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6" r:id="rId1"/>
    <p:sldMasterId id="2147484004" r:id="rId2"/>
    <p:sldMasterId id="2147484045" r:id="rId3"/>
  </p:sldMasterIdLst>
  <p:notesMasterIdLst>
    <p:notesMasterId r:id="rId119"/>
  </p:notesMasterIdLst>
  <p:handoutMasterIdLst>
    <p:handoutMasterId r:id="rId120"/>
  </p:handoutMasterIdLst>
  <p:sldIdLst>
    <p:sldId id="301" r:id="rId4"/>
    <p:sldId id="528" r:id="rId5"/>
    <p:sldId id="567" r:id="rId6"/>
    <p:sldId id="484" r:id="rId7"/>
    <p:sldId id="297" r:id="rId8"/>
    <p:sldId id="488" r:id="rId9"/>
    <p:sldId id="529" r:id="rId10"/>
    <p:sldId id="568" r:id="rId11"/>
    <p:sldId id="491" r:id="rId12"/>
    <p:sldId id="406" r:id="rId13"/>
    <p:sldId id="408" r:id="rId14"/>
    <p:sldId id="460" r:id="rId15"/>
    <p:sldId id="564" r:id="rId16"/>
    <p:sldId id="358" r:id="rId17"/>
    <p:sldId id="461" r:id="rId18"/>
    <p:sldId id="410" r:id="rId19"/>
    <p:sldId id="485" r:id="rId20"/>
    <p:sldId id="411" r:id="rId21"/>
    <p:sldId id="329" r:id="rId22"/>
    <p:sldId id="394" r:id="rId23"/>
    <p:sldId id="395" r:id="rId24"/>
    <p:sldId id="398" r:id="rId25"/>
    <p:sldId id="418" r:id="rId26"/>
    <p:sldId id="427" r:id="rId27"/>
    <p:sldId id="428" r:id="rId28"/>
    <p:sldId id="346" r:id="rId29"/>
    <p:sldId id="349" r:id="rId30"/>
    <p:sldId id="429" r:id="rId31"/>
    <p:sldId id="492" r:id="rId32"/>
    <p:sldId id="493" r:id="rId33"/>
    <p:sldId id="569" r:id="rId34"/>
    <p:sldId id="509" r:id="rId35"/>
    <p:sldId id="405" r:id="rId36"/>
    <p:sldId id="399" r:id="rId37"/>
    <p:sldId id="400" r:id="rId38"/>
    <p:sldId id="401" r:id="rId39"/>
    <p:sldId id="375" r:id="rId40"/>
    <p:sldId id="376" r:id="rId41"/>
    <p:sldId id="377" r:id="rId42"/>
    <p:sldId id="379" r:id="rId43"/>
    <p:sldId id="515" r:id="rId44"/>
    <p:sldId id="516" r:id="rId45"/>
    <p:sldId id="478" r:id="rId46"/>
    <p:sldId id="565" r:id="rId47"/>
    <p:sldId id="479" r:id="rId48"/>
    <p:sldId id="403" r:id="rId49"/>
    <p:sldId id="391" r:id="rId50"/>
    <p:sldId id="392" r:id="rId51"/>
    <p:sldId id="388" r:id="rId52"/>
    <p:sldId id="386" r:id="rId53"/>
    <p:sldId id="342" r:id="rId54"/>
    <p:sldId id="517" r:id="rId55"/>
    <p:sldId id="518" r:id="rId56"/>
    <p:sldId id="480" r:id="rId57"/>
    <p:sldId id="452" r:id="rId58"/>
    <p:sldId id="365" r:id="rId59"/>
    <p:sldId id="462" r:id="rId60"/>
    <p:sldId id="343" r:id="rId61"/>
    <p:sldId id="431" r:id="rId62"/>
    <p:sldId id="430" r:id="rId63"/>
    <p:sldId id="495" r:id="rId64"/>
    <p:sldId id="496" r:id="rId65"/>
    <p:sldId id="463" r:id="rId66"/>
    <p:sldId id="432" r:id="rId67"/>
    <p:sldId id="466" r:id="rId68"/>
    <p:sldId id="433" r:id="rId69"/>
    <p:sldId id="497" r:id="rId70"/>
    <p:sldId id="520" r:id="rId71"/>
    <p:sldId id="338" r:id="rId72"/>
    <p:sldId id="451" r:id="rId73"/>
    <p:sldId id="464" r:id="rId74"/>
    <p:sldId id="390" r:id="rId75"/>
    <p:sldId id="522" r:id="rId76"/>
    <p:sldId id="553" r:id="rId77"/>
    <p:sldId id="638" r:id="rId78"/>
    <p:sldId id="434" r:id="rId79"/>
    <p:sldId id="435" r:id="rId80"/>
    <p:sldId id="436" r:id="rId81"/>
    <p:sldId id="523" r:id="rId82"/>
    <p:sldId id="372" r:id="rId83"/>
    <p:sldId id="481" r:id="rId84"/>
    <p:sldId id="426" r:id="rId85"/>
    <p:sldId id="449" r:id="rId86"/>
    <p:sldId id="450" r:id="rId87"/>
    <p:sldId id="498" r:id="rId88"/>
    <p:sldId id="499" r:id="rId89"/>
    <p:sldId id="453" r:id="rId90"/>
    <p:sldId id="482" r:id="rId91"/>
    <p:sldId id="446" r:id="rId92"/>
    <p:sldId id="442" r:id="rId93"/>
    <p:sldId id="444" r:id="rId94"/>
    <p:sldId id="447" r:id="rId95"/>
    <p:sldId id="637" r:id="rId96"/>
    <p:sldId id="545" r:id="rId97"/>
    <p:sldId id="617" r:id="rId98"/>
    <p:sldId id="483" r:id="rId99"/>
    <p:sldId id="354" r:id="rId100"/>
    <p:sldId id="467" r:id="rId101"/>
    <p:sldId id="359" r:id="rId102"/>
    <p:sldId id="360" r:id="rId103"/>
    <p:sldId id="468" r:id="rId104"/>
    <p:sldId id="469" r:id="rId105"/>
    <p:sldId id="524" r:id="rId106"/>
    <p:sldId id="470" r:id="rId107"/>
    <p:sldId id="525" r:id="rId108"/>
    <p:sldId id="471" r:id="rId109"/>
    <p:sldId id="527" r:id="rId110"/>
    <p:sldId id="487" r:id="rId111"/>
    <p:sldId id="458" r:id="rId112"/>
    <p:sldId id="308" r:id="rId113"/>
    <p:sldId id="318" r:id="rId114"/>
    <p:sldId id="319" r:id="rId115"/>
    <p:sldId id="459" r:id="rId116"/>
    <p:sldId id="324" r:id="rId117"/>
    <p:sldId id="288" r:id="rId1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7CE324-66B1-B749-740A-22EC992F0627}" name="Caroline Bregman" initials="CB" userId="S::Caroline.Bregman@nice.org.uk::bd6af625-5a54-4af4-98e0-c01d976b6fb2" providerId="AD"/>
  <p188:author id="{75308530-0C44-7A8C-929B-B8F52CD8FC40}" name="Alan Lamb" initials="AL" userId="S::Alan.Lamb@nice.org.uk::d618a8cd-c63b-4d41-988d-8e1bc819a571" providerId="AD"/>
  <p188:author id="{35B086DA-748E-E67F-45CB-1C87E5288076}" name="James Love-Koh" initials="JLK" userId="S::James.Love-Koh@nice.org.uk::de9da13d-e8e1-4383-b864-953055abb160" providerId="AD"/>
  <p188:author id="{541A74F6-079B-28A6-B776-9C0A4E5E4999}" name="Sophie Cooper" initials="SC" userId="S::Sophie.Cooper@nice.org.uk::120c3c28-68dc-481e-a696-8ffaa1dbd69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e Scott" initials="KS" lastIdx="1" clrIdx="0">
    <p:extLst>
      <p:ext uri="{19B8F6BF-5375-455C-9EA6-DF929625EA0E}">
        <p15:presenceInfo xmlns:p15="http://schemas.microsoft.com/office/powerpoint/2012/main" userId="S::Kate.Scott@nice.org.uk::a9daa57c-aae8-44b9-9578-78ab7c9350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E9E9"/>
    <a:srgbClr val="CBCFD0"/>
    <a:srgbClr val="18646E"/>
    <a:srgbClr val="451551"/>
    <a:srgbClr val="A2BDC1"/>
    <a:srgbClr val="004751"/>
    <a:srgbClr val="0000FF"/>
    <a:srgbClr val="222222"/>
    <a:srgbClr val="ADAD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snapToObjects="1">
      <p:cViewPr varScale="1">
        <p:scale>
          <a:sx n="81" d="100"/>
          <a:sy n="81" d="100"/>
        </p:scale>
        <p:origin x="126" y="474"/>
      </p:cViewPr>
      <p:guideLst/>
    </p:cSldViewPr>
  </p:slideViewPr>
  <p:outlineViewPr>
    <p:cViewPr>
      <p:scale>
        <a:sx n="33" d="100"/>
        <a:sy n="33" d="100"/>
      </p:scale>
      <p:origin x="0" y="-25692"/>
    </p:cViewPr>
  </p:outlineViewPr>
  <p:notesTextViewPr>
    <p:cViewPr>
      <p:scale>
        <a:sx n="1" d="1"/>
        <a:sy n="1" d="1"/>
      </p:scale>
      <p:origin x="0" y="0"/>
    </p:cViewPr>
  </p:notesTextViewPr>
  <p:notesViewPr>
    <p:cSldViewPr snapToGrid="0" snapToObjects="1">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viewProps" Target="view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theme" Target="theme/theme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notesMaster" Target="notesMasters/notesMaster1.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handoutMaster" Target="handoutMasters/handoutMaster1.xml"/><Relationship Id="rId125"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microsoft.com/office/2018/10/relationships/authors" Targe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commentAuthors" Target="commentAuthors.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5221FD-A767-48A3-9730-00F73615F29E}"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9A9DA387-9840-477C-83C0-0FAE465FEF96}">
      <dgm:prSet phldrT="[Text]"/>
      <dgm:spPr/>
      <dgm:t>
        <a:bodyPr/>
        <a:lstStyle/>
        <a:p>
          <a:pPr>
            <a:buNone/>
          </a:pPr>
          <a:r>
            <a:rPr lang="en-GB" dirty="0"/>
            <a:t>The HTA estimates total value of the antimicrobial to the NHS in England, over a 20-year horizon</a:t>
          </a:r>
        </a:p>
      </dgm:t>
    </dgm:pt>
    <dgm:pt modelId="{B245B41F-9857-4748-B9A6-9CB8D103BF5D}" type="parTrans" cxnId="{D0467A11-DD82-41DF-AC7B-082697BB8F26}">
      <dgm:prSet/>
      <dgm:spPr/>
      <dgm:t>
        <a:bodyPr/>
        <a:lstStyle/>
        <a:p>
          <a:endParaRPr lang="en-GB"/>
        </a:p>
      </dgm:t>
    </dgm:pt>
    <dgm:pt modelId="{85A89901-AD67-4CE5-A267-93BC628E7236}" type="sibTrans" cxnId="{D0467A11-DD82-41DF-AC7B-082697BB8F26}">
      <dgm:prSet/>
      <dgm:spPr/>
      <dgm:t>
        <a:bodyPr/>
        <a:lstStyle/>
        <a:p>
          <a:endParaRPr lang="en-GB"/>
        </a:p>
      </dgm:t>
    </dgm:pt>
    <dgm:pt modelId="{DB548036-2E03-4004-AE06-1821D306DC67}">
      <dgm:prSet phldrT="[Text]"/>
      <dgm:spPr/>
      <dgm:t>
        <a:bodyPr/>
        <a:lstStyle/>
        <a:p>
          <a:pPr>
            <a:buNone/>
          </a:pPr>
          <a:r>
            <a:rPr lang="en-GB" dirty="0"/>
            <a:t>Contract duration: 10 years</a:t>
          </a:r>
        </a:p>
      </dgm:t>
    </dgm:pt>
    <dgm:pt modelId="{A33DDCB4-8EC4-4B8E-8BD0-C920C317172D}" type="parTrans" cxnId="{EBA7A175-108F-4BE3-8129-3657D4335B33}">
      <dgm:prSet/>
      <dgm:spPr/>
      <dgm:t>
        <a:bodyPr/>
        <a:lstStyle/>
        <a:p>
          <a:endParaRPr lang="en-GB"/>
        </a:p>
      </dgm:t>
    </dgm:pt>
    <dgm:pt modelId="{44169D37-239C-4592-B381-29E9C6A765B4}" type="sibTrans" cxnId="{EBA7A175-108F-4BE3-8129-3657D4335B33}">
      <dgm:prSet/>
      <dgm:spPr/>
      <dgm:t>
        <a:bodyPr/>
        <a:lstStyle/>
        <a:p>
          <a:endParaRPr lang="en-GB"/>
        </a:p>
      </dgm:t>
    </dgm:pt>
    <dgm:pt modelId="{1378103B-C1AB-4E55-BBC8-8751D94F4A2B}">
      <dgm:prSet phldrT="[Text]"/>
      <dgm:spPr/>
      <dgm:t>
        <a:bodyPr/>
        <a:lstStyle/>
        <a:p>
          <a:pPr>
            <a:buNone/>
          </a:pPr>
          <a:r>
            <a:rPr lang="en-GB" dirty="0"/>
            <a:t>What proportion of the total value should be assigned to the 10-year period?</a:t>
          </a:r>
        </a:p>
      </dgm:t>
    </dgm:pt>
    <dgm:pt modelId="{8DBCBE07-78F4-4059-8D19-B2C82D5D33EC}" type="parTrans" cxnId="{6FC92CF0-DBA2-4579-937E-7448B1D0E394}">
      <dgm:prSet/>
      <dgm:spPr/>
      <dgm:t>
        <a:bodyPr/>
        <a:lstStyle/>
        <a:p>
          <a:endParaRPr lang="en-GB"/>
        </a:p>
      </dgm:t>
    </dgm:pt>
    <dgm:pt modelId="{D5ECA8AE-8899-42E3-8A7F-A28DDE5F6B72}" type="sibTrans" cxnId="{6FC92CF0-DBA2-4579-937E-7448B1D0E394}">
      <dgm:prSet/>
      <dgm:spPr/>
      <dgm:t>
        <a:bodyPr/>
        <a:lstStyle/>
        <a:p>
          <a:endParaRPr lang="en-GB"/>
        </a:p>
      </dgm:t>
    </dgm:pt>
    <dgm:pt modelId="{252C2DD5-C778-41DF-BB29-7CFB40C92CF1}" type="pres">
      <dgm:prSet presAssocID="{3E5221FD-A767-48A3-9730-00F73615F29E}" presName="Name0" presStyleCnt="0">
        <dgm:presLayoutVars>
          <dgm:chMax val="7"/>
          <dgm:chPref val="7"/>
          <dgm:dir/>
          <dgm:animLvl val="lvl"/>
        </dgm:presLayoutVars>
      </dgm:prSet>
      <dgm:spPr/>
    </dgm:pt>
    <dgm:pt modelId="{EAAFB473-5CF3-404D-8543-7188D684721A}" type="pres">
      <dgm:prSet presAssocID="{9A9DA387-9840-477C-83C0-0FAE465FEF96}" presName="Accent1" presStyleCnt="0"/>
      <dgm:spPr/>
    </dgm:pt>
    <dgm:pt modelId="{5528B483-ADAF-4ADA-BD84-F02944B8501D}" type="pres">
      <dgm:prSet presAssocID="{9A9DA387-9840-477C-83C0-0FAE465FEF96}" presName="Accent" presStyleLbl="node1" presStyleIdx="0" presStyleCnt="3"/>
      <dgm:spPr/>
    </dgm:pt>
    <dgm:pt modelId="{CFD61F33-E312-4E53-B435-3A022907C710}" type="pres">
      <dgm:prSet presAssocID="{9A9DA387-9840-477C-83C0-0FAE465FEF96}" presName="Parent1" presStyleLbl="revTx" presStyleIdx="0" presStyleCnt="3" custScaleY="180193">
        <dgm:presLayoutVars>
          <dgm:chMax val="1"/>
          <dgm:chPref val="1"/>
          <dgm:bulletEnabled val="1"/>
        </dgm:presLayoutVars>
      </dgm:prSet>
      <dgm:spPr/>
    </dgm:pt>
    <dgm:pt modelId="{14495B7D-8A34-4B94-86D4-319858D231CE}" type="pres">
      <dgm:prSet presAssocID="{DB548036-2E03-4004-AE06-1821D306DC67}" presName="Accent2" presStyleCnt="0"/>
      <dgm:spPr/>
    </dgm:pt>
    <dgm:pt modelId="{72347442-1422-420C-87A0-FB76FFA6E29F}" type="pres">
      <dgm:prSet presAssocID="{DB548036-2E03-4004-AE06-1821D306DC67}" presName="Accent" presStyleLbl="node1" presStyleIdx="1" presStyleCnt="3"/>
      <dgm:spPr/>
    </dgm:pt>
    <dgm:pt modelId="{C06BDF77-7109-4682-8437-DEC2923EAE87}" type="pres">
      <dgm:prSet presAssocID="{DB548036-2E03-4004-AE06-1821D306DC67}" presName="Parent2" presStyleLbl="revTx" presStyleIdx="1" presStyleCnt="3">
        <dgm:presLayoutVars>
          <dgm:chMax val="1"/>
          <dgm:chPref val="1"/>
          <dgm:bulletEnabled val="1"/>
        </dgm:presLayoutVars>
      </dgm:prSet>
      <dgm:spPr/>
    </dgm:pt>
    <dgm:pt modelId="{5BF3D8CD-97CB-4DFB-B2E9-946EAA242521}" type="pres">
      <dgm:prSet presAssocID="{1378103B-C1AB-4E55-BBC8-8751D94F4A2B}" presName="Accent3" presStyleCnt="0"/>
      <dgm:spPr/>
    </dgm:pt>
    <dgm:pt modelId="{37F78EBD-DF8A-426E-950C-44A1DBE44214}" type="pres">
      <dgm:prSet presAssocID="{1378103B-C1AB-4E55-BBC8-8751D94F4A2B}" presName="Accent" presStyleLbl="node1" presStyleIdx="2" presStyleCnt="3"/>
      <dgm:spPr/>
    </dgm:pt>
    <dgm:pt modelId="{B733ADD0-50DE-46C4-B158-532B7D5784FE}" type="pres">
      <dgm:prSet presAssocID="{1378103B-C1AB-4E55-BBC8-8751D94F4A2B}" presName="Parent3" presStyleLbl="revTx" presStyleIdx="2" presStyleCnt="3">
        <dgm:presLayoutVars>
          <dgm:chMax val="1"/>
          <dgm:chPref val="1"/>
          <dgm:bulletEnabled val="1"/>
        </dgm:presLayoutVars>
      </dgm:prSet>
      <dgm:spPr/>
    </dgm:pt>
  </dgm:ptLst>
  <dgm:cxnLst>
    <dgm:cxn modelId="{D0467A11-DD82-41DF-AC7B-082697BB8F26}" srcId="{3E5221FD-A767-48A3-9730-00F73615F29E}" destId="{9A9DA387-9840-477C-83C0-0FAE465FEF96}" srcOrd="0" destOrd="0" parTransId="{B245B41F-9857-4748-B9A6-9CB8D103BF5D}" sibTransId="{85A89901-AD67-4CE5-A267-93BC628E7236}"/>
    <dgm:cxn modelId="{F44FC030-99A6-435F-921E-1CA995C8AFE1}" type="presOf" srcId="{9A9DA387-9840-477C-83C0-0FAE465FEF96}" destId="{CFD61F33-E312-4E53-B435-3A022907C710}" srcOrd="0" destOrd="0" presId="urn:microsoft.com/office/officeart/2009/layout/CircleArrowProcess"/>
    <dgm:cxn modelId="{EBA7A175-108F-4BE3-8129-3657D4335B33}" srcId="{3E5221FD-A767-48A3-9730-00F73615F29E}" destId="{DB548036-2E03-4004-AE06-1821D306DC67}" srcOrd="1" destOrd="0" parTransId="{A33DDCB4-8EC4-4B8E-8BD0-C920C317172D}" sibTransId="{44169D37-239C-4592-B381-29E9C6A765B4}"/>
    <dgm:cxn modelId="{FF96CFB5-A8D5-4CFC-985A-0E953B27D2D1}" type="presOf" srcId="{3E5221FD-A767-48A3-9730-00F73615F29E}" destId="{252C2DD5-C778-41DF-BB29-7CFB40C92CF1}" srcOrd="0" destOrd="0" presId="urn:microsoft.com/office/officeart/2009/layout/CircleArrowProcess"/>
    <dgm:cxn modelId="{46F4DCBB-4D36-4FCE-960A-D10CAB12DBBA}" type="presOf" srcId="{1378103B-C1AB-4E55-BBC8-8751D94F4A2B}" destId="{B733ADD0-50DE-46C4-B158-532B7D5784FE}" srcOrd="0" destOrd="0" presId="urn:microsoft.com/office/officeart/2009/layout/CircleArrowProcess"/>
    <dgm:cxn modelId="{6FC92CF0-DBA2-4579-937E-7448B1D0E394}" srcId="{3E5221FD-A767-48A3-9730-00F73615F29E}" destId="{1378103B-C1AB-4E55-BBC8-8751D94F4A2B}" srcOrd="2" destOrd="0" parTransId="{8DBCBE07-78F4-4059-8D19-B2C82D5D33EC}" sibTransId="{D5ECA8AE-8899-42E3-8A7F-A28DDE5F6B72}"/>
    <dgm:cxn modelId="{7FFDF3F8-24B7-41AE-8A59-B34ECCD1C4FF}" type="presOf" srcId="{DB548036-2E03-4004-AE06-1821D306DC67}" destId="{C06BDF77-7109-4682-8437-DEC2923EAE87}" srcOrd="0" destOrd="0" presId="urn:microsoft.com/office/officeart/2009/layout/CircleArrowProcess"/>
    <dgm:cxn modelId="{FEAFF67F-56EF-47FB-AFD4-6EDD3A28CC8B}" type="presParOf" srcId="{252C2DD5-C778-41DF-BB29-7CFB40C92CF1}" destId="{EAAFB473-5CF3-404D-8543-7188D684721A}" srcOrd="0" destOrd="0" presId="urn:microsoft.com/office/officeart/2009/layout/CircleArrowProcess"/>
    <dgm:cxn modelId="{4120DFC3-14E8-4C08-A0CF-70886FA67C5B}" type="presParOf" srcId="{EAAFB473-5CF3-404D-8543-7188D684721A}" destId="{5528B483-ADAF-4ADA-BD84-F02944B8501D}" srcOrd="0" destOrd="0" presId="urn:microsoft.com/office/officeart/2009/layout/CircleArrowProcess"/>
    <dgm:cxn modelId="{B54A2D52-66F0-45FB-82A2-FD12BD6683AC}" type="presParOf" srcId="{252C2DD5-C778-41DF-BB29-7CFB40C92CF1}" destId="{CFD61F33-E312-4E53-B435-3A022907C710}" srcOrd="1" destOrd="0" presId="urn:microsoft.com/office/officeart/2009/layout/CircleArrowProcess"/>
    <dgm:cxn modelId="{DF0F6A5C-D7EA-4CA5-9C49-A36440C2EF29}" type="presParOf" srcId="{252C2DD5-C778-41DF-BB29-7CFB40C92CF1}" destId="{14495B7D-8A34-4B94-86D4-319858D231CE}" srcOrd="2" destOrd="0" presId="urn:microsoft.com/office/officeart/2009/layout/CircleArrowProcess"/>
    <dgm:cxn modelId="{D149ADC8-27C7-4BFF-A325-0E31747287BE}" type="presParOf" srcId="{14495B7D-8A34-4B94-86D4-319858D231CE}" destId="{72347442-1422-420C-87A0-FB76FFA6E29F}" srcOrd="0" destOrd="0" presId="urn:microsoft.com/office/officeart/2009/layout/CircleArrowProcess"/>
    <dgm:cxn modelId="{FB34D667-BBA5-497D-B6C1-4C996E9FD03B}" type="presParOf" srcId="{252C2DD5-C778-41DF-BB29-7CFB40C92CF1}" destId="{C06BDF77-7109-4682-8437-DEC2923EAE87}" srcOrd="3" destOrd="0" presId="urn:microsoft.com/office/officeart/2009/layout/CircleArrowProcess"/>
    <dgm:cxn modelId="{87C0650C-A474-41B9-B764-70B0A8C7B5AB}" type="presParOf" srcId="{252C2DD5-C778-41DF-BB29-7CFB40C92CF1}" destId="{5BF3D8CD-97CB-4DFB-B2E9-946EAA242521}" srcOrd="4" destOrd="0" presId="urn:microsoft.com/office/officeart/2009/layout/CircleArrowProcess"/>
    <dgm:cxn modelId="{339EB97C-EE3A-4DC3-9199-CE62537EF5E2}" type="presParOf" srcId="{5BF3D8CD-97CB-4DFB-B2E9-946EAA242521}" destId="{37F78EBD-DF8A-426E-950C-44A1DBE44214}" srcOrd="0" destOrd="0" presId="urn:microsoft.com/office/officeart/2009/layout/CircleArrowProcess"/>
    <dgm:cxn modelId="{489D973A-8428-444B-AD7E-9AC7C442B4BF}" type="presParOf" srcId="{252C2DD5-C778-41DF-BB29-7CFB40C92CF1}" destId="{B733ADD0-50DE-46C4-B158-532B7D5784FE}"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8B483-ADAF-4ADA-BD84-F02944B8501D}">
      <dsp:nvSpPr>
        <dsp:cNvPr id="0" name=""/>
        <dsp:cNvSpPr/>
      </dsp:nvSpPr>
      <dsp:spPr>
        <a:xfrm>
          <a:off x="3104933" y="0"/>
          <a:ext cx="3051574" cy="3052038"/>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D61F33-E312-4E53-B435-3A022907C710}">
      <dsp:nvSpPr>
        <dsp:cNvPr id="0" name=""/>
        <dsp:cNvSpPr/>
      </dsp:nvSpPr>
      <dsp:spPr>
        <a:xfrm>
          <a:off x="3779431" y="762001"/>
          <a:ext cx="1695700" cy="1527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The HTA estimates total value of the antimicrobial to the NHS in England, over a 20-year horizon</a:t>
          </a:r>
        </a:p>
      </dsp:txBody>
      <dsp:txXfrm>
        <a:off x="3779431" y="762001"/>
        <a:ext cx="1695700" cy="1527401"/>
      </dsp:txXfrm>
    </dsp:sp>
    <dsp:sp modelId="{72347442-1422-420C-87A0-FB76FFA6E29F}">
      <dsp:nvSpPr>
        <dsp:cNvPr id="0" name=""/>
        <dsp:cNvSpPr/>
      </dsp:nvSpPr>
      <dsp:spPr>
        <a:xfrm>
          <a:off x="2257369" y="1753622"/>
          <a:ext cx="3051574" cy="3052038"/>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6BDF77-7109-4682-8437-DEC2923EAE87}">
      <dsp:nvSpPr>
        <dsp:cNvPr id="0" name=""/>
        <dsp:cNvSpPr/>
      </dsp:nvSpPr>
      <dsp:spPr>
        <a:xfrm>
          <a:off x="2935306" y="2865644"/>
          <a:ext cx="1695700" cy="847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Contract duration: 10 years</a:t>
          </a:r>
        </a:p>
      </dsp:txBody>
      <dsp:txXfrm>
        <a:off x="2935306" y="2865644"/>
        <a:ext cx="1695700" cy="847647"/>
      </dsp:txXfrm>
    </dsp:sp>
    <dsp:sp modelId="{37F78EBD-DF8A-426E-950C-44A1DBE44214}">
      <dsp:nvSpPr>
        <dsp:cNvPr id="0" name=""/>
        <dsp:cNvSpPr/>
      </dsp:nvSpPr>
      <dsp:spPr>
        <a:xfrm>
          <a:off x="3322125" y="3717096"/>
          <a:ext cx="2621774" cy="2622825"/>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33ADD0-50DE-46C4-B158-532B7D5784FE}">
      <dsp:nvSpPr>
        <dsp:cNvPr id="0" name=""/>
        <dsp:cNvSpPr/>
      </dsp:nvSpPr>
      <dsp:spPr>
        <a:xfrm>
          <a:off x="3783443" y="4631947"/>
          <a:ext cx="1695700" cy="847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What proportion of the total value should be assigned to the 10-year period?</a:t>
          </a:r>
        </a:p>
      </dsp:txBody>
      <dsp:txXfrm>
        <a:off x="3783443" y="4631947"/>
        <a:ext cx="1695700" cy="84764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t>29/03/2022</a:t>
            </a:fld>
            <a:endParaRPr lang="en-GB"/>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t>‹#›</a:t>
            </a:fld>
            <a:endParaRPr lang="en-GB"/>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D7A42-0977-2147-8194-01C3DBCDFF3E}" type="datetimeFigureOut">
              <a:rPr lang="en-US" smtClean="0"/>
              <a:t>3/29/2022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2B9AF-1FF3-B64A-A57E-17202D6D58C9}" type="slidenum">
              <a:rPr lang="en-US" smtClean="0"/>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6</a:t>
            </a:fld>
            <a:endParaRPr lang="en-US"/>
          </a:p>
        </p:txBody>
      </p:sp>
    </p:spTree>
    <p:extLst>
      <p:ext uri="{BB962C8B-B14F-4D97-AF65-F5344CB8AC3E}">
        <p14:creationId xmlns:p14="http://schemas.microsoft.com/office/powerpoint/2010/main" val="1433068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423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35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25</a:t>
            </a:fld>
            <a:endParaRPr lang="en-US"/>
          </a:p>
        </p:txBody>
      </p:sp>
    </p:spTree>
    <p:extLst>
      <p:ext uri="{BB962C8B-B14F-4D97-AF65-F5344CB8AC3E}">
        <p14:creationId xmlns:p14="http://schemas.microsoft.com/office/powerpoint/2010/main" val="2732732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26</a:t>
            </a:fld>
            <a:endParaRPr lang="en-US"/>
          </a:p>
        </p:txBody>
      </p:sp>
    </p:spTree>
    <p:extLst>
      <p:ext uri="{BB962C8B-B14F-4D97-AF65-F5344CB8AC3E}">
        <p14:creationId xmlns:p14="http://schemas.microsoft.com/office/powerpoint/2010/main" val="2818702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29</a:t>
            </a:fld>
            <a:endParaRPr lang="en-US"/>
          </a:p>
        </p:txBody>
      </p:sp>
    </p:spTree>
    <p:extLst>
      <p:ext uri="{BB962C8B-B14F-4D97-AF65-F5344CB8AC3E}">
        <p14:creationId xmlns:p14="http://schemas.microsoft.com/office/powerpoint/2010/main" val="2626332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30</a:t>
            </a:fld>
            <a:endParaRPr lang="en-US"/>
          </a:p>
        </p:txBody>
      </p:sp>
    </p:spTree>
    <p:extLst>
      <p:ext uri="{BB962C8B-B14F-4D97-AF65-F5344CB8AC3E}">
        <p14:creationId xmlns:p14="http://schemas.microsoft.com/office/powerpoint/2010/main" val="3354646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00000"/>
              </a:lnSpc>
              <a:spcBef>
                <a:spcPts val="0"/>
              </a:spcBef>
              <a:spcAft>
                <a:spcPts val="0"/>
              </a:spcAf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735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GB" sz="1100" dirty="0">
                <a:latin typeface="+mn-lt"/>
              </a:rPr>
              <a:t>Responses for HAP and VAP were subsequently pooled (for the model) because EEPRU’s economic model groups these indications</a:t>
            </a:r>
          </a:p>
          <a:p>
            <a:pPr>
              <a:buFont typeface="Arial" panose="020B0604020202020204" pitchFamily="34" charset="0"/>
              <a:buNone/>
            </a:pPr>
            <a:r>
              <a:rPr lang="en-GB" sz="1100" dirty="0"/>
              <a:t>Outcomes for HAP and VAP were weighted by their relative occurrence in </a:t>
            </a:r>
            <a:r>
              <a:rPr lang="en-GB" sz="1100" dirty="0" err="1"/>
              <a:t>Tumbarello</a:t>
            </a:r>
            <a:r>
              <a:rPr lang="en-GB" sz="1100" dirty="0"/>
              <a:t> et al. 2013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FF0000"/>
                </a:solidFill>
                <a:effectLst/>
                <a:latin typeface="+mn-lt"/>
                <a:ea typeface="Calibri" panose="020F0502020204030204" pitchFamily="34" charset="0"/>
                <a:cs typeface="Arial" panose="020B0604020202020204" pitchFamily="34" charset="0"/>
              </a:rPr>
              <a:t>Relative occurrence in </a:t>
            </a:r>
            <a:r>
              <a:rPr lang="en-GB" sz="1100" dirty="0" err="1">
                <a:solidFill>
                  <a:srgbClr val="FF0000"/>
                </a:solidFill>
                <a:effectLst/>
                <a:latin typeface="+mn-lt"/>
                <a:ea typeface="Calibri" panose="020F0502020204030204" pitchFamily="34" charset="0"/>
                <a:cs typeface="Arial" panose="020B0604020202020204" pitchFamily="34" charset="0"/>
              </a:rPr>
              <a:t>Tumbarello</a:t>
            </a:r>
            <a:r>
              <a:rPr lang="en-GB" sz="1100" dirty="0">
                <a:solidFill>
                  <a:srgbClr val="FF0000"/>
                </a:solidFill>
                <a:effectLst/>
                <a:latin typeface="+mn-lt"/>
                <a:ea typeface="Calibri" panose="020F0502020204030204" pitchFamily="34" charset="0"/>
                <a:cs typeface="Arial" panose="020B0604020202020204" pitchFamily="34" charset="0"/>
              </a:rPr>
              <a:t> et al. (2013) was 0.283 (28/99) for HAP and 0.617 (71/99) for VAP.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err="1">
                <a:solidFill>
                  <a:srgbClr val="FF0000"/>
                </a:solidFill>
                <a:effectLst/>
                <a:latin typeface="+mn-lt"/>
                <a:ea typeface="Calibri" panose="020F0502020204030204" pitchFamily="34" charset="0"/>
                <a:cs typeface="Arial" panose="020B0604020202020204" pitchFamily="34" charset="0"/>
              </a:rPr>
              <a:t>Tumbarello</a:t>
            </a:r>
            <a:r>
              <a:rPr lang="en-GB" sz="1100" dirty="0">
                <a:solidFill>
                  <a:srgbClr val="FF0000"/>
                </a:solidFill>
                <a:effectLst/>
                <a:latin typeface="+mn-lt"/>
                <a:ea typeface="Calibri" panose="020F0502020204030204" pitchFamily="34" charset="0"/>
                <a:cs typeface="Arial" panose="020B0604020202020204" pitchFamily="34" charset="0"/>
              </a:rPr>
              <a:t> was chosen as the study where participants were the most representative of patients in our HVCS, that reported the proportion of patients with hospital acquired pneumonia that was ventilator-associated.</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100" dirty="0">
                <a:effectLst/>
                <a:latin typeface="+mn-lt"/>
                <a:ea typeface="Calibri" panose="020F0502020204030204" pitchFamily="34" charset="0"/>
                <a:cs typeface="Arial" panose="020B0604020202020204" pitchFamily="34" charset="0"/>
              </a:rPr>
              <a:t>Tumbarello M, De Pascale G, Trecarichi EM, et al. </a:t>
            </a:r>
            <a:r>
              <a:rPr lang="en-GB" sz="1100" dirty="0">
                <a:effectLst/>
                <a:latin typeface="+mn-lt"/>
                <a:ea typeface="Calibri" panose="020F0502020204030204" pitchFamily="34" charset="0"/>
                <a:cs typeface="Arial" panose="020B0604020202020204" pitchFamily="34" charset="0"/>
              </a:rPr>
              <a:t>Clinical outcomes of Pseudomonas aeruginosa pneumonia in intensive care unit patients. Intensive Care Med 2013;39:682-92</a:t>
            </a:r>
            <a:endParaRPr lang="en-GB" sz="1100" dirty="0">
              <a:solidFill>
                <a:srgbClr val="FF0000"/>
              </a:solidFill>
              <a:effectLst/>
              <a:latin typeface="+mn-lt"/>
              <a:ea typeface="Calibri" panose="020F0502020204030204" pitchFamily="34" charset="0"/>
              <a:cs typeface="Arial" panose="020B0604020202020204" pitchFamily="34" charset="0"/>
            </a:endParaRPr>
          </a:p>
          <a:p>
            <a:endParaRPr lang="en-GB" sz="1100" dirty="0">
              <a:latin typeface="+mn-lt"/>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36</a:t>
            </a:fld>
            <a:endParaRPr lang="en-US"/>
          </a:p>
        </p:txBody>
      </p:sp>
    </p:spTree>
    <p:extLst>
      <p:ext uri="{BB962C8B-B14F-4D97-AF65-F5344CB8AC3E}">
        <p14:creationId xmlns:p14="http://schemas.microsoft.com/office/powerpoint/2010/main" val="379350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200" dirty="0"/>
              <a:t>CARBAR mean LOS: 47.2 days</a:t>
            </a:r>
          </a:p>
          <a:p>
            <a:pPr marL="342900" indent="-342900">
              <a:buFont typeface="Arial" panose="020B0604020202020204" pitchFamily="34" charset="0"/>
              <a:buChar char="•"/>
            </a:pPr>
            <a:r>
              <a:rPr lang="en-GB" sz="1200" dirty="0" err="1"/>
              <a:t>Muscedere</a:t>
            </a:r>
            <a:r>
              <a:rPr lang="en-GB" sz="1200" dirty="0"/>
              <a:t> median LOS: 27.9 days with appropriate empiric treatment and 42.2 days with inappropriate treatment</a:t>
            </a:r>
          </a:p>
          <a:p>
            <a:pPr marL="342900" indent="-342900">
              <a:buFont typeface="Arial" panose="020B0604020202020204" pitchFamily="34" charset="0"/>
              <a:buChar char="•"/>
            </a:pPr>
            <a:r>
              <a:rPr lang="en-GB" sz="1200" dirty="0"/>
              <a:t>Estimated to equate to mean LOS of 43.1 days and 85.7 days, respectively (further detail provided in section 7.2.3).</a:t>
            </a:r>
          </a:p>
          <a:p>
            <a:pPr marL="342900" indent="-342900">
              <a:buFont typeface="Arial" panose="020B0604020202020204" pitchFamily="34" charset="0"/>
              <a:buChar char="•"/>
            </a:pPr>
            <a:r>
              <a:rPr lang="en-GB" sz="1200" dirty="0"/>
              <a:t>LOS in both studies considerably longer than experts’ estimates (~20 and ~24 days from the start of microbiology directed treatment in susceptible and resistant patients, respectively). </a:t>
            </a:r>
          </a:p>
          <a:p>
            <a:pPr marL="342900" indent="-342900">
              <a:buFont typeface="Arial" panose="020B0604020202020204" pitchFamily="34" charset="0"/>
              <a:buChar char="•"/>
            </a:pPr>
            <a:r>
              <a:rPr lang="en-GB" sz="1200" dirty="0"/>
              <a:t>However, the LOS in both studies was measured from hospital admission, rather than from the start of microbiology directed treatment following infection onset.</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40</a:t>
            </a:fld>
            <a:endParaRPr lang="en-US"/>
          </a:p>
        </p:txBody>
      </p:sp>
    </p:spTree>
    <p:extLst>
      <p:ext uri="{BB962C8B-B14F-4D97-AF65-F5344CB8AC3E}">
        <p14:creationId xmlns:p14="http://schemas.microsoft.com/office/powerpoint/2010/main" val="668869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a:t>
            </a:r>
            <a:r>
              <a:rPr lang="en-GB" dirty="0" err="1"/>
              <a:t>Cefiderocol</a:t>
            </a:r>
            <a:r>
              <a:rPr lang="en-GB" dirty="0"/>
              <a:t> assessment report Section 8.2.5.1 (p145)</a:t>
            </a:r>
          </a:p>
        </p:txBody>
      </p:sp>
      <p:sp>
        <p:nvSpPr>
          <p:cNvPr id="4" name="Slide Number Placeholder 3"/>
          <p:cNvSpPr>
            <a:spLocks noGrp="1"/>
          </p:cNvSpPr>
          <p:nvPr>
            <p:ph type="sldNum" sz="quarter" idx="5"/>
          </p:nvPr>
        </p:nvSpPr>
        <p:spPr/>
        <p:txBody>
          <a:bodyPr/>
          <a:lstStyle/>
          <a:p>
            <a:fld id="{3D92B9AF-1FF3-B64A-A57E-17202D6D58C9}" type="slidenum">
              <a:rPr lang="en-US" smtClean="0"/>
              <a:t>56</a:t>
            </a:fld>
            <a:endParaRPr lang="en-US"/>
          </a:p>
        </p:txBody>
      </p:sp>
    </p:spTree>
    <p:extLst>
      <p:ext uri="{BB962C8B-B14F-4D97-AF65-F5344CB8AC3E}">
        <p14:creationId xmlns:p14="http://schemas.microsoft.com/office/powerpoint/2010/main" val="1670312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5"/>
          </p:nvPr>
        </p:nvSpPr>
        <p:spPr/>
        <p:txBody>
          <a:bodyPr/>
          <a:lstStyle/>
          <a:p>
            <a:fld id="{3D92B9AF-1FF3-B64A-A57E-17202D6D58C9}" type="slidenum">
              <a:rPr lang="en-US" smtClean="0"/>
              <a:t>7</a:t>
            </a:fld>
            <a:endParaRPr lang="en-US"/>
          </a:p>
        </p:txBody>
      </p:sp>
    </p:spTree>
    <p:extLst>
      <p:ext uri="{BB962C8B-B14F-4D97-AF65-F5344CB8AC3E}">
        <p14:creationId xmlns:p14="http://schemas.microsoft.com/office/powerpoint/2010/main" val="2157756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a:t>
            </a:r>
            <a:r>
              <a:rPr lang="en-GB" dirty="0" err="1"/>
              <a:t>Cefiderocol</a:t>
            </a:r>
            <a:r>
              <a:rPr lang="en-GB" dirty="0"/>
              <a:t> assessment report Section 8.2.5.1 (p145)</a:t>
            </a:r>
          </a:p>
        </p:txBody>
      </p:sp>
      <p:sp>
        <p:nvSpPr>
          <p:cNvPr id="4" name="Slide Number Placeholder 3"/>
          <p:cNvSpPr>
            <a:spLocks noGrp="1"/>
          </p:cNvSpPr>
          <p:nvPr>
            <p:ph type="sldNum" sz="quarter" idx="5"/>
          </p:nvPr>
        </p:nvSpPr>
        <p:spPr/>
        <p:txBody>
          <a:bodyPr/>
          <a:lstStyle/>
          <a:p>
            <a:fld id="{3D92B9AF-1FF3-B64A-A57E-17202D6D58C9}" type="slidenum">
              <a:rPr lang="en-US" smtClean="0"/>
              <a:t>57</a:t>
            </a:fld>
            <a:endParaRPr lang="en-US"/>
          </a:p>
        </p:txBody>
      </p:sp>
    </p:spTree>
    <p:extLst>
      <p:ext uri="{BB962C8B-B14F-4D97-AF65-F5344CB8AC3E}">
        <p14:creationId xmlns:p14="http://schemas.microsoft.com/office/powerpoint/2010/main" val="2659514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a:t>
            </a:r>
            <a:r>
              <a:rPr lang="en-GB" dirty="0" err="1"/>
              <a:t>Cefiderocol</a:t>
            </a:r>
            <a:r>
              <a:rPr lang="en-GB" dirty="0"/>
              <a:t> assessment report p156</a:t>
            </a:r>
          </a:p>
        </p:txBody>
      </p:sp>
      <p:sp>
        <p:nvSpPr>
          <p:cNvPr id="4" name="Slide Number Placeholder 3"/>
          <p:cNvSpPr>
            <a:spLocks noGrp="1"/>
          </p:cNvSpPr>
          <p:nvPr>
            <p:ph type="sldNum" sz="quarter" idx="5"/>
          </p:nvPr>
        </p:nvSpPr>
        <p:spPr/>
        <p:txBody>
          <a:bodyPr/>
          <a:lstStyle/>
          <a:p>
            <a:fld id="{3D92B9AF-1FF3-B64A-A57E-17202D6D58C9}" type="slidenum">
              <a:rPr lang="en-US" smtClean="0"/>
              <a:t>58</a:t>
            </a:fld>
            <a:endParaRPr lang="en-US"/>
          </a:p>
        </p:txBody>
      </p:sp>
    </p:spTree>
    <p:extLst>
      <p:ext uri="{BB962C8B-B14F-4D97-AF65-F5344CB8AC3E}">
        <p14:creationId xmlns:p14="http://schemas.microsoft.com/office/powerpoint/2010/main" val="1668026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59</a:t>
            </a:fld>
            <a:endParaRPr lang="en-US"/>
          </a:p>
        </p:txBody>
      </p:sp>
    </p:spTree>
    <p:extLst>
      <p:ext uri="{BB962C8B-B14F-4D97-AF65-F5344CB8AC3E}">
        <p14:creationId xmlns:p14="http://schemas.microsoft.com/office/powerpoint/2010/main" val="1489676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a:t>
            </a:r>
            <a:r>
              <a:rPr lang="en-GB" dirty="0" err="1"/>
              <a:t>Cefiderocol</a:t>
            </a:r>
            <a:r>
              <a:rPr lang="en-GB" dirty="0"/>
              <a:t> assessment report p160 – Table 32</a:t>
            </a:r>
          </a:p>
        </p:txBody>
      </p:sp>
      <p:sp>
        <p:nvSpPr>
          <p:cNvPr id="4" name="Slide Number Placeholder 3"/>
          <p:cNvSpPr>
            <a:spLocks noGrp="1"/>
          </p:cNvSpPr>
          <p:nvPr>
            <p:ph type="sldNum" sz="quarter" idx="5"/>
          </p:nvPr>
        </p:nvSpPr>
        <p:spPr/>
        <p:txBody>
          <a:bodyPr/>
          <a:lstStyle/>
          <a:p>
            <a:fld id="{3D92B9AF-1FF3-B64A-A57E-17202D6D58C9}" type="slidenum">
              <a:rPr lang="en-US" smtClean="0"/>
              <a:t>60</a:t>
            </a:fld>
            <a:endParaRPr lang="en-US"/>
          </a:p>
        </p:txBody>
      </p:sp>
    </p:spTree>
    <p:extLst>
      <p:ext uri="{BB962C8B-B14F-4D97-AF65-F5344CB8AC3E}">
        <p14:creationId xmlns:p14="http://schemas.microsoft.com/office/powerpoint/2010/main" val="1932412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a:t>
            </a:r>
            <a:r>
              <a:rPr lang="en-GB" dirty="0" err="1"/>
              <a:t>Cefiderocol</a:t>
            </a:r>
            <a:r>
              <a:rPr lang="en-GB" dirty="0"/>
              <a:t> assessment report p160 – Table 32</a:t>
            </a:r>
          </a:p>
        </p:txBody>
      </p:sp>
      <p:sp>
        <p:nvSpPr>
          <p:cNvPr id="4" name="Slide Number Placeholder 3"/>
          <p:cNvSpPr>
            <a:spLocks noGrp="1"/>
          </p:cNvSpPr>
          <p:nvPr>
            <p:ph type="sldNum" sz="quarter" idx="5"/>
          </p:nvPr>
        </p:nvSpPr>
        <p:spPr/>
        <p:txBody>
          <a:bodyPr/>
          <a:lstStyle/>
          <a:p>
            <a:fld id="{3D92B9AF-1FF3-B64A-A57E-17202D6D58C9}" type="slidenum">
              <a:rPr lang="en-US" smtClean="0"/>
              <a:t>61</a:t>
            </a:fld>
            <a:endParaRPr lang="en-US"/>
          </a:p>
        </p:txBody>
      </p:sp>
    </p:spTree>
    <p:extLst>
      <p:ext uri="{BB962C8B-B14F-4D97-AF65-F5344CB8AC3E}">
        <p14:creationId xmlns:p14="http://schemas.microsoft.com/office/powerpoint/2010/main" val="445958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a:t>
            </a:r>
            <a:r>
              <a:rPr lang="en-GB" dirty="0" err="1"/>
              <a:t>Cefiderocol</a:t>
            </a:r>
            <a:r>
              <a:rPr lang="en-GB" dirty="0"/>
              <a:t> assessment report p160 – Table 32</a:t>
            </a:r>
          </a:p>
        </p:txBody>
      </p:sp>
      <p:sp>
        <p:nvSpPr>
          <p:cNvPr id="4" name="Slide Number Placeholder 3"/>
          <p:cNvSpPr>
            <a:spLocks noGrp="1"/>
          </p:cNvSpPr>
          <p:nvPr>
            <p:ph type="sldNum" sz="quarter" idx="5"/>
          </p:nvPr>
        </p:nvSpPr>
        <p:spPr/>
        <p:txBody>
          <a:bodyPr/>
          <a:lstStyle/>
          <a:p>
            <a:fld id="{3D92B9AF-1FF3-B64A-A57E-17202D6D58C9}" type="slidenum">
              <a:rPr lang="en-US" smtClean="0"/>
              <a:t>62</a:t>
            </a:fld>
            <a:endParaRPr lang="en-US"/>
          </a:p>
        </p:txBody>
      </p:sp>
    </p:spTree>
    <p:extLst>
      <p:ext uri="{BB962C8B-B14F-4D97-AF65-F5344CB8AC3E}">
        <p14:creationId xmlns:p14="http://schemas.microsoft.com/office/powerpoint/2010/main" val="3451994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63</a:t>
            </a:fld>
            <a:endParaRPr lang="en-US"/>
          </a:p>
        </p:txBody>
      </p:sp>
    </p:spTree>
    <p:extLst>
      <p:ext uri="{BB962C8B-B14F-4D97-AF65-F5344CB8AC3E}">
        <p14:creationId xmlns:p14="http://schemas.microsoft.com/office/powerpoint/2010/main" val="2991567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a:t>
            </a:r>
            <a:r>
              <a:rPr lang="en-GB" dirty="0" err="1"/>
              <a:t>Cefiderocol</a:t>
            </a:r>
            <a:r>
              <a:rPr lang="en-GB" dirty="0"/>
              <a:t> report p145-148 and figure 14</a:t>
            </a:r>
          </a:p>
        </p:txBody>
      </p:sp>
      <p:sp>
        <p:nvSpPr>
          <p:cNvPr id="4" name="Slide Number Placeholder 3"/>
          <p:cNvSpPr>
            <a:spLocks noGrp="1"/>
          </p:cNvSpPr>
          <p:nvPr>
            <p:ph type="sldNum" sz="quarter" idx="5"/>
          </p:nvPr>
        </p:nvSpPr>
        <p:spPr/>
        <p:txBody>
          <a:bodyPr/>
          <a:lstStyle/>
          <a:p>
            <a:fld id="{3D92B9AF-1FF3-B64A-A57E-17202D6D58C9}" type="slidenum">
              <a:rPr lang="en-US" smtClean="0"/>
              <a:t>64</a:t>
            </a:fld>
            <a:endParaRPr lang="en-US"/>
          </a:p>
        </p:txBody>
      </p:sp>
    </p:spTree>
    <p:extLst>
      <p:ext uri="{BB962C8B-B14F-4D97-AF65-F5344CB8AC3E}">
        <p14:creationId xmlns:p14="http://schemas.microsoft.com/office/powerpoint/2010/main" val="3407192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a:t>
            </a:r>
            <a:r>
              <a:rPr lang="en-GB" dirty="0" err="1"/>
              <a:t>Cefiderocol</a:t>
            </a:r>
            <a:r>
              <a:rPr lang="en-GB" dirty="0"/>
              <a:t> report p145-148 and figure 14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034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a:t>
            </a:r>
            <a:r>
              <a:rPr lang="en-GB" dirty="0" err="1"/>
              <a:t>Cefiderocol</a:t>
            </a:r>
            <a:r>
              <a:rPr lang="en-GB" dirty="0"/>
              <a:t> report p145-148 and figure 14</a:t>
            </a:r>
          </a:p>
        </p:txBody>
      </p:sp>
      <p:sp>
        <p:nvSpPr>
          <p:cNvPr id="4" name="Slide Number Placeholder 3"/>
          <p:cNvSpPr>
            <a:spLocks noGrp="1"/>
          </p:cNvSpPr>
          <p:nvPr>
            <p:ph type="sldNum" sz="quarter" idx="5"/>
          </p:nvPr>
        </p:nvSpPr>
        <p:spPr/>
        <p:txBody>
          <a:bodyPr/>
          <a:lstStyle/>
          <a:p>
            <a:fld id="{3D92B9AF-1FF3-B64A-A57E-17202D6D58C9}" type="slidenum">
              <a:rPr lang="en-US" smtClean="0"/>
              <a:t>66</a:t>
            </a:fld>
            <a:endParaRPr lang="en-US"/>
          </a:p>
        </p:txBody>
      </p:sp>
    </p:spTree>
    <p:extLst>
      <p:ext uri="{BB962C8B-B14F-4D97-AF65-F5344CB8AC3E}">
        <p14:creationId xmlns:p14="http://schemas.microsoft.com/office/powerpoint/2010/main" val="168580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8</a:t>
            </a:fld>
            <a:endParaRPr lang="en-US"/>
          </a:p>
        </p:txBody>
      </p:sp>
    </p:spTree>
    <p:extLst>
      <p:ext uri="{BB962C8B-B14F-4D97-AF65-F5344CB8AC3E}">
        <p14:creationId xmlns:p14="http://schemas.microsoft.com/office/powerpoint/2010/main" val="83361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a:t>
            </a:r>
            <a:r>
              <a:rPr lang="en-GB" dirty="0" err="1"/>
              <a:t>Cefiderocol</a:t>
            </a:r>
            <a:r>
              <a:rPr lang="en-GB" dirty="0"/>
              <a:t> report p145-148 and figure 14</a:t>
            </a:r>
          </a:p>
        </p:txBody>
      </p:sp>
      <p:sp>
        <p:nvSpPr>
          <p:cNvPr id="4" name="Slide Number Placeholder 3"/>
          <p:cNvSpPr>
            <a:spLocks noGrp="1"/>
          </p:cNvSpPr>
          <p:nvPr>
            <p:ph type="sldNum" sz="quarter" idx="5"/>
          </p:nvPr>
        </p:nvSpPr>
        <p:spPr/>
        <p:txBody>
          <a:bodyPr/>
          <a:lstStyle/>
          <a:p>
            <a:fld id="{3D92B9AF-1FF3-B64A-A57E-17202D6D58C9}" type="slidenum">
              <a:rPr lang="en-US" smtClean="0"/>
              <a:t>67</a:t>
            </a:fld>
            <a:endParaRPr lang="en-US"/>
          </a:p>
        </p:txBody>
      </p:sp>
    </p:spTree>
    <p:extLst>
      <p:ext uri="{BB962C8B-B14F-4D97-AF65-F5344CB8AC3E}">
        <p14:creationId xmlns:p14="http://schemas.microsoft.com/office/powerpoint/2010/main" val="3364909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dirty="0"/>
              <a:t>Source: </a:t>
            </a:r>
            <a:r>
              <a:rPr lang="en-GB" dirty="0" err="1"/>
              <a:t>Cefiderocol</a:t>
            </a:r>
            <a:r>
              <a:rPr lang="en-GB" dirty="0"/>
              <a:t> report p156-167 and figure 15</a:t>
            </a:r>
          </a:p>
          <a:p>
            <a:pPr>
              <a:lnSpc>
                <a:spcPct val="100000"/>
              </a:lnSpc>
              <a:spcBef>
                <a:spcPts val="600"/>
              </a:spcBef>
              <a:spcAft>
                <a:spcPts val="600"/>
              </a:spcAft>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69</a:t>
            </a:fld>
            <a:endParaRPr lang="en-US"/>
          </a:p>
        </p:txBody>
      </p:sp>
    </p:spTree>
    <p:extLst>
      <p:ext uri="{BB962C8B-B14F-4D97-AF65-F5344CB8AC3E}">
        <p14:creationId xmlns:p14="http://schemas.microsoft.com/office/powerpoint/2010/main" val="1778171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dirty="0" err="1"/>
              <a:t>Cefiderocol</a:t>
            </a:r>
            <a:r>
              <a:rPr lang="en-GB" dirty="0"/>
              <a:t> report p156-167 and Table 33</a:t>
            </a:r>
          </a:p>
        </p:txBody>
      </p:sp>
      <p:sp>
        <p:nvSpPr>
          <p:cNvPr id="4" name="Slide Number Placeholder 3"/>
          <p:cNvSpPr>
            <a:spLocks noGrp="1"/>
          </p:cNvSpPr>
          <p:nvPr>
            <p:ph type="sldNum" sz="quarter" idx="5"/>
          </p:nvPr>
        </p:nvSpPr>
        <p:spPr/>
        <p:txBody>
          <a:bodyPr/>
          <a:lstStyle/>
          <a:p>
            <a:fld id="{3D92B9AF-1FF3-B64A-A57E-17202D6D58C9}" type="slidenum">
              <a:rPr lang="en-US" smtClean="0"/>
              <a:t>70</a:t>
            </a:fld>
            <a:endParaRPr lang="en-US"/>
          </a:p>
        </p:txBody>
      </p:sp>
    </p:spTree>
    <p:extLst>
      <p:ext uri="{BB962C8B-B14F-4D97-AF65-F5344CB8AC3E}">
        <p14:creationId xmlns:p14="http://schemas.microsoft.com/office/powerpoint/2010/main" val="3558859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71</a:t>
            </a:fld>
            <a:endParaRPr lang="en-US"/>
          </a:p>
        </p:txBody>
      </p:sp>
    </p:spTree>
    <p:extLst>
      <p:ext uri="{BB962C8B-B14F-4D97-AF65-F5344CB8AC3E}">
        <p14:creationId xmlns:p14="http://schemas.microsoft.com/office/powerpoint/2010/main" val="3877844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a:t>
            </a:r>
            <a:r>
              <a:rPr lang="en-GB" dirty="0" err="1"/>
              <a:t>Cefiderocol</a:t>
            </a:r>
            <a:r>
              <a:rPr lang="en-GB" dirty="0"/>
              <a:t> report p148-152</a:t>
            </a:r>
          </a:p>
        </p:txBody>
      </p:sp>
      <p:sp>
        <p:nvSpPr>
          <p:cNvPr id="4" name="Slide Number Placeholder 3"/>
          <p:cNvSpPr>
            <a:spLocks noGrp="1"/>
          </p:cNvSpPr>
          <p:nvPr>
            <p:ph type="sldNum" sz="quarter" idx="5"/>
          </p:nvPr>
        </p:nvSpPr>
        <p:spPr/>
        <p:txBody>
          <a:bodyPr/>
          <a:lstStyle/>
          <a:p>
            <a:fld id="{3D92B9AF-1FF3-B64A-A57E-17202D6D58C9}" type="slidenum">
              <a:rPr lang="en-US" smtClean="0"/>
              <a:t>72</a:t>
            </a:fld>
            <a:endParaRPr lang="en-US"/>
          </a:p>
        </p:txBody>
      </p:sp>
    </p:spTree>
    <p:extLst>
      <p:ext uri="{BB962C8B-B14F-4D97-AF65-F5344CB8AC3E}">
        <p14:creationId xmlns:p14="http://schemas.microsoft.com/office/powerpoint/2010/main" val="18159159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dirty="0" err="1"/>
              <a:t>Cefiderocol</a:t>
            </a:r>
            <a:r>
              <a:rPr lang="en-GB" dirty="0"/>
              <a:t> report p148-152 (and appendices 15-17)</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8646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dirty="0" err="1"/>
              <a:t>Cefiderocol</a:t>
            </a:r>
            <a:r>
              <a:rPr lang="en-GB" dirty="0"/>
              <a:t> report p148-152 (and appendices 15-17)</a:t>
            </a:r>
          </a:p>
        </p:txBody>
      </p:sp>
      <p:sp>
        <p:nvSpPr>
          <p:cNvPr id="4" name="Slide Number Placeholder 3"/>
          <p:cNvSpPr>
            <a:spLocks noGrp="1"/>
          </p:cNvSpPr>
          <p:nvPr>
            <p:ph type="sldNum" sz="quarter" idx="5"/>
          </p:nvPr>
        </p:nvSpPr>
        <p:spPr/>
        <p:txBody>
          <a:bodyPr/>
          <a:lstStyle/>
          <a:p>
            <a:fld id="{3D92B9AF-1FF3-B64A-A57E-17202D6D58C9}" type="slidenum">
              <a:rPr lang="en-US" smtClean="0"/>
              <a:t>77</a:t>
            </a:fld>
            <a:endParaRPr lang="en-US"/>
          </a:p>
        </p:txBody>
      </p:sp>
    </p:spTree>
    <p:extLst>
      <p:ext uri="{BB962C8B-B14F-4D97-AF65-F5344CB8AC3E}">
        <p14:creationId xmlns:p14="http://schemas.microsoft.com/office/powerpoint/2010/main" val="39282160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78</a:t>
            </a:fld>
            <a:endParaRPr lang="en-US"/>
          </a:p>
        </p:txBody>
      </p:sp>
    </p:spTree>
    <p:extLst>
      <p:ext uri="{BB962C8B-B14F-4D97-AF65-F5344CB8AC3E}">
        <p14:creationId xmlns:p14="http://schemas.microsoft.com/office/powerpoint/2010/main" val="8886199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80</a:t>
            </a:fld>
            <a:endParaRPr lang="en-US"/>
          </a:p>
        </p:txBody>
      </p:sp>
    </p:spTree>
    <p:extLst>
      <p:ext uri="{BB962C8B-B14F-4D97-AF65-F5344CB8AC3E}">
        <p14:creationId xmlns:p14="http://schemas.microsoft.com/office/powerpoint/2010/main" val="4494486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82</a:t>
            </a:fld>
            <a:endParaRPr lang="en-US"/>
          </a:p>
        </p:txBody>
      </p:sp>
    </p:spTree>
    <p:extLst>
      <p:ext uri="{BB962C8B-B14F-4D97-AF65-F5344CB8AC3E}">
        <p14:creationId xmlns:p14="http://schemas.microsoft.com/office/powerpoint/2010/main" val="2037492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9</a:t>
            </a:fld>
            <a:endParaRPr lang="en-US"/>
          </a:p>
        </p:txBody>
      </p:sp>
    </p:spTree>
    <p:extLst>
      <p:ext uri="{BB962C8B-B14F-4D97-AF65-F5344CB8AC3E}">
        <p14:creationId xmlns:p14="http://schemas.microsoft.com/office/powerpoint/2010/main" val="1163499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83</a:t>
            </a:fld>
            <a:endParaRPr lang="en-US"/>
          </a:p>
        </p:txBody>
      </p:sp>
    </p:spTree>
    <p:extLst>
      <p:ext uri="{BB962C8B-B14F-4D97-AF65-F5344CB8AC3E}">
        <p14:creationId xmlns:p14="http://schemas.microsoft.com/office/powerpoint/2010/main" val="8058900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84</a:t>
            </a:fld>
            <a:endParaRPr lang="en-US"/>
          </a:p>
        </p:txBody>
      </p:sp>
    </p:spTree>
    <p:extLst>
      <p:ext uri="{BB962C8B-B14F-4D97-AF65-F5344CB8AC3E}">
        <p14:creationId xmlns:p14="http://schemas.microsoft.com/office/powerpoint/2010/main" val="33292477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87</a:t>
            </a:fld>
            <a:endParaRPr lang="en-US"/>
          </a:p>
        </p:txBody>
      </p:sp>
    </p:spTree>
    <p:extLst>
      <p:ext uri="{BB962C8B-B14F-4D97-AF65-F5344CB8AC3E}">
        <p14:creationId xmlns:p14="http://schemas.microsoft.com/office/powerpoint/2010/main" val="131882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EEPRU assessment report addendum 2, Table 11</a:t>
            </a:r>
          </a:p>
        </p:txBody>
      </p:sp>
      <p:sp>
        <p:nvSpPr>
          <p:cNvPr id="4" name="Slide Number Placeholder 3"/>
          <p:cNvSpPr>
            <a:spLocks noGrp="1"/>
          </p:cNvSpPr>
          <p:nvPr>
            <p:ph type="sldNum" sz="quarter" idx="5"/>
          </p:nvPr>
        </p:nvSpPr>
        <p:spPr/>
        <p:txBody>
          <a:bodyPr/>
          <a:lstStyle/>
          <a:p>
            <a:fld id="{3D92B9AF-1FF3-B64A-A57E-17202D6D58C9}" type="slidenum">
              <a:rPr lang="en-US" smtClean="0"/>
              <a:t>90</a:t>
            </a:fld>
            <a:endParaRPr lang="en-US"/>
          </a:p>
        </p:txBody>
      </p:sp>
    </p:spTree>
    <p:extLst>
      <p:ext uri="{BB962C8B-B14F-4D97-AF65-F5344CB8AC3E}">
        <p14:creationId xmlns:p14="http://schemas.microsoft.com/office/powerpoint/2010/main" val="27723140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EEPRU assessment report addendum 2, Figure 6</a:t>
            </a:r>
          </a:p>
        </p:txBody>
      </p:sp>
      <p:sp>
        <p:nvSpPr>
          <p:cNvPr id="4" name="Slide Number Placeholder 3"/>
          <p:cNvSpPr>
            <a:spLocks noGrp="1"/>
          </p:cNvSpPr>
          <p:nvPr>
            <p:ph type="sldNum" sz="quarter" idx="5"/>
          </p:nvPr>
        </p:nvSpPr>
        <p:spPr/>
        <p:txBody>
          <a:bodyPr/>
          <a:lstStyle/>
          <a:p>
            <a:fld id="{3D92B9AF-1FF3-B64A-A57E-17202D6D58C9}" type="slidenum">
              <a:rPr lang="en-US" smtClean="0"/>
              <a:t>91</a:t>
            </a:fld>
            <a:endParaRPr lang="en-US"/>
          </a:p>
        </p:txBody>
      </p:sp>
    </p:spTree>
    <p:extLst>
      <p:ext uri="{BB962C8B-B14F-4D97-AF65-F5344CB8AC3E}">
        <p14:creationId xmlns:p14="http://schemas.microsoft.com/office/powerpoint/2010/main" val="8615668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EEPRU assessment report addendum 2, Table 12</a:t>
            </a:r>
          </a:p>
        </p:txBody>
      </p:sp>
      <p:sp>
        <p:nvSpPr>
          <p:cNvPr id="4" name="Slide Number Placeholder 3"/>
          <p:cNvSpPr>
            <a:spLocks noGrp="1"/>
          </p:cNvSpPr>
          <p:nvPr>
            <p:ph type="sldNum" sz="quarter" idx="5"/>
          </p:nvPr>
        </p:nvSpPr>
        <p:spPr/>
        <p:txBody>
          <a:bodyPr/>
          <a:lstStyle/>
          <a:p>
            <a:fld id="{3D92B9AF-1FF3-B64A-A57E-17202D6D58C9}" type="slidenum">
              <a:rPr lang="en-US" smtClean="0"/>
              <a:t>92</a:t>
            </a:fld>
            <a:endParaRPr lang="en-US"/>
          </a:p>
        </p:txBody>
      </p:sp>
    </p:spTree>
    <p:extLst>
      <p:ext uri="{BB962C8B-B14F-4D97-AF65-F5344CB8AC3E}">
        <p14:creationId xmlns:p14="http://schemas.microsoft.com/office/powerpoint/2010/main" val="6352505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dirty="0" err="1"/>
              <a:t>Cefiderocol</a:t>
            </a:r>
            <a:r>
              <a:rPr lang="en-GB" dirty="0"/>
              <a:t> report p167 and table 44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4109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dirty="0" err="1"/>
              <a:t>Cefiderocol</a:t>
            </a:r>
            <a:r>
              <a:rPr lang="en-GB" dirty="0"/>
              <a:t> report p167 and table 44</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9770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dirty="0" err="1"/>
              <a:t>Cefiderocol</a:t>
            </a:r>
            <a:r>
              <a:rPr lang="en-GB" dirty="0"/>
              <a:t> report p200-204 and table 45</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0431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dirty="0" err="1"/>
              <a:t>Cefiderocol</a:t>
            </a:r>
            <a:r>
              <a:rPr lang="en-GB" dirty="0"/>
              <a:t> report p200-204 and table 45</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40535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dirty="0" err="1"/>
              <a:t>Cefiderocol</a:t>
            </a:r>
            <a:r>
              <a:rPr lang="en-GB" dirty="0"/>
              <a:t> report p200-204 and table 45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0540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dirty="0" err="1"/>
              <a:t>Cefiderocol</a:t>
            </a:r>
            <a:r>
              <a:rPr lang="en-GB" dirty="0"/>
              <a:t> report p200-204 and table 45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1382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dirty="0" err="1"/>
              <a:t>Cefiderocol</a:t>
            </a:r>
            <a:r>
              <a:rPr lang="en-GB" dirty="0"/>
              <a:t> report p200-204 and table 45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67943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dirty="0" err="1"/>
              <a:t>Cefiderocol</a:t>
            </a:r>
            <a:r>
              <a:rPr lang="en-GB" dirty="0"/>
              <a:t> report p200-204 and table 45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1473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113</a:t>
            </a:fld>
            <a:endParaRPr lang="en-US"/>
          </a:p>
        </p:txBody>
      </p:sp>
    </p:spTree>
    <p:extLst>
      <p:ext uri="{BB962C8B-B14F-4D97-AF65-F5344CB8AC3E}">
        <p14:creationId xmlns:p14="http://schemas.microsoft.com/office/powerpoint/2010/main" val="3108717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511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849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21</a:t>
            </a:fld>
            <a:endParaRPr lang="en-US"/>
          </a:p>
        </p:txBody>
      </p:sp>
    </p:spTree>
    <p:extLst>
      <p:ext uri="{BB962C8B-B14F-4D97-AF65-F5344CB8AC3E}">
        <p14:creationId xmlns:p14="http://schemas.microsoft.com/office/powerpoint/2010/main" val="2678383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dirty="0"/>
              <a:t>Tool developed by consulting </a:t>
            </a:r>
          </a:p>
          <a:p>
            <a:pPr marL="800100" lvl="1" indent="-342900" algn="l">
              <a:buFont typeface="Arial" panose="020B0604020202020204" pitchFamily="34" charset="0"/>
              <a:buChar char="•"/>
            </a:pPr>
            <a:r>
              <a:rPr lang="en-GB" sz="1800" dirty="0"/>
              <a:t>2 tools developed for the assessment of prevalence studies (since studies report the prevalence of susceptibility), </a:t>
            </a:r>
          </a:p>
          <a:p>
            <a:pPr marL="800100" lvl="1" indent="-342900" algn="l">
              <a:buFont typeface="Arial" panose="020B0604020202020204" pitchFamily="34" charset="0"/>
              <a:buChar char="•"/>
            </a:pPr>
            <a:r>
              <a:rPr lang="en-GB" sz="1800" dirty="0"/>
              <a:t>the risk of bias in non-randomised studies (ROBINS)-1 checklist for non-randomised studies (since the studies are comparative, but non-randomised), </a:t>
            </a:r>
          </a:p>
          <a:p>
            <a:pPr marL="800100" lvl="1" indent="-342900" algn="l">
              <a:buFont typeface="Arial" panose="020B0604020202020204" pitchFamily="34" charset="0"/>
              <a:buChar char="•"/>
            </a:pPr>
            <a:r>
              <a:rPr lang="en-GB" sz="1800" dirty="0"/>
              <a:t>Cochrane’s risk of bias 2 (RoB2) tool (since the network meta-analysis will assume the study arms are equivalent to randomised arms of an RCT), </a:t>
            </a:r>
          </a:p>
          <a:p>
            <a:pPr marL="800100" lvl="1" indent="-342900" algn="l">
              <a:buFont typeface="Arial" panose="020B0604020202020204" pitchFamily="34" charset="0"/>
              <a:buChar char="•"/>
            </a:pPr>
            <a:r>
              <a:rPr lang="en-GB" sz="1800" dirty="0"/>
              <a:t>the Newcastle </a:t>
            </a:r>
            <a:r>
              <a:rPr lang="en-GB" sz="1800" dirty="0" err="1"/>
              <a:t>Ottowa</a:t>
            </a:r>
            <a:r>
              <a:rPr lang="en-GB" sz="1800" dirty="0"/>
              <a:t> Scale (since these are observational studies). </a:t>
            </a: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22</a:t>
            </a:fld>
            <a:endParaRPr lang="en-US"/>
          </a:p>
        </p:txBody>
      </p:sp>
    </p:spTree>
    <p:extLst>
      <p:ext uri="{BB962C8B-B14F-4D97-AF65-F5344CB8AC3E}">
        <p14:creationId xmlns:p14="http://schemas.microsoft.com/office/powerpoint/2010/main" val="598061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3924300" cy="1276350"/>
          </a:xfrm>
          <a:prstGeom prst="rect">
            <a:avLst/>
          </a:prstGeom>
        </p:spPr>
        <p:txBody>
          <a:bodyPr anchor="t" anchorCtr="0">
            <a:normAutofit/>
          </a:bodyPr>
          <a:lstStyle>
            <a:lvl1pPr algn="l">
              <a:defRPr sz="4000"/>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2" name="Picture Placeholder 11">
            <a:extLst>
              <a:ext uri="{FF2B5EF4-FFF2-40B4-BE49-F238E27FC236}">
                <a16:creationId xmlns:a16="http://schemas.microsoft.com/office/drawing/2014/main" id="{DD23A9BB-0467-40B1-8547-4AAFA68D1909}"/>
              </a:ext>
            </a:extLst>
          </p:cNvPr>
          <p:cNvSpPr>
            <a:spLocks noGrp="1"/>
          </p:cNvSpPr>
          <p:nvPr>
            <p:ph type="pic" sz="quarter" idx="10"/>
          </p:nvPr>
        </p:nvSpPr>
        <p:spPr>
          <a:xfrm>
            <a:off x="6095998" y="344630"/>
            <a:ext cx="5736002" cy="6168740"/>
          </a:xfrm>
        </p:spPr>
        <p:txBody>
          <a:bodyPr/>
          <a:lstStyle/>
          <a:p>
            <a:endParaRPr lang="en-GB" dirty="0"/>
          </a:p>
        </p:txBody>
      </p:sp>
      <p:pic>
        <p:nvPicPr>
          <p:cNvPr id="8" name="Picture 7" descr="National Institute for Health and Care Excellence logo">
            <a:extLst>
              <a:ext uri="{FF2B5EF4-FFF2-40B4-BE49-F238E27FC236}">
                <a16:creationId xmlns:a16="http://schemas.microsoft.com/office/drawing/2014/main" id="{A9B4C92B-6CC0-4DC2-8C94-2263D143C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08740"/>
            <a:ext cx="4267199" cy="411779"/>
          </a:xfrm>
          <a:prstGeom prst="rect">
            <a:avLst/>
          </a:prstGeom>
        </p:spPr>
      </p:pic>
    </p:spTree>
    <p:extLst>
      <p:ext uri="{BB962C8B-B14F-4D97-AF65-F5344CB8AC3E}">
        <p14:creationId xmlns:p14="http://schemas.microsoft.com/office/powerpoint/2010/main" val="76363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6491" cy="1276350"/>
          </a:xfrm>
          <a:prstGeom prst="rect">
            <a:avLst/>
          </a:prstGeom>
        </p:spPr>
        <p:txBody>
          <a:bodyPr anchor="t" anchorCtr="0">
            <a:normAutofit/>
          </a:bodyPr>
          <a:lstStyle>
            <a:lvl1pPr algn="l">
              <a:defRPr sz="4000">
                <a:solidFill>
                  <a:schemeClr val="bg1"/>
                </a:solidFill>
              </a:defRPr>
            </a:lvl1pPr>
          </a:lstStyle>
          <a:p>
            <a:r>
              <a:rPr lang="en-US" dirty="0"/>
              <a:t>This is a sample page layout</a:t>
            </a:r>
            <a:br>
              <a:rPr lang="en-US" dirty="0"/>
            </a:br>
            <a:endParaRPr lang="en-US" dirty="0"/>
          </a:p>
        </p:txBody>
      </p:sp>
      <p:pic>
        <p:nvPicPr>
          <p:cNvPr id="6" name="Picture 5">
            <a:extLst>
              <a:ext uri="{FF2B5EF4-FFF2-40B4-BE49-F238E27FC236}">
                <a16:creationId xmlns:a16="http://schemas.microsoft.com/office/drawing/2014/main" id="{908FBA05-6CDC-A840-80FD-B02E6D8D8D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9" name="Text Placeholder 3">
            <a:extLst>
              <a:ext uri="{FF2B5EF4-FFF2-40B4-BE49-F238E27FC236}">
                <a16:creationId xmlns:a16="http://schemas.microsoft.com/office/drawing/2014/main" id="{B858E11F-CACB-4EFE-80EE-3759BCA5BECC}"/>
              </a:ext>
            </a:extLst>
          </p:cNvPr>
          <p:cNvSpPr>
            <a:spLocks noGrp="1"/>
          </p:cNvSpPr>
          <p:nvPr>
            <p:ph type="body" sz="quarter" idx="12" hasCustomPrompt="1"/>
          </p:nvPr>
        </p:nvSpPr>
        <p:spPr>
          <a:xfrm>
            <a:off x="496384" y="1774022"/>
            <a:ext cx="11076491" cy="4005262"/>
          </a:xfrm>
        </p:spPr>
        <p:txBody>
          <a:bodyPr/>
          <a:lstStyle>
            <a:lvl1pPr>
              <a:lnSpc>
                <a:spcPct val="150000"/>
              </a:lnSpc>
              <a:defRPr sz="1800">
                <a:solidFill>
                  <a:schemeClr val="bg1"/>
                </a:solidFill>
              </a:defRPr>
            </a:lvl1pPr>
            <a:lvl2pPr>
              <a:lnSpc>
                <a:spcPct val="150000"/>
              </a:lnSpc>
              <a:defRPr sz="1800">
                <a:solidFill>
                  <a:schemeClr val="bg1"/>
                </a:solidFill>
              </a:defRPr>
            </a:lvl2pPr>
            <a:lvl3pPr>
              <a:lnSpc>
                <a:spcPct val="150000"/>
              </a:lnSpc>
              <a:defRPr sz="1800">
                <a:solidFill>
                  <a:schemeClr val="bg1"/>
                </a:solidFill>
              </a:defRPr>
            </a:lvl3pPr>
            <a:lvl4pPr>
              <a:lnSpc>
                <a:spcPct val="150000"/>
              </a:lnSpc>
              <a:defRPr sz="1800">
                <a:solidFill>
                  <a:schemeClr val="bg1"/>
                </a:solidFill>
              </a:defRPr>
            </a:lvl4pPr>
            <a:lvl5pPr>
              <a:lnSpc>
                <a:spcPct val="150000"/>
              </a:lnSpc>
              <a:defRPr sz="1800">
                <a:solidFill>
                  <a:schemeClr val="bg1"/>
                </a:solidFill>
              </a:defRPr>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63612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(three columns)</a:t>
            </a:r>
            <a:br>
              <a:rPr lang="en-US" dirty="0"/>
            </a:br>
            <a:endParaRPr lang="en-US" dirty="0"/>
          </a:p>
        </p:txBody>
      </p:sp>
      <p:sp>
        <p:nvSpPr>
          <p:cNvPr id="9" name="Subtitle 2">
            <a:extLst>
              <a:ext uri="{FF2B5EF4-FFF2-40B4-BE49-F238E27FC236}">
                <a16:creationId xmlns:a16="http://schemas.microsoft.com/office/drawing/2014/main" id="{84D682AB-2D42-44C5-B887-A4DF8FEE4B7B}"/>
              </a:ext>
            </a:extLst>
          </p:cNvPr>
          <p:cNvSpPr>
            <a:spLocks noGrp="1"/>
          </p:cNvSpPr>
          <p:nvPr>
            <p:ph type="subTitle" idx="1" hasCustomPrompt="1"/>
          </p:nvPr>
        </p:nvSpPr>
        <p:spPr>
          <a:xfrm>
            <a:off x="496383" y="1771875"/>
            <a:ext cx="11058308" cy="4050953"/>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24723218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(three columns)</a:t>
            </a:r>
            <a:br>
              <a:rPr lang="en-US" dirty="0"/>
            </a:br>
            <a:endParaRPr lang="en-US" dirty="0"/>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076780" cy="4026219"/>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32148963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a:solidFill>
                  <a:schemeClr val="bg1"/>
                </a:solidFill>
              </a:defRPr>
            </a:lvl1pPr>
          </a:lstStyle>
          <a:p>
            <a:r>
              <a:rPr lang="en-US" dirty="0"/>
              <a:t>This is sample bulleted text (three columns)</a:t>
            </a:r>
            <a:br>
              <a:rPr lang="en-US" dirty="0"/>
            </a:br>
            <a:endParaRPr lang="en-US" dirty="0"/>
          </a:p>
        </p:txBody>
      </p:sp>
      <p:sp>
        <p:nvSpPr>
          <p:cNvPr id="10" name="Subtitle 2">
            <a:extLst>
              <a:ext uri="{FF2B5EF4-FFF2-40B4-BE49-F238E27FC236}">
                <a16:creationId xmlns:a16="http://schemas.microsoft.com/office/drawing/2014/main" id="{4A73DD63-0FA2-42C5-83E9-7FCD43A98672}"/>
              </a:ext>
            </a:extLst>
          </p:cNvPr>
          <p:cNvSpPr>
            <a:spLocks noGrp="1"/>
          </p:cNvSpPr>
          <p:nvPr>
            <p:ph type="subTitle" idx="1" hasCustomPrompt="1"/>
          </p:nvPr>
        </p:nvSpPr>
        <p:spPr>
          <a:xfrm>
            <a:off x="496384" y="1787934"/>
            <a:ext cx="11132198" cy="4007747"/>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1836512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629144" cy="4044766"/>
          </a:xfrm>
          <a:prstGeom prst="rect">
            <a:avLst/>
          </a:prstGeom>
        </p:spPr>
        <p:txBody>
          <a:bodyPr>
            <a:normAutofit/>
          </a:bodyPr>
          <a:lstStyle>
            <a:lvl1pPr marL="285750" indent="-285750" algn="l">
              <a:buFont typeface="Arial" panose="020B0604020202020204" pitchFamily="34" charset="0"/>
              <a:buChar char="•"/>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spTree>
    <p:extLst>
      <p:ext uri="{BB962C8B-B14F-4D97-AF65-F5344CB8AC3E}">
        <p14:creationId xmlns:p14="http://schemas.microsoft.com/office/powerpoint/2010/main" val="26257408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sp>
        <p:nvSpPr>
          <p:cNvPr id="10" name="Subtitle 2">
            <a:extLst>
              <a:ext uri="{FF2B5EF4-FFF2-40B4-BE49-F238E27FC236}">
                <a16:creationId xmlns:a16="http://schemas.microsoft.com/office/drawing/2014/main" id="{DD8664C8-2569-40A4-99EB-04CE594F56B2}"/>
              </a:ext>
            </a:extLst>
          </p:cNvPr>
          <p:cNvSpPr>
            <a:spLocks noGrp="1"/>
          </p:cNvSpPr>
          <p:nvPr>
            <p:ph type="subTitle" idx="1" hasCustomPrompt="1"/>
          </p:nvPr>
        </p:nvSpPr>
        <p:spPr>
          <a:xfrm>
            <a:off x="496383" y="1774143"/>
            <a:ext cx="8435181" cy="4066102"/>
          </a:xfrm>
          <a:prstGeom prst="rect">
            <a:avLst/>
          </a:prstGeom>
        </p:spPr>
        <p:txBody>
          <a:bodyPr>
            <a:normAutofit/>
          </a:bodyPr>
          <a:lstStyle>
            <a:lvl1pPr marL="285750" indent="-285750" algn="l">
              <a:buFont typeface="Arial" panose="020B0604020202020204" pitchFamily="34" charset="0"/>
              <a:buChar char="•"/>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38902022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a:solidFill>
                  <a:srgbClr val="FFFFFF"/>
                </a:solidFill>
              </a:defRPr>
            </a:lvl1pPr>
          </a:lstStyle>
          <a:p>
            <a:r>
              <a:rPr lang="en-US" dirty="0"/>
              <a:t>This is a sample page layout</a:t>
            </a:r>
            <a:br>
              <a:rPr lang="en-US" dirty="0"/>
            </a:br>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416708"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pic>
        <p:nvPicPr>
          <p:cNvPr id="10" name="Picture 9">
            <a:extLst>
              <a:ext uri="{FF2B5EF4-FFF2-40B4-BE49-F238E27FC236}">
                <a16:creationId xmlns:a16="http://schemas.microsoft.com/office/drawing/2014/main" id="{DFFFA366-D5B5-F246-BC40-BFD8DCE281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Tree>
    <p:extLst>
      <p:ext uri="{BB962C8B-B14F-4D97-AF65-F5344CB8AC3E}">
        <p14:creationId xmlns:p14="http://schemas.microsoft.com/office/powerpoint/2010/main" val="27144366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ample Layout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a:solidFill>
                  <a:srgbClr val="FFFFFF"/>
                </a:solidFill>
              </a:defRPr>
            </a:lvl1pPr>
          </a:lstStyle>
          <a:p>
            <a:r>
              <a:rPr lang="en-US" dirty="0"/>
              <a:t>This is a sample page layout</a:t>
            </a:r>
            <a:br>
              <a:rPr lang="en-US" dirty="0"/>
            </a:br>
            <a:endParaRPr lang="en-US" dirty="0"/>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pic>
        <p:nvPicPr>
          <p:cNvPr id="10" name="Picture 9">
            <a:extLst>
              <a:ext uri="{FF2B5EF4-FFF2-40B4-BE49-F238E27FC236}">
                <a16:creationId xmlns:a16="http://schemas.microsoft.com/office/drawing/2014/main" id="{DFFFA366-D5B5-F246-BC40-BFD8DCE281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Subtitle 2">
            <a:extLst>
              <a:ext uri="{FF2B5EF4-FFF2-40B4-BE49-F238E27FC236}">
                <a16:creationId xmlns:a16="http://schemas.microsoft.com/office/drawing/2014/main" id="{5AD97662-6149-41E3-A713-4513F6577CE4}"/>
              </a:ext>
            </a:extLst>
          </p:cNvPr>
          <p:cNvSpPr>
            <a:spLocks noGrp="1"/>
          </p:cNvSpPr>
          <p:nvPr>
            <p:ph type="subTitle" idx="1" hasCustomPrompt="1"/>
          </p:nvPr>
        </p:nvSpPr>
        <p:spPr>
          <a:xfrm>
            <a:off x="496383" y="1774143"/>
            <a:ext cx="8444417"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27551430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ample Layout P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userDrawn="1"/>
        </p:nvSpPr>
        <p:spPr>
          <a:xfrm>
            <a:off x="3796941" y="350520"/>
            <a:ext cx="80350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1" name="Picture 10" descr="A picture containing drawing&#10;&#10;Description automatically generated">
            <a:extLst>
              <a:ext uri="{FF2B5EF4-FFF2-40B4-BE49-F238E27FC236}">
                <a16:creationId xmlns:a16="http://schemas.microsoft.com/office/drawing/2014/main" id="{03C715E6-6E97-2843-9347-B83E02ADD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a:lvl1pPr>
          </a:lstStyle>
          <a:p>
            <a:pPr lvl="0"/>
            <a:r>
              <a:rPr lang="en-GB" dirty="0"/>
              <a:t>Example one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a:lvl1pPr>
          </a:lstStyle>
          <a:p>
            <a:pPr lvl="0"/>
            <a:r>
              <a:rPr lang="en-GB" dirty="0"/>
              <a:t>Example two</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a:lvl1pPr>
          </a:lstStyle>
          <a:p>
            <a:pPr lvl="0"/>
            <a:r>
              <a:rPr lang="en-GB" dirty="0"/>
              <a:t>Example three</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38809623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ample Layout P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userDrawn="1"/>
        </p:nvSpPr>
        <p:spPr>
          <a:xfrm>
            <a:off x="3796941" y="350520"/>
            <a:ext cx="80350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descr="A picture containing drawing&#10;&#10;Description automatically generated">
            <a:extLst>
              <a:ext uri="{FF2B5EF4-FFF2-40B4-BE49-F238E27FC236}">
                <a16:creationId xmlns:a16="http://schemas.microsoft.com/office/drawing/2014/main" id="{03C715E6-6E97-2843-9347-B83E02ADD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a:lvl1pPr>
          </a:lstStyle>
          <a:p>
            <a:pPr lvl="0"/>
            <a:r>
              <a:rPr lang="en-GB" dirty="0"/>
              <a:t>Example one</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a:lvl1pPr>
          </a:lstStyle>
          <a:p>
            <a:pPr lvl="0"/>
            <a:r>
              <a:rPr lang="en-GB" dirty="0"/>
              <a:t>Example two</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a:lvl1pPr>
          </a:lstStyle>
          <a:p>
            <a:pPr lvl="0"/>
            <a:r>
              <a:rPr lang="en-GB" dirty="0"/>
              <a:t>Example three</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25979592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Quote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746519" y="404892"/>
            <a:ext cx="4088843" cy="6098821"/>
          </a:xfrm>
        </p:spPr>
        <p:txBody>
          <a:bodyPr/>
          <a:lstStyle/>
          <a:p>
            <a:endParaRPr lang="en-GB" dirty="0"/>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dirty="0">
                <a:solidFill>
                  <a:srgbClr val="0E0E0E"/>
                </a:solidFill>
                <a:latin typeface="Lato" panose="020F0502020204030203" pitchFamily="34" charset="77"/>
              </a:rPr>
              <a:t>Insert name and job title here</a:t>
            </a:r>
          </a:p>
        </p:txBody>
      </p:sp>
    </p:spTree>
    <p:extLst>
      <p:ext uri="{BB962C8B-B14F-4D97-AF65-F5344CB8AC3E}">
        <p14:creationId xmlns:p14="http://schemas.microsoft.com/office/powerpoint/2010/main" val="120965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(one column)</a:t>
            </a:r>
            <a:br>
              <a:rPr lang="en-US" dirty="0"/>
            </a:br>
            <a:endParaRPr lang="en-US" dirty="0"/>
          </a:p>
        </p:txBody>
      </p:sp>
      <p:sp>
        <p:nvSpPr>
          <p:cNvPr id="11" name="Subtitle 2">
            <a:extLst>
              <a:ext uri="{FF2B5EF4-FFF2-40B4-BE49-F238E27FC236}">
                <a16:creationId xmlns:a16="http://schemas.microsoft.com/office/drawing/2014/main" id="{FAC2841A-2EFF-4DDA-A274-2C038BF872B1}"/>
              </a:ext>
            </a:extLst>
          </p:cNvPr>
          <p:cNvSpPr>
            <a:spLocks noGrp="1"/>
          </p:cNvSpPr>
          <p:nvPr>
            <p:ph type="subTitle" idx="1" hasCustomPrompt="1"/>
          </p:nvPr>
        </p:nvSpPr>
        <p:spPr>
          <a:xfrm>
            <a:off x="496580" y="1781111"/>
            <a:ext cx="11080069" cy="4041718"/>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24295040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Quote Image (Purple)">
    <p:spTree>
      <p:nvGrpSpPr>
        <p:cNvPr id="1" name=""/>
        <p:cNvGrpSpPr/>
        <p:nvPr/>
      </p:nvGrpSpPr>
      <p:grpSpPr>
        <a:xfrm>
          <a:off x="0" y="0"/>
          <a:ext cx="0" cy="0"/>
          <a:chOff x="0" y="0"/>
          <a:chExt cx="0" cy="0"/>
        </a:xfrm>
      </p:grpSpPr>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60000" y="408658"/>
            <a:ext cx="4088843" cy="6098821"/>
          </a:xfrm>
        </p:spPr>
        <p:txBody>
          <a:bodyPr/>
          <a:lstStyle/>
          <a:p>
            <a:endParaRPr lang="en-GB" dirty="0"/>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4635583" y="401128"/>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91181" y="6076421"/>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451551"/>
                </a:solidFill>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dirty="0">
                <a:solidFill>
                  <a:srgbClr val="0E0E0E"/>
                </a:solidFill>
                <a:latin typeface="Lato" panose="020F0502020204030203" pitchFamily="34" charset="77"/>
              </a:rPr>
              <a:t>Insert name and job title here</a:t>
            </a:r>
          </a:p>
        </p:txBody>
      </p:sp>
    </p:spTree>
    <p:extLst>
      <p:ext uri="{BB962C8B-B14F-4D97-AF65-F5344CB8AC3E}">
        <p14:creationId xmlns:p14="http://schemas.microsoft.com/office/powerpoint/2010/main" val="9858343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Example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746519" y="404892"/>
            <a:ext cx="4088843" cy="6098821"/>
          </a:xfrm>
        </p:spPr>
        <p:txBody>
          <a:bodyPr/>
          <a:lstStyle/>
          <a:p>
            <a:endParaRPr lang="en-GB" dirty="0"/>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a:lvl1pPr>
          </a:lstStyle>
          <a:p>
            <a:pPr lvl="0"/>
            <a:r>
              <a:rPr lang="en-GB" dirty="0"/>
              <a:t>Example one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a:lvl1pPr>
          </a:lstStyle>
          <a:p>
            <a:pPr lvl="0"/>
            <a:r>
              <a:rPr lang="en-GB" dirty="0"/>
              <a:t>Example two</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37505564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ullets Im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11472001" cy="6122126"/>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5" y="487510"/>
            <a:ext cx="6624432" cy="1276350"/>
          </a:xfrm>
          <a:prstGeom prst="rect">
            <a:avLst/>
          </a:prstGeom>
        </p:spPr>
        <p:txBody>
          <a:bodyPr anchor="t" anchorCtr="0">
            <a:normAutofit/>
          </a:bodyPr>
          <a:lstStyle>
            <a:lvl1pPr algn="l">
              <a:defRPr sz="4000">
                <a:solidFill>
                  <a:srgbClr val="222222"/>
                </a:solidFill>
              </a:defRPr>
            </a:lvl1pPr>
          </a:lstStyle>
          <a:p>
            <a:r>
              <a:rPr lang="en-US" dirty="0"/>
              <a:t>This is a sample page layout</a:t>
            </a:r>
            <a:br>
              <a:rPr lang="en-US" dirty="0"/>
            </a:br>
            <a:endParaRPr lang="en-US" dirty="0"/>
          </a:p>
        </p:txBody>
      </p:sp>
      <p:sp>
        <p:nvSpPr>
          <p:cNvPr id="5" name="Subtitle 1">
            <a:extLst>
              <a:ext uri="{FF2B5EF4-FFF2-40B4-BE49-F238E27FC236}">
                <a16:creationId xmlns:a16="http://schemas.microsoft.com/office/drawing/2014/main" id="{AF89FD6B-3774-0946-9EF6-17EFA435C986}"/>
              </a:ext>
            </a:extLst>
          </p:cNvPr>
          <p:cNvSpPr>
            <a:spLocks noGrp="1"/>
          </p:cNvSpPr>
          <p:nvPr>
            <p:ph type="body" sz="quarter" idx="12" hasCustomPrompt="1"/>
          </p:nvPr>
        </p:nvSpPr>
        <p:spPr>
          <a:xfrm>
            <a:off x="496888" y="1775004"/>
            <a:ext cx="6623929" cy="765175"/>
          </a:xfrm>
        </p:spPr>
        <p:txBody>
          <a:bodyPr/>
          <a:lstStyle>
            <a:lvl1pPr>
              <a:defRPr/>
            </a:lvl1pPr>
          </a:lstStyle>
          <a:p>
            <a:pPr lvl="0"/>
            <a:r>
              <a:rPr lang="en-GB" dirty="0">
                <a:solidFill>
                  <a:srgbClr val="222222"/>
                </a:solidFill>
                <a:latin typeface="Lato" panose="020F0502020204030203" pitchFamily="34" charset="77"/>
              </a:rPr>
              <a:t>Subtitle here please</a:t>
            </a:r>
            <a:endParaRPr lang="en-US" dirty="0"/>
          </a:p>
        </p:txBody>
      </p:sp>
      <p:sp>
        <p:nvSpPr>
          <p:cNvPr id="3" name="Text placeholder">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2551323"/>
            <a:ext cx="6624433" cy="3288922"/>
          </a:xfrm>
          <a:prstGeom prst="rect">
            <a:avLst/>
          </a:prstGeom>
        </p:spPr>
        <p:txBody>
          <a:bodyPr>
            <a:normAutofit/>
          </a:bodyPr>
          <a:lstStyle>
            <a:lvl1pPr marL="285750" indent="-285750" algn="l">
              <a:spcBef>
                <a:spcPts val="200"/>
              </a:spcBef>
              <a:buFont typeface="Arial" panose="020B0604020202020204" pitchFamily="34" charset="0"/>
              <a:buNone/>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339295" y="538933"/>
            <a:ext cx="4274226" cy="2718617"/>
          </a:xfrm>
        </p:spPr>
        <p:txBody>
          <a:bodyPr/>
          <a:lstStyle/>
          <a:p>
            <a:endParaRPr lang="en-GB" dirty="0"/>
          </a:p>
        </p:txBody>
      </p:sp>
      <p:sp>
        <p:nvSpPr>
          <p:cNvPr id="12" name="Picture Placeholder 11">
            <a:extLst>
              <a:ext uri="{FF2B5EF4-FFF2-40B4-BE49-F238E27FC236}">
                <a16:creationId xmlns:a16="http://schemas.microsoft.com/office/drawing/2014/main" id="{846BE371-9E73-7148-BCCF-AB4D82E0951A}"/>
              </a:ext>
              <a:ext uri="{C183D7F6-B498-43B3-948B-1728B52AA6E4}">
                <adec:decorative xmlns:adec="http://schemas.microsoft.com/office/drawing/2017/decorative" val="1"/>
              </a:ext>
            </a:extLst>
          </p:cNvPr>
          <p:cNvSpPr>
            <a:spLocks noGrp="1"/>
          </p:cNvSpPr>
          <p:nvPr>
            <p:ph type="pic" sz="quarter" idx="11"/>
          </p:nvPr>
        </p:nvSpPr>
        <p:spPr>
          <a:xfrm>
            <a:off x="7339295" y="3514498"/>
            <a:ext cx="4274226" cy="2718617"/>
          </a:xfrm>
        </p:spPr>
        <p:txBody>
          <a:bodyPr/>
          <a:lstStyle/>
          <a:p>
            <a:endParaRPr lang="en-GB" dirty="0"/>
          </a:p>
        </p:txBody>
      </p:sp>
    </p:spTree>
    <p:extLst>
      <p:ext uri="{BB962C8B-B14F-4D97-AF65-F5344CB8AC3E}">
        <p14:creationId xmlns:p14="http://schemas.microsoft.com/office/powerpoint/2010/main" val="20493076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nfographic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8224354" y="314326"/>
            <a:ext cx="3546708" cy="3138766"/>
          </a:xfrm>
        </p:spPr>
        <p:txBody>
          <a:bodyPr/>
          <a:lstStyle/>
          <a:p>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962398" y="3459199"/>
            <a:ext cx="4261955" cy="3084476"/>
          </a:xfrm>
        </p:spPr>
        <p:txBody>
          <a:bodyPr/>
          <a:lstStyle/>
          <a:p>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415689" y="314326"/>
            <a:ext cx="3546708" cy="3138766"/>
          </a:xfrm>
        </p:spPr>
        <p:txBody>
          <a:bodyPr/>
          <a:lstStyle/>
          <a:p>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415688" y="4465747"/>
            <a:ext cx="3546475" cy="609878"/>
          </a:xfrm>
        </p:spPr>
        <p:txBody>
          <a:bodyPr/>
          <a:lstStyle>
            <a:lvl1pPr>
              <a:defRPr sz="4000" b="1">
                <a:solidFill>
                  <a:srgbClr val="004751"/>
                </a:solidFill>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415688" y="5121422"/>
            <a:ext cx="3546709" cy="766578"/>
          </a:xfrm>
        </p:spPr>
        <p:txBody>
          <a:bodyPr/>
          <a:lstStyle>
            <a:lvl1pPr>
              <a:defRPr sz="1800"/>
            </a:lvl1pPr>
          </a:lstStyle>
          <a:p>
            <a:pPr lvl="0"/>
            <a:r>
              <a:rPr lang="en-GB" dirty="0">
                <a:solidFill>
                  <a:srgbClr val="222222"/>
                </a:solidFill>
                <a:latin typeface="Lato" panose="020F0502020204030203" pitchFamily="34" charset="77"/>
              </a:rPr>
              <a:t>Use this space for additional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195515" y="1819793"/>
            <a:ext cx="3386003" cy="580507"/>
          </a:xfrm>
          <a:prstGeom prst="rect">
            <a:avLst/>
          </a:prstGeom>
        </p:spPr>
        <p:txBody>
          <a:bodyPr anchor="t" anchorCtr="0">
            <a:normAutofit/>
          </a:bodyPr>
          <a:lstStyle>
            <a:lvl1pPr algn="l">
              <a:defRPr sz="4000">
                <a:solidFill>
                  <a:srgbClr val="004751"/>
                </a:solidFill>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195515" y="2470096"/>
            <a:ext cx="3546709" cy="766578"/>
          </a:xfrm>
        </p:spPr>
        <p:txBody>
          <a:bodyPr/>
          <a:lstStyle>
            <a:lvl1pPr>
              <a:defRPr sz="1800"/>
            </a:lvl1pPr>
          </a:lstStyle>
          <a:p>
            <a:pPr lvl="0"/>
            <a:r>
              <a:rPr lang="en-GB" dirty="0">
                <a:solidFill>
                  <a:srgbClr val="222222"/>
                </a:solidFill>
                <a:latin typeface="Lato" panose="020F0502020204030203" pitchFamily="34" charset="77"/>
              </a:rPr>
              <a:t>Use this space for additional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385175" y="4465748"/>
            <a:ext cx="3546475" cy="609878"/>
          </a:xfrm>
        </p:spPr>
        <p:txBody>
          <a:bodyPr/>
          <a:lstStyle>
            <a:lvl1pPr>
              <a:defRPr sz="4000" b="1">
                <a:solidFill>
                  <a:srgbClr val="004751"/>
                </a:solidFill>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385059" y="5145570"/>
            <a:ext cx="3546709" cy="766578"/>
          </a:xfrm>
        </p:spPr>
        <p:txBody>
          <a:bodyPr/>
          <a:lstStyle>
            <a:lvl1pPr>
              <a:defRPr sz="1600"/>
            </a:lvl1pPr>
          </a:lstStyle>
          <a:p>
            <a:pPr lvl="0"/>
            <a:r>
              <a:rPr lang="en-GB" dirty="0">
                <a:solidFill>
                  <a:srgbClr val="222222"/>
                </a:solidFill>
                <a:latin typeface="Lato" panose="020F0502020204030203" pitchFamily="34" charset="77"/>
              </a:rPr>
              <a:t>Use this space for additional info</a:t>
            </a:r>
            <a:endParaRPr lang="en-US" dirty="0"/>
          </a:p>
        </p:txBody>
      </p:sp>
    </p:spTree>
    <p:extLst>
      <p:ext uri="{BB962C8B-B14F-4D97-AF65-F5344CB8AC3E}">
        <p14:creationId xmlns:p14="http://schemas.microsoft.com/office/powerpoint/2010/main" val="12499371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a:solidFill>
                  <a:srgbClr val="004751"/>
                </a:solidFill>
              </a:defRPr>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userDrawn="1"/>
        </p:nvSpPr>
        <p:spPr>
          <a:xfrm>
            <a:off x="485839" y="1953699"/>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85839" y="2113662"/>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userDrawn="1"/>
        </p:nvSpPr>
        <p:spPr>
          <a:xfrm>
            <a:off x="485839" y="361913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779101"/>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userDrawn="1"/>
        </p:nvSpPr>
        <p:spPr>
          <a:xfrm>
            <a:off x="6230964" y="195369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58834"/>
            <a:ext cx="1076325" cy="669260"/>
          </a:xfrm>
        </p:spPr>
        <p:txBody>
          <a:bodyPr/>
          <a:lstStyle>
            <a:lvl1pPr algn="ctr">
              <a:defRPr sz="4400">
                <a:solidFill>
                  <a:srgbClr val="FFFFFF"/>
                </a:solidFill>
              </a:defRPr>
            </a:lvl1pPr>
          </a:lstStyle>
          <a:p>
            <a:pPr lvl="0"/>
            <a:r>
              <a:rPr lang="en-GB" dirty="0"/>
              <a:t>C</a:t>
            </a:r>
            <a:endParaRPr lang="en-US" dirty="0"/>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userDrawn="1"/>
        </p:nvSpPr>
        <p:spPr>
          <a:xfrm>
            <a:off x="6230965" y="361913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779101"/>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Tree>
    <p:extLst>
      <p:ext uri="{BB962C8B-B14F-4D97-AF65-F5344CB8AC3E}">
        <p14:creationId xmlns:p14="http://schemas.microsoft.com/office/powerpoint/2010/main" val="16879890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a:solidFill>
                  <a:srgbClr val="451551"/>
                </a:solidFill>
              </a:defRPr>
            </a:lvl1pPr>
          </a:lstStyle>
          <a:p>
            <a:r>
              <a:rPr lang="en-US" dirty="0"/>
              <a:t>Table examples</a:t>
            </a: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a:lvl1pPr>
          </a:lstStyle>
          <a:p>
            <a:pPr lvl="0"/>
            <a:r>
              <a:rPr lang="en-GB" dirty="0">
                <a:solidFill>
                  <a:srgbClr val="222222"/>
                </a:solidFill>
                <a:latin typeface="Lato"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Lst>
          </p:cNvPr>
          <p:cNvSpPr>
            <a:spLocks noGrp="1"/>
          </p:cNvSpPr>
          <p:nvPr>
            <p:ph type="tbl" sz="quarter" idx="19"/>
          </p:nvPr>
        </p:nvSpPr>
        <p:spPr>
          <a:xfrm>
            <a:off x="496888" y="2392363"/>
            <a:ext cx="5191531" cy="2753795"/>
          </a:xfrm>
        </p:spPr>
        <p:txBody>
          <a:bodyPr/>
          <a:lstStyle/>
          <a:p>
            <a:endParaRPr lang="en-US"/>
          </a:p>
        </p:txBody>
      </p:sp>
      <p:sp>
        <p:nvSpPr>
          <p:cNvPr id="8" name="Table Placeholder 5">
            <a:extLst>
              <a:ext uri="{FF2B5EF4-FFF2-40B4-BE49-F238E27FC236}">
                <a16:creationId xmlns:a16="http://schemas.microsoft.com/office/drawing/2014/main" id="{194BD8C5-50CB-3B48-80B0-64F3B438E273}"/>
              </a:ext>
            </a:extLst>
          </p:cNvPr>
          <p:cNvSpPr>
            <a:spLocks noGrp="1"/>
          </p:cNvSpPr>
          <p:nvPr>
            <p:ph type="tbl" sz="quarter" idx="20"/>
          </p:nvPr>
        </p:nvSpPr>
        <p:spPr>
          <a:xfrm>
            <a:off x="6096000" y="2392363"/>
            <a:ext cx="5191531" cy="2753795"/>
          </a:xfrm>
        </p:spPr>
        <p:txBody>
          <a:bodyPr/>
          <a:lstStyle/>
          <a:p>
            <a:endParaRPr lang="en-US"/>
          </a:p>
        </p:txBody>
      </p:sp>
    </p:spTree>
    <p:extLst>
      <p:ext uri="{BB962C8B-B14F-4D97-AF65-F5344CB8AC3E}">
        <p14:creationId xmlns:p14="http://schemas.microsoft.com/office/powerpoint/2010/main" val="27050117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a:solidFill>
                  <a:srgbClr val="004751"/>
                </a:solidFill>
              </a:defRPr>
            </a:lvl1pPr>
          </a:lstStyle>
          <a:p>
            <a:r>
              <a:rPr lang="en-US" dirty="0"/>
              <a:t>Chart examples</a:t>
            </a: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5" name="Chart Placeholder 4">
            <a:extLst>
              <a:ext uri="{FF2B5EF4-FFF2-40B4-BE49-F238E27FC236}">
                <a16:creationId xmlns:a16="http://schemas.microsoft.com/office/drawing/2014/main" id="{7E3AB261-B17C-5046-A098-0ADB62DAAA76}"/>
              </a:ext>
            </a:extLst>
          </p:cNvPr>
          <p:cNvSpPr>
            <a:spLocks noGrp="1"/>
          </p:cNvSpPr>
          <p:nvPr>
            <p:ph type="chart" sz="quarter" idx="10"/>
          </p:nvPr>
        </p:nvSpPr>
        <p:spPr>
          <a:xfrm>
            <a:off x="882866" y="2015207"/>
            <a:ext cx="4700587" cy="3668713"/>
          </a:xfrm>
        </p:spPr>
        <p:txBody>
          <a:bodyPr/>
          <a:lstStyle/>
          <a:p>
            <a:endParaRPr lang="en-US" dirty="0"/>
          </a:p>
        </p:txBody>
      </p:sp>
      <p:sp>
        <p:nvSpPr>
          <p:cNvPr id="9" name="Chart Placeholder 4">
            <a:extLst>
              <a:ext uri="{FF2B5EF4-FFF2-40B4-BE49-F238E27FC236}">
                <a16:creationId xmlns:a16="http://schemas.microsoft.com/office/drawing/2014/main" id="{3A5B2D22-2763-9D41-9CA4-2B9DADCE1519}"/>
              </a:ext>
            </a:extLst>
          </p:cNvPr>
          <p:cNvSpPr>
            <a:spLocks noGrp="1"/>
          </p:cNvSpPr>
          <p:nvPr>
            <p:ph type="chart" sz="quarter" idx="11"/>
          </p:nvPr>
        </p:nvSpPr>
        <p:spPr>
          <a:xfrm>
            <a:off x="6359933" y="2015206"/>
            <a:ext cx="4700587" cy="3668713"/>
          </a:xfrm>
        </p:spPr>
        <p:txBody>
          <a:bodyPr/>
          <a:lstStyle/>
          <a:p>
            <a:endParaRPr lang="en-US" dirty="0"/>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800"/>
            </a:lvl1pPr>
          </a:lstStyle>
          <a:p>
            <a:pPr lvl="0"/>
            <a:r>
              <a:rPr lang="en-GB" dirty="0">
                <a:solidFill>
                  <a:srgbClr val="222222"/>
                </a:solidFill>
                <a:latin typeface="Lato" panose="020F0502020204030203" pitchFamily="34" charset="77"/>
              </a:rPr>
              <a:t>Please insert charts according to the style below</a:t>
            </a:r>
            <a:endParaRPr lang="en-US" dirty="0"/>
          </a:p>
        </p:txBody>
      </p:sp>
    </p:spTree>
    <p:extLst>
      <p:ext uri="{BB962C8B-B14F-4D97-AF65-F5344CB8AC3E}">
        <p14:creationId xmlns:p14="http://schemas.microsoft.com/office/powerpoint/2010/main" val="6555047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ign Off (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E12E55-EF22-1E4A-AAB4-8BAE571FC3D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22099"/>
            <a:ext cx="4267199" cy="411779"/>
          </a:xfrm>
          <a:prstGeom prst="rect">
            <a:avLst/>
          </a:prstGeom>
        </p:spPr>
      </p:pic>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rgbClr val="222222"/>
                </a:solidFill>
              </a:defRPr>
            </a:lvl1pPr>
          </a:lstStyle>
          <a:p>
            <a:r>
              <a:rPr lang="en-US" dirty="0"/>
              <a:t>Thank you.</a:t>
            </a:r>
          </a:p>
        </p:txBody>
      </p:sp>
    </p:spTree>
    <p:extLst>
      <p:ext uri="{BB962C8B-B14F-4D97-AF65-F5344CB8AC3E}">
        <p14:creationId xmlns:p14="http://schemas.microsoft.com/office/powerpoint/2010/main" val="11383807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6BE12E55-EF22-1E4A-AAB4-8BAE571FC3D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22099"/>
            <a:ext cx="4267199" cy="411779"/>
          </a:xfrm>
          <a:prstGeom prst="rect">
            <a:avLst/>
          </a:prstGeom>
        </p:spPr>
      </p:pic>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rgbClr val="222222"/>
                </a:solidFill>
              </a:defRPr>
            </a:lvl1pPr>
          </a:lstStyle>
          <a:p>
            <a:r>
              <a:rPr lang="en-US" dirty="0"/>
              <a:t>Thank you.</a:t>
            </a:r>
          </a:p>
        </p:txBody>
      </p:sp>
    </p:spTree>
    <p:extLst>
      <p:ext uri="{BB962C8B-B14F-4D97-AF65-F5344CB8AC3E}">
        <p14:creationId xmlns:p14="http://schemas.microsoft.com/office/powerpoint/2010/main" val="11287729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chemeClr val="bg1">
                    <a:lumMod val="95000"/>
                  </a:schemeClr>
                </a:solidFill>
              </a:defRPr>
            </a:lvl1pPr>
          </a:lstStyle>
          <a:p>
            <a:r>
              <a:rPr lang="en-US" dirty="0"/>
              <a:t>Thank you.</a:t>
            </a:r>
          </a:p>
        </p:txBody>
      </p:sp>
      <p:pic>
        <p:nvPicPr>
          <p:cNvPr id="7" name="Picture 6">
            <a:extLst>
              <a:ext uri="{FF2B5EF4-FFF2-40B4-BE49-F238E27FC236}">
                <a16:creationId xmlns:a16="http://schemas.microsoft.com/office/drawing/2014/main" id="{DF40DE4A-289F-6041-807C-AFF82A201A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38430"/>
            <a:ext cx="4267199" cy="411779"/>
          </a:xfrm>
          <a:prstGeom prst="rect">
            <a:avLst/>
          </a:prstGeom>
        </p:spPr>
      </p:pic>
    </p:spTree>
    <p:extLst>
      <p:ext uri="{BB962C8B-B14F-4D97-AF65-F5344CB8AC3E}">
        <p14:creationId xmlns:p14="http://schemas.microsoft.com/office/powerpoint/2010/main" val="1464020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Title 1">
            <a:extLst>
              <a:ext uri="{FF2B5EF4-FFF2-40B4-BE49-F238E27FC236}">
                <a16:creationId xmlns:a16="http://schemas.microsoft.com/office/drawing/2014/main" id="{EC3CC89E-EBF2-B346-B7D3-219415B110FA}"/>
              </a:ext>
            </a:extLst>
          </p:cNvPr>
          <p:cNvSpPr>
            <a:spLocks noGrp="1"/>
          </p:cNvSpPr>
          <p:nvPr>
            <p:ph type="ctrTitle" hasCustomPrompt="1"/>
          </p:nvPr>
        </p:nvSpPr>
        <p:spPr>
          <a:xfrm>
            <a:off x="496384" y="487510"/>
            <a:ext cx="11080070"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(one column)</a:t>
            </a:r>
            <a:br>
              <a:rPr lang="en-US" dirty="0"/>
            </a:br>
            <a:endParaRPr lang="en-US" dirty="0"/>
          </a:p>
        </p:txBody>
      </p:sp>
      <p:sp>
        <p:nvSpPr>
          <p:cNvPr id="6" name="Subtitle 2">
            <a:extLst>
              <a:ext uri="{FF2B5EF4-FFF2-40B4-BE49-F238E27FC236}">
                <a16:creationId xmlns:a16="http://schemas.microsoft.com/office/drawing/2014/main" id="{CCE67437-CAF1-4EBD-91F9-62BA4F771442}"/>
              </a:ext>
            </a:extLst>
          </p:cNvPr>
          <p:cNvSpPr>
            <a:spLocks noGrp="1"/>
          </p:cNvSpPr>
          <p:nvPr>
            <p:ph type="subTitle" idx="1" hasCustomPrompt="1"/>
          </p:nvPr>
        </p:nvSpPr>
        <p:spPr>
          <a:xfrm>
            <a:off x="496580" y="1781111"/>
            <a:ext cx="11080069" cy="4041718"/>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26838253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chemeClr val="bg1">
                    <a:lumMod val="95000"/>
                  </a:schemeClr>
                </a:solidFill>
              </a:defRPr>
            </a:lvl1pPr>
          </a:lstStyle>
          <a:p>
            <a:r>
              <a:rPr lang="en-US" dirty="0"/>
              <a:t>Thank you.</a:t>
            </a:r>
          </a:p>
        </p:txBody>
      </p:sp>
      <p:pic>
        <p:nvPicPr>
          <p:cNvPr id="7" name="Picture 6">
            <a:extLst>
              <a:ext uri="{FF2B5EF4-FFF2-40B4-BE49-F238E27FC236}">
                <a16:creationId xmlns:a16="http://schemas.microsoft.com/office/drawing/2014/main" id="{DF40DE4A-289F-6041-807C-AFF82A201A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38430"/>
            <a:ext cx="4267199" cy="411779"/>
          </a:xfrm>
          <a:prstGeom prst="rect">
            <a:avLst/>
          </a:prstGeom>
        </p:spPr>
      </p:pic>
    </p:spTree>
    <p:extLst>
      <p:ext uri="{BB962C8B-B14F-4D97-AF65-F5344CB8AC3E}">
        <p14:creationId xmlns:p14="http://schemas.microsoft.com/office/powerpoint/2010/main" val="1145145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4" y="1769458"/>
            <a:ext cx="10838726" cy="4052845"/>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pic>
        <p:nvPicPr>
          <p:cNvPr id="6" name="Picture 5">
            <a:extLst>
              <a:ext uri="{FF2B5EF4-FFF2-40B4-BE49-F238E27FC236}">
                <a16:creationId xmlns:a16="http://schemas.microsoft.com/office/drawing/2014/main" id="{A76A2A80-BE7B-5142-B335-3371EE3BA0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8" name="Title 1">
            <a:extLst>
              <a:ext uri="{FF2B5EF4-FFF2-40B4-BE49-F238E27FC236}">
                <a16:creationId xmlns:a16="http://schemas.microsoft.com/office/drawing/2014/main" id="{9E099680-070E-A94B-9DEC-E527F670151D}"/>
              </a:ext>
            </a:extLst>
          </p:cNvPr>
          <p:cNvSpPr>
            <a:spLocks noGrp="1"/>
          </p:cNvSpPr>
          <p:nvPr>
            <p:ph type="ctrTitle" hasCustomPrompt="1"/>
          </p:nvPr>
        </p:nvSpPr>
        <p:spPr>
          <a:xfrm>
            <a:off x="496384" y="487510"/>
            <a:ext cx="10838726" cy="1276350"/>
          </a:xfrm>
          <a:prstGeom prst="rect">
            <a:avLst/>
          </a:prstGeom>
        </p:spPr>
        <p:txBody>
          <a:bodyPr anchor="t" anchorCtr="0">
            <a:normAutofit/>
          </a:bodyPr>
          <a:lstStyle>
            <a:lvl1pPr algn="l">
              <a:defRPr sz="4000">
                <a:solidFill>
                  <a:schemeClr val="bg1"/>
                </a:solidFill>
              </a:defRPr>
            </a:lvl1pPr>
          </a:lstStyle>
          <a:p>
            <a:r>
              <a:rPr lang="en-GB" sz="4000" b="1" dirty="0">
                <a:solidFill>
                  <a:srgbClr val="FAF8F6"/>
                </a:solidFill>
                <a:latin typeface="Lato" panose="020F0502020204030203" pitchFamily="34" charset="77"/>
                <a:ea typeface="Roboto Light" panose="02000000000000000000" pitchFamily="2" charset="0"/>
                <a:cs typeface="Roboto Light" panose="02000000000000000000" pitchFamily="2" charset="0"/>
              </a:rPr>
              <a:t>This is sample bulleted text </a:t>
            </a:r>
            <a: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t>(one column)</a:t>
            </a:r>
            <a:b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br>
            <a:endParaRPr lang="en-US" b="1" dirty="0">
              <a:solidFill>
                <a:srgbClr val="FAF8F6"/>
              </a:solidFill>
              <a:latin typeface="Lato" panose="020F0502020204030203" pitchFamily="34" charset="77"/>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435249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0862179" cy="1276350"/>
          </a:xfrm>
          <a:prstGeom prst="rect">
            <a:avLst/>
          </a:prstGeom>
        </p:spPr>
        <p:txBody>
          <a:bodyPr anchor="t" anchorCtr="0">
            <a:normAutofit/>
          </a:bodyPr>
          <a:lstStyle>
            <a:lvl1pPr algn="l">
              <a:defRPr sz="4000">
                <a:solidFill>
                  <a:schemeClr val="bg1">
                    <a:lumMod val="95000"/>
                  </a:schemeClr>
                </a:solidFill>
              </a:defRPr>
            </a:lvl1pPr>
          </a:lstStyle>
          <a:p>
            <a:r>
              <a:rPr lang="en-GB" sz="4000" b="1" dirty="0">
                <a:solidFill>
                  <a:srgbClr val="FAF8F6"/>
                </a:solidFill>
                <a:latin typeface="Lato" panose="020F0502020204030203" pitchFamily="34" charset="77"/>
                <a:ea typeface="Roboto Light" panose="02000000000000000000" pitchFamily="2" charset="0"/>
                <a:cs typeface="Roboto Light" panose="02000000000000000000" pitchFamily="2" charset="0"/>
              </a:rPr>
              <a:t>This is sample bulleted text </a:t>
            </a:r>
            <a: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t>(one column)</a:t>
            </a:r>
            <a:b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br>
            <a:endParaRPr lang="en-US" sz="4000" b="1" dirty="0">
              <a:solidFill>
                <a:srgbClr val="FAF8F6"/>
              </a:solidFill>
              <a:latin typeface="Lato" panose="020F0502020204030203" pitchFamily="34" charset="77"/>
              <a:ea typeface="Roboto Light" panose="02000000000000000000" pitchFamily="2" charset="0"/>
              <a:cs typeface="Roboto Light" panose="02000000000000000000" pitchFamily="2" charset="0"/>
            </a:endParaRPr>
          </a:p>
        </p:txBody>
      </p:sp>
      <p:pic>
        <p:nvPicPr>
          <p:cNvPr id="6" name="Picture 5">
            <a:extLst>
              <a:ext uri="{FF2B5EF4-FFF2-40B4-BE49-F238E27FC236}">
                <a16:creationId xmlns:a16="http://schemas.microsoft.com/office/drawing/2014/main" id="{A76A2A80-BE7B-5142-B335-3371EE3BA0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Subtitle 2">
            <a:extLst>
              <a:ext uri="{FF2B5EF4-FFF2-40B4-BE49-F238E27FC236}">
                <a16:creationId xmlns:a16="http://schemas.microsoft.com/office/drawing/2014/main" id="{D1CF93E0-1159-45C2-B3BC-2CB9CC1EF798}"/>
              </a:ext>
            </a:extLst>
          </p:cNvPr>
          <p:cNvSpPr>
            <a:spLocks noGrp="1"/>
          </p:cNvSpPr>
          <p:nvPr>
            <p:ph type="subTitle" idx="1" hasCustomPrompt="1"/>
          </p:nvPr>
        </p:nvSpPr>
        <p:spPr>
          <a:xfrm>
            <a:off x="496383" y="1769458"/>
            <a:ext cx="10862179" cy="4052845"/>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2373188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(two columns)</a:t>
            </a:r>
            <a:br>
              <a:rPr lang="en-US" dirty="0"/>
            </a:br>
            <a:endParaRPr lang="en-US" dirty="0"/>
          </a:p>
        </p:txBody>
      </p:sp>
      <p:sp>
        <p:nvSpPr>
          <p:cNvPr id="5" name="Subtitle 2">
            <a:extLst>
              <a:ext uri="{FF2B5EF4-FFF2-40B4-BE49-F238E27FC236}">
                <a16:creationId xmlns:a16="http://schemas.microsoft.com/office/drawing/2014/main" id="{94D36FDB-2411-49D7-9748-068B4FDBA1BA}"/>
              </a:ext>
            </a:extLst>
          </p:cNvPr>
          <p:cNvSpPr>
            <a:spLocks noGrp="1"/>
          </p:cNvSpPr>
          <p:nvPr>
            <p:ph type="subTitle" idx="1" hasCustomPrompt="1"/>
          </p:nvPr>
        </p:nvSpPr>
        <p:spPr>
          <a:xfrm>
            <a:off x="496383" y="1771875"/>
            <a:ext cx="11270744" cy="405626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294644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(two columns)</a:t>
            </a:r>
            <a:br>
              <a:rPr lang="en-US" dirty="0"/>
            </a:br>
            <a:endParaRPr lang="en-US" dirty="0"/>
          </a:p>
        </p:txBody>
      </p:sp>
      <p:sp>
        <p:nvSpPr>
          <p:cNvPr id="8" name="Subtitle 2">
            <a:extLst>
              <a:ext uri="{FF2B5EF4-FFF2-40B4-BE49-F238E27FC236}">
                <a16:creationId xmlns:a16="http://schemas.microsoft.com/office/drawing/2014/main" id="{A958713B-718A-FF4E-BC11-A9FF68A06FFC}"/>
              </a:ext>
            </a:extLst>
          </p:cNvPr>
          <p:cNvSpPr>
            <a:spLocks noGrp="1"/>
          </p:cNvSpPr>
          <p:nvPr>
            <p:ph type="subTitle" idx="1" hasCustomPrompt="1"/>
          </p:nvPr>
        </p:nvSpPr>
        <p:spPr>
          <a:xfrm>
            <a:off x="487358" y="1771876"/>
            <a:ext cx="11150460" cy="4050953"/>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3908450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(two columns)</a:t>
            </a:r>
            <a:br>
              <a:rPr lang="en-US" dirty="0"/>
            </a:br>
            <a:endParaRPr lang="en-US" dirty="0"/>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132198" cy="402621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687346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a:solidFill>
                  <a:schemeClr val="bg1"/>
                </a:solidFill>
              </a:defRPr>
            </a:lvl1pPr>
          </a:lstStyle>
          <a:p>
            <a:r>
              <a:rPr lang="en-US" dirty="0"/>
              <a:t>This is sample bulleted text (two columns)</a:t>
            </a:r>
            <a:br>
              <a:rPr lang="en-US" dirty="0"/>
            </a:br>
            <a:endParaRPr lang="en-US" dirty="0"/>
          </a:p>
        </p:txBody>
      </p:sp>
      <p:sp>
        <p:nvSpPr>
          <p:cNvPr id="8" name="Subtitle 2">
            <a:extLst>
              <a:ext uri="{FF2B5EF4-FFF2-40B4-BE49-F238E27FC236}">
                <a16:creationId xmlns:a16="http://schemas.microsoft.com/office/drawing/2014/main" id="{58F93585-C0D1-49C7-AF5A-D2A228752C97}"/>
              </a:ext>
            </a:extLst>
          </p:cNvPr>
          <p:cNvSpPr>
            <a:spLocks noGrp="1"/>
          </p:cNvSpPr>
          <p:nvPr>
            <p:ph type="subTitle" idx="1" hasCustomPrompt="1"/>
          </p:nvPr>
        </p:nvSpPr>
        <p:spPr>
          <a:xfrm>
            <a:off x="496384" y="1787934"/>
            <a:ext cx="11104488" cy="4007747"/>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3175637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(three columns)</a:t>
            </a:r>
            <a:br>
              <a:rPr lang="en-US" dirty="0"/>
            </a:br>
            <a:endParaRPr lang="en-US" dirty="0"/>
          </a:p>
        </p:txBody>
      </p:sp>
      <p:sp>
        <p:nvSpPr>
          <p:cNvPr id="5" name="Subtitle 2">
            <a:extLst>
              <a:ext uri="{FF2B5EF4-FFF2-40B4-BE49-F238E27FC236}">
                <a16:creationId xmlns:a16="http://schemas.microsoft.com/office/drawing/2014/main" id="{94D36FDB-2411-49D7-9748-068B4FDBA1BA}"/>
              </a:ext>
            </a:extLst>
          </p:cNvPr>
          <p:cNvSpPr>
            <a:spLocks noGrp="1"/>
          </p:cNvSpPr>
          <p:nvPr>
            <p:ph type="subTitle" idx="1" hasCustomPrompt="1"/>
          </p:nvPr>
        </p:nvSpPr>
        <p:spPr>
          <a:xfrm>
            <a:off x="496383" y="1771876"/>
            <a:ext cx="11224562" cy="4019324"/>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2381311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userDrawn="1"/>
        </p:nvSpPr>
        <p:spPr>
          <a:xfrm>
            <a:off x="359999" y="326189"/>
            <a:ext cx="55306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8" name="Picture 7" descr="National Institute for Health and Care Excellence logo">
            <a:extLst>
              <a:ext uri="{FF2B5EF4-FFF2-40B4-BE49-F238E27FC236}">
                <a16:creationId xmlns:a16="http://schemas.microsoft.com/office/drawing/2014/main" id="{A9B4C92B-6CC0-4DC2-8C94-2263D143C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08740"/>
            <a:ext cx="4267199" cy="411779"/>
          </a:xfrm>
          <a:prstGeom prst="rect">
            <a:avLst/>
          </a:prstGeom>
        </p:spPr>
      </p:pic>
      <p:sp>
        <p:nvSpPr>
          <p:cNvPr id="7" name="Title 1">
            <a:extLst>
              <a:ext uri="{FF2B5EF4-FFF2-40B4-BE49-F238E27FC236}">
                <a16:creationId xmlns:a16="http://schemas.microsoft.com/office/drawing/2014/main" id="{70E25C59-0584-4CF4-895C-25095457B280}"/>
              </a:ext>
            </a:extLst>
          </p:cNvPr>
          <p:cNvSpPr>
            <a:spLocks noGrp="1"/>
          </p:cNvSpPr>
          <p:nvPr>
            <p:ph type="ctrTitle" hasCustomPrompt="1"/>
          </p:nvPr>
        </p:nvSpPr>
        <p:spPr>
          <a:xfrm>
            <a:off x="724988" y="722208"/>
            <a:ext cx="3924300" cy="1276350"/>
          </a:xfrm>
          <a:prstGeom prst="rect">
            <a:avLst/>
          </a:prstGeom>
        </p:spPr>
        <p:txBody>
          <a:bodyPr anchor="t" anchorCtr="0">
            <a:normAutofit/>
          </a:bodyPr>
          <a:lstStyle>
            <a:lvl1pPr algn="l">
              <a:defRPr sz="4000"/>
            </a:lvl1pPr>
          </a:lstStyle>
          <a:p>
            <a:r>
              <a:rPr lang="en-US" dirty="0"/>
              <a:t>This is a sample title page layout</a:t>
            </a:r>
          </a:p>
        </p:txBody>
      </p:sp>
      <p:sp>
        <p:nvSpPr>
          <p:cNvPr id="9" name="Subtitle 2">
            <a:extLst>
              <a:ext uri="{FF2B5EF4-FFF2-40B4-BE49-F238E27FC236}">
                <a16:creationId xmlns:a16="http://schemas.microsoft.com/office/drawing/2014/main" id="{A5BFA7E2-C37B-421B-8A16-074A51159D3A}"/>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669548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(three columns)</a:t>
            </a:r>
            <a:br>
              <a:rPr lang="en-US" dirty="0"/>
            </a:br>
            <a:endParaRPr lang="en-US" dirty="0"/>
          </a:p>
        </p:txBody>
      </p:sp>
      <p:sp>
        <p:nvSpPr>
          <p:cNvPr id="9" name="Subtitle 2">
            <a:extLst>
              <a:ext uri="{FF2B5EF4-FFF2-40B4-BE49-F238E27FC236}">
                <a16:creationId xmlns:a16="http://schemas.microsoft.com/office/drawing/2014/main" id="{84D682AB-2D42-44C5-B887-A4DF8FEE4B7B}"/>
              </a:ext>
            </a:extLst>
          </p:cNvPr>
          <p:cNvSpPr>
            <a:spLocks noGrp="1"/>
          </p:cNvSpPr>
          <p:nvPr>
            <p:ph type="subTitle" idx="1" hasCustomPrompt="1"/>
          </p:nvPr>
        </p:nvSpPr>
        <p:spPr>
          <a:xfrm>
            <a:off x="496383" y="1771875"/>
            <a:ext cx="11058308" cy="4050953"/>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1992469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(three columns)</a:t>
            </a:r>
            <a:br>
              <a:rPr lang="en-US" dirty="0"/>
            </a:br>
            <a:endParaRPr lang="en-US" dirty="0"/>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076780" cy="4026219"/>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3883841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a:solidFill>
                  <a:schemeClr val="bg1"/>
                </a:solidFill>
              </a:defRPr>
            </a:lvl1pPr>
          </a:lstStyle>
          <a:p>
            <a:r>
              <a:rPr lang="en-US" dirty="0"/>
              <a:t>This is sample bulleted text (three columns)</a:t>
            </a:r>
            <a:br>
              <a:rPr lang="en-US" dirty="0"/>
            </a:br>
            <a:endParaRPr lang="en-US" dirty="0"/>
          </a:p>
        </p:txBody>
      </p:sp>
      <p:sp>
        <p:nvSpPr>
          <p:cNvPr id="10" name="Subtitle 2">
            <a:extLst>
              <a:ext uri="{FF2B5EF4-FFF2-40B4-BE49-F238E27FC236}">
                <a16:creationId xmlns:a16="http://schemas.microsoft.com/office/drawing/2014/main" id="{4A73DD63-0FA2-42C5-83E9-7FCD43A98672}"/>
              </a:ext>
            </a:extLst>
          </p:cNvPr>
          <p:cNvSpPr>
            <a:spLocks noGrp="1"/>
          </p:cNvSpPr>
          <p:nvPr>
            <p:ph type="subTitle" idx="1" hasCustomPrompt="1"/>
          </p:nvPr>
        </p:nvSpPr>
        <p:spPr>
          <a:xfrm>
            <a:off x="496384" y="1787934"/>
            <a:ext cx="11132198" cy="4007747"/>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1889879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629144" cy="4044766"/>
          </a:xfrm>
          <a:prstGeom prst="rect">
            <a:avLst/>
          </a:prstGeom>
        </p:spPr>
        <p:txBody>
          <a:bodyPr>
            <a:normAutofit/>
          </a:bodyPr>
          <a:lstStyle>
            <a:lvl1pPr marL="285750" indent="-285750" algn="l">
              <a:buFont typeface="Arial" panose="020B0604020202020204" pitchFamily="34" charset="0"/>
              <a:buChar char="•"/>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spTree>
    <p:extLst>
      <p:ext uri="{BB962C8B-B14F-4D97-AF65-F5344CB8AC3E}">
        <p14:creationId xmlns:p14="http://schemas.microsoft.com/office/powerpoint/2010/main" val="2453470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sp>
        <p:nvSpPr>
          <p:cNvPr id="10" name="Subtitle 2">
            <a:extLst>
              <a:ext uri="{FF2B5EF4-FFF2-40B4-BE49-F238E27FC236}">
                <a16:creationId xmlns:a16="http://schemas.microsoft.com/office/drawing/2014/main" id="{DD8664C8-2569-40A4-99EB-04CE594F56B2}"/>
              </a:ext>
            </a:extLst>
          </p:cNvPr>
          <p:cNvSpPr>
            <a:spLocks noGrp="1"/>
          </p:cNvSpPr>
          <p:nvPr>
            <p:ph type="subTitle" idx="1" hasCustomPrompt="1"/>
          </p:nvPr>
        </p:nvSpPr>
        <p:spPr>
          <a:xfrm>
            <a:off x="496383" y="1774143"/>
            <a:ext cx="8435181" cy="4066102"/>
          </a:xfrm>
          <a:prstGeom prst="rect">
            <a:avLst/>
          </a:prstGeom>
        </p:spPr>
        <p:txBody>
          <a:bodyPr>
            <a:normAutofit/>
          </a:bodyPr>
          <a:lstStyle>
            <a:lvl1pPr marL="285750" indent="-285750" algn="l">
              <a:buFont typeface="Arial" panose="020B0604020202020204" pitchFamily="34" charset="0"/>
              <a:buChar char="•"/>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2213539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a:solidFill>
                  <a:srgbClr val="FFFFFF"/>
                </a:solidFill>
              </a:defRPr>
            </a:lvl1pPr>
          </a:lstStyle>
          <a:p>
            <a:r>
              <a:rPr lang="en-US" dirty="0"/>
              <a:t>This is a sample page layout</a:t>
            </a:r>
            <a:br>
              <a:rPr lang="en-US" dirty="0"/>
            </a:br>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416708"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pic>
        <p:nvPicPr>
          <p:cNvPr id="10" name="Picture 9">
            <a:extLst>
              <a:ext uri="{FF2B5EF4-FFF2-40B4-BE49-F238E27FC236}">
                <a16:creationId xmlns:a16="http://schemas.microsoft.com/office/drawing/2014/main" id="{DFFFA366-D5B5-F246-BC40-BFD8DCE281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Tree>
    <p:extLst>
      <p:ext uri="{BB962C8B-B14F-4D97-AF65-F5344CB8AC3E}">
        <p14:creationId xmlns:p14="http://schemas.microsoft.com/office/powerpoint/2010/main" val="1383994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ple Layout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a:solidFill>
                  <a:srgbClr val="FFFFFF"/>
                </a:solidFill>
              </a:defRPr>
            </a:lvl1pPr>
          </a:lstStyle>
          <a:p>
            <a:r>
              <a:rPr lang="en-US" dirty="0"/>
              <a:t>This is a sample page layout</a:t>
            </a:r>
            <a:br>
              <a:rPr lang="en-US" dirty="0"/>
            </a:br>
            <a:endParaRPr lang="en-US" dirty="0"/>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pic>
        <p:nvPicPr>
          <p:cNvPr id="10" name="Picture 9">
            <a:extLst>
              <a:ext uri="{FF2B5EF4-FFF2-40B4-BE49-F238E27FC236}">
                <a16:creationId xmlns:a16="http://schemas.microsoft.com/office/drawing/2014/main" id="{DFFFA366-D5B5-F246-BC40-BFD8DCE281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Subtitle 2">
            <a:extLst>
              <a:ext uri="{FF2B5EF4-FFF2-40B4-BE49-F238E27FC236}">
                <a16:creationId xmlns:a16="http://schemas.microsoft.com/office/drawing/2014/main" id="{5AD97662-6149-41E3-A713-4513F6577CE4}"/>
              </a:ext>
            </a:extLst>
          </p:cNvPr>
          <p:cNvSpPr>
            <a:spLocks noGrp="1"/>
          </p:cNvSpPr>
          <p:nvPr>
            <p:ph type="subTitle" idx="1" hasCustomPrompt="1"/>
          </p:nvPr>
        </p:nvSpPr>
        <p:spPr>
          <a:xfrm>
            <a:off x="496383" y="1774143"/>
            <a:ext cx="8444417"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4175698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ample Layout P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userDrawn="1"/>
        </p:nvSpPr>
        <p:spPr>
          <a:xfrm>
            <a:off x="3796941" y="350520"/>
            <a:ext cx="80350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1" name="Picture 10" descr="A picture containing drawing&#10;&#10;Description automatically generated">
            <a:extLst>
              <a:ext uri="{FF2B5EF4-FFF2-40B4-BE49-F238E27FC236}">
                <a16:creationId xmlns:a16="http://schemas.microsoft.com/office/drawing/2014/main" id="{03C715E6-6E97-2843-9347-B83E02ADD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a:lvl1pPr>
          </a:lstStyle>
          <a:p>
            <a:pPr lvl="0"/>
            <a:r>
              <a:rPr lang="en-GB" dirty="0"/>
              <a:t>Example one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a:lvl1pPr>
          </a:lstStyle>
          <a:p>
            <a:pPr lvl="0"/>
            <a:r>
              <a:rPr lang="en-GB" dirty="0"/>
              <a:t>Example two</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a:lvl1pPr>
          </a:lstStyle>
          <a:p>
            <a:pPr lvl="0"/>
            <a:r>
              <a:rPr lang="en-GB" dirty="0"/>
              <a:t>Example three</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4205496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ple Layout P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userDrawn="1"/>
        </p:nvSpPr>
        <p:spPr>
          <a:xfrm>
            <a:off x="3796941" y="350520"/>
            <a:ext cx="80350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descr="A picture containing drawing&#10;&#10;Description automatically generated">
            <a:extLst>
              <a:ext uri="{FF2B5EF4-FFF2-40B4-BE49-F238E27FC236}">
                <a16:creationId xmlns:a16="http://schemas.microsoft.com/office/drawing/2014/main" id="{03C715E6-6E97-2843-9347-B83E02ADD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a:lvl1pPr>
          </a:lstStyle>
          <a:p>
            <a:pPr lvl="0"/>
            <a:r>
              <a:rPr lang="en-GB" dirty="0"/>
              <a:t>Example one</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a:lvl1pPr>
          </a:lstStyle>
          <a:p>
            <a:pPr lvl="0"/>
            <a:r>
              <a:rPr lang="en-GB" dirty="0"/>
              <a:t>Example two</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a:lvl1pPr>
          </a:lstStyle>
          <a:p>
            <a:pPr lvl="0"/>
            <a:r>
              <a:rPr lang="en-GB" dirty="0"/>
              <a:t>Example three</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1098096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746519" y="404892"/>
            <a:ext cx="4088843" cy="6098821"/>
          </a:xfrm>
        </p:spPr>
        <p:txBody>
          <a:bodyPr/>
          <a:lstStyle/>
          <a:p>
            <a:endParaRPr lang="en-GB" dirty="0"/>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dirty="0">
                <a:solidFill>
                  <a:srgbClr val="0E0E0E"/>
                </a:solidFill>
                <a:latin typeface="Lato" panose="020F0502020204030203" pitchFamily="34" charset="77"/>
              </a:rPr>
              <a:t>Insert name and job title here</a:t>
            </a:r>
          </a:p>
        </p:txBody>
      </p:sp>
    </p:spTree>
    <p:extLst>
      <p:ext uri="{BB962C8B-B14F-4D97-AF65-F5344CB8AC3E}">
        <p14:creationId xmlns:p14="http://schemas.microsoft.com/office/powerpoint/2010/main" val="2987636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1" y="350520"/>
            <a:ext cx="553066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683466"/>
            <a:ext cx="3924300" cy="1276350"/>
          </a:xfrm>
          <a:prstGeom prst="rect">
            <a:avLst/>
          </a:prstGeom>
        </p:spPr>
        <p:txBody>
          <a:bodyPr anchor="t" anchorCtr="0">
            <a:normAutofit/>
          </a:bodyPr>
          <a:lstStyle>
            <a:lvl1pPr algn="l">
              <a:defRPr sz="4000">
                <a:solidFill>
                  <a:schemeClr val="bg1"/>
                </a:solidFill>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02747"/>
            <a:ext cx="3924300"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6" name="Picture 5" descr="National Institute for Health and Care Excellence logo">
            <a:extLst>
              <a:ext uri="{FF2B5EF4-FFF2-40B4-BE49-F238E27FC236}">
                <a16:creationId xmlns:a16="http://schemas.microsoft.com/office/drawing/2014/main" id="{B01BEAF0-10A5-487D-A638-8580733C8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Tree>
    <p:extLst>
      <p:ext uri="{BB962C8B-B14F-4D97-AF65-F5344CB8AC3E}">
        <p14:creationId xmlns:p14="http://schemas.microsoft.com/office/powerpoint/2010/main" val="3741381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Image (Purple)">
    <p:spTree>
      <p:nvGrpSpPr>
        <p:cNvPr id="1" name=""/>
        <p:cNvGrpSpPr/>
        <p:nvPr/>
      </p:nvGrpSpPr>
      <p:grpSpPr>
        <a:xfrm>
          <a:off x="0" y="0"/>
          <a:ext cx="0" cy="0"/>
          <a:chOff x="0" y="0"/>
          <a:chExt cx="0" cy="0"/>
        </a:xfrm>
      </p:grpSpPr>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60000" y="408658"/>
            <a:ext cx="4088843" cy="6098821"/>
          </a:xfrm>
        </p:spPr>
        <p:txBody>
          <a:bodyPr/>
          <a:lstStyle/>
          <a:p>
            <a:endParaRPr lang="en-GB" dirty="0"/>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4635583" y="401128"/>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91181" y="6076421"/>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451551"/>
                </a:solidFill>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dirty="0">
                <a:solidFill>
                  <a:srgbClr val="0E0E0E"/>
                </a:solidFill>
                <a:latin typeface="Lato" panose="020F0502020204030203" pitchFamily="34" charset="77"/>
              </a:rPr>
              <a:t>Insert name and job title here</a:t>
            </a:r>
          </a:p>
        </p:txBody>
      </p:sp>
    </p:spTree>
    <p:extLst>
      <p:ext uri="{BB962C8B-B14F-4D97-AF65-F5344CB8AC3E}">
        <p14:creationId xmlns:p14="http://schemas.microsoft.com/office/powerpoint/2010/main" val="1847897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ample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746519" y="404892"/>
            <a:ext cx="4088843" cy="6098821"/>
          </a:xfrm>
        </p:spPr>
        <p:txBody>
          <a:bodyPr/>
          <a:lstStyle/>
          <a:p>
            <a:endParaRPr lang="en-GB" dirty="0"/>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a:lvl1pPr>
          </a:lstStyle>
          <a:p>
            <a:pPr lvl="0"/>
            <a:r>
              <a:rPr lang="en-GB" dirty="0"/>
              <a:t>Example one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a:lvl1pPr>
          </a:lstStyle>
          <a:p>
            <a:pPr lvl="0"/>
            <a:r>
              <a:rPr lang="en-GB" dirty="0"/>
              <a:t>Example two</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39397118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s Im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11472001" cy="6122126"/>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5" y="487510"/>
            <a:ext cx="6624432" cy="1276350"/>
          </a:xfrm>
          <a:prstGeom prst="rect">
            <a:avLst/>
          </a:prstGeom>
        </p:spPr>
        <p:txBody>
          <a:bodyPr anchor="t" anchorCtr="0">
            <a:normAutofit/>
          </a:bodyPr>
          <a:lstStyle>
            <a:lvl1pPr algn="l">
              <a:defRPr sz="4000">
                <a:solidFill>
                  <a:srgbClr val="222222"/>
                </a:solidFill>
              </a:defRPr>
            </a:lvl1pPr>
          </a:lstStyle>
          <a:p>
            <a:r>
              <a:rPr lang="en-US" dirty="0"/>
              <a:t>This is a sample page layout</a:t>
            </a:r>
            <a:br>
              <a:rPr lang="en-US" dirty="0"/>
            </a:br>
            <a:endParaRPr lang="en-US" dirty="0"/>
          </a:p>
        </p:txBody>
      </p:sp>
      <p:sp>
        <p:nvSpPr>
          <p:cNvPr id="5" name="Subtitle 1">
            <a:extLst>
              <a:ext uri="{FF2B5EF4-FFF2-40B4-BE49-F238E27FC236}">
                <a16:creationId xmlns:a16="http://schemas.microsoft.com/office/drawing/2014/main" id="{AF89FD6B-3774-0946-9EF6-17EFA435C986}"/>
              </a:ext>
            </a:extLst>
          </p:cNvPr>
          <p:cNvSpPr>
            <a:spLocks noGrp="1"/>
          </p:cNvSpPr>
          <p:nvPr>
            <p:ph type="body" sz="quarter" idx="12" hasCustomPrompt="1"/>
          </p:nvPr>
        </p:nvSpPr>
        <p:spPr>
          <a:xfrm>
            <a:off x="496888" y="1775004"/>
            <a:ext cx="6623929" cy="765175"/>
          </a:xfrm>
        </p:spPr>
        <p:txBody>
          <a:bodyPr/>
          <a:lstStyle>
            <a:lvl1pPr>
              <a:defRPr/>
            </a:lvl1pPr>
          </a:lstStyle>
          <a:p>
            <a:pPr lvl="0"/>
            <a:r>
              <a:rPr lang="en-GB" dirty="0">
                <a:solidFill>
                  <a:srgbClr val="222222"/>
                </a:solidFill>
                <a:latin typeface="Lato" panose="020F0502020204030203" pitchFamily="34" charset="77"/>
              </a:rPr>
              <a:t>Subtitle here please</a:t>
            </a:r>
            <a:endParaRPr lang="en-US" dirty="0"/>
          </a:p>
        </p:txBody>
      </p:sp>
      <p:sp>
        <p:nvSpPr>
          <p:cNvPr id="3" name="Text placeholder">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2551323"/>
            <a:ext cx="6624433" cy="3288922"/>
          </a:xfrm>
          <a:prstGeom prst="rect">
            <a:avLst/>
          </a:prstGeom>
        </p:spPr>
        <p:txBody>
          <a:bodyPr>
            <a:normAutofit/>
          </a:bodyPr>
          <a:lstStyle>
            <a:lvl1pPr marL="285750" indent="-285750" algn="l">
              <a:spcBef>
                <a:spcPts val="200"/>
              </a:spcBef>
              <a:buFont typeface="Arial" panose="020B0604020202020204" pitchFamily="34" charset="0"/>
              <a:buNone/>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339295" y="538933"/>
            <a:ext cx="4274226" cy="2718617"/>
          </a:xfrm>
        </p:spPr>
        <p:txBody>
          <a:bodyPr/>
          <a:lstStyle/>
          <a:p>
            <a:endParaRPr lang="en-GB" dirty="0"/>
          </a:p>
        </p:txBody>
      </p:sp>
      <p:sp>
        <p:nvSpPr>
          <p:cNvPr id="12" name="Picture Placeholder 11">
            <a:extLst>
              <a:ext uri="{FF2B5EF4-FFF2-40B4-BE49-F238E27FC236}">
                <a16:creationId xmlns:a16="http://schemas.microsoft.com/office/drawing/2014/main" id="{846BE371-9E73-7148-BCCF-AB4D82E0951A}"/>
              </a:ext>
              <a:ext uri="{C183D7F6-B498-43B3-948B-1728B52AA6E4}">
                <adec:decorative xmlns:adec="http://schemas.microsoft.com/office/drawing/2017/decorative" val="1"/>
              </a:ext>
            </a:extLst>
          </p:cNvPr>
          <p:cNvSpPr>
            <a:spLocks noGrp="1"/>
          </p:cNvSpPr>
          <p:nvPr>
            <p:ph type="pic" sz="quarter" idx="11"/>
          </p:nvPr>
        </p:nvSpPr>
        <p:spPr>
          <a:xfrm>
            <a:off x="7339295" y="3514498"/>
            <a:ext cx="4274226" cy="2718617"/>
          </a:xfrm>
        </p:spPr>
        <p:txBody>
          <a:bodyPr/>
          <a:lstStyle/>
          <a:p>
            <a:endParaRPr lang="en-GB" dirty="0"/>
          </a:p>
        </p:txBody>
      </p:sp>
    </p:spTree>
    <p:extLst>
      <p:ext uri="{BB962C8B-B14F-4D97-AF65-F5344CB8AC3E}">
        <p14:creationId xmlns:p14="http://schemas.microsoft.com/office/powerpoint/2010/main" val="27653715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phic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8224354" y="314326"/>
            <a:ext cx="3546708" cy="3138766"/>
          </a:xfrm>
        </p:spPr>
        <p:txBody>
          <a:bodyPr/>
          <a:lstStyle/>
          <a:p>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962398" y="3459199"/>
            <a:ext cx="4261955" cy="3084476"/>
          </a:xfrm>
        </p:spPr>
        <p:txBody>
          <a:bodyPr/>
          <a:lstStyle/>
          <a:p>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415689" y="314326"/>
            <a:ext cx="3546708" cy="3138766"/>
          </a:xfrm>
        </p:spPr>
        <p:txBody>
          <a:bodyPr/>
          <a:lstStyle/>
          <a:p>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415688" y="4465747"/>
            <a:ext cx="3546475" cy="609878"/>
          </a:xfrm>
        </p:spPr>
        <p:txBody>
          <a:bodyPr/>
          <a:lstStyle>
            <a:lvl1pPr>
              <a:defRPr sz="4000" b="1">
                <a:solidFill>
                  <a:srgbClr val="004751"/>
                </a:solidFill>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415688" y="5121422"/>
            <a:ext cx="3546709" cy="766578"/>
          </a:xfrm>
        </p:spPr>
        <p:txBody>
          <a:bodyPr/>
          <a:lstStyle>
            <a:lvl1pPr>
              <a:defRPr sz="1800"/>
            </a:lvl1pPr>
          </a:lstStyle>
          <a:p>
            <a:pPr lvl="0"/>
            <a:r>
              <a:rPr lang="en-GB" dirty="0">
                <a:solidFill>
                  <a:srgbClr val="222222"/>
                </a:solidFill>
                <a:latin typeface="Lato" panose="020F0502020204030203" pitchFamily="34" charset="77"/>
              </a:rPr>
              <a:t>Use this space for additional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195515" y="1819793"/>
            <a:ext cx="3386003" cy="580507"/>
          </a:xfrm>
          <a:prstGeom prst="rect">
            <a:avLst/>
          </a:prstGeom>
        </p:spPr>
        <p:txBody>
          <a:bodyPr anchor="t" anchorCtr="0">
            <a:normAutofit/>
          </a:bodyPr>
          <a:lstStyle>
            <a:lvl1pPr algn="l">
              <a:defRPr sz="4000">
                <a:solidFill>
                  <a:srgbClr val="004751"/>
                </a:solidFill>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195515" y="2470096"/>
            <a:ext cx="3546709" cy="766578"/>
          </a:xfrm>
        </p:spPr>
        <p:txBody>
          <a:bodyPr/>
          <a:lstStyle>
            <a:lvl1pPr>
              <a:defRPr sz="1800"/>
            </a:lvl1pPr>
          </a:lstStyle>
          <a:p>
            <a:pPr lvl="0"/>
            <a:r>
              <a:rPr lang="en-GB" dirty="0">
                <a:solidFill>
                  <a:srgbClr val="222222"/>
                </a:solidFill>
                <a:latin typeface="Lato" panose="020F0502020204030203" pitchFamily="34" charset="77"/>
              </a:rPr>
              <a:t>Use this space for additional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385175" y="4465748"/>
            <a:ext cx="3546475" cy="609878"/>
          </a:xfrm>
        </p:spPr>
        <p:txBody>
          <a:bodyPr/>
          <a:lstStyle>
            <a:lvl1pPr>
              <a:defRPr sz="4000" b="1">
                <a:solidFill>
                  <a:srgbClr val="004751"/>
                </a:solidFill>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385059" y="5145570"/>
            <a:ext cx="3546709" cy="766578"/>
          </a:xfrm>
        </p:spPr>
        <p:txBody>
          <a:bodyPr/>
          <a:lstStyle>
            <a:lvl1pPr>
              <a:defRPr sz="1600"/>
            </a:lvl1pPr>
          </a:lstStyle>
          <a:p>
            <a:pPr lvl="0"/>
            <a:r>
              <a:rPr lang="en-GB" dirty="0">
                <a:solidFill>
                  <a:srgbClr val="222222"/>
                </a:solidFill>
                <a:latin typeface="Lato" panose="020F0502020204030203" pitchFamily="34" charset="77"/>
              </a:rPr>
              <a:t>Use this space for additional info</a:t>
            </a:r>
            <a:endParaRPr lang="en-US" dirty="0"/>
          </a:p>
        </p:txBody>
      </p:sp>
    </p:spTree>
    <p:extLst>
      <p:ext uri="{BB962C8B-B14F-4D97-AF65-F5344CB8AC3E}">
        <p14:creationId xmlns:p14="http://schemas.microsoft.com/office/powerpoint/2010/main" val="1842342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a:solidFill>
                  <a:srgbClr val="004751"/>
                </a:solidFill>
              </a:defRPr>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userDrawn="1"/>
        </p:nvSpPr>
        <p:spPr>
          <a:xfrm>
            <a:off x="485839" y="1953699"/>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85839" y="2113662"/>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userDrawn="1"/>
        </p:nvSpPr>
        <p:spPr>
          <a:xfrm>
            <a:off x="485839" y="361913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779101"/>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userDrawn="1"/>
        </p:nvSpPr>
        <p:spPr>
          <a:xfrm>
            <a:off x="6230964" y="195369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58834"/>
            <a:ext cx="1076325" cy="669260"/>
          </a:xfrm>
        </p:spPr>
        <p:txBody>
          <a:bodyPr/>
          <a:lstStyle>
            <a:lvl1pPr algn="ctr">
              <a:defRPr sz="4400">
                <a:solidFill>
                  <a:srgbClr val="FFFFFF"/>
                </a:solidFill>
              </a:defRPr>
            </a:lvl1pPr>
          </a:lstStyle>
          <a:p>
            <a:pPr lvl="0"/>
            <a:r>
              <a:rPr lang="en-GB" dirty="0"/>
              <a:t>C</a:t>
            </a:r>
            <a:endParaRPr lang="en-US" dirty="0"/>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userDrawn="1"/>
        </p:nvSpPr>
        <p:spPr>
          <a:xfrm>
            <a:off x="6230965" y="361913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779101"/>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Tree>
    <p:extLst>
      <p:ext uri="{BB962C8B-B14F-4D97-AF65-F5344CB8AC3E}">
        <p14:creationId xmlns:p14="http://schemas.microsoft.com/office/powerpoint/2010/main" val="38534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a:solidFill>
                  <a:srgbClr val="451551"/>
                </a:solidFill>
              </a:defRPr>
            </a:lvl1pPr>
          </a:lstStyle>
          <a:p>
            <a:r>
              <a:rPr lang="en-US" dirty="0"/>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a:lvl1pPr>
          </a:lstStyle>
          <a:p>
            <a:pPr lvl="0"/>
            <a:r>
              <a:rPr lang="en-GB" dirty="0">
                <a:solidFill>
                  <a:srgbClr val="222222"/>
                </a:solidFill>
                <a:latin typeface="Lato"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Lst>
          </p:cNvPr>
          <p:cNvSpPr>
            <a:spLocks noGrp="1"/>
          </p:cNvSpPr>
          <p:nvPr>
            <p:ph type="tbl" sz="quarter" idx="19"/>
          </p:nvPr>
        </p:nvSpPr>
        <p:spPr>
          <a:xfrm>
            <a:off x="496888" y="2392363"/>
            <a:ext cx="5191531" cy="2753795"/>
          </a:xfrm>
        </p:spPr>
        <p:txBody>
          <a:bodyPr/>
          <a:lstStyle/>
          <a:p>
            <a:endParaRPr lang="en-US"/>
          </a:p>
        </p:txBody>
      </p:sp>
      <p:sp>
        <p:nvSpPr>
          <p:cNvPr id="8" name="Table Placeholder 5">
            <a:extLst>
              <a:ext uri="{FF2B5EF4-FFF2-40B4-BE49-F238E27FC236}">
                <a16:creationId xmlns:a16="http://schemas.microsoft.com/office/drawing/2014/main" id="{194BD8C5-50CB-3B48-80B0-64F3B438E273}"/>
              </a:ext>
            </a:extLst>
          </p:cNvPr>
          <p:cNvSpPr>
            <a:spLocks noGrp="1"/>
          </p:cNvSpPr>
          <p:nvPr>
            <p:ph type="tbl" sz="quarter" idx="20"/>
          </p:nvPr>
        </p:nvSpPr>
        <p:spPr>
          <a:xfrm>
            <a:off x="6096000" y="2392363"/>
            <a:ext cx="5191531" cy="2753795"/>
          </a:xfrm>
        </p:spPr>
        <p:txBody>
          <a:bodyPr/>
          <a:lstStyle/>
          <a:p>
            <a:endParaRPr lang="en-US"/>
          </a:p>
        </p:txBody>
      </p:sp>
    </p:spTree>
    <p:extLst>
      <p:ext uri="{BB962C8B-B14F-4D97-AF65-F5344CB8AC3E}">
        <p14:creationId xmlns:p14="http://schemas.microsoft.com/office/powerpoint/2010/main" val="348869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a:solidFill>
                  <a:srgbClr val="004751"/>
                </a:solidFill>
              </a:defRPr>
            </a:lvl1pPr>
          </a:lstStyle>
          <a:p>
            <a:r>
              <a:rPr lang="en-US" dirty="0"/>
              <a:t>Chart examples</a:t>
            </a: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5" name="Chart Placeholder 4">
            <a:extLst>
              <a:ext uri="{FF2B5EF4-FFF2-40B4-BE49-F238E27FC236}">
                <a16:creationId xmlns:a16="http://schemas.microsoft.com/office/drawing/2014/main" id="{7E3AB261-B17C-5046-A098-0ADB62DAAA76}"/>
              </a:ext>
            </a:extLst>
          </p:cNvPr>
          <p:cNvSpPr>
            <a:spLocks noGrp="1"/>
          </p:cNvSpPr>
          <p:nvPr>
            <p:ph type="chart" sz="quarter" idx="10"/>
          </p:nvPr>
        </p:nvSpPr>
        <p:spPr>
          <a:xfrm>
            <a:off x="882866" y="2015207"/>
            <a:ext cx="4700587" cy="3668713"/>
          </a:xfrm>
        </p:spPr>
        <p:txBody>
          <a:bodyPr/>
          <a:lstStyle/>
          <a:p>
            <a:endParaRPr lang="en-US" dirty="0"/>
          </a:p>
        </p:txBody>
      </p:sp>
      <p:sp>
        <p:nvSpPr>
          <p:cNvPr id="9" name="Chart Placeholder 4">
            <a:extLst>
              <a:ext uri="{FF2B5EF4-FFF2-40B4-BE49-F238E27FC236}">
                <a16:creationId xmlns:a16="http://schemas.microsoft.com/office/drawing/2014/main" id="{3A5B2D22-2763-9D41-9CA4-2B9DADCE1519}"/>
              </a:ext>
            </a:extLst>
          </p:cNvPr>
          <p:cNvSpPr>
            <a:spLocks noGrp="1"/>
          </p:cNvSpPr>
          <p:nvPr>
            <p:ph type="chart" sz="quarter" idx="11"/>
          </p:nvPr>
        </p:nvSpPr>
        <p:spPr>
          <a:xfrm>
            <a:off x="6359933" y="2015206"/>
            <a:ext cx="4700587" cy="3668713"/>
          </a:xfrm>
        </p:spPr>
        <p:txBody>
          <a:bodyPr/>
          <a:lstStyle/>
          <a:p>
            <a:endParaRPr lang="en-US" dirty="0"/>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800"/>
            </a:lvl1pPr>
          </a:lstStyle>
          <a:p>
            <a:pPr lvl="0"/>
            <a:r>
              <a:rPr lang="en-GB" dirty="0">
                <a:solidFill>
                  <a:srgbClr val="222222"/>
                </a:solidFill>
                <a:latin typeface="Lato" panose="020F0502020204030203" pitchFamily="34" charset="77"/>
              </a:rPr>
              <a:t>Please insert charts according to the style below</a:t>
            </a:r>
            <a:endParaRPr lang="en-US" dirty="0"/>
          </a:p>
        </p:txBody>
      </p:sp>
    </p:spTree>
    <p:extLst>
      <p:ext uri="{BB962C8B-B14F-4D97-AF65-F5344CB8AC3E}">
        <p14:creationId xmlns:p14="http://schemas.microsoft.com/office/powerpoint/2010/main" val="2859707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gn Off (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E12E55-EF22-1E4A-AAB4-8BAE571FC3D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22099"/>
            <a:ext cx="4267199" cy="411779"/>
          </a:xfrm>
          <a:prstGeom prst="rect">
            <a:avLst/>
          </a:prstGeom>
        </p:spPr>
      </p:pic>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rgbClr val="222222"/>
                </a:solidFill>
              </a:defRPr>
            </a:lvl1pPr>
          </a:lstStyle>
          <a:p>
            <a:r>
              <a:rPr lang="en-US" dirty="0"/>
              <a:t>Thank you.</a:t>
            </a:r>
          </a:p>
        </p:txBody>
      </p:sp>
    </p:spTree>
    <p:extLst>
      <p:ext uri="{BB962C8B-B14F-4D97-AF65-F5344CB8AC3E}">
        <p14:creationId xmlns:p14="http://schemas.microsoft.com/office/powerpoint/2010/main" val="37157355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6BE12E55-EF22-1E4A-AAB4-8BAE571FC3D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22099"/>
            <a:ext cx="4267199" cy="411779"/>
          </a:xfrm>
          <a:prstGeom prst="rect">
            <a:avLst/>
          </a:prstGeom>
        </p:spPr>
      </p:pic>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rgbClr val="222222"/>
                </a:solidFill>
              </a:defRPr>
            </a:lvl1pPr>
          </a:lstStyle>
          <a:p>
            <a:r>
              <a:rPr lang="en-US" dirty="0"/>
              <a:t>Thank you.</a:t>
            </a:r>
          </a:p>
        </p:txBody>
      </p:sp>
    </p:spTree>
    <p:extLst>
      <p:ext uri="{BB962C8B-B14F-4D97-AF65-F5344CB8AC3E}">
        <p14:creationId xmlns:p14="http://schemas.microsoft.com/office/powerpoint/2010/main" val="8610048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chemeClr val="bg1">
                    <a:lumMod val="95000"/>
                  </a:schemeClr>
                </a:solidFill>
              </a:defRPr>
            </a:lvl1pPr>
          </a:lstStyle>
          <a:p>
            <a:r>
              <a:rPr lang="en-US" dirty="0"/>
              <a:t>Thank you.</a:t>
            </a:r>
          </a:p>
        </p:txBody>
      </p:sp>
      <p:pic>
        <p:nvPicPr>
          <p:cNvPr id="7" name="Picture 6">
            <a:extLst>
              <a:ext uri="{FF2B5EF4-FFF2-40B4-BE49-F238E27FC236}">
                <a16:creationId xmlns:a16="http://schemas.microsoft.com/office/drawing/2014/main" id="{DF40DE4A-289F-6041-807C-AFF82A201A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38430"/>
            <a:ext cx="4267199" cy="411779"/>
          </a:xfrm>
          <a:prstGeom prst="rect">
            <a:avLst/>
          </a:prstGeom>
        </p:spPr>
      </p:pic>
    </p:spTree>
    <p:extLst>
      <p:ext uri="{BB962C8B-B14F-4D97-AF65-F5344CB8AC3E}">
        <p14:creationId xmlns:p14="http://schemas.microsoft.com/office/powerpoint/2010/main" val="283352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1" y="350520"/>
            <a:ext cx="553066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6" name="Picture 5" descr="National Institute for Health and Care Excellence logo">
            <a:extLst>
              <a:ext uri="{FF2B5EF4-FFF2-40B4-BE49-F238E27FC236}">
                <a16:creationId xmlns:a16="http://schemas.microsoft.com/office/drawing/2014/main" id="{B01BEAF0-10A5-487D-A638-8580733C8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9789412-DB88-448F-8665-80D1476288DA}"/>
              </a:ext>
            </a:extLst>
          </p:cNvPr>
          <p:cNvSpPr>
            <a:spLocks noGrp="1"/>
          </p:cNvSpPr>
          <p:nvPr>
            <p:ph type="ctrTitle" hasCustomPrompt="1"/>
          </p:nvPr>
        </p:nvSpPr>
        <p:spPr>
          <a:xfrm>
            <a:off x="724988" y="683466"/>
            <a:ext cx="3924300" cy="1276350"/>
          </a:xfrm>
          <a:prstGeom prst="rect">
            <a:avLst/>
          </a:prstGeom>
        </p:spPr>
        <p:txBody>
          <a:bodyPr anchor="t" anchorCtr="0">
            <a:normAutofit/>
          </a:bodyPr>
          <a:lstStyle>
            <a:lvl1pPr algn="l">
              <a:defRPr sz="4000">
                <a:solidFill>
                  <a:schemeClr val="bg1"/>
                </a:solidFill>
              </a:defRPr>
            </a:lvl1pPr>
          </a:lstStyle>
          <a:p>
            <a:r>
              <a:rPr lang="en-US" dirty="0"/>
              <a:t>This is a sample title page layout</a:t>
            </a:r>
          </a:p>
        </p:txBody>
      </p:sp>
      <p:sp>
        <p:nvSpPr>
          <p:cNvPr id="8" name="Subtitle 2">
            <a:extLst>
              <a:ext uri="{FF2B5EF4-FFF2-40B4-BE49-F238E27FC236}">
                <a16:creationId xmlns:a16="http://schemas.microsoft.com/office/drawing/2014/main" id="{65407C8E-9326-4458-9C56-2C76C948E0AF}"/>
              </a:ext>
            </a:extLst>
          </p:cNvPr>
          <p:cNvSpPr>
            <a:spLocks noGrp="1"/>
          </p:cNvSpPr>
          <p:nvPr>
            <p:ph type="subTitle" idx="1" hasCustomPrompt="1"/>
          </p:nvPr>
        </p:nvSpPr>
        <p:spPr>
          <a:xfrm>
            <a:off x="724988" y="2202747"/>
            <a:ext cx="3924300"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14702727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chemeClr val="bg1">
                    <a:lumMod val="95000"/>
                  </a:schemeClr>
                </a:solidFill>
              </a:defRPr>
            </a:lvl1pPr>
          </a:lstStyle>
          <a:p>
            <a:r>
              <a:rPr lang="en-US" dirty="0"/>
              <a:t>Thank you.</a:t>
            </a:r>
          </a:p>
        </p:txBody>
      </p:sp>
      <p:pic>
        <p:nvPicPr>
          <p:cNvPr id="7" name="Picture 6">
            <a:extLst>
              <a:ext uri="{FF2B5EF4-FFF2-40B4-BE49-F238E27FC236}">
                <a16:creationId xmlns:a16="http://schemas.microsoft.com/office/drawing/2014/main" id="{DF40DE4A-289F-6041-807C-AFF82A201A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38430"/>
            <a:ext cx="4267199" cy="411779"/>
          </a:xfrm>
          <a:prstGeom prst="rect">
            <a:avLst/>
          </a:prstGeom>
        </p:spPr>
      </p:pic>
    </p:spTree>
    <p:extLst>
      <p:ext uri="{BB962C8B-B14F-4D97-AF65-F5344CB8AC3E}">
        <p14:creationId xmlns:p14="http://schemas.microsoft.com/office/powerpoint/2010/main" val="4486894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3924300" cy="1276350"/>
          </a:xfrm>
          <a:prstGeom prst="rect">
            <a:avLst/>
          </a:prstGeom>
        </p:spPr>
        <p:txBody>
          <a:bodyPr anchor="t" anchorCtr="0">
            <a:normAutofit/>
          </a:bodyPr>
          <a:lstStyle>
            <a:lvl1pPr algn="l">
              <a:defRPr sz="4000"/>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2" name="Picture Placeholder 11">
            <a:extLst>
              <a:ext uri="{FF2B5EF4-FFF2-40B4-BE49-F238E27FC236}">
                <a16:creationId xmlns:a16="http://schemas.microsoft.com/office/drawing/2014/main" id="{DD23A9BB-0467-40B1-8547-4AAFA68D1909}"/>
              </a:ext>
            </a:extLst>
          </p:cNvPr>
          <p:cNvSpPr>
            <a:spLocks noGrp="1"/>
          </p:cNvSpPr>
          <p:nvPr>
            <p:ph type="pic" sz="quarter" idx="10"/>
          </p:nvPr>
        </p:nvSpPr>
        <p:spPr>
          <a:xfrm>
            <a:off x="6095998" y="344630"/>
            <a:ext cx="5736002" cy="6168740"/>
          </a:xfrm>
        </p:spPr>
        <p:txBody>
          <a:bodyPr/>
          <a:lstStyle/>
          <a:p>
            <a:endParaRPr lang="en-GB" dirty="0"/>
          </a:p>
        </p:txBody>
      </p:sp>
      <p:pic>
        <p:nvPicPr>
          <p:cNvPr id="8" name="Picture 7" descr="National Institute for Health and Care Excellence logo">
            <a:extLst>
              <a:ext uri="{FF2B5EF4-FFF2-40B4-BE49-F238E27FC236}">
                <a16:creationId xmlns:a16="http://schemas.microsoft.com/office/drawing/2014/main" id="{A9B4C92B-6CC0-4DC2-8C94-2263D143C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08740"/>
            <a:ext cx="4267199" cy="411779"/>
          </a:xfrm>
          <a:prstGeom prst="rect">
            <a:avLst/>
          </a:prstGeom>
        </p:spPr>
      </p:pic>
    </p:spTree>
    <p:extLst>
      <p:ext uri="{BB962C8B-B14F-4D97-AF65-F5344CB8AC3E}">
        <p14:creationId xmlns:p14="http://schemas.microsoft.com/office/powerpoint/2010/main" val="1342880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userDrawn="1"/>
        </p:nvSpPr>
        <p:spPr>
          <a:xfrm>
            <a:off x="359999" y="326189"/>
            <a:ext cx="55306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8" name="Picture 7" descr="National Institute for Health and Care Excellence logo">
            <a:extLst>
              <a:ext uri="{FF2B5EF4-FFF2-40B4-BE49-F238E27FC236}">
                <a16:creationId xmlns:a16="http://schemas.microsoft.com/office/drawing/2014/main" id="{A9B4C92B-6CC0-4DC2-8C94-2263D143C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08740"/>
            <a:ext cx="4267199" cy="411779"/>
          </a:xfrm>
          <a:prstGeom prst="rect">
            <a:avLst/>
          </a:prstGeom>
        </p:spPr>
      </p:pic>
      <p:sp>
        <p:nvSpPr>
          <p:cNvPr id="7" name="Title 1">
            <a:extLst>
              <a:ext uri="{FF2B5EF4-FFF2-40B4-BE49-F238E27FC236}">
                <a16:creationId xmlns:a16="http://schemas.microsoft.com/office/drawing/2014/main" id="{70E25C59-0584-4CF4-895C-25095457B280}"/>
              </a:ext>
            </a:extLst>
          </p:cNvPr>
          <p:cNvSpPr>
            <a:spLocks noGrp="1"/>
          </p:cNvSpPr>
          <p:nvPr>
            <p:ph type="ctrTitle" hasCustomPrompt="1"/>
          </p:nvPr>
        </p:nvSpPr>
        <p:spPr>
          <a:xfrm>
            <a:off x="724988" y="722208"/>
            <a:ext cx="3924300" cy="1276350"/>
          </a:xfrm>
          <a:prstGeom prst="rect">
            <a:avLst/>
          </a:prstGeom>
        </p:spPr>
        <p:txBody>
          <a:bodyPr anchor="t" anchorCtr="0">
            <a:normAutofit/>
          </a:bodyPr>
          <a:lstStyle>
            <a:lvl1pPr algn="l">
              <a:defRPr sz="4000"/>
            </a:lvl1pPr>
          </a:lstStyle>
          <a:p>
            <a:r>
              <a:rPr lang="en-US" dirty="0"/>
              <a:t>This is a sample title page layout</a:t>
            </a:r>
          </a:p>
        </p:txBody>
      </p:sp>
      <p:sp>
        <p:nvSpPr>
          <p:cNvPr id="9" name="Subtitle 2">
            <a:extLst>
              <a:ext uri="{FF2B5EF4-FFF2-40B4-BE49-F238E27FC236}">
                <a16:creationId xmlns:a16="http://schemas.microsoft.com/office/drawing/2014/main" id="{A5BFA7E2-C37B-421B-8A16-074A51159D3A}"/>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1285866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1" y="350520"/>
            <a:ext cx="553066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683466"/>
            <a:ext cx="3924300" cy="1276350"/>
          </a:xfrm>
          <a:prstGeom prst="rect">
            <a:avLst/>
          </a:prstGeom>
        </p:spPr>
        <p:txBody>
          <a:bodyPr anchor="t" anchorCtr="0">
            <a:normAutofit/>
          </a:bodyPr>
          <a:lstStyle>
            <a:lvl1pPr algn="l">
              <a:defRPr sz="4000">
                <a:solidFill>
                  <a:schemeClr val="bg1"/>
                </a:solidFill>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02747"/>
            <a:ext cx="3924300"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6" name="Picture 5" descr="National Institute for Health and Care Excellence logo">
            <a:extLst>
              <a:ext uri="{FF2B5EF4-FFF2-40B4-BE49-F238E27FC236}">
                <a16:creationId xmlns:a16="http://schemas.microsoft.com/office/drawing/2014/main" id="{B01BEAF0-10A5-487D-A638-8580733C8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Tree>
    <p:extLst>
      <p:ext uri="{BB962C8B-B14F-4D97-AF65-F5344CB8AC3E}">
        <p14:creationId xmlns:p14="http://schemas.microsoft.com/office/powerpoint/2010/main" val="14656092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1" y="350520"/>
            <a:ext cx="553066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6" name="Picture 5" descr="National Institute for Health and Care Excellence logo">
            <a:extLst>
              <a:ext uri="{FF2B5EF4-FFF2-40B4-BE49-F238E27FC236}">
                <a16:creationId xmlns:a16="http://schemas.microsoft.com/office/drawing/2014/main" id="{B01BEAF0-10A5-487D-A638-8580733C8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9789412-DB88-448F-8665-80D1476288DA}"/>
              </a:ext>
            </a:extLst>
          </p:cNvPr>
          <p:cNvSpPr>
            <a:spLocks noGrp="1"/>
          </p:cNvSpPr>
          <p:nvPr>
            <p:ph type="ctrTitle" hasCustomPrompt="1"/>
          </p:nvPr>
        </p:nvSpPr>
        <p:spPr>
          <a:xfrm>
            <a:off x="724988" y="683466"/>
            <a:ext cx="3924300" cy="1276350"/>
          </a:xfrm>
          <a:prstGeom prst="rect">
            <a:avLst/>
          </a:prstGeom>
        </p:spPr>
        <p:txBody>
          <a:bodyPr anchor="t" anchorCtr="0">
            <a:normAutofit/>
          </a:bodyPr>
          <a:lstStyle>
            <a:lvl1pPr algn="l">
              <a:defRPr sz="4000">
                <a:solidFill>
                  <a:schemeClr val="bg1"/>
                </a:solidFill>
              </a:defRPr>
            </a:lvl1pPr>
          </a:lstStyle>
          <a:p>
            <a:r>
              <a:rPr lang="en-US" dirty="0"/>
              <a:t>This is a sample title page layout</a:t>
            </a:r>
          </a:p>
        </p:txBody>
      </p:sp>
      <p:sp>
        <p:nvSpPr>
          <p:cNvPr id="8" name="Subtitle 2">
            <a:extLst>
              <a:ext uri="{FF2B5EF4-FFF2-40B4-BE49-F238E27FC236}">
                <a16:creationId xmlns:a16="http://schemas.microsoft.com/office/drawing/2014/main" id="{65407C8E-9326-4458-9C56-2C76C948E0AF}"/>
              </a:ext>
            </a:extLst>
          </p:cNvPr>
          <p:cNvSpPr>
            <a:spLocks noGrp="1"/>
          </p:cNvSpPr>
          <p:nvPr>
            <p:ph type="subTitle" idx="1" hasCustomPrompt="1"/>
          </p:nvPr>
        </p:nvSpPr>
        <p:spPr>
          <a:xfrm>
            <a:off x="724988" y="2202747"/>
            <a:ext cx="3924300"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9047750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dirty="0"/>
              <a:t>This is a sample divider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Tree>
    <p:extLst>
      <p:ext uri="{BB962C8B-B14F-4D97-AF65-F5344CB8AC3E}">
        <p14:creationId xmlns:p14="http://schemas.microsoft.com/office/powerpoint/2010/main" val="28658207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D2AEADB-4337-4878-BB07-3CD1B33B46B5}"/>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dirty="0"/>
              <a:t>This is a sample divider page layout</a:t>
            </a:r>
          </a:p>
        </p:txBody>
      </p:sp>
      <p:sp>
        <p:nvSpPr>
          <p:cNvPr id="8" name="Subtitle 2">
            <a:extLst>
              <a:ext uri="{FF2B5EF4-FFF2-40B4-BE49-F238E27FC236}">
                <a16:creationId xmlns:a16="http://schemas.microsoft.com/office/drawing/2014/main" id="{0F404470-FC0D-4812-9A23-A880D12A6DDE}"/>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3832655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3" y="487510"/>
            <a:ext cx="11178381"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sp>
        <p:nvSpPr>
          <p:cNvPr id="4" name="Text Placeholder 3">
            <a:extLst>
              <a:ext uri="{FF2B5EF4-FFF2-40B4-BE49-F238E27FC236}">
                <a16:creationId xmlns:a16="http://schemas.microsoft.com/office/drawing/2014/main" id="{D8A59B50-E623-4981-8E6B-4C312DCAB927}"/>
              </a:ext>
            </a:extLst>
          </p:cNvPr>
          <p:cNvSpPr>
            <a:spLocks noGrp="1"/>
          </p:cNvSpPr>
          <p:nvPr>
            <p:ph type="body" sz="quarter" idx="12" hasCustomPrompt="1"/>
          </p:nvPr>
        </p:nvSpPr>
        <p:spPr>
          <a:xfrm>
            <a:off x="496383" y="1778908"/>
            <a:ext cx="11177587" cy="4005262"/>
          </a:xfr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082065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5987"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sp>
        <p:nvSpPr>
          <p:cNvPr id="6" name="Text Placeholder 3">
            <a:extLst>
              <a:ext uri="{FF2B5EF4-FFF2-40B4-BE49-F238E27FC236}">
                <a16:creationId xmlns:a16="http://schemas.microsoft.com/office/drawing/2014/main" id="{D33D4C08-E927-4E75-8C3B-65EC3A83513D}"/>
              </a:ext>
            </a:extLst>
          </p:cNvPr>
          <p:cNvSpPr>
            <a:spLocks noGrp="1"/>
          </p:cNvSpPr>
          <p:nvPr>
            <p:ph type="body" sz="quarter" idx="12" hasCustomPrompt="1"/>
          </p:nvPr>
        </p:nvSpPr>
        <p:spPr>
          <a:xfrm>
            <a:off x="496383" y="1778908"/>
            <a:ext cx="11177587" cy="4005262"/>
          </a:xfr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591868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6491" cy="1276350"/>
          </a:xfrm>
          <a:prstGeom prst="rect">
            <a:avLst/>
          </a:prstGeom>
        </p:spPr>
        <p:txBody>
          <a:bodyPr anchor="t" anchorCtr="0">
            <a:normAutofit/>
          </a:bodyPr>
          <a:lstStyle>
            <a:lvl1pPr algn="l">
              <a:defRPr sz="4000">
                <a:solidFill>
                  <a:schemeClr val="bg1"/>
                </a:solidFill>
              </a:defRPr>
            </a:lvl1pPr>
          </a:lstStyle>
          <a:p>
            <a:r>
              <a:rPr lang="en-US" dirty="0"/>
              <a:t>This is a sample page layout</a:t>
            </a:r>
            <a:br>
              <a:rPr lang="en-US" dirty="0"/>
            </a:br>
            <a:endParaRPr lang="en-US" dirty="0"/>
          </a:p>
        </p:txBody>
      </p:sp>
      <p:pic>
        <p:nvPicPr>
          <p:cNvPr id="6" name="Picture 5">
            <a:extLst>
              <a:ext uri="{FF2B5EF4-FFF2-40B4-BE49-F238E27FC236}">
                <a16:creationId xmlns:a16="http://schemas.microsoft.com/office/drawing/2014/main" id="{908FBA05-6CDC-A840-80FD-B02E6D8D8D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Text Placeholder 3">
            <a:extLst>
              <a:ext uri="{FF2B5EF4-FFF2-40B4-BE49-F238E27FC236}">
                <a16:creationId xmlns:a16="http://schemas.microsoft.com/office/drawing/2014/main" id="{D505188C-4EA9-41FC-88B3-8C1274287F83}"/>
              </a:ext>
            </a:extLst>
          </p:cNvPr>
          <p:cNvSpPr>
            <a:spLocks noGrp="1"/>
          </p:cNvSpPr>
          <p:nvPr>
            <p:ph type="body" sz="quarter" idx="12" hasCustomPrompt="1"/>
          </p:nvPr>
        </p:nvSpPr>
        <p:spPr>
          <a:xfrm>
            <a:off x="496383" y="1778908"/>
            <a:ext cx="11177587" cy="4005262"/>
          </a:xfrm>
        </p:spPr>
        <p:txBody>
          <a:bodyPr/>
          <a:lstStyle>
            <a:lvl1pPr>
              <a:lnSpc>
                <a:spcPct val="150000"/>
              </a:lnSpc>
              <a:defRPr sz="1800">
                <a:solidFill>
                  <a:schemeClr val="bg1"/>
                </a:solidFill>
              </a:defRPr>
            </a:lvl1pPr>
            <a:lvl2pPr>
              <a:lnSpc>
                <a:spcPct val="150000"/>
              </a:lnSpc>
              <a:defRPr sz="1800">
                <a:solidFill>
                  <a:schemeClr val="bg1"/>
                </a:solidFill>
              </a:defRPr>
            </a:lvl2pPr>
            <a:lvl3pPr>
              <a:lnSpc>
                <a:spcPct val="150000"/>
              </a:lnSpc>
              <a:defRPr sz="1800">
                <a:solidFill>
                  <a:schemeClr val="bg1"/>
                </a:solidFill>
              </a:defRPr>
            </a:lvl3pPr>
            <a:lvl4pPr>
              <a:lnSpc>
                <a:spcPct val="150000"/>
              </a:lnSpc>
              <a:defRPr sz="1800">
                <a:solidFill>
                  <a:schemeClr val="bg1"/>
                </a:solidFill>
              </a:defRPr>
            </a:lvl4pPr>
            <a:lvl5pPr>
              <a:lnSpc>
                <a:spcPct val="150000"/>
              </a:lnSpc>
              <a:defRPr sz="1800">
                <a:solidFill>
                  <a:schemeClr val="bg1"/>
                </a:solidFill>
              </a:defRPr>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344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dirty="0"/>
              <a:t>This is a sample divider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Tree>
    <p:extLst>
      <p:ext uri="{BB962C8B-B14F-4D97-AF65-F5344CB8AC3E}">
        <p14:creationId xmlns:p14="http://schemas.microsoft.com/office/powerpoint/2010/main" val="34847877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6491" cy="1276350"/>
          </a:xfrm>
          <a:prstGeom prst="rect">
            <a:avLst/>
          </a:prstGeom>
        </p:spPr>
        <p:txBody>
          <a:bodyPr anchor="t" anchorCtr="0">
            <a:normAutofit/>
          </a:bodyPr>
          <a:lstStyle>
            <a:lvl1pPr algn="l">
              <a:defRPr sz="4000">
                <a:solidFill>
                  <a:schemeClr val="bg1"/>
                </a:solidFill>
              </a:defRPr>
            </a:lvl1pPr>
          </a:lstStyle>
          <a:p>
            <a:r>
              <a:rPr lang="en-US" dirty="0"/>
              <a:t>This is a sample page layout</a:t>
            </a:r>
            <a:br>
              <a:rPr lang="en-US" dirty="0"/>
            </a:br>
            <a:endParaRPr lang="en-US" dirty="0"/>
          </a:p>
        </p:txBody>
      </p:sp>
      <p:pic>
        <p:nvPicPr>
          <p:cNvPr id="6" name="Picture 5">
            <a:extLst>
              <a:ext uri="{FF2B5EF4-FFF2-40B4-BE49-F238E27FC236}">
                <a16:creationId xmlns:a16="http://schemas.microsoft.com/office/drawing/2014/main" id="{908FBA05-6CDC-A840-80FD-B02E6D8D8D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9" name="Text Placeholder 3">
            <a:extLst>
              <a:ext uri="{FF2B5EF4-FFF2-40B4-BE49-F238E27FC236}">
                <a16:creationId xmlns:a16="http://schemas.microsoft.com/office/drawing/2014/main" id="{B858E11F-CACB-4EFE-80EE-3759BCA5BECC}"/>
              </a:ext>
            </a:extLst>
          </p:cNvPr>
          <p:cNvSpPr>
            <a:spLocks noGrp="1"/>
          </p:cNvSpPr>
          <p:nvPr>
            <p:ph type="body" sz="quarter" idx="12" hasCustomPrompt="1"/>
          </p:nvPr>
        </p:nvSpPr>
        <p:spPr>
          <a:xfrm>
            <a:off x="496384" y="1774022"/>
            <a:ext cx="11076491" cy="4005262"/>
          </a:xfrm>
        </p:spPr>
        <p:txBody>
          <a:bodyPr/>
          <a:lstStyle>
            <a:lvl1pPr>
              <a:lnSpc>
                <a:spcPct val="150000"/>
              </a:lnSpc>
              <a:defRPr sz="1800">
                <a:solidFill>
                  <a:schemeClr val="bg1"/>
                </a:solidFill>
              </a:defRPr>
            </a:lvl1pPr>
            <a:lvl2pPr>
              <a:lnSpc>
                <a:spcPct val="150000"/>
              </a:lnSpc>
              <a:defRPr sz="1800">
                <a:solidFill>
                  <a:schemeClr val="bg1"/>
                </a:solidFill>
              </a:defRPr>
            </a:lvl2pPr>
            <a:lvl3pPr>
              <a:lnSpc>
                <a:spcPct val="150000"/>
              </a:lnSpc>
              <a:defRPr sz="1800">
                <a:solidFill>
                  <a:schemeClr val="bg1"/>
                </a:solidFill>
              </a:defRPr>
            </a:lvl3pPr>
            <a:lvl4pPr>
              <a:lnSpc>
                <a:spcPct val="150000"/>
              </a:lnSpc>
              <a:defRPr sz="1800">
                <a:solidFill>
                  <a:schemeClr val="bg1"/>
                </a:solidFill>
              </a:defRPr>
            </a:lvl4pPr>
            <a:lvl5pPr>
              <a:lnSpc>
                <a:spcPct val="150000"/>
              </a:lnSpc>
              <a:defRPr sz="1800">
                <a:solidFill>
                  <a:schemeClr val="bg1"/>
                </a:solidFill>
              </a:defRPr>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476731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(one column)</a:t>
            </a:r>
            <a:br>
              <a:rPr lang="en-US" dirty="0"/>
            </a:br>
            <a:endParaRPr lang="en-US" dirty="0"/>
          </a:p>
        </p:txBody>
      </p:sp>
      <p:sp>
        <p:nvSpPr>
          <p:cNvPr id="11" name="Subtitle 2">
            <a:extLst>
              <a:ext uri="{FF2B5EF4-FFF2-40B4-BE49-F238E27FC236}">
                <a16:creationId xmlns:a16="http://schemas.microsoft.com/office/drawing/2014/main" id="{FAC2841A-2EFF-4DDA-A274-2C038BF872B1}"/>
              </a:ext>
            </a:extLst>
          </p:cNvPr>
          <p:cNvSpPr>
            <a:spLocks noGrp="1"/>
          </p:cNvSpPr>
          <p:nvPr>
            <p:ph type="subTitle" idx="1" hasCustomPrompt="1"/>
          </p:nvPr>
        </p:nvSpPr>
        <p:spPr>
          <a:xfrm>
            <a:off x="496580" y="1781111"/>
            <a:ext cx="11080069" cy="4041718"/>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3399726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itle 1">
            <a:extLst>
              <a:ext uri="{FF2B5EF4-FFF2-40B4-BE49-F238E27FC236}">
                <a16:creationId xmlns:a16="http://schemas.microsoft.com/office/drawing/2014/main" id="{EC3CC89E-EBF2-B346-B7D3-219415B110FA}"/>
              </a:ext>
            </a:extLst>
          </p:cNvPr>
          <p:cNvSpPr>
            <a:spLocks noGrp="1"/>
          </p:cNvSpPr>
          <p:nvPr>
            <p:ph type="ctrTitle" hasCustomPrompt="1"/>
          </p:nvPr>
        </p:nvSpPr>
        <p:spPr>
          <a:xfrm>
            <a:off x="496384" y="487510"/>
            <a:ext cx="11080070"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(one column)</a:t>
            </a:r>
            <a:br>
              <a:rPr lang="en-US" dirty="0"/>
            </a:br>
            <a:endParaRPr lang="en-US" dirty="0"/>
          </a:p>
        </p:txBody>
      </p:sp>
      <p:sp>
        <p:nvSpPr>
          <p:cNvPr id="6" name="Subtitle 2">
            <a:extLst>
              <a:ext uri="{FF2B5EF4-FFF2-40B4-BE49-F238E27FC236}">
                <a16:creationId xmlns:a16="http://schemas.microsoft.com/office/drawing/2014/main" id="{CCE67437-CAF1-4EBD-91F9-62BA4F771442}"/>
              </a:ext>
            </a:extLst>
          </p:cNvPr>
          <p:cNvSpPr>
            <a:spLocks noGrp="1"/>
          </p:cNvSpPr>
          <p:nvPr>
            <p:ph type="subTitle" idx="1" hasCustomPrompt="1"/>
          </p:nvPr>
        </p:nvSpPr>
        <p:spPr>
          <a:xfrm>
            <a:off x="496580" y="1781111"/>
            <a:ext cx="11080069" cy="4041718"/>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31939881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e Column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4" y="1769458"/>
            <a:ext cx="10838726" cy="4052845"/>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pic>
        <p:nvPicPr>
          <p:cNvPr id="6" name="Picture 5">
            <a:extLst>
              <a:ext uri="{FF2B5EF4-FFF2-40B4-BE49-F238E27FC236}">
                <a16:creationId xmlns:a16="http://schemas.microsoft.com/office/drawing/2014/main" id="{A76A2A80-BE7B-5142-B335-3371EE3BA0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8" name="Title 1">
            <a:extLst>
              <a:ext uri="{FF2B5EF4-FFF2-40B4-BE49-F238E27FC236}">
                <a16:creationId xmlns:a16="http://schemas.microsoft.com/office/drawing/2014/main" id="{9E099680-070E-A94B-9DEC-E527F670151D}"/>
              </a:ext>
            </a:extLst>
          </p:cNvPr>
          <p:cNvSpPr>
            <a:spLocks noGrp="1"/>
          </p:cNvSpPr>
          <p:nvPr>
            <p:ph type="ctrTitle" hasCustomPrompt="1"/>
          </p:nvPr>
        </p:nvSpPr>
        <p:spPr>
          <a:xfrm>
            <a:off x="496384" y="487510"/>
            <a:ext cx="10838726" cy="1276350"/>
          </a:xfrm>
          <a:prstGeom prst="rect">
            <a:avLst/>
          </a:prstGeom>
        </p:spPr>
        <p:txBody>
          <a:bodyPr anchor="t" anchorCtr="0">
            <a:normAutofit/>
          </a:bodyPr>
          <a:lstStyle>
            <a:lvl1pPr algn="l">
              <a:defRPr sz="4000">
                <a:solidFill>
                  <a:schemeClr val="bg1"/>
                </a:solidFill>
              </a:defRPr>
            </a:lvl1pPr>
          </a:lstStyle>
          <a:p>
            <a:r>
              <a:rPr lang="en-GB" sz="4000" b="1" dirty="0">
                <a:solidFill>
                  <a:srgbClr val="FAF8F6"/>
                </a:solidFill>
                <a:latin typeface="Lato" panose="020F0502020204030203" pitchFamily="34" charset="77"/>
                <a:ea typeface="Roboto Light" panose="02000000000000000000" pitchFamily="2" charset="0"/>
                <a:cs typeface="Roboto Light" panose="02000000000000000000" pitchFamily="2" charset="0"/>
              </a:rPr>
              <a:t>This is sample bulleted text </a:t>
            </a:r>
            <a: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t>(one column)</a:t>
            </a:r>
            <a:b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br>
            <a:endParaRPr lang="en-US" b="1" dirty="0">
              <a:solidFill>
                <a:srgbClr val="FAF8F6"/>
              </a:solidFill>
              <a:latin typeface="Lato" panose="020F0502020204030203" pitchFamily="34" charset="77"/>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40123957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0862179" cy="1276350"/>
          </a:xfrm>
          <a:prstGeom prst="rect">
            <a:avLst/>
          </a:prstGeom>
        </p:spPr>
        <p:txBody>
          <a:bodyPr anchor="t" anchorCtr="0">
            <a:normAutofit/>
          </a:bodyPr>
          <a:lstStyle>
            <a:lvl1pPr algn="l">
              <a:defRPr sz="4000">
                <a:solidFill>
                  <a:schemeClr val="bg1">
                    <a:lumMod val="95000"/>
                  </a:schemeClr>
                </a:solidFill>
              </a:defRPr>
            </a:lvl1pPr>
          </a:lstStyle>
          <a:p>
            <a:r>
              <a:rPr lang="en-GB" sz="4000" b="1" dirty="0">
                <a:solidFill>
                  <a:srgbClr val="FAF8F6"/>
                </a:solidFill>
                <a:latin typeface="Lato" panose="020F0502020204030203" pitchFamily="34" charset="77"/>
                <a:ea typeface="Roboto Light" panose="02000000000000000000" pitchFamily="2" charset="0"/>
                <a:cs typeface="Roboto Light" panose="02000000000000000000" pitchFamily="2" charset="0"/>
              </a:rPr>
              <a:t>This is sample bulleted text </a:t>
            </a:r>
            <a: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t>(one column)</a:t>
            </a:r>
            <a:b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br>
            <a:endParaRPr lang="en-US" sz="4000" b="1" dirty="0">
              <a:solidFill>
                <a:srgbClr val="FAF8F6"/>
              </a:solidFill>
              <a:latin typeface="Lato" panose="020F0502020204030203" pitchFamily="34" charset="77"/>
              <a:ea typeface="Roboto Light" panose="02000000000000000000" pitchFamily="2" charset="0"/>
              <a:cs typeface="Roboto Light" panose="02000000000000000000" pitchFamily="2" charset="0"/>
            </a:endParaRPr>
          </a:p>
        </p:txBody>
      </p:sp>
      <p:pic>
        <p:nvPicPr>
          <p:cNvPr id="6" name="Picture 5">
            <a:extLst>
              <a:ext uri="{FF2B5EF4-FFF2-40B4-BE49-F238E27FC236}">
                <a16:creationId xmlns:a16="http://schemas.microsoft.com/office/drawing/2014/main" id="{A76A2A80-BE7B-5142-B335-3371EE3BA0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Subtitle 2">
            <a:extLst>
              <a:ext uri="{FF2B5EF4-FFF2-40B4-BE49-F238E27FC236}">
                <a16:creationId xmlns:a16="http://schemas.microsoft.com/office/drawing/2014/main" id="{D1CF93E0-1159-45C2-B3BC-2CB9CC1EF798}"/>
              </a:ext>
            </a:extLst>
          </p:cNvPr>
          <p:cNvSpPr>
            <a:spLocks noGrp="1"/>
          </p:cNvSpPr>
          <p:nvPr>
            <p:ph type="subTitle" idx="1" hasCustomPrompt="1"/>
          </p:nvPr>
        </p:nvSpPr>
        <p:spPr>
          <a:xfrm>
            <a:off x="496383" y="1769458"/>
            <a:ext cx="10862179" cy="4052845"/>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3294366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(two columns)</a:t>
            </a:r>
            <a:br>
              <a:rPr lang="en-US" dirty="0"/>
            </a:br>
            <a:endParaRPr lang="en-US" dirty="0"/>
          </a:p>
        </p:txBody>
      </p:sp>
      <p:sp>
        <p:nvSpPr>
          <p:cNvPr id="5" name="Subtitle 2">
            <a:extLst>
              <a:ext uri="{FF2B5EF4-FFF2-40B4-BE49-F238E27FC236}">
                <a16:creationId xmlns:a16="http://schemas.microsoft.com/office/drawing/2014/main" id="{94D36FDB-2411-49D7-9748-068B4FDBA1BA}"/>
              </a:ext>
            </a:extLst>
          </p:cNvPr>
          <p:cNvSpPr>
            <a:spLocks noGrp="1"/>
          </p:cNvSpPr>
          <p:nvPr>
            <p:ph type="subTitle" idx="1" hasCustomPrompt="1"/>
          </p:nvPr>
        </p:nvSpPr>
        <p:spPr>
          <a:xfrm>
            <a:off x="496383" y="1771875"/>
            <a:ext cx="11270744" cy="405626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34175757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(two columns)</a:t>
            </a:r>
            <a:br>
              <a:rPr lang="en-US" dirty="0"/>
            </a:br>
            <a:endParaRPr lang="en-US" dirty="0"/>
          </a:p>
        </p:txBody>
      </p:sp>
      <p:sp>
        <p:nvSpPr>
          <p:cNvPr id="8" name="Subtitle 2">
            <a:extLst>
              <a:ext uri="{FF2B5EF4-FFF2-40B4-BE49-F238E27FC236}">
                <a16:creationId xmlns:a16="http://schemas.microsoft.com/office/drawing/2014/main" id="{A958713B-718A-FF4E-BC11-A9FF68A06FFC}"/>
              </a:ext>
            </a:extLst>
          </p:cNvPr>
          <p:cNvSpPr>
            <a:spLocks noGrp="1"/>
          </p:cNvSpPr>
          <p:nvPr>
            <p:ph type="subTitle" idx="1" hasCustomPrompt="1"/>
          </p:nvPr>
        </p:nvSpPr>
        <p:spPr>
          <a:xfrm>
            <a:off x="487358" y="1771876"/>
            <a:ext cx="11150460" cy="4050953"/>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41259560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(two columns)</a:t>
            </a:r>
            <a:br>
              <a:rPr lang="en-US" dirty="0"/>
            </a:br>
            <a:endParaRPr lang="en-US" dirty="0"/>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132198" cy="402621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20393016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a:solidFill>
                  <a:schemeClr val="bg1"/>
                </a:solidFill>
              </a:defRPr>
            </a:lvl1pPr>
          </a:lstStyle>
          <a:p>
            <a:r>
              <a:rPr lang="en-US" dirty="0"/>
              <a:t>This is sample bulleted text (two columns)</a:t>
            </a:r>
            <a:br>
              <a:rPr lang="en-US" dirty="0"/>
            </a:br>
            <a:endParaRPr lang="en-US" dirty="0"/>
          </a:p>
        </p:txBody>
      </p:sp>
      <p:sp>
        <p:nvSpPr>
          <p:cNvPr id="8" name="Subtitle 2">
            <a:extLst>
              <a:ext uri="{FF2B5EF4-FFF2-40B4-BE49-F238E27FC236}">
                <a16:creationId xmlns:a16="http://schemas.microsoft.com/office/drawing/2014/main" id="{58F93585-C0D1-49C7-AF5A-D2A228752C97}"/>
              </a:ext>
            </a:extLst>
          </p:cNvPr>
          <p:cNvSpPr>
            <a:spLocks noGrp="1"/>
          </p:cNvSpPr>
          <p:nvPr>
            <p:ph type="subTitle" idx="1" hasCustomPrompt="1"/>
          </p:nvPr>
        </p:nvSpPr>
        <p:spPr>
          <a:xfrm>
            <a:off x="496384" y="1787934"/>
            <a:ext cx="11104488" cy="4007747"/>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10650642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(three columns)</a:t>
            </a:r>
            <a:br>
              <a:rPr lang="en-US" dirty="0"/>
            </a:br>
            <a:endParaRPr lang="en-US" dirty="0"/>
          </a:p>
        </p:txBody>
      </p:sp>
      <p:sp>
        <p:nvSpPr>
          <p:cNvPr id="5" name="Subtitle 2">
            <a:extLst>
              <a:ext uri="{FF2B5EF4-FFF2-40B4-BE49-F238E27FC236}">
                <a16:creationId xmlns:a16="http://schemas.microsoft.com/office/drawing/2014/main" id="{94D36FDB-2411-49D7-9748-068B4FDBA1BA}"/>
              </a:ext>
            </a:extLst>
          </p:cNvPr>
          <p:cNvSpPr>
            <a:spLocks noGrp="1"/>
          </p:cNvSpPr>
          <p:nvPr>
            <p:ph type="subTitle" idx="1" hasCustomPrompt="1"/>
          </p:nvPr>
        </p:nvSpPr>
        <p:spPr>
          <a:xfrm>
            <a:off x="496383" y="1771876"/>
            <a:ext cx="11224562" cy="4019324"/>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1990244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D2AEADB-4337-4878-BB07-3CD1B33B46B5}"/>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dirty="0"/>
              <a:t>This is a sample divider page layout</a:t>
            </a:r>
          </a:p>
        </p:txBody>
      </p:sp>
      <p:sp>
        <p:nvSpPr>
          <p:cNvPr id="8" name="Subtitle 2">
            <a:extLst>
              <a:ext uri="{FF2B5EF4-FFF2-40B4-BE49-F238E27FC236}">
                <a16:creationId xmlns:a16="http://schemas.microsoft.com/office/drawing/2014/main" id="{0F404470-FC0D-4812-9A23-A880D12A6DDE}"/>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26762785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(three columns)</a:t>
            </a:r>
            <a:br>
              <a:rPr lang="en-US" dirty="0"/>
            </a:br>
            <a:endParaRPr lang="en-US" dirty="0"/>
          </a:p>
        </p:txBody>
      </p:sp>
      <p:sp>
        <p:nvSpPr>
          <p:cNvPr id="9" name="Subtitle 2">
            <a:extLst>
              <a:ext uri="{FF2B5EF4-FFF2-40B4-BE49-F238E27FC236}">
                <a16:creationId xmlns:a16="http://schemas.microsoft.com/office/drawing/2014/main" id="{84D682AB-2D42-44C5-B887-A4DF8FEE4B7B}"/>
              </a:ext>
            </a:extLst>
          </p:cNvPr>
          <p:cNvSpPr>
            <a:spLocks noGrp="1"/>
          </p:cNvSpPr>
          <p:nvPr>
            <p:ph type="subTitle" idx="1" hasCustomPrompt="1"/>
          </p:nvPr>
        </p:nvSpPr>
        <p:spPr>
          <a:xfrm>
            <a:off x="496383" y="1771875"/>
            <a:ext cx="11058308" cy="4050953"/>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25439590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(three columns)</a:t>
            </a:r>
            <a:br>
              <a:rPr lang="en-US" dirty="0"/>
            </a:br>
            <a:endParaRPr lang="en-US" dirty="0"/>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076780" cy="4026219"/>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38612188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a:solidFill>
                  <a:schemeClr val="bg1"/>
                </a:solidFill>
              </a:defRPr>
            </a:lvl1pPr>
          </a:lstStyle>
          <a:p>
            <a:r>
              <a:rPr lang="en-US" dirty="0"/>
              <a:t>This is sample bulleted text (three columns)</a:t>
            </a:r>
            <a:br>
              <a:rPr lang="en-US" dirty="0"/>
            </a:br>
            <a:endParaRPr lang="en-US" dirty="0"/>
          </a:p>
        </p:txBody>
      </p:sp>
      <p:sp>
        <p:nvSpPr>
          <p:cNvPr id="10" name="Subtitle 2">
            <a:extLst>
              <a:ext uri="{FF2B5EF4-FFF2-40B4-BE49-F238E27FC236}">
                <a16:creationId xmlns:a16="http://schemas.microsoft.com/office/drawing/2014/main" id="{4A73DD63-0FA2-42C5-83E9-7FCD43A98672}"/>
              </a:ext>
            </a:extLst>
          </p:cNvPr>
          <p:cNvSpPr>
            <a:spLocks noGrp="1"/>
          </p:cNvSpPr>
          <p:nvPr>
            <p:ph type="subTitle" idx="1" hasCustomPrompt="1"/>
          </p:nvPr>
        </p:nvSpPr>
        <p:spPr>
          <a:xfrm>
            <a:off x="496384" y="1787934"/>
            <a:ext cx="11132198" cy="4007747"/>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36924445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629144" cy="4044766"/>
          </a:xfrm>
          <a:prstGeom prst="rect">
            <a:avLst/>
          </a:prstGeom>
        </p:spPr>
        <p:txBody>
          <a:bodyPr>
            <a:normAutofit/>
          </a:bodyPr>
          <a:lstStyle>
            <a:lvl1pPr marL="285750" indent="-285750" algn="l">
              <a:buFont typeface="Arial" panose="020B0604020202020204" pitchFamily="34" charset="0"/>
              <a:buChar char="•"/>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spTree>
    <p:extLst>
      <p:ext uri="{BB962C8B-B14F-4D97-AF65-F5344CB8AC3E}">
        <p14:creationId xmlns:p14="http://schemas.microsoft.com/office/powerpoint/2010/main" val="29785154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sp>
        <p:nvSpPr>
          <p:cNvPr id="10" name="Subtitle 2">
            <a:extLst>
              <a:ext uri="{FF2B5EF4-FFF2-40B4-BE49-F238E27FC236}">
                <a16:creationId xmlns:a16="http://schemas.microsoft.com/office/drawing/2014/main" id="{DD8664C8-2569-40A4-99EB-04CE594F56B2}"/>
              </a:ext>
            </a:extLst>
          </p:cNvPr>
          <p:cNvSpPr>
            <a:spLocks noGrp="1"/>
          </p:cNvSpPr>
          <p:nvPr>
            <p:ph type="subTitle" idx="1" hasCustomPrompt="1"/>
          </p:nvPr>
        </p:nvSpPr>
        <p:spPr>
          <a:xfrm>
            <a:off x="496383" y="1774143"/>
            <a:ext cx="8435181" cy="4066102"/>
          </a:xfrm>
          <a:prstGeom prst="rect">
            <a:avLst/>
          </a:prstGeom>
        </p:spPr>
        <p:txBody>
          <a:bodyPr>
            <a:normAutofit/>
          </a:bodyPr>
          <a:lstStyle>
            <a:lvl1pPr marL="285750" indent="-285750" algn="l">
              <a:buFont typeface="Arial" panose="020B0604020202020204" pitchFamily="34" charset="0"/>
              <a:buChar char="•"/>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18104850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a:solidFill>
                  <a:srgbClr val="FFFFFF"/>
                </a:solidFill>
              </a:defRPr>
            </a:lvl1pPr>
          </a:lstStyle>
          <a:p>
            <a:r>
              <a:rPr lang="en-US" dirty="0"/>
              <a:t>This is a sample page layout</a:t>
            </a:r>
            <a:br>
              <a:rPr lang="en-US" dirty="0"/>
            </a:br>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1774143"/>
            <a:ext cx="8416708"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pic>
        <p:nvPicPr>
          <p:cNvPr id="10" name="Picture 9">
            <a:extLst>
              <a:ext uri="{FF2B5EF4-FFF2-40B4-BE49-F238E27FC236}">
                <a16:creationId xmlns:a16="http://schemas.microsoft.com/office/drawing/2014/main" id="{DFFFA366-D5B5-F246-BC40-BFD8DCE281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Tree>
    <p:extLst>
      <p:ext uri="{BB962C8B-B14F-4D97-AF65-F5344CB8AC3E}">
        <p14:creationId xmlns:p14="http://schemas.microsoft.com/office/powerpoint/2010/main" val="22310179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ample Layout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8984025"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a:solidFill>
                  <a:srgbClr val="FFFFFF"/>
                </a:solidFill>
              </a:defRPr>
            </a:lvl1pPr>
          </a:lstStyle>
          <a:p>
            <a:r>
              <a:rPr lang="en-US" dirty="0"/>
              <a:t>This is a sample page layout</a:t>
            </a:r>
            <a:br>
              <a:rPr lang="en-US" dirty="0"/>
            </a:br>
            <a:endParaRPr lang="en-US" dirty="0"/>
          </a:p>
        </p:txBody>
      </p:sp>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9545044" y="391242"/>
            <a:ext cx="2286956" cy="6098821"/>
          </a:xfrm>
        </p:spPr>
        <p:txBody>
          <a:bodyPr/>
          <a:lstStyle/>
          <a:p>
            <a:endParaRPr lang="en-GB" dirty="0"/>
          </a:p>
        </p:txBody>
      </p:sp>
      <p:pic>
        <p:nvPicPr>
          <p:cNvPr id="10" name="Picture 9">
            <a:extLst>
              <a:ext uri="{FF2B5EF4-FFF2-40B4-BE49-F238E27FC236}">
                <a16:creationId xmlns:a16="http://schemas.microsoft.com/office/drawing/2014/main" id="{DFFFA366-D5B5-F246-BC40-BFD8DCE281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Subtitle 2">
            <a:extLst>
              <a:ext uri="{FF2B5EF4-FFF2-40B4-BE49-F238E27FC236}">
                <a16:creationId xmlns:a16="http://schemas.microsoft.com/office/drawing/2014/main" id="{5AD97662-6149-41E3-A713-4513F6577CE4}"/>
              </a:ext>
            </a:extLst>
          </p:cNvPr>
          <p:cNvSpPr>
            <a:spLocks noGrp="1"/>
          </p:cNvSpPr>
          <p:nvPr>
            <p:ph type="subTitle" idx="1" hasCustomPrompt="1"/>
          </p:nvPr>
        </p:nvSpPr>
        <p:spPr>
          <a:xfrm>
            <a:off x="496383" y="1774143"/>
            <a:ext cx="8444417" cy="4074812"/>
          </a:xfrm>
          <a:prstGeom prst="rect">
            <a:avLst/>
          </a:prstGeom>
        </p:spPr>
        <p:txBody>
          <a:bodyPr>
            <a:normAutofit/>
          </a:bodyPr>
          <a:lstStyle>
            <a:lvl1pPr marL="285750" indent="-285750" algn="l">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US" dirty="0">
              <a:solidFill>
                <a:schemeClr val="bg1"/>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17925726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ample Layout P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userDrawn="1"/>
        </p:nvSpPr>
        <p:spPr>
          <a:xfrm>
            <a:off x="3796941" y="350520"/>
            <a:ext cx="80350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1" name="Picture 10" descr="A picture containing drawing&#10;&#10;Description automatically generated">
            <a:extLst>
              <a:ext uri="{FF2B5EF4-FFF2-40B4-BE49-F238E27FC236}">
                <a16:creationId xmlns:a16="http://schemas.microsoft.com/office/drawing/2014/main" id="{03C715E6-6E97-2843-9347-B83E02ADD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a:lvl1pPr>
          </a:lstStyle>
          <a:p>
            <a:pPr lvl="0"/>
            <a:r>
              <a:rPr lang="en-GB" dirty="0"/>
              <a:t>Example one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a:lvl1pPr>
          </a:lstStyle>
          <a:p>
            <a:pPr lvl="0"/>
            <a:r>
              <a:rPr lang="en-GB" dirty="0"/>
              <a:t>Example two</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a:lvl1pPr>
          </a:lstStyle>
          <a:p>
            <a:pPr lvl="0"/>
            <a:r>
              <a:rPr lang="en-GB" dirty="0"/>
              <a:t>Example three</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35142479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ample Layout P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userDrawn="1"/>
        </p:nvSpPr>
        <p:spPr>
          <a:xfrm>
            <a:off x="3796941" y="350520"/>
            <a:ext cx="80350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descr="A picture containing drawing&#10;&#10;Description automatically generated">
            <a:extLst>
              <a:ext uri="{FF2B5EF4-FFF2-40B4-BE49-F238E27FC236}">
                <a16:creationId xmlns:a16="http://schemas.microsoft.com/office/drawing/2014/main" id="{03C715E6-6E97-2843-9347-B83E02ADD7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a:lvl1pPr>
          </a:lstStyle>
          <a:p>
            <a:pPr lvl="0"/>
            <a:r>
              <a:rPr lang="en-GB" dirty="0"/>
              <a:t>Example one</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a:lvl1pPr>
          </a:lstStyle>
          <a:p>
            <a:pPr lvl="0"/>
            <a:r>
              <a:rPr lang="en-GB" dirty="0"/>
              <a:t>Example two</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a:lvl1pPr>
          </a:lstStyle>
          <a:p>
            <a:pPr lvl="0"/>
            <a:r>
              <a:rPr lang="en-GB" dirty="0"/>
              <a:t>Example three</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37450983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746519" y="404892"/>
            <a:ext cx="4088843" cy="6098821"/>
          </a:xfrm>
        </p:spPr>
        <p:txBody>
          <a:bodyPr/>
          <a:lstStyle/>
          <a:p>
            <a:endParaRPr lang="en-GB" dirty="0"/>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dirty="0">
                <a:solidFill>
                  <a:srgbClr val="0E0E0E"/>
                </a:solidFill>
                <a:latin typeface="Lato" panose="020F0502020204030203" pitchFamily="34" charset="77"/>
              </a:rPr>
              <a:t>Insert name and job title here</a:t>
            </a:r>
          </a:p>
        </p:txBody>
      </p:sp>
    </p:spTree>
    <p:extLst>
      <p:ext uri="{BB962C8B-B14F-4D97-AF65-F5344CB8AC3E}">
        <p14:creationId xmlns:p14="http://schemas.microsoft.com/office/powerpoint/2010/main" val="3531579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3" y="487510"/>
            <a:ext cx="11178381"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4" name="Text Placeholder 3">
            <a:extLst>
              <a:ext uri="{FF2B5EF4-FFF2-40B4-BE49-F238E27FC236}">
                <a16:creationId xmlns:a16="http://schemas.microsoft.com/office/drawing/2014/main" id="{D8A59B50-E623-4981-8E6B-4C312DCAB927}"/>
              </a:ext>
            </a:extLst>
          </p:cNvPr>
          <p:cNvSpPr>
            <a:spLocks noGrp="1"/>
          </p:cNvSpPr>
          <p:nvPr>
            <p:ph type="body" sz="quarter" idx="12" hasCustomPrompt="1"/>
          </p:nvPr>
        </p:nvSpPr>
        <p:spPr>
          <a:xfrm>
            <a:off x="496383" y="1778908"/>
            <a:ext cx="11177587" cy="4005262"/>
          </a:xfr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648842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Image (Purple)">
    <p:spTree>
      <p:nvGrpSpPr>
        <p:cNvPr id="1" name=""/>
        <p:cNvGrpSpPr/>
        <p:nvPr/>
      </p:nvGrpSpPr>
      <p:grpSpPr>
        <a:xfrm>
          <a:off x="0" y="0"/>
          <a:ext cx="0" cy="0"/>
          <a:chOff x="0" y="0"/>
          <a:chExt cx="0" cy="0"/>
        </a:xfrm>
      </p:grpSpPr>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60000" y="408658"/>
            <a:ext cx="4088843" cy="6098821"/>
          </a:xfrm>
        </p:spPr>
        <p:txBody>
          <a:bodyPr/>
          <a:lstStyle/>
          <a:p>
            <a:endParaRPr lang="en-GB" dirty="0"/>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4635583" y="401128"/>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91181" y="6076421"/>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451551"/>
                </a:solidFill>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a:lvl1pPr>
          </a:lstStyle>
          <a:p>
            <a:r>
              <a:rPr lang="en-GB" dirty="0">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a:lvl1pPr>
          </a:lstStyle>
          <a:p>
            <a:r>
              <a:rPr lang="en-GB" dirty="0">
                <a:solidFill>
                  <a:srgbClr val="0E0E0E"/>
                </a:solidFill>
                <a:latin typeface="Lato" panose="020F0502020204030203" pitchFamily="34" charset="77"/>
              </a:rPr>
              <a:t>Insert name and job title here</a:t>
            </a:r>
          </a:p>
        </p:txBody>
      </p:sp>
    </p:spTree>
    <p:extLst>
      <p:ext uri="{BB962C8B-B14F-4D97-AF65-F5344CB8AC3E}">
        <p14:creationId xmlns:p14="http://schemas.microsoft.com/office/powerpoint/2010/main" val="32620344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xample Image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userDrawn="1"/>
        </p:nvSpPr>
        <p:spPr>
          <a:xfrm>
            <a:off x="322942" y="385353"/>
            <a:ext cx="3200400" cy="6122126"/>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a:solidFill>
                  <a:schemeClr val="bg1"/>
                </a:solidFill>
              </a:defRPr>
            </a:lvl1pPr>
          </a:lstStyle>
          <a:p>
            <a:r>
              <a:rPr lang="en-US" dirty="0"/>
              <a:t>This is a sample page layout</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3746519" y="404892"/>
            <a:ext cx="4088843" cy="6098821"/>
          </a:xfrm>
        </p:spPr>
        <p:txBody>
          <a:bodyPr/>
          <a:lstStyle/>
          <a:p>
            <a:endParaRPr lang="en-GB" dirty="0"/>
          </a:p>
        </p:txBody>
      </p:sp>
      <p:pic>
        <p:nvPicPr>
          <p:cNvPr id="11" name="Picture 10">
            <a:extLst>
              <a:ext uri="{FF2B5EF4-FFF2-40B4-BE49-F238E27FC236}">
                <a16:creationId xmlns:a16="http://schemas.microsoft.com/office/drawing/2014/main" id="{03C715E6-6E97-2843-9347-B83E02ADD7E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userDrawn="1"/>
        </p:nvSpPr>
        <p:spPr>
          <a:xfrm>
            <a:off x="8059781" y="401128"/>
            <a:ext cx="3772219" cy="6106351"/>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a:lvl1pPr>
          </a:lstStyle>
          <a:p>
            <a:pPr lvl="0"/>
            <a:r>
              <a:rPr lang="en-GB" dirty="0"/>
              <a:t>Example one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a:lvl1pPr>
          </a:lstStyle>
          <a:p>
            <a:pPr lvl="0"/>
            <a:r>
              <a:rPr lang="en-GB" dirty="0"/>
              <a:t>Example two</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a:lvl1pPr>
          </a:lstStyle>
          <a:p>
            <a:r>
              <a:rPr lang="en-GB" dirty="0">
                <a:solidFill>
                  <a:srgbClr val="0E0E0E"/>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32898189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ullets Im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userDrawn="1"/>
        </p:nvSpPr>
        <p:spPr>
          <a:xfrm>
            <a:off x="359999" y="367937"/>
            <a:ext cx="11472001" cy="6122126"/>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5" y="487510"/>
            <a:ext cx="6624432" cy="1276350"/>
          </a:xfrm>
          <a:prstGeom prst="rect">
            <a:avLst/>
          </a:prstGeom>
        </p:spPr>
        <p:txBody>
          <a:bodyPr anchor="t" anchorCtr="0">
            <a:normAutofit/>
          </a:bodyPr>
          <a:lstStyle>
            <a:lvl1pPr algn="l">
              <a:defRPr sz="4000">
                <a:solidFill>
                  <a:srgbClr val="222222"/>
                </a:solidFill>
              </a:defRPr>
            </a:lvl1pPr>
          </a:lstStyle>
          <a:p>
            <a:r>
              <a:rPr lang="en-US" dirty="0"/>
              <a:t>This is a sample page layout</a:t>
            </a:r>
            <a:br>
              <a:rPr lang="en-US" dirty="0"/>
            </a:br>
            <a:endParaRPr lang="en-US" dirty="0"/>
          </a:p>
        </p:txBody>
      </p:sp>
      <p:sp>
        <p:nvSpPr>
          <p:cNvPr id="5" name="Subtitle 1">
            <a:extLst>
              <a:ext uri="{FF2B5EF4-FFF2-40B4-BE49-F238E27FC236}">
                <a16:creationId xmlns:a16="http://schemas.microsoft.com/office/drawing/2014/main" id="{AF89FD6B-3774-0946-9EF6-17EFA435C986}"/>
              </a:ext>
            </a:extLst>
          </p:cNvPr>
          <p:cNvSpPr>
            <a:spLocks noGrp="1"/>
          </p:cNvSpPr>
          <p:nvPr>
            <p:ph type="body" sz="quarter" idx="12" hasCustomPrompt="1"/>
          </p:nvPr>
        </p:nvSpPr>
        <p:spPr>
          <a:xfrm>
            <a:off x="496888" y="1775004"/>
            <a:ext cx="6623929" cy="765175"/>
          </a:xfrm>
        </p:spPr>
        <p:txBody>
          <a:bodyPr/>
          <a:lstStyle>
            <a:lvl1pPr>
              <a:defRPr/>
            </a:lvl1pPr>
          </a:lstStyle>
          <a:p>
            <a:pPr lvl="0"/>
            <a:r>
              <a:rPr lang="en-GB" dirty="0">
                <a:solidFill>
                  <a:srgbClr val="222222"/>
                </a:solidFill>
                <a:latin typeface="Lato" panose="020F0502020204030203" pitchFamily="34" charset="77"/>
              </a:rPr>
              <a:t>Subtitle here please</a:t>
            </a:r>
            <a:endParaRPr lang="en-US" dirty="0"/>
          </a:p>
        </p:txBody>
      </p:sp>
      <p:sp>
        <p:nvSpPr>
          <p:cNvPr id="3" name="Text placeholder">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3" y="2551323"/>
            <a:ext cx="6624433" cy="3288922"/>
          </a:xfrm>
          <a:prstGeom prst="rect">
            <a:avLst/>
          </a:prstGeom>
        </p:spPr>
        <p:txBody>
          <a:bodyPr>
            <a:normAutofit/>
          </a:bodyPr>
          <a:lstStyle>
            <a:lvl1pPr marL="285750" indent="-285750" algn="l">
              <a:spcBef>
                <a:spcPts val="200"/>
              </a:spcBef>
              <a:buFont typeface="Arial" panose="020B0604020202020204" pitchFamily="34" charset="0"/>
              <a:buNone/>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endParaRPr lang="en-GB" dirty="0">
              <a:solidFill>
                <a:srgbClr val="222222"/>
              </a:solidFill>
              <a:latin typeface="Lato" panose="020F0502020204030203" pitchFamily="34" charset="77"/>
              <a:ea typeface="Roboto Light" panose="02000000000000000000" pitchFamily="2" charset="0"/>
              <a:cs typeface="Roboto Light" panose="02000000000000000000" pitchFamily="2" charset="0"/>
            </a:endParaRP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339295" y="538933"/>
            <a:ext cx="4274226" cy="2718617"/>
          </a:xfrm>
        </p:spPr>
        <p:txBody>
          <a:bodyPr/>
          <a:lstStyle/>
          <a:p>
            <a:endParaRPr lang="en-GB" dirty="0"/>
          </a:p>
        </p:txBody>
      </p:sp>
      <p:sp>
        <p:nvSpPr>
          <p:cNvPr id="12" name="Picture Placeholder 11">
            <a:extLst>
              <a:ext uri="{FF2B5EF4-FFF2-40B4-BE49-F238E27FC236}">
                <a16:creationId xmlns:a16="http://schemas.microsoft.com/office/drawing/2014/main" id="{846BE371-9E73-7148-BCCF-AB4D82E0951A}"/>
              </a:ext>
              <a:ext uri="{C183D7F6-B498-43B3-948B-1728B52AA6E4}">
                <adec:decorative xmlns:adec="http://schemas.microsoft.com/office/drawing/2017/decorative" val="1"/>
              </a:ext>
            </a:extLst>
          </p:cNvPr>
          <p:cNvSpPr>
            <a:spLocks noGrp="1"/>
          </p:cNvSpPr>
          <p:nvPr>
            <p:ph type="pic" sz="quarter" idx="11"/>
          </p:nvPr>
        </p:nvSpPr>
        <p:spPr>
          <a:xfrm>
            <a:off x="7339295" y="3514498"/>
            <a:ext cx="4274226" cy="2718617"/>
          </a:xfrm>
        </p:spPr>
        <p:txBody>
          <a:bodyPr/>
          <a:lstStyle/>
          <a:p>
            <a:endParaRPr lang="en-GB" dirty="0"/>
          </a:p>
        </p:txBody>
      </p:sp>
    </p:spTree>
    <p:extLst>
      <p:ext uri="{BB962C8B-B14F-4D97-AF65-F5344CB8AC3E}">
        <p14:creationId xmlns:p14="http://schemas.microsoft.com/office/powerpoint/2010/main" val="3208616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8224354" y="314326"/>
            <a:ext cx="3546708" cy="3138766"/>
          </a:xfrm>
        </p:spPr>
        <p:txBody>
          <a:bodyPr/>
          <a:lstStyle/>
          <a:p>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962398" y="3459199"/>
            <a:ext cx="4261955" cy="3084476"/>
          </a:xfrm>
        </p:spPr>
        <p:txBody>
          <a:bodyPr/>
          <a:lstStyle/>
          <a:p>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415689" y="314326"/>
            <a:ext cx="3546708" cy="3138766"/>
          </a:xfrm>
        </p:spPr>
        <p:txBody>
          <a:bodyPr/>
          <a:lstStyle/>
          <a:p>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415688" y="4465747"/>
            <a:ext cx="3546475" cy="609878"/>
          </a:xfrm>
        </p:spPr>
        <p:txBody>
          <a:bodyPr/>
          <a:lstStyle>
            <a:lvl1pPr>
              <a:defRPr sz="4000" b="1">
                <a:solidFill>
                  <a:srgbClr val="004751"/>
                </a:solidFill>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415688" y="5121422"/>
            <a:ext cx="3546709" cy="766578"/>
          </a:xfrm>
        </p:spPr>
        <p:txBody>
          <a:bodyPr/>
          <a:lstStyle>
            <a:lvl1pPr>
              <a:defRPr sz="1800"/>
            </a:lvl1pPr>
          </a:lstStyle>
          <a:p>
            <a:pPr lvl="0"/>
            <a:r>
              <a:rPr lang="en-GB" dirty="0">
                <a:solidFill>
                  <a:srgbClr val="222222"/>
                </a:solidFill>
                <a:latin typeface="Lato" panose="020F0502020204030203" pitchFamily="34" charset="77"/>
              </a:rPr>
              <a:t>Use this space for additional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195515" y="1819793"/>
            <a:ext cx="3386003" cy="580507"/>
          </a:xfrm>
          <a:prstGeom prst="rect">
            <a:avLst/>
          </a:prstGeom>
        </p:spPr>
        <p:txBody>
          <a:bodyPr anchor="t" anchorCtr="0">
            <a:normAutofit/>
          </a:bodyPr>
          <a:lstStyle>
            <a:lvl1pPr algn="l">
              <a:defRPr sz="4000">
                <a:solidFill>
                  <a:srgbClr val="004751"/>
                </a:solidFill>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195515" y="2470096"/>
            <a:ext cx="3546709" cy="766578"/>
          </a:xfrm>
        </p:spPr>
        <p:txBody>
          <a:bodyPr/>
          <a:lstStyle>
            <a:lvl1pPr>
              <a:defRPr sz="1800"/>
            </a:lvl1pPr>
          </a:lstStyle>
          <a:p>
            <a:pPr lvl="0"/>
            <a:r>
              <a:rPr lang="en-GB" dirty="0">
                <a:solidFill>
                  <a:srgbClr val="222222"/>
                </a:solidFill>
                <a:latin typeface="Lato" panose="020F0502020204030203" pitchFamily="34" charset="77"/>
              </a:rPr>
              <a:t>Use this space for additional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385175" y="4465748"/>
            <a:ext cx="3546475" cy="609878"/>
          </a:xfrm>
        </p:spPr>
        <p:txBody>
          <a:bodyPr/>
          <a:lstStyle>
            <a:lvl1pPr>
              <a:defRPr sz="4000" b="1">
                <a:solidFill>
                  <a:srgbClr val="004751"/>
                </a:solidFill>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385059" y="5145570"/>
            <a:ext cx="3546709" cy="766578"/>
          </a:xfrm>
        </p:spPr>
        <p:txBody>
          <a:bodyPr/>
          <a:lstStyle>
            <a:lvl1pPr>
              <a:defRPr sz="1600"/>
            </a:lvl1pPr>
          </a:lstStyle>
          <a:p>
            <a:pPr lvl="0"/>
            <a:r>
              <a:rPr lang="en-GB" dirty="0">
                <a:solidFill>
                  <a:srgbClr val="222222"/>
                </a:solidFill>
                <a:latin typeface="Lato" panose="020F0502020204030203" pitchFamily="34" charset="77"/>
              </a:rPr>
              <a:t>Use this space for additional info</a:t>
            </a:r>
            <a:endParaRPr lang="en-US" dirty="0"/>
          </a:p>
        </p:txBody>
      </p:sp>
    </p:spTree>
    <p:extLst>
      <p:ext uri="{BB962C8B-B14F-4D97-AF65-F5344CB8AC3E}">
        <p14:creationId xmlns:p14="http://schemas.microsoft.com/office/powerpoint/2010/main" val="3246642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a:solidFill>
                  <a:srgbClr val="004751"/>
                </a:solidFill>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userDrawn="1"/>
        </p:nvSpPr>
        <p:spPr>
          <a:xfrm>
            <a:off x="485839" y="1953699"/>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85839" y="2113662"/>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userDrawn="1"/>
        </p:nvSpPr>
        <p:spPr>
          <a:xfrm>
            <a:off x="485839" y="361913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779101"/>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userDrawn="1"/>
        </p:nvSpPr>
        <p:spPr>
          <a:xfrm>
            <a:off x="6230964" y="195369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58834"/>
            <a:ext cx="1076325" cy="669260"/>
          </a:xfrm>
        </p:spPr>
        <p:txBody>
          <a:bodyPr/>
          <a:lstStyle>
            <a:lvl1pPr algn="ctr">
              <a:defRPr sz="4400">
                <a:solidFill>
                  <a:srgbClr val="FFFFFF"/>
                </a:solidFill>
              </a:defRPr>
            </a:lvl1pPr>
          </a:lstStyle>
          <a:p>
            <a:pPr lvl="0"/>
            <a:r>
              <a:rPr lang="en-GB" dirty="0"/>
              <a:t>C</a:t>
            </a:r>
            <a:endParaRPr lang="en-US" dirty="0"/>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userDrawn="1"/>
        </p:nvSpPr>
        <p:spPr>
          <a:xfrm>
            <a:off x="6230965" y="3619138"/>
            <a:ext cx="1063517" cy="1079863"/>
          </a:xfrm>
          <a:prstGeom prst="ellipse">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779101"/>
            <a:ext cx="1076325" cy="669260"/>
          </a:xfrm>
        </p:spPr>
        <p:txBody>
          <a:bodyPr/>
          <a:lstStyle>
            <a:lvl1pPr algn="ctr">
              <a:buFontTx/>
              <a:buNone/>
              <a:defRPr sz="4400">
                <a:solidFill>
                  <a:schemeClr val="bg1">
                    <a:lumMod val="95000"/>
                  </a:schemeClr>
                </a:solidFill>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buFontTx/>
              <a:buNone/>
              <a:defRPr sz="1800"/>
            </a:lvl1pPr>
          </a:lstStyle>
          <a:p>
            <a:pPr lvl="0"/>
            <a:r>
              <a:rPr lang="en-GB" dirty="0"/>
              <a:t>Please use this space to insert written content as required</a:t>
            </a:r>
            <a:endParaRPr lang="en-US" dirty="0"/>
          </a:p>
        </p:txBody>
      </p:sp>
    </p:spTree>
    <p:extLst>
      <p:ext uri="{BB962C8B-B14F-4D97-AF65-F5344CB8AC3E}">
        <p14:creationId xmlns:p14="http://schemas.microsoft.com/office/powerpoint/2010/main" val="40514940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a:solidFill>
                  <a:srgbClr val="451551"/>
                </a:solidFill>
              </a:defRPr>
            </a:lvl1pPr>
          </a:lstStyle>
          <a:p>
            <a:r>
              <a:rPr lang="en-US" dirty="0"/>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a:lvl1pPr>
          </a:lstStyle>
          <a:p>
            <a:pPr lvl="0"/>
            <a:r>
              <a:rPr lang="en-GB" dirty="0">
                <a:solidFill>
                  <a:srgbClr val="222222"/>
                </a:solidFill>
                <a:latin typeface="Lato"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Lst>
          </p:cNvPr>
          <p:cNvSpPr>
            <a:spLocks noGrp="1"/>
          </p:cNvSpPr>
          <p:nvPr>
            <p:ph type="tbl" sz="quarter" idx="19"/>
          </p:nvPr>
        </p:nvSpPr>
        <p:spPr>
          <a:xfrm>
            <a:off x="496888" y="2392363"/>
            <a:ext cx="5191531" cy="2753795"/>
          </a:xfrm>
        </p:spPr>
        <p:txBody>
          <a:bodyPr/>
          <a:lstStyle/>
          <a:p>
            <a:endParaRPr lang="en-US"/>
          </a:p>
        </p:txBody>
      </p:sp>
      <p:sp>
        <p:nvSpPr>
          <p:cNvPr id="8" name="Table Placeholder 5">
            <a:extLst>
              <a:ext uri="{FF2B5EF4-FFF2-40B4-BE49-F238E27FC236}">
                <a16:creationId xmlns:a16="http://schemas.microsoft.com/office/drawing/2014/main" id="{194BD8C5-50CB-3B48-80B0-64F3B438E273}"/>
              </a:ext>
            </a:extLst>
          </p:cNvPr>
          <p:cNvSpPr>
            <a:spLocks noGrp="1"/>
          </p:cNvSpPr>
          <p:nvPr>
            <p:ph type="tbl" sz="quarter" idx="20"/>
          </p:nvPr>
        </p:nvSpPr>
        <p:spPr>
          <a:xfrm>
            <a:off x="6096000" y="2392363"/>
            <a:ext cx="5191531" cy="2753795"/>
          </a:xfrm>
        </p:spPr>
        <p:txBody>
          <a:bodyPr/>
          <a:lstStyle/>
          <a:p>
            <a:endParaRPr lang="en-US"/>
          </a:p>
        </p:txBody>
      </p:sp>
    </p:spTree>
    <p:extLst>
      <p:ext uri="{BB962C8B-B14F-4D97-AF65-F5344CB8AC3E}">
        <p14:creationId xmlns:p14="http://schemas.microsoft.com/office/powerpoint/2010/main" val="20035833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a:solidFill>
                  <a:srgbClr val="004751"/>
                </a:solidFill>
              </a:defRPr>
            </a:lvl1pPr>
          </a:lstStyle>
          <a:p>
            <a:r>
              <a:rPr lang="en-US" dirty="0"/>
              <a:t>Chart examples</a:t>
            </a:r>
          </a:p>
        </p:txBody>
      </p:sp>
      <p:sp>
        <p:nvSpPr>
          <p:cNvPr id="5" name="Chart Placeholder 4">
            <a:extLst>
              <a:ext uri="{FF2B5EF4-FFF2-40B4-BE49-F238E27FC236}">
                <a16:creationId xmlns:a16="http://schemas.microsoft.com/office/drawing/2014/main" id="{7E3AB261-B17C-5046-A098-0ADB62DAAA76}"/>
              </a:ext>
            </a:extLst>
          </p:cNvPr>
          <p:cNvSpPr>
            <a:spLocks noGrp="1"/>
          </p:cNvSpPr>
          <p:nvPr>
            <p:ph type="chart" sz="quarter" idx="10"/>
          </p:nvPr>
        </p:nvSpPr>
        <p:spPr>
          <a:xfrm>
            <a:off x="882866" y="2015207"/>
            <a:ext cx="4700587" cy="3668713"/>
          </a:xfrm>
        </p:spPr>
        <p:txBody>
          <a:bodyPr/>
          <a:lstStyle/>
          <a:p>
            <a:endParaRPr lang="en-US" dirty="0"/>
          </a:p>
        </p:txBody>
      </p:sp>
      <p:sp>
        <p:nvSpPr>
          <p:cNvPr id="9" name="Chart Placeholder 4">
            <a:extLst>
              <a:ext uri="{FF2B5EF4-FFF2-40B4-BE49-F238E27FC236}">
                <a16:creationId xmlns:a16="http://schemas.microsoft.com/office/drawing/2014/main" id="{3A5B2D22-2763-9D41-9CA4-2B9DADCE1519}"/>
              </a:ext>
            </a:extLst>
          </p:cNvPr>
          <p:cNvSpPr>
            <a:spLocks noGrp="1"/>
          </p:cNvSpPr>
          <p:nvPr>
            <p:ph type="chart" sz="quarter" idx="11"/>
          </p:nvPr>
        </p:nvSpPr>
        <p:spPr>
          <a:xfrm>
            <a:off x="6359933" y="2015206"/>
            <a:ext cx="4700587" cy="3668713"/>
          </a:xfrm>
        </p:spPr>
        <p:txBody>
          <a:bodyPr/>
          <a:lstStyle/>
          <a:p>
            <a:endParaRPr lang="en-US" dirty="0"/>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800"/>
            </a:lvl1pPr>
          </a:lstStyle>
          <a:p>
            <a:pPr lvl="0"/>
            <a:r>
              <a:rPr lang="en-GB" dirty="0">
                <a:solidFill>
                  <a:srgbClr val="222222"/>
                </a:solidFill>
                <a:latin typeface="Lato" panose="020F0502020204030203" pitchFamily="34" charset="77"/>
              </a:rPr>
              <a:t>Please insert charts according to the style below</a:t>
            </a:r>
            <a:endParaRPr lang="en-US" dirty="0"/>
          </a:p>
        </p:txBody>
      </p:sp>
    </p:spTree>
    <p:extLst>
      <p:ext uri="{BB962C8B-B14F-4D97-AF65-F5344CB8AC3E}">
        <p14:creationId xmlns:p14="http://schemas.microsoft.com/office/powerpoint/2010/main" val="27110898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gn Off (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E12E55-EF22-1E4A-AAB4-8BAE571FC3D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22099"/>
            <a:ext cx="4267199" cy="411779"/>
          </a:xfrm>
          <a:prstGeom prst="rect">
            <a:avLst/>
          </a:prstGeom>
        </p:spPr>
      </p:pic>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rgbClr val="222222"/>
                </a:solidFill>
              </a:defRPr>
            </a:lvl1pPr>
          </a:lstStyle>
          <a:p>
            <a:r>
              <a:rPr lang="en-US" dirty="0"/>
              <a:t>Thank you.</a:t>
            </a:r>
          </a:p>
        </p:txBody>
      </p:sp>
    </p:spTree>
    <p:extLst>
      <p:ext uri="{BB962C8B-B14F-4D97-AF65-F5344CB8AC3E}">
        <p14:creationId xmlns:p14="http://schemas.microsoft.com/office/powerpoint/2010/main" val="9321992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6BE12E55-EF22-1E4A-AAB4-8BAE571FC3D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22099"/>
            <a:ext cx="4267199" cy="411779"/>
          </a:xfrm>
          <a:prstGeom prst="rect">
            <a:avLst/>
          </a:prstGeom>
        </p:spPr>
      </p:pic>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rgbClr val="222222"/>
                </a:solidFill>
              </a:defRPr>
            </a:lvl1pPr>
          </a:lstStyle>
          <a:p>
            <a:r>
              <a:rPr lang="en-US" dirty="0"/>
              <a:t>Thank you.</a:t>
            </a:r>
          </a:p>
        </p:txBody>
      </p:sp>
    </p:spTree>
    <p:extLst>
      <p:ext uri="{BB962C8B-B14F-4D97-AF65-F5344CB8AC3E}">
        <p14:creationId xmlns:p14="http://schemas.microsoft.com/office/powerpoint/2010/main" val="39154680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chemeClr val="bg1">
                    <a:lumMod val="95000"/>
                  </a:schemeClr>
                </a:solidFill>
              </a:defRPr>
            </a:lvl1pPr>
          </a:lstStyle>
          <a:p>
            <a:r>
              <a:rPr lang="en-US" dirty="0"/>
              <a:t>Thank you.</a:t>
            </a:r>
          </a:p>
        </p:txBody>
      </p:sp>
      <p:pic>
        <p:nvPicPr>
          <p:cNvPr id="7" name="Picture 6">
            <a:extLst>
              <a:ext uri="{FF2B5EF4-FFF2-40B4-BE49-F238E27FC236}">
                <a16:creationId xmlns:a16="http://schemas.microsoft.com/office/drawing/2014/main" id="{DF40DE4A-289F-6041-807C-AFF82A201A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38430"/>
            <a:ext cx="4267199" cy="411779"/>
          </a:xfrm>
          <a:prstGeom prst="rect">
            <a:avLst/>
          </a:prstGeom>
        </p:spPr>
      </p:pic>
    </p:spTree>
    <p:extLst>
      <p:ext uri="{BB962C8B-B14F-4D97-AF65-F5344CB8AC3E}">
        <p14:creationId xmlns:p14="http://schemas.microsoft.com/office/powerpoint/2010/main" val="112410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5987"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6" name="Text Placeholder 3">
            <a:extLst>
              <a:ext uri="{FF2B5EF4-FFF2-40B4-BE49-F238E27FC236}">
                <a16:creationId xmlns:a16="http://schemas.microsoft.com/office/drawing/2014/main" id="{D33D4C08-E927-4E75-8C3B-65EC3A83513D}"/>
              </a:ext>
            </a:extLst>
          </p:cNvPr>
          <p:cNvSpPr>
            <a:spLocks noGrp="1"/>
          </p:cNvSpPr>
          <p:nvPr>
            <p:ph type="body" sz="quarter" idx="12" hasCustomPrompt="1"/>
          </p:nvPr>
        </p:nvSpPr>
        <p:spPr>
          <a:xfrm>
            <a:off x="496383" y="1778908"/>
            <a:ext cx="11177587" cy="4005262"/>
          </a:xfr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267219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6" y="2663825"/>
            <a:ext cx="7531197" cy="765175"/>
          </a:xfrm>
          <a:prstGeom prst="rect">
            <a:avLst/>
          </a:prstGeom>
        </p:spPr>
        <p:txBody>
          <a:bodyPr anchor="t" anchorCtr="0">
            <a:normAutofit/>
          </a:bodyPr>
          <a:lstStyle>
            <a:lvl1pPr algn="l">
              <a:defRPr sz="3600">
                <a:solidFill>
                  <a:schemeClr val="bg1">
                    <a:lumMod val="95000"/>
                  </a:schemeClr>
                </a:solidFill>
              </a:defRPr>
            </a:lvl1pPr>
          </a:lstStyle>
          <a:p>
            <a:r>
              <a:rPr lang="en-US" dirty="0"/>
              <a:t>Thank you.</a:t>
            </a:r>
          </a:p>
        </p:txBody>
      </p:sp>
      <p:pic>
        <p:nvPicPr>
          <p:cNvPr id="7" name="Picture 6">
            <a:extLst>
              <a:ext uri="{FF2B5EF4-FFF2-40B4-BE49-F238E27FC236}">
                <a16:creationId xmlns:a16="http://schemas.microsoft.com/office/drawing/2014/main" id="{DF40DE4A-289F-6041-807C-AFF82A201A2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354" y="638430"/>
            <a:ext cx="4267199" cy="411779"/>
          </a:xfrm>
          <a:prstGeom prst="rect">
            <a:avLst/>
          </a:prstGeom>
        </p:spPr>
      </p:pic>
    </p:spTree>
    <p:extLst>
      <p:ext uri="{BB962C8B-B14F-4D97-AF65-F5344CB8AC3E}">
        <p14:creationId xmlns:p14="http://schemas.microsoft.com/office/powerpoint/2010/main" val="39046301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3924300" cy="1276350"/>
          </a:xfrm>
          <a:prstGeom prst="rect">
            <a:avLst/>
          </a:prstGeom>
        </p:spPr>
        <p:txBody>
          <a:bodyPr anchor="t" anchorCtr="0">
            <a:normAutofit/>
          </a:bodyPr>
          <a:lstStyle>
            <a:lvl1pPr algn="l">
              <a:defRPr sz="4000"/>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2" name="Picture Placeholder 11">
            <a:extLst>
              <a:ext uri="{FF2B5EF4-FFF2-40B4-BE49-F238E27FC236}">
                <a16:creationId xmlns:a16="http://schemas.microsoft.com/office/drawing/2014/main" id="{DD23A9BB-0467-40B1-8547-4AAFA68D1909}"/>
              </a:ext>
            </a:extLst>
          </p:cNvPr>
          <p:cNvSpPr>
            <a:spLocks noGrp="1"/>
          </p:cNvSpPr>
          <p:nvPr>
            <p:ph type="pic" sz="quarter" idx="10"/>
          </p:nvPr>
        </p:nvSpPr>
        <p:spPr>
          <a:xfrm>
            <a:off x="6095998" y="344630"/>
            <a:ext cx="5736002" cy="6168740"/>
          </a:xfrm>
        </p:spPr>
        <p:txBody>
          <a:bodyPr/>
          <a:lstStyle/>
          <a:p>
            <a:endParaRPr lang="en-GB" dirty="0"/>
          </a:p>
        </p:txBody>
      </p:sp>
      <p:pic>
        <p:nvPicPr>
          <p:cNvPr id="8" name="Picture 7" descr="National Institute for Health and Care Excellence logo">
            <a:extLst>
              <a:ext uri="{FF2B5EF4-FFF2-40B4-BE49-F238E27FC236}">
                <a16:creationId xmlns:a16="http://schemas.microsoft.com/office/drawing/2014/main" id="{A9B4C92B-6CC0-4DC2-8C94-2263D143C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08740"/>
            <a:ext cx="4267199" cy="411779"/>
          </a:xfrm>
          <a:prstGeom prst="rect">
            <a:avLst/>
          </a:prstGeom>
        </p:spPr>
      </p:pic>
    </p:spTree>
    <p:extLst>
      <p:ext uri="{BB962C8B-B14F-4D97-AF65-F5344CB8AC3E}">
        <p14:creationId xmlns:p14="http://schemas.microsoft.com/office/powerpoint/2010/main" val="4330209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userDrawn="1"/>
        </p:nvSpPr>
        <p:spPr>
          <a:xfrm>
            <a:off x="359999" y="326189"/>
            <a:ext cx="553066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8" name="Picture 7" descr="National Institute for Health and Care Excellence logo">
            <a:extLst>
              <a:ext uri="{FF2B5EF4-FFF2-40B4-BE49-F238E27FC236}">
                <a16:creationId xmlns:a16="http://schemas.microsoft.com/office/drawing/2014/main" id="{A9B4C92B-6CC0-4DC2-8C94-2263D143C2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08740"/>
            <a:ext cx="4267199" cy="411779"/>
          </a:xfrm>
          <a:prstGeom prst="rect">
            <a:avLst/>
          </a:prstGeom>
        </p:spPr>
      </p:pic>
      <p:sp>
        <p:nvSpPr>
          <p:cNvPr id="7" name="Title 1">
            <a:extLst>
              <a:ext uri="{FF2B5EF4-FFF2-40B4-BE49-F238E27FC236}">
                <a16:creationId xmlns:a16="http://schemas.microsoft.com/office/drawing/2014/main" id="{70E25C59-0584-4CF4-895C-25095457B280}"/>
              </a:ext>
            </a:extLst>
          </p:cNvPr>
          <p:cNvSpPr>
            <a:spLocks noGrp="1"/>
          </p:cNvSpPr>
          <p:nvPr>
            <p:ph type="ctrTitle" hasCustomPrompt="1"/>
          </p:nvPr>
        </p:nvSpPr>
        <p:spPr>
          <a:xfrm>
            <a:off x="724988" y="722208"/>
            <a:ext cx="3924300" cy="1276350"/>
          </a:xfrm>
          <a:prstGeom prst="rect">
            <a:avLst/>
          </a:prstGeom>
        </p:spPr>
        <p:txBody>
          <a:bodyPr anchor="t" anchorCtr="0">
            <a:normAutofit/>
          </a:bodyPr>
          <a:lstStyle>
            <a:lvl1pPr algn="l">
              <a:defRPr sz="4000"/>
            </a:lvl1pPr>
          </a:lstStyle>
          <a:p>
            <a:r>
              <a:rPr lang="en-US" dirty="0"/>
              <a:t>This is a sample title page layout</a:t>
            </a:r>
          </a:p>
        </p:txBody>
      </p:sp>
      <p:sp>
        <p:nvSpPr>
          <p:cNvPr id="9" name="Subtitle 2">
            <a:extLst>
              <a:ext uri="{FF2B5EF4-FFF2-40B4-BE49-F238E27FC236}">
                <a16:creationId xmlns:a16="http://schemas.microsoft.com/office/drawing/2014/main" id="{A5BFA7E2-C37B-421B-8A16-074A51159D3A}"/>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19163938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1" y="350520"/>
            <a:ext cx="553066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683466"/>
            <a:ext cx="3924300" cy="1276350"/>
          </a:xfrm>
          <a:prstGeom prst="rect">
            <a:avLst/>
          </a:prstGeom>
        </p:spPr>
        <p:txBody>
          <a:bodyPr anchor="t" anchorCtr="0">
            <a:normAutofit/>
          </a:bodyPr>
          <a:lstStyle>
            <a:lvl1pPr algn="l">
              <a:defRPr sz="4000">
                <a:solidFill>
                  <a:schemeClr val="bg1"/>
                </a:solidFill>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02747"/>
            <a:ext cx="3924300"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6" name="Picture 5" descr="National Institute for Health and Care Excellence logo">
            <a:extLst>
              <a:ext uri="{FF2B5EF4-FFF2-40B4-BE49-F238E27FC236}">
                <a16:creationId xmlns:a16="http://schemas.microsoft.com/office/drawing/2014/main" id="{B01BEAF0-10A5-487D-A638-8580733C8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Tree>
    <p:extLst>
      <p:ext uri="{BB962C8B-B14F-4D97-AF65-F5344CB8AC3E}">
        <p14:creationId xmlns:p14="http://schemas.microsoft.com/office/powerpoint/2010/main" val="17959541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1" y="350520"/>
            <a:ext cx="553066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6" name="Picture 5" descr="National Institute for Health and Care Excellence logo">
            <a:extLst>
              <a:ext uri="{FF2B5EF4-FFF2-40B4-BE49-F238E27FC236}">
                <a16:creationId xmlns:a16="http://schemas.microsoft.com/office/drawing/2014/main" id="{B01BEAF0-10A5-487D-A638-8580733C8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9789412-DB88-448F-8665-80D1476288DA}"/>
              </a:ext>
            </a:extLst>
          </p:cNvPr>
          <p:cNvSpPr>
            <a:spLocks noGrp="1"/>
          </p:cNvSpPr>
          <p:nvPr>
            <p:ph type="ctrTitle" hasCustomPrompt="1"/>
          </p:nvPr>
        </p:nvSpPr>
        <p:spPr>
          <a:xfrm>
            <a:off x="724988" y="683466"/>
            <a:ext cx="3924300" cy="1276350"/>
          </a:xfrm>
          <a:prstGeom prst="rect">
            <a:avLst/>
          </a:prstGeom>
        </p:spPr>
        <p:txBody>
          <a:bodyPr anchor="t" anchorCtr="0">
            <a:normAutofit/>
          </a:bodyPr>
          <a:lstStyle>
            <a:lvl1pPr algn="l">
              <a:defRPr sz="4000">
                <a:solidFill>
                  <a:schemeClr val="bg1"/>
                </a:solidFill>
              </a:defRPr>
            </a:lvl1pPr>
          </a:lstStyle>
          <a:p>
            <a:r>
              <a:rPr lang="en-US" dirty="0"/>
              <a:t>This is a sample title page layout</a:t>
            </a:r>
          </a:p>
        </p:txBody>
      </p:sp>
      <p:sp>
        <p:nvSpPr>
          <p:cNvPr id="8" name="Subtitle 2">
            <a:extLst>
              <a:ext uri="{FF2B5EF4-FFF2-40B4-BE49-F238E27FC236}">
                <a16:creationId xmlns:a16="http://schemas.microsoft.com/office/drawing/2014/main" id="{65407C8E-9326-4458-9C56-2C76C948E0AF}"/>
              </a:ext>
            </a:extLst>
          </p:cNvPr>
          <p:cNvSpPr>
            <a:spLocks noGrp="1"/>
          </p:cNvSpPr>
          <p:nvPr>
            <p:ph type="subTitle" idx="1" hasCustomPrompt="1"/>
          </p:nvPr>
        </p:nvSpPr>
        <p:spPr>
          <a:xfrm>
            <a:off x="724988" y="2202747"/>
            <a:ext cx="3924300"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37952645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dirty="0"/>
              <a:t>This is a sample divider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Tree>
    <p:extLst>
      <p:ext uri="{BB962C8B-B14F-4D97-AF65-F5344CB8AC3E}">
        <p14:creationId xmlns:p14="http://schemas.microsoft.com/office/powerpoint/2010/main" val="37919130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D2AEADB-4337-4878-BB07-3CD1B33B46B5}"/>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dirty="0"/>
              <a:t>This is a sample divider page layout</a:t>
            </a:r>
          </a:p>
        </p:txBody>
      </p:sp>
      <p:sp>
        <p:nvSpPr>
          <p:cNvPr id="8" name="Subtitle 2">
            <a:extLst>
              <a:ext uri="{FF2B5EF4-FFF2-40B4-BE49-F238E27FC236}">
                <a16:creationId xmlns:a16="http://schemas.microsoft.com/office/drawing/2014/main" id="{0F404470-FC0D-4812-9A23-A880D12A6DDE}"/>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Tree>
    <p:extLst>
      <p:ext uri="{BB962C8B-B14F-4D97-AF65-F5344CB8AC3E}">
        <p14:creationId xmlns:p14="http://schemas.microsoft.com/office/powerpoint/2010/main" val="25662293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3" y="487510"/>
            <a:ext cx="11178381"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4" name="Text Placeholder 3">
            <a:extLst>
              <a:ext uri="{FF2B5EF4-FFF2-40B4-BE49-F238E27FC236}">
                <a16:creationId xmlns:a16="http://schemas.microsoft.com/office/drawing/2014/main" id="{D8A59B50-E623-4981-8E6B-4C312DCAB927}"/>
              </a:ext>
            </a:extLst>
          </p:cNvPr>
          <p:cNvSpPr>
            <a:spLocks noGrp="1"/>
          </p:cNvSpPr>
          <p:nvPr>
            <p:ph type="body" sz="quarter" idx="12" hasCustomPrompt="1"/>
          </p:nvPr>
        </p:nvSpPr>
        <p:spPr>
          <a:xfrm>
            <a:off x="496383" y="1778908"/>
            <a:ext cx="11177587" cy="4005262"/>
          </a:xfr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759446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5987" cy="1276350"/>
          </a:xfrm>
          <a:prstGeom prst="rect">
            <a:avLst/>
          </a:prstGeom>
        </p:spPr>
        <p:txBody>
          <a:bodyPr anchor="t" anchorCtr="0">
            <a:normAutofit/>
          </a:bodyPr>
          <a:lstStyle>
            <a:lvl1pPr algn="l">
              <a:defRPr sz="4000"/>
            </a:lvl1pPr>
          </a:lstStyle>
          <a:p>
            <a:r>
              <a:rPr lang="en-US" dirty="0"/>
              <a:t>This is a sample page layout</a:t>
            </a:r>
            <a:br>
              <a:rPr lang="en-US" dirty="0"/>
            </a:br>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6" name="Text Placeholder 3">
            <a:extLst>
              <a:ext uri="{FF2B5EF4-FFF2-40B4-BE49-F238E27FC236}">
                <a16:creationId xmlns:a16="http://schemas.microsoft.com/office/drawing/2014/main" id="{D33D4C08-E927-4E75-8C3B-65EC3A83513D}"/>
              </a:ext>
            </a:extLst>
          </p:cNvPr>
          <p:cNvSpPr>
            <a:spLocks noGrp="1"/>
          </p:cNvSpPr>
          <p:nvPr>
            <p:ph type="body" sz="quarter" idx="12" hasCustomPrompt="1"/>
          </p:nvPr>
        </p:nvSpPr>
        <p:spPr>
          <a:xfrm>
            <a:off x="496383" y="1778908"/>
            <a:ext cx="11177587" cy="4005262"/>
          </a:xfrm>
        </p:spPr>
        <p:txBody>
          <a:bodyP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624105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6491" cy="1276350"/>
          </a:xfrm>
          <a:prstGeom prst="rect">
            <a:avLst/>
          </a:prstGeom>
        </p:spPr>
        <p:txBody>
          <a:bodyPr anchor="t" anchorCtr="0">
            <a:normAutofit/>
          </a:bodyPr>
          <a:lstStyle>
            <a:lvl1pPr algn="l">
              <a:defRPr sz="4000">
                <a:solidFill>
                  <a:schemeClr val="bg1"/>
                </a:solidFill>
              </a:defRPr>
            </a:lvl1pPr>
          </a:lstStyle>
          <a:p>
            <a:r>
              <a:rPr lang="en-US" dirty="0"/>
              <a:t>This is a sample page layout</a:t>
            </a:r>
            <a:br>
              <a:rPr lang="en-US" dirty="0"/>
            </a:br>
            <a:endParaRPr lang="en-US" dirty="0"/>
          </a:p>
        </p:txBody>
      </p:sp>
      <p:pic>
        <p:nvPicPr>
          <p:cNvPr id="6" name="Picture 5">
            <a:extLst>
              <a:ext uri="{FF2B5EF4-FFF2-40B4-BE49-F238E27FC236}">
                <a16:creationId xmlns:a16="http://schemas.microsoft.com/office/drawing/2014/main" id="{908FBA05-6CDC-A840-80FD-B02E6D8D8D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Text Placeholder 3">
            <a:extLst>
              <a:ext uri="{FF2B5EF4-FFF2-40B4-BE49-F238E27FC236}">
                <a16:creationId xmlns:a16="http://schemas.microsoft.com/office/drawing/2014/main" id="{D505188C-4EA9-41FC-88B3-8C1274287F83}"/>
              </a:ext>
            </a:extLst>
          </p:cNvPr>
          <p:cNvSpPr>
            <a:spLocks noGrp="1"/>
          </p:cNvSpPr>
          <p:nvPr>
            <p:ph type="body" sz="quarter" idx="12" hasCustomPrompt="1"/>
          </p:nvPr>
        </p:nvSpPr>
        <p:spPr>
          <a:xfrm>
            <a:off x="496383" y="1778908"/>
            <a:ext cx="11177587" cy="4005262"/>
          </a:xfrm>
        </p:spPr>
        <p:txBody>
          <a:bodyPr/>
          <a:lstStyle>
            <a:lvl1pPr>
              <a:lnSpc>
                <a:spcPct val="150000"/>
              </a:lnSpc>
              <a:defRPr sz="1800">
                <a:solidFill>
                  <a:schemeClr val="bg1"/>
                </a:solidFill>
              </a:defRPr>
            </a:lvl1pPr>
            <a:lvl2pPr>
              <a:lnSpc>
                <a:spcPct val="150000"/>
              </a:lnSpc>
              <a:defRPr sz="1800">
                <a:solidFill>
                  <a:schemeClr val="bg1"/>
                </a:solidFill>
              </a:defRPr>
            </a:lvl2pPr>
            <a:lvl3pPr>
              <a:lnSpc>
                <a:spcPct val="150000"/>
              </a:lnSpc>
              <a:defRPr sz="1800">
                <a:solidFill>
                  <a:schemeClr val="bg1"/>
                </a:solidFill>
              </a:defRPr>
            </a:lvl3pPr>
            <a:lvl4pPr>
              <a:lnSpc>
                <a:spcPct val="150000"/>
              </a:lnSpc>
              <a:defRPr sz="1800">
                <a:solidFill>
                  <a:schemeClr val="bg1"/>
                </a:solidFill>
              </a:defRPr>
            </a:lvl4pPr>
            <a:lvl5pPr>
              <a:lnSpc>
                <a:spcPct val="150000"/>
              </a:lnSpc>
              <a:defRPr sz="1800">
                <a:solidFill>
                  <a:schemeClr val="bg1"/>
                </a:solidFill>
              </a:defRPr>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9019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6491" cy="1276350"/>
          </a:xfrm>
          <a:prstGeom prst="rect">
            <a:avLst/>
          </a:prstGeom>
        </p:spPr>
        <p:txBody>
          <a:bodyPr anchor="t" anchorCtr="0">
            <a:normAutofit/>
          </a:bodyPr>
          <a:lstStyle>
            <a:lvl1pPr algn="l">
              <a:defRPr sz="4000">
                <a:solidFill>
                  <a:schemeClr val="bg1"/>
                </a:solidFill>
              </a:defRPr>
            </a:lvl1pPr>
          </a:lstStyle>
          <a:p>
            <a:r>
              <a:rPr lang="en-US" dirty="0"/>
              <a:t>This is a sample page layout</a:t>
            </a:r>
            <a:br>
              <a:rPr lang="en-US" dirty="0"/>
            </a:br>
            <a:endParaRPr lang="en-US" dirty="0"/>
          </a:p>
        </p:txBody>
      </p:sp>
      <p:pic>
        <p:nvPicPr>
          <p:cNvPr id="6" name="Picture 5">
            <a:extLst>
              <a:ext uri="{FF2B5EF4-FFF2-40B4-BE49-F238E27FC236}">
                <a16:creationId xmlns:a16="http://schemas.microsoft.com/office/drawing/2014/main" id="{908FBA05-6CDC-A840-80FD-B02E6D8D8D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Text Placeholder 3">
            <a:extLst>
              <a:ext uri="{FF2B5EF4-FFF2-40B4-BE49-F238E27FC236}">
                <a16:creationId xmlns:a16="http://schemas.microsoft.com/office/drawing/2014/main" id="{D505188C-4EA9-41FC-88B3-8C1274287F83}"/>
              </a:ext>
            </a:extLst>
          </p:cNvPr>
          <p:cNvSpPr>
            <a:spLocks noGrp="1"/>
          </p:cNvSpPr>
          <p:nvPr>
            <p:ph type="body" sz="quarter" idx="12" hasCustomPrompt="1"/>
          </p:nvPr>
        </p:nvSpPr>
        <p:spPr>
          <a:xfrm>
            <a:off x="496383" y="1778908"/>
            <a:ext cx="11177587" cy="4005262"/>
          </a:xfrm>
        </p:spPr>
        <p:txBody>
          <a:bodyPr/>
          <a:lstStyle>
            <a:lvl1pPr>
              <a:lnSpc>
                <a:spcPct val="150000"/>
              </a:lnSpc>
              <a:defRPr sz="1800">
                <a:solidFill>
                  <a:schemeClr val="bg1"/>
                </a:solidFill>
              </a:defRPr>
            </a:lvl1pPr>
            <a:lvl2pPr>
              <a:lnSpc>
                <a:spcPct val="150000"/>
              </a:lnSpc>
              <a:defRPr sz="1800">
                <a:solidFill>
                  <a:schemeClr val="bg1"/>
                </a:solidFill>
              </a:defRPr>
            </a:lvl2pPr>
            <a:lvl3pPr>
              <a:lnSpc>
                <a:spcPct val="150000"/>
              </a:lnSpc>
              <a:defRPr sz="1800">
                <a:solidFill>
                  <a:schemeClr val="bg1"/>
                </a:solidFill>
              </a:defRPr>
            </a:lvl3pPr>
            <a:lvl4pPr>
              <a:lnSpc>
                <a:spcPct val="150000"/>
              </a:lnSpc>
              <a:defRPr sz="1800">
                <a:solidFill>
                  <a:schemeClr val="bg1"/>
                </a:solidFill>
              </a:defRPr>
            </a:lvl4pPr>
            <a:lvl5pPr>
              <a:lnSpc>
                <a:spcPct val="150000"/>
              </a:lnSpc>
              <a:defRPr sz="1800">
                <a:solidFill>
                  <a:schemeClr val="bg1"/>
                </a:solidFill>
              </a:defRPr>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332981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1076491" cy="1276350"/>
          </a:xfrm>
          <a:prstGeom prst="rect">
            <a:avLst/>
          </a:prstGeom>
        </p:spPr>
        <p:txBody>
          <a:bodyPr anchor="t" anchorCtr="0">
            <a:normAutofit/>
          </a:bodyPr>
          <a:lstStyle>
            <a:lvl1pPr algn="l">
              <a:defRPr sz="4000">
                <a:solidFill>
                  <a:schemeClr val="bg1"/>
                </a:solidFill>
              </a:defRPr>
            </a:lvl1pPr>
          </a:lstStyle>
          <a:p>
            <a:r>
              <a:rPr lang="en-US" dirty="0"/>
              <a:t>This is a sample page layout</a:t>
            </a:r>
            <a:br>
              <a:rPr lang="en-US" dirty="0"/>
            </a:br>
            <a:endParaRPr lang="en-US" dirty="0"/>
          </a:p>
        </p:txBody>
      </p:sp>
      <p:pic>
        <p:nvPicPr>
          <p:cNvPr id="6" name="Picture 5">
            <a:extLst>
              <a:ext uri="{FF2B5EF4-FFF2-40B4-BE49-F238E27FC236}">
                <a16:creationId xmlns:a16="http://schemas.microsoft.com/office/drawing/2014/main" id="{908FBA05-6CDC-A840-80FD-B02E6D8D8D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9" name="Text Placeholder 3">
            <a:extLst>
              <a:ext uri="{FF2B5EF4-FFF2-40B4-BE49-F238E27FC236}">
                <a16:creationId xmlns:a16="http://schemas.microsoft.com/office/drawing/2014/main" id="{B858E11F-CACB-4EFE-80EE-3759BCA5BECC}"/>
              </a:ext>
            </a:extLst>
          </p:cNvPr>
          <p:cNvSpPr>
            <a:spLocks noGrp="1"/>
          </p:cNvSpPr>
          <p:nvPr>
            <p:ph type="body" sz="quarter" idx="12" hasCustomPrompt="1"/>
          </p:nvPr>
        </p:nvSpPr>
        <p:spPr>
          <a:xfrm>
            <a:off x="496384" y="1774022"/>
            <a:ext cx="11076491" cy="4005262"/>
          </a:xfrm>
        </p:spPr>
        <p:txBody>
          <a:bodyPr/>
          <a:lstStyle>
            <a:lvl1pPr>
              <a:lnSpc>
                <a:spcPct val="150000"/>
              </a:lnSpc>
              <a:defRPr sz="1800">
                <a:solidFill>
                  <a:schemeClr val="bg1"/>
                </a:solidFill>
              </a:defRPr>
            </a:lvl1pPr>
            <a:lvl2pPr>
              <a:lnSpc>
                <a:spcPct val="150000"/>
              </a:lnSpc>
              <a:defRPr sz="1800">
                <a:solidFill>
                  <a:schemeClr val="bg1"/>
                </a:solidFill>
              </a:defRPr>
            </a:lvl2pPr>
            <a:lvl3pPr>
              <a:lnSpc>
                <a:spcPct val="150000"/>
              </a:lnSpc>
              <a:defRPr sz="1800">
                <a:solidFill>
                  <a:schemeClr val="bg1"/>
                </a:solidFill>
              </a:defRPr>
            </a:lvl3pPr>
            <a:lvl4pPr>
              <a:lnSpc>
                <a:spcPct val="150000"/>
              </a:lnSpc>
              <a:defRPr sz="1800">
                <a:solidFill>
                  <a:schemeClr val="bg1"/>
                </a:solidFill>
              </a:defRPr>
            </a:lvl4pPr>
            <a:lvl5pPr>
              <a:lnSpc>
                <a:spcPct val="150000"/>
              </a:lnSpc>
              <a:defRPr sz="1800">
                <a:solidFill>
                  <a:schemeClr val="bg1"/>
                </a:solidFill>
              </a:defRPr>
            </a:lvl5pPr>
          </a:lstStyle>
          <a:p>
            <a:pPr lvl="0"/>
            <a:r>
              <a:rPr lang="en-US" dirty="0"/>
              <a:t>Please use this space to insert written content as required. Please use </a:t>
            </a:r>
            <a:r>
              <a:rPr lang="en-US" dirty="0" err="1"/>
              <a:t>Lato</a:t>
            </a:r>
            <a:r>
              <a:rPr lang="en-US" dirty="0"/>
              <a:t> or Arial with a minimum font size of 18 </a:t>
            </a:r>
            <a:r>
              <a:rPr lang="en-US" dirty="0" err="1"/>
              <a:t>pt</a:t>
            </a:r>
            <a:r>
              <a:rPr lang="en-US" dirty="0"/>
              <a: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2185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(one column)</a:t>
            </a:r>
            <a:br>
              <a:rPr lang="en-US" dirty="0"/>
            </a:br>
            <a:endParaRPr lang="en-US" dirty="0"/>
          </a:p>
        </p:txBody>
      </p:sp>
      <p:sp>
        <p:nvSpPr>
          <p:cNvPr id="11" name="Subtitle 2">
            <a:extLst>
              <a:ext uri="{FF2B5EF4-FFF2-40B4-BE49-F238E27FC236}">
                <a16:creationId xmlns:a16="http://schemas.microsoft.com/office/drawing/2014/main" id="{FAC2841A-2EFF-4DDA-A274-2C038BF872B1}"/>
              </a:ext>
            </a:extLst>
          </p:cNvPr>
          <p:cNvSpPr>
            <a:spLocks noGrp="1"/>
          </p:cNvSpPr>
          <p:nvPr>
            <p:ph type="subTitle" idx="1" hasCustomPrompt="1"/>
          </p:nvPr>
        </p:nvSpPr>
        <p:spPr>
          <a:xfrm>
            <a:off x="496580" y="1781111"/>
            <a:ext cx="11080069" cy="4041718"/>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22545014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Title 1">
            <a:extLst>
              <a:ext uri="{FF2B5EF4-FFF2-40B4-BE49-F238E27FC236}">
                <a16:creationId xmlns:a16="http://schemas.microsoft.com/office/drawing/2014/main" id="{EC3CC89E-EBF2-B346-B7D3-219415B110FA}"/>
              </a:ext>
            </a:extLst>
          </p:cNvPr>
          <p:cNvSpPr>
            <a:spLocks noGrp="1"/>
          </p:cNvSpPr>
          <p:nvPr>
            <p:ph type="ctrTitle" hasCustomPrompt="1"/>
          </p:nvPr>
        </p:nvSpPr>
        <p:spPr>
          <a:xfrm>
            <a:off x="496384" y="487510"/>
            <a:ext cx="11080070"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(one column)</a:t>
            </a:r>
            <a:br>
              <a:rPr lang="en-US" dirty="0"/>
            </a:br>
            <a:endParaRPr lang="en-US" dirty="0"/>
          </a:p>
        </p:txBody>
      </p:sp>
      <p:sp>
        <p:nvSpPr>
          <p:cNvPr id="6" name="Subtitle 2">
            <a:extLst>
              <a:ext uri="{FF2B5EF4-FFF2-40B4-BE49-F238E27FC236}">
                <a16:creationId xmlns:a16="http://schemas.microsoft.com/office/drawing/2014/main" id="{CCE67437-CAF1-4EBD-91F9-62BA4F771442}"/>
              </a:ext>
            </a:extLst>
          </p:cNvPr>
          <p:cNvSpPr>
            <a:spLocks noGrp="1"/>
          </p:cNvSpPr>
          <p:nvPr>
            <p:ph type="subTitle" idx="1" hasCustomPrompt="1"/>
          </p:nvPr>
        </p:nvSpPr>
        <p:spPr>
          <a:xfrm>
            <a:off x="496580" y="1781111"/>
            <a:ext cx="11080069" cy="4041718"/>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rgbClr val="222222"/>
                </a:solidFill>
                <a:latin typeface="Lato" panose="020F0502020204030203" pitchFamily="34" charset="77"/>
              </a:rPr>
              <a:t>Please use this space to insert written content as required</a:t>
            </a:r>
          </a:p>
          <a:p>
            <a:pPr marL="285750" indent="-285750">
              <a:buFont typeface="Arial" panose="020B0604020202020204" pitchFamily="34" charset="0"/>
              <a:buChar char="•"/>
            </a:pPr>
            <a:endParaRPr lang="en-GB" dirty="0">
              <a:solidFill>
                <a:srgbClr val="222222"/>
              </a:solidFill>
              <a:latin typeface="Lato" panose="020F0502020204030203" pitchFamily="34" charset="77"/>
            </a:endParaRPr>
          </a:p>
        </p:txBody>
      </p:sp>
    </p:spTree>
    <p:extLst>
      <p:ext uri="{BB962C8B-B14F-4D97-AF65-F5344CB8AC3E}">
        <p14:creationId xmlns:p14="http://schemas.microsoft.com/office/powerpoint/2010/main" val="33262118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ne Column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496384" y="1769458"/>
            <a:ext cx="10838726" cy="4052845"/>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pic>
        <p:nvPicPr>
          <p:cNvPr id="6" name="Picture 5">
            <a:extLst>
              <a:ext uri="{FF2B5EF4-FFF2-40B4-BE49-F238E27FC236}">
                <a16:creationId xmlns:a16="http://schemas.microsoft.com/office/drawing/2014/main" id="{A76A2A80-BE7B-5142-B335-3371EE3BA0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8" name="Title 1">
            <a:extLst>
              <a:ext uri="{FF2B5EF4-FFF2-40B4-BE49-F238E27FC236}">
                <a16:creationId xmlns:a16="http://schemas.microsoft.com/office/drawing/2014/main" id="{9E099680-070E-A94B-9DEC-E527F670151D}"/>
              </a:ext>
            </a:extLst>
          </p:cNvPr>
          <p:cNvSpPr>
            <a:spLocks noGrp="1"/>
          </p:cNvSpPr>
          <p:nvPr>
            <p:ph type="ctrTitle" hasCustomPrompt="1"/>
          </p:nvPr>
        </p:nvSpPr>
        <p:spPr>
          <a:xfrm>
            <a:off x="496384" y="487510"/>
            <a:ext cx="10838726" cy="1276350"/>
          </a:xfrm>
          <a:prstGeom prst="rect">
            <a:avLst/>
          </a:prstGeom>
        </p:spPr>
        <p:txBody>
          <a:bodyPr anchor="t" anchorCtr="0">
            <a:normAutofit/>
          </a:bodyPr>
          <a:lstStyle>
            <a:lvl1pPr algn="l">
              <a:defRPr sz="4000">
                <a:solidFill>
                  <a:schemeClr val="bg1"/>
                </a:solidFill>
              </a:defRPr>
            </a:lvl1pPr>
          </a:lstStyle>
          <a:p>
            <a:r>
              <a:rPr lang="en-GB" sz="4000" b="1" dirty="0">
                <a:solidFill>
                  <a:srgbClr val="FAF8F6"/>
                </a:solidFill>
                <a:latin typeface="Lato" panose="020F0502020204030203" pitchFamily="34" charset="77"/>
                <a:ea typeface="Roboto Light" panose="02000000000000000000" pitchFamily="2" charset="0"/>
                <a:cs typeface="Roboto Light" panose="02000000000000000000" pitchFamily="2" charset="0"/>
              </a:rPr>
              <a:t>This is sample bulleted text </a:t>
            </a:r>
            <a: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t>(one column)</a:t>
            </a:r>
            <a:b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br>
            <a:endParaRPr lang="en-US" b="1" dirty="0">
              <a:solidFill>
                <a:srgbClr val="FAF8F6"/>
              </a:solidFill>
              <a:latin typeface="Lato" panose="020F0502020204030203" pitchFamily="34" charset="77"/>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632736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10862179" cy="1276350"/>
          </a:xfrm>
          <a:prstGeom prst="rect">
            <a:avLst/>
          </a:prstGeom>
        </p:spPr>
        <p:txBody>
          <a:bodyPr anchor="t" anchorCtr="0">
            <a:normAutofit/>
          </a:bodyPr>
          <a:lstStyle>
            <a:lvl1pPr algn="l">
              <a:defRPr sz="4000">
                <a:solidFill>
                  <a:schemeClr val="bg1">
                    <a:lumMod val="95000"/>
                  </a:schemeClr>
                </a:solidFill>
              </a:defRPr>
            </a:lvl1pPr>
          </a:lstStyle>
          <a:p>
            <a:r>
              <a:rPr lang="en-GB" sz="4000" b="1" dirty="0">
                <a:solidFill>
                  <a:srgbClr val="FAF8F6"/>
                </a:solidFill>
                <a:latin typeface="Lato" panose="020F0502020204030203" pitchFamily="34" charset="77"/>
                <a:ea typeface="Roboto Light" panose="02000000000000000000" pitchFamily="2" charset="0"/>
                <a:cs typeface="Roboto Light" panose="02000000000000000000" pitchFamily="2" charset="0"/>
              </a:rPr>
              <a:t>This is sample bulleted text </a:t>
            </a:r>
            <a: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t>(one column)</a:t>
            </a:r>
            <a:br>
              <a:rPr lang="en-GB" b="1" dirty="0">
                <a:solidFill>
                  <a:srgbClr val="FAF8F6"/>
                </a:solidFill>
                <a:latin typeface="Lato" panose="020F0502020204030203" pitchFamily="34" charset="77"/>
                <a:ea typeface="Roboto Light" panose="02000000000000000000" pitchFamily="2" charset="0"/>
                <a:cs typeface="Roboto Light" panose="02000000000000000000" pitchFamily="2" charset="0"/>
              </a:rPr>
            </a:br>
            <a:endParaRPr lang="en-US" sz="4000" b="1" dirty="0">
              <a:solidFill>
                <a:srgbClr val="FAF8F6"/>
              </a:solidFill>
              <a:latin typeface="Lato" panose="020F0502020204030203" pitchFamily="34" charset="77"/>
              <a:ea typeface="Roboto Light" panose="02000000000000000000" pitchFamily="2" charset="0"/>
              <a:cs typeface="Roboto Light" panose="02000000000000000000" pitchFamily="2" charset="0"/>
            </a:endParaRPr>
          </a:p>
        </p:txBody>
      </p:sp>
      <p:pic>
        <p:nvPicPr>
          <p:cNvPr id="6" name="Picture 5">
            <a:extLst>
              <a:ext uri="{FF2B5EF4-FFF2-40B4-BE49-F238E27FC236}">
                <a16:creationId xmlns:a16="http://schemas.microsoft.com/office/drawing/2014/main" id="{A76A2A80-BE7B-5142-B335-3371EE3BA0E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60646"/>
            <a:ext cx="666786" cy="217726"/>
          </a:xfrm>
          <a:prstGeom prst="rect">
            <a:avLst/>
          </a:prstGeom>
        </p:spPr>
      </p:pic>
      <p:sp>
        <p:nvSpPr>
          <p:cNvPr id="7" name="Subtitle 2">
            <a:extLst>
              <a:ext uri="{FF2B5EF4-FFF2-40B4-BE49-F238E27FC236}">
                <a16:creationId xmlns:a16="http://schemas.microsoft.com/office/drawing/2014/main" id="{D1CF93E0-1159-45C2-B3BC-2CB9CC1EF798}"/>
              </a:ext>
            </a:extLst>
          </p:cNvPr>
          <p:cNvSpPr>
            <a:spLocks noGrp="1"/>
          </p:cNvSpPr>
          <p:nvPr>
            <p:ph type="subTitle" idx="1" hasCustomPrompt="1"/>
          </p:nvPr>
        </p:nvSpPr>
        <p:spPr>
          <a:xfrm>
            <a:off x="496383" y="1769458"/>
            <a:ext cx="10862179" cy="4052845"/>
          </a:xfrm>
          <a:prstGeom prst="rect">
            <a:avLst/>
          </a:prstGeom>
        </p:spPr>
        <p:txBody>
          <a:bodyPr>
            <a:normAutofit/>
          </a:bodyPr>
          <a:lstStyle>
            <a:lvl1pPr marL="285750" indent="-285750" algn="l">
              <a:lnSpc>
                <a:spcPct val="150000"/>
              </a:lnSpc>
              <a:spcBef>
                <a:spcPts val="200"/>
              </a:spcBef>
              <a:buFont typeface="Arial" panose="020B0604020202020204" pitchFamily="34" charset="0"/>
              <a:buNone/>
              <a:defRPr sz="18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a:p>
            <a:pPr marL="285750" indent="-285750">
              <a:buFont typeface="Arial" panose="020B0604020202020204" pitchFamily="34" charset="0"/>
              <a:buChar char="•"/>
            </a:pPr>
            <a:r>
              <a:rPr lang="en-GB" dirty="0">
                <a:solidFill>
                  <a:schemeClr val="bg1"/>
                </a:solidFill>
                <a:latin typeface="Lato" panose="020F0502020204030203" pitchFamily="34" charset="77"/>
              </a:rPr>
              <a:t>Please use this space to insert written content as required </a:t>
            </a:r>
          </a:p>
        </p:txBody>
      </p:sp>
    </p:spTree>
    <p:extLst>
      <p:ext uri="{BB962C8B-B14F-4D97-AF65-F5344CB8AC3E}">
        <p14:creationId xmlns:p14="http://schemas.microsoft.com/office/powerpoint/2010/main" val="31440358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(two columns)</a:t>
            </a:r>
            <a:br>
              <a:rPr lang="en-US" dirty="0"/>
            </a:br>
            <a:endParaRPr lang="en-US" dirty="0"/>
          </a:p>
        </p:txBody>
      </p:sp>
      <p:sp>
        <p:nvSpPr>
          <p:cNvPr id="5" name="Subtitle 2">
            <a:extLst>
              <a:ext uri="{FF2B5EF4-FFF2-40B4-BE49-F238E27FC236}">
                <a16:creationId xmlns:a16="http://schemas.microsoft.com/office/drawing/2014/main" id="{94D36FDB-2411-49D7-9748-068B4FDBA1BA}"/>
              </a:ext>
            </a:extLst>
          </p:cNvPr>
          <p:cNvSpPr>
            <a:spLocks noGrp="1"/>
          </p:cNvSpPr>
          <p:nvPr>
            <p:ph type="subTitle" idx="1" hasCustomPrompt="1"/>
          </p:nvPr>
        </p:nvSpPr>
        <p:spPr>
          <a:xfrm>
            <a:off x="496383" y="1771875"/>
            <a:ext cx="11270744" cy="405626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1529512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(two columns)</a:t>
            </a:r>
            <a:br>
              <a:rPr lang="en-US" dirty="0"/>
            </a:br>
            <a:endParaRPr lang="en-US" dirty="0"/>
          </a:p>
        </p:txBody>
      </p:sp>
      <p:sp>
        <p:nvSpPr>
          <p:cNvPr id="8" name="Subtitle 2">
            <a:extLst>
              <a:ext uri="{FF2B5EF4-FFF2-40B4-BE49-F238E27FC236}">
                <a16:creationId xmlns:a16="http://schemas.microsoft.com/office/drawing/2014/main" id="{A958713B-718A-FF4E-BC11-A9FF68A06FFC}"/>
              </a:ext>
            </a:extLst>
          </p:cNvPr>
          <p:cNvSpPr>
            <a:spLocks noGrp="1"/>
          </p:cNvSpPr>
          <p:nvPr>
            <p:ph type="subTitle" idx="1" hasCustomPrompt="1"/>
          </p:nvPr>
        </p:nvSpPr>
        <p:spPr>
          <a:xfrm>
            <a:off x="487358" y="1771876"/>
            <a:ext cx="11150460" cy="4050953"/>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7679238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186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(two columns)</a:t>
            </a:r>
            <a:br>
              <a:rPr lang="en-US" dirty="0"/>
            </a:br>
            <a:endParaRPr lang="en-US" dirty="0"/>
          </a:p>
        </p:txBody>
      </p:sp>
      <p:sp>
        <p:nvSpPr>
          <p:cNvPr id="12" name="Subtitle 2">
            <a:extLst>
              <a:ext uri="{FF2B5EF4-FFF2-40B4-BE49-F238E27FC236}">
                <a16:creationId xmlns:a16="http://schemas.microsoft.com/office/drawing/2014/main" id="{D95635EA-8A47-BA4A-86F6-47CB93FEA6AA}"/>
              </a:ext>
            </a:extLst>
          </p:cNvPr>
          <p:cNvSpPr>
            <a:spLocks noGrp="1"/>
          </p:cNvSpPr>
          <p:nvPr>
            <p:ph type="subTitle" idx="1" hasCustomPrompt="1"/>
          </p:nvPr>
        </p:nvSpPr>
        <p:spPr>
          <a:xfrm>
            <a:off x="496384" y="1769462"/>
            <a:ext cx="11132198" cy="4026219"/>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40002676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userDrawn="1"/>
        </p:nvSpPr>
        <p:spPr>
          <a:xfrm>
            <a:off x="360000" y="350520"/>
            <a:ext cx="1147200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9" name="Picture 8">
            <a:extLst>
              <a:ext uri="{FF2B5EF4-FFF2-40B4-BE49-F238E27FC236}">
                <a16:creationId xmlns:a16="http://schemas.microsoft.com/office/drawing/2014/main" id="{8B1F633A-3DEE-2E45-8FE4-94F7C936C4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540" y="6042717"/>
            <a:ext cx="666786" cy="217726"/>
          </a:xfrm>
          <a:prstGeom prst="rect">
            <a:avLst/>
          </a:prstGeom>
        </p:spPr>
      </p:pic>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a:solidFill>
                  <a:schemeClr val="bg1"/>
                </a:solidFill>
              </a:defRPr>
            </a:lvl1pPr>
          </a:lstStyle>
          <a:p>
            <a:r>
              <a:rPr lang="en-US" dirty="0"/>
              <a:t>This is sample bulleted text (two columns)</a:t>
            </a:r>
            <a:br>
              <a:rPr lang="en-US" dirty="0"/>
            </a:br>
            <a:endParaRPr lang="en-US" dirty="0"/>
          </a:p>
        </p:txBody>
      </p:sp>
      <p:sp>
        <p:nvSpPr>
          <p:cNvPr id="8" name="Subtitle 2">
            <a:extLst>
              <a:ext uri="{FF2B5EF4-FFF2-40B4-BE49-F238E27FC236}">
                <a16:creationId xmlns:a16="http://schemas.microsoft.com/office/drawing/2014/main" id="{58F93585-C0D1-49C7-AF5A-D2A228752C97}"/>
              </a:ext>
            </a:extLst>
          </p:cNvPr>
          <p:cNvSpPr>
            <a:spLocks noGrp="1"/>
          </p:cNvSpPr>
          <p:nvPr>
            <p:ph type="subTitle" idx="1" hasCustomPrompt="1"/>
          </p:nvPr>
        </p:nvSpPr>
        <p:spPr>
          <a:xfrm>
            <a:off x="496384" y="1787934"/>
            <a:ext cx="11104488" cy="4007747"/>
          </a:xfrm>
          <a:prstGeom prst="rect">
            <a:avLst/>
          </a:prstGeom>
        </p:spPr>
        <p:txBody>
          <a:bodyPr numCol="2" spcCol="216000">
            <a:normAutofit/>
          </a:bodyPr>
          <a:lstStyle>
            <a:lvl1pPr marL="285750" indent="-285750" algn="l">
              <a:lnSpc>
                <a:spcPct val="100000"/>
              </a:lnSpc>
              <a:spcBef>
                <a:spcPts val="200"/>
              </a:spcBef>
              <a:buFont typeface="Arial" panose="020B0604020202020204" pitchFamily="34" charset="0"/>
              <a:buChar char="•"/>
              <a:defRPr sz="1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a typeface="Roboto Light" panose="02000000000000000000" pitchFamily="2" charset="0"/>
              <a:cs typeface="Roboto Light" panose="02000000000000000000" pitchFamily="2" charset="0"/>
            </a:endParaRPr>
          </a:p>
          <a:p>
            <a:pPr>
              <a:buFont typeface="Arial" panose="020B0604020202020204" pitchFamily="34" charset="0"/>
              <a:buChar char="•"/>
            </a:pPr>
            <a:r>
              <a:rPr lang="en-GB" dirty="0">
                <a:solidFill>
                  <a:srgbClr val="FFFFFF"/>
                </a:solidFill>
                <a:latin typeface="Lato" panose="020F0502020204030203" pitchFamily="34" charset="77"/>
              </a:rPr>
              <a:t>Please use this space to insert written content as required</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12698808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0B294-BAC4-5649-A920-E506AB8F815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822" y="6056144"/>
            <a:ext cx="669504" cy="218020"/>
          </a:xfrm>
          <a:prstGeom prst="rect">
            <a:avLst/>
          </a:prstGeom>
        </p:spPr>
      </p:pic>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(three columns)</a:t>
            </a:r>
            <a:br>
              <a:rPr lang="en-US" dirty="0"/>
            </a:br>
            <a:endParaRPr lang="en-US" dirty="0"/>
          </a:p>
        </p:txBody>
      </p:sp>
      <p:sp>
        <p:nvSpPr>
          <p:cNvPr id="5" name="Subtitle 2">
            <a:extLst>
              <a:ext uri="{FF2B5EF4-FFF2-40B4-BE49-F238E27FC236}">
                <a16:creationId xmlns:a16="http://schemas.microsoft.com/office/drawing/2014/main" id="{94D36FDB-2411-49D7-9748-068B4FDBA1BA}"/>
              </a:ext>
            </a:extLst>
          </p:cNvPr>
          <p:cNvSpPr>
            <a:spLocks noGrp="1"/>
          </p:cNvSpPr>
          <p:nvPr>
            <p:ph type="subTitle" idx="1" hasCustomPrompt="1"/>
          </p:nvPr>
        </p:nvSpPr>
        <p:spPr>
          <a:xfrm>
            <a:off x="496383" y="1771876"/>
            <a:ext cx="11224562" cy="4019324"/>
          </a:xfrm>
          <a:prstGeom prst="rect">
            <a:avLst/>
          </a:prstGeom>
        </p:spPr>
        <p:txBody>
          <a:bodyPr numCol="3" spcCol="216000">
            <a:normAutofit/>
          </a:bodyPr>
          <a:lstStyle>
            <a:lvl1pPr marL="285750" indent="-285750" algn="l">
              <a:lnSpc>
                <a:spcPct val="100000"/>
              </a:lnSpc>
              <a:spcBef>
                <a:spcPts val="200"/>
              </a:spcBef>
              <a:buFont typeface="Arial" panose="020B0604020202020204" pitchFamily="34" charset="0"/>
              <a:buChar char="•"/>
              <a:defRPr sz="1800">
                <a:solidFill>
                  <a:srgbClr val="22222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a:p>
            <a:pPr>
              <a:buFont typeface="Arial" panose="020B0604020202020204" pitchFamily="34" charset="0"/>
              <a:buChar char="•"/>
            </a:pPr>
            <a:endParaRPr lang="en-GB" dirty="0">
              <a:solidFill>
                <a:srgbClr val="FFFFFF"/>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lang="en-GB" dirty="0">
              <a:solidFill>
                <a:srgbClr val="222222"/>
              </a:solidFill>
              <a:latin typeface="Lato" panose="020F0502020204030203" pitchFamily="34" charset="77"/>
            </a:endParaRPr>
          </a:p>
          <a:p>
            <a:pPr marL="285750"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dirty="0">
                <a:solidFill>
                  <a:srgbClr val="222222"/>
                </a:solidFill>
                <a:latin typeface="Lato" panose="020F0502020204030203" pitchFamily="34" charset="77"/>
              </a:rPr>
              <a:t>Please use this space to insert written content as required </a:t>
            </a:r>
          </a:p>
          <a:p>
            <a:pPr>
              <a:buFont typeface="Arial" panose="020B0604020202020204" pitchFamily="34" charset="0"/>
              <a:buChar char="•"/>
            </a:pPr>
            <a:endParaRPr lang="en-GB" dirty="0">
              <a:solidFill>
                <a:srgbClr val="FFFFFF"/>
              </a:solidFill>
              <a:latin typeface="Lato" panose="020F0502020204030203" pitchFamily="34" charset="77"/>
            </a:endParaRPr>
          </a:p>
        </p:txBody>
      </p:sp>
    </p:spTree>
    <p:extLst>
      <p:ext uri="{BB962C8B-B14F-4D97-AF65-F5344CB8AC3E}">
        <p14:creationId xmlns:p14="http://schemas.microsoft.com/office/powerpoint/2010/main" val="21953132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theme" Target="../theme/theme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9" Type="http://schemas.openxmlformats.org/officeDocument/2006/relationships/slideLayout" Target="../slideLayouts/slideLayout119.xml"/><Relationship Id="rId21" Type="http://schemas.openxmlformats.org/officeDocument/2006/relationships/slideLayout" Target="../slideLayouts/slideLayout101.xml"/><Relationship Id="rId34" Type="http://schemas.openxmlformats.org/officeDocument/2006/relationships/slideLayout" Target="../slideLayouts/slideLayout114.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41" Type="http://schemas.openxmlformats.org/officeDocument/2006/relationships/theme" Target="../theme/theme3.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slideLayout" Target="../slideLayouts/slideLayout112.xml"/><Relationship Id="rId37" Type="http://schemas.openxmlformats.org/officeDocument/2006/relationships/slideLayout" Target="../slideLayouts/slideLayout117.xml"/><Relationship Id="rId40" Type="http://schemas.openxmlformats.org/officeDocument/2006/relationships/slideLayout" Target="../slideLayouts/slideLayout120.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36" Type="http://schemas.openxmlformats.org/officeDocument/2006/relationships/slideLayout" Target="../slideLayouts/slideLayout116.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slideLayout" Target="../slideLayouts/slideLayout111.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35" Type="http://schemas.openxmlformats.org/officeDocument/2006/relationships/slideLayout" Target="../slideLayouts/slideLayout115.xml"/><Relationship Id="rId8" Type="http://schemas.openxmlformats.org/officeDocument/2006/relationships/slideLayout" Target="../slideLayouts/slideLayout88.xml"/><Relationship Id="rId3" Type="http://schemas.openxmlformats.org/officeDocument/2006/relationships/slideLayout" Target="../slideLayouts/slideLayout83.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slideLayout" Target="../slideLayouts/slideLayout113.xml"/><Relationship Id="rId38"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
        <p:nvSpPr>
          <p:cNvPr id="4" name="TextBox 3">
            <a:extLst>
              <a:ext uri="{FF2B5EF4-FFF2-40B4-BE49-F238E27FC236}">
                <a16:creationId xmlns:a16="http://schemas.microsoft.com/office/drawing/2014/main" id="{85C0BEE5-F46E-489E-A982-23DBD40B04C7}"/>
              </a:ext>
            </a:extLst>
          </p:cNvPr>
          <p:cNvSpPr txBox="1"/>
          <p:nvPr userDrawn="1"/>
        </p:nvSpPr>
        <p:spPr>
          <a:xfrm>
            <a:off x="10464802" y="6479432"/>
            <a:ext cx="1681018" cy="369332"/>
          </a:xfrm>
          <a:prstGeom prst="rect">
            <a:avLst/>
          </a:prstGeom>
          <a:noFill/>
        </p:spPr>
        <p:txBody>
          <a:bodyPr wrap="square" rtlCol="0">
            <a:spAutoFit/>
          </a:bodyPr>
          <a:lstStyle/>
          <a:p>
            <a:pPr algn="r"/>
            <a:fld id="{B0D9BCF7-9F5D-465F-A433-C4E25544D769}" type="slidenum">
              <a:rPr lang="en-GB" smtClean="0"/>
              <a:pPr algn="r"/>
              <a:t>‹#›</a:t>
            </a:fld>
            <a:endParaRPr lang="en-GB" dirty="0"/>
          </a:p>
        </p:txBody>
      </p:sp>
    </p:spTree>
    <p:extLst>
      <p:ext uri="{BB962C8B-B14F-4D97-AF65-F5344CB8AC3E}">
        <p14:creationId xmlns:p14="http://schemas.microsoft.com/office/powerpoint/2010/main" val="126810352"/>
      </p:ext>
    </p:extLst>
  </p:cSld>
  <p:clrMap bg1="lt1" tx1="dk1" bg2="lt2" tx2="dk2" accent1="accent1" accent2="accent2" accent3="accent3" accent4="accent4" accent5="accent5" accent6="accent6" hlink="hlink" folHlink="folHlink"/>
  <p:sldLayoutIdLst>
    <p:sldLayoutId id="2147483947" r:id="rId1"/>
    <p:sldLayoutId id="2147483959" r:id="rId2"/>
    <p:sldLayoutId id="2147483961" r:id="rId3"/>
    <p:sldLayoutId id="2147483960" r:id="rId4"/>
    <p:sldLayoutId id="2147483962" r:id="rId5"/>
    <p:sldLayoutId id="2147483963" r:id="rId6"/>
    <p:sldLayoutId id="2147483965" r:id="rId7"/>
    <p:sldLayoutId id="2147483966" r:id="rId8"/>
    <p:sldLayoutId id="2147483967" r:id="rId9"/>
    <p:sldLayoutId id="2147483968" r:id="rId10"/>
    <p:sldLayoutId id="2147483970" r:id="rId11"/>
    <p:sldLayoutId id="2147483969" r:id="rId12"/>
    <p:sldLayoutId id="2147483972" r:id="rId13"/>
    <p:sldLayoutId id="2147483971" r:id="rId14"/>
    <p:sldLayoutId id="2147483973" r:id="rId15"/>
    <p:sldLayoutId id="2147483974" r:id="rId16"/>
    <p:sldLayoutId id="2147483975" r:id="rId17"/>
    <p:sldLayoutId id="2147483976" r:id="rId18"/>
    <p:sldLayoutId id="2147484000" r:id="rId19"/>
    <p:sldLayoutId id="2147484001" r:id="rId20"/>
    <p:sldLayoutId id="2147484002" r:id="rId21"/>
    <p:sldLayoutId id="2147484003" r:id="rId22"/>
    <p:sldLayoutId id="2147483980" r:id="rId23"/>
    <p:sldLayoutId id="2147483981" r:id="rId24"/>
    <p:sldLayoutId id="2147483983" r:id="rId25"/>
    <p:sldLayoutId id="2147483982" r:id="rId26"/>
    <p:sldLayoutId id="2147483978" r:id="rId27"/>
    <p:sldLayoutId id="2147483977" r:id="rId28"/>
    <p:sldLayoutId id="2147483985" r:id="rId29"/>
    <p:sldLayoutId id="2147483986" r:id="rId30"/>
    <p:sldLayoutId id="2147483984" r:id="rId31"/>
    <p:sldLayoutId id="2147483987" r:id="rId32"/>
    <p:sldLayoutId id="2147483988" r:id="rId33"/>
    <p:sldLayoutId id="2147483989" r:id="rId34"/>
    <p:sldLayoutId id="2147483993" r:id="rId35"/>
    <p:sldLayoutId id="2147483994" r:id="rId36"/>
    <p:sldLayoutId id="2147483996" r:id="rId37"/>
    <p:sldLayoutId id="2147483997" r:id="rId38"/>
    <p:sldLayoutId id="2147483998" r:id="rId39"/>
    <p:sldLayoutId id="2147483999" r:id="rId40"/>
  </p:sldLayoutIdLst>
  <p:txStyles>
    <p:title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
        <p:nvSpPr>
          <p:cNvPr id="4" name="TextBox 3">
            <a:extLst>
              <a:ext uri="{FF2B5EF4-FFF2-40B4-BE49-F238E27FC236}">
                <a16:creationId xmlns:a16="http://schemas.microsoft.com/office/drawing/2014/main" id="{85C0BEE5-F46E-489E-A982-23DBD40B04C7}"/>
              </a:ext>
            </a:extLst>
          </p:cNvPr>
          <p:cNvSpPr txBox="1"/>
          <p:nvPr userDrawn="1"/>
        </p:nvSpPr>
        <p:spPr>
          <a:xfrm>
            <a:off x="10464802" y="6479432"/>
            <a:ext cx="1681018" cy="369332"/>
          </a:xfrm>
          <a:prstGeom prst="rect">
            <a:avLst/>
          </a:prstGeom>
          <a:noFill/>
        </p:spPr>
        <p:txBody>
          <a:bodyPr wrap="square" rtlCol="0">
            <a:spAutoFit/>
          </a:bodyPr>
          <a:lstStyle/>
          <a:p>
            <a:pPr algn="r"/>
            <a:fld id="{B0D9BCF7-9F5D-465F-A433-C4E25544D769}" type="slidenum">
              <a:rPr lang="en-GB" smtClean="0"/>
              <a:pPr algn="r"/>
              <a:t>‹#›</a:t>
            </a:fld>
            <a:endParaRPr lang="en-GB" dirty="0"/>
          </a:p>
        </p:txBody>
      </p:sp>
    </p:spTree>
    <p:extLst>
      <p:ext uri="{BB962C8B-B14F-4D97-AF65-F5344CB8AC3E}">
        <p14:creationId xmlns:p14="http://schemas.microsoft.com/office/powerpoint/2010/main" val="6031227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 id="2147484022" r:id="rId18"/>
    <p:sldLayoutId id="2147484023" r:id="rId19"/>
    <p:sldLayoutId id="2147484024" r:id="rId20"/>
    <p:sldLayoutId id="2147484025" r:id="rId21"/>
    <p:sldLayoutId id="2147484026" r:id="rId22"/>
    <p:sldLayoutId id="2147484027" r:id="rId23"/>
    <p:sldLayoutId id="2147484028" r:id="rId24"/>
    <p:sldLayoutId id="2147484029" r:id="rId25"/>
    <p:sldLayoutId id="2147484030" r:id="rId26"/>
    <p:sldLayoutId id="2147484031" r:id="rId27"/>
    <p:sldLayoutId id="2147484032" r:id="rId28"/>
    <p:sldLayoutId id="2147484033" r:id="rId29"/>
    <p:sldLayoutId id="2147484034" r:id="rId30"/>
    <p:sldLayoutId id="2147484035" r:id="rId31"/>
    <p:sldLayoutId id="2147484036" r:id="rId32"/>
    <p:sldLayoutId id="2147484037" r:id="rId33"/>
    <p:sldLayoutId id="2147484038" r:id="rId34"/>
    <p:sldLayoutId id="2147484039" r:id="rId35"/>
    <p:sldLayoutId id="2147484040" r:id="rId36"/>
    <p:sldLayoutId id="2147484041" r:id="rId37"/>
    <p:sldLayoutId id="2147484042" r:id="rId38"/>
    <p:sldLayoutId id="2147484043" r:id="rId39"/>
    <p:sldLayoutId id="2147484044" r:id="rId40"/>
  </p:sldLayoutIdLst>
  <p:txStyles>
    <p:title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
        <p:nvSpPr>
          <p:cNvPr id="4" name="TextBox 3">
            <a:extLst>
              <a:ext uri="{FF2B5EF4-FFF2-40B4-BE49-F238E27FC236}">
                <a16:creationId xmlns:a16="http://schemas.microsoft.com/office/drawing/2014/main" id="{85C0BEE5-F46E-489E-A982-23DBD40B04C7}"/>
              </a:ext>
            </a:extLst>
          </p:cNvPr>
          <p:cNvSpPr txBox="1"/>
          <p:nvPr userDrawn="1"/>
        </p:nvSpPr>
        <p:spPr>
          <a:xfrm>
            <a:off x="10464802" y="6479432"/>
            <a:ext cx="1681018" cy="369332"/>
          </a:xfrm>
          <a:prstGeom prst="rect">
            <a:avLst/>
          </a:prstGeom>
          <a:noFill/>
        </p:spPr>
        <p:txBody>
          <a:bodyPr wrap="square" rtlCol="0">
            <a:spAutoFit/>
          </a:bodyPr>
          <a:lstStyle/>
          <a:p>
            <a:pPr algn="r"/>
            <a:fld id="{B0D9BCF7-9F5D-465F-A433-C4E25544D769}" type="slidenum">
              <a:rPr lang="en-GB" smtClean="0"/>
              <a:pPr algn="r"/>
              <a:t>‹#›</a:t>
            </a:fld>
            <a:endParaRPr lang="en-GB" dirty="0"/>
          </a:p>
        </p:txBody>
      </p:sp>
    </p:spTree>
    <p:extLst>
      <p:ext uri="{BB962C8B-B14F-4D97-AF65-F5344CB8AC3E}">
        <p14:creationId xmlns:p14="http://schemas.microsoft.com/office/powerpoint/2010/main" val="1206412081"/>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 id="2147484059" r:id="rId14"/>
    <p:sldLayoutId id="2147484060" r:id="rId15"/>
    <p:sldLayoutId id="2147484061" r:id="rId16"/>
    <p:sldLayoutId id="2147484062" r:id="rId17"/>
    <p:sldLayoutId id="2147484063" r:id="rId18"/>
    <p:sldLayoutId id="2147484064" r:id="rId19"/>
    <p:sldLayoutId id="2147484065" r:id="rId20"/>
    <p:sldLayoutId id="2147484066" r:id="rId21"/>
    <p:sldLayoutId id="2147484067" r:id="rId22"/>
    <p:sldLayoutId id="2147484068" r:id="rId23"/>
    <p:sldLayoutId id="2147484069" r:id="rId24"/>
    <p:sldLayoutId id="2147484070" r:id="rId25"/>
    <p:sldLayoutId id="2147484071" r:id="rId26"/>
    <p:sldLayoutId id="2147484072" r:id="rId27"/>
    <p:sldLayoutId id="2147484073" r:id="rId28"/>
    <p:sldLayoutId id="2147484074" r:id="rId29"/>
    <p:sldLayoutId id="2147484075" r:id="rId30"/>
    <p:sldLayoutId id="2147484076" r:id="rId31"/>
    <p:sldLayoutId id="2147484077" r:id="rId32"/>
    <p:sldLayoutId id="2147484078" r:id="rId33"/>
    <p:sldLayoutId id="2147484079" r:id="rId34"/>
    <p:sldLayoutId id="2147484080" r:id="rId35"/>
    <p:sldLayoutId id="2147484081" r:id="rId36"/>
    <p:sldLayoutId id="2147484082" r:id="rId37"/>
    <p:sldLayoutId id="2147484083" r:id="rId38"/>
    <p:sldLayoutId id="2147484084" r:id="rId39"/>
    <p:sldLayoutId id="2147484085" r:id="rId40"/>
  </p:sldLayoutIdLst>
  <p:txStyles>
    <p:title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2" Type="http://schemas.openxmlformats.org/officeDocument/2006/relationships/hyperlink" Target="https://www.nice.org.uk/terms-and-conditions#notice-of-rights" TargetMode="Externa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51.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1.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slide" Target="slide10.xml"/><Relationship Id="rId7" Type="http://schemas.openxmlformats.org/officeDocument/2006/relationships/slide" Target="slide45.xml"/><Relationship Id="rId12" Type="http://schemas.openxmlformats.org/officeDocument/2006/relationships/slide" Target="slide101.xml"/><Relationship Id="rId2" Type="http://schemas.openxmlformats.org/officeDocument/2006/relationships/slide" Target="slide5.xml"/><Relationship Id="rId1" Type="http://schemas.openxmlformats.org/officeDocument/2006/relationships/slideLayout" Target="../slideLayouts/slideLayout11.xml"/><Relationship Id="rId6" Type="http://schemas.openxmlformats.org/officeDocument/2006/relationships/slide" Target="slide43.xml"/><Relationship Id="rId11" Type="http://schemas.openxmlformats.org/officeDocument/2006/relationships/slide" Target="slide96.xml"/><Relationship Id="rId5" Type="http://schemas.openxmlformats.org/officeDocument/2006/relationships/slide" Target="slide39.xml"/><Relationship Id="rId10" Type="http://schemas.openxmlformats.org/officeDocument/2006/relationships/slide" Target="slide88.xml"/><Relationship Id="rId4" Type="http://schemas.openxmlformats.org/officeDocument/2006/relationships/slide" Target="slide19.xml"/><Relationship Id="rId9" Type="http://schemas.openxmlformats.org/officeDocument/2006/relationships/slide" Target="slide8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8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B4A277-4E55-49BD-ACD6-E6ED661D4949}"/>
              </a:ext>
            </a:extLst>
          </p:cNvPr>
          <p:cNvSpPr>
            <a:spLocks noGrp="1"/>
          </p:cNvSpPr>
          <p:nvPr>
            <p:ph type="ctrTitle"/>
          </p:nvPr>
        </p:nvSpPr>
        <p:spPr>
          <a:xfrm>
            <a:off x="724987" y="683466"/>
            <a:ext cx="4836057" cy="1743216"/>
          </a:xfrm>
        </p:spPr>
        <p:txBody>
          <a:bodyPr>
            <a:normAutofit/>
          </a:bodyPr>
          <a:lstStyle/>
          <a:p>
            <a:r>
              <a:rPr lang="en-GB" dirty="0"/>
              <a:t>Antimicrobials evaluation committee</a:t>
            </a:r>
          </a:p>
        </p:txBody>
      </p:sp>
      <p:sp>
        <p:nvSpPr>
          <p:cNvPr id="4" name="Subtitle 3">
            <a:extLst>
              <a:ext uri="{FF2B5EF4-FFF2-40B4-BE49-F238E27FC236}">
                <a16:creationId xmlns:a16="http://schemas.microsoft.com/office/drawing/2014/main" id="{186642BB-EAB3-4660-9FFE-8B9885D9727A}"/>
              </a:ext>
            </a:extLst>
          </p:cNvPr>
          <p:cNvSpPr>
            <a:spLocks noGrp="1"/>
          </p:cNvSpPr>
          <p:nvPr>
            <p:ph type="subTitle" idx="1"/>
          </p:nvPr>
        </p:nvSpPr>
        <p:spPr>
          <a:xfrm>
            <a:off x="724987" y="2760597"/>
            <a:ext cx="4557132" cy="2317241"/>
          </a:xfrm>
        </p:spPr>
        <p:txBody>
          <a:bodyPr>
            <a:normAutofit/>
          </a:bodyPr>
          <a:lstStyle/>
          <a:p>
            <a:r>
              <a:rPr lang="en-GB" dirty="0">
                <a:solidFill>
                  <a:srgbClr val="FFFFFF"/>
                </a:solidFill>
              </a:rPr>
              <a:t>Pre-meeting briefing</a:t>
            </a:r>
          </a:p>
          <a:p>
            <a:endParaRPr lang="en-GB" dirty="0">
              <a:solidFill>
                <a:srgbClr val="FFFFFF"/>
              </a:solidFill>
            </a:endParaRPr>
          </a:p>
          <a:p>
            <a:r>
              <a:rPr lang="en-GB" dirty="0" err="1">
                <a:solidFill>
                  <a:srgbClr val="FFFFFF"/>
                </a:solidFill>
              </a:rPr>
              <a:t>Cefiderocol</a:t>
            </a:r>
            <a:r>
              <a:rPr lang="en-GB" dirty="0">
                <a:solidFill>
                  <a:srgbClr val="FFFFFF"/>
                </a:solidFill>
              </a:rPr>
              <a:t> for treating severe aerobic Gram-negative bacterial infections </a:t>
            </a:r>
          </a:p>
          <a:p>
            <a:endParaRPr lang="en-GB" dirty="0">
              <a:solidFill>
                <a:srgbClr val="FFFFFF"/>
              </a:solidFill>
            </a:endParaRPr>
          </a:p>
          <a:p>
            <a:r>
              <a:rPr lang="en-GB" dirty="0">
                <a:solidFill>
                  <a:srgbClr val="FFFFFF"/>
                </a:solidFill>
              </a:rPr>
              <a:t>February 2022</a:t>
            </a:r>
          </a:p>
        </p:txBody>
      </p:sp>
      <p:pic>
        <p:nvPicPr>
          <p:cNvPr id="2" name="Picture Placeholder 1">
            <a:extLst>
              <a:ext uri="{FF2B5EF4-FFF2-40B4-BE49-F238E27FC236}">
                <a16:creationId xmlns:a16="http://schemas.microsoft.com/office/drawing/2014/main" id="{95CD7C2E-26F5-4FB8-AB11-B0E0D6C79152}"/>
              </a:ext>
              <a:ext uri="{C183D7F6-B498-43B3-948B-1728B52AA6E4}">
                <adec:decorative xmlns:adec="http://schemas.microsoft.com/office/drawing/2017/decorative" val="1"/>
              </a:ext>
            </a:extLst>
          </p:cNvPr>
          <p:cNvPicPr>
            <a:picLocks noGrp="1" noChangeAspect="1"/>
          </p:cNvPicPr>
          <p:nvPr>
            <p:ph type="pic" sz="quarter" idx="10"/>
          </p:nvPr>
        </p:nvPicPr>
        <p:blipFill>
          <a:blip r:embed="rId2"/>
          <a:srcRect l="54" r="54"/>
          <a:stretch>
            <a:fillRect/>
          </a:stretch>
        </p:blipFill>
        <p:spPr>
          <a:prstGeom prst="rect">
            <a:avLst/>
          </a:prstGeom>
        </p:spPr>
      </p:pic>
    </p:spTree>
    <p:extLst>
      <p:ext uri="{BB962C8B-B14F-4D97-AF65-F5344CB8AC3E}">
        <p14:creationId xmlns:p14="http://schemas.microsoft.com/office/powerpoint/2010/main" val="375298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A15AE-5B09-44EC-AC1A-AB8C733BD37A}"/>
              </a:ext>
            </a:extLst>
          </p:cNvPr>
          <p:cNvSpPr>
            <a:spLocks noGrp="1"/>
          </p:cNvSpPr>
          <p:nvPr>
            <p:ph type="ctrTitle"/>
          </p:nvPr>
        </p:nvSpPr>
        <p:spPr>
          <a:xfrm>
            <a:off x="724988" y="746309"/>
            <a:ext cx="7038620" cy="1276350"/>
          </a:xfrm>
        </p:spPr>
        <p:txBody>
          <a:bodyPr>
            <a:normAutofit/>
          </a:bodyPr>
          <a:lstStyle/>
          <a:p>
            <a:r>
              <a:rPr lang="en-GB" dirty="0"/>
              <a:t>Overview of EEPRU’s modelling approach</a:t>
            </a:r>
          </a:p>
        </p:txBody>
      </p:sp>
      <p:sp>
        <p:nvSpPr>
          <p:cNvPr id="3" name="Subtitle 2">
            <a:extLst>
              <a:ext uri="{FF2B5EF4-FFF2-40B4-BE49-F238E27FC236}">
                <a16:creationId xmlns:a16="http://schemas.microsoft.com/office/drawing/2014/main" id="{1E14C6FE-C997-4D09-AEEF-8EF3675572CC}"/>
              </a:ext>
            </a:extLst>
          </p:cNvPr>
          <p:cNvSpPr>
            <a:spLocks noGrp="1"/>
          </p:cNvSpPr>
          <p:nvPr>
            <p:ph type="subTitle" idx="1"/>
          </p:nvPr>
        </p:nvSpPr>
        <p:spPr/>
        <p:txBody>
          <a:bodyPr/>
          <a:lstStyle/>
          <a:p>
            <a:r>
              <a:rPr lang="en-GB" dirty="0"/>
              <a:t>What do we mean by high value clinical scenarios and why do we need them?</a:t>
            </a:r>
          </a:p>
        </p:txBody>
      </p:sp>
    </p:spTree>
    <p:extLst>
      <p:ext uri="{BB962C8B-B14F-4D97-AF65-F5344CB8AC3E}">
        <p14:creationId xmlns:p14="http://schemas.microsoft.com/office/powerpoint/2010/main" val="7501117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B07D-744C-4457-BD4E-6531257F0D62}"/>
              </a:ext>
            </a:extLst>
          </p:cNvPr>
          <p:cNvSpPr>
            <a:spLocks noGrp="1"/>
          </p:cNvSpPr>
          <p:nvPr>
            <p:ph type="ctrTitle"/>
          </p:nvPr>
        </p:nvSpPr>
        <p:spPr/>
        <p:txBody>
          <a:bodyPr/>
          <a:lstStyle/>
          <a:p>
            <a:r>
              <a:rPr lang="en-GB" dirty="0"/>
              <a:t>Transmission Value</a:t>
            </a:r>
          </a:p>
        </p:txBody>
      </p:sp>
      <p:sp>
        <p:nvSpPr>
          <p:cNvPr id="3" name="Subtitle 2">
            <a:extLst>
              <a:ext uri="{FF2B5EF4-FFF2-40B4-BE49-F238E27FC236}">
                <a16:creationId xmlns:a16="http://schemas.microsoft.com/office/drawing/2014/main" id="{878F5F8C-FBA9-4BDC-97B3-1E29A593DBE4}"/>
              </a:ext>
              <a:ext uri="{C183D7F6-B498-43B3-948B-1728B52AA6E4}">
                <adec:decorative xmlns:adec="http://schemas.microsoft.com/office/drawing/2017/decorative" val="1"/>
              </a:ext>
            </a:extLst>
          </p:cNvPr>
          <p:cNvSpPr>
            <a:spLocks noGrp="1"/>
          </p:cNvSpPr>
          <p:nvPr>
            <p:ph type="subTitle" idx="1"/>
          </p:nvPr>
        </p:nvSpPr>
        <p:spPr/>
        <p:txBody>
          <a:bodyPr/>
          <a:lstStyle/>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B2297CF4-CF3B-4469-9D91-9E5649DCD453}"/>
              </a:ext>
            </a:extLst>
          </p:cNvPr>
          <p:cNvSpPr txBox="1"/>
          <p:nvPr/>
        </p:nvSpPr>
        <p:spPr>
          <a:xfrm>
            <a:off x="439565" y="5796166"/>
            <a:ext cx="11155892" cy="978388"/>
          </a:xfrm>
          <a:prstGeom prst="rect">
            <a:avLst/>
          </a:prstGeom>
          <a:solidFill>
            <a:schemeClr val="accent2"/>
          </a:solidFill>
          <a:ln>
            <a:solidFill>
              <a:schemeClr val="bg1"/>
            </a:solidFill>
            <a:prstDash val="dash"/>
          </a:ln>
        </p:spPr>
        <p:txBody>
          <a:bodyPr wrap="square" anchor="ctr">
            <a:noAutofit/>
          </a:bodyPr>
          <a:lstStyle/>
          <a:p>
            <a:pPr algn="ctr">
              <a:defRPr/>
            </a:pPr>
            <a:r>
              <a:rPr lang="en-GB" sz="2000" b="1" dirty="0">
                <a:solidFill>
                  <a:srgbClr val="FFFFFF"/>
                </a:solidFill>
                <a:latin typeface="Lato"/>
              </a:rPr>
              <a:t>Is </a:t>
            </a:r>
            <a:r>
              <a:rPr lang="en-GB" sz="2000" b="1" dirty="0" err="1">
                <a:solidFill>
                  <a:srgbClr val="FFFFFF"/>
                </a:solidFill>
                <a:latin typeface="Lato"/>
              </a:rPr>
              <a:t>cefiderocol</a:t>
            </a:r>
            <a:r>
              <a:rPr lang="en-GB" sz="2000" b="1" dirty="0">
                <a:solidFill>
                  <a:srgbClr val="FFFFFF"/>
                </a:solidFill>
                <a:latin typeface="Lato"/>
              </a:rPr>
              <a:t> likely to eradicate gut colonisation?</a:t>
            </a:r>
            <a:endParaRPr kumimoji="0" lang="en-GB" sz="2000" b="0" i="0" u="none" strike="noStrike" kern="1200" cap="none" spc="0" normalizeH="0" baseline="0" noProof="0" dirty="0">
              <a:ln>
                <a:noFill/>
              </a:ln>
              <a:solidFill>
                <a:srgbClr val="FFFFFF"/>
              </a:solidFill>
              <a:effectLst/>
              <a:uLnTx/>
              <a:uFillTx/>
              <a:latin typeface="Lat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Lato"/>
                <a:ea typeface="+mn-ea"/>
                <a:cs typeface="+mn-cs"/>
              </a:rPr>
              <a:t>Has transmission value been adequately captured in the QALYs estimates?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Lato"/>
                <a:ea typeface="+mn-ea"/>
                <a:cs typeface="+mn-cs"/>
              </a:rPr>
              <a:t>What is the magnitude of any uncaptured benefits? </a:t>
            </a:r>
          </a:p>
        </p:txBody>
      </p:sp>
      <p:graphicFrame>
        <p:nvGraphicFramePr>
          <p:cNvPr id="5" name="Table 5">
            <a:extLst>
              <a:ext uri="{FF2B5EF4-FFF2-40B4-BE49-F238E27FC236}">
                <a16:creationId xmlns:a16="http://schemas.microsoft.com/office/drawing/2014/main" id="{14351C82-9F7A-4DB8-9E0C-10E247171547}"/>
              </a:ext>
            </a:extLst>
          </p:cNvPr>
          <p:cNvGraphicFramePr>
            <a:graphicFrameLocks noGrp="1"/>
          </p:cNvGraphicFramePr>
          <p:nvPr>
            <p:extLst>
              <p:ext uri="{D42A27DB-BD31-4B8C-83A1-F6EECF244321}">
                <p14:modId xmlns:p14="http://schemas.microsoft.com/office/powerpoint/2010/main" val="3208067669"/>
              </p:ext>
            </p:extLst>
          </p:nvPr>
        </p:nvGraphicFramePr>
        <p:xfrm>
          <a:off x="496383" y="2161980"/>
          <a:ext cx="11155694" cy="2734928"/>
        </p:xfrm>
        <a:graphic>
          <a:graphicData uri="http://schemas.openxmlformats.org/drawingml/2006/table">
            <a:tbl>
              <a:tblPr firstRow="1" bandRow="1">
                <a:tableStyleId>{5C22544A-7EE6-4342-B048-85BDC9FD1C3A}</a:tableStyleId>
              </a:tblPr>
              <a:tblGrid>
                <a:gridCol w="2246817">
                  <a:extLst>
                    <a:ext uri="{9D8B030D-6E8A-4147-A177-3AD203B41FA5}">
                      <a16:colId xmlns:a16="http://schemas.microsoft.com/office/drawing/2014/main" val="117477685"/>
                    </a:ext>
                  </a:extLst>
                </a:gridCol>
                <a:gridCol w="1340427">
                  <a:extLst>
                    <a:ext uri="{9D8B030D-6E8A-4147-A177-3AD203B41FA5}">
                      <a16:colId xmlns:a16="http://schemas.microsoft.com/office/drawing/2014/main" val="2191805115"/>
                    </a:ext>
                  </a:extLst>
                </a:gridCol>
                <a:gridCol w="7568450">
                  <a:extLst>
                    <a:ext uri="{9D8B030D-6E8A-4147-A177-3AD203B41FA5}">
                      <a16:colId xmlns:a16="http://schemas.microsoft.com/office/drawing/2014/main" val="2657090986"/>
                    </a:ext>
                  </a:extLst>
                </a:gridCol>
              </a:tblGrid>
              <a:tr h="586557">
                <a:tc>
                  <a:txBody>
                    <a:bodyPr/>
                    <a:lstStyle/>
                    <a:p>
                      <a:r>
                        <a:rPr lang="en-GB" dirty="0"/>
                        <a:t>Potential source of additional benefit</a:t>
                      </a:r>
                    </a:p>
                  </a:txBody>
                  <a:tcPr/>
                </a:tc>
                <a:tc>
                  <a:txBody>
                    <a:bodyPr/>
                    <a:lstStyle/>
                    <a:p>
                      <a:r>
                        <a:rPr lang="en-GB" dirty="0"/>
                        <a:t>Included in AG model?</a:t>
                      </a:r>
                    </a:p>
                  </a:txBody>
                  <a:tcPr/>
                </a:tc>
                <a:tc>
                  <a:txBody>
                    <a:bodyPr/>
                    <a:lstStyle/>
                    <a:p>
                      <a:r>
                        <a:rPr lang="en-GB" dirty="0"/>
                        <a:t>Rationale for excluding/additional comment if included</a:t>
                      </a:r>
                    </a:p>
                  </a:txBody>
                  <a:tcPr/>
                </a:tc>
                <a:extLst>
                  <a:ext uri="{0D108BD9-81ED-4DB2-BD59-A6C34878D82A}">
                    <a16:rowId xmlns:a16="http://schemas.microsoft.com/office/drawing/2014/main" val="2602059357"/>
                  </a:ext>
                </a:extLst>
              </a:tr>
              <a:tr h="2094848">
                <a:tc>
                  <a:txBody>
                    <a:bodyPr/>
                    <a:lstStyle/>
                    <a:p>
                      <a:r>
                        <a:rPr lang="en-GB" dirty="0"/>
                        <a:t>Reduced number of resistant infections</a:t>
                      </a:r>
                    </a:p>
                  </a:txBody>
                  <a:tcPr/>
                </a:tc>
                <a:tc>
                  <a:txBody>
                    <a:bodyPr/>
                    <a:lstStyle/>
                    <a:p>
                      <a:r>
                        <a:rPr lang="en-GB" dirty="0"/>
                        <a:t>No</a:t>
                      </a:r>
                    </a:p>
                  </a:txBody>
                  <a:tcPr/>
                </a:tc>
                <a:tc>
                  <a:txBody>
                    <a:bodyPr/>
                    <a:lstStyle/>
                    <a:p>
                      <a:r>
                        <a:rPr lang="en-GB" dirty="0"/>
                        <a:t>Challenging to model: drivers of transmission are broad, with countervailing effects (</a:t>
                      </a:r>
                      <a:r>
                        <a:rPr lang="en-GB" sz="1800" kern="1200" dirty="0">
                          <a:solidFill>
                            <a:schemeClr val="dk1"/>
                          </a:solidFill>
                          <a:effectLst/>
                          <a:latin typeface="+mn-lt"/>
                          <a:ea typeface="+mn-ea"/>
                          <a:cs typeface="+mn-cs"/>
                        </a:rPr>
                        <a:t>↓ length of hospital stay </a:t>
                      </a:r>
                      <a:r>
                        <a:rPr lang="en-GB" sz="1800" kern="1200" dirty="0">
                          <a:solidFill>
                            <a:schemeClr val="dk1"/>
                          </a:solidFill>
                          <a:effectLst/>
                          <a:latin typeface="+mn-lt"/>
                          <a:ea typeface="+mn-ea"/>
                          <a:cs typeface="+mn-cs"/>
                          <a:sym typeface="Wingdings" panose="05000000000000000000" pitchFamily="2" charset="2"/>
                        </a:rPr>
                        <a:t> </a:t>
                      </a:r>
                      <a:r>
                        <a:rPr lang="en-GB" sz="1800" kern="1200" dirty="0">
                          <a:solidFill>
                            <a:schemeClr val="dk1"/>
                          </a:solidFill>
                          <a:effectLst/>
                          <a:latin typeface="+mn-lt"/>
                          <a:ea typeface="+mn-ea"/>
                          <a:cs typeface="+mn-cs"/>
                        </a:rPr>
                        <a:t>↓ transmission, but </a:t>
                      </a:r>
                      <a:r>
                        <a:rPr lang="en-GB" sz="1800" kern="1200" dirty="0" err="1">
                          <a:solidFill>
                            <a:schemeClr val="dk1"/>
                          </a:solidFill>
                          <a:effectLst/>
                          <a:latin typeface="+mn-lt"/>
                          <a:ea typeface="+mn-ea"/>
                          <a:cs typeface="+mn-cs"/>
                        </a:rPr>
                        <a:t>cefiderocol</a:t>
                      </a:r>
                      <a:r>
                        <a:rPr lang="en-GB" sz="1800" kern="1200" dirty="0">
                          <a:solidFill>
                            <a:schemeClr val="dk1"/>
                          </a:solidFill>
                          <a:effectLst/>
                          <a:latin typeface="+mn-lt"/>
                          <a:ea typeface="+mn-ea"/>
                          <a:cs typeface="+mn-cs"/>
                        </a:rPr>
                        <a:t> could ↑ hospital stay by reducing mortality in patients with poor prognosis</a:t>
                      </a:r>
                      <a:r>
                        <a:rPr lang="en-GB" dirty="0"/>
                        <a:t>) and driven by transmission beyond high value clinical scenarios. Clinical advisers indicated transmission value isn’t a key driver of </a:t>
                      </a:r>
                      <a:r>
                        <a:rPr lang="en-GB" dirty="0">
                          <a:solidFill>
                            <a:schemeClr val="tx1"/>
                          </a:solidFill>
                        </a:rPr>
                        <a:t>incremental benefits, because </a:t>
                      </a:r>
                      <a:r>
                        <a:rPr lang="en-GB" sz="1800" kern="1200" dirty="0" err="1">
                          <a:solidFill>
                            <a:schemeClr val="dk1"/>
                          </a:solidFill>
                          <a:effectLst/>
                          <a:latin typeface="+mn-lt"/>
                          <a:ea typeface="+mn-ea"/>
                          <a:cs typeface="+mn-cs"/>
                        </a:rPr>
                        <a:t>cefiderocol</a:t>
                      </a:r>
                      <a:r>
                        <a:rPr lang="en-GB" dirty="0">
                          <a:solidFill>
                            <a:schemeClr val="tx1"/>
                          </a:solidFill>
                        </a:rPr>
                        <a:t> has small impact on hospital stay (</a:t>
                      </a:r>
                      <a:r>
                        <a:rPr lang="en-GB" sz="1800" kern="1200" dirty="0">
                          <a:solidFill>
                            <a:schemeClr val="dk1"/>
                          </a:solidFill>
                          <a:effectLst/>
                          <a:latin typeface="+mn-lt"/>
                          <a:ea typeface="+mn-ea"/>
                          <a:cs typeface="+mn-cs"/>
                        </a:rPr>
                        <a:t>↓ by </a:t>
                      </a:r>
                      <a:r>
                        <a:rPr lang="en-GB" dirty="0">
                          <a:solidFill>
                            <a:schemeClr val="tx1"/>
                          </a:solidFill>
                        </a:rPr>
                        <a:t>&lt;1 day), and treatment doesn’t eradicate colonisation.</a:t>
                      </a:r>
                    </a:p>
                  </a:txBody>
                  <a:tcPr/>
                </a:tc>
                <a:extLst>
                  <a:ext uri="{0D108BD9-81ED-4DB2-BD59-A6C34878D82A}">
                    <a16:rowId xmlns:a16="http://schemas.microsoft.com/office/drawing/2014/main" val="130044176"/>
                  </a:ext>
                </a:extLst>
              </a:tr>
            </a:tbl>
          </a:graphicData>
        </a:graphic>
      </p:graphicFrame>
      <p:sp>
        <p:nvSpPr>
          <p:cNvPr id="7" name="Rectangle 6">
            <a:extLst>
              <a:ext uri="{FF2B5EF4-FFF2-40B4-BE49-F238E27FC236}">
                <a16:creationId xmlns:a16="http://schemas.microsoft.com/office/drawing/2014/main" id="{EC281BE6-6B61-4452-BA55-122162DC43D5}"/>
              </a:ext>
            </a:extLst>
          </p:cNvPr>
          <p:cNvSpPr/>
          <p:nvPr/>
        </p:nvSpPr>
        <p:spPr>
          <a:xfrm>
            <a:off x="496580" y="1257462"/>
            <a:ext cx="11155694" cy="75715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0000"/>
                </a:solidFill>
                <a:effectLst/>
                <a:uLnTx/>
                <a:uFillTx/>
                <a:latin typeface="Lato"/>
                <a:ea typeface="+mn-ea"/>
                <a:cs typeface="Calibri"/>
              </a:rPr>
              <a:t>Benefits of a new antimicrobial </a:t>
            </a:r>
            <a:r>
              <a:rPr kumimoji="0" lang="en-GB" sz="1800" b="1" i="1" u="none" strike="noStrike" kern="1200" cap="none" spc="0" normalizeH="0" baseline="0" noProof="0" dirty="0">
                <a:ln>
                  <a:noFill/>
                </a:ln>
                <a:solidFill>
                  <a:srgbClr val="000000"/>
                </a:solidFill>
                <a:effectLst/>
                <a:uLnTx/>
                <a:uFillTx/>
                <a:latin typeface="Lato"/>
                <a:ea typeface="+mn-ea"/>
                <a:cs typeface="Calibri"/>
                <a:sym typeface="Calibri"/>
              </a:rPr>
              <a:t>reducing </a:t>
            </a:r>
            <a:r>
              <a:rPr kumimoji="0" lang="en-GB" sz="1800" b="1" i="1" u="none" strike="noStrike" kern="1200" cap="none" spc="0" normalizeH="0" baseline="0" noProof="0" dirty="0">
                <a:ln>
                  <a:noFill/>
                </a:ln>
                <a:solidFill>
                  <a:srgbClr val="000000"/>
                </a:solidFill>
                <a:effectLst/>
                <a:uLnTx/>
                <a:uFillTx/>
                <a:latin typeface="Lato"/>
                <a:ea typeface="Calibri"/>
                <a:cs typeface="Calibri"/>
                <a:sym typeface="Calibri"/>
              </a:rPr>
              <a:t>the rate of transmission of a given pathogen from patients treated with that product to other individuals, potentially reducing the rate of resistant infection</a:t>
            </a:r>
          </a:p>
        </p:txBody>
      </p:sp>
    </p:spTree>
    <p:extLst>
      <p:ext uri="{BB962C8B-B14F-4D97-AF65-F5344CB8AC3E}">
        <p14:creationId xmlns:p14="http://schemas.microsoft.com/office/powerpoint/2010/main" val="17915739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B07D-744C-4457-BD4E-6531257F0D62}"/>
              </a:ext>
            </a:extLst>
          </p:cNvPr>
          <p:cNvSpPr>
            <a:spLocks noGrp="1"/>
          </p:cNvSpPr>
          <p:nvPr>
            <p:ph type="ctrTitle"/>
          </p:nvPr>
        </p:nvSpPr>
        <p:spPr>
          <a:xfrm>
            <a:off x="496383" y="418686"/>
            <a:ext cx="11080069" cy="1276350"/>
          </a:xfrm>
        </p:spPr>
        <p:txBody>
          <a:bodyPr/>
          <a:lstStyle/>
          <a:p>
            <a:r>
              <a:rPr lang="en-GB" dirty="0"/>
              <a:t>Enablement Value (1 of 2)</a:t>
            </a:r>
          </a:p>
        </p:txBody>
      </p:sp>
      <p:sp>
        <p:nvSpPr>
          <p:cNvPr id="3" name="Subtitle 2">
            <a:extLst>
              <a:ext uri="{FF2B5EF4-FFF2-40B4-BE49-F238E27FC236}">
                <a16:creationId xmlns:a16="http://schemas.microsoft.com/office/drawing/2014/main" id="{878F5F8C-FBA9-4BDC-97B3-1E29A593DBE4}"/>
              </a:ext>
              <a:ext uri="{C183D7F6-B498-43B3-948B-1728B52AA6E4}">
                <adec:decorative xmlns:adec="http://schemas.microsoft.com/office/drawing/2017/decorative" val="1"/>
              </a:ext>
            </a:extLst>
          </p:cNvPr>
          <p:cNvSpPr>
            <a:spLocks noGrp="1"/>
          </p:cNvSpPr>
          <p:nvPr>
            <p:ph type="subTitle" idx="1"/>
          </p:nvPr>
        </p:nvSpPr>
        <p:spPr/>
        <p:txBody>
          <a:bodyPr/>
          <a:lstStyle/>
          <a:p>
            <a:pPr>
              <a:buFont typeface="Arial" panose="020B0604020202020204" pitchFamily="34" charset="0"/>
              <a:buChar char="•"/>
            </a:pPr>
            <a:endParaRPr lang="en-GB" dirty="0"/>
          </a:p>
          <a:p>
            <a:pPr>
              <a:buFont typeface="Arial" panose="020B0604020202020204" pitchFamily="34" charset="0"/>
              <a:buChar char="•"/>
            </a:pPr>
            <a:endParaRPr lang="en-GB" dirty="0"/>
          </a:p>
        </p:txBody>
      </p:sp>
      <p:graphicFrame>
        <p:nvGraphicFramePr>
          <p:cNvPr id="5" name="Table 5">
            <a:extLst>
              <a:ext uri="{FF2B5EF4-FFF2-40B4-BE49-F238E27FC236}">
                <a16:creationId xmlns:a16="http://schemas.microsoft.com/office/drawing/2014/main" id="{DA415848-29A8-4197-9E3F-7B5A2841B8B6}"/>
              </a:ext>
            </a:extLst>
          </p:cNvPr>
          <p:cNvGraphicFramePr>
            <a:graphicFrameLocks noGrp="1"/>
          </p:cNvGraphicFramePr>
          <p:nvPr>
            <p:extLst>
              <p:ext uri="{D42A27DB-BD31-4B8C-83A1-F6EECF244321}">
                <p14:modId xmlns:p14="http://schemas.microsoft.com/office/powerpoint/2010/main" val="1785182445"/>
              </p:ext>
            </p:extLst>
          </p:nvPr>
        </p:nvGraphicFramePr>
        <p:xfrm>
          <a:off x="496383" y="1935838"/>
          <a:ext cx="11155694" cy="4754880"/>
        </p:xfrm>
        <a:graphic>
          <a:graphicData uri="http://schemas.openxmlformats.org/drawingml/2006/table">
            <a:tbl>
              <a:tblPr firstRow="1" bandRow="1">
                <a:tableStyleId>{5C22544A-7EE6-4342-B048-85BDC9FD1C3A}</a:tableStyleId>
              </a:tblPr>
              <a:tblGrid>
                <a:gridCol w="2859881">
                  <a:extLst>
                    <a:ext uri="{9D8B030D-6E8A-4147-A177-3AD203B41FA5}">
                      <a16:colId xmlns:a16="http://schemas.microsoft.com/office/drawing/2014/main" val="117477685"/>
                    </a:ext>
                  </a:extLst>
                </a:gridCol>
                <a:gridCol w="1402772">
                  <a:extLst>
                    <a:ext uri="{9D8B030D-6E8A-4147-A177-3AD203B41FA5}">
                      <a16:colId xmlns:a16="http://schemas.microsoft.com/office/drawing/2014/main" val="2191805115"/>
                    </a:ext>
                  </a:extLst>
                </a:gridCol>
                <a:gridCol w="6893041">
                  <a:extLst>
                    <a:ext uri="{9D8B030D-6E8A-4147-A177-3AD203B41FA5}">
                      <a16:colId xmlns:a16="http://schemas.microsoft.com/office/drawing/2014/main" val="2657090986"/>
                    </a:ext>
                  </a:extLst>
                </a:gridCol>
              </a:tblGrid>
              <a:tr h="559210">
                <a:tc>
                  <a:txBody>
                    <a:bodyPr/>
                    <a:lstStyle/>
                    <a:p>
                      <a:r>
                        <a:rPr lang="en-GB" dirty="0"/>
                        <a:t>Potential source of additional benefit</a:t>
                      </a:r>
                    </a:p>
                  </a:txBody>
                  <a:tcPr/>
                </a:tc>
                <a:tc>
                  <a:txBody>
                    <a:bodyPr/>
                    <a:lstStyle/>
                    <a:p>
                      <a:r>
                        <a:rPr lang="en-GB" dirty="0"/>
                        <a:t>Included in AG model?</a:t>
                      </a:r>
                    </a:p>
                  </a:txBody>
                  <a:tcPr/>
                </a:tc>
                <a:tc>
                  <a:txBody>
                    <a:bodyPr/>
                    <a:lstStyle/>
                    <a:p>
                      <a:r>
                        <a:rPr lang="en-GB" dirty="0"/>
                        <a:t>Rationale for excluding/additional comment if included</a:t>
                      </a:r>
                    </a:p>
                  </a:txBody>
                  <a:tcPr/>
                </a:tc>
                <a:extLst>
                  <a:ext uri="{0D108BD9-81ED-4DB2-BD59-A6C34878D82A}">
                    <a16:rowId xmlns:a16="http://schemas.microsoft.com/office/drawing/2014/main" val="2602059357"/>
                  </a:ext>
                </a:extLst>
              </a:tr>
              <a:tr h="529579">
                <a:tc>
                  <a:txBody>
                    <a:bodyPr/>
                    <a:lstStyle/>
                    <a:p>
                      <a:r>
                        <a:rPr lang="en-GB" dirty="0"/>
                        <a:t>Improved treatment of post-operative infections</a:t>
                      </a:r>
                    </a:p>
                  </a:txBody>
                  <a:tcPr/>
                </a:tc>
                <a:tc>
                  <a:txBody>
                    <a:bodyPr/>
                    <a:lstStyle/>
                    <a:p>
                      <a:r>
                        <a:rPr lang="en-GB" dirty="0"/>
                        <a:t>Yes</a:t>
                      </a:r>
                    </a:p>
                  </a:txBody>
                  <a:tcPr/>
                </a:tc>
                <a:tc>
                  <a:txBody>
                    <a:bodyPr/>
                    <a:lstStyle/>
                    <a:p>
                      <a:endParaRPr lang="en-GB" dirty="0"/>
                    </a:p>
                  </a:txBody>
                  <a:tcPr/>
                </a:tc>
                <a:extLst>
                  <a:ext uri="{0D108BD9-81ED-4DB2-BD59-A6C34878D82A}">
                    <a16:rowId xmlns:a16="http://schemas.microsoft.com/office/drawing/2014/main" val="130044176"/>
                  </a:ext>
                </a:extLst>
              </a:tr>
              <a:tr h="983505">
                <a:tc>
                  <a:txBody>
                    <a:bodyPr/>
                    <a:lstStyle/>
                    <a:p>
                      <a:r>
                        <a:rPr lang="en-GB" dirty="0"/>
                        <a:t>Improved treatment of pre-operative infections</a:t>
                      </a:r>
                    </a:p>
                  </a:txBody>
                  <a:tcPr/>
                </a:tc>
                <a:tc>
                  <a:txBody>
                    <a:bodyPr/>
                    <a:lstStyle/>
                    <a:p>
                      <a:r>
                        <a:rPr lang="en-GB" dirty="0"/>
                        <a:t>Partially</a:t>
                      </a:r>
                    </a:p>
                  </a:txBody>
                  <a:tcPr/>
                </a:tc>
                <a:tc>
                  <a:txBody>
                    <a:bodyPr/>
                    <a:lstStyle/>
                    <a:p>
                      <a:r>
                        <a:rPr lang="en-GB" sz="1800" kern="1200" dirty="0">
                          <a:solidFill>
                            <a:schemeClr val="dk1"/>
                          </a:solidFill>
                          <a:effectLst/>
                          <a:latin typeface="+mn-lt"/>
                          <a:ea typeface="+mn-ea"/>
                          <a:cs typeface="+mn-cs"/>
                        </a:rPr>
                        <a:t>Partially quantified in HVCSs and extrapolation to expected usage. All patients who survive &gt;30 days experience same survival outcomes, however patients whose infections are resolved quicker may benefit from having operations earlier. </a:t>
                      </a:r>
                      <a:endParaRPr lang="en-GB" dirty="0"/>
                    </a:p>
                  </a:txBody>
                  <a:tcPr/>
                </a:tc>
                <a:extLst>
                  <a:ext uri="{0D108BD9-81ED-4DB2-BD59-A6C34878D82A}">
                    <a16:rowId xmlns:a16="http://schemas.microsoft.com/office/drawing/2014/main" val="829442628"/>
                  </a:ext>
                </a:extLst>
              </a:tr>
              <a:tr h="1891355">
                <a:tc>
                  <a:txBody>
                    <a:bodyPr/>
                    <a:lstStyle/>
                    <a:p>
                      <a:r>
                        <a:rPr lang="en-GB" dirty="0"/>
                        <a:t>Increasing the number of procedures that can go ahead (</a:t>
                      </a:r>
                      <a:r>
                        <a:rPr lang="en-GB" dirty="0" err="1"/>
                        <a:t>eg</a:t>
                      </a:r>
                      <a:r>
                        <a:rPr lang="en-GB" dirty="0"/>
                        <a:t> for patients for whom existing treatments are not an option)</a:t>
                      </a:r>
                    </a:p>
                  </a:txBody>
                  <a:tcPr/>
                </a:tc>
                <a:tc>
                  <a:txBody>
                    <a:bodyPr/>
                    <a:lstStyle/>
                    <a:p>
                      <a:r>
                        <a:rPr lang="en-GB" dirty="0">
                          <a:solidFill>
                            <a:schemeClr val="tx1"/>
                          </a:solidFill>
                        </a:rPr>
                        <a:t>No</a:t>
                      </a:r>
                    </a:p>
                  </a:txBody>
                  <a:tcPr/>
                </a:tc>
                <a:tc>
                  <a:txBody>
                    <a:bodyPr/>
                    <a:lstStyle/>
                    <a:p>
                      <a:r>
                        <a:rPr lang="en-GB" dirty="0">
                          <a:solidFill>
                            <a:schemeClr val="tx1"/>
                          </a:solidFill>
                        </a:rPr>
                        <a:t>EEPRU considers enablement value could be a driver of key incremental benefits if risk of multi-drug-resistant infection or clinicians' ability to treat these infections influences their decision to bring a patient in for a procedure (</a:t>
                      </a:r>
                      <a:r>
                        <a:rPr lang="en-GB" dirty="0" err="1">
                          <a:solidFill>
                            <a:schemeClr val="tx1"/>
                          </a:solidFill>
                        </a:rPr>
                        <a:t>eg</a:t>
                      </a:r>
                      <a:r>
                        <a:rPr lang="en-GB" dirty="0">
                          <a:solidFill>
                            <a:schemeClr val="tx1"/>
                          </a:solidFill>
                        </a:rPr>
                        <a:t> myeloma patients with renal impairment could not be treated with colistin), but did not model because of the uncertainty in the number of affected patients and consequences for patients not receiving planned therapy</a:t>
                      </a:r>
                    </a:p>
                  </a:txBody>
                  <a:tcPr/>
                </a:tc>
                <a:extLst>
                  <a:ext uri="{0D108BD9-81ED-4DB2-BD59-A6C34878D82A}">
                    <a16:rowId xmlns:a16="http://schemas.microsoft.com/office/drawing/2014/main" val="660418716"/>
                  </a:ext>
                </a:extLst>
              </a:tr>
            </a:tbl>
          </a:graphicData>
        </a:graphic>
      </p:graphicFrame>
      <p:sp>
        <p:nvSpPr>
          <p:cNvPr id="7" name="Rectangle 6">
            <a:extLst>
              <a:ext uri="{FF2B5EF4-FFF2-40B4-BE49-F238E27FC236}">
                <a16:creationId xmlns:a16="http://schemas.microsoft.com/office/drawing/2014/main" id="{9137D7D6-C92D-4304-A422-F70944B1B226}"/>
              </a:ext>
            </a:extLst>
          </p:cNvPr>
          <p:cNvSpPr/>
          <p:nvPr/>
        </p:nvSpPr>
        <p:spPr>
          <a:xfrm>
            <a:off x="496580" y="1090314"/>
            <a:ext cx="11155694" cy="75715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0000"/>
                </a:solidFill>
                <a:effectLst/>
                <a:uLnTx/>
                <a:uFillTx/>
                <a:latin typeface="Lato"/>
                <a:ea typeface="Calibri"/>
                <a:cs typeface="Calibri"/>
                <a:sym typeface="Calibri"/>
              </a:rPr>
              <a:t>Benefits of additional medical procedures being possible as a result of new antimicrobials being available to manage otherwise resistant infections with few alternative treatment options</a:t>
            </a:r>
          </a:p>
        </p:txBody>
      </p:sp>
    </p:spTree>
    <p:extLst>
      <p:ext uri="{BB962C8B-B14F-4D97-AF65-F5344CB8AC3E}">
        <p14:creationId xmlns:p14="http://schemas.microsoft.com/office/powerpoint/2010/main" val="4664160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B07D-744C-4457-BD4E-6531257F0D62}"/>
              </a:ext>
            </a:extLst>
          </p:cNvPr>
          <p:cNvSpPr>
            <a:spLocks noGrp="1"/>
          </p:cNvSpPr>
          <p:nvPr>
            <p:ph type="ctrTitle"/>
          </p:nvPr>
        </p:nvSpPr>
        <p:spPr>
          <a:xfrm>
            <a:off x="496383" y="275206"/>
            <a:ext cx="11080069" cy="1276350"/>
          </a:xfrm>
        </p:spPr>
        <p:txBody>
          <a:bodyPr/>
          <a:lstStyle/>
          <a:p>
            <a:r>
              <a:rPr lang="en-GB" dirty="0"/>
              <a:t>Enablement Value (2 of 2)                          </a:t>
            </a:r>
          </a:p>
        </p:txBody>
      </p:sp>
      <p:sp>
        <p:nvSpPr>
          <p:cNvPr id="3" name="Subtitle 2">
            <a:extLst>
              <a:ext uri="{FF2B5EF4-FFF2-40B4-BE49-F238E27FC236}">
                <a16:creationId xmlns:a16="http://schemas.microsoft.com/office/drawing/2014/main" id="{878F5F8C-FBA9-4BDC-97B3-1E29A593DBE4}"/>
              </a:ext>
              <a:ext uri="{C183D7F6-B498-43B3-948B-1728B52AA6E4}">
                <adec:decorative xmlns:adec="http://schemas.microsoft.com/office/drawing/2017/decorative" val="1"/>
              </a:ext>
            </a:extLst>
          </p:cNvPr>
          <p:cNvSpPr>
            <a:spLocks noGrp="1"/>
          </p:cNvSpPr>
          <p:nvPr>
            <p:ph type="subTitle" idx="1"/>
          </p:nvPr>
        </p:nvSpPr>
        <p:spPr/>
        <p:txBody>
          <a:bodyPr/>
          <a:lstStyle/>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B2297CF4-CF3B-4469-9D91-9E5649DCD453}"/>
              </a:ext>
            </a:extLst>
          </p:cNvPr>
          <p:cNvSpPr txBox="1"/>
          <p:nvPr/>
        </p:nvSpPr>
        <p:spPr>
          <a:xfrm>
            <a:off x="496580" y="6019906"/>
            <a:ext cx="11155497" cy="653143"/>
          </a:xfrm>
          <a:prstGeom prst="rect">
            <a:avLst/>
          </a:prstGeom>
          <a:solidFill>
            <a:schemeClr val="accent2"/>
          </a:solidFill>
          <a:ln>
            <a:solidFill>
              <a:schemeClr val="bg1"/>
            </a:solidFill>
            <a:prstDash val="dash"/>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Lato"/>
                <a:ea typeface="+mn-ea"/>
                <a:cs typeface="+mn-cs"/>
              </a:rPr>
              <a:t>Has enablement value been adequately captured in the QALYs estimates?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Lato"/>
                <a:ea typeface="+mn-ea"/>
                <a:cs typeface="+mn-cs"/>
              </a:rPr>
              <a:t>What is the magnitude of any uncaptured benefits?</a:t>
            </a:r>
            <a:endParaRPr kumimoji="0" lang="en-GB" sz="2000" b="0" i="0" u="none" strike="noStrike" kern="1200" cap="none" spc="0" normalizeH="0" baseline="0" noProof="0" dirty="0">
              <a:ln>
                <a:noFill/>
              </a:ln>
              <a:solidFill>
                <a:srgbClr val="FFFFFF"/>
              </a:solidFill>
              <a:effectLst/>
              <a:uLnTx/>
              <a:uFillTx/>
              <a:latin typeface="Lato"/>
              <a:ea typeface="+mn-ea"/>
              <a:cs typeface="+mn-cs"/>
            </a:endParaRPr>
          </a:p>
        </p:txBody>
      </p:sp>
      <p:sp>
        <p:nvSpPr>
          <p:cNvPr id="7" name="Rectangle 6">
            <a:extLst>
              <a:ext uri="{FF2B5EF4-FFF2-40B4-BE49-F238E27FC236}">
                <a16:creationId xmlns:a16="http://schemas.microsoft.com/office/drawing/2014/main" id="{9137D7D6-C92D-4304-A422-F70944B1B226}"/>
              </a:ext>
            </a:extLst>
          </p:cNvPr>
          <p:cNvSpPr/>
          <p:nvPr/>
        </p:nvSpPr>
        <p:spPr>
          <a:xfrm>
            <a:off x="496580" y="991993"/>
            <a:ext cx="11155694" cy="75715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0000"/>
                </a:solidFill>
                <a:effectLst/>
                <a:uLnTx/>
                <a:uFillTx/>
                <a:latin typeface="Lato"/>
                <a:ea typeface="Calibri"/>
                <a:cs typeface="Calibri"/>
                <a:sym typeface="Calibri"/>
              </a:rPr>
              <a:t>Benefits of additional medical procedures being possible as a result of new antimicrobials being available to manage otherwise resistant infections with few alternative treatment options</a:t>
            </a:r>
          </a:p>
        </p:txBody>
      </p:sp>
      <p:graphicFrame>
        <p:nvGraphicFramePr>
          <p:cNvPr id="8" name="Table 5">
            <a:extLst>
              <a:ext uri="{FF2B5EF4-FFF2-40B4-BE49-F238E27FC236}">
                <a16:creationId xmlns:a16="http://schemas.microsoft.com/office/drawing/2014/main" id="{A9D1D752-8DEF-40F1-B492-139C4F714332}"/>
              </a:ext>
            </a:extLst>
          </p:cNvPr>
          <p:cNvGraphicFramePr>
            <a:graphicFrameLocks noGrp="1"/>
          </p:cNvGraphicFramePr>
          <p:nvPr>
            <p:extLst>
              <p:ext uri="{D42A27DB-BD31-4B8C-83A1-F6EECF244321}">
                <p14:modId xmlns:p14="http://schemas.microsoft.com/office/powerpoint/2010/main" val="1278233484"/>
              </p:ext>
            </p:extLst>
          </p:nvPr>
        </p:nvGraphicFramePr>
        <p:xfrm>
          <a:off x="496383" y="1896512"/>
          <a:ext cx="11155694" cy="2468880"/>
        </p:xfrm>
        <a:graphic>
          <a:graphicData uri="http://schemas.openxmlformats.org/drawingml/2006/table">
            <a:tbl>
              <a:tblPr firstRow="1" bandRow="1">
                <a:tableStyleId>{5C22544A-7EE6-4342-B048-85BDC9FD1C3A}</a:tableStyleId>
              </a:tblPr>
              <a:tblGrid>
                <a:gridCol w="2859881">
                  <a:extLst>
                    <a:ext uri="{9D8B030D-6E8A-4147-A177-3AD203B41FA5}">
                      <a16:colId xmlns:a16="http://schemas.microsoft.com/office/drawing/2014/main" val="117477685"/>
                    </a:ext>
                  </a:extLst>
                </a:gridCol>
                <a:gridCol w="1402772">
                  <a:extLst>
                    <a:ext uri="{9D8B030D-6E8A-4147-A177-3AD203B41FA5}">
                      <a16:colId xmlns:a16="http://schemas.microsoft.com/office/drawing/2014/main" val="2191805115"/>
                    </a:ext>
                  </a:extLst>
                </a:gridCol>
                <a:gridCol w="6893041">
                  <a:extLst>
                    <a:ext uri="{9D8B030D-6E8A-4147-A177-3AD203B41FA5}">
                      <a16:colId xmlns:a16="http://schemas.microsoft.com/office/drawing/2014/main" val="2657090986"/>
                    </a:ext>
                  </a:extLst>
                </a:gridCol>
              </a:tblGrid>
              <a:tr h="370840">
                <a:tc>
                  <a:txBody>
                    <a:bodyPr/>
                    <a:lstStyle/>
                    <a:p>
                      <a:r>
                        <a:rPr lang="en-GB" dirty="0"/>
                        <a:t>Potential source of additional benefit</a:t>
                      </a:r>
                    </a:p>
                  </a:txBody>
                  <a:tcPr/>
                </a:tc>
                <a:tc>
                  <a:txBody>
                    <a:bodyPr/>
                    <a:lstStyle/>
                    <a:p>
                      <a:r>
                        <a:rPr lang="en-GB" dirty="0"/>
                        <a:t>Included in AG model?</a:t>
                      </a:r>
                    </a:p>
                  </a:txBody>
                  <a:tcPr/>
                </a:tc>
                <a:tc>
                  <a:txBody>
                    <a:bodyPr/>
                    <a:lstStyle/>
                    <a:p>
                      <a:r>
                        <a:rPr lang="en-GB" dirty="0"/>
                        <a:t>Rationale for excluding/additional comment if included</a:t>
                      </a:r>
                    </a:p>
                  </a:txBody>
                  <a:tcPr/>
                </a:tc>
                <a:extLst>
                  <a:ext uri="{0D108BD9-81ED-4DB2-BD59-A6C34878D82A}">
                    <a16:rowId xmlns:a16="http://schemas.microsoft.com/office/drawing/2014/main" val="2602059357"/>
                  </a:ext>
                </a:extLst>
              </a:tr>
              <a:tr h="370840">
                <a:tc>
                  <a:txBody>
                    <a:bodyPr/>
                    <a:lstStyle/>
                    <a:p>
                      <a:r>
                        <a:rPr lang="en-GB" dirty="0"/>
                        <a:t>Ability to keep wards open during an outbreak</a:t>
                      </a:r>
                    </a:p>
                  </a:txBody>
                  <a:tcPr/>
                </a:tc>
                <a:tc>
                  <a:txBody>
                    <a:bodyPr/>
                    <a:lstStyle/>
                    <a:p>
                      <a:r>
                        <a:rPr lang="en-GB" dirty="0"/>
                        <a:t>No</a:t>
                      </a:r>
                    </a:p>
                  </a:txBody>
                  <a:tcPr/>
                </a:tc>
                <a:tc>
                  <a:txBody>
                    <a:bodyPr/>
                    <a:lstStyle/>
                    <a:p>
                      <a:r>
                        <a:rPr lang="en-GB" dirty="0"/>
                        <a:t>EEPRU considered it unlikely that </a:t>
                      </a:r>
                      <a:r>
                        <a:rPr lang="en-GB" sz="1800" kern="1200" dirty="0" err="1">
                          <a:solidFill>
                            <a:schemeClr val="dk1"/>
                          </a:solidFill>
                          <a:effectLst/>
                          <a:latin typeface="+mn-lt"/>
                          <a:ea typeface="+mn-ea"/>
                          <a:cs typeface="+mn-cs"/>
                        </a:rPr>
                        <a:t>cefiderocol</a:t>
                      </a:r>
                      <a:r>
                        <a:rPr lang="en-GB" dirty="0"/>
                        <a:t> will have this effect as most patients have alternative treatment options available.</a:t>
                      </a:r>
                    </a:p>
                  </a:txBody>
                  <a:tcPr/>
                </a:tc>
                <a:extLst>
                  <a:ext uri="{0D108BD9-81ED-4DB2-BD59-A6C34878D82A}">
                    <a16:rowId xmlns:a16="http://schemas.microsoft.com/office/drawing/2014/main" val="130044176"/>
                  </a:ext>
                </a:extLst>
              </a:tr>
              <a:tr h="370840">
                <a:tc>
                  <a:txBody>
                    <a:bodyPr/>
                    <a:lstStyle/>
                    <a:p>
                      <a:r>
                        <a:rPr lang="en-GB" dirty="0"/>
                        <a:t>Reduced use of resources enabling procedures and healthcare for other patients</a:t>
                      </a:r>
                    </a:p>
                  </a:txBody>
                  <a:tcPr/>
                </a:tc>
                <a:tc>
                  <a:txBody>
                    <a:bodyPr/>
                    <a:lstStyle/>
                    <a:p>
                      <a:r>
                        <a:rPr lang="en-GB" dirty="0"/>
                        <a:t>Yes</a:t>
                      </a:r>
                    </a:p>
                  </a:txBody>
                  <a:tcPr/>
                </a:tc>
                <a:tc>
                  <a:txBody>
                    <a:bodyPr/>
                    <a:lstStyle/>
                    <a:p>
                      <a:r>
                        <a:rPr lang="en-GB" dirty="0"/>
                        <a:t>Where possible the impact of </a:t>
                      </a:r>
                      <a:r>
                        <a:rPr lang="en-GB" sz="1800" kern="1200" dirty="0" err="1">
                          <a:solidFill>
                            <a:schemeClr val="dk1"/>
                          </a:solidFill>
                          <a:effectLst/>
                          <a:latin typeface="+mn-lt"/>
                          <a:ea typeface="+mn-ea"/>
                          <a:cs typeface="+mn-cs"/>
                        </a:rPr>
                        <a:t>cefiderocol</a:t>
                      </a:r>
                      <a:r>
                        <a:rPr lang="en-GB" dirty="0"/>
                        <a:t> on resource use has been captured. When calculating population incremental net health benefit, cost savings have been concerted to health benefits using standard measures of health opportunity cost. </a:t>
                      </a:r>
                    </a:p>
                  </a:txBody>
                  <a:tcPr/>
                </a:tc>
                <a:extLst>
                  <a:ext uri="{0D108BD9-81ED-4DB2-BD59-A6C34878D82A}">
                    <a16:rowId xmlns:a16="http://schemas.microsoft.com/office/drawing/2014/main" val="829442628"/>
                  </a:ext>
                </a:extLst>
              </a:tr>
            </a:tbl>
          </a:graphicData>
        </a:graphic>
      </p:graphicFrame>
    </p:spTree>
    <p:extLst>
      <p:ext uri="{BB962C8B-B14F-4D97-AF65-F5344CB8AC3E}">
        <p14:creationId xmlns:p14="http://schemas.microsoft.com/office/powerpoint/2010/main" val="17410076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6A24-5134-4269-BACD-105A80064B22}"/>
              </a:ext>
            </a:extLst>
          </p:cNvPr>
          <p:cNvSpPr>
            <a:spLocks noGrp="1"/>
          </p:cNvSpPr>
          <p:nvPr>
            <p:ph type="ctrTitle"/>
          </p:nvPr>
        </p:nvSpPr>
        <p:spPr>
          <a:xfrm>
            <a:off x="425435" y="177048"/>
            <a:ext cx="11080069" cy="1276350"/>
          </a:xfrm>
        </p:spPr>
        <p:txBody>
          <a:bodyPr>
            <a:normAutofit/>
          </a:bodyPr>
          <a:lstStyle/>
          <a:p>
            <a:r>
              <a:rPr lang="en-GB" sz="3200" dirty="0"/>
              <a:t>Consultation comments – Spectrum, transmission and enablement value</a:t>
            </a:r>
          </a:p>
        </p:txBody>
      </p:sp>
      <p:sp>
        <p:nvSpPr>
          <p:cNvPr id="3" name="Text Placeholder 2">
            <a:extLst>
              <a:ext uri="{FF2B5EF4-FFF2-40B4-BE49-F238E27FC236}">
                <a16:creationId xmlns:a16="http://schemas.microsoft.com/office/drawing/2014/main" id="{A999D9A0-988F-444A-966F-0E45DC70E98B}"/>
              </a:ext>
              <a:ext uri="{C183D7F6-B498-43B3-948B-1728B52AA6E4}">
                <adec:decorative xmlns:adec="http://schemas.microsoft.com/office/drawing/2017/decorative" val="1"/>
              </a:ext>
            </a:extLst>
          </p:cNvPr>
          <p:cNvSpPr>
            <a:spLocks noGrp="1"/>
          </p:cNvSpPr>
          <p:nvPr>
            <p:ph type="subTitle" idx="1"/>
          </p:nvPr>
        </p:nvSpPr>
        <p:spPr/>
        <p:txBody>
          <a:bodyPr>
            <a:noAutofit/>
          </a:bodyPr>
          <a:lstStyle/>
          <a:p>
            <a:pPr marL="285750" indent="-285750">
              <a:lnSpc>
                <a:spcPct val="100000"/>
              </a:lnSpc>
              <a:spcBef>
                <a:spcPts val="600"/>
              </a:spcBef>
              <a:spcAft>
                <a:spcPts val="600"/>
              </a:spcAft>
              <a:buFont typeface="Arial" panose="020B0604020202020204" pitchFamily="34" charset="0"/>
              <a:buChar char="•"/>
            </a:pPr>
            <a:endParaRPr lang="en-GB" dirty="0"/>
          </a:p>
          <a:p>
            <a:pPr marL="285750" indent="-285750">
              <a:lnSpc>
                <a:spcPct val="100000"/>
              </a:lnSpc>
              <a:spcBef>
                <a:spcPts val="600"/>
              </a:spcBef>
              <a:spcAft>
                <a:spcPts val="600"/>
              </a:spcAft>
              <a:buFont typeface="Arial" panose="020B0604020202020204" pitchFamily="34" charset="0"/>
              <a:buChar char="•"/>
            </a:pPr>
            <a:endParaRPr lang="en-GB" dirty="0"/>
          </a:p>
          <a:p>
            <a:pPr>
              <a:lnSpc>
                <a:spcPct val="100000"/>
              </a:lnSpc>
              <a:spcBef>
                <a:spcPts val="600"/>
              </a:spcBef>
              <a:spcAft>
                <a:spcPts val="600"/>
              </a:spcAft>
            </a:pPr>
            <a:endParaRPr lang="en-GB" dirty="0"/>
          </a:p>
        </p:txBody>
      </p:sp>
      <p:graphicFrame>
        <p:nvGraphicFramePr>
          <p:cNvPr id="5" name="Table 5">
            <a:extLst>
              <a:ext uri="{FF2B5EF4-FFF2-40B4-BE49-F238E27FC236}">
                <a16:creationId xmlns:a16="http://schemas.microsoft.com/office/drawing/2014/main" id="{41390C5A-B16E-473F-A595-CDFA9BB53130}"/>
              </a:ext>
            </a:extLst>
          </p:cNvPr>
          <p:cNvGraphicFramePr>
            <a:graphicFrameLocks noGrp="1"/>
          </p:cNvGraphicFramePr>
          <p:nvPr>
            <p:extLst>
              <p:ext uri="{D42A27DB-BD31-4B8C-83A1-F6EECF244321}">
                <p14:modId xmlns:p14="http://schemas.microsoft.com/office/powerpoint/2010/main" val="415940451"/>
              </p:ext>
            </p:extLst>
          </p:nvPr>
        </p:nvGraphicFramePr>
        <p:xfrm>
          <a:off x="425435" y="1275147"/>
          <a:ext cx="10943430" cy="4776288"/>
        </p:xfrm>
        <a:graphic>
          <a:graphicData uri="http://schemas.openxmlformats.org/drawingml/2006/table">
            <a:tbl>
              <a:tblPr firstRow="1" bandRow="1">
                <a:tableStyleId>{5C22544A-7EE6-4342-B048-85BDC9FD1C3A}</a:tableStyleId>
              </a:tblPr>
              <a:tblGrid>
                <a:gridCol w="1974864">
                  <a:extLst>
                    <a:ext uri="{9D8B030D-6E8A-4147-A177-3AD203B41FA5}">
                      <a16:colId xmlns:a16="http://schemas.microsoft.com/office/drawing/2014/main" val="3114708446"/>
                    </a:ext>
                  </a:extLst>
                </a:gridCol>
                <a:gridCol w="5127173">
                  <a:extLst>
                    <a:ext uri="{9D8B030D-6E8A-4147-A177-3AD203B41FA5}">
                      <a16:colId xmlns:a16="http://schemas.microsoft.com/office/drawing/2014/main" val="154173423"/>
                    </a:ext>
                  </a:extLst>
                </a:gridCol>
                <a:gridCol w="3841393">
                  <a:extLst>
                    <a:ext uri="{9D8B030D-6E8A-4147-A177-3AD203B41FA5}">
                      <a16:colId xmlns:a16="http://schemas.microsoft.com/office/drawing/2014/main" val="1763617000"/>
                    </a:ext>
                  </a:extLst>
                </a:gridCol>
              </a:tblGrid>
              <a:tr h="199984">
                <a:tc>
                  <a:txBody>
                    <a:bodyPr/>
                    <a:lstStyle/>
                    <a:p>
                      <a:pPr>
                        <a:lnSpc>
                          <a:spcPct val="110000"/>
                        </a:lnSpc>
                        <a:spcBef>
                          <a:spcPts val="0"/>
                        </a:spcBef>
                        <a:spcAft>
                          <a:spcPts val="600"/>
                        </a:spcAft>
                      </a:pPr>
                      <a:r>
                        <a:rPr lang="en-GB" u="none" dirty="0"/>
                        <a:t>Consultee</a:t>
                      </a:r>
                    </a:p>
                  </a:txBody>
                  <a:tcPr/>
                </a:tc>
                <a:tc>
                  <a:txBody>
                    <a:bodyPr/>
                    <a:lstStyle/>
                    <a:p>
                      <a:pPr>
                        <a:lnSpc>
                          <a:spcPct val="110000"/>
                        </a:lnSpc>
                        <a:spcBef>
                          <a:spcPts val="0"/>
                        </a:spcBef>
                        <a:spcAft>
                          <a:spcPts val="600"/>
                        </a:spcAft>
                      </a:pPr>
                      <a:r>
                        <a:rPr lang="en-GB" u="none" dirty="0"/>
                        <a:t>Comment</a:t>
                      </a:r>
                    </a:p>
                  </a:txBody>
                  <a:tcPr/>
                </a:tc>
                <a:tc>
                  <a:txBody>
                    <a:bodyPr/>
                    <a:lstStyle/>
                    <a:p>
                      <a:pPr>
                        <a:lnSpc>
                          <a:spcPct val="110000"/>
                        </a:lnSpc>
                        <a:spcBef>
                          <a:spcPts val="0"/>
                        </a:spcBef>
                        <a:spcAft>
                          <a:spcPts val="600"/>
                        </a:spcAft>
                      </a:pPr>
                      <a:r>
                        <a:rPr lang="en-GB" u="none" dirty="0"/>
                        <a:t>EEPRU response</a:t>
                      </a:r>
                    </a:p>
                  </a:txBody>
                  <a:tcPr/>
                </a:tc>
                <a:extLst>
                  <a:ext uri="{0D108BD9-81ED-4DB2-BD59-A6C34878D82A}">
                    <a16:rowId xmlns:a16="http://schemas.microsoft.com/office/drawing/2014/main" val="3072268216"/>
                  </a:ext>
                </a:extLst>
              </a:tr>
              <a:tr h="499980">
                <a:tc gridSpan="2">
                  <a:txBody>
                    <a:bodyPr/>
                    <a:lstStyle/>
                    <a:p>
                      <a:pPr marL="0" indent="0" algn="l">
                        <a:lnSpc>
                          <a:spcPct val="110000"/>
                        </a:lnSpc>
                        <a:spcBef>
                          <a:spcPts val="0"/>
                        </a:spcBef>
                        <a:spcAft>
                          <a:spcPts val="600"/>
                        </a:spcAft>
                        <a:buFont typeface="Arial" panose="020B0604020202020204" pitchFamily="34" charset="0"/>
                        <a:buNone/>
                      </a:pPr>
                      <a:r>
                        <a:rPr lang="en-GB" b="1" i="1" u="none" dirty="0"/>
                        <a:t>Spectrum value</a:t>
                      </a:r>
                    </a:p>
                  </a:txBody>
                  <a:tcPr anchor="ctr"/>
                </a:tc>
                <a:tc hMerge="1">
                  <a:txBody>
                    <a:bodyPr/>
                    <a:lstStyle/>
                    <a:p>
                      <a:endParaRPr lang="en-GB"/>
                    </a:p>
                  </a:txBody>
                  <a:tcPr/>
                </a:tc>
                <a:tc rowSpan="6">
                  <a:txBody>
                    <a:bodyPr/>
                    <a:lstStyle/>
                    <a:p>
                      <a:r>
                        <a:rPr lang="en-GB" dirty="0"/>
                        <a:t>Main areas of uncertainty are enablement value and transmission value, with the magnitude of the former likely to be greater than the latter, but both are highly uncertain.</a:t>
                      </a:r>
                    </a:p>
                  </a:txBody>
                  <a:tcPr anchor="ctr"/>
                </a:tc>
                <a:extLst>
                  <a:ext uri="{0D108BD9-81ED-4DB2-BD59-A6C34878D82A}">
                    <a16:rowId xmlns:a16="http://schemas.microsoft.com/office/drawing/2014/main" val="2488558278"/>
                  </a:ext>
                </a:extLst>
              </a:tr>
              <a:tr h="499980">
                <a:tc>
                  <a:txBody>
                    <a:bodyPr/>
                    <a:lstStyle/>
                    <a:p>
                      <a:pPr marL="0" indent="0">
                        <a:lnSpc>
                          <a:spcPct val="110000"/>
                        </a:lnSpc>
                        <a:spcBef>
                          <a:spcPts val="0"/>
                        </a:spcBef>
                        <a:spcAft>
                          <a:spcPts val="600"/>
                        </a:spcAft>
                        <a:buFont typeface="Arial" panose="020B0604020202020204" pitchFamily="34" charset="0"/>
                        <a:buNone/>
                      </a:pPr>
                      <a:r>
                        <a:rPr lang="en-GB" b="1" u="none" dirty="0"/>
                        <a:t>Shionogi</a:t>
                      </a:r>
                    </a:p>
                  </a:txBody>
                  <a:tcPr/>
                </a:tc>
                <a:tc>
                  <a:txBody>
                    <a:bodyPr/>
                    <a:lstStyle/>
                    <a:p>
                      <a:pPr marL="0" indent="0">
                        <a:lnSpc>
                          <a:spcPct val="110000"/>
                        </a:lnSpc>
                        <a:spcBef>
                          <a:spcPts val="0"/>
                        </a:spcBef>
                        <a:spcAft>
                          <a:spcPts val="600"/>
                        </a:spcAft>
                        <a:buFont typeface="Arial" panose="020B0604020202020204" pitchFamily="34" charset="0"/>
                        <a:buNone/>
                      </a:pPr>
                      <a:r>
                        <a:rPr lang="en-GB" b="0" u="none" dirty="0"/>
                        <a:t>EEPRU have underestimated value. Evidence for minimal/reduced impact on gut microbiota</a:t>
                      </a:r>
                      <a:endParaRPr lang="en-GB" b="1" u="none" dirty="0"/>
                    </a:p>
                  </a:txBody>
                  <a:tcPr/>
                </a:tc>
                <a:tc vMerge="1">
                  <a:txBody>
                    <a:bodyPr/>
                    <a:lstStyle/>
                    <a:p>
                      <a:pPr marL="0" indent="0">
                        <a:lnSpc>
                          <a:spcPct val="110000"/>
                        </a:lnSpc>
                        <a:spcBef>
                          <a:spcPts val="0"/>
                        </a:spcBef>
                        <a:spcAft>
                          <a:spcPts val="600"/>
                        </a:spcAft>
                        <a:buFont typeface="Arial" panose="020B0604020202020204" pitchFamily="34" charset="0"/>
                        <a:buNone/>
                      </a:pPr>
                      <a:endParaRPr lang="en-GB" b="1" u="none" dirty="0"/>
                    </a:p>
                  </a:txBody>
                  <a:tcPr/>
                </a:tc>
                <a:extLst>
                  <a:ext uri="{0D108BD9-81ED-4DB2-BD59-A6C34878D82A}">
                    <a16:rowId xmlns:a16="http://schemas.microsoft.com/office/drawing/2014/main" val="3517953918"/>
                  </a:ext>
                </a:extLst>
              </a:tr>
              <a:tr h="499980">
                <a:tc gridSpan="2">
                  <a:txBody>
                    <a:bodyPr/>
                    <a:lstStyle/>
                    <a:p>
                      <a:pPr marL="0" indent="0">
                        <a:lnSpc>
                          <a:spcPct val="110000"/>
                        </a:lnSpc>
                        <a:spcBef>
                          <a:spcPts val="0"/>
                        </a:spcBef>
                        <a:spcAft>
                          <a:spcPts val="600"/>
                        </a:spcAft>
                        <a:buFont typeface="Arial" panose="020B0604020202020204" pitchFamily="34" charset="0"/>
                        <a:buNone/>
                      </a:pPr>
                      <a:r>
                        <a:rPr lang="en-GB" b="1" i="1" u="none" dirty="0"/>
                        <a:t>Transmission value</a:t>
                      </a:r>
                    </a:p>
                  </a:txBody>
                  <a:tcPr/>
                </a:tc>
                <a:tc hMerge="1">
                  <a:txBody>
                    <a:bodyPr/>
                    <a:lstStyle/>
                    <a:p>
                      <a:pPr marL="0" indent="0">
                        <a:lnSpc>
                          <a:spcPct val="110000"/>
                        </a:lnSpc>
                        <a:spcBef>
                          <a:spcPts val="0"/>
                        </a:spcBef>
                        <a:spcAft>
                          <a:spcPts val="600"/>
                        </a:spcAft>
                        <a:buFont typeface="Arial" panose="020B0604020202020204" pitchFamily="34" charset="0"/>
                        <a:buNone/>
                      </a:pPr>
                      <a:endParaRPr lang="en-GB" b="1" i="1" u="none" dirty="0"/>
                    </a:p>
                  </a:txBody>
                  <a:tcPr/>
                </a:tc>
                <a:tc vMerge="1">
                  <a:txBody>
                    <a:bodyPr/>
                    <a:lstStyle/>
                    <a:p>
                      <a:endParaRPr lang="en-GB" dirty="0"/>
                    </a:p>
                  </a:txBody>
                  <a:tcPr/>
                </a:tc>
                <a:extLst>
                  <a:ext uri="{0D108BD9-81ED-4DB2-BD59-A6C34878D82A}">
                    <a16:rowId xmlns:a16="http://schemas.microsoft.com/office/drawing/2014/main" val="2881487529"/>
                  </a:ext>
                </a:extLst>
              </a:tr>
              <a:tr h="499980">
                <a:tc>
                  <a:txBody>
                    <a:bodyPr/>
                    <a:lstStyle/>
                    <a:p>
                      <a:pPr marL="0" indent="0">
                        <a:lnSpc>
                          <a:spcPct val="110000"/>
                        </a:lnSpc>
                        <a:spcBef>
                          <a:spcPts val="0"/>
                        </a:spcBef>
                        <a:spcAft>
                          <a:spcPts val="600"/>
                        </a:spcAft>
                        <a:buFont typeface="Arial" panose="020B0604020202020204" pitchFamily="34" charset="0"/>
                        <a:buNone/>
                      </a:pPr>
                      <a:r>
                        <a:rPr lang="en-GB" b="1" u="none" dirty="0"/>
                        <a:t>Shionogi</a:t>
                      </a:r>
                    </a:p>
                  </a:txBody>
                  <a:tcPr/>
                </a:tc>
                <a:tc>
                  <a:txBody>
                    <a:bodyPr/>
                    <a:lstStyle/>
                    <a:p>
                      <a:pPr marL="0" indent="0">
                        <a:lnSpc>
                          <a:spcPct val="110000"/>
                        </a:lnSpc>
                        <a:spcBef>
                          <a:spcPts val="0"/>
                        </a:spcBef>
                        <a:spcAft>
                          <a:spcPts val="600"/>
                        </a:spcAft>
                        <a:buFont typeface="Arial" panose="020B0604020202020204" pitchFamily="34" charset="0"/>
                        <a:buNone/>
                      </a:pPr>
                      <a:r>
                        <a:rPr lang="en-GB" b="0" u="none" dirty="0"/>
                        <a:t>Counter-intuitive and contradictory to assume that an antibiotic that improves infection management will not have transmission value</a:t>
                      </a:r>
                      <a:endParaRPr lang="en-GB" b="1" u="none" dirty="0"/>
                    </a:p>
                  </a:txBody>
                  <a:tcPr/>
                </a:tc>
                <a:tc vMerge="1">
                  <a:txBody>
                    <a:bodyPr/>
                    <a:lstStyle/>
                    <a:p>
                      <a:pPr marL="0" indent="0">
                        <a:lnSpc>
                          <a:spcPct val="110000"/>
                        </a:lnSpc>
                        <a:spcBef>
                          <a:spcPts val="0"/>
                        </a:spcBef>
                        <a:spcAft>
                          <a:spcPts val="600"/>
                        </a:spcAft>
                        <a:buFont typeface="Arial" panose="020B0604020202020204" pitchFamily="34" charset="0"/>
                        <a:buNone/>
                      </a:pPr>
                      <a:endParaRPr lang="en-GB" b="1" u="none" dirty="0"/>
                    </a:p>
                  </a:txBody>
                  <a:tcPr/>
                </a:tc>
                <a:extLst>
                  <a:ext uri="{0D108BD9-81ED-4DB2-BD59-A6C34878D82A}">
                    <a16:rowId xmlns:a16="http://schemas.microsoft.com/office/drawing/2014/main" val="183491909"/>
                  </a:ext>
                </a:extLst>
              </a:tr>
              <a:tr h="499980">
                <a:tc gridSpan="2">
                  <a:txBody>
                    <a:bodyPr/>
                    <a:lstStyle/>
                    <a:p>
                      <a:pPr marL="0" indent="0">
                        <a:lnSpc>
                          <a:spcPct val="110000"/>
                        </a:lnSpc>
                        <a:spcBef>
                          <a:spcPts val="0"/>
                        </a:spcBef>
                        <a:spcAft>
                          <a:spcPts val="600"/>
                        </a:spcAft>
                        <a:buFont typeface="Arial" panose="020B0604020202020204" pitchFamily="34" charset="0"/>
                        <a:buNone/>
                      </a:pPr>
                      <a:r>
                        <a:rPr lang="en-GB" b="1" i="1" u="none" dirty="0"/>
                        <a:t>Enablement value</a:t>
                      </a:r>
                    </a:p>
                  </a:txBody>
                  <a:tcPr/>
                </a:tc>
                <a:tc hMerge="1">
                  <a:txBody>
                    <a:bodyPr/>
                    <a:lstStyle/>
                    <a:p>
                      <a:pPr marL="0" indent="0">
                        <a:lnSpc>
                          <a:spcPct val="110000"/>
                        </a:lnSpc>
                        <a:spcBef>
                          <a:spcPts val="0"/>
                        </a:spcBef>
                        <a:spcAft>
                          <a:spcPts val="600"/>
                        </a:spcAft>
                        <a:buFont typeface="Arial" panose="020B0604020202020204" pitchFamily="34" charset="0"/>
                        <a:buNone/>
                      </a:pPr>
                      <a:endParaRPr lang="en-GB" b="1" i="1" u="none" dirty="0"/>
                    </a:p>
                  </a:txBody>
                  <a:tcPr/>
                </a:tc>
                <a:tc vMerge="1">
                  <a:txBody>
                    <a:bodyPr/>
                    <a:lstStyle/>
                    <a:p>
                      <a:endParaRPr lang="en-GB" dirty="0"/>
                    </a:p>
                  </a:txBody>
                  <a:tcPr/>
                </a:tc>
                <a:extLst>
                  <a:ext uri="{0D108BD9-81ED-4DB2-BD59-A6C34878D82A}">
                    <a16:rowId xmlns:a16="http://schemas.microsoft.com/office/drawing/2014/main" val="1344716219"/>
                  </a:ext>
                </a:extLst>
              </a:tr>
              <a:tr h="477058">
                <a:tc>
                  <a:txBody>
                    <a:bodyPr/>
                    <a:lstStyle/>
                    <a:p>
                      <a:pPr marL="0" indent="0">
                        <a:lnSpc>
                          <a:spcPct val="110000"/>
                        </a:lnSpc>
                        <a:spcBef>
                          <a:spcPts val="0"/>
                        </a:spcBef>
                        <a:spcAft>
                          <a:spcPts val="600"/>
                        </a:spcAft>
                        <a:buFont typeface="Arial" panose="020B0604020202020204" pitchFamily="34" charset="0"/>
                        <a:buNone/>
                      </a:pPr>
                      <a:r>
                        <a:rPr lang="en-GB" b="1" u="none" dirty="0"/>
                        <a:t>Shionogi</a:t>
                      </a:r>
                    </a:p>
                  </a:txBody>
                  <a:tcPr/>
                </a:tc>
                <a:tc>
                  <a:txBody>
                    <a:bodyPr/>
                    <a:lstStyle/>
                    <a:p>
                      <a:pPr marL="0" indent="0">
                        <a:lnSpc>
                          <a:spcPct val="110000"/>
                        </a:lnSpc>
                        <a:spcBef>
                          <a:spcPts val="0"/>
                        </a:spcBef>
                        <a:spcAft>
                          <a:spcPts val="600"/>
                        </a:spcAft>
                        <a:buFont typeface="Arial" panose="020B0604020202020204" pitchFamily="34" charset="0"/>
                        <a:buNone/>
                      </a:pPr>
                      <a:r>
                        <a:rPr lang="en-GB" b="0" u="none" dirty="0"/>
                        <a:t>Key enablement from facilitating broader functioning of the health system, particularly in potential high resistance future scenarios, is a key element of missing value</a:t>
                      </a:r>
                      <a:endParaRPr lang="en-GB" b="1" u="none" dirty="0"/>
                    </a:p>
                  </a:txBody>
                  <a:tcPr/>
                </a:tc>
                <a:tc vMerge="1">
                  <a:txBody>
                    <a:bodyPr/>
                    <a:lstStyle/>
                    <a:p>
                      <a:pPr marL="0" indent="0">
                        <a:lnSpc>
                          <a:spcPct val="110000"/>
                        </a:lnSpc>
                        <a:spcBef>
                          <a:spcPts val="0"/>
                        </a:spcBef>
                        <a:spcAft>
                          <a:spcPts val="600"/>
                        </a:spcAft>
                        <a:buFont typeface="Arial" panose="020B0604020202020204" pitchFamily="34" charset="0"/>
                        <a:buNone/>
                      </a:pPr>
                      <a:endParaRPr lang="en-GB" b="1" u="none" dirty="0"/>
                    </a:p>
                  </a:txBody>
                  <a:tcPr/>
                </a:tc>
                <a:extLst>
                  <a:ext uri="{0D108BD9-81ED-4DB2-BD59-A6C34878D82A}">
                    <a16:rowId xmlns:a16="http://schemas.microsoft.com/office/drawing/2014/main" val="844725072"/>
                  </a:ext>
                </a:extLst>
              </a:tr>
            </a:tbl>
          </a:graphicData>
        </a:graphic>
      </p:graphicFrame>
    </p:spTree>
    <p:extLst>
      <p:ext uri="{BB962C8B-B14F-4D97-AF65-F5344CB8AC3E}">
        <p14:creationId xmlns:p14="http://schemas.microsoft.com/office/powerpoint/2010/main" val="33110546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B07D-744C-4457-BD4E-6531257F0D62}"/>
              </a:ext>
            </a:extLst>
          </p:cNvPr>
          <p:cNvSpPr>
            <a:spLocks noGrp="1"/>
          </p:cNvSpPr>
          <p:nvPr>
            <p:ph type="ctrTitle"/>
          </p:nvPr>
        </p:nvSpPr>
        <p:spPr>
          <a:xfrm>
            <a:off x="496383" y="203189"/>
            <a:ext cx="11080069" cy="1276350"/>
          </a:xfrm>
        </p:spPr>
        <p:txBody>
          <a:bodyPr/>
          <a:lstStyle/>
          <a:p>
            <a:r>
              <a:rPr lang="en-GB" dirty="0"/>
              <a:t>Diversity Value</a:t>
            </a:r>
          </a:p>
        </p:txBody>
      </p:sp>
      <p:sp>
        <p:nvSpPr>
          <p:cNvPr id="3" name="Subtitle 2">
            <a:extLst>
              <a:ext uri="{FF2B5EF4-FFF2-40B4-BE49-F238E27FC236}">
                <a16:creationId xmlns:a16="http://schemas.microsoft.com/office/drawing/2014/main" id="{878F5F8C-FBA9-4BDC-97B3-1E29A593DBE4}"/>
              </a:ext>
              <a:ext uri="{C183D7F6-B498-43B3-948B-1728B52AA6E4}">
                <adec:decorative xmlns:adec="http://schemas.microsoft.com/office/drawing/2017/decorative" val="1"/>
              </a:ext>
            </a:extLst>
          </p:cNvPr>
          <p:cNvSpPr>
            <a:spLocks noGrp="1"/>
          </p:cNvSpPr>
          <p:nvPr>
            <p:ph type="subTitle" idx="1"/>
          </p:nvPr>
        </p:nvSpPr>
        <p:spPr/>
        <p:txBody>
          <a:bodyPr/>
          <a:lstStyle/>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B2297CF4-CF3B-4469-9D91-9E5649DCD453}"/>
              </a:ext>
            </a:extLst>
          </p:cNvPr>
          <p:cNvSpPr txBox="1"/>
          <p:nvPr/>
        </p:nvSpPr>
        <p:spPr>
          <a:xfrm>
            <a:off x="496580" y="5877127"/>
            <a:ext cx="11155694" cy="653143"/>
          </a:xfrm>
          <a:prstGeom prst="rect">
            <a:avLst/>
          </a:prstGeom>
          <a:solidFill>
            <a:schemeClr val="accent2"/>
          </a:solidFill>
          <a:ln>
            <a:solidFill>
              <a:schemeClr val="bg1"/>
            </a:solidFill>
            <a:prstDash val="dash"/>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Lato"/>
                <a:ea typeface="+mn-ea"/>
                <a:cs typeface="+mn-cs"/>
              </a:rPr>
              <a:t>Has diversity value been adequately captured in the QALYs estimates?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Lato"/>
                <a:ea typeface="+mn-ea"/>
                <a:cs typeface="+mn-cs"/>
              </a:rPr>
              <a:t>What is the magnitude of any uncaptured benefits?</a:t>
            </a:r>
            <a:endParaRPr kumimoji="0" lang="en-GB" sz="2000" b="0" i="0" u="none" strike="noStrike" kern="1200" cap="none" spc="0" normalizeH="0" baseline="0" noProof="0" dirty="0">
              <a:ln>
                <a:noFill/>
              </a:ln>
              <a:solidFill>
                <a:srgbClr val="FFFFFF"/>
              </a:solidFill>
              <a:effectLst/>
              <a:uLnTx/>
              <a:uFillTx/>
              <a:latin typeface="Lato"/>
              <a:ea typeface="+mn-ea"/>
              <a:cs typeface="+mn-cs"/>
            </a:endParaRPr>
          </a:p>
        </p:txBody>
      </p:sp>
      <p:graphicFrame>
        <p:nvGraphicFramePr>
          <p:cNvPr id="5" name="Table 5">
            <a:extLst>
              <a:ext uri="{FF2B5EF4-FFF2-40B4-BE49-F238E27FC236}">
                <a16:creationId xmlns:a16="http://schemas.microsoft.com/office/drawing/2014/main" id="{D010CB90-C6DF-40AF-BD4C-F57C66DE04A0}"/>
              </a:ext>
            </a:extLst>
          </p:cNvPr>
          <p:cNvGraphicFramePr>
            <a:graphicFrameLocks noGrp="1"/>
          </p:cNvGraphicFramePr>
          <p:nvPr>
            <p:extLst>
              <p:ext uri="{D42A27DB-BD31-4B8C-83A1-F6EECF244321}">
                <p14:modId xmlns:p14="http://schemas.microsoft.com/office/powerpoint/2010/main" val="3582213339"/>
              </p:ext>
            </p:extLst>
          </p:nvPr>
        </p:nvGraphicFramePr>
        <p:xfrm>
          <a:off x="496383" y="1681513"/>
          <a:ext cx="11155694" cy="3474720"/>
        </p:xfrm>
        <a:graphic>
          <a:graphicData uri="http://schemas.openxmlformats.org/drawingml/2006/table">
            <a:tbl>
              <a:tblPr firstRow="1" bandRow="1">
                <a:tableStyleId>{5C22544A-7EE6-4342-B048-85BDC9FD1C3A}</a:tableStyleId>
              </a:tblPr>
              <a:tblGrid>
                <a:gridCol w="3407023">
                  <a:extLst>
                    <a:ext uri="{9D8B030D-6E8A-4147-A177-3AD203B41FA5}">
                      <a16:colId xmlns:a16="http://schemas.microsoft.com/office/drawing/2014/main" val="117477685"/>
                    </a:ext>
                  </a:extLst>
                </a:gridCol>
                <a:gridCol w="1356852">
                  <a:extLst>
                    <a:ext uri="{9D8B030D-6E8A-4147-A177-3AD203B41FA5}">
                      <a16:colId xmlns:a16="http://schemas.microsoft.com/office/drawing/2014/main" val="2191805115"/>
                    </a:ext>
                  </a:extLst>
                </a:gridCol>
                <a:gridCol w="6391819">
                  <a:extLst>
                    <a:ext uri="{9D8B030D-6E8A-4147-A177-3AD203B41FA5}">
                      <a16:colId xmlns:a16="http://schemas.microsoft.com/office/drawing/2014/main" val="2657090986"/>
                    </a:ext>
                  </a:extLst>
                </a:gridCol>
              </a:tblGrid>
              <a:tr h="370840">
                <a:tc>
                  <a:txBody>
                    <a:bodyPr/>
                    <a:lstStyle/>
                    <a:p>
                      <a:r>
                        <a:rPr lang="en-GB" dirty="0"/>
                        <a:t>Potential source of additional benefit</a:t>
                      </a:r>
                    </a:p>
                  </a:txBody>
                  <a:tcPr/>
                </a:tc>
                <a:tc>
                  <a:txBody>
                    <a:bodyPr/>
                    <a:lstStyle/>
                    <a:p>
                      <a:r>
                        <a:rPr lang="en-GB" dirty="0"/>
                        <a:t>Included in AG model?</a:t>
                      </a:r>
                    </a:p>
                  </a:txBody>
                  <a:tcPr/>
                </a:tc>
                <a:tc>
                  <a:txBody>
                    <a:bodyPr/>
                    <a:lstStyle/>
                    <a:p>
                      <a:r>
                        <a:rPr lang="en-GB" dirty="0"/>
                        <a:t>Rationale for excluding/additional comment if included</a:t>
                      </a:r>
                    </a:p>
                  </a:txBody>
                  <a:tcPr/>
                </a:tc>
                <a:extLst>
                  <a:ext uri="{0D108BD9-81ED-4DB2-BD59-A6C34878D82A}">
                    <a16:rowId xmlns:a16="http://schemas.microsoft.com/office/drawing/2014/main" val="2602059357"/>
                  </a:ext>
                </a:extLst>
              </a:tr>
              <a:tr h="370840">
                <a:tc>
                  <a:txBody>
                    <a:bodyPr/>
                    <a:lstStyle/>
                    <a:p>
                      <a:r>
                        <a:rPr lang="en-GB" dirty="0"/>
                        <a:t>Replacing broad spectrum antimicrobials with narrow spectrum antimicrobials</a:t>
                      </a:r>
                    </a:p>
                  </a:txBody>
                  <a:tcPr/>
                </a:tc>
                <a:tc>
                  <a:txBody>
                    <a:bodyPr/>
                    <a:lstStyle/>
                    <a:p>
                      <a:r>
                        <a:rPr lang="en-GB" dirty="0"/>
                        <a:t>No</a:t>
                      </a:r>
                    </a:p>
                  </a:txBody>
                  <a:tcPr/>
                </a:tc>
                <a:tc>
                  <a:txBody>
                    <a:bodyPr/>
                    <a:lstStyle/>
                    <a:p>
                      <a:r>
                        <a:rPr lang="en-GB" dirty="0">
                          <a:solidFill>
                            <a:schemeClr val="tx1"/>
                          </a:solidFill>
                        </a:rPr>
                        <a:t>Within HVCS: Clinical advisors indicated that diverse prescribing strategies unlikely to be appropriate given lack of safe and effective alternative treatments.</a:t>
                      </a:r>
                    </a:p>
                    <a:p>
                      <a:r>
                        <a:rPr lang="en-GB" dirty="0">
                          <a:solidFill>
                            <a:schemeClr val="tx1"/>
                          </a:solidFill>
                        </a:rPr>
                        <a:t> </a:t>
                      </a:r>
                    </a:p>
                    <a:p>
                      <a:r>
                        <a:rPr lang="en-GB" dirty="0">
                          <a:solidFill>
                            <a:schemeClr val="tx1"/>
                          </a:solidFill>
                        </a:rPr>
                        <a:t>Outside HVCS: Clinical advisors not supportive of </a:t>
                      </a:r>
                      <a:r>
                        <a:rPr lang="en-GB" sz="1800" kern="1200" dirty="0" err="1">
                          <a:solidFill>
                            <a:schemeClr val="dk1"/>
                          </a:solidFill>
                          <a:effectLst/>
                          <a:latin typeface="+mn-lt"/>
                          <a:ea typeface="+mn-ea"/>
                          <a:cs typeface="+mn-cs"/>
                        </a:rPr>
                        <a:t>cefiderocol</a:t>
                      </a:r>
                      <a:r>
                        <a:rPr lang="en-GB" dirty="0">
                          <a:solidFill>
                            <a:schemeClr val="tx1"/>
                          </a:solidFill>
                        </a:rPr>
                        <a:t> use in broader populations as part of diverse prescribing strategies due to desire to reduce emergence of resistance to </a:t>
                      </a:r>
                      <a:r>
                        <a:rPr lang="en-GB" sz="1800" kern="1200" dirty="0" err="1">
                          <a:solidFill>
                            <a:schemeClr val="dk1"/>
                          </a:solidFill>
                          <a:effectLst/>
                          <a:latin typeface="+mn-lt"/>
                          <a:ea typeface="+mn-ea"/>
                          <a:cs typeface="+mn-cs"/>
                        </a:rPr>
                        <a:t>cefiderocol</a:t>
                      </a:r>
                      <a:r>
                        <a:rPr lang="en-GB" dirty="0">
                          <a:solidFill>
                            <a:schemeClr val="tx1"/>
                          </a:solidFill>
                        </a:rPr>
                        <a:t>. Also uncertainty about how reduced use of existing agents due to availability of </a:t>
                      </a:r>
                      <a:r>
                        <a:rPr lang="en-GB" sz="1800" kern="1200" dirty="0" err="1">
                          <a:solidFill>
                            <a:schemeClr val="dk1"/>
                          </a:solidFill>
                          <a:effectLst/>
                          <a:latin typeface="+mn-lt"/>
                          <a:ea typeface="+mn-ea"/>
                          <a:cs typeface="+mn-cs"/>
                        </a:rPr>
                        <a:t>cefiderocol</a:t>
                      </a:r>
                      <a:r>
                        <a:rPr lang="en-GB" dirty="0">
                          <a:solidFill>
                            <a:schemeClr val="tx1"/>
                          </a:solidFill>
                        </a:rPr>
                        <a:t> will impact resistant to these drugs</a:t>
                      </a:r>
                    </a:p>
                  </a:txBody>
                  <a:tcPr/>
                </a:tc>
                <a:extLst>
                  <a:ext uri="{0D108BD9-81ED-4DB2-BD59-A6C34878D82A}">
                    <a16:rowId xmlns:a16="http://schemas.microsoft.com/office/drawing/2014/main" val="130044176"/>
                  </a:ext>
                </a:extLst>
              </a:tr>
            </a:tbl>
          </a:graphicData>
        </a:graphic>
      </p:graphicFrame>
      <p:sp>
        <p:nvSpPr>
          <p:cNvPr id="7" name="Rectangle 6">
            <a:extLst>
              <a:ext uri="{FF2B5EF4-FFF2-40B4-BE49-F238E27FC236}">
                <a16:creationId xmlns:a16="http://schemas.microsoft.com/office/drawing/2014/main" id="{2DF7D925-1C84-4E86-AD6A-CFCE2523E0BD}"/>
              </a:ext>
            </a:extLst>
          </p:cNvPr>
          <p:cNvSpPr/>
          <p:nvPr/>
        </p:nvSpPr>
        <p:spPr>
          <a:xfrm>
            <a:off x="518153" y="862953"/>
            <a:ext cx="11155694" cy="75715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0000"/>
                </a:solidFill>
                <a:effectLst/>
                <a:uLnTx/>
                <a:uFillTx/>
                <a:latin typeface="Lato"/>
                <a:ea typeface="Calibri"/>
                <a:cs typeface="Calibri"/>
                <a:sym typeface="Calibri"/>
              </a:rPr>
              <a:t>Benefits of a new antimicrobial replacing broad spectrum antimicrobials, reducing problems associated with their overuse</a:t>
            </a:r>
          </a:p>
        </p:txBody>
      </p:sp>
    </p:spTree>
    <p:extLst>
      <p:ext uri="{BB962C8B-B14F-4D97-AF65-F5344CB8AC3E}">
        <p14:creationId xmlns:p14="http://schemas.microsoft.com/office/powerpoint/2010/main" val="30296445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6A24-5134-4269-BACD-105A80064B22}"/>
              </a:ext>
            </a:extLst>
          </p:cNvPr>
          <p:cNvSpPr>
            <a:spLocks noGrp="1"/>
          </p:cNvSpPr>
          <p:nvPr>
            <p:ph type="ctrTitle"/>
          </p:nvPr>
        </p:nvSpPr>
        <p:spPr>
          <a:xfrm>
            <a:off x="425435" y="177048"/>
            <a:ext cx="11080069" cy="1276350"/>
          </a:xfrm>
        </p:spPr>
        <p:txBody>
          <a:bodyPr>
            <a:normAutofit/>
          </a:bodyPr>
          <a:lstStyle/>
          <a:p>
            <a:r>
              <a:rPr lang="en-GB" sz="3200" dirty="0"/>
              <a:t>Consultation comments – Diversity value</a:t>
            </a:r>
          </a:p>
        </p:txBody>
      </p:sp>
      <p:sp>
        <p:nvSpPr>
          <p:cNvPr id="3" name="Text Placeholder 2">
            <a:extLst>
              <a:ext uri="{FF2B5EF4-FFF2-40B4-BE49-F238E27FC236}">
                <a16:creationId xmlns:a16="http://schemas.microsoft.com/office/drawing/2014/main" id="{A999D9A0-988F-444A-966F-0E45DC70E98B}"/>
              </a:ext>
              <a:ext uri="{C183D7F6-B498-43B3-948B-1728B52AA6E4}">
                <adec:decorative xmlns:adec="http://schemas.microsoft.com/office/drawing/2017/decorative" val="1"/>
              </a:ext>
            </a:extLst>
          </p:cNvPr>
          <p:cNvSpPr>
            <a:spLocks noGrp="1"/>
          </p:cNvSpPr>
          <p:nvPr>
            <p:ph type="subTitle" idx="1"/>
          </p:nvPr>
        </p:nvSpPr>
        <p:spPr/>
        <p:txBody>
          <a:bodyPr>
            <a:noAutofit/>
          </a:bodyPr>
          <a:lstStyle/>
          <a:p>
            <a:pPr marL="285750" indent="-285750">
              <a:lnSpc>
                <a:spcPct val="100000"/>
              </a:lnSpc>
              <a:spcBef>
                <a:spcPts val="600"/>
              </a:spcBef>
              <a:spcAft>
                <a:spcPts val="600"/>
              </a:spcAft>
              <a:buFont typeface="Arial" panose="020B0604020202020204" pitchFamily="34" charset="0"/>
              <a:buChar char="•"/>
            </a:pPr>
            <a:endParaRPr lang="en-GB" dirty="0"/>
          </a:p>
          <a:p>
            <a:pPr marL="285750" indent="-285750">
              <a:lnSpc>
                <a:spcPct val="100000"/>
              </a:lnSpc>
              <a:spcBef>
                <a:spcPts val="600"/>
              </a:spcBef>
              <a:spcAft>
                <a:spcPts val="600"/>
              </a:spcAft>
              <a:buFont typeface="Arial" panose="020B0604020202020204" pitchFamily="34" charset="0"/>
              <a:buChar char="•"/>
            </a:pPr>
            <a:endParaRPr lang="en-GB" dirty="0"/>
          </a:p>
          <a:p>
            <a:pPr>
              <a:lnSpc>
                <a:spcPct val="100000"/>
              </a:lnSpc>
              <a:spcBef>
                <a:spcPts val="600"/>
              </a:spcBef>
              <a:spcAft>
                <a:spcPts val="600"/>
              </a:spcAft>
            </a:pPr>
            <a:endParaRPr lang="en-GB" dirty="0"/>
          </a:p>
        </p:txBody>
      </p:sp>
      <p:graphicFrame>
        <p:nvGraphicFramePr>
          <p:cNvPr id="5" name="Table 5">
            <a:extLst>
              <a:ext uri="{FF2B5EF4-FFF2-40B4-BE49-F238E27FC236}">
                <a16:creationId xmlns:a16="http://schemas.microsoft.com/office/drawing/2014/main" id="{41390C5A-B16E-473F-A595-CDFA9BB53130}"/>
              </a:ext>
            </a:extLst>
          </p:cNvPr>
          <p:cNvGraphicFramePr>
            <a:graphicFrameLocks noGrp="1"/>
          </p:cNvGraphicFramePr>
          <p:nvPr>
            <p:extLst>
              <p:ext uri="{D42A27DB-BD31-4B8C-83A1-F6EECF244321}">
                <p14:modId xmlns:p14="http://schemas.microsoft.com/office/powerpoint/2010/main" val="3014917880"/>
              </p:ext>
            </p:extLst>
          </p:nvPr>
        </p:nvGraphicFramePr>
        <p:xfrm>
          <a:off x="425435" y="1374393"/>
          <a:ext cx="10943429" cy="4181604"/>
        </p:xfrm>
        <a:graphic>
          <a:graphicData uri="http://schemas.openxmlformats.org/drawingml/2006/table">
            <a:tbl>
              <a:tblPr firstRow="1" bandRow="1">
                <a:tableStyleId>{5C22544A-7EE6-4342-B048-85BDC9FD1C3A}</a:tableStyleId>
              </a:tblPr>
              <a:tblGrid>
                <a:gridCol w="2154479">
                  <a:extLst>
                    <a:ext uri="{9D8B030D-6E8A-4147-A177-3AD203B41FA5}">
                      <a16:colId xmlns:a16="http://schemas.microsoft.com/office/drawing/2014/main" val="3114708446"/>
                    </a:ext>
                  </a:extLst>
                </a:gridCol>
                <a:gridCol w="4947557">
                  <a:extLst>
                    <a:ext uri="{9D8B030D-6E8A-4147-A177-3AD203B41FA5}">
                      <a16:colId xmlns:a16="http://schemas.microsoft.com/office/drawing/2014/main" val="154173423"/>
                    </a:ext>
                  </a:extLst>
                </a:gridCol>
                <a:gridCol w="3841393">
                  <a:extLst>
                    <a:ext uri="{9D8B030D-6E8A-4147-A177-3AD203B41FA5}">
                      <a16:colId xmlns:a16="http://schemas.microsoft.com/office/drawing/2014/main" val="1763617000"/>
                    </a:ext>
                  </a:extLst>
                </a:gridCol>
              </a:tblGrid>
              <a:tr h="199984">
                <a:tc>
                  <a:txBody>
                    <a:bodyPr/>
                    <a:lstStyle/>
                    <a:p>
                      <a:pPr>
                        <a:lnSpc>
                          <a:spcPct val="110000"/>
                        </a:lnSpc>
                        <a:spcBef>
                          <a:spcPts val="0"/>
                        </a:spcBef>
                        <a:spcAft>
                          <a:spcPts val="600"/>
                        </a:spcAft>
                      </a:pPr>
                      <a:r>
                        <a:rPr lang="en-GB" u="none" dirty="0"/>
                        <a:t>Consultee</a:t>
                      </a:r>
                    </a:p>
                  </a:txBody>
                  <a:tcPr/>
                </a:tc>
                <a:tc>
                  <a:txBody>
                    <a:bodyPr/>
                    <a:lstStyle/>
                    <a:p>
                      <a:pPr>
                        <a:lnSpc>
                          <a:spcPct val="110000"/>
                        </a:lnSpc>
                        <a:spcBef>
                          <a:spcPts val="0"/>
                        </a:spcBef>
                        <a:spcAft>
                          <a:spcPts val="600"/>
                        </a:spcAft>
                      </a:pPr>
                      <a:r>
                        <a:rPr lang="en-GB" u="none" dirty="0"/>
                        <a:t>Comment</a:t>
                      </a:r>
                    </a:p>
                  </a:txBody>
                  <a:tcPr/>
                </a:tc>
                <a:tc>
                  <a:txBody>
                    <a:bodyPr/>
                    <a:lstStyle/>
                    <a:p>
                      <a:pPr>
                        <a:lnSpc>
                          <a:spcPct val="110000"/>
                        </a:lnSpc>
                        <a:spcBef>
                          <a:spcPts val="0"/>
                        </a:spcBef>
                        <a:spcAft>
                          <a:spcPts val="600"/>
                        </a:spcAft>
                      </a:pPr>
                      <a:r>
                        <a:rPr lang="en-GB" u="none" dirty="0"/>
                        <a:t>EEPRU response</a:t>
                      </a:r>
                    </a:p>
                  </a:txBody>
                  <a:tcPr/>
                </a:tc>
                <a:extLst>
                  <a:ext uri="{0D108BD9-81ED-4DB2-BD59-A6C34878D82A}">
                    <a16:rowId xmlns:a16="http://schemas.microsoft.com/office/drawing/2014/main" val="3072268216"/>
                  </a:ext>
                </a:extLst>
              </a:tr>
              <a:tr h="499980">
                <a:tc>
                  <a:txBody>
                    <a:bodyPr/>
                    <a:lstStyle/>
                    <a:p>
                      <a:pPr marL="0" indent="0">
                        <a:lnSpc>
                          <a:spcPct val="110000"/>
                        </a:lnSpc>
                        <a:spcBef>
                          <a:spcPts val="0"/>
                        </a:spcBef>
                        <a:spcAft>
                          <a:spcPts val="600"/>
                        </a:spcAft>
                        <a:buFont typeface="Arial" panose="020B0604020202020204" pitchFamily="34" charset="0"/>
                        <a:buNone/>
                      </a:pPr>
                      <a:r>
                        <a:rPr lang="en-GB" b="1" u="none" dirty="0"/>
                        <a:t>Shionogi</a:t>
                      </a:r>
                    </a:p>
                    <a:p>
                      <a:pPr marL="0" indent="0">
                        <a:lnSpc>
                          <a:spcPct val="110000"/>
                        </a:lnSpc>
                        <a:spcBef>
                          <a:spcPts val="0"/>
                        </a:spcBef>
                        <a:spcAft>
                          <a:spcPts val="600"/>
                        </a:spcAft>
                        <a:buFont typeface="Arial" panose="020B0604020202020204" pitchFamily="34" charset="0"/>
                        <a:buNone/>
                      </a:pPr>
                      <a:endParaRPr lang="en-GB" b="1" u="none" dirty="0"/>
                    </a:p>
                    <a:p>
                      <a:pPr marL="0" indent="0">
                        <a:lnSpc>
                          <a:spcPct val="110000"/>
                        </a:lnSpc>
                        <a:spcBef>
                          <a:spcPts val="0"/>
                        </a:spcBef>
                        <a:spcAft>
                          <a:spcPts val="600"/>
                        </a:spcAft>
                        <a:buFont typeface="Arial" panose="020B0604020202020204" pitchFamily="34" charset="0"/>
                        <a:buNone/>
                      </a:pPr>
                      <a:endParaRPr lang="en-GB" b="1" u="none" dirty="0"/>
                    </a:p>
                  </a:txBody>
                  <a:tcPr/>
                </a:tc>
                <a:tc>
                  <a:txBody>
                    <a:bodyPr/>
                    <a:lstStyle/>
                    <a:p>
                      <a:pPr marL="0" indent="0">
                        <a:lnSpc>
                          <a:spcPct val="110000"/>
                        </a:lnSpc>
                        <a:spcBef>
                          <a:spcPts val="0"/>
                        </a:spcBef>
                        <a:spcAft>
                          <a:spcPts val="600"/>
                        </a:spcAft>
                        <a:buFont typeface="Arial" panose="020B0604020202020204" pitchFamily="34" charset="0"/>
                        <a:buNone/>
                      </a:pPr>
                      <a:r>
                        <a:rPr lang="en-GB" b="0" u="none" dirty="0"/>
                        <a:t>Argument that diversity will result in a net zero benefit due to countervailing effects (length of stay reduction vs increase in transmission from life extension) suggests no diversity value.</a:t>
                      </a:r>
                    </a:p>
                  </a:txBody>
                  <a:tcPr/>
                </a:tc>
                <a:tc rowSpan="3">
                  <a:txBody>
                    <a:bodyPr/>
                    <a:lstStyle/>
                    <a:p>
                      <a:pPr marL="0" indent="0">
                        <a:lnSpc>
                          <a:spcPct val="110000"/>
                        </a:lnSpc>
                        <a:spcBef>
                          <a:spcPts val="0"/>
                        </a:spcBef>
                        <a:spcAft>
                          <a:spcPts val="600"/>
                        </a:spcAft>
                        <a:buFont typeface="Arial" panose="020B0604020202020204" pitchFamily="34" charset="0"/>
                        <a:buNone/>
                      </a:pPr>
                      <a:r>
                        <a:rPr lang="en-GB" b="0" u="none" dirty="0"/>
                        <a:t>Stewardship policies with relatively low usage in the short term are modelled by EEPRU.</a:t>
                      </a:r>
                    </a:p>
                    <a:p>
                      <a:pPr marL="0" indent="0">
                        <a:lnSpc>
                          <a:spcPct val="110000"/>
                        </a:lnSpc>
                        <a:spcBef>
                          <a:spcPts val="0"/>
                        </a:spcBef>
                        <a:spcAft>
                          <a:spcPts val="600"/>
                        </a:spcAft>
                        <a:buFont typeface="Arial" panose="020B0604020202020204" pitchFamily="34" charset="0"/>
                        <a:buNone/>
                      </a:pPr>
                      <a:r>
                        <a:rPr lang="en-GB" b="0" u="none" dirty="0"/>
                        <a:t>In principle, this strategy helps to preserve the effectiveness of available antimicrobials to the emergence of greater numbers of patients with challenging pathogens and resistance mechanisms in the future. </a:t>
                      </a:r>
                    </a:p>
                  </a:txBody>
                  <a:tcPr anchor="ctr"/>
                </a:tc>
                <a:extLst>
                  <a:ext uri="{0D108BD9-81ED-4DB2-BD59-A6C34878D82A}">
                    <a16:rowId xmlns:a16="http://schemas.microsoft.com/office/drawing/2014/main" val="3517953918"/>
                  </a:ext>
                </a:extLst>
              </a:tr>
              <a:tr h="499980">
                <a:tc>
                  <a:txBody>
                    <a:body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GB" b="1" u="none" dirty="0"/>
                        <a:t>Pfizer</a:t>
                      </a:r>
                    </a:p>
                    <a:p>
                      <a:pPr marL="0" indent="0">
                        <a:lnSpc>
                          <a:spcPct val="110000"/>
                        </a:lnSpc>
                        <a:spcBef>
                          <a:spcPts val="0"/>
                        </a:spcBef>
                        <a:spcAft>
                          <a:spcPts val="600"/>
                        </a:spcAft>
                        <a:buFont typeface="Arial" panose="020B0604020202020204" pitchFamily="34" charset="0"/>
                        <a:buNone/>
                      </a:pPr>
                      <a:endParaRPr lang="en-GB" b="1" u="none" dirty="0"/>
                    </a:p>
                  </a:txBody>
                  <a:tcPr/>
                </a:tc>
                <a:tc>
                  <a:txBody>
                    <a:bodyPr/>
                    <a:lstStyle/>
                    <a:p>
                      <a:pPr marL="0" indent="0">
                        <a:lnSpc>
                          <a:spcPct val="110000"/>
                        </a:lnSpc>
                        <a:spcBef>
                          <a:spcPts val="0"/>
                        </a:spcBef>
                        <a:spcAft>
                          <a:spcPts val="600"/>
                        </a:spcAft>
                        <a:buFont typeface="Arial" panose="020B0604020202020204" pitchFamily="34" charset="0"/>
                        <a:buNone/>
                      </a:pPr>
                      <a:r>
                        <a:rPr lang="en-GB" b="0" i="0" u="none" dirty="0"/>
                        <a:t>Incorporating diversification prolongs the efficacy of existing antimicrobials, and introducing a new antimicrobial increases the effectiveness of diversification. Current EEPRU model does not assess the diversity value of novel antibiotics.</a:t>
                      </a:r>
                    </a:p>
                  </a:txBody>
                  <a:tcPr/>
                </a:tc>
                <a:tc vMerge="1">
                  <a:txBody>
                    <a:bodyPr/>
                    <a:lstStyle/>
                    <a:p>
                      <a:pPr marL="0" indent="0">
                        <a:lnSpc>
                          <a:spcPct val="110000"/>
                        </a:lnSpc>
                        <a:spcBef>
                          <a:spcPts val="0"/>
                        </a:spcBef>
                        <a:spcAft>
                          <a:spcPts val="600"/>
                        </a:spcAft>
                        <a:buFont typeface="Arial" panose="020B0604020202020204" pitchFamily="34" charset="0"/>
                        <a:buNone/>
                      </a:pPr>
                      <a:endParaRPr lang="en-GB" b="1" u="none" dirty="0"/>
                    </a:p>
                  </a:txBody>
                  <a:tcPr/>
                </a:tc>
                <a:extLst>
                  <a:ext uri="{0D108BD9-81ED-4DB2-BD59-A6C34878D82A}">
                    <a16:rowId xmlns:a16="http://schemas.microsoft.com/office/drawing/2014/main" val="355660442"/>
                  </a:ext>
                </a:extLst>
              </a:tr>
              <a:tr h="499980">
                <a:tc>
                  <a:txBody>
                    <a:bodyPr/>
                    <a:lstStyle/>
                    <a:p>
                      <a:pPr marL="0" indent="0">
                        <a:lnSpc>
                          <a:spcPct val="110000"/>
                        </a:lnSpc>
                        <a:spcBef>
                          <a:spcPts val="0"/>
                        </a:spcBef>
                        <a:spcAft>
                          <a:spcPts val="600"/>
                        </a:spcAft>
                        <a:buFont typeface="Arial" panose="020B0604020202020204" pitchFamily="34" charset="0"/>
                        <a:buNone/>
                      </a:pPr>
                      <a:r>
                        <a:rPr lang="en-GB" b="1" u="none" dirty="0"/>
                        <a:t>BSAC and </a:t>
                      </a:r>
                      <a:r>
                        <a:rPr lang="en-GB" b="1" u="none" dirty="0" err="1"/>
                        <a:t>RCPath</a:t>
                      </a:r>
                      <a:endParaRPr lang="en-GB" b="1" u="none" dirty="0"/>
                    </a:p>
                  </a:txBody>
                  <a:tcPr/>
                </a:tc>
                <a:tc>
                  <a:txBody>
                    <a:bodyPr/>
                    <a:lstStyle/>
                    <a:p>
                      <a:pPr marL="0" indent="0">
                        <a:lnSpc>
                          <a:spcPct val="110000"/>
                        </a:lnSpc>
                        <a:spcBef>
                          <a:spcPts val="0"/>
                        </a:spcBef>
                        <a:spcAft>
                          <a:spcPts val="600"/>
                        </a:spcAft>
                        <a:buFont typeface="Arial" panose="020B0604020202020204" pitchFamily="34" charset="0"/>
                        <a:buNone/>
                      </a:pPr>
                      <a:r>
                        <a:rPr lang="en-GB" b="0" i="0" u="none" dirty="0"/>
                        <a:t>NHS Trusts are put under pressure to avoid prescribing carbapenems</a:t>
                      </a:r>
                    </a:p>
                  </a:txBody>
                  <a:tcPr/>
                </a:tc>
                <a:tc vMerge="1">
                  <a:txBody>
                    <a:bodyPr/>
                    <a:lstStyle/>
                    <a:p>
                      <a:pPr marL="0" indent="0">
                        <a:lnSpc>
                          <a:spcPct val="110000"/>
                        </a:lnSpc>
                        <a:spcBef>
                          <a:spcPts val="0"/>
                        </a:spcBef>
                        <a:spcAft>
                          <a:spcPts val="600"/>
                        </a:spcAft>
                        <a:buFont typeface="Arial" panose="020B0604020202020204" pitchFamily="34" charset="0"/>
                        <a:buNone/>
                      </a:pPr>
                      <a:endParaRPr lang="en-GB" b="1" u="none" dirty="0"/>
                    </a:p>
                  </a:txBody>
                  <a:tcPr/>
                </a:tc>
                <a:extLst>
                  <a:ext uri="{0D108BD9-81ED-4DB2-BD59-A6C34878D82A}">
                    <a16:rowId xmlns:a16="http://schemas.microsoft.com/office/drawing/2014/main" val="2193011642"/>
                  </a:ext>
                </a:extLst>
              </a:tr>
            </a:tbl>
          </a:graphicData>
        </a:graphic>
      </p:graphicFrame>
    </p:spTree>
    <p:extLst>
      <p:ext uri="{BB962C8B-B14F-4D97-AF65-F5344CB8AC3E}">
        <p14:creationId xmlns:p14="http://schemas.microsoft.com/office/powerpoint/2010/main" val="26974064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B07D-744C-4457-BD4E-6531257F0D62}"/>
              </a:ext>
            </a:extLst>
          </p:cNvPr>
          <p:cNvSpPr>
            <a:spLocks noGrp="1"/>
          </p:cNvSpPr>
          <p:nvPr>
            <p:ph type="ctrTitle"/>
          </p:nvPr>
        </p:nvSpPr>
        <p:spPr/>
        <p:txBody>
          <a:bodyPr/>
          <a:lstStyle/>
          <a:p>
            <a:r>
              <a:rPr lang="en-GB" dirty="0"/>
              <a:t>Insurance Value</a:t>
            </a:r>
          </a:p>
        </p:txBody>
      </p:sp>
      <p:sp>
        <p:nvSpPr>
          <p:cNvPr id="3" name="Subtitle 2">
            <a:extLst>
              <a:ext uri="{FF2B5EF4-FFF2-40B4-BE49-F238E27FC236}">
                <a16:creationId xmlns:a16="http://schemas.microsoft.com/office/drawing/2014/main" id="{878F5F8C-FBA9-4BDC-97B3-1E29A593DBE4}"/>
              </a:ext>
              <a:ext uri="{C183D7F6-B498-43B3-948B-1728B52AA6E4}">
                <adec:decorative xmlns:adec="http://schemas.microsoft.com/office/drawing/2017/decorative" val="1"/>
              </a:ext>
            </a:extLst>
          </p:cNvPr>
          <p:cNvSpPr>
            <a:spLocks noGrp="1"/>
          </p:cNvSpPr>
          <p:nvPr>
            <p:ph type="subTitle" idx="1"/>
          </p:nvPr>
        </p:nvSpPr>
        <p:spPr/>
        <p:txBody>
          <a:bodyPr/>
          <a:lstStyle/>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B2297CF4-CF3B-4469-9D91-9E5649DCD453}"/>
              </a:ext>
            </a:extLst>
          </p:cNvPr>
          <p:cNvSpPr txBox="1"/>
          <p:nvPr/>
        </p:nvSpPr>
        <p:spPr>
          <a:xfrm>
            <a:off x="458668" y="6085709"/>
            <a:ext cx="11155497" cy="653143"/>
          </a:xfrm>
          <a:prstGeom prst="rect">
            <a:avLst/>
          </a:prstGeom>
          <a:solidFill>
            <a:schemeClr val="accent2"/>
          </a:solidFill>
          <a:ln>
            <a:solidFill>
              <a:schemeClr val="bg1"/>
            </a:solidFill>
            <a:prstDash val="dash"/>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Lato"/>
                <a:ea typeface="+mn-ea"/>
                <a:cs typeface="+mn-cs"/>
              </a:rPr>
              <a:t>Has insurance value been adequately captured in the QALYs estimates?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Lato"/>
                <a:ea typeface="+mn-ea"/>
                <a:cs typeface="+mn-cs"/>
              </a:rPr>
              <a:t>What is the magnitude of any uncaptured benefits?</a:t>
            </a:r>
            <a:endParaRPr kumimoji="0" lang="en-GB" sz="2000" b="0" i="0" u="none" strike="noStrike" kern="1200" cap="none" spc="0" normalizeH="0" baseline="0" noProof="0" dirty="0">
              <a:ln>
                <a:noFill/>
              </a:ln>
              <a:solidFill>
                <a:schemeClr val="bg1"/>
              </a:solidFill>
              <a:effectLst/>
              <a:uLnTx/>
              <a:uFillTx/>
              <a:latin typeface="Lato"/>
              <a:ea typeface="+mn-ea"/>
              <a:cs typeface="+mn-cs"/>
            </a:endParaRPr>
          </a:p>
        </p:txBody>
      </p:sp>
      <p:graphicFrame>
        <p:nvGraphicFramePr>
          <p:cNvPr id="5" name="Table 5">
            <a:extLst>
              <a:ext uri="{FF2B5EF4-FFF2-40B4-BE49-F238E27FC236}">
                <a16:creationId xmlns:a16="http://schemas.microsoft.com/office/drawing/2014/main" id="{D07107B9-EB72-4E18-9675-EBA1A993BCED}"/>
              </a:ext>
            </a:extLst>
          </p:cNvPr>
          <p:cNvGraphicFramePr>
            <a:graphicFrameLocks noGrp="1"/>
          </p:cNvGraphicFramePr>
          <p:nvPr>
            <p:extLst>
              <p:ext uri="{D42A27DB-BD31-4B8C-83A1-F6EECF244321}">
                <p14:modId xmlns:p14="http://schemas.microsoft.com/office/powerpoint/2010/main" val="4136788968"/>
              </p:ext>
            </p:extLst>
          </p:nvPr>
        </p:nvGraphicFramePr>
        <p:xfrm>
          <a:off x="496383" y="2161981"/>
          <a:ext cx="11155694" cy="2743200"/>
        </p:xfrm>
        <a:graphic>
          <a:graphicData uri="http://schemas.openxmlformats.org/drawingml/2006/table">
            <a:tbl>
              <a:tblPr firstRow="1" bandRow="1">
                <a:tableStyleId>{5C22544A-7EE6-4342-B048-85BDC9FD1C3A}</a:tableStyleId>
              </a:tblPr>
              <a:tblGrid>
                <a:gridCol w="4754619">
                  <a:extLst>
                    <a:ext uri="{9D8B030D-6E8A-4147-A177-3AD203B41FA5}">
                      <a16:colId xmlns:a16="http://schemas.microsoft.com/office/drawing/2014/main" val="117477685"/>
                    </a:ext>
                  </a:extLst>
                </a:gridCol>
                <a:gridCol w="1331097">
                  <a:extLst>
                    <a:ext uri="{9D8B030D-6E8A-4147-A177-3AD203B41FA5}">
                      <a16:colId xmlns:a16="http://schemas.microsoft.com/office/drawing/2014/main" val="2191805115"/>
                    </a:ext>
                  </a:extLst>
                </a:gridCol>
                <a:gridCol w="5069978">
                  <a:extLst>
                    <a:ext uri="{9D8B030D-6E8A-4147-A177-3AD203B41FA5}">
                      <a16:colId xmlns:a16="http://schemas.microsoft.com/office/drawing/2014/main" val="2657090986"/>
                    </a:ext>
                  </a:extLst>
                </a:gridCol>
              </a:tblGrid>
              <a:tr h="370840">
                <a:tc>
                  <a:txBody>
                    <a:bodyPr/>
                    <a:lstStyle/>
                    <a:p>
                      <a:r>
                        <a:rPr lang="en-GB" dirty="0"/>
                        <a:t>Potential source of additional benefit</a:t>
                      </a:r>
                    </a:p>
                  </a:txBody>
                  <a:tcPr/>
                </a:tc>
                <a:tc>
                  <a:txBody>
                    <a:bodyPr/>
                    <a:lstStyle/>
                    <a:p>
                      <a:r>
                        <a:rPr lang="en-GB" dirty="0"/>
                        <a:t>Included in AG model?</a:t>
                      </a:r>
                    </a:p>
                  </a:txBody>
                  <a:tcPr/>
                </a:tc>
                <a:tc>
                  <a:txBody>
                    <a:bodyPr/>
                    <a:lstStyle/>
                    <a:p>
                      <a:r>
                        <a:rPr lang="en-GB" dirty="0"/>
                        <a:t>Rationale for excluding/additional comment if included</a:t>
                      </a:r>
                    </a:p>
                  </a:txBody>
                  <a:tcPr/>
                </a:tc>
                <a:extLst>
                  <a:ext uri="{0D108BD9-81ED-4DB2-BD59-A6C34878D82A}">
                    <a16:rowId xmlns:a16="http://schemas.microsoft.com/office/drawing/2014/main" val="2602059357"/>
                  </a:ext>
                </a:extLst>
              </a:tr>
              <a:tr h="370840">
                <a:tc>
                  <a:txBody>
                    <a:bodyPr/>
                    <a:lstStyle/>
                    <a:p>
                      <a:r>
                        <a:rPr lang="en-GB" dirty="0"/>
                        <a:t>Restricting usage of cefiderocol to preserve efficacy in the long term</a:t>
                      </a:r>
                    </a:p>
                  </a:txBody>
                  <a:tcPr/>
                </a:tc>
                <a:tc>
                  <a:txBody>
                    <a:bodyPr/>
                    <a:lstStyle/>
                    <a:p>
                      <a:r>
                        <a:rPr lang="en-GB" dirty="0"/>
                        <a:t>Yes</a:t>
                      </a:r>
                    </a:p>
                  </a:txBody>
                  <a:tcPr/>
                </a:tc>
                <a:tc>
                  <a:txBody>
                    <a:bodyPr/>
                    <a:lstStyle/>
                    <a:p>
                      <a:r>
                        <a:rPr lang="en-GB" dirty="0"/>
                        <a:t>Quantified in high value clinical scenarios – scenarios modelled reflect restricting usage</a:t>
                      </a:r>
                    </a:p>
                  </a:txBody>
                  <a:tcPr/>
                </a:tc>
                <a:extLst>
                  <a:ext uri="{0D108BD9-81ED-4DB2-BD59-A6C34878D82A}">
                    <a16:rowId xmlns:a16="http://schemas.microsoft.com/office/drawing/2014/main" val="130044176"/>
                  </a:ext>
                </a:extLst>
              </a:tr>
              <a:tr h="370840">
                <a:tc>
                  <a:txBody>
                    <a:bodyPr/>
                    <a:lstStyle/>
                    <a:p>
                      <a:r>
                        <a:rPr lang="en-GB" dirty="0"/>
                        <a:t>Avoidance for catastrophic health losses</a:t>
                      </a:r>
                    </a:p>
                  </a:txBody>
                  <a:tcPr/>
                </a:tc>
                <a:tc>
                  <a:txBody>
                    <a:bodyPr/>
                    <a:lstStyle/>
                    <a:p>
                      <a:r>
                        <a:rPr lang="en-GB" dirty="0"/>
                        <a:t>Yes</a:t>
                      </a:r>
                    </a:p>
                  </a:txBody>
                  <a:tcPr/>
                </a:tc>
                <a:tc>
                  <a:txBody>
                    <a:bodyPr/>
                    <a:lstStyle/>
                    <a:p>
                      <a:r>
                        <a:rPr lang="en-GB" dirty="0"/>
                        <a:t>Quantified in high value clinical scenarios (presented as distributions of population level net health benefits from the probabilistic sensitivity analysis) – but may be valued differently by society</a:t>
                      </a:r>
                    </a:p>
                  </a:txBody>
                  <a:tcPr/>
                </a:tc>
                <a:extLst>
                  <a:ext uri="{0D108BD9-81ED-4DB2-BD59-A6C34878D82A}">
                    <a16:rowId xmlns:a16="http://schemas.microsoft.com/office/drawing/2014/main" val="912382383"/>
                  </a:ext>
                </a:extLst>
              </a:tr>
            </a:tbl>
          </a:graphicData>
        </a:graphic>
      </p:graphicFrame>
      <p:sp>
        <p:nvSpPr>
          <p:cNvPr id="7" name="Rectangle 6">
            <a:extLst>
              <a:ext uri="{FF2B5EF4-FFF2-40B4-BE49-F238E27FC236}">
                <a16:creationId xmlns:a16="http://schemas.microsoft.com/office/drawing/2014/main" id="{028ABA9F-7003-448E-9E9C-170F6EEBAA36}"/>
              </a:ext>
            </a:extLst>
          </p:cNvPr>
          <p:cNvSpPr/>
          <p:nvPr/>
        </p:nvSpPr>
        <p:spPr>
          <a:xfrm>
            <a:off x="496580" y="1257462"/>
            <a:ext cx="11155694" cy="75715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0000"/>
                </a:solidFill>
                <a:effectLst/>
                <a:uLnTx/>
                <a:uFillTx/>
                <a:latin typeface="Lato"/>
                <a:ea typeface="Calibri"/>
                <a:cs typeface="Calibri"/>
                <a:sym typeface="Calibri"/>
              </a:rPr>
              <a:t>Benefits of reserving a new antimicrobial until resistance eliminates current alternatives as options or as insurance against a catastrophic emergence of widespread multi drug resistant infections</a:t>
            </a:r>
          </a:p>
        </p:txBody>
      </p:sp>
    </p:spTree>
    <p:extLst>
      <p:ext uri="{BB962C8B-B14F-4D97-AF65-F5344CB8AC3E}">
        <p14:creationId xmlns:p14="http://schemas.microsoft.com/office/powerpoint/2010/main" val="230989199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6A24-5134-4269-BACD-105A80064B22}"/>
              </a:ext>
            </a:extLst>
          </p:cNvPr>
          <p:cNvSpPr>
            <a:spLocks noGrp="1"/>
          </p:cNvSpPr>
          <p:nvPr>
            <p:ph type="ctrTitle"/>
          </p:nvPr>
        </p:nvSpPr>
        <p:spPr>
          <a:xfrm>
            <a:off x="425435" y="177048"/>
            <a:ext cx="11080069" cy="1276350"/>
          </a:xfrm>
        </p:spPr>
        <p:txBody>
          <a:bodyPr>
            <a:normAutofit/>
          </a:bodyPr>
          <a:lstStyle/>
          <a:p>
            <a:r>
              <a:rPr lang="en-GB" sz="3200" dirty="0"/>
              <a:t>Consultation comments – Insurance value</a:t>
            </a:r>
          </a:p>
        </p:txBody>
      </p:sp>
      <p:sp>
        <p:nvSpPr>
          <p:cNvPr id="3" name="Text Placeholder 2">
            <a:extLst>
              <a:ext uri="{FF2B5EF4-FFF2-40B4-BE49-F238E27FC236}">
                <a16:creationId xmlns:a16="http://schemas.microsoft.com/office/drawing/2014/main" id="{A999D9A0-988F-444A-966F-0E45DC70E98B}"/>
              </a:ext>
              <a:ext uri="{C183D7F6-B498-43B3-948B-1728B52AA6E4}">
                <adec:decorative xmlns:adec="http://schemas.microsoft.com/office/drawing/2017/decorative" val="1"/>
              </a:ext>
            </a:extLst>
          </p:cNvPr>
          <p:cNvSpPr>
            <a:spLocks noGrp="1"/>
          </p:cNvSpPr>
          <p:nvPr>
            <p:ph type="subTitle" idx="1"/>
          </p:nvPr>
        </p:nvSpPr>
        <p:spPr/>
        <p:txBody>
          <a:bodyPr>
            <a:noAutofit/>
          </a:bodyPr>
          <a:lstStyle/>
          <a:p>
            <a:pPr marL="285750" indent="-285750">
              <a:lnSpc>
                <a:spcPct val="100000"/>
              </a:lnSpc>
              <a:spcBef>
                <a:spcPts val="600"/>
              </a:spcBef>
              <a:spcAft>
                <a:spcPts val="600"/>
              </a:spcAft>
              <a:buFont typeface="Arial" panose="020B0604020202020204" pitchFamily="34" charset="0"/>
              <a:buChar char="•"/>
            </a:pPr>
            <a:endParaRPr lang="en-GB" dirty="0"/>
          </a:p>
          <a:p>
            <a:pPr marL="285750" indent="-285750">
              <a:lnSpc>
                <a:spcPct val="100000"/>
              </a:lnSpc>
              <a:spcBef>
                <a:spcPts val="600"/>
              </a:spcBef>
              <a:spcAft>
                <a:spcPts val="600"/>
              </a:spcAft>
              <a:buFont typeface="Arial" panose="020B0604020202020204" pitchFamily="34" charset="0"/>
              <a:buChar char="•"/>
            </a:pPr>
            <a:endParaRPr lang="en-GB" dirty="0"/>
          </a:p>
          <a:p>
            <a:pPr>
              <a:lnSpc>
                <a:spcPct val="100000"/>
              </a:lnSpc>
              <a:spcBef>
                <a:spcPts val="600"/>
              </a:spcBef>
              <a:spcAft>
                <a:spcPts val="600"/>
              </a:spcAft>
            </a:pPr>
            <a:endParaRPr lang="en-GB" dirty="0"/>
          </a:p>
        </p:txBody>
      </p:sp>
      <p:graphicFrame>
        <p:nvGraphicFramePr>
          <p:cNvPr id="5" name="Table 5">
            <a:extLst>
              <a:ext uri="{FF2B5EF4-FFF2-40B4-BE49-F238E27FC236}">
                <a16:creationId xmlns:a16="http://schemas.microsoft.com/office/drawing/2014/main" id="{41390C5A-B16E-473F-A595-CDFA9BB53130}"/>
              </a:ext>
            </a:extLst>
          </p:cNvPr>
          <p:cNvGraphicFramePr>
            <a:graphicFrameLocks noGrp="1"/>
          </p:cNvGraphicFramePr>
          <p:nvPr>
            <p:extLst>
              <p:ext uri="{D42A27DB-BD31-4B8C-83A1-F6EECF244321}">
                <p14:modId xmlns:p14="http://schemas.microsoft.com/office/powerpoint/2010/main" val="3920095356"/>
              </p:ext>
            </p:extLst>
          </p:nvPr>
        </p:nvGraphicFramePr>
        <p:xfrm>
          <a:off x="425435" y="1374393"/>
          <a:ext cx="10943429" cy="3513393"/>
        </p:xfrm>
        <a:graphic>
          <a:graphicData uri="http://schemas.openxmlformats.org/drawingml/2006/table">
            <a:tbl>
              <a:tblPr firstRow="1" bandRow="1">
                <a:tableStyleId>{5C22544A-7EE6-4342-B048-85BDC9FD1C3A}</a:tableStyleId>
              </a:tblPr>
              <a:tblGrid>
                <a:gridCol w="2154479">
                  <a:extLst>
                    <a:ext uri="{9D8B030D-6E8A-4147-A177-3AD203B41FA5}">
                      <a16:colId xmlns:a16="http://schemas.microsoft.com/office/drawing/2014/main" val="3114708446"/>
                    </a:ext>
                  </a:extLst>
                </a:gridCol>
                <a:gridCol w="5029200">
                  <a:extLst>
                    <a:ext uri="{9D8B030D-6E8A-4147-A177-3AD203B41FA5}">
                      <a16:colId xmlns:a16="http://schemas.microsoft.com/office/drawing/2014/main" val="154173423"/>
                    </a:ext>
                  </a:extLst>
                </a:gridCol>
                <a:gridCol w="3759750">
                  <a:extLst>
                    <a:ext uri="{9D8B030D-6E8A-4147-A177-3AD203B41FA5}">
                      <a16:colId xmlns:a16="http://schemas.microsoft.com/office/drawing/2014/main" val="1763617000"/>
                    </a:ext>
                  </a:extLst>
                </a:gridCol>
              </a:tblGrid>
              <a:tr h="199984">
                <a:tc>
                  <a:txBody>
                    <a:bodyPr/>
                    <a:lstStyle/>
                    <a:p>
                      <a:pPr>
                        <a:lnSpc>
                          <a:spcPct val="110000"/>
                        </a:lnSpc>
                        <a:spcBef>
                          <a:spcPts val="0"/>
                        </a:spcBef>
                        <a:spcAft>
                          <a:spcPts val="600"/>
                        </a:spcAft>
                      </a:pPr>
                      <a:r>
                        <a:rPr lang="en-GB" u="none" dirty="0"/>
                        <a:t>Consultee</a:t>
                      </a:r>
                    </a:p>
                  </a:txBody>
                  <a:tcPr/>
                </a:tc>
                <a:tc>
                  <a:txBody>
                    <a:bodyPr/>
                    <a:lstStyle/>
                    <a:p>
                      <a:pPr>
                        <a:lnSpc>
                          <a:spcPct val="110000"/>
                        </a:lnSpc>
                        <a:spcBef>
                          <a:spcPts val="0"/>
                        </a:spcBef>
                        <a:spcAft>
                          <a:spcPts val="600"/>
                        </a:spcAft>
                      </a:pPr>
                      <a:r>
                        <a:rPr lang="en-GB" u="none" dirty="0"/>
                        <a:t>Comment</a:t>
                      </a:r>
                    </a:p>
                  </a:txBody>
                  <a:tcPr/>
                </a:tc>
                <a:tc>
                  <a:txBody>
                    <a:bodyPr/>
                    <a:lstStyle/>
                    <a:p>
                      <a:pPr>
                        <a:lnSpc>
                          <a:spcPct val="110000"/>
                        </a:lnSpc>
                        <a:spcBef>
                          <a:spcPts val="0"/>
                        </a:spcBef>
                        <a:spcAft>
                          <a:spcPts val="600"/>
                        </a:spcAft>
                      </a:pPr>
                      <a:r>
                        <a:rPr lang="en-GB" u="none" dirty="0"/>
                        <a:t>EEPRU response</a:t>
                      </a:r>
                    </a:p>
                  </a:txBody>
                  <a:tcPr/>
                </a:tc>
                <a:extLst>
                  <a:ext uri="{0D108BD9-81ED-4DB2-BD59-A6C34878D82A}">
                    <a16:rowId xmlns:a16="http://schemas.microsoft.com/office/drawing/2014/main" val="3072268216"/>
                  </a:ext>
                </a:extLst>
              </a:tr>
              <a:tr h="499980">
                <a:tc>
                  <a:txBody>
                    <a:bodyPr/>
                    <a:lstStyle/>
                    <a:p>
                      <a:pPr marL="0" indent="0">
                        <a:lnSpc>
                          <a:spcPct val="110000"/>
                        </a:lnSpc>
                        <a:spcBef>
                          <a:spcPts val="0"/>
                        </a:spcBef>
                        <a:spcAft>
                          <a:spcPts val="600"/>
                        </a:spcAft>
                        <a:buFont typeface="Arial" panose="020B0604020202020204" pitchFamily="34" charset="0"/>
                        <a:buNone/>
                      </a:pPr>
                      <a:r>
                        <a:rPr lang="en-GB" b="1" u="none" dirty="0"/>
                        <a:t>Shionogi</a:t>
                      </a:r>
                    </a:p>
                    <a:p>
                      <a:pPr marL="0" indent="0">
                        <a:lnSpc>
                          <a:spcPct val="110000"/>
                        </a:lnSpc>
                        <a:spcBef>
                          <a:spcPts val="0"/>
                        </a:spcBef>
                        <a:spcAft>
                          <a:spcPts val="600"/>
                        </a:spcAft>
                        <a:buFont typeface="Arial" panose="020B0604020202020204" pitchFamily="34" charset="0"/>
                        <a:buNone/>
                      </a:pPr>
                      <a:endParaRPr lang="en-GB" b="1" u="none" dirty="0"/>
                    </a:p>
                    <a:p>
                      <a:pPr marL="0" indent="0">
                        <a:lnSpc>
                          <a:spcPct val="110000"/>
                        </a:lnSpc>
                        <a:spcBef>
                          <a:spcPts val="0"/>
                        </a:spcBef>
                        <a:spcAft>
                          <a:spcPts val="600"/>
                        </a:spcAft>
                        <a:buFont typeface="Arial" panose="020B0604020202020204" pitchFamily="34" charset="0"/>
                        <a:buNone/>
                      </a:pPr>
                      <a:endParaRPr lang="en-GB" b="1" u="none" dirty="0"/>
                    </a:p>
                  </a:txBody>
                  <a:tcPr/>
                </a:tc>
                <a:tc>
                  <a:txBody>
                    <a:bodyPr/>
                    <a:lstStyle/>
                    <a:p>
                      <a:pPr marL="0" indent="0">
                        <a:lnSpc>
                          <a:spcPct val="110000"/>
                        </a:lnSpc>
                        <a:spcBef>
                          <a:spcPts val="0"/>
                        </a:spcBef>
                        <a:spcAft>
                          <a:spcPts val="600"/>
                        </a:spcAft>
                        <a:buFont typeface="Arial" panose="020B0604020202020204" pitchFamily="34" charset="0"/>
                        <a:buNone/>
                      </a:pPr>
                      <a:r>
                        <a:rPr lang="en-GB" b="0" u="none" dirty="0"/>
                        <a:t>Value of avoiding and/or managing low probability but high consequence ‘catastrophic’ outbreaks of resistant infections is missed and therefore overall value underestimated</a:t>
                      </a:r>
                    </a:p>
                  </a:txBody>
                  <a:tcPr/>
                </a:tc>
                <a:tc rowSpan="2">
                  <a:txBody>
                    <a:bodyPr/>
                    <a:lstStyle/>
                    <a:p>
                      <a:pPr marL="0" indent="0">
                        <a:lnSpc>
                          <a:spcPct val="110000"/>
                        </a:lnSpc>
                        <a:spcBef>
                          <a:spcPts val="0"/>
                        </a:spcBef>
                        <a:spcAft>
                          <a:spcPts val="600"/>
                        </a:spcAft>
                        <a:buFont typeface="Arial" panose="020B0604020202020204" pitchFamily="34" charset="0"/>
                        <a:buNone/>
                      </a:pPr>
                      <a:r>
                        <a:rPr lang="en-GB" b="0" u="none" dirty="0"/>
                        <a:t>Insurance value is not captured in the base case model given the profound uncertainty regarding these future developments.  </a:t>
                      </a:r>
                    </a:p>
                    <a:p>
                      <a:pPr marL="0" indent="0">
                        <a:lnSpc>
                          <a:spcPct val="110000"/>
                        </a:lnSpc>
                        <a:spcBef>
                          <a:spcPts val="0"/>
                        </a:spcBef>
                        <a:spcAft>
                          <a:spcPts val="600"/>
                        </a:spcAft>
                        <a:buFont typeface="Arial" panose="020B0604020202020204" pitchFamily="34" charset="0"/>
                        <a:buNone/>
                      </a:pPr>
                      <a:endParaRPr lang="en-GB" b="0" u="none" dirty="0"/>
                    </a:p>
                    <a:p>
                      <a:pPr marL="0" indent="0">
                        <a:lnSpc>
                          <a:spcPct val="110000"/>
                        </a:lnSpc>
                        <a:spcBef>
                          <a:spcPts val="0"/>
                        </a:spcBef>
                        <a:spcAft>
                          <a:spcPts val="600"/>
                        </a:spcAft>
                        <a:buFont typeface="Arial" panose="020B0604020202020204" pitchFamily="34" charset="0"/>
                        <a:buNone/>
                      </a:pPr>
                      <a:r>
                        <a:rPr lang="en-GB" b="0" u="none" dirty="0"/>
                        <a:t>EEPRU has done additional scenario analyses. </a:t>
                      </a:r>
                    </a:p>
                  </a:txBody>
                  <a:tcPr anchor="ctr"/>
                </a:tc>
                <a:extLst>
                  <a:ext uri="{0D108BD9-81ED-4DB2-BD59-A6C34878D82A}">
                    <a16:rowId xmlns:a16="http://schemas.microsoft.com/office/drawing/2014/main" val="3517953918"/>
                  </a:ext>
                </a:extLst>
              </a:tr>
              <a:tr h="499980">
                <a:tc>
                  <a:txBody>
                    <a:body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GB" b="1" u="none" dirty="0"/>
                        <a:t>Pfizer</a:t>
                      </a:r>
                    </a:p>
                    <a:p>
                      <a:pPr marL="0" indent="0">
                        <a:lnSpc>
                          <a:spcPct val="110000"/>
                        </a:lnSpc>
                        <a:spcBef>
                          <a:spcPts val="0"/>
                        </a:spcBef>
                        <a:spcAft>
                          <a:spcPts val="600"/>
                        </a:spcAft>
                        <a:buFont typeface="Arial" panose="020B0604020202020204" pitchFamily="34" charset="0"/>
                        <a:buNone/>
                      </a:pPr>
                      <a:endParaRPr lang="en-GB" b="1" u="none" dirty="0"/>
                    </a:p>
                  </a:txBody>
                  <a:tcPr/>
                </a:tc>
                <a:tc>
                  <a:txBody>
                    <a:bodyPr/>
                    <a:lstStyle/>
                    <a:p>
                      <a:pPr marL="0" indent="0">
                        <a:lnSpc>
                          <a:spcPct val="110000"/>
                        </a:lnSpc>
                        <a:spcBef>
                          <a:spcPts val="0"/>
                        </a:spcBef>
                        <a:spcAft>
                          <a:spcPts val="600"/>
                        </a:spcAft>
                        <a:buFont typeface="Arial" panose="020B0604020202020204" pitchFamily="34" charset="0"/>
                        <a:buNone/>
                      </a:pPr>
                      <a:r>
                        <a:rPr lang="en-GB" b="0" i="0" u="none" dirty="0"/>
                        <a:t>There are well-established insurance modelling techniques which could capture value of new antibiotics in mitigating future probabilistic events - this value would likely need to be considered collectively across the antibiotic spectrum.</a:t>
                      </a:r>
                    </a:p>
                  </a:txBody>
                  <a:tcPr/>
                </a:tc>
                <a:tc vMerge="1">
                  <a:txBody>
                    <a:bodyPr/>
                    <a:lstStyle/>
                    <a:p>
                      <a:pPr marL="0" indent="0">
                        <a:lnSpc>
                          <a:spcPct val="110000"/>
                        </a:lnSpc>
                        <a:spcBef>
                          <a:spcPts val="0"/>
                        </a:spcBef>
                        <a:spcAft>
                          <a:spcPts val="600"/>
                        </a:spcAft>
                        <a:buFont typeface="Arial" panose="020B0604020202020204" pitchFamily="34" charset="0"/>
                        <a:buNone/>
                      </a:pPr>
                      <a:endParaRPr lang="en-GB" b="1" u="none" dirty="0"/>
                    </a:p>
                  </a:txBody>
                  <a:tcPr/>
                </a:tc>
                <a:extLst>
                  <a:ext uri="{0D108BD9-81ED-4DB2-BD59-A6C34878D82A}">
                    <a16:rowId xmlns:a16="http://schemas.microsoft.com/office/drawing/2014/main" val="355660442"/>
                  </a:ext>
                </a:extLst>
              </a:tr>
            </a:tbl>
          </a:graphicData>
        </a:graphic>
      </p:graphicFrame>
    </p:spTree>
    <p:extLst>
      <p:ext uri="{BB962C8B-B14F-4D97-AF65-F5344CB8AC3E}">
        <p14:creationId xmlns:p14="http://schemas.microsoft.com/office/powerpoint/2010/main" val="4348647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E639-6716-46A1-BA91-112124481DA1}"/>
              </a:ext>
            </a:extLst>
          </p:cNvPr>
          <p:cNvSpPr>
            <a:spLocks noGrp="1"/>
          </p:cNvSpPr>
          <p:nvPr>
            <p:ph type="ctrTitle"/>
          </p:nvPr>
        </p:nvSpPr>
        <p:spPr>
          <a:xfrm>
            <a:off x="373725" y="177048"/>
            <a:ext cx="11080069" cy="1276350"/>
          </a:xfrm>
        </p:spPr>
        <p:txBody>
          <a:bodyPr>
            <a:normAutofit/>
          </a:bodyPr>
          <a:lstStyle/>
          <a:p>
            <a:r>
              <a:rPr lang="en-GB" dirty="0"/>
              <a:t>Summary of additional source of value</a:t>
            </a:r>
          </a:p>
        </p:txBody>
      </p:sp>
      <p:graphicFrame>
        <p:nvGraphicFramePr>
          <p:cNvPr id="4" name="Table 4">
            <a:extLst>
              <a:ext uri="{FF2B5EF4-FFF2-40B4-BE49-F238E27FC236}">
                <a16:creationId xmlns:a16="http://schemas.microsoft.com/office/drawing/2014/main" id="{FB79B291-0187-45BE-AAA1-FAE6E802706F}"/>
              </a:ext>
            </a:extLst>
          </p:cNvPr>
          <p:cNvGraphicFramePr>
            <a:graphicFrameLocks noGrp="1"/>
          </p:cNvGraphicFramePr>
          <p:nvPr>
            <p:extLst>
              <p:ext uri="{D42A27DB-BD31-4B8C-83A1-F6EECF244321}">
                <p14:modId xmlns:p14="http://schemas.microsoft.com/office/powerpoint/2010/main" val="387294564"/>
              </p:ext>
            </p:extLst>
          </p:nvPr>
        </p:nvGraphicFramePr>
        <p:xfrm>
          <a:off x="264229" y="719824"/>
          <a:ext cx="11554045" cy="5538854"/>
        </p:xfrm>
        <a:graphic>
          <a:graphicData uri="http://schemas.openxmlformats.org/drawingml/2006/table">
            <a:tbl>
              <a:tblPr firstRow="1" bandRow="1">
                <a:tableStyleId>{5C22544A-7EE6-4342-B048-85BDC9FD1C3A}</a:tableStyleId>
              </a:tblPr>
              <a:tblGrid>
                <a:gridCol w="1436980">
                  <a:extLst>
                    <a:ext uri="{9D8B030D-6E8A-4147-A177-3AD203B41FA5}">
                      <a16:colId xmlns:a16="http://schemas.microsoft.com/office/drawing/2014/main" val="3433344510"/>
                    </a:ext>
                  </a:extLst>
                </a:gridCol>
                <a:gridCol w="5630299">
                  <a:extLst>
                    <a:ext uri="{9D8B030D-6E8A-4147-A177-3AD203B41FA5}">
                      <a16:colId xmlns:a16="http://schemas.microsoft.com/office/drawing/2014/main" val="2652152285"/>
                    </a:ext>
                  </a:extLst>
                </a:gridCol>
                <a:gridCol w="1530464">
                  <a:extLst>
                    <a:ext uri="{9D8B030D-6E8A-4147-A177-3AD203B41FA5}">
                      <a16:colId xmlns:a16="http://schemas.microsoft.com/office/drawing/2014/main" val="3610227299"/>
                    </a:ext>
                  </a:extLst>
                </a:gridCol>
                <a:gridCol w="1478151">
                  <a:extLst>
                    <a:ext uri="{9D8B030D-6E8A-4147-A177-3AD203B41FA5}">
                      <a16:colId xmlns:a16="http://schemas.microsoft.com/office/drawing/2014/main" val="1052760167"/>
                    </a:ext>
                  </a:extLst>
                </a:gridCol>
                <a:gridCol w="1478151">
                  <a:extLst>
                    <a:ext uri="{9D8B030D-6E8A-4147-A177-3AD203B41FA5}">
                      <a16:colId xmlns:a16="http://schemas.microsoft.com/office/drawing/2014/main" val="219360132"/>
                    </a:ext>
                  </a:extLst>
                </a:gridCol>
              </a:tblGrid>
              <a:tr h="160912">
                <a:tc>
                  <a:txBody>
                    <a:bodyPr/>
                    <a:lstStyle/>
                    <a:p>
                      <a:r>
                        <a:rPr lang="en-GB" sz="1700" dirty="0"/>
                        <a:t>Value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Potential source of additional benefit</a:t>
                      </a:r>
                    </a:p>
                    <a:p>
                      <a:endParaRPr lang="en-GB" sz="1700" dirty="0"/>
                    </a:p>
                  </a:txBody>
                  <a:tcPr/>
                </a:tc>
                <a:tc>
                  <a:txBody>
                    <a:bodyPr/>
                    <a:lstStyle/>
                    <a:p>
                      <a:r>
                        <a:rPr lang="en-GB" sz="1700" dirty="0"/>
                        <a:t>Driver of benefit of </a:t>
                      </a:r>
                      <a:r>
                        <a:rPr lang="en-GB" sz="1700" dirty="0" err="1"/>
                        <a:t>cefiderocol</a:t>
                      </a:r>
                      <a:endParaRPr lang="en-GB" sz="1700" dirty="0"/>
                    </a:p>
                  </a:txBody>
                  <a:tcPr/>
                </a:tc>
                <a:tc>
                  <a:txBody>
                    <a:bodyPr/>
                    <a:lstStyle/>
                    <a:p>
                      <a:r>
                        <a:rPr lang="en-GB" sz="1700" dirty="0"/>
                        <a:t>Included in EEPRU model</a:t>
                      </a:r>
                    </a:p>
                  </a:txBody>
                  <a:tcPr/>
                </a:tc>
                <a:tc>
                  <a:txBody>
                    <a:bodyPr/>
                    <a:lstStyle/>
                    <a:p>
                      <a:r>
                        <a:rPr lang="en-GB" sz="1700" dirty="0"/>
                        <a:t>Source of uncertainty*</a:t>
                      </a:r>
                    </a:p>
                  </a:txBody>
                  <a:tcPr/>
                </a:tc>
                <a:extLst>
                  <a:ext uri="{0D108BD9-81ED-4DB2-BD59-A6C34878D82A}">
                    <a16:rowId xmlns:a16="http://schemas.microsoft.com/office/drawing/2014/main" val="790781532"/>
                  </a:ext>
                </a:extLst>
              </a:tr>
              <a:tr h="370840">
                <a:tc>
                  <a:txBody>
                    <a:bodyPr/>
                    <a:lstStyle/>
                    <a:p>
                      <a:r>
                        <a:rPr lang="en-GB" sz="1700" dirty="0"/>
                        <a:t>Spectrum</a:t>
                      </a:r>
                    </a:p>
                  </a:txBody>
                  <a:tcPr/>
                </a:tc>
                <a:tc>
                  <a:txBody>
                    <a:bodyPr/>
                    <a:lstStyle/>
                    <a:p>
                      <a:r>
                        <a:rPr lang="en-GB" sz="1700" dirty="0"/>
                        <a:t>Reduced colonisation with drug-resistant bacteria, leading to reduced drug-resistance of future infections</a:t>
                      </a:r>
                    </a:p>
                  </a:txBody>
                  <a:tcPr/>
                </a:tc>
                <a:tc>
                  <a:txBody>
                    <a:bodyPr/>
                    <a:lstStyle/>
                    <a:p>
                      <a:r>
                        <a:rPr lang="en-GB" sz="1700" dirty="0"/>
                        <a:t>No</a:t>
                      </a:r>
                    </a:p>
                  </a:txBody>
                  <a:tcPr/>
                </a:tc>
                <a:tc>
                  <a:txBody>
                    <a:bodyPr/>
                    <a:lstStyle/>
                    <a:p>
                      <a:r>
                        <a:rPr lang="en-GB" sz="17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No</a:t>
                      </a:r>
                    </a:p>
                  </a:txBody>
                  <a:tcPr/>
                </a:tc>
                <a:extLst>
                  <a:ext uri="{0D108BD9-81ED-4DB2-BD59-A6C34878D82A}">
                    <a16:rowId xmlns:a16="http://schemas.microsoft.com/office/drawing/2014/main" val="3077088857"/>
                  </a:ext>
                </a:extLst>
              </a:tr>
              <a:tr h="370840">
                <a:tc>
                  <a:txBody>
                    <a:bodyPr/>
                    <a:lstStyle/>
                    <a:p>
                      <a:r>
                        <a:rPr lang="en-GB" sz="1700" dirty="0"/>
                        <a:t>Transmission</a:t>
                      </a:r>
                    </a:p>
                  </a:txBody>
                  <a:tcPr/>
                </a:tc>
                <a:tc>
                  <a:txBody>
                    <a:bodyPr/>
                    <a:lstStyle/>
                    <a:p>
                      <a:r>
                        <a:rPr lang="en-GB" sz="1700" dirty="0"/>
                        <a:t>Reduced number of resistant infections</a:t>
                      </a:r>
                    </a:p>
                  </a:txBody>
                  <a:tcPr/>
                </a:tc>
                <a:tc>
                  <a:txBody>
                    <a:bodyPr/>
                    <a:lstStyle/>
                    <a:p>
                      <a:r>
                        <a:rPr lang="en-GB" sz="1700" dirty="0"/>
                        <a:t>No</a:t>
                      </a:r>
                    </a:p>
                  </a:txBody>
                  <a:tcPr/>
                </a:tc>
                <a:tc>
                  <a:txBody>
                    <a:bodyPr/>
                    <a:lstStyle/>
                    <a:p>
                      <a:r>
                        <a:rPr lang="en-GB" sz="17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Yes</a:t>
                      </a:r>
                    </a:p>
                  </a:txBody>
                  <a:tcPr/>
                </a:tc>
                <a:extLst>
                  <a:ext uri="{0D108BD9-81ED-4DB2-BD59-A6C34878D82A}">
                    <a16:rowId xmlns:a16="http://schemas.microsoft.com/office/drawing/2014/main" val="1787439386"/>
                  </a:ext>
                </a:extLst>
              </a:tr>
              <a:tr h="370840">
                <a:tc>
                  <a:txBody>
                    <a:bodyPr/>
                    <a:lstStyle/>
                    <a:p>
                      <a:r>
                        <a:rPr lang="en-GB" sz="1700" dirty="0"/>
                        <a:t>Enablement</a:t>
                      </a:r>
                    </a:p>
                  </a:txBody>
                  <a:tcPr/>
                </a:tc>
                <a:tc>
                  <a:txBody>
                    <a:bodyPr/>
                    <a:lstStyle/>
                    <a:p>
                      <a:r>
                        <a:rPr lang="en-GB" sz="1700" dirty="0"/>
                        <a:t>Improved treatment of post-operative infections</a:t>
                      </a:r>
                    </a:p>
                  </a:txBody>
                  <a:tcPr/>
                </a:tc>
                <a:tc>
                  <a:txBody>
                    <a:bodyPr/>
                    <a:lstStyle/>
                    <a:p>
                      <a:r>
                        <a:rPr lang="en-GB" sz="1700" dirty="0"/>
                        <a:t>Yes</a:t>
                      </a:r>
                    </a:p>
                  </a:txBody>
                  <a:tcPr/>
                </a:tc>
                <a:tc>
                  <a:txBody>
                    <a:bodyPr/>
                    <a:lstStyle/>
                    <a:p>
                      <a:r>
                        <a:rPr lang="en-GB" sz="1700" dirty="0"/>
                        <a:t>Yes</a:t>
                      </a:r>
                    </a:p>
                  </a:txBody>
                  <a:tcPr/>
                </a:tc>
                <a:tc>
                  <a:txBody>
                    <a:bodyPr/>
                    <a:lstStyle/>
                    <a:p>
                      <a:r>
                        <a:rPr lang="en-GB" sz="1700" dirty="0"/>
                        <a:t>No</a:t>
                      </a:r>
                    </a:p>
                  </a:txBody>
                  <a:tcPr/>
                </a:tc>
                <a:extLst>
                  <a:ext uri="{0D108BD9-81ED-4DB2-BD59-A6C34878D82A}">
                    <a16:rowId xmlns:a16="http://schemas.microsoft.com/office/drawing/2014/main" val="3980304591"/>
                  </a:ext>
                </a:extLst>
              </a:tr>
              <a:tr h="377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Enablement</a:t>
                      </a:r>
                    </a:p>
                  </a:txBody>
                  <a:tcPr/>
                </a:tc>
                <a:tc>
                  <a:txBody>
                    <a:bodyPr/>
                    <a:lstStyle/>
                    <a:p>
                      <a:r>
                        <a:rPr lang="en-GB" sz="1700" dirty="0"/>
                        <a:t>Improved treatment of pre-operative infections</a:t>
                      </a:r>
                    </a:p>
                  </a:txBody>
                  <a:tcPr/>
                </a:tc>
                <a:tc>
                  <a:txBody>
                    <a:bodyPr/>
                    <a:lstStyle/>
                    <a:p>
                      <a:r>
                        <a:rPr lang="en-GB" sz="1700" dirty="0"/>
                        <a:t>Yes</a:t>
                      </a:r>
                    </a:p>
                  </a:txBody>
                  <a:tcPr/>
                </a:tc>
                <a:tc>
                  <a:txBody>
                    <a:bodyPr/>
                    <a:lstStyle/>
                    <a:p>
                      <a:r>
                        <a:rPr lang="en-GB" sz="1700" dirty="0"/>
                        <a:t>Partially</a:t>
                      </a:r>
                    </a:p>
                  </a:txBody>
                  <a:tcPr/>
                </a:tc>
                <a:tc>
                  <a:txBody>
                    <a:bodyPr/>
                    <a:lstStyle/>
                    <a:p>
                      <a:r>
                        <a:rPr lang="en-GB" sz="1700" dirty="0"/>
                        <a:t>Yes</a:t>
                      </a:r>
                    </a:p>
                  </a:txBody>
                  <a:tcPr/>
                </a:tc>
                <a:extLst>
                  <a:ext uri="{0D108BD9-81ED-4DB2-BD59-A6C34878D82A}">
                    <a16:rowId xmlns:a16="http://schemas.microsoft.com/office/drawing/2014/main" val="40024580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Enablement</a:t>
                      </a:r>
                    </a:p>
                  </a:txBody>
                  <a:tcPr/>
                </a:tc>
                <a:tc>
                  <a:txBody>
                    <a:bodyPr/>
                    <a:lstStyle/>
                    <a:p>
                      <a:r>
                        <a:rPr lang="en-GB" sz="1700" dirty="0"/>
                        <a:t>Increasing the number of procedures that can go ahead</a:t>
                      </a:r>
                    </a:p>
                  </a:txBody>
                  <a:tcPr/>
                </a:tc>
                <a:tc>
                  <a:txBody>
                    <a:bodyPr/>
                    <a:lstStyle/>
                    <a:p>
                      <a:r>
                        <a:rPr lang="en-GB" sz="1700" dirty="0"/>
                        <a:t>Yes</a:t>
                      </a:r>
                    </a:p>
                  </a:txBody>
                  <a:tcPr/>
                </a:tc>
                <a:tc>
                  <a:txBody>
                    <a:bodyPr/>
                    <a:lstStyle/>
                    <a:p>
                      <a:r>
                        <a:rPr lang="en-GB" sz="17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Yes</a:t>
                      </a:r>
                    </a:p>
                  </a:txBody>
                  <a:tcPr/>
                </a:tc>
                <a:extLst>
                  <a:ext uri="{0D108BD9-81ED-4DB2-BD59-A6C34878D82A}">
                    <a16:rowId xmlns:a16="http://schemas.microsoft.com/office/drawing/2014/main" val="23011710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Enablement</a:t>
                      </a:r>
                    </a:p>
                  </a:txBody>
                  <a:tcPr/>
                </a:tc>
                <a:tc>
                  <a:txBody>
                    <a:bodyPr/>
                    <a:lstStyle/>
                    <a:p>
                      <a:r>
                        <a:rPr lang="en-GB" sz="1700" dirty="0"/>
                        <a:t>Ability to keep wards open during an outbreak</a:t>
                      </a:r>
                    </a:p>
                  </a:txBody>
                  <a:tcPr/>
                </a:tc>
                <a:tc>
                  <a:txBody>
                    <a:bodyPr/>
                    <a:lstStyle/>
                    <a:p>
                      <a:r>
                        <a:rPr lang="en-GB" sz="1700" dirty="0"/>
                        <a:t>No</a:t>
                      </a:r>
                    </a:p>
                  </a:txBody>
                  <a:tcPr/>
                </a:tc>
                <a:tc>
                  <a:txBody>
                    <a:bodyPr/>
                    <a:lstStyle/>
                    <a:p>
                      <a:r>
                        <a:rPr lang="en-GB" sz="17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No</a:t>
                      </a:r>
                    </a:p>
                  </a:txBody>
                  <a:tcPr/>
                </a:tc>
                <a:extLst>
                  <a:ext uri="{0D108BD9-81ED-4DB2-BD59-A6C34878D82A}">
                    <a16:rowId xmlns:a16="http://schemas.microsoft.com/office/drawing/2014/main" val="30505337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Enablement</a:t>
                      </a:r>
                    </a:p>
                  </a:txBody>
                  <a:tcPr/>
                </a:tc>
                <a:tc>
                  <a:txBody>
                    <a:bodyPr/>
                    <a:lstStyle/>
                    <a:p>
                      <a:r>
                        <a:rPr lang="en-GB" sz="1700" dirty="0"/>
                        <a:t>Reduced use of resources enabling procedures and healthcare for other patients</a:t>
                      </a:r>
                    </a:p>
                  </a:txBody>
                  <a:tcPr/>
                </a:tc>
                <a:tc>
                  <a:txBody>
                    <a:bodyPr/>
                    <a:lstStyle/>
                    <a:p>
                      <a:r>
                        <a:rPr lang="en-GB" sz="1700" dirty="0"/>
                        <a:t>Yes</a:t>
                      </a:r>
                    </a:p>
                  </a:txBody>
                  <a:tcPr/>
                </a:tc>
                <a:tc>
                  <a:txBody>
                    <a:bodyPr/>
                    <a:lstStyle/>
                    <a:p>
                      <a:r>
                        <a:rPr lang="en-GB" sz="1700" dirty="0"/>
                        <a:t>Yes</a:t>
                      </a:r>
                    </a:p>
                  </a:txBody>
                  <a:tcPr/>
                </a:tc>
                <a:tc>
                  <a:txBody>
                    <a:bodyPr/>
                    <a:lstStyle/>
                    <a:p>
                      <a:r>
                        <a:rPr lang="en-GB" sz="1700" dirty="0"/>
                        <a:t>No</a:t>
                      </a:r>
                    </a:p>
                  </a:txBody>
                  <a:tcPr/>
                </a:tc>
                <a:extLst>
                  <a:ext uri="{0D108BD9-81ED-4DB2-BD59-A6C34878D82A}">
                    <a16:rowId xmlns:a16="http://schemas.microsoft.com/office/drawing/2014/main" val="1900866006"/>
                  </a:ext>
                </a:extLst>
              </a:tr>
              <a:tr h="370840">
                <a:tc>
                  <a:txBody>
                    <a:bodyPr/>
                    <a:lstStyle/>
                    <a:p>
                      <a:r>
                        <a:rPr lang="en-GB" sz="1700" dirty="0"/>
                        <a:t>Diversity</a:t>
                      </a:r>
                    </a:p>
                  </a:txBody>
                  <a:tcPr/>
                </a:tc>
                <a:tc>
                  <a:txBody>
                    <a:bodyPr/>
                    <a:lstStyle/>
                    <a:p>
                      <a:r>
                        <a:rPr lang="en-GB" sz="1700" dirty="0"/>
                        <a:t>Replacing broad spectrum antimicrobials with narrow spectrum antimicrobials</a:t>
                      </a:r>
                    </a:p>
                  </a:txBody>
                  <a:tcPr/>
                </a:tc>
                <a:tc>
                  <a:txBody>
                    <a:bodyPr/>
                    <a:lstStyle/>
                    <a:p>
                      <a:r>
                        <a:rPr lang="en-GB" sz="1700" dirty="0"/>
                        <a:t>No</a:t>
                      </a:r>
                    </a:p>
                  </a:txBody>
                  <a:tcPr/>
                </a:tc>
                <a:tc>
                  <a:txBody>
                    <a:bodyPr/>
                    <a:lstStyle/>
                    <a:p>
                      <a:r>
                        <a:rPr lang="en-GB" sz="1700" dirty="0"/>
                        <a:t>No</a:t>
                      </a:r>
                    </a:p>
                  </a:txBody>
                  <a:tcPr/>
                </a:tc>
                <a:tc>
                  <a:txBody>
                    <a:bodyPr/>
                    <a:lstStyle/>
                    <a:p>
                      <a:r>
                        <a:rPr lang="en-GB" sz="1700"/>
                        <a:t>Yes</a:t>
                      </a:r>
                      <a:endParaRPr lang="en-GB" sz="1700" dirty="0"/>
                    </a:p>
                  </a:txBody>
                  <a:tcPr/>
                </a:tc>
                <a:extLst>
                  <a:ext uri="{0D108BD9-81ED-4DB2-BD59-A6C34878D82A}">
                    <a16:rowId xmlns:a16="http://schemas.microsoft.com/office/drawing/2014/main" val="3989795378"/>
                  </a:ext>
                </a:extLst>
              </a:tr>
              <a:tr h="370840">
                <a:tc>
                  <a:txBody>
                    <a:bodyPr/>
                    <a:lstStyle/>
                    <a:p>
                      <a:r>
                        <a:rPr lang="en-GB" sz="1700" dirty="0"/>
                        <a:t>Insurance</a:t>
                      </a:r>
                    </a:p>
                  </a:txBody>
                  <a:tcPr/>
                </a:tc>
                <a:tc>
                  <a:txBody>
                    <a:bodyPr/>
                    <a:lstStyle/>
                    <a:p>
                      <a:r>
                        <a:rPr lang="en-GB" sz="1700" dirty="0"/>
                        <a:t>Restricting usage of </a:t>
                      </a:r>
                      <a:r>
                        <a:rPr lang="en-GB" sz="1700" dirty="0" err="1"/>
                        <a:t>cefiderocoI</a:t>
                      </a:r>
                      <a:r>
                        <a:rPr lang="en-GB" sz="1700" dirty="0"/>
                        <a:t> to preserve efficacy in the long term</a:t>
                      </a:r>
                    </a:p>
                  </a:txBody>
                  <a:tcPr/>
                </a:tc>
                <a:tc>
                  <a:txBody>
                    <a:bodyPr/>
                    <a:lstStyle/>
                    <a:p>
                      <a:r>
                        <a:rPr lang="en-GB" sz="1700" dirty="0"/>
                        <a:t>Yes</a:t>
                      </a:r>
                    </a:p>
                  </a:txBody>
                  <a:tcPr/>
                </a:tc>
                <a:tc>
                  <a:txBody>
                    <a:bodyPr/>
                    <a:lstStyle/>
                    <a:p>
                      <a:r>
                        <a:rPr lang="en-GB" sz="1700" dirty="0"/>
                        <a:t>Yes</a:t>
                      </a:r>
                    </a:p>
                  </a:txBody>
                  <a:tcPr/>
                </a:tc>
                <a:tc>
                  <a:txBody>
                    <a:bodyPr/>
                    <a:lstStyle/>
                    <a:p>
                      <a:r>
                        <a:rPr lang="en-GB" sz="1700" dirty="0"/>
                        <a:t>Yes</a:t>
                      </a:r>
                    </a:p>
                  </a:txBody>
                  <a:tcPr/>
                </a:tc>
                <a:extLst>
                  <a:ext uri="{0D108BD9-81ED-4DB2-BD59-A6C34878D82A}">
                    <a16:rowId xmlns:a16="http://schemas.microsoft.com/office/drawing/2014/main" val="12405155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t>Insurance</a:t>
                      </a:r>
                    </a:p>
                  </a:txBody>
                  <a:tcPr/>
                </a:tc>
                <a:tc>
                  <a:txBody>
                    <a:bodyPr/>
                    <a:lstStyle/>
                    <a:p>
                      <a:r>
                        <a:rPr lang="en-GB" sz="1700" dirty="0"/>
                        <a:t>Avoidance for catastrophic health losses</a:t>
                      </a:r>
                    </a:p>
                  </a:txBody>
                  <a:tcPr/>
                </a:tc>
                <a:tc>
                  <a:txBody>
                    <a:bodyPr/>
                    <a:lstStyle/>
                    <a:p>
                      <a:r>
                        <a:rPr lang="en-GB" sz="1700" dirty="0"/>
                        <a:t>Yes</a:t>
                      </a:r>
                    </a:p>
                  </a:txBody>
                  <a:tcPr/>
                </a:tc>
                <a:tc>
                  <a:txBody>
                    <a:bodyPr/>
                    <a:lstStyle/>
                    <a:p>
                      <a:r>
                        <a:rPr lang="en-GB" sz="1700" dirty="0"/>
                        <a:t>Yes</a:t>
                      </a:r>
                    </a:p>
                  </a:txBody>
                  <a:tcPr/>
                </a:tc>
                <a:tc>
                  <a:txBody>
                    <a:bodyPr/>
                    <a:lstStyle/>
                    <a:p>
                      <a:r>
                        <a:rPr lang="en-GB" sz="1700" dirty="0"/>
                        <a:t>Yes</a:t>
                      </a:r>
                    </a:p>
                  </a:txBody>
                  <a:tcPr/>
                </a:tc>
                <a:extLst>
                  <a:ext uri="{0D108BD9-81ED-4DB2-BD59-A6C34878D82A}">
                    <a16:rowId xmlns:a16="http://schemas.microsoft.com/office/drawing/2014/main" val="3545592198"/>
                  </a:ext>
                </a:extLst>
              </a:tr>
            </a:tbl>
          </a:graphicData>
        </a:graphic>
      </p:graphicFrame>
      <p:sp>
        <p:nvSpPr>
          <p:cNvPr id="5" name="TextBox 4">
            <a:extLst>
              <a:ext uri="{FF2B5EF4-FFF2-40B4-BE49-F238E27FC236}">
                <a16:creationId xmlns:a16="http://schemas.microsoft.com/office/drawing/2014/main" id="{1EC0DBD3-5EAE-4B4D-B6C0-8365858B3B2B}"/>
              </a:ext>
            </a:extLst>
          </p:cNvPr>
          <p:cNvSpPr txBox="1"/>
          <p:nvPr/>
        </p:nvSpPr>
        <p:spPr>
          <a:xfrm>
            <a:off x="373725" y="6404123"/>
            <a:ext cx="10822359" cy="369332"/>
          </a:xfrm>
          <a:prstGeom prst="rect">
            <a:avLst/>
          </a:prstGeom>
          <a:noFill/>
        </p:spPr>
        <p:txBody>
          <a:bodyPr wrap="square" rtlCol="0">
            <a:spAutoFit/>
          </a:bodyPr>
          <a:lstStyle/>
          <a:p>
            <a:r>
              <a:rPr lang="en-GB" dirty="0"/>
              <a:t>*If included, EEPRU consider there is uncertainty in their assumptions. If not included, EEPRU considers </a:t>
            </a:r>
          </a:p>
        </p:txBody>
      </p:sp>
    </p:spTree>
    <p:extLst>
      <p:ext uri="{BB962C8B-B14F-4D97-AF65-F5344CB8AC3E}">
        <p14:creationId xmlns:p14="http://schemas.microsoft.com/office/powerpoint/2010/main" val="39468822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C483-3B7A-40BA-B2E5-32166174567E}"/>
              </a:ext>
            </a:extLst>
          </p:cNvPr>
          <p:cNvSpPr>
            <a:spLocks noGrp="1"/>
          </p:cNvSpPr>
          <p:nvPr>
            <p:ph type="ctrTitle"/>
          </p:nvPr>
        </p:nvSpPr>
        <p:spPr/>
        <p:txBody>
          <a:bodyPr>
            <a:normAutofit fontScale="90000"/>
          </a:bodyPr>
          <a:lstStyle/>
          <a:p>
            <a:r>
              <a:rPr lang="en-GB" dirty="0"/>
              <a:t>Considerations for apportioning value to the contract period</a:t>
            </a:r>
          </a:p>
        </p:txBody>
      </p:sp>
      <p:sp>
        <p:nvSpPr>
          <p:cNvPr id="3" name="Subtitle 2">
            <a:extLst>
              <a:ext uri="{FF2B5EF4-FFF2-40B4-BE49-F238E27FC236}">
                <a16:creationId xmlns:a16="http://schemas.microsoft.com/office/drawing/2014/main" id="{4BC57A5C-27D4-49CE-938C-BE2CA3E71A84}"/>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46885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D9A0-2D42-4305-9DB9-DD38E7953DC4}"/>
              </a:ext>
            </a:extLst>
          </p:cNvPr>
          <p:cNvSpPr>
            <a:spLocks noGrp="1"/>
          </p:cNvSpPr>
          <p:nvPr>
            <p:ph type="ctrTitle"/>
          </p:nvPr>
        </p:nvSpPr>
        <p:spPr/>
        <p:txBody>
          <a:bodyPr>
            <a:normAutofit fontScale="90000"/>
          </a:bodyPr>
          <a:lstStyle/>
          <a:p>
            <a:r>
              <a:rPr lang="en-GB" dirty="0"/>
              <a:t>Cefiderocol has a broad marketing authorisation with a range of potential uses (not all expected in practice)</a:t>
            </a:r>
          </a:p>
        </p:txBody>
      </p:sp>
      <p:sp>
        <p:nvSpPr>
          <p:cNvPr id="3" name="Text Placeholder 2">
            <a:extLst>
              <a:ext uri="{FF2B5EF4-FFF2-40B4-BE49-F238E27FC236}">
                <a16:creationId xmlns:a16="http://schemas.microsoft.com/office/drawing/2014/main" id="{B1FEA4D9-86AB-4C2A-B9A3-353EBA17311F}"/>
              </a:ext>
            </a:extLst>
          </p:cNvPr>
          <p:cNvSpPr>
            <a:spLocks noGrp="1"/>
          </p:cNvSpPr>
          <p:nvPr>
            <p:ph type="body" sz="quarter" idx="12"/>
          </p:nvPr>
        </p:nvSpPr>
        <p:spPr/>
        <p:txBody>
          <a:bodyPr>
            <a:normAutofit fontScale="92500" lnSpcReduction="20000"/>
          </a:bodyPr>
          <a:lstStyle/>
          <a:p>
            <a:pPr marL="285750" indent="-285750">
              <a:lnSpc>
                <a:spcPct val="130000"/>
              </a:lnSpc>
              <a:buFont typeface="Arial" panose="020B0604020202020204" pitchFamily="34" charset="0"/>
              <a:buChar char="•"/>
            </a:pPr>
            <a:endParaRPr lang="en-GB" dirty="0"/>
          </a:p>
          <a:p>
            <a:pPr marL="285750" indent="-285750">
              <a:lnSpc>
                <a:spcPct val="130000"/>
              </a:lnSpc>
              <a:buFont typeface="Arial" panose="020B0604020202020204" pitchFamily="34" charset="0"/>
              <a:buChar char="•"/>
            </a:pPr>
            <a:endParaRPr lang="en-GB" dirty="0"/>
          </a:p>
          <a:p>
            <a:pPr marL="285750" indent="-285750">
              <a:lnSpc>
                <a:spcPct val="130000"/>
              </a:lnSpc>
              <a:buFont typeface="Arial" panose="020B0604020202020204" pitchFamily="34" charset="0"/>
              <a:buChar char="•"/>
            </a:pPr>
            <a:endParaRPr lang="en-GB" dirty="0"/>
          </a:p>
          <a:p>
            <a:pPr marL="285750" indent="-285750">
              <a:lnSpc>
                <a:spcPct val="130000"/>
              </a:lnSpc>
              <a:buFont typeface="Arial" panose="020B0604020202020204" pitchFamily="34" charset="0"/>
              <a:buChar char="•"/>
            </a:pPr>
            <a:r>
              <a:rPr lang="en-GB" dirty="0"/>
              <a:t>Different pathogens (</a:t>
            </a:r>
            <a:r>
              <a:rPr lang="en-GB" dirty="0" err="1"/>
              <a:t>eg</a:t>
            </a:r>
            <a:r>
              <a:rPr lang="en-GB" dirty="0"/>
              <a:t> </a:t>
            </a:r>
            <a:r>
              <a:rPr lang="en-GB" i="1" dirty="0" err="1"/>
              <a:t>Enterobacterales</a:t>
            </a:r>
            <a:r>
              <a:rPr lang="en-GB" i="1" dirty="0"/>
              <a:t>, Pseudomonas aeruginosa, Acinetobacter </a:t>
            </a:r>
            <a:r>
              <a:rPr lang="en-GB" i="1" dirty="0" err="1"/>
              <a:t>baumannii</a:t>
            </a:r>
            <a:r>
              <a:rPr lang="en-GB" i="1" dirty="0"/>
              <a:t>, Stenotrophomonas </a:t>
            </a:r>
            <a:r>
              <a:rPr lang="en-GB" i="1" dirty="0" err="1"/>
              <a:t>maltophilia</a:t>
            </a:r>
            <a:r>
              <a:rPr lang="en-GB" i="1" dirty="0"/>
              <a:t>)</a:t>
            </a:r>
          </a:p>
          <a:p>
            <a:pPr marL="285750" indent="-285750">
              <a:lnSpc>
                <a:spcPct val="130000"/>
              </a:lnSpc>
              <a:buFont typeface="Arial" panose="020B0604020202020204" pitchFamily="34" charset="0"/>
              <a:buChar char="•"/>
            </a:pPr>
            <a:r>
              <a:rPr lang="en-GB" dirty="0"/>
              <a:t>Different resistance mechanisms</a:t>
            </a:r>
          </a:p>
          <a:p>
            <a:pPr marL="971550" lvl="1" indent="-285750">
              <a:lnSpc>
                <a:spcPct val="130000"/>
              </a:lnSpc>
            </a:pPr>
            <a:r>
              <a:rPr lang="en-GB" dirty="0" err="1"/>
              <a:t>Carbapenemase</a:t>
            </a:r>
            <a:r>
              <a:rPr lang="en-GB" dirty="0"/>
              <a:t>-mediated (</a:t>
            </a:r>
            <a:r>
              <a:rPr lang="en-GB" dirty="0" err="1"/>
              <a:t>carbarpenemases</a:t>
            </a:r>
            <a:r>
              <a:rPr lang="en-GB" dirty="0"/>
              <a:t> = enzymes that hydrolyse carbapenem antibiotics) </a:t>
            </a:r>
            <a:br>
              <a:rPr lang="en-GB" dirty="0"/>
            </a:br>
            <a:r>
              <a:rPr lang="en-GB" dirty="0" err="1"/>
              <a:t>eg</a:t>
            </a:r>
            <a:r>
              <a:rPr lang="en-GB" dirty="0"/>
              <a:t> Klebsiella pneumoniae </a:t>
            </a:r>
            <a:r>
              <a:rPr lang="en-GB" dirty="0" err="1"/>
              <a:t>carbapenemase</a:t>
            </a:r>
            <a:r>
              <a:rPr lang="en-GB" dirty="0"/>
              <a:t> (KPC), oxacillinase (OXA), </a:t>
            </a:r>
            <a:r>
              <a:rPr lang="en-GB" dirty="0" err="1"/>
              <a:t>metallo</a:t>
            </a:r>
            <a:r>
              <a:rPr lang="en-GB" dirty="0"/>
              <a:t>-beta-lactamases (MBL)</a:t>
            </a:r>
          </a:p>
          <a:p>
            <a:pPr marL="971550" lvl="1" indent="-285750">
              <a:lnSpc>
                <a:spcPct val="130000"/>
              </a:lnSpc>
            </a:pPr>
            <a:r>
              <a:rPr lang="en-GB" dirty="0"/>
              <a:t>Non-</a:t>
            </a:r>
            <a:r>
              <a:rPr lang="en-GB" dirty="0" err="1"/>
              <a:t>carbapenemase</a:t>
            </a:r>
            <a:r>
              <a:rPr lang="en-GB" dirty="0"/>
              <a:t>-mediated: reduced cell membrane permeability to antibiotics </a:t>
            </a:r>
            <a:br>
              <a:rPr lang="en-GB" dirty="0"/>
            </a:br>
            <a:r>
              <a:rPr lang="en-GB" dirty="0" err="1"/>
              <a:t>eg</a:t>
            </a:r>
            <a:r>
              <a:rPr lang="en-GB" dirty="0"/>
              <a:t> overexpression of efflux pumps, downregulation of porins </a:t>
            </a:r>
          </a:p>
          <a:p>
            <a:pPr marL="285750" indent="-285750">
              <a:lnSpc>
                <a:spcPct val="130000"/>
              </a:lnSpc>
              <a:buFont typeface="Arial" panose="020B0604020202020204" pitchFamily="34" charset="0"/>
              <a:buChar char="•"/>
            </a:pPr>
            <a:r>
              <a:rPr lang="en-GB" dirty="0"/>
              <a:t>Different infection sites (</a:t>
            </a:r>
            <a:r>
              <a:rPr lang="en-GB" dirty="0" err="1"/>
              <a:t>eg</a:t>
            </a:r>
            <a:r>
              <a:rPr lang="en-GB" dirty="0"/>
              <a:t> lung, urinary tract, bloodstream)</a:t>
            </a:r>
          </a:p>
        </p:txBody>
      </p:sp>
      <p:sp>
        <p:nvSpPr>
          <p:cNvPr id="7" name="TextBox 6">
            <a:extLst>
              <a:ext uri="{FF2B5EF4-FFF2-40B4-BE49-F238E27FC236}">
                <a16:creationId xmlns:a16="http://schemas.microsoft.com/office/drawing/2014/main" id="{B9BB2AA5-8DCC-4BA2-8DBC-07A6EB4B7137}"/>
              </a:ext>
            </a:extLst>
          </p:cNvPr>
          <p:cNvSpPr txBox="1"/>
          <p:nvPr/>
        </p:nvSpPr>
        <p:spPr>
          <a:xfrm>
            <a:off x="378820" y="1832808"/>
            <a:ext cx="11434359" cy="91860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defRPr b="1" i="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lnSpc>
                <a:spcPct val="130000"/>
              </a:lnSpc>
            </a:pPr>
            <a:r>
              <a:rPr lang="en-GB" i="0" dirty="0">
                <a:solidFill>
                  <a:schemeClr val="tx1"/>
                </a:solidFill>
              </a:rPr>
              <a:t>Marketing authorisation: </a:t>
            </a:r>
          </a:p>
          <a:p>
            <a:pPr algn="ctr">
              <a:lnSpc>
                <a:spcPct val="130000"/>
              </a:lnSpc>
            </a:pPr>
            <a:r>
              <a:rPr lang="en-GB" b="0" i="0" dirty="0">
                <a:solidFill>
                  <a:schemeClr val="tx1"/>
                </a:solidFill>
              </a:rPr>
              <a:t>“infections due to aerobic Gram-negative organisms in adults with limited treatment options.”</a:t>
            </a:r>
          </a:p>
        </p:txBody>
      </p:sp>
    </p:spTree>
    <p:extLst>
      <p:ext uri="{BB962C8B-B14F-4D97-AF65-F5344CB8AC3E}">
        <p14:creationId xmlns:p14="http://schemas.microsoft.com/office/powerpoint/2010/main" val="207050676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5CCEF-2730-4C89-AC4A-023C32A4386E}"/>
              </a:ext>
            </a:extLst>
          </p:cNvPr>
          <p:cNvSpPr>
            <a:spLocks noGrp="1"/>
          </p:cNvSpPr>
          <p:nvPr>
            <p:ph type="ctrTitle"/>
          </p:nvPr>
        </p:nvSpPr>
        <p:spPr>
          <a:xfrm>
            <a:off x="722806" y="2527765"/>
            <a:ext cx="4815846" cy="1276350"/>
          </a:xfrm>
        </p:spPr>
        <p:txBody>
          <a:bodyPr/>
          <a:lstStyle/>
          <a:p>
            <a:r>
              <a:rPr lang="en-GB" dirty="0"/>
              <a:t>Total value and contract duration</a:t>
            </a:r>
          </a:p>
        </p:txBody>
      </p:sp>
      <p:sp>
        <p:nvSpPr>
          <p:cNvPr id="3" name="Subtitle 2">
            <a:extLst>
              <a:ext uri="{FF2B5EF4-FFF2-40B4-BE49-F238E27FC236}">
                <a16:creationId xmlns:a16="http://schemas.microsoft.com/office/drawing/2014/main" id="{8B53D317-2FF9-4FF8-9740-95E66A93F0BC}"/>
              </a:ext>
              <a:ext uri="{C183D7F6-B498-43B3-948B-1728B52AA6E4}">
                <adec:decorative xmlns:adec="http://schemas.microsoft.com/office/drawing/2017/decorative" val="1"/>
              </a:ext>
            </a:extLst>
          </p:cNvPr>
          <p:cNvSpPr>
            <a:spLocks noGrp="1"/>
          </p:cNvSpPr>
          <p:nvPr>
            <p:ph type="subTitle" idx="1"/>
          </p:nvPr>
        </p:nvSpPr>
        <p:spPr>
          <a:xfrm>
            <a:off x="496383" y="1384663"/>
            <a:ext cx="11270744" cy="4641668"/>
          </a:xfrm>
        </p:spPr>
        <p:txBody>
          <a:bodyPr numCol="1">
            <a:normAutofit/>
          </a:bodyPr>
          <a:lstStyle/>
          <a:p>
            <a:pPr marL="0" indent="0">
              <a:lnSpc>
                <a:spcPct val="150000"/>
              </a:lnSpc>
              <a:buNone/>
            </a:pPr>
            <a:endParaRPr lang="en-GB" sz="2800" dirty="0"/>
          </a:p>
          <a:p>
            <a:pPr marL="0" indent="0">
              <a:lnSpc>
                <a:spcPct val="150000"/>
              </a:lnSpc>
              <a:buNone/>
            </a:pPr>
            <a:endParaRPr lang="en-GB" sz="2800" dirty="0"/>
          </a:p>
        </p:txBody>
      </p:sp>
      <p:graphicFrame>
        <p:nvGraphicFramePr>
          <p:cNvPr id="4" name="Diagram 3">
            <a:extLst>
              <a:ext uri="{FF2B5EF4-FFF2-40B4-BE49-F238E27FC236}">
                <a16:creationId xmlns:a16="http://schemas.microsoft.com/office/drawing/2014/main" id="{121CA873-9553-4F02-B178-A4C6036E329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2074752"/>
              </p:ext>
            </p:extLst>
          </p:nvPr>
        </p:nvGraphicFramePr>
        <p:xfrm>
          <a:off x="4271182" y="1"/>
          <a:ext cx="8413877" cy="6339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93500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E9AE-2C6B-4D01-9C90-59F125D4FAF5}"/>
              </a:ext>
            </a:extLst>
          </p:cNvPr>
          <p:cNvSpPr>
            <a:spLocks noGrp="1"/>
          </p:cNvSpPr>
          <p:nvPr>
            <p:ph type="ctrTitle"/>
          </p:nvPr>
        </p:nvSpPr>
        <p:spPr/>
        <p:txBody>
          <a:bodyPr/>
          <a:lstStyle/>
          <a:p>
            <a:r>
              <a:rPr lang="en-GB" dirty="0"/>
              <a:t>Option 1: assign 100% of the total value to the contract duration</a:t>
            </a:r>
          </a:p>
        </p:txBody>
      </p:sp>
      <p:graphicFrame>
        <p:nvGraphicFramePr>
          <p:cNvPr id="4" name="Table 6">
            <a:extLst>
              <a:ext uri="{FF2B5EF4-FFF2-40B4-BE49-F238E27FC236}">
                <a16:creationId xmlns:a16="http://schemas.microsoft.com/office/drawing/2014/main" id="{BFFABA1A-91E5-4535-9E5A-3729BD147031}"/>
              </a:ext>
            </a:extLst>
          </p:cNvPr>
          <p:cNvGraphicFramePr>
            <a:graphicFrameLocks noGrp="1"/>
          </p:cNvGraphicFramePr>
          <p:nvPr/>
        </p:nvGraphicFramePr>
        <p:xfrm>
          <a:off x="582706" y="2354131"/>
          <a:ext cx="10989665" cy="3339659"/>
        </p:xfrm>
        <a:graphic>
          <a:graphicData uri="http://schemas.openxmlformats.org/drawingml/2006/table">
            <a:tbl>
              <a:tblPr firstRow="1" bandRow="1">
                <a:tableStyleId>{5C22544A-7EE6-4342-B048-85BDC9FD1C3A}</a:tableStyleId>
              </a:tblPr>
              <a:tblGrid>
                <a:gridCol w="5306918">
                  <a:extLst>
                    <a:ext uri="{9D8B030D-6E8A-4147-A177-3AD203B41FA5}">
                      <a16:colId xmlns:a16="http://schemas.microsoft.com/office/drawing/2014/main" val="282219629"/>
                    </a:ext>
                  </a:extLst>
                </a:gridCol>
                <a:gridCol w="5682747">
                  <a:extLst>
                    <a:ext uri="{9D8B030D-6E8A-4147-A177-3AD203B41FA5}">
                      <a16:colId xmlns:a16="http://schemas.microsoft.com/office/drawing/2014/main" val="777177856"/>
                    </a:ext>
                  </a:extLst>
                </a:gridCol>
              </a:tblGrid>
              <a:tr h="658010">
                <a:tc>
                  <a:txBody>
                    <a:bodyPr/>
                    <a:lstStyle/>
                    <a:p>
                      <a:pPr algn="ctr"/>
                      <a:r>
                        <a:rPr lang="en-GB" dirty="0"/>
                        <a:t>Advantages </a:t>
                      </a:r>
                    </a:p>
                  </a:txBody>
                  <a:tcPr anchor="ctr"/>
                </a:tc>
                <a:tc>
                  <a:txBody>
                    <a:bodyPr/>
                    <a:lstStyle/>
                    <a:p>
                      <a:pPr algn="ctr"/>
                      <a:r>
                        <a:rPr lang="en-GB" dirty="0"/>
                        <a:t>Disadvantages </a:t>
                      </a:r>
                    </a:p>
                  </a:txBody>
                  <a:tcPr anchor="ctr"/>
                </a:tc>
                <a:extLst>
                  <a:ext uri="{0D108BD9-81ED-4DB2-BD59-A6C34878D82A}">
                    <a16:rowId xmlns:a16="http://schemas.microsoft.com/office/drawing/2014/main" val="2970991373"/>
                  </a:ext>
                </a:extLst>
              </a:tr>
              <a:tr h="747471">
                <a:tc>
                  <a:txBody>
                    <a:bodyPr/>
                    <a:lstStyle/>
                    <a:p>
                      <a:r>
                        <a:rPr lang="en-GB" dirty="0"/>
                        <a:t>Easiest option</a:t>
                      </a:r>
                    </a:p>
                  </a:txBody>
                  <a:tcPr/>
                </a:tc>
                <a:tc>
                  <a:txBody>
                    <a:bodyPr/>
                    <a:lstStyle/>
                    <a:p>
                      <a:r>
                        <a:rPr lang="en-GB" dirty="0"/>
                        <a:t>No economic rationale to pay for the drug after year 10</a:t>
                      </a:r>
                    </a:p>
                  </a:txBody>
                  <a:tcPr/>
                </a:tc>
                <a:extLst>
                  <a:ext uri="{0D108BD9-81ED-4DB2-BD59-A6C34878D82A}">
                    <a16:rowId xmlns:a16="http://schemas.microsoft.com/office/drawing/2014/main" val="1076177111"/>
                  </a:ext>
                </a:extLst>
              </a:tr>
              <a:tr h="953625">
                <a:tc>
                  <a:txBody>
                    <a:bodyPr/>
                    <a:lstStyle/>
                    <a:p>
                      <a:r>
                        <a:rPr lang="en-GB" dirty="0">
                          <a:solidFill>
                            <a:schemeClr val="tx1"/>
                          </a:solidFill>
                        </a:rPr>
                        <a:t>Provides the greatest reward to company and therefore most likely to support the delivery of a “pull incentive”  </a:t>
                      </a:r>
                    </a:p>
                  </a:txBody>
                  <a:tcPr/>
                </a:tc>
                <a:tc>
                  <a:txBody>
                    <a:bodyPr/>
                    <a:lstStyle/>
                    <a:p>
                      <a:r>
                        <a:rPr lang="en-GB" dirty="0"/>
                        <a:t>NHS likely to end up paying &gt;100% of value if drug is used beyond contract period</a:t>
                      </a:r>
                    </a:p>
                  </a:txBody>
                  <a:tcPr/>
                </a:tc>
                <a:extLst>
                  <a:ext uri="{0D108BD9-81ED-4DB2-BD59-A6C34878D82A}">
                    <a16:rowId xmlns:a16="http://schemas.microsoft.com/office/drawing/2014/main" val="1961985101"/>
                  </a:ext>
                </a:extLst>
              </a:tr>
              <a:tr h="980553">
                <a:tc>
                  <a:txBody>
                    <a:bodyPr/>
                    <a:lstStyle/>
                    <a:p>
                      <a:r>
                        <a:rPr lang="en-GB" dirty="0">
                          <a:solidFill>
                            <a:schemeClr val="tx1"/>
                          </a:solidFill>
                        </a:rPr>
                        <a:t>May be appropriate if the Committee considers there to be additional benefits not captured in the health economic analyses</a:t>
                      </a:r>
                    </a:p>
                  </a:txBody>
                  <a:tcPr/>
                </a:tc>
                <a:tc>
                  <a:txBody>
                    <a:bodyPr/>
                    <a:lstStyle/>
                    <a:p>
                      <a:endParaRPr lang="en-GB" dirty="0"/>
                    </a:p>
                  </a:txBody>
                  <a:tcPr/>
                </a:tc>
                <a:extLst>
                  <a:ext uri="{0D108BD9-81ED-4DB2-BD59-A6C34878D82A}">
                    <a16:rowId xmlns:a16="http://schemas.microsoft.com/office/drawing/2014/main" val="3765246966"/>
                  </a:ext>
                </a:extLst>
              </a:tr>
            </a:tbl>
          </a:graphicData>
        </a:graphic>
      </p:graphicFrame>
    </p:spTree>
    <p:extLst>
      <p:ext uri="{BB962C8B-B14F-4D97-AF65-F5344CB8AC3E}">
        <p14:creationId xmlns:p14="http://schemas.microsoft.com/office/powerpoint/2010/main" val="11990633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E9AE-2C6B-4D01-9C90-59F125D4FAF5}"/>
              </a:ext>
            </a:extLst>
          </p:cNvPr>
          <p:cNvSpPr>
            <a:spLocks noGrp="1"/>
          </p:cNvSpPr>
          <p:nvPr>
            <p:ph type="ctrTitle"/>
          </p:nvPr>
        </p:nvSpPr>
        <p:spPr/>
        <p:txBody>
          <a:bodyPr/>
          <a:lstStyle/>
          <a:p>
            <a:r>
              <a:rPr lang="en-GB" dirty="0"/>
              <a:t>Option 2: assign &lt;100% of the total value to the contract duration</a:t>
            </a:r>
          </a:p>
        </p:txBody>
      </p:sp>
      <p:graphicFrame>
        <p:nvGraphicFramePr>
          <p:cNvPr id="4" name="Table 6">
            <a:extLst>
              <a:ext uri="{FF2B5EF4-FFF2-40B4-BE49-F238E27FC236}">
                <a16:creationId xmlns:a16="http://schemas.microsoft.com/office/drawing/2014/main" id="{BFFABA1A-91E5-4535-9E5A-3729BD147031}"/>
              </a:ext>
            </a:extLst>
          </p:cNvPr>
          <p:cNvGraphicFramePr>
            <a:graphicFrameLocks noGrp="1"/>
          </p:cNvGraphicFramePr>
          <p:nvPr/>
        </p:nvGraphicFramePr>
        <p:xfrm>
          <a:off x="582706" y="2354131"/>
          <a:ext cx="10989665" cy="3714755"/>
        </p:xfrm>
        <a:graphic>
          <a:graphicData uri="http://schemas.openxmlformats.org/drawingml/2006/table">
            <a:tbl>
              <a:tblPr firstRow="1" bandRow="1">
                <a:tableStyleId>{5C22544A-7EE6-4342-B048-85BDC9FD1C3A}</a:tableStyleId>
              </a:tblPr>
              <a:tblGrid>
                <a:gridCol w="5306918">
                  <a:extLst>
                    <a:ext uri="{9D8B030D-6E8A-4147-A177-3AD203B41FA5}">
                      <a16:colId xmlns:a16="http://schemas.microsoft.com/office/drawing/2014/main" val="282219629"/>
                    </a:ext>
                  </a:extLst>
                </a:gridCol>
                <a:gridCol w="5682747">
                  <a:extLst>
                    <a:ext uri="{9D8B030D-6E8A-4147-A177-3AD203B41FA5}">
                      <a16:colId xmlns:a16="http://schemas.microsoft.com/office/drawing/2014/main" val="777177856"/>
                    </a:ext>
                  </a:extLst>
                </a:gridCol>
              </a:tblGrid>
              <a:tr h="658010">
                <a:tc>
                  <a:txBody>
                    <a:bodyPr/>
                    <a:lstStyle/>
                    <a:p>
                      <a:pPr algn="ctr"/>
                      <a:r>
                        <a:rPr lang="en-GB" dirty="0"/>
                        <a:t>Advantages </a:t>
                      </a:r>
                    </a:p>
                  </a:txBody>
                  <a:tcPr anchor="ctr"/>
                </a:tc>
                <a:tc>
                  <a:txBody>
                    <a:bodyPr/>
                    <a:lstStyle/>
                    <a:p>
                      <a:pPr algn="ctr"/>
                      <a:r>
                        <a:rPr lang="en-GB" dirty="0"/>
                        <a:t>Disadvantages </a:t>
                      </a:r>
                    </a:p>
                  </a:txBody>
                  <a:tcPr anchor="ctr"/>
                </a:tc>
                <a:extLst>
                  <a:ext uri="{0D108BD9-81ED-4DB2-BD59-A6C34878D82A}">
                    <a16:rowId xmlns:a16="http://schemas.microsoft.com/office/drawing/2014/main" val="2970991373"/>
                  </a:ext>
                </a:extLst>
              </a:tr>
              <a:tr h="747471">
                <a:tc>
                  <a:txBody>
                    <a:bodyPr/>
                    <a:lstStyle/>
                    <a:p>
                      <a:r>
                        <a:rPr lang="en-GB" dirty="0"/>
                        <a:t>Reserves some of the value for the post-contract period of use when normal market mechanisms will apply</a:t>
                      </a:r>
                    </a:p>
                  </a:txBody>
                  <a:tcPr/>
                </a:tc>
                <a:tc>
                  <a:txBody>
                    <a:bodyPr/>
                    <a:lstStyle/>
                    <a:p>
                      <a:r>
                        <a:rPr lang="en-GB" dirty="0"/>
                        <a:t>Unclear what the appropriate percentage should be that should be rewarded</a:t>
                      </a:r>
                    </a:p>
                  </a:txBody>
                  <a:tcPr/>
                </a:tc>
                <a:extLst>
                  <a:ext uri="{0D108BD9-81ED-4DB2-BD59-A6C34878D82A}">
                    <a16:rowId xmlns:a16="http://schemas.microsoft.com/office/drawing/2014/main" val="1076177111"/>
                  </a:ext>
                </a:extLst>
              </a:tr>
              <a:tr h="953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Lowers risk that the NHS will end up paying &gt;100% of the total value over the period the drug (and future generics) will be on the UK market</a:t>
                      </a:r>
                    </a:p>
                    <a:p>
                      <a:endParaRPr lang="en-GB" dirty="0"/>
                    </a:p>
                  </a:txBody>
                  <a:tcPr/>
                </a:tc>
                <a:tc>
                  <a:txBody>
                    <a:bodyPr/>
                    <a:lstStyle/>
                    <a:p>
                      <a:r>
                        <a:rPr lang="en-GB" dirty="0"/>
                        <a:t>Might not provide a sufficiently attractive reward for company (especially if total contract value ends up being lower than what they would be expected to make under normal market mechanisms)</a:t>
                      </a:r>
                    </a:p>
                  </a:txBody>
                  <a:tcPr/>
                </a:tc>
                <a:extLst>
                  <a:ext uri="{0D108BD9-81ED-4DB2-BD59-A6C34878D82A}">
                    <a16:rowId xmlns:a16="http://schemas.microsoft.com/office/drawing/2014/main" val="1961985101"/>
                  </a:ext>
                </a:extLst>
              </a:tr>
              <a:tr h="953625">
                <a:tc>
                  <a:txBody>
                    <a:bodyPr/>
                    <a:lstStyle/>
                    <a:p>
                      <a:endParaRPr lang="en-GB" dirty="0"/>
                    </a:p>
                  </a:txBody>
                  <a:tcPr/>
                </a:tc>
                <a:tc>
                  <a:txBody>
                    <a:bodyPr/>
                    <a:lstStyle/>
                    <a:p>
                      <a:r>
                        <a:rPr lang="en-GB" dirty="0">
                          <a:solidFill>
                            <a:schemeClr val="tx1"/>
                          </a:solidFill>
                        </a:rPr>
                        <a:t>May exacerbate under valuing INHB in the contract period if there are additional benefits not captured in the  health economic analyses</a:t>
                      </a:r>
                    </a:p>
                  </a:txBody>
                  <a:tcPr/>
                </a:tc>
                <a:extLst>
                  <a:ext uri="{0D108BD9-81ED-4DB2-BD59-A6C34878D82A}">
                    <a16:rowId xmlns:a16="http://schemas.microsoft.com/office/drawing/2014/main" val="2548166838"/>
                  </a:ext>
                </a:extLst>
              </a:tr>
            </a:tbl>
          </a:graphicData>
        </a:graphic>
      </p:graphicFrame>
    </p:spTree>
    <p:extLst>
      <p:ext uri="{BB962C8B-B14F-4D97-AF65-F5344CB8AC3E}">
        <p14:creationId xmlns:p14="http://schemas.microsoft.com/office/powerpoint/2010/main" val="25158049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5CCEF-2730-4C89-AC4A-023C32A4386E}"/>
              </a:ext>
            </a:extLst>
          </p:cNvPr>
          <p:cNvSpPr>
            <a:spLocks noGrp="1"/>
          </p:cNvSpPr>
          <p:nvPr>
            <p:ph type="ctrTitle"/>
          </p:nvPr>
        </p:nvSpPr>
        <p:spPr>
          <a:xfrm>
            <a:off x="413652" y="421059"/>
            <a:ext cx="9438560" cy="1276350"/>
          </a:xfrm>
        </p:spPr>
        <p:txBody>
          <a:bodyPr/>
          <a:lstStyle/>
          <a:p>
            <a:r>
              <a:rPr lang="en-GB" dirty="0"/>
              <a:t>What do the assessment reports tell us?</a:t>
            </a:r>
          </a:p>
        </p:txBody>
      </p:sp>
      <p:sp>
        <p:nvSpPr>
          <p:cNvPr id="3" name="Subtitle 2">
            <a:extLst>
              <a:ext uri="{FF2B5EF4-FFF2-40B4-BE49-F238E27FC236}">
                <a16:creationId xmlns:a16="http://schemas.microsoft.com/office/drawing/2014/main" id="{8B53D317-2FF9-4FF8-9740-95E66A93F0BC}"/>
              </a:ext>
              <a:ext uri="{C183D7F6-B498-43B3-948B-1728B52AA6E4}">
                <adec:decorative xmlns:adec="http://schemas.microsoft.com/office/drawing/2017/decorative" val="1"/>
              </a:ext>
            </a:extLst>
          </p:cNvPr>
          <p:cNvSpPr>
            <a:spLocks noGrp="1"/>
          </p:cNvSpPr>
          <p:nvPr>
            <p:ph type="subTitle" idx="1"/>
          </p:nvPr>
        </p:nvSpPr>
        <p:spPr>
          <a:xfrm>
            <a:off x="507604" y="1384663"/>
            <a:ext cx="11270744" cy="4641668"/>
          </a:xfrm>
        </p:spPr>
        <p:txBody>
          <a:bodyPr numCol="1">
            <a:normAutofit/>
          </a:bodyPr>
          <a:lstStyle/>
          <a:p>
            <a:pPr marL="0" indent="0">
              <a:lnSpc>
                <a:spcPct val="150000"/>
              </a:lnSpc>
              <a:buNone/>
            </a:pPr>
            <a:endParaRPr lang="en-GB" sz="2800" dirty="0"/>
          </a:p>
          <a:p>
            <a:pPr marL="0" indent="0">
              <a:lnSpc>
                <a:spcPct val="150000"/>
              </a:lnSpc>
              <a:buNone/>
            </a:pPr>
            <a:endParaRPr lang="en-GB" sz="2800" dirty="0"/>
          </a:p>
        </p:txBody>
      </p:sp>
      <p:sp>
        <p:nvSpPr>
          <p:cNvPr id="5" name="TextBox 4">
            <a:extLst>
              <a:ext uri="{FF2B5EF4-FFF2-40B4-BE49-F238E27FC236}">
                <a16:creationId xmlns:a16="http://schemas.microsoft.com/office/drawing/2014/main" id="{06EFAF80-0975-4E81-98E9-416250DD6351}"/>
              </a:ext>
            </a:extLst>
          </p:cNvPr>
          <p:cNvSpPr txBox="1"/>
          <p:nvPr/>
        </p:nvSpPr>
        <p:spPr>
          <a:xfrm>
            <a:off x="690282" y="1595718"/>
            <a:ext cx="10327342" cy="33616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t>Across scenarios, the proportion of value accruing in the first 10 years is 41-65%  for CAZ-AVI and 41-58% for </a:t>
            </a:r>
            <a:r>
              <a:rPr lang="en-GB" dirty="0" err="1"/>
              <a:t>cefiderocol</a:t>
            </a:r>
            <a:r>
              <a:rPr lang="en-GB" dirty="0"/>
              <a:t> </a:t>
            </a:r>
          </a:p>
          <a:p>
            <a:pPr marL="285750" indent="-285750">
              <a:lnSpc>
                <a:spcPct val="150000"/>
              </a:lnSpc>
              <a:buFont typeface="Arial" panose="020B0604020202020204" pitchFamily="34" charset="0"/>
              <a:buChar char="•"/>
            </a:pPr>
            <a:r>
              <a:rPr lang="en-GB" dirty="0"/>
              <a:t>Scenarios where resistance increases more slowly see lower proportions of value accrue to the first 10 years</a:t>
            </a:r>
          </a:p>
          <a:p>
            <a:pPr marL="285750" indent="-285750">
              <a:lnSpc>
                <a:spcPct val="150000"/>
              </a:lnSpc>
              <a:buFont typeface="Arial" panose="020B0604020202020204" pitchFamily="34" charset="0"/>
              <a:buChar char="•"/>
            </a:pPr>
            <a:r>
              <a:rPr lang="en-GB" dirty="0"/>
              <a:t>For other drugs (not AMs) where usage is expected to be stable over time, the proportion of value accruing in the first 10 years is 59%</a:t>
            </a:r>
          </a:p>
          <a:p>
            <a:pPr marL="285750" indent="-285750">
              <a:lnSpc>
                <a:spcPct val="150000"/>
              </a:lnSpc>
              <a:buFont typeface="Arial" panose="020B0604020202020204" pitchFamily="34" charset="0"/>
              <a:buChar char="•"/>
            </a:pPr>
            <a:endParaRPr lang="en-GB" dirty="0"/>
          </a:p>
          <a:p>
            <a:pPr>
              <a:lnSpc>
                <a:spcPct val="150000"/>
              </a:lnSpc>
            </a:pPr>
            <a:endParaRPr lang="en-GB" dirty="0"/>
          </a:p>
        </p:txBody>
      </p:sp>
      <p:sp>
        <p:nvSpPr>
          <p:cNvPr id="6" name="Rectangle: Rounded Corners 5">
            <a:extLst>
              <a:ext uri="{FF2B5EF4-FFF2-40B4-BE49-F238E27FC236}">
                <a16:creationId xmlns:a16="http://schemas.microsoft.com/office/drawing/2014/main" id="{113E14BD-2CAA-4EB7-B079-C0ACD8529932}"/>
              </a:ext>
            </a:extLst>
          </p:cNvPr>
          <p:cNvSpPr/>
          <p:nvPr/>
        </p:nvSpPr>
        <p:spPr>
          <a:xfrm>
            <a:off x="975412" y="4225180"/>
            <a:ext cx="9757082" cy="879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Value accruing in first 10 years of the AMs therefore is lower than for other drugs under normal market mechanisms</a:t>
            </a:r>
          </a:p>
        </p:txBody>
      </p:sp>
      <p:sp>
        <p:nvSpPr>
          <p:cNvPr id="7" name="Rectangle: Rounded Corners 6">
            <a:extLst>
              <a:ext uri="{FF2B5EF4-FFF2-40B4-BE49-F238E27FC236}">
                <a16:creationId xmlns:a16="http://schemas.microsoft.com/office/drawing/2014/main" id="{E14FAE53-2D10-4B7B-96AC-518D2250BFCB}"/>
              </a:ext>
            </a:extLst>
          </p:cNvPr>
          <p:cNvSpPr/>
          <p:nvPr/>
        </p:nvSpPr>
        <p:spPr>
          <a:xfrm>
            <a:off x="975412" y="5241475"/>
            <a:ext cx="9757082" cy="8795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Policy aim of the project is to provide a ‘pull incentive’ – reward should therefore be at least as attractive as those typically received for other drugs</a:t>
            </a:r>
          </a:p>
        </p:txBody>
      </p:sp>
    </p:spTree>
    <p:extLst>
      <p:ext uri="{BB962C8B-B14F-4D97-AF65-F5344CB8AC3E}">
        <p14:creationId xmlns:p14="http://schemas.microsoft.com/office/powerpoint/2010/main" val="31462207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E9AE-2C6B-4D01-9C90-59F125D4FAF5}"/>
              </a:ext>
            </a:extLst>
          </p:cNvPr>
          <p:cNvSpPr>
            <a:spLocks noGrp="1"/>
          </p:cNvSpPr>
          <p:nvPr>
            <p:ph type="ctrTitle"/>
          </p:nvPr>
        </p:nvSpPr>
        <p:spPr/>
        <p:txBody>
          <a:bodyPr/>
          <a:lstStyle/>
          <a:p>
            <a:r>
              <a:rPr lang="en-GB" dirty="0"/>
              <a:t>Potential approach</a:t>
            </a:r>
          </a:p>
        </p:txBody>
      </p:sp>
      <p:sp>
        <p:nvSpPr>
          <p:cNvPr id="5" name="TextBox 4">
            <a:extLst>
              <a:ext uri="{FF2B5EF4-FFF2-40B4-BE49-F238E27FC236}">
                <a16:creationId xmlns:a16="http://schemas.microsoft.com/office/drawing/2014/main" id="{0E58AC8E-E816-4071-B847-C76D82AD65B6}"/>
              </a:ext>
            </a:extLst>
          </p:cNvPr>
          <p:cNvSpPr txBox="1"/>
          <p:nvPr/>
        </p:nvSpPr>
        <p:spPr>
          <a:xfrm>
            <a:off x="690282" y="1595718"/>
            <a:ext cx="10327342" cy="37771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t>To ensure that the antibiotics are treated at least as favourably as other drugs, the Committee should assign a minimum of 60% of the value to the 10 year contract period</a:t>
            </a:r>
          </a:p>
          <a:p>
            <a:pPr marL="285750" indent="-285750">
              <a:lnSpc>
                <a:spcPct val="150000"/>
              </a:lnSpc>
              <a:buFont typeface="Arial" panose="020B0604020202020204" pitchFamily="34" charset="0"/>
              <a:buChar char="•"/>
            </a:pPr>
            <a:r>
              <a:rPr lang="en-GB" dirty="0"/>
              <a:t>To support a meaningful pull incentive, the Committee may wish to increase the proportion of the total value assigned to the contract period – so &gt;60%</a:t>
            </a:r>
          </a:p>
          <a:p>
            <a:pPr marL="285750" indent="-285750">
              <a:lnSpc>
                <a:spcPct val="150000"/>
              </a:lnSpc>
              <a:buFont typeface="Arial" panose="020B0604020202020204" pitchFamily="34" charset="0"/>
              <a:buChar char="•"/>
            </a:pPr>
            <a:r>
              <a:rPr lang="en-GB" dirty="0"/>
              <a:t>If the Committee considers that there may be uncaptured value even in its best estimate of INHB, the Committee could decide to assign 100% of the estimated INHB to the 10 year contract period. </a:t>
            </a:r>
          </a:p>
          <a:p>
            <a:pPr marL="285750" indent="-285750">
              <a:lnSpc>
                <a:spcPct val="150000"/>
              </a:lnSpc>
              <a:buFont typeface="Arial" panose="020B0604020202020204" pitchFamily="34" charset="0"/>
              <a:buChar char="•"/>
            </a:pPr>
            <a:endParaRPr lang="en-GB" dirty="0"/>
          </a:p>
          <a:p>
            <a:pPr>
              <a:lnSpc>
                <a:spcPct val="150000"/>
              </a:lnSpc>
            </a:pPr>
            <a:endParaRPr lang="en-GB" dirty="0"/>
          </a:p>
        </p:txBody>
      </p:sp>
    </p:spTree>
    <p:extLst>
      <p:ext uri="{BB962C8B-B14F-4D97-AF65-F5344CB8AC3E}">
        <p14:creationId xmlns:p14="http://schemas.microsoft.com/office/powerpoint/2010/main" val="103765497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5DABD-B80E-499E-A010-A39BA889DE08}"/>
              </a:ext>
            </a:extLst>
          </p:cNvPr>
          <p:cNvSpPr>
            <a:spLocks noGrp="1"/>
          </p:cNvSpPr>
          <p:nvPr>
            <p:ph type="ctrTitle"/>
          </p:nvPr>
        </p:nvSpPr>
        <p:spPr/>
        <p:txBody>
          <a:bodyPr/>
          <a:lstStyle/>
          <a:p>
            <a:endParaRPr lang="en-GB" dirty="0"/>
          </a:p>
        </p:txBody>
      </p:sp>
      <p:sp>
        <p:nvSpPr>
          <p:cNvPr id="4" name="Text Placeholder 3">
            <a:extLst>
              <a:ext uri="{FF2B5EF4-FFF2-40B4-BE49-F238E27FC236}">
                <a16:creationId xmlns:a16="http://schemas.microsoft.com/office/drawing/2014/main" id="{6A5BE59B-DCDB-4F5A-A618-6E3F9A3D6500}"/>
              </a:ext>
            </a:extLst>
          </p:cNvPr>
          <p:cNvSpPr txBox="1">
            <a:spLocks/>
          </p:cNvSpPr>
          <p:nvPr/>
        </p:nvSpPr>
        <p:spPr>
          <a:xfrm>
            <a:off x="548396" y="5996978"/>
            <a:ext cx="7713662" cy="477838"/>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Lato" panose="020F0502020204030203" pitchFamily="34" charset="77"/>
                <a:ea typeface="Times New Roman" panose="02020603050405020304" pitchFamily="18" charset="0"/>
              </a:rPr>
              <a:t>© NICE [insert year]. All rights reserved. Subject to </a:t>
            </a:r>
            <a:r>
              <a:rPr lang="en-GB" dirty="0">
                <a:latin typeface="Lato" panose="020F0502020204030203" pitchFamily="34" charset="77"/>
                <a:ea typeface="Times New Roman" panose="02020603050405020304" pitchFamily="18" charset="0"/>
                <a:hlinkClick r:id="rId2">
                  <a:extLst>
                    <a:ext uri="{A12FA001-AC4F-418D-AE19-62706E023703}">
                      <ahyp:hlinkClr xmlns:ahyp="http://schemas.microsoft.com/office/drawing/2018/hyperlinkcolor" val="tx"/>
                    </a:ext>
                  </a:extLst>
                </a:hlinkClick>
              </a:rPr>
              <a:t>Notice of rights</a:t>
            </a:r>
            <a:r>
              <a:rPr lang="en-GB" dirty="0">
                <a:latin typeface="Lato" panose="020F0502020204030203" pitchFamily="34" charset="77"/>
                <a:ea typeface="Times New Roman" panose="02020603050405020304" pitchFamily="18" charset="0"/>
              </a:rPr>
              <a:t>.</a:t>
            </a:r>
            <a:r>
              <a:rPr lang="en-GB" dirty="0">
                <a:latin typeface="Lato" panose="020F0502020204030203" pitchFamily="34" charset="77"/>
              </a:rPr>
              <a:t> </a:t>
            </a:r>
            <a:endParaRPr lang="en-US" dirty="0">
              <a:latin typeface="Lato" panose="020F0502020204030203" pitchFamily="34" charset="77"/>
            </a:endParaRPr>
          </a:p>
        </p:txBody>
      </p:sp>
    </p:spTree>
    <p:extLst>
      <p:ext uri="{BB962C8B-B14F-4D97-AF65-F5344CB8AC3E}">
        <p14:creationId xmlns:p14="http://schemas.microsoft.com/office/powerpoint/2010/main" val="2012071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D9A0-2D42-4305-9DB9-DD38E7953DC4}"/>
              </a:ext>
            </a:extLst>
          </p:cNvPr>
          <p:cNvSpPr>
            <a:spLocks noGrp="1"/>
          </p:cNvSpPr>
          <p:nvPr>
            <p:ph type="ctrTitle"/>
          </p:nvPr>
        </p:nvSpPr>
        <p:spPr/>
        <p:txBody>
          <a:bodyPr>
            <a:normAutofit fontScale="90000"/>
          </a:bodyPr>
          <a:lstStyle/>
          <a:p>
            <a:r>
              <a:rPr lang="en-GB" dirty="0"/>
              <a:t>Not possible to model every population </a:t>
            </a:r>
            <a:r>
              <a:rPr lang="en-GB" dirty="0">
                <a:sym typeface="Wingdings" panose="05000000000000000000" pitchFamily="2" charset="2"/>
              </a:rPr>
              <a:t> </a:t>
            </a:r>
            <a:r>
              <a:rPr lang="en-GB" dirty="0"/>
              <a:t>selected ‘high value clinical scenarios’ for patient-level model</a:t>
            </a:r>
          </a:p>
        </p:txBody>
      </p:sp>
      <p:sp>
        <p:nvSpPr>
          <p:cNvPr id="3" name="Text Placeholder 2">
            <a:extLst>
              <a:ext uri="{FF2B5EF4-FFF2-40B4-BE49-F238E27FC236}">
                <a16:creationId xmlns:a16="http://schemas.microsoft.com/office/drawing/2014/main" id="{B1FEA4D9-86AB-4C2A-B9A3-353EBA17311F}"/>
              </a:ext>
            </a:extLst>
          </p:cNvPr>
          <p:cNvSpPr>
            <a:spLocks noGrp="1"/>
          </p:cNvSpPr>
          <p:nvPr>
            <p:ph type="body" sz="quarter" idx="12"/>
          </p:nvPr>
        </p:nvSpPr>
        <p:spPr/>
        <p:txBody>
          <a:bodyPr>
            <a:noAutofit/>
          </a:bodyPr>
          <a:lstStyle/>
          <a:p>
            <a:pPr marL="285750" indent="-285750">
              <a:lnSpc>
                <a:spcPct val="130000"/>
              </a:lnSpc>
              <a:spcBef>
                <a:spcPts val="500"/>
              </a:spcBef>
              <a:buFont typeface="Arial" panose="020B0604020202020204" pitchFamily="34" charset="0"/>
              <a:buChar char="•"/>
            </a:pPr>
            <a:r>
              <a:rPr lang="en-GB" dirty="0">
                <a:latin typeface="+mn-lt"/>
              </a:rPr>
              <a:t>High value clinical scenarios (HVCS) = </a:t>
            </a:r>
            <a:r>
              <a:rPr lang="en-GB" dirty="0">
                <a:latin typeface="+mn-lt"/>
                <a:sym typeface="Wingdings" panose="05000000000000000000" pitchFamily="2" charset="2"/>
              </a:rPr>
              <a:t>populations where greatest clinical benefit expected</a:t>
            </a:r>
          </a:p>
          <a:p>
            <a:pPr marL="285750" indent="-285750">
              <a:lnSpc>
                <a:spcPct val="130000"/>
              </a:lnSpc>
              <a:spcBef>
                <a:spcPts val="500"/>
              </a:spcBef>
              <a:buFont typeface="Arial" panose="020B0604020202020204" pitchFamily="34" charset="0"/>
              <a:buChar char="•"/>
            </a:pPr>
            <a:r>
              <a:rPr lang="en-GB" dirty="0">
                <a:latin typeface="+mn-lt"/>
                <a:sym typeface="Wingdings" panose="05000000000000000000" pitchFamily="2" charset="2"/>
              </a:rPr>
              <a:t>EEPRU identified HVCS in consultation with clinical advisors during scoping and protocol development</a:t>
            </a:r>
          </a:p>
          <a:p>
            <a:pPr marL="285750" indent="-285750">
              <a:lnSpc>
                <a:spcPct val="130000"/>
              </a:lnSpc>
              <a:spcBef>
                <a:spcPts val="500"/>
              </a:spcBef>
              <a:buFont typeface="Arial" panose="020B0604020202020204" pitchFamily="34" charset="0"/>
              <a:buChar char="•"/>
            </a:pPr>
            <a:r>
              <a:rPr lang="en-GB" dirty="0">
                <a:latin typeface="+mn-lt"/>
              </a:rPr>
              <a:t>Several HVCS, divided across 2 settings that </a:t>
            </a:r>
            <a:r>
              <a:rPr lang="en-GB" dirty="0" err="1">
                <a:latin typeface="+mn-lt"/>
              </a:rPr>
              <a:t>cefiderocol</a:t>
            </a:r>
            <a:r>
              <a:rPr lang="en-GB" dirty="0">
                <a:latin typeface="+mn-lt"/>
              </a:rPr>
              <a:t> would be used, included in patient-level model:</a:t>
            </a:r>
          </a:p>
          <a:p>
            <a:pPr marL="1028700" lvl="1" indent="-342900">
              <a:lnSpc>
                <a:spcPct val="130000"/>
              </a:lnSpc>
              <a:buFont typeface="+mj-lt"/>
              <a:buAutoNum type="arabicPeriod"/>
            </a:pPr>
            <a:r>
              <a:rPr lang="en-GB" b="1" dirty="0"/>
              <a:t>Empiric treatment </a:t>
            </a:r>
            <a:r>
              <a:rPr lang="en-GB" dirty="0"/>
              <a:t>for clinically urgent infections - strong clinical suspicion (risk) of the pathogen-resistance mechanism, based on fulfilling one of the following criteria:</a:t>
            </a:r>
          </a:p>
          <a:p>
            <a:pPr marL="1200150" lvl="2" indent="-285750">
              <a:lnSpc>
                <a:spcPct val="130000"/>
              </a:lnSpc>
            </a:pPr>
            <a:r>
              <a:rPr lang="en-GB" dirty="0">
                <a:ea typeface="Lato" panose="020F0502020204030203" pitchFamily="34" charset="0"/>
                <a:cs typeface="Lato" panose="020F0502020204030203" pitchFamily="34" charset="0"/>
              </a:rPr>
              <a:t>patient previously hospitalised in setting with high prevalence of pathogen of interest</a:t>
            </a:r>
          </a:p>
          <a:p>
            <a:pPr marL="1200150" lvl="2" indent="-285750">
              <a:lnSpc>
                <a:spcPct val="130000"/>
              </a:lnSpc>
            </a:pPr>
            <a:r>
              <a:rPr lang="en-GB" dirty="0">
                <a:ea typeface="Lato" panose="020F0502020204030203" pitchFamily="34" charset="0"/>
                <a:cs typeface="Lato" panose="020F0502020204030203" pitchFamily="34" charset="0"/>
              </a:rPr>
              <a:t>ward outbreak</a:t>
            </a:r>
          </a:p>
          <a:p>
            <a:pPr marL="1200150" lvl="2" indent="-285750">
              <a:lnSpc>
                <a:spcPct val="130000"/>
              </a:lnSpc>
            </a:pPr>
            <a:r>
              <a:rPr lang="en-GB" dirty="0">
                <a:ea typeface="Lato" panose="020F0502020204030203" pitchFamily="34" charset="0"/>
                <a:cs typeface="Lato" panose="020F0502020204030203" pitchFamily="34" charset="0"/>
              </a:rPr>
              <a:t>previous cultures (</a:t>
            </a:r>
            <a:r>
              <a:rPr lang="en-GB" sz="1800" dirty="0">
                <a:effectLst/>
                <a:latin typeface="Segoe UI" panose="020B0502040204020203" pitchFamily="34" charset="0"/>
              </a:rPr>
              <a:t>during current/previous hospital stay</a:t>
            </a:r>
            <a:r>
              <a:rPr lang="en-GB" dirty="0">
                <a:ea typeface="Lato" panose="020F0502020204030203" pitchFamily="34" charset="0"/>
                <a:cs typeface="Lato" panose="020F0502020204030203" pitchFamily="34" charset="0"/>
              </a:rPr>
              <a:t>) show infection/colonisation</a:t>
            </a:r>
          </a:p>
          <a:p>
            <a:pPr marL="1028700" lvl="1" indent="-342900">
              <a:lnSpc>
                <a:spcPct val="130000"/>
              </a:lnSpc>
              <a:buFont typeface="+mj-lt"/>
              <a:buAutoNum type="arabicPeriod"/>
            </a:pPr>
            <a:r>
              <a:rPr lang="en-GB" b="1" dirty="0"/>
              <a:t>Microbiology directed treatment </a:t>
            </a:r>
            <a:r>
              <a:rPr lang="en-GB" dirty="0"/>
              <a:t>for slower progressing infections - treatment based on pathogen’s susceptibility profile (</a:t>
            </a:r>
            <a:r>
              <a:rPr lang="en-GB" sz="1800" dirty="0">
                <a:effectLst/>
                <a:latin typeface="+mj-lt"/>
                <a:ea typeface="DengXian" panose="02010600030101010101" pitchFamily="2" charset="-122"/>
                <a:cs typeface="Arial" panose="020B0604020202020204" pitchFamily="34" charset="0"/>
              </a:rPr>
              <a:t>microbiological susceptibility testing and gene testing performed</a:t>
            </a:r>
            <a:r>
              <a:rPr lang="en-GB" dirty="0"/>
              <a:t>)</a:t>
            </a:r>
          </a:p>
          <a:p>
            <a:pPr marL="285750" lvl="1" indent="-285750">
              <a:lnSpc>
                <a:spcPct val="130000"/>
              </a:lnSpc>
            </a:pPr>
            <a:r>
              <a:rPr lang="en-GB" dirty="0">
                <a:ea typeface="Lato" panose="020F0502020204030203" pitchFamily="34" charset="0"/>
                <a:cs typeface="Lato" panose="020F0502020204030203" pitchFamily="34" charset="0"/>
              </a:rPr>
              <a:t>To reflect value of </a:t>
            </a:r>
            <a:r>
              <a:rPr lang="en-GB" dirty="0" err="1">
                <a:latin typeface="+mn-lt"/>
              </a:rPr>
              <a:t>cefiderocol</a:t>
            </a:r>
            <a:r>
              <a:rPr lang="en-GB" dirty="0" err="1">
                <a:ea typeface="Lato" panose="020F0502020204030203" pitchFamily="34" charset="0"/>
                <a:cs typeface="Lato" panose="020F0502020204030203" pitchFamily="34" charset="0"/>
              </a:rPr>
              <a:t>’s</a:t>
            </a:r>
            <a:r>
              <a:rPr lang="en-GB" dirty="0">
                <a:ea typeface="Lato" panose="020F0502020204030203" pitchFamily="34" charset="0"/>
                <a:cs typeface="Lato" panose="020F0502020204030203" pitchFamily="34" charset="0"/>
              </a:rPr>
              <a:t> expected usage, EEPRU estimated QALYs in other populations (not included in model) using patient numbers and assuming the same incremental health benefits as in HVCS.</a:t>
            </a:r>
          </a:p>
          <a:p>
            <a:pPr marL="285750" indent="-285750">
              <a:lnSpc>
                <a:spcPct val="130000"/>
              </a:lnSpc>
              <a:spcBef>
                <a:spcPts val="500"/>
              </a:spcBef>
              <a:buFont typeface="Arial" panose="020B0604020202020204" pitchFamily="34" charset="0"/>
              <a:buChar char="•"/>
            </a:pPr>
            <a:endParaRPr lang="en-GB" dirty="0">
              <a:solidFill>
                <a:srgbClr val="FF0000"/>
              </a:solidFill>
              <a:latin typeface="+mn-lt"/>
            </a:endParaRPr>
          </a:p>
        </p:txBody>
      </p:sp>
    </p:spTree>
    <p:extLst>
      <p:ext uri="{BB962C8B-B14F-4D97-AF65-F5344CB8AC3E}">
        <p14:creationId xmlns:p14="http://schemas.microsoft.com/office/powerpoint/2010/main" val="3065604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D9A0-2D42-4305-9DB9-DD38E7953DC4}"/>
              </a:ext>
            </a:extLst>
          </p:cNvPr>
          <p:cNvSpPr>
            <a:spLocks noGrp="1"/>
          </p:cNvSpPr>
          <p:nvPr>
            <p:ph type="ctrTitle"/>
          </p:nvPr>
        </p:nvSpPr>
        <p:spPr>
          <a:xfrm>
            <a:off x="106827" y="131670"/>
            <a:ext cx="11692450" cy="1276350"/>
          </a:xfrm>
        </p:spPr>
        <p:txBody>
          <a:bodyPr>
            <a:normAutofit/>
          </a:bodyPr>
          <a:lstStyle/>
          <a:p>
            <a:r>
              <a:rPr lang="en-GB" sz="3600" dirty="0"/>
              <a:t>EEPRU’s approach to modelling population benefit</a:t>
            </a:r>
            <a:br>
              <a:rPr lang="en-GB" sz="3600" dirty="0"/>
            </a:br>
            <a:r>
              <a:rPr lang="en-GB" sz="2400" b="0" i="1" dirty="0">
                <a:solidFill>
                  <a:schemeClr val="accent2"/>
                </a:solidFill>
              </a:rPr>
              <a:t>HVCS patient-level, HVCS population-level, Expected use population-level</a:t>
            </a:r>
            <a:br>
              <a:rPr lang="en-GB" sz="2400" b="0" i="1" dirty="0">
                <a:solidFill>
                  <a:schemeClr val="accent2"/>
                </a:solidFill>
              </a:rPr>
            </a:br>
            <a:endParaRPr lang="en-GB" sz="2000" b="0" i="1" strike="sngStrike" dirty="0">
              <a:solidFill>
                <a:srgbClr val="FF0000"/>
              </a:solidFill>
            </a:endParaRPr>
          </a:p>
        </p:txBody>
      </p:sp>
      <p:grpSp>
        <p:nvGrpSpPr>
          <p:cNvPr id="3" name="Group 2" descr="Diagram showing EEPRU's approach to modelling population benefit">
            <a:extLst>
              <a:ext uri="{FF2B5EF4-FFF2-40B4-BE49-F238E27FC236}">
                <a16:creationId xmlns:a16="http://schemas.microsoft.com/office/drawing/2014/main" id="{01DFA715-297B-4AE6-A29B-E024C9EFBA7A}"/>
              </a:ext>
            </a:extLst>
          </p:cNvPr>
          <p:cNvGrpSpPr/>
          <p:nvPr/>
        </p:nvGrpSpPr>
        <p:grpSpPr>
          <a:xfrm>
            <a:off x="-1" y="1695420"/>
            <a:ext cx="12192001" cy="5147824"/>
            <a:chOff x="103845" y="1297746"/>
            <a:chExt cx="12192001" cy="5147824"/>
          </a:xfrm>
        </p:grpSpPr>
        <p:sp>
          <p:nvSpPr>
            <p:cNvPr id="6" name="Freeform: Shape 5">
              <a:extLst>
                <a:ext uri="{FF2B5EF4-FFF2-40B4-BE49-F238E27FC236}">
                  <a16:creationId xmlns:a16="http://schemas.microsoft.com/office/drawing/2014/main" id="{0D58B68B-CB25-48D2-A0B0-226E78E1A4A6}"/>
                </a:ext>
              </a:extLst>
            </p:cNvPr>
            <p:cNvSpPr/>
            <p:nvPr/>
          </p:nvSpPr>
          <p:spPr>
            <a:xfrm>
              <a:off x="2898262" y="1331820"/>
              <a:ext cx="6153426" cy="5113750"/>
            </a:xfrm>
            <a:custGeom>
              <a:avLst/>
              <a:gdLst>
                <a:gd name="connsiteX0" fmla="*/ 0 w 6153426"/>
                <a:gd name="connsiteY0" fmla="*/ 2556875 h 5113750"/>
                <a:gd name="connsiteX1" fmla="*/ 3076713 w 6153426"/>
                <a:gd name="connsiteY1" fmla="*/ 0 h 5113750"/>
                <a:gd name="connsiteX2" fmla="*/ 6153426 w 6153426"/>
                <a:gd name="connsiteY2" fmla="*/ 2556875 h 5113750"/>
                <a:gd name="connsiteX3" fmla="*/ 3076713 w 6153426"/>
                <a:gd name="connsiteY3" fmla="*/ 5113750 h 5113750"/>
                <a:gd name="connsiteX4" fmla="*/ 0 w 6153426"/>
                <a:gd name="connsiteY4" fmla="*/ 2556875 h 511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426" h="5113750">
                  <a:moveTo>
                    <a:pt x="0" y="2556875"/>
                  </a:moveTo>
                  <a:cubicBezTo>
                    <a:pt x="0" y="1144752"/>
                    <a:pt x="1377491" y="0"/>
                    <a:pt x="3076713" y="0"/>
                  </a:cubicBezTo>
                  <a:cubicBezTo>
                    <a:pt x="4775935" y="0"/>
                    <a:pt x="6153426" y="1144752"/>
                    <a:pt x="6153426" y="2556875"/>
                  </a:cubicBezTo>
                  <a:cubicBezTo>
                    <a:pt x="6153426" y="3968998"/>
                    <a:pt x="4775935" y="5113750"/>
                    <a:pt x="3076713" y="5113750"/>
                  </a:cubicBezTo>
                  <a:cubicBezTo>
                    <a:pt x="1377491" y="5113750"/>
                    <a:pt x="0" y="3968998"/>
                    <a:pt x="0" y="2556875"/>
                  </a:cubicBezTo>
                  <a:close/>
                </a:path>
              </a:pathLst>
            </a:custGeom>
            <a:ln>
              <a:solidFill>
                <a:schemeClr val="bg1"/>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001402" tIns="255687" rIns="2001402" bIns="4091001" numCol="1" spcCol="1270" anchor="ctr" anchorCtr="0">
              <a:noAutofit/>
            </a:bodyPr>
            <a:lstStyle/>
            <a:p>
              <a:pPr marL="0" lvl="0" indent="0" algn="ctr" defTabSz="1066800">
                <a:lnSpc>
                  <a:spcPct val="90000"/>
                </a:lnSpc>
                <a:spcBef>
                  <a:spcPct val="0"/>
                </a:spcBef>
                <a:spcAft>
                  <a:spcPct val="35000"/>
                </a:spcAft>
                <a:buNone/>
              </a:pPr>
              <a:endParaRPr lang="en-GB" sz="2000" kern="1200"/>
            </a:p>
          </p:txBody>
        </p:sp>
        <p:sp>
          <p:nvSpPr>
            <p:cNvPr id="7" name="Freeform: Shape 6">
              <a:extLst>
                <a:ext uri="{FF2B5EF4-FFF2-40B4-BE49-F238E27FC236}">
                  <a16:creationId xmlns:a16="http://schemas.microsoft.com/office/drawing/2014/main" id="{1D293A72-5CB2-4B2A-A037-FF3BE5D5C597}"/>
                </a:ext>
              </a:extLst>
            </p:cNvPr>
            <p:cNvSpPr/>
            <p:nvPr/>
          </p:nvSpPr>
          <p:spPr>
            <a:xfrm>
              <a:off x="3799279" y="1346661"/>
              <a:ext cx="4351392" cy="3835312"/>
            </a:xfrm>
            <a:custGeom>
              <a:avLst/>
              <a:gdLst>
                <a:gd name="connsiteX0" fmla="*/ 0 w 4351392"/>
                <a:gd name="connsiteY0" fmla="*/ 1917656 h 3835312"/>
                <a:gd name="connsiteX1" fmla="*/ 2175696 w 4351392"/>
                <a:gd name="connsiteY1" fmla="*/ 0 h 3835312"/>
                <a:gd name="connsiteX2" fmla="*/ 4351392 w 4351392"/>
                <a:gd name="connsiteY2" fmla="*/ 1917656 h 3835312"/>
                <a:gd name="connsiteX3" fmla="*/ 2175696 w 4351392"/>
                <a:gd name="connsiteY3" fmla="*/ 3835312 h 3835312"/>
                <a:gd name="connsiteX4" fmla="*/ 0 w 4351392"/>
                <a:gd name="connsiteY4" fmla="*/ 1917656 h 3835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392" h="3835312">
                  <a:moveTo>
                    <a:pt x="0" y="1917656"/>
                  </a:moveTo>
                  <a:cubicBezTo>
                    <a:pt x="0" y="858564"/>
                    <a:pt x="974092" y="0"/>
                    <a:pt x="2175696" y="0"/>
                  </a:cubicBezTo>
                  <a:cubicBezTo>
                    <a:pt x="3377300" y="0"/>
                    <a:pt x="4351392" y="858564"/>
                    <a:pt x="4351392" y="1917656"/>
                  </a:cubicBezTo>
                  <a:cubicBezTo>
                    <a:pt x="4351392" y="2976748"/>
                    <a:pt x="3377300" y="3835312"/>
                    <a:pt x="2175696" y="3835312"/>
                  </a:cubicBezTo>
                  <a:cubicBezTo>
                    <a:pt x="974092" y="3835312"/>
                    <a:pt x="0" y="2976748"/>
                    <a:pt x="0" y="1917656"/>
                  </a:cubicBezTo>
                  <a:close/>
                </a:path>
              </a:pathLst>
            </a:custGeom>
            <a:solidFill>
              <a:schemeClr val="accent3"/>
            </a:solidFill>
          </p:spPr>
          <p:style>
            <a:lnRef idx="2">
              <a:schemeClr val="lt1">
                <a:hueOff val="0"/>
                <a:satOff val="0"/>
                <a:lumOff val="0"/>
                <a:alphaOff val="0"/>
              </a:schemeClr>
            </a:lnRef>
            <a:fillRef idx="1">
              <a:scrgbClr r="0" g="0" b="0"/>
            </a:fillRef>
            <a:effectRef idx="0">
              <a:schemeClr val="accent2">
                <a:hueOff val="-2835817"/>
                <a:satOff val="20794"/>
                <a:lumOff val="392"/>
                <a:alphaOff val="0"/>
              </a:schemeClr>
            </a:effectRef>
            <a:fontRef idx="minor">
              <a:schemeClr val="lt1"/>
            </a:fontRef>
          </p:style>
          <p:txBody>
            <a:bodyPr spcFirstLastPara="0" vert="horz" wrap="square" lIns="1161822" tIns="239707" rIns="1161822" bIns="3020484" numCol="1" spcCol="1270" anchor="ctr" anchorCtr="0">
              <a:noAutofit/>
            </a:bodyPr>
            <a:lstStyle/>
            <a:p>
              <a:pPr marL="0" lvl="0" indent="0" algn="ctr" defTabSz="889000">
                <a:lnSpc>
                  <a:spcPct val="90000"/>
                </a:lnSpc>
                <a:spcBef>
                  <a:spcPct val="0"/>
                </a:spcBef>
                <a:spcAft>
                  <a:spcPct val="35000"/>
                </a:spcAft>
                <a:buNone/>
              </a:pPr>
              <a:endParaRPr lang="en-GB" sz="2000" kern="1200"/>
            </a:p>
          </p:txBody>
        </p:sp>
        <p:sp>
          <p:nvSpPr>
            <p:cNvPr id="8" name="Freeform: Shape 7">
              <a:extLst>
                <a:ext uri="{FF2B5EF4-FFF2-40B4-BE49-F238E27FC236}">
                  <a16:creationId xmlns:a16="http://schemas.microsoft.com/office/drawing/2014/main" id="{738D4B09-A86F-4B02-B48B-AC7511F9C062}"/>
                </a:ext>
              </a:extLst>
            </p:cNvPr>
            <p:cNvSpPr/>
            <p:nvPr/>
          </p:nvSpPr>
          <p:spPr>
            <a:xfrm>
              <a:off x="4718925" y="1407937"/>
              <a:ext cx="2556875" cy="2260457"/>
            </a:xfrm>
            <a:custGeom>
              <a:avLst/>
              <a:gdLst>
                <a:gd name="connsiteX0" fmla="*/ 0 w 2556875"/>
                <a:gd name="connsiteY0" fmla="*/ 1278438 h 2556875"/>
                <a:gd name="connsiteX1" fmla="*/ 1278438 w 2556875"/>
                <a:gd name="connsiteY1" fmla="*/ 0 h 2556875"/>
                <a:gd name="connsiteX2" fmla="*/ 2556876 w 2556875"/>
                <a:gd name="connsiteY2" fmla="*/ 1278438 h 2556875"/>
                <a:gd name="connsiteX3" fmla="*/ 1278438 w 2556875"/>
                <a:gd name="connsiteY3" fmla="*/ 2556876 h 2556875"/>
                <a:gd name="connsiteX4" fmla="*/ 0 w 2556875"/>
                <a:gd name="connsiteY4" fmla="*/ 1278438 h 255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875" h="2556875">
                  <a:moveTo>
                    <a:pt x="0" y="1278438"/>
                  </a:moveTo>
                  <a:cubicBezTo>
                    <a:pt x="0" y="572376"/>
                    <a:pt x="572376" y="0"/>
                    <a:pt x="1278438" y="0"/>
                  </a:cubicBezTo>
                  <a:cubicBezTo>
                    <a:pt x="1984500" y="0"/>
                    <a:pt x="2556876" y="572376"/>
                    <a:pt x="2556876" y="1278438"/>
                  </a:cubicBezTo>
                  <a:cubicBezTo>
                    <a:pt x="2556876" y="1984500"/>
                    <a:pt x="1984500" y="2556876"/>
                    <a:pt x="1278438" y="2556876"/>
                  </a:cubicBezTo>
                  <a:cubicBezTo>
                    <a:pt x="572376" y="2556876"/>
                    <a:pt x="0" y="1984500"/>
                    <a:pt x="0" y="1278438"/>
                  </a:cubicBezTo>
                  <a:close/>
                </a:path>
              </a:pathLst>
            </a:custGeom>
            <a:solidFill>
              <a:schemeClr val="accent6"/>
            </a:solidFill>
          </p:spPr>
          <p:style>
            <a:lnRef idx="2">
              <a:schemeClr val="lt1">
                <a:hueOff val="0"/>
                <a:satOff val="0"/>
                <a:lumOff val="0"/>
                <a:alphaOff val="0"/>
              </a:schemeClr>
            </a:lnRef>
            <a:fillRef idx="1">
              <a:scrgbClr r="0" g="0" b="0"/>
            </a:fillRef>
            <a:effectRef idx="0">
              <a:schemeClr val="accent2">
                <a:hueOff val="-5671634"/>
                <a:satOff val="41587"/>
                <a:lumOff val="784"/>
                <a:alphaOff val="0"/>
              </a:schemeClr>
            </a:effectRef>
            <a:fontRef idx="minor">
              <a:schemeClr val="lt1"/>
            </a:fontRef>
          </p:style>
          <p:txBody>
            <a:bodyPr spcFirstLastPara="0" vert="horz" wrap="square" lIns="374446" tIns="639218" rIns="374446" bIns="639220" numCol="1" spcCol="1270" anchor="ctr" anchorCtr="0">
              <a:noAutofit/>
            </a:bodyPr>
            <a:lstStyle/>
            <a:p>
              <a:pPr marL="0" lvl="0" indent="0" algn="ctr" defTabSz="1066800">
                <a:lnSpc>
                  <a:spcPct val="90000"/>
                </a:lnSpc>
                <a:spcBef>
                  <a:spcPct val="0"/>
                </a:spcBef>
                <a:spcAft>
                  <a:spcPct val="35000"/>
                </a:spcAft>
                <a:buNone/>
              </a:pPr>
              <a:r>
                <a:rPr lang="en-GB" sz="2000" kern="1200" dirty="0">
                  <a:solidFill>
                    <a:schemeClr val="tx1"/>
                  </a:solidFill>
                </a:rPr>
                <a:t>1. Patient-level QALYs for HVCS </a:t>
              </a:r>
            </a:p>
            <a:p>
              <a:pPr marL="0" lvl="0" indent="0" algn="ctr" defTabSz="1066800">
                <a:lnSpc>
                  <a:spcPct val="90000"/>
                </a:lnSpc>
                <a:spcBef>
                  <a:spcPct val="0"/>
                </a:spcBef>
                <a:spcAft>
                  <a:spcPct val="35000"/>
                </a:spcAft>
                <a:buNone/>
              </a:pPr>
              <a:endParaRPr lang="en-GB" sz="2000" dirty="0">
                <a:solidFill>
                  <a:schemeClr val="tx1"/>
                </a:solidFill>
              </a:endParaRPr>
            </a:p>
            <a:p>
              <a:pPr marL="0" lvl="0" indent="0" algn="ctr" defTabSz="1066800">
                <a:lnSpc>
                  <a:spcPct val="90000"/>
                </a:lnSpc>
                <a:spcBef>
                  <a:spcPct val="0"/>
                </a:spcBef>
                <a:spcAft>
                  <a:spcPct val="35000"/>
                </a:spcAft>
                <a:buNone/>
              </a:pPr>
              <a:endParaRPr lang="en-GB" sz="2000" kern="1200" dirty="0">
                <a:solidFill>
                  <a:schemeClr val="tx1"/>
                </a:solidFill>
              </a:endParaRPr>
            </a:p>
          </p:txBody>
        </p:sp>
        <p:sp>
          <p:nvSpPr>
            <p:cNvPr id="9" name="TextBox 8">
              <a:extLst>
                <a:ext uri="{FF2B5EF4-FFF2-40B4-BE49-F238E27FC236}">
                  <a16:creationId xmlns:a16="http://schemas.microsoft.com/office/drawing/2014/main" id="{EDBE91B8-11CF-4599-B24B-4C93891EA1DF}"/>
                </a:ext>
              </a:extLst>
            </p:cNvPr>
            <p:cNvSpPr txBox="1"/>
            <p:nvPr/>
          </p:nvSpPr>
          <p:spPr>
            <a:xfrm>
              <a:off x="8987688" y="4609924"/>
              <a:ext cx="3225529" cy="1631216"/>
            </a:xfrm>
            <a:prstGeom prst="rect">
              <a:avLst/>
            </a:prstGeom>
            <a:solidFill>
              <a:schemeClr val="accent2"/>
            </a:solidFill>
            <a:ln>
              <a:solidFill>
                <a:schemeClr val="bg1"/>
              </a:solidFill>
              <a:prstDash val="dash"/>
            </a:ln>
          </p:spPr>
          <p:txBody>
            <a:bodyPr wrap="square">
              <a:spAutoFit/>
            </a:bodyPr>
            <a:lstStyle/>
            <a:p>
              <a:pPr lvl="0" algn="ctr"/>
              <a:r>
                <a:rPr lang="en-GB" sz="2000" b="1" dirty="0">
                  <a:solidFill>
                    <a:srgbClr val="FFFFFF"/>
                  </a:solidFill>
                </a:rPr>
                <a:t>Rescaling, </a:t>
              </a:r>
              <a:r>
                <a:rPr lang="en-GB" sz="2000" dirty="0">
                  <a:solidFill>
                    <a:srgbClr val="FFFFFF"/>
                  </a:solidFill>
                </a:rPr>
                <a:t>using </a:t>
              </a:r>
            </a:p>
            <a:p>
              <a:pPr lvl="0" algn="ctr"/>
              <a:r>
                <a:rPr lang="en-GB" sz="2000" dirty="0">
                  <a:solidFill>
                    <a:srgbClr val="FFFFFF"/>
                  </a:solidFill>
                </a:rPr>
                <a:t>population sizes (SGSS PHE data) and assuming same benefit/cost (expert consultation)</a:t>
              </a:r>
            </a:p>
          </p:txBody>
        </p:sp>
        <p:sp>
          <p:nvSpPr>
            <p:cNvPr id="10" name="TextBox 9">
              <a:extLst>
                <a:ext uri="{FF2B5EF4-FFF2-40B4-BE49-F238E27FC236}">
                  <a16:creationId xmlns:a16="http://schemas.microsoft.com/office/drawing/2014/main" id="{EAFA75A3-3DE4-4C59-99C7-71227FC6A196}"/>
                </a:ext>
              </a:extLst>
            </p:cNvPr>
            <p:cNvSpPr txBox="1"/>
            <p:nvPr/>
          </p:nvSpPr>
          <p:spPr>
            <a:xfrm>
              <a:off x="9064093" y="1297746"/>
              <a:ext cx="3225529" cy="1015663"/>
            </a:xfrm>
            <a:prstGeom prst="rect">
              <a:avLst/>
            </a:prstGeom>
            <a:solidFill>
              <a:schemeClr val="accent6"/>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ctr"/>
              <a:r>
                <a:rPr lang="en-GB" sz="2000" b="1" dirty="0">
                  <a:solidFill>
                    <a:schemeClr val="tx1"/>
                  </a:solidFill>
                </a:rPr>
                <a:t>Quantitative modelling,</a:t>
              </a:r>
              <a:r>
                <a:rPr lang="en-GB" sz="2000" dirty="0">
                  <a:solidFill>
                    <a:schemeClr val="tx1"/>
                  </a:solidFill>
                </a:rPr>
                <a:t> akin to ‘normal’ NICE appraisal</a:t>
              </a:r>
            </a:p>
          </p:txBody>
        </p:sp>
        <p:sp>
          <p:nvSpPr>
            <p:cNvPr id="11" name="TextBox 10">
              <a:extLst>
                <a:ext uri="{FF2B5EF4-FFF2-40B4-BE49-F238E27FC236}">
                  <a16:creationId xmlns:a16="http://schemas.microsoft.com/office/drawing/2014/main" id="{AD8F7ACE-A3C0-4B0A-A38E-A550101BED7A}"/>
                </a:ext>
              </a:extLst>
            </p:cNvPr>
            <p:cNvSpPr txBox="1"/>
            <p:nvPr/>
          </p:nvSpPr>
          <p:spPr>
            <a:xfrm>
              <a:off x="9070317" y="2877244"/>
              <a:ext cx="3225529" cy="1323439"/>
            </a:xfrm>
            <a:prstGeom prst="rect">
              <a:avLst/>
            </a:prstGeom>
            <a:solidFill>
              <a:schemeClr val="accent3"/>
            </a:solidFill>
            <a:ln>
              <a:solidFill>
                <a:schemeClr val="bg1"/>
              </a:solidFill>
              <a:prstDash val="dash"/>
            </a:ln>
          </p:spPr>
          <p:txBody>
            <a:bodyPr wrap="square">
              <a:spAutoFit/>
            </a:bodyPr>
            <a:lstStyle/>
            <a:p>
              <a:pPr lvl="0" algn="ctr"/>
              <a:r>
                <a:rPr lang="en-GB" sz="2000" b="1" dirty="0">
                  <a:solidFill>
                    <a:srgbClr val="FFFFFF"/>
                  </a:solidFill>
                </a:rPr>
                <a:t>Quantitative modelling,</a:t>
              </a:r>
              <a:r>
                <a:rPr lang="en-GB" sz="2000" dirty="0">
                  <a:solidFill>
                    <a:srgbClr val="FFFFFF"/>
                  </a:solidFill>
                </a:rPr>
                <a:t> forecasting population size and trends in usage and resistance over time</a:t>
              </a:r>
            </a:p>
          </p:txBody>
        </p:sp>
        <p:sp>
          <p:nvSpPr>
            <p:cNvPr id="14" name="Arrow: Right 13">
              <a:extLst>
                <a:ext uri="{FF2B5EF4-FFF2-40B4-BE49-F238E27FC236}">
                  <a16:creationId xmlns:a16="http://schemas.microsoft.com/office/drawing/2014/main" id="{3C8090B2-DF74-4F29-8D73-5DA31F484EF5}"/>
                </a:ext>
              </a:extLst>
            </p:cNvPr>
            <p:cNvSpPr/>
            <p:nvPr/>
          </p:nvSpPr>
          <p:spPr>
            <a:xfrm>
              <a:off x="2889142" y="3587525"/>
              <a:ext cx="990633" cy="355206"/>
            </a:xfrm>
            <a:prstGeom prst="rightArrow">
              <a:avLst/>
            </a:prstGeom>
            <a:solidFill>
              <a:schemeClr val="accent3"/>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5" name="TextBox 14">
              <a:extLst>
                <a:ext uri="{FF2B5EF4-FFF2-40B4-BE49-F238E27FC236}">
                  <a16:creationId xmlns:a16="http://schemas.microsoft.com/office/drawing/2014/main" id="{2113080A-9B5A-4C67-AB6D-D55596BDBAC3}"/>
                </a:ext>
              </a:extLst>
            </p:cNvPr>
            <p:cNvSpPr txBox="1"/>
            <p:nvPr/>
          </p:nvSpPr>
          <p:spPr>
            <a:xfrm>
              <a:off x="103845" y="3204034"/>
              <a:ext cx="2766667" cy="1015663"/>
            </a:xfrm>
            <a:prstGeom prst="rect">
              <a:avLst/>
            </a:prstGeom>
            <a:solidFill>
              <a:schemeClr val="accent3"/>
            </a:solidFill>
            <a:ln>
              <a:solidFill>
                <a:schemeClr val="bg1"/>
              </a:solidFill>
              <a:prstDash val="dash"/>
            </a:ln>
          </p:spPr>
          <p:txBody>
            <a:bodyPr wrap="square">
              <a:spAutoFit/>
            </a:bodyPr>
            <a:lstStyle/>
            <a:p>
              <a:pPr lvl="0" algn="ctr"/>
              <a:r>
                <a:rPr lang="en-GB" sz="2000">
                  <a:solidFill>
                    <a:srgbClr val="FFFFFF"/>
                  </a:solidFill>
                </a:rPr>
                <a:t>Quantification of </a:t>
              </a:r>
              <a:r>
                <a:rPr lang="en-GB" sz="2000" b="1">
                  <a:solidFill>
                    <a:srgbClr val="FFFFFF"/>
                  </a:solidFill>
                </a:rPr>
                <a:t>a</a:t>
              </a:r>
              <a:r>
                <a:rPr lang="en-GB" sz="2000">
                  <a:solidFill>
                    <a:srgbClr val="FFFFFF"/>
                  </a:solidFill>
                </a:rPr>
                <a:t>dditional attributes ‘STEDI’ values*  </a:t>
              </a:r>
            </a:p>
          </p:txBody>
        </p:sp>
      </p:grpSp>
      <p:sp>
        <p:nvSpPr>
          <p:cNvPr id="4" name="Rectangle 3">
            <a:extLst>
              <a:ext uri="{FF2B5EF4-FFF2-40B4-BE49-F238E27FC236}">
                <a16:creationId xmlns:a16="http://schemas.microsoft.com/office/drawing/2014/main" id="{639B110A-DACA-5645-A17D-BDF8D023A0CB}"/>
              </a:ext>
            </a:extLst>
          </p:cNvPr>
          <p:cNvSpPr/>
          <p:nvPr/>
        </p:nvSpPr>
        <p:spPr>
          <a:xfrm>
            <a:off x="475764" y="4813899"/>
            <a:ext cx="2263422" cy="1077218"/>
          </a:xfrm>
          <a:prstGeom prst="rect">
            <a:avLst/>
          </a:prstGeom>
        </p:spPr>
        <p:txBody>
          <a:bodyPr wrap="square">
            <a:spAutoFit/>
          </a:bodyPr>
          <a:lstStyle/>
          <a:p>
            <a:pPr algn="ctr"/>
            <a:r>
              <a:rPr lang="en-GB" sz="1600" dirty="0"/>
              <a:t>*Spectrum, Transmission, Enablement, Diversity, Insurance</a:t>
            </a:r>
            <a:endParaRPr lang="en-US" sz="1600" dirty="0"/>
          </a:p>
        </p:txBody>
      </p:sp>
      <p:pic>
        <p:nvPicPr>
          <p:cNvPr id="17" name="Graphic 16" descr="Arrow: Straight with solid fill">
            <a:extLst>
              <a:ext uri="{FF2B5EF4-FFF2-40B4-BE49-F238E27FC236}">
                <a16:creationId xmlns:a16="http://schemas.microsoft.com/office/drawing/2014/main" id="{EADAF684-C27D-DA4A-920D-559692BBC4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5413929" y="3174048"/>
            <a:ext cx="914400" cy="914400"/>
          </a:xfrm>
          <a:prstGeom prst="rect">
            <a:avLst/>
          </a:prstGeom>
        </p:spPr>
      </p:pic>
      <p:pic>
        <p:nvPicPr>
          <p:cNvPr id="18" name="Graphic 17" descr="Arrow: Straight with solid fill">
            <a:extLst>
              <a:ext uri="{FF2B5EF4-FFF2-40B4-BE49-F238E27FC236}">
                <a16:creationId xmlns:a16="http://schemas.microsoft.com/office/drawing/2014/main" id="{22049E81-9134-7A49-9C35-2C84186F48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5413929" y="4730302"/>
            <a:ext cx="914400" cy="914400"/>
          </a:xfrm>
          <a:prstGeom prst="rect">
            <a:avLst/>
          </a:prstGeom>
        </p:spPr>
      </p:pic>
      <p:sp>
        <p:nvSpPr>
          <p:cNvPr id="19" name="Rectangle 18">
            <a:extLst>
              <a:ext uri="{FF2B5EF4-FFF2-40B4-BE49-F238E27FC236}">
                <a16:creationId xmlns:a16="http://schemas.microsoft.com/office/drawing/2014/main" id="{49317884-6621-4B41-A49B-A7E7F4B81213}"/>
              </a:ext>
            </a:extLst>
          </p:cNvPr>
          <p:cNvSpPr/>
          <p:nvPr/>
        </p:nvSpPr>
        <p:spPr>
          <a:xfrm>
            <a:off x="3845625" y="4155739"/>
            <a:ext cx="3871573" cy="369332"/>
          </a:xfrm>
          <a:prstGeom prst="rect">
            <a:avLst/>
          </a:prstGeom>
        </p:spPr>
        <p:txBody>
          <a:bodyPr wrap="none">
            <a:spAutoFit/>
          </a:bodyPr>
          <a:lstStyle/>
          <a:p>
            <a:r>
              <a:rPr lang="en-GB">
                <a:solidFill>
                  <a:schemeClr val="bg1"/>
                </a:solidFill>
              </a:rPr>
              <a:t>2. Population-level QALYs for HVCS</a:t>
            </a:r>
            <a:endParaRPr lang="en-US">
              <a:solidFill>
                <a:schemeClr val="bg1"/>
              </a:solidFill>
            </a:endParaRPr>
          </a:p>
        </p:txBody>
      </p:sp>
      <p:sp>
        <p:nvSpPr>
          <p:cNvPr id="20" name="Rectangle 19">
            <a:extLst>
              <a:ext uri="{FF2B5EF4-FFF2-40B4-BE49-F238E27FC236}">
                <a16:creationId xmlns:a16="http://schemas.microsoft.com/office/drawing/2014/main" id="{5C2E689B-CDA4-CA41-92C3-9023B6D0F1B2}"/>
              </a:ext>
            </a:extLst>
          </p:cNvPr>
          <p:cNvSpPr/>
          <p:nvPr/>
        </p:nvSpPr>
        <p:spPr>
          <a:xfrm>
            <a:off x="3504724" y="5669318"/>
            <a:ext cx="4839786" cy="341632"/>
          </a:xfrm>
          <a:prstGeom prst="rect">
            <a:avLst/>
          </a:prstGeom>
        </p:spPr>
        <p:txBody>
          <a:bodyPr wrap="none">
            <a:spAutoFit/>
          </a:bodyPr>
          <a:lstStyle/>
          <a:p>
            <a:pPr lvl="0" algn="ctr" defTabSz="1066800">
              <a:lnSpc>
                <a:spcPct val="90000"/>
              </a:lnSpc>
              <a:spcBef>
                <a:spcPct val="0"/>
              </a:spcBef>
              <a:spcAft>
                <a:spcPct val="35000"/>
              </a:spcAft>
            </a:pPr>
            <a:r>
              <a:rPr lang="en-GB">
                <a:solidFill>
                  <a:schemeClr val="bg1"/>
                </a:solidFill>
              </a:rPr>
              <a:t>3. Population-level QALYs for expected usage</a:t>
            </a:r>
          </a:p>
        </p:txBody>
      </p:sp>
      <p:cxnSp>
        <p:nvCxnSpPr>
          <p:cNvPr id="21" name="Straight Arrow Connector 20">
            <a:extLst>
              <a:ext uri="{FF2B5EF4-FFF2-40B4-BE49-F238E27FC236}">
                <a16:creationId xmlns:a16="http://schemas.microsoft.com/office/drawing/2014/main" id="{184E2834-990D-42EB-AD66-6770E087B476}"/>
              </a:ext>
              <a:ext uri="{C183D7F6-B498-43B3-948B-1728B52AA6E4}">
                <adec:decorative xmlns:adec="http://schemas.microsoft.com/office/drawing/2017/decorative" val="1"/>
              </a:ext>
            </a:extLst>
          </p:cNvPr>
          <p:cNvCxnSpPr>
            <a:cxnSpLocks/>
            <a:endCxn id="9" idx="0"/>
          </p:cNvCxnSpPr>
          <p:nvPr/>
        </p:nvCxnSpPr>
        <p:spPr>
          <a:xfrm>
            <a:off x="10496607" y="4598357"/>
            <a:ext cx="0" cy="40924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F11F52A-B76F-40D4-BACF-8B56FB523715}"/>
              </a:ext>
              <a:ext uri="{C183D7F6-B498-43B3-948B-1728B52AA6E4}">
                <adec:decorative xmlns:adec="http://schemas.microsoft.com/office/drawing/2017/decorative" val="1"/>
              </a:ext>
            </a:extLst>
          </p:cNvPr>
          <p:cNvCxnSpPr>
            <a:cxnSpLocks/>
            <a:stCxn id="10" idx="2"/>
            <a:endCxn id="11" idx="0"/>
          </p:cNvCxnSpPr>
          <p:nvPr/>
        </p:nvCxnSpPr>
        <p:spPr>
          <a:xfrm>
            <a:off x="10573012" y="2711083"/>
            <a:ext cx="6224" cy="5638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902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44DAE2F-5D28-4F7D-AB0D-BA4DC0963BFB}"/>
              </a:ext>
            </a:extLst>
          </p:cNvPr>
          <p:cNvGraphicFramePr>
            <a:graphicFrameLocks noGrp="1"/>
          </p:cNvGraphicFramePr>
          <p:nvPr>
            <p:extLst>
              <p:ext uri="{D42A27DB-BD31-4B8C-83A1-F6EECF244321}">
                <p14:modId xmlns:p14="http://schemas.microsoft.com/office/powerpoint/2010/main" val="3986855692"/>
              </p:ext>
            </p:extLst>
          </p:nvPr>
        </p:nvGraphicFramePr>
        <p:xfrm>
          <a:off x="123371" y="930248"/>
          <a:ext cx="11945257" cy="5559039"/>
        </p:xfrm>
        <a:graphic>
          <a:graphicData uri="http://schemas.openxmlformats.org/drawingml/2006/table">
            <a:tbl>
              <a:tblPr firstRow="1" bandRow="1">
                <a:tableStyleId>{5C22544A-7EE6-4342-B048-85BDC9FD1C3A}</a:tableStyleId>
              </a:tblPr>
              <a:tblGrid>
                <a:gridCol w="1508784">
                  <a:extLst>
                    <a:ext uri="{9D8B030D-6E8A-4147-A177-3AD203B41FA5}">
                      <a16:colId xmlns:a16="http://schemas.microsoft.com/office/drawing/2014/main" val="693450987"/>
                    </a:ext>
                  </a:extLst>
                </a:gridCol>
                <a:gridCol w="6066503">
                  <a:extLst>
                    <a:ext uri="{9D8B030D-6E8A-4147-A177-3AD203B41FA5}">
                      <a16:colId xmlns:a16="http://schemas.microsoft.com/office/drawing/2014/main" val="896290430"/>
                    </a:ext>
                  </a:extLst>
                </a:gridCol>
                <a:gridCol w="4369970">
                  <a:extLst>
                    <a:ext uri="{9D8B030D-6E8A-4147-A177-3AD203B41FA5}">
                      <a16:colId xmlns:a16="http://schemas.microsoft.com/office/drawing/2014/main" val="1888828153"/>
                    </a:ext>
                  </a:extLst>
                </a:gridCol>
              </a:tblGrid>
              <a:tr h="440058">
                <a:tc>
                  <a:txBody>
                    <a:bodyPr/>
                    <a:lstStyle/>
                    <a:p>
                      <a:endParaRPr lang="en-GB" sz="1700" dirty="0"/>
                    </a:p>
                  </a:txBody>
                  <a:tcPr anchor="ctr"/>
                </a:tc>
                <a:tc>
                  <a:txBody>
                    <a:bodyPr/>
                    <a:lstStyle/>
                    <a:p>
                      <a:pPr>
                        <a:lnSpc>
                          <a:spcPct val="110000"/>
                        </a:lnSpc>
                        <a:spcAft>
                          <a:spcPts val="800"/>
                        </a:spcAft>
                      </a:pPr>
                      <a:r>
                        <a:rPr lang="en-GB" sz="1700" b="1" dirty="0">
                          <a:effectLst/>
                          <a:latin typeface="+mj-lt"/>
                          <a:ea typeface="DengXian" panose="02010600030101010101" pitchFamily="2" charset="-122"/>
                          <a:cs typeface="Arial" panose="020B0604020202020204" pitchFamily="34" charset="0"/>
                        </a:rPr>
                        <a:t>Microbiology-directed setting (MDS)</a:t>
                      </a:r>
                      <a:endParaRPr lang="en-GB" sz="1700" dirty="0">
                        <a:effectLst/>
                        <a:latin typeface="+mj-lt"/>
                        <a:ea typeface="Calibri" panose="020F0502020204030204" pitchFamily="34" charset="0"/>
                        <a:cs typeface="Arial" panose="020B0604020202020204" pitchFamily="34" charset="0"/>
                      </a:endParaRPr>
                    </a:p>
                  </a:txBody>
                  <a:tcPr marL="68580" marR="68580" marT="0" marB="0" anchor="ctr"/>
                </a:tc>
                <a:tc>
                  <a:txBody>
                    <a:bodyPr/>
                    <a:lstStyle/>
                    <a:p>
                      <a:pPr>
                        <a:lnSpc>
                          <a:spcPct val="110000"/>
                        </a:lnSpc>
                        <a:spcAft>
                          <a:spcPts val="800"/>
                        </a:spcAft>
                      </a:pPr>
                      <a:r>
                        <a:rPr lang="en-GB" sz="1700" b="1" dirty="0">
                          <a:effectLst/>
                          <a:latin typeface="+mj-lt"/>
                          <a:ea typeface="DengXian" panose="02010600030101010101" pitchFamily="2" charset="-122"/>
                          <a:cs typeface="Arial" panose="020B0604020202020204" pitchFamily="34" charset="0"/>
                        </a:rPr>
                        <a:t>Risk-based empiric setting (ES)</a:t>
                      </a:r>
                      <a:endParaRPr lang="en-GB" sz="1700" dirty="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81600085"/>
                  </a:ext>
                </a:extLst>
              </a:tr>
              <a:tr h="860908">
                <a:tc>
                  <a:txBody>
                    <a:bodyPr/>
                    <a:lstStyle/>
                    <a:p>
                      <a:r>
                        <a:rPr lang="en-GB" sz="1700" dirty="0"/>
                        <a:t>Pathogen</a:t>
                      </a:r>
                    </a:p>
                  </a:txBody>
                  <a:tcPr/>
                </a:tc>
                <a:tc>
                  <a:txBody>
                    <a:bodyPr/>
                    <a:lstStyle/>
                    <a:p>
                      <a:pPr>
                        <a:lnSpc>
                          <a:spcPct val="107000"/>
                        </a:lnSpc>
                        <a:spcAft>
                          <a:spcPts val="800"/>
                        </a:spcAft>
                      </a:pPr>
                      <a:r>
                        <a:rPr lang="en-GB" sz="1700" i="0" dirty="0">
                          <a:effectLst/>
                          <a:latin typeface="+mj-lt"/>
                          <a:ea typeface="DengXian" panose="02010600030101010101" pitchFamily="2" charset="-122"/>
                          <a:cs typeface="Arial" panose="020B0604020202020204" pitchFamily="34" charset="0"/>
                        </a:rPr>
                        <a:t>Confirmed </a:t>
                      </a:r>
                      <a:r>
                        <a:rPr lang="en-GB" sz="1700" i="1" dirty="0" err="1">
                          <a:effectLst/>
                          <a:latin typeface="+mj-lt"/>
                          <a:ea typeface="DengXian" panose="02010600030101010101" pitchFamily="2" charset="-122"/>
                          <a:cs typeface="Arial" panose="020B0604020202020204" pitchFamily="34" charset="0"/>
                        </a:rPr>
                        <a:t>Enterobacterales</a:t>
                      </a:r>
                      <a:r>
                        <a:rPr lang="en-GB" sz="1700" i="1" dirty="0">
                          <a:effectLst/>
                          <a:latin typeface="+mj-lt"/>
                          <a:ea typeface="DengXian" panose="02010600030101010101" pitchFamily="2" charset="-122"/>
                          <a:cs typeface="Arial" panose="020B0604020202020204" pitchFamily="34" charset="0"/>
                        </a:rPr>
                        <a:t> </a:t>
                      </a:r>
                      <a:r>
                        <a:rPr lang="en-GB" sz="1700" i="0" dirty="0">
                          <a:effectLst/>
                          <a:latin typeface="+mj-lt"/>
                          <a:ea typeface="DengXian" panose="02010600030101010101" pitchFamily="2" charset="-122"/>
                          <a:cs typeface="Arial" panose="020B0604020202020204" pitchFamily="34" charset="0"/>
                        </a:rPr>
                        <a:t>and </a:t>
                      </a:r>
                      <a:r>
                        <a:rPr lang="en-GB" sz="1700" i="1" dirty="0">
                          <a:effectLst/>
                          <a:latin typeface="+mj-lt"/>
                          <a:ea typeface="DengXian" panose="02010600030101010101" pitchFamily="2" charset="-122"/>
                          <a:cs typeface="Arial" panose="020B0604020202020204" pitchFamily="34" charset="0"/>
                        </a:rPr>
                        <a:t>Pseudomonas</a:t>
                      </a:r>
                      <a:r>
                        <a:rPr lang="en-GB" sz="1700" dirty="0">
                          <a:effectLst/>
                          <a:latin typeface="+mj-lt"/>
                          <a:ea typeface="DengXian" panose="02010600030101010101" pitchFamily="2" charset="-122"/>
                          <a:cs typeface="Arial" panose="020B0604020202020204" pitchFamily="34" charset="0"/>
                        </a:rPr>
                        <a:t> for </a:t>
                      </a:r>
                      <a:br>
                        <a:rPr lang="en-GB" sz="1700" dirty="0">
                          <a:effectLst/>
                          <a:latin typeface="+mj-lt"/>
                          <a:ea typeface="DengXian" panose="02010600030101010101" pitchFamily="2" charset="-122"/>
                          <a:cs typeface="Arial" panose="020B0604020202020204" pitchFamily="34" charset="0"/>
                        </a:rPr>
                      </a:br>
                      <a:r>
                        <a:rPr lang="en-GB" sz="1700" dirty="0">
                          <a:effectLst/>
                          <a:latin typeface="+mj-lt"/>
                          <a:ea typeface="DengXian" panose="02010600030101010101" pitchFamily="2" charset="-122"/>
                          <a:cs typeface="Arial" panose="020B0604020202020204" pitchFamily="34" charset="0"/>
                        </a:rPr>
                        <a:t>metallo-beta-lactamase (MBL) subtypes: NDM, VIM and IMP</a:t>
                      </a:r>
                      <a:endParaRPr lang="en-GB" sz="17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a:lnSpc>
                          <a:spcPct val="110000"/>
                        </a:lnSpc>
                        <a:spcAft>
                          <a:spcPts val="800"/>
                        </a:spcAft>
                      </a:pPr>
                      <a:r>
                        <a:rPr lang="en-GB" sz="1700" dirty="0">
                          <a:effectLst/>
                          <a:latin typeface="+mj-lt"/>
                          <a:ea typeface="DengXian" panose="02010600030101010101" pitchFamily="2" charset="-122"/>
                          <a:cs typeface="Arial" panose="020B0604020202020204" pitchFamily="34" charset="0"/>
                        </a:rPr>
                        <a:t>Suspected </a:t>
                      </a:r>
                      <a:r>
                        <a:rPr lang="en-GB" sz="1700" i="1" kern="1200" dirty="0" err="1">
                          <a:solidFill>
                            <a:schemeClr val="dk1"/>
                          </a:solidFill>
                          <a:effectLst/>
                          <a:latin typeface="+mn-lt"/>
                          <a:ea typeface="DengXian" panose="02010600030101010101" pitchFamily="2" charset="-122"/>
                          <a:cs typeface="Arial" panose="020B0604020202020204" pitchFamily="34" charset="0"/>
                        </a:rPr>
                        <a:t>Enterobacterales</a:t>
                      </a:r>
                      <a:r>
                        <a:rPr lang="en-GB" sz="1700" i="1" kern="1200" dirty="0">
                          <a:solidFill>
                            <a:schemeClr val="dk1"/>
                          </a:solidFill>
                          <a:effectLst/>
                          <a:latin typeface="+mn-lt"/>
                          <a:ea typeface="DengXian" panose="02010600030101010101" pitchFamily="2" charset="-122"/>
                          <a:cs typeface="Arial" panose="020B0604020202020204" pitchFamily="34" charset="0"/>
                        </a:rPr>
                        <a:t> </a:t>
                      </a:r>
                      <a:r>
                        <a:rPr lang="en-GB" sz="1700" i="0" kern="1200" dirty="0">
                          <a:solidFill>
                            <a:schemeClr val="dk1"/>
                          </a:solidFill>
                          <a:effectLst/>
                          <a:latin typeface="+mn-lt"/>
                          <a:ea typeface="DengXian" panose="02010600030101010101" pitchFamily="2" charset="-122"/>
                          <a:cs typeface="Arial" panose="020B0604020202020204" pitchFamily="34" charset="0"/>
                        </a:rPr>
                        <a:t>and </a:t>
                      </a:r>
                      <a:r>
                        <a:rPr lang="en-GB" sz="1700" i="1" kern="1200" dirty="0">
                          <a:solidFill>
                            <a:schemeClr val="dk1"/>
                          </a:solidFill>
                          <a:effectLst/>
                          <a:latin typeface="+mn-lt"/>
                          <a:ea typeface="DengXian" panose="02010600030101010101" pitchFamily="2" charset="-122"/>
                          <a:cs typeface="Arial" panose="020B0604020202020204" pitchFamily="34" charset="0"/>
                        </a:rPr>
                        <a:t>Pseudomonas</a:t>
                      </a:r>
                      <a:r>
                        <a:rPr lang="en-GB" sz="1700" kern="1200" dirty="0">
                          <a:solidFill>
                            <a:schemeClr val="dk1"/>
                          </a:solidFill>
                          <a:effectLst/>
                          <a:latin typeface="+mn-lt"/>
                          <a:ea typeface="DengXian" panose="02010600030101010101" pitchFamily="2" charset="-122"/>
                          <a:cs typeface="Arial" panose="020B0604020202020204" pitchFamily="34" charset="0"/>
                        </a:rPr>
                        <a:t> for MBL subtypes NDM, VIM and IMP</a:t>
                      </a:r>
                      <a:endParaRPr lang="en-GB" sz="1700" dirty="0">
                        <a:effectLst/>
                        <a:latin typeface="+mj-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5684118"/>
                  </a:ext>
                </a:extLst>
              </a:tr>
              <a:tr h="860908">
                <a:tc>
                  <a:txBody>
                    <a:bodyPr/>
                    <a:lstStyle/>
                    <a:p>
                      <a:r>
                        <a:rPr lang="en-GB" sz="1700" dirty="0"/>
                        <a:t>Infection site</a:t>
                      </a:r>
                    </a:p>
                  </a:txBody>
                  <a:tcPr/>
                </a:tc>
                <a:tc>
                  <a:txBody>
                    <a:bodyPr/>
                    <a:lstStyle/>
                    <a:p>
                      <a:pPr marL="342900" lvl="0" indent="-342900">
                        <a:lnSpc>
                          <a:spcPct val="110000"/>
                        </a:lnSpc>
                        <a:buFont typeface="Calibri" panose="020F0502020204030204" pitchFamily="34" charset="0"/>
                        <a:buChar char="-"/>
                      </a:pPr>
                      <a:r>
                        <a:rPr lang="en-GB" sz="1700" b="0" i="0" dirty="0">
                          <a:solidFill>
                            <a:schemeClr val="tx1"/>
                          </a:solidFill>
                        </a:rPr>
                        <a:t>complicated urinary tract infection (</a:t>
                      </a:r>
                      <a:r>
                        <a:rPr lang="en-GB" sz="1700" b="0" i="0" dirty="0" err="1">
                          <a:solidFill>
                            <a:schemeClr val="tx1"/>
                          </a:solidFill>
                        </a:rPr>
                        <a:t>cUTI</a:t>
                      </a:r>
                      <a:r>
                        <a:rPr lang="en-GB" sz="1700" b="0" i="0" dirty="0">
                          <a:solidFill>
                            <a:schemeClr val="tx1"/>
                          </a:solidFill>
                        </a:rPr>
                        <a:t>)</a:t>
                      </a:r>
                    </a:p>
                    <a:p>
                      <a:pPr marL="342900" lvl="0" indent="-342900">
                        <a:lnSpc>
                          <a:spcPct val="110000"/>
                        </a:lnSpc>
                        <a:buFont typeface="Calibri" panose="020F0502020204030204" pitchFamily="34" charset="0"/>
                        <a:buChar char="-"/>
                      </a:pPr>
                      <a:r>
                        <a:rPr lang="en-GB" sz="1700" b="0" i="0" dirty="0">
                          <a:solidFill>
                            <a:schemeClr val="tx1"/>
                          </a:solidFill>
                        </a:rPr>
                        <a:t>hospital-acquired pneumonia &amp; ventilator-associated pneumonia (HAP/VAP)</a:t>
                      </a:r>
                      <a:endParaRPr lang="en-GB" sz="1700" dirty="0">
                        <a:effectLst/>
                        <a:latin typeface="+mj-lt"/>
                        <a:ea typeface="DengXian" panose="02010600030101010101" pitchFamily="2" charset="-122"/>
                        <a:cs typeface="Arial" panose="020B0604020202020204" pitchFamily="34" charset="0"/>
                      </a:endParaRPr>
                    </a:p>
                  </a:txBody>
                  <a:tcPr marL="68580" marR="68580" marT="0" marB="0"/>
                </a:tc>
                <a:tc>
                  <a:txBody>
                    <a:bodyPr/>
                    <a:lstStyle/>
                    <a:p>
                      <a:pPr>
                        <a:lnSpc>
                          <a:spcPct val="110000"/>
                        </a:lnSpc>
                        <a:spcAft>
                          <a:spcPts val="800"/>
                        </a:spcAft>
                      </a:pPr>
                      <a:r>
                        <a:rPr lang="en-GB" sz="1700" dirty="0">
                          <a:effectLst/>
                          <a:latin typeface="+mj-lt"/>
                          <a:ea typeface="DengXian" panose="02010600030101010101" pitchFamily="2" charset="-122"/>
                          <a:cs typeface="Arial" panose="020B0604020202020204" pitchFamily="34" charset="0"/>
                        </a:rPr>
                        <a:t>HAP/VAP </a:t>
                      </a:r>
                      <a:endParaRPr lang="en-GB" sz="1700" dirty="0">
                        <a:effectLst/>
                        <a:latin typeface="+mj-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4758839"/>
                  </a:ext>
                </a:extLst>
              </a:tr>
              <a:tr h="440058">
                <a:tc>
                  <a:txBody>
                    <a:bodyPr/>
                    <a:lstStyle/>
                    <a:p>
                      <a:r>
                        <a:rPr lang="en-GB" sz="1700" dirty="0"/>
                        <a:t>Intervention</a:t>
                      </a:r>
                    </a:p>
                  </a:txBody>
                  <a:tcPr anchor="ctr"/>
                </a:tc>
                <a:tc>
                  <a:txBody>
                    <a:bodyPr/>
                    <a:lstStyle/>
                    <a:p>
                      <a:pPr>
                        <a:lnSpc>
                          <a:spcPct val="110000"/>
                        </a:lnSpc>
                        <a:spcAft>
                          <a:spcPts val="800"/>
                        </a:spcAft>
                      </a:pPr>
                      <a:r>
                        <a:rPr lang="en-GB" sz="1700" kern="1200" dirty="0" err="1">
                          <a:solidFill>
                            <a:schemeClr val="dk1"/>
                          </a:solidFill>
                          <a:effectLst/>
                          <a:latin typeface="+mn-lt"/>
                          <a:ea typeface="Calibri" panose="020F0502020204030204" pitchFamily="34" charset="0"/>
                          <a:cs typeface="Arial" panose="020B0604020202020204" pitchFamily="34" charset="0"/>
                        </a:rPr>
                        <a:t>Cefiderocol</a:t>
                      </a:r>
                      <a:r>
                        <a:rPr lang="en-GB" sz="1700" kern="1200" dirty="0">
                          <a:solidFill>
                            <a:schemeClr val="dk1"/>
                          </a:solidFill>
                          <a:effectLst/>
                          <a:latin typeface="+mn-lt"/>
                          <a:ea typeface="Calibri" panose="020F0502020204030204" pitchFamily="34" charset="0"/>
                          <a:cs typeface="Arial" panose="020B0604020202020204" pitchFamily="34" charset="0"/>
                        </a:rPr>
                        <a:t> alone</a:t>
                      </a:r>
                    </a:p>
                  </a:txBody>
                  <a:tcPr marL="68580" marR="68580" marT="0" marB="0" anchor="ctr"/>
                </a:tc>
                <a:tc>
                  <a:txBody>
                    <a:bodyPr/>
                    <a:lstStyle/>
                    <a:p>
                      <a:pPr>
                        <a:lnSpc>
                          <a:spcPct val="110000"/>
                        </a:lnSpc>
                        <a:spcAft>
                          <a:spcPts val="800"/>
                        </a:spcAft>
                      </a:pPr>
                      <a:r>
                        <a:rPr lang="en-GB" sz="1700" kern="1200" dirty="0">
                          <a:solidFill>
                            <a:schemeClr val="dk1"/>
                          </a:solidFill>
                          <a:effectLst/>
                          <a:latin typeface="+mn-lt"/>
                          <a:ea typeface="Calibri" panose="020F0502020204030204" pitchFamily="34" charset="0"/>
                          <a:cs typeface="Arial" panose="020B0604020202020204" pitchFamily="34" charset="0"/>
                        </a:rPr>
                        <a:t>Same as for MDS</a:t>
                      </a:r>
                    </a:p>
                  </a:txBody>
                  <a:tcPr marL="68580" marR="68580" marT="0" marB="0" anchor="ctr"/>
                </a:tc>
                <a:extLst>
                  <a:ext uri="{0D108BD9-81ED-4DB2-BD59-A6C34878D82A}">
                    <a16:rowId xmlns:a16="http://schemas.microsoft.com/office/drawing/2014/main" val="1348564988"/>
                  </a:ext>
                </a:extLst>
              </a:tr>
              <a:tr h="2957107">
                <a:tc>
                  <a:txBody>
                    <a:bodyPr/>
                    <a:lstStyle/>
                    <a:p>
                      <a:r>
                        <a:rPr lang="en-GB" sz="1700" dirty="0"/>
                        <a:t>Outcomes</a:t>
                      </a:r>
                    </a:p>
                  </a:txBody>
                  <a:tcPr/>
                </a:tc>
                <a:tc>
                  <a:txBody>
                    <a:bodyPr/>
                    <a:lstStyle/>
                    <a:p>
                      <a:pPr marL="285750" lvl="0" indent="-285750">
                        <a:buFont typeface="Arial" panose="020B0604020202020204" pitchFamily="34" charset="0"/>
                        <a:buChar char="•"/>
                      </a:pPr>
                      <a:r>
                        <a:rPr lang="en-GB" sz="1700" kern="1200" dirty="0">
                          <a:solidFill>
                            <a:schemeClr val="dk1"/>
                          </a:solidFill>
                          <a:effectLst/>
                          <a:latin typeface="+mn-lt"/>
                          <a:ea typeface="+mn-ea"/>
                          <a:cs typeface="+mn-cs"/>
                        </a:rPr>
                        <a:t>All-cause mortality</a:t>
                      </a:r>
                    </a:p>
                    <a:p>
                      <a:pPr marL="285750" lvl="0" indent="-285750">
                        <a:buFont typeface="Arial" panose="020B0604020202020204" pitchFamily="34" charset="0"/>
                        <a:buChar char="•"/>
                      </a:pPr>
                      <a:r>
                        <a:rPr lang="en-GB" sz="1700" kern="1200" dirty="0">
                          <a:solidFill>
                            <a:schemeClr val="dk1"/>
                          </a:solidFill>
                          <a:effectLst/>
                          <a:latin typeface="+mn-lt"/>
                          <a:ea typeface="+mn-ea"/>
                          <a:cs typeface="+mn-cs"/>
                        </a:rPr>
                        <a:t>Clinical cure (complete resolution of signs/symptoms of the index infection, no further antimicrobial therapy needed)</a:t>
                      </a:r>
                    </a:p>
                    <a:p>
                      <a:pPr marL="285750" lvl="0" indent="-285750">
                        <a:buFont typeface="Arial" panose="020B0604020202020204" pitchFamily="34" charset="0"/>
                        <a:buChar char="•"/>
                      </a:pPr>
                      <a:r>
                        <a:rPr lang="en-GB" sz="1700" kern="1200" dirty="0">
                          <a:solidFill>
                            <a:schemeClr val="dk1"/>
                          </a:solidFill>
                          <a:effectLst/>
                          <a:latin typeface="+mn-lt"/>
                          <a:ea typeface="+mn-ea"/>
                          <a:cs typeface="+mn-cs"/>
                        </a:rPr>
                        <a:t>Microbiologic eradication</a:t>
                      </a:r>
                    </a:p>
                    <a:p>
                      <a:pPr marL="285750" lvl="0" indent="-285750">
                        <a:buFont typeface="Arial" panose="020B0604020202020204" pitchFamily="34" charset="0"/>
                        <a:buChar char="•"/>
                      </a:pPr>
                      <a:r>
                        <a:rPr lang="en-GB" sz="1700" kern="1200" dirty="0">
                          <a:solidFill>
                            <a:schemeClr val="dk1"/>
                          </a:solidFill>
                          <a:effectLst/>
                          <a:latin typeface="+mn-lt"/>
                          <a:ea typeface="+mn-ea"/>
                          <a:cs typeface="+mn-cs"/>
                        </a:rPr>
                        <a:t>Emergence of resistance </a:t>
                      </a:r>
                    </a:p>
                    <a:p>
                      <a:pPr marL="285750" lvl="0" indent="-285750">
                        <a:buFont typeface="Arial" panose="020B0604020202020204" pitchFamily="34" charset="0"/>
                        <a:buChar char="•"/>
                      </a:pPr>
                      <a:r>
                        <a:rPr lang="en-GB" sz="1700" kern="1200" dirty="0">
                          <a:solidFill>
                            <a:schemeClr val="dk1"/>
                          </a:solidFill>
                          <a:effectLst/>
                          <a:latin typeface="+mn-lt"/>
                          <a:ea typeface="+mn-ea"/>
                          <a:cs typeface="+mn-cs"/>
                        </a:rPr>
                        <a:t>Hospital days and intensive care unit (ICU) days</a:t>
                      </a:r>
                    </a:p>
                    <a:p>
                      <a:pPr marL="285750" lvl="0" indent="-285750">
                        <a:buFont typeface="Arial" panose="020B0604020202020204" pitchFamily="34" charset="0"/>
                        <a:buChar char="•"/>
                      </a:pPr>
                      <a:r>
                        <a:rPr lang="en-GB" sz="1700" kern="1200" dirty="0">
                          <a:solidFill>
                            <a:schemeClr val="dk1"/>
                          </a:solidFill>
                          <a:effectLst/>
                          <a:latin typeface="+mn-lt"/>
                          <a:ea typeface="+mn-ea"/>
                          <a:cs typeface="+mn-cs"/>
                        </a:rPr>
                        <a:t>Readmission rate within 90 days of treatment</a:t>
                      </a:r>
                    </a:p>
                    <a:p>
                      <a:pPr marL="285750" lvl="0" indent="-285750">
                        <a:buFont typeface="Arial" panose="020B0604020202020204" pitchFamily="34" charset="0"/>
                        <a:buChar char="•"/>
                      </a:pPr>
                      <a:r>
                        <a:rPr lang="en-GB" sz="1700" kern="1200" dirty="0">
                          <a:solidFill>
                            <a:schemeClr val="dk1"/>
                          </a:solidFill>
                          <a:effectLst/>
                          <a:latin typeface="+mn-lt"/>
                          <a:ea typeface="+mn-ea"/>
                          <a:cs typeface="+mn-cs"/>
                        </a:rPr>
                        <a:t>Number of treatment days </a:t>
                      </a:r>
                    </a:p>
                    <a:p>
                      <a:pPr marL="285750" lvl="0" indent="-285750">
                        <a:buFont typeface="Arial" panose="020B0604020202020204" pitchFamily="34" charset="0"/>
                        <a:buChar char="•"/>
                      </a:pPr>
                      <a:r>
                        <a:rPr lang="en-GB" sz="1700" kern="1200" dirty="0">
                          <a:solidFill>
                            <a:schemeClr val="dk1"/>
                          </a:solidFill>
                          <a:effectLst/>
                          <a:latin typeface="+mn-lt"/>
                          <a:ea typeface="+mn-ea"/>
                          <a:cs typeface="+mn-cs"/>
                        </a:rPr>
                        <a:t>Health-related quality of life</a:t>
                      </a:r>
                    </a:p>
                    <a:p>
                      <a:pPr marL="285750" indent="-285750">
                        <a:buFont typeface="Arial" panose="020B0604020202020204" pitchFamily="34" charset="0"/>
                        <a:buChar char="•"/>
                      </a:pPr>
                      <a:r>
                        <a:rPr lang="en-GB" sz="1700" kern="1200" dirty="0">
                          <a:solidFill>
                            <a:schemeClr val="dk1"/>
                          </a:solidFill>
                          <a:effectLst/>
                          <a:latin typeface="+mn-lt"/>
                          <a:ea typeface="+mn-ea"/>
                          <a:cs typeface="+mn-cs"/>
                        </a:rPr>
                        <a:t>Adverse events (AE) (including those associated with </a:t>
                      </a:r>
                      <a:r>
                        <a:rPr lang="en-GB" sz="1700" i="1" kern="1200" dirty="0">
                          <a:solidFill>
                            <a:schemeClr val="dk1"/>
                          </a:solidFill>
                          <a:effectLst/>
                          <a:latin typeface="+mn-lt"/>
                          <a:ea typeface="+mn-ea"/>
                          <a:cs typeface="+mn-cs"/>
                        </a:rPr>
                        <a:t>Clostridium Difficile</a:t>
                      </a:r>
                      <a:r>
                        <a:rPr lang="en-GB" sz="1700" kern="1200" dirty="0">
                          <a:solidFill>
                            <a:schemeClr val="dk1"/>
                          </a:solidFill>
                          <a:effectLst/>
                          <a:latin typeface="+mn-lt"/>
                          <a:ea typeface="+mn-ea"/>
                          <a:cs typeface="+mn-cs"/>
                        </a:rPr>
                        <a:t> infection and renal toxicity)</a:t>
                      </a:r>
                      <a:endParaRPr lang="en-GB" sz="1700" dirty="0">
                        <a:effectLst/>
                        <a:latin typeface="+mj-lt"/>
                        <a:ea typeface="Calibri" panose="020F0502020204030204" pitchFamily="34" charset="0"/>
                        <a:cs typeface="Arial" panose="020B0604020202020204" pitchFamily="34" charset="0"/>
                      </a:endParaRPr>
                    </a:p>
                  </a:txBody>
                  <a:tcPr marL="68580" marR="68580" marT="0" marB="0"/>
                </a:tc>
                <a:tc>
                  <a:txBody>
                    <a:bodyPr/>
                    <a:lstStyle/>
                    <a:p>
                      <a:pPr>
                        <a:lnSpc>
                          <a:spcPct val="110000"/>
                        </a:lnSpc>
                        <a:spcAft>
                          <a:spcPts val="800"/>
                        </a:spcAft>
                      </a:pPr>
                      <a:r>
                        <a:rPr lang="en-GB" sz="1700" dirty="0">
                          <a:effectLst/>
                          <a:latin typeface="+mj-lt"/>
                          <a:ea typeface="Calibri" panose="020F0502020204030204" pitchFamily="34" charset="0"/>
                          <a:cs typeface="Arial" panose="020B0604020202020204" pitchFamily="34" charset="0"/>
                        </a:rPr>
                        <a:t>Same as for MDS</a:t>
                      </a:r>
                    </a:p>
                  </a:txBody>
                  <a:tcPr marL="68580" marR="68580" marT="0" marB="0"/>
                </a:tc>
                <a:extLst>
                  <a:ext uri="{0D108BD9-81ED-4DB2-BD59-A6C34878D82A}">
                    <a16:rowId xmlns:a16="http://schemas.microsoft.com/office/drawing/2014/main" val="1953588152"/>
                  </a:ext>
                </a:extLst>
              </a:tr>
            </a:tbl>
          </a:graphicData>
        </a:graphic>
      </p:graphicFrame>
      <p:sp>
        <p:nvSpPr>
          <p:cNvPr id="2" name="Title 1">
            <a:extLst>
              <a:ext uri="{FF2B5EF4-FFF2-40B4-BE49-F238E27FC236}">
                <a16:creationId xmlns:a16="http://schemas.microsoft.com/office/drawing/2014/main" id="{D4C9F366-B923-4759-84ED-3C5ACA95A665}"/>
              </a:ext>
            </a:extLst>
          </p:cNvPr>
          <p:cNvSpPr>
            <a:spLocks noGrp="1"/>
          </p:cNvSpPr>
          <p:nvPr>
            <p:ph type="ctrTitle"/>
          </p:nvPr>
        </p:nvSpPr>
        <p:spPr>
          <a:xfrm>
            <a:off x="486516" y="126015"/>
            <a:ext cx="11840760" cy="1276350"/>
          </a:xfrm>
        </p:spPr>
        <p:txBody>
          <a:bodyPr>
            <a:normAutofit/>
          </a:bodyPr>
          <a:lstStyle/>
          <a:p>
            <a:r>
              <a:rPr lang="en-GB" dirty="0"/>
              <a:t>High value clinical scenarios (patient-level model)</a:t>
            </a:r>
          </a:p>
        </p:txBody>
      </p:sp>
    </p:spTree>
    <p:extLst>
      <p:ext uri="{BB962C8B-B14F-4D97-AF65-F5344CB8AC3E}">
        <p14:creationId xmlns:p14="http://schemas.microsoft.com/office/powerpoint/2010/main" val="1778250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6F514-5EFF-40D8-B172-1596F4066B8B}"/>
              </a:ext>
            </a:extLst>
          </p:cNvPr>
          <p:cNvSpPr>
            <a:spLocks noGrp="1"/>
          </p:cNvSpPr>
          <p:nvPr>
            <p:ph type="ctrTitle"/>
          </p:nvPr>
        </p:nvSpPr>
        <p:spPr>
          <a:xfrm>
            <a:off x="496383" y="203732"/>
            <a:ext cx="11178381" cy="1276350"/>
          </a:xfrm>
        </p:spPr>
        <p:txBody>
          <a:bodyPr/>
          <a:lstStyle/>
          <a:p>
            <a:r>
              <a:rPr lang="en-GB" dirty="0"/>
              <a:t>Additional expected usage</a:t>
            </a:r>
          </a:p>
        </p:txBody>
      </p:sp>
      <p:graphicFrame>
        <p:nvGraphicFramePr>
          <p:cNvPr id="7" name="Table 5">
            <a:extLst>
              <a:ext uri="{FF2B5EF4-FFF2-40B4-BE49-F238E27FC236}">
                <a16:creationId xmlns:a16="http://schemas.microsoft.com/office/drawing/2014/main" id="{B07448A0-0666-4BD5-9011-071B0A07BB29}"/>
              </a:ext>
            </a:extLst>
          </p:cNvPr>
          <p:cNvGraphicFramePr>
            <a:graphicFrameLocks noGrp="1"/>
          </p:cNvGraphicFramePr>
          <p:nvPr>
            <p:extLst>
              <p:ext uri="{D42A27DB-BD31-4B8C-83A1-F6EECF244321}">
                <p14:modId xmlns:p14="http://schemas.microsoft.com/office/powerpoint/2010/main" val="4151870813"/>
              </p:ext>
            </p:extLst>
          </p:nvPr>
        </p:nvGraphicFramePr>
        <p:xfrm>
          <a:off x="381204" y="826095"/>
          <a:ext cx="11677446" cy="5943600"/>
        </p:xfrm>
        <a:graphic>
          <a:graphicData uri="http://schemas.openxmlformats.org/drawingml/2006/table">
            <a:tbl>
              <a:tblPr firstRow="1" bandRow="1">
                <a:tableStyleId>{5C22544A-7EE6-4342-B048-85BDC9FD1C3A}</a:tableStyleId>
              </a:tblPr>
              <a:tblGrid>
                <a:gridCol w="1744776">
                  <a:extLst>
                    <a:ext uri="{9D8B030D-6E8A-4147-A177-3AD203B41FA5}">
                      <a16:colId xmlns:a16="http://schemas.microsoft.com/office/drawing/2014/main" val="2304253817"/>
                    </a:ext>
                  </a:extLst>
                </a:gridCol>
                <a:gridCol w="2743200">
                  <a:extLst>
                    <a:ext uri="{9D8B030D-6E8A-4147-A177-3AD203B41FA5}">
                      <a16:colId xmlns:a16="http://schemas.microsoft.com/office/drawing/2014/main" val="2612190535"/>
                    </a:ext>
                  </a:extLst>
                </a:gridCol>
                <a:gridCol w="3474720">
                  <a:extLst>
                    <a:ext uri="{9D8B030D-6E8A-4147-A177-3AD203B41FA5}">
                      <a16:colId xmlns:a16="http://schemas.microsoft.com/office/drawing/2014/main" val="1136455645"/>
                    </a:ext>
                  </a:extLst>
                </a:gridCol>
                <a:gridCol w="3714750">
                  <a:extLst>
                    <a:ext uri="{9D8B030D-6E8A-4147-A177-3AD203B41FA5}">
                      <a16:colId xmlns:a16="http://schemas.microsoft.com/office/drawing/2014/main" val="3057528711"/>
                    </a:ext>
                  </a:extLst>
                </a:gridCol>
              </a:tblGrid>
              <a:tr h="499845">
                <a:tc>
                  <a:txBody>
                    <a:bodyPr/>
                    <a:lstStyle/>
                    <a:p>
                      <a:endParaRPr lang="en-GB" dirty="0"/>
                    </a:p>
                  </a:txBody>
                  <a:tcPr/>
                </a:tc>
                <a:tc>
                  <a:txBody>
                    <a:bodyPr/>
                    <a:lstStyle/>
                    <a:p>
                      <a:r>
                        <a:rPr lang="en-GB" dirty="0"/>
                        <a:t>Additional expected uses included in model</a:t>
                      </a:r>
                    </a:p>
                  </a:txBody>
                  <a:tcPr/>
                </a:tc>
                <a:tc>
                  <a:txBody>
                    <a:bodyPr/>
                    <a:lstStyle/>
                    <a:p>
                      <a:r>
                        <a:rPr lang="en-GB" dirty="0"/>
                        <a:t>Potential uses not included in EEPRU analysis</a:t>
                      </a:r>
                    </a:p>
                  </a:txBody>
                  <a:tcPr/>
                </a:tc>
                <a:tc>
                  <a:txBody>
                    <a:bodyPr/>
                    <a:lstStyle/>
                    <a:p>
                      <a:r>
                        <a:rPr lang="en-GB" dirty="0"/>
                        <a:t>Rationale for not including in EEPRU analysis</a:t>
                      </a:r>
                    </a:p>
                  </a:txBody>
                  <a:tcPr/>
                </a:tc>
                <a:extLst>
                  <a:ext uri="{0D108BD9-81ED-4DB2-BD59-A6C34878D82A}">
                    <a16:rowId xmlns:a16="http://schemas.microsoft.com/office/drawing/2014/main" val="3275309873"/>
                  </a:ext>
                </a:extLst>
              </a:tr>
              <a:tr h="499845">
                <a:tc>
                  <a:txBody>
                    <a:bodyPr/>
                    <a:lstStyle/>
                    <a:p>
                      <a:r>
                        <a:rPr lang="en-GB" dirty="0"/>
                        <a:t>Pathogen</a:t>
                      </a:r>
                    </a:p>
                  </a:txBody>
                  <a:tcPr/>
                </a:tc>
                <a:tc>
                  <a:txBody>
                    <a:bodyPr/>
                    <a:lstStyle/>
                    <a:p>
                      <a:pPr marL="0" indent="0">
                        <a:buFont typeface="Arial" panose="020B0604020202020204" pitchFamily="34" charset="0"/>
                        <a:buNone/>
                      </a:pPr>
                      <a:r>
                        <a:rPr lang="en-GB" i="1" dirty="0" err="1"/>
                        <a:t>Stenotrophomas</a:t>
                      </a:r>
                      <a:r>
                        <a:rPr lang="en-GB" i="1" dirty="0"/>
                        <a:t> </a:t>
                      </a:r>
                    </a:p>
                    <a:p>
                      <a:pPr marL="0" indent="0">
                        <a:buFont typeface="Arial" panose="020B0604020202020204" pitchFamily="34" charset="0"/>
                        <a:buNone/>
                      </a:pPr>
                      <a:r>
                        <a:rPr lang="en-GB" i="0" dirty="0"/>
                        <a:t>(15% of infections)</a:t>
                      </a:r>
                    </a:p>
                  </a:txBody>
                  <a:tcPr/>
                </a:tc>
                <a:tc>
                  <a:txBody>
                    <a:bodyPr/>
                    <a:lstStyle/>
                    <a:p>
                      <a:pPr marL="0" indent="0">
                        <a:buFont typeface="Arial" panose="020B0604020202020204" pitchFamily="34" charset="0"/>
                        <a:buNone/>
                      </a:pPr>
                      <a:endParaRPr lang="en-GB" dirty="0"/>
                    </a:p>
                  </a:txBody>
                  <a:tcPr/>
                </a:tc>
                <a:tc>
                  <a:txBody>
                    <a:bodyPr/>
                    <a:lstStyle/>
                    <a:p>
                      <a:pPr marL="0" indent="0">
                        <a:buFont typeface="Arial" panose="020B0604020202020204" pitchFamily="34" charset="0"/>
                        <a:buNone/>
                      </a:pPr>
                      <a:r>
                        <a:rPr lang="en-GB" sz="1800" kern="1200" dirty="0">
                          <a:solidFill>
                            <a:schemeClr val="dk1"/>
                          </a:solidFill>
                          <a:effectLst/>
                          <a:latin typeface="+mn-lt"/>
                          <a:ea typeface="+mn-ea"/>
                          <a:cs typeface="+mn-cs"/>
                        </a:rPr>
                        <a:t>Excluded 85% of Stenotrophomonas infections because may not require treatment at all or may be effectively treated with other antimicrobials</a:t>
                      </a:r>
                      <a:endParaRPr lang="en-GB" dirty="0"/>
                    </a:p>
                  </a:txBody>
                  <a:tcPr/>
                </a:tc>
                <a:extLst>
                  <a:ext uri="{0D108BD9-81ED-4DB2-BD59-A6C34878D82A}">
                    <a16:rowId xmlns:a16="http://schemas.microsoft.com/office/drawing/2014/main" val="3209330401"/>
                  </a:ext>
                </a:extLst>
              </a:tr>
              <a:tr h="1142502">
                <a:tc>
                  <a:txBody>
                    <a:bodyPr/>
                    <a:lstStyle/>
                    <a:p>
                      <a:r>
                        <a:rPr lang="en-GB" dirty="0"/>
                        <a:t>Resistance mechanism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strike="noStrike" dirty="0"/>
                        <a:t>Only the resistance mechanisms described as part of the high value clinical scenarios</a:t>
                      </a:r>
                      <a:endParaRPr lang="en-GB"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lang="en-GB" sz="1800" kern="1200" dirty="0">
                          <a:solidFill>
                            <a:schemeClr val="dk1"/>
                          </a:solidFill>
                          <a:effectLst/>
                          <a:latin typeface="+mn-lt"/>
                          <a:ea typeface="+mn-ea"/>
                          <a:cs typeface="+mn-cs"/>
                        </a:rPr>
                        <a:t>OXA-40/24, -51, -58, -143 and MBL Acinetobacter </a:t>
                      </a:r>
                    </a:p>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lang="en-GB" sz="1800" kern="1200" dirty="0">
                          <a:solidFill>
                            <a:schemeClr val="dk1"/>
                          </a:solidFill>
                          <a:effectLst/>
                          <a:latin typeface="+mn-lt"/>
                          <a:ea typeface="+mn-ea"/>
                          <a:cs typeface="+mn-cs"/>
                        </a:rPr>
                        <a:t>Serine </a:t>
                      </a:r>
                      <a:r>
                        <a:rPr lang="en-GB" sz="1800" kern="1200" dirty="0" err="1">
                          <a:solidFill>
                            <a:schemeClr val="dk1"/>
                          </a:solidFill>
                          <a:effectLst/>
                          <a:latin typeface="+mn-lt"/>
                          <a:ea typeface="+mn-ea"/>
                          <a:cs typeface="+mn-cs"/>
                        </a:rPr>
                        <a:t>carbapenemases</a:t>
                      </a:r>
                      <a:r>
                        <a:rPr lang="en-GB" sz="1800" kern="1200" dirty="0">
                          <a:solidFill>
                            <a:schemeClr val="dk1"/>
                          </a:solidFill>
                          <a:effectLst/>
                          <a:latin typeface="+mn-lt"/>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lang="en-GB" sz="1800" kern="1200" dirty="0">
                          <a:solidFill>
                            <a:schemeClr val="dk1"/>
                          </a:solidFill>
                          <a:effectLst/>
                          <a:latin typeface="+mn-lt"/>
                          <a:ea typeface="+mn-ea"/>
                          <a:cs typeface="+mn-cs"/>
                        </a:rPr>
                        <a:t>Non-</a:t>
                      </a:r>
                      <a:r>
                        <a:rPr lang="en-GB" sz="1800" kern="1200" dirty="0" err="1">
                          <a:solidFill>
                            <a:schemeClr val="dk1"/>
                          </a:solidFill>
                          <a:effectLst/>
                          <a:latin typeface="+mn-lt"/>
                          <a:ea typeface="+mn-ea"/>
                          <a:cs typeface="+mn-cs"/>
                        </a:rPr>
                        <a:t>carbapenemase</a:t>
                      </a:r>
                      <a:r>
                        <a:rPr lang="en-GB" sz="1800" kern="1200" dirty="0">
                          <a:solidFill>
                            <a:schemeClr val="dk1"/>
                          </a:solidFill>
                          <a:effectLst/>
                          <a:latin typeface="+mn-lt"/>
                          <a:ea typeface="+mn-ea"/>
                          <a:cs typeface="+mn-cs"/>
                        </a:rPr>
                        <a:t> mechanisms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a:solidFill>
                            <a:schemeClr val="dk1"/>
                          </a:solidFill>
                          <a:effectLst/>
                          <a:latin typeface="+mn-lt"/>
                          <a:ea typeface="+mn-ea"/>
                          <a:cs typeface="+mn-cs"/>
                        </a:rPr>
                        <a:t>A: Population size small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a:solidFill>
                            <a:schemeClr val="dk1"/>
                          </a:solidFill>
                          <a:effectLst/>
                          <a:latin typeface="+mn-lt"/>
                          <a:ea typeface="+mn-ea"/>
                          <a:cs typeface="+mn-cs"/>
                        </a:rPr>
                        <a:t>B &amp; C: Other effective treatment options available </a:t>
                      </a:r>
                    </a:p>
                  </a:txBody>
                  <a:tcPr/>
                </a:tc>
                <a:extLst>
                  <a:ext uri="{0D108BD9-81ED-4DB2-BD59-A6C34878D82A}">
                    <a16:rowId xmlns:a16="http://schemas.microsoft.com/office/drawing/2014/main" val="2009815854"/>
                  </a:ext>
                </a:extLst>
              </a:tr>
              <a:tr h="714064">
                <a:tc>
                  <a:txBody>
                    <a:bodyPr/>
                    <a:lstStyle/>
                    <a:p>
                      <a:r>
                        <a:rPr lang="en-GB" dirty="0"/>
                        <a:t>Site of infection</a:t>
                      </a:r>
                    </a:p>
                  </a:txBody>
                  <a:tcPr/>
                </a:tc>
                <a:tc>
                  <a:txBody>
                    <a:bodyPr/>
                    <a:lstStyle/>
                    <a:p>
                      <a:pPr marL="285750" indent="-285750">
                        <a:buFont typeface="Arial" panose="020B0604020202020204" pitchFamily="34" charset="0"/>
                        <a:buChar char="•"/>
                      </a:pPr>
                      <a:r>
                        <a:rPr lang="en-GB" dirty="0"/>
                        <a:t>Bloodstream (including sepsis)</a:t>
                      </a:r>
                    </a:p>
                    <a:p>
                      <a:pPr marL="285750" indent="-285750">
                        <a:buFont typeface="Arial" panose="020B0604020202020204" pitchFamily="34" charset="0"/>
                        <a:buChar char="•"/>
                      </a:pPr>
                      <a:r>
                        <a:rPr lang="en-GB" dirty="0"/>
                        <a:t>Intra-abdominal</a:t>
                      </a:r>
                    </a:p>
                  </a:txBody>
                  <a:tcPr/>
                </a:tc>
                <a:tc>
                  <a:txBody>
                    <a:bodyPr/>
                    <a:lstStyle/>
                    <a:p>
                      <a:pPr marL="0" indent="0">
                        <a:buFont typeface="Arial" panose="020B0604020202020204" pitchFamily="34" charset="0"/>
                        <a:buNone/>
                      </a:pPr>
                      <a:endParaRPr lang="en-GB" dirty="0"/>
                    </a:p>
                  </a:txBody>
                  <a:tcPr/>
                </a:tc>
                <a:tc>
                  <a:txBody>
                    <a:bodyPr/>
                    <a:lstStyle/>
                    <a:p>
                      <a:pPr marL="0" indent="0">
                        <a:buFont typeface="Arial" panose="020B0604020202020204" pitchFamily="34" charset="0"/>
                        <a:buNone/>
                      </a:pPr>
                      <a:endParaRPr lang="en-GB" dirty="0"/>
                    </a:p>
                  </a:txBody>
                  <a:tcPr/>
                </a:tc>
                <a:extLst>
                  <a:ext uri="{0D108BD9-81ED-4DB2-BD59-A6C34878D82A}">
                    <a16:rowId xmlns:a16="http://schemas.microsoft.com/office/drawing/2014/main" val="1164764106"/>
                  </a:ext>
                </a:extLst>
              </a:tr>
              <a:tr h="714064">
                <a:tc>
                  <a:txBody>
                    <a:bodyPr/>
                    <a:lstStyle/>
                    <a:p>
                      <a:r>
                        <a:rPr lang="en-GB" dirty="0">
                          <a:solidFill>
                            <a:schemeClr val="tx1"/>
                          </a:solidFill>
                        </a:rPr>
                        <a:t>Patients with specific underlying conditions</a:t>
                      </a:r>
                    </a:p>
                  </a:txBody>
                  <a:tcPr/>
                </a:tc>
                <a:tc>
                  <a:txBody>
                    <a:bodyPr/>
                    <a:lstStyle/>
                    <a:p>
                      <a:pPr marL="0" indent="0">
                        <a:buFont typeface="Arial" panose="020B0604020202020204" pitchFamily="34" charset="0"/>
                        <a:buNone/>
                      </a:pPr>
                      <a:endParaRPr lang="en-GB" dirty="0">
                        <a:solidFill>
                          <a:schemeClr val="tx1"/>
                        </a:solidFill>
                      </a:endParaRPr>
                    </a:p>
                  </a:txBody>
                  <a:tcPr/>
                </a:tc>
                <a:tc>
                  <a:txBody>
                    <a:bodyPr/>
                    <a:lstStyle/>
                    <a:p>
                      <a:pPr marL="285750" indent="-285750">
                        <a:buFont typeface="Arial" panose="020B0604020202020204" pitchFamily="34" charset="0"/>
                        <a:buChar char="•"/>
                      </a:pPr>
                      <a:r>
                        <a:rPr lang="en-GB" dirty="0">
                          <a:solidFill>
                            <a:schemeClr val="tx1"/>
                          </a:solidFill>
                        </a:rPr>
                        <a:t>Burns</a:t>
                      </a:r>
                    </a:p>
                    <a:p>
                      <a:pPr marL="285750" indent="-285750">
                        <a:buFont typeface="Arial" panose="020B0604020202020204" pitchFamily="34" charset="0"/>
                        <a:buChar char="•"/>
                      </a:pPr>
                      <a:r>
                        <a:rPr lang="en-GB" dirty="0">
                          <a:solidFill>
                            <a:schemeClr val="tx1"/>
                          </a:solidFill>
                        </a:rPr>
                        <a:t>Renal complications</a:t>
                      </a:r>
                    </a:p>
                    <a:p>
                      <a:pPr marL="285750" indent="-285750">
                        <a:buFont typeface="Arial" panose="020B0604020202020204" pitchFamily="34" charset="0"/>
                        <a:buChar char="•"/>
                      </a:pPr>
                      <a:r>
                        <a:rPr lang="en-GB" dirty="0">
                          <a:solidFill>
                            <a:schemeClr val="tx1"/>
                          </a:solidFill>
                        </a:rPr>
                        <a:t>Compromised immune system</a:t>
                      </a:r>
                    </a:p>
                    <a:p>
                      <a:pPr marL="285750" indent="-285750">
                        <a:buFont typeface="Arial" panose="020B0604020202020204" pitchFamily="34" charset="0"/>
                        <a:buChar char="•"/>
                      </a:pPr>
                      <a:r>
                        <a:rPr lang="en-GB" dirty="0">
                          <a:solidFill>
                            <a:schemeClr val="tx1"/>
                          </a:solidFill>
                        </a:rPr>
                        <a:t>Cystic fibrosis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solidFill>
                            <a:schemeClr val="tx1"/>
                          </a:solidFill>
                        </a:rPr>
                        <a:t>Uncertain whether patients get infections at different sites, by different pathogens, to those in high value clinical scenarios </a:t>
                      </a:r>
                    </a:p>
                  </a:txBody>
                  <a:tcPr/>
                </a:tc>
                <a:extLst>
                  <a:ext uri="{0D108BD9-81ED-4DB2-BD59-A6C34878D82A}">
                    <a16:rowId xmlns:a16="http://schemas.microsoft.com/office/drawing/2014/main" val="2111538364"/>
                  </a:ext>
                </a:extLst>
              </a:tr>
            </a:tbl>
          </a:graphicData>
        </a:graphic>
      </p:graphicFrame>
    </p:spTree>
    <p:extLst>
      <p:ext uri="{BB962C8B-B14F-4D97-AF65-F5344CB8AC3E}">
        <p14:creationId xmlns:p14="http://schemas.microsoft.com/office/powerpoint/2010/main" val="1558455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6F514-5EFF-40D8-B172-1596F4066B8B}"/>
              </a:ext>
            </a:extLst>
          </p:cNvPr>
          <p:cNvSpPr>
            <a:spLocks noGrp="1"/>
          </p:cNvSpPr>
          <p:nvPr>
            <p:ph type="ctrTitle"/>
          </p:nvPr>
        </p:nvSpPr>
        <p:spPr>
          <a:xfrm>
            <a:off x="496383" y="487510"/>
            <a:ext cx="11178381" cy="1276350"/>
          </a:xfrm>
        </p:spPr>
        <p:txBody>
          <a:bodyPr/>
          <a:lstStyle/>
          <a:p>
            <a:r>
              <a:rPr lang="en-GB" dirty="0"/>
              <a:t>Consultation comments on population size</a:t>
            </a:r>
          </a:p>
        </p:txBody>
      </p:sp>
      <p:graphicFrame>
        <p:nvGraphicFramePr>
          <p:cNvPr id="6" name="Table 5">
            <a:extLst>
              <a:ext uri="{FF2B5EF4-FFF2-40B4-BE49-F238E27FC236}">
                <a16:creationId xmlns:a16="http://schemas.microsoft.com/office/drawing/2014/main" id="{197E8448-4B5B-467A-A0FD-BEA55C3CA76C}"/>
              </a:ext>
            </a:extLst>
          </p:cNvPr>
          <p:cNvGraphicFramePr>
            <a:graphicFrameLocks noGrp="1"/>
          </p:cNvGraphicFramePr>
          <p:nvPr>
            <p:extLst>
              <p:ext uri="{D42A27DB-BD31-4B8C-83A1-F6EECF244321}">
                <p14:modId xmlns:p14="http://schemas.microsoft.com/office/powerpoint/2010/main" val="3132360875"/>
              </p:ext>
            </p:extLst>
          </p:nvPr>
        </p:nvGraphicFramePr>
        <p:xfrm>
          <a:off x="310243" y="1261775"/>
          <a:ext cx="11364521" cy="5253326"/>
        </p:xfrm>
        <a:graphic>
          <a:graphicData uri="http://schemas.openxmlformats.org/drawingml/2006/table">
            <a:tbl>
              <a:tblPr firstRow="1" bandRow="1">
                <a:tableStyleId>{5C22544A-7EE6-4342-B048-85BDC9FD1C3A}</a:tableStyleId>
              </a:tblPr>
              <a:tblGrid>
                <a:gridCol w="4261757">
                  <a:extLst>
                    <a:ext uri="{9D8B030D-6E8A-4147-A177-3AD203B41FA5}">
                      <a16:colId xmlns:a16="http://schemas.microsoft.com/office/drawing/2014/main" val="3114708446"/>
                    </a:ext>
                  </a:extLst>
                </a:gridCol>
                <a:gridCol w="3265818">
                  <a:extLst>
                    <a:ext uri="{9D8B030D-6E8A-4147-A177-3AD203B41FA5}">
                      <a16:colId xmlns:a16="http://schemas.microsoft.com/office/drawing/2014/main" val="781578718"/>
                    </a:ext>
                  </a:extLst>
                </a:gridCol>
                <a:gridCol w="3836946">
                  <a:extLst>
                    <a:ext uri="{9D8B030D-6E8A-4147-A177-3AD203B41FA5}">
                      <a16:colId xmlns:a16="http://schemas.microsoft.com/office/drawing/2014/main" val="2545770558"/>
                    </a:ext>
                  </a:extLst>
                </a:gridCol>
              </a:tblGrid>
              <a:tr h="366904">
                <a:tc>
                  <a:txBody>
                    <a:bodyPr/>
                    <a:lstStyle/>
                    <a:p>
                      <a:pPr>
                        <a:lnSpc>
                          <a:spcPct val="110000"/>
                        </a:lnSpc>
                        <a:spcBef>
                          <a:spcPts val="0"/>
                        </a:spcBef>
                        <a:spcAft>
                          <a:spcPts val="600"/>
                        </a:spcAft>
                      </a:pPr>
                      <a:r>
                        <a:rPr lang="en-GB" u="none" dirty="0"/>
                        <a:t>Population too narrow</a:t>
                      </a:r>
                    </a:p>
                  </a:txBody>
                  <a:tcPr/>
                </a:tc>
                <a:tc>
                  <a:txBody>
                    <a:bodyPr/>
                    <a:lstStyle/>
                    <a:p>
                      <a:pPr>
                        <a:lnSpc>
                          <a:spcPct val="110000"/>
                        </a:lnSpc>
                        <a:spcBef>
                          <a:spcPts val="0"/>
                        </a:spcBef>
                        <a:spcAft>
                          <a:spcPts val="600"/>
                        </a:spcAft>
                      </a:pPr>
                      <a:r>
                        <a:rPr lang="en-GB" u="none" dirty="0"/>
                        <a:t>Population too broad</a:t>
                      </a:r>
                    </a:p>
                  </a:txBody>
                  <a:tcPr/>
                </a:tc>
                <a:tc>
                  <a:txBody>
                    <a:bodyPr/>
                    <a:lstStyle/>
                    <a:p>
                      <a:pPr>
                        <a:lnSpc>
                          <a:spcPct val="110000"/>
                        </a:lnSpc>
                        <a:spcBef>
                          <a:spcPts val="0"/>
                        </a:spcBef>
                        <a:spcAft>
                          <a:spcPts val="600"/>
                        </a:spcAft>
                      </a:pPr>
                      <a:r>
                        <a:rPr lang="en-GB" u="none" dirty="0"/>
                        <a:t>EEPRU response</a:t>
                      </a:r>
                    </a:p>
                  </a:txBody>
                  <a:tcPr/>
                </a:tc>
                <a:extLst>
                  <a:ext uri="{0D108BD9-81ED-4DB2-BD59-A6C34878D82A}">
                    <a16:rowId xmlns:a16="http://schemas.microsoft.com/office/drawing/2014/main" val="3072268216"/>
                  </a:ext>
                </a:extLst>
              </a:tr>
              <a:tr h="4886422">
                <a:tc>
                  <a:txBody>
                    <a:bodyPr/>
                    <a:lstStyle/>
                    <a:p>
                      <a:pPr marL="0" indent="0">
                        <a:lnSpc>
                          <a:spcPct val="110000"/>
                        </a:lnSpc>
                        <a:spcBef>
                          <a:spcPts val="0"/>
                        </a:spcBef>
                        <a:spcAft>
                          <a:spcPts val="600"/>
                        </a:spcAft>
                        <a:buFont typeface="Arial" panose="020B0604020202020204" pitchFamily="34" charset="0"/>
                        <a:buNone/>
                      </a:pPr>
                      <a:r>
                        <a:rPr lang="en-GB" b="1" u="none" dirty="0"/>
                        <a:t>Shionogi: </a:t>
                      </a:r>
                      <a:r>
                        <a:rPr lang="en-GB" u="none" dirty="0"/>
                        <a:t>Wide array of infections not included. Each individually small but add up to a non-trivial change to the overall number. </a:t>
                      </a:r>
                    </a:p>
                    <a:p>
                      <a:pPr marL="0" indent="0">
                        <a:lnSpc>
                          <a:spcPct val="110000"/>
                        </a:lnSpc>
                        <a:spcBef>
                          <a:spcPts val="0"/>
                        </a:spcBef>
                        <a:spcAft>
                          <a:spcPts val="600"/>
                        </a:spcAft>
                        <a:buFont typeface="Arial" panose="020B0604020202020204" pitchFamily="34" charset="0"/>
                        <a:buNone/>
                      </a:pPr>
                      <a:r>
                        <a:rPr lang="en-GB" dirty="0"/>
                        <a:t>Plausible that more than 15% of infections by </a:t>
                      </a:r>
                      <a:r>
                        <a:rPr lang="en-GB" i="1" dirty="0"/>
                        <a:t>Stenotrophomonas</a:t>
                      </a:r>
                      <a:r>
                        <a:rPr lang="en-GB" dirty="0"/>
                        <a:t> are eligible for cefiderocol.</a:t>
                      </a:r>
                    </a:p>
                    <a:p>
                      <a:pPr marL="0" indent="0">
                        <a:lnSpc>
                          <a:spcPct val="110000"/>
                        </a:lnSpc>
                        <a:spcBef>
                          <a:spcPts val="0"/>
                        </a:spcBef>
                        <a:spcAft>
                          <a:spcPts val="600"/>
                        </a:spcAft>
                        <a:buFont typeface="Arial" panose="020B0604020202020204" pitchFamily="34" charset="0"/>
                        <a:buNone/>
                      </a:pPr>
                      <a:r>
                        <a:rPr lang="en-GB" dirty="0"/>
                        <a:t>SGSS data used to calculate population size dependent upon hospital having appropriate lab facilities for testing, so will likely lead to underestimate.</a:t>
                      </a:r>
                      <a:endParaRPr lang="en-GB" u="none" dirty="0">
                        <a:solidFill>
                          <a:schemeClr val="tx1"/>
                        </a:solidFill>
                      </a:endParaRPr>
                    </a:p>
                    <a:p>
                      <a:pPr marL="0" indent="0">
                        <a:lnSpc>
                          <a:spcPct val="110000"/>
                        </a:lnSpc>
                        <a:spcBef>
                          <a:spcPts val="0"/>
                        </a:spcBef>
                        <a:spcAft>
                          <a:spcPts val="600"/>
                        </a:spcAft>
                        <a:buFont typeface="Arial" panose="020B0604020202020204" pitchFamily="34" charset="0"/>
                        <a:buNone/>
                      </a:pPr>
                      <a:r>
                        <a:rPr lang="en-GB" b="1" u="none" dirty="0"/>
                        <a:t>MSD</a:t>
                      </a:r>
                      <a:r>
                        <a:rPr lang="en-GB" u="none" dirty="0"/>
                        <a:t>:  High-value scenarios very narrow and may not reflect real world usage.</a:t>
                      </a:r>
                    </a:p>
                  </a:txBody>
                  <a:tcPr/>
                </a:tc>
                <a:tc>
                  <a:txBody>
                    <a:bodyPr/>
                    <a:lstStyle/>
                    <a:p>
                      <a:pPr>
                        <a:lnSpc>
                          <a:spcPct val="110000"/>
                        </a:lnSpc>
                        <a:spcBef>
                          <a:spcPts val="0"/>
                        </a:spcBef>
                        <a:spcAft>
                          <a:spcPts val="600"/>
                        </a:spcAft>
                      </a:pPr>
                      <a:r>
                        <a:rPr lang="en-GB" b="1" u="none" dirty="0"/>
                        <a:t>BIA: </a:t>
                      </a:r>
                      <a:r>
                        <a:rPr lang="en-GB" b="0" u="none" dirty="0"/>
                        <a:t>Empiric use is not appropriate should not have been modelled. </a:t>
                      </a:r>
                    </a:p>
                    <a:p>
                      <a:pPr>
                        <a:lnSpc>
                          <a:spcPct val="110000"/>
                        </a:lnSpc>
                        <a:spcBef>
                          <a:spcPts val="0"/>
                        </a:spcBef>
                        <a:spcAft>
                          <a:spcPts val="600"/>
                        </a:spcAft>
                      </a:pPr>
                      <a:r>
                        <a:rPr lang="en-GB" sz="1800" kern="1200" dirty="0">
                          <a:solidFill>
                            <a:schemeClr val="dk1"/>
                          </a:solidFill>
                          <a:effectLst/>
                          <a:latin typeface="+mn-lt"/>
                          <a:ea typeface="+mn-ea"/>
                          <a:cs typeface="+mn-cs"/>
                        </a:rPr>
                        <a:t>Not all cases of HAP/VAP require antimicrobial treatment.</a:t>
                      </a:r>
                    </a:p>
                    <a:p>
                      <a:pPr>
                        <a:lnSpc>
                          <a:spcPct val="110000"/>
                        </a:lnSpc>
                        <a:spcBef>
                          <a:spcPts val="0"/>
                        </a:spcBef>
                        <a:spcAft>
                          <a:spcPts val="600"/>
                        </a:spcAft>
                      </a:pPr>
                      <a:r>
                        <a:rPr lang="en-GB" sz="1800" kern="1200" dirty="0">
                          <a:solidFill>
                            <a:schemeClr val="tx1"/>
                          </a:solidFill>
                          <a:effectLst/>
                          <a:latin typeface="+mn-lt"/>
                          <a:ea typeface="+mn-ea"/>
                          <a:cs typeface="+mn-cs"/>
                        </a:rPr>
                        <a:t>There are clear alternative antibiotics in the microbiology-directed setting. </a:t>
                      </a:r>
                      <a:r>
                        <a:rPr lang="en-GB" sz="1800" kern="1200" dirty="0" err="1">
                          <a:solidFill>
                            <a:schemeClr val="tx1"/>
                          </a:solidFill>
                          <a:effectLst/>
                          <a:latin typeface="+mn-lt"/>
                          <a:ea typeface="+mn-ea"/>
                          <a:cs typeface="+mn-cs"/>
                        </a:rPr>
                        <a:t>Cefiderocol</a:t>
                      </a:r>
                      <a:r>
                        <a:rPr lang="en-GB" sz="1800" kern="1200" dirty="0">
                          <a:solidFill>
                            <a:schemeClr val="tx1"/>
                          </a:solidFill>
                          <a:effectLst/>
                          <a:latin typeface="+mn-lt"/>
                          <a:ea typeface="+mn-ea"/>
                          <a:cs typeface="+mn-cs"/>
                        </a:rPr>
                        <a:t> should be reserved for when there is no alternative due to resistance, intolerance, toxicity or allergy. </a:t>
                      </a:r>
                      <a:endParaRPr lang="en-GB" b="0" u="none" dirty="0">
                        <a:solidFill>
                          <a:schemeClr val="tx1"/>
                        </a:solidFill>
                      </a:endParaRPr>
                    </a:p>
                    <a:p>
                      <a:pPr>
                        <a:lnSpc>
                          <a:spcPct val="110000"/>
                        </a:lnSpc>
                        <a:spcBef>
                          <a:spcPts val="0"/>
                        </a:spcBef>
                        <a:spcAft>
                          <a:spcPts val="600"/>
                        </a:spcAft>
                      </a:pPr>
                      <a:endParaRPr lang="en-GB" b="0" u="none" dirty="0"/>
                    </a:p>
                  </a:txBody>
                  <a:tcPr/>
                </a:tc>
                <a:tc>
                  <a:txBody>
                    <a:bodyPr/>
                    <a:lstStyle/>
                    <a:p>
                      <a:pPr>
                        <a:lnSpc>
                          <a:spcPct val="110000"/>
                        </a:lnSpc>
                        <a:spcBef>
                          <a:spcPts val="0"/>
                        </a:spcBef>
                        <a:spcAft>
                          <a:spcPts val="600"/>
                        </a:spcAft>
                      </a:pPr>
                      <a:r>
                        <a:rPr lang="en-GB" b="0" u="none" dirty="0"/>
                        <a:t>Expected usage was modelled based clinical advisers’  feedback on appropriate stewardship arrangements.</a:t>
                      </a:r>
                    </a:p>
                    <a:p>
                      <a:pPr>
                        <a:lnSpc>
                          <a:spcPct val="110000"/>
                        </a:lnSpc>
                        <a:spcBef>
                          <a:spcPts val="0"/>
                        </a:spcBef>
                        <a:spcAft>
                          <a:spcPts val="600"/>
                        </a:spcAft>
                      </a:pPr>
                      <a:endParaRPr lang="en-GB" b="0" u="none" dirty="0"/>
                    </a:p>
                    <a:p>
                      <a:pPr>
                        <a:lnSpc>
                          <a:spcPct val="110000"/>
                        </a:lnSpc>
                        <a:spcBef>
                          <a:spcPts val="0"/>
                        </a:spcBef>
                        <a:spcAft>
                          <a:spcPts val="600"/>
                        </a:spcAft>
                      </a:pPr>
                      <a:r>
                        <a:rPr lang="en-GB" b="0" u="none" dirty="0"/>
                        <a:t>Clinical advisers noted main areas of potential additional usage are in immunocompromised patients, patients with cystic fibrosis, burns patients and patients with renal compromise. To some extent, these patients will overlap with the pathogens and sites of infection already reflected in the modelling.</a:t>
                      </a:r>
                    </a:p>
                  </a:txBody>
                  <a:tcPr/>
                </a:tc>
                <a:extLst>
                  <a:ext uri="{0D108BD9-81ED-4DB2-BD59-A6C34878D82A}">
                    <a16:rowId xmlns:a16="http://schemas.microsoft.com/office/drawing/2014/main" val="2488558278"/>
                  </a:ext>
                </a:extLst>
              </a:tr>
            </a:tbl>
          </a:graphicData>
        </a:graphic>
      </p:graphicFrame>
    </p:spTree>
    <p:extLst>
      <p:ext uri="{BB962C8B-B14F-4D97-AF65-F5344CB8AC3E}">
        <p14:creationId xmlns:p14="http://schemas.microsoft.com/office/powerpoint/2010/main" val="2106027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6F514-5EFF-40D8-B172-1596F4066B8B}"/>
              </a:ext>
            </a:extLst>
          </p:cNvPr>
          <p:cNvSpPr>
            <a:spLocks noGrp="1"/>
          </p:cNvSpPr>
          <p:nvPr>
            <p:ph type="ctrTitle"/>
          </p:nvPr>
        </p:nvSpPr>
        <p:spPr>
          <a:xfrm>
            <a:off x="496383" y="487510"/>
            <a:ext cx="11178381" cy="1276350"/>
          </a:xfrm>
        </p:spPr>
        <p:txBody>
          <a:bodyPr/>
          <a:lstStyle/>
          <a:p>
            <a:r>
              <a:rPr lang="en-GB" dirty="0"/>
              <a:t>Accounting for benefit in the expected usage population – key issues</a:t>
            </a:r>
          </a:p>
        </p:txBody>
      </p:sp>
      <p:sp>
        <p:nvSpPr>
          <p:cNvPr id="6" name="TextBox 5">
            <a:extLst>
              <a:ext uri="{FF2B5EF4-FFF2-40B4-BE49-F238E27FC236}">
                <a16:creationId xmlns:a16="http://schemas.microsoft.com/office/drawing/2014/main" id="{73349294-CB20-4B99-BE31-302E90271F44}"/>
              </a:ext>
            </a:extLst>
          </p:cNvPr>
          <p:cNvSpPr txBox="1"/>
          <p:nvPr/>
        </p:nvSpPr>
        <p:spPr>
          <a:xfrm>
            <a:off x="519267" y="5246539"/>
            <a:ext cx="11155497" cy="1045853"/>
          </a:xfrm>
          <a:prstGeom prst="rect">
            <a:avLst/>
          </a:prstGeom>
          <a:solidFill>
            <a:schemeClr val="accent2"/>
          </a:solidFill>
          <a:ln>
            <a:solidFill>
              <a:schemeClr val="bg1"/>
            </a:solidFill>
            <a:prstDash val="dash"/>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Lato"/>
                <a:ea typeface="+mn-ea"/>
                <a:cs typeface="+mn-cs"/>
              </a:rPr>
              <a:t>Is the magnitude of incremental health benefit in any excluded population the same as the benefit in the high value clinical scenarios? </a:t>
            </a:r>
            <a:endParaRPr kumimoji="0" lang="en-GB" sz="2000" b="0" i="0" u="none" strike="noStrike" kern="1200" cap="none" spc="0" normalizeH="0" baseline="0" noProof="0" dirty="0">
              <a:ln>
                <a:noFill/>
              </a:ln>
              <a:solidFill>
                <a:srgbClr val="FFFFFF"/>
              </a:solidFill>
              <a:effectLst/>
              <a:uLnTx/>
              <a:uFillTx/>
              <a:latin typeface="Lato"/>
              <a:ea typeface="+mn-ea"/>
              <a:cs typeface="+mn-cs"/>
            </a:endParaRPr>
          </a:p>
        </p:txBody>
      </p:sp>
      <p:sp>
        <p:nvSpPr>
          <p:cNvPr id="11" name="TextBox 10">
            <a:extLst>
              <a:ext uri="{FF2B5EF4-FFF2-40B4-BE49-F238E27FC236}">
                <a16:creationId xmlns:a16="http://schemas.microsoft.com/office/drawing/2014/main" id="{B4C3696B-3B84-43B0-9597-62E4B53D8102}"/>
              </a:ext>
            </a:extLst>
          </p:cNvPr>
          <p:cNvSpPr txBox="1"/>
          <p:nvPr/>
        </p:nvSpPr>
        <p:spPr>
          <a:xfrm>
            <a:off x="519267" y="2906073"/>
            <a:ext cx="11155497" cy="1045853"/>
          </a:xfrm>
          <a:prstGeom prst="rect">
            <a:avLst/>
          </a:prstGeom>
          <a:solidFill>
            <a:schemeClr val="accent2"/>
          </a:solidFill>
          <a:ln>
            <a:solidFill>
              <a:schemeClr val="bg1"/>
            </a:solidFill>
            <a:prstDash val="dash"/>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Lato"/>
                <a:ea typeface="+mn-ea"/>
                <a:cs typeface="+mn-cs"/>
              </a:rPr>
              <a:t>Are there groups of patients which have been excluded from the analysis, who are likely to benefit from the intervention compared with current treatment options?</a:t>
            </a:r>
          </a:p>
        </p:txBody>
      </p:sp>
      <p:sp>
        <p:nvSpPr>
          <p:cNvPr id="14" name="TextBox 13">
            <a:extLst>
              <a:ext uri="{FF2B5EF4-FFF2-40B4-BE49-F238E27FC236}">
                <a16:creationId xmlns:a16="http://schemas.microsoft.com/office/drawing/2014/main" id="{BF3EE017-0119-4694-ADD8-1AF695CFEA21}"/>
              </a:ext>
            </a:extLst>
          </p:cNvPr>
          <p:cNvSpPr txBox="1"/>
          <p:nvPr/>
        </p:nvSpPr>
        <p:spPr>
          <a:xfrm>
            <a:off x="519267" y="1654178"/>
            <a:ext cx="11155497" cy="1045853"/>
          </a:xfrm>
          <a:prstGeom prst="rect">
            <a:avLst/>
          </a:prstGeom>
          <a:solidFill>
            <a:schemeClr val="accent2"/>
          </a:solidFill>
          <a:ln>
            <a:solidFill>
              <a:schemeClr val="bg1"/>
            </a:solidFill>
            <a:prstDash val="dash"/>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Lato"/>
                <a:ea typeface="+mn-ea"/>
                <a:cs typeface="+mn-cs"/>
              </a:rPr>
              <a:t>Is the magnitude of incremental health benefit in the high value clinical scenarios generalisable to wider expected usage? </a:t>
            </a:r>
          </a:p>
        </p:txBody>
      </p:sp>
      <p:sp>
        <p:nvSpPr>
          <p:cNvPr id="7" name="TextBox 6">
            <a:extLst>
              <a:ext uri="{FF2B5EF4-FFF2-40B4-BE49-F238E27FC236}">
                <a16:creationId xmlns:a16="http://schemas.microsoft.com/office/drawing/2014/main" id="{92536466-6563-4788-BA82-BE0E0361C821}"/>
              </a:ext>
            </a:extLst>
          </p:cNvPr>
          <p:cNvSpPr txBox="1"/>
          <p:nvPr/>
        </p:nvSpPr>
        <p:spPr>
          <a:xfrm>
            <a:off x="519267" y="4065832"/>
            <a:ext cx="11155497" cy="1045853"/>
          </a:xfrm>
          <a:prstGeom prst="rect">
            <a:avLst/>
          </a:prstGeom>
          <a:solidFill>
            <a:schemeClr val="accent2"/>
          </a:solidFill>
          <a:ln>
            <a:solidFill>
              <a:schemeClr val="bg1"/>
            </a:solidFill>
            <a:prstDash val="dash"/>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Lato"/>
                <a:ea typeface="+mn-ea"/>
                <a:cs typeface="+mn-cs"/>
              </a:rPr>
              <a:t>Is it </a:t>
            </a:r>
            <a:r>
              <a:rPr lang="en-GB" sz="2000" b="1" dirty="0">
                <a:solidFill>
                  <a:srgbClr val="FFFFFF"/>
                </a:solidFill>
                <a:latin typeface="Lato"/>
              </a:rPr>
              <a:t>r</a:t>
            </a:r>
            <a:r>
              <a:rPr kumimoji="0" lang="en-GB" sz="2000" b="1" i="0" u="none" strike="noStrike" kern="1200" cap="none" spc="0" normalizeH="0" baseline="0" noProof="0" dirty="0" err="1">
                <a:ln>
                  <a:noFill/>
                </a:ln>
                <a:solidFill>
                  <a:srgbClr val="FFFFFF"/>
                </a:solidFill>
                <a:effectLst/>
                <a:uLnTx/>
                <a:uFillTx/>
                <a:latin typeface="Lato"/>
                <a:ea typeface="+mn-ea"/>
                <a:cs typeface="+mn-cs"/>
              </a:rPr>
              <a:t>easonable</a:t>
            </a:r>
            <a:r>
              <a:rPr kumimoji="0" lang="en-GB" sz="2000" b="1" i="0" u="none" strike="noStrike" kern="1200" cap="none" spc="0" normalizeH="0" baseline="0" noProof="0" dirty="0">
                <a:ln>
                  <a:noFill/>
                </a:ln>
                <a:solidFill>
                  <a:srgbClr val="FFFFFF"/>
                </a:solidFill>
                <a:effectLst/>
                <a:uLnTx/>
                <a:uFillTx/>
                <a:latin typeface="Lato"/>
                <a:ea typeface="+mn-ea"/>
                <a:cs typeface="+mn-cs"/>
              </a:rPr>
              <a:t> to assume 85% of </a:t>
            </a:r>
            <a:r>
              <a:rPr kumimoji="0" lang="en-GB" sz="2000" b="1" i="1" u="none" strike="noStrike" kern="1200" cap="none" spc="0" normalizeH="0" baseline="0" noProof="0" dirty="0" err="1">
                <a:ln>
                  <a:noFill/>
                </a:ln>
                <a:solidFill>
                  <a:srgbClr val="FFFFFF"/>
                </a:solidFill>
                <a:effectLst/>
                <a:uLnTx/>
                <a:uFillTx/>
                <a:latin typeface="Lato"/>
                <a:ea typeface="+mn-ea"/>
                <a:cs typeface="+mn-cs"/>
              </a:rPr>
              <a:t>Stenotrophomas</a:t>
            </a:r>
            <a:r>
              <a:rPr kumimoji="0" lang="en-GB" sz="2000" b="1" i="1" u="none" strike="noStrike" kern="1200" cap="none" spc="0" normalizeH="0" baseline="0" noProof="0" dirty="0">
                <a:ln>
                  <a:noFill/>
                </a:ln>
                <a:solidFill>
                  <a:srgbClr val="FFFFFF"/>
                </a:solidFill>
                <a:effectLst/>
                <a:uLnTx/>
                <a:uFillTx/>
                <a:latin typeface="Lato"/>
                <a:ea typeface="+mn-ea"/>
                <a:cs typeface="+mn-cs"/>
              </a:rPr>
              <a:t> </a:t>
            </a:r>
            <a:r>
              <a:rPr kumimoji="0" lang="en-GB" sz="2000" b="1" u="none" strike="noStrike" kern="1200" cap="none" spc="0" normalizeH="0" baseline="0" noProof="0" dirty="0">
                <a:ln>
                  <a:noFill/>
                </a:ln>
                <a:solidFill>
                  <a:srgbClr val="FFFFFF"/>
                </a:solidFill>
                <a:effectLst/>
                <a:uLnTx/>
                <a:uFillTx/>
                <a:latin typeface="Lato"/>
                <a:ea typeface="+mn-ea"/>
                <a:cs typeface="+mn-cs"/>
              </a:rPr>
              <a:t>infections wouldn’t be treated with cefiderocol?</a:t>
            </a:r>
          </a:p>
        </p:txBody>
      </p:sp>
    </p:spTree>
    <p:extLst>
      <p:ext uri="{BB962C8B-B14F-4D97-AF65-F5344CB8AC3E}">
        <p14:creationId xmlns:p14="http://schemas.microsoft.com/office/powerpoint/2010/main" val="296011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6F8F8-D009-488B-8EB6-39465EB1496E}"/>
              </a:ext>
            </a:extLst>
          </p:cNvPr>
          <p:cNvSpPr>
            <a:spLocks noGrp="1"/>
          </p:cNvSpPr>
          <p:nvPr>
            <p:ph type="ctrTitle"/>
          </p:nvPr>
        </p:nvSpPr>
        <p:spPr>
          <a:xfrm>
            <a:off x="433237" y="102905"/>
            <a:ext cx="11178381" cy="1276350"/>
          </a:xfrm>
        </p:spPr>
        <p:txBody>
          <a:bodyPr/>
          <a:lstStyle/>
          <a:p>
            <a:r>
              <a:rPr lang="en-GB" dirty="0"/>
              <a:t>Comparators</a:t>
            </a:r>
          </a:p>
        </p:txBody>
      </p:sp>
      <p:sp>
        <p:nvSpPr>
          <p:cNvPr id="13" name="TextBox 12">
            <a:extLst>
              <a:ext uri="{FF2B5EF4-FFF2-40B4-BE49-F238E27FC236}">
                <a16:creationId xmlns:a16="http://schemas.microsoft.com/office/drawing/2014/main" id="{98742A6E-DA8A-4A9A-AD4A-E52D4880DF03}"/>
              </a:ext>
            </a:extLst>
          </p:cNvPr>
          <p:cNvSpPr txBox="1"/>
          <p:nvPr/>
        </p:nvSpPr>
        <p:spPr>
          <a:xfrm>
            <a:off x="497991" y="6080422"/>
            <a:ext cx="11155497" cy="653143"/>
          </a:xfrm>
          <a:prstGeom prst="rect">
            <a:avLst/>
          </a:prstGeom>
          <a:solidFill>
            <a:schemeClr val="accent2"/>
          </a:solidFill>
          <a:ln>
            <a:solidFill>
              <a:schemeClr val="bg1"/>
            </a:solidFill>
            <a:prstDash val="dash"/>
          </a:ln>
        </p:spPr>
        <p:txBody>
          <a:bodyPr wrap="square" anchor="ctr">
            <a:noAutofit/>
          </a:bodyPr>
          <a:lstStyle/>
          <a:p>
            <a:pPr lvl="0" algn="ctr"/>
            <a:r>
              <a:rPr lang="en-GB" sz="2000" b="1" dirty="0">
                <a:solidFill>
                  <a:srgbClr val="FFFFFF"/>
                </a:solidFill>
              </a:rPr>
              <a:t>Have all appropriate comparators been captured?</a:t>
            </a:r>
            <a:endParaRPr lang="en-GB" sz="2000" dirty="0">
              <a:solidFill>
                <a:srgbClr val="FFFFFF"/>
              </a:solidFill>
            </a:endParaRPr>
          </a:p>
        </p:txBody>
      </p:sp>
      <p:sp>
        <p:nvSpPr>
          <p:cNvPr id="7" name="Rectangle 6">
            <a:extLst>
              <a:ext uri="{FF2B5EF4-FFF2-40B4-BE49-F238E27FC236}">
                <a16:creationId xmlns:a16="http://schemas.microsoft.com/office/drawing/2014/main" id="{BEB6F71D-BDF5-4ACA-9DB7-F4B07BE56A4B}"/>
              </a:ext>
            </a:extLst>
          </p:cNvPr>
          <p:cNvSpPr/>
          <p:nvPr/>
        </p:nvSpPr>
        <p:spPr>
          <a:xfrm>
            <a:off x="507824" y="945034"/>
            <a:ext cx="5032058" cy="335416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b="1" i="1" dirty="0">
              <a:solidFill>
                <a:schemeClr val="tx1"/>
              </a:solidFill>
            </a:endParaRPr>
          </a:p>
          <a:p>
            <a:r>
              <a:rPr lang="en-GB" b="1" i="1" dirty="0">
                <a:solidFill>
                  <a:schemeClr val="tx1"/>
                </a:solidFill>
              </a:rPr>
              <a:t>Enterobacterales</a:t>
            </a:r>
            <a:r>
              <a:rPr lang="en-GB" b="1" dirty="0">
                <a:solidFill>
                  <a:schemeClr val="tx1"/>
                </a:solidFill>
              </a:rPr>
              <a:t>: </a:t>
            </a:r>
          </a:p>
          <a:p>
            <a:pPr marL="285750" indent="-285750">
              <a:buFont typeface="Arial" panose="020B0604020202020204" pitchFamily="34" charset="0"/>
              <a:buChar char="•"/>
            </a:pPr>
            <a:r>
              <a:rPr lang="en-GB" dirty="0">
                <a:solidFill>
                  <a:schemeClr val="tx1"/>
                </a:solidFill>
              </a:rPr>
              <a:t>Tigecycline + colistin</a:t>
            </a:r>
          </a:p>
          <a:p>
            <a:pPr marL="285750" indent="-285750">
              <a:buFont typeface="Arial" panose="020B0604020202020204" pitchFamily="34" charset="0"/>
              <a:buChar char="•"/>
            </a:pPr>
            <a:r>
              <a:rPr lang="en-GB" dirty="0">
                <a:solidFill>
                  <a:schemeClr val="tx1"/>
                </a:solidFill>
              </a:rPr>
              <a:t>Fosfomycin + colistin</a:t>
            </a:r>
          </a:p>
          <a:p>
            <a:pPr marL="285750" indent="-285750">
              <a:buFont typeface="Arial" panose="020B0604020202020204" pitchFamily="34" charset="0"/>
              <a:buChar char="•"/>
            </a:pPr>
            <a:r>
              <a:rPr lang="en-GB" dirty="0">
                <a:solidFill>
                  <a:schemeClr val="tx1"/>
                </a:solidFill>
              </a:rPr>
              <a:t>Aztreonam + colistin</a:t>
            </a:r>
          </a:p>
          <a:p>
            <a:pPr marL="285750" indent="-285750">
              <a:buFont typeface="Arial" panose="020B0604020202020204" pitchFamily="34" charset="0"/>
              <a:buChar char="•"/>
            </a:pPr>
            <a:r>
              <a:rPr lang="en-GB" dirty="0">
                <a:solidFill>
                  <a:schemeClr val="tx1"/>
                </a:solidFill>
              </a:rPr>
              <a:t>Aminoglycosides (gentamicin, amikacin, tobramycin)</a:t>
            </a:r>
          </a:p>
          <a:p>
            <a:pPr marL="285750" indent="-285750">
              <a:buFont typeface="Arial" panose="020B0604020202020204" pitchFamily="34" charset="0"/>
              <a:buChar char="•"/>
            </a:pPr>
            <a:endParaRPr lang="en-GB" dirty="0">
              <a:solidFill>
                <a:schemeClr val="tx1"/>
              </a:solidFill>
            </a:endParaRPr>
          </a:p>
          <a:p>
            <a:r>
              <a:rPr lang="en-GB" b="1" i="1" dirty="0">
                <a:solidFill>
                  <a:schemeClr val="tx1"/>
                </a:solidFill>
              </a:rPr>
              <a:t>Pseudomonas aeruginosa</a:t>
            </a:r>
            <a:r>
              <a:rPr lang="en-GB" b="1" dirty="0">
                <a:solidFill>
                  <a:schemeClr val="tx1"/>
                </a:solidFill>
              </a:rPr>
              <a:t>:</a:t>
            </a:r>
          </a:p>
          <a:p>
            <a:pPr marL="285750" indent="-285750">
              <a:buFont typeface="Arial" panose="020B0604020202020204" pitchFamily="34" charset="0"/>
              <a:buChar char="•"/>
            </a:pPr>
            <a:r>
              <a:rPr lang="en-GB" dirty="0">
                <a:solidFill>
                  <a:schemeClr val="tx1"/>
                </a:solidFill>
              </a:rPr>
              <a:t>Fosfomycin + colistin</a:t>
            </a:r>
          </a:p>
          <a:p>
            <a:pPr marL="285750" indent="-285750">
              <a:buFont typeface="Arial" panose="020B0604020202020204" pitchFamily="34" charset="0"/>
              <a:buChar char="•"/>
            </a:pPr>
            <a:r>
              <a:rPr lang="en-GB" dirty="0">
                <a:solidFill>
                  <a:schemeClr val="tx1"/>
                </a:solidFill>
              </a:rPr>
              <a:t>Fosfomycin + meropenem</a:t>
            </a:r>
          </a:p>
          <a:p>
            <a:pPr algn="ctr"/>
            <a:endParaRPr lang="en-GB" b="1" dirty="0">
              <a:solidFill>
                <a:schemeClr val="tx1"/>
              </a:solidFill>
            </a:endParaRPr>
          </a:p>
          <a:p>
            <a:pPr algn="ctr"/>
            <a:endParaRPr lang="en-GB" b="1" i="1" dirty="0">
              <a:solidFill>
                <a:schemeClr val="tx1"/>
              </a:solidFill>
            </a:endParaRPr>
          </a:p>
        </p:txBody>
      </p:sp>
      <p:sp>
        <p:nvSpPr>
          <p:cNvPr id="10" name="Subtitle 6">
            <a:extLst>
              <a:ext uri="{FF2B5EF4-FFF2-40B4-BE49-F238E27FC236}">
                <a16:creationId xmlns:a16="http://schemas.microsoft.com/office/drawing/2014/main" id="{B22E4F44-2FE0-426C-8CCE-8A707330C77E}"/>
              </a:ext>
            </a:extLst>
          </p:cNvPr>
          <p:cNvSpPr txBox="1">
            <a:spLocks/>
          </p:cNvSpPr>
          <p:nvPr/>
        </p:nvSpPr>
        <p:spPr>
          <a:xfrm>
            <a:off x="6022427" y="945034"/>
            <a:ext cx="5554221" cy="335416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t>Comparators same in microbiology-directed and risk-based empiric settings</a:t>
            </a:r>
          </a:p>
          <a:p>
            <a:pPr marL="342900" indent="-342900">
              <a:buFont typeface="Arial" panose="020B0604020202020204" pitchFamily="34" charset="0"/>
              <a:buChar char="•"/>
            </a:pPr>
            <a:r>
              <a:rPr lang="en-GB" dirty="0"/>
              <a:t>All comparators used to inform network meta analysis of susceptibility</a:t>
            </a:r>
          </a:p>
          <a:p>
            <a:pPr marL="342900" indent="-342900">
              <a:buFont typeface="Arial" panose="020B0604020202020204" pitchFamily="34" charset="0"/>
              <a:buChar char="•"/>
            </a:pPr>
            <a:r>
              <a:rPr lang="en-GB" dirty="0"/>
              <a:t>Not all comparators included in model (see later slides)</a:t>
            </a:r>
          </a:p>
        </p:txBody>
      </p:sp>
    </p:spTree>
    <p:extLst>
      <p:ext uri="{BB962C8B-B14F-4D97-AF65-F5344CB8AC3E}">
        <p14:creationId xmlns:p14="http://schemas.microsoft.com/office/powerpoint/2010/main" val="1406624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87D2C5-6E8A-4D71-ACD2-1AA33ACB941A}"/>
              </a:ext>
            </a:extLst>
          </p:cNvPr>
          <p:cNvSpPr>
            <a:spLocks noGrp="1"/>
          </p:cNvSpPr>
          <p:nvPr>
            <p:ph type="ctrTitle"/>
          </p:nvPr>
        </p:nvSpPr>
        <p:spPr/>
        <p:txBody>
          <a:bodyPr/>
          <a:lstStyle/>
          <a:p>
            <a:r>
              <a:rPr lang="en-GB" dirty="0"/>
              <a:t>Clinical effectiveness evidence</a:t>
            </a:r>
          </a:p>
        </p:txBody>
      </p:sp>
      <p:sp>
        <p:nvSpPr>
          <p:cNvPr id="2" name="Subtitle 1">
            <a:extLst>
              <a:ext uri="{FF2B5EF4-FFF2-40B4-BE49-F238E27FC236}">
                <a16:creationId xmlns:a16="http://schemas.microsoft.com/office/drawing/2014/main" id="{EE57003D-23DB-45FA-8D67-C2938326A343}"/>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817860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2A3410-44D8-4B05-B34A-136DE0436BE6}"/>
              </a:ext>
            </a:extLst>
          </p:cNvPr>
          <p:cNvSpPr>
            <a:spLocks noGrp="1"/>
          </p:cNvSpPr>
          <p:nvPr>
            <p:ph type="ctrTitle"/>
          </p:nvPr>
        </p:nvSpPr>
        <p:spPr/>
        <p:txBody>
          <a:bodyPr/>
          <a:lstStyle/>
          <a:p>
            <a:r>
              <a:rPr lang="en-GB" dirty="0"/>
              <a:t>Information on slide set</a:t>
            </a:r>
          </a:p>
        </p:txBody>
      </p:sp>
      <p:sp>
        <p:nvSpPr>
          <p:cNvPr id="5" name="Subtitle 4">
            <a:extLst>
              <a:ext uri="{FF2B5EF4-FFF2-40B4-BE49-F238E27FC236}">
                <a16:creationId xmlns:a16="http://schemas.microsoft.com/office/drawing/2014/main" id="{CEEF3FEC-B118-4DD0-8662-25776292D8A7}"/>
              </a:ext>
            </a:extLst>
          </p:cNvPr>
          <p:cNvSpPr>
            <a:spLocks noGrp="1"/>
          </p:cNvSpPr>
          <p:nvPr>
            <p:ph type="subTitle" idx="1"/>
          </p:nvPr>
        </p:nvSpPr>
        <p:spPr>
          <a:xfrm>
            <a:off x="496580" y="1158942"/>
            <a:ext cx="11080069" cy="4041718"/>
          </a:xfrm>
        </p:spPr>
        <p:txBody>
          <a:bodyPr vert="horz" lIns="91440" tIns="45720" rIns="91440" bIns="45720" rtlCol="0">
            <a:noAutofit/>
          </a:bodyPr>
          <a:lstStyle/>
          <a:p>
            <a:pPr>
              <a:lnSpc>
                <a:spcPct val="100000"/>
              </a:lnSpc>
              <a:spcBef>
                <a:spcPts val="600"/>
              </a:spcBef>
              <a:spcAft>
                <a:spcPts val="600"/>
              </a:spcAft>
              <a:buFont typeface="Arial" panose="020B0604020202020204" pitchFamily="34" charset="0"/>
              <a:buChar char="•"/>
            </a:pPr>
            <a:r>
              <a:rPr lang="en-GB" dirty="0">
                <a:latin typeface="+mn-lt"/>
              </a:rPr>
              <a:t>This slide set is the pre-meeting briefing for this evaluation. It has been prepared by the NICE technical team with input from the committee chair, and vice-chair and lead team. It is sent to the committee before the committee meeting as part of the committee papers. It summarises:</a:t>
            </a:r>
          </a:p>
          <a:p>
            <a:pPr marL="800100" lvl="1" indent="-342900" algn="l">
              <a:lnSpc>
                <a:spcPct val="100000"/>
              </a:lnSpc>
              <a:spcBef>
                <a:spcPts val="600"/>
              </a:spcBef>
              <a:spcAft>
                <a:spcPts val="600"/>
              </a:spcAft>
              <a:buFont typeface="Arial" panose="020B0604020202020204" pitchFamily="34" charset="0"/>
              <a:buChar char="•"/>
            </a:pPr>
            <a:r>
              <a:rPr lang="en-GB" sz="1800" dirty="0"/>
              <a:t>the assessment report from EEPRU (the Policy Research Unit in Economic Methods of Evaluation in Health &amp; Social Care Interventions)</a:t>
            </a:r>
          </a:p>
          <a:p>
            <a:pPr marL="800100" lvl="1" indent="-342900" algn="l">
              <a:lnSpc>
                <a:spcPct val="100000"/>
              </a:lnSpc>
              <a:spcBef>
                <a:spcPts val="600"/>
              </a:spcBef>
              <a:spcAft>
                <a:spcPts val="600"/>
              </a:spcAft>
              <a:buFont typeface="Arial" panose="020B0604020202020204" pitchFamily="34" charset="0"/>
              <a:buChar char="•"/>
            </a:pPr>
            <a:r>
              <a:rPr lang="en-GB" sz="1800" dirty="0"/>
              <a:t>the key evidence and views submitted by the company</a:t>
            </a:r>
          </a:p>
          <a:p>
            <a:pPr marL="800100" lvl="1" indent="-342900" algn="l">
              <a:lnSpc>
                <a:spcPct val="100000"/>
              </a:lnSpc>
              <a:spcBef>
                <a:spcPts val="600"/>
              </a:spcBef>
              <a:spcAft>
                <a:spcPts val="600"/>
              </a:spcAft>
              <a:buFont typeface="Arial" panose="020B0604020202020204" pitchFamily="34" charset="0"/>
              <a:buChar char="•"/>
            </a:pPr>
            <a:r>
              <a:rPr lang="en-GB" sz="1800" dirty="0"/>
              <a:t>consultation comments received on EEPRU’s report from APRHAI (Advisory Committee on Antimicrobial Prescribing, Resistance and Healthcare Associated Infections), BIA (British Infection Association), BSAC (British Society for Antimicrobial Chemotherapy) and </a:t>
            </a:r>
            <a:r>
              <a:rPr lang="en-GB" sz="1800" dirty="0" err="1"/>
              <a:t>RCPath</a:t>
            </a:r>
            <a:r>
              <a:rPr lang="en-GB" sz="1800" dirty="0"/>
              <a:t> (Royal College of Pathologists), MSD, NHS England and NHS Improvement, Pfizer and Shionogi</a:t>
            </a:r>
          </a:p>
          <a:p>
            <a:pPr marL="800100" lvl="1" indent="-342900" algn="l">
              <a:lnSpc>
                <a:spcPct val="100000"/>
              </a:lnSpc>
              <a:spcBef>
                <a:spcPts val="600"/>
              </a:spcBef>
              <a:spcAft>
                <a:spcPts val="600"/>
              </a:spcAft>
              <a:buFont typeface="Arial" panose="020B0604020202020204" pitchFamily="34" charset="0"/>
              <a:buChar char="•"/>
            </a:pPr>
            <a:r>
              <a:rPr lang="en-GB" sz="1800" dirty="0"/>
              <a:t>EEPRU’s response to consultation comments.</a:t>
            </a:r>
          </a:p>
          <a:p>
            <a:pPr>
              <a:lnSpc>
                <a:spcPct val="100000"/>
              </a:lnSpc>
              <a:spcBef>
                <a:spcPts val="600"/>
              </a:spcBef>
              <a:spcAft>
                <a:spcPts val="600"/>
              </a:spcAft>
              <a:buFont typeface="Arial" panose="020B0604020202020204" pitchFamily="34" charset="0"/>
              <a:buChar char="•"/>
            </a:pPr>
            <a:r>
              <a:rPr lang="en-GB" dirty="0">
                <a:latin typeface="+mn-lt"/>
              </a:rPr>
              <a:t>It highlights key issues for discussion at the committee meeting and should be read with the full supporting documents for this evaluation.</a:t>
            </a:r>
          </a:p>
          <a:p>
            <a:pPr>
              <a:lnSpc>
                <a:spcPct val="100000"/>
              </a:lnSpc>
              <a:spcBef>
                <a:spcPts val="600"/>
              </a:spcBef>
              <a:spcAft>
                <a:spcPts val="600"/>
              </a:spcAft>
              <a:buFont typeface="Arial" panose="020B0604020202020204" pitchFamily="34" charset="0"/>
              <a:buChar char="•"/>
            </a:pPr>
            <a:r>
              <a:rPr lang="en-GB" dirty="0">
                <a:latin typeface="+mn-lt"/>
              </a:rPr>
              <a:t>It does </a:t>
            </a:r>
            <a:r>
              <a:rPr lang="en-GB" b="1" u="sng" dirty="0">
                <a:latin typeface="+mn-lt"/>
              </a:rPr>
              <a:t>not </a:t>
            </a:r>
            <a:r>
              <a:rPr lang="en-GB" dirty="0">
                <a:latin typeface="+mn-lt"/>
              </a:rPr>
              <a:t>contain the results of EEPRU’s additional analyses (methods are presented on slides 74 and 75) – these will be made available at a later date, in an addendum to EEPRU’s assessment report.</a:t>
            </a:r>
          </a:p>
          <a:p>
            <a:pPr marL="285750" indent="-285750">
              <a:lnSpc>
                <a:spcPct val="100000"/>
              </a:lnSpc>
              <a:spcBef>
                <a:spcPts val="600"/>
              </a:spcBef>
              <a:spcAft>
                <a:spcPts val="600"/>
              </a:spcAft>
              <a:buFont typeface="Arial" panose="020B0604020202020204" pitchFamily="34" charset="0"/>
              <a:buChar char="•"/>
            </a:pPr>
            <a:r>
              <a:rPr lang="en-GB" dirty="0">
                <a:latin typeface="+mn-lt"/>
              </a:rPr>
              <a:t>The lead team may use, or amend, some of these slides for their presentation at the committee meeting.</a:t>
            </a:r>
          </a:p>
          <a:p>
            <a:pPr>
              <a:lnSpc>
                <a:spcPct val="100000"/>
              </a:lnSpc>
              <a:spcBef>
                <a:spcPts val="600"/>
              </a:spcBef>
              <a:spcAft>
                <a:spcPts val="600"/>
              </a:spcAft>
              <a:buChar char="•"/>
            </a:pPr>
            <a:endParaRPr lang="en-GB" dirty="0">
              <a:latin typeface="+mn-lt"/>
            </a:endParaRPr>
          </a:p>
        </p:txBody>
      </p:sp>
    </p:spTree>
    <p:extLst>
      <p:ext uri="{BB962C8B-B14F-4D97-AF65-F5344CB8AC3E}">
        <p14:creationId xmlns:p14="http://schemas.microsoft.com/office/powerpoint/2010/main" val="4158492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B3EA8-AAC2-4F3A-998B-E0DC176BDFEC}"/>
              </a:ext>
            </a:extLst>
          </p:cNvPr>
          <p:cNvSpPr>
            <a:spLocks noGrp="1"/>
          </p:cNvSpPr>
          <p:nvPr>
            <p:ph type="ctrTitle"/>
          </p:nvPr>
        </p:nvSpPr>
        <p:spPr>
          <a:xfrm>
            <a:off x="237206" y="163451"/>
            <a:ext cx="11080069" cy="1276350"/>
          </a:xfrm>
        </p:spPr>
        <p:txBody>
          <a:bodyPr>
            <a:normAutofit/>
          </a:bodyPr>
          <a:lstStyle/>
          <a:p>
            <a:r>
              <a:rPr lang="en-GB" sz="3200" dirty="0"/>
              <a:t>EEPRU explored 3 possible sources of clinical evidence for economic analysis of HVCS</a:t>
            </a:r>
          </a:p>
        </p:txBody>
      </p:sp>
      <p:graphicFrame>
        <p:nvGraphicFramePr>
          <p:cNvPr id="4" name="Table 4">
            <a:extLst>
              <a:ext uri="{FF2B5EF4-FFF2-40B4-BE49-F238E27FC236}">
                <a16:creationId xmlns:a16="http://schemas.microsoft.com/office/drawing/2014/main" id="{5B566204-A031-4330-9D38-4B5980DB3B00}"/>
              </a:ext>
            </a:extLst>
          </p:cNvPr>
          <p:cNvGraphicFramePr>
            <a:graphicFrameLocks noGrp="1"/>
          </p:cNvGraphicFramePr>
          <p:nvPr>
            <p:extLst>
              <p:ext uri="{D42A27DB-BD31-4B8C-83A1-F6EECF244321}">
                <p14:modId xmlns:p14="http://schemas.microsoft.com/office/powerpoint/2010/main" val="869749726"/>
              </p:ext>
            </p:extLst>
          </p:nvPr>
        </p:nvGraphicFramePr>
        <p:xfrm>
          <a:off x="237206" y="1095768"/>
          <a:ext cx="11543462" cy="5641311"/>
        </p:xfrm>
        <a:graphic>
          <a:graphicData uri="http://schemas.openxmlformats.org/drawingml/2006/table">
            <a:tbl>
              <a:tblPr firstRow="1" bandRow="1">
                <a:tableStyleId>{5C22544A-7EE6-4342-B048-85BDC9FD1C3A}</a:tableStyleId>
              </a:tblPr>
              <a:tblGrid>
                <a:gridCol w="1678680">
                  <a:extLst>
                    <a:ext uri="{9D8B030D-6E8A-4147-A177-3AD203B41FA5}">
                      <a16:colId xmlns:a16="http://schemas.microsoft.com/office/drawing/2014/main" val="3812463130"/>
                    </a:ext>
                  </a:extLst>
                </a:gridCol>
                <a:gridCol w="3721434">
                  <a:extLst>
                    <a:ext uri="{9D8B030D-6E8A-4147-A177-3AD203B41FA5}">
                      <a16:colId xmlns:a16="http://schemas.microsoft.com/office/drawing/2014/main" val="3727245180"/>
                    </a:ext>
                  </a:extLst>
                </a:gridCol>
                <a:gridCol w="6143348">
                  <a:extLst>
                    <a:ext uri="{9D8B030D-6E8A-4147-A177-3AD203B41FA5}">
                      <a16:colId xmlns:a16="http://schemas.microsoft.com/office/drawing/2014/main" val="96293742"/>
                    </a:ext>
                  </a:extLst>
                </a:gridCol>
              </a:tblGrid>
              <a:tr h="558228">
                <a:tc>
                  <a:txBody>
                    <a:bodyPr/>
                    <a:lstStyle/>
                    <a:p>
                      <a:r>
                        <a:rPr lang="en-GB" dirty="0"/>
                        <a:t>Evidence source</a:t>
                      </a:r>
                    </a:p>
                  </a:txBody>
                  <a:tcPr/>
                </a:tc>
                <a:tc>
                  <a:txBody>
                    <a:bodyPr/>
                    <a:lstStyle/>
                    <a:p>
                      <a:r>
                        <a:rPr lang="en-GB" dirty="0"/>
                        <a:t>Strengths</a:t>
                      </a:r>
                    </a:p>
                  </a:txBody>
                  <a:tcPr/>
                </a:tc>
                <a:tc>
                  <a:txBody>
                    <a:bodyPr/>
                    <a:lstStyle/>
                    <a:p>
                      <a:r>
                        <a:rPr lang="en-GB" dirty="0"/>
                        <a:t>Limitations</a:t>
                      </a:r>
                    </a:p>
                  </a:txBody>
                  <a:tcPr/>
                </a:tc>
                <a:extLst>
                  <a:ext uri="{0D108BD9-81ED-4DB2-BD59-A6C34878D82A}">
                    <a16:rowId xmlns:a16="http://schemas.microsoft.com/office/drawing/2014/main" val="3473505170"/>
                  </a:ext>
                </a:extLst>
              </a:tr>
              <a:tr h="558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RCT data</a:t>
                      </a:r>
                    </a:p>
                    <a:p>
                      <a:endParaRPr lang="en-GB" b="1" dirty="0"/>
                    </a:p>
                  </a:txBody>
                  <a:tcPr/>
                </a:tc>
                <a:tc>
                  <a:txBody>
                    <a:bodyPr/>
                    <a:lstStyle/>
                    <a:p>
                      <a:r>
                        <a:rPr lang="en-GB" dirty="0"/>
                        <a:t>High internal validity </a:t>
                      </a:r>
                      <a:br>
                        <a:rPr lang="en-GB" dirty="0"/>
                      </a:br>
                      <a:r>
                        <a:rPr lang="en-GB" dirty="0"/>
                        <a:t>(low risk of bias)</a:t>
                      </a:r>
                    </a:p>
                  </a:txBody>
                  <a:tcPr/>
                </a:tc>
                <a:tc>
                  <a:txBody>
                    <a:bodyPr/>
                    <a:lstStyle/>
                    <a:p>
                      <a:pPr marL="0" indent="0" algn="l" defTabSz="914400" rtl="0" eaLnBrk="1" latinLnBrk="0" hangingPunct="1">
                        <a:buFontTx/>
                        <a:buNone/>
                      </a:pPr>
                      <a:r>
                        <a:rPr lang="en-GB" sz="1800" kern="1200" dirty="0">
                          <a:solidFill>
                            <a:schemeClr val="dk1"/>
                          </a:solidFill>
                          <a:effectLst/>
                          <a:latin typeface="+mn-lt"/>
                          <a:ea typeface="+mn-ea"/>
                          <a:cs typeface="+mn-cs"/>
                        </a:rPr>
                        <a:t>Non-inferiority trials in susceptible infections </a:t>
                      </a:r>
                      <a:r>
                        <a:rPr lang="en-GB" sz="1800" kern="1200" dirty="0">
                          <a:solidFill>
                            <a:schemeClr val="dk1"/>
                          </a:solidFill>
                          <a:effectLst/>
                          <a:latin typeface="+mn-lt"/>
                          <a:ea typeface="+mn-ea"/>
                          <a:cs typeface="+mn-cs"/>
                          <a:sym typeface="Wingdings" panose="05000000000000000000" pitchFamily="2" charset="2"/>
                        </a:rPr>
                        <a:t> </a:t>
                      </a:r>
                      <a:r>
                        <a:rPr lang="en-GB" sz="1800" kern="1200" dirty="0">
                          <a:solidFill>
                            <a:schemeClr val="dk1"/>
                          </a:solidFill>
                          <a:effectLst/>
                          <a:latin typeface="+mn-lt"/>
                          <a:ea typeface="+mn-ea"/>
                          <a:cs typeface="+mn-cs"/>
                        </a:rPr>
                        <a:t>data not generalisable to populations of interest (resistant infection) </a:t>
                      </a:r>
                    </a:p>
                  </a:txBody>
                  <a:tcPr/>
                </a:tc>
                <a:extLst>
                  <a:ext uri="{0D108BD9-81ED-4DB2-BD59-A6C34878D82A}">
                    <a16:rowId xmlns:a16="http://schemas.microsoft.com/office/drawing/2014/main" val="1915580747"/>
                  </a:ext>
                </a:extLst>
              </a:tr>
              <a:tr h="1275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Observational studies</a:t>
                      </a:r>
                    </a:p>
                  </a:txBody>
                  <a:tcPr/>
                </a:tc>
                <a:tc>
                  <a:txBody>
                    <a:bodyPr/>
                    <a:lstStyle/>
                    <a:p>
                      <a:r>
                        <a:rPr lang="en-GB" dirty="0"/>
                        <a:t>Potential for larger sample sizes</a:t>
                      </a:r>
                    </a:p>
                  </a:txBody>
                  <a:tcPr/>
                </a:tc>
                <a:tc>
                  <a:txBody>
                    <a:bodyPr/>
                    <a:lstStyle/>
                    <a:p>
                      <a:pPr marL="285750" indent="-285750" algn="l" defTabSz="914400" rtl="0" eaLnBrk="1" latinLnBrk="0" hangingPunct="1">
                        <a:buFontTx/>
                        <a:buChar char="-"/>
                      </a:pPr>
                      <a:r>
                        <a:rPr lang="en-GB" sz="1800" kern="1200" dirty="0">
                          <a:solidFill>
                            <a:schemeClr val="dk1"/>
                          </a:solidFill>
                          <a:effectLst/>
                          <a:latin typeface="+mn-lt"/>
                          <a:ea typeface="+mn-ea"/>
                          <a:cs typeface="+mn-cs"/>
                        </a:rPr>
                        <a:t>High risk of confounding and uncertainty due to imbalance between baseline prognostic and/or predictive factors</a:t>
                      </a:r>
                    </a:p>
                    <a:p>
                      <a:pPr marL="285750" indent="-285750" algn="l" defTabSz="914400" rtl="0" eaLnBrk="1" latinLnBrk="0" hangingPunct="1">
                        <a:buFontTx/>
                        <a:buChar char="-"/>
                      </a:pPr>
                      <a:r>
                        <a:rPr lang="en-GB" sz="1800" kern="1200" dirty="0">
                          <a:solidFill>
                            <a:schemeClr val="dk1"/>
                          </a:solidFill>
                          <a:effectLst/>
                          <a:latin typeface="+mn-lt"/>
                          <a:ea typeface="+mn-ea"/>
                          <a:cs typeface="+mn-cs"/>
                        </a:rPr>
                        <a:t>Need individual patient data for adjustment methods</a:t>
                      </a:r>
                    </a:p>
                    <a:p>
                      <a:pPr marL="285750" indent="-285750" algn="l" defTabSz="914400" rtl="0" eaLnBrk="1" latinLnBrk="0" hangingPunct="1">
                        <a:buFontTx/>
                        <a:buChar char="-"/>
                      </a:pPr>
                      <a:r>
                        <a:rPr lang="en-GB" sz="1800" kern="1200" dirty="0">
                          <a:solidFill>
                            <a:schemeClr val="dk1"/>
                          </a:solidFill>
                          <a:effectLst/>
                          <a:latin typeface="+mn-lt"/>
                          <a:ea typeface="+mn-ea"/>
                          <a:cs typeface="+mn-cs"/>
                        </a:rPr>
                        <a:t>Single arm studies require advanced techniques</a:t>
                      </a:r>
                    </a:p>
                  </a:txBody>
                  <a:tcPr/>
                </a:tc>
                <a:extLst>
                  <a:ext uri="{0D108BD9-81ED-4DB2-BD59-A6C34878D82A}">
                    <a16:rowId xmlns:a16="http://schemas.microsoft.com/office/drawing/2014/main" val="3464622981"/>
                  </a:ext>
                </a:extLst>
              </a:tr>
              <a:tr h="28981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In vitro susceptibility studies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dirty="0"/>
                        <a:t>All drugs tested in same set of isolates: </a:t>
                      </a:r>
                      <a:r>
                        <a:rPr lang="en-GB" dirty="0">
                          <a:sym typeface="Wingdings" panose="05000000000000000000" pitchFamily="2" charset="2"/>
                        </a:rPr>
                        <a:t>h</a:t>
                      </a:r>
                      <a:r>
                        <a:rPr lang="en-GB" dirty="0"/>
                        <a:t>igh internal validity and reduced heterogeneity between arms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dirty="0"/>
                        <a:t>Specific to pathogen /resistance mechanism of interest</a:t>
                      </a:r>
                    </a:p>
                    <a:p>
                      <a:pPr marL="285750" indent="-285750">
                        <a:buFontTx/>
                        <a:buChar char="-"/>
                      </a:pPr>
                      <a:r>
                        <a:rPr lang="en-GB" dirty="0"/>
                        <a:t>Better coverage of comparators</a:t>
                      </a:r>
                    </a:p>
                    <a:p>
                      <a:pPr marL="285750" indent="-285750">
                        <a:buFontTx/>
                        <a:buChar char="-"/>
                      </a:pPr>
                      <a:r>
                        <a:rPr lang="en-GB" dirty="0"/>
                        <a:t>Larger sample sizes</a:t>
                      </a:r>
                    </a:p>
                    <a:p>
                      <a:pPr marL="285750" indent="-285750">
                        <a:buFontTx/>
                        <a:buChar char="-"/>
                      </a:pPr>
                      <a:r>
                        <a:rPr lang="en-GB" dirty="0"/>
                        <a:t>Can be used alongside highly relevant data from PHE</a:t>
                      </a:r>
                    </a:p>
                  </a:txBody>
                  <a:tcPr/>
                </a:tc>
                <a:tc>
                  <a:txBody>
                    <a:bodyPr/>
                    <a:lstStyle/>
                    <a:p>
                      <a:pPr marL="285750" indent="-285750">
                        <a:buFontTx/>
                        <a:buChar char="-"/>
                      </a:pPr>
                      <a:r>
                        <a:rPr lang="en-GB" sz="1800" kern="1200" dirty="0">
                          <a:solidFill>
                            <a:schemeClr val="dk1"/>
                          </a:solidFill>
                          <a:effectLst/>
                          <a:latin typeface="+mn-lt"/>
                          <a:ea typeface="+mn-ea"/>
                          <a:cs typeface="+mn-cs"/>
                        </a:rPr>
                        <a:t>Need to link </a:t>
                      </a:r>
                      <a:r>
                        <a:rPr lang="en-GB" dirty="0"/>
                        <a:t>susceptibility surrogate to clinical outcomes </a:t>
                      </a:r>
                    </a:p>
                    <a:p>
                      <a:pPr marL="285750" indent="-285750">
                        <a:buFontTx/>
                        <a:buChar char="-"/>
                      </a:pPr>
                      <a:r>
                        <a:rPr lang="en-GB" dirty="0"/>
                        <a:t>Minimal literature on link </a:t>
                      </a:r>
                      <a:r>
                        <a:rPr lang="en-GB" dirty="0">
                          <a:sym typeface="Wingdings" panose="05000000000000000000" pitchFamily="2" charset="2"/>
                        </a:rPr>
                        <a:t> </a:t>
                      </a:r>
                      <a:r>
                        <a:rPr lang="en-GB" dirty="0"/>
                        <a:t>EEPRU relied on expert elicitation in most cases</a:t>
                      </a:r>
                    </a:p>
                    <a:p>
                      <a:pPr marL="285750" indent="-285750">
                        <a:buFontTx/>
                        <a:buChar char="-"/>
                      </a:pPr>
                      <a:r>
                        <a:rPr lang="en-GB" dirty="0"/>
                        <a:t>No data for treatment combinations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dirty="0"/>
                        <a:t>Many sources of heterogeneity, including: </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GB" dirty="0"/>
                        <a:t>lab methods and breakpoints (EUCAST or CLSI)</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GB" dirty="0"/>
                        <a:t>sample selection criteria, age and location</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GB" dirty="0"/>
                        <a:t>comparators in other countries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800" kern="1200" dirty="0">
                          <a:solidFill>
                            <a:schemeClr val="dk1"/>
                          </a:solidFill>
                          <a:effectLst/>
                          <a:latin typeface="+mn-lt"/>
                          <a:ea typeface="+mn-ea"/>
                          <a:cs typeface="+mn-cs"/>
                        </a:rPr>
                        <a:t>International results may not be generalisable to UK (different distribution of pathogens &amp; resistance)</a:t>
                      </a:r>
                      <a:endParaRPr lang="en-GB" sz="1800" strike="sngStrike" kern="1200" dirty="0">
                        <a:solidFill>
                          <a:schemeClr val="dk1"/>
                        </a:solidFill>
                        <a:effectLst/>
                        <a:latin typeface="+mn-lt"/>
                        <a:ea typeface="+mn-ea"/>
                        <a:cs typeface="+mn-cs"/>
                      </a:endParaRPr>
                    </a:p>
                  </a:txBody>
                  <a:tcPr/>
                </a:tc>
                <a:extLst>
                  <a:ext uri="{0D108BD9-81ED-4DB2-BD59-A6C34878D82A}">
                    <a16:rowId xmlns:a16="http://schemas.microsoft.com/office/drawing/2014/main" val="3408759449"/>
                  </a:ext>
                </a:extLst>
              </a:tr>
            </a:tbl>
          </a:graphicData>
        </a:graphic>
      </p:graphicFrame>
    </p:spTree>
    <p:extLst>
      <p:ext uri="{BB962C8B-B14F-4D97-AF65-F5344CB8AC3E}">
        <p14:creationId xmlns:p14="http://schemas.microsoft.com/office/powerpoint/2010/main" val="1225256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3087-990D-4346-AEEA-EDC3E3043371}"/>
              </a:ext>
            </a:extLst>
          </p:cNvPr>
          <p:cNvSpPr>
            <a:spLocks noGrp="1"/>
          </p:cNvSpPr>
          <p:nvPr>
            <p:ph type="ctrTitle"/>
          </p:nvPr>
        </p:nvSpPr>
        <p:spPr>
          <a:xfrm>
            <a:off x="337352" y="360079"/>
            <a:ext cx="11080069" cy="1276350"/>
          </a:xfrm>
        </p:spPr>
        <p:txBody>
          <a:bodyPr/>
          <a:lstStyle/>
          <a:p>
            <a:r>
              <a:rPr lang="en-GB" dirty="0"/>
              <a:t>Limitations of the studies identified</a:t>
            </a:r>
          </a:p>
        </p:txBody>
      </p:sp>
      <p:sp>
        <p:nvSpPr>
          <p:cNvPr id="3" name="Subtitle 2">
            <a:extLst>
              <a:ext uri="{FF2B5EF4-FFF2-40B4-BE49-F238E27FC236}">
                <a16:creationId xmlns:a16="http://schemas.microsoft.com/office/drawing/2014/main" id="{50ADCE15-5DD7-45FF-A526-51AFD8847456}"/>
              </a:ext>
            </a:extLst>
          </p:cNvPr>
          <p:cNvSpPr>
            <a:spLocks noGrp="1"/>
          </p:cNvSpPr>
          <p:nvPr>
            <p:ph type="subTitle" idx="1"/>
          </p:nvPr>
        </p:nvSpPr>
        <p:spPr>
          <a:xfrm>
            <a:off x="337351" y="1083879"/>
            <a:ext cx="5533513" cy="4727864"/>
          </a:xfrm>
          <a:ln w="28575">
            <a:solidFill>
              <a:srgbClr val="451551"/>
            </a:solidFill>
          </a:ln>
        </p:spPr>
        <p:txBody>
          <a:bodyPr>
            <a:noAutofit/>
          </a:bodyPr>
          <a:lstStyle/>
          <a:p>
            <a:pPr marL="0" indent="0">
              <a:lnSpc>
                <a:spcPct val="100000"/>
              </a:lnSpc>
              <a:spcBef>
                <a:spcPts val="600"/>
              </a:spcBef>
              <a:spcAft>
                <a:spcPts val="600"/>
              </a:spcAft>
            </a:pPr>
            <a:r>
              <a:rPr lang="en-GB" b="1" dirty="0"/>
              <a:t>RCTs (EEPRU identified 3 studies)</a:t>
            </a:r>
          </a:p>
          <a:p>
            <a:pPr marL="285750" lvl="1" indent="-285750" algn="l">
              <a:lnSpc>
                <a:spcPct val="100000"/>
              </a:lnSpc>
              <a:spcBef>
                <a:spcPts val="600"/>
              </a:spcBef>
              <a:spcAft>
                <a:spcPts val="600"/>
              </a:spcAft>
              <a:buFont typeface="Arial" panose="020B0604020202020204" pitchFamily="34" charset="0"/>
              <a:buChar char="•"/>
            </a:pPr>
            <a:r>
              <a:rPr lang="en-GB" sz="1800" dirty="0">
                <a:latin typeface="Lato" panose="020F0502020204030203" pitchFamily="34" charset="0"/>
                <a:ea typeface="Lato" panose="020F0502020204030203" pitchFamily="34" charset="0"/>
                <a:cs typeface="Lato" panose="020F0502020204030203" pitchFamily="34" charset="0"/>
              </a:rPr>
              <a:t>2 studies (APEKS </a:t>
            </a:r>
            <a:r>
              <a:rPr lang="en-GB" sz="1800" dirty="0" err="1">
                <a:latin typeface="Lato" panose="020F0502020204030203" pitchFamily="34" charset="0"/>
                <a:ea typeface="Lato" panose="020F0502020204030203" pitchFamily="34" charset="0"/>
                <a:cs typeface="Lato" panose="020F0502020204030203" pitchFamily="34" charset="0"/>
              </a:rPr>
              <a:t>cUTI</a:t>
            </a:r>
            <a:r>
              <a:rPr lang="en-GB" sz="1800" dirty="0">
                <a:latin typeface="Lato" panose="020F0502020204030203" pitchFamily="34" charset="0"/>
                <a:ea typeface="Lato" panose="020F0502020204030203" pitchFamily="34" charset="0"/>
                <a:cs typeface="Lato" panose="020F0502020204030203" pitchFamily="34" charset="0"/>
              </a:rPr>
              <a:t>, APEKS NP) excluded patients with carbapenem-resistant infections </a:t>
            </a:r>
          </a:p>
          <a:p>
            <a:pPr marL="285750" lvl="1" indent="-285750" algn="l">
              <a:lnSpc>
                <a:spcPct val="100000"/>
              </a:lnSpc>
              <a:spcBef>
                <a:spcPts val="600"/>
              </a:spcBef>
              <a:spcAft>
                <a:spcPts val="600"/>
              </a:spcAft>
              <a:buFont typeface="Arial" panose="020B0604020202020204" pitchFamily="34" charset="0"/>
              <a:buChar char="•"/>
            </a:pPr>
            <a:r>
              <a:rPr lang="en-GB" sz="1800" dirty="0">
                <a:latin typeface="Lato" panose="020F0502020204030203" pitchFamily="34" charset="0"/>
                <a:ea typeface="Lato" panose="020F0502020204030203" pitchFamily="34" charset="0"/>
                <a:cs typeface="Lato" panose="020F0502020204030203" pitchFamily="34" charset="0"/>
              </a:rPr>
              <a:t>CREDIBLE-CR recruited patients with carbapenem-resistant infections, plus subgroup data for patients with MBL infections</a:t>
            </a:r>
          </a:p>
          <a:p>
            <a:pPr marL="742950" lvl="2" indent="-285750" algn="l">
              <a:lnSpc>
                <a:spcPct val="100000"/>
              </a:lnSpc>
              <a:spcBef>
                <a:spcPts val="600"/>
              </a:spcBef>
              <a:spcAft>
                <a:spcPts val="600"/>
              </a:spcAft>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MBL subgroup contained 16 patients, high risk of chance covariate imbalance </a:t>
            </a:r>
            <a:r>
              <a:rPr lang="en-GB" dirty="0">
                <a:sym typeface="Wingdings" panose="05000000000000000000" pitchFamily="2" charset="2"/>
              </a:rPr>
              <a:t></a:t>
            </a:r>
            <a:r>
              <a:rPr lang="en-GB" dirty="0">
                <a:latin typeface="Lato" panose="020F0502020204030203" pitchFamily="34" charset="0"/>
                <a:ea typeface="Lato" panose="020F0502020204030203" pitchFamily="34" charset="0"/>
                <a:cs typeface="Lato" panose="020F0502020204030203" pitchFamily="34" charset="0"/>
              </a:rPr>
              <a:t> bias</a:t>
            </a:r>
          </a:p>
          <a:p>
            <a:pPr marL="285750" lvl="1" indent="-285750" algn="l">
              <a:lnSpc>
                <a:spcPct val="100000"/>
              </a:lnSpc>
              <a:spcBef>
                <a:spcPts val="600"/>
              </a:spcBef>
              <a:spcAft>
                <a:spcPts val="600"/>
              </a:spcAft>
              <a:buFont typeface="Arial" panose="020B0604020202020204" pitchFamily="34" charset="0"/>
              <a:buChar char="•"/>
            </a:pPr>
            <a:r>
              <a:rPr lang="en-GB" sz="1800" b="1" dirty="0">
                <a:latin typeface="Lato" panose="020F0502020204030203" pitchFamily="34" charset="0"/>
                <a:ea typeface="Lato" panose="020F0502020204030203" pitchFamily="34" charset="0"/>
                <a:cs typeface="Lato" panose="020F0502020204030203" pitchFamily="34" charset="0"/>
              </a:rPr>
              <a:t>Conclusion</a:t>
            </a:r>
            <a:r>
              <a:rPr lang="en-GB" sz="1800" dirty="0">
                <a:latin typeface="Lato" panose="020F0502020204030203" pitchFamily="34" charset="0"/>
                <a:ea typeface="Lato" panose="020F0502020204030203" pitchFamily="34" charset="0"/>
                <a:cs typeface="Lato" panose="020F0502020204030203" pitchFamily="34" charset="0"/>
              </a:rPr>
              <a:t>: Low relevance of RCT data to HVCSs</a:t>
            </a:r>
          </a:p>
          <a:p>
            <a:pPr marL="285750" lvl="1" indent="-285750" algn="l">
              <a:lnSpc>
                <a:spcPct val="100000"/>
              </a:lnSpc>
              <a:spcBef>
                <a:spcPts val="600"/>
              </a:spcBef>
              <a:spcAft>
                <a:spcPts val="600"/>
              </a:spcAft>
              <a:buFont typeface="Arial" panose="020B0604020202020204" pitchFamily="34" charset="0"/>
              <a:buChar char="•"/>
            </a:pPr>
            <a:endParaRPr lang="en-GB" sz="1800" dirty="0">
              <a:latin typeface="Lato" panose="020F0502020204030203" pitchFamily="34" charset="0"/>
              <a:ea typeface="Lato" panose="020F0502020204030203" pitchFamily="34" charset="0"/>
              <a:cs typeface="Lato" panose="020F0502020204030203" pitchFamily="34" charset="0"/>
            </a:endParaRPr>
          </a:p>
        </p:txBody>
      </p:sp>
      <p:sp>
        <p:nvSpPr>
          <p:cNvPr id="4" name="Subtitle 2">
            <a:extLst>
              <a:ext uri="{FF2B5EF4-FFF2-40B4-BE49-F238E27FC236}">
                <a16:creationId xmlns:a16="http://schemas.microsoft.com/office/drawing/2014/main" id="{725D1518-1E41-4AD6-A580-BF2E7E881372}"/>
              </a:ext>
            </a:extLst>
          </p:cNvPr>
          <p:cNvSpPr txBox="1">
            <a:spLocks/>
          </p:cNvSpPr>
          <p:nvPr/>
        </p:nvSpPr>
        <p:spPr>
          <a:xfrm>
            <a:off x="6198637" y="1083879"/>
            <a:ext cx="5533513" cy="4727864"/>
          </a:xfrm>
          <a:prstGeom prst="rect">
            <a:avLst/>
          </a:prstGeom>
          <a:ln w="28575">
            <a:solidFill>
              <a:srgbClr val="004751"/>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00000"/>
              </a:lnSpc>
              <a:spcBef>
                <a:spcPts val="600"/>
              </a:spcBef>
              <a:spcAft>
                <a:spcPts val="600"/>
              </a:spcAft>
            </a:pPr>
            <a:r>
              <a:rPr lang="en-GB" b="1" dirty="0"/>
              <a:t>Observational data (EEPRU identified 3 studies)</a:t>
            </a:r>
          </a:p>
          <a:p>
            <a:pPr marL="342900" lvl="1" indent="-342900" algn="l">
              <a:lnSpc>
                <a:spcPct val="100000"/>
              </a:lnSpc>
              <a:spcBef>
                <a:spcPts val="600"/>
              </a:spcBef>
              <a:spcAft>
                <a:spcPts val="600"/>
              </a:spcAft>
              <a:buFont typeface="Arial" panose="020B0604020202020204" pitchFamily="34" charset="0"/>
              <a:buChar char="•"/>
            </a:pPr>
            <a:r>
              <a:rPr lang="en-GB" sz="1800" dirty="0">
                <a:latin typeface="Lato" panose="020F0502020204030203" pitchFamily="34" charset="0"/>
                <a:ea typeface="Lato" panose="020F0502020204030203" pitchFamily="34" charset="0"/>
                <a:cs typeface="Lato" panose="020F0502020204030203" pitchFamily="34" charset="0"/>
              </a:rPr>
              <a:t>All studies reported outcomes of MBL infections treated with cefiderocol but:</a:t>
            </a:r>
          </a:p>
          <a:p>
            <a:pPr marL="800100" lvl="2" indent="-342900" algn="l">
              <a:lnSpc>
                <a:spcPct val="100000"/>
              </a:lnSpc>
              <a:spcBef>
                <a:spcPts val="600"/>
              </a:spcBef>
              <a:spcAft>
                <a:spcPts val="600"/>
              </a:spcAft>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small sample sizes (</a:t>
            </a:r>
            <a:r>
              <a:rPr lang="en-GB" sz="1800" b="0" i="0" u="none" strike="noStrike" baseline="0" dirty="0">
                <a:solidFill>
                  <a:srgbClr val="000000"/>
                </a:solidFill>
              </a:rPr>
              <a:t>2-17 patients)</a:t>
            </a:r>
            <a:endParaRPr lang="en-GB" dirty="0">
              <a:latin typeface="Lato" panose="020F0502020204030203" pitchFamily="34" charset="0"/>
              <a:ea typeface="Lato" panose="020F0502020204030203" pitchFamily="34" charset="0"/>
              <a:cs typeface="Lato" panose="020F0502020204030203" pitchFamily="34" charset="0"/>
            </a:endParaRPr>
          </a:p>
          <a:p>
            <a:pPr marL="800100" lvl="2" indent="-342900" algn="l">
              <a:lnSpc>
                <a:spcPct val="100000"/>
              </a:lnSpc>
              <a:spcBef>
                <a:spcPts val="600"/>
              </a:spcBef>
              <a:spcAft>
                <a:spcPts val="600"/>
              </a:spcAft>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highly heterogeneous in terms of characteristics and prognostic factors</a:t>
            </a:r>
          </a:p>
          <a:p>
            <a:pPr marL="800100" lvl="2" indent="-342900" algn="l">
              <a:lnSpc>
                <a:spcPct val="100000"/>
              </a:lnSpc>
              <a:spcBef>
                <a:spcPts val="600"/>
              </a:spcBef>
              <a:spcAft>
                <a:spcPts val="600"/>
              </a:spcAft>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no subgroup data on site of infection </a:t>
            </a:r>
          </a:p>
          <a:p>
            <a:pPr marL="342900" lvl="1" indent="-342900" algn="l">
              <a:lnSpc>
                <a:spcPct val="100000"/>
              </a:lnSpc>
              <a:spcBef>
                <a:spcPts val="600"/>
              </a:spcBef>
              <a:spcAft>
                <a:spcPts val="600"/>
              </a:spcAft>
              <a:buFont typeface="Arial" panose="020B0604020202020204" pitchFamily="34" charset="0"/>
              <a:buChar char="•"/>
            </a:pPr>
            <a:r>
              <a:rPr lang="en-GB" sz="1800" b="1" dirty="0">
                <a:latin typeface="Lato" panose="020F0502020204030203" pitchFamily="34" charset="0"/>
                <a:ea typeface="Lato" panose="020F0502020204030203" pitchFamily="34" charset="0"/>
                <a:cs typeface="Lato" panose="020F0502020204030203" pitchFamily="34" charset="0"/>
              </a:rPr>
              <a:t>Conclusion</a:t>
            </a:r>
            <a:r>
              <a:rPr lang="en-GB" sz="1800" dirty="0">
                <a:latin typeface="Lato" panose="020F0502020204030203" pitchFamily="34" charset="0"/>
                <a:ea typeface="Lato" panose="020F0502020204030203" pitchFamily="34" charset="0"/>
                <a:cs typeface="Lato" panose="020F0502020204030203" pitchFamily="34" charset="0"/>
              </a:rPr>
              <a:t>: Low relevance of observational data to HVCSs</a:t>
            </a:r>
          </a:p>
          <a:p>
            <a:pPr marL="342900" lvl="1" indent="-342900" algn="l">
              <a:lnSpc>
                <a:spcPct val="100000"/>
              </a:lnSpc>
              <a:spcBef>
                <a:spcPts val="600"/>
              </a:spcBef>
              <a:spcAft>
                <a:spcPts val="600"/>
              </a:spcAft>
              <a:buFont typeface="Arial" panose="020B0604020202020204" pitchFamily="34" charset="0"/>
              <a:buChar char="•"/>
            </a:pPr>
            <a:endParaRPr lang="en-GB" dirty="0">
              <a:latin typeface="Lato" panose="020F0502020204030203" pitchFamily="34" charset="0"/>
              <a:ea typeface="Lato" panose="020F0502020204030203" pitchFamily="34" charset="0"/>
              <a:cs typeface="Lato" panose="020F0502020204030203" pitchFamily="34" charset="0"/>
            </a:endParaRPr>
          </a:p>
          <a:p>
            <a:pPr marL="457200" lvl="2" algn="l">
              <a:lnSpc>
                <a:spcPct val="100000"/>
              </a:lnSpc>
              <a:spcBef>
                <a:spcPts val="600"/>
              </a:spcBef>
              <a:spcAft>
                <a:spcPts val="600"/>
              </a:spcAft>
            </a:pPr>
            <a:endParaRPr lang="en-GB" dirty="0">
              <a:latin typeface="Lato" panose="020F0502020204030203" pitchFamily="34" charset="0"/>
              <a:ea typeface="Lato" panose="020F0502020204030203" pitchFamily="34" charset="0"/>
              <a:cs typeface="Lato" panose="020F0502020204030203" pitchFamily="34" charset="0"/>
            </a:endParaRPr>
          </a:p>
          <a:p>
            <a:pPr marL="342900" lvl="1" indent="-342900" algn="l">
              <a:lnSpc>
                <a:spcPct val="100000"/>
              </a:lnSpc>
              <a:spcBef>
                <a:spcPts val="600"/>
              </a:spcBef>
              <a:spcAft>
                <a:spcPts val="600"/>
              </a:spcAft>
              <a:buFont typeface="Arial" panose="020B0604020202020204" pitchFamily="34" charset="0"/>
              <a:buChar char="•"/>
            </a:pPr>
            <a:endParaRPr lang="en-GB" dirty="0">
              <a:latin typeface="Lato" panose="020F0502020204030203" pitchFamily="34" charset="0"/>
              <a:ea typeface="Lato" panose="020F0502020204030203" pitchFamily="34" charset="0"/>
              <a:cs typeface="Lato" panose="020F0502020204030203" pitchFamily="34" charset="0"/>
            </a:endParaRPr>
          </a:p>
        </p:txBody>
      </p:sp>
      <p:sp>
        <p:nvSpPr>
          <p:cNvPr id="5" name="Subtitle 2">
            <a:extLst>
              <a:ext uri="{FF2B5EF4-FFF2-40B4-BE49-F238E27FC236}">
                <a16:creationId xmlns:a16="http://schemas.microsoft.com/office/drawing/2014/main" id="{25255DA2-C0E8-4790-855B-6BADE0CDDAF2}"/>
              </a:ext>
            </a:extLst>
          </p:cNvPr>
          <p:cNvSpPr txBox="1">
            <a:spLocks/>
          </p:cNvSpPr>
          <p:nvPr/>
        </p:nvSpPr>
        <p:spPr>
          <a:xfrm>
            <a:off x="337352" y="5987422"/>
            <a:ext cx="11394798" cy="716427"/>
          </a:xfrm>
          <a:prstGeom prst="rect">
            <a:avLst/>
          </a:prstGeom>
          <a:solidFill>
            <a:srgbClr val="451551"/>
          </a:solidFill>
          <a:ln w="28575">
            <a:solidFill>
              <a:srgbClr val="451551"/>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nSpc>
                <a:spcPct val="100000"/>
              </a:lnSpc>
              <a:spcBef>
                <a:spcPts val="600"/>
              </a:spcBef>
              <a:spcAft>
                <a:spcPts val="600"/>
              </a:spcAft>
            </a:pPr>
            <a:r>
              <a:rPr lang="en-GB" dirty="0">
                <a:solidFill>
                  <a:schemeClr val="bg1"/>
                </a:solidFill>
                <a:latin typeface="Lato" panose="020F0502020204030203" pitchFamily="34" charset="0"/>
                <a:ea typeface="Lato" panose="020F0502020204030203" pitchFamily="34" charset="0"/>
                <a:cs typeface="Lato" panose="020F0502020204030203" pitchFamily="34" charset="0"/>
              </a:rPr>
              <a:t>Because of these limitations, EEPRU used in vitro susceptibility studies to estimate comparative effectiveness in its economic analyses</a:t>
            </a:r>
          </a:p>
        </p:txBody>
      </p:sp>
    </p:spTree>
    <p:extLst>
      <p:ext uri="{BB962C8B-B14F-4D97-AF65-F5344CB8AC3E}">
        <p14:creationId xmlns:p14="http://schemas.microsoft.com/office/powerpoint/2010/main" val="1666276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2B29C-00FD-43D8-83BD-4440C57F929D}"/>
              </a:ext>
            </a:extLst>
          </p:cNvPr>
          <p:cNvSpPr>
            <a:spLocks noGrp="1"/>
          </p:cNvSpPr>
          <p:nvPr>
            <p:ph type="ctrTitle"/>
          </p:nvPr>
        </p:nvSpPr>
        <p:spPr/>
        <p:txBody>
          <a:bodyPr>
            <a:normAutofit/>
          </a:bodyPr>
          <a:lstStyle/>
          <a:p>
            <a:r>
              <a:rPr lang="en-GB"/>
              <a:t>EEPRU developed its own tool to quality assess susceptibility studies (no published tools exist)</a:t>
            </a:r>
            <a:endParaRPr lang="en-GB" dirty="0"/>
          </a:p>
        </p:txBody>
      </p:sp>
      <p:sp>
        <p:nvSpPr>
          <p:cNvPr id="11" name="Subtitle 10">
            <a:extLst>
              <a:ext uri="{FF2B5EF4-FFF2-40B4-BE49-F238E27FC236}">
                <a16:creationId xmlns:a16="http://schemas.microsoft.com/office/drawing/2014/main" id="{6998379D-6EC5-4651-83FE-C345034320BC}"/>
              </a:ext>
            </a:extLst>
          </p:cNvPr>
          <p:cNvSpPr>
            <a:spLocks noGrp="1"/>
          </p:cNvSpPr>
          <p:nvPr>
            <p:ph type="subTitle" idx="1"/>
          </p:nvPr>
        </p:nvSpPr>
        <p:spPr/>
        <p:txBody>
          <a:bodyPr>
            <a:normAutofit lnSpcReduction="10000"/>
          </a:bodyPr>
          <a:lstStyle/>
          <a:p>
            <a:pPr>
              <a:buFont typeface="Arial" panose="020B0604020202020204" pitchFamily="34" charset="0"/>
              <a:buChar char="•"/>
            </a:pPr>
            <a:r>
              <a:rPr lang="en-GB" dirty="0"/>
              <a:t>EEPRU’s tool to assess bias and relevance of susceptibility studies was based on:</a:t>
            </a:r>
          </a:p>
          <a:p>
            <a:pPr marL="800100" lvl="1" indent="-342900" algn="l">
              <a:lnSpc>
                <a:spcPct val="100000"/>
              </a:lnSpc>
              <a:spcBef>
                <a:spcPts val="600"/>
              </a:spcBef>
              <a:spcAft>
                <a:spcPts val="600"/>
              </a:spcAft>
              <a:buFont typeface="Arial" panose="020B0604020202020204" pitchFamily="34" charset="0"/>
              <a:buChar char="•"/>
            </a:pPr>
            <a:r>
              <a:rPr lang="en-GB" sz="1800" dirty="0"/>
              <a:t>2 tools developed for assessing </a:t>
            </a:r>
            <a:r>
              <a:rPr lang="en-GB" sz="1800" b="1" dirty="0"/>
              <a:t>prevalence studies</a:t>
            </a:r>
            <a:r>
              <a:rPr lang="en-GB" sz="1800" dirty="0"/>
              <a:t> (because studies report the prevalence of susceptibility)</a:t>
            </a:r>
          </a:p>
          <a:p>
            <a:pPr marL="800100" lvl="1" indent="-342900" algn="l">
              <a:lnSpc>
                <a:spcPct val="100000"/>
              </a:lnSpc>
              <a:spcBef>
                <a:spcPts val="600"/>
              </a:spcBef>
              <a:spcAft>
                <a:spcPts val="600"/>
              </a:spcAft>
              <a:buFont typeface="Arial" panose="020B0604020202020204" pitchFamily="34" charset="0"/>
              <a:buChar char="•"/>
            </a:pPr>
            <a:r>
              <a:rPr lang="en-GB" sz="1800" dirty="0"/>
              <a:t>risk of bias in non-randomised studies (ROBINS)-1 checklist for </a:t>
            </a:r>
            <a:r>
              <a:rPr lang="en-GB" sz="1800" b="1" dirty="0"/>
              <a:t>non-randomised studies </a:t>
            </a:r>
            <a:r>
              <a:rPr lang="en-GB" sz="1800" dirty="0"/>
              <a:t>(because studies are comparative, but non-randomised)</a:t>
            </a:r>
          </a:p>
          <a:p>
            <a:pPr marL="800100" lvl="1" indent="-342900" algn="l">
              <a:lnSpc>
                <a:spcPct val="100000"/>
              </a:lnSpc>
              <a:spcBef>
                <a:spcPts val="600"/>
              </a:spcBef>
              <a:spcAft>
                <a:spcPts val="600"/>
              </a:spcAft>
              <a:buFont typeface="Arial" panose="020B0604020202020204" pitchFamily="34" charset="0"/>
              <a:buChar char="•"/>
            </a:pPr>
            <a:r>
              <a:rPr lang="en-GB" sz="1800" b="1" dirty="0"/>
              <a:t>Cochrane’s risk of bias 2 (RoB2) tool </a:t>
            </a:r>
            <a:r>
              <a:rPr lang="en-GB" sz="1800" dirty="0"/>
              <a:t>(because EEPRU’s network meta-analysis assumes the study arms are equivalent to randomised arms of an RCT), </a:t>
            </a:r>
          </a:p>
          <a:p>
            <a:pPr marL="800100" lvl="1" indent="-342900" algn="l">
              <a:lnSpc>
                <a:spcPct val="100000"/>
              </a:lnSpc>
              <a:spcBef>
                <a:spcPts val="600"/>
              </a:spcBef>
              <a:spcAft>
                <a:spcPts val="600"/>
              </a:spcAft>
              <a:buFont typeface="Arial" panose="020B0604020202020204" pitchFamily="34" charset="0"/>
              <a:buChar char="•"/>
            </a:pPr>
            <a:r>
              <a:rPr lang="en-GB" sz="1800" dirty="0"/>
              <a:t>Newcastle Ottawa Scale for assessing </a:t>
            </a:r>
            <a:r>
              <a:rPr lang="en-GB" sz="1800" b="1" dirty="0"/>
              <a:t>observational studies </a:t>
            </a:r>
            <a:r>
              <a:rPr lang="en-GB" sz="1800" dirty="0"/>
              <a:t>(because susceptibility studies are observational). </a:t>
            </a:r>
          </a:p>
          <a:p>
            <a:pPr>
              <a:lnSpc>
                <a:spcPct val="100000"/>
              </a:lnSpc>
              <a:spcBef>
                <a:spcPts val="600"/>
              </a:spcBef>
              <a:spcAft>
                <a:spcPts val="600"/>
              </a:spcAft>
              <a:buFont typeface="Arial" panose="020B0604020202020204" pitchFamily="34" charset="0"/>
              <a:buChar char="•"/>
            </a:pPr>
            <a:r>
              <a:rPr lang="en-GB" dirty="0"/>
              <a:t>Questions from all tools considered for inclusion and adapted to the specifics of this review </a:t>
            </a:r>
          </a:p>
          <a:p>
            <a:pPr>
              <a:lnSpc>
                <a:spcPct val="100000"/>
              </a:lnSpc>
              <a:spcBef>
                <a:spcPts val="600"/>
              </a:spcBef>
              <a:spcAft>
                <a:spcPts val="600"/>
              </a:spcAft>
              <a:buFont typeface="Arial" panose="020B0604020202020204" pitchFamily="34" charset="0"/>
              <a:buChar char="•"/>
            </a:pPr>
            <a:r>
              <a:rPr lang="en-GB" dirty="0"/>
              <a:t>Tool reviewed by other members of the EEPRU team, but no further validation work undertaken</a:t>
            </a:r>
          </a:p>
          <a:p>
            <a:pPr>
              <a:lnSpc>
                <a:spcPct val="100000"/>
              </a:lnSpc>
              <a:spcBef>
                <a:spcPts val="600"/>
              </a:spcBef>
              <a:spcAft>
                <a:spcPts val="600"/>
              </a:spcAft>
              <a:buFont typeface="Arial" panose="020B0604020202020204" pitchFamily="34" charset="0"/>
              <a:buChar char="•"/>
            </a:pPr>
            <a:endParaRPr lang="en-GB" dirty="0"/>
          </a:p>
          <a:p>
            <a:endParaRPr lang="en-GB" dirty="0"/>
          </a:p>
        </p:txBody>
      </p:sp>
      <p:sp>
        <p:nvSpPr>
          <p:cNvPr id="4" name="Subtitle 2">
            <a:extLst>
              <a:ext uri="{FF2B5EF4-FFF2-40B4-BE49-F238E27FC236}">
                <a16:creationId xmlns:a16="http://schemas.microsoft.com/office/drawing/2014/main" id="{C41D6A29-B567-4670-80F0-92582F727CDC}"/>
              </a:ext>
              <a:ext uri="{C183D7F6-B498-43B3-948B-1728B52AA6E4}">
                <adec:decorative xmlns:adec="http://schemas.microsoft.com/office/drawing/2017/decorative" val="1"/>
              </a:ext>
            </a:extLst>
          </p:cNvPr>
          <p:cNvSpPr txBox="1">
            <a:spLocks/>
          </p:cNvSpPr>
          <p:nvPr/>
        </p:nvSpPr>
        <p:spPr>
          <a:xfrm>
            <a:off x="496383" y="1669186"/>
            <a:ext cx="11080069" cy="3908920"/>
          </a:xfrm>
          <a:prstGeom prst="rect">
            <a:avLst/>
          </a:prstGeom>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spcAft>
                <a:spcPts val="600"/>
              </a:spcAft>
              <a:buFont typeface="Arial" panose="020B0604020202020204" pitchFamily="34" charset="0"/>
              <a:buChar char="•"/>
            </a:pPr>
            <a:endParaRPr lang="en-GB" dirty="0"/>
          </a:p>
        </p:txBody>
      </p:sp>
    </p:spTree>
    <p:extLst>
      <p:ext uri="{BB962C8B-B14F-4D97-AF65-F5344CB8AC3E}">
        <p14:creationId xmlns:p14="http://schemas.microsoft.com/office/powerpoint/2010/main" val="998082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80DCB-6A2A-4424-857D-AF31B50A1D4D}"/>
              </a:ext>
            </a:extLst>
          </p:cNvPr>
          <p:cNvSpPr>
            <a:spLocks noGrp="1"/>
          </p:cNvSpPr>
          <p:nvPr>
            <p:ph type="ctrTitle"/>
          </p:nvPr>
        </p:nvSpPr>
        <p:spPr>
          <a:xfrm>
            <a:off x="496383" y="487510"/>
            <a:ext cx="11693896" cy="1276350"/>
          </a:xfrm>
        </p:spPr>
        <p:txBody>
          <a:bodyPr/>
          <a:lstStyle/>
          <a:p>
            <a:r>
              <a:rPr lang="en-GB"/>
              <a:t>How is susceptibility to antimicrobials assessed?</a:t>
            </a:r>
            <a:endParaRPr lang="en-GB" dirty="0"/>
          </a:p>
        </p:txBody>
      </p:sp>
      <p:sp>
        <p:nvSpPr>
          <p:cNvPr id="7" name="TextBox 6">
            <a:extLst>
              <a:ext uri="{FF2B5EF4-FFF2-40B4-BE49-F238E27FC236}">
                <a16:creationId xmlns:a16="http://schemas.microsoft.com/office/drawing/2014/main" id="{9C109ECD-6ED0-4CF3-A0FD-5C8C61C7726E}"/>
              </a:ext>
            </a:extLst>
          </p:cNvPr>
          <p:cNvSpPr txBox="1"/>
          <p:nvPr/>
        </p:nvSpPr>
        <p:spPr>
          <a:xfrm>
            <a:off x="134991" y="1521659"/>
            <a:ext cx="1680902" cy="1522876"/>
          </a:xfrm>
          <a:prstGeom prst="rect">
            <a:avLst/>
          </a:prstGeom>
          <a:solidFill>
            <a:schemeClr val="accent3"/>
          </a:solidFill>
          <a:ln>
            <a:solidFill>
              <a:schemeClr val="bg1"/>
            </a:solidFill>
            <a:prstDash val="dash"/>
          </a:ln>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Lato"/>
                <a:ea typeface="+mn-ea"/>
                <a:cs typeface="+mn-cs"/>
              </a:rPr>
              <a:t>Bacterial isolate taken from patient and cultures grown in vitro</a:t>
            </a:r>
          </a:p>
        </p:txBody>
      </p:sp>
      <p:sp>
        <p:nvSpPr>
          <p:cNvPr id="9" name="TextBox 8">
            <a:extLst>
              <a:ext uri="{FF2B5EF4-FFF2-40B4-BE49-F238E27FC236}">
                <a16:creationId xmlns:a16="http://schemas.microsoft.com/office/drawing/2014/main" id="{41367FCF-17CA-4424-9E24-54D01D81AB87}"/>
              </a:ext>
            </a:extLst>
          </p:cNvPr>
          <p:cNvSpPr txBox="1"/>
          <p:nvPr/>
        </p:nvSpPr>
        <p:spPr>
          <a:xfrm>
            <a:off x="2308132" y="1521659"/>
            <a:ext cx="2815039" cy="1522876"/>
          </a:xfrm>
          <a:prstGeom prst="rect">
            <a:avLst/>
          </a:prstGeom>
          <a:solidFill>
            <a:schemeClr val="accent3"/>
          </a:solidFill>
          <a:ln>
            <a:solidFill>
              <a:schemeClr val="bg1"/>
            </a:solidFill>
            <a:prstDash val="dash"/>
          </a:ln>
        </p:spPr>
        <p:txBody>
          <a:bodyPr wrap="square">
            <a:noAutofit/>
          </a:bodyPr>
          <a:lstStyle>
            <a:defPPr>
              <a:defRPr lang="en-US"/>
            </a:defPPr>
            <a:lvl1pPr lvl="0" algn="ct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Lato"/>
                <a:ea typeface="+mn-ea"/>
                <a:cs typeface="+mn-cs"/>
              </a:rPr>
              <a:t>Antimicrobial applied at increasing concentrations to separate cultures – degree of microbial growth assessed</a:t>
            </a:r>
          </a:p>
        </p:txBody>
      </p:sp>
      <p:sp>
        <p:nvSpPr>
          <p:cNvPr id="10" name="TextBox 9">
            <a:extLst>
              <a:ext uri="{FF2B5EF4-FFF2-40B4-BE49-F238E27FC236}">
                <a16:creationId xmlns:a16="http://schemas.microsoft.com/office/drawing/2014/main" id="{990ADC41-D240-4DB6-842A-3A905F02C459}"/>
              </a:ext>
            </a:extLst>
          </p:cNvPr>
          <p:cNvSpPr txBox="1"/>
          <p:nvPr/>
        </p:nvSpPr>
        <p:spPr>
          <a:xfrm>
            <a:off x="5615409" y="1525882"/>
            <a:ext cx="1944000" cy="1514430"/>
          </a:xfrm>
          <a:prstGeom prst="rect">
            <a:avLst/>
          </a:prstGeom>
          <a:solidFill>
            <a:schemeClr val="accent3"/>
          </a:solidFill>
          <a:ln>
            <a:solidFill>
              <a:schemeClr val="bg1"/>
            </a:solidFill>
            <a:prstDash val="dash"/>
          </a:ln>
        </p:spPr>
        <p:txBody>
          <a:bodyPr wrap="square">
            <a:noAutofit/>
          </a:bodyPr>
          <a:lstStyle>
            <a:defPPr>
              <a:defRPr lang="en-US"/>
            </a:defPPr>
            <a:lvl1pPr lvl="0" algn="ct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Lato"/>
                <a:ea typeface="+mn-ea"/>
                <a:cs typeface="+mn-cs"/>
              </a:rPr>
              <a:t>Percentage of isolates susceptible at or below breakpoint reported </a:t>
            </a:r>
          </a:p>
        </p:txBody>
      </p:sp>
      <p:cxnSp>
        <p:nvCxnSpPr>
          <p:cNvPr id="13" name="Straight Connector 12">
            <a:extLst>
              <a:ext uri="{FF2B5EF4-FFF2-40B4-BE49-F238E27FC236}">
                <a16:creationId xmlns:a16="http://schemas.microsoft.com/office/drawing/2014/main" id="{AF33C856-4728-406A-9F44-74C9DDBF9E36}"/>
              </a:ext>
              <a:ext uri="{C183D7F6-B498-43B3-948B-1728B52AA6E4}">
                <adec:decorative xmlns:adec="http://schemas.microsoft.com/office/drawing/2017/decorative" val="1"/>
              </a:ext>
            </a:extLst>
          </p:cNvPr>
          <p:cNvCxnSpPr>
            <a:cxnSpLocks/>
          </p:cNvCxnSpPr>
          <p:nvPr/>
        </p:nvCxnSpPr>
        <p:spPr>
          <a:xfrm>
            <a:off x="7675379" y="1183398"/>
            <a:ext cx="0" cy="537326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954190-D29C-414D-B544-B4078B08193B}"/>
              </a:ext>
            </a:extLst>
          </p:cNvPr>
          <p:cNvSpPr txBox="1"/>
          <p:nvPr/>
        </p:nvSpPr>
        <p:spPr>
          <a:xfrm>
            <a:off x="7791351" y="1132846"/>
            <a:ext cx="4398928" cy="57861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ato"/>
                <a:ea typeface="+mn-ea"/>
                <a:cs typeface="+mn-cs"/>
              </a:rPr>
              <a:t>Key terminology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Lat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0000"/>
                </a:solidFill>
                <a:effectLst/>
                <a:uLnTx/>
                <a:uFillTx/>
                <a:latin typeface="Lato"/>
                <a:ea typeface="+mn-ea"/>
                <a:cs typeface="+mn-cs"/>
              </a:rPr>
              <a:t>Minimum inhibitory concentration (MIC)</a:t>
            </a:r>
            <a:r>
              <a:rPr kumimoji="0" lang="en-GB" sz="1800" b="0" i="0" u="none" strike="noStrike" kern="1200" cap="none" spc="0" normalizeH="0" baseline="0" noProof="0" dirty="0">
                <a:ln>
                  <a:noFill/>
                </a:ln>
                <a:solidFill>
                  <a:srgbClr val="000000"/>
                </a:solidFill>
                <a:effectLst/>
                <a:uLnTx/>
                <a:uFillTx/>
                <a:latin typeface="Lato"/>
                <a:ea typeface="+mn-ea"/>
                <a:cs typeface="+mn-cs"/>
              </a:rPr>
              <a:t>: Lowest concentration of drug required to stop bacterial growth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0000"/>
                </a:solidFill>
                <a:effectLst/>
                <a:uLnTx/>
                <a:uFillTx/>
                <a:latin typeface="Lato"/>
                <a:ea typeface="+mn-ea"/>
                <a:cs typeface="+mn-cs"/>
              </a:rPr>
              <a:t>MIC90</a:t>
            </a:r>
            <a:r>
              <a:rPr kumimoji="0" lang="en-GB" sz="1800" b="0" i="0" u="none" strike="noStrike" kern="1200" cap="none" spc="0" normalizeH="0" baseline="0" noProof="0" dirty="0">
                <a:ln>
                  <a:noFill/>
                </a:ln>
                <a:solidFill>
                  <a:srgbClr val="000000"/>
                </a:solidFill>
                <a:effectLst/>
                <a:uLnTx/>
                <a:uFillTx/>
                <a:latin typeface="Lato"/>
                <a:ea typeface="+mn-ea"/>
                <a:cs typeface="+mn-cs"/>
              </a:rPr>
              <a:t> = the concentration at which 90% of isolates are inhibited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latin typeface="+mn-lt"/>
              </a:rPr>
              <a:t>Clinical breakpoint for an isolate:</a:t>
            </a:r>
            <a:r>
              <a:rPr lang="en-GB" dirty="0">
                <a:latin typeface="+mn-lt"/>
              </a:rPr>
              <a:t> A concentration threshold used to assess the likelihood of a treatment succeeding or failing</a:t>
            </a:r>
          </a:p>
          <a:p>
            <a:pPr marR="0" lvl="0" algn="l" defTabSz="914400" rtl="0" eaLnBrk="1" fontAlgn="auto" latinLnBrk="0" hangingPunct="1">
              <a:lnSpc>
                <a:spcPct val="100000"/>
              </a:lnSpc>
              <a:spcBef>
                <a:spcPts val="0"/>
              </a:spcBef>
              <a:spcAft>
                <a:spcPts val="0"/>
              </a:spcAft>
              <a:buClrTx/>
              <a:buSzTx/>
              <a:tabLst/>
              <a:defRPr/>
            </a:pPr>
            <a:endParaRPr lang="en-GB" dirty="0"/>
          </a:p>
          <a:p>
            <a:pPr marR="0" lvl="0" algn="l" defTabSz="914400" rtl="0" eaLnBrk="1" fontAlgn="auto" latinLnBrk="0" hangingPunct="1">
              <a:lnSpc>
                <a:spcPct val="100000"/>
              </a:lnSpc>
              <a:spcBef>
                <a:spcPts val="0"/>
              </a:spcBef>
              <a:spcAft>
                <a:spcPts val="0"/>
              </a:spcAft>
              <a:buClrTx/>
              <a:buSzTx/>
              <a:tabLst/>
              <a:defRPr/>
            </a:pPr>
            <a:r>
              <a:rPr lang="en-GB" b="1" dirty="0">
                <a:latin typeface="+mn-lt"/>
              </a:rPr>
              <a:t>Interpretation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MIC ≤ clinical breakpoint: susceptible infection (treatment likely to succeed)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MIC &gt; clinical breakpoint: resistant infection (treatment likely to fail)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latin typeface="Lato"/>
              </a:rPr>
              <a:t>Infections can be classed as intermediate susceptibility – definitions vary</a:t>
            </a:r>
            <a:endParaRPr kumimoji="0" lang="en-GB" sz="1800" b="0" i="0" u="none" strike="noStrike" kern="1200" cap="none" spc="0" normalizeH="0" baseline="0" noProof="0" dirty="0">
              <a:ln>
                <a:noFill/>
              </a:ln>
              <a:solidFill>
                <a:srgbClr val="000000"/>
              </a:solidFill>
              <a:effectLst/>
              <a:uLnTx/>
              <a:uFillTx/>
              <a:latin typeface="Lat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Lato"/>
              <a:ea typeface="+mn-ea"/>
              <a:cs typeface="+mn-cs"/>
            </a:endParaRPr>
          </a:p>
        </p:txBody>
      </p:sp>
      <p:sp>
        <p:nvSpPr>
          <p:cNvPr id="19" name="Arrow: Right 18">
            <a:extLst>
              <a:ext uri="{FF2B5EF4-FFF2-40B4-BE49-F238E27FC236}">
                <a16:creationId xmlns:a16="http://schemas.microsoft.com/office/drawing/2014/main" id="{BE1080D3-B1B5-42A3-8499-A8F559E41363}"/>
              </a:ext>
              <a:ext uri="{C183D7F6-B498-43B3-948B-1728B52AA6E4}">
                <adec:decorative xmlns:adec="http://schemas.microsoft.com/office/drawing/2017/decorative" val="1"/>
              </a:ext>
            </a:extLst>
          </p:cNvPr>
          <p:cNvSpPr/>
          <p:nvPr/>
        </p:nvSpPr>
        <p:spPr>
          <a:xfrm>
            <a:off x="5199675" y="2091838"/>
            <a:ext cx="339231" cy="382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a:ea typeface="+mn-ea"/>
              <a:cs typeface="+mn-cs"/>
            </a:endParaRPr>
          </a:p>
        </p:txBody>
      </p:sp>
      <p:graphicFrame>
        <p:nvGraphicFramePr>
          <p:cNvPr id="24" name="Table 24">
            <a:extLst>
              <a:ext uri="{FF2B5EF4-FFF2-40B4-BE49-F238E27FC236}">
                <a16:creationId xmlns:a16="http://schemas.microsoft.com/office/drawing/2014/main" id="{6C891E82-6C2B-4CB8-BC8E-B413CF942B73}"/>
              </a:ext>
            </a:extLst>
          </p:cNvPr>
          <p:cNvGraphicFramePr>
            <a:graphicFrameLocks noGrp="1"/>
          </p:cNvGraphicFramePr>
          <p:nvPr>
            <p:extLst>
              <p:ext uri="{D42A27DB-BD31-4B8C-83A1-F6EECF244321}">
                <p14:modId xmlns:p14="http://schemas.microsoft.com/office/powerpoint/2010/main" val="1368169408"/>
              </p:ext>
            </p:extLst>
          </p:nvPr>
        </p:nvGraphicFramePr>
        <p:xfrm>
          <a:off x="202280" y="4100647"/>
          <a:ext cx="7356446" cy="2560320"/>
        </p:xfrm>
        <a:graphic>
          <a:graphicData uri="http://schemas.openxmlformats.org/drawingml/2006/table">
            <a:tbl>
              <a:tblPr firstRow="1" bandRow="1">
                <a:tableStyleId>{5C22544A-7EE6-4342-B048-85BDC9FD1C3A}</a:tableStyleId>
              </a:tblPr>
              <a:tblGrid>
                <a:gridCol w="2449258">
                  <a:extLst>
                    <a:ext uri="{9D8B030D-6E8A-4147-A177-3AD203B41FA5}">
                      <a16:colId xmlns:a16="http://schemas.microsoft.com/office/drawing/2014/main" val="236503030"/>
                    </a:ext>
                  </a:extLst>
                </a:gridCol>
                <a:gridCol w="709551">
                  <a:extLst>
                    <a:ext uri="{9D8B030D-6E8A-4147-A177-3AD203B41FA5}">
                      <a16:colId xmlns:a16="http://schemas.microsoft.com/office/drawing/2014/main" val="2126874715"/>
                    </a:ext>
                  </a:extLst>
                </a:gridCol>
                <a:gridCol w="709551">
                  <a:extLst>
                    <a:ext uri="{9D8B030D-6E8A-4147-A177-3AD203B41FA5}">
                      <a16:colId xmlns:a16="http://schemas.microsoft.com/office/drawing/2014/main" val="1166017240"/>
                    </a:ext>
                  </a:extLst>
                </a:gridCol>
                <a:gridCol w="709551">
                  <a:extLst>
                    <a:ext uri="{9D8B030D-6E8A-4147-A177-3AD203B41FA5}">
                      <a16:colId xmlns:a16="http://schemas.microsoft.com/office/drawing/2014/main" val="3158890053"/>
                    </a:ext>
                  </a:extLst>
                </a:gridCol>
                <a:gridCol w="709551">
                  <a:extLst>
                    <a:ext uri="{9D8B030D-6E8A-4147-A177-3AD203B41FA5}">
                      <a16:colId xmlns:a16="http://schemas.microsoft.com/office/drawing/2014/main" val="3705223177"/>
                    </a:ext>
                  </a:extLst>
                </a:gridCol>
                <a:gridCol w="709551">
                  <a:extLst>
                    <a:ext uri="{9D8B030D-6E8A-4147-A177-3AD203B41FA5}">
                      <a16:colId xmlns:a16="http://schemas.microsoft.com/office/drawing/2014/main" val="2931819740"/>
                    </a:ext>
                  </a:extLst>
                </a:gridCol>
                <a:gridCol w="1359433">
                  <a:extLst>
                    <a:ext uri="{9D8B030D-6E8A-4147-A177-3AD203B41FA5}">
                      <a16:colId xmlns:a16="http://schemas.microsoft.com/office/drawing/2014/main" val="2289073604"/>
                    </a:ext>
                  </a:extLst>
                </a:gridCol>
              </a:tblGrid>
              <a:tr h="370840">
                <a:tc>
                  <a:txBody>
                    <a:bodyPr/>
                    <a:lstStyle/>
                    <a:p>
                      <a:r>
                        <a:rPr lang="en-GB" dirty="0"/>
                        <a:t>Concentration</a:t>
                      </a:r>
                    </a:p>
                    <a:p>
                      <a:r>
                        <a:rPr lang="en-GB" dirty="0"/>
                        <a:t>(mg/L)</a:t>
                      </a:r>
                    </a:p>
                  </a:txBody>
                  <a:tcPr/>
                </a:tc>
                <a:tc>
                  <a:txBody>
                    <a:bodyPr/>
                    <a:lstStyle/>
                    <a:p>
                      <a:r>
                        <a:rPr lang="en-GB" dirty="0"/>
                        <a:t>0.25</a:t>
                      </a:r>
                    </a:p>
                  </a:txBody>
                  <a:tcPr/>
                </a:tc>
                <a:tc>
                  <a:txBody>
                    <a:bodyPr/>
                    <a:lstStyle/>
                    <a:p>
                      <a:r>
                        <a:rPr lang="en-GB" dirty="0"/>
                        <a:t>0.5</a:t>
                      </a:r>
                    </a:p>
                  </a:txBody>
                  <a:tcPr/>
                </a:tc>
                <a:tc>
                  <a:txBody>
                    <a:bodyPr/>
                    <a:lstStyle/>
                    <a:p>
                      <a:r>
                        <a:rPr lang="en-GB" dirty="0"/>
                        <a:t>1.0</a:t>
                      </a:r>
                    </a:p>
                  </a:txBody>
                  <a:tcPr/>
                </a:tc>
                <a:tc>
                  <a:txBody>
                    <a:bodyPr/>
                    <a:lstStyle/>
                    <a:p>
                      <a:r>
                        <a:rPr lang="en-GB" dirty="0"/>
                        <a:t>4.0</a:t>
                      </a:r>
                    </a:p>
                  </a:txBody>
                  <a:tcPr/>
                </a:tc>
                <a:tc>
                  <a:txBody>
                    <a:bodyPr/>
                    <a:lstStyle/>
                    <a:p>
                      <a:r>
                        <a:rPr lang="en-GB" dirty="0"/>
                        <a:t>&gt;8.0</a:t>
                      </a:r>
                    </a:p>
                  </a:txBody>
                  <a:tcPr/>
                </a:tc>
                <a:tc>
                  <a:txBody>
                    <a:bodyPr/>
                    <a:lstStyle/>
                    <a:p>
                      <a:r>
                        <a:rPr lang="en-GB" dirty="0"/>
                        <a:t>% susceptible</a:t>
                      </a:r>
                    </a:p>
                  </a:txBody>
                  <a:tcPr/>
                </a:tc>
                <a:extLst>
                  <a:ext uri="{0D108BD9-81ED-4DB2-BD59-A6C34878D82A}">
                    <a16:rowId xmlns:a16="http://schemas.microsoft.com/office/drawing/2014/main" val="3282755110"/>
                  </a:ext>
                </a:extLst>
              </a:tr>
              <a:tr h="370840">
                <a:tc>
                  <a:txBody>
                    <a:bodyPr/>
                    <a:lstStyle/>
                    <a:p>
                      <a:r>
                        <a:rPr lang="en-GB" dirty="0"/>
                        <a:t>Drug X </a:t>
                      </a:r>
                    </a:p>
                    <a:p>
                      <a:r>
                        <a:rPr lang="en-GB" dirty="0"/>
                        <a:t>Breakpoint 2 mg/L</a:t>
                      </a:r>
                    </a:p>
                  </a:txBody>
                  <a:tcPr/>
                </a:tc>
                <a:tc>
                  <a:txBody>
                    <a:bodyPr/>
                    <a:lstStyle/>
                    <a:p>
                      <a:endParaRPr lang="en-GB" dirty="0"/>
                    </a:p>
                  </a:txBody>
                  <a:tcPr>
                    <a:solidFill>
                      <a:srgbClr val="92D050"/>
                    </a:solidFill>
                  </a:tcPr>
                </a:tc>
                <a:tc>
                  <a:txBody>
                    <a:bodyPr/>
                    <a:lstStyle/>
                    <a:p>
                      <a:endParaRPr lang="en-GB" dirty="0"/>
                    </a:p>
                  </a:txBody>
                  <a:tcPr>
                    <a:solidFill>
                      <a:srgbClr val="92D050"/>
                    </a:solidFill>
                  </a:tcPr>
                </a:tc>
                <a:tc>
                  <a:txBody>
                    <a:bodyPr/>
                    <a:lstStyle/>
                    <a:p>
                      <a:endParaRPr lang="en-GB" dirty="0"/>
                    </a:p>
                  </a:txBody>
                  <a:tcPr>
                    <a:solidFill>
                      <a:srgbClr val="92D050"/>
                    </a:solidFill>
                  </a:tcPr>
                </a:tc>
                <a:tc>
                  <a:txBody>
                    <a:bodyPr/>
                    <a:lstStyle/>
                    <a:p>
                      <a:r>
                        <a:rPr lang="en-GB" dirty="0">
                          <a:solidFill>
                            <a:schemeClr val="bg1"/>
                          </a:solidFill>
                        </a:rPr>
                        <a:t>6</a:t>
                      </a:r>
                    </a:p>
                  </a:txBody>
                  <a:tcPr>
                    <a:solidFill>
                      <a:srgbClr val="C00000"/>
                    </a:solidFill>
                  </a:tcPr>
                </a:tc>
                <a:tc>
                  <a:txBody>
                    <a:bodyPr/>
                    <a:lstStyle/>
                    <a:p>
                      <a:r>
                        <a:rPr lang="en-GB" dirty="0">
                          <a:solidFill>
                            <a:schemeClr val="bg1"/>
                          </a:solidFill>
                        </a:rPr>
                        <a:t>4</a:t>
                      </a:r>
                    </a:p>
                  </a:txBody>
                  <a:tcPr>
                    <a:solidFill>
                      <a:srgbClr val="C00000"/>
                    </a:solidFill>
                  </a:tcPr>
                </a:tc>
                <a:tc>
                  <a:txBody>
                    <a:bodyPr/>
                    <a:lstStyle/>
                    <a:p>
                      <a:r>
                        <a:rPr lang="en-GB" dirty="0"/>
                        <a:t>0%</a:t>
                      </a:r>
                    </a:p>
                  </a:txBody>
                  <a:tcPr/>
                </a:tc>
                <a:extLst>
                  <a:ext uri="{0D108BD9-81ED-4DB2-BD59-A6C34878D82A}">
                    <a16:rowId xmlns:a16="http://schemas.microsoft.com/office/drawing/2014/main" val="1358931354"/>
                  </a:ext>
                </a:extLst>
              </a:tr>
              <a:tr h="370840">
                <a:tc>
                  <a:txBody>
                    <a:bodyPr/>
                    <a:lstStyle/>
                    <a:p>
                      <a:r>
                        <a:rPr lang="en-GB" dirty="0"/>
                        <a:t>Drug 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Breakpoint 0.5 mg/L</a:t>
                      </a:r>
                    </a:p>
                  </a:txBody>
                  <a:tcPr/>
                </a:tc>
                <a:tc>
                  <a:txBody>
                    <a:bodyPr/>
                    <a:lstStyle/>
                    <a:p>
                      <a:r>
                        <a:rPr lang="en-GB" dirty="0"/>
                        <a:t>5</a:t>
                      </a:r>
                    </a:p>
                  </a:txBody>
                  <a:tcPr>
                    <a:solidFill>
                      <a:srgbClr val="92D050"/>
                    </a:solidFill>
                  </a:tcPr>
                </a:tc>
                <a:tc>
                  <a:txBody>
                    <a:bodyPr/>
                    <a:lstStyle/>
                    <a:p>
                      <a:r>
                        <a:rPr lang="en-GB" dirty="0"/>
                        <a:t>5</a:t>
                      </a:r>
                    </a:p>
                  </a:txBody>
                  <a:tcPr>
                    <a:solidFill>
                      <a:srgbClr val="92D050"/>
                    </a:solidFill>
                  </a:tcPr>
                </a:tc>
                <a:tc>
                  <a:txBody>
                    <a:bodyPr/>
                    <a:lstStyle/>
                    <a:p>
                      <a:endParaRPr lang="en-GB" dirty="0"/>
                    </a:p>
                  </a:txBody>
                  <a:tcPr>
                    <a:solidFill>
                      <a:srgbClr val="C00000"/>
                    </a:solidFill>
                  </a:tcPr>
                </a:tc>
                <a:tc>
                  <a:txBody>
                    <a:bodyPr/>
                    <a:lstStyle/>
                    <a:p>
                      <a:endParaRPr lang="en-GB" dirty="0"/>
                    </a:p>
                  </a:txBody>
                  <a:tcPr>
                    <a:solidFill>
                      <a:srgbClr val="C00000"/>
                    </a:solidFill>
                  </a:tcPr>
                </a:tc>
                <a:tc>
                  <a:txBody>
                    <a:bodyPr/>
                    <a:lstStyle/>
                    <a:p>
                      <a:endParaRPr lang="en-GB" dirty="0"/>
                    </a:p>
                  </a:txBody>
                  <a:tcPr>
                    <a:solidFill>
                      <a:srgbClr val="C00000"/>
                    </a:solidFill>
                  </a:tcPr>
                </a:tc>
                <a:tc>
                  <a:txBody>
                    <a:bodyPr/>
                    <a:lstStyle/>
                    <a:p>
                      <a:r>
                        <a:rPr lang="en-GB" dirty="0"/>
                        <a:t>100%</a:t>
                      </a:r>
                    </a:p>
                  </a:txBody>
                  <a:tcPr/>
                </a:tc>
                <a:extLst>
                  <a:ext uri="{0D108BD9-81ED-4DB2-BD59-A6C34878D82A}">
                    <a16:rowId xmlns:a16="http://schemas.microsoft.com/office/drawing/2014/main" val="1417547977"/>
                  </a:ext>
                </a:extLst>
              </a:tr>
              <a:tr h="370840">
                <a:tc>
                  <a:txBody>
                    <a:bodyPr/>
                    <a:lstStyle/>
                    <a:p>
                      <a:r>
                        <a:rPr lang="en-GB" dirty="0"/>
                        <a:t>Drug Z</a:t>
                      </a:r>
                    </a:p>
                    <a:p>
                      <a:r>
                        <a:rPr lang="en-GB" dirty="0"/>
                        <a:t>Breakpoint 1 mg/L</a:t>
                      </a:r>
                    </a:p>
                  </a:txBody>
                  <a:tcPr/>
                </a:tc>
                <a:tc>
                  <a:txBody>
                    <a:bodyPr/>
                    <a:lstStyle/>
                    <a:p>
                      <a:r>
                        <a:rPr lang="en-GB" dirty="0"/>
                        <a:t>4</a:t>
                      </a:r>
                    </a:p>
                  </a:txBody>
                  <a:tcPr>
                    <a:solidFill>
                      <a:srgbClr val="92D050"/>
                    </a:solidFill>
                  </a:tcPr>
                </a:tc>
                <a:tc>
                  <a:txBody>
                    <a:bodyPr/>
                    <a:lstStyle/>
                    <a:p>
                      <a:r>
                        <a:rPr lang="en-GB" dirty="0"/>
                        <a:t>3</a:t>
                      </a:r>
                    </a:p>
                  </a:txBody>
                  <a:tcPr>
                    <a:solidFill>
                      <a:srgbClr val="92D050"/>
                    </a:solidFill>
                  </a:tcPr>
                </a:tc>
                <a:tc>
                  <a:txBody>
                    <a:bodyPr/>
                    <a:lstStyle/>
                    <a:p>
                      <a:r>
                        <a:rPr lang="en-GB" dirty="0"/>
                        <a:t>2</a:t>
                      </a:r>
                    </a:p>
                  </a:txBody>
                  <a:tcPr>
                    <a:solidFill>
                      <a:srgbClr val="92D050"/>
                    </a:solidFill>
                  </a:tcPr>
                </a:tc>
                <a:tc>
                  <a:txBody>
                    <a:bodyPr/>
                    <a:lstStyle/>
                    <a:p>
                      <a:r>
                        <a:rPr lang="en-GB" dirty="0">
                          <a:solidFill>
                            <a:schemeClr val="bg1"/>
                          </a:solidFill>
                        </a:rPr>
                        <a:t>0</a:t>
                      </a:r>
                    </a:p>
                  </a:txBody>
                  <a:tcPr>
                    <a:solidFill>
                      <a:srgbClr val="C00000"/>
                    </a:solidFill>
                  </a:tcPr>
                </a:tc>
                <a:tc>
                  <a:txBody>
                    <a:bodyPr/>
                    <a:lstStyle/>
                    <a:p>
                      <a:r>
                        <a:rPr lang="en-GB" dirty="0">
                          <a:solidFill>
                            <a:schemeClr val="bg1"/>
                          </a:solidFill>
                        </a:rPr>
                        <a:t>1</a:t>
                      </a:r>
                    </a:p>
                  </a:txBody>
                  <a:tcPr>
                    <a:solidFill>
                      <a:srgbClr val="C00000"/>
                    </a:solidFill>
                  </a:tcPr>
                </a:tc>
                <a:tc>
                  <a:txBody>
                    <a:bodyPr/>
                    <a:lstStyle/>
                    <a:p>
                      <a:r>
                        <a:rPr lang="en-GB" dirty="0"/>
                        <a:t>90%</a:t>
                      </a:r>
                    </a:p>
                  </a:txBody>
                  <a:tcPr/>
                </a:tc>
                <a:extLst>
                  <a:ext uri="{0D108BD9-81ED-4DB2-BD59-A6C34878D82A}">
                    <a16:rowId xmlns:a16="http://schemas.microsoft.com/office/drawing/2014/main" val="4126934705"/>
                  </a:ext>
                </a:extLst>
              </a:tr>
            </a:tbl>
          </a:graphicData>
        </a:graphic>
      </p:graphicFrame>
      <p:sp>
        <p:nvSpPr>
          <p:cNvPr id="26" name="TextBox 25">
            <a:extLst>
              <a:ext uri="{FF2B5EF4-FFF2-40B4-BE49-F238E27FC236}">
                <a16:creationId xmlns:a16="http://schemas.microsoft.com/office/drawing/2014/main" id="{10697AF1-CB54-46B0-9BE8-EA90DAAA93E1}"/>
              </a:ext>
            </a:extLst>
          </p:cNvPr>
          <p:cNvSpPr txBox="1"/>
          <p:nvPr/>
        </p:nvSpPr>
        <p:spPr>
          <a:xfrm>
            <a:off x="165041" y="3127693"/>
            <a:ext cx="719141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Example of susceptibility testing results for 3 drugs (10 isolates each) – green cells indicate concentrations at or below breakpoint for each drug. Final column reports total % of isolates at or below breakpoint</a:t>
            </a:r>
          </a:p>
        </p:txBody>
      </p:sp>
      <p:sp>
        <p:nvSpPr>
          <p:cNvPr id="15" name="Arrow: Right 14">
            <a:extLst>
              <a:ext uri="{FF2B5EF4-FFF2-40B4-BE49-F238E27FC236}">
                <a16:creationId xmlns:a16="http://schemas.microsoft.com/office/drawing/2014/main" id="{C40B667C-A8BD-406F-8D82-7E41F837009C}"/>
              </a:ext>
              <a:ext uri="{C183D7F6-B498-43B3-948B-1728B52AA6E4}">
                <adec:decorative xmlns:adec="http://schemas.microsoft.com/office/drawing/2017/decorative" val="1"/>
              </a:ext>
            </a:extLst>
          </p:cNvPr>
          <p:cNvSpPr/>
          <p:nvPr/>
        </p:nvSpPr>
        <p:spPr>
          <a:xfrm>
            <a:off x="1892397" y="2091838"/>
            <a:ext cx="339231" cy="382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a:ea typeface="+mn-ea"/>
              <a:cs typeface="+mn-cs"/>
            </a:endParaRPr>
          </a:p>
        </p:txBody>
      </p:sp>
    </p:spTree>
    <p:extLst>
      <p:ext uri="{BB962C8B-B14F-4D97-AF65-F5344CB8AC3E}">
        <p14:creationId xmlns:p14="http://schemas.microsoft.com/office/powerpoint/2010/main" val="4290699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80DCB-6A2A-4424-857D-AF31B50A1D4D}"/>
              </a:ext>
            </a:extLst>
          </p:cNvPr>
          <p:cNvSpPr>
            <a:spLocks noGrp="1"/>
          </p:cNvSpPr>
          <p:nvPr>
            <p:ph type="ctrTitle"/>
          </p:nvPr>
        </p:nvSpPr>
        <p:spPr>
          <a:xfrm>
            <a:off x="148451" y="487510"/>
            <a:ext cx="11970920" cy="1276350"/>
          </a:xfrm>
        </p:spPr>
        <p:txBody>
          <a:bodyPr/>
          <a:lstStyle/>
          <a:p>
            <a:r>
              <a:rPr lang="en-GB" dirty="0"/>
              <a:t>Different approaches to setting clinical breakpoints</a:t>
            </a:r>
          </a:p>
        </p:txBody>
      </p:sp>
      <p:grpSp>
        <p:nvGrpSpPr>
          <p:cNvPr id="3" name="Group 2">
            <a:extLst>
              <a:ext uri="{FF2B5EF4-FFF2-40B4-BE49-F238E27FC236}">
                <a16:creationId xmlns:a16="http://schemas.microsoft.com/office/drawing/2014/main" id="{B08C31F5-987C-4EDE-A3DC-667348BE635F}"/>
              </a:ext>
              <a:ext uri="{C183D7F6-B498-43B3-948B-1728B52AA6E4}">
                <adec:decorative xmlns:adec="http://schemas.microsoft.com/office/drawing/2017/decorative" val="1"/>
              </a:ext>
            </a:extLst>
          </p:cNvPr>
          <p:cNvGrpSpPr/>
          <p:nvPr/>
        </p:nvGrpSpPr>
        <p:grpSpPr>
          <a:xfrm>
            <a:off x="1107222" y="1295694"/>
            <a:ext cx="8974110" cy="2133306"/>
            <a:chOff x="1167215" y="1782843"/>
            <a:chExt cx="8974110" cy="2133306"/>
          </a:xfrm>
        </p:grpSpPr>
        <p:pic>
          <p:nvPicPr>
            <p:cNvPr id="1026" name="Picture 2">
              <a:extLst>
                <a:ext uri="{FF2B5EF4-FFF2-40B4-BE49-F238E27FC236}">
                  <a16:creationId xmlns:a16="http://schemas.microsoft.com/office/drawing/2014/main" id="{2F6E1D51-435E-4730-BBCC-C9AA10E32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215" y="1845143"/>
              <a:ext cx="3905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698B695-3496-4F06-A44A-6A77850A5482}"/>
                </a:ext>
              </a:extLst>
            </p:cNvPr>
            <p:cNvPicPr>
              <a:picLocks noChangeAspect="1"/>
            </p:cNvPicPr>
            <p:nvPr/>
          </p:nvPicPr>
          <p:blipFill>
            <a:blip r:embed="rId4"/>
            <a:stretch>
              <a:fillRect/>
            </a:stretch>
          </p:blipFill>
          <p:spPr>
            <a:xfrm>
              <a:off x="6800615" y="1811962"/>
              <a:ext cx="2282399" cy="1099808"/>
            </a:xfrm>
            <a:prstGeom prst="rect">
              <a:avLst/>
            </a:prstGeom>
          </p:spPr>
        </p:pic>
        <p:sp>
          <p:nvSpPr>
            <p:cNvPr id="12" name="TextBox 11">
              <a:extLst>
                <a:ext uri="{FF2B5EF4-FFF2-40B4-BE49-F238E27FC236}">
                  <a16:creationId xmlns:a16="http://schemas.microsoft.com/office/drawing/2014/main" id="{654C3DF1-A47D-4E79-88DC-DEB62FF0A5BA}"/>
                </a:ext>
              </a:extLst>
            </p:cNvPr>
            <p:cNvSpPr txBox="1"/>
            <p:nvPr/>
          </p:nvSpPr>
          <p:spPr>
            <a:xfrm>
              <a:off x="1311313" y="2686701"/>
              <a:ext cx="376115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EU based: Recommended by British Society for Antimicrobial Chemotherapy </a:t>
              </a:r>
              <a:r>
                <a:rPr kumimoji="0" lang="en-GB" sz="1800" b="0" i="0" u="none" strike="noStrike" kern="1200" cap="none" spc="0" normalizeH="0" baseline="0" noProof="0" dirty="0">
                  <a:ln>
                    <a:noFill/>
                  </a:ln>
                  <a:solidFill>
                    <a:srgbClr val="000000"/>
                  </a:solidFill>
                  <a:effectLst/>
                  <a:uLnTx/>
                  <a:uFillTx/>
                  <a:latin typeface="Lato"/>
                  <a:ea typeface="+mn-ea"/>
                  <a:cs typeface="+mn-cs"/>
                  <a:sym typeface="Wingdings" panose="05000000000000000000" pitchFamily="2" charset="2"/>
                </a:rPr>
                <a:t> </a:t>
              </a:r>
              <a:r>
                <a:rPr kumimoji="0" lang="en-GB" sz="1800" b="1" i="0" u="none" strike="noStrike" kern="1200" cap="none" spc="0" normalizeH="0" baseline="0" noProof="0" dirty="0">
                  <a:ln>
                    <a:noFill/>
                  </a:ln>
                  <a:solidFill>
                    <a:srgbClr val="000000"/>
                  </a:solidFill>
                  <a:effectLst/>
                  <a:uLnTx/>
                  <a:uFillTx/>
                  <a:latin typeface="Lato"/>
                  <a:ea typeface="+mn-ea"/>
                  <a:cs typeface="+mn-cs"/>
                  <a:sym typeface="Wingdings" panose="05000000000000000000" pitchFamily="2" charset="2"/>
                </a:rPr>
                <a:t>used in base case in EEPRU economic model</a:t>
              </a:r>
              <a:endParaRPr kumimoji="0" lang="en-GB" sz="1800" b="1" i="0" u="none" strike="noStrike" kern="1200" cap="none" spc="0" normalizeH="0" baseline="0" noProof="0" dirty="0">
                <a:ln>
                  <a:noFill/>
                </a:ln>
                <a:solidFill>
                  <a:srgbClr val="000000"/>
                </a:solidFill>
                <a:effectLst/>
                <a:uLnTx/>
                <a:uFillTx/>
                <a:latin typeface="Lato"/>
                <a:ea typeface="+mn-ea"/>
                <a:cs typeface="+mn-cs"/>
              </a:endParaRPr>
            </a:p>
          </p:txBody>
        </p:sp>
        <p:sp>
          <p:nvSpPr>
            <p:cNvPr id="16" name="TextBox 15">
              <a:extLst>
                <a:ext uri="{FF2B5EF4-FFF2-40B4-BE49-F238E27FC236}">
                  <a16:creationId xmlns:a16="http://schemas.microsoft.com/office/drawing/2014/main" id="{8F558644-2000-489C-A77E-2FF07CD56556}"/>
                </a:ext>
              </a:extLst>
            </p:cNvPr>
            <p:cNvSpPr txBox="1"/>
            <p:nvPr/>
          </p:nvSpPr>
          <p:spPr>
            <a:xfrm>
              <a:off x="6061239" y="2816857"/>
              <a:ext cx="40800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US based </a:t>
              </a:r>
              <a:r>
                <a:rPr kumimoji="0" lang="en-GB" sz="1800" b="0" i="0" u="none" strike="noStrike" kern="1200" cap="none" spc="0" normalizeH="0" baseline="0" noProof="0" dirty="0">
                  <a:ln>
                    <a:noFill/>
                  </a:ln>
                  <a:solidFill>
                    <a:srgbClr val="000000"/>
                  </a:solidFill>
                  <a:effectLst/>
                  <a:uLnTx/>
                  <a:uFillTx/>
                  <a:latin typeface="Lato"/>
                  <a:ea typeface="+mn-ea"/>
                  <a:cs typeface="+mn-cs"/>
                  <a:sym typeface="Wingdings" panose="05000000000000000000" pitchFamily="2" charset="2"/>
                </a:rPr>
                <a:t> </a:t>
              </a:r>
              <a:r>
                <a:rPr kumimoji="0" lang="en-GB" sz="1800" b="1" i="0" u="none" strike="noStrike" kern="1200" cap="none" spc="0" normalizeH="0" baseline="0" noProof="0" dirty="0">
                  <a:ln>
                    <a:noFill/>
                  </a:ln>
                  <a:solidFill>
                    <a:srgbClr val="000000"/>
                  </a:solidFill>
                  <a:effectLst/>
                  <a:uLnTx/>
                  <a:uFillTx/>
                  <a:latin typeface="Lato"/>
                  <a:ea typeface="+mn-ea"/>
                  <a:cs typeface="+mn-cs"/>
                  <a:sym typeface="Wingdings" panose="05000000000000000000" pitchFamily="2" charset="2"/>
                </a:rPr>
                <a:t>used in scenario analyses in EEPRU economic model</a:t>
              </a:r>
              <a:endParaRPr kumimoji="0" lang="en-GB" sz="1800" b="1" i="0" u="none" strike="noStrike" kern="1200" cap="none" spc="0" normalizeH="0" baseline="0" noProof="0" dirty="0">
                <a:ln>
                  <a:noFill/>
                </a:ln>
                <a:solidFill>
                  <a:srgbClr val="000000"/>
                </a:solidFill>
                <a:effectLst/>
                <a:uLnTx/>
                <a:uFillTx/>
                <a:latin typeface="Lato"/>
                <a:ea typeface="+mn-ea"/>
                <a:cs typeface="+mn-cs"/>
              </a:endParaRPr>
            </a:p>
          </p:txBody>
        </p:sp>
        <p:sp>
          <p:nvSpPr>
            <p:cNvPr id="18" name="Rectangle 17">
              <a:extLst>
                <a:ext uri="{FF2B5EF4-FFF2-40B4-BE49-F238E27FC236}">
                  <a16:creationId xmlns:a16="http://schemas.microsoft.com/office/drawing/2014/main" id="{1FADC75B-8848-479E-AACB-35F21C52D0F8}"/>
                </a:ext>
              </a:extLst>
            </p:cNvPr>
            <p:cNvSpPr/>
            <p:nvPr/>
          </p:nvSpPr>
          <p:spPr>
            <a:xfrm>
              <a:off x="1167215" y="1782843"/>
              <a:ext cx="4224178" cy="210418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a:ea typeface="+mn-ea"/>
                <a:cs typeface="+mn-cs"/>
              </a:endParaRPr>
            </a:p>
          </p:txBody>
        </p:sp>
        <p:sp>
          <p:nvSpPr>
            <p:cNvPr id="21" name="Rectangle 20">
              <a:extLst>
                <a:ext uri="{FF2B5EF4-FFF2-40B4-BE49-F238E27FC236}">
                  <a16:creationId xmlns:a16="http://schemas.microsoft.com/office/drawing/2014/main" id="{D7B408DD-E689-4195-8F45-146C42E88151}"/>
                </a:ext>
              </a:extLst>
            </p:cNvPr>
            <p:cNvSpPr/>
            <p:nvPr/>
          </p:nvSpPr>
          <p:spPr>
            <a:xfrm>
              <a:off x="5917141" y="1782843"/>
              <a:ext cx="4224178" cy="213330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a:ea typeface="+mn-ea"/>
                <a:cs typeface="+mn-cs"/>
              </a:endParaRPr>
            </a:p>
          </p:txBody>
        </p:sp>
      </p:grpSp>
      <p:sp>
        <p:nvSpPr>
          <p:cNvPr id="20" name="Subtitle 2">
            <a:extLst>
              <a:ext uri="{FF2B5EF4-FFF2-40B4-BE49-F238E27FC236}">
                <a16:creationId xmlns:a16="http://schemas.microsoft.com/office/drawing/2014/main" id="{3559CCD3-4BDE-4D7C-ABA2-C6EC8A3C2315}"/>
              </a:ext>
            </a:extLst>
          </p:cNvPr>
          <p:cNvSpPr>
            <a:spLocks noGrp="1"/>
          </p:cNvSpPr>
          <p:nvPr>
            <p:ph type="subTitle" idx="1"/>
          </p:nvPr>
        </p:nvSpPr>
        <p:spPr>
          <a:xfrm>
            <a:off x="496580" y="3584349"/>
            <a:ext cx="11274663" cy="2808173"/>
          </a:xfrm>
        </p:spPr>
        <p:txBody>
          <a:bodyPr>
            <a:noAutofit/>
          </a:bodyPr>
          <a:lstStyle/>
          <a:p>
            <a:pPr>
              <a:lnSpc>
                <a:spcPct val="100000"/>
              </a:lnSpc>
              <a:spcBef>
                <a:spcPts val="600"/>
              </a:spcBef>
              <a:spcAft>
                <a:spcPts val="600"/>
              </a:spcAft>
              <a:buFont typeface="Arial" panose="020B0604020202020204" pitchFamily="34" charset="0"/>
              <a:buChar char="•"/>
            </a:pPr>
            <a:r>
              <a:rPr lang="en-GB" dirty="0">
                <a:latin typeface="+mn-lt"/>
              </a:rPr>
              <a:t>Different organisations use different analytical and laboratory methodologies to set breakpoints and measure minimum inhibitory concentrations </a:t>
            </a:r>
            <a:r>
              <a:rPr lang="en-GB" dirty="0">
                <a:latin typeface="+mn-lt"/>
                <a:sym typeface="Wingdings" panose="05000000000000000000" pitchFamily="2" charset="2"/>
              </a:rPr>
              <a:t> not directly comparable</a:t>
            </a:r>
          </a:p>
          <a:p>
            <a:pPr>
              <a:lnSpc>
                <a:spcPct val="100000"/>
              </a:lnSpc>
              <a:spcBef>
                <a:spcPts val="600"/>
              </a:spcBef>
              <a:spcAft>
                <a:spcPts val="600"/>
              </a:spcAft>
              <a:buFont typeface="Arial" panose="020B0604020202020204" pitchFamily="34" charset="0"/>
              <a:buChar char="•"/>
            </a:pPr>
            <a:r>
              <a:rPr lang="en-GB" dirty="0">
                <a:latin typeface="+mn-lt"/>
                <a:sym typeface="Wingdings" panose="05000000000000000000" pitchFamily="2" charset="2"/>
              </a:rPr>
              <a:t>Definitions of intermediate susceptibility vary between the organisations</a:t>
            </a:r>
          </a:p>
          <a:p>
            <a:pPr>
              <a:lnSpc>
                <a:spcPct val="100000"/>
              </a:lnSpc>
              <a:spcBef>
                <a:spcPts val="600"/>
              </a:spcBef>
              <a:spcAft>
                <a:spcPts val="600"/>
              </a:spcAft>
              <a:buFont typeface="Arial" panose="020B0604020202020204" pitchFamily="34" charset="0"/>
              <a:buChar char="•"/>
            </a:pPr>
            <a:r>
              <a:rPr lang="en-GB" dirty="0">
                <a:latin typeface="+mn-lt"/>
                <a:sym typeface="Wingdings" panose="05000000000000000000" pitchFamily="2" charset="2"/>
              </a:rPr>
              <a:t>Clinical breakpoints are routinely reassessed and can change over time based on new evidence or methodological changes</a:t>
            </a:r>
          </a:p>
          <a:p>
            <a:pPr>
              <a:lnSpc>
                <a:spcPct val="100000"/>
              </a:lnSpc>
              <a:spcBef>
                <a:spcPts val="600"/>
              </a:spcBef>
              <a:spcAft>
                <a:spcPts val="600"/>
              </a:spcAft>
              <a:buFont typeface="Arial" panose="020B0604020202020204" pitchFamily="34" charset="0"/>
              <a:buChar char="•"/>
            </a:pPr>
            <a:r>
              <a:rPr lang="en-GB" dirty="0">
                <a:latin typeface="+mn-lt"/>
                <a:sym typeface="Wingdings" panose="05000000000000000000" pitchFamily="2" charset="2"/>
              </a:rPr>
              <a:t>EEPRU used PHE data – it is unclear what breakpoints and laboratory methods were used in PHE dataset</a:t>
            </a:r>
          </a:p>
          <a:p>
            <a:pPr>
              <a:lnSpc>
                <a:spcPct val="100000"/>
              </a:lnSpc>
              <a:spcBef>
                <a:spcPts val="600"/>
              </a:spcBef>
              <a:spcAft>
                <a:spcPts val="600"/>
              </a:spcAft>
              <a:buFont typeface="Arial" panose="020B0604020202020204" pitchFamily="34" charset="0"/>
              <a:buChar char="•"/>
            </a:pPr>
            <a:r>
              <a:rPr lang="en-GB" dirty="0">
                <a:latin typeface="+mn-lt"/>
                <a:sym typeface="Wingdings" panose="05000000000000000000" pitchFamily="2" charset="2"/>
              </a:rPr>
              <a:t>EUCAST breakpoints are under review – update due in January 2022 (EUCAST have proposed no change,  subject to consultation)</a:t>
            </a:r>
            <a:endParaRPr lang="en-GB" dirty="0">
              <a:latin typeface="+mn-lt"/>
            </a:endParaRPr>
          </a:p>
          <a:p>
            <a:pPr>
              <a:lnSpc>
                <a:spcPct val="100000"/>
              </a:lnSpc>
              <a:spcBef>
                <a:spcPts val="600"/>
              </a:spcBef>
              <a:spcAft>
                <a:spcPts val="600"/>
              </a:spcAft>
              <a:buFont typeface="Arial" panose="020B0604020202020204" pitchFamily="34" charset="0"/>
              <a:buChar char="•"/>
            </a:pPr>
            <a:endParaRPr lang="en-GB" dirty="0">
              <a:latin typeface="+mn-lt"/>
            </a:endParaRPr>
          </a:p>
          <a:p>
            <a:pPr>
              <a:lnSpc>
                <a:spcPct val="100000"/>
              </a:lnSpc>
              <a:spcBef>
                <a:spcPts val="600"/>
              </a:spcBef>
              <a:spcAft>
                <a:spcPts val="600"/>
              </a:spcAft>
              <a:buFont typeface="Arial" panose="020B0604020202020204" pitchFamily="34" charset="0"/>
              <a:buChar char="•"/>
            </a:pPr>
            <a:endParaRPr lang="en-GB" b="1" dirty="0">
              <a:latin typeface="+mn-lt"/>
            </a:endParaRPr>
          </a:p>
        </p:txBody>
      </p:sp>
    </p:spTree>
    <p:extLst>
      <p:ext uri="{BB962C8B-B14F-4D97-AF65-F5344CB8AC3E}">
        <p14:creationId xmlns:p14="http://schemas.microsoft.com/office/powerpoint/2010/main" val="3397244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98825-D26C-4B1E-82DE-07E977CA3500}"/>
              </a:ext>
            </a:extLst>
          </p:cNvPr>
          <p:cNvSpPr>
            <a:spLocks noGrp="1"/>
          </p:cNvSpPr>
          <p:nvPr>
            <p:ph type="ctrTitle"/>
          </p:nvPr>
        </p:nvSpPr>
        <p:spPr>
          <a:xfrm>
            <a:off x="329235" y="312744"/>
            <a:ext cx="11400649" cy="1276350"/>
          </a:xfrm>
        </p:spPr>
        <p:txBody>
          <a:bodyPr>
            <a:normAutofit/>
          </a:bodyPr>
          <a:lstStyle/>
          <a:p>
            <a:r>
              <a:rPr lang="en-GB" sz="2800" dirty="0"/>
              <a:t>Network meta analysis informed by susceptibility evidence identified by systematic literature review</a:t>
            </a:r>
          </a:p>
        </p:txBody>
      </p:sp>
      <p:sp>
        <p:nvSpPr>
          <p:cNvPr id="3" name="Subtitle 2">
            <a:extLst>
              <a:ext uri="{FF2B5EF4-FFF2-40B4-BE49-F238E27FC236}">
                <a16:creationId xmlns:a16="http://schemas.microsoft.com/office/drawing/2014/main" id="{DBDF2AEA-CC9B-4128-822B-AD80A75870C9}"/>
              </a:ext>
            </a:extLst>
          </p:cNvPr>
          <p:cNvSpPr>
            <a:spLocks noGrp="1"/>
          </p:cNvSpPr>
          <p:nvPr>
            <p:ph type="subTitle" idx="1"/>
          </p:nvPr>
        </p:nvSpPr>
        <p:spPr>
          <a:xfrm>
            <a:off x="329235" y="1250185"/>
            <a:ext cx="11400649" cy="5771101"/>
          </a:xfrm>
        </p:spPr>
        <p:txBody>
          <a:bodyPr>
            <a:noAutofit/>
          </a:bodyPr>
          <a:lstStyle/>
          <a:p>
            <a:pPr>
              <a:lnSpc>
                <a:spcPct val="100000"/>
              </a:lnSpc>
              <a:spcBef>
                <a:spcPts val="600"/>
              </a:spcBef>
              <a:spcAft>
                <a:spcPts val="600"/>
              </a:spcAft>
              <a:buFont typeface="Arial" panose="020B0604020202020204" pitchFamily="34" charset="0"/>
              <a:buChar char="•"/>
            </a:pPr>
            <a:r>
              <a:rPr lang="en-GB" dirty="0">
                <a:latin typeface="+mn-lt"/>
              </a:rPr>
              <a:t>Studies which used EUCAST breakpoints and laboratory methods used in economic model base case, because EUCAST used in UK  </a:t>
            </a:r>
          </a:p>
          <a:p>
            <a:pPr marL="800100" lvl="1" indent="-342900" algn="l">
              <a:lnSpc>
                <a:spcPct val="100000"/>
              </a:lnSpc>
              <a:spcBef>
                <a:spcPts val="0"/>
              </a:spcBef>
              <a:spcAft>
                <a:spcPts val="600"/>
              </a:spcAft>
              <a:buFont typeface="Arial" panose="020B0604020202020204" pitchFamily="34" charset="0"/>
              <a:buChar char="•"/>
            </a:pPr>
            <a:r>
              <a:rPr lang="en-GB" sz="1800" dirty="0"/>
              <a:t>Although the laboratory methods and breakpoints used in the PHE dataset were unclear, EEPRU assumed that majority would comply with BSAC recommendations (</a:t>
            </a:r>
            <a:r>
              <a:rPr lang="en-GB" sz="1800" dirty="0" err="1"/>
              <a:t>ie</a:t>
            </a:r>
            <a:r>
              <a:rPr lang="en-GB" sz="1800" dirty="0"/>
              <a:t> EUCAST), and therefore included PHE data in base case</a:t>
            </a:r>
          </a:p>
          <a:p>
            <a:pPr marL="800100" lvl="1" indent="-342900" algn="l">
              <a:lnSpc>
                <a:spcPct val="100000"/>
              </a:lnSpc>
              <a:spcBef>
                <a:spcPts val="0"/>
              </a:spcBef>
              <a:spcAft>
                <a:spcPts val="600"/>
              </a:spcAft>
              <a:buFont typeface="Arial" panose="020B0604020202020204" pitchFamily="34" charset="0"/>
              <a:buChar char="•"/>
            </a:pPr>
            <a:r>
              <a:rPr lang="en-GB" sz="1800" dirty="0"/>
              <a:t>Studies using CLSI breakpoints &amp;/or laboratory methods excluded from base case, because unclear extent to which breakpoints and lab methods were interchangeable </a:t>
            </a:r>
          </a:p>
          <a:p>
            <a:pPr>
              <a:lnSpc>
                <a:spcPct val="100000"/>
              </a:lnSpc>
              <a:spcBef>
                <a:spcPts val="600"/>
              </a:spcBef>
              <a:spcAft>
                <a:spcPts val="600"/>
              </a:spcAft>
              <a:buFont typeface="Arial" panose="020B0604020202020204" pitchFamily="34" charset="0"/>
              <a:buChar char="•"/>
            </a:pPr>
            <a:r>
              <a:rPr lang="en-GB" dirty="0">
                <a:latin typeface="+mn-lt"/>
              </a:rPr>
              <a:t>PHE data alone was not selected for the base case because of the following limitations:</a:t>
            </a:r>
          </a:p>
          <a:p>
            <a:pPr marL="800100" lvl="1" indent="-342900" algn="l">
              <a:lnSpc>
                <a:spcPct val="100000"/>
              </a:lnSpc>
              <a:spcBef>
                <a:spcPts val="0"/>
              </a:spcBef>
              <a:spcAft>
                <a:spcPts val="600"/>
              </a:spcAft>
              <a:buFont typeface="Arial" panose="020B0604020202020204" pitchFamily="34" charset="0"/>
              <a:buChar char="•"/>
            </a:pPr>
            <a:r>
              <a:rPr lang="en-GB" sz="1800" dirty="0">
                <a:latin typeface="+mn-lt"/>
              </a:rPr>
              <a:t>Data do not include </a:t>
            </a:r>
            <a:r>
              <a:rPr lang="en-GB" sz="1800" dirty="0" err="1">
                <a:latin typeface="+mn-lt"/>
              </a:rPr>
              <a:t>cefiderocol</a:t>
            </a:r>
            <a:endParaRPr lang="en-GB" sz="1800" dirty="0">
              <a:latin typeface="+mn-lt"/>
            </a:endParaRPr>
          </a:p>
          <a:p>
            <a:pPr marL="800100" lvl="1" indent="-342900" algn="l">
              <a:lnSpc>
                <a:spcPct val="100000"/>
              </a:lnSpc>
              <a:spcBef>
                <a:spcPts val="0"/>
              </a:spcBef>
              <a:spcAft>
                <a:spcPts val="600"/>
              </a:spcAft>
              <a:buFont typeface="Arial" panose="020B0604020202020204" pitchFamily="34" charset="0"/>
              <a:buChar char="•"/>
            </a:pPr>
            <a:r>
              <a:rPr lang="en-GB" sz="1800" dirty="0">
                <a:latin typeface="+mn-lt"/>
              </a:rPr>
              <a:t>Variation in testing methods (may affect comparative effectiveness estimates)</a:t>
            </a:r>
          </a:p>
          <a:p>
            <a:pPr marL="800100" lvl="1" indent="-342900" algn="l">
              <a:lnSpc>
                <a:spcPct val="100000"/>
              </a:lnSpc>
              <a:spcBef>
                <a:spcPts val="0"/>
              </a:spcBef>
              <a:spcAft>
                <a:spcPts val="600"/>
              </a:spcAft>
              <a:buFont typeface="Arial" panose="020B0604020202020204" pitchFamily="34" charset="0"/>
              <a:buChar char="•"/>
            </a:pPr>
            <a:r>
              <a:rPr lang="en-GB" sz="1800" dirty="0">
                <a:latin typeface="+mn-lt"/>
              </a:rPr>
              <a:t>PHE excluded isolates not tested for all comparators (may introduce selection bias)</a:t>
            </a:r>
            <a:endParaRPr lang="en-GB" dirty="0">
              <a:latin typeface="+mn-lt"/>
            </a:endParaRPr>
          </a:p>
          <a:p>
            <a:pPr>
              <a:lnSpc>
                <a:spcPct val="100000"/>
              </a:lnSpc>
              <a:spcBef>
                <a:spcPts val="600"/>
              </a:spcBef>
              <a:spcAft>
                <a:spcPts val="600"/>
              </a:spcAft>
              <a:buFont typeface="Arial" panose="020B0604020202020204" pitchFamily="34" charset="0"/>
              <a:buChar char="•"/>
            </a:pPr>
            <a:r>
              <a:rPr lang="en-GB" dirty="0">
                <a:latin typeface="+mn-lt"/>
              </a:rPr>
              <a:t>Scenario analyses tested impact of using all studies (regardless of whether they used EUCAST or CLSI breakpoints), using </a:t>
            </a:r>
            <a:r>
              <a:rPr lang="en-GB" dirty="0" err="1">
                <a:latin typeface="+mn-lt"/>
              </a:rPr>
              <a:t>cefiderocol</a:t>
            </a:r>
            <a:r>
              <a:rPr lang="en-GB" dirty="0">
                <a:latin typeface="+mn-lt"/>
              </a:rPr>
              <a:t> or </a:t>
            </a:r>
            <a:r>
              <a:rPr lang="en-GB" dirty="0" err="1">
                <a:latin typeface="+mn-lt"/>
              </a:rPr>
              <a:t>fosfomycin</a:t>
            </a:r>
            <a:r>
              <a:rPr lang="en-GB" dirty="0">
                <a:latin typeface="+mn-lt"/>
              </a:rPr>
              <a:t> studies only, </a:t>
            </a:r>
            <a:r>
              <a:rPr lang="en-GB" sz="1800" dirty="0">
                <a:latin typeface="+mn-lt"/>
              </a:rPr>
              <a:t>using studies which focussed on the resistance mechanism of interest</a:t>
            </a:r>
            <a:endParaRPr lang="en-GB" dirty="0">
              <a:latin typeface="+mn-lt"/>
              <a:ea typeface="Lato" panose="020F0502020204030203" pitchFamily="34" charset="0"/>
              <a:cs typeface="Lato" panose="020F0502020204030203" pitchFamily="34" charset="0"/>
            </a:endParaRPr>
          </a:p>
          <a:p>
            <a:pPr>
              <a:lnSpc>
                <a:spcPct val="100000"/>
              </a:lnSpc>
              <a:spcBef>
                <a:spcPts val="600"/>
              </a:spcBef>
              <a:spcAft>
                <a:spcPts val="600"/>
              </a:spcAft>
              <a:buFont typeface="Arial" panose="020B0604020202020204" pitchFamily="34" charset="0"/>
              <a:buChar char="•"/>
            </a:pPr>
            <a:r>
              <a:rPr lang="en-GB" dirty="0">
                <a:latin typeface="+mn-lt"/>
                <a:ea typeface="Lato" panose="020F0502020204030203" pitchFamily="34" charset="0"/>
                <a:cs typeface="Lato" panose="020F0502020204030203" pitchFamily="34" charset="0"/>
              </a:rPr>
              <a:t>Full details of sensitivity analyses for the NMA are available in section 5.5.4.3 and appendix 7.3 of EEPRU’s report– the following slides focus on networks used in economic model </a:t>
            </a:r>
            <a:r>
              <a:rPr lang="en-GB" dirty="0">
                <a:latin typeface="+mn-lt"/>
              </a:rPr>
              <a:t>base case and scenario analyses</a:t>
            </a:r>
            <a:endParaRPr lang="en-GB" dirty="0">
              <a:latin typeface="+mn-lt"/>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60647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80DCB-6A2A-4424-857D-AF31B50A1D4D}"/>
              </a:ext>
            </a:extLst>
          </p:cNvPr>
          <p:cNvSpPr>
            <a:spLocks noGrp="1"/>
          </p:cNvSpPr>
          <p:nvPr>
            <p:ph type="ctrTitle"/>
          </p:nvPr>
        </p:nvSpPr>
        <p:spPr/>
        <p:txBody>
          <a:bodyPr/>
          <a:lstStyle/>
          <a:p>
            <a:r>
              <a:rPr lang="en-GB" dirty="0"/>
              <a:t>Data informing network meta analysis (NMA) of susceptibility studies – </a:t>
            </a:r>
            <a:r>
              <a:rPr lang="en-GB" i="1" dirty="0">
                <a:effectLst/>
                <a:latin typeface="+mj-lt"/>
                <a:ea typeface="Calibri" panose="020F0502020204030204" pitchFamily="34" charset="0"/>
                <a:cs typeface="Arial" panose="020B0604020202020204" pitchFamily="34" charset="0"/>
              </a:rPr>
              <a:t>Enterobacterales </a:t>
            </a:r>
            <a:endParaRPr lang="en-GB" dirty="0">
              <a:latin typeface="+mj-lt"/>
            </a:endParaRPr>
          </a:p>
        </p:txBody>
      </p:sp>
      <p:sp>
        <p:nvSpPr>
          <p:cNvPr id="6" name="TextBox 5">
            <a:extLst>
              <a:ext uri="{FF2B5EF4-FFF2-40B4-BE49-F238E27FC236}">
                <a16:creationId xmlns:a16="http://schemas.microsoft.com/office/drawing/2014/main" id="{E94B5066-EE6A-45AF-98C4-CF1057B972AC}"/>
              </a:ext>
            </a:extLst>
          </p:cNvPr>
          <p:cNvSpPr txBox="1"/>
          <p:nvPr/>
        </p:nvSpPr>
        <p:spPr>
          <a:xfrm>
            <a:off x="496383" y="3425384"/>
            <a:ext cx="1527464" cy="369332"/>
          </a:xfrm>
          <a:prstGeom prst="rect">
            <a:avLst/>
          </a:prstGeom>
          <a:noFill/>
        </p:spPr>
        <p:txBody>
          <a:bodyPr wrap="square" rtlCol="0">
            <a:spAutoFit/>
          </a:bodyPr>
          <a:lstStyle/>
          <a:p>
            <a:r>
              <a:rPr lang="en-GB" b="1" dirty="0"/>
              <a:t>Breakpoints</a:t>
            </a:r>
          </a:p>
        </p:txBody>
      </p:sp>
      <p:sp>
        <p:nvSpPr>
          <p:cNvPr id="7" name="TextBox 6">
            <a:extLst>
              <a:ext uri="{FF2B5EF4-FFF2-40B4-BE49-F238E27FC236}">
                <a16:creationId xmlns:a16="http://schemas.microsoft.com/office/drawing/2014/main" id="{0B43D754-3013-423F-ADBA-DF4867CC66ED}"/>
              </a:ext>
            </a:extLst>
          </p:cNvPr>
          <p:cNvSpPr txBox="1"/>
          <p:nvPr/>
        </p:nvSpPr>
        <p:spPr>
          <a:xfrm>
            <a:off x="458500" y="4566459"/>
            <a:ext cx="1527464" cy="369332"/>
          </a:xfrm>
          <a:prstGeom prst="rect">
            <a:avLst/>
          </a:prstGeom>
          <a:noFill/>
        </p:spPr>
        <p:txBody>
          <a:bodyPr wrap="square" rtlCol="0">
            <a:spAutoFit/>
          </a:bodyPr>
          <a:lstStyle/>
          <a:p>
            <a:r>
              <a:rPr lang="en-GB" b="1" dirty="0"/>
              <a:t>Data sources</a:t>
            </a:r>
          </a:p>
        </p:txBody>
      </p:sp>
      <p:sp>
        <p:nvSpPr>
          <p:cNvPr id="8" name="TextBox 7">
            <a:extLst>
              <a:ext uri="{FF2B5EF4-FFF2-40B4-BE49-F238E27FC236}">
                <a16:creationId xmlns:a16="http://schemas.microsoft.com/office/drawing/2014/main" id="{B4636DE6-6A37-4040-89AA-5DBBC0405D99}"/>
              </a:ext>
            </a:extLst>
          </p:cNvPr>
          <p:cNvSpPr txBox="1"/>
          <p:nvPr/>
        </p:nvSpPr>
        <p:spPr>
          <a:xfrm>
            <a:off x="496383" y="1943058"/>
            <a:ext cx="1527464" cy="369332"/>
          </a:xfrm>
          <a:prstGeom prst="rect">
            <a:avLst/>
          </a:prstGeom>
          <a:noFill/>
        </p:spPr>
        <p:txBody>
          <a:bodyPr wrap="square" rtlCol="0">
            <a:spAutoFit/>
          </a:bodyPr>
          <a:lstStyle/>
          <a:p>
            <a:r>
              <a:rPr lang="en-GB" b="1" dirty="0"/>
              <a:t>Comparators</a:t>
            </a:r>
          </a:p>
        </p:txBody>
      </p:sp>
      <p:sp>
        <p:nvSpPr>
          <p:cNvPr id="9" name="TextBox 8">
            <a:extLst>
              <a:ext uri="{FF2B5EF4-FFF2-40B4-BE49-F238E27FC236}">
                <a16:creationId xmlns:a16="http://schemas.microsoft.com/office/drawing/2014/main" id="{E59ECE83-5363-4C2E-B905-0466A04DE41A}"/>
              </a:ext>
            </a:extLst>
          </p:cNvPr>
          <p:cNvSpPr txBox="1"/>
          <p:nvPr/>
        </p:nvSpPr>
        <p:spPr>
          <a:xfrm>
            <a:off x="464712" y="5683767"/>
            <a:ext cx="1789330" cy="923330"/>
          </a:xfrm>
          <a:prstGeom prst="rect">
            <a:avLst/>
          </a:prstGeom>
          <a:noFill/>
        </p:spPr>
        <p:txBody>
          <a:bodyPr wrap="square" rtlCol="0">
            <a:spAutoFit/>
          </a:bodyPr>
          <a:lstStyle/>
          <a:p>
            <a:r>
              <a:rPr lang="en-GB" b="1" dirty="0"/>
              <a:t>Used in economic model</a:t>
            </a:r>
          </a:p>
        </p:txBody>
      </p:sp>
      <p:sp>
        <p:nvSpPr>
          <p:cNvPr id="10" name="Rectangle 9">
            <a:extLst>
              <a:ext uri="{FF2B5EF4-FFF2-40B4-BE49-F238E27FC236}">
                <a16:creationId xmlns:a16="http://schemas.microsoft.com/office/drawing/2014/main" id="{D7A7D29E-6DE0-4502-AF6C-09F62A85B4DE}"/>
              </a:ext>
              <a:ext uri="{C183D7F6-B498-43B3-948B-1728B52AA6E4}">
                <adec:decorative xmlns:adec="http://schemas.microsoft.com/office/drawing/2017/decorative" val="1"/>
              </a:ext>
            </a:extLst>
          </p:cNvPr>
          <p:cNvSpPr/>
          <p:nvPr/>
        </p:nvSpPr>
        <p:spPr>
          <a:xfrm>
            <a:off x="3768580" y="3094744"/>
            <a:ext cx="1527464" cy="64889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EUCAST</a:t>
            </a:r>
          </a:p>
        </p:txBody>
      </p:sp>
      <p:sp>
        <p:nvSpPr>
          <p:cNvPr id="11" name="Rectangle 10">
            <a:extLst>
              <a:ext uri="{FF2B5EF4-FFF2-40B4-BE49-F238E27FC236}">
                <a16:creationId xmlns:a16="http://schemas.microsoft.com/office/drawing/2014/main" id="{8669B1C3-9839-4CB6-ACA3-954E8875F699}"/>
              </a:ext>
              <a:ext uri="{C183D7F6-B498-43B3-948B-1728B52AA6E4}">
                <adec:decorative xmlns:adec="http://schemas.microsoft.com/office/drawing/2017/decorative" val="1"/>
              </a:ext>
            </a:extLst>
          </p:cNvPr>
          <p:cNvSpPr/>
          <p:nvPr/>
        </p:nvSpPr>
        <p:spPr>
          <a:xfrm>
            <a:off x="8950323" y="3045452"/>
            <a:ext cx="1527464" cy="64889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CLSI</a:t>
            </a:r>
          </a:p>
        </p:txBody>
      </p:sp>
      <p:sp>
        <p:nvSpPr>
          <p:cNvPr id="12" name="Rectangle 11">
            <a:extLst>
              <a:ext uri="{FF2B5EF4-FFF2-40B4-BE49-F238E27FC236}">
                <a16:creationId xmlns:a16="http://schemas.microsoft.com/office/drawing/2014/main" id="{F63F71B8-58DA-4CD3-BC95-B6E0A0B652C4}"/>
              </a:ext>
              <a:ext uri="{C183D7F6-B498-43B3-948B-1728B52AA6E4}">
                <adec:decorative xmlns:adec="http://schemas.microsoft.com/office/drawing/2017/decorative" val="1"/>
              </a:ext>
            </a:extLst>
          </p:cNvPr>
          <p:cNvSpPr/>
          <p:nvPr/>
        </p:nvSpPr>
        <p:spPr>
          <a:xfrm>
            <a:off x="2285713" y="4144209"/>
            <a:ext cx="1379972" cy="1179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 Cefiderocol studies (n=321)</a:t>
            </a:r>
          </a:p>
        </p:txBody>
      </p:sp>
      <p:sp>
        <p:nvSpPr>
          <p:cNvPr id="14" name="Rectangle 13">
            <a:extLst>
              <a:ext uri="{FF2B5EF4-FFF2-40B4-BE49-F238E27FC236}">
                <a16:creationId xmlns:a16="http://schemas.microsoft.com/office/drawing/2014/main" id="{9CEB3C1D-DD94-45BC-B773-128B7A5516BD}"/>
              </a:ext>
              <a:ext uri="{C183D7F6-B498-43B3-948B-1728B52AA6E4}">
                <adec:decorative xmlns:adec="http://schemas.microsoft.com/office/drawing/2017/decorative" val="1"/>
              </a:ext>
            </a:extLst>
          </p:cNvPr>
          <p:cNvSpPr/>
          <p:nvPr/>
        </p:nvSpPr>
        <p:spPr>
          <a:xfrm>
            <a:off x="4050497" y="4166494"/>
            <a:ext cx="1379972" cy="1179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 Fosfomycin studies</a:t>
            </a:r>
          </a:p>
          <a:p>
            <a:pPr algn="ctr"/>
            <a:r>
              <a:rPr lang="en-GB" dirty="0"/>
              <a:t>(n=175)</a:t>
            </a:r>
          </a:p>
        </p:txBody>
      </p:sp>
      <p:sp>
        <p:nvSpPr>
          <p:cNvPr id="15" name="Rectangle 14">
            <a:extLst>
              <a:ext uri="{FF2B5EF4-FFF2-40B4-BE49-F238E27FC236}">
                <a16:creationId xmlns:a16="http://schemas.microsoft.com/office/drawing/2014/main" id="{8F822AAE-C05B-45D1-812F-612B1BC352D7}"/>
              </a:ext>
              <a:ext uri="{C183D7F6-B498-43B3-948B-1728B52AA6E4}">
                <adec:decorative xmlns:adec="http://schemas.microsoft.com/office/drawing/2017/decorative" val="1"/>
              </a:ext>
            </a:extLst>
          </p:cNvPr>
          <p:cNvSpPr/>
          <p:nvPr/>
        </p:nvSpPr>
        <p:spPr>
          <a:xfrm>
            <a:off x="5684251" y="4144209"/>
            <a:ext cx="1379972" cy="117979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PHE data</a:t>
            </a:r>
          </a:p>
          <a:p>
            <a:pPr algn="ctr"/>
            <a:r>
              <a:rPr lang="en-GB" dirty="0"/>
              <a:t>(n=159)</a:t>
            </a:r>
          </a:p>
        </p:txBody>
      </p:sp>
      <p:sp>
        <p:nvSpPr>
          <p:cNvPr id="16" name="Rectangle 15">
            <a:extLst>
              <a:ext uri="{FF2B5EF4-FFF2-40B4-BE49-F238E27FC236}">
                <a16:creationId xmlns:a16="http://schemas.microsoft.com/office/drawing/2014/main" id="{F40EDF4E-D604-4336-A85D-757B4D567B35}"/>
              </a:ext>
              <a:ext uri="{C183D7F6-B498-43B3-948B-1728B52AA6E4}">
                <adec:decorative xmlns:adec="http://schemas.microsoft.com/office/drawing/2017/decorative" val="1"/>
              </a:ext>
            </a:extLst>
          </p:cNvPr>
          <p:cNvSpPr/>
          <p:nvPr/>
        </p:nvSpPr>
        <p:spPr>
          <a:xfrm>
            <a:off x="2309520" y="1822073"/>
            <a:ext cx="8395854" cy="8757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Cefiderocol, colistin, meropenem, tigecycline, aztreonam, </a:t>
            </a:r>
            <a:r>
              <a:rPr lang="en-GB" dirty="0" err="1"/>
              <a:t>fosfomycin</a:t>
            </a:r>
            <a:r>
              <a:rPr lang="en-GB" dirty="0"/>
              <a:t>, aminoglycosides </a:t>
            </a:r>
          </a:p>
        </p:txBody>
      </p:sp>
      <p:sp>
        <p:nvSpPr>
          <p:cNvPr id="18" name="Rectangle 17">
            <a:extLst>
              <a:ext uri="{FF2B5EF4-FFF2-40B4-BE49-F238E27FC236}">
                <a16:creationId xmlns:a16="http://schemas.microsoft.com/office/drawing/2014/main" id="{787B5D2F-6730-4FF2-BB3B-E9C850CC09C2}"/>
              </a:ext>
              <a:ext uri="{C183D7F6-B498-43B3-948B-1728B52AA6E4}">
                <adec:decorative xmlns:adec="http://schemas.microsoft.com/office/drawing/2017/decorative" val="1"/>
              </a:ext>
            </a:extLst>
          </p:cNvPr>
          <p:cNvSpPr/>
          <p:nvPr/>
        </p:nvSpPr>
        <p:spPr>
          <a:xfrm>
            <a:off x="8127852" y="4113295"/>
            <a:ext cx="1379972" cy="1179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 Cefiderocol studies (n=454)</a:t>
            </a:r>
          </a:p>
        </p:txBody>
      </p:sp>
      <p:sp>
        <p:nvSpPr>
          <p:cNvPr id="19" name="Rectangle 18">
            <a:extLst>
              <a:ext uri="{FF2B5EF4-FFF2-40B4-BE49-F238E27FC236}">
                <a16:creationId xmlns:a16="http://schemas.microsoft.com/office/drawing/2014/main" id="{13C61904-6514-4D06-94CA-A48B37D32AC9}"/>
              </a:ext>
              <a:ext uri="{C183D7F6-B498-43B3-948B-1728B52AA6E4}">
                <adec:decorative xmlns:adec="http://schemas.microsoft.com/office/drawing/2017/decorative" val="1"/>
              </a:ext>
            </a:extLst>
          </p:cNvPr>
          <p:cNvSpPr/>
          <p:nvPr/>
        </p:nvSpPr>
        <p:spPr>
          <a:xfrm>
            <a:off x="10015388" y="4113295"/>
            <a:ext cx="1379972" cy="1179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 Fosfomycin studies</a:t>
            </a:r>
          </a:p>
          <a:p>
            <a:pPr algn="ctr"/>
            <a:r>
              <a:rPr lang="en-GB" dirty="0"/>
              <a:t>(n=611)</a:t>
            </a:r>
          </a:p>
        </p:txBody>
      </p:sp>
      <p:sp>
        <p:nvSpPr>
          <p:cNvPr id="20" name="Rectangle 19">
            <a:extLst>
              <a:ext uri="{FF2B5EF4-FFF2-40B4-BE49-F238E27FC236}">
                <a16:creationId xmlns:a16="http://schemas.microsoft.com/office/drawing/2014/main" id="{386FA09E-0813-4659-A689-290799C9DE0D}"/>
              </a:ext>
              <a:ext uri="{C183D7F6-B498-43B3-948B-1728B52AA6E4}">
                <adec:decorative xmlns:adec="http://schemas.microsoft.com/office/drawing/2017/decorative" val="1"/>
              </a:ext>
            </a:extLst>
          </p:cNvPr>
          <p:cNvSpPr/>
          <p:nvPr/>
        </p:nvSpPr>
        <p:spPr>
          <a:xfrm>
            <a:off x="3216433" y="5851918"/>
            <a:ext cx="1379972" cy="6652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Base case</a:t>
            </a:r>
          </a:p>
        </p:txBody>
      </p:sp>
      <p:sp>
        <p:nvSpPr>
          <p:cNvPr id="22" name="Rectangle 21">
            <a:extLst>
              <a:ext uri="{FF2B5EF4-FFF2-40B4-BE49-F238E27FC236}">
                <a16:creationId xmlns:a16="http://schemas.microsoft.com/office/drawing/2014/main" id="{DF8D091A-F149-4568-9945-2A4D511C2EF1}"/>
              </a:ext>
              <a:ext uri="{C183D7F6-B498-43B3-948B-1728B52AA6E4}">
                <adec:decorative xmlns:adec="http://schemas.microsoft.com/office/drawing/2017/decorative" val="1"/>
              </a:ext>
            </a:extLst>
          </p:cNvPr>
          <p:cNvSpPr/>
          <p:nvPr/>
        </p:nvSpPr>
        <p:spPr>
          <a:xfrm>
            <a:off x="9381107" y="5835937"/>
            <a:ext cx="1379972" cy="66526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Scenario analysis 1</a:t>
            </a:r>
          </a:p>
        </p:txBody>
      </p:sp>
      <p:cxnSp>
        <p:nvCxnSpPr>
          <p:cNvPr id="24" name="Connector: Elbow 23">
            <a:extLst>
              <a:ext uri="{FF2B5EF4-FFF2-40B4-BE49-F238E27FC236}">
                <a16:creationId xmlns:a16="http://schemas.microsoft.com/office/drawing/2014/main" id="{D872CBEB-74DD-4194-9CDA-50FE0B2DE325}"/>
              </a:ext>
              <a:ext uri="{C183D7F6-B498-43B3-948B-1728B52AA6E4}">
                <adec:decorative xmlns:adec="http://schemas.microsoft.com/office/drawing/2017/decorative" val="1"/>
              </a:ext>
            </a:extLst>
          </p:cNvPr>
          <p:cNvCxnSpPr>
            <a:stCxn id="12" idx="2"/>
            <a:endCxn id="20" idx="0"/>
          </p:cNvCxnSpPr>
          <p:nvPr/>
        </p:nvCxnSpPr>
        <p:spPr>
          <a:xfrm rot="16200000" flipH="1">
            <a:off x="3177103" y="5122601"/>
            <a:ext cx="527913" cy="9307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1529A712-AD9A-494A-94B6-861DFCAC66DA}"/>
              </a:ext>
              <a:ext uri="{C183D7F6-B498-43B3-948B-1728B52AA6E4}">
                <adec:decorative xmlns:adec="http://schemas.microsoft.com/office/drawing/2017/decorative" val="1"/>
              </a:ext>
            </a:extLst>
          </p:cNvPr>
          <p:cNvCxnSpPr>
            <a:stCxn id="14" idx="2"/>
            <a:endCxn id="20" idx="0"/>
          </p:cNvCxnSpPr>
          <p:nvPr/>
        </p:nvCxnSpPr>
        <p:spPr>
          <a:xfrm rot="5400000">
            <a:off x="4070637" y="5182072"/>
            <a:ext cx="505628" cy="8340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2C670B3F-F5CC-4574-8134-A53988BAE1A5}"/>
              </a:ext>
              <a:ext uri="{C183D7F6-B498-43B3-948B-1728B52AA6E4}">
                <adec:decorative xmlns:adec="http://schemas.microsoft.com/office/drawing/2017/decorative" val="1"/>
              </a:ext>
            </a:extLst>
          </p:cNvPr>
          <p:cNvCxnSpPr>
            <a:stCxn id="15" idx="2"/>
            <a:endCxn id="20" idx="0"/>
          </p:cNvCxnSpPr>
          <p:nvPr/>
        </p:nvCxnSpPr>
        <p:spPr>
          <a:xfrm rot="5400000">
            <a:off x="4876371" y="4354052"/>
            <a:ext cx="527914" cy="246781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B2E52EED-BEFC-465F-838E-E8AD8D84D810}"/>
              </a:ext>
              <a:ext uri="{C183D7F6-B498-43B3-948B-1728B52AA6E4}">
                <adec:decorative xmlns:adec="http://schemas.microsoft.com/office/drawing/2017/decorative" val="1"/>
              </a:ext>
            </a:extLst>
          </p:cNvPr>
          <p:cNvCxnSpPr>
            <a:stCxn id="18" idx="2"/>
            <a:endCxn id="22" idx="0"/>
          </p:cNvCxnSpPr>
          <p:nvPr/>
        </p:nvCxnSpPr>
        <p:spPr>
          <a:xfrm rot="16200000" flipH="1">
            <a:off x="9173042" y="4937886"/>
            <a:ext cx="542846" cy="125325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B5CF8FE4-D52D-4993-8A92-F1225A994B22}"/>
              </a:ext>
              <a:ext uri="{C183D7F6-B498-43B3-948B-1728B52AA6E4}">
                <adec:decorative xmlns:adec="http://schemas.microsoft.com/office/drawing/2017/decorative" val="1"/>
              </a:ext>
            </a:extLst>
          </p:cNvPr>
          <p:cNvCxnSpPr>
            <a:stCxn id="19" idx="2"/>
            <a:endCxn id="22" idx="0"/>
          </p:cNvCxnSpPr>
          <p:nvPr/>
        </p:nvCxnSpPr>
        <p:spPr>
          <a:xfrm rot="5400000">
            <a:off x="10116811" y="5247374"/>
            <a:ext cx="542846" cy="63428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C103BC57-E96D-499A-AD14-FA2A588846E8}"/>
              </a:ext>
              <a:ext uri="{C183D7F6-B498-43B3-948B-1728B52AA6E4}">
                <adec:decorative xmlns:adec="http://schemas.microsoft.com/office/drawing/2017/decorative" val="1"/>
              </a:ext>
            </a:extLst>
          </p:cNvPr>
          <p:cNvCxnSpPr>
            <a:stCxn id="10" idx="2"/>
            <a:endCxn id="12" idx="0"/>
          </p:cNvCxnSpPr>
          <p:nvPr/>
        </p:nvCxnSpPr>
        <p:spPr>
          <a:xfrm rot="5400000">
            <a:off x="3553719" y="3165616"/>
            <a:ext cx="400574" cy="15566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39B83E85-8504-451E-88AF-DE249377CB06}"/>
              </a:ext>
              <a:ext uri="{C183D7F6-B498-43B3-948B-1728B52AA6E4}">
                <adec:decorative xmlns:adec="http://schemas.microsoft.com/office/drawing/2017/decorative" val="1"/>
              </a:ext>
            </a:extLst>
          </p:cNvPr>
          <p:cNvCxnSpPr>
            <a:stCxn id="10" idx="2"/>
            <a:endCxn id="14" idx="0"/>
          </p:cNvCxnSpPr>
          <p:nvPr/>
        </p:nvCxnSpPr>
        <p:spPr>
          <a:xfrm rot="16200000" flipH="1">
            <a:off x="4424968" y="3850978"/>
            <a:ext cx="422859" cy="20817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048B61DB-8001-4F9A-A29A-C23D4447E63D}"/>
              </a:ext>
              <a:ext uri="{C183D7F6-B498-43B3-948B-1728B52AA6E4}">
                <adec:decorative xmlns:adec="http://schemas.microsoft.com/office/drawing/2017/decorative" val="1"/>
              </a:ext>
            </a:extLst>
          </p:cNvPr>
          <p:cNvCxnSpPr>
            <a:stCxn id="10" idx="2"/>
            <a:endCxn id="15" idx="0"/>
          </p:cNvCxnSpPr>
          <p:nvPr/>
        </p:nvCxnSpPr>
        <p:spPr>
          <a:xfrm rot="16200000" flipH="1">
            <a:off x="5252987" y="3022959"/>
            <a:ext cx="400574" cy="18419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1B282388-E77C-4E3A-8429-0058E58ADAF7}"/>
              </a:ext>
              <a:ext uri="{C183D7F6-B498-43B3-948B-1728B52AA6E4}">
                <adec:decorative xmlns:adec="http://schemas.microsoft.com/office/drawing/2017/decorative" val="1"/>
              </a:ext>
            </a:extLst>
          </p:cNvPr>
          <p:cNvCxnSpPr>
            <a:stCxn id="11" idx="2"/>
            <a:endCxn id="18" idx="0"/>
          </p:cNvCxnSpPr>
          <p:nvPr/>
        </p:nvCxnSpPr>
        <p:spPr>
          <a:xfrm rot="5400000">
            <a:off x="9056471" y="3455711"/>
            <a:ext cx="418952" cy="89621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44D0AF38-0C7C-48C1-A456-56B4904723FE}"/>
              </a:ext>
              <a:ext uri="{C183D7F6-B498-43B3-948B-1728B52AA6E4}">
                <adec:decorative xmlns:adec="http://schemas.microsoft.com/office/drawing/2017/decorative" val="1"/>
              </a:ext>
            </a:extLst>
          </p:cNvPr>
          <p:cNvCxnSpPr>
            <a:stCxn id="11" idx="2"/>
            <a:endCxn id="19" idx="0"/>
          </p:cNvCxnSpPr>
          <p:nvPr/>
        </p:nvCxnSpPr>
        <p:spPr>
          <a:xfrm rot="16200000" flipH="1">
            <a:off x="10000238" y="3408159"/>
            <a:ext cx="418952" cy="99131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4D9B924A-1493-4868-8F57-9D2D249578EE}"/>
              </a:ext>
              <a:ext uri="{C183D7F6-B498-43B3-948B-1728B52AA6E4}">
                <adec:decorative xmlns:adec="http://schemas.microsoft.com/office/drawing/2017/decorative" val="1"/>
              </a:ext>
            </a:extLst>
          </p:cNvPr>
          <p:cNvCxnSpPr>
            <a:cxnSpLocks/>
            <a:stCxn id="16" idx="2"/>
            <a:endCxn id="10" idx="0"/>
          </p:cNvCxnSpPr>
          <p:nvPr/>
        </p:nvCxnSpPr>
        <p:spPr>
          <a:xfrm rot="5400000">
            <a:off x="5321408" y="1908704"/>
            <a:ext cx="396945" cy="197513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43DA2A06-8742-45F0-81EC-CDEF8CCB6DA4}"/>
              </a:ext>
              <a:ext uri="{C183D7F6-B498-43B3-948B-1728B52AA6E4}">
                <adec:decorative xmlns:adec="http://schemas.microsoft.com/office/drawing/2017/decorative" val="1"/>
              </a:ext>
            </a:extLst>
          </p:cNvPr>
          <p:cNvCxnSpPr>
            <a:cxnSpLocks/>
            <a:stCxn id="16" idx="2"/>
            <a:endCxn id="11" idx="0"/>
          </p:cNvCxnSpPr>
          <p:nvPr/>
        </p:nvCxnSpPr>
        <p:spPr>
          <a:xfrm rot="16200000" flipH="1">
            <a:off x="7936925" y="1268321"/>
            <a:ext cx="347653" cy="320660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5B7AD9F-F463-4805-8749-7CF49FF2208F}"/>
              </a:ext>
            </a:extLst>
          </p:cNvPr>
          <p:cNvSpPr/>
          <p:nvPr/>
        </p:nvSpPr>
        <p:spPr>
          <a:xfrm>
            <a:off x="4862805" y="5660144"/>
            <a:ext cx="4058474" cy="1130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 additional scenarios in model focussed on PHE data, supplemented by only the cefiderocol and fosfomycin arms of published studies</a:t>
            </a:r>
          </a:p>
        </p:txBody>
      </p:sp>
    </p:spTree>
    <p:extLst>
      <p:ext uri="{BB962C8B-B14F-4D97-AF65-F5344CB8AC3E}">
        <p14:creationId xmlns:p14="http://schemas.microsoft.com/office/powerpoint/2010/main" val="3352568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98825-D26C-4B1E-82DE-07E977CA3500}"/>
              </a:ext>
            </a:extLst>
          </p:cNvPr>
          <p:cNvSpPr>
            <a:spLocks noGrp="1"/>
          </p:cNvSpPr>
          <p:nvPr>
            <p:ph type="ctrTitle"/>
          </p:nvPr>
        </p:nvSpPr>
        <p:spPr>
          <a:xfrm>
            <a:off x="496383" y="487510"/>
            <a:ext cx="11307171" cy="1276350"/>
          </a:xfrm>
        </p:spPr>
        <p:txBody>
          <a:bodyPr/>
          <a:lstStyle/>
          <a:p>
            <a:r>
              <a:rPr lang="en-GB" dirty="0"/>
              <a:t>Susceptibility NMA results – </a:t>
            </a:r>
            <a:r>
              <a:rPr lang="en-GB" i="1" dirty="0" err="1">
                <a:effectLst/>
                <a:latin typeface="+mj-lt"/>
                <a:ea typeface="Calibri" panose="020F0502020204030204" pitchFamily="34" charset="0"/>
                <a:cs typeface="Arial" panose="020B0604020202020204" pitchFamily="34" charset="0"/>
              </a:rPr>
              <a:t>Enterobacterales</a:t>
            </a:r>
            <a:r>
              <a:rPr lang="en-GB" i="1" dirty="0">
                <a:effectLst/>
                <a:latin typeface="+mj-lt"/>
                <a:ea typeface="Calibri" panose="020F0502020204030204" pitchFamily="34" charset="0"/>
                <a:cs typeface="Arial" panose="020B0604020202020204" pitchFamily="34" charset="0"/>
              </a:rPr>
              <a:t> </a:t>
            </a:r>
            <a:r>
              <a:rPr lang="en-GB" dirty="0">
                <a:effectLst/>
                <a:latin typeface="+mj-lt"/>
                <a:ea typeface="Calibri" panose="020F0502020204030204" pitchFamily="34" charset="0"/>
                <a:cs typeface="Arial" panose="020B0604020202020204" pitchFamily="34" charset="0"/>
              </a:rPr>
              <a:t>(1)</a:t>
            </a:r>
            <a:r>
              <a:rPr lang="en-GB" dirty="0"/>
              <a:t> </a:t>
            </a:r>
          </a:p>
        </p:txBody>
      </p:sp>
      <p:pic>
        <p:nvPicPr>
          <p:cNvPr id="6" name="Picture 5">
            <a:extLst>
              <a:ext uri="{FF2B5EF4-FFF2-40B4-BE49-F238E27FC236}">
                <a16:creationId xmlns:a16="http://schemas.microsoft.com/office/drawing/2014/main" id="{44E0FE65-E5D3-4C2A-A411-17E5E6A1D1B1}"/>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438"/>
          <a:stretch/>
        </p:blipFill>
        <p:spPr bwMode="auto">
          <a:xfrm>
            <a:off x="388446" y="2178624"/>
            <a:ext cx="4356455" cy="4191866"/>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46C2AB42-84D9-4747-A307-47D40BBCABE7}"/>
              </a:ext>
            </a:extLst>
          </p:cNvPr>
          <p:cNvSpPr txBox="1"/>
          <p:nvPr/>
        </p:nvSpPr>
        <p:spPr>
          <a:xfrm>
            <a:off x="388446" y="1255294"/>
            <a:ext cx="4501644" cy="923330"/>
          </a:xfrm>
          <a:prstGeom prst="rect">
            <a:avLst/>
          </a:prstGeom>
          <a:noFill/>
        </p:spPr>
        <p:txBody>
          <a:bodyPr wrap="square" rtlCol="0">
            <a:spAutoFit/>
          </a:bodyPr>
          <a:lstStyle/>
          <a:p>
            <a:r>
              <a:rPr lang="en-GB" b="1" dirty="0">
                <a:ea typeface="Calibri" panose="020F0502020204030204" pitchFamily="34" charset="0"/>
                <a:cs typeface="Arial" panose="020B0604020202020204" pitchFamily="34" charset="0"/>
              </a:rPr>
              <a:t>Base case network</a:t>
            </a:r>
            <a:endParaRPr lang="en-GB" sz="1800" b="1" dirty="0">
              <a:effectLst/>
              <a:ea typeface="Calibri" panose="020F0502020204030204" pitchFamily="34" charset="0"/>
              <a:cs typeface="Arial" panose="020B0604020202020204" pitchFamily="34" charset="0"/>
            </a:endParaRPr>
          </a:p>
          <a:p>
            <a:r>
              <a:rPr lang="en-GB" sz="1800" i="1" dirty="0">
                <a:effectLst/>
                <a:ea typeface="Calibri" panose="020F0502020204030204" pitchFamily="34" charset="0"/>
                <a:cs typeface="Arial" panose="020B0604020202020204" pitchFamily="34" charset="0"/>
              </a:rPr>
              <a:t>Enterobacterales</a:t>
            </a:r>
            <a:r>
              <a:rPr lang="en-GB" sz="1800" dirty="0">
                <a:effectLst/>
                <a:ea typeface="Calibri" panose="020F0502020204030204" pitchFamily="34" charset="0"/>
                <a:cs typeface="Arial" panose="020B0604020202020204" pitchFamily="34" charset="0"/>
              </a:rPr>
              <a:t> with EUCAST breakpoint for SIDERO, </a:t>
            </a:r>
            <a:r>
              <a:rPr lang="en-GB" sz="1800" dirty="0" err="1">
                <a:effectLst/>
                <a:ea typeface="Calibri" panose="020F0502020204030204" pitchFamily="34" charset="0"/>
                <a:cs typeface="Arial" panose="020B0604020202020204" pitchFamily="34" charset="0"/>
              </a:rPr>
              <a:t>fosfomycin</a:t>
            </a:r>
            <a:r>
              <a:rPr lang="en-GB" sz="1800" dirty="0">
                <a:effectLst/>
                <a:ea typeface="Calibri" panose="020F0502020204030204" pitchFamily="34" charset="0"/>
                <a:cs typeface="Arial" panose="020B0604020202020204" pitchFamily="34" charset="0"/>
              </a:rPr>
              <a:t> and PHE studies)</a:t>
            </a:r>
            <a:endParaRPr lang="en-GB" dirty="0"/>
          </a:p>
        </p:txBody>
      </p:sp>
      <p:sp>
        <p:nvSpPr>
          <p:cNvPr id="8" name="Arrow: Right 7">
            <a:extLst>
              <a:ext uri="{FF2B5EF4-FFF2-40B4-BE49-F238E27FC236}">
                <a16:creationId xmlns:a16="http://schemas.microsoft.com/office/drawing/2014/main" id="{2DCBE920-376D-4F23-A62A-35C23775EECF}"/>
              </a:ext>
              <a:ext uri="{C183D7F6-B498-43B3-948B-1728B52AA6E4}">
                <adec:decorative xmlns:adec="http://schemas.microsoft.com/office/drawing/2017/decorative" val="1"/>
              </a:ext>
            </a:extLst>
          </p:cNvPr>
          <p:cNvSpPr/>
          <p:nvPr/>
        </p:nvSpPr>
        <p:spPr>
          <a:xfrm>
            <a:off x="4890090" y="3906982"/>
            <a:ext cx="924791" cy="436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B81A155E-34C1-45EB-B429-25378F71130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4820" b="7414"/>
          <a:stretch/>
        </p:blipFill>
        <p:spPr bwMode="auto">
          <a:xfrm>
            <a:off x="6182475" y="2178624"/>
            <a:ext cx="4980940" cy="4371975"/>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2A96762F-CAC0-4C9D-A359-DBF761BD57A8}"/>
              </a:ext>
            </a:extLst>
          </p:cNvPr>
          <p:cNvSpPr txBox="1"/>
          <p:nvPr/>
        </p:nvSpPr>
        <p:spPr>
          <a:xfrm>
            <a:off x="6327664" y="1253288"/>
            <a:ext cx="4501644" cy="923330"/>
          </a:xfrm>
          <a:prstGeom prst="rect">
            <a:avLst/>
          </a:prstGeom>
          <a:noFill/>
        </p:spPr>
        <p:txBody>
          <a:bodyPr wrap="square" rtlCol="0">
            <a:spAutoFit/>
          </a:bodyPr>
          <a:lstStyle/>
          <a:p>
            <a:r>
              <a:rPr lang="en-GB" sz="1800" b="1" dirty="0">
                <a:effectLst/>
                <a:ea typeface="Calibri" panose="020F0502020204030204" pitchFamily="34" charset="0"/>
                <a:cs typeface="Arial" panose="020B0604020202020204" pitchFamily="34" charset="0"/>
              </a:rPr>
              <a:t>Susceptibility relative to col</a:t>
            </a:r>
            <a:r>
              <a:rPr lang="en-GB" b="1" dirty="0">
                <a:ea typeface="Calibri" panose="020F0502020204030204" pitchFamily="34" charset="0"/>
                <a:cs typeface="Arial" panose="020B0604020202020204" pitchFamily="34" charset="0"/>
              </a:rPr>
              <a:t>istin</a:t>
            </a:r>
          </a:p>
          <a:p>
            <a:r>
              <a:rPr lang="en-GB" sz="1800" dirty="0">
                <a:effectLst/>
                <a:ea typeface="Calibri" panose="020F0502020204030204" pitchFamily="34" charset="0"/>
                <a:cs typeface="Arial" panose="020B0604020202020204" pitchFamily="34" charset="0"/>
              </a:rPr>
              <a:t>PB = probability of being the most effective treatment</a:t>
            </a:r>
          </a:p>
        </p:txBody>
      </p:sp>
    </p:spTree>
    <p:extLst>
      <p:ext uri="{BB962C8B-B14F-4D97-AF65-F5344CB8AC3E}">
        <p14:creationId xmlns:p14="http://schemas.microsoft.com/office/powerpoint/2010/main" val="1842608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603FB-C0D7-4164-A6D5-E10AFA423FE7}"/>
              </a:ext>
            </a:extLst>
          </p:cNvPr>
          <p:cNvSpPr>
            <a:spLocks noGrp="1"/>
          </p:cNvSpPr>
          <p:nvPr>
            <p:ph type="ctrTitle"/>
          </p:nvPr>
        </p:nvSpPr>
        <p:spPr>
          <a:xfrm>
            <a:off x="496383" y="487510"/>
            <a:ext cx="11296287" cy="1276350"/>
          </a:xfrm>
        </p:spPr>
        <p:txBody>
          <a:bodyPr/>
          <a:lstStyle/>
          <a:p>
            <a:r>
              <a:rPr lang="en-GB" dirty="0"/>
              <a:t>Susceptibility NMA results – </a:t>
            </a:r>
            <a:r>
              <a:rPr lang="en-GB" i="1" dirty="0" err="1">
                <a:effectLst/>
                <a:latin typeface="+mj-lt"/>
                <a:ea typeface="Calibri" panose="020F0502020204030204" pitchFamily="34" charset="0"/>
                <a:cs typeface="Arial" panose="020B0604020202020204" pitchFamily="34" charset="0"/>
              </a:rPr>
              <a:t>Enterobacterales</a:t>
            </a:r>
            <a:r>
              <a:rPr lang="en-GB" i="1" dirty="0">
                <a:effectLst/>
                <a:latin typeface="+mj-lt"/>
                <a:ea typeface="Calibri" panose="020F0502020204030204" pitchFamily="34" charset="0"/>
                <a:cs typeface="Arial" panose="020B0604020202020204" pitchFamily="34" charset="0"/>
              </a:rPr>
              <a:t> </a:t>
            </a:r>
            <a:r>
              <a:rPr lang="en-GB" dirty="0">
                <a:effectLst/>
                <a:latin typeface="+mj-lt"/>
                <a:ea typeface="Calibri" panose="020F0502020204030204" pitchFamily="34" charset="0"/>
                <a:cs typeface="Arial" panose="020B0604020202020204" pitchFamily="34" charset="0"/>
              </a:rPr>
              <a:t>(2)</a:t>
            </a:r>
            <a:r>
              <a:rPr lang="en-GB" dirty="0"/>
              <a:t> </a:t>
            </a:r>
          </a:p>
        </p:txBody>
      </p:sp>
      <p:graphicFrame>
        <p:nvGraphicFramePr>
          <p:cNvPr id="6" name="Table 6">
            <a:extLst>
              <a:ext uri="{FF2B5EF4-FFF2-40B4-BE49-F238E27FC236}">
                <a16:creationId xmlns:a16="http://schemas.microsoft.com/office/drawing/2014/main" id="{AD5D0362-2547-4B0E-BA5E-85E26254D79F}"/>
              </a:ext>
            </a:extLst>
          </p:cNvPr>
          <p:cNvGraphicFramePr>
            <a:graphicFrameLocks noGrp="1"/>
          </p:cNvGraphicFramePr>
          <p:nvPr>
            <p:extLst>
              <p:ext uri="{D42A27DB-BD31-4B8C-83A1-F6EECF244321}">
                <p14:modId xmlns:p14="http://schemas.microsoft.com/office/powerpoint/2010/main" val="557845970"/>
              </p:ext>
            </p:extLst>
          </p:nvPr>
        </p:nvGraphicFramePr>
        <p:xfrm>
          <a:off x="399330" y="1256310"/>
          <a:ext cx="11015922" cy="4279011"/>
        </p:xfrm>
        <a:graphic>
          <a:graphicData uri="http://schemas.openxmlformats.org/drawingml/2006/table">
            <a:tbl>
              <a:tblPr firstRow="1" bandRow="1">
                <a:tableStyleId>{5C22544A-7EE6-4342-B048-85BDC9FD1C3A}</a:tableStyleId>
              </a:tblPr>
              <a:tblGrid>
                <a:gridCol w="1491815">
                  <a:extLst>
                    <a:ext uri="{9D8B030D-6E8A-4147-A177-3AD203B41FA5}">
                      <a16:colId xmlns:a16="http://schemas.microsoft.com/office/drawing/2014/main" val="421378736"/>
                    </a:ext>
                  </a:extLst>
                </a:gridCol>
                <a:gridCol w="2410691">
                  <a:extLst>
                    <a:ext uri="{9D8B030D-6E8A-4147-A177-3AD203B41FA5}">
                      <a16:colId xmlns:a16="http://schemas.microsoft.com/office/drawing/2014/main" val="191391083"/>
                    </a:ext>
                  </a:extLst>
                </a:gridCol>
                <a:gridCol w="4218709">
                  <a:extLst>
                    <a:ext uri="{9D8B030D-6E8A-4147-A177-3AD203B41FA5}">
                      <a16:colId xmlns:a16="http://schemas.microsoft.com/office/drawing/2014/main" val="2750174253"/>
                    </a:ext>
                  </a:extLst>
                </a:gridCol>
                <a:gridCol w="2894707">
                  <a:extLst>
                    <a:ext uri="{9D8B030D-6E8A-4147-A177-3AD203B41FA5}">
                      <a16:colId xmlns:a16="http://schemas.microsoft.com/office/drawing/2014/main" val="1379792144"/>
                    </a:ext>
                  </a:extLst>
                </a:gridCol>
              </a:tblGrid>
              <a:tr h="463231">
                <a:tc>
                  <a:txBody>
                    <a:bodyPr/>
                    <a:lstStyle/>
                    <a:p>
                      <a:r>
                        <a:rPr lang="en-GB" dirty="0"/>
                        <a:t>Scenario</a:t>
                      </a:r>
                    </a:p>
                  </a:txBody>
                  <a:tcPr/>
                </a:tc>
                <a:tc>
                  <a:txBody>
                    <a:bodyPr/>
                    <a:lstStyle/>
                    <a:p>
                      <a:r>
                        <a:rPr lang="en-GB" dirty="0"/>
                        <a:t>Breakpoint</a:t>
                      </a:r>
                    </a:p>
                  </a:txBody>
                  <a:tcPr/>
                </a:tc>
                <a:tc>
                  <a:txBody>
                    <a:bodyPr/>
                    <a:lstStyle/>
                    <a:p>
                      <a:r>
                        <a:rPr lang="en-GB" dirty="0"/>
                        <a:t>Data sources</a:t>
                      </a:r>
                    </a:p>
                  </a:txBody>
                  <a:tcPr/>
                </a:tc>
                <a:tc>
                  <a:txBody>
                    <a:bodyPr/>
                    <a:lstStyle/>
                    <a:p>
                      <a:r>
                        <a:rPr lang="en-GB" dirty="0"/>
                        <a:t>Odds ratio vs colistin</a:t>
                      </a:r>
                    </a:p>
                  </a:txBody>
                  <a:tcPr/>
                </a:tc>
                <a:extLst>
                  <a:ext uri="{0D108BD9-81ED-4DB2-BD59-A6C34878D82A}">
                    <a16:rowId xmlns:a16="http://schemas.microsoft.com/office/drawing/2014/main" val="2163353698"/>
                  </a:ext>
                </a:extLst>
              </a:tr>
              <a:tr h="1050915">
                <a:tc>
                  <a:txBody>
                    <a:bodyPr/>
                    <a:lstStyle/>
                    <a:p>
                      <a:r>
                        <a:rPr lang="en-GB" b="1" dirty="0"/>
                        <a:t>Base Case</a:t>
                      </a:r>
                    </a:p>
                  </a:txBody>
                  <a:tcPr/>
                </a:tc>
                <a:tc>
                  <a:txBody>
                    <a:bodyPr/>
                    <a:lstStyle/>
                    <a:p>
                      <a:r>
                        <a:rPr lang="en-GB" b="1" dirty="0">
                          <a:solidFill>
                            <a:schemeClr val="tx1"/>
                          </a:solidFill>
                        </a:rPr>
                        <a:t>Assumed EUCAST + EUCAST</a:t>
                      </a:r>
                    </a:p>
                  </a:txBody>
                  <a:tcPr/>
                </a:tc>
                <a:tc>
                  <a:txBody>
                    <a:bodyPr/>
                    <a:lstStyle/>
                    <a:p>
                      <a:r>
                        <a:rPr lang="en-GB" b="1" dirty="0">
                          <a:solidFill>
                            <a:schemeClr val="tx1"/>
                          </a:solidFill>
                        </a:rPr>
                        <a:t>PHE data +</a:t>
                      </a:r>
                    </a:p>
                    <a:p>
                      <a:r>
                        <a:rPr lang="en-GB" b="1" dirty="0">
                          <a:solidFill>
                            <a:schemeClr val="tx1"/>
                          </a:solidFill>
                        </a:rPr>
                        <a:t>NMA, all EUCAST studies</a:t>
                      </a:r>
                    </a:p>
                  </a:txBody>
                  <a:tcPr/>
                </a:tc>
                <a:tc>
                  <a:txBody>
                    <a:bodyPr/>
                    <a:lstStyle/>
                    <a:p>
                      <a:r>
                        <a:rPr lang="en-GB" b="1" dirty="0">
                          <a:solidFill>
                            <a:schemeClr val="tx1"/>
                          </a:solidFill>
                        </a:rPr>
                        <a:t>0.32</a:t>
                      </a:r>
                    </a:p>
                    <a:p>
                      <a:r>
                        <a:rPr lang="en-GB" b="1" dirty="0">
                          <a:solidFill>
                            <a:schemeClr val="tx1"/>
                          </a:solidFill>
                        </a:rPr>
                        <a:t>95% </a:t>
                      </a:r>
                      <a:r>
                        <a:rPr lang="en-GB" b="1" dirty="0" err="1">
                          <a:solidFill>
                            <a:schemeClr val="tx1"/>
                          </a:solidFill>
                        </a:rPr>
                        <a:t>CrI</a:t>
                      </a:r>
                      <a:r>
                        <a:rPr lang="en-GB" b="1" dirty="0">
                          <a:solidFill>
                            <a:schemeClr val="tx1"/>
                          </a:solidFill>
                        </a:rPr>
                        <a:t> 0.04 to 2.47</a:t>
                      </a:r>
                    </a:p>
                  </a:txBody>
                  <a:tcPr/>
                </a:tc>
                <a:extLst>
                  <a:ext uri="{0D108BD9-81ED-4DB2-BD59-A6C34878D82A}">
                    <a16:rowId xmlns:a16="http://schemas.microsoft.com/office/drawing/2014/main" val="1533654319"/>
                  </a:ext>
                </a:extLst>
              </a:tr>
              <a:tr h="799550">
                <a:tc>
                  <a:txBody>
                    <a:bodyPr/>
                    <a:lstStyle/>
                    <a:p>
                      <a:r>
                        <a:rPr lang="en-GB" dirty="0"/>
                        <a:t>Scenario 1</a:t>
                      </a:r>
                    </a:p>
                  </a:txBody>
                  <a:tcPr/>
                </a:tc>
                <a:tc>
                  <a:txBody>
                    <a:bodyPr/>
                    <a:lstStyle/>
                    <a:p>
                      <a:r>
                        <a:rPr lang="en-GB" dirty="0">
                          <a:solidFill>
                            <a:schemeClr val="tx1"/>
                          </a:solidFill>
                        </a:rPr>
                        <a:t>CLSI</a:t>
                      </a:r>
                    </a:p>
                  </a:txBody>
                  <a:tcPr/>
                </a:tc>
                <a:tc>
                  <a:txBody>
                    <a:bodyPr/>
                    <a:lstStyle/>
                    <a:p>
                      <a:r>
                        <a:rPr lang="en-GB" dirty="0">
                          <a:solidFill>
                            <a:schemeClr val="tx1"/>
                          </a:solidFill>
                        </a:rPr>
                        <a:t>NMA, all CLSI studies</a:t>
                      </a:r>
                    </a:p>
                  </a:txBody>
                  <a:tcPr/>
                </a:tc>
                <a:tc>
                  <a:txBody>
                    <a:bodyPr/>
                    <a:lstStyle/>
                    <a:p>
                      <a:r>
                        <a:rPr lang="en-GB" dirty="0">
                          <a:solidFill>
                            <a:schemeClr val="tx1"/>
                          </a:solidFill>
                        </a:rPr>
                        <a:t>1.38</a:t>
                      </a:r>
                    </a:p>
                    <a:p>
                      <a:r>
                        <a:rPr lang="en-GB" dirty="0">
                          <a:solidFill>
                            <a:schemeClr val="tx1"/>
                          </a:solidFill>
                        </a:rPr>
                        <a:t>95% </a:t>
                      </a:r>
                      <a:r>
                        <a:rPr lang="en-GB" dirty="0" err="1">
                          <a:solidFill>
                            <a:schemeClr val="tx1"/>
                          </a:solidFill>
                        </a:rPr>
                        <a:t>CrI</a:t>
                      </a:r>
                      <a:r>
                        <a:rPr lang="en-GB" dirty="0">
                          <a:solidFill>
                            <a:schemeClr val="tx1"/>
                          </a:solidFill>
                        </a:rPr>
                        <a:t> 0.16 to 12.05</a:t>
                      </a:r>
                    </a:p>
                  </a:txBody>
                  <a:tcPr/>
                </a:tc>
                <a:extLst>
                  <a:ext uri="{0D108BD9-81ED-4DB2-BD59-A6C34878D82A}">
                    <a16:rowId xmlns:a16="http://schemas.microsoft.com/office/drawing/2014/main" val="2683288289"/>
                  </a:ext>
                </a:extLst>
              </a:tr>
              <a:tr h="735641">
                <a:tc>
                  <a:txBody>
                    <a:bodyPr/>
                    <a:lstStyle/>
                    <a:p>
                      <a:r>
                        <a:rPr lang="en-GB" dirty="0"/>
                        <a:t>Scenario 3</a:t>
                      </a:r>
                    </a:p>
                  </a:txBody>
                  <a:tcPr/>
                </a:tc>
                <a:tc>
                  <a:txBody>
                    <a:bodyPr/>
                    <a:lstStyle/>
                    <a:p>
                      <a:r>
                        <a:rPr lang="en-GB" dirty="0">
                          <a:solidFill>
                            <a:schemeClr val="tx1"/>
                          </a:solidFill>
                        </a:rPr>
                        <a:t>Assumed EUCAST + CLSI</a:t>
                      </a:r>
                    </a:p>
                  </a:txBody>
                  <a:tcPr/>
                </a:tc>
                <a:tc>
                  <a:txBody>
                    <a:bodyPr/>
                    <a:lstStyle/>
                    <a:p>
                      <a:r>
                        <a:rPr lang="en-GB" dirty="0">
                          <a:solidFill>
                            <a:schemeClr val="tx1"/>
                          </a:solidFill>
                        </a:rPr>
                        <a:t>PHE Data +</a:t>
                      </a:r>
                    </a:p>
                    <a:p>
                      <a:r>
                        <a:rPr lang="en-GB" dirty="0">
                          <a:solidFill>
                            <a:schemeClr val="tx1"/>
                          </a:solidFill>
                        </a:rPr>
                        <a:t>NMA, </a:t>
                      </a:r>
                      <a:r>
                        <a:rPr lang="en-GB" dirty="0" err="1">
                          <a:solidFill>
                            <a:schemeClr val="tx1"/>
                          </a:solidFill>
                        </a:rPr>
                        <a:t>cefiderocol</a:t>
                      </a:r>
                      <a:r>
                        <a:rPr lang="en-GB" dirty="0">
                          <a:solidFill>
                            <a:schemeClr val="tx1"/>
                          </a:solidFill>
                        </a:rPr>
                        <a:t> CLSI studies +</a:t>
                      </a:r>
                    </a:p>
                    <a:p>
                      <a:r>
                        <a:rPr lang="en-GB" dirty="0">
                          <a:solidFill>
                            <a:schemeClr val="tx1"/>
                          </a:solidFill>
                        </a:rPr>
                        <a:t>NMA, </a:t>
                      </a:r>
                      <a:r>
                        <a:rPr lang="en-GB" dirty="0" err="1">
                          <a:solidFill>
                            <a:schemeClr val="tx1"/>
                          </a:solidFill>
                        </a:rPr>
                        <a:t>fosfomycin</a:t>
                      </a:r>
                      <a:r>
                        <a:rPr lang="en-GB" dirty="0">
                          <a:solidFill>
                            <a:schemeClr val="tx1"/>
                          </a:solidFill>
                        </a:rPr>
                        <a:t> CLSI studies</a:t>
                      </a:r>
                    </a:p>
                  </a:txBody>
                  <a:tcPr/>
                </a:tc>
                <a:tc>
                  <a:txBody>
                    <a:bodyPr/>
                    <a:lstStyle/>
                    <a:p>
                      <a:r>
                        <a:rPr lang="en-GB" dirty="0">
                          <a:solidFill>
                            <a:schemeClr val="tx1"/>
                          </a:solidFill>
                        </a:rPr>
                        <a:t>15.70 </a:t>
                      </a:r>
                    </a:p>
                    <a:p>
                      <a:r>
                        <a:rPr lang="en-GB" dirty="0">
                          <a:solidFill>
                            <a:schemeClr val="tx1"/>
                          </a:solidFill>
                        </a:rPr>
                        <a:t>95% </a:t>
                      </a:r>
                      <a:r>
                        <a:rPr lang="en-GB" dirty="0" err="1">
                          <a:solidFill>
                            <a:schemeClr val="tx1"/>
                          </a:solidFill>
                        </a:rPr>
                        <a:t>CrI</a:t>
                      </a:r>
                      <a:r>
                        <a:rPr lang="en-GB" dirty="0">
                          <a:solidFill>
                            <a:schemeClr val="tx1"/>
                          </a:solidFill>
                        </a:rPr>
                        <a:t> </a:t>
                      </a:r>
                      <a:r>
                        <a:rPr lang="en-GB" sz="1800" b="0" i="0" u="none" strike="noStrike" kern="1200" baseline="0" dirty="0">
                          <a:solidFill>
                            <a:schemeClr val="dk1"/>
                          </a:solidFill>
                          <a:latin typeface="+mn-lt"/>
                          <a:ea typeface="+mn-ea"/>
                          <a:cs typeface="+mn-cs"/>
                        </a:rPr>
                        <a:t>0.83 to 320.72 </a:t>
                      </a:r>
                      <a:endParaRPr lang="en-GB" dirty="0">
                        <a:solidFill>
                          <a:schemeClr val="tx1"/>
                        </a:solidFill>
                      </a:endParaRPr>
                    </a:p>
                  </a:txBody>
                  <a:tcPr/>
                </a:tc>
                <a:extLst>
                  <a:ext uri="{0D108BD9-81ED-4DB2-BD59-A6C34878D82A}">
                    <a16:rowId xmlns:a16="http://schemas.microsoft.com/office/drawing/2014/main" val="1693431269"/>
                  </a:ext>
                </a:extLst>
              </a:tr>
              <a:tr h="1050915">
                <a:tc>
                  <a:txBody>
                    <a:bodyPr/>
                    <a:lstStyle/>
                    <a:p>
                      <a:r>
                        <a:rPr lang="en-GB" dirty="0"/>
                        <a:t>Scenario 4</a:t>
                      </a:r>
                    </a:p>
                  </a:txBody>
                  <a:tcPr/>
                </a:tc>
                <a:tc>
                  <a:txBody>
                    <a:bodyPr/>
                    <a:lstStyle/>
                    <a:p>
                      <a:r>
                        <a:rPr lang="en-GB" dirty="0">
                          <a:solidFill>
                            <a:schemeClr val="tx1"/>
                          </a:solidFill>
                        </a:rPr>
                        <a:t>Assumed EUCAST + EUCAST</a:t>
                      </a:r>
                    </a:p>
                  </a:txBody>
                  <a:tcPr/>
                </a:tc>
                <a:tc>
                  <a:txBody>
                    <a:bodyPr/>
                    <a:lstStyle/>
                    <a:p>
                      <a:r>
                        <a:rPr lang="en-GB" dirty="0">
                          <a:solidFill>
                            <a:schemeClr val="tx1"/>
                          </a:solidFill>
                        </a:rPr>
                        <a:t>PHE data + </a:t>
                      </a:r>
                    </a:p>
                    <a:p>
                      <a:r>
                        <a:rPr lang="en-GB" dirty="0">
                          <a:solidFill>
                            <a:schemeClr val="tx1"/>
                          </a:solidFill>
                        </a:rPr>
                        <a:t>NMA, </a:t>
                      </a:r>
                      <a:r>
                        <a:rPr lang="en-GB" dirty="0" err="1">
                          <a:solidFill>
                            <a:schemeClr val="tx1"/>
                          </a:solidFill>
                        </a:rPr>
                        <a:t>cefiderocol</a:t>
                      </a:r>
                      <a:r>
                        <a:rPr lang="en-GB" dirty="0">
                          <a:solidFill>
                            <a:schemeClr val="tx1"/>
                          </a:solidFill>
                        </a:rPr>
                        <a:t> all EUCAST studies*</a:t>
                      </a:r>
                    </a:p>
                  </a:txBody>
                  <a:tcPr/>
                </a:tc>
                <a:tc>
                  <a:txBody>
                    <a:bodyPr/>
                    <a:lstStyle/>
                    <a:p>
                      <a:r>
                        <a:rPr lang="en-GB" dirty="0">
                          <a:solidFill>
                            <a:schemeClr val="tx1"/>
                          </a:solidFill>
                        </a:rPr>
                        <a:t>Same as base case</a:t>
                      </a:r>
                    </a:p>
                  </a:txBody>
                  <a:tcPr/>
                </a:tc>
                <a:extLst>
                  <a:ext uri="{0D108BD9-81ED-4DB2-BD59-A6C34878D82A}">
                    <a16:rowId xmlns:a16="http://schemas.microsoft.com/office/drawing/2014/main" val="4115983350"/>
                  </a:ext>
                </a:extLst>
              </a:tr>
            </a:tbl>
          </a:graphicData>
        </a:graphic>
      </p:graphicFrame>
      <p:sp>
        <p:nvSpPr>
          <p:cNvPr id="11" name="TextBox 10">
            <a:extLst>
              <a:ext uri="{FF2B5EF4-FFF2-40B4-BE49-F238E27FC236}">
                <a16:creationId xmlns:a16="http://schemas.microsoft.com/office/drawing/2014/main" id="{0895ECF1-BB11-41A3-AD79-1F204ACB5341}"/>
              </a:ext>
            </a:extLst>
          </p:cNvPr>
          <p:cNvSpPr txBox="1"/>
          <p:nvPr/>
        </p:nvSpPr>
        <p:spPr>
          <a:xfrm>
            <a:off x="399330" y="5715898"/>
            <a:ext cx="8479199" cy="584775"/>
          </a:xfrm>
          <a:prstGeom prst="rect">
            <a:avLst/>
          </a:prstGeom>
          <a:noFill/>
        </p:spPr>
        <p:txBody>
          <a:bodyPr wrap="square" rtlCol="0">
            <a:spAutoFit/>
          </a:bodyPr>
          <a:lstStyle/>
          <a:p>
            <a:r>
              <a:rPr lang="en-GB" sz="1600" dirty="0" err="1"/>
              <a:t>CrI</a:t>
            </a:r>
            <a:r>
              <a:rPr lang="en-GB" sz="1600" dirty="0"/>
              <a:t>: Credible interval</a:t>
            </a:r>
          </a:p>
          <a:p>
            <a:r>
              <a:rPr lang="en-GB" sz="1600" dirty="0"/>
              <a:t>* Excludes fosfomycin because PHE data is missing fosfomycin data</a:t>
            </a:r>
          </a:p>
        </p:txBody>
      </p:sp>
    </p:spTree>
    <p:extLst>
      <p:ext uri="{BB962C8B-B14F-4D97-AF65-F5344CB8AC3E}">
        <p14:creationId xmlns:p14="http://schemas.microsoft.com/office/powerpoint/2010/main" val="3559897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80DCB-6A2A-4424-857D-AF31B50A1D4D}"/>
              </a:ext>
            </a:extLst>
          </p:cNvPr>
          <p:cNvSpPr>
            <a:spLocks noGrp="1"/>
          </p:cNvSpPr>
          <p:nvPr>
            <p:ph type="ctrTitle"/>
          </p:nvPr>
        </p:nvSpPr>
        <p:spPr/>
        <p:txBody>
          <a:bodyPr/>
          <a:lstStyle/>
          <a:p>
            <a:r>
              <a:rPr lang="en-GB" dirty="0"/>
              <a:t>Data informing network meta analysis (NMA) of susceptibility studies – </a:t>
            </a:r>
            <a:r>
              <a:rPr lang="en-GB" i="1" dirty="0">
                <a:effectLst/>
                <a:latin typeface="+mj-lt"/>
                <a:ea typeface="Calibri" panose="020F0502020204030204" pitchFamily="34" charset="0"/>
                <a:cs typeface="Arial" panose="020B0604020202020204" pitchFamily="34" charset="0"/>
              </a:rPr>
              <a:t>Pseudomonas </a:t>
            </a:r>
            <a:endParaRPr lang="en-GB" dirty="0">
              <a:latin typeface="+mj-lt"/>
            </a:endParaRPr>
          </a:p>
        </p:txBody>
      </p:sp>
      <p:sp>
        <p:nvSpPr>
          <p:cNvPr id="6" name="TextBox 5">
            <a:extLst>
              <a:ext uri="{FF2B5EF4-FFF2-40B4-BE49-F238E27FC236}">
                <a16:creationId xmlns:a16="http://schemas.microsoft.com/office/drawing/2014/main" id="{E94B5066-EE6A-45AF-98C4-CF1057B972AC}"/>
              </a:ext>
            </a:extLst>
          </p:cNvPr>
          <p:cNvSpPr txBox="1"/>
          <p:nvPr/>
        </p:nvSpPr>
        <p:spPr>
          <a:xfrm>
            <a:off x="496383" y="3425384"/>
            <a:ext cx="1527464" cy="369332"/>
          </a:xfrm>
          <a:prstGeom prst="rect">
            <a:avLst/>
          </a:prstGeom>
          <a:noFill/>
        </p:spPr>
        <p:txBody>
          <a:bodyPr wrap="square" rtlCol="0">
            <a:spAutoFit/>
          </a:bodyPr>
          <a:lstStyle/>
          <a:p>
            <a:r>
              <a:rPr lang="en-GB" b="1" dirty="0"/>
              <a:t>Breakpoints</a:t>
            </a:r>
          </a:p>
        </p:txBody>
      </p:sp>
      <p:sp>
        <p:nvSpPr>
          <p:cNvPr id="7" name="TextBox 6">
            <a:extLst>
              <a:ext uri="{FF2B5EF4-FFF2-40B4-BE49-F238E27FC236}">
                <a16:creationId xmlns:a16="http://schemas.microsoft.com/office/drawing/2014/main" id="{0B43D754-3013-423F-ADBA-DF4867CC66ED}"/>
              </a:ext>
            </a:extLst>
          </p:cNvPr>
          <p:cNvSpPr txBox="1"/>
          <p:nvPr/>
        </p:nvSpPr>
        <p:spPr>
          <a:xfrm>
            <a:off x="458500" y="4566459"/>
            <a:ext cx="1527464" cy="369332"/>
          </a:xfrm>
          <a:prstGeom prst="rect">
            <a:avLst/>
          </a:prstGeom>
          <a:noFill/>
        </p:spPr>
        <p:txBody>
          <a:bodyPr wrap="square" rtlCol="0">
            <a:spAutoFit/>
          </a:bodyPr>
          <a:lstStyle/>
          <a:p>
            <a:r>
              <a:rPr lang="en-GB" b="1" dirty="0"/>
              <a:t>Data sources</a:t>
            </a:r>
          </a:p>
        </p:txBody>
      </p:sp>
      <p:sp>
        <p:nvSpPr>
          <p:cNvPr id="8" name="TextBox 7">
            <a:extLst>
              <a:ext uri="{FF2B5EF4-FFF2-40B4-BE49-F238E27FC236}">
                <a16:creationId xmlns:a16="http://schemas.microsoft.com/office/drawing/2014/main" id="{B4636DE6-6A37-4040-89AA-5DBBC0405D99}"/>
              </a:ext>
            </a:extLst>
          </p:cNvPr>
          <p:cNvSpPr txBox="1"/>
          <p:nvPr/>
        </p:nvSpPr>
        <p:spPr>
          <a:xfrm>
            <a:off x="496383" y="1943058"/>
            <a:ext cx="1527464" cy="369332"/>
          </a:xfrm>
          <a:prstGeom prst="rect">
            <a:avLst/>
          </a:prstGeom>
          <a:noFill/>
        </p:spPr>
        <p:txBody>
          <a:bodyPr wrap="square" rtlCol="0">
            <a:spAutoFit/>
          </a:bodyPr>
          <a:lstStyle/>
          <a:p>
            <a:r>
              <a:rPr lang="en-GB" b="1" dirty="0"/>
              <a:t>Comparators</a:t>
            </a:r>
          </a:p>
        </p:txBody>
      </p:sp>
      <p:sp>
        <p:nvSpPr>
          <p:cNvPr id="9" name="TextBox 8">
            <a:extLst>
              <a:ext uri="{FF2B5EF4-FFF2-40B4-BE49-F238E27FC236}">
                <a16:creationId xmlns:a16="http://schemas.microsoft.com/office/drawing/2014/main" id="{E59ECE83-5363-4C2E-B905-0466A04DE41A}"/>
              </a:ext>
            </a:extLst>
          </p:cNvPr>
          <p:cNvSpPr txBox="1"/>
          <p:nvPr/>
        </p:nvSpPr>
        <p:spPr>
          <a:xfrm>
            <a:off x="464712" y="5683767"/>
            <a:ext cx="1789330" cy="923330"/>
          </a:xfrm>
          <a:prstGeom prst="rect">
            <a:avLst/>
          </a:prstGeom>
          <a:noFill/>
        </p:spPr>
        <p:txBody>
          <a:bodyPr wrap="square" rtlCol="0">
            <a:spAutoFit/>
          </a:bodyPr>
          <a:lstStyle/>
          <a:p>
            <a:r>
              <a:rPr lang="en-GB" b="1" dirty="0"/>
              <a:t>Used in economic model</a:t>
            </a:r>
          </a:p>
        </p:txBody>
      </p:sp>
      <p:sp>
        <p:nvSpPr>
          <p:cNvPr id="10" name="Rectangle 9">
            <a:extLst>
              <a:ext uri="{FF2B5EF4-FFF2-40B4-BE49-F238E27FC236}">
                <a16:creationId xmlns:a16="http://schemas.microsoft.com/office/drawing/2014/main" id="{D7A7D29E-6DE0-4502-AF6C-09F62A85B4DE}"/>
              </a:ext>
              <a:ext uri="{C183D7F6-B498-43B3-948B-1728B52AA6E4}">
                <adec:decorative xmlns:adec="http://schemas.microsoft.com/office/drawing/2017/decorative" val="1"/>
              </a:ext>
            </a:extLst>
          </p:cNvPr>
          <p:cNvSpPr/>
          <p:nvPr/>
        </p:nvSpPr>
        <p:spPr>
          <a:xfrm>
            <a:off x="3768580" y="3094744"/>
            <a:ext cx="1527464" cy="64889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EUCAST</a:t>
            </a:r>
          </a:p>
        </p:txBody>
      </p:sp>
      <p:sp>
        <p:nvSpPr>
          <p:cNvPr id="11" name="Rectangle 10">
            <a:extLst>
              <a:ext uri="{FF2B5EF4-FFF2-40B4-BE49-F238E27FC236}">
                <a16:creationId xmlns:a16="http://schemas.microsoft.com/office/drawing/2014/main" id="{8669B1C3-9839-4CB6-ACA3-954E8875F699}"/>
              </a:ext>
              <a:ext uri="{C183D7F6-B498-43B3-948B-1728B52AA6E4}">
                <adec:decorative xmlns:adec="http://schemas.microsoft.com/office/drawing/2017/decorative" val="1"/>
              </a:ext>
            </a:extLst>
          </p:cNvPr>
          <p:cNvSpPr/>
          <p:nvPr/>
        </p:nvSpPr>
        <p:spPr>
          <a:xfrm>
            <a:off x="8950323" y="3045452"/>
            <a:ext cx="1527464" cy="64889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CLSI</a:t>
            </a:r>
          </a:p>
        </p:txBody>
      </p:sp>
      <p:sp>
        <p:nvSpPr>
          <p:cNvPr id="12" name="Rectangle 11">
            <a:extLst>
              <a:ext uri="{FF2B5EF4-FFF2-40B4-BE49-F238E27FC236}">
                <a16:creationId xmlns:a16="http://schemas.microsoft.com/office/drawing/2014/main" id="{F63F71B8-58DA-4CD3-BC95-B6E0A0B652C4}"/>
              </a:ext>
              <a:ext uri="{C183D7F6-B498-43B3-948B-1728B52AA6E4}">
                <adec:decorative xmlns:adec="http://schemas.microsoft.com/office/drawing/2017/decorative" val="1"/>
              </a:ext>
            </a:extLst>
          </p:cNvPr>
          <p:cNvSpPr/>
          <p:nvPr/>
        </p:nvSpPr>
        <p:spPr>
          <a:xfrm>
            <a:off x="2285713" y="4144209"/>
            <a:ext cx="1379972" cy="1179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 Cefiderocol studies (n=281)</a:t>
            </a:r>
          </a:p>
        </p:txBody>
      </p:sp>
      <p:sp>
        <p:nvSpPr>
          <p:cNvPr id="14" name="Rectangle 13">
            <a:extLst>
              <a:ext uri="{FF2B5EF4-FFF2-40B4-BE49-F238E27FC236}">
                <a16:creationId xmlns:a16="http://schemas.microsoft.com/office/drawing/2014/main" id="{9CEB3C1D-DD94-45BC-B773-128B7A5516BD}"/>
              </a:ext>
              <a:ext uri="{C183D7F6-B498-43B3-948B-1728B52AA6E4}">
                <adec:decorative xmlns:adec="http://schemas.microsoft.com/office/drawing/2017/decorative" val="1"/>
              </a:ext>
            </a:extLst>
          </p:cNvPr>
          <p:cNvSpPr/>
          <p:nvPr/>
        </p:nvSpPr>
        <p:spPr>
          <a:xfrm>
            <a:off x="4050497" y="4166494"/>
            <a:ext cx="1379972" cy="1179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 Fosfomycin study</a:t>
            </a:r>
          </a:p>
          <a:p>
            <a:pPr algn="ctr"/>
            <a:r>
              <a:rPr lang="en-GB" dirty="0"/>
              <a:t>(n=7)</a:t>
            </a:r>
          </a:p>
        </p:txBody>
      </p:sp>
      <p:sp>
        <p:nvSpPr>
          <p:cNvPr id="15" name="Rectangle 14">
            <a:extLst>
              <a:ext uri="{FF2B5EF4-FFF2-40B4-BE49-F238E27FC236}">
                <a16:creationId xmlns:a16="http://schemas.microsoft.com/office/drawing/2014/main" id="{8F822AAE-C05B-45D1-812F-612B1BC352D7}"/>
              </a:ext>
              <a:ext uri="{C183D7F6-B498-43B3-948B-1728B52AA6E4}">
                <adec:decorative xmlns:adec="http://schemas.microsoft.com/office/drawing/2017/decorative" val="1"/>
              </a:ext>
            </a:extLst>
          </p:cNvPr>
          <p:cNvSpPr/>
          <p:nvPr/>
        </p:nvSpPr>
        <p:spPr>
          <a:xfrm>
            <a:off x="5684251" y="4144209"/>
            <a:ext cx="1379972" cy="117979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PHE data</a:t>
            </a:r>
          </a:p>
          <a:p>
            <a:pPr algn="ctr"/>
            <a:r>
              <a:rPr lang="en-GB" dirty="0"/>
              <a:t>(n=86)</a:t>
            </a:r>
          </a:p>
        </p:txBody>
      </p:sp>
      <p:sp>
        <p:nvSpPr>
          <p:cNvPr id="16" name="Rectangle 15">
            <a:extLst>
              <a:ext uri="{FF2B5EF4-FFF2-40B4-BE49-F238E27FC236}">
                <a16:creationId xmlns:a16="http://schemas.microsoft.com/office/drawing/2014/main" id="{F40EDF4E-D604-4336-A85D-757B4D567B35}"/>
              </a:ext>
              <a:ext uri="{C183D7F6-B498-43B3-948B-1728B52AA6E4}">
                <adec:decorative xmlns:adec="http://schemas.microsoft.com/office/drawing/2017/decorative" val="1"/>
              </a:ext>
            </a:extLst>
          </p:cNvPr>
          <p:cNvSpPr/>
          <p:nvPr/>
        </p:nvSpPr>
        <p:spPr>
          <a:xfrm>
            <a:off x="2309520" y="1822073"/>
            <a:ext cx="8395854" cy="8757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Cefiderocol, colistin, meropenem, aztreonam, </a:t>
            </a:r>
            <a:r>
              <a:rPr lang="en-GB" dirty="0" err="1"/>
              <a:t>fosfomycin</a:t>
            </a:r>
            <a:endParaRPr lang="en-GB" dirty="0"/>
          </a:p>
        </p:txBody>
      </p:sp>
      <p:sp>
        <p:nvSpPr>
          <p:cNvPr id="18" name="Rectangle 17">
            <a:extLst>
              <a:ext uri="{FF2B5EF4-FFF2-40B4-BE49-F238E27FC236}">
                <a16:creationId xmlns:a16="http://schemas.microsoft.com/office/drawing/2014/main" id="{787B5D2F-6730-4FF2-BB3B-E9C850CC09C2}"/>
              </a:ext>
              <a:ext uri="{C183D7F6-B498-43B3-948B-1728B52AA6E4}">
                <adec:decorative xmlns:adec="http://schemas.microsoft.com/office/drawing/2017/decorative" val="1"/>
              </a:ext>
            </a:extLst>
          </p:cNvPr>
          <p:cNvSpPr/>
          <p:nvPr/>
        </p:nvSpPr>
        <p:spPr>
          <a:xfrm>
            <a:off x="8127852" y="4113295"/>
            <a:ext cx="1379972" cy="1179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 </a:t>
            </a:r>
            <a:r>
              <a:rPr lang="en-GB" dirty="0" err="1"/>
              <a:t>Cefiderocol</a:t>
            </a:r>
            <a:r>
              <a:rPr lang="en-GB" dirty="0"/>
              <a:t> studies (n=281)</a:t>
            </a:r>
          </a:p>
        </p:txBody>
      </p:sp>
      <p:sp>
        <p:nvSpPr>
          <p:cNvPr id="19" name="Rectangle 18">
            <a:extLst>
              <a:ext uri="{FF2B5EF4-FFF2-40B4-BE49-F238E27FC236}">
                <a16:creationId xmlns:a16="http://schemas.microsoft.com/office/drawing/2014/main" id="{13C61904-6514-4D06-94CA-A48B37D32AC9}"/>
              </a:ext>
              <a:ext uri="{C183D7F6-B498-43B3-948B-1728B52AA6E4}">
                <adec:decorative xmlns:adec="http://schemas.microsoft.com/office/drawing/2017/decorative" val="1"/>
              </a:ext>
            </a:extLst>
          </p:cNvPr>
          <p:cNvSpPr/>
          <p:nvPr/>
        </p:nvSpPr>
        <p:spPr>
          <a:xfrm>
            <a:off x="10015388" y="4113295"/>
            <a:ext cx="1379972" cy="11797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 Fosfomycin study</a:t>
            </a:r>
          </a:p>
          <a:p>
            <a:pPr algn="ctr"/>
            <a:r>
              <a:rPr lang="en-GB" dirty="0"/>
              <a:t>(n=20)</a:t>
            </a:r>
          </a:p>
        </p:txBody>
      </p:sp>
      <p:sp>
        <p:nvSpPr>
          <p:cNvPr id="20" name="Rectangle 19">
            <a:extLst>
              <a:ext uri="{FF2B5EF4-FFF2-40B4-BE49-F238E27FC236}">
                <a16:creationId xmlns:a16="http://schemas.microsoft.com/office/drawing/2014/main" id="{386FA09E-0813-4659-A689-290799C9DE0D}"/>
              </a:ext>
              <a:ext uri="{C183D7F6-B498-43B3-948B-1728B52AA6E4}">
                <adec:decorative xmlns:adec="http://schemas.microsoft.com/office/drawing/2017/decorative" val="1"/>
              </a:ext>
            </a:extLst>
          </p:cNvPr>
          <p:cNvSpPr/>
          <p:nvPr/>
        </p:nvSpPr>
        <p:spPr>
          <a:xfrm>
            <a:off x="3216433" y="5851918"/>
            <a:ext cx="1379972" cy="66526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Base case</a:t>
            </a:r>
          </a:p>
        </p:txBody>
      </p:sp>
      <p:sp>
        <p:nvSpPr>
          <p:cNvPr id="22" name="Rectangle 21">
            <a:extLst>
              <a:ext uri="{FF2B5EF4-FFF2-40B4-BE49-F238E27FC236}">
                <a16:creationId xmlns:a16="http://schemas.microsoft.com/office/drawing/2014/main" id="{DF8D091A-F149-4568-9945-2A4D511C2EF1}"/>
              </a:ext>
              <a:ext uri="{C183D7F6-B498-43B3-948B-1728B52AA6E4}">
                <adec:decorative xmlns:adec="http://schemas.microsoft.com/office/drawing/2017/decorative" val="1"/>
              </a:ext>
            </a:extLst>
          </p:cNvPr>
          <p:cNvSpPr/>
          <p:nvPr/>
        </p:nvSpPr>
        <p:spPr>
          <a:xfrm>
            <a:off x="9381107" y="5835937"/>
            <a:ext cx="1379972" cy="66526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Scenario analysis 1</a:t>
            </a:r>
          </a:p>
        </p:txBody>
      </p:sp>
      <p:cxnSp>
        <p:nvCxnSpPr>
          <p:cNvPr id="24" name="Connector: Elbow 23">
            <a:extLst>
              <a:ext uri="{FF2B5EF4-FFF2-40B4-BE49-F238E27FC236}">
                <a16:creationId xmlns:a16="http://schemas.microsoft.com/office/drawing/2014/main" id="{D872CBEB-74DD-4194-9CDA-50FE0B2DE325}"/>
              </a:ext>
              <a:ext uri="{C183D7F6-B498-43B3-948B-1728B52AA6E4}">
                <adec:decorative xmlns:adec="http://schemas.microsoft.com/office/drawing/2017/decorative" val="1"/>
              </a:ext>
            </a:extLst>
          </p:cNvPr>
          <p:cNvCxnSpPr>
            <a:stCxn id="12" idx="2"/>
            <a:endCxn id="20" idx="0"/>
          </p:cNvCxnSpPr>
          <p:nvPr/>
        </p:nvCxnSpPr>
        <p:spPr>
          <a:xfrm rot="16200000" flipH="1">
            <a:off x="3177103" y="5122601"/>
            <a:ext cx="527913" cy="9307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1529A712-AD9A-494A-94B6-861DFCAC66DA}"/>
              </a:ext>
              <a:ext uri="{C183D7F6-B498-43B3-948B-1728B52AA6E4}">
                <adec:decorative xmlns:adec="http://schemas.microsoft.com/office/drawing/2017/decorative" val="1"/>
              </a:ext>
            </a:extLst>
          </p:cNvPr>
          <p:cNvCxnSpPr>
            <a:stCxn id="14" idx="2"/>
            <a:endCxn id="20" idx="0"/>
          </p:cNvCxnSpPr>
          <p:nvPr/>
        </p:nvCxnSpPr>
        <p:spPr>
          <a:xfrm rot="5400000">
            <a:off x="4070637" y="5182072"/>
            <a:ext cx="505628" cy="8340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2C670B3F-F5CC-4574-8134-A53988BAE1A5}"/>
              </a:ext>
              <a:ext uri="{C183D7F6-B498-43B3-948B-1728B52AA6E4}">
                <adec:decorative xmlns:adec="http://schemas.microsoft.com/office/drawing/2017/decorative" val="1"/>
              </a:ext>
            </a:extLst>
          </p:cNvPr>
          <p:cNvCxnSpPr>
            <a:stCxn id="15" idx="2"/>
            <a:endCxn id="20" idx="0"/>
          </p:cNvCxnSpPr>
          <p:nvPr/>
        </p:nvCxnSpPr>
        <p:spPr>
          <a:xfrm rot="5400000">
            <a:off x="4876371" y="4354052"/>
            <a:ext cx="527914" cy="246781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B2E52EED-BEFC-465F-838E-E8AD8D84D810}"/>
              </a:ext>
              <a:ext uri="{C183D7F6-B498-43B3-948B-1728B52AA6E4}">
                <adec:decorative xmlns:adec="http://schemas.microsoft.com/office/drawing/2017/decorative" val="1"/>
              </a:ext>
            </a:extLst>
          </p:cNvPr>
          <p:cNvCxnSpPr>
            <a:stCxn id="18" idx="2"/>
            <a:endCxn id="22" idx="0"/>
          </p:cNvCxnSpPr>
          <p:nvPr/>
        </p:nvCxnSpPr>
        <p:spPr>
          <a:xfrm rot="16200000" flipH="1">
            <a:off x="9173042" y="4937886"/>
            <a:ext cx="542846" cy="125325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B5CF8FE4-D52D-4993-8A92-F1225A994B22}"/>
              </a:ext>
              <a:ext uri="{C183D7F6-B498-43B3-948B-1728B52AA6E4}">
                <adec:decorative xmlns:adec="http://schemas.microsoft.com/office/drawing/2017/decorative" val="1"/>
              </a:ext>
            </a:extLst>
          </p:cNvPr>
          <p:cNvCxnSpPr>
            <a:stCxn id="19" idx="2"/>
            <a:endCxn id="22" idx="0"/>
          </p:cNvCxnSpPr>
          <p:nvPr/>
        </p:nvCxnSpPr>
        <p:spPr>
          <a:xfrm rot="5400000">
            <a:off x="10116811" y="5247374"/>
            <a:ext cx="542846" cy="63428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C103BC57-E96D-499A-AD14-FA2A588846E8}"/>
              </a:ext>
              <a:ext uri="{C183D7F6-B498-43B3-948B-1728B52AA6E4}">
                <adec:decorative xmlns:adec="http://schemas.microsoft.com/office/drawing/2017/decorative" val="1"/>
              </a:ext>
            </a:extLst>
          </p:cNvPr>
          <p:cNvCxnSpPr>
            <a:stCxn id="10" idx="2"/>
            <a:endCxn id="12" idx="0"/>
          </p:cNvCxnSpPr>
          <p:nvPr/>
        </p:nvCxnSpPr>
        <p:spPr>
          <a:xfrm rot="5400000">
            <a:off x="3553719" y="3165616"/>
            <a:ext cx="400574" cy="155661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39B83E85-8504-451E-88AF-DE249377CB06}"/>
              </a:ext>
              <a:ext uri="{C183D7F6-B498-43B3-948B-1728B52AA6E4}">
                <adec:decorative xmlns:adec="http://schemas.microsoft.com/office/drawing/2017/decorative" val="1"/>
              </a:ext>
            </a:extLst>
          </p:cNvPr>
          <p:cNvCxnSpPr>
            <a:stCxn id="10" idx="2"/>
            <a:endCxn id="14" idx="0"/>
          </p:cNvCxnSpPr>
          <p:nvPr/>
        </p:nvCxnSpPr>
        <p:spPr>
          <a:xfrm rot="16200000" flipH="1">
            <a:off x="4424968" y="3850978"/>
            <a:ext cx="422859" cy="20817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048B61DB-8001-4F9A-A29A-C23D4447E63D}"/>
              </a:ext>
              <a:ext uri="{C183D7F6-B498-43B3-948B-1728B52AA6E4}">
                <adec:decorative xmlns:adec="http://schemas.microsoft.com/office/drawing/2017/decorative" val="1"/>
              </a:ext>
            </a:extLst>
          </p:cNvPr>
          <p:cNvCxnSpPr>
            <a:stCxn id="10" idx="2"/>
            <a:endCxn id="15" idx="0"/>
          </p:cNvCxnSpPr>
          <p:nvPr/>
        </p:nvCxnSpPr>
        <p:spPr>
          <a:xfrm rot="16200000" flipH="1">
            <a:off x="5252987" y="3022959"/>
            <a:ext cx="400574" cy="18419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1B282388-E77C-4E3A-8429-0058E58ADAF7}"/>
              </a:ext>
              <a:ext uri="{C183D7F6-B498-43B3-948B-1728B52AA6E4}">
                <adec:decorative xmlns:adec="http://schemas.microsoft.com/office/drawing/2017/decorative" val="1"/>
              </a:ext>
            </a:extLst>
          </p:cNvPr>
          <p:cNvCxnSpPr>
            <a:stCxn id="11" idx="2"/>
            <a:endCxn id="18" idx="0"/>
          </p:cNvCxnSpPr>
          <p:nvPr/>
        </p:nvCxnSpPr>
        <p:spPr>
          <a:xfrm rot="5400000">
            <a:off x="9056471" y="3455711"/>
            <a:ext cx="418952" cy="89621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44D0AF38-0C7C-48C1-A456-56B4904723FE}"/>
              </a:ext>
              <a:ext uri="{C183D7F6-B498-43B3-948B-1728B52AA6E4}">
                <adec:decorative xmlns:adec="http://schemas.microsoft.com/office/drawing/2017/decorative" val="1"/>
              </a:ext>
            </a:extLst>
          </p:cNvPr>
          <p:cNvCxnSpPr>
            <a:stCxn id="11" idx="2"/>
            <a:endCxn id="19" idx="0"/>
          </p:cNvCxnSpPr>
          <p:nvPr/>
        </p:nvCxnSpPr>
        <p:spPr>
          <a:xfrm rot="16200000" flipH="1">
            <a:off x="10000238" y="3408159"/>
            <a:ext cx="418952" cy="99131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4D9B924A-1493-4868-8F57-9D2D249578EE}"/>
              </a:ext>
              <a:ext uri="{C183D7F6-B498-43B3-948B-1728B52AA6E4}">
                <adec:decorative xmlns:adec="http://schemas.microsoft.com/office/drawing/2017/decorative" val="1"/>
              </a:ext>
            </a:extLst>
          </p:cNvPr>
          <p:cNvCxnSpPr>
            <a:cxnSpLocks/>
            <a:stCxn id="16" idx="2"/>
            <a:endCxn id="10" idx="0"/>
          </p:cNvCxnSpPr>
          <p:nvPr/>
        </p:nvCxnSpPr>
        <p:spPr>
          <a:xfrm rot="5400000">
            <a:off x="5321408" y="1908704"/>
            <a:ext cx="396945" cy="197513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43DA2A06-8742-45F0-81EC-CDEF8CCB6DA4}"/>
              </a:ext>
              <a:ext uri="{C183D7F6-B498-43B3-948B-1728B52AA6E4}">
                <adec:decorative xmlns:adec="http://schemas.microsoft.com/office/drawing/2017/decorative" val="1"/>
              </a:ext>
            </a:extLst>
          </p:cNvPr>
          <p:cNvCxnSpPr>
            <a:cxnSpLocks/>
            <a:stCxn id="16" idx="2"/>
            <a:endCxn id="11" idx="0"/>
          </p:cNvCxnSpPr>
          <p:nvPr/>
        </p:nvCxnSpPr>
        <p:spPr>
          <a:xfrm rot="16200000" flipH="1">
            <a:off x="7936925" y="1268321"/>
            <a:ext cx="347653" cy="320660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5B7AD9F-F463-4805-8749-7CF49FF2208F}"/>
              </a:ext>
            </a:extLst>
          </p:cNvPr>
          <p:cNvSpPr/>
          <p:nvPr/>
        </p:nvSpPr>
        <p:spPr>
          <a:xfrm>
            <a:off x="4862805" y="5660144"/>
            <a:ext cx="4058474" cy="1130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 additional scenario in model focussed on PHE data, supplemented by only the cefiderocol and fosfomycin arms of published studies</a:t>
            </a:r>
          </a:p>
        </p:txBody>
      </p:sp>
    </p:spTree>
    <p:extLst>
      <p:ext uri="{BB962C8B-B14F-4D97-AF65-F5344CB8AC3E}">
        <p14:creationId xmlns:p14="http://schemas.microsoft.com/office/powerpoint/2010/main" val="2431723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A33A0-3E37-4FA2-A7F6-F9464AE06845}"/>
              </a:ext>
            </a:extLst>
          </p:cNvPr>
          <p:cNvSpPr>
            <a:spLocks noGrp="1"/>
          </p:cNvSpPr>
          <p:nvPr>
            <p:ph type="ctrTitle"/>
          </p:nvPr>
        </p:nvSpPr>
        <p:spPr/>
        <p:txBody>
          <a:bodyPr/>
          <a:lstStyle/>
          <a:p>
            <a:r>
              <a:rPr lang="en-GB" dirty="0"/>
              <a:t>Comparing this evaluation with the evaluation of ceftazidime-avibactam</a:t>
            </a:r>
          </a:p>
        </p:txBody>
      </p:sp>
      <p:sp>
        <p:nvSpPr>
          <p:cNvPr id="3" name="Subtitle 2">
            <a:extLst>
              <a:ext uri="{FF2B5EF4-FFF2-40B4-BE49-F238E27FC236}">
                <a16:creationId xmlns:a16="http://schemas.microsoft.com/office/drawing/2014/main" id="{6BAB17D6-658E-448A-8C9B-1FB5E79EAF8F}"/>
              </a:ext>
            </a:extLst>
          </p:cNvPr>
          <p:cNvSpPr>
            <a:spLocks noGrp="1"/>
          </p:cNvSpPr>
          <p:nvPr>
            <p:ph type="subTitle" idx="1"/>
          </p:nvPr>
        </p:nvSpPr>
        <p:spPr>
          <a:xfrm>
            <a:off x="496580" y="1781110"/>
            <a:ext cx="11080069" cy="5424362"/>
          </a:xfrm>
        </p:spPr>
        <p:txBody>
          <a:bodyPr>
            <a:normAutofit lnSpcReduction="10000"/>
          </a:bodyPr>
          <a:lstStyle/>
          <a:p>
            <a:pPr>
              <a:lnSpc>
                <a:spcPct val="110000"/>
              </a:lnSpc>
              <a:spcBef>
                <a:spcPts val="600"/>
              </a:spcBef>
              <a:spcAft>
                <a:spcPts val="600"/>
              </a:spcAft>
              <a:buFont typeface="Arial" panose="020B0604020202020204" pitchFamily="34" charset="0"/>
              <a:buChar char="•"/>
            </a:pPr>
            <a:r>
              <a:rPr lang="en-GB" dirty="0">
                <a:latin typeface="+mn-lt"/>
              </a:rPr>
              <a:t>EEPRU used the same modelling approach and base case assumptions as for the ongoing NICE evaluation of ceftazidime-avibactam (CAZ-AVI), with the following exceptions: </a:t>
            </a:r>
          </a:p>
          <a:p>
            <a:pPr marL="800100" lvl="1" indent="-342900" algn="l">
              <a:lnSpc>
                <a:spcPct val="110000"/>
              </a:lnSpc>
              <a:spcBef>
                <a:spcPts val="600"/>
              </a:spcBef>
              <a:spcAft>
                <a:spcPts val="600"/>
              </a:spcAft>
              <a:buFont typeface="Arial" panose="020B0604020202020204" pitchFamily="34" charset="0"/>
              <a:buChar char="•"/>
            </a:pPr>
            <a:r>
              <a:rPr lang="en-GB" sz="1800" dirty="0"/>
              <a:t>EEPRU modelled different pathogens, resistance mechanisms and comparator antimicrobials (see slides 14, 15 and 18), because the populations in which cefiderocol is expected to have greatest clinical benefit differ from CAZ-AVI.</a:t>
            </a:r>
          </a:p>
          <a:p>
            <a:pPr marL="800100" lvl="1" indent="-342900" algn="l">
              <a:lnSpc>
                <a:spcPct val="110000"/>
              </a:lnSpc>
              <a:spcBef>
                <a:spcPts val="600"/>
              </a:spcBef>
              <a:spcAft>
                <a:spcPts val="600"/>
              </a:spcAft>
              <a:buFont typeface="Arial" panose="020B0604020202020204" pitchFamily="34" charset="0"/>
              <a:buChar char="•"/>
            </a:pPr>
            <a:r>
              <a:rPr lang="en-GB" sz="1800" dirty="0"/>
              <a:t>Different studies informed EEPRU’s estimates of cefiderocol’s relative effectiveness, although they used the same approach as for CAZ-AVI </a:t>
            </a:r>
            <a:r>
              <a:rPr lang="en-GB" sz="1800" dirty="0" err="1"/>
              <a:t>ie</a:t>
            </a:r>
            <a:r>
              <a:rPr lang="en-GB" sz="1800" dirty="0"/>
              <a:t> used in vitro susceptibility studies as a surrogate for clinical outcomes (see slides 19-42)</a:t>
            </a:r>
          </a:p>
          <a:p>
            <a:pPr marL="800100" lvl="1" indent="-342900" algn="l">
              <a:lnSpc>
                <a:spcPct val="110000"/>
              </a:lnSpc>
              <a:spcBef>
                <a:spcPts val="600"/>
              </a:spcBef>
              <a:spcAft>
                <a:spcPts val="600"/>
              </a:spcAft>
              <a:buFont typeface="Arial" panose="020B0604020202020204" pitchFamily="34" charset="0"/>
              <a:buChar char="•"/>
            </a:pPr>
            <a:r>
              <a:rPr lang="en-GB" sz="1800" dirty="0"/>
              <a:t>For one of the pathogens modelled (</a:t>
            </a:r>
            <a:r>
              <a:rPr lang="en-GB" sz="1800" i="1" dirty="0"/>
              <a:t>Pseudomonas</a:t>
            </a:r>
            <a:r>
              <a:rPr lang="en-GB" sz="1800" dirty="0"/>
              <a:t>)</a:t>
            </a:r>
            <a:r>
              <a:rPr lang="en-GB" sz="1800" i="1" dirty="0"/>
              <a:t>, </a:t>
            </a:r>
            <a:r>
              <a:rPr lang="en-GB" sz="1800" dirty="0"/>
              <a:t>EEPRU assumed the eligible population would remain at its current level over the 20-year modelled time horizon. This contrasts the assumption applied in EEPRU’s CAZ-AVI model, and applied to the other pathogen in the cefiderocol model (</a:t>
            </a:r>
            <a:r>
              <a:rPr lang="en-GB" sz="1800" i="1" dirty="0" err="1"/>
              <a:t>Enterobacterales</a:t>
            </a:r>
            <a:r>
              <a:rPr lang="en-GB" sz="1800" i="1" dirty="0"/>
              <a:t>),</a:t>
            </a:r>
            <a:r>
              <a:rPr lang="en-GB" sz="1800" dirty="0"/>
              <a:t> whereby the population increases over time, either in the long term (‘persistent trend’ model) or short term (‘damped trend’ model). See slides 64-68. </a:t>
            </a:r>
          </a:p>
          <a:p>
            <a:pPr marL="285750" marR="0" lvl="0" indent="-28575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mn-lt"/>
                <a:ea typeface="Lato" panose="020F0502020204030203" pitchFamily="34" charset="0"/>
                <a:cs typeface="Lato" panose="020F0502020204030203" pitchFamily="34" charset="0"/>
              </a:rPr>
              <a:t>The company (Shionogi) did not submit an economic model for this evaluation.</a:t>
            </a:r>
          </a:p>
          <a:p>
            <a:pPr marL="285750" marR="0" lvl="0" indent="-28575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lang="en-GB" dirty="0">
                <a:solidFill>
                  <a:srgbClr val="000000"/>
                </a:solidFill>
                <a:latin typeface="+mn-lt"/>
              </a:rPr>
              <a:t>Results of EEPRU’s model are presented on slides </a:t>
            </a:r>
            <a:r>
              <a:rPr lang="en-GB" dirty="0">
                <a:latin typeface="+mn-lt"/>
              </a:rPr>
              <a:t>81-95</a:t>
            </a:r>
            <a:endParaRPr kumimoji="0" lang="en-GB" b="0" i="0" u="none" strike="noStrike" kern="1200" cap="none" spc="0" normalizeH="0" baseline="0" noProof="0" dirty="0">
              <a:ln>
                <a:noFill/>
              </a:ln>
              <a:effectLst/>
              <a:uLnTx/>
              <a:uFillTx/>
              <a:latin typeface="+mn-lt"/>
              <a:ea typeface="Lato" panose="020F0502020204030203" pitchFamily="34" charset="0"/>
              <a:cs typeface="Lato" panose="020F0502020204030203" pitchFamily="34" charset="0"/>
            </a:endParaRPr>
          </a:p>
          <a:p>
            <a:pPr marL="800100" lvl="1" indent="-342900" algn="l">
              <a:lnSpc>
                <a:spcPct val="110000"/>
              </a:lnSpc>
              <a:spcBef>
                <a:spcPts val="600"/>
              </a:spcBef>
              <a:spcAft>
                <a:spcPts val="600"/>
              </a:spcAft>
              <a:buFont typeface="Arial" panose="020B0604020202020204" pitchFamily="34" charset="0"/>
              <a:buChar char="•"/>
            </a:pPr>
            <a:endParaRPr lang="en-GB" sz="1800" dirty="0"/>
          </a:p>
          <a:p>
            <a:pPr marL="628650" indent="-342900">
              <a:lnSpc>
                <a:spcPct val="110000"/>
              </a:lnSpc>
              <a:spcBef>
                <a:spcPts val="600"/>
              </a:spcBef>
              <a:spcAft>
                <a:spcPts val="600"/>
              </a:spcAft>
              <a:buFont typeface="Arial" panose="020B0604020202020204" pitchFamily="34" charset="0"/>
              <a:buChar char="•"/>
            </a:pPr>
            <a:endParaRPr lang="en-GB" dirty="0">
              <a:latin typeface="+mn-lt"/>
            </a:endParaRPr>
          </a:p>
        </p:txBody>
      </p:sp>
    </p:spTree>
    <p:extLst>
      <p:ext uri="{BB962C8B-B14F-4D97-AF65-F5344CB8AC3E}">
        <p14:creationId xmlns:p14="http://schemas.microsoft.com/office/powerpoint/2010/main" val="2350473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98825-D26C-4B1E-82DE-07E977CA3500}"/>
              </a:ext>
            </a:extLst>
          </p:cNvPr>
          <p:cNvSpPr>
            <a:spLocks noGrp="1"/>
          </p:cNvSpPr>
          <p:nvPr>
            <p:ph type="ctrTitle"/>
          </p:nvPr>
        </p:nvSpPr>
        <p:spPr>
          <a:xfrm>
            <a:off x="496383" y="487510"/>
            <a:ext cx="11307171" cy="1276350"/>
          </a:xfrm>
        </p:spPr>
        <p:txBody>
          <a:bodyPr/>
          <a:lstStyle/>
          <a:p>
            <a:r>
              <a:rPr lang="en-GB" dirty="0"/>
              <a:t>Susceptibility NMA results – </a:t>
            </a:r>
            <a:r>
              <a:rPr lang="en-GB" i="1" dirty="0">
                <a:effectLst/>
                <a:latin typeface="+mj-lt"/>
                <a:ea typeface="Calibri" panose="020F0502020204030204" pitchFamily="34" charset="0"/>
                <a:cs typeface="Arial" panose="020B0604020202020204" pitchFamily="34" charset="0"/>
              </a:rPr>
              <a:t>Pseudomonas </a:t>
            </a:r>
            <a:r>
              <a:rPr lang="en-GB" dirty="0">
                <a:effectLst/>
                <a:latin typeface="+mj-lt"/>
                <a:ea typeface="Calibri" panose="020F0502020204030204" pitchFamily="34" charset="0"/>
                <a:cs typeface="Arial" panose="020B0604020202020204" pitchFamily="34" charset="0"/>
              </a:rPr>
              <a:t>(1)</a:t>
            </a:r>
            <a:r>
              <a:rPr lang="en-GB" dirty="0"/>
              <a:t> </a:t>
            </a:r>
          </a:p>
        </p:txBody>
      </p:sp>
      <p:sp>
        <p:nvSpPr>
          <p:cNvPr id="7" name="TextBox 6">
            <a:extLst>
              <a:ext uri="{FF2B5EF4-FFF2-40B4-BE49-F238E27FC236}">
                <a16:creationId xmlns:a16="http://schemas.microsoft.com/office/drawing/2014/main" id="{46C2AB42-84D9-4747-A307-47D40BBCABE7}"/>
              </a:ext>
            </a:extLst>
          </p:cNvPr>
          <p:cNvSpPr txBox="1"/>
          <p:nvPr/>
        </p:nvSpPr>
        <p:spPr>
          <a:xfrm>
            <a:off x="388446" y="1255294"/>
            <a:ext cx="4501644" cy="923330"/>
          </a:xfrm>
          <a:prstGeom prst="rect">
            <a:avLst/>
          </a:prstGeom>
          <a:noFill/>
        </p:spPr>
        <p:txBody>
          <a:bodyPr wrap="square" rtlCol="0">
            <a:spAutoFit/>
          </a:bodyPr>
          <a:lstStyle/>
          <a:p>
            <a:r>
              <a:rPr lang="en-GB" b="1" dirty="0">
                <a:ea typeface="Calibri" panose="020F0502020204030204" pitchFamily="34" charset="0"/>
                <a:cs typeface="Arial" panose="020B0604020202020204" pitchFamily="34" charset="0"/>
              </a:rPr>
              <a:t>Base case network</a:t>
            </a:r>
            <a:endParaRPr lang="en-GB" sz="1800" b="1" dirty="0">
              <a:effectLst/>
              <a:ea typeface="Calibri" panose="020F0502020204030204" pitchFamily="34" charset="0"/>
              <a:cs typeface="Arial" panose="020B0604020202020204" pitchFamily="34" charset="0"/>
            </a:endParaRPr>
          </a:p>
          <a:p>
            <a:r>
              <a:rPr lang="en-GB" sz="1800" i="1" dirty="0">
                <a:effectLst/>
                <a:ea typeface="Calibri" panose="020F0502020204030204" pitchFamily="34" charset="0"/>
                <a:cs typeface="Arial" panose="020B0604020202020204" pitchFamily="34" charset="0"/>
              </a:rPr>
              <a:t>Enterobacterales</a:t>
            </a:r>
            <a:r>
              <a:rPr lang="en-GB" sz="1800" dirty="0">
                <a:effectLst/>
                <a:ea typeface="Calibri" panose="020F0502020204030204" pitchFamily="34" charset="0"/>
                <a:cs typeface="Arial" panose="020B0604020202020204" pitchFamily="34" charset="0"/>
              </a:rPr>
              <a:t> with EUCAST breakpoint for SIDERO, </a:t>
            </a:r>
            <a:r>
              <a:rPr lang="en-GB" sz="1800" dirty="0" err="1">
                <a:effectLst/>
                <a:ea typeface="Calibri" panose="020F0502020204030204" pitchFamily="34" charset="0"/>
                <a:cs typeface="Arial" panose="020B0604020202020204" pitchFamily="34" charset="0"/>
              </a:rPr>
              <a:t>fosfomycin</a:t>
            </a:r>
            <a:r>
              <a:rPr lang="en-GB" sz="1800" dirty="0">
                <a:effectLst/>
                <a:ea typeface="Calibri" panose="020F0502020204030204" pitchFamily="34" charset="0"/>
                <a:cs typeface="Arial" panose="020B0604020202020204" pitchFamily="34" charset="0"/>
              </a:rPr>
              <a:t> and PHE studies)</a:t>
            </a:r>
            <a:endParaRPr lang="en-GB" dirty="0"/>
          </a:p>
        </p:txBody>
      </p:sp>
      <p:sp>
        <p:nvSpPr>
          <p:cNvPr id="10" name="TextBox 9">
            <a:extLst>
              <a:ext uri="{FF2B5EF4-FFF2-40B4-BE49-F238E27FC236}">
                <a16:creationId xmlns:a16="http://schemas.microsoft.com/office/drawing/2014/main" id="{2A96762F-CAC0-4C9D-A359-DBF761BD57A8}"/>
              </a:ext>
            </a:extLst>
          </p:cNvPr>
          <p:cNvSpPr txBox="1"/>
          <p:nvPr/>
        </p:nvSpPr>
        <p:spPr>
          <a:xfrm>
            <a:off x="6327664" y="1253288"/>
            <a:ext cx="4501644" cy="923330"/>
          </a:xfrm>
          <a:prstGeom prst="rect">
            <a:avLst/>
          </a:prstGeom>
          <a:noFill/>
        </p:spPr>
        <p:txBody>
          <a:bodyPr wrap="square" rtlCol="0">
            <a:spAutoFit/>
          </a:bodyPr>
          <a:lstStyle/>
          <a:p>
            <a:r>
              <a:rPr lang="en-GB" sz="1800" b="1" dirty="0">
                <a:effectLst/>
                <a:ea typeface="Calibri" panose="020F0502020204030204" pitchFamily="34" charset="0"/>
                <a:cs typeface="Arial" panose="020B0604020202020204" pitchFamily="34" charset="0"/>
              </a:rPr>
              <a:t>Susceptibility relative to col</a:t>
            </a:r>
            <a:r>
              <a:rPr lang="en-GB" b="1" dirty="0">
                <a:ea typeface="Calibri" panose="020F0502020204030204" pitchFamily="34" charset="0"/>
                <a:cs typeface="Arial" panose="020B0604020202020204" pitchFamily="34" charset="0"/>
              </a:rPr>
              <a:t>istin</a:t>
            </a:r>
          </a:p>
          <a:p>
            <a:r>
              <a:rPr lang="en-GB" sz="1800" dirty="0">
                <a:effectLst/>
                <a:ea typeface="Calibri" panose="020F0502020204030204" pitchFamily="34" charset="0"/>
                <a:cs typeface="Arial" panose="020B0604020202020204" pitchFamily="34" charset="0"/>
              </a:rPr>
              <a:t>PB = probability of being the most effective treatment</a:t>
            </a:r>
          </a:p>
        </p:txBody>
      </p:sp>
      <p:pic>
        <p:nvPicPr>
          <p:cNvPr id="4" name="Picture 3" descr="Diagram, radar chart&#10;&#10;Description automatically generated">
            <a:extLst>
              <a:ext uri="{FF2B5EF4-FFF2-40B4-BE49-F238E27FC236}">
                <a16:creationId xmlns:a16="http://schemas.microsoft.com/office/drawing/2014/main" id="{D44AB354-AADF-4F4D-AB93-152354FD25F7}"/>
              </a:ext>
            </a:extLst>
          </p:cNvPr>
          <p:cNvPicPr>
            <a:picLocks noChangeAspect="1"/>
          </p:cNvPicPr>
          <p:nvPr/>
        </p:nvPicPr>
        <p:blipFill>
          <a:blip r:embed="rId3"/>
          <a:stretch>
            <a:fillRect/>
          </a:stretch>
        </p:blipFill>
        <p:spPr>
          <a:xfrm>
            <a:off x="695287" y="2454449"/>
            <a:ext cx="4442533" cy="3777902"/>
          </a:xfrm>
          <a:prstGeom prst="rect">
            <a:avLst/>
          </a:prstGeom>
        </p:spPr>
      </p:pic>
      <p:sp>
        <p:nvSpPr>
          <p:cNvPr id="8" name="Arrow: Right 7">
            <a:extLst>
              <a:ext uri="{FF2B5EF4-FFF2-40B4-BE49-F238E27FC236}">
                <a16:creationId xmlns:a16="http://schemas.microsoft.com/office/drawing/2014/main" id="{2DCBE920-376D-4F23-A62A-35C23775EECF}"/>
              </a:ext>
              <a:ext uri="{C183D7F6-B498-43B3-948B-1728B52AA6E4}">
                <adec:decorative xmlns:adec="http://schemas.microsoft.com/office/drawing/2017/decorative" val="1"/>
              </a:ext>
            </a:extLst>
          </p:cNvPr>
          <p:cNvSpPr/>
          <p:nvPr/>
        </p:nvSpPr>
        <p:spPr>
          <a:xfrm>
            <a:off x="4890090" y="3906982"/>
            <a:ext cx="924791" cy="436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Chart&#10;&#10;Description automatically generated with very low confidence">
            <a:extLst>
              <a:ext uri="{FF2B5EF4-FFF2-40B4-BE49-F238E27FC236}">
                <a16:creationId xmlns:a16="http://schemas.microsoft.com/office/drawing/2014/main" id="{C3C7F94A-25C9-422D-B423-A5973BC5AE6F}"/>
              </a:ext>
            </a:extLst>
          </p:cNvPr>
          <p:cNvPicPr>
            <a:picLocks noChangeAspect="1"/>
          </p:cNvPicPr>
          <p:nvPr/>
        </p:nvPicPr>
        <p:blipFill rotWithShape="1">
          <a:blip r:embed="rId4"/>
          <a:srcRect b="10566"/>
          <a:stretch/>
        </p:blipFill>
        <p:spPr>
          <a:xfrm>
            <a:off x="6075731" y="2322886"/>
            <a:ext cx="5249802" cy="4328638"/>
          </a:xfrm>
          <a:prstGeom prst="rect">
            <a:avLst/>
          </a:prstGeom>
        </p:spPr>
      </p:pic>
    </p:spTree>
    <p:extLst>
      <p:ext uri="{BB962C8B-B14F-4D97-AF65-F5344CB8AC3E}">
        <p14:creationId xmlns:p14="http://schemas.microsoft.com/office/powerpoint/2010/main" val="2086967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603FB-C0D7-4164-A6D5-E10AFA423FE7}"/>
              </a:ext>
            </a:extLst>
          </p:cNvPr>
          <p:cNvSpPr>
            <a:spLocks noGrp="1"/>
          </p:cNvSpPr>
          <p:nvPr>
            <p:ph type="ctrTitle"/>
          </p:nvPr>
        </p:nvSpPr>
        <p:spPr>
          <a:xfrm>
            <a:off x="496383" y="487510"/>
            <a:ext cx="11296287" cy="1276350"/>
          </a:xfrm>
        </p:spPr>
        <p:txBody>
          <a:bodyPr/>
          <a:lstStyle/>
          <a:p>
            <a:r>
              <a:rPr lang="en-GB" dirty="0"/>
              <a:t>Susceptibility NMA results – </a:t>
            </a:r>
            <a:r>
              <a:rPr lang="en-GB" i="1" dirty="0">
                <a:effectLst/>
                <a:latin typeface="+mj-lt"/>
                <a:ea typeface="Calibri" panose="020F0502020204030204" pitchFamily="34" charset="0"/>
                <a:cs typeface="Arial" panose="020B0604020202020204" pitchFamily="34" charset="0"/>
              </a:rPr>
              <a:t>Pseudomonas </a:t>
            </a:r>
            <a:r>
              <a:rPr lang="en-GB" dirty="0">
                <a:effectLst/>
                <a:latin typeface="+mj-lt"/>
                <a:ea typeface="Calibri" panose="020F0502020204030204" pitchFamily="34" charset="0"/>
                <a:cs typeface="Arial" panose="020B0604020202020204" pitchFamily="34" charset="0"/>
              </a:rPr>
              <a:t>(2)</a:t>
            </a:r>
            <a:r>
              <a:rPr lang="en-GB" dirty="0"/>
              <a:t> </a:t>
            </a:r>
          </a:p>
        </p:txBody>
      </p:sp>
      <p:graphicFrame>
        <p:nvGraphicFramePr>
          <p:cNvPr id="6" name="Table 6">
            <a:extLst>
              <a:ext uri="{FF2B5EF4-FFF2-40B4-BE49-F238E27FC236}">
                <a16:creationId xmlns:a16="http://schemas.microsoft.com/office/drawing/2014/main" id="{AD5D0362-2547-4B0E-BA5E-85E26254D79F}"/>
              </a:ext>
            </a:extLst>
          </p:cNvPr>
          <p:cNvGraphicFramePr>
            <a:graphicFrameLocks noGrp="1"/>
          </p:cNvGraphicFramePr>
          <p:nvPr>
            <p:extLst>
              <p:ext uri="{D42A27DB-BD31-4B8C-83A1-F6EECF244321}">
                <p14:modId xmlns:p14="http://schemas.microsoft.com/office/powerpoint/2010/main" val="454291776"/>
              </p:ext>
            </p:extLst>
          </p:nvPr>
        </p:nvGraphicFramePr>
        <p:xfrm>
          <a:off x="399330" y="1256310"/>
          <a:ext cx="11015922" cy="4279011"/>
        </p:xfrm>
        <a:graphic>
          <a:graphicData uri="http://schemas.openxmlformats.org/drawingml/2006/table">
            <a:tbl>
              <a:tblPr firstRow="1" bandRow="1">
                <a:tableStyleId>{5C22544A-7EE6-4342-B048-85BDC9FD1C3A}</a:tableStyleId>
              </a:tblPr>
              <a:tblGrid>
                <a:gridCol w="1491815">
                  <a:extLst>
                    <a:ext uri="{9D8B030D-6E8A-4147-A177-3AD203B41FA5}">
                      <a16:colId xmlns:a16="http://schemas.microsoft.com/office/drawing/2014/main" val="421378736"/>
                    </a:ext>
                  </a:extLst>
                </a:gridCol>
                <a:gridCol w="2410691">
                  <a:extLst>
                    <a:ext uri="{9D8B030D-6E8A-4147-A177-3AD203B41FA5}">
                      <a16:colId xmlns:a16="http://schemas.microsoft.com/office/drawing/2014/main" val="191391083"/>
                    </a:ext>
                  </a:extLst>
                </a:gridCol>
                <a:gridCol w="4218709">
                  <a:extLst>
                    <a:ext uri="{9D8B030D-6E8A-4147-A177-3AD203B41FA5}">
                      <a16:colId xmlns:a16="http://schemas.microsoft.com/office/drawing/2014/main" val="2750174253"/>
                    </a:ext>
                  </a:extLst>
                </a:gridCol>
                <a:gridCol w="2894707">
                  <a:extLst>
                    <a:ext uri="{9D8B030D-6E8A-4147-A177-3AD203B41FA5}">
                      <a16:colId xmlns:a16="http://schemas.microsoft.com/office/drawing/2014/main" val="1379792144"/>
                    </a:ext>
                  </a:extLst>
                </a:gridCol>
              </a:tblGrid>
              <a:tr h="463231">
                <a:tc>
                  <a:txBody>
                    <a:bodyPr/>
                    <a:lstStyle/>
                    <a:p>
                      <a:r>
                        <a:rPr lang="en-GB" dirty="0"/>
                        <a:t>Scenario</a:t>
                      </a:r>
                    </a:p>
                  </a:txBody>
                  <a:tcPr/>
                </a:tc>
                <a:tc>
                  <a:txBody>
                    <a:bodyPr/>
                    <a:lstStyle/>
                    <a:p>
                      <a:r>
                        <a:rPr lang="en-GB" dirty="0"/>
                        <a:t>Breakpoint</a:t>
                      </a:r>
                    </a:p>
                  </a:txBody>
                  <a:tcPr/>
                </a:tc>
                <a:tc>
                  <a:txBody>
                    <a:bodyPr/>
                    <a:lstStyle/>
                    <a:p>
                      <a:r>
                        <a:rPr lang="en-GB" dirty="0"/>
                        <a:t>Data sources</a:t>
                      </a:r>
                    </a:p>
                  </a:txBody>
                  <a:tcPr/>
                </a:tc>
                <a:tc>
                  <a:txBody>
                    <a:bodyPr/>
                    <a:lstStyle/>
                    <a:p>
                      <a:r>
                        <a:rPr lang="en-GB" dirty="0"/>
                        <a:t>Odds ratio vs colistin</a:t>
                      </a:r>
                    </a:p>
                  </a:txBody>
                  <a:tcPr/>
                </a:tc>
                <a:extLst>
                  <a:ext uri="{0D108BD9-81ED-4DB2-BD59-A6C34878D82A}">
                    <a16:rowId xmlns:a16="http://schemas.microsoft.com/office/drawing/2014/main" val="2163353698"/>
                  </a:ext>
                </a:extLst>
              </a:tr>
              <a:tr h="1050915">
                <a:tc>
                  <a:txBody>
                    <a:bodyPr/>
                    <a:lstStyle/>
                    <a:p>
                      <a:r>
                        <a:rPr lang="en-GB" b="1" dirty="0"/>
                        <a:t>Base Case</a:t>
                      </a:r>
                    </a:p>
                  </a:txBody>
                  <a:tcPr/>
                </a:tc>
                <a:tc>
                  <a:txBody>
                    <a:bodyPr/>
                    <a:lstStyle/>
                    <a:p>
                      <a:r>
                        <a:rPr lang="en-GB" b="1" dirty="0">
                          <a:solidFill>
                            <a:schemeClr val="tx1"/>
                          </a:solidFill>
                        </a:rPr>
                        <a:t>Assumed EUCAST + EUCAST</a:t>
                      </a:r>
                    </a:p>
                  </a:txBody>
                  <a:tcPr/>
                </a:tc>
                <a:tc>
                  <a:txBody>
                    <a:bodyPr/>
                    <a:lstStyle/>
                    <a:p>
                      <a:r>
                        <a:rPr lang="en-GB" b="1" dirty="0">
                          <a:solidFill>
                            <a:schemeClr val="tx1"/>
                          </a:solidFill>
                        </a:rPr>
                        <a:t>PHE data +</a:t>
                      </a:r>
                    </a:p>
                    <a:p>
                      <a:r>
                        <a:rPr lang="en-GB" b="1" dirty="0">
                          <a:solidFill>
                            <a:schemeClr val="tx1"/>
                          </a:solidFill>
                        </a:rPr>
                        <a:t>NMA, all EUCAST studies</a:t>
                      </a:r>
                    </a:p>
                  </a:txBody>
                  <a:tcPr/>
                </a:tc>
                <a:tc>
                  <a:txBody>
                    <a:bodyPr/>
                    <a:lstStyle/>
                    <a:p>
                      <a:r>
                        <a:rPr lang="en-GB" b="1" dirty="0"/>
                        <a:t>0.44 </a:t>
                      </a:r>
                    </a:p>
                    <a:p>
                      <a:r>
                        <a:rPr lang="en-GB" b="1" dirty="0"/>
                        <a:t>95% </a:t>
                      </a:r>
                      <a:r>
                        <a:rPr lang="en-GB" b="1" dirty="0" err="1"/>
                        <a:t>CrI</a:t>
                      </a:r>
                      <a:r>
                        <a:rPr lang="en-GB" b="1" dirty="0"/>
                        <a:t> 0.03 to 3.94</a:t>
                      </a:r>
                    </a:p>
                  </a:txBody>
                  <a:tcPr/>
                </a:tc>
                <a:extLst>
                  <a:ext uri="{0D108BD9-81ED-4DB2-BD59-A6C34878D82A}">
                    <a16:rowId xmlns:a16="http://schemas.microsoft.com/office/drawing/2014/main" val="1533654319"/>
                  </a:ext>
                </a:extLst>
              </a:tr>
              <a:tr h="799550">
                <a:tc>
                  <a:txBody>
                    <a:bodyPr/>
                    <a:lstStyle/>
                    <a:p>
                      <a:r>
                        <a:rPr lang="en-GB" dirty="0"/>
                        <a:t>Scenario 1</a:t>
                      </a:r>
                    </a:p>
                  </a:txBody>
                  <a:tcPr/>
                </a:tc>
                <a:tc>
                  <a:txBody>
                    <a:bodyPr/>
                    <a:lstStyle/>
                    <a:p>
                      <a:r>
                        <a:rPr lang="en-GB" dirty="0">
                          <a:solidFill>
                            <a:schemeClr val="tx1"/>
                          </a:solidFill>
                        </a:rPr>
                        <a:t>CLSI</a:t>
                      </a:r>
                    </a:p>
                  </a:txBody>
                  <a:tcPr/>
                </a:tc>
                <a:tc>
                  <a:txBody>
                    <a:bodyPr/>
                    <a:lstStyle/>
                    <a:p>
                      <a:r>
                        <a:rPr lang="en-GB" dirty="0">
                          <a:solidFill>
                            <a:schemeClr val="tx1"/>
                          </a:solidFill>
                        </a:rPr>
                        <a:t>NMA, all CLSI studies</a:t>
                      </a:r>
                    </a:p>
                  </a:txBody>
                  <a:tcPr/>
                </a:tc>
                <a:tc>
                  <a:txBody>
                    <a:bodyPr/>
                    <a:lstStyle/>
                    <a:p>
                      <a:r>
                        <a:rPr lang="en-GB" dirty="0"/>
                        <a:t>71.34</a:t>
                      </a:r>
                    </a:p>
                    <a:p>
                      <a:r>
                        <a:rPr lang="en-GB" dirty="0"/>
                        <a:t>95% </a:t>
                      </a:r>
                      <a:r>
                        <a:rPr lang="en-GB" dirty="0" err="1"/>
                        <a:t>CrI</a:t>
                      </a:r>
                      <a:r>
                        <a:rPr lang="en-GB" dirty="0"/>
                        <a:t>: 4.33 to 5934</a:t>
                      </a:r>
                    </a:p>
                  </a:txBody>
                  <a:tcPr/>
                </a:tc>
                <a:extLst>
                  <a:ext uri="{0D108BD9-81ED-4DB2-BD59-A6C34878D82A}">
                    <a16:rowId xmlns:a16="http://schemas.microsoft.com/office/drawing/2014/main" val="2683288289"/>
                  </a:ext>
                </a:extLst>
              </a:tr>
              <a:tr h="735641">
                <a:tc>
                  <a:txBody>
                    <a:bodyPr/>
                    <a:lstStyle/>
                    <a:p>
                      <a:r>
                        <a:rPr lang="en-GB" dirty="0"/>
                        <a:t>Scenario 3</a:t>
                      </a:r>
                    </a:p>
                  </a:txBody>
                  <a:tcPr/>
                </a:tc>
                <a:tc>
                  <a:txBody>
                    <a:bodyPr/>
                    <a:lstStyle/>
                    <a:p>
                      <a:r>
                        <a:rPr lang="en-GB" dirty="0">
                          <a:solidFill>
                            <a:schemeClr val="tx1"/>
                          </a:solidFill>
                        </a:rPr>
                        <a:t>Assumed EUCAST + CLSI</a:t>
                      </a:r>
                    </a:p>
                  </a:txBody>
                  <a:tcPr/>
                </a:tc>
                <a:tc>
                  <a:txBody>
                    <a:bodyPr/>
                    <a:lstStyle/>
                    <a:p>
                      <a:r>
                        <a:rPr lang="en-GB" dirty="0">
                          <a:solidFill>
                            <a:schemeClr val="tx1"/>
                          </a:solidFill>
                        </a:rPr>
                        <a:t>PHE Data +</a:t>
                      </a:r>
                    </a:p>
                    <a:p>
                      <a:r>
                        <a:rPr lang="en-GB" dirty="0">
                          <a:solidFill>
                            <a:schemeClr val="tx1"/>
                          </a:solidFill>
                        </a:rPr>
                        <a:t>NMA, </a:t>
                      </a:r>
                      <a:r>
                        <a:rPr lang="en-GB" dirty="0" err="1">
                          <a:solidFill>
                            <a:schemeClr val="tx1"/>
                          </a:solidFill>
                        </a:rPr>
                        <a:t>cefiderocol</a:t>
                      </a:r>
                      <a:r>
                        <a:rPr lang="en-GB" dirty="0">
                          <a:solidFill>
                            <a:schemeClr val="tx1"/>
                          </a:solidFill>
                        </a:rPr>
                        <a:t> CLSI studies +</a:t>
                      </a:r>
                    </a:p>
                    <a:p>
                      <a:r>
                        <a:rPr lang="en-GB" dirty="0">
                          <a:solidFill>
                            <a:schemeClr val="tx1"/>
                          </a:solidFill>
                        </a:rPr>
                        <a:t>NMA, </a:t>
                      </a:r>
                      <a:r>
                        <a:rPr lang="en-GB" dirty="0" err="1">
                          <a:solidFill>
                            <a:schemeClr val="tx1"/>
                          </a:solidFill>
                        </a:rPr>
                        <a:t>fosfomycin</a:t>
                      </a:r>
                      <a:r>
                        <a:rPr lang="en-GB" dirty="0">
                          <a:solidFill>
                            <a:schemeClr val="tx1"/>
                          </a:solidFill>
                        </a:rPr>
                        <a:t> CLSI studies</a:t>
                      </a:r>
                    </a:p>
                  </a:txBody>
                  <a:tcPr/>
                </a:tc>
                <a:tc>
                  <a:txBody>
                    <a:bodyPr/>
                    <a:lstStyle/>
                    <a:p>
                      <a:r>
                        <a:rPr lang="en-GB" sz="1800" b="0" i="0" u="none" strike="noStrike" kern="1200" baseline="0" dirty="0">
                          <a:solidFill>
                            <a:schemeClr val="dk1"/>
                          </a:solidFill>
                          <a:latin typeface="+mn-lt"/>
                          <a:ea typeface="+mn-ea"/>
                          <a:cs typeface="+mn-cs"/>
                        </a:rPr>
                        <a:t>66.73</a:t>
                      </a:r>
                    </a:p>
                    <a:p>
                      <a:r>
                        <a:rPr lang="en-GB" sz="1800" b="0" i="0" u="none" strike="noStrike" kern="1200" baseline="0" dirty="0">
                          <a:solidFill>
                            <a:schemeClr val="dk1"/>
                          </a:solidFill>
                          <a:latin typeface="+mn-lt"/>
                          <a:ea typeface="+mn-ea"/>
                          <a:cs typeface="+mn-cs"/>
                        </a:rPr>
                        <a:t>95% </a:t>
                      </a:r>
                      <a:r>
                        <a:rPr lang="en-GB" sz="1800" b="0" i="0" u="none" strike="noStrike" kern="1200" baseline="0" dirty="0" err="1">
                          <a:solidFill>
                            <a:schemeClr val="dk1"/>
                          </a:solidFill>
                          <a:latin typeface="+mn-lt"/>
                          <a:ea typeface="+mn-ea"/>
                          <a:cs typeface="+mn-cs"/>
                        </a:rPr>
                        <a:t>CrI</a:t>
                      </a:r>
                      <a:r>
                        <a:rPr lang="en-GB" sz="1800" b="0" i="0" u="none" strike="noStrike" kern="1200" baseline="0" dirty="0">
                          <a:solidFill>
                            <a:schemeClr val="dk1"/>
                          </a:solidFill>
                          <a:latin typeface="+mn-lt"/>
                          <a:ea typeface="+mn-ea"/>
                          <a:cs typeface="+mn-cs"/>
                        </a:rPr>
                        <a:t>: 3.61 to 3284</a:t>
                      </a:r>
                      <a:endParaRPr lang="en-GB" dirty="0">
                        <a:solidFill>
                          <a:schemeClr val="tx1"/>
                        </a:solidFill>
                      </a:endParaRPr>
                    </a:p>
                  </a:txBody>
                  <a:tcPr/>
                </a:tc>
                <a:extLst>
                  <a:ext uri="{0D108BD9-81ED-4DB2-BD59-A6C34878D82A}">
                    <a16:rowId xmlns:a16="http://schemas.microsoft.com/office/drawing/2014/main" val="1693431269"/>
                  </a:ext>
                </a:extLst>
              </a:tr>
              <a:tr h="1050915">
                <a:tc>
                  <a:txBody>
                    <a:bodyPr/>
                    <a:lstStyle/>
                    <a:p>
                      <a:r>
                        <a:rPr lang="en-GB" dirty="0"/>
                        <a:t>Scenario 4</a:t>
                      </a:r>
                    </a:p>
                  </a:txBody>
                  <a:tcPr/>
                </a:tc>
                <a:tc>
                  <a:txBody>
                    <a:bodyPr/>
                    <a:lstStyle/>
                    <a:p>
                      <a:r>
                        <a:rPr lang="en-GB" dirty="0">
                          <a:solidFill>
                            <a:schemeClr val="tx1"/>
                          </a:solidFill>
                        </a:rPr>
                        <a:t>EUCAST</a:t>
                      </a:r>
                    </a:p>
                  </a:txBody>
                  <a:tcPr/>
                </a:tc>
                <a:tc>
                  <a:txBody>
                    <a:bodyPr/>
                    <a:lstStyle/>
                    <a:p>
                      <a:r>
                        <a:rPr lang="en-GB" sz="1800" kern="1200" dirty="0">
                          <a:solidFill>
                            <a:schemeClr val="dk1"/>
                          </a:solidFill>
                          <a:effectLst/>
                          <a:latin typeface="+mn-lt"/>
                          <a:ea typeface="+mn-ea"/>
                          <a:cs typeface="+mn-cs"/>
                        </a:rPr>
                        <a:t>NMA, all EUCAST studies + </a:t>
                      </a:r>
                    </a:p>
                    <a:p>
                      <a:r>
                        <a:rPr lang="en-GB" sz="1800" kern="1200" dirty="0">
                          <a:solidFill>
                            <a:schemeClr val="dk1"/>
                          </a:solidFill>
                          <a:effectLst/>
                          <a:latin typeface="+mn-lt"/>
                          <a:ea typeface="+mn-ea"/>
                          <a:cs typeface="+mn-cs"/>
                        </a:rPr>
                        <a:t>Absolute colistin susceptibility from SIDERO WT</a:t>
                      </a:r>
                      <a:endParaRPr lang="en-GB" dirty="0">
                        <a:solidFill>
                          <a:schemeClr val="tx1"/>
                        </a:solidFill>
                      </a:endParaRPr>
                    </a:p>
                  </a:txBody>
                  <a:tcPr/>
                </a:tc>
                <a:tc>
                  <a:txBody>
                    <a:bodyPr/>
                    <a:lstStyle/>
                    <a:p>
                      <a:r>
                        <a:rPr lang="en-GB" dirty="0">
                          <a:solidFill>
                            <a:schemeClr val="tx1"/>
                          </a:solidFill>
                        </a:rPr>
                        <a:t>Same as base case</a:t>
                      </a:r>
                    </a:p>
                  </a:txBody>
                  <a:tcPr/>
                </a:tc>
                <a:extLst>
                  <a:ext uri="{0D108BD9-81ED-4DB2-BD59-A6C34878D82A}">
                    <a16:rowId xmlns:a16="http://schemas.microsoft.com/office/drawing/2014/main" val="4115983350"/>
                  </a:ext>
                </a:extLst>
              </a:tr>
            </a:tbl>
          </a:graphicData>
        </a:graphic>
      </p:graphicFrame>
      <p:sp>
        <p:nvSpPr>
          <p:cNvPr id="11" name="TextBox 10">
            <a:extLst>
              <a:ext uri="{FF2B5EF4-FFF2-40B4-BE49-F238E27FC236}">
                <a16:creationId xmlns:a16="http://schemas.microsoft.com/office/drawing/2014/main" id="{0895ECF1-BB11-41A3-AD79-1F204ACB5341}"/>
              </a:ext>
            </a:extLst>
          </p:cNvPr>
          <p:cNvSpPr txBox="1"/>
          <p:nvPr/>
        </p:nvSpPr>
        <p:spPr>
          <a:xfrm>
            <a:off x="399330" y="5715898"/>
            <a:ext cx="8479199" cy="338554"/>
          </a:xfrm>
          <a:prstGeom prst="rect">
            <a:avLst/>
          </a:prstGeom>
          <a:noFill/>
        </p:spPr>
        <p:txBody>
          <a:bodyPr wrap="square" rtlCol="0">
            <a:spAutoFit/>
          </a:bodyPr>
          <a:lstStyle/>
          <a:p>
            <a:r>
              <a:rPr lang="en-GB" sz="1600" dirty="0" err="1"/>
              <a:t>CrI</a:t>
            </a:r>
            <a:r>
              <a:rPr lang="en-GB" sz="1600" dirty="0"/>
              <a:t>: Credible interval</a:t>
            </a:r>
          </a:p>
        </p:txBody>
      </p:sp>
    </p:spTree>
    <p:extLst>
      <p:ext uri="{BB962C8B-B14F-4D97-AF65-F5344CB8AC3E}">
        <p14:creationId xmlns:p14="http://schemas.microsoft.com/office/powerpoint/2010/main" val="2224150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309A-FEE8-4967-B76E-DB225FAE3A91}"/>
              </a:ext>
            </a:extLst>
          </p:cNvPr>
          <p:cNvSpPr>
            <a:spLocks noGrp="1"/>
          </p:cNvSpPr>
          <p:nvPr>
            <p:ph type="ctrTitle"/>
          </p:nvPr>
        </p:nvSpPr>
        <p:spPr>
          <a:xfrm>
            <a:off x="496383" y="161420"/>
            <a:ext cx="11178381" cy="1276350"/>
          </a:xfrm>
        </p:spPr>
        <p:txBody>
          <a:bodyPr/>
          <a:lstStyle/>
          <a:p>
            <a:r>
              <a:rPr lang="en-GB" dirty="0"/>
              <a:t>Consultation comments - Susceptibility evidence and breakpoints</a:t>
            </a:r>
          </a:p>
        </p:txBody>
      </p:sp>
      <p:graphicFrame>
        <p:nvGraphicFramePr>
          <p:cNvPr id="7" name="Table 5">
            <a:extLst>
              <a:ext uri="{FF2B5EF4-FFF2-40B4-BE49-F238E27FC236}">
                <a16:creationId xmlns:a16="http://schemas.microsoft.com/office/drawing/2014/main" id="{E7DBB84E-1287-4DA8-BB7D-0C6AF2CF9E33}"/>
              </a:ext>
            </a:extLst>
          </p:cNvPr>
          <p:cNvGraphicFramePr>
            <a:graphicFrameLocks noGrp="1"/>
          </p:cNvGraphicFramePr>
          <p:nvPr/>
        </p:nvGraphicFramePr>
        <p:xfrm>
          <a:off x="293915" y="1487648"/>
          <a:ext cx="11707584" cy="4905231"/>
        </p:xfrm>
        <a:graphic>
          <a:graphicData uri="http://schemas.openxmlformats.org/drawingml/2006/table">
            <a:tbl>
              <a:tblPr firstRow="1" bandRow="1">
                <a:tableStyleId>{5C22544A-7EE6-4342-B048-85BDC9FD1C3A}</a:tableStyleId>
              </a:tblPr>
              <a:tblGrid>
                <a:gridCol w="1420616">
                  <a:extLst>
                    <a:ext uri="{9D8B030D-6E8A-4147-A177-3AD203B41FA5}">
                      <a16:colId xmlns:a16="http://schemas.microsoft.com/office/drawing/2014/main" val="3114708446"/>
                    </a:ext>
                  </a:extLst>
                </a:gridCol>
                <a:gridCol w="7180321">
                  <a:extLst>
                    <a:ext uri="{9D8B030D-6E8A-4147-A177-3AD203B41FA5}">
                      <a16:colId xmlns:a16="http://schemas.microsoft.com/office/drawing/2014/main" val="4271128396"/>
                    </a:ext>
                  </a:extLst>
                </a:gridCol>
                <a:gridCol w="3106647">
                  <a:extLst>
                    <a:ext uri="{9D8B030D-6E8A-4147-A177-3AD203B41FA5}">
                      <a16:colId xmlns:a16="http://schemas.microsoft.com/office/drawing/2014/main" val="781578718"/>
                    </a:ext>
                  </a:extLst>
                </a:gridCol>
              </a:tblGrid>
              <a:tr h="303081">
                <a:tc>
                  <a:txBody>
                    <a:bodyPr/>
                    <a:lstStyle/>
                    <a:p>
                      <a:pPr>
                        <a:lnSpc>
                          <a:spcPct val="110000"/>
                        </a:lnSpc>
                        <a:spcBef>
                          <a:spcPts val="0"/>
                        </a:spcBef>
                        <a:spcAft>
                          <a:spcPts val="600"/>
                        </a:spcAft>
                      </a:pPr>
                      <a:r>
                        <a:rPr lang="en-GB" u="none" dirty="0"/>
                        <a:t>Consultee</a:t>
                      </a:r>
                    </a:p>
                  </a:txBody>
                  <a:tcPr/>
                </a:tc>
                <a:tc>
                  <a:txBody>
                    <a:bodyPr/>
                    <a:lstStyle/>
                    <a:p>
                      <a:pPr>
                        <a:lnSpc>
                          <a:spcPct val="110000"/>
                        </a:lnSpc>
                        <a:spcBef>
                          <a:spcPts val="0"/>
                        </a:spcBef>
                        <a:spcAft>
                          <a:spcPts val="600"/>
                        </a:spcAft>
                      </a:pPr>
                      <a:r>
                        <a:rPr lang="en-GB" u="none" dirty="0"/>
                        <a:t>Comment</a:t>
                      </a:r>
                    </a:p>
                  </a:txBody>
                  <a:tcPr/>
                </a:tc>
                <a:tc>
                  <a:txBody>
                    <a:bodyPr/>
                    <a:lstStyle/>
                    <a:p>
                      <a:pPr>
                        <a:lnSpc>
                          <a:spcPct val="110000"/>
                        </a:lnSpc>
                        <a:spcBef>
                          <a:spcPts val="0"/>
                        </a:spcBef>
                        <a:spcAft>
                          <a:spcPts val="600"/>
                        </a:spcAft>
                      </a:pPr>
                      <a:r>
                        <a:rPr lang="en-GB" u="none" dirty="0"/>
                        <a:t>EEPRU response</a:t>
                      </a:r>
                    </a:p>
                  </a:txBody>
                  <a:tcPr/>
                </a:tc>
                <a:extLst>
                  <a:ext uri="{0D108BD9-81ED-4DB2-BD59-A6C34878D82A}">
                    <a16:rowId xmlns:a16="http://schemas.microsoft.com/office/drawing/2014/main" val="3072268216"/>
                  </a:ext>
                </a:extLst>
              </a:tr>
              <a:tr h="1989534">
                <a:tc>
                  <a:txBody>
                    <a:bodyPr/>
                    <a:lstStyle/>
                    <a:p>
                      <a:pPr marL="0" indent="0">
                        <a:lnSpc>
                          <a:spcPct val="110000"/>
                        </a:lnSpc>
                        <a:spcBef>
                          <a:spcPts val="0"/>
                        </a:spcBef>
                        <a:spcAft>
                          <a:spcPts val="600"/>
                        </a:spcAft>
                        <a:buFont typeface="Arial" panose="020B0604020202020204" pitchFamily="34" charset="0"/>
                        <a:buNone/>
                      </a:pPr>
                      <a:r>
                        <a:rPr lang="en-GB" u="none" dirty="0"/>
                        <a:t>Shionogi</a:t>
                      </a:r>
                    </a:p>
                  </a:txBody>
                  <a:tcPr/>
                </a:tc>
                <a:tc>
                  <a:txBody>
                    <a:bodyPr/>
                    <a:lstStyle/>
                    <a:p>
                      <a:pPr marL="0" indent="0">
                        <a:lnSpc>
                          <a:spcPct val="110000"/>
                        </a:lnSpc>
                        <a:spcBef>
                          <a:spcPts val="0"/>
                        </a:spcBef>
                        <a:spcAft>
                          <a:spcPts val="600"/>
                        </a:spcAft>
                        <a:buFont typeface="Arial" panose="020B0604020202020204" pitchFamily="34" charset="0"/>
                        <a:buNone/>
                      </a:pPr>
                      <a:r>
                        <a:rPr lang="en-GB" b="0" u="none" dirty="0"/>
                        <a:t>NMA underestimates in vitro efficacy of </a:t>
                      </a:r>
                      <a:r>
                        <a:rPr lang="en-GB" b="0" u="none" dirty="0" err="1"/>
                        <a:t>cefiderocol</a:t>
                      </a:r>
                      <a:r>
                        <a:rPr lang="en-GB" b="0" u="none" dirty="0"/>
                        <a:t> vs colistin:</a:t>
                      </a:r>
                    </a:p>
                    <a:p>
                      <a:pPr marL="285750" indent="-285750">
                        <a:lnSpc>
                          <a:spcPct val="110000"/>
                        </a:lnSpc>
                        <a:spcBef>
                          <a:spcPts val="0"/>
                        </a:spcBef>
                        <a:spcAft>
                          <a:spcPts val="600"/>
                        </a:spcAft>
                        <a:buFont typeface="Arial" panose="020B0604020202020204" pitchFamily="34" charset="0"/>
                        <a:buChar char="•"/>
                      </a:pPr>
                      <a:r>
                        <a:rPr lang="en-GB" b="0" u="none" dirty="0"/>
                        <a:t>CLSI recently removed category of ‘susceptible’ for colistin. EUCAST consulting on similar proposal. </a:t>
                      </a:r>
                    </a:p>
                    <a:p>
                      <a:pPr marL="285750" indent="-285750">
                        <a:lnSpc>
                          <a:spcPct val="110000"/>
                        </a:lnSpc>
                        <a:spcBef>
                          <a:spcPts val="0"/>
                        </a:spcBef>
                        <a:spcAft>
                          <a:spcPts val="600"/>
                        </a:spcAft>
                        <a:buFont typeface="Arial" panose="020B0604020202020204" pitchFamily="34" charset="0"/>
                        <a:buChar char="•"/>
                      </a:pPr>
                      <a:r>
                        <a:rPr lang="en-GB" b="0" u="none" dirty="0"/>
                        <a:t>CLSI and EUCAST don’t recommend colistin monotherapy because inadequate tissue concentration. </a:t>
                      </a:r>
                    </a:p>
                    <a:p>
                      <a:pPr marL="0" indent="0">
                        <a:lnSpc>
                          <a:spcPct val="110000"/>
                        </a:lnSpc>
                        <a:spcBef>
                          <a:spcPts val="0"/>
                        </a:spcBef>
                        <a:spcAft>
                          <a:spcPts val="600"/>
                        </a:spcAft>
                        <a:buFont typeface="Arial" panose="020B0604020202020204" pitchFamily="34" charset="0"/>
                        <a:buNone/>
                      </a:pPr>
                      <a:r>
                        <a:rPr lang="en-GB" dirty="0">
                          <a:sym typeface="Wingdings" panose="05000000000000000000" pitchFamily="2" charset="2"/>
                        </a:rPr>
                        <a:t></a:t>
                      </a:r>
                      <a:r>
                        <a:rPr lang="en-GB" b="0" u="none" dirty="0"/>
                        <a:t> Isolates previously considered susceptible to colistin should now be grouped with resistant isolates as ‘non-susceptible.’ </a:t>
                      </a:r>
                    </a:p>
                  </a:txBody>
                  <a:tcPr/>
                </a:tc>
                <a:tc>
                  <a:txBody>
                    <a:bodyPr/>
                    <a:lstStyle/>
                    <a:p>
                      <a:pPr>
                        <a:lnSpc>
                          <a:spcPct val="110000"/>
                        </a:lnSpc>
                        <a:spcBef>
                          <a:spcPts val="0"/>
                        </a:spcBef>
                        <a:spcAft>
                          <a:spcPts val="600"/>
                        </a:spcAft>
                      </a:pPr>
                      <a:r>
                        <a:rPr lang="en-GB" sz="1800" kern="1200" dirty="0">
                          <a:solidFill>
                            <a:schemeClr val="dk1"/>
                          </a:solidFill>
                          <a:effectLst/>
                          <a:latin typeface="+mn-lt"/>
                          <a:ea typeface="+mn-ea"/>
                          <a:cs typeface="+mn-cs"/>
                        </a:rPr>
                        <a:t>Colistin is used as a combination treatment in the empiric setting in the modelling. Calculating susceptibility of combination treatments additively deemed plausible by clinical advisers</a:t>
                      </a:r>
                      <a:endParaRPr lang="en-GB" b="0" u="none" dirty="0"/>
                    </a:p>
                  </a:txBody>
                  <a:tcPr/>
                </a:tc>
                <a:extLst>
                  <a:ext uri="{0D108BD9-81ED-4DB2-BD59-A6C34878D82A}">
                    <a16:rowId xmlns:a16="http://schemas.microsoft.com/office/drawing/2014/main" val="2488558278"/>
                  </a:ext>
                </a:extLst>
              </a:tr>
              <a:tr h="811994">
                <a:tc>
                  <a:txBody>
                    <a:bodyPr/>
                    <a:lstStyle/>
                    <a:p>
                      <a:pPr marL="0" indent="0">
                        <a:lnSpc>
                          <a:spcPct val="110000"/>
                        </a:lnSpc>
                        <a:spcBef>
                          <a:spcPts val="0"/>
                        </a:spcBef>
                        <a:spcAft>
                          <a:spcPts val="600"/>
                        </a:spcAft>
                        <a:buFont typeface="Arial" panose="020B0604020202020204" pitchFamily="34" charset="0"/>
                        <a:buNone/>
                      </a:pPr>
                      <a:r>
                        <a:rPr lang="en-GB" u="none" dirty="0"/>
                        <a:t>Shionogi</a:t>
                      </a:r>
                    </a:p>
                  </a:txBody>
                  <a:tcPr/>
                </a:tc>
                <a:tc>
                  <a:txBody>
                    <a:body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GB" b="0" u="none" dirty="0"/>
                        <a:t>Fosfomycin studies should be excluded from the NMA because methods aren’t relevant, robust or comparable with studies of other drugs. Fosfomycin is not a relevant comparator (except in </a:t>
                      </a:r>
                      <a:r>
                        <a:rPr lang="en-GB" b="0" u="none" dirty="0" err="1"/>
                        <a:t>cUTIs</a:t>
                      </a:r>
                      <a:r>
                        <a:rPr lang="en-GB" b="0" u="none" dirty="0"/>
                        <a:t>).</a:t>
                      </a:r>
                    </a:p>
                  </a:txBody>
                  <a:tcPr/>
                </a:tc>
                <a:tc>
                  <a:txBody>
                    <a:bodyPr/>
                    <a:lstStyle/>
                    <a:p>
                      <a:pPr>
                        <a:lnSpc>
                          <a:spcPct val="110000"/>
                        </a:lnSpc>
                        <a:spcBef>
                          <a:spcPts val="0"/>
                        </a:spcBef>
                        <a:spcAft>
                          <a:spcPts val="600"/>
                        </a:spcAft>
                      </a:pPr>
                      <a:r>
                        <a:rPr lang="en-GB" b="0" u="none" dirty="0"/>
                        <a:t>Fosfomycin literature searches were limited from due to time but not biased</a:t>
                      </a:r>
                    </a:p>
                  </a:txBody>
                  <a:tcPr/>
                </a:tc>
                <a:extLst>
                  <a:ext uri="{0D108BD9-81ED-4DB2-BD59-A6C34878D82A}">
                    <a16:rowId xmlns:a16="http://schemas.microsoft.com/office/drawing/2014/main" val="2216162686"/>
                  </a:ext>
                </a:extLst>
              </a:tr>
              <a:tr h="1090086">
                <a:tc>
                  <a:txBody>
                    <a:bodyPr/>
                    <a:lstStyle/>
                    <a:p>
                      <a:pPr marL="0" indent="0">
                        <a:lnSpc>
                          <a:spcPct val="110000"/>
                        </a:lnSpc>
                        <a:spcBef>
                          <a:spcPts val="0"/>
                        </a:spcBef>
                        <a:spcAft>
                          <a:spcPts val="600"/>
                        </a:spcAft>
                        <a:buFont typeface="Arial" panose="020B0604020202020204" pitchFamily="34" charset="0"/>
                        <a:buNone/>
                      </a:pPr>
                      <a:r>
                        <a:rPr lang="en-GB" u="none" dirty="0"/>
                        <a:t>Shionogi</a:t>
                      </a:r>
                    </a:p>
                  </a:txBody>
                  <a:tcPr/>
                </a:tc>
                <a:tc>
                  <a:txBody>
                    <a:body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GB" b="0" u="none" dirty="0"/>
                        <a:t>Base case should combine EUCAST and CLSI data, because although breakpoints differ, methods are comparable. EUCAST breakpoints can be applied to data generated by CLSI method and vice versa.</a:t>
                      </a:r>
                    </a:p>
                  </a:txBody>
                  <a:tcPr/>
                </a:tc>
                <a:tc>
                  <a:txBody>
                    <a:bodyPr/>
                    <a:lstStyle/>
                    <a:p>
                      <a:pPr>
                        <a:lnSpc>
                          <a:spcPct val="110000"/>
                        </a:lnSpc>
                        <a:spcBef>
                          <a:spcPts val="0"/>
                        </a:spcBef>
                        <a:spcAft>
                          <a:spcPts val="600"/>
                        </a:spcAft>
                      </a:pPr>
                      <a:r>
                        <a:rPr lang="en-GB" sz="1800" kern="1200" dirty="0">
                          <a:solidFill>
                            <a:schemeClr val="dk1"/>
                          </a:solidFill>
                          <a:effectLst/>
                          <a:latin typeface="+mn-lt"/>
                          <a:ea typeface="+mn-ea"/>
                          <a:cs typeface="+mn-cs"/>
                        </a:rPr>
                        <a:t>EUCAST recommendations have the highest applicability in the UK.</a:t>
                      </a:r>
                      <a:endParaRPr lang="en-GB" b="0" u="none" dirty="0"/>
                    </a:p>
                  </a:txBody>
                  <a:tcPr/>
                </a:tc>
                <a:extLst>
                  <a:ext uri="{0D108BD9-81ED-4DB2-BD59-A6C34878D82A}">
                    <a16:rowId xmlns:a16="http://schemas.microsoft.com/office/drawing/2014/main" val="903469353"/>
                  </a:ext>
                </a:extLst>
              </a:tr>
            </a:tbl>
          </a:graphicData>
        </a:graphic>
      </p:graphicFrame>
    </p:spTree>
    <p:extLst>
      <p:ext uri="{BB962C8B-B14F-4D97-AF65-F5344CB8AC3E}">
        <p14:creationId xmlns:p14="http://schemas.microsoft.com/office/powerpoint/2010/main" val="3308543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3A37-C141-4F92-91C7-C87024BDECE3}"/>
              </a:ext>
            </a:extLst>
          </p:cNvPr>
          <p:cNvSpPr>
            <a:spLocks noGrp="1"/>
          </p:cNvSpPr>
          <p:nvPr>
            <p:ph type="ctrTitle"/>
          </p:nvPr>
        </p:nvSpPr>
        <p:spPr/>
        <p:txBody>
          <a:bodyPr/>
          <a:lstStyle/>
          <a:p>
            <a:r>
              <a:rPr lang="en-GB"/>
              <a:t>Linking susceptibility data to clinical outcomes</a:t>
            </a:r>
            <a:endParaRPr lang="en-GB" dirty="0"/>
          </a:p>
        </p:txBody>
      </p:sp>
      <p:sp>
        <p:nvSpPr>
          <p:cNvPr id="3" name="Subtitle 2">
            <a:extLst>
              <a:ext uri="{FF2B5EF4-FFF2-40B4-BE49-F238E27FC236}">
                <a16:creationId xmlns:a16="http://schemas.microsoft.com/office/drawing/2014/main" id="{4C1DA2C7-B5B3-437E-8642-7C564C5835E9}"/>
              </a:ext>
            </a:extLst>
          </p:cNvPr>
          <p:cNvSpPr>
            <a:spLocks noGrp="1"/>
          </p:cNvSpPr>
          <p:nvPr>
            <p:ph type="subTitle" idx="1"/>
          </p:nvPr>
        </p:nvSpPr>
        <p:spPr>
          <a:xfrm>
            <a:off x="3223974" y="1205226"/>
            <a:ext cx="3892874" cy="4410636"/>
          </a:xfrm>
          <a:ln w="28575">
            <a:solidFill>
              <a:srgbClr val="004751"/>
            </a:solidFill>
          </a:ln>
        </p:spPr>
        <p:txBody>
          <a:bodyPr>
            <a:noAutofit/>
          </a:bodyPr>
          <a:lstStyle/>
          <a:p>
            <a:pPr marL="0" indent="0"/>
            <a:r>
              <a:rPr lang="en-GB" b="1" dirty="0">
                <a:latin typeface="+mn-lt"/>
              </a:rPr>
              <a:t>EEPRU’s assumptions</a:t>
            </a:r>
          </a:p>
          <a:p>
            <a:pPr marL="284400" lvl="1" indent="-284400" algn="l">
              <a:lnSpc>
                <a:spcPct val="130000"/>
              </a:lnSpc>
              <a:spcBef>
                <a:spcPts val="200"/>
              </a:spcBef>
              <a:buFont typeface="Arial" panose="020B0604020202020204" pitchFamily="34" charset="0"/>
              <a:buChar char="•"/>
            </a:pPr>
            <a:r>
              <a:rPr lang="en-GB" sz="1800" dirty="0"/>
              <a:t>Outcomes the same regardless of the specific pathogen-mechanism causing the infection </a:t>
            </a:r>
          </a:p>
          <a:p>
            <a:pPr marL="284400" lvl="1" indent="-284400" algn="l">
              <a:lnSpc>
                <a:spcPct val="130000"/>
              </a:lnSpc>
              <a:spcBef>
                <a:spcPts val="200"/>
              </a:spcBef>
              <a:buFont typeface="Arial" panose="020B0604020202020204" pitchFamily="34" charset="0"/>
              <a:buChar char="•"/>
            </a:pPr>
            <a:r>
              <a:rPr lang="en-GB" sz="1800" dirty="0"/>
              <a:t>Outcomes only change conditional upon pathogen’s susceptibility to treatment</a:t>
            </a:r>
          </a:p>
          <a:p>
            <a:pPr marL="284400" lvl="1" indent="-284400" algn="l">
              <a:lnSpc>
                <a:spcPct val="130000"/>
              </a:lnSpc>
              <a:spcBef>
                <a:spcPts val="200"/>
              </a:spcBef>
              <a:buFont typeface="Arial" panose="020B0604020202020204" pitchFamily="34" charset="0"/>
              <a:buChar char="•"/>
            </a:pPr>
            <a:r>
              <a:rPr lang="en-GB" sz="1800" dirty="0"/>
              <a:t>Risk of AKI with aminoglycoside/colistin factored in</a:t>
            </a:r>
          </a:p>
        </p:txBody>
      </p:sp>
      <p:sp>
        <p:nvSpPr>
          <p:cNvPr id="6" name="Subtitle 2">
            <a:extLst>
              <a:ext uri="{FF2B5EF4-FFF2-40B4-BE49-F238E27FC236}">
                <a16:creationId xmlns:a16="http://schemas.microsoft.com/office/drawing/2014/main" id="{70A7B689-A52F-48D9-BBF1-3C64D23EA314}"/>
              </a:ext>
            </a:extLst>
          </p:cNvPr>
          <p:cNvSpPr txBox="1">
            <a:spLocks/>
          </p:cNvSpPr>
          <p:nvPr/>
        </p:nvSpPr>
        <p:spPr>
          <a:xfrm>
            <a:off x="321627" y="1205224"/>
            <a:ext cx="2783182" cy="4410636"/>
          </a:xfrm>
          <a:prstGeom prst="rect">
            <a:avLst/>
          </a:prstGeom>
          <a:ln w="28575">
            <a:solidFill>
              <a:schemeClr val="accent6"/>
            </a:solidFill>
          </a:ln>
        </p:spPr>
        <p:txBody>
          <a:bodyPr vert="horz" lIns="91440" tIns="45720" rIns="91440" bIns="45720" rtlCol="0">
            <a:norm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r>
              <a:rPr lang="en-GB" b="1" dirty="0">
                <a:latin typeface="+mn-lt"/>
              </a:rPr>
              <a:t>Outcomes of interest </a:t>
            </a:r>
          </a:p>
          <a:p>
            <a:pPr>
              <a:buFont typeface="Arial" panose="020B0604020202020204" pitchFamily="34" charset="0"/>
              <a:buChar char="•"/>
            </a:pPr>
            <a:r>
              <a:rPr lang="en-GB" dirty="0">
                <a:latin typeface="+mn-lt"/>
              </a:rPr>
              <a:t>Mortality</a:t>
            </a:r>
          </a:p>
          <a:p>
            <a:pPr>
              <a:buFont typeface="Arial" panose="020B0604020202020204" pitchFamily="34" charset="0"/>
              <a:buChar char="•"/>
            </a:pPr>
            <a:r>
              <a:rPr lang="en-GB" dirty="0">
                <a:latin typeface="+mn-lt"/>
              </a:rPr>
              <a:t>Length of hospital stay </a:t>
            </a:r>
          </a:p>
          <a:p>
            <a:pPr>
              <a:buFont typeface="Arial" panose="020B0604020202020204" pitchFamily="34" charset="0"/>
              <a:buChar char="•"/>
            </a:pPr>
            <a:r>
              <a:rPr lang="en-GB" dirty="0">
                <a:latin typeface="+mn-lt"/>
              </a:rPr>
              <a:t>Type of hospital ward patients would stay</a:t>
            </a:r>
          </a:p>
        </p:txBody>
      </p:sp>
      <p:sp>
        <p:nvSpPr>
          <p:cNvPr id="7" name="Subtitle 2">
            <a:extLst>
              <a:ext uri="{FF2B5EF4-FFF2-40B4-BE49-F238E27FC236}">
                <a16:creationId xmlns:a16="http://schemas.microsoft.com/office/drawing/2014/main" id="{316C40B1-1DF4-44C3-9D78-698CF24C4061}"/>
              </a:ext>
            </a:extLst>
          </p:cNvPr>
          <p:cNvSpPr txBox="1">
            <a:spLocks/>
          </p:cNvSpPr>
          <p:nvPr/>
        </p:nvSpPr>
        <p:spPr>
          <a:xfrm>
            <a:off x="7236012" y="1205225"/>
            <a:ext cx="4459604" cy="4410636"/>
          </a:xfrm>
          <a:prstGeom prst="rect">
            <a:avLst/>
          </a:prstGeom>
          <a:ln w="28575">
            <a:solidFill>
              <a:srgbClr val="004751"/>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r>
              <a:rPr lang="en-GB" b="1" dirty="0">
                <a:latin typeface="+mn-lt"/>
              </a:rPr>
              <a:t>Results of literature review</a:t>
            </a:r>
          </a:p>
          <a:p>
            <a:pPr marL="0" indent="0"/>
            <a:r>
              <a:rPr lang="en-GB" dirty="0">
                <a:latin typeface="+mn-lt"/>
              </a:rPr>
              <a:t>Empiric setting: </a:t>
            </a:r>
          </a:p>
          <a:p>
            <a:pPr>
              <a:buFont typeface="Arial" panose="020B0604020202020204" pitchFamily="34" charset="0"/>
              <a:buChar char="•"/>
            </a:pPr>
            <a:r>
              <a:rPr lang="en-GB" dirty="0">
                <a:latin typeface="+mn-lt"/>
              </a:rPr>
              <a:t>2 studies reported mortality or length of hospital stay conditional on susceptibility to empiric treatment </a:t>
            </a:r>
          </a:p>
          <a:p>
            <a:pPr>
              <a:buFont typeface="Arial" panose="020B0604020202020204" pitchFamily="34" charset="0"/>
              <a:buChar char="•"/>
            </a:pPr>
            <a:r>
              <a:rPr lang="en-GB" dirty="0">
                <a:latin typeface="+mn-lt"/>
              </a:rPr>
              <a:t>Studies used for economic model </a:t>
            </a:r>
          </a:p>
          <a:p>
            <a:pPr marL="0" indent="0"/>
            <a:r>
              <a:rPr lang="en-GB" dirty="0">
                <a:latin typeface="+mn-lt"/>
              </a:rPr>
              <a:t>Microbiology-directed setting:</a:t>
            </a:r>
          </a:p>
          <a:p>
            <a:pPr>
              <a:buFont typeface="Arial" panose="020B0604020202020204" pitchFamily="34" charset="0"/>
              <a:buChar char="•"/>
            </a:pPr>
            <a:r>
              <a:rPr lang="en-GB" dirty="0">
                <a:latin typeface="+mn-lt"/>
              </a:rPr>
              <a:t>No relevant studies identified</a:t>
            </a:r>
          </a:p>
          <a:p>
            <a:pPr>
              <a:buFont typeface="Arial" panose="020B0604020202020204" pitchFamily="34" charset="0"/>
              <a:buChar char="•"/>
            </a:pPr>
            <a:r>
              <a:rPr lang="en-GB" dirty="0">
                <a:latin typeface="+mn-lt"/>
              </a:rPr>
              <a:t>Expert elicitation required</a:t>
            </a:r>
            <a:endParaRPr lang="en-GB" b="1" dirty="0">
              <a:latin typeface="+mn-lt"/>
            </a:endParaRPr>
          </a:p>
        </p:txBody>
      </p:sp>
      <p:sp>
        <p:nvSpPr>
          <p:cNvPr id="9" name="Subtitle 2">
            <a:extLst>
              <a:ext uri="{FF2B5EF4-FFF2-40B4-BE49-F238E27FC236}">
                <a16:creationId xmlns:a16="http://schemas.microsoft.com/office/drawing/2014/main" id="{96372299-5606-41C9-9B68-2BF588B91891}"/>
              </a:ext>
            </a:extLst>
          </p:cNvPr>
          <p:cNvSpPr txBox="1">
            <a:spLocks/>
          </p:cNvSpPr>
          <p:nvPr/>
        </p:nvSpPr>
        <p:spPr>
          <a:xfrm>
            <a:off x="300818" y="5855330"/>
            <a:ext cx="11394798" cy="786770"/>
          </a:xfrm>
          <a:prstGeom prst="rect">
            <a:avLst/>
          </a:prstGeom>
          <a:solidFill>
            <a:srgbClr val="451551"/>
          </a:solidFill>
          <a:ln w="28575">
            <a:solidFill>
              <a:srgbClr val="451551"/>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nSpc>
                <a:spcPct val="100000"/>
              </a:lnSpc>
              <a:spcBef>
                <a:spcPts val="600"/>
              </a:spcBef>
              <a:spcAft>
                <a:spcPts val="600"/>
              </a:spcAft>
            </a:pPr>
            <a:r>
              <a:rPr lang="en-GB" dirty="0">
                <a:solidFill>
                  <a:schemeClr val="bg1"/>
                </a:solidFill>
                <a:latin typeface="Lato" panose="020F0502020204030203" pitchFamily="34" charset="0"/>
                <a:ea typeface="Lato" panose="020F0502020204030203" pitchFamily="34" charset="0"/>
                <a:cs typeface="Lato" panose="020F0502020204030203" pitchFamily="34" charset="0"/>
              </a:rPr>
              <a:t>Is the relationship between susceptibility and outcomes likely to be constant across all antimicrobials?</a:t>
            </a:r>
          </a:p>
        </p:txBody>
      </p:sp>
    </p:spTree>
    <p:extLst>
      <p:ext uri="{BB962C8B-B14F-4D97-AF65-F5344CB8AC3E}">
        <p14:creationId xmlns:p14="http://schemas.microsoft.com/office/powerpoint/2010/main" val="2498794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FEC4-7783-4DEF-B83F-B89DC78BC670}"/>
              </a:ext>
            </a:extLst>
          </p:cNvPr>
          <p:cNvSpPr>
            <a:spLocks noGrp="1"/>
          </p:cNvSpPr>
          <p:nvPr>
            <p:ph type="ctrTitle"/>
          </p:nvPr>
        </p:nvSpPr>
        <p:spPr/>
        <p:txBody>
          <a:bodyPr>
            <a:normAutofit/>
          </a:bodyPr>
          <a:lstStyle/>
          <a:p>
            <a:r>
              <a:rPr lang="en-GB" sz="3600" dirty="0"/>
              <a:t>Expert elicitation informed outcomes following microbiology-directed treatment in economic model</a:t>
            </a:r>
          </a:p>
        </p:txBody>
      </p:sp>
      <p:sp>
        <p:nvSpPr>
          <p:cNvPr id="3" name="Subtitle 2">
            <a:extLst>
              <a:ext uri="{FF2B5EF4-FFF2-40B4-BE49-F238E27FC236}">
                <a16:creationId xmlns:a16="http://schemas.microsoft.com/office/drawing/2014/main" id="{996CA72D-EE1B-453A-A048-11BAE727FDC8}"/>
              </a:ext>
            </a:extLst>
          </p:cNvPr>
          <p:cNvSpPr>
            <a:spLocks noGrp="1"/>
          </p:cNvSpPr>
          <p:nvPr>
            <p:ph type="subTitle" idx="1"/>
          </p:nvPr>
        </p:nvSpPr>
        <p:spPr>
          <a:xfrm>
            <a:off x="496580" y="1781111"/>
            <a:ext cx="11080069" cy="4286202"/>
          </a:xfrm>
        </p:spPr>
        <p:txBody>
          <a:bodyPr>
            <a:noAutofit/>
          </a:bodyPr>
          <a:lstStyle/>
          <a:p>
            <a:pPr marL="284400" indent="-284400">
              <a:lnSpc>
                <a:spcPct val="130000"/>
              </a:lnSpc>
              <a:buFont typeface="Arial" panose="020B0604020202020204" pitchFamily="34" charset="0"/>
              <a:buChar char="•"/>
            </a:pPr>
            <a:r>
              <a:rPr lang="en-GB" dirty="0">
                <a:latin typeface="+mn-lt"/>
              </a:rPr>
              <a:t>EEPRU’s assumptions:</a:t>
            </a:r>
          </a:p>
          <a:p>
            <a:pPr marL="741600" lvl="2" indent="-284400" algn="l">
              <a:lnSpc>
                <a:spcPct val="130000"/>
              </a:lnSpc>
              <a:spcBef>
                <a:spcPts val="200"/>
              </a:spcBef>
              <a:buFont typeface="Arial" panose="020B0604020202020204" pitchFamily="34" charset="0"/>
              <a:buChar char="•"/>
            </a:pPr>
            <a:r>
              <a:rPr lang="en-GB" dirty="0"/>
              <a:t>Outcomes the same regardless of specific treatment given. </a:t>
            </a:r>
          </a:p>
          <a:p>
            <a:pPr marL="741600" lvl="2" indent="-284400" algn="l">
              <a:lnSpc>
                <a:spcPct val="130000"/>
              </a:lnSpc>
              <a:spcBef>
                <a:spcPts val="200"/>
              </a:spcBef>
              <a:buFont typeface="Arial" panose="020B0604020202020204" pitchFamily="34" charset="0"/>
              <a:buChar char="•"/>
            </a:pPr>
            <a:r>
              <a:rPr lang="en-GB" dirty="0"/>
              <a:t>Outcomes the same regardless of the pathogen type and resistance mechanism, considering only those relevant to NICE evaluations of CAZ-AVI and </a:t>
            </a:r>
            <a:r>
              <a:rPr lang="en-GB" dirty="0" err="1"/>
              <a:t>cefiderocol</a:t>
            </a:r>
            <a:r>
              <a:rPr lang="en-GB" dirty="0"/>
              <a:t> i.e. </a:t>
            </a:r>
            <a:r>
              <a:rPr lang="en-GB" i="1" dirty="0" err="1"/>
              <a:t>Enterobacterales</a:t>
            </a:r>
            <a:r>
              <a:rPr lang="en-GB" i="1" dirty="0"/>
              <a:t> </a:t>
            </a:r>
            <a:r>
              <a:rPr lang="en-GB" dirty="0"/>
              <a:t>with OXA-48 or MBL resistance mechanism, or </a:t>
            </a:r>
            <a:r>
              <a:rPr lang="en-GB" i="1" dirty="0"/>
              <a:t>Pseudomonas aeruginosa </a:t>
            </a:r>
            <a:r>
              <a:rPr lang="en-GB" dirty="0"/>
              <a:t>with MBL resistance mechanism. </a:t>
            </a:r>
          </a:p>
          <a:p>
            <a:pPr marL="741600" lvl="2" indent="-284400" algn="l">
              <a:lnSpc>
                <a:spcPct val="130000"/>
              </a:lnSpc>
              <a:spcBef>
                <a:spcPts val="200"/>
              </a:spcBef>
              <a:buFont typeface="Arial" panose="020B0604020202020204" pitchFamily="34" charset="0"/>
              <a:buChar char="•"/>
            </a:pPr>
            <a:r>
              <a:rPr lang="en-GB" dirty="0"/>
              <a:t>Outcomes only change conditional upon pathogen’s susceptibility to treatment. </a:t>
            </a:r>
          </a:p>
          <a:p>
            <a:pPr marL="284400" indent="-284400">
              <a:lnSpc>
                <a:spcPct val="130000"/>
              </a:lnSpc>
              <a:buFont typeface="Arial" panose="020B0604020202020204" pitchFamily="34" charset="0"/>
              <a:buChar char="•"/>
            </a:pPr>
            <a:r>
              <a:rPr lang="en-GB" dirty="0">
                <a:latin typeface="+mn-lt"/>
              </a:rPr>
              <a:t>Questions were asked separately for:</a:t>
            </a:r>
          </a:p>
          <a:p>
            <a:pPr marL="741600" lvl="2" indent="-284400" algn="l">
              <a:lnSpc>
                <a:spcPct val="130000"/>
              </a:lnSpc>
              <a:spcBef>
                <a:spcPts val="200"/>
              </a:spcBef>
              <a:buFont typeface="Arial" panose="020B0604020202020204" pitchFamily="34" charset="0"/>
              <a:buChar char="•"/>
            </a:pPr>
            <a:r>
              <a:rPr lang="en-GB" dirty="0"/>
              <a:t>Each of the 3 infection sites in the HVCSs: HAP, VAP and </a:t>
            </a:r>
            <a:r>
              <a:rPr lang="en-GB" dirty="0" err="1"/>
              <a:t>cUTI</a:t>
            </a:r>
            <a:r>
              <a:rPr lang="en-GB" dirty="0"/>
              <a:t>.</a:t>
            </a:r>
          </a:p>
          <a:p>
            <a:pPr marL="741600" lvl="2" indent="-284400" algn="l">
              <a:lnSpc>
                <a:spcPct val="130000"/>
              </a:lnSpc>
              <a:spcBef>
                <a:spcPts val="200"/>
              </a:spcBef>
              <a:buFont typeface="Arial" panose="020B0604020202020204" pitchFamily="34" charset="0"/>
              <a:buChar char="•"/>
            </a:pPr>
            <a:r>
              <a:rPr lang="en-GB" dirty="0"/>
              <a:t>Pathogens susceptible to treatment in the microbiology-directed setting.</a:t>
            </a:r>
          </a:p>
          <a:p>
            <a:pPr marL="741600" lvl="2" indent="-284400" algn="l">
              <a:lnSpc>
                <a:spcPct val="130000"/>
              </a:lnSpc>
              <a:spcBef>
                <a:spcPts val="200"/>
              </a:spcBef>
              <a:buFont typeface="Arial" panose="020B0604020202020204" pitchFamily="34" charset="0"/>
              <a:buChar char="•"/>
            </a:pPr>
            <a:r>
              <a:rPr lang="en-GB" dirty="0"/>
              <a:t>Pathogens not susceptible to any existing antibiotics (including CAZ-AVI and </a:t>
            </a:r>
            <a:r>
              <a:rPr lang="en-GB" dirty="0" err="1"/>
              <a:t>cefiderocol</a:t>
            </a:r>
            <a:r>
              <a:rPr lang="en-GB" dirty="0"/>
              <a:t>), and patient receives multi-drug salvage therapy instead. </a:t>
            </a:r>
            <a:endParaRPr lang="en-GB" dirty="0">
              <a:latin typeface="+mn-lt"/>
            </a:endParaRPr>
          </a:p>
          <a:p>
            <a:pPr marL="284400" indent="-284400">
              <a:lnSpc>
                <a:spcPct val="130000"/>
              </a:lnSpc>
              <a:buFont typeface="Arial" panose="020B0604020202020204" pitchFamily="34" charset="0"/>
              <a:buChar char="•"/>
            </a:pPr>
            <a:endParaRPr lang="en-GB" dirty="0">
              <a:latin typeface="+mn-lt"/>
            </a:endParaRPr>
          </a:p>
        </p:txBody>
      </p:sp>
    </p:spTree>
    <p:extLst>
      <p:ext uri="{BB962C8B-B14F-4D97-AF65-F5344CB8AC3E}">
        <p14:creationId xmlns:p14="http://schemas.microsoft.com/office/powerpoint/2010/main" val="1609458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FEC4-7783-4DEF-B83F-B89DC78BC670}"/>
              </a:ext>
            </a:extLst>
          </p:cNvPr>
          <p:cNvSpPr>
            <a:spLocks noGrp="1"/>
          </p:cNvSpPr>
          <p:nvPr>
            <p:ph type="ctrTitle"/>
          </p:nvPr>
        </p:nvSpPr>
        <p:spPr/>
        <p:txBody>
          <a:bodyPr>
            <a:normAutofit/>
          </a:bodyPr>
          <a:lstStyle/>
          <a:p>
            <a:r>
              <a:rPr lang="en-GB" sz="3600" dirty="0"/>
              <a:t>Experts were asked to provide a point estimate and express their uncertainty using a histogram</a:t>
            </a:r>
          </a:p>
        </p:txBody>
      </p:sp>
      <p:sp>
        <p:nvSpPr>
          <p:cNvPr id="6" name="Subtitle 5">
            <a:extLst>
              <a:ext uri="{FF2B5EF4-FFF2-40B4-BE49-F238E27FC236}">
                <a16:creationId xmlns:a16="http://schemas.microsoft.com/office/drawing/2014/main" id="{8FFD1EC1-7739-413B-B943-EBD26369E5B7}"/>
              </a:ext>
            </a:extLst>
          </p:cNvPr>
          <p:cNvSpPr>
            <a:spLocks noGrp="1"/>
          </p:cNvSpPr>
          <p:nvPr>
            <p:ph type="subTitle" idx="1"/>
          </p:nvPr>
        </p:nvSpPr>
        <p:spPr>
          <a:xfrm>
            <a:off x="496580" y="1781110"/>
            <a:ext cx="11080069" cy="4589379"/>
          </a:xfrm>
          <a:ln w="38100">
            <a:solidFill>
              <a:schemeClr val="accent6">
                <a:lumMod val="40000"/>
                <a:lumOff val="60000"/>
              </a:schemeClr>
            </a:solidFill>
          </a:ln>
        </p:spPr>
        <p:txBody>
          <a:bodyPr vert="horz" lIns="91440" tIns="45720" rIns="91440" bIns="45720" rtlCol="0">
            <a:noAutofit/>
          </a:bodyPr>
          <a:lstStyle/>
          <a:p>
            <a:pPr marL="0" indent="0"/>
            <a:r>
              <a:rPr lang="en-GB" dirty="0"/>
              <a:t>Questions:</a:t>
            </a:r>
          </a:p>
          <a:p>
            <a:pPr marL="342900" indent="-342900">
              <a:buFont typeface="+mj-lt"/>
              <a:buAutoNum type="arabicPeriod"/>
            </a:pPr>
            <a:r>
              <a:rPr lang="en-GB" dirty="0"/>
              <a:t>In this patient population, what proportion of patients will still be alive 30 days after starting microbiology directed treatment?</a:t>
            </a:r>
          </a:p>
          <a:p>
            <a:pPr marL="342900" indent="-342900">
              <a:buFont typeface="+mj-lt"/>
              <a:buAutoNum type="arabicPeriod"/>
            </a:pPr>
            <a:r>
              <a:rPr lang="en-GB" dirty="0"/>
              <a:t>In the patient population described, what will be the average length of stay?</a:t>
            </a:r>
          </a:p>
          <a:p>
            <a:pPr marL="342900" indent="-342900">
              <a:buFont typeface="+mj-lt"/>
              <a:buAutoNum type="arabicPeriod"/>
            </a:pPr>
            <a:r>
              <a:rPr lang="en-GB" dirty="0"/>
              <a:t>In the patient population described, what proportion of hospital stay would be spent on each of the following wards (intensive care unit [ICU], high dependency unit [HDU] and general medical ward)? This number should represent the average for all such patients, regardless of their outcome. Elicited as a deterministic value.</a:t>
            </a:r>
          </a:p>
          <a:p>
            <a:pPr marL="342900" indent="-342900">
              <a:buFont typeface="+mj-lt"/>
              <a:buAutoNum type="arabicPeriod"/>
            </a:pPr>
            <a:endParaRPr lang="en-GB" dirty="0"/>
          </a:p>
          <a:p>
            <a:pPr marL="342900" indent="-342900">
              <a:buFont typeface="+mj-lt"/>
              <a:buAutoNum type="arabicPeriod"/>
            </a:pPr>
            <a:endParaRPr lang="en-GB" dirty="0"/>
          </a:p>
        </p:txBody>
      </p:sp>
      <p:sp>
        <p:nvSpPr>
          <p:cNvPr id="9" name="Subtitle 5">
            <a:extLst>
              <a:ext uri="{FF2B5EF4-FFF2-40B4-BE49-F238E27FC236}">
                <a16:creationId xmlns:a16="http://schemas.microsoft.com/office/drawing/2014/main" id="{1DBC36A5-12F0-4B09-A7D7-F55D63E78B6C}"/>
              </a:ext>
              <a:ext uri="{C183D7F6-B498-43B3-948B-1728B52AA6E4}">
                <adec:decorative xmlns:adec="http://schemas.microsoft.com/office/drawing/2017/decorative" val="1"/>
              </a:ext>
            </a:extLst>
          </p:cNvPr>
          <p:cNvSpPr txBox="1">
            <a:spLocks/>
          </p:cNvSpPr>
          <p:nvPr/>
        </p:nvSpPr>
        <p:spPr>
          <a:xfrm>
            <a:off x="496580" y="4606109"/>
            <a:ext cx="11080069" cy="2704828"/>
          </a:xfrm>
          <a:prstGeom prst="rect">
            <a:avLst/>
          </a:prstGeom>
          <a:ln w="38100">
            <a:no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mj-lt"/>
              <a:buAutoNum type="arabicPeriod"/>
            </a:pPr>
            <a:endParaRPr lang="en-GB" dirty="0"/>
          </a:p>
          <a:p>
            <a:pPr marL="342900" indent="-342900">
              <a:buFont typeface="+mj-lt"/>
              <a:buAutoNum type="arabicPeriod"/>
            </a:pPr>
            <a:endParaRPr lang="en-GB" dirty="0"/>
          </a:p>
        </p:txBody>
      </p:sp>
    </p:spTree>
    <p:extLst>
      <p:ext uri="{BB962C8B-B14F-4D97-AF65-F5344CB8AC3E}">
        <p14:creationId xmlns:p14="http://schemas.microsoft.com/office/powerpoint/2010/main" val="461927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FEC4-7783-4DEF-B83F-B89DC78BC670}"/>
              </a:ext>
            </a:extLst>
          </p:cNvPr>
          <p:cNvSpPr>
            <a:spLocks noGrp="1"/>
          </p:cNvSpPr>
          <p:nvPr>
            <p:ph type="ctrTitle"/>
          </p:nvPr>
        </p:nvSpPr>
        <p:spPr/>
        <p:txBody>
          <a:bodyPr>
            <a:normAutofit/>
          </a:bodyPr>
          <a:lstStyle/>
          <a:p>
            <a:r>
              <a:rPr lang="en-GB" sz="3600" dirty="0"/>
              <a:t>Results are presented as pooled summaries of responses from 5–7 experts</a:t>
            </a:r>
          </a:p>
        </p:txBody>
      </p:sp>
      <p:sp>
        <p:nvSpPr>
          <p:cNvPr id="3" name="Subtitle 2">
            <a:extLst>
              <a:ext uri="{FF2B5EF4-FFF2-40B4-BE49-F238E27FC236}">
                <a16:creationId xmlns:a16="http://schemas.microsoft.com/office/drawing/2014/main" id="{996CA72D-EE1B-453A-A048-11BAE727FDC8}"/>
              </a:ext>
            </a:extLst>
          </p:cNvPr>
          <p:cNvSpPr>
            <a:spLocks noGrp="1"/>
          </p:cNvSpPr>
          <p:nvPr>
            <p:ph type="subTitle" idx="1"/>
          </p:nvPr>
        </p:nvSpPr>
        <p:spPr/>
        <p:txBody>
          <a:bodyPr>
            <a:noAutofit/>
          </a:bodyPr>
          <a:lstStyle/>
          <a:p>
            <a:pPr>
              <a:buFont typeface="Arial" panose="020B0604020202020204" pitchFamily="34" charset="0"/>
              <a:buChar char="•"/>
            </a:pPr>
            <a:r>
              <a:rPr lang="en-GB" dirty="0">
                <a:latin typeface="+mn-lt"/>
              </a:rPr>
              <a:t>11 experts recruited, and 9 experts attempted the task</a:t>
            </a:r>
          </a:p>
          <a:p>
            <a:pPr marL="741600" lvl="2" indent="-284400" algn="l">
              <a:lnSpc>
                <a:spcPct val="130000"/>
              </a:lnSpc>
              <a:spcBef>
                <a:spcPts val="200"/>
              </a:spcBef>
              <a:buFont typeface="Arial" panose="020B0604020202020204" pitchFamily="34" charset="0"/>
              <a:buChar char="•"/>
            </a:pPr>
            <a:r>
              <a:rPr lang="en-GB" dirty="0"/>
              <a:t>5 microbiologists </a:t>
            </a:r>
          </a:p>
          <a:p>
            <a:pPr marL="741600" lvl="2" indent="-284400" algn="l">
              <a:lnSpc>
                <a:spcPct val="130000"/>
              </a:lnSpc>
              <a:spcBef>
                <a:spcPts val="200"/>
              </a:spcBef>
              <a:buFont typeface="Arial" panose="020B0604020202020204" pitchFamily="34" charset="0"/>
              <a:buChar char="•"/>
            </a:pPr>
            <a:r>
              <a:rPr lang="en-GB" dirty="0"/>
              <a:t>2 medical consultants</a:t>
            </a:r>
          </a:p>
          <a:p>
            <a:pPr marL="741600" lvl="2" indent="-284400" algn="l">
              <a:lnSpc>
                <a:spcPct val="130000"/>
              </a:lnSpc>
              <a:spcBef>
                <a:spcPts val="200"/>
              </a:spcBef>
              <a:buFont typeface="Arial" panose="020B0604020202020204" pitchFamily="34" charset="0"/>
              <a:buChar char="•"/>
            </a:pPr>
            <a:r>
              <a:rPr lang="en-GB" dirty="0"/>
              <a:t>1 ICU consultant</a:t>
            </a:r>
          </a:p>
          <a:p>
            <a:pPr marL="741600" lvl="2" indent="-284400" algn="l">
              <a:lnSpc>
                <a:spcPct val="130000"/>
              </a:lnSpc>
              <a:spcBef>
                <a:spcPts val="200"/>
              </a:spcBef>
              <a:buFont typeface="Arial" panose="020B0604020202020204" pitchFamily="34" charset="0"/>
              <a:buChar char="•"/>
            </a:pPr>
            <a:r>
              <a:rPr lang="en-GB" dirty="0"/>
              <a:t>1 pulmonary consultant </a:t>
            </a:r>
          </a:p>
          <a:p>
            <a:pPr>
              <a:buFont typeface="Arial" panose="020B0604020202020204" pitchFamily="34" charset="0"/>
              <a:buChar char="•"/>
            </a:pPr>
            <a:r>
              <a:rPr lang="en-GB" dirty="0">
                <a:latin typeface="+mn-lt"/>
              </a:rPr>
              <a:t>2 experts removed from base case analysis because EEPRU considered their responses implausible</a:t>
            </a:r>
          </a:p>
          <a:p>
            <a:pPr marL="741600" lvl="2" indent="-284400" algn="l">
              <a:lnSpc>
                <a:spcPct val="130000"/>
              </a:lnSpc>
              <a:spcBef>
                <a:spcPts val="200"/>
              </a:spcBef>
              <a:buFont typeface="Arial" panose="020B0604020202020204" pitchFamily="34" charset="0"/>
              <a:buChar char="•"/>
            </a:pPr>
            <a:r>
              <a:rPr lang="en-GB" dirty="0"/>
              <a:t>Responses indicated that survival probability was lower in patients susceptible than not susceptible</a:t>
            </a:r>
          </a:p>
          <a:p>
            <a:pPr>
              <a:buFont typeface="Arial" panose="020B0604020202020204" pitchFamily="34" charset="0"/>
              <a:buChar char="•"/>
            </a:pPr>
            <a:r>
              <a:rPr lang="en-GB" dirty="0">
                <a:latin typeface="+mn-lt"/>
              </a:rPr>
              <a:t>2 experts stopped the exercise before answering all questions – their responses are included in the analyses for outcomes where they provided an estimate for both susceptible and not susceptible patients</a:t>
            </a:r>
          </a:p>
        </p:txBody>
      </p:sp>
    </p:spTree>
    <p:extLst>
      <p:ext uri="{BB962C8B-B14F-4D97-AF65-F5344CB8AC3E}">
        <p14:creationId xmlns:p14="http://schemas.microsoft.com/office/powerpoint/2010/main" val="3896792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FEC4-7783-4DEF-B83F-B89DC78BC670}"/>
              </a:ext>
            </a:extLst>
          </p:cNvPr>
          <p:cNvSpPr>
            <a:spLocks noGrp="1"/>
          </p:cNvSpPr>
          <p:nvPr>
            <p:ph type="ctrTitle"/>
          </p:nvPr>
        </p:nvSpPr>
        <p:spPr/>
        <p:txBody>
          <a:bodyPr/>
          <a:lstStyle/>
          <a:p>
            <a:r>
              <a:rPr lang="en-GB"/>
              <a:t>Expert elicitation results: 30-day survival</a:t>
            </a:r>
            <a:endParaRPr lang="en-GB" dirty="0"/>
          </a:p>
        </p:txBody>
      </p:sp>
      <p:sp>
        <p:nvSpPr>
          <p:cNvPr id="3" name="Subtitle 2">
            <a:extLst>
              <a:ext uri="{FF2B5EF4-FFF2-40B4-BE49-F238E27FC236}">
                <a16:creationId xmlns:a16="http://schemas.microsoft.com/office/drawing/2014/main" id="{996CA72D-EE1B-453A-A048-11BAE727FDC8}"/>
              </a:ext>
            </a:extLst>
          </p:cNvPr>
          <p:cNvSpPr>
            <a:spLocks noGrp="1"/>
          </p:cNvSpPr>
          <p:nvPr>
            <p:ph type="subTitle" idx="1"/>
          </p:nvPr>
        </p:nvSpPr>
        <p:spPr>
          <a:xfrm>
            <a:off x="496580" y="1781111"/>
            <a:ext cx="4394397" cy="4041718"/>
          </a:xfrm>
          <a:ln w="28575">
            <a:solidFill>
              <a:srgbClr val="451551"/>
            </a:solidFill>
          </a:ln>
        </p:spPr>
        <p:txBody>
          <a:bodyPr>
            <a:normAutofit/>
          </a:bodyPr>
          <a:lstStyle/>
          <a:p>
            <a:pPr>
              <a:buFont typeface="Arial" panose="020B0604020202020204" pitchFamily="34" charset="0"/>
              <a:buChar char="•"/>
            </a:pPr>
            <a:r>
              <a:rPr lang="en-GB" sz="2000"/>
              <a:t>Survival lowest for VAP patients</a:t>
            </a:r>
          </a:p>
          <a:p>
            <a:pPr>
              <a:buFont typeface="Arial" panose="020B0604020202020204" pitchFamily="34" charset="0"/>
              <a:buChar char="•"/>
            </a:pPr>
            <a:r>
              <a:rPr lang="en-GB" sz="2000"/>
              <a:t>Survival highest for cUTI patients</a:t>
            </a:r>
          </a:p>
          <a:p>
            <a:pPr>
              <a:buFont typeface="Arial" panose="020B0604020202020204" pitchFamily="34" charset="0"/>
              <a:buChar char="•"/>
            </a:pPr>
            <a:r>
              <a:rPr lang="en-GB" sz="2000"/>
              <a:t>Susceptibility to treatment increases the probability of survival, for all 3 infection sites</a:t>
            </a:r>
            <a:endParaRPr lang="en-GB" sz="2000" dirty="0"/>
          </a:p>
        </p:txBody>
      </p:sp>
      <p:sp>
        <p:nvSpPr>
          <p:cNvPr id="6" name="TextBox 5">
            <a:extLst>
              <a:ext uri="{FF2B5EF4-FFF2-40B4-BE49-F238E27FC236}">
                <a16:creationId xmlns:a16="http://schemas.microsoft.com/office/drawing/2014/main" id="{0FCEB0EA-8E56-4D67-B7BC-6C4D653467A5}"/>
              </a:ext>
            </a:extLst>
          </p:cNvPr>
          <p:cNvSpPr txBox="1"/>
          <p:nvPr/>
        </p:nvSpPr>
        <p:spPr>
          <a:xfrm>
            <a:off x="5677786" y="5452999"/>
            <a:ext cx="6201439" cy="646331"/>
          </a:xfrm>
          <a:prstGeom prst="rect">
            <a:avLst/>
          </a:prstGeom>
          <a:noFill/>
        </p:spPr>
        <p:txBody>
          <a:bodyPr wrap="square" rtlCol="0">
            <a:spAutoFit/>
          </a:bodyPr>
          <a:lstStyle/>
          <a:p>
            <a:pPr lvl="2" algn="just"/>
            <a:r>
              <a:rPr lang="en-GB" dirty="0"/>
              <a:t>Source: EEPRU’s report figure A9.1 - 30-day survival </a:t>
            </a:r>
          </a:p>
        </p:txBody>
      </p:sp>
      <p:pic>
        <p:nvPicPr>
          <p:cNvPr id="4" name="Picture 3" descr="Chart&#10;&#10;Description automatically generated">
            <a:extLst>
              <a:ext uri="{FF2B5EF4-FFF2-40B4-BE49-F238E27FC236}">
                <a16:creationId xmlns:a16="http://schemas.microsoft.com/office/drawing/2014/main" id="{FD91403E-DC8C-4340-8644-92B0D3B530A0}"/>
              </a:ext>
            </a:extLst>
          </p:cNvPr>
          <p:cNvPicPr>
            <a:picLocks noChangeAspect="1"/>
          </p:cNvPicPr>
          <p:nvPr/>
        </p:nvPicPr>
        <p:blipFill>
          <a:blip r:embed="rId2"/>
          <a:stretch>
            <a:fillRect/>
          </a:stretch>
        </p:blipFill>
        <p:spPr>
          <a:xfrm>
            <a:off x="5253165" y="1976419"/>
            <a:ext cx="6626060" cy="3313030"/>
          </a:xfrm>
          <a:prstGeom prst="rect">
            <a:avLst/>
          </a:prstGeom>
        </p:spPr>
      </p:pic>
    </p:spTree>
    <p:extLst>
      <p:ext uri="{BB962C8B-B14F-4D97-AF65-F5344CB8AC3E}">
        <p14:creationId xmlns:p14="http://schemas.microsoft.com/office/powerpoint/2010/main" val="2350369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FEC4-7783-4DEF-B83F-B89DC78BC670}"/>
              </a:ext>
            </a:extLst>
          </p:cNvPr>
          <p:cNvSpPr>
            <a:spLocks noGrp="1"/>
          </p:cNvSpPr>
          <p:nvPr>
            <p:ph type="ctrTitle"/>
          </p:nvPr>
        </p:nvSpPr>
        <p:spPr/>
        <p:txBody>
          <a:bodyPr/>
          <a:lstStyle/>
          <a:p>
            <a:r>
              <a:rPr lang="en-GB" dirty="0"/>
              <a:t>Expert elicitation results: length of hospital stay</a:t>
            </a:r>
          </a:p>
        </p:txBody>
      </p:sp>
      <p:sp>
        <p:nvSpPr>
          <p:cNvPr id="3" name="Subtitle 2">
            <a:extLst>
              <a:ext uri="{FF2B5EF4-FFF2-40B4-BE49-F238E27FC236}">
                <a16:creationId xmlns:a16="http://schemas.microsoft.com/office/drawing/2014/main" id="{996CA72D-EE1B-453A-A048-11BAE727FDC8}"/>
              </a:ext>
            </a:extLst>
          </p:cNvPr>
          <p:cNvSpPr>
            <a:spLocks noGrp="1"/>
          </p:cNvSpPr>
          <p:nvPr>
            <p:ph type="subTitle" idx="1"/>
          </p:nvPr>
        </p:nvSpPr>
        <p:spPr>
          <a:xfrm>
            <a:off x="496580" y="1781111"/>
            <a:ext cx="4394397" cy="4041718"/>
          </a:xfrm>
          <a:ln w="28575">
            <a:solidFill>
              <a:srgbClr val="451551"/>
            </a:solidFill>
          </a:ln>
        </p:spPr>
        <p:txBody>
          <a:bodyPr>
            <a:normAutofit/>
          </a:bodyPr>
          <a:lstStyle/>
          <a:p>
            <a:pPr>
              <a:buFont typeface="Arial" panose="020B0604020202020204" pitchFamily="34" charset="0"/>
              <a:buChar char="•"/>
            </a:pPr>
            <a:r>
              <a:rPr lang="en-GB" sz="2000" dirty="0"/>
              <a:t>Length of stay shortest in </a:t>
            </a:r>
            <a:r>
              <a:rPr lang="en-GB" sz="2000" dirty="0" err="1"/>
              <a:t>cUTI</a:t>
            </a:r>
            <a:r>
              <a:rPr lang="en-GB" sz="2000" dirty="0"/>
              <a:t> patients</a:t>
            </a:r>
          </a:p>
          <a:p>
            <a:pPr>
              <a:buFont typeface="Arial" panose="020B0604020202020204" pitchFamily="34" charset="0"/>
              <a:buChar char="•"/>
            </a:pPr>
            <a:r>
              <a:rPr lang="en-GB" sz="2000" dirty="0"/>
              <a:t>Length of stay longest for patients with VAP</a:t>
            </a:r>
          </a:p>
          <a:p>
            <a:pPr>
              <a:buFont typeface="Arial" panose="020B0604020202020204" pitchFamily="34" charset="0"/>
              <a:buChar char="•"/>
            </a:pPr>
            <a:r>
              <a:rPr lang="en-GB" sz="2000" dirty="0"/>
              <a:t>Susceptibility to treatment decreases length of stay, for all 3 infection sites</a:t>
            </a:r>
          </a:p>
        </p:txBody>
      </p:sp>
      <p:pic>
        <p:nvPicPr>
          <p:cNvPr id="4" name="Picture 3" descr="Diagram&#10;&#10;Description automatically generated">
            <a:extLst>
              <a:ext uri="{FF2B5EF4-FFF2-40B4-BE49-F238E27FC236}">
                <a16:creationId xmlns:a16="http://schemas.microsoft.com/office/drawing/2014/main" id="{4ADC9391-3426-4076-BA7E-05BE14BA420D}"/>
              </a:ext>
            </a:extLst>
          </p:cNvPr>
          <p:cNvPicPr>
            <a:picLocks noChangeAspect="1"/>
          </p:cNvPicPr>
          <p:nvPr/>
        </p:nvPicPr>
        <p:blipFill>
          <a:blip r:embed="rId2"/>
          <a:stretch>
            <a:fillRect/>
          </a:stretch>
        </p:blipFill>
        <p:spPr>
          <a:xfrm>
            <a:off x="4996854" y="1896462"/>
            <a:ext cx="6882372" cy="3441186"/>
          </a:xfrm>
          <a:prstGeom prst="rect">
            <a:avLst/>
          </a:prstGeom>
        </p:spPr>
      </p:pic>
      <p:sp>
        <p:nvSpPr>
          <p:cNvPr id="8" name="TextBox 7">
            <a:extLst>
              <a:ext uri="{FF2B5EF4-FFF2-40B4-BE49-F238E27FC236}">
                <a16:creationId xmlns:a16="http://schemas.microsoft.com/office/drawing/2014/main" id="{B6037B68-ACCC-474C-870F-1F51ED169233}"/>
              </a:ext>
            </a:extLst>
          </p:cNvPr>
          <p:cNvSpPr txBox="1"/>
          <p:nvPr/>
        </p:nvSpPr>
        <p:spPr>
          <a:xfrm>
            <a:off x="5485378" y="5470250"/>
            <a:ext cx="6541680" cy="369332"/>
          </a:xfrm>
          <a:prstGeom prst="rect">
            <a:avLst/>
          </a:prstGeom>
          <a:noFill/>
        </p:spPr>
        <p:txBody>
          <a:bodyPr wrap="square" rtlCol="0">
            <a:spAutoFit/>
          </a:bodyPr>
          <a:lstStyle/>
          <a:p>
            <a:r>
              <a:rPr lang="en-GB" dirty="0"/>
              <a:t>Source: EEPRU’s report figure A9.2 – Expected length of stay</a:t>
            </a:r>
          </a:p>
        </p:txBody>
      </p:sp>
    </p:spTree>
    <p:extLst>
      <p:ext uri="{BB962C8B-B14F-4D97-AF65-F5344CB8AC3E}">
        <p14:creationId xmlns:p14="http://schemas.microsoft.com/office/powerpoint/2010/main" val="1755934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FEC4-7783-4DEF-B83F-B89DC78BC670}"/>
              </a:ext>
            </a:extLst>
          </p:cNvPr>
          <p:cNvSpPr>
            <a:spLocks noGrp="1"/>
          </p:cNvSpPr>
          <p:nvPr>
            <p:ph type="ctrTitle"/>
          </p:nvPr>
        </p:nvSpPr>
        <p:spPr/>
        <p:txBody>
          <a:bodyPr/>
          <a:lstStyle/>
          <a:p>
            <a:r>
              <a:rPr lang="en-GB" dirty="0"/>
              <a:t>Expert elicitation results: time spent on wards</a:t>
            </a:r>
          </a:p>
        </p:txBody>
      </p:sp>
      <p:sp>
        <p:nvSpPr>
          <p:cNvPr id="3" name="Subtitle 2">
            <a:extLst>
              <a:ext uri="{FF2B5EF4-FFF2-40B4-BE49-F238E27FC236}">
                <a16:creationId xmlns:a16="http://schemas.microsoft.com/office/drawing/2014/main" id="{996CA72D-EE1B-453A-A048-11BAE727FDC8}"/>
              </a:ext>
            </a:extLst>
          </p:cNvPr>
          <p:cNvSpPr>
            <a:spLocks noGrp="1"/>
          </p:cNvSpPr>
          <p:nvPr>
            <p:ph type="subTitle" idx="1"/>
          </p:nvPr>
        </p:nvSpPr>
        <p:spPr>
          <a:xfrm>
            <a:off x="496580" y="1781111"/>
            <a:ext cx="4851597" cy="4041718"/>
          </a:xfrm>
          <a:ln w="28575">
            <a:solidFill>
              <a:srgbClr val="451551"/>
            </a:solidFill>
          </a:ln>
        </p:spPr>
        <p:txBody>
          <a:bodyPr>
            <a:normAutofit/>
          </a:bodyPr>
          <a:lstStyle/>
          <a:p>
            <a:pPr>
              <a:buFont typeface="Arial" panose="020B0604020202020204" pitchFamily="34" charset="0"/>
              <a:buChar char="•"/>
            </a:pPr>
            <a:r>
              <a:rPr lang="en-GB" sz="2000" dirty="0"/>
              <a:t>Patients with VAP: most time in ICU and least time in general wards</a:t>
            </a:r>
          </a:p>
          <a:p>
            <a:pPr>
              <a:buFont typeface="Arial" panose="020B0604020202020204" pitchFamily="34" charset="0"/>
              <a:buChar char="•"/>
            </a:pPr>
            <a:r>
              <a:rPr lang="en-GB" sz="2000" dirty="0"/>
              <a:t>Followed by HAP then </a:t>
            </a:r>
            <a:r>
              <a:rPr lang="en-GB" sz="2000" dirty="0" err="1"/>
              <a:t>cUTI</a:t>
            </a:r>
            <a:endParaRPr lang="en-GB" sz="2000" dirty="0"/>
          </a:p>
          <a:p>
            <a:pPr>
              <a:buFont typeface="Arial" panose="020B0604020202020204" pitchFamily="34" charset="0"/>
              <a:buChar char="•"/>
            </a:pPr>
            <a:r>
              <a:rPr lang="en-GB" sz="2000" dirty="0"/>
              <a:t>Patients susceptible to treatment expected to spend more time on general ward and less on ICU and HDU, for all 3 infection sites</a:t>
            </a:r>
          </a:p>
        </p:txBody>
      </p:sp>
      <p:graphicFrame>
        <p:nvGraphicFramePr>
          <p:cNvPr id="5" name="Table 4">
            <a:extLst>
              <a:ext uri="{FF2B5EF4-FFF2-40B4-BE49-F238E27FC236}">
                <a16:creationId xmlns:a16="http://schemas.microsoft.com/office/drawing/2014/main" id="{FAF12B26-DD95-48F9-8DBB-64D5F16B88C1}"/>
              </a:ext>
            </a:extLst>
          </p:cNvPr>
          <p:cNvGraphicFramePr>
            <a:graphicFrameLocks noGrp="1"/>
          </p:cNvGraphicFramePr>
          <p:nvPr>
            <p:extLst>
              <p:ext uri="{D42A27DB-BD31-4B8C-83A1-F6EECF244321}">
                <p14:modId xmlns:p14="http://schemas.microsoft.com/office/powerpoint/2010/main" val="4041290786"/>
              </p:ext>
            </p:extLst>
          </p:nvPr>
        </p:nvGraphicFramePr>
        <p:xfrm>
          <a:off x="5582094" y="1781973"/>
          <a:ext cx="6294474" cy="3156033"/>
        </p:xfrm>
        <a:graphic>
          <a:graphicData uri="http://schemas.openxmlformats.org/drawingml/2006/table">
            <a:tbl>
              <a:tblPr firstRow="1" firstCol="1" bandRow="1">
                <a:tableStyleId>{5C22544A-7EE6-4342-B048-85BDC9FD1C3A}</a:tableStyleId>
              </a:tblPr>
              <a:tblGrid>
                <a:gridCol w="2814793">
                  <a:extLst>
                    <a:ext uri="{9D8B030D-6E8A-4147-A177-3AD203B41FA5}">
                      <a16:colId xmlns:a16="http://schemas.microsoft.com/office/drawing/2014/main" val="147245696"/>
                    </a:ext>
                  </a:extLst>
                </a:gridCol>
                <a:gridCol w="972759">
                  <a:extLst>
                    <a:ext uri="{9D8B030D-6E8A-4147-A177-3AD203B41FA5}">
                      <a16:colId xmlns:a16="http://schemas.microsoft.com/office/drawing/2014/main" val="2022535690"/>
                    </a:ext>
                  </a:extLst>
                </a:gridCol>
                <a:gridCol w="879623">
                  <a:extLst>
                    <a:ext uri="{9D8B030D-6E8A-4147-A177-3AD203B41FA5}">
                      <a16:colId xmlns:a16="http://schemas.microsoft.com/office/drawing/2014/main" val="1556254113"/>
                    </a:ext>
                  </a:extLst>
                </a:gridCol>
                <a:gridCol w="1627299">
                  <a:extLst>
                    <a:ext uri="{9D8B030D-6E8A-4147-A177-3AD203B41FA5}">
                      <a16:colId xmlns:a16="http://schemas.microsoft.com/office/drawing/2014/main" val="2184266494"/>
                    </a:ext>
                  </a:extLst>
                </a:gridCol>
              </a:tblGrid>
              <a:tr h="642373">
                <a:tc>
                  <a:txBody>
                    <a:bodyPr/>
                    <a:lstStyle/>
                    <a:p>
                      <a:pPr>
                        <a:lnSpc>
                          <a:spcPct val="107000"/>
                        </a:lnSpc>
                      </a:pPr>
                      <a:endParaRPr lang="en-GB" sz="1800">
                        <a:effectLst/>
                        <a:latin typeface="Calibri" panose="020F0502020204030204" pitchFamily="34" charset="0"/>
                        <a:cs typeface="Arial" panose="020B0604020202020204" pitchFamily="34" charset="0"/>
                      </a:endParaRPr>
                    </a:p>
                  </a:txBody>
                  <a:tcPr marL="25628" marR="25628" marT="0" marB="0"/>
                </a:tc>
                <a:tc>
                  <a:txBody>
                    <a:bodyPr/>
                    <a:lstStyle/>
                    <a:p>
                      <a:pPr algn="ctr">
                        <a:lnSpc>
                          <a:spcPct val="107000"/>
                        </a:lnSpc>
                        <a:spcAft>
                          <a:spcPts val="800"/>
                        </a:spcAft>
                      </a:pPr>
                      <a:r>
                        <a:rPr lang="en-GB" sz="1800" dirty="0">
                          <a:effectLst/>
                        </a:rPr>
                        <a:t>ICU</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25628" marR="25628" marT="0" marB="0" anchor="ctr"/>
                </a:tc>
                <a:tc>
                  <a:txBody>
                    <a:bodyPr/>
                    <a:lstStyle/>
                    <a:p>
                      <a:pPr algn="ctr">
                        <a:lnSpc>
                          <a:spcPct val="107000"/>
                        </a:lnSpc>
                        <a:spcAft>
                          <a:spcPts val="800"/>
                        </a:spcAft>
                      </a:pPr>
                      <a:r>
                        <a:rPr lang="en-GB" sz="1800" dirty="0">
                          <a:effectLst/>
                        </a:rPr>
                        <a:t>HDU</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25628" marR="25628" marT="0" marB="0" anchor="ctr"/>
                </a:tc>
                <a:tc>
                  <a:txBody>
                    <a:bodyPr/>
                    <a:lstStyle/>
                    <a:p>
                      <a:pPr algn="ctr">
                        <a:lnSpc>
                          <a:spcPct val="107000"/>
                        </a:lnSpc>
                        <a:spcAft>
                          <a:spcPts val="800"/>
                        </a:spcAft>
                      </a:pPr>
                      <a:r>
                        <a:rPr lang="en-GB" sz="1800" dirty="0">
                          <a:effectLst/>
                        </a:rPr>
                        <a:t>General medical ward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25628" marR="25628" marT="0" marB="0" anchor="ctr"/>
                </a:tc>
                <a:extLst>
                  <a:ext uri="{0D108BD9-81ED-4DB2-BD59-A6C34878D82A}">
                    <a16:rowId xmlns:a16="http://schemas.microsoft.com/office/drawing/2014/main" val="3426997670"/>
                  </a:ext>
                </a:extLst>
              </a:tr>
              <a:tr h="350143">
                <a:tc>
                  <a:txBody>
                    <a:bodyPr/>
                    <a:lstStyle/>
                    <a:p>
                      <a:pPr>
                        <a:lnSpc>
                          <a:spcPct val="107000"/>
                        </a:lnSpc>
                        <a:spcAft>
                          <a:spcPts val="800"/>
                        </a:spcAft>
                      </a:pPr>
                      <a:r>
                        <a:rPr lang="en-GB" sz="1800">
                          <a:effectLst/>
                          <a:latin typeface="+mn-lt"/>
                          <a:ea typeface="Calibri" panose="020F0502020204030204" pitchFamily="34" charset="0"/>
                          <a:cs typeface="Arial" panose="020B0604020202020204" pitchFamily="34" charset="0"/>
                        </a:rPr>
                        <a:t>HAP, susceptible</a:t>
                      </a:r>
                    </a:p>
                  </a:txBody>
                  <a:tcPr marL="68580" marR="68580" marT="0" marB="0"/>
                </a:tc>
                <a:tc>
                  <a:txBody>
                    <a:bodyPr/>
                    <a:lstStyle/>
                    <a:p>
                      <a:pPr algn="r">
                        <a:lnSpc>
                          <a:spcPct val="107000"/>
                        </a:lnSpc>
                        <a:spcAft>
                          <a:spcPts val="800"/>
                        </a:spcAft>
                      </a:pPr>
                      <a:r>
                        <a:rPr lang="en-GB" sz="1800" dirty="0">
                          <a:effectLst/>
                          <a:latin typeface="+mn-lt"/>
                          <a:ea typeface="Calibri" panose="020F0502020204030204" pitchFamily="34" charset="0"/>
                          <a:cs typeface="Arial" panose="020B0604020202020204" pitchFamily="34" charset="0"/>
                        </a:rPr>
                        <a:t>24.3</a:t>
                      </a:r>
                    </a:p>
                  </a:txBody>
                  <a:tcPr marL="63500" marR="63500" marT="63500" marB="6350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19.0</a:t>
                      </a:r>
                    </a:p>
                  </a:txBody>
                  <a:tcPr marL="63500" marR="63500" marT="63500" marB="6350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56.7</a:t>
                      </a:r>
                    </a:p>
                  </a:txBody>
                  <a:tcPr marL="63500" marR="63500" marT="63500" marB="63500"/>
                </a:tc>
                <a:extLst>
                  <a:ext uri="{0D108BD9-81ED-4DB2-BD59-A6C34878D82A}">
                    <a16:rowId xmlns:a16="http://schemas.microsoft.com/office/drawing/2014/main" val="995554649"/>
                  </a:ext>
                </a:extLst>
              </a:tr>
              <a:tr h="314645">
                <a:tc>
                  <a:txBody>
                    <a:bodyPr/>
                    <a:lstStyle/>
                    <a:p>
                      <a:pPr>
                        <a:lnSpc>
                          <a:spcPct val="107000"/>
                        </a:lnSpc>
                        <a:spcAft>
                          <a:spcPts val="800"/>
                        </a:spcAft>
                      </a:pPr>
                      <a:r>
                        <a:rPr lang="en-GB" sz="1800">
                          <a:effectLst/>
                          <a:latin typeface="+mn-lt"/>
                          <a:ea typeface="Calibri" panose="020F0502020204030204" pitchFamily="34" charset="0"/>
                          <a:cs typeface="Arial" panose="020B0604020202020204" pitchFamily="34" charset="0"/>
                        </a:rPr>
                        <a:t>VAP, susceptible</a:t>
                      </a:r>
                    </a:p>
                  </a:txBody>
                  <a:tcPr marL="68580" marR="68580" marT="0" marB="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60.0</a:t>
                      </a:r>
                    </a:p>
                  </a:txBody>
                  <a:tcPr marL="63500" marR="63500" marT="63500" marB="63500"/>
                </a:tc>
                <a:tc>
                  <a:txBody>
                    <a:bodyPr/>
                    <a:lstStyle/>
                    <a:p>
                      <a:pPr algn="r">
                        <a:lnSpc>
                          <a:spcPct val="107000"/>
                        </a:lnSpc>
                        <a:spcAft>
                          <a:spcPts val="800"/>
                        </a:spcAft>
                      </a:pPr>
                      <a:r>
                        <a:rPr lang="en-GB" sz="1800" dirty="0">
                          <a:effectLst/>
                          <a:latin typeface="+mn-lt"/>
                          <a:ea typeface="Calibri" panose="020F0502020204030204" pitchFamily="34" charset="0"/>
                          <a:cs typeface="Arial" panose="020B0604020202020204" pitchFamily="34" charset="0"/>
                        </a:rPr>
                        <a:t>13.3</a:t>
                      </a:r>
                    </a:p>
                  </a:txBody>
                  <a:tcPr marL="63500" marR="63500" marT="63500" marB="63500"/>
                </a:tc>
                <a:tc>
                  <a:txBody>
                    <a:bodyPr/>
                    <a:lstStyle/>
                    <a:p>
                      <a:pPr algn="r">
                        <a:lnSpc>
                          <a:spcPct val="107000"/>
                        </a:lnSpc>
                        <a:spcAft>
                          <a:spcPts val="800"/>
                        </a:spcAft>
                      </a:pPr>
                      <a:r>
                        <a:rPr lang="en-GB" sz="1800" dirty="0">
                          <a:effectLst/>
                          <a:latin typeface="+mn-lt"/>
                          <a:ea typeface="Calibri" panose="020F0502020204030204" pitchFamily="34" charset="0"/>
                          <a:cs typeface="Arial" panose="020B0604020202020204" pitchFamily="34" charset="0"/>
                        </a:rPr>
                        <a:t>26.7</a:t>
                      </a:r>
                    </a:p>
                  </a:txBody>
                  <a:tcPr marL="63500" marR="63500" marT="63500" marB="63500"/>
                </a:tc>
                <a:extLst>
                  <a:ext uri="{0D108BD9-81ED-4DB2-BD59-A6C34878D82A}">
                    <a16:rowId xmlns:a16="http://schemas.microsoft.com/office/drawing/2014/main" val="760961938"/>
                  </a:ext>
                </a:extLst>
              </a:tr>
              <a:tr h="296664">
                <a:tc>
                  <a:txBody>
                    <a:bodyPr/>
                    <a:lstStyle/>
                    <a:p>
                      <a:pPr>
                        <a:lnSpc>
                          <a:spcPct val="107000"/>
                        </a:lnSpc>
                        <a:spcAft>
                          <a:spcPts val="800"/>
                        </a:spcAft>
                      </a:pPr>
                      <a:r>
                        <a:rPr lang="en-GB" sz="1800">
                          <a:effectLst/>
                          <a:latin typeface="+mn-lt"/>
                          <a:ea typeface="Calibri" panose="020F0502020204030204" pitchFamily="34" charset="0"/>
                          <a:cs typeface="Arial" panose="020B0604020202020204" pitchFamily="34" charset="0"/>
                        </a:rPr>
                        <a:t>cUTI, susceptible</a:t>
                      </a:r>
                    </a:p>
                  </a:txBody>
                  <a:tcPr marL="68580" marR="68580" marT="0" marB="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15.0</a:t>
                      </a:r>
                    </a:p>
                  </a:txBody>
                  <a:tcPr marL="63500" marR="63500" marT="63500" marB="6350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17.0</a:t>
                      </a:r>
                    </a:p>
                  </a:txBody>
                  <a:tcPr marL="63500" marR="63500" marT="63500" marB="63500"/>
                </a:tc>
                <a:tc>
                  <a:txBody>
                    <a:bodyPr/>
                    <a:lstStyle/>
                    <a:p>
                      <a:pPr algn="r">
                        <a:lnSpc>
                          <a:spcPct val="107000"/>
                        </a:lnSpc>
                        <a:spcAft>
                          <a:spcPts val="800"/>
                        </a:spcAft>
                      </a:pPr>
                      <a:r>
                        <a:rPr lang="en-GB" sz="1800" dirty="0">
                          <a:effectLst/>
                          <a:latin typeface="+mn-lt"/>
                          <a:ea typeface="Calibri" panose="020F0502020204030204" pitchFamily="34" charset="0"/>
                          <a:cs typeface="Arial" panose="020B0604020202020204" pitchFamily="34" charset="0"/>
                        </a:rPr>
                        <a:t>68.0</a:t>
                      </a:r>
                    </a:p>
                  </a:txBody>
                  <a:tcPr marL="63500" marR="63500" marT="63500" marB="63500"/>
                </a:tc>
                <a:extLst>
                  <a:ext uri="{0D108BD9-81ED-4DB2-BD59-A6C34878D82A}">
                    <a16:rowId xmlns:a16="http://schemas.microsoft.com/office/drawing/2014/main" val="3931904023"/>
                  </a:ext>
                </a:extLst>
              </a:tr>
              <a:tr h="346521">
                <a:tc>
                  <a:txBody>
                    <a:bodyPr/>
                    <a:lstStyle/>
                    <a:p>
                      <a:pPr>
                        <a:lnSpc>
                          <a:spcPct val="107000"/>
                        </a:lnSpc>
                        <a:spcAft>
                          <a:spcPts val="800"/>
                        </a:spcAft>
                      </a:pPr>
                      <a:r>
                        <a:rPr lang="en-GB" sz="1800">
                          <a:effectLst/>
                          <a:latin typeface="+mn-lt"/>
                          <a:ea typeface="Calibri" panose="020F0502020204030204" pitchFamily="34" charset="0"/>
                          <a:cs typeface="Arial" panose="020B0604020202020204" pitchFamily="34" charset="0"/>
                        </a:rPr>
                        <a:t>HAP, not susceptible</a:t>
                      </a:r>
                    </a:p>
                  </a:txBody>
                  <a:tcPr marL="68580" marR="68580" marT="0" marB="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39.3</a:t>
                      </a:r>
                    </a:p>
                  </a:txBody>
                  <a:tcPr marL="63500" marR="63500" marT="63500" marB="6350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20.7</a:t>
                      </a:r>
                    </a:p>
                  </a:txBody>
                  <a:tcPr marL="63500" marR="63500" marT="63500" marB="63500"/>
                </a:tc>
                <a:tc>
                  <a:txBody>
                    <a:bodyPr/>
                    <a:lstStyle/>
                    <a:p>
                      <a:pPr algn="r">
                        <a:lnSpc>
                          <a:spcPct val="107000"/>
                        </a:lnSpc>
                        <a:spcAft>
                          <a:spcPts val="800"/>
                        </a:spcAft>
                      </a:pPr>
                      <a:r>
                        <a:rPr lang="en-GB" sz="1800" dirty="0">
                          <a:effectLst/>
                          <a:latin typeface="+mn-lt"/>
                          <a:ea typeface="Calibri" panose="020F0502020204030204" pitchFamily="34" charset="0"/>
                          <a:cs typeface="Arial" panose="020B0604020202020204" pitchFamily="34" charset="0"/>
                        </a:rPr>
                        <a:t>40.0</a:t>
                      </a:r>
                    </a:p>
                  </a:txBody>
                  <a:tcPr marL="63500" marR="63500" marT="63500" marB="63500"/>
                </a:tc>
                <a:extLst>
                  <a:ext uri="{0D108BD9-81ED-4DB2-BD59-A6C34878D82A}">
                    <a16:rowId xmlns:a16="http://schemas.microsoft.com/office/drawing/2014/main" val="3980214757"/>
                  </a:ext>
                </a:extLst>
              </a:tr>
              <a:tr h="296524">
                <a:tc>
                  <a:txBody>
                    <a:bodyPr/>
                    <a:lstStyle/>
                    <a:p>
                      <a:pPr>
                        <a:lnSpc>
                          <a:spcPct val="107000"/>
                        </a:lnSpc>
                        <a:spcAft>
                          <a:spcPts val="800"/>
                        </a:spcAft>
                      </a:pPr>
                      <a:r>
                        <a:rPr lang="en-GB" sz="1800">
                          <a:effectLst/>
                          <a:latin typeface="+mn-lt"/>
                          <a:ea typeface="Calibri" panose="020F0502020204030204" pitchFamily="34" charset="0"/>
                          <a:cs typeface="Arial" panose="020B0604020202020204" pitchFamily="34" charset="0"/>
                        </a:rPr>
                        <a:t>VAP, not susceptible</a:t>
                      </a:r>
                    </a:p>
                  </a:txBody>
                  <a:tcPr marL="68580" marR="68580" marT="0" marB="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66.7</a:t>
                      </a:r>
                    </a:p>
                  </a:txBody>
                  <a:tcPr marL="63500" marR="63500" marT="63500" marB="6350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15.8</a:t>
                      </a:r>
                    </a:p>
                  </a:txBody>
                  <a:tcPr marL="63500" marR="63500" marT="63500" marB="63500"/>
                </a:tc>
                <a:tc>
                  <a:txBody>
                    <a:bodyPr/>
                    <a:lstStyle/>
                    <a:p>
                      <a:pPr algn="r">
                        <a:lnSpc>
                          <a:spcPct val="107000"/>
                        </a:lnSpc>
                        <a:spcAft>
                          <a:spcPts val="800"/>
                        </a:spcAft>
                      </a:pPr>
                      <a:r>
                        <a:rPr lang="en-GB" sz="1800" dirty="0">
                          <a:effectLst/>
                          <a:latin typeface="+mn-lt"/>
                          <a:ea typeface="Calibri" panose="020F0502020204030204" pitchFamily="34" charset="0"/>
                          <a:cs typeface="Arial" panose="020B0604020202020204" pitchFamily="34" charset="0"/>
                        </a:rPr>
                        <a:t>17.5</a:t>
                      </a:r>
                    </a:p>
                  </a:txBody>
                  <a:tcPr marL="63500" marR="63500" marT="63500" marB="63500"/>
                </a:tc>
                <a:extLst>
                  <a:ext uri="{0D108BD9-81ED-4DB2-BD59-A6C34878D82A}">
                    <a16:rowId xmlns:a16="http://schemas.microsoft.com/office/drawing/2014/main" val="3448262673"/>
                  </a:ext>
                </a:extLst>
              </a:tr>
              <a:tr h="534365">
                <a:tc>
                  <a:txBody>
                    <a:bodyPr/>
                    <a:lstStyle/>
                    <a:p>
                      <a:pPr>
                        <a:lnSpc>
                          <a:spcPct val="107000"/>
                        </a:lnSpc>
                        <a:spcAft>
                          <a:spcPts val="800"/>
                        </a:spcAft>
                      </a:pPr>
                      <a:r>
                        <a:rPr lang="en-GB" sz="1800">
                          <a:effectLst/>
                          <a:latin typeface="+mn-lt"/>
                          <a:ea typeface="Calibri" panose="020F0502020204030204" pitchFamily="34" charset="0"/>
                          <a:cs typeface="Arial" panose="020B0604020202020204" pitchFamily="34" charset="0"/>
                        </a:rPr>
                        <a:t>cUTI, not susceptible</a:t>
                      </a:r>
                    </a:p>
                  </a:txBody>
                  <a:tcPr marL="68580" marR="68580" marT="0" marB="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23.3</a:t>
                      </a:r>
                    </a:p>
                  </a:txBody>
                  <a:tcPr marL="63500" marR="63500" marT="63500" marB="63500"/>
                </a:tc>
                <a:tc>
                  <a:txBody>
                    <a:bodyPr/>
                    <a:lstStyle/>
                    <a:p>
                      <a:pPr algn="r">
                        <a:lnSpc>
                          <a:spcPct val="107000"/>
                        </a:lnSpc>
                        <a:spcAft>
                          <a:spcPts val="800"/>
                        </a:spcAft>
                      </a:pPr>
                      <a:r>
                        <a:rPr lang="en-GB" sz="1800">
                          <a:effectLst/>
                          <a:latin typeface="+mn-lt"/>
                          <a:ea typeface="Calibri" panose="020F0502020204030204" pitchFamily="34" charset="0"/>
                          <a:cs typeface="Arial" panose="020B0604020202020204" pitchFamily="34" charset="0"/>
                        </a:rPr>
                        <a:t>18.3</a:t>
                      </a:r>
                    </a:p>
                  </a:txBody>
                  <a:tcPr marL="63500" marR="63500" marT="63500" marB="63500"/>
                </a:tc>
                <a:tc>
                  <a:txBody>
                    <a:bodyPr/>
                    <a:lstStyle/>
                    <a:p>
                      <a:pPr algn="r">
                        <a:lnSpc>
                          <a:spcPct val="107000"/>
                        </a:lnSpc>
                        <a:spcAft>
                          <a:spcPts val="800"/>
                        </a:spcAft>
                      </a:pPr>
                      <a:r>
                        <a:rPr lang="en-GB" sz="1800" dirty="0">
                          <a:effectLst/>
                          <a:latin typeface="+mn-lt"/>
                          <a:ea typeface="Calibri" panose="020F0502020204030204" pitchFamily="34" charset="0"/>
                          <a:cs typeface="Arial" panose="020B0604020202020204" pitchFamily="34" charset="0"/>
                        </a:rPr>
                        <a:t>58.3</a:t>
                      </a:r>
                    </a:p>
                  </a:txBody>
                  <a:tcPr marL="63500" marR="63500" marT="63500" marB="63500"/>
                </a:tc>
                <a:extLst>
                  <a:ext uri="{0D108BD9-81ED-4DB2-BD59-A6C34878D82A}">
                    <a16:rowId xmlns:a16="http://schemas.microsoft.com/office/drawing/2014/main" val="1209296924"/>
                  </a:ext>
                </a:extLst>
              </a:tr>
            </a:tbl>
          </a:graphicData>
        </a:graphic>
      </p:graphicFrame>
      <p:sp>
        <p:nvSpPr>
          <p:cNvPr id="8" name="TextBox 7">
            <a:extLst>
              <a:ext uri="{FF2B5EF4-FFF2-40B4-BE49-F238E27FC236}">
                <a16:creationId xmlns:a16="http://schemas.microsoft.com/office/drawing/2014/main" id="{52650B3B-1E94-4FA2-A4DE-5DC14DF60D3C}"/>
              </a:ext>
            </a:extLst>
          </p:cNvPr>
          <p:cNvSpPr txBox="1"/>
          <p:nvPr/>
        </p:nvSpPr>
        <p:spPr>
          <a:xfrm>
            <a:off x="5520037" y="4971771"/>
            <a:ext cx="6541680" cy="923330"/>
          </a:xfrm>
          <a:prstGeom prst="rect">
            <a:avLst/>
          </a:prstGeom>
          <a:noFill/>
        </p:spPr>
        <p:txBody>
          <a:bodyPr wrap="square" rtlCol="0">
            <a:spAutoFit/>
          </a:bodyPr>
          <a:lstStyle/>
          <a:p>
            <a:r>
              <a:rPr lang="en-GB" dirty="0"/>
              <a:t>Source: EEPRU’s report Table A9.1 – Proportion (%) of hospital stay spent on ICU, HDU and general medical ward</a:t>
            </a:r>
          </a:p>
          <a:p>
            <a:r>
              <a:rPr lang="en-GB" dirty="0"/>
              <a:t>HDU = high dependency unit; ICU = intensive care unit</a:t>
            </a:r>
          </a:p>
        </p:txBody>
      </p:sp>
    </p:spTree>
    <p:extLst>
      <p:ext uri="{BB962C8B-B14F-4D97-AF65-F5344CB8AC3E}">
        <p14:creationId xmlns:p14="http://schemas.microsoft.com/office/powerpoint/2010/main" val="961477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05421-B01A-4C1F-97E4-6BED3F9031DD}"/>
              </a:ext>
            </a:extLst>
          </p:cNvPr>
          <p:cNvSpPr>
            <a:spLocks noGrp="1"/>
          </p:cNvSpPr>
          <p:nvPr>
            <p:ph type="ctrTitle"/>
          </p:nvPr>
        </p:nvSpPr>
        <p:spPr/>
        <p:txBody>
          <a:bodyPr/>
          <a:lstStyle/>
          <a:p>
            <a:r>
              <a:rPr lang="en-GB" dirty="0"/>
              <a:t>Table of contents</a:t>
            </a:r>
          </a:p>
        </p:txBody>
      </p:sp>
      <p:sp>
        <p:nvSpPr>
          <p:cNvPr id="3" name="Subtitle 2">
            <a:extLst>
              <a:ext uri="{FF2B5EF4-FFF2-40B4-BE49-F238E27FC236}">
                <a16:creationId xmlns:a16="http://schemas.microsoft.com/office/drawing/2014/main" id="{7D364FD0-B95C-40ED-9877-821F4E167AD2}"/>
              </a:ext>
            </a:extLst>
          </p:cNvPr>
          <p:cNvSpPr>
            <a:spLocks noGrp="1"/>
          </p:cNvSpPr>
          <p:nvPr>
            <p:ph type="subTitle" idx="1"/>
          </p:nvPr>
        </p:nvSpPr>
        <p:spPr>
          <a:xfrm>
            <a:off x="496580" y="1099226"/>
            <a:ext cx="11080069" cy="4723603"/>
          </a:xfrm>
        </p:spPr>
        <p:txBody>
          <a:bodyPr>
            <a:noAutofit/>
          </a:bodyPr>
          <a:lstStyle/>
          <a:p>
            <a:pPr>
              <a:buFont typeface="Arial" panose="020B0604020202020204" pitchFamily="34" charset="0"/>
              <a:buChar char="•"/>
            </a:pPr>
            <a:r>
              <a:rPr lang="en-GB" dirty="0">
                <a:hlinkClick r:id="rId2" action="ppaction://hlinksldjump"/>
              </a:rPr>
              <a:t>Context and background for the evaluation </a:t>
            </a:r>
            <a:endParaRPr lang="en-GB" dirty="0"/>
          </a:p>
          <a:p>
            <a:pPr>
              <a:buFont typeface="Arial" panose="020B0604020202020204" pitchFamily="34" charset="0"/>
              <a:buChar char="•"/>
            </a:pPr>
            <a:r>
              <a:rPr lang="en-GB" dirty="0">
                <a:hlinkClick r:id="rId3" action="ppaction://hlinksldjump"/>
              </a:rPr>
              <a:t>Overview of EEPRU’s modelling approach</a:t>
            </a:r>
            <a:endParaRPr lang="en-GB" dirty="0"/>
          </a:p>
          <a:p>
            <a:pPr>
              <a:buFont typeface="Arial" panose="020B0604020202020204" pitchFamily="34" charset="0"/>
              <a:buChar char="•"/>
            </a:pPr>
            <a:r>
              <a:rPr lang="en-GB" dirty="0">
                <a:hlinkClick r:id="rId4" action="ppaction://hlinksldjump"/>
              </a:rPr>
              <a:t>Clinical effectiveness evidence</a:t>
            </a:r>
            <a:endParaRPr lang="en-GB" dirty="0"/>
          </a:p>
          <a:p>
            <a:pPr>
              <a:buFont typeface="Arial" panose="020B0604020202020204" pitchFamily="34" charset="0"/>
              <a:buChar char="•"/>
            </a:pPr>
            <a:r>
              <a:rPr lang="en-GB" dirty="0">
                <a:hlinkClick r:id="rId5" action="ppaction://hlinksldjump"/>
              </a:rPr>
              <a:t>Economic analysis</a:t>
            </a:r>
            <a:endParaRPr lang="en-GB" dirty="0"/>
          </a:p>
          <a:p>
            <a:pPr marL="800100" lvl="1" indent="-342900" algn="l">
              <a:buFont typeface="Arial" panose="020B0604020202020204" pitchFamily="34" charset="0"/>
              <a:buChar char="•"/>
            </a:pPr>
            <a:r>
              <a:rPr lang="en-GB" sz="1800" dirty="0">
                <a:hlinkClick r:id="rId6" action="ppaction://hlinksldjump"/>
              </a:rPr>
              <a:t>EEPRU model methods</a:t>
            </a:r>
            <a:endParaRPr lang="en-GB" sz="1800" dirty="0"/>
          </a:p>
          <a:p>
            <a:pPr marL="1257300" lvl="2" indent="-342900" algn="l">
              <a:buFont typeface="Courier New" panose="02070309020205020404" pitchFamily="49" charset="0"/>
              <a:buChar char="o"/>
            </a:pPr>
            <a:r>
              <a:rPr lang="en-GB" dirty="0">
                <a:hlinkClick r:id="rId7" action="ppaction://hlinksldjump"/>
              </a:rPr>
              <a:t>Estimating patient-level QALYS for high value clinical scenarios</a:t>
            </a:r>
            <a:endParaRPr lang="en-GB" dirty="0"/>
          </a:p>
          <a:p>
            <a:pPr marL="1257300" lvl="2" indent="-342900" algn="l">
              <a:buFont typeface="Courier New" panose="02070309020205020404" pitchFamily="49" charset="0"/>
              <a:buChar char="o"/>
            </a:pPr>
            <a:r>
              <a:rPr lang="en-GB" dirty="0">
                <a:hlinkClick r:id="rId8" action="ppaction://hlinksldjump"/>
              </a:rPr>
              <a:t>Estimating population-level QALYS for high value clinical scenarios</a:t>
            </a:r>
            <a:endParaRPr lang="en-GB" dirty="0"/>
          </a:p>
          <a:p>
            <a:pPr marL="1257300" lvl="2" indent="-342900" algn="l">
              <a:buFont typeface="Courier New" panose="02070309020205020404" pitchFamily="49" charset="0"/>
              <a:buChar char="o"/>
            </a:pPr>
            <a:r>
              <a:rPr lang="en-GB" dirty="0">
                <a:hlinkClick r:id="rId8" action="ppaction://hlinksldjump"/>
              </a:rPr>
              <a:t>Estimating population-level QALYS for expected usage</a:t>
            </a:r>
            <a:endParaRPr lang="en-GB" dirty="0"/>
          </a:p>
          <a:p>
            <a:pPr marL="800100" lvl="1" indent="-342900" algn="l">
              <a:buFont typeface="Arial" panose="020B0604020202020204" pitchFamily="34" charset="0"/>
              <a:buChar char="•"/>
            </a:pPr>
            <a:r>
              <a:rPr lang="en-GB" sz="1800" dirty="0"/>
              <a:t>EEPRU model results </a:t>
            </a:r>
          </a:p>
          <a:p>
            <a:pPr marL="1257300" lvl="2" indent="-342900" algn="l">
              <a:buFont typeface="Courier New" panose="02070309020205020404" pitchFamily="49" charset="0"/>
              <a:buChar char="o"/>
            </a:pPr>
            <a:r>
              <a:rPr lang="en-GB" dirty="0">
                <a:hlinkClick r:id="rId9" action="ppaction://hlinksldjump"/>
              </a:rPr>
              <a:t>Per-patient results</a:t>
            </a:r>
            <a:endParaRPr lang="en-GB" dirty="0"/>
          </a:p>
          <a:p>
            <a:pPr marL="1257300" lvl="2" indent="-342900" algn="l">
              <a:buFont typeface="Courier New" panose="02070309020205020404" pitchFamily="49" charset="0"/>
              <a:buChar char="o"/>
            </a:pPr>
            <a:r>
              <a:rPr lang="en-GB" dirty="0">
                <a:hlinkClick r:id="rId10" action="ppaction://hlinksldjump"/>
              </a:rPr>
              <a:t>Population results</a:t>
            </a:r>
            <a:endParaRPr lang="en-GB" dirty="0"/>
          </a:p>
          <a:p>
            <a:pPr marL="285750" lvl="1" indent="-285750" algn="l">
              <a:lnSpc>
                <a:spcPct val="150000"/>
              </a:lnSpc>
              <a:spcBef>
                <a:spcPts val="200"/>
              </a:spcBef>
              <a:buFont typeface="Arial" panose="020B0604020202020204" pitchFamily="34" charset="0"/>
              <a:buChar char="•"/>
            </a:pPr>
            <a:r>
              <a:rPr lang="en-GB" sz="1800" dirty="0">
                <a:latin typeface="Lato" panose="020F0502020204030203" pitchFamily="34" charset="0"/>
                <a:ea typeface="Lato" panose="020F0502020204030203" pitchFamily="34" charset="0"/>
                <a:cs typeface="Lato" panose="020F0502020204030203" pitchFamily="34" charset="0"/>
                <a:hlinkClick r:id="rId11" action="ppaction://hlinksldjump"/>
              </a:rPr>
              <a:t>Additional elements of value</a:t>
            </a:r>
            <a:endParaRPr lang="en-GB" sz="1800" dirty="0">
              <a:latin typeface="Lato" panose="020F0502020204030203" pitchFamily="34" charset="0"/>
              <a:ea typeface="Lato" panose="020F0502020204030203" pitchFamily="34" charset="0"/>
              <a:cs typeface="Lato" panose="020F0502020204030203" pitchFamily="34" charset="0"/>
            </a:endParaRPr>
          </a:p>
          <a:p>
            <a:pPr marL="285750" lvl="1" indent="-285750" algn="l">
              <a:lnSpc>
                <a:spcPct val="150000"/>
              </a:lnSpc>
              <a:spcBef>
                <a:spcPts val="200"/>
              </a:spcBef>
              <a:buFont typeface="Arial" panose="020B0604020202020204" pitchFamily="34" charset="0"/>
              <a:buChar char="•"/>
            </a:pPr>
            <a:r>
              <a:rPr lang="en-GB" sz="1800" dirty="0">
                <a:latin typeface="Lato" panose="020F0502020204030203" pitchFamily="34" charset="0"/>
                <a:ea typeface="Lato" panose="020F0502020204030203" pitchFamily="34" charset="0"/>
                <a:cs typeface="Lato" panose="020F0502020204030203" pitchFamily="34" charset="0"/>
                <a:hlinkClick r:id="rId12" action="ppaction://hlinksldjump"/>
              </a:rPr>
              <a:t>Key issues for committee discussion</a:t>
            </a:r>
            <a:endParaRPr lang="en-GB" sz="1800" dirty="0">
              <a:latin typeface="Lato" panose="020F0502020204030203" pitchFamily="34" charset="0"/>
              <a:ea typeface="Lato" panose="020F0502020204030203" pitchFamily="34" charset="0"/>
              <a:cs typeface="Lato" panose="020F0502020204030203" pitchFamily="34" charset="0"/>
            </a:endParaRPr>
          </a:p>
          <a:p>
            <a:pPr marL="800100" lvl="1" indent="-342900" algn="l">
              <a:buFont typeface="Arial" panose="020B0604020202020204" pitchFamily="34" charset="0"/>
              <a:buChar char="•"/>
            </a:pPr>
            <a:endParaRPr lang="en-GB" sz="1800" dirty="0"/>
          </a:p>
        </p:txBody>
      </p:sp>
    </p:spTree>
    <p:extLst>
      <p:ext uri="{BB962C8B-B14F-4D97-AF65-F5344CB8AC3E}">
        <p14:creationId xmlns:p14="http://schemas.microsoft.com/office/powerpoint/2010/main" val="4141954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FEC4-7783-4DEF-B83F-B89DC78BC670}"/>
              </a:ext>
            </a:extLst>
          </p:cNvPr>
          <p:cNvSpPr>
            <a:spLocks noGrp="1"/>
          </p:cNvSpPr>
          <p:nvPr>
            <p:ph type="ctrTitle"/>
          </p:nvPr>
        </p:nvSpPr>
        <p:spPr>
          <a:xfrm>
            <a:off x="417285" y="181651"/>
            <a:ext cx="11080069" cy="865914"/>
          </a:xfrm>
        </p:spPr>
        <p:txBody>
          <a:bodyPr>
            <a:normAutofit fontScale="90000"/>
          </a:bodyPr>
          <a:lstStyle/>
          <a:p>
            <a:r>
              <a:rPr lang="en-GB" dirty="0"/>
              <a:t>EEPRU used UK study data to validate expert elicitation results for length of hospital stay </a:t>
            </a:r>
          </a:p>
        </p:txBody>
      </p:sp>
      <p:sp>
        <p:nvSpPr>
          <p:cNvPr id="7" name="Subtitle 2">
            <a:extLst>
              <a:ext uri="{FF2B5EF4-FFF2-40B4-BE49-F238E27FC236}">
                <a16:creationId xmlns:a16="http://schemas.microsoft.com/office/drawing/2014/main" id="{FDFD95D1-B22F-485C-92FC-33BA7DA913BC}"/>
              </a:ext>
            </a:extLst>
          </p:cNvPr>
          <p:cNvSpPr txBox="1">
            <a:spLocks/>
          </p:cNvSpPr>
          <p:nvPr/>
        </p:nvSpPr>
        <p:spPr>
          <a:xfrm>
            <a:off x="5604461" y="1376039"/>
            <a:ext cx="6170254" cy="5280119"/>
          </a:xfrm>
          <a:prstGeom prst="rect">
            <a:avLst/>
          </a:prstGeom>
          <a:solidFill>
            <a:srgbClr val="FFFFFF"/>
          </a:solidFill>
          <a:ln w="28575">
            <a:solidFill>
              <a:schemeClr val="accent6">
                <a:lumMod val="50000"/>
              </a:schemeClr>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00000"/>
              </a:lnSpc>
              <a:spcBef>
                <a:spcPts val="600"/>
              </a:spcBef>
              <a:spcAft>
                <a:spcPts val="600"/>
              </a:spcAft>
            </a:pPr>
            <a:r>
              <a:rPr lang="en-GB" b="1" dirty="0"/>
              <a:t>CARBAR study</a:t>
            </a:r>
          </a:p>
          <a:p>
            <a:pPr marL="342900" indent="-342900">
              <a:lnSpc>
                <a:spcPct val="100000"/>
              </a:lnSpc>
              <a:spcBef>
                <a:spcPts val="600"/>
              </a:spcBef>
              <a:spcAft>
                <a:spcPts val="600"/>
              </a:spcAft>
              <a:buFont typeface="Arial" panose="020B0604020202020204" pitchFamily="34" charset="0"/>
              <a:buChar char="•"/>
            </a:pPr>
            <a:r>
              <a:rPr lang="en-GB" dirty="0"/>
              <a:t>Considerably longer LOS (47.2) than experts’ estimates.</a:t>
            </a:r>
          </a:p>
          <a:p>
            <a:pPr marL="342900" indent="-342900">
              <a:lnSpc>
                <a:spcPct val="100000"/>
              </a:lnSpc>
              <a:spcBef>
                <a:spcPts val="600"/>
              </a:spcBef>
              <a:spcAft>
                <a:spcPts val="600"/>
              </a:spcAft>
              <a:buFont typeface="Arial" panose="020B0604020202020204" pitchFamily="34" charset="0"/>
              <a:buChar char="•"/>
            </a:pPr>
            <a:r>
              <a:rPr lang="en-GB" dirty="0"/>
              <a:t>But CARBAR measured LOS from hospital admission, rather than from start of microbiology directed treatment.</a:t>
            </a:r>
          </a:p>
          <a:p>
            <a:pPr marL="342900" indent="-342900">
              <a:lnSpc>
                <a:spcPct val="100000"/>
              </a:lnSpc>
              <a:spcBef>
                <a:spcPts val="600"/>
              </a:spcBef>
              <a:spcAft>
                <a:spcPts val="600"/>
              </a:spcAft>
              <a:buFont typeface="Arial" panose="020B0604020202020204" pitchFamily="34" charset="0"/>
              <a:buChar char="•"/>
            </a:pPr>
            <a:r>
              <a:rPr lang="en-GB" dirty="0"/>
              <a:t>Time from hospitalisation to onset of infection was 8 days (median), but differed according to method of diagnosis: 16.8 days (mean) for sputum samples and 13.9 days (mean) for UTI-related samples.  </a:t>
            </a:r>
          </a:p>
          <a:p>
            <a:pPr marL="342900" indent="-342900">
              <a:lnSpc>
                <a:spcPct val="100000"/>
              </a:lnSpc>
              <a:spcBef>
                <a:spcPts val="600"/>
              </a:spcBef>
              <a:spcAft>
                <a:spcPts val="600"/>
              </a:spcAft>
              <a:buFont typeface="Arial" panose="020B0604020202020204" pitchFamily="34" charset="0"/>
              <a:buChar char="•"/>
            </a:pPr>
            <a:r>
              <a:rPr lang="en-GB" dirty="0"/>
              <a:t>Time from onset of infection to starting microbiology directed treatment was 5 days (median). </a:t>
            </a:r>
          </a:p>
          <a:p>
            <a:pPr marL="342900" indent="-342900">
              <a:lnSpc>
                <a:spcPct val="100000"/>
              </a:lnSpc>
              <a:spcBef>
                <a:spcPts val="600"/>
              </a:spcBef>
              <a:spcAft>
                <a:spcPts val="600"/>
              </a:spcAft>
              <a:buFont typeface="Arial" panose="020B0604020202020204" pitchFamily="34" charset="0"/>
              <a:buChar char="•"/>
            </a:pPr>
            <a:r>
              <a:rPr lang="en-GB" dirty="0"/>
              <a:t>Assuming 13 (8 + 5) to 21.8 (16.8 + 5) days passed between admission and starting microbiology directed treatment, LOS from start of microbiology directed treatment in CARBAR (25.4 to 34.2 days) was comparable to experts’ estimates.</a:t>
            </a:r>
          </a:p>
        </p:txBody>
      </p:sp>
      <p:graphicFrame>
        <p:nvGraphicFramePr>
          <p:cNvPr id="4" name="Table 4">
            <a:extLst>
              <a:ext uri="{FF2B5EF4-FFF2-40B4-BE49-F238E27FC236}">
                <a16:creationId xmlns:a16="http://schemas.microsoft.com/office/drawing/2014/main" id="{9A01436C-3966-425A-A407-B514C42666D5}"/>
              </a:ext>
            </a:extLst>
          </p:cNvPr>
          <p:cNvGraphicFramePr>
            <a:graphicFrameLocks noGrp="1"/>
          </p:cNvGraphicFramePr>
          <p:nvPr>
            <p:extLst>
              <p:ext uri="{D42A27DB-BD31-4B8C-83A1-F6EECF244321}">
                <p14:modId xmlns:p14="http://schemas.microsoft.com/office/powerpoint/2010/main" val="3824599367"/>
              </p:ext>
            </p:extLst>
          </p:nvPr>
        </p:nvGraphicFramePr>
        <p:xfrm>
          <a:off x="417285" y="1498232"/>
          <a:ext cx="4749519" cy="1805148"/>
        </p:xfrm>
        <a:graphic>
          <a:graphicData uri="http://schemas.openxmlformats.org/drawingml/2006/table">
            <a:tbl>
              <a:tblPr firstRow="1" bandRow="1">
                <a:tableStyleId>{5C22544A-7EE6-4342-B048-85BDC9FD1C3A}</a:tableStyleId>
              </a:tblPr>
              <a:tblGrid>
                <a:gridCol w="2151744">
                  <a:extLst>
                    <a:ext uri="{9D8B030D-6E8A-4147-A177-3AD203B41FA5}">
                      <a16:colId xmlns:a16="http://schemas.microsoft.com/office/drawing/2014/main" val="2546998588"/>
                    </a:ext>
                  </a:extLst>
                </a:gridCol>
                <a:gridCol w="2597775">
                  <a:extLst>
                    <a:ext uri="{9D8B030D-6E8A-4147-A177-3AD203B41FA5}">
                      <a16:colId xmlns:a16="http://schemas.microsoft.com/office/drawing/2014/main" val="3675886640"/>
                    </a:ext>
                  </a:extLst>
                </a:gridCol>
              </a:tblGrid>
              <a:tr h="322225">
                <a:tc>
                  <a:txBody>
                    <a:bodyPr/>
                    <a:lstStyle/>
                    <a:p>
                      <a:r>
                        <a:rPr lang="en-GB" dirty="0"/>
                        <a:t>Source</a:t>
                      </a:r>
                    </a:p>
                  </a:txBody>
                  <a:tcPr/>
                </a:tc>
                <a:tc>
                  <a:txBody>
                    <a:bodyPr/>
                    <a:lstStyle/>
                    <a:p>
                      <a:r>
                        <a:rPr lang="en-GB" dirty="0"/>
                        <a:t>Length of stay (LOS), days</a:t>
                      </a:r>
                    </a:p>
                  </a:txBody>
                  <a:tcPr/>
                </a:tc>
                <a:extLst>
                  <a:ext uri="{0D108BD9-81ED-4DB2-BD59-A6C34878D82A}">
                    <a16:rowId xmlns:a16="http://schemas.microsoft.com/office/drawing/2014/main" val="3412521878"/>
                  </a:ext>
                </a:extLst>
              </a:tr>
              <a:tr h="322225">
                <a:tc>
                  <a:txBody>
                    <a:bodyPr/>
                    <a:lstStyle/>
                    <a:p>
                      <a:r>
                        <a:rPr lang="en-GB" dirty="0"/>
                        <a:t>Expert elicitation</a:t>
                      </a:r>
                    </a:p>
                  </a:txBody>
                  <a:tcPr/>
                </a:tc>
                <a:tc>
                  <a:txBody>
                    <a:bodyPr/>
                    <a:lstStyle/>
                    <a:p>
                      <a:r>
                        <a:rPr lang="en-GB" dirty="0"/>
                        <a:t>12.9–25.8 (mean)</a:t>
                      </a:r>
                    </a:p>
                  </a:txBody>
                  <a:tcPr/>
                </a:tc>
                <a:extLst>
                  <a:ext uri="{0D108BD9-81ED-4DB2-BD59-A6C34878D82A}">
                    <a16:rowId xmlns:a16="http://schemas.microsoft.com/office/drawing/2014/main" val="506114229"/>
                  </a:ext>
                </a:extLst>
              </a:tr>
              <a:tr h="399654">
                <a:tc>
                  <a:txBody>
                    <a:bodyPr/>
                    <a:lstStyle/>
                    <a:p>
                      <a:r>
                        <a:rPr lang="en-GB" dirty="0"/>
                        <a:t>Merrick et al. (UK)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24 (median)</a:t>
                      </a:r>
                    </a:p>
                  </a:txBody>
                  <a:tcPr/>
                </a:tc>
                <a:extLst>
                  <a:ext uri="{0D108BD9-81ED-4DB2-BD59-A6C34878D82A}">
                    <a16:rowId xmlns:a16="http://schemas.microsoft.com/office/drawing/2014/main" val="1980793230"/>
                  </a:ext>
                </a:extLst>
              </a:tr>
              <a:tr h="399654">
                <a:tc>
                  <a:txBody>
                    <a:bodyPr/>
                    <a:lstStyle/>
                    <a:p>
                      <a:r>
                        <a:rPr lang="en-GB" dirty="0"/>
                        <a:t>CARBAR (UK)</a:t>
                      </a:r>
                    </a:p>
                  </a:txBody>
                  <a:tcPr/>
                </a:tc>
                <a:tc>
                  <a:txBody>
                    <a:bodyPr/>
                    <a:lstStyle/>
                    <a:p>
                      <a:r>
                        <a:rPr lang="en-GB" dirty="0"/>
                        <a:t>47.2 (mean)</a:t>
                      </a:r>
                    </a:p>
                  </a:txBody>
                  <a:tcPr/>
                </a:tc>
                <a:extLst>
                  <a:ext uri="{0D108BD9-81ED-4DB2-BD59-A6C34878D82A}">
                    <a16:rowId xmlns:a16="http://schemas.microsoft.com/office/drawing/2014/main" val="4260803683"/>
                  </a:ext>
                </a:extLst>
              </a:tr>
            </a:tbl>
          </a:graphicData>
        </a:graphic>
      </p:graphicFrame>
      <p:sp>
        <p:nvSpPr>
          <p:cNvPr id="8" name="Subtitle 2">
            <a:extLst>
              <a:ext uri="{FF2B5EF4-FFF2-40B4-BE49-F238E27FC236}">
                <a16:creationId xmlns:a16="http://schemas.microsoft.com/office/drawing/2014/main" id="{C39096F9-FFBA-4791-953B-2FDA26E501FC}"/>
              </a:ext>
            </a:extLst>
          </p:cNvPr>
          <p:cNvSpPr txBox="1">
            <a:spLocks/>
          </p:cNvSpPr>
          <p:nvPr/>
        </p:nvSpPr>
        <p:spPr>
          <a:xfrm>
            <a:off x="417284" y="3599543"/>
            <a:ext cx="4749519" cy="3056615"/>
          </a:xfrm>
          <a:prstGeom prst="rect">
            <a:avLst/>
          </a:prstGeom>
          <a:solidFill>
            <a:srgbClr val="FFFFFF"/>
          </a:solidFill>
          <a:ln w="28575">
            <a:solidFill>
              <a:schemeClr val="accent6">
                <a:lumMod val="50000"/>
              </a:schemeClr>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00000"/>
              </a:lnSpc>
              <a:spcBef>
                <a:spcPts val="600"/>
              </a:spcBef>
              <a:spcAft>
                <a:spcPts val="600"/>
              </a:spcAft>
            </a:pPr>
            <a:r>
              <a:rPr lang="en-GB" b="1" dirty="0"/>
              <a:t>Merrick et al.</a:t>
            </a:r>
          </a:p>
          <a:p>
            <a:pPr marL="342900" indent="-342900">
              <a:lnSpc>
                <a:spcPct val="100000"/>
              </a:lnSpc>
              <a:spcBef>
                <a:spcPts val="600"/>
              </a:spcBef>
              <a:spcAft>
                <a:spcPts val="600"/>
              </a:spcAft>
              <a:buFont typeface="Arial" panose="020B0604020202020204" pitchFamily="34" charset="0"/>
              <a:buChar char="•"/>
            </a:pPr>
            <a:r>
              <a:rPr lang="en-GB" dirty="0"/>
              <a:t>Mean LOS not reported.</a:t>
            </a:r>
          </a:p>
          <a:p>
            <a:pPr marL="342900" indent="-342900">
              <a:lnSpc>
                <a:spcPct val="100000"/>
              </a:lnSpc>
              <a:spcBef>
                <a:spcPts val="600"/>
              </a:spcBef>
              <a:spcAft>
                <a:spcPts val="600"/>
              </a:spcAft>
              <a:buFont typeface="Arial" panose="020B0604020202020204" pitchFamily="34" charset="0"/>
              <a:buChar char="•"/>
            </a:pPr>
            <a:r>
              <a:rPr lang="en-GB" dirty="0"/>
              <a:t>Median LOS after infections caused by carbapenem-resistant organisms comparable to the mean estimates from experts. </a:t>
            </a:r>
          </a:p>
        </p:txBody>
      </p:sp>
    </p:spTree>
    <p:extLst>
      <p:ext uri="{BB962C8B-B14F-4D97-AF65-F5344CB8AC3E}">
        <p14:creationId xmlns:p14="http://schemas.microsoft.com/office/powerpoint/2010/main" val="1473028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6A24-5134-4269-BACD-105A80064B22}"/>
              </a:ext>
            </a:extLst>
          </p:cNvPr>
          <p:cNvSpPr>
            <a:spLocks noGrp="1"/>
          </p:cNvSpPr>
          <p:nvPr>
            <p:ph type="ctrTitle"/>
          </p:nvPr>
        </p:nvSpPr>
        <p:spPr/>
        <p:txBody>
          <a:bodyPr>
            <a:normAutofit/>
          </a:bodyPr>
          <a:lstStyle/>
          <a:p>
            <a:r>
              <a:rPr lang="en-GB" sz="3200" dirty="0"/>
              <a:t>Consultation comments – Expert elicitation </a:t>
            </a:r>
          </a:p>
        </p:txBody>
      </p:sp>
      <p:graphicFrame>
        <p:nvGraphicFramePr>
          <p:cNvPr id="6" name="Table 5">
            <a:extLst>
              <a:ext uri="{FF2B5EF4-FFF2-40B4-BE49-F238E27FC236}">
                <a16:creationId xmlns:a16="http://schemas.microsoft.com/office/drawing/2014/main" id="{4AD6FC84-2E3B-4C40-B4C2-5FB1372B878D}"/>
              </a:ext>
            </a:extLst>
          </p:cNvPr>
          <p:cNvGraphicFramePr>
            <a:graphicFrameLocks noGrp="1"/>
          </p:cNvGraphicFramePr>
          <p:nvPr>
            <p:extLst>
              <p:ext uri="{D42A27DB-BD31-4B8C-83A1-F6EECF244321}">
                <p14:modId xmlns:p14="http://schemas.microsoft.com/office/powerpoint/2010/main" val="1199457876"/>
              </p:ext>
            </p:extLst>
          </p:nvPr>
        </p:nvGraphicFramePr>
        <p:xfrm>
          <a:off x="425434" y="1458115"/>
          <a:ext cx="10726980" cy="3115364"/>
        </p:xfrm>
        <a:graphic>
          <a:graphicData uri="http://schemas.openxmlformats.org/drawingml/2006/table">
            <a:tbl>
              <a:tblPr firstRow="1" bandRow="1">
                <a:tableStyleId>{5C22544A-7EE6-4342-B048-85BDC9FD1C3A}</a:tableStyleId>
              </a:tblPr>
              <a:tblGrid>
                <a:gridCol w="1289066">
                  <a:extLst>
                    <a:ext uri="{9D8B030D-6E8A-4147-A177-3AD203B41FA5}">
                      <a16:colId xmlns:a16="http://schemas.microsoft.com/office/drawing/2014/main" val="3114708446"/>
                    </a:ext>
                  </a:extLst>
                </a:gridCol>
                <a:gridCol w="9437914">
                  <a:extLst>
                    <a:ext uri="{9D8B030D-6E8A-4147-A177-3AD203B41FA5}">
                      <a16:colId xmlns:a16="http://schemas.microsoft.com/office/drawing/2014/main" val="423415223"/>
                    </a:ext>
                  </a:extLst>
                </a:gridCol>
              </a:tblGrid>
              <a:tr h="186124">
                <a:tc>
                  <a:txBody>
                    <a:bodyPr/>
                    <a:lstStyle/>
                    <a:p>
                      <a:pPr>
                        <a:lnSpc>
                          <a:spcPct val="110000"/>
                        </a:lnSpc>
                        <a:spcBef>
                          <a:spcPts val="0"/>
                        </a:spcBef>
                        <a:spcAft>
                          <a:spcPts val="600"/>
                        </a:spcAft>
                      </a:pPr>
                      <a:r>
                        <a:rPr lang="en-GB" u="none" dirty="0"/>
                        <a:t>Consultee</a:t>
                      </a:r>
                    </a:p>
                  </a:txBody>
                  <a:tcPr/>
                </a:tc>
                <a:tc>
                  <a:txBody>
                    <a:bodyPr/>
                    <a:lstStyle/>
                    <a:p>
                      <a:pPr>
                        <a:lnSpc>
                          <a:spcPct val="110000"/>
                        </a:lnSpc>
                        <a:spcBef>
                          <a:spcPts val="0"/>
                        </a:spcBef>
                        <a:spcAft>
                          <a:spcPts val="600"/>
                        </a:spcAft>
                      </a:pPr>
                      <a:r>
                        <a:rPr lang="en-GB" u="none" dirty="0"/>
                        <a:t>Comment</a:t>
                      </a:r>
                    </a:p>
                  </a:txBody>
                  <a:tcPr/>
                </a:tc>
                <a:extLst>
                  <a:ext uri="{0D108BD9-81ED-4DB2-BD59-A6C34878D82A}">
                    <a16:rowId xmlns:a16="http://schemas.microsoft.com/office/drawing/2014/main" val="3072268216"/>
                  </a:ext>
                </a:extLst>
              </a:tr>
              <a:tr h="775552">
                <a:tc>
                  <a:txBody>
                    <a:bodyPr/>
                    <a:lstStyle/>
                    <a:p>
                      <a:pPr>
                        <a:lnSpc>
                          <a:spcPct val="110000"/>
                        </a:lnSpc>
                        <a:spcBef>
                          <a:spcPts val="600"/>
                        </a:spcBef>
                        <a:spcAft>
                          <a:spcPts val="600"/>
                        </a:spcAft>
                      </a:pPr>
                      <a:r>
                        <a:rPr lang="en-GB" b="1" u="none" dirty="0"/>
                        <a:t>Pfizer</a:t>
                      </a:r>
                    </a:p>
                  </a:txBody>
                  <a:tcPr/>
                </a:tc>
                <a:tc>
                  <a:txBody>
                    <a:bodyPr/>
                    <a:lstStyle/>
                    <a:p>
                      <a:pPr marL="0" marR="0" lvl="0" indent="0" algn="l" defTabSz="914400" rtl="0" eaLnBrk="1" fontAlgn="auto" latinLnBrk="0" hangingPunct="1">
                        <a:lnSpc>
                          <a:spcPct val="120000"/>
                        </a:lnSpc>
                        <a:spcBef>
                          <a:spcPts val="600"/>
                        </a:spcBef>
                        <a:spcAft>
                          <a:spcPts val="600"/>
                        </a:spcAft>
                        <a:buClrTx/>
                        <a:buSzTx/>
                        <a:buFont typeface="Arial" panose="020B0604020202020204" pitchFamily="34" charset="0"/>
                        <a:buNone/>
                        <a:tabLst/>
                        <a:defRPr/>
                      </a:pPr>
                      <a:r>
                        <a:rPr lang="en-GB" dirty="0"/>
                        <a:t>Approaches were not as robust or thorough as a Delphi Panel and not validated against historical data. </a:t>
                      </a:r>
                    </a:p>
                  </a:txBody>
                  <a:tcPr/>
                </a:tc>
                <a:extLst>
                  <a:ext uri="{0D108BD9-81ED-4DB2-BD59-A6C34878D82A}">
                    <a16:rowId xmlns:a16="http://schemas.microsoft.com/office/drawing/2014/main" val="2488558278"/>
                  </a:ext>
                </a:extLst>
              </a:tr>
              <a:tr h="775552">
                <a:tc>
                  <a:txBody>
                    <a:bodyPr/>
                    <a:lstStyle/>
                    <a:p>
                      <a:pPr marL="0" indent="0">
                        <a:lnSpc>
                          <a:spcPct val="120000"/>
                        </a:lnSpc>
                        <a:spcBef>
                          <a:spcPts val="600"/>
                        </a:spcBef>
                        <a:spcAft>
                          <a:spcPts val="600"/>
                        </a:spcAft>
                        <a:buFont typeface="Arial" panose="020B0604020202020204" pitchFamily="34" charset="0"/>
                        <a:buNone/>
                      </a:pPr>
                      <a:r>
                        <a:rPr lang="en-GB" b="1" u="none" dirty="0"/>
                        <a:t>MSD</a:t>
                      </a:r>
                    </a:p>
                  </a:txBody>
                  <a:tcPr/>
                </a:tc>
                <a:tc>
                  <a:txBody>
                    <a:bodyPr/>
                    <a:lstStyle/>
                    <a:p>
                      <a:pPr marL="0" marR="0" lvl="0" indent="0" algn="l" defTabSz="914400" rtl="0" eaLnBrk="1" fontAlgn="auto" latinLnBrk="0" hangingPunct="1">
                        <a:lnSpc>
                          <a:spcPct val="120000"/>
                        </a:lnSpc>
                        <a:spcBef>
                          <a:spcPts val="600"/>
                        </a:spcBef>
                        <a:spcAft>
                          <a:spcPts val="600"/>
                        </a:spcAft>
                        <a:buClrTx/>
                        <a:buSzTx/>
                        <a:buFont typeface="Arial" panose="020B0604020202020204" pitchFamily="34" charset="0"/>
                        <a:buNone/>
                        <a:tabLst/>
                        <a:defRPr/>
                      </a:pPr>
                      <a:r>
                        <a:rPr lang="en-GB" dirty="0"/>
                        <a:t>Support use of expert elicitation methodology to help fill evidence gaps but question robustness of results given small number of experts involved.</a:t>
                      </a:r>
                    </a:p>
                  </a:txBody>
                  <a:tcPr/>
                </a:tc>
                <a:extLst>
                  <a:ext uri="{0D108BD9-81ED-4DB2-BD59-A6C34878D82A}">
                    <a16:rowId xmlns:a16="http://schemas.microsoft.com/office/drawing/2014/main" val="648339719"/>
                  </a:ext>
                </a:extLst>
              </a:tr>
              <a:tr h="1187340">
                <a:tc>
                  <a:txBody>
                    <a:bodyPr/>
                    <a:lstStyle/>
                    <a:p>
                      <a:pPr marL="0" marR="0" lvl="0" indent="0" algn="l" defTabSz="914400" rtl="0" eaLnBrk="1" fontAlgn="auto" latinLnBrk="0" hangingPunct="1">
                        <a:lnSpc>
                          <a:spcPct val="120000"/>
                        </a:lnSpc>
                        <a:spcBef>
                          <a:spcPts val="600"/>
                        </a:spcBef>
                        <a:spcAft>
                          <a:spcPts val="600"/>
                        </a:spcAft>
                        <a:buClrTx/>
                        <a:buSzTx/>
                        <a:buFont typeface="Arial" panose="020B0604020202020204" pitchFamily="34" charset="0"/>
                        <a:buNone/>
                        <a:tabLst/>
                        <a:defRPr/>
                      </a:pPr>
                      <a:r>
                        <a:rPr lang="en-GB" b="1" u="none" dirty="0"/>
                        <a:t>Shionogi</a:t>
                      </a:r>
                    </a:p>
                    <a:p>
                      <a:pPr marL="0" indent="0">
                        <a:lnSpc>
                          <a:spcPct val="120000"/>
                        </a:lnSpc>
                        <a:spcBef>
                          <a:spcPts val="600"/>
                        </a:spcBef>
                        <a:spcAft>
                          <a:spcPts val="600"/>
                        </a:spcAft>
                        <a:buFont typeface="Arial" panose="020B0604020202020204" pitchFamily="34" charset="0"/>
                        <a:buNone/>
                      </a:pPr>
                      <a:endParaRPr lang="en-GB" b="1" u="none" dirty="0"/>
                    </a:p>
                  </a:txBody>
                  <a:tcPr/>
                </a:tc>
                <a:tc>
                  <a:txBody>
                    <a:bodyPr/>
                    <a:lstStyle/>
                    <a:p>
                      <a:pPr marL="0" indent="0">
                        <a:lnSpc>
                          <a:spcPct val="120000"/>
                        </a:lnSpc>
                        <a:spcBef>
                          <a:spcPts val="600"/>
                        </a:spcBef>
                        <a:spcAft>
                          <a:spcPts val="600"/>
                        </a:spcAft>
                        <a:buFont typeface="Arial" panose="020B0604020202020204" pitchFamily="34" charset="0"/>
                        <a:buNone/>
                      </a:pPr>
                      <a:r>
                        <a:rPr lang="en-GB" dirty="0"/>
                        <a:t>Expert elicitation should have been employed more extensively in areas of limited data, e.g. epidemiological parameters, STEDI values</a:t>
                      </a:r>
                    </a:p>
                    <a:p>
                      <a:pPr marL="0" indent="0">
                        <a:lnSpc>
                          <a:spcPct val="120000"/>
                        </a:lnSpc>
                        <a:spcBef>
                          <a:spcPts val="600"/>
                        </a:spcBef>
                        <a:spcAft>
                          <a:spcPts val="600"/>
                        </a:spcAft>
                        <a:buFont typeface="Arial" panose="020B0604020202020204" pitchFamily="34" charset="0"/>
                        <a:buNone/>
                      </a:pPr>
                      <a:r>
                        <a:rPr lang="en-GB" dirty="0"/>
                        <a:t>Responses that lacked face validity were not addressed.</a:t>
                      </a:r>
                    </a:p>
                  </a:txBody>
                  <a:tcPr/>
                </a:tc>
                <a:extLst>
                  <a:ext uri="{0D108BD9-81ED-4DB2-BD59-A6C34878D82A}">
                    <a16:rowId xmlns:a16="http://schemas.microsoft.com/office/drawing/2014/main" val="2309415794"/>
                  </a:ext>
                </a:extLst>
              </a:tr>
            </a:tbl>
          </a:graphicData>
        </a:graphic>
      </p:graphicFrame>
    </p:spTree>
    <p:extLst>
      <p:ext uri="{BB962C8B-B14F-4D97-AF65-F5344CB8AC3E}">
        <p14:creationId xmlns:p14="http://schemas.microsoft.com/office/powerpoint/2010/main" val="3206328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6A24-5134-4269-BACD-105A80064B22}"/>
              </a:ext>
            </a:extLst>
          </p:cNvPr>
          <p:cNvSpPr>
            <a:spLocks noGrp="1"/>
          </p:cNvSpPr>
          <p:nvPr>
            <p:ph type="ctrTitle"/>
          </p:nvPr>
        </p:nvSpPr>
        <p:spPr/>
        <p:txBody>
          <a:bodyPr>
            <a:normAutofit/>
          </a:bodyPr>
          <a:lstStyle/>
          <a:p>
            <a:r>
              <a:rPr lang="en-GB" sz="3200" dirty="0"/>
              <a:t>Consultation comments – Linking susceptibility data to clinical outcomes</a:t>
            </a:r>
          </a:p>
        </p:txBody>
      </p:sp>
      <p:graphicFrame>
        <p:nvGraphicFramePr>
          <p:cNvPr id="4" name="Table 5">
            <a:extLst>
              <a:ext uri="{FF2B5EF4-FFF2-40B4-BE49-F238E27FC236}">
                <a16:creationId xmlns:a16="http://schemas.microsoft.com/office/drawing/2014/main" id="{55EAAA47-EC20-4600-BE43-469E045DCFA6}"/>
              </a:ext>
            </a:extLst>
          </p:cNvPr>
          <p:cNvGraphicFramePr>
            <a:graphicFrameLocks noGrp="1"/>
          </p:cNvGraphicFramePr>
          <p:nvPr>
            <p:extLst>
              <p:ext uri="{D42A27DB-BD31-4B8C-83A1-F6EECF244321}">
                <p14:modId xmlns:p14="http://schemas.microsoft.com/office/powerpoint/2010/main" val="2399983827"/>
              </p:ext>
            </p:extLst>
          </p:nvPr>
        </p:nvGraphicFramePr>
        <p:xfrm>
          <a:off x="496383" y="1620128"/>
          <a:ext cx="10775966" cy="3925534"/>
        </p:xfrm>
        <a:graphic>
          <a:graphicData uri="http://schemas.openxmlformats.org/drawingml/2006/table">
            <a:tbl>
              <a:tblPr firstRow="1" bandRow="1">
                <a:tableStyleId>{5C22544A-7EE6-4342-B048-85BDC9FD1C3A}</a:tableStyleId>
              </a:tblPr>
              <a:tblGrid>
                <a:gridCol w="2104762">
                  <a:extLst>
                    <a:ext uri="{9D8B030D-6E8A-4147-A177-3AD203B41FA5}">
                      <a16:colId xmlns:a16="http://schemas.microsoft.com/office/drawing/2014/main" val="3114708446"/>
                    </a:ext>
                  </a:extLst>
                </a:gridCol>
                <a:gridCol w="8671204">
                  <a:extLst>
                    <a:ext uri="{9D8B030D-6E8A-4147-A177-3AD203B41FA5}">
                      <a16:colId xmlns:a16="http://schemas.microsoft.com/office/drawing/2014/main" val="423415223"/>
                    </a:ext>
                  </a:extLst>
                </a:gridCol>
              </a:tblGrid>
              <a:tr h="186124">
                <a:tc>
                  <a:txBody>
                    <a:bodyPr/>
                    <a:lstStyle/>
                    <a:p>
                      <a:pPr>
                        <a:lnSpc>
                          <a:spcPct val="110000"/>
                        </a:lnSpc>
                        <a:spcBef>
                          <a:spcPts val="0"/>
                        </a:spcBef>
                        <a:spcAft>
                          <a:spcPts val="600"/>
                        </a:spcAft>
                      </a:pPr>
                      <a:r>
                        <a:rPr lang="en-GB" u="none" dirty="0"/>
                        <a:t>Consultee</a:t>
                      </a:r>
                    </a:p>
                  </a:txBody>
                  <a:tcPr/>
                </a:tc>
                <a:tc>
                  <a:txBody>
                    <a:bodyPr/>
                    <a:lstStyle/>
                    <a:p>
                      <a:pPr>
                        <a:lnSpc>
                          <a:spcPct val="110000"/>
                        </a:lnSpc>
                        <a:spcBef>
                          <a:spcPts val="0"/>
                        </a:spcBef>
                        <a:spcAft>
                          <a:spcPts val="600"/>
                        </a:spcAft>
                      </a:pPr>
                      <a:r>
                        <a:rPr lang="en-GB" u="none" dirty="0"/>
                        <a:t>Comment</a:t>
                      </a:r>
                    </a:p>
                  </a:txBody>
                  <a:tcPr/>
                </a:tc>
                <a:extLst>
                  <a:ext uri="{0D108BD9-81ED-4DB2-BD59-A6C34878D82A}">
                    <a16:rowId xmlns:a16="http://schemas.microsoft.com/office/drawing/2014/main" val="3072268216"/>
                  </a:ext>
                </a:extLst>
              </a:tr>
              <a:tr h="775552">
                <a:tc>
                  <a:txBody>
                    <a:bodyPr/>
                    <a:lstStyle/>
                    <a:p>
                      <a:pPr>
                        <a:lnSpc>
                          <a:spcPct val="110000"/>
                        </a:lnSpc>
                        <a:spcBef>
                          <a:spcPts val="600"/>
                        </a:spcBef>
                        <a:spcAft>
                          <a:spcPts val="600"/>
                        </a:spcAft>
                      </a:pPr>
                      <a:r>
                        <a:rPr lang="en-GB" b="1" u="none" dirty="0"/>
                        <a:t>Pfizer</a:t>
                      </a:r>
                    </a:p>
                  </a:txBody>
                  <a:tcPr/>
                </a:tc>
                <a:tc>
                  <a:txBody>
                    <a:bodyPr/>
                    <a:lstStyle/>
                    <a:p>
                      <a:pPr marL="0" indent="0">
                        <a:lnSpc>
                          <a:spcPct val="110000"/>
                        </a:lnSpc>
                        <a:spcBef>
                          <a:spcPts val="600"/>
                        </a:spcBef>
                        <a:spcAft>
                          <a:spcPts val="600"/>
                        </a:spcAft>
                        <a:buFont typeface="Arial" panose="020B0604020202020204" pitchFamily="34" charset="0"/>
                        <a:buNone/>
                      </a:pPr>
                      <a:r>
                        <a:rPr lang="en-GB" dirty="0"/>
                        <a:t>In vitro data can’t always be extrapolated to clinical outcomes </a:t>
                      </a:r>
                      <a:r>
                        <a:rPr lang="en-GB" dirty="0">
                          <a:sym typeface="Wingdings" panose="05000000000000000000" pitchFamily="2" charset="2"/>
                        </a:rPr>
                        <a:t></a:t>
                      </a:r>
                      <a:r>
                        <a:rPr lang="en-GB" dirty="0"/>
                        <a:t> underestimates the antibiotic’s effectiveness. </a:t>
                      </a:r>
                    </a:p>
                  </a:txBody>
                  <a:tcPr/>
                </a:tc>
                <a:extLst>
                  <a:ext uri="{0D108BD9-81ED-4DB2-BD59-A6C34878D82A}">
                    <a16:rowId xmlns:a16="http://schemas.microsoft.com/office/drawing/2014/main" val="2488558278"/>
                  </a:ext>
                </a:extLst>
              </a:tr>
              <a:tr h="1187340">
                <a:tc>
                  <a:txBody>
                    <a:bodyPr/>
                    <a:lstStyle/>
                    <a:p>
                      <a:pPr marL="0" marR="0" lvl="0" indent="0" algn="l" defTabSz="914400" rtl="0" eaLnBrk="1" fontAlgn="auto" latinLnBrk="0" hangingPunct="1">
                        <a:lnSpc>
                          <a:spcPct val="120000"/>
                        </a:lnSpc>
                        <a:spcBef>
                          <a:spcPts val="600"/>
                        </a:spcBef>
                        <a:spcAft>
                          <a:spcPts val="600"/>
                        </a:spcAft>
                        <a:buClrTx/>
                        <a:buSzTx/>
                        <a:buFont typeface="Arial" panose="020B0604020202020204" pitchFamily="34" charset="0"/>
                        <a:buNone/>
                        <a:tabLst/>
                        <a:defRPr/>
                      </a:pPr>
                      <a:r>
                        <a:rPr lang="en-GB" b="1" u="none" dirty="0"/>
                        <a:t>Shionogi</a:t>
                      </a:r>
                    </a:p>
                    <a:p>
                      <a:pPr marL="0" indent="0">
                        <a:lnSpc>
                          <a:spcPct val="120000"/>
                        </a:lnSpc>
                        <a:spcBef>
                          <a:spcPts val="600"/>
                        </a:spcBef>
                        <a:spcAft>
                          <a:spcPts val="600"/>
                        </a:spcAft>
                        <a:buFont typeface="Arial" panose="020B0604020202020204" pitchFamily="34" charset="0"/>
                        <a:buNone/>
                      </a:pPr>
                      <a:endParaRPr lang="en-GB" b="1" u="none" dirty="0"/>
                    </a:p>
                  </a:txBody>
                  <a:tcPr/>
                </a:tc>
                <a:tc>
                  <a:txBody>
                    <a:bodyPr/>
                    <a:lstStyle/>
                    <a:p>
                      <a:pPr marL="0" indent="0">
                        <a:lnSpc>
                          <a:spcPct val="110000"/>
                        </a:lnSpc>
                        <a:spcBef>
                          <a:spcPts val="600"/>
                        </a:spcBef>
                        <a:spcAft>
                          <a:spcPts val="600"/>
                        </a:spcAft>
                        <a:buFont typeface="Arial" panose="020B0604020202020204" pitchFamily="34" charset="0"/>
                        <a:buNone/>
                      </a:pPr>
                      <a:r>
                        <a:rPr lang="en-GB" dirty="0"/>
                        <a:t>Implausible to assume susceptibility of pathogen is same as probability that patient will be clinically cured </a:t>
                      </a:r>
                    </a:p>
                    <a:p>
                      <a:pPr marL="0" indent="0">
                        <a:lnSpc>
                          <a:spcPct val="110000"/>
                        </a:lnSpc>
                        <a:spcBef>
                          <a:spcPts val="600"/>
                        </a:spcBef>
                        <a:spcAft>
                          <a:spcPts val="600"/>
                        </a:spcAft>
                        <a:buFont typeface="Arial" panose="020B0604020202020204" pitchFamily="34" charset="0"/>
                        <a:buNone/>
                      </a:pPr>
                      <a:r>
                        <a:rPr lang="en-GB" dirty="0"/>
                        <a:t>Incorrect to assume outcomes do not differ according to specific antibiotic used or specific pathogen-mechanism causing the infection, conditional upon susceptibility to that antibiotic. </a:t>
                      </a:r>
                    </a:p>
                    <a:p>
                      <a:pPr marL="0" indent="0">
                        <a:lnSpc>
                          <a:spcPct val="110000"/>
                        </a:lnSpc>
                        <a:spcBef>
                          <a:spcPts val="600"/>
                        </a:spcBef>
                        <a:spcAft>
                          <a:spcPts val="600"/>
                        </a:spcAft>
                        <a:buFont typeface="Arial" panose="020B0604020202020204" pitchFamily="34" charset="0"/>
                        <a:buNone/>
                      </a:pPr>
                      <a:r>
                        <a:rPr lang="en-GB" dirty="0"/>
                        <a:t>Inappropriate to use in vitro data as a surrogate for clinical outcomes, because it doesn’t account for factors that will affect in vivo efficacy </a:t>
                      </a:r>
                      <a:r>
                        <a:rPr lang="en-GB" dirty="0" err="1"/>
                        <a:t>eg</a:t>
                      </a:r>
                      <a:r>
                        <a:rPr lang="en-GB" dirty="0"/>
                        <a:t> different tissue penetration at different infection sites.</a:t>
                      </a:r>
                    </a:p>
                  </a:txBody>
                  <a:tcPr/>
                </a:tc>
                <a:extLst>
                  <a:ext uri="{0D108BD9-81ED-4DB2-BD59-A6C34878D82A}">
                    <a16:rowId xmlns:a16="http://schemas.microsoft.com/office/drawing/2014/main" val="2309415794"/>
                  </a:ext>
                </a:extLst>
              </a:tr>
            </a:tbl>
          </a:graphicData>
        </a:graphic>
      </p:graphicFrame>
    </p:spTree>
    <p:extLst>
      <p:ext uri="{BB962C8B-B14F-4D97-AF65-F5344CB8AC3E}">
        <p14:creationId xmlns:p14="http://schemas.microsoft.com/office/powerpoint/2010/main" val="2097061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EE48-1465-4CAC-96BF-8F442BD1CA10}"/>
              </a:ext>
            </a:extLst>
          </p:cNvPr>
          <p:cNvSpPr>
            <a:spLocks noGrp="1"/>
          </p:cNvSpPr>
          <p:nvPr>
            <p:ph type="ctrTitle"/>
          </p:nvPr>
        </p:nvSpPr>
        <p:spPr>
          <a:xfrm>
            <a:off x="724988" y="746309"/>
            <a:ext cx="6537049" cy="1276350"/>
          </a:xfrm>
        </p:spPr>
        <p:txBody>
          <a:bodyPr/>
          <a:lstStyle/>
          <a:p>
            <a:r>
              <a:rPr lang="en-GB" dirty="0"/>
              <a:t>EEPRU model methods</a:t>
            </a:r>
          </a:p>
        </p:txBody>
      </p:sp>
      <p:sp>
        <p:nvSpPr>
          <p:cNvPr id="3" name="Subtitle 2">
            <a:extLst>
              <a:ext uri="{FF2B5EF4-FFF2-40B4-BE49-F238E27FC236}">
                <a16:creationId xmlns:a16="http://schemas.microsoft.com/office/drawing/2014/main" id="{6942F167-72D5-41CE-8E79-17C67F4863AE}"/>
              </a:ext>
            </a:extLst>
          </p:cNvPr>
          <p:cNvSpPr>
            <a:spLocks noGrp="1"/>
          </p:cNvSpPr>
          <p:nvPr>
            <p:ph type="subTitle" idx="1"/>
          </p:nvPr>
        </p:nvSpPr>
        <p:spPr/>
        <p:txBody>
          <a:bodyPr/>
          <a:lstStyle/>
          <a:p>
            <a:r>
              <a:rPr lang="en-GB" dirty="0"/>
              <a:t>Overview of economic analysis approach</a:t>
            </a:r>
          </a:p>
        </p:txBody>
      </p:sp>
    </p:spTree>
    <p:extLst>
      <p:ext uri="{BB962C8B-B14F-4D97-AF65-F5344CB8AC3E}">
        <p14:creationId xmlns:p14="http://schemas.microsoft.com/office/powerpoint/2010/main" val="532390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3D9A0-2D42-4305-9DB9-DD38E7953DC4}"/>
              </a:ext>
            </a:extLst>
          </p:cNvPr>
          <p:cNvSpPr>
            <a:spLocks noGrp="1"/>
          </p:cNvSpPr>
          <p:nvPr>
            <p:ph type="ctrTitle"/>
          </p:nvPr>
        </p:nvSpPr>
        <p:spPr>
          <a:xfrm>
            <a:off x="106827" y="131670"/>
            <a:ext cx="11692450" cy="1276350"/>
          </a:xfrm>
        </p:spPr>
        <p:txBody>
          <a:bodyPr>
            <a:normAutofit/>
          </a:bodyPr>
          <a:lstStyle/>
          <a:p>
            <a:r>
              <a:rPr lang="en-GB" sz="3600" dirty="0"/>
              <a:t>EEPRU’s approach to modelling population benefit</a:t>
            </a:r>
            <a:br>
              <a:rPr lang="en-GB" sz="3600" dirty="0"/>
            </a:br>
            <a:r>
              <a:rPr lang="en-GB" sz="2400" b="0" i="1" dirty="0">
                <a:solidFill>
                  <a:schemeClr val="accent2"/>
                </a:solidFill>
              </a:rPr>
              <a:t>HVCS patient-level, HVCS population-level, Expected use population-level</a:t>
            </a:r>
            <a:br>
              <a:rPr lang="en-GB" sz="2400" b="0" i="1" dirty="0">
                <a:solidFill>
                  <a:schemeClr val="accent2"/>
                </a:solidFill>
              </a:rPr>
            </a:br>
            <a:endParaRPr lang="en-GB" sz="2000" b="0" i="1" strike="sngStrike" dirty="0">
              <a:solidFill>
                <a:srgbClr val="FF0000"/>
              </a:solidFill>
            </a:endParaRPr>
          </a:p>
        </p:txBody>
      </p:sp>
      <p:grpSp>
        <p:nvGrpSpPr>
          <p:cNvPr id="3" name="Group 2">
            <a:extLst>
              <a:ext uri="{FF2B5EF4-FFF2-40B4-BE49-F238E27FC236}">
                <a16:creationId xmlns:a16="http://schemas.microsoft.com/office/drawing/2014/main" id="{01DFA715-297B-4AE6-A29B-E024C9EFBA7A}"/>
              </a:ext>
              <a:ext uri="{C183D7F6-B498-43B3-948B-1728B52AA6E4}">
                <adec:decorative xmlns:adec="http://schemas.microsoft.com/office/drawing/2017/decorative" val="1"/>
              </a:ext>
            </a:extLst>
          </p:cNvPr>
          <p:cNvGrpSpPr/>
          <p:nvPr/>
        </p:nvGrpSpPr>
        <p:grpSpPr>
          <a:xfrm>
            <a:off x="-1" y="1695420"/>
            <a:ext cx="12192001" cy="5147824"/>
            <a:chOff x="103845" y="1297746"/>
            <a:chExt cx="12192001" cy="5147824"/>
          </a:xfrm>
        </p:grpSpPr>
        <p:sp>
          <p:nvSpPr>
            <p:cNvPr id="6" name="Freeform: Shape 5">
              <a:extLst>
                <a:ext uri="{FF2B5EF4-FFF2-40B4-BE49-F238E27FC236}">
                  <a16:creationId xmlns:a16="http://schemas.microsoft.com/office/drawing/2014/main" id="{0D58B68B-CB25-48D2-A0B0-226E78E1A4A6}"/>
                </a:ext>
              </a:extLst>
            </p:cNvPr>
            <p:cNvSpPr/>
            <p:nvPr/>
          </p:nvSpPr>
          <p:spPr>
            <a:xfrm>
              <a:off x="2898262" y="1331820"/>
              <a:ext cx="6153426" cy="5113750"/>
            </a:xfrm>
            <a:custGeom>
              <a:avLst/>
              <a:gdLst>
                <a:gd name="connsiteX0" fmla="*/ 0 w 6153426"/>
                <a:gd name="connsiteY0" fmla="*/ 2556875 h 5113750"/>
                <a:gd name="connsiteX1" fmla="*/ 3076713 w 6153426"/>
                <a:gd name="connsiteY1" fmla="*/ 0 h 5113750"/>
                <a:gd name="connsiteX2" fmla="*/ 6153426 w 6153426"/>
                <a:gd name="connsiteY2" fmla="*/ 2556875 h 5113750"/>
                <a:gd name="connsiteX3" fmla="*/ 3076713 w 6153426"/>
                <a:gd name="connsiteY3" fmla="*/ 5113750 h 5113750"/>
                <a:gd name="connsiteX4" fmla="*/ 0 w 6153426"/>
                <a:gd name="connsiteY4" fmla="*/ 2556875 h 511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426" h="5113750">
                  <a:moveTo>
                    <a:pt x="0" y="2556875"/>
                  </a:moveTo>
                  <a:cubicBezTo>
                    <a:pt x="0" y="1144752"/>
                    <a:pt x="1377491" y="0"/>
                    <a:pt x="3076713" y="0"/>
                  </a:cubicBezTo>
                  <a:cubicBezTo>
                    <a:pt x="4775935" y="0"/>
                    <a:pt x="6153426" y="1144752"/>
                    <a:pt x="6153426" y="2556875"/>
                  </a:cubicBezTo>
                  <a:cubicBezTo>
                    <a:pt x="6153426" y="3968998"/>
                    <a:pt x="4775935" y="5113750"/>
                    <a:pt x="3076713" y="5113750"/>
                  </a:cubicBezTo>
                  <a:cubicBezTo>
                    <a:pt x="1377491" y="5113750"/>
                    <a:pt x="0" y="3968998"/>
                    <a:pt x="0" y="2556875"/>
                  </a:cubicBezTo>
                  <a:close/>
                </a:path>
              </a:pathLst>
            </a:custGeom>
            <a:ln>
              <a:solidFill>
                <a:schemeClr val="bg1"/>
              </a:solid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001402" tIns="255687" rIns="2001402" bIns="4091001" numCol="1" spcCol="1270" anchor="ctr" anchorCtr="0">
              <a:noAutofit/>
            </a:bodyPr>
            <a:lstStyle/>
            <a:p>
              <a:pPr marL="0" lvl="0" indent="0" algn="ctr" defTabSz="1066800">
                <a:lnSpc>
                  <a:spcPct val="90000"/>
                </a:lnSpc>
                <a:spcBef>
                  <a:spcPct val="0"/>
                </a:spcBef>
                <a:spcAft>
                  <a:spcPct val="35000"/>
                </a:spcAft>
                <a:buNone/>
              </a:pPr>
              <a:endParaRPr lang="en-GB" sz="2000" kern="1200"/>
            </a:p>
          </p:txBody>
        </p:sp>
        <p:sp>
          <p:nvSpPr>
            <p:cNvPr id="7" name="Freeform: Shape 6">
              <a:extLst>
                <a:ext uri="{FF2B5EF4-FFF2-40B4-BE49-F238E27FC236}">
                  <a16:creationId xmlns:a16="http://schemas.microsoft.com/office/drawing/2014/main" id="{1D293A72-5CB2-4B2A-A037-FF3BE5D5C597}"/>
                </a:ext>
              </a:extLst>
            </p:cNvPr>
            <p:cNvSpPr/>
            <p:nvPr/>
          </p:nvSpPr>
          <p:spPr>
            <a:xfrm>
              <a:off x="3799279" y="1346661"/>
              <a:ext cx="4351392" cy="3835312"/>
            </a:xfrm>
            <a:custGeom>
              <a:avLst/>
              <a:gdLst>
                <a:gd name="connsiteX0" fmla="*/ 0 w 4351392"/>
                <a:gd name="connsiteY0" fmla="*/ 1917656 h 3835312"/>
                <a:gd name="connsiteX1" fmla="*/ 2175696 w 4351392"/>
                <a:gd name="connsiteY1" fmla="*/ 0 h 3835312"/>
                <a:gd name="connsiteX2" fmla="*/ 4351392 w 4351392"/>
                <a:gd name="connsiteY2" fmla="*/ 1917656 h 3835312"/>
                <a:gd name="connsiteX3" fmla="*/ 2175696 w 4351392"/>
                <a:gd name="connsiteY3" fmla="*/ 3835312 h 3835312"/>
                <a:gd name="connsiteX4" fmla="*/ 0 w 4351392"/>
                <a:gd name="connsiteY4" fmla="*/ 1917656 h 3835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392" h="3835312">
                  <a:moveTo>
                    <a:pt x="0" y="1917656"/>
                  </a:moveTo>
                  <a:cubicBezTo>
                    <a:pt x="0" y="858564"/>
                    <a:pt x="974092" y="0"/>
                    <a:pt x="2175696" y="0"/>
                  </a:cubicBezTo>
                  <a:cubicBezTo>
                    <a:pt x="3377300" y="0"/>
                    <a:pt x="4351392" y="858564"/>
                    <a:pt x="4351392" y="1917656"/>
                  </a:cubicBezTo>
                  <a:cubicBezTo>
                    <a:pt x="4351392" y="2976748"/>
                    <a:pt x="3377300" y="3835312"/>
                    <a:pt x="2175696" y="3835312"/>
                  </a:cubicBezTo>
                  <a:cubicBezTo>
                    <a:pt x="974092" y="3835312"/>
                    <a:pt x="0" y="2976748"/>
                    <a:pt x="0" y="1917656"/>
                  </a:cubicBezTo>
                  <a:close/>
                </a:path>
              </a:pathLst>
            </a:custGeom>
            <a:solidFill>
              <a:schemeClr val="accent3"/>
            </a:solidFill>
          </p:spPr>
          <p:style>
            <a:lnRef idx="2">
              <a:schemeClr val="lt1">
                <a:hueOff val="0"/>
                <a:satOff val="0"/>
                <a:lumOff val="0"/>
                <a:alphaOff val="0"/>
              </a:schemeClr>
            </a:lnRef>
            <a:fillRef idx="1">
              <a:scrgbClr r="0" g="0" b="0"/>
            </a:fillRef>
            <a:effectRef idx="0">
              <a:schemeClr val="accent2">
                <a:hueOff val="-2835817"/>
                <a:satOff val="20794"/>
                <a:lumOff val="392"/>
                <a:alphaOff val="0"/>
              </a:schemeClr>
            </a:effectRef>
            <a:fontRef idx="minor">
              <a:schemeClr val="lt1"/>
            </a:fontRef>
          </p:style>
          <p:txBody>
            <a:bodyPr spcFirstLastPara="0" vert="horz" wrap="square" lIns="1161822" tIns="239707" rIns="1161822" bIns="3020484" numCol="1" spcCol="1270" anchor="ctr" anchorCtr="0">
              <a:noAutofit/>
            </a:bodyPr>
            <a:lstStyle/>
            <a:p>
              <a:pPr marL="0" lvl="0" indent="0" algn="ctr" defTabSz="889000">
                <a:lnSpc>
                  <a:spcPct val="90000"/>
                </a:lnSpc>
                <a:spcBef>
                  <a:spcPct val="0"/>
                </a:spcBef>
                <a:spcAft>
                  <a:spcPct val="35000"/>
                </a:spcAft>
                <a:buNone/>
              </a:pPr>
              <a:endParaRPr lang="en-GB" sz="2000" kern="1200"/>
            </a:p>
          </p:txBody>
        </p:sp>
        <p:sp>
          <p:nvSpPr>
            <p:cNvPr id="8" name="Freeform: Shape 7">
              <a:extLst>
                <a:ext uri="{FF2B5EF4-FFF2-40B4-BE49-F238E27FC236}">
                  <a16:creationId xmlns:a16="http://schemas.microsoft.com/office/drawing/2014/main" id="{738D4B09-A86F-4B02-B48B-AC7511F9C062}"/>
                </a:ext>
              </a:extLst>
            </p:cNvPr>
            <p:cNvSpPr/>
            <p:nvPr/>
          </p:nvSpPr>
          <p:spPr>
            <a:xfrm>
              <a:off x="4718925" y="1407937"/>
              <a:ext cx="2556875" cy="2260457"/>
            </a:xfrm>
            <a:custGeom>
              <a:avLst/>
              <a:gdLst>
                <a:gd name="connsiteX0" fmla="*/ 0 w 2556875"/>
                <a:gd name="connsiteY0" fmla="*/ 1278438 h 2556875"/>
                <a:gd name="connsiteX1" fmla="*/ 1278438 w 2556875"/>
                <a:gd name="connsiteY1" fmla="*/ 0 h 2556875"/>
                <a:gd name="connsiteX2" fmla="*/ 2556876 w 2556875"/>
                <a:gd name="connsiteY2" fmla="*/ 1278438 h 2556875"/>
                <a:gd name="connsiteX3" fmla="*/ 1278438 w 2556875"/>
                <a:gd name="connsiteY3" fmla="*/ 2556876 h 2556875"/>
                <a:gd name="connsiteX4" fmla="*/ 0 w 2556875"/>
                <a:gd name="connsiteY4" fmla="*/ 1278438 h 255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875" h="2556875">
                  <a:moveTo>
                    <a:pt x="0" y="1278438"/>
                  </a:moveTo>
                  <a:cubicBezTo>
                    <a:pt x="0" y="572376"/>
                    <a:pt x="572376" y="0"/>
                    <a:pt x="1278438" y="0"/>
                  </a:cubicBezTo>
                  <a:cubicBezTo>
                    <a:pt x="1984500" y="0"/>
                    <a:pt x="2556876" y="572376"/>
                    <a:pt x="2556876" y="1278438"/>
                  </a:cubicBezTo>
                  <a:cubicBezTo>
                    <a:pt x="2556876" y="1984500"/>
                    <a:pt x="1984500" y="2556876"/>
                    <a:pt x="1278438" y="2556876"/>
                  </a:cubicBezTo>
                  <a:cubicBezTo>
                    <a:pt x="572376" y="2556876"/>
                    <a:pt x="0" y="1984500"/>
                    <a:pt x="0" y="1278438"/>
                  </a:cubicBezTo>
                  <a:close/>
                </a:path>
              </a:pathLst>
            </a:custGeom>
            <a:solidFill>
              <a:schemeClr val="accent6"/>
            </a:solidFill>
          </p:spPr>
          <p:style>
            <a:lnRef idx="2">
              <a:schemeClr val="lt1">
                <a:hueOff val="0"/>
                <a:satOff val="0"/>
                <a:lumOff val="0"/>
                <a:alphaOff val="0"/>
              </a:schemeClr>
            </a:lnRef>
            <a:fillRef idx="1">
              <a:scrgbClr r="0" g="0" b="0"/>
            </a:fillRef>
            <a:effectRef idx="0">
              <a:schemeClr val="accent2">
                <a:hueOff val="-5671634"/>
                <a:satOff val="41587"/>
                <a:lumOff val="784"/>
                <a:alphaOff val="0"/>
              </a:schemeClr>
            </a:effectRef>
            <a:fontRef idx="minor">
              <a:schemeClr val="lt1"/>
            </a:fontRef>
          </p:style>
          <p:txBody>
            <a:bodyPr spcFirstLastPara="0" vert="horz" wrap="square" lIns="374446" tIns="639218" rIns="374446" bIns="639220" numCol="1" spcCol="1270" anchor="ctr" anchorCtr="0">
              <a:noAutofit/>
            </a:bodyPr>
            <a:lstStyle/>
            <a:p>
              <a:pPr marL="0" lvl="0" indent="0" algn="ctr" defTabSz="1066800">
                <a:lnSpc>
                  <a:spcPct val="90000"/>
                </a:lnSpc>
                <a:spcBef>
                  <a:spcPct val="0"/>
                </a:spcBef>
                <a:spcAft>
                  <a:spcPct val="35000"/>
                </a:spcAft>
                <a:buNone/>
              </a:pPr>
              <a:r>
                <a:rPr lang="en-GB" sz="2000" kern="1200" dirty="0">
                  <a:solidFill>
                    <a:schemeClr val="tx1"/>
                  </a:solidFill>
                </a:rPr>
                <a:t>1. Patient-level QALYs for HVCS </a:t>
              </a:r>
            </a:p>
            <a:p>
              <a:pPr marL="0" lvl="0" indent="0" algn="ctr" defTabSz="1066800">
                <a:lnSpc>
                  <a:spcPct val="90000"/>
                </a:lnSpc>
                <a:spcBef>
                  <a:spcPct val="0"/>
                </a:spcBef>
                <a:spcAft>
                  <a:spcPct val="35000"/>
                </a:spcAft>
                <a:buNone/>
              </a:pPr>
              <a:endParaRPr lang="en-GB" sz="2000" dirty="0">
                <a:solidFill>
                  <a:schemeClr val="tx1"/>
                </a:solidFill>
              </a:endParaRPr>
            </a:p>
            <a:p>
              <a:pPr marL="0" lvl="0" indent="0" algn="ctr" defTabSz="1066800">
                <a:lnSpc>
                  <a:spcPct val="90000"/>
                </a:lnSpc>
                <a:spcBef>
                  <a:spcPct val="0"/>
                </a:spcBef>
                <a:spcAft>
                  <a:spcPct val="35000"/>
                </a:spcAft>
                <a:buNone/>
              </a:pPr>
              <a:endParaRPr lang="en-GB" sz="2000" kern="1200" dirty="0">
                <a:solidFill>
                  <a:schemeClr val="tx1"/>
                </a:solidFill>
              </a:endParaRPr>
            </a:p>
          </p:txBody>
        </p:sp>
        <p:sp>
          <p:nvSpPr>
            <p:cNvPr id="9" name="TextBox 8">
              <a:extLst>
                <a:ext uri="{FF2B5EF4-FFF2-40B4-BE49-F238E27FC236}">
                  <a16:creationId xmlns:a16="http://schemas.microsoft.com/office/drawing/2014/main" id="{EDBE91B8-11CF-4599-B24B-4C93891EA1DF}"/>
                </a:ext>
              </a:extLst>
            </p:cNvPr>
            <p:cNvSpPr txBox="1"/>
            <p:nvPr/>
          </p:nvSpPr>
          <p:spPr>
            <a:xfrm>
              <a:off x="8987688" y="4609924"/>
              <a:ext cx="3225529" cy="1631216"/>
            </a:xfrm>
            <a:prstGeom prst="rect">
              <a:avLst/>
            </a:prstGeom>
            <a:solidFill>
              <a:schemeClr val="accent2"/>
            </a:solidFill>
            <a:ln>
              <a:solidFill>
                <a:schemeClr val="bg1"/>
              </a:solidFill>
              <a:prstDash val="dash"/>
            </a:ln>
          </p:spPr>
          <p:txBody>
            <a:bodyPr wrap="square">
              <a:spAutoFit/>
            </a:bodyPr>
            <a:lstStyle/>
            <a:p>
              <a:pPr lvl="0" algn="ctr"/>
              <a:r>
                <a:rPr lang="en-GB" sz="2000" b="1" dirty="0">
                  <a:solidFill>
                    <a:srgbClr val="FFFFFF"/>
                  </a:solidFill>
                </a:rPr>
                <a:t>Rescaling, </a:t>
              </a:r>
              <a:r>
                <a:rPr lang="en-GB" sz="2000" dirty="0">
                  <a:solidFill>
                    <a:srgbClr val="FFFFFF"/>
                  </a:solidFill>
                </a:rPr>
                <a:t>using </a:t>
              </a:r>
            </a:p>
            <a:p>
              <a:pPr lvl="0" algn="ctr"/>
              <a:r>
                <a:rPr lang="en-GB" sz="2000" dirty="0">
                  <a:solidFill>
                    <a:srgbClr val="FFFFFF"/>
                  </a:solidFill>
                </a:rPr>
                <a:t>population sizes (SGSS PHE data) and assuming same benefit/cost (expert consultation)</a:t>
              </a:r>
            </a:p>
          </p:txBody>
        </p:sp>
        <p:sp>
          <p:nvSpPr>
            <p:cNvPr id="10" name="TextBox 9">
              <a:extLst>
                <a:ext uri="{FF2B5EF4-FFF2-40B4-BE49-F238E27FC236}">
                  <a16:creationId xmlns:a16="http://schemas.microsoft.com/office/drawing/2014/main" id="{EAFA75A3-3DE4-4C59-99C7-71227FC6A196}"/>
                </a:ext>
              </a:extLst>
            </p:cNvPr>
            <p:cNvSpPr txBox="1"/>
            <p:nvPr/>
          </p:nvSpPr>
          <p:spPr>
            <a:xfrm>
              <a:off x="9064093" y="1297746"/>
              <a:ext cx="3225529" cy="1015663"/>
            </a:xfrm>
            <a:prstGeom prst="rect">
              <a:avLst/>
            </a:prstGeom>
            <a:solidFill>
              <a:schemeClr val="accent6"/>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ctr"/>
              <a:r>
                <a:rPr lang="en-GB" sz="2000" b="1" dirty="0">
                  <a:solidFill>
                    <a:schemeClr val="tx1"/>
                  </a:solidFill>
                </a:rPr>
                <a:t>Quantitative modelling,</a:t>
              </a:r>
              <a:r>
                <a:rPr lang="en-GB" sz="2000" dirty="0">
                  <a:solidFill>
                    <a:schemeClr val="tx1"/>
                  </a:solidFill>
                </a:rPr>
                <a:t> akin to ‘normal’ NICE appraisal</a:t>
              </a:r>
            </a:p>
          </p:txBody>
        </p:sp>
        <p:sp>
          <p:nvSpPr>
            <p:cNvPr id="11" name="TextBox 10">
              <a:extLst>
                <a:ext uri="{FF2B5EF4-FFF2-40B4-BE49-F238E27FC236}">
                  <a16:creationId xmlns:a16="http://schemas.microsoft.com/office/drawing/2014/main" id="{AD8F7ACE-A3C0-4B0A-A38E-A550101BED7A}"/>
                </a:ext>
              </a:extLst>
            </p:cNvPr>
            <p:cNvSpPr txBox="1"/>
            <p:nvPr/>
          </p:nvSpPr>
          <p:spPr>
            <a:xfrm>
              <a:off x="9070317" y="2877244"/>
              <a:ext cx="3225529" cy="1323439"/>
            </a:xfrm>
            <a:prstGeom prst="rect">
              <a:avLst/>
            </a:prstGeom>
            <a:solidFill>
              <a:schemeClr val="accent3"/>
            </a:solidFill>
            <a:ln>
              <a:solidFill>
                <a:schemeClr val="bg1"/>
              </a:solidFill>
              <a:prstDash val="dash"/>
            </a:ln>
          </p:spPr>
          <p:txBody>
            <a:bodyPr wrap="square">
              <a:spAutoFit/>
            </a:bodyPr>
            <a:lstStyle/>
            <a:p>
              <a:pPr lvl="0" algn="ctr"/>
              <a:r>
                <a:rPr lang="en-GB" sz="2000" b="1" dirty="0">
                  <a:solidFill>
                    <a:srgbClr val="FFFFFF"/>
                  </a:solidFill>
                </a:rPr>
                <a:t>Quantitative modelling,</a:t>
              </a:r>
              <a:r>
                <a:rPr lang="en-GB" sz="2000" dirty="0">
                  <a:solidFill>
                    <a:srgbClr val="FFFFFF"/>
                  </a:solidFill>
                </a:rPr>
                <a:t> forecasting population size and trends in usage and resistance over time</a:t>
              </a:r>
            </a:p>
          </p:txBody>
        </p:sp>
        <p:sp>
          <p:nvSpPr>
            <p:cNvPr id="14" name="Arrow: Right 13">
              <a:extLst>
                <a:ext uri="{FF2B5EF4-FFF2-40B4-BE49-F238E27FC236}">
                  <a16:creationId xmlns:a16="http://schemas.microsoft.com/office/drawing/2014/main" id="{3C8090B2-DF74-4F29-8D73-5DA31F484EF5}"/>
                </a:ext>
              </a:extLst>
            </p:cNvPr>
            <p:cNvSpPr/>
            <p:nvPr/>
          </p:nvSpPr>
          <p:spPr>
            <a:xfrm>
              <a:off x="2889142" y="3587525"/>
              <a:ext cx="990633" cy="355206"/>
            </a:xfrm>
            <a:prstGeom prst="rightArrow">
              <a:avLst/>
            </a:prstGeom>
            <a:solidFill>
              <a:schemeClr val="accent3"/>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5" name="TextBox 14">
              <a:extLst>
                <a:ext uri="{FF2B5EF4-FFF2-40B4-BE49-F238E27FC236}">
                  <a16:creationId xmlns:a16="http://schemas.microsoft.com/office/drawing/2014/main" id="{2113080A-9B5A-4C67-AB6D-D55596BDBAC3}"/>
                </a:ext>
              </a:extLst>
            </p:cNvPr>
            <p:cNvSpPr txBox="1"/>
            <p:nvPr/>
          </p:nvSpPr>
          <p:spPr>
            <a:xfrm>
              <a:off x="103845" y="3204034"/>
              <a:ext cx="2766667" cy="1015663"/>
            </a:xfrm>
            <a:prstGeom prst="rect">
              <a:avLst/>
            </a:prstGeom>
            <a:solidFill>
              <a:schemeClr val="accent3"/>
            </a:solidFill>
            <a:ln>
              <a:solidFill>
                <a:schemeClr val="bg1"/>
              </a:solidFill>
              <a:prstDash val="dash"/>
            </a:ln>
          </p:spPr>
          <p:txBody>
            <a:bodyPr wrap="square">
              <a:spAutoFit/>
            </a:bodyPr>
            <a:lstStyle/>
            <a:p>
              <a:pPr lvl="0" algn="ctr"/>
              <a:r>
                <a:rPr lang="en-GB" sz="2000">
                  <a:solidFill>
                    <a:srgbClr val="FFFFFF"/>
                  </a:solidFill>
                </a:rPr>
                <a:t>Quantification of </a:t>
              </a:r>
              <a:r>
                <a:rPr lang="en-GB" sz="2000" b="1">
                  <a:solidFill>
                    <a:srgbClr val="FFFFFF"/>
                  </a:solidFill>
                </a:rPr>
                <a:t>a</a:t>
              </a:r>
              <a:r>
                <a:rPr lang="en-GB" sz="2000">
                  <a:solidFill>
                    <a:srgbClr val="FFFFFF"/>
                  </a:solidFill>
                </a:rPr>
                <a:t>dditional attributes ‘STEDI’ values*  </a:t>
              </a:r>
            </a:p>
          </p:txBody>
        </p:sp>
      </p:grpSp>
      <p:sp>
        <p:nvSpPr>
          <p:cNvPr id="4" name="Rectangle 3">
            <a:extLst>
              <a:ext uri="{FF2B5EF4-FFF2-40B4-BE49-F238E27FC236}">
                <a16:creationId xmlns:a16="http://schemas.microsoft.com/office/drawing/2014/main" id="{639B110A-DACA-5645-A17D-BDF8D023A0CB}"/>
              </a:ext>
            </a:extLst>
          </p:cNvPr>
          <p:cNvSpPr/>
          <p:nvPr/>
        </p:nvSpPr>
        <p:spPr>
          <a:xfrm>
            <a:off x="475764" y="4813899"/>
            <a:ext cx="2263422" cy="1077218"/>
          </a:xfrm>
          <a:prstGeom prst="rect">
            <a:avLst/>
          </a:prstGeom>
        </p:spPr>
        <p:txBody>
          <a:bodyPr wrap="square">
            <a:spAutoFit/>
          </a:bodyPr>
          <a:lstStyle/>
          <a:p>
            <a:pPr algn="ctr"/>
            <a:r>
              <a:rPr lang="en-GB" sz="1600" dirty="0"/>
              <a:t>*Spectrum, Transmission, Enablement, Diversity, Insurance</a:t>
            </a:r>
            <a:endParaRPr lang="en-US" sz="1600" dirty="0"/>
          </a:p>
        </p:txBody>
      </p:sp>
      <p:pic>
        <p:nvPicPr>
          <p:cNvPr id="17" name="Graphic 16" descr="Arrow: Straight with solid fill">
            <a:extLst>
              <a:ext uri="{FF2B5EF4-FFF2-40B4-BE49-F238E27FC236}">
                <a16:creationId xmlns:a16="http://schemas.microsoft.com/office/drawing/2014/main" id="{EADAF684-C27D-DA4A-920D-559692BBC4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5413929" y="3174048"/>
            <a:ext cx="914400" cy="914400"/>
          </a:xfrm>
          <a:prstGeom prst="rect">
            <a:avLst/>
          </a:prstGeom>
        </p:spPr>
      </p:pic>
      <p:pic>
        <p:nvPicPr>
          <p:cNvPr id="18" name="Graphic 17" descr="Arrow: Straight with solid fill">
            <a:extLst>
              <a:ext uri="{FF2B5EF4-FFF2-40B4-BE49-F238E27FC236}">
                <a16:creationId xmlns:a16="http://schemas.microsoft.com/office/drawing/2014/main" id="{22049E81-9134-7A49-9C35-2C84186F48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5413929" y="4730302"/>
            <a:ext cx="914400" cy="914400"/>
          </a:xfrm>
          <a:prstGeom prst="rect">
            <a:avLst/>
          </a:prstGeom>
        </p:spPr>
      </p:pic>
      <p:sp>
        <p:nvSpPr>
          <p:cNvPr id="19" name="Rectangle 18">
            <a:extLst>
              <a:ext uri="{FF2B5EF4-FFF2-40B4-BE49-F238E27FC236}">
                <a16:creationId xmlns:a16="http://schemas.microsoft.com/office/drawing/2014/main" id="{49317884-6621-4B41-A49B-A7E7F4B81213}"/>
              </a:ext>
            </a:extLst>
          </p:cNvPr>
          <p:cNvSpPr/>
          <p:nvPr/>
        </p:nvSpPr>
        <p:spPr>
          <a:xfrm>
            <a:off x="3845625" y="4155739"/>
            <a:ext cx="3871573" cy="369332"/>
          </a:xfrm>
          <a:prstGeom prst="rect">
            <a:avLst/>
          </a:prstGeom>
        </p:spPr>
        <p:txBody>
          <a:bodyPr wrap="none">
            <a:spAutoFit/>
          </a:bodyPr>
          <a:lstStyle/>
          <a:p>
            <a:r>
              <a:rPr lang="en-GB">
                <a:solidFill>
                  <a:schemeClr val="bg1"/>
                </a:solidFill>
              </a:rPr>
              <a:t>2. Population-level QALYs for HVCS</a:t>
            </a:r>
            <a:endParaRPr lang="en-US">
              <a:solidFill>
                <a:schemeClr val="bg1"/>
              </a:solidFill>
            </a:endParaRPr>
          </a:p>
        </p:txBody>
      </p:sp>
      <p:sp>
        <p:nvSpPr>
          <p:cNvPr id="20" name="Rectangle 19">
            <a:extLst>
              <a:ext uri="{FF2B5EF4-FFF2-40B4-BE49-F238E27FC236}">
                <a16:creationId xmlns:a16="http://schemas.microsoft.com/office/drawing/2014/main" id="{5C2E689B-CDA4-CA41-92C3-9023B6D0F1B2}"/>
              </a:ext>
            </a:extLst>
          </p:cNvPr>
          <p:cNvSpPr/>
          <p:nvPr/>
        </p:nvSpPr>
        <p:spPr>
          <a:xfrm>
            <a:off x="3504724" y="5669318"/>
            <a:ext cx="4839786" cy="341632"/>
          </a:xfrm>
          <a:prstGeom prst="rect">
            <a:avLst/>
          </a:prstGeom>
        </p:spPr>
        <p:txBody>
          <a:bodyPr wrap="none">
            <a:spAutoFit/>
          </a:bodyPr>
          <a:lstStyle/>
          <a:p>
            <a:pPr lvl="0" algn="ctr" defTabSz="1066800">
              <a:lnSpc>
                <a:spcPct val="90000"/>
              </a:lnSpc>
              <a:spcBef>
                <a:spcPct val="0"/>
              </a:spcBef>
              <a:spcAft>
                <a:spcPct val="35000"/>
              </a:spcAft>
            </a:pPr>
            <a:r>
              <a:rPr lang="en-GB">
                <a:solidFill>
                  <a:schemeClr val="bg1"/>
                </a:solidFill>
              </a:rPr>
              <a:t>3. Population-level QALYs for expected usage</a:t>
            </a:r>
          </a:p>
        </p:txBody>
      </p:sp>
      <p:cxnSp>
        <p:nvCxnSpPr>
          <p:cNvPr id="21" name="Straight Arrow Connector 20">
            <a:extLst>
              <a:ext uri="{FF2B5EF4-FFF2-40B4-BE49-F238E27FC236}">
                <a16:creationId xmlns:a16="http://schemas.microsoft.com/office/drawing/2014/main" id="{184E2834-990D-42EB-AD66-6770E087B476}"/>
              </a:ext>
              <a:ext uri="{C183D7F6-B498-43B3-948B-1728B52AA6E4}">
                <adec:decorative xmlns:adec="http://schemas.microsoft.com/office/drawing/2017/decorative" val="1"/>
              </a:ext>
            </a:extLst>
          </p:cNvPr>
          <p:cNvCxnSpPr>
            <a:cxnSpLocks/>
            <a:endCxn id="9" idx="0"/>
          </p:cNvCxnSpPr>
          <p:nvPr/>
        </p:nvCxnSpPr>
        <p:spPr>
          <a:xfrm>
            <a:off x="10496607" y="4598357"/>
            <a:ext cx="0" cy="40924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F11F52A-B76F-40D4-BACF-8B56FB523715}"/>
              </a:ext>
              <a:ext uri="{C183D7F6-B498-43B3-948B-1728B52AA6E4}">
                <adec:decorative xmlns:adec="http://schemas.microsoft.com/office/drawing/2017/decorative" val="1"/>
              </a:ext>
            </a:extLst>
          </p:cNvPr>
          <p:cNvCxnSpPr>
            <a:cxnSpLocks/>
            <a:stCxn id="10" idx="2"/>
            <a:endCxn id="11" idx="0"/>
          </p:cNvCxnSpPr>
          <p:nvPr/>
        </p:nvCxnSpPr>
        <p:spPr>
          <a:xfrm>
            <a:off x="10573012" y="2711083"/>
            <a:ext cx="6224" cy="5638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005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EE48-1465-4CAC-96BF-8F442BD1CA10}"/>
              </a:ext>
            </a:extLst>
          </p:cNvPr>
          <p:cNvSpPr>
            <a:spLocks noGrp="1"/>
          </p:cNvSpPr>
          <p:nvPr>
            <p:ph type="ctrTitle"/>
          </p:nvPr>
        </p:nvSpPr>
        <p:spPr>
          <a:xfrm>
            <a:off x="724988" y="746309"/>
            <a:ext cx="6537049" cy="1276350"/>
          </a:xfrm>
        </p:spPr>
        <p:txBody>
          <a:bodyPr/>
          <a:lstStyle/>
          <a:p>
            <a:r>
              <a:rPr lang="en-GB" dirty="0"/>
              <a:t>EEPRU model methods</a:t>
            </a:r>
          </a:p>
        </p:txBody>
      </p:sp>
      <p:sp>
        <p:nvSpPr>
          <p:cNvPr id="3" name="Subtitle 2">
            <a:extLst>
              <a:ext uri="{FF2B5EF4-FFF2-40B4-BE49-F238E27FC236}">
                <a16:creationId xmlns:a16="http://schemas.microsoft.com/office/drawing/2014/main" id="{6942F167-72D5-41CE-8E79-17C67F4863AE}"/>
              </a:ext>
            </a:extLst>
          </p:cNvPr>
          <p:cNvSpPr>
            <a:spLocks noGrp="1"/>
          </p:cNvSpPr>
          <p:nvPr>
            <p:ph type="subTitle" idx="1"/>
          </p:nvPr>
        </p:nvSpPr>
        <p:spPr/>
        <p:txBody>
          <a:bodyPr>
            <a:normAutofit/>
          </a:bodyPr>
          <a:lstStyle/>
          <a:p>
            <a:r>
              <a:rPr lang="en-GB" sz="2800" dirty="0"/>
              <a:t>Estimating patient-level QALYs for high value clinical scenarios</a:t>
            </a:r>
          </a:p>
        </p:txBody>
      </p:sp>
    </p:spTree>
    <p:extLst>
      <p:ext uri="{BB962C8B-B14F-4D97-AF65-F5344CB8AC3E}">
        <p14:creationId xmlns:p14="http://schemas.microsoft.com/office/powerpoint/2010/main" val="29209048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7FBC3-350C-43BB-91C8-C4C5C5AED665}"/>
              </a:ext>
            </a:extLst>
          </p:cNvPr>
          <p:cNvSpPr>
            <a:spLocks noGrp="1"/>
          </p:cNvSpPr>
          <p:nvPr>
            <p:ph type="ctrTitle"/>
          </p:nvPr>
        </p:nvSpPr>
        <p:spPr>
          <a:xfrm>
            <a:off x="496888" y="253437"/>
            <a:ext cx="11079162" cy="1276350"/>
          </a:xfrm>
        </p:spPr>
        <p:txBody>
          <a:bodyPr>
            <a:normAutofit/>
          </a:bodyPr>
          <a:lstStyle/>
          <a:p>
            <a:r>
              <a:rPr lang="en-GB" sz="3600" dirty="0"/>
              <a:t>EEPRU’s model– empiric setting (ES)</a:t>
            </a:r>
          </a:p>
        </p:txBody>
      </p:sp>
      <p:sp>
        <p:nvSpPr>
          <p:cNvPr id="9" name="Subtitle 8">
            <a:extLst>
              <a:ext uri="{FF2B5EF4-FFF2-40B4-BE49-F238E27FC236}">
                <a16:creationId xmlns:a16="http://schemas.microsoft.com/office/drawing/2014/main" id="{9AFA0A1A-F145-4EC8-9C91-C097FBB88943}"/>
              </a:ext>
            </a:extLst>
          </p:cNvPr>
          <p:cNvSpPr>
            <a:spLocks noGrp="1"/>
          </p:cNvSpPr>
          <p:nvPr>
            <p:ph type="subTitle" idx="1"/>
          </p:nvPr>
        </p:nvSpPr>
        <p:spPr/>
        <p:txBody>
          <a:bodyPr/>
          <a:lstStyle/>
          <a:p>
            <a:endParaRPr lang="en-GB"/>
          </a:p>
        </p:txBody>
      </p:sp>
      <p:sp>
        <p:nvSpPr>
          <p:cNvPr id="4" name="Subtitle 2">
            <a:extLst>
              <a:ext uri="{FF2B5EF4-FFF2-40B4-BE49-F238E27FC236}">
                <a16:creationId xmlns:a16="http://schemas.microsoft.com/office/drawing/2014/main" id="{50A82571-AF05-4E28-859C-35C60F4D7A84}"/>
              </a:ext>
            </a:extLst>
          </p:cNvPr>
          <p:cNvSpPr txBox="1">
            <a:spLocks/>
          </p:cNvSpPr>
          <p:nvPr/>
        </p:nvSpPr>
        <p:spPr>
          <a:xfrm>
            <a:off x="237766" y="857232"/>
            <a:ext cx="6223498" cy="5894442"/>
          </a:xfrm>
          <a:prstGeom prst="rect">
            <a:avLst/>
          </a:prstGeom>
          <a:solidFill>
            <a:schemeClr val="bg1"/>
          </a:solidFill>
          <a:ln w="28575">
            <a:solidFill>
              <a:srgbClr val="451551"/>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spcAft>
                <a:spcPts val="600"/>
              </a:spcAft>
              <a:buFont typeface="Arial" panose="020B0604020202020204" pitchFamily="34" charset="0"/>
              <a:buChar char="•"/>
            </a:pPr>
            <a:r>
              <a:rPr lang="en-GB" dirty="0">
                <a:latin typeface="+mn-lt"/>
              </a:rPr>
              <a:t>Treatment susceptibility unknown before starting empiric treatment </a:t>
            </a:r>
          </a:p>
          <a:p>
            <a:pPr>
              <a:lnSpc>
                <a:spcPct val="100000"/>
              </a:lnSpc>
              <a:spcBef>
                <a:spcPts val="600"/>
              </a:spcBef>
              <a:spcAft>
                <a:spcPts val="600"/>
              </a:spcAft>
              <a:buFont typeface="Arial" panose="020B0604020202020204" pitchFamily="34" charset="0"/>
              <a:buChar char="•"/>
            </a:pPr>
            <a:r>
              <a:rPr lang="en-GB" dirty="0">
                <a:latin typeface="+mn-lt"/>
              </a:rPr>
              <a:t>Outcomes are modelled separately for patients who:</a:t>
            </a:r>
          </a:p>
          <a:p>
            <a:pPr marL="741600" lvl="2" indent="-284400" algn="l">
              <a:lnSpc>
                <a:spcPct val="100000"/>
              </a:lnSpc>
              <a:spcBef>
                <a:spcPts val="200"/>
              </a:spcBef>
              <a:spcAft>
                <a:spcPts val="600"/>
              </a:spcAft>
              <a:buFont typeface="Arial" panose="020B0604020202020204" pitchFamily="34" charset="0"/>
              <a:buChar char="•"/>
            </a:pPr>
            <a:r>
              <a:rPr lang="en-GB" dirty="0"/>
              <a:t>have the suspected drug-resistant pathogen-mechanism (‘correctly suspected’) </a:t>
            </a:r>
            <a:r>
              <a:rPr lang="en-GB" dirty="0">
                <a:sym typeface="Wingdings" panose="05000000000000000000" pitchFamily="2" charset="2"/>
              </a:rPr>
              <a:t> </a:t>
            </a:r>
            <a:r>
              <a:rPr lang="en-GB" dirty="0"/>
              <a:t>different treatment effectiveness</a:t>
            </a:r>
          </a:p>
          <a:p>
            <a:pPr marL="741600" lvl="2" indent="-284400" algn="l">
              <a:lnSpc>
                <a:spcPct val="100000"/>
              </a:lnSpc>
              <a:spcBef>
                <a:spcPts val="200"/>
              </a:spcBef>
              <a:spcAft>
                <a:spcPts val="600"/>
              </a:spcAft>
              <a:buFont typeface="Arial" panose="020B0604020202020204" pitchFamily="34" charset="0"/>
              <a:buChar char="•"/>
            </a:pPr>
            <a:r>
              <a:rPr lang="en-GB" dirty="0"/>
              <a:t>have a different causative pathogen or mechanism (‘wrongly suspected’) </a:t>
            </a:r>
            <a:r>
              <a:rPr lang="en-GB" dirty="0">
                <a:sym typeface="Wingdings" panose="05000000000000000000" pitchFamily="2" charset="2"/>
              </a:rPr>
              <a:t> </a:t>
            </a:r>
            <a:r>
              <a:rPr lang="en-GB" dirty="0"/>
              <a:t>same effectiveness regardless of the choice of empiric treatment (although safety differs) </a:t>
            </a:r>
          </a:p>
          <a:p>
            <a:pPr>
              <a:lnSpc>
                <a:spcPct val="100000"/>
              </a:lnSpc>
              <a:spcBef>
                <a:spcPts val="600"/>
              </a:spcBef>
              <a:spcAft>
                <a:spcPts val="600"/>
              </a:spcAft>
              <a:buFont typeface="Arial" panose="020B0604020202020204" pitchFamily="34" charset="0"/>
              <a:buChar char="•"/>
            </a:pPr>
            <a:r>
              <a:rPr lang="en-GB" dirty="0">
                <a:latin typeface="+mn-lt"/>
              </a:rPr>
              <a:t>Some patients have further treatment in microbiology-directed setting, via 3 possible pathways:</a:t>
            </a:r>
          </a:p>
          <a:p>
            <a:pPr marL="741600" lvl="2" indent="-284400" algn="l">
              <a:lnSpc>
                <a:spcPct val="100000"/>
              </a:lnSpc>
              <a:spcBef>
                <a:spcPts val="200"/>
              </a:spcBef>
              <a:spcAft>
                <a:spcPts val="600"/>
              </a:spcAft>
              <a:buFont typeface="Arial" panose="020B0604020202020204" pitchFamily="34" charset="0"/>
              <a:buChar char="•"/>
            </a:pPr>
            <a:r>
              <a:rPr lang="en-GB" dirty="0"/>
              <a:t>ES1: </a:t>
            </a:r>
            <a:r>
              <a:rPr lang="en-GB" dirty="0" err="1"/>
              <a:t>Cefiderocol</a:t>
            </a:r>
            <a:r>
              <a:rPr lang="en-GB" dirty="0"/>
              <a:t> in empiric setting + existing treatments in microbiology-directed setting</a:t>
            </a:r>
          </a:p>
          <a:p>
            <a:pPr marL="741600" lvl="2" indent="-284400" algn="l">
              <a:lnSpc>
                <a:spcPct val="100000"/>
              </a:lnSpc>
              <a:spcBef>
                <a:spcPts val="200"/>
              </a:spcBef>
              <a:spcAft>
                <a:spcPts val="600"/>
              </a:spcAft>
              <a:buFont typeface="Arial" panose="020B0604020202020204" pitchFamily="34" charset="0"/>
              <a:buChar char="•"/>
            </a:pPr>
            <a:r>
              <a:rPr lang="en-GB" dirty="0"/>
              <a:t>ES2: existing therapies in empiric setting + </a:t>
            </a:r>
            <a:r>
              <a:rPr lang="en-GB" dirty="0" err="1"/>
              <a:t>Cefiderocol</a:t>
            </a:r>
            <a:r>
              <a:rPr lang="en-GB" dirty="0"/>
              <a:t> in microbiology-directed setting</a:t>
            </a:r>
          </a:p>
          <a:p>
            <a:pPr marL="741600" lvl="2" indent="-284400" algn="l">
              <a:lnSpc>
                <a:spcPct val="100000"/>
              </a:lnSpc>
              <a:spcBef>
                <a:spcPts val="200"/>
              </a:spcBef>
              <a:spcAft>
                <a:spcPts val="600"/>
              </a:spcAft>
              <a:buFont typeface="Arial" panose="020B0604020202020204" pitchFamily="34" charset="0"/>
              <a:buChar char="•"/>
            </a:pPr>
            <a:r>
              <a:rPr lang="en-GB" dirty="0"/>
              <a:t>ES3: existing therapies in both empiric setting and microbiology-directed setting</a:t>
            </a:r>
          </a:p>
          <a:p>
            <a:pPr marL="741600" lvl="2" indent="-284400" algn="l">
              <a:lnSpc>
                <a:spcPct val="100000"/>
              </a:lnSpc>
              <a:spcBef>
                <a:spcPts val="200"/>
              </a:spcBef>
              <a:spcAft>
                <a:spcPts val="600"/>
              </a:spcAft>
              <a:buFont typeface="Arial" panose="020B0604020202020204" pitchFamily="34" charset="0"/>
              <a:buChar char="•"/>
            </a:pPr>
            <a:endParaRPr lang="en-GB" dirty="0"/>
          </a:p>
          <a:p>
            <a:pPr>
              <a:lnSpc>
                <a:spcPct val="100000"/>
              </a:lnSpc>
              <a:spcBef>
                <a:spcPts val="600"/>
              </a:spcBef>
              <a:spcAft>
                <a:spcPts val="600"/>
              </a:spcAft>
              <a:buFont typeface="Arial" panose="020B0604020202020204" pitchFamily="34" charset="0"/>
              <a:buChar char="•"/>
            </a:pPr>
            <a:endParaRPr lang="en-GB" dirty="0">
              <a:latin typeface="+mn-lt"/>
            </a:endParaRPr>
          </a:p>
        </p:txBody>
      </p:sp>
      <p:pic>
        <p:nvPicPr>
          <p:cNvPr id="6" name="Picture 5">
            <a:extLst>
              <a:ext uri="{FF2B5EF4-FFF2-40B4-BE49-F238E27FC236}">
                <a16:creationId xmlns:a16="http://schemas.microsoft.com/office/drawing/2014/main" id="{2784BC5B-5E5E-48A6-8B82-D98F6AF808DE}"/>
              </a:ext>
              <a:ext uri="{C183D7F6-B498-43B3-948B-1728B52AA6E4}">
                <adec:decorative xmlns:adec="http://schemas.microsoft.com/office/drawing/2017/decorative" val="1"/>
              </a:ext>
            </a:extLst>
          </p:cNvPr>
          <p:cNvPicPr>
            <a:picLocks noChangeAspect="1"/>
          </p:cNvPicPr>
          <p:nvPr/>
        </p:nvPicPr>
        <p:blipFill rotWithShape="1">
          <a:blip r:embed="rId2"/>
          <a:srcRect t="12980" r="7563" b="11290"/>
          <a:stretch/>
        </p:blipFill>
        <p:spPr>
          <a:xfrm>
            <a:off x="6538461" y="1763589"/>
            <a:ext cx="5415773" cy="4597703"/>
          </a:xfrm>
          <a:prstGeom prst="rect">
            <a:avLst/>
          </a:prstGeom>
        </p:spPr>
      </p:pic>
      <p:sp>
        <p:nvSpPr>
          <p:cNvPr id="7" name="TextBox 6">
            <a:extLst>
              <a:ext uri="{FF2B5EF4-FFF2-40B4-BE49-F238E27FC236}">
                <a16:creationId xmlns:a16="http://schemas.microsoft.com/office/drawing/2014/main" id="{22A2DB72-27A3-4538-97E3-D3B3C586460B}"/>
              </a:ext>
            </a:extLst>
          </p:cNvPr>
          <p:cNvSpPr txBox="1"/>
          <p:nvPr/>
        </p:nvSpPr>
        <p:spPr>
          <a:xfrm>
            <a:off x="6677026" y="948676"/>
            <a:ext cx="5635486" cy="646331"/>
          </a:xfrm>
          <a:prstGeom prst="rect">
            <a:avLst/>
          </a:prstGeom>
          <a:noFill/>
        </p:spPr>
        <p:txBody>
          <a:bodyPr wrap="square" rtlCol="0">
            <a:spAutoFit/>
          </a:bodyPr>
          <a:lstStyle/>
          <a:p>
            <a:r>
              <a:rPr lang="en-GB" b="1" dirty="0"/>
              <a:t>First component of 30-day outcomes model for ES: risk of carrying pathogen-mechanism of concern</a:t>
            </a:r>
          </a:p>
        </p:txBody>
      </p:sp>
      <p:sp>
        <p:nvSpPr>
          <p:cNvPr id="3" name="TextBox 2">
            <a:extLst>
              <a:ext uri="{FF2B5EF4-FFF2-40B4-BE49-F238E27FC236}">
                <a16:creationId xmlns:a16="http://schemas.microsoft.com/office/drawing/2014/main" id="{94A99D4F-5B03-49E3-8124-ABAB25E138A1}"/>
              </a:ext>
            </a:extLst>
          </p:cNvPr>
          <p:cNvSpPr txBox="1"/>
          <p:nvPr/>
        </p:nvSpPr>
        <p:spPr>
          <a:xfrm>
            <a:off x="9079452" y="3013497"/>
            <a:ext cx="3112548" cy="1077218"/>
          </a:xfrm>
          <a:prstGeom prst="rect">
            <a:avLst/>
          </a:prstGeom>
          <a:solidFill>
            <a:schemeClr val="accent2"/>
          </a:solidFill>
        </p:spPr>
        <p:txBody>
          <a:bodyPr wrap="square" rtlCol="0">
            <a:spAutoFit/>
          </a:bodyPr>
          <a:lstStyle/>
          <a:p>
            <a:pPr marL="0" lvl="1">
              <a:spcBef>
                <a:spcPts val="200"/>
              </a:spcBef>
              <a:spcAft>
                <a:spcPts val="600"/>
              </a:spcAft>
            </a:pPr>
            <a:r>
              <a:rPr lang="en-GB" sz="1600" dirty="0">
                <a:solidFill>
                  <a:schemeClr val="bg1"/>
                </a:solidFill>
              </a:rPr>
              <a:t>NB: Probability that a patient carries the pathogen-mechanism of interest (“</a:t>
            </a:r>
            <a:r>
              <a:rPr lang="en-GB" sz="1600" dirty="0" err="1">
                <a:solidFill>
                  <a:schemeClr val="bg1"/>
                </a:solidFill>
              </a:rPr>
              <a:t>p_bugmech</a:t>
            </a:r>
            <a:r>
              <a:rPr lang="en-GB" sz="1600" dirty="0">
                <a:solidFill>
                  <a:schemeClr val="bg1"/>
                </a:solidFill>
              </a:rPr>
              <a:t>”) is varied in scenario analyses </a:t>
            </a:r>
          </a:p>
        </p:txBody>
      </p:sp>
      <p:sp>
        <p:nvSpPr>
          <p:cNvPr id="8" name="TextBox 7">
            <a:extLst>
              <a:ext uri="{FF2B5EF4-FFF2-40B4-BE49-F238E27FC236}">
                <a16:creationId xmlns:a16="http://schemas.microsoft.com/office/drawing/2014/main" id="{A3D741F1-DB8F-49DE-A3F9-FD283917544B}"/>
              </a:ext>
            </a:extLst>
          </p:cNvPr>
          <p:cNvSpPr txBox="1"/>
          <p:nvPr/>
        </p:nvSpPr>
        <p:spPr>
          <a:xfrm>
            <a:off x="6898930" y="6284117"/>
            <a:ext cx="4540441" cy="369332"/>
          </a:xfrm>
          <a:prstGeom prst="rect">
            <a:avLst/>
          </a:prstGeom>
          <a:noFill/>
        </p:spPr>
        <p:txBody>
          <a:bodyPr wrap="square" rtlCol="0">
            <a:spAutoFit/>
          </a:bodyPr>
          <a:lstStyle/>
          <a:p>
            <a:r>
              <a:rPr lang="en-GB" dirty="0"/>
              <a:t>Source: EEPRU’s report, Figure 11</a:t>
            </a:r>
          </a:p>
        </p:txBody>
      </p:sp>
    </p:spTree>
    <p:extLst>
      <p:ext uri="{BB962C8B-B14F-4D97-AF65-F5344CB8AC3E}">
        <p14:creationId xmlns:p14="http://schemas.microsoft.com/office/powerpoint/2010/main" val="2328236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7FBC3-350C-43BB-91C8-C4C5C5AED665}"/>
              </a:ext>
            </a:extLst>
          </p:cNvPr>
          <p:cNvSpPr>
            <a:spLocks noGrp="1"/>
          </p:cNvSpPr>
          <p:nvPr>
            <p:ph type="ctrTitle"/>
          </p:nvPr>
        </p:nvSpPr>
        <p:spPr>
          <a:xfrm>
            <a:off x="496888" y="253437"/>
            <a:ext cx="11079162" cy="1276350"/>
          </a:xfrm>
        </p:spPr>
        <p:txBody>
          <a:bodyPr>
            <a:normAutofit/>
          </a:bodyPr>
          <a:lstStyle/>
          <a:p>
            <a:r>
              <a:rPr lang="en-GB" sz="3600" dirty="0"/>
              <a:t>EEPRU’s model – empiric setting (ES)</a:t>
            </a:r>
          </a:p>
        </p:txBody>
      </p:sp>
      <p:pic>
        <p:nvPicPr>
          <p:cNvPr id="8" name="Picture 7">
            <a:extLst>
              <a:ext uri="{FF2B5EF4-FFF2-40B4-BE49-F238E27FC236}">
                <a16:creationId xmlns:a16="http://schemas.microsoft.com/office/drawing/2014/main" id="{678220B3-63F7-4C4F-84A5-A91109A20F57}"/>
              </a:ext>
              <a:ext uri="{C183D7F6-B498-43B3-948B-1728B52AA6E4}">
                <adec:decorative xmlns:adec="http://schemas.microsoft.com/office/drawing/2017/decorative" val="1"/>
              </a:ext>
            </a:extLst>
          </p:cNvPr>
          <p:cNvPicPr>
            <a:picLocks noChangeAspect="1"/>
          </p:cNvPicPr>
          <p:nvPr/>
        </p:nvPicPr>
        <p:blipFill rotWithShape="1">
          <a:blip r:embed="rId2"/>
          <a:srcRect l="3380" t="3909" r="3594" b="25786"/>
          <a:stretch/>
        </p:blipFill>
        <p:spPr>
          <a:xfrm>
            <a:off x="5429202" y="2049152"/>
            <a:ext cx="6709177" cy="3158872"/>
          </a:xfrm>
          <a:prstGeom prst="rect">
            <a:avLst/>
          </a:prstGeom>
        </p:spPr>
      </p:pic>
      <p:sp>
        <p:nvSpPr>
          <p:cNvPr id="9" name="TextBox 8">
            <a:extLst>
              <a:ext uri="{FF2B5EF4-FFF2-40B4-BE49-F238E27FC236}">
                <a16:creationId xmlns:a16="http://schemas.microsoft.com/office/drawing/2014/main" id="{1DC9AC10-EE52-4646-92C9-CA72B1E05861}"/>
              </a:ext>
            </a:extLst>
          </p:cNvPr>
          <p:cNvSpPr txBox="1"/>
          <p:nvPr/>
        </p:nvSpPr>
        <p:spPr>
          <a:xfrm>
            <a:off x="5429202" y="1138518"/>
            <a:ext cx="6359386" cy="923330"/>
          </a:xfrm>
          <a:prstGeom prst="rect">
            <a:avLst/>
          </a:prstGeom>
          <a:noFill/>
        </p:spPr>
        <p:txBody>
          <a:bodyPr wrap="square" rtlCol="0">
            <a:spAutoFit/>
          </a:bodyPr>
          <a:lstStyle/>
          <a:p>
            <a:r>
              <a:rPr lang="en-GB" b="1" dirty="0"/>
              <a:t>2nd component of 30-day outcomes model for empiric setting: outcomes at the point at which patients are assessed for microbiology-directed treatment </a:t>
            </a:r>
          </a:p>
        </p:txBody>
      </p:sp>
      <p:sp>
        <p:nvSpPr>
          <p:cNvPr id="10" name="TextBox 9">
            <a:extLst>
              <a:ext uri="{FF2B5EF4-FFF2-40B4-BE49-F238E27FC236}">
                <a16:creationId xmlns:a16="http://schemas.microsoft.com/office/drawing/2014/main" id="{CC5CD7FC-1061-4349-923A-C85D5A49E7AA}"/>
              </a:ext>
            </a:extLst>
          </p:cNvPr>
          <p:cNvSpPr txBox="1"/>
          <p:nvPr/>
        </p:nvSpPr>
        <p:spPr>
          <a:xfrm>
            <a:off x="5507860" y="6216492"/>
            <a:ext cx="5130661" cy="369332"/>
          </a:xfrm>
          <a:prstGeom prst="rect">
            <a:avLst/>
          </a:prstGeom>
          <a:solidFill>
            <a:srgbClr val="FFFFFF"/>
          </a:solidFill>
        </p:spPr>
        <p:txBody>
          <a:bodyPr wrap="square" rtlCol="0">
            <a:spAutoFit/>
          </a:bodyPr>
          <a:lstStyle/>
          <a:p>
            <a:r>
              <a:rPr lang="en-GB" dirty="0"/>
              <a:t>Source: EEPRU’s report, Figure 12</a:t>
            </a:r>
          </a:p>
        </p:txBody>
      </p:sp>
      <p:sp>
        <p:nvSpPr>
          <p:cNvPr id="11" name="Subtitle 2">
            <a:extLst>
              <a:ext uri="{FF2B5EF4-FFF2-40B4-BE49-F238E27FC236}">
                <a16:creationId xmlns:a16="http://schemas.microsoft.com/office/drawing/2014/main" id="{428216E7-971C-4E2E-B108-14FE18909A43}"/>
              </a:ext>
            </a:extLst>
          </p:cNvPr>
          <p:cNvSpPr txBox="1">
            <a:spLocks/>
          </p:cNvSpPr>
          <p:nvPr/>
        </p:nvSpPr>
        <p:spPr>
          <a:xfrm>
            <a:off x="324464" y="1039105"/>
            <a:ext cx="4769223" cy="4772652"/>
          </a:xfrm>
          <a:prstGeom prst="rect">
            <a:avLst/>
          </a:prstGeom>
          <a:solidFill>
            <a:schemeClr val="bg1"/>
          </a:solidFill>
          <a:ln w="28575">
            <a:solidFill>
              <a:srgbClr val="451551"/>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spcAft>
                <a:spcPts val="600"/>
              </a:spcAft>
              <a:buFont typeface="Arial" panose="020B0604020202020204" pitchFamily="34" charset="0"/>
              <a:buChar char="•"/>
            </a:pPr>
            <a:r>
              <a:rPr lang="en-GB" sz="1800" dirty="0"/>
              <a:t>Patients who have the suspected drug-resistant pathogen-mechanism (‘correctly suspected’) </a:t>
            </a:r>
            <a:r>
              <a:rPr lang="en-GB" dirty="0">
                <a:latin typeface="+mn-lt"/>
              </a:rPr>
              <a:t>are classified as susceptible or not susceptible to empiric therapy </a:t>
            </a:r>
            <a:r>
              <a:rPr lang="en-GB" sz="1800" dirty="0">
                <a:sym typeface="Wingdings" panose="05000000000000000000" pitchFamily="2" charset="2"/>
              </a:rPr>
              <a:t> </a:t>
            </a:r>
            <a:r>
              <a:rPr lang="en-GB" sz="1800" dirty="0"/>
              <a:t>different treatment effectiveness</a:t>
            </a:r>
            <a:endParaRPr lang="en-GB" dirty="0">
              <a:latin typeface="+mn-lt"/>
            </a:endParaRPr>
          </a:p>
          <a:p>
            <a:pPr>
              <a:lnSpc>
                <a:spcPct val="100000"/>
              </a:lnSpc>
              <a:spcBef>
                <a:spcPts val="600"/>
              </a:spcBef>
              <a:spcAft>
                <a:spcPts val="600"/>
              </a:spcAft>
              <a:buFont typeface="Arial" panose="020B0604020202020204" pitchFamily="34" charset="0"/>
              <a:buChar char="•"/>
            </a:pPr>
            <a:r>
              <a:rPr lang="en-GB" dirty="0">
                <a:latin typeface="+mn-lt"/>
              </a:rPr>
              <a:t>Note: differences in susceptibility to empiric treatments are modelled, even though clinicians will not observe it until patients start microbiology-directed treatment</a:t>
            </a:r>
          </a:p>
          <a:p>
            <a:pPr>
              <a:lnSpc>
                <a:spcPct val="100000"/>
              </a:lnSpc>
              <a:spcBef>
                <a:spcPts val="600"/>
              </a:spcBef>
              <a:spcAft>
                <a:spcPts val="600"/>
              </a:spcAft>
              <a:buFont typeface="Arial" panose="020B0604020202020204" pitchFamily="34" charset="0"/>
              <a:buChar char="•"/>
            </a:pPr>
            <a:r>
              <a:rPr lang="en-GB" dirty="0">
                <a:latin typeface="+mn-lt"/>
              </a:rPr>
              <a:t>Patients who received empiric treatment to which they are later found not to be susceptible all assumed to require further treatment in microbiology-directed setting</a:t>
            </a:r>
          </a:p>
          <a:p>
            <a:pPr>
              <a:lnSpc>
                <a:spcPct val="100000"/>
              </a:lnSpc>
              <a:spcBef>
                <a:spcPts val="600"/>
              </a:spcBef>
              <a:spcAft>
                <a:spcPts val="600"/>
              </a:spcAft>
              <a:buFont typeface="Arial" panose="020B0604020202020204" pitchFamily="34" charset="0"/>
              <a:buChar char="•"/>
            </a:pPr>
            <a:endParaRPr lang="en-GB" dirty="0">
              <a:latin typeface="+mn-lt"/>
            </a:endParaRPr>
          </a:p>
          <a:p>
            <a:pPr>
              <a:lnSpc>
                <a:spcPct val="100000"/>
              </a:lnSpc>
              <a:spcBef>
                <a:spcPts val="600"/>
              </a:spcBef>
              <a:spcAft>
                <a:spcPts val="600"/>
              </a:spcAft>
              <a:buFont typeface="Arial" panose="020B0604020202020204" pitchFamily="34" charset="0"/>
              <a:buChar char="•"/>
            </a:pPr>
            <a:endParaRPr lang="en-GB" dirty="0">
              <a:latin typeface="+mn-lt"/>
            </a:endParaRPr>
          </a:p>
        </p:txBody>
      </p:sp>
      <p:sp>
        <p:nvSpPr>
          <p:cNvPr id="13" name="TextBox 12">
            <a:extLst>
              <a:ext uri="{FF2B5EF4-FFF2-40B4-BE49-F238E27FC236}">
                <a16:creationId xmlns:a16="http://schemas.microsoft.com/office/drawing/2014/main" id="{7B752711-DF59-48A5-A790-95D2D0D60C2C}"/>
              </a:ext>
            </a:extLst>
          </p:cNvPr>
          <p:cNvSpPr txBox="1"/>
          <p:nvPr/>
        </p:nvSpPr>
        <p:spPr>
          <a:xfrm>
            <a:off x="5321046" y="5127482"/>
            <a:ext cx="3577147" cy="584775"/>
          </a:xfrm>
          <a:prstGeom prst="rect">
            <a:avLst/>
          </a:prstGeom>
          <a:solidFill>
            <a:schemeClr val="accent2"/>
          </a:solidFill>
        </p:spPr>
        <p:txBody>
          <a:bodyPr wrap="square" rtlCol="0">
            <a:spAutoFit/>
          </a:bodyPr>
          <a:lstStyle/>
          <a:p>
            <a:pPr marL="0" lvl="1">
              <a:spcBef>
                <a:spcPts val="200"/>
              </a:spcBef>
              <a:spcAft>
                <a:spcPts val="600"/>
              </a:spcAft>
            </a:pPr>
            <a:r>
              <a:rPr lang="en-GB" sz="1600" dirty="0">
                <a:solidFill>
                  <a:schemeClr val="bg1"/>
                </a:solidFill>
              </a:rPr>
              <a:t>NB: Susceptibility probability varied with scenario analyses on NMA </a:t>
            </a:r>
          </a:p>
        </p:txBody>
      </p:sp>
    </p:spTree>
    <p:extLst>
      <p:ext uri="{BB962C8B-B14F-4D97-AF65-F5344CB8AC3E}">
        <p14:creationId xmlns:p14="http://schemas.microsoft.com/office/powerpoint/2010/main" val="36415361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E2106-1498-4F04-83A8-6DD24F1D2F1B}"/>
              </a:ext>
            </a:extLst>
          </p:cNvPr>
          <p:cNvSpPr>
            <a:spLocks noGrp="1"/>
          </p:cNvSpPr>
          <p:nvPr>
            <p:ph type="ctrTitle"/>
          </p:nvPr>
        </p:nvSpPr>
        <p:spPr>
          <a:xfrm>
            <a:off x="340659" y="260857"/>
            <a:ext cx="11927541" cy="1276350"/>
          </a:xfrm>
        </p:spPr>
        <p:txBody>
          <a:bodyPr>
            <a:normAutofit/>
          </a:bodyPr>
          <a:lstStyle/>
          <a:p>
            <a:r>
              <a:rPr lang="en-GB" sz="3600" dirty="0"/>
              <a:t>EEPRU’s model– empiric setting (ES)</a:t>
            </a:r>
          </a:p>
        </p:txBody>
      </p:sp>
      <p:pic>
        <p:nvPicPr>
          <p:cNvPr id="4" name="Picture 3">
            <a:extLst>
              <a:ext uri="{FF2B5EF4-FFF2-40B4-BE49-F238E27FC236}">
                <a16:creationId xmlns:a16="http://schemas.microsoft.com/office/drawing/2014/main" id="{D9FF5387-2B72-4F96-B37F-09CF0E431753}"/>
              </a:ext>
              <a:ext uri="{C183D7F6-B498-43B3-948B-1728B52AA6E4}">
                <adec:decorative xmlns:adec="http://schemas.microsoft.com/office/drawing/2017/decorative" val="1"/>
              </a:ext>
            </a:extLst>
          </p:cNvPr>
          <p:cNvPicPr>
            <a:picLocks noChangeAspect="1"/>
          </p:cNvPicPr>
          <p:nvPr/>
        </p:nvPicPr>
        <p:blipFill rotWithShape="1">
          <a:blip r:embed="rId2"/>
          <a:srcRect t="5246" r="6186" b="5081"/>
          <a:stretch/>
        </p:blipFill>
        <p:spPr>
          <a:xfrm>
            <a:off x="4264749" y="1667755"/>
            <a:ext cx="7892780" cy="4236890"/>
          </a:xfrm>
          <a:prstGeom prst="rect">
            <a:avLst/>
          </a:prstGeom>
        </p:spPr>
      </p:pic>
      <p:sp>
        <p:nvSpPr>
          <p:cNvPr id="5" name="TextBox 4">
            <a:extLst>
              <a:ext uri="{FF2B5EF4-FFF2-40B4-BE49-F238E27FC236}">
                <a16:creationId xmlns:a16="http://schemas.microsoft.com/office/drawing/2014/main" id="{D396D54E-5380-472E-8C50-41E6ACD00C1D}"/>
              </a:ext>
            </a:extLst>
          </p:cNvPr>
          <p:cNvSpPr txBox="1"/>
          <p:nvPr/>
        </p:nvSpPr>
        <p:spPr>
          <a:xfrm>
            <a:off x="4701220" y="1021424"/>
            <a:ext cx="7150121" cy="646331"/>
          </a:xfrm>
          <a:prstGeom prst="rect">
            <a:avLst/>
          </a:prstGeom>
          <a:solidFill>
            <a:srgbClr val="FFFFFF"/>
          </a:solidFill>
        </p:spPr>
        <p:txBody>
          <a:bodyPr wrap="square" rtlCol="0">
            <a:spAutoFit/>
          </a:bodyPr>
          <a:lstStyle/>
          <a:p>
            <a:r>
              <a:rPr lang="en-GB" b="1" dirty="0"/>
              <a:t>3</a:t>
            </a:r>
            <a:r>
              <a:rPr lang="en-GB" b="1" baseline="30000" dirty="0"/>
              <a:t>rd</a:t>
            </a:r>
            <a:r>
              <a:rPr lang="en-GB" b="1" dirty="0"/>
              <a:t>  component of 30-day outcomes model for ES: 30-day outcomes following assessment for MDS treatment</a:t>
            </a:r>
          </a:p>
        </p:txBody>
      </p:sp>
      <p:sp>
        <p:nvSpPr>
          <p:cNvPr id="6" name="TextBox 5">
            <a:extLst>
              <a:ext uri="{FF2B5EF4-FFF2-40B4-BE49-F238E27FC236}">
                <a16:creationId xmlns:a16="http://schemas.microsoft.com/office/drawing/2014/main" id="{E6C520F9-E72D-40BD-8E1C-2BE35210B7A5}"/>
              </a:ext>
            </a:extLst>
          </p:cNvPr>
          <p:cNvSpPr txBox="1"/>
          <p:nvPr/>
        </p:nvSpPr>
        <p:spPr>
          <a:xfrm>
            <a:off x="4437993" y="6035193"/>
            <a:ext cx="5130661" cy="369332"/>
          </a:xfrm>
          <a:prstGeom prst="rect">
            <a:avLst/>
          </a:prstGeom>
          <a:solidFill>
            <a:srgbClr val="FFFFFF"/>
          </a:solidFill>
        </p:spPr>
        <p:txBody>
          <a:bodyPr wrap="square" rtlCol="0">
            <a:spAutoFit/>
          </a:bodyPr>
          <a:lstStyle/>
          <a:p>
            <a:r>
              <a:rPr lang="en-GB" dirty="0"/>
              <a:t>Source: EEPRU’s report, Figure 13</a:t>
            </a:r>
          </a:p>
        </p:txBody>
      </p:sp>
      <p:sp>
        <p:nvSpPr>
          <p:cNvPr id="7" name="Subtitle 2">
            <a:extLst>
              <a:ext uri="{FF2B5EF4-FFF2-40B4-BE49-F238E27FC236}">
                <a16:creationId xmlns:a16="http://schemas.microsoft.com/office/drawing/2014/main" id="{A1432CD5-5598-47C8-B6C3-652E9F76CE78}"/>
              </a:ext>
            </a:extLst>
          </p:cNvPr>
          <p:cNvSpPr txBox="1">
            <a:spLocks/>
          </p:cNvSpPr>
          <p:nvPr/>
        </p:nvSpPr>
        <p:spPr>
          <a:xfrm>
            <a:off x="340659" y="1310555"/>
            <a:ext cx="3755907" cy="4236890"/>
          </a:xfrm>
          <a:prstGeom prst="rect">
            <a:avLst/>
          </a:prstGeom>
          <a:solidFill>
            <a:schemeClr val="bg1"/>
          </a:solidFill>
          <a:ln w="28575">
            <a:solidFill>
              <a:srgbClr val="451551"/>
            </a:solidFill>
          </a:ln>
        </p:spPr>
        <p:txBody>
          <a:bodyPr vert="horz" lIns="91440" tIns="45720" rIns="91440" bIns="45720" rtlCol="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spcAft>
                <a:spcPts val="600"/>
              </a:spcAft>
              <a:buFont typeface="Arial" panose="020B0604020202020204" pitchFamily="34" charset="0"/>
              <a:buChar char="•"/>
            </a:pPr>
            <a:r>
              <a:rPr lang="en-GB" dirty="0">
                <a:latin typeface="+mn-lt"/>
              </a:rPr>
              <a:t>Patients who survive until assessment for microbiology-directed treatment enter 3</a:t>
            </a:r>
            <a:r>
              <a:rPr lang="en-GB" baseline="30000" dirty="0">
                <a:latin typeface="+mn-lt"/>
              </a:rPr>
              <a:t>rd</a:t>
            </a:r>
            <a:r>
              <a:rPr lang="en-GB" dirty="0">
                <a:latin typeface="+mn-lt"/>
              </a:rPr>
              <a:t> part of decision tree</a:t>
            </a:r>
          </a:p>
          <a:p>
            <a:pPr>
              <a:lnSpc>
                <a:spcPct val="100000"/>
              </a:lnSpc>
              <a:spcBef>
                <a:spcPts val="600"/>
              </a:spcBef>
              <a:spcAft>
                <a:spcPts val="600"/>
              </a:spcAft>
              <a:buFont typeface="Arial" panose="020B0604020202020204" pitchFamily="34" charset="0"/>
              <a:buChar char="•"/>
            </a:pPr>
            <a:r>
              <a:rPr lang="en-GB" dirty="0">
                <a:latin typeface="+mn-lt"/>
              </a:rPr>
              <a:t>Patients requiring no further treatment: outcomes depends on whether they have acute kidney injury (AKI)</a:t>
            </a:r>
          </a:p>
          <a:p>
            <a:pPr>
              <a:lnSpc>
                <a:spcPct val="100000"/>
              </a:lnSpc>
              <a:spcBef>
                <a:spcPts val="600"/>
              </a:spcBef>
              <a:spcAft>
                <a:spcPts val="600"/>
              </a:spcAft>
              <a:buFont typeface="Arial" panose="020B0604020202020204" pitchFamily="34" charset="0"/>
              <a:buChar char="•"/>
            </a:pPr>
            <a:r>
              <a:rPr lang="en-GB" dirty="0">
                <a:latin typeface="+mn-lt"/>
              </a:rPr>
              <a:t>Patients requiring further treatment enter the microbiology-directed setting component of model</a:t>
            </a:r>
          </a:p>
          <a:p>
            <a:pPr>
              <a:lnSpc>
                <a:spcPct val="100000"/>
              </a:lnSpc>
              <a:spcBef>
                <a:spcPts val="600"/>
              </a:spcBef>
              <a:spcAft>
                <a:spcPts val="600"/>
              </a:spcAft>
              <a:buFont typeface="Arial" panose="020B0604020202020204" pitchFamily="34" charset="0"/>
              <a:buChar char="•"/>
            </a:pPr>
            <a:endParaRPr lang="en-GB" dirty="0">
              <a:latin typeface="+mn-lt"/>
            </a:endParaRPr>
          </a:p>
          <a:p>
            <a:pPr>
              <a:lnSpc>
                <a:spcPct val="100000"/>
              </a:lnSpc>
              <a:spcBef>
                <a:spcPts val="600"/>
              </a:spcBef>
              <a:spcAft>
                <a:spcPts val="600"/>
              </a:spcAft>
              <a:buFont typeface="Arial" panose="020B0604020202020204" pitchFamily="34" charset="0"/>
              <a:buChar char="•"/>
            </a:pPr>
            <a:endParaRPr lang="en-GB" dirty="0">
              <a:latin typeface="+mn-lt"/>
            </a:endParaRPr>
          </a:p>
        </p:txBody>
      </p:sp>
      <p:sp>
        <p:nvSpPr>
          <p:cNvPr id="9" name="TextBox 8">
            <a:extLst>
              <a:ext uri="{FF2B5EF4-FFF2-40B4-BE49-F238E27FC236}">
                <a16:creationId xmlns:a16="http://schemas.microsoft.com/office/drawing/2014/main" id="{B95F7B1E-6ACA-48EE-BAE6-762F26061CB9}"/>
              </a:ext>
            </a:extLst>
          </p:cNvPr>
          <p:cNvSpPr txBox="1"/>
          <p:nvPr/>
        </p:nvSpPr>
        <p:spPr>
          <a:xfrm>
            <a:off x="7245096" y="1843547"/>
            <a:ext cx="3146679" cy="584775"/>
          </a:xfrm>
          <a:prstGeom prst="rect">
            <a:avLst/>
          </a:prstGeom>
          <a:solidFill>
            <a:schemeClr val="accent2"/>
          </a:solidFill>
        </p:spPr>
        <p:txBody>
          <a:bodyPr wrap="square" rtlCol="0">
            <a:spAutoFit/>
          </a:bodyPr>
          <a:lstStyle/>
          <a:p>
            <a:pPr marL="0" lvl="1">
              <a:spcBef>
                <a:spcPts val="200"/>
              </a:spcBef>
              <a:spcAft>
                <a:spcPts val="600"/>
              </a:spcAft>
            </a:pPr>
            <a:r>
              <a:rPr lang="en-GB" sz="1600" dirty="0">
                <a:solidFill>
                  <a:schemeClr val="bg1"/>
                </a:solidFill>
              </a:rPr>
              <a:t>NB: Long-term mortality varied in scenario analyses</a:t>
            </a:r>
          </a:p>
        </p:txBody>
      </p:sp>
    </p:spTree>
    <p:extLst>
      <p:ext uri="{BB962C8B-B14F-4D97-AF65-F5344CB8AC3E}">
        <p14:creationId xmlns:p14="http://schemas.microsoft.com/office/powerpoint/2010/main" val="2457308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EE59-B943-4E19-9F0F-96F24E2E41CC}"/>
              </a:ext>
            </a:extLst>
          </p:cNvPr>
          <p:cNvSpPr>
            <a:spLocks noGrp="1"/>
          </p:cNvSpPr>
          <p:nvPr>
            <p:ph type="ctrTitle"/>
          </p:nvPr>
        </p:nvSpPr>
        <p:spPr>
          <a:xfrm>
            <a:off x="496383" y="368405"/>
            <a:ext cx="11543217" cy="1276350"/>
          </a:xfrm>
        </p:spPr>
        <p:txBody>
          <a:bodyPr>
            <a:normAutofit/>
          </a:bodyPr>
          <a:lstStyle/>
          <a:p>
            <a:r>
              <a:rPr lang="en-GB" sz="3600" dirty="0"/>
              <a:t>EEPRU’s model – Microbiology directed setting (MDS)</a:t>
            </a:r>
          </a:p>
        </p:txBody>
      </p:sp>
      <p:sp>
        <p:nvSpPr>
          <p:cNvPr id="3" name="Subtitle 2">
            <a:extLst>
              <a:ext uri="{FF2B5EF4-FFF2-40B4-BE49-F238E27FC236}">
                <a16:creationId xmlns:a16="http://schemas.microsoft.com/office/drawing/2014/main" id="{C171F7DA-8E3C-4A1B-A00E-E9A9B99484DF}"/>
              </a:ext>
            </a:extLst>
          </p:cNvPr>
          <p:cNvSpPr>
            <a:spLocks noGrp="1"/>
          </p:cNvSpPr>
          <p:nvPr>
            <p:ph type="subTitle" idx="1"/>
          </p:nvPr>
        </p:nvSpPr>
        <p:spPr>
          <a:xfrm>
            <a:off x="337352" y="1106577"/>
            <a:ext cx="4922121" cy="5555479"/>
          </a:xfrm>
          <a:ln w="28575">
            <a:solidFill>
              <a:srgbClr val="451551"/>
            </a:solidFill>
          </a:ln>
        </p:spPr>
        <p:txBody>
          <a:bodyPr>
            <a:noAutofit/>
          </a:bodyPr>
          <a:lstStyle/>
          <a:p>
            <a:pPr>
              <a:lnSpc>
                <a:spcPct val="100000"/>
              </a:lnSpc>
              <a:spcBef>
                <a:spcPts val="600"/>
              </a:spcBef>
              <a:spcAft>
                <a:spcPts val="600"/>
              </a:spcAft>
              <a:buFont typeface="Arial" panose="020B0604020202020204" pitchFamily="34" charset="0"/>
              <a:buChar char="•"/>
            </a:pPr>
            <a:r>
              <a:rPr lang="en-GB" dirty="0"/>
              <a:t>Assumes susceptibility is the only predictor of treatment effectiveness</a:t>
            </a:r>
          </a:p>
          <a:p>
            <a:pPr>
              <a:lnSpc>
                <a:spcPct val="100000"/>
              </a:lnSpc>
              <a:spcBef>
                <a:spcPts val="600"/>
              </a:spcBef>
              <a:spcAft>
                <a:spcPts val="600"/>
              </a:spcAft>
              <a:buFont typeface="Arial" panose="020B0604020202020204" pitchFamily="34" charset="0"/>
              <a:buChar char="•"/>
            </a:pPr>
            <a:r>
              <a:rPr lang="en-GB" dirty="0"/>
              <a:t>Following microbiology-directed treatment, patients experience 1 of 4 alternative 30-day outcomes:</a:t>
            </a:r>
          </a:p>
          <a:p>
            <a:pPr marL="741600" lvl="2" indent="-284400" algn="l">
              <a:lnSpc>
                <a:spcPct val="100000"/>
              </a:lnSpc>
              <a:spcBef>
                <a:spcPts val="200"/>
              </a:spcBef>
              <a:spcAft>
                <a:spcPts val="600"/>
              </a:spcAft>
              <a:buFont typeface="Arial" panose="020B0604020202020204" pitchFamily="34" charset="0"/>
              <a:buChar char="•"/>
            </a:pPr>
            <a:r>
              <a:rPr lang="en-GB" sz="1700" dirty="0"/>
              <a:t>death</a:t>
            </a:r>
          </a:p>
          <a:p>
            <a:pPr marL="741600" lvl="2" indent="-284400" algn="l">
              <a:lnSpc>
                <a:spcPct val="100000"/>
              </a:lnSpc>
              <a:spcBef>
                <a:spcPts val="200"/>
              </a:spcBef>
              <a:spcAft>
                <a:spcPts val="600"/>
              </a:spcAft>
              <a:buFont typeface="Arial" panose="020B0604020202020204" pitchFamily="34" charset="0"/>
              <a:buChar char="•"/>
            </a:pPr>
            <a:r>
              <a:rPr lang="en-GB" sz="1700" dirty="0"/>
              <a:t>alive no acute kidney injury (AKI)</a:t>
            </a:r>
          </a:p>
          <a:p>
            <a:pPr marL="741600" lvl="2" indent="-284400" algn="l">
              <a:lnSpc>
                <a:spcPct val="100000"/>
              </a:lnSpc>
              <a:spcBef>
                <a:spcPts val="200"/>
              </a:spcBef>
              <a:spcAft>
                <a:spcPts val="600"/>
              </a:spcAft>
              <a:buFont typeface="Arial" panose="020B0604020202020204" pitchFamily="34" charset="0"/>
              <a:buChar char="•"/>
            </a:pPr>
            <a:r>
              <a:rPr lang="en-GB" sz="1700" dirty="0"/>
              <a:t>alive post-AKI with recovered renal function </a:t>
            </a:r>
          </a:p>
          <a:p>
            <a:pPr marL="741600" lvl="2" indent="-284400" algn="l">
              <a:lnSpc>
                <a:spcPct val="100000"/>
              </a:lnSpc>
              <a:spcBef>
                <a:spcPts val="200"/>
              </a:spcBef>
              <a:spcAft>
                <a:spcPts val="600"/>
              </a:spcAft>
              <a:buFont typeface="Arial" panose="020B0604020202020204" pitchFamily="34" charset="0"/>
              <a:buChar char="•"/>
            </a:pPr>
            <a:r>
              <a:rPr lang="en-GB" sz="1700" dirty="0"/>
              <a:t>alive post-AKI with irreversible renal failure</a:t>
            </a:r>
          </a:p>
          <a:p>
            <a:pPr>
              <a:lnSpc>
                <a:spcPct val="100000"/>
              </a:lnSpc>
              <a:spcBef>
                <a:spcPts val="600"/>
              </a:spcBef>
              <a:spcAft>
                <a:spcPts val="600"/>
              </a:spcAft>
              <a:buFont typeface="Arial" panose="020B0604020202020204" pitchFamily="34" charset="0"/>
              <a:buChar char="•"/>
            </a:pPr>
            <a:r>
              <a:rPr lang="en-GB" dirty="0"/>
              <a:t>Decision tree used to estimate distribution of patients across the 4 different 30-day outcomes</a:t>
            </a:r>
          </a:p>
          <a:p>
            <a:pPr>
              <a:lnSpc>
                <a:spcPct val="100000"/>
              </a:lnSpc>
              <a:spcBef>
                <a:spcPts val="600"/>
              </a:spcBef>
              <a:spcAft>
                <a:spcPts val="600"/>
              </a:spcAft>
              <a:buFont typeface="Arial" panose="020B0604020202020204" pitchFamily="34" charset="0"/>
              <a:buChar char="•"/>
            </a:pPr>
            <a:r>
              <a:rPr lang="en-GB" dirty="0"/>
              <a:t>30-day outcomes determine long-term outcomes (e.g. post AKI recovery or chronic kidney disease [CKD])</a:t>
            </a:r>
          </a:p>
        </p:txBody>
      </p:sp>
      <p:sp>
        <p:nvSpPr>
          <p:cNvPr id="7" name="TextBox 6">
            <a:extLst>
              <a:ext uri="{FF2B5EF4-FFF2-40B4-BE49-F238E27FC236}">
                <a16:creationId xmlns:a16="http://schemas.microsoft.com/office/drawing/2014/main" id="{C6EAE2DA-27EA-43E2-B317-888FCE147432}"/>
              </a:ext>
            </a:extLst>
          </p:cNvPr>
          <p:cNvSpPr txBox="1"/>
          <p:nvPr/>
        </p:nvSpPr>
        <p:spPr>
          <a:xfrm>
            <a:off x="5547632" y="5917597"/>
            <a:ext cx="6240804" cy="830997"/>
          </a:xfrm>
          <a:prstGeom prst="rect">
            <a:avLst/>
          </a:prstGeom>
          <a:noFill/>
        </p:spPr>
        <p:txBody>
          <a:bodyPr wrap="square" rtlCol="0">
            <a:spAutoFit/>
          </a:bodyPr>
          <a:lstStyle/>
          <a:p>
            <a:r>
              <a:rPr lang="en-GB" sz="1600" dirty="0"/>
              <a:t>Source: EEPRU’s report, Figure 10, Markov model used to calculate post-30-day outcomes in patients with recovered renal function and irreversible renal failure</a:t>
            </a:r>
          </a:p>
        </p:txBody>
      </p:sp>
      <p:pic>
        <p:nvPicPr>
          <p:cNvPr id="10" name="Picture 9">
            <a:extLst>
              <a:ext uri="{FF2B5EF4-FFF2-40B4-BE49-F238E27FC236}">
                <a16:creationId xmlns:a16="http://schemas.microsoft.com/office/drawing/2014/main" id="{24534E23-422C-4D37-A040-3823B31C5CE8}"/>
              </a:ext>
              <a:ext uri="{C183D7F6-B498-43B3-948B-1728B52AA6E4}">
                <adec:decorative xmlns:adec="http://schemas.microsoft.com/office/drawing/2017/decorative" val="1"/>
              </a:ext>
            </a:extLst>
          </p:cNvPr>
          <p:cNvPicPr>
            <a:picLocks noChangeAspect="1"/>
          </p:cNvPicPr>
          <p:nvPr/>
        </p:nvPicPr>
        <p:blipFill rotWithShape="1">
          <a:blip r:embed="rId2"/>
          <a:srcRect t="11325" r="1714" b="17033"/>
          <a:stretch/>
        </p:blipFill>
        <p:spPr>
          <a:xfrm>
            <a:off x="5418504" y="1756211"/>
            <a:ext cx="6369932" cy="1705429"/>
          </a:xfrm>
          <a:prstGeom prst="rect">
            <a:avLst/>
          </a:prstGeom>
        </p:spPr>
      </p:pic>
      <p:pic>
        <p:nvPicPr>
          <p:cNvPr id="11" name="Picture 10">
            <a:extLst>
              <a:ext uri="{FF2B5EF4-FFF2-40B4-BE49-F238E27FC236}">
                <a16:creationId xmlns:a16="http://schemas.microsoft.com/office/drawing/2014/main" id="{1FA756B7-D039-461E-AE88-4D7C0267F9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11391" y="4372614"/>
            <a:ext cx="5730737" cy="1524132"/>
          </a:xfrm>
          <a:prstGeom prst="rect">
            <a:avLst/>
          </a:prstGeom>
        </p:spPr>
      </p:pic>
      <p:sp>
        <p:nvSpPr>
          <p:cNvPr id="8" name="TextBox 7">
            <a:extLst>
              <a:ext uri="{FF2B5EF4-FFF2-40B4-BE49-F238E27FC236}">
                <a16:creationId xmlns:a16="http://schemas.microsoft.com/office/drawing/2014/main" id="{EB1639A3-E86E-4409-8D5A-E8D17B2431BC}"/>
              </a:ext>
            </a:extLst>
          </p:cNvPr>
          <p:cNvSpPr txBox="1"/>
          <p:nvPr/>
        </p:nvSpPr>
        <p:spPr>
          <a:xfrm>
            <a:off x="5527908" y="3326619"/>
            <a:ext cx="6601861" cy="584775"/>
          </a:xfrm>
          <a:prstGeom prst="rect">
            <a:avLst/>
          </a:prstGeom>
          <a:noFill/>
        </p:spPr>
        <p:txBody>
          <a:bodyPr wrap="square" rtlCol="0">
            <a:spAutoFit/>
          </a:bodyPr>
          <a:lstStyle/>
          <a:p>
            <a:r>
              <a:rPr lang="en-GB" sz="1600" dirty="0"/>
              <a:t>Source: EEPRU’s report, Figure 9 Decision tree used to calculate impact of AKIs on 30-day outcomes in MDS </a:t>
            </a:r>
          </a:p>
        </p:txBody>
      </p:sp>
      <p:sp>
        <p:nvSpPr>
          <p:cNvPr id="12" name="TextBox 11">
            <a:extLst>
              <a:ext uri="{FF2B5EF4-FFF2-40B4-BE49-F238E27FC236}">
                <a16:creationId xmlns:a16="http://schemas.microsoft.com/office/drawing/2014/main" id="{E6CE0042-06B8-4C25-BF5A-95C83EA28EBB}"/>
              </a:ext>
            </a:extLst>
          </p:cNvPr>
          <p:cNvSpPr txBox="1"/>
          <p:nvPr/>
        </p:nvSpPr>
        <p:spPr>
          <a:xfrm>
            <a:off x="6315539" y="1115708"/>
            <a:ext cx="5724061" cy="584775"/>
          </a:xfrm>
          <a:prstGeom prst="rect">
            <a:avLst/>
          </a:prstGeom>
          <a:solidFill>
            <a:schemeClr val="accent2"/>
          </a:solidFill>
        </p:spPr>
        <p:txBody>
          <a:bodyPr wrap="square" rtlCol="0">
            <a:spAutoFit/>
          </a:bodyPr>
          <a:lstStyle/>
          <a:p>
            <a:pPr marL="0" lvl="1">
              <a:spcBef>
                <a:spcPts val="200"/>
              </a:spcBef>
              <a:spcAft>
                <a:spcPts val="600"/>
              </a:spcAft>
            </a:pPr>
            <a:r>
              <a:rPr lang="en-GB" sz="1600" dirty="0">
                <a:solidFill>
                  <a:schemeClr val="bg1"/>
                </a:solidFill>
              </a:rPr>
              <a:t>NB: probability of AKI, odds ratio of AKI, mortality for AKI vs no AKI and long-term mortality varied in scenario analyses</a:t>
            </a:r>
          </a:p>
        </p:txBody>
      </p:sp>
      <p:sp>
        <p:nvSpPr>
          <p:cNvPr id="13" name="TextBox 12">
            <a:extLst>
              <a:ext uri="{FF2B5EF4-FFF2-40B4-BE49-F238E27FC236}">
                <a16:creationId xmlns:a16="http://schemas.microsoft.com/office/drawing/2014/main" id="{4B9DDAB8-ABEC-4AF9-98D2-5C43A3CD68A1}"/>
              </a:ext>
            </a:extLst>
          </p:cNvPr>
          <p:cNvSpPr txBox="1"/>
          <p:nvPr/>
        </p:nvSpPr>
        <p:spPr>
          <a:xfrm>
            <a:off x="10115549" y="3725736"/>
            <a:ext cx="2014219" cy="1077218"/>
          </a:xfrm>
          <a:prstGeom prst="rect">
            <a:avLst/>
          </a:prstGeom>
          <a:solidFill>
            <a:schemeClr val="accent2"/>
          </a:solidFill>
        </p:spPr>
        <p:txBody>
          <a:bodyPr wrap="square" rtlCol="0">
            <a:spAutoFit/>
          </a:bodyPr>
          <a:lstStyle/>
          <a:p>
            <a:pPr marL="0" lvl="1" algn="ctr">
              <a:spcBef>
                <a:spcPts val="200"/>
              </a:spcBef>
              <a:spcAft>
                <a:spcPts val="600"/>
              </a:spcAft>
            </a:pPr>
            <a:r>
              <a:rPr lang="en-GB" sz="1600" dirty="0">
                <a:solidFill>
                  <a:schemeClr val="bg1"/>
                </a:solidFill>
              </a:rPr>
              <a:t>NB: Risk of CKD and associated mortality varied in scenario analyses</a:t>
            </a:r>
          </a:p>
        </p:txBody>
      </p:sp>
    </p:spTree>
    <p:extLst>
      <p:ext uri="{BB962C8B-B14F-4D97-AF65-F5344CB8AC3E}">
        <p14:creationId xmlns:p14="http://schemas.microsoft.com/office/powerpoint/2010/main" val="1524228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A15AE-5B09-44EC-AC1A-AB8C733BD37A}"/>
              </a:ext>
            </a:extLst>
          </p:cNvPr>
          <p:cNvSpPr>
            <a:spLocks noGrp="1"/>
          </p:cNvSpPr>
          <p:nvPr>
            <p:ph type="ctrTitle"/>
          </p:nvPr>
        </p:nvSpPr>
        <p:spPr>
          <a:xfrm>
            <a:off x="724988" y="746309"/>
            <a:ext cx="7038620" cy="1276350"/>
          </a:xfrm>
        </p:spPr>
        <p:txBody>
          <a:bodyPr>
            <a:normAutofit/>
          </a:bodyPr>
          <a:lstStyle/>
          <a:p>
            <a:r>
              <a:rPr lang="en-GB" dirty="0"/>
              <a:t>Context and background for the evaluation</a:t>
            </a:r>
          </a:p>
        </p:txBody>
      </p:sp>
      <p:sp>
        <p:nvSpPr>
          <p:cNvPr id="3" name="Subtitle 2">
            <a:extLst>
              <a:ext uri="{FF2B5EF4-FFF2-40B4-BE49-F238E27FC236}">
                <a16:creationId xmlns:a16="http://schemas.microsoft.com/office/drawing/2014/main" id="{1E14C6FE-C997-4D09-AEEF-8EF3675572CC}"/>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8867706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EE59-B943-4E19-9F0F-96F24E2E41CC}"/>
              </a:ext>
            </a:extLst>
          </p:cNvPr>
          <p:cNvSpPr>
            <a:spLocks noGrp="1"/>
          </p:cNvSpPr>
          <p:nvPr>
            <p:ph type="ctrTitle"/>
          </p:nvPr>
        </p:nvSpPr>
        <p:spPr>
          <a:xfrm>
            <a:off x="322671" y="282534"/>
            <a:ext cx="11080069" cy="1276350"/>
          </a:xfrm>
        </p:spPr>
        <p:txBody>
          <a:bodyPr>
            <a:normAutofit/>
          </a:bodyPr>
          <a:lstStyle/>
          <a:p>
            <a:r>
              <a:rPr lang="en-GB" sz="3000" dirty="0"/>
              <a:t>EEPRU’s model – Subgroups within MDS and treatment choice</a:t>
            </a:r>
          </a:p>
        </p:txBody>
      </p:sp>
      <p:sp>
        <p:nvSpPr>
          <p:cNvPr id="3" name="Subtitle 2">
            <a:extLst>
              <a:ext uri="{FF2B5EF4-FFF2-40B4-BE49-F238E27FC236}">
                <a16:creationId xmlns:a16="http://schemas.microsoft.com/office/drawing/2014/main" id="{C171F7DA-8E3C-4A1B-A00E-E9A9B99484DF}"/>
              </a:ext>
            </a:extLst>
          </p:cNvPr>
          <p:cNvSpPr>
            <a:spLocks noGrp="1"/>
          </p:cNvSpPr>
          <p:nvPr>
            <p:ph type="subTitle" idx="1"/>
          </p:nvPr>
        </p:nvSpPr>
        <p:spPr>
          <a:xfrm>
            <a:off x="322672" y="947136"/>
            <a:ext cx="11506227" cy="954235"/>
          </a:xfrm>
          <a:ln w="28575">
            <a:solidFill>
              <a:srgbClr val="451551"/>
            </a:solidFill>
          </a:ln>
        </p:spPr>
        <p:txBody>
          <a:bodyPr>
            <a:noAutofit/>
          </a:bodyPr>
          <a:lstStyle/>
          <a:p>
            <a:pPr>
              <a:lnSpc>
                <a:spcPct val="100000"/>
              </a:lnSpc>
              <a:spcBef>
                <a:spcPts val="600"/>
              </a:spcBef>
              <a:spcAft>
                <a:spcPts val="600"/>
              </a:spcAft>
              <a:buFont typeface="Arial" panose="020B0604020202020204" pitchFamily="34" charset="0"/>
              <a:buChar char="•"/>
            </a:pPr>
            <a:r>
              <a:rPr lang="en-GB" dirty="0"/>
              <a:t>In microbiology-directed setting, susceptibility to available treatment options is known </a:t>
            </a:r>
            <a:r>
              <a:rPr lang="en-GB" dirty="0">
                <a:sym typeface="Wingdings" panose="05000000000000000000" pitchFamily="2" charset="2"/>
              </a:rPr>
              <a:t></a:t>
            </a:r>
            <a:r>
              <a:rPr lang="en-GB" dirty="0"/>
              <a:t> tailored treatment</a:t>
            </a:r>
          </a:p>
          <a:p>
            <a:pPr>
              <a:lnSpc>
                <a:spcPct val="100000"/>
              </a:lnSpc>
              <a:spcBef>
                <a:spcPts val="600"/>
              </a:spcBef>
              <a:spcAft>
                <a:spcPts val="600"/>
              </a:spcAft>
              <a:buFont typeface="Arial" panose="020B0604020202020204" pitchFamily="34" charset="0"/>
              <a:buChar char="•"/>
            </a:pPr>
            <a:r>
              <a:rPr lang="en-GB" dirty="0"/>
              <a:t>Outcomes driven by the distribution of patients across the different susceptibility categories</a:t>
            </a:r>
          </a:p>
        </p:txBody>
      </p:sp>
      <p:graphicFrame>
        <p:nvGraphicFramePr>
          <p:cNvPr id="4" name="Table 3">
            <a:extLst>
              <a:ext uri="{FF2B5EF4-FFF2-40B4-BE49-F238E27FC236}">
                <a16:creationId xmlns:a16="http://schemas.microsoft.com/office/drawing/2014/main" id="{CC47658A-2D60-40C9-AB0A-1B30E6C15DA1}"/>
              </a:ext>
            </a:extLst>
          </p:cNvPr>
          <p:cNvGraphicFramePr>
            <a:graphicFrameLocks noGrp="1"/>
          </p:cNvGraphicFramePr>
          <p:nvPr>
            <p:extLst>
              <p:ext uri="{D42A27DB-BD31-4B8C-83A1-F6EECF244321}">
                <p14:modId xmlns:p14="http://schemas.microsoft.com/office/powerpoint/2010/main" val="3904659961"/>
              </p:ext>
            </p:extLst>
          </p:nvPr>
        </p:nvGraphicFramePr>
        <p:xfrm>
          <a:off x="322671" y="2200125"/>
          <a:ext cx="8182231" cy="4224890"/>
        </p:xfrm>
        <a:graphic>
          <a:graphicData uri="http://schemas.openxmlformats.org/drawingml/2006/table">
            <a:tbl>
              <a:tblPr firstRow="1" firstCol="1" bandRow="1"/>
              <a:tblGrid>
                <a:gridCol w="1968344">
                  <a:extLst>
                    <a:ext uri="{9D8B030D-6E8A-4147-A177-3AD203B41FA5}">
                      <a16:colId xmlns:a16="http://schemas.microsoft.com/office/drawing/2014/main" val="1823346748"/>
                    </a:ext>
                  </a:extLst>
                </a:gridCol>
                <a:gridCol w="1649315">
                  <a:extLst>
                    <a:ext uri="{9D8B030D-6E8A-4147-A177-3AD203B41FA5}">
                      <a16:colId xmlns:a16="http://schemas.microsoft.com/office/drawing/2014/main" val="2207817156"/>
                    </a:ext>
                  </a:extLst>
                </a:gridCol>
                <a:gridCol w="2083766">
                  <a:extLst>
                    <a:ext uri="{9D8B030D-6E8A-4147-A177-3AD203B41FA5}">
                      <a16:colId xmlns:a16="http://schemas.microsoft.com/office/drawing/2014/main" val="1511099034"/>
                    </a:ext>
                  </a:extLst>
                </a:gridCol>
                <a:gridCol w="2480806">
                  <a:extLst>
                    <a:ext uri="{9D8B030D-6E8A-4147-A177-3AD203B41FA5}">
                      <a16:colId xmlns:a16="http://schemas.microsoft.com/office/drawing/2014/main" val="2328736670"/>
                    </a:ext>
                  </a:extLst>
                </a:gridCol>
              </a:tblGrid>
              <a:tr h="680340">
                <a:tc>
                  <a:txBody>
                    <a:bodyPr/>
                    <a:lstStyle/>
                    <a:p>
                      <a:pPr>
                        <a:lnSpc>
                          <a:spcPct val="107000"/>
                        </a:lnSpc>
                      </a:pPr>
                      <a:r>
                        <a:rPr lang="en-GB" sz="1800" b="1">
                          <a:effectLst/>
                          <a:latin typeface="+mj-lt"/>
                          <a:ea typeface="Calibri" panose="020F0502020204030204" pitchFamily="34" charset="0"/>
                          <a:cs typeface="Arial" panose="020B0604020202020204" pitchFamily="34" charset="0"/>
                        </a:rPr>
                        <a:t>Susceptibility to existing drugs</a:t>
                      </a:r>
                      <a:endParaRPr lang="en-GB" sz="180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nSpc>
                          <a:spcPct val="107000"/>
                        </a:lnSpc>
                      </a:pPr>
                      <a:r>
                        <a:rPr lang="en-GB" sz="1800" b="1" dirty="0">
                          <a:effectLst/>
                          <a:latin typeface="+mj-lt"/>
                          <a:ea typeface="Calibri" panose="020F0502020204030204" pitchFamily="34" charset="0"/>
                          <a:cs typeface="Arial" panose="020B0604020202020204" pitchFamily="34" charset="0"/>
                        </a:rPr>
                        <a:t>Susceptibility to </a:t>
                      </a:r>
                      <a:r>
                        <a:rPr lang="en-GB" sz="1800" b="1" dirty="0" err="1">
                          <a:effectLst/>
                          <a:latin typeface="+mj-lt"/>
                          <a:ea typeface="Calibri" panose="020F0502020204030204" pitchFamily="34" charset="0"/>
                          <a:cs typeface="Arial" panose="020B0604020202020204" pitchFamily="34" charset="0"/>
                        </a:rPr>
                        <a:t>cefiderocol</a:t>
                      </a:r>
                      <a:endParaRPr lang="en-GB" sz="1800" dirty="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nSpc>
                          <a:spcPct val="107000"/>
                        </a:lnSpc>
                      </a:pPr>
                      <a:r>
                        <a:rPr lang="en-GB" sz="1800" b="1">
                          <a:effectLst/>
                          <a:latin typeface="+mj-lt"/>
                          <a:ea typeface="Calibri" panose="020F0502020204030204" pitchFamily="34" charset="0"/>
                          <a:cs typeface="Arial" panose="020B0604020202020204" pitchFamily="34" charset="0"/>
                        </a:rPr>
                        <a:t>Therapy under existing care</a:t>
                      </a:r>
                      <a:endParaRPr lang="en-GB" sz="180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nSpc>
                          <a:spcPct val="107000"/>
                        </a:lnSpc>
                      </a:pPr>
                      <a:r>
                        <a:rPr lang="en-GB" sz="1800" b="1" dirty="0">
                          <a:effectLst/>
                          <a:latin typeface="+mj-lt"/>
                          <a:ea typeface="Calibri" panose="020F0502020204030204" pitchFamily="34" charset="0"/>
                          <a:cs typeface="Arial" panose="020B0604020202020204" pitchFamily="34" charset="0"/>
                        </a:rPr>
                        <a:t>Therapy with new drug available</a:t>
                      </a:r>
                      <a:endParaRPr lang="en-GB" sz="1800" dirty="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906298091"/>
                  </a:ext>
                </a:extLst>
              </a:tr>
              <a:tr h="449083">
                <a:tc rowSpan="2">
                  <a:txBody>
                    <a:bodyPr/>
                    <a:lstStyle/>
                    <a:p>
                      <a:pPr>
                        <a:lnSpc>
                          <a:spcPct val="107000"/>
                        </a:lnSpc>
                      </a:pPr>
                      <a:r>
                        <a:rPr lang="en-GB" sz="1800" dirty="0">
                          <a:effectLst/>
                          <a:latin typeface="+mj-lt"/>
                          <a:ea typeface="Calibri" panose="020F0502020204030204" pitchFamily="34" charset="0"/>
                          <a:cs typeface="Arial" panose="020B0604020202020204" pitchFamily="34" charset="0"/>
                        </a:rPr>
                        <a:t>Susceptible to one or more non-colistin/aminoglycosides option</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nSpc>
                          <a:spcPct val="107000"/>
                        </a:lnSpc>
                      </a:pPr>
                      <a:r>
                        <a:rPr lang="en-GB" sz="1800">
                          <a:effectLst/>
                          <a:latin typeface="+mj-lt"/>
                          <a:ea typeface="Calibri" panose="020F0502020204030204" pitchFamily="34" charset="0"/>
                          <a:cs typeface="Arial" panose="020B0604020202020204" pitchFamily="34" charset="0"/>
                        </a:rPr>
                        <a:t>Susceptible</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nSpc>
                          <a:spcPct val="107000"/>
                        </a:lnSpc>
                      </a:pPr>
                      <a:r>
                        <a:rPr lang="en-GB" sz="1800">
                          <a:solidFill>
                            <a:srgbClr val="000000"/>
                          </a:solidFill>
                          <a:effectLst/>
                          <a:latin typeface="+mj-lt"/>
                          <a:ea typeface="Calibri" panose="020F0502020204030204" pitchFamily="34" charset="0"/>
                          <a:cs typeface="Arial" panose="020B0604020202020204" pitchFamily="34" charset="0"/>
                        </a:rPr>
                        <a:t>Non-colistin/amino</a:t>
                      </a:r>
                      <a:endParaRPr lang="en-GB" sz="180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70AD47"/>
                    </a:solidFill>
                  </a:tcPr>
                </a:tc>
                <a:tc>
                  <a:txBody>
                    <a:bodyPr/>
                    <a:lstStyle/>
                    <a:p>
                      <a:pPr>
                        <a:lnSpc>
                          <a:spcPct val="107000"/>
                        </a:lnSpc>
                      </a:pPr>
                      <a:r>
                        <a:rPr lang="en-GB" sz="1800">
                          <a:solidFill>
                            <a:srgbClr val="000000"/>
                          </a:solidFill>
                          <a:effectLst/>
                          <a:latin typeface="+mj-lt"/>
                          <a:ea typeface="Calibri" panose="020F0502020204030204" pitchFamily="34" charset="0"/>
                          <a:cs typeface="Arial" panose="020B0604020202020204" pitchFamily="34" charset="0"/>
                        </a:rPr>
                        <a:t>Non-colistin/amino</a:t>
                      </a:r>
                      <a:endParaRPr lang="en-GB" sz="180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70AD47"/>
                    </a:solidFill>
                  </a:tcPr>
                </a:tc>
                <a:extLst>
                  <a:ext uri="{0D108BD9-81ED-4DB2-BD59-A6C34878D82A}">
                    <a16:rowId xmlns:a16="http://schemas.microsoft.com/office/drawing/2014/main" val="1587520126"/>
                  </a:ext>
                </a:extLst>
              </a:tr>
              <a:tr h="828333">
                <a:tc vMerge="1">
                  <a:txBody>
                    <a:bodyPr/>
                    <a:lstStyle/>
                    <a:p>
                      <a:endParaRPr lang="en-GB"/>
                    </a:p>
                  </a:txBody>
                  <a:tcPr/>
                </a:tc>
                <a:tc>
                  <a:txBody>
                    <a:bodyPr/>
                    <a:lstStyle/>
                    <a:p>
                      <a:pPr>
                        <a:lnSpc>
                          <a:spcPct val="107000"/>
                        </a:lnSpc>
                      </a:pPr>
                      <a:r>
                        <a:rPr lang="en-GB" sz="1800" dirty="0">
                          <a:effectLst/>
                          <a:latin typeface="+mj-lt"/>
                          <a:ea typeface="Calibri" panose="020F0502020204030204" pitchFamily="34" charset="0"/>
                          <a:cs typeface="Arial" panose="020B0604020202020204" pitchFamily="34" charset="0"/>
                        </a:rPr>
                        <a:t>Resistant</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nSpc>
                          <a:spcPct val="107000"/>
                        </a:lnSpc>
                      </a:pPr>
                      <a:r>
                        <a:rPr lang="en-GB" sz="1800">
                          <a:solidFill>
                            <a:srgbClr val="000000"/>
                          </a:solidFill>
                          <a:effectLst/>
                          <a:latin typeface="+mj-lt"/>
                          <a:ea typeface="Calibri" panose="020F0502020204030204" pitchFamily="34" charset="0"/>
                          <a:cs typeface="Arial" panose="020B0604020202020204" pitchFamily="34" charset="0"/>
                        </a:rPr>
                        <a:t>Non-colistin/amino</a:t>
                      </a:r>
                      <a:endParaRPr lang="en-GB" sz="180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70AD47"/>
                    </a:solidFill>
                  </a:tcPr>
                </a:tc>
                <a:tc>
                  <a:txBody>
                    <a:bodyPr/>
                    <a:lstStyle/>
                    <a:p>
                      <a:pPr>
                        <a:lnSpc>
                          <a:spcPct val="107000"/>
                        </a:lnSpc>
                      </a:pPr>
                      <a:r>
                        <a:rPr lang="en-GB" sz="1800" dirty="0">
                          <a:solidFill>
                            <a:srgbClr val="000000"/>
                          </a:solidFill>
                          <a:effectLst/>
                          <a:latin typeface="+mj-lt"/>
                          <a:ea typeface="Calibri" panose="020F0502020204030204" pitchFamily="34" charset="0"/>
                          <a:cs typeface="Arial" panose="020B0604020202020204" pitchFamily="34" charset="0"/>
                        </a:rPr>
                        <a:t>Non-colistin/amino</a:t>
                      </a:r>
                      <a:endParaRPr lang="en-GB" sz="1800" dirty="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70AD47"/>
                    </a:solidFill>
                  </a:tcPr>
                </a:tc>
                <a:extLst>
                  <a:ext uri="{0D108BD9-81ED-4DB2-BD59-A6C34878D82A}">
                    <a16:rowId xmlns:a16="http://schemas.microsoft.com/office/drawing/2014/main" val="2233528113"/>
                  </a:ext>
                </a:extLst>
              </a:tr>
              <a:tr h="648188">
                <a:tc rowSpan="2">
                  <a:txBody>
                    <a:bodyPr/>
                    <a:lstStyle/>
                    <a:p>
                      <a:pPr>
                        <a:lnSpc>
                          <a:spcPct val="107000"/>
                        </a:lnSpc>
                      </a:pPr>
                      <a:r>
                        <a:rPr lang="en-GB" sz="1800" dirty="0">
                          <a:effectLst/>
                          <a:latin typeface="+mj-lt"/>
                          <a:ea typeface="Calibri" panose="020F0502020204030204" pitchFamily="34" charset="0"/>
                          <a:cs typeface="Arial" panose="020B0604020202020204" pitchFamily="34" charset="0"/>
                        </a:rPr>
                        <a:t>Susceptible only to colistin or aminoglycosides</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nSpc>
                          <a:spcPct val="107000"/>
                        </a:lnSpc>
                      </a:pPr>
                      <a:r>
                        <a:rPr lang="en-GB" sz="1800" dirty="0">
                          <a:effectLst/>
                          <a:latin typeface="+mj-lt"/>
                          <a:ea typeface="Calibri" panose="020F0502020204030204" pitchFamily="34" charset="0"/>
                          <a:cs typeface="Arial" panose="020B0604020202020204" pitchFamily="34" charset="0"/>
                        </a:rPr>
                        <a:t>Susceptible</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nSpc>
                          <a:spcPct val="107000"/>
                        </a:lnSpc>
                      </a:pPr>
                      <a:r>
                        <a:rPr lang="en-GB" sz="1800" b="1">
                          <a:solidFill>
                            <a:srgbClr val="000000"/>
                          </a:solidFill>
                          <a:effectLst/>
                          <a:latin typeface="+mj-lt"/>
                          <a:ea typeface="Calibri" panose="020F0502020204030204" pitchFamily="34" charset="0"/>
                          <a:cs typeface="Arial" panose="020B0604020202020204" pitchFamily="34" charset="0"/>
                        </a:rPr>
                        <a:t>Colistin/amino-based</a:t>
                      </a:r>
                      <a:endParaRPr lang="en-GB" sz="180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D7D31"/>
                    </a:solidFill>
                  </a:tcPr>
                </a:tc>
                <a:tc>
                  <a:txBody>
                    <a:bodyPr/>
                    <a:lstStyle/>
                    <a:p>
                      <a:pPr>
                        <a:lnSpc>
                          <a:spcPct val="107000"/>
                        </a:lnSpc>
                      </a:pPr>
                      <a:r>
                        <a:rPr lang="en-GB" sz="1800" b="1" dirty="0" err="1">
                          <a:effectLst/>
                          <a:latin typeface="+mj-lt"/>
                          <a:ea typeface="Calibri" panose="020F0502020204030204" pitchFamily="34" charset="0"/>
                          <a:cs typeface="Arial" panose="020B0604020202020204" pitchFamily="34" charset="0"/>
                        </a:rPr>
                        <a:t>Cefiderocol</a:t>
                      </a:r>
                      <a:endParaRPr lang="en-GB" sz="1800" b="1" dirty="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70AD47"/>
                    </a:solidFill>
                  </a:tcPr>
                </a:tc>
                <a:extLst>
                  <a:ext uri="{0D108BD9-81ED-4DB2-BD59-A6C34878D82A}">
                    <a16:rowId xmlns:a16="http://schemas.microsoft.com/office/drawing/2014/main" val="2885768274"/>
                  </a:ext>
                </a:extLst>
              </a:tr>
              <a:tr h="462508">
                <a:tc vMerge="1">
                  <a:txBody>
                    <a:bodyPr/>
                    <a:lstStyle/>
                    <a:p>
                      <a:endParaRPr lang="en-GB"/>
                    </a:p>
                  </a:txBody>
                  <a:tcPr/>
                </a:tc>
                <a:tc>
                  <a:txBody>
                    <a:bodyPr/>
                    <a:lstStyle/>
                    <a:p>
                      <a:pPr>
                        <a:lnSpc>
                          <a:spcPct val="107000"/>
                        </a:lnSpc>
                      </a:pPr>
                      <a:r>
                        <a:rPr lang="en-GB" sz="1800">
                          <a:effectLst/>
                          <a:latin typeface="+mj-lt"/>
                          <a:ea typeface="Calibri" panose="020F0502020204030204" pitchFamily="34" charset="0"/>
                          <a:cs typeface="Arial" panose="020B0604020202020204" pitchFamily="34" charset="0"/>
                        </a:rPr>
                        <a:t>Resistant</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nSpc>
                          <a:spcPct val="107000"/>
                        </a:lnSpc>
                      </a:pPr>
                      <a:r>
                        <a:rPr lang="en-GB" sz="1800" dirty="0">
                          <a:solidFill>
                            <a:srgbClr val="000000"/>
                          </a:solidFill>
                          <a:effectLst/>
                          <a:latin typeface="+mj-lt"/>
                          <a:ea typeface="Calibri" panose="020F0502020204030204" pitchFamily="34" charset="0"/>
                          <a:cs typeface="Arial" panose="020B0604020202020204" pitchFamily="34" charset="0"/>
                        </a:rPr>
                        <a:t>Colistin/amino-based</a:t>
                      </a:r>
                      <a:endParaRPr lang="en-GB" sz="1800" dirty="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D7D31"/>
                    </a:solidFill>
                  </a:tcPr>
                </a:tc>
                <a:tc>
                  <a:txBody>
                    <a:bodyPr/>
                    <a:lstStyle/>
                    <a:p>
                      <a:pPr>
                        <a:lnSpc>
                          <a:spcPct val="107000"/>
                        </a:lnSpc>
                      </a:pPr>
                      <a:r>
                        <a:rPr lang="en-GB" sz="1800">
                          <a:solidFill>
                            <a:srgbClr val="000000"/>
                          </a:solidFill>
                          <a:effectLst/>
                          <a:latin typeface="+mj-lt"/>
                          <a:ea typeface="Calibri" panose="020F0502020204030204" pitchFamily="34" charset="0"/>
                          <a:cs typeface="Arial" panose="020B0604020202020204" pitchFamily="34" charset="0"/>
                        </a:rPr>
                        <a:t>Colistin/amino-based</a:t>
                      </a:r>
                      <a:endParaRPr lang="en-GB" sz="180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D7D31"/>
                    </a:solidFill>
                  </a:tcPr>
                </a:tc>
                <a:extLst>
                  <a:ext uri="{0D108BD9-81ED-4DB2-BD59-A6C34878D82A}">
                    <a16:rowId xmlns:a16="http://schemas.microsoft.com/office/drawing/2014/main" val="2902999907"/>
                  </a:ext>
                </a:extLst>
              </a:tr>
              <a:tr h="449083">
                <a:tc rowSpan="2">
                  <a:txBody>
                    <a:bodyPr/>
                    <a:lstStyle/>
                    <a:p>
                      <a:pPr>
                        <a:lnSpc>
                          <a:spcPct val="107000"/>
                        </a:lnSpc>
                      </a:pPr>
                      <a:r>
                        <a:rPr lang="en-GB" sz="1800" dirty="0">
                          <a:effectLst/>
                          <a:latin typeface="+mj-lt"/>
                          <a:ea typeface="Calibri" panose="020F0502020204030204" pitchFamily="34" charset="0"/>
                          <a:cs typeface="Arial" panose="020B0604020202020204" pitchFamily="34" charset="0"/>
                        </a:rPr>
                        <a:t>Not susceptible to any available treatment options </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chemeClr val="bg1"/>
                    </a:solidFill>
                  </a:tcPr>
                </a:tc>
                <a:tc>
                  <a:txBody>
                    <a:bodyPr/>
                    <a:lstStyle/>
                    <a:p>
                      <a:pPr>
                        <a:lnSpc>
                          <a:spcPct val="107000"/>
                        </a:lnSpc>
                      </a:pPr>
                      <a:r>
                        <a:rPr lang="en-GB" sz="1800">
                          <a:effectLst/>
                          <a:latin typeface="+mj-lt"/>
                          <a:ea typeface="Calibri" panose="020F0502020204030204" pitchFamily="34" charset="0"/>
                          <a:cs typeface="Arial" panose="020B0604020202020204" pitchFamily="34" charset="0"/>
                        </a:rPr>
                        <a:t>Susceptible</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nSpc>
                          <a:spcPct val="107000"/>
                        </a:lnSpc>
                      </a:pPr>
                      <a:r>
                        <a:rPr lang="en-GB" sz="1800" b="1">
                          <a:solidFill>
                            <a:srgbClr val="000000"/>
                          </a:solidFill>
                          <a:effectLst/>
                          <a:latin typeface="+mj-lt"/>
                          <a:ea typeface="Calibri" panose="020F0502020204030204" pitchFamily="34" charset="0"/>
                          <a:cs typeface="Arial" panose="020B0604020202020204" pitchFamily="34" charset="0"/>
                        </a:rPr>
                        <a:t>Multi-drug salvage</a:t>
                      </a:r>
                      <a:endParaRPr lang="en-GB" sz="180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0000"/>
                    </a:solidFill>
                  </a:tcPr>
                </a:tc>
                <a:tc>
                  <a:txBody>
                    <a:bodyPr/>
                    <a:lstStyle/>
                    <a:p>
                      <a:pPr>
                        <a:lnSpc>
                          <a:spcPct val="107000"/>
                        </a:lnSpc>
                      </a:pPr>
                      <a:r>
                        <a:rPr lang="en-GB" sz="1800" b="1" dirty="0" err="1">
                          <a:solidFill>
                            <a:srgbClr val="000000"/>
                          </a:solidFill>
                          <a:effectLst/>
                          <a:latin typeface="+mj-lt"/>
                          <a:ea typeface="Calibri" panose="020F0502020204030204" pitchFamily="34" charset="0"/>
                          <a:cs typeface="Arial" panose="020B0604020202020204" pitchFamily="34" charset="0"/>
                        </a:rPr>
                        <a:t>Cefiderocol</a:t>
                      </a:r>
                      <a:endParaRPr lang="en-GB" sz="1800" dirty="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70AD47"/>
                    </a:solidFill>
                  </a:tcPr>
                </a:tc>
                <a:extLst>
                  <a:ext uri="{0D108BD9-81ED-4DB2-BD59-A6C34878D82A}">
                    <a16:rowId xmlns:a16="http://schemas.microsoft.com/office/drawing/2014/main" val="3580104421"/>
                  </a:ext>
                </a:extLst>
              </a:tr>
              <a:tr h="524183">
                <a:tc vMerge="1">
                  <a:txBody>
                    <a:bodyPr/>
                    <a:lstStyle/>
                    <a:p>
                      <a:endParaRPr lang="en-GB"/>
                    </a:p>
                  </a:txBody>
                  <a:tcPr/>
                </a:tc>
                <a:tc>
                  <a:txBody>
                    <a:bodyPr/>
                    <a:lstStyle/>
                    <a:p>
                      <a:pPr>
                        <a:lnSpc>
                          <a:spcPct val="107000"/>
                        </a:lnSpc>
                      </a:pPr>
                      <a:r>
                        <a:rPr lang="en-GB" sz="1800">
                          <a:effectLst/>
                          <a:latin typeface="+mj-lt"/>
                          <a:ea typeface="Calibri" panose="020F0502020204030204" pitchFamily="34" charset="0"/>
                          <a:cs typeface="Arial" panose="020B0604020202020204" pitchFamily="34" charset="0"/>
                        </a:rPr>
                        <a:t>Resistant</a:t>
                      </a: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nSpc>
                          <a:spcPct val="107000"/>
                        </a:lnSpc>
                      </a:pPr>
                      <a:r>
                        <a:rPr lang="en-GB" sz="1800" dirty="0">
                          <a:solidFill>
                            <a:srgbClr val="000000"/>
                          </a:solidFill>
                          <a:effectLst/>
                          <a:latin typeface="+mj-lt"/>
                          <a:ea typeface="Calibri" panose="020F0502020204030204" pitchFamily="34" charset="0"/>
                          <a:cs typeface="Arial" panose="020B0604020202020204" pitchFamily="34" charset="0"/>
                        </a:rPr>
                        <a:t>Multi-drug salvage</a:t>
                      </a:r>
                      <a:endParaRPr lang="en-GB" sz="1800" dirty="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0000"/>
                    </a:solidFill>
                  </a:tcPr>
                </a:tc>
                <a:tc>
                  <a:txBody>
                    <a:bodyPr/>
                    <a:lstStyle/>
                    <a:p>
                      <a:pPr>
                        <a:lnSpc>
                          <a:spcPct val="107000"/>
                        </a:lnSpc>
                      </a:pPr>
                      <a:r>
                        <a:rPr lang="en-GB" sz="1800" dirty="0">
                          <a:solidFill>
                            <a:srgbClr val="000000"/>
                          </a:solidFill>
                          <a:effectLst/>
                          <a:latin typeface="+mj-lt"/>
                          <a:ea typeface="Calibri" panose="020F0502020204030204" pitchFamily="34" charset="0"/>
                          <a:cs typeface="Arial" panose="020B0604020202020204" pitchFamily="34" charset="0"/>
                        </a:rPr>
                        <a:t>Multi-drug salvage</a:t>
                      </a:r>
                      <a:endParaRPr lang="en-GB" sz="1800" dirty="0">
                        <a:effectLst/>
                        <a:latin typeface="+mj-lt"/>
                        <a:ea typeface="Calibri" panose="020F0502020204030204" pitchFamily="34" charset="0"/>
                        <a:cs typeface="Arial" panose="020B0604020202020204" pitchFamily="34" charset="0"/>
                      </a:endParaRPr>
                    </a:p>
                  </a:txBody>
                  <a:tcPr marL="41662" marR="41662" marT="41662" marB="41662">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F0000"/>
                    </a:solidFill>
                  </a:tcPr>
                </a:tc>
                <a:extLst>
                  <a:ext uri="{0D108BD9-81ED-4DB2-BD59-A6C34878D82A}">
                    <a16:rowId xmlns:a16="http://schemas.microsoft.com/office/drawing/2014/main" val="1546770207"/>
                  </a:ext>
                </a:extLst>
              </a:tr>
            </a:tbl>
          </a:graphicData>
        </a:graphic>
      </p:graphicFrame>
      <p:sp>
        <p:nvSpPr>
          <p:cNvPr id="7" name="TextBox 6">
            <a:extLst>
              <a:ext uri="{FF2B5EF4-FFF2-40B4-BE49-F238E27FC236}">
                <a16:creationId xmlns:a16="http://schemas.microsoft.com/office/drawing/2014/main" id="{C6EAE2DA-27EA-43E2-B317-888FCE147432}"/>
              </a:ext>
            </a:extLst>
          </p:cNvPr>
          <p:cNvSpPr txBox="1"/>
          <p:nvPr/>
        </p:nvSpPr>
        <p:spPr>
          <a:xfrm>
            <a:off x="322672" y="6444189"/>
            <a:ext cx="4315315" cy="369332"/>
          </a:xfrm>
          <a:prstGeom prst="rect">
            <a:avLst/>
          </a:prstGeom>
          <a:noFill/>
        </p:spPr>
        <p:txBody>
          <a:bodyPr wrap="square" rtlCol="0">
            <a:spAutoFit/>
          </a:bodyPr>
          <a:lstStyle/>
          <a:p>
            <a:r>
              <a:rPr lang="en-GB" dirty="0"/>
              <a:t>Source: EEPRU’s report, table 16</a:t>
            </a:r>
          </a:p>
        </p:txBody>
      </p:sp>
      <p:sp>
        <p:nvSpPr>
          <p:cNvPr id="8" name="TextBox 7">
            <a:extLst>
              <a:ext uri="{FF2B5EF4-FFF2-40B4-BE49-F238E27FC236}">
                <a16:creationId xmlns:a16="http://schemas.microsoft.com/office/drawing/2014/main" id="{7E7D93B7-7D8B-4BF8-A20F-2C47D19733B9}"/>
              </a:ext>
            </a:extLst>
          </p:cNvPr>
          <p:cNvSpPr txBox="1"/>
          <p:nvPr/>
        </p:nvSpPr>
        <p:spPr>
          <a:xfrm>
            <a:off x="8652387" y="2200125"/>
            <a:ext cx="3303641" cy="4247317"/>
          </a:xfrm>
          <a:prstGeom prst="rect">
            <a:avLst/>
          </a:prstGeom>
          <a:noFill/>
          <a:ln w="28575">
            <a:solidFill>
              <a:srgbClr val="18646E"/>
            </a:solidFill>
          </a:ln>
        </p:spPr>
        <p:txBody>
          <a:bodyPr wrap="square" rtlCol="0">
            <a:spAutoFit/>
          </a:bodyPr>
          <a:lstStyle/>
          <a:p>
            <a:pPr marL="285750" indent="-285750">
              <a:buFont typeface="Arial" panose="020B0604020202020204" pitchFamily="34" charset="0"/>
              <a:buChar char="•"/>
            </a:pPr>
            <a:r>
              <a:rPr lang="en-GB" dirty="0"/>
              <a:t>Green: clinician initiates new treatment course with drug with appropriate efficacy and safety</a:t>
            </a:r>
          </a:p>
          <a:p>
            <a:pPr marL="285750" indent="-285750">
              <a:buFont typeface="Arial" panose="020B0604020202020204" pitchFamily="34" charset="0"/>
              <a:buChar char="•"/>
            </a:pPr>
            <a:r>
              <a:rPr lang="en-GB" dirty="0"/>
              <a:t>Orange: clinician initiates new treatment course with drug with poor safety. </a:t>
            </a:r>
          </a:p>
          <a:p>
            <a:pPr marL="285750" indent="-285750">
              <a:buFont typeface="Arial" panose="020B0604020202020204" pitchFamily="34" charset="0"/>
              <a:buChar char="•"/>
            </a:pPr>
            <a:r>
              <a:rPr lang="en-GB" dirty="0"/>
              <a:t>Red: clinician initiates new treatment course with drug with poor efficacy (and possibly poor safety). </a:t>
            </a:r>
          </a:p>
          <a:p>
            <a:pPr marL="285750" indent="-285750">
              <a:buFont typeface="Arial" panose="020B0604020202020204" pitchFamily="34" charset="0"/>
              <a:buChar char="•"/>
            </a:pPr>
            <a:r>
              <a:rPr lang="en-GB" dirty="0"/>
              <a:t>Bold: patient groups for whom susceptibility evidence would indicate treatment with </a:t>
            </a:r>
            <a:r>
              <a:rPr lang="en-GB" dirty="0" err="1"/>
              <a:t>cefiderocol</a:t>
            </a:r>
            <a:r>
              <a:rPr lang="en-GB" dirty="0"/>
              <a:t>. </a:t>
            </a:r>
          </a:p>
        </p:txBody>
      </p:sp>
    </p:spTree>
    <p:extLst>
      <p:ext uri="{BB962C8B-B14F-4D97-AF65-F5344CB8AC3E}">
        <p14:creationId xmlns:p14="http://schemas.microsoft.com/office/powerpoint/2010/main" val="4084950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7F8F37-F5C9-46A4-8AE8-A0CDCD8E04BE}"/>
              </a:ext>
            </a:extLst>
          </p:cNvPr>
          <p:cNvSpPr>
            <a:spLocks noGrp="1"/>
          </p:cNvSpPr>
          <p:nvPr>
            <p:ph type="ctrTitle"/>
          </p:nvPr>
        </p:nvSpPr>
        <p:spPr>
          <a:xfrm>
            <a:off x="395210" y="254206"/>
            <a:ext cx="11080069" cy="1276350"/>
          </a:xfrm>
        </p:spPr>
        <p:txBody>
          <a:bodyPr>
            <a:normAutofit/>
          </a:bodyPr>
          <a:lstStyle/>
          <a:p>
            <a:r>
              <a:rPr lang="en-GB" sz="3000" dirty="0"/>
              <a:t>EEPRU’s model –data sources for patient level</a:t>
            </a:r>
          </a:p>
        </p:txBody>
      </p:sp>
      <p:graphicFrame>
        <p:nvGraphicFramePr>
          <p:cNvPr id="3" name="Table 4">
            <a:extLst>
              <a:ext uri="{FF2B5EF4-FFF2-40B4-BE49-F238E27FC236}">
                <a16:creationId xmlns:a16="http://schemas.microsoft.com/office/drawing/2014/main" id="{AB138DE8-33D5-4AE1-9816-64C472B05C99}"/>
              </a:ext>
            </a:extLst>
          </p:cNvPr>
          <p:cNvGraphicFramePr>
            <a:graphicFrameLocks noGrp="1"/>
          </p:cNvGraphicFramePr>
          <p:nvPr>
            <p:extLst>
              <p:ext uri="{D42A27DB-BD31-4B8C-83A1-F6EECF244321}">
                <p14:modId xmlns:p14="http://schemas.microsoft.com/office/powerpoint/2010/main" val="1585473236"/>
              </p:ext>
            </p:extLst>
          </p:nvPr>
        </p:nvGraphicFramePr>
        <p:xfrm>
          <a:off x="234458" y="812864"/>
          <a:ext cx="11401575" cy="5790930"/>
        </p:xfrm>
        <a:graphic>
          <a:graphicData uri="http://schemas.openxmlformats.org/drawingml/2006/table">
            <a:tbl>
              <a:tblPr firstRow="1" bandRow="1">
                <a:tableStyleId>{5C22544A-7EE6-4342-B048-85BDC9FD1C3A}</a:tableStyleId>
              </a:tblPr>
              <a:tblGrid>
                <a:gridCol w="4337542">
                  <a:extLst>
                    <a:ext uri="{9D8B030D-6E8A-4147-A177-3AD203B41FA5}">
                      <a16:colId xmlns:a16="http://schemas.microsoft.com/office/drawing/2014/main" val="4025684632"/>
                    </a:ext>
                  </a:extLst>
                </a:gridCol>
                <a:gridCol w="3741821">
                  <a:extLst>
                    <a:ext uri="{9D8B030D-6E8A-4147-A177-3AD203B41FA5}">
                      <a16:colId xmlns:a16="http://schemas.microsoft.com/office/drawing/2014/main" val="2194349910"/>
                    </a:ext>
                  </a:extLst>
                </a:gridCol>
                <a:gridCol w="3322212">
                  <a:extLst>
                    <a:ext uri="{9D8B030D-6E8A-4147-A177-3AD203B41FA5}">
                      <a16:colId xmlns:a16="http://schemas.microsoft.com/office/drawing/2014/main" val="814169839"/>
                    </a:ext>
                  </a:extLst>
                </a:gridCol>
              </a:tblGrid>
              <a:tr h="370840">
                <a:tc>
                  <a:txBody>
                    <a:bodyPr/>
                    <a:lstStyle/>
                    <a:p>
                      <a:pPr marL="0" lvl="0" indent="0" algn="l" rtl="0">
                        <a:spcBef>
                          <a:spcPts val="0"/>
                        </a:spcBef>
                        <a:spcAft>
                          <a:spcPts val="0"/>
                        </a:spcAft>
                        <a:buNone/>
                      </a:pPr>
                      <a:r>
                        <a:rPr lang="en-GB" sz="1700" b="1" dirty="0"/>
                        <a:t>Parameter</a:t>
                      </a:r>
                      <a:endParaRPr sz="1700" b="1" dirty="0"/>
                    </a:p>
                  </a:txBody>
                  <a:tcPr marL="91425" marR="91425" marT="91425" marB="91425"/>
                </a:tc>
                <a:tc>
                  <a:txBody>
                    <a:bodyPr/>
                    <a:lstStyle/>
                    <a:p>
                      <a:pPr marL="0" lvl="0" indent="0" algn="l" rtl="0">
                        <a:spcBef>
                          <a:spcPts val="0"/>
                        </a:spcBef>
                        <a:spcAft>
                          <a:spcPts val="0"/>
                        </a:spcAft>
                        <a:buNone/>
                      </a:pPr>
                      <a:r>
                        <a:rPr lang="en-GB" sz="1700" b="1" dirty="0"/>
                        <a:t>Source</a:t>
                      </a:r>
                      <a:endParaRPr sz="1700" b="1" dirty="0"/>
                    </a:p>
                  </a:txBody>
                  <a:tcPr marL="91425" marR="91425" marT="91425" marB="91425"/>
                </a:tc>
                <a:tc>
                  <a:txBody>
                    <a:bodyPr/>
                    <a:lstStyle/>
                    <a:p>
                      <a:pPr marL="0" lvl="0" indent="0" algn="l" rtl="0">
                        <a:spcBef>
                          <a:spcPts val="0"/>
                        </a:spcBef>
                        <a:spcAft>
                          <a:spcPts val="0"/>
                        </a:spcAft>
                        <a:buNone/>
                      </a:pPr>
                      <a:r>
                        <a:rPr lang="en-GB" sz="1700" b="1" dirty="0"/>
                        <a:t>Estimates</a:t>
                      </a:r>
                      <a:endParaRPr sz="1700" b="1" dirty="0"/>
                    </a:p>
                  </a:txBody>
                  <a:tcPr marL="91425" marR="91425" marT="91425" marB="91425"/>
                </a:tc>
                <a:extLst>
                  <a:ext uri="{0D108BD9-81ED-4DB2-BD59-A6C34878D82A}">
                    <a16:rowId xmlns:a16="http://schemas.microsoft.com/office/drawing/2014/main" val="2040476723"/>
                  </a:ext>
                </a:extLst>
              </a:tr>
              <a:tr h="370840">
                <a:tc>
                  <a:txBody>
                    <a:bodyPr/>
                    <a:lstStyle/>
                    <a:p>
                      <a:pPr marL="0" lvl="0" indent="0" algn="l" rtl="0">
                        <a:spcBef>
                          <a:spcPts val="0"/>
                        </a:spcBef>
                        <a:spcAft>
                          <a:spcPts val="0"/>
                        </a:spcAft>
                        <a:buNone/>
                      </a:pPr>
                      <a:r>
                        <a:rPr lang="en-GB" sz="1700" dirty="0">
                          <a:solidFill>
                            <a:schemeClr val="tx1"/>
                          </a:solidFill>
                        </a:rPr>
                        <a:t>Probability patient has pathogen-resistance mechanism of interest</a:t>
                      </a:r>
                      <a:endParaRPr sz="1700" dirty="0">
                        <a:solidFill>
                          <a:schemeClr val="tx1"/>
                        </a:solidFill>
                      </a:endParaRPr>
                    </a:p>
                  </a:txBody>
                  <a:tcPr marL="91425" marR="91425" marT="91425" marB="91425"/>
                </a:tc>
                <a:tc>
                  <a:txBody>
                    <a:bodyPr/>
                    <a:lstStyle/>
                    <a:p>
                      <a:pPr marL="0" lvl="0" indent="0" algn="l" rtl="0">
                        <a:spcBef>
                          <a:spcPts val="0"/>
                        </a:spcBef>
                        <a:spcAft>
                          <a:spcPts val="0"/>
                        </a:spcAft>
                        <a:buNone/>
                      </a:pPr>
                      <a:r>
                        <a:rPr lang="en-GB" sz="1700" dirty="0"/>
                        <a:t>PHE Second Generation Surveillance System (SGSS) data on positives as a % of isolates tested</a:t>
                      </a:r>
                      <a:endParaRPr sz="1700" dirty="0"/>
                    </a:p>
                  </a:txBody>
                  <a:tcPr marL="91425" marR="91425" marT="91425" marB="91425"/>
                </a:tc>
                <a:tc>
                  <a:txBody>
                    <a:bodyPr/>
                    <a:lstStyle/>
                    <a:p>
                      <a:pPr marL="0" lvl="0" indent="0" algn="l" rtl="0">
                        <a:spcBef>
                          <a:spcPts val="0"/>
                        </a:spcBef>
                        <a:spcAft>
                          <a:spcPts val="0"/>
                        </a:spcAft>
                        <a:buNone/>
                      </a:pPr>
                      <a:r>
                        <a:rPr lang="en-GB" sz="1700" dirty="0"/>
                        <a:t>MBL </a:t>
                      </a:r>
                      <a:r>
                        <a:rPr lang="en-GB" sz="1700" i="1" dirty="0" err="1"/>
                        <a:t>Enterobacterales</a:t>
                      </a:r>
                      <a:r>
                        <a:rPr lang="en-GB" sz="1700" dirty="0"/>
                        <a:t>: 15%</a:t>
                      </a:r>
                    </a:p>
                    <a:p>
                      <a:pPr marL="0" lvl="0" indent="0" algn="l" rtl="0">
                        <a:spcBef>
                          <a:spcPts val="0"/>
                        </a:spcBef>
                        <a:spcAft>
                          <a:spcPts val="0"/>
                        </a:spcAft>
                        <a:buNone/>
                      </a:pPr>
                      <a:r>
                        <a:rPr lang="en-GB" sz="1700" dirty="0"/>
                        <a:t>MBL </a:t>
                      </a:r>
                      <a:r>
                        <a:rPr lang="en-GB" sz="1700" i="1" dirty="0"/>
                        <a:t>Pseudomonas</a:t>
                      </a:r>
                      <a:r>
                        <a:rPr lang="en-GB" sz="1700" dirty="0"/>
                        <a:t>: 14%</a:t>
                      </a:r>
                      <a:endParaRPr sz="1700" dirty="0"/>
                    </a:p>
                  </a:txBody>
                  <a:tcPr marL="91425" marR="91425" marT="91425" marB="91425"/>
                </a:tc>
                <a:extLst>
                  <a:ext uri="{0D108BD9-81ED-4DB2-BD59-A6C34878D82A}">
                    <a16:rowId xmlns:a16="http://schemas.microsoft.com/office/drawing/2014/main" val="828537996"/>
                  </a:ext>
                </a:extLst>
              </a:tr>
              <a:tr h="370840">
                <a:tc>
                  <a:txBody>
                    <a:bodyPr/>
                    <a:lstStyle/>
                    <a:p>
                      <a:pPr marL="0" lvl="0" indent="0" algn="l" rtl="0">
                        <a:spcBef>
                          <a:spcPts val="0"/>
                        </a:spcBef>
                        <a:spcAft>
                          <a:spcPts val="0"/>
                        </a:spcAft>
                        <a:buNone/>
                      </a:pPr>
                      <a:r>
                        <a:rPr lang="en-GB" sz="1700" dirty="0">
                          <a:solidFill>
                            <a:schemeClr val="tx1"/>
                          </a:solidFill>
                        </a:rPr>
                        <a:t>Susceptibility (to inform comparative effectiveness estimates)</a:t>
                      </a:r>
                      <a:endParaRPr sz="1700" dirty="0">
                        <a:solidFill>
                          <a:schemeClr val="tx1"/>
                        </a:solidFill>
                      </a:endParaRPr>
                    </a:p>
                  </a:txBody>
                  <a:tcPr marL="91425" marR="91425" marT="91425" marB="91425"/>
                </a:tc>
                <a:tc>
                  <a:txBody>
                    <a:bodyPr/>
                    <a:lstStyle/>
                    <a:p>
                      <a:pPr marL="0" lvl="0" indent="0" algn="l" rtl="0">
                        <a:spcBef>
                          <a:spcPts val="0"/>
                        </a:spcBef>
                        <a:spcAft>
                          <a:spcPts val="0"/>
                        </a:spcAft>
                        <a:buNone/>
                      </a:pPr>
                      <a:r>
                        <a:rPr lang="en-GB" sz="1700" dirty="0"/>
                        <a:t>EEPRU evidence synthesis: NMA of in vitro studies and PHE data</a:t>
                      </a:r>
                    </a:p>
                  </a:txBody>
                  <a:tcPr marL="91425" marR="91425" marT="91425" marB="91425"/>
                </a:tc>
                <a:tc>
                  <a:txBody>
                    <a:bodyPr/>
                    <a:lstStyle/>
                    <a:p>
                      <a:pPr marL="0" lvl="0" indent="0" algn="l" rtl="0">
                        <a:spcBef>
                          <a:spcPts val="0"/>
                        </a:spcBef>
                        <a:spcAft>
                          <a:spcPts val="0"/>
                        </a:spcAft>
                        <a:buNone/>
                      </a:pPr>
                      <a:r>
                        <a:rPr lang="en-GB" sz="1700" dirty="0"/>
                        <a:t>Various</a:t>
                      </a:r>
                      <a:endParaRPr sz="1700" dirty="0"/>
                    </a:p>
                  </a:txBody>
                  <a:tcPr marL="91425" marR="91425" marT="91425" marB="91425"/>
                </a:tc>
                <a:extLst>
                  <a:ext uri="{0D108BD9-81ED-4DB2-BD59-A6C34878D82A}">
                    <a16:rowId xmlns:a16="http://schemas.microsoft.com/office/drawing/2014/main" val="3026873276"/>
                  </a:ext>
                </a:extLst>
              </a:tr>
              <a:tr h="370840">
                <a:tc>
                  <a:txBody>
                    <a:bodyPr/>
                    <a:lstStyle/>
                    <a:p>
                      <a:pPr marL="0" lvl="0" indent="0" algn="l" rtl="0">
                        <a:spcBef>
                          <a:spcPts val="0"/>
                        </a:spcBef>
                        <a:spcAft>
                          <a:spcPts val="0"/>
                        </a:spcAft>
                        <a:buNone/>
                      </a:pPr>
                      <a:r>
                        <a:rPr lang="en-GB" sz="1700" dirty="0">
                          <a:solidFill>
                            <a:schemeClr val="tx1"/>
                          </a:solidFill>
                        </a:rPr>
                        <a:t>Acute kidney injury (AKI) risk with non-aminoglycoside/colistin</a:t>
                      </a:r>
                      <a:endParaRPr sz="1700" dirty="0">
                        <a:solidFill>
                          <a:schemeClr val="tx1"/>
                        </a:solidFill>
                      </a:endParaRPr>
                    </a:p>
                  </a:txBody>
                  <a:tcPr marL="91425" marR="91425" marT="91425" marB="91425"/>
                </a:tc>
                <a:tc>
                  <a:txBody>
                    <a:bodyPr/>
                    <a:lstStyle/>
                    <a:p>
                      <a:pPr algn="l"/>
                      <a:r>
                        <a:rPr lang="en-GB" sz="1700" dirty="0"/>
                        <a:t>Published systematic review</a:t>
                      </a:r>
                    </a:p>
                  </a:txBody>
                  <a:tcPr/>
                </a:tc>
                <a:tc>
                  <a:txBody>
                    <a:bodyPr/>
                    <a:lstStyle/>
                    <a:p>
                      <a:pPr marL="0" lvl="0" indent="0" algn="l" rtl="0">
                        <a:spcBef>
                          <a:spcPts val="0"/>
                        </a:spcBef>
                        <a:spcAft>
                          <a:spcPts val="0"/>
                        </a:spcAft>
                        <a:buNone/>
                      </a:pPr>
                      <a:r>
                        <a:rPr lang="en-GB" sz="1700" dirty="0"/>
                        <a:t>31%</a:t>
                      </a:r>
                      <a:endParaRPr sz="1700" dirty="0"/>
                    </a:p>
                  </a:txBody>
                  <a:tcPr marL="91425" marR="91425" marT="91425" marB="91425"/>
                </a:tc>
                <a:extLst>
                  <a:ext uri="{0D108BD9-81ED-4DB2-BD59-A6C34878D82A}">
                    <a16:rowId xmlns:a16="http://schemas.microsoft.com/office/drawing/2014/main" val="2083674052"/>
                  </a:ext>
                </a:extLst>
              </a:tr>
              <a:tr h="370840">
                <a:tc>
                  <a:txBody>
                    <a:bodyPr/>
                    <a:lstStyle/>
                    <a:p>
                      <a:pPr marL="0" lvl="0" indent="0" algn="l" rtl="0">
                        <a:spcBef>
                          <a:spcPts val="0"/>
                        </a:spcBef>
                        <a:spcAft>
                          <a:spcPts val="0"/>
                        </a:spcAft>
                        <a:buNone/>
                      </a:pPr>
                      <a:r>
                        <a:rPr lang="en-GB" sz="1700" dirty="0">
                          <a:solidFill>
                            <a:schemeClr val="tx1"/>
                          </a:solidFill>
                        </a:rPr>
                        <a:t>AKI risk with aminoglycoside/colistin</a:t>
                      </a:r>
                      <a:endParaRPr sz="1700" dirty="0">
                        <a:solidFill>
                          <a:schemeClr val="tx1"/>
                        </a:solidFill>
                      </a:endParaRPr>
                    </a:p>
                  </a:txBody>
                  <a:tcPr marL="91425" marR="91425" marT="91425" marB="91425"/>
                </a:tc>
                <a:tc>
                  <a:txBody>
                    <a:bodyPr/>
                    <a:lstStyle/>
                    <a:p>
                      <a:pPr algn="l"/>
                      <a:r>
                        <a:rPr lang="en-GB" sz="1700" dirty="0"/>
                        <a:t>Published systematic review</a:t>
                      </a:r>
                    </a:p>
                  </a:txBody>
                  <a:tcPr/>
                </a:tc>
                <a:tc>
                  <a:txBody>
                    <a:bodyPr/>
                    <a:lstStyle/>
                    <a:p>
                      <a:pPr marL="0" lvl="0" indent="0" algn="l" rtl="0">
                        <a:spcBef>
                          <a:spcPts val="0"/>
                        </a:spcBef>
                        <a:spcAft>
                          <a:spcPts val="0"/>
                        </a:spcAft>
                        <a:buNone/>
                      </a:pPr>
                      <a:r>
                        <a:rPr lang="en-GB" sz="1700" dirty="0"/>
                        <a:t>45%</a:t>
                      </a:r>
                      <a:endParaRPr sz="1700" dirty="0"/>
                    </a:p>
                  </a:txBody>
                  <a:tcPr marL="91425" marR="91425" marT="91425" marB="91425"/>
                </a:tc>
                <a:extLst>
                  <a:ext uri="{0D108BD9-81ED-4DB2-BD59-A6C34878D82A}">
                    <a16:rowId xmlns:a16="http://schemas.microsoft.com/office/drawing/2014/main" val="3863471964"/>
                  </a:ext>
                </a:extLst>
              </a:tr>
              <a:tr h="370840">
                <a:tc>
                  <a:txBody>
                    <a:bodyPr/>
                    <a:lstStyle/>
                    <a:p>
                      <a:pPr marL="0" lvl="0" indent="0" algn="l" rtl="0">
                        <a:spcBef>
                          <a:spcPts val="0"/>
                        </a:spcBef>
                        <a:spcAft>
                          <a:spcPts val="0"/>
                        </a:spcAft>
                        <a:buNone/>
                      </a:pPr>
                      <a:r>
                        <a:rPr lang="en-GB" sz="1700" dirty="0">
                          <a:solidFill>
                            <a:schemeClr val="tx1"/>
                          </a:solidFill>
                        </a:rPr>
                        <a:t>Link between susceptibility and short-term clinical outcomes: AKI</a:t>
                      </a:r>
                      <a:endParaRPr sz="1700" dirty="0">
                        <a:solidFill>
                          <a:schemeClr val="tx1"/>
                        </a:solidFill>
                      </a:endParaRPr>
                    </a:p>
                  </a:txBody>
                  <a:tcPr marL="91425" marR="91425" marT="91425" marB="91425"/>
                </a:tc>
                <a:tc>
                  <a:txBody>
                    <a:bodyPr/>
                    <a:lstStyle/>
                    <a:p>
                      <a:pPr marL="0" lvl="0" indent="0" algn="l" rtl="0">
                        <a:spcBef>
                          <a:spcPts val="0"/>
                        </a:spcBef>
                        <a:spcAft>
                          <a:spcPts val="0"/>
                        </a:spcAft>
                        <a:buNone/>
                      </a:pPr>
                      <a:r>
                        <a:rPr lang="en-GB" sz="1700" dirty="0"/>
                        <a:t>Literature (published systematic review and observational study)</a:t>
                      </a:r>
                      <a:endParaRPr sz="1700" dirty="0"/>
                    </a:p>
                  </a:txBody>
                  <a:tcPr marL="91425" marR="91425" marT="91425" marB="91425"/>
                </a:tc>
                <a:tc>
                  <a:txBody>
                    <a:bodyPr/>
                    <a:lstStyle/>
                    <a:p>
                      <a:pPr marL="0" lvl="0" indent="0" algn="l" rtl="0">
                        <a:spcBef>
                          <a:spcPts val="0"/>
                        </a:spcBef>
                        <a:spcAft>
                          <a:spcPts val="0"/>
                        </a:spcAft>
                        <a:buNone/>
                      </a:pPr>
                      <a:r>
                        <a:rPr lang="en-GB" sz="1700" dirty="0"/>
                        <a:t>Various </a:t>
                      </a:r>
                      <a:endParaRPr sz="1700" dirty="0"/>
                    </a:p>
                  </a:txBody>
                  <a:tcPr marL="91425" marR="91425" marT="91425" marB="91425"/>
                </a:tc>
                <a:extLst>
                  <a:ext uri="{0D108BD9-81ED-4DB2-BD59-A6C34878D82A}">
                    <a16:rowId xmlns:a16="http://schemas.microsoft.com/office/drawing/2014/main" val="2885951807"/>
                  </a:ext>
                </a:extLst>
              </a:tr>
              <a:tr h="0">
                <a:tc>
                  <a:txBody>
                    <a:bodyPr/>
                    <a:lstStyle/>
                    <a:p>
                      <a:pPr marL="0" lvl="0" indent="0" algn="l" rtl="0">
                        <a:spcBef>
                          <a:spcPts val="0"/>
                        </a:spcBef>
                        <a:spcAft>
                          <a:spcPts val="0"/>
                        </a:spcAft>
                        <a:buNone/>
                      </a:pPr>
                      <a:r>
                        <a:rPr lang="en-GB" sz="1700" dirty="0">
                          <a:solidFill>
                            <a:schemeClr val="tx1"/>
                          </a:solidFill>
                        </a:rPr>
                        <a:t>Link between susceptibility and short-term clinical outcomes: 30-day mortality</a:t>
                      </a:r>
                      <a:endParaRPr sz="1700" dirty="0">
                        <a:solidFill>
                          <a:schemeClr val="tx1"/>
                        </a:solidFill>
                      </a:endParaRPr>
                    </a:p>
                  </a:txBody>
                  <a:tcPr marL="91425" marR="91425" marT="91425" marB="91425"/>
                </a:tc>
                <a:tc>
                  <a:txBody>
                    <a:bodyPr/>
                    <a:lstStyle/>
                    <a:p>
                      <a:pPr marL="0" lvl="0" indent="0" algn="l" rtl="0">
                        <a:spcBef>
                          <a:spcPts val="0"/>
                        </a:spcBef>
                        <a:spcAft>
                          <a:spcPts val="0"/>
                        </a:spcAft>
                        <a:buNone/>
                      </a:pPr>
                      <a:r>
                        <a:rPr lang="en-GB" sz="1700" dirty="0"/>
                        <a:t>Expert elicitation</a:t>
                      </a:r>
                      <a:endParaRPr sz="1700" dirty="0"/>
                    </a:p>
                  </a:txBody>
                  <a:tcPr marL="91425" marR="91425" marT="91425" marB="91425"/>
                </a:tc>
                <a:tc>
                  <a:txBody>
                    <a:bodyPr/>
                    <a:lstStyle/>
                    <a:p>
                      <a:pPr marL="0" lvl="0" indent="0" algn="l" rtl="0">
                        <a:spcBef>
                          <a:spcPts val="0"/>
                        </a:spcBef>
                        <a:spcAft>
                          <a:spcPts val="0"/>
                        </a:spcAft>
                        <a:buNone/>
                      </a:pPr>
                      <a:r>
                        <a:rPr lang="en-GB" sz="1700" dirty="0"/>
                        <a:t>Various</a:t>
                      </a:r>
                      <a:endParaRPr sz="1700" dirty="0"/>
                    </a:p>
                  </a:txBody>
                  <a:tcPr marL="91425" marR="91425" marT="91425" marB="91425"/>
                </a:tc>
                <a:extLst>
                  <a:ext uri="{0D108BD9-81ED-4DB2-BD59-A6C34878D82A}">
                    <a16:rowId xmlns:a16="http://schemas.microsoft.com/office/drawing/2014/main" val="6653318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dirty="0">
                          <a:solidFill>
                            <a:schemeClr val="tx1"/>
                          </a:solidFill>
                        </a:rPr>
                        <a:t>Link between susceptibility and short-term clinical outcomes: hospitalisation</a:t>
                      </a:r>
                    </a:p>
                  </a:txBody>
                  <a:tcPr marL="91425" marR="91425" marT="91425" marB="91425"/>
                </a:tc>
                <a:tc>
                  <a:txBody>
                    <a:bodyPr/>
                    <a:lstStyle/>
                    <a:p>
                      <a:pPr marL="0" lvl="0" indent="0" algn="l" rtl="0">
                        <a:spcBef>
                          <a:spcPts val="0"/>
                        </a:spcBef>
                        <a:spcAft>
                          <a:spcPts val="0"/>
                        </a:spcAft>
                        <a:buNone/>
                      </a:pPr>
                      <a:r>
                        <a:rPr lang="en-GB" sz="1700" dirty="0"/>
                        <a:t>Expert elicitation and literature (RCT)</a:t>
                      </a:r>
                      <a:endParaRPr sz="1700" dirty="0"/>
                    </a:p>
                  </a:txBody>
                  <a:tcPr marL="91425" marR="91425" marT="91425" marB="91425"/>
                </a:tc>
                <a:tc>
                  <a:txBody>
                    <a:bodyPr/>
                    <a:lstStyle/>
                    <a:p>
                      <a:pPr marL="0" lvl="0" indent="0" algn="l" rtl="0">
                        <a:spcBef>
                          <a:spcPts val="0"/>
                        </a:spcBef>
                        <a:spcAft>
                          <a:spcPts val="0"/>
                        </a:spcAft>
                        <a:buNone/>
                      </a:pPr>
                      <a:r>
                        <a:rPr lang="en-GB" sz="1700" dirty="0"/>
                        <a:t>Various</a:t>
                      </a:r>
                      <a:endParaRPr sz="1700" dirty="0"/>
                    </a:p>
                  </a:txBody>
                  <a:tcPr marL="91425" marR="91425" marT="91425" marB="91425"/>
                </a:tc>
                <a:extLst>
                  <a:ext uri="{0D108BD9-81ED-4DB2-BD59-A6C34878D82A}">
                    <a16:rowId xmlns:a16="http://schemas.microsoft.com/office/drawing/2014/main" val="2693275970"/>
                  </a:ext>
                </a:extLst>
              </a:tr>
              <a:tr h="370840">
                <a:tc>
                  <a:txBody>
                    <a:bodyPr/>
                    <a:lstStyle/>
                    <a:p>
                      <a:pPr marL="0" lvl="0" indent="0" algn="l" rtl="0">
                        <a:spcBef>
                          <a:spcPts val="0"/>
                        </a:spcBef>
                        <a:spcAft>
                          <a:spcPts val="0"/>
                        </a:spcAft>
                        <a:buNone/>
                      </a:pPr>
                      <a:r>
                        <a:rPr lang="en-GB" sz="1700" dirty="0"/>
                        <a:t>L</a:t>
                      </a:r>
                      <a:r>
                        <a:rPr lang="en-GB" sz="17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ong-term mortality</a:t>
                      </a:r>
                      <a:endParaRPr sz="1700" dirty="0"/>
                    </a:p>
                  </a:txBody>
                  <a:tcPr marL="91425" marR="91425" marT="91425" marB="91425"/>
                </a:tc>
                <a:tc>
                  <a:txBody>
                    <a:bodyPr/>
                    <a:lstStyle/>
                    <a:p>
                      <a:pPr marL="0" lvl="0" indent="0" algn="l" rtl="0">
                        <a:spcBef>
                          <a:spcPts val="0"/>
                        </a:spcBef>
                        <a:spcAft>
                          <a:spcPts val="0"/>
                        </a:spcAft>
                        <a:buNone/>
                      </a:pPr>
                      <a:r>
                        <a:rPr lang="en-GB" sz="1700" dirty="0"/>
                        <a:t>CARBAR study – Retrospective study</a:t>
                      </a:r>
                      <a:endParaRPr sz="1700" dirty="0"/>
                    </a:p>
                  </a:txBody>
                  <a:tcPr marL="91425" marR="91425" marT="91425" marB="91425"/>
                </a:tc>
                <a:tc>
                  <a:txBody>
                    <a:bodyPr/>
                    <a:lstStyle/>
                    <a:p>
                      <a:pPr marL="0" lvl="0" indent="0" algn="l" rtl="0">
                        <a:spcBef>
                          <a:spcPts val="0"/>
                        </a:spcBef>
                        <a:spcAft>
                          <a:spcPts val="0"/>
                        </a:spcAft>
                        <a:buNone/>
                      </a:pPr>
                      <a:r>
                        <a:rPr lang="en-GB" sz="1700" dirty="0"/>
                        <a:t>Median life expectancy 1.5 years</a:t>
                      </a:r>
                      <a:endParaRPr sz="1700" dirty="0"/>
                    </a:p>
                  </a:txBody>
                  <a:tcPr marL="91425" marR="91425" marT="91425" marB="91425"/>
                </a:tc>
                <a:extLst>
                  <a:ext uri="{0D108BD9-81ED-4DB2-BD59-A6C34878D82A}">
                    <a16:rowId xmlns:a16="http://schemas.microsoft.com/office/drawing/2014/main" val="3760613158"/>
                  </a:ext>
                </a:extLst>
              </a:tr>
            </a:tbl>
          </a:graphicData>
        </a:graphic>
      </p:graphicFrame>
    </p:spTree>
    <p:extLst>
      <p:ext uri="{BB962C8B-B14F-4D97-AF65-F5344CB8AC3E}">
        <p14:creationId xmlns:p14="http://schemas.microsoft.com/office/powerpoint/2010/main" val="3029624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6A24-5134-4269-BACD-105A80064B22}"/>
              </a:ext>
            </a:extLst>
          </p:cNvPr>
          <p:cNvSpPr>
            <a:spLocks noGrp="1"/>
          </p:cNvSpPr>
          <p:nvPr>
            <p:ph type="ctrTitle"/>
          </p:nvPr>
        </p:nvSpPr>
        <p:spPr/>
        <p:txBody>
          <a:bodyPr>
            <a:normAutofit/>
          </a:bodyPr>
          <a:lstStyle/>
          <a:p>
            <a:r>
              <a:rPr lang="en-GB" sz="3200" dirty="0"/>
              <a:t>Consultation comments – Comparators</a:t>
            </a:r>
          </a:p>
        </p:txBody>
      </p:sp>
      <p:graphicFrame>
        <p:nvGraphicFramePr>
          <p:cNvPr id="4" name="Table 5">
            <a:extLst>
              <a:ext uri="{FF2B5EF4-FFF2-40B4-BE49-F238E27FC236}">
                <a16:creationId xmlns:a16="http://schemas.microsoft.com/office/drawing/2014/main" id="{55EAAA47-EC20-4600-BE43-469E045DCFA6}"/>
              </a:ext>
            </a:extLst>
          </p:cNvPr>
          <p:cNvGraphicFramePr>
            <a:graphicFrameLocks noGrp="1"/>
          </p:cNvGraphicFramePr>
          <p:nvPr>
            <p:extLst>
              <p:ext uri="{D42A27DB-BD31-4B8C-83A1-F6EECF244321}">
                <p14:modId xmlns:p14="http://schemas.microsoft.com/office/powerpoint/2010/main" val="2648340289"/>
              </p:ext>
            </p:extLst>
          </p:nvPr>
        </p:nvGraphicFramePr>
        <p:xfrm>
          <a:off x="249382" y="1125685"/>
          <a:ext cx="11531140" cy="5476305"/>
        </p:xfrm>
        <a:graphic>
          <a:graphicData uri="http://schemas.openxmlformats.org/drawingml/2006/table">
            <a:tbl>
              <a:tblPr firstRow="1" bandRow="1">
                <a:tableStyleId>{5C22544A-7EE6-4342-B048-85BDC9FD1C3A}</a:tableStyleId>
              </a:tblPr>
              <a:tblGrid>
                <a:gridCol w="1101436">
                  <a:extLst>
                    <a:ext uri="{9D8B030D-6E8A-4147-A177-3AD203B41FA5}">
                      <a16:colId xmlns:a16="http://schemas.microsoft.com/office/drawing/2014/main" val="3114708446"/>
                    </a:ext>
                  </a:extLst>
                </a:gridCol>
                <a:gridCol w="5288140">
                  <a:extLst>
                    <a:ext uri="{9D8B030D-6E8A-4147-A177-3AD203B41FA5}">
                      <a16:colId xmlns:a16="http://schemas.microsoft.com/office/drawing/2014/main" val="423415223"/>
                    </a:ext>
                  </a:extLst>
                </a:gridCol>
                <a:gridCol w="5141564">
                  <a:extLst>
                    <a:ext uri="{9D8B030D-6E8A-4147-A177-3AD203B41FA5}">
                      <a16:colId xmlns:a16="http://schemas.microsoft.com/office/drawing/2014/main" val="98319497"/>
                    </a:ext>
                  </a:extLst>
                </a:gridCol>
              </a:tblGrid>
              <a:tr h="304023">
                <a:tc>
                  <a:txBody>
                    <a:bodyPr/>
                    <a:lstStyle/>
                    <a:p>
                      <a:pPr>
                        <a:lnSpc>
                          <a:spcPct val="110000"/>
                        </a:lnSpc>
                        <a:spcBef>
                          <a:spcPts val="0"/>
                        </a:spcBef>
                        <a:spcAft>
                          <a:spcPts val="600"/>
                        </a:spcAft>
                      </a:pPr>
                      <a:r>
                        <a:rPr lang="en-GB" u="none" dirty="0"/>
                        <a:t>Consultee</a:t>
                      </a:r>
                    </a:p>
                  </a:txBody>
                  <a:tcPr/>
                </a:tc>
                <a:tc>
                  <a:txBody>
                    <a:bodyPr/>
                    <a:lstStyle/>
                    <a:p>
                      <a:pPr>
                        <a:lnSpc>
                          <a:spcPct val="110000"/>
                        </a:lnSpc>
                        <a:spcBef>
                          <a:spcPts val="0"/>
                        </a:spcBef>
                        <a:spcAft>
                          <a:spcPts val="600"/>
                        </a:spcAft>
                      </a:pPr>
                      <a:r>
                        <a:rPr lang="en-GB" u="none" dirty="0"/>
                        <a:t>Comment</a:t>
                      </a:r>
                    </a:p>
                  </a:txBody>
                  <a:tcPr/>
                </a:tc>
                <a:tc>
                  <a:txBody>
                    <a:bodyPr/>
                    <a:lstStyle/>
                    <a:p>
                      <a:pPr>
                        <a:lnSpc>
                          <a:spcPct val="110000"/>
                        </a:lnSpc>
                        <a:spcBef>
                          <a:spcPts val="0"/>
                        </a:spcBef>
                        <a:spcAft>
                          <a:spcPts val="600"/>
                        </a:spcAft>
                      </a:pPr>
                      <a:r>
                        <a:rPr lang="en-GB" u="none" dirty="0"/>
                        <a:t>EEPRU response</a:t>
                      </a:r>
                    </a:p>
                  </a:txBody>
                  <a:tcPr/>
                </a:tc>
                <a:extLst>
                  <a:ext uri="{0D108BD9-81ED-4DB2-BD59-A6C34878D82A}">
                    <a16:rowId xmlns:a16="http://schemas.microsoft.com/office/drawing/2014/main" val="3072268216"/>
                  </a:ext>
                </a:extLst>
              </a:tr>
              <a:tr h="775552">
                <a:tc>
                  <a:txBody>
                    <a:bodyPr/>
                    <a:lstStyle/>
                    <a:p>
                      <a:pPr>
                        <a:lnSpc>
                          <a:spcPct val="110000"/>
                        </a:lnSpc>
                        <a:spcBef>
                          <a:spcPts val="600"/>
                        </a:spcBef>
                        <a:spcAft>
                          <a:spcPts val="600"/>
                        </a:spcAft>
                      </a:pPr>
                      <a:r>
                        <a:rPr lang="en-GB" b="1" u="none" dirty="0"/>
                        <a:t>BIA</a:t>
                      </a:r>
                    </a:p>
                  </a:txBody>
                  <a:tcPr/>
                </a:tc>
                <a:tc>
                  <a:txBody>
                    <a:bodyPr/>
                    <a:lstStyle/>
                    <a:p>
                      <a:pPr marL="0" indent="0">
                        <a:lnSpc>
                          <a:spcPct val="110000"/>
                        </a:lnSpc>
                        <a:spcBef>
                          <a:spcPts val="600"/>
                        </a:spcBef>
                        <a:spcAft>
                          <a:spcPts val="600"/>
                        </a:spcAft>
                        <a:buFont typeface="Arial" panose="020B0604020202020204" pitchFamily="34" charset="0"/>
                        <a:buNone/>
                      </a:pPr>
                      <a:r>
                        <a:rPr lang="en-GB" dirty="0"/>
                        <a:t>Aminoglycosides should not be grouped with colistin, because nephrotoxicity risk with aminoglycosides is half the risk with colistin.</a:t>
                      </a:r>
                    </a:p>
                  </a:txBody>
                  <a:tcPr/>
                </a:tc>
                <a:tc>
                  <a:txBody>
                    <a:bodyPr/>
                    <a:lstStyle/>
                    <a:p>
                      <a:pPr marL="0" indent="0">
                        <a:lnSpc>
                          <a:spcPct val="110000"/>
                        </a:lnSpc>
                        <a:spcBef>
                          <a:spcPts val="600"/>
                        </a:spcBef>
                        <a:spcAft>
                          <a:spcPts val="600"/>
                        </a:spcAft>
                        <a:buFont typeface="Arial" panose="020B0604020202020204" pitchFamily="34" charset="0"/>
                        <a:buNone/>
                      </a:pPr>
                      <a:r>
                        <a:rPr lang="en-GB" dirty="0"/>
                        <a:t>Comparators selected were based on extensive consultation with clinical advisors</a:t>
                      </a:r>
                    </a:p>
                  </a:txBody>
                  <a:tcPr/>
                </a:tc>
                <a:extLst>
                  <a:ext uri="{0D108BD9-81ED-4DB2-BD59-A6C34878D82A}">
                    <a16:rowId xmlns:a16="http://schemas.microsoft.com/office/drawing/2014/main" val="2488558278"/>
                  </a:ext>
                </a:extLst>
              </a:tr>
              <a:tr h="1187340">
                <a:tc>
                  <a:txBody>
                    <a:bodyPr/>
                    <a:lstStyle/>
                    <a:p>
                      <a:pPr marL="0" marR="0" lvl="0" indent="0" algn="l" defTabSz="914400" rtl="0" eaLnBrk="1" fontAlgn="auto" latinLnBrk="0" hangingPunct="1">
                        <a:lnSpc>
                          <a:spcPct val="120000"/>
                        </a:lnSpc>
                        <a:spcBef>
                          <a:spcPts val="600"/>
                        </a:spcBef>
                        <a:spcAft>
                          <a:spcPts val="600"/>
                        </a:spcAft>
                        <a:buClrTx/>
                        <a:buSzTx/>
                        <a:buFont typeface="Arial" panose="020B0604020202020204" pitchFamily="34" charset="0"/>
                        <a:buNone/>
                        <a:tabLst/>
                        <a:defRPr/>
                      </a:pPr>
                      <a:r>
                        <a:rPr lang="en-GB" b="1" u="none" dirty="0"/>
                        <a:t>Shionogi</a:t>
                      </a:r>
                    </a:p>
                    <a:p>
                      <a:pPr marL="0" indent="0">
                        <a:lnSpc>
                          <a:spcPct val="120000"/>
                        </a:lnSpc>
                        <a:spcBef>
                          <a:spcPts val="600"/>
                        </a:spcBef>
                        <a:spcAft>
                          <a:spcPts val="600"/>
                        </a:spcAft>
                        <a:buFont typeface="Arial" panose="020B0604020202020204" pitchFamily="34" charset="0"/>
                        <a:buNone/>
                      </a:pPr>
                      <a:endParaRPr lang="en-GB" b="1" u="none" dirty="0"/>
                    </a:p>
                  </a:txBody>
                  <a:tcPr/>
                </a:tc>
                <a:tc>
                  <a:txBody>
                    <a:bodyPr/>
                    <a:lstStyle/>
                    <a:p>
                      <a:pPr marL="0" indent="0">
                        <a:lnSpc>
                          <a:spcPct val="110000"/>
                        </a:lnSpc>
                        <a:spcBef>
                          <a:spcPts val="600"/>
                        </a:spcBef>
                        <a:spcAft>
                          <a:spcPts val="600"/>
                        </a:spcAft>
                        <a:buFont typeface="Arial" panose="020B0604020202020204" pitchFamily="34" charset="0"/>
                        <a:buNone/>
                      </a:pPr>
                      <a:r>
                        <a:rPr lang="en-GB" dirty="0"/>
                        <a:t>A proportion of patients will not receive colistin in practice due to renal concerns, contraindications or drug interactions.</a:t>
                      </a:r>
                    </a:p>
                    <a:p>
                      <a:pPr marL="0" indent="0">
                        <a:lnSpc>
                          <a:spcPct val="110000"/>
                        </a:lnSpc>
                        <a:spcBef>
                          <a:spcPts val="600"/>
                        </a:spcBef>
                        <a:spcAft>
                          <a:spcPts val="600"/>
                        </a:spcAft>
                        <a:buFont typeface="Arial" panose="020B0604020202020204" pitchFamily="34" charset="0"/>
                        <a:buNone/>
                      </a:pPr>
                      <a:r>
                        <a:rPr lang="en-GB" dirty="0"/>
                        <a:t>Unclear what regimen(s) included in non-colistin /aminoglycoside therapy options in MDS. All comparators in PICO table contain either colistin or aminoglycosides.</a:t>
                      </a:r>
                    </a:p>
                    <a:p>
                      <a:pPr marL="0" indent="0">
                        <a:lnSpc>
                          <a:spcPct val="110000"/>
                        </a:lnSpc>
                        <a:spcBef>
                          <a:spcPts val="600"/>
                        </a:spcBef>
                        <a:spcAft>
                          <a:spcPts val="600"/>
                        </a:spcAft>
                        <a:buFont typeface="Arial" panose="020B0604020202020204" pitchFamily="34" charset="0"/>
                        <a:buNone/>
                      </a:pPr>
                      <a:r>
                        <a:rPr lang="en-GB" dirty="0"/>
                        <a:t>Treating patients with regimens that exclude colistin and/or aminoglycosides is not consistent with current practice. </a:t>
                      </a:r>
                    </a:p>
                  </a:txBody>
                  <a:tcPr/>
                </a:tc>
                <a:tc>
                  <a:txBody>
                    <a:body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GB" sz="1800" kern="1200" dirty="0">
                          <a:solidFill>
                            <a:schemeClr val="dk1"/>
                          </a:solidFill>
                          <a:effectLst/>
                          <a:latin typeface="+mn-lt"/>
                          <a:ea typeface="+mn-ea"/>
                          <a:cs typeface="+mn-cs"/>
                        </a:rPr>
                        <a:t>Clinical advisors indicated that adverse events will be tolerated by clinicians - only a small proportion considered completely contraindicated to colistin. EEPRU has produced additional scenario analyses in which a proportion of patients are unable to take colistin</a:t>
                      </a:r>
                      <a:endParaRPr lang="en-GB" dirty="0"/>
                    </a:p>
                    <a:p>
                      <a:pPr marL="0" indent="0">
                        <a:lnSpc>
                          <a:spcPct val="110000"/>
                        </a:lnSpc>
                        <a:spcBef>
                          <a:spcPts val="600"/>
                        </a:spcBef>
                        <a:spcAft>
                          <a:spcPts val="600"/>
                        </a:spcAft>
                        <a:buFont typeface="Arial" panose="020B0604020202020204" pitchFamily="34" charset="0"/>
                        <a:buNone/>
                      </a:pPr>
                      <a:r>
                        <a:rPr lang="en-GB" sz="1800" kern="1200" dirty="0">
                          <a:solidFill>
                            <a:schemeClr val="dk1"/>
                          </a:solidFill>
                          <a:effectLst/>
                          <a:latin typeface="+mn-lt"/>
                          <a:ea typeface="+mn-ea"/>
                          <a:cs typeface="+mn-cs"/>
                        </a:rPr>
                        <a:t>PICO table contains only combination therapies. However, in the microbiology-directed setting monotherapies are modelled, meaning efficacy of comparators is likely underestimated and incremental net health effects of comparators is overestimated.</a:t>
                      </a:r>
                      <a:endParaRPr lang="en-GB" dirty="0"/>
                    </a:p>
                  </a:txBody>
                  <a:tcPr/>
                </a:tc>
                <a:extLst>
                  <a:ext uri="{0D108BD9-81ED-4DB2-BD59-A6C34878D82A}">
                    <a16:rowId xmlns:a16="http://schemas.microsoft.com/office/drawing/2014/main" val="2309415794"/>
                  </a:ext>
                </a:extLst>
              </a:tr>
            </a:tbl>
          </a:graphicData>
        </a:graphic>
      </p:graphicFrame>
    </p:spTree>
    <p:extLst>
      <p:ext uri="{BB962C8B-B14F-4D97-AF65-F5344CB8AC3E}">
        <p14:creationId xmlns:p14="http://schemas.microsoft.com/office/powerpoint/2010/main" val="18926570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6A24-5134-4269-BACD-105A80064B22}"/>
              </a:ext>
            </a:extLst>
          </p:cNvPr>
          <p:cNvSpPr>
            <a:spLocks noGrp="1"/>
          </p:cNvSpPr>
          <p:nvPr>
            <p:ph type="ctrTitle"/>
          </p:nvPr>
        </p:nvSpPr>
        <p:spPr/>
        <p:txBody>
          <a:bodyPr>
            <a:normAutofit/>
          </a:bodyPr>
          <a:lstStyle/>
          <a:p>
            <a:r>
              <a:rPr lang="en-GB" sz="3200" dirty="0"/>
              <a:t>Consultation comments – Model assumptions</a:t>
            </a:r>
          </a:p>
        </p:txBody>
      </p:sp>
      <p:graphicFrame>
        <p:nvGraphicFramePr>
          <p:cNvPr id="4" name="Table 5">
            <a:extLst>
              <a:ext uri="{FF2B5EF4-FFF2-40B4-BE49-F238E27FC236}">
                <a16:creationId xmlns:a16="http://schemas.microsoft.com/office/drawing/2014/main" id="{55EAAA47-EC20-4600-BE43-469E045DCFA6}"/>
              </a:ext>
            </a:extLst>
          </p:cNvPr>
          <p:cNvGraphicFramePr>
            <a:graphicFrameLocks noGrp="1"/>
          </p:cNvGraphicFramePr>
          <p:nvPr>
            <p:extLst>
              <p:ext uri="{D42A27DB-BD31-4B8C-83A1-F6EECF244321}">
                <p14:modId xmlns:p14="http://schemas.microsoft.com/office/powerpoint/2010/main" val="4285293158"/>
              </p:ext>
            </p:extLst>
          </p:nvPr>
        </p:nvGraphicFramePr>
        <p:xfrm>
          <a:off x="274232" y="1125685"/>
          <a:ext cx="11622682" cy="5563998"/>
        </p:xfrm>
        <a:graphic>
          <a:graphicData uri="http://schemas.openxmlformats.org/drawingml/2006/table">
            <a:tbl>
              <a:tblPr firstRow="1" bandRow="1">
                <a:tableStyleId>{5C22544A-7EE6-4342-B048-85BDC9FD1C3A}</a:tableStyleId>
              </a:tblPr>
              <a:tblGrid>
                <a:gridCol w="1257920">
                  <a:extLst>
                    <a:ext uri="{9D8B030D-6E8A-4147-A177-3AD203B41FA5}">
                      <a16:colId xmlns:a16="http://schemas.microsoft.com/office/drawing/2014/main" val="3114708446"/>
                    </a:ext>
                  </a:extLst>
                </a:gridCol>
                <a:gridCol w="4437490">
                  <a:extLst>
                    <a:ext uri="{9D8B030D-6E8A-4147-A177-3AD203B41FA5}">
                      <a16:colId xmlns:a16="http://schemas.microsoft.com/office/drawing/2014/main" val="423415223"/>
                    </a:ext>
                  </a:extLst>
                </a:gridCol>
                <a:gridCol w="5927272">
                  <a:extLst>
                    <a:ext uri="{9D8B030D-6E8A-4147-A177-3AD203B41FA5}">
                      <a16:colId xmlns:a16="http://schemas.microsoft.com/office/drawing/2014/main" val="98319497"/>
                    </a:ext>
                  </a:extLst>
                </a:gridCol>
              </a:tblGrid>
              <a:tr h="304023">
                <a:tc>
                  <a:txBody>
                    <a:bodyPr/>
                    <a:lstStyle/>
                    <a:p>
                      <a:pPr>
                        <a:lnSpc>
                          <a:spcPct val="110000"/>
                        </a:lnSpc>
                        <a:spcBef>
                          <a:spcPts val="0"/>
                        </a:spcBef>
                        <a:spcAft>
                          <a:spcPts val="600"/>
                        </a:spcAft>
                      </a:pPr>
                      <a:r>
                        <a:rPr lang="en-GB" u="none" dirty="0"/>
                        <a:t>Consultee</a:t>
                      </a:r>
                    </a:p>
                  </a:txBody>
                  <a:tcPr/>
                </a:tc>
                <a:tc>
                  <a:txBody>
                    <a:bodyPr/>
                    <a:lstStyle/>
                    <a:p>
                      <a:pPr>
                        <a:lnSpc>
                          <a:spcPct val="110000"/>
                        </a:lnSpc>
                        <a:spcBef>
                          <a:spcPts val="0"/>
                        </a:spcBef>
                        <a:spcAft>
                          <a:spcPts val="600"/>
                        </a:spcAft>
                      </a:pPr>
                      <a:r>
                        <a:rPr lang="en-GB" u="none" dirty="0"/>
                        <a:t>Comment</a:t>
                      </a:r>
                    </a:p>
                  </a:txBody>
                  <a:tcPr/>
                </a:tc>
                <a:tc>
                  <a:txBody>
                    <a:bodyPr/>
                    <a:lstStyle/>
                    <a:p>
                      <a:pPr>
                        <a:lnSpc>
                          <a:spcPct val="110000"/>
                        </a:lnSpc>
                        <a:spcBef>
                          <a:spcPts val="0"/>
                        </a:spcBef>
                        <a:spcAft>
                          <a:spcPts val="600"/>
                        </a:spcAft>
                      </a:pPr>
                      <a:r>
                        <a:rPr lang="en-GB" u="none" dirty="0"/>
                        <a:t>EEPRU response</a:t>
                      </a:r>
                    </a:p>
                  </a:txBody>
                  <a:tcPr/>
                </a:tc>
                <a:extLst>
                  <a:ext uri="{0D108BD9-81ED-4DB2-BD59-A6C34878D82A}">
                    <a16:rowId xmlns:a16="http://schemas.microsoft.com/office/drawing/2014/main" val="3072268216"/>
                  </a:ext>
                </a:extLst>
              </a:tr>
              <a:tr h="1187340">
                <a:tc>
                  <a:txBody>
                    <a:bodyPr/>
                    <a:lstStyle/>
                    <a:p>
                      <a:pPr marL="0" marR="0" lvl="0" indent="0" algn="l" defTabSz="914400" rtl="0" eaLnBrk="1" fontAlgn="auto" latinLnBrk="0" hangingPunct="1">
                        <a:lnSpc>
                          <a:spcPct val="120000"/>
                        </a:lnSpc>
                        <a:spcBef>
                          <a:spcPts val="600"/>
                        </a:spcBef>
                        <a:spcAft>
                          <a:spcPts val="600"/>
                        </a:spcAft>
                        <a:buClrTx/>
                        <a:buSzTx/>
                        <a:buFont typeface="Arial" panose="020B0604020202020204" pitchFamily="34" charset="0"/>
                        <a:buNone/>
                        <a:tabLst/>
                        <a:defRPr/>
                      </a:pPr>
                      <a:r>
                        <a:rPr lang="en-GB" b="1" u="none" dirty="0"/>
                        <a:t>Shionogi</a:t>
                      </a:r>
                    </a:p>
                    <a:p>
                      <a:pPr marL="0" indent="0">
                        <a:lnSpc>
                          <a:spcPct val="120000"/>
                        </a:lnSpc>
                        <a:spcBef>
                          <a:spcPts val="600"/>
                        </a:spcBef>
                        <a:spcAft>
                          <a:spcPts val="600"/>
                        </a:spcAft>
                        <a:buFont typeface="Arial" panose="020B0604020202020204" pitchFamily="34" charset="0"/>
                        <a:buNone/>
                      </a:pPr>
                      <a:endParaRPr lang="en-GB" b="1" u="none" dirty="0"/>
                    </a:p>
                  </a:txBody>
                  <a:tcPr/>
                </a:tc>
                <a:tc>
                  <a:txBody>
                    <a:bodyPr/>
                    <a:lstStyle/>
                    <a:p>
                      <a:pPr marL="0" indent="0">
                        <a:lnSpc>
                          <a:spcPct val="110000"/>
                        </a:lnSpc>
                        <a:spcBef>
                          <a:spcPts val="600"/>
                        </a:spcBef>
                        <a:spcAft>
                          <a:spcPts val="600"/>
                        </a:spcAft>
                        <a:buFont typeface="Arial" panose="020B0604020202020204" pitchFamily="34" charset="0"/>
                        <a:buNone/>
                      </a:pPr>
                      <a:r>
                        <a:rPr lang="en-GB" dirty="0"/>
                        <a:t>Model doesn’t consider false negatives. Infections not identified as resistant in the empiric setting but are subsequently treated as such in the microbiology-directed setting are omitted from the modelling </a:t>
                      </a:r>
                    </a:p>
                    <a:p>
                      <a:pPr marL="0" indent="0">
                        <a:lnSpc>
                          <a:spcPct val="110000"/>
                        </a:lnSpc>
                        <a:spcBef>
                          <a:spcPts val="600"/>
                        </a:spcBef>
                        <a:spcAft>
                          <a:spcPts val="600"/>
                        </a:spcAft>
                        <a:buFont typeface="Arial" panose="020B0604020202020204" pitchFamily="34" charset="0"/>
                        <a:buNone/>
                      </a:pPr>
                      <a:r>
                        <a:rPr lang="en-GB" dirty="0"/>
                        <a:t>No option to discontinue cefiderocol after the pathogen and resistance mechanism has been confirmed, and substitute it for an equally efficacious product (part of good stewardship)</a:t>
                      </a:r>
                    </a:p>
                    <a:p>
                      <a:pPr marL="0" indent="0">
                        <a:lnSpc>
                          <a:spcPct val="110000"/>
                        </a:lnSpc>
                        <a:spcBef>
                          <a:spcPts val="600"/>
                        </a:spcBef>
                        <a:spcAft>
                          <a:spcPts val="600"/>
                        </a:spcAft>
                        <a:buFont typeface="Arial" panose="020B0604020202020204" pitchFamily="34" charset="0"/>
                        <a:buNone/>
                      </a:pPr>
                      <a:r>
                        <a:rPr lang="en-GB" dirty="0"/>
                        <a:t>Incorrect to assume that if a patient is wrongly suspected of having the pathogen and resistance mechanism of interest, that all empiric treatments have the same effectiveness</a:t>
                      </a:r>
                    </a:p>
                  </a:txBody>
                  <a:tcPr/>
                </a:tc>
                <a:tc>
                  <a:txBody>
                    <a:bodyPr/>
                    <a:lstStyle/>
                    <a:p>
                      <a:pPr marL="0" indent="0">
                        <a:lnSpc>
                          <a:spcPct val="110000"/>
                        </a:lnSpc>
                        <a:spcBef>
                          <a:spcPts val="600"/>
                        </a:spcBef>
                        <a:spcAft>
                          <a:spcPts val="600"/>
                        </a:spcAft>
                        <a:buFont typeface="Arial" panose="020B0604020202020204" pitchFamily="34" charset="0"/>
                        <a:buNone/>
                      </a:pPr>
                      <a:r>
                        <a:rPr lang="en-GB" dirty="0"/>
                        <a:t>Challenging to model because only the total number of tests carried out for MBL was known, not the setting where they were conducted. </a:t>
                      </a:r>
                      <a:r>
                        <a:rPr lang="en-GB" sz="1800" kern="1200" dirty="0">
                          <a:solidFill>
                            <a:schemeClr val="dk1"/>
                          </a:solidFill>
                          <a:effectLst/>
                          <a:latin typeface="+mn-lt"/>
                          <a:ea typeface="+mn-ea"/>
                          <a:cs typeface="+mn-cs"/>
                        </a:rPr>
                        <a:t>Based on expert advice we therefore assumed that false negatives in empiric setting did not occur.</a:t>
                      </a:r>
                      <a:endParaRPr lang="en-GB" dirty="0"/>
                    </a:p>
                  </a:txBody>
                  <a:tcPr/>
                </a:tc>
                <a:extLst>
                  <a:ext uri="{0D108BD9-81ED-4DB2-BD59-A6C34878D82A}">
                    <a16:rowId xmlns:a16="http://schemas.microsoft.com/office/drawing/2014/main" val="2309415794"/>
                  </a:ext>
                </a:extLst>
              </a:tr>
            </a:tbl>
          </a:graphicData>
        </a:graphic>
      </p:graphicFrame>
    </p:spTree>
    <p:extLst>
      <p:ext uri="{BB962C8B-B14F-4D97-AF65-F5344CB8AC3E}">
        <p14:creationId xmlns:p14="http://schemas.microsoft.com/office/powerpoint/2010/main" val="16698127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EE48-1465-4CAC-96BF-8F442BD1CA10}"/>
              </a:ext>
            </a:extLst>
          </p:cNvPr>
          <p:cNvSpPr>
            <a:spLocks noGrp="1"/>
          </p:cNvSpPr>
          <p:nvPr>
            <p:ph type="ctrTitle"/>
          </p:nvPr>
        </p:nvSpPr>
        <p:spPr>
          <a:xfrm>
            <a:off x="724988" y="746309"/>
            <a:ext cx="6537049" cy="1276350"/>
          </a:xfrm>
        </p:spPr>
        <p:txBody>
          <a:bodyPr/>
          <a:lstStyle/>
          <a:p>
            <a:r>
              <a:rPr lang="en-GB" dirty="0"/>
              <a:t>EEPRU model methods</a:t>
            </a:r>
          </a:p>
        </p:txBody>
      </p:sp>
      <p:sp>
        <p:nvSpPr>
          <p:cNvPr id="3" name="Subtitle 2">
            <a:extLst>
              <a:ext uri="{FF2B5EF4-FFF2-40B4-BE49-F238E27FC236}">
                <a16:creationId xmlns:a16="http://schemas.microsoft.com/office/drawing/2014/main" id="{6942F167-72D5-41CE-8E79-17C67F4863AE}"/>
              </a:ext>
            </a:extLst>
          </p:cNvPr>
          <p:cNvSpPr>
            <a:spLocks noGrp="1"/>
          </p:cNvSpPr>
          <p:nvPr>
            <p:ph type="subTitle" idx="1"/>
          </p:nvPr>
        </p:nvSpPr>
        <p:spPr/>
        <p:txBody>
          <a:bodyPr>
            <a:normAutofit/>
          </a:bodyPr>
          <a:lstStyle/>
          <a:p>
            <a:r>
              <a:rPr lang="en-GB" sz="2800" dirty="0"/>
              <a:t>Estimating population-level QALYs for high value clinical scenarios and expected usage</a:t>
            </a:r>
          </a:p>
        </p:txBody>
      </p:sp>
    </p:spTree>
    <p:extLst>
      <p:ext uri="{BB962C8B-B14F-4D97-AF65-F5344CB8AC3E}">
        <p14:creationId xmlns:p14="http://schemas.microsoft.com/office/powerpoint/2010/main" val="525482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B6331-DAD8-484C-8814-4DF1ED1AAE76}"/>
              </a:ext>
            </a:extLst>
          </p:cNvPr>
          <p:cNvSpPr>
            <a:spLocks noGrp="1"/>
          </p:cNvSpPr>
          <p:nvPr>
            <p:ph type="ctrTitle"/>
          </p:nvPr>
        </p:nvSpPr>
        <p:spPr/>
        <p:txBody>
          <a:bodyPr/>
          <a:lstStyle/>
          <a:p>
            <a:r>
              <a:rPr lang="en-GB" dirty="0">
                <a:solidFill>
                  <a:schemeClr val="tx1"/>
                </a:solidFill>
              </a:rPr>
              <a:t>Estimating population-level QALYs</a:t>
            </a:r>
          </a:p>
        </p:txBody>
      </p:sp>
      <p:sp>
        <p:nvSpPr>
          <p:cNvPr id="3" name="Subtitle 2">
            <a:extLst>
              <a:ext uri="{FF2B5EF4-FFF2-40B4-BE49-F238E27FC236}">
                <a16:creationId xmlns:a16="http://schemas.microsoft.com/office/drawing/2014/main" id="{BC8304F6-D581-4B60-8CAA-BF382B00EFC7}"/>
              </a:ext>
            </a:extLst>
          </p:cNvPr>
          <p:cNvSpPr>
            <a:spLocks noGrp="1"/>
          </p:cNvSpPr>
          <p:nvPr>
            <p:ph type="subTitle" idx="1"/>
          </p:nvPr>
        </p:nvSpPr>
        <p:spPr>
          <a:xfrm>
            <a:off x="496580" y="1279666"/>
            <a:ext cx="11080069" cy="5090824"/>
          </a:xfrm>
        </p:spPr>
        <p:txBody>
          <a:bodyPr>
            <a:noAutofit/>
          </a:bodyPr>
          <a:lstStyle/>
          <a:p>
            <a:pPr>
              <a:lnSpc>
                <a:spcPct val="100000"/>
              </a:lnSpc>
              <a:spcBef>
                <a:spcPts val="600"/>
              </a:spcBef>
              <a:spcAft>
                <a:spcPts val="600"/>
              </a:spcAft>
              <a:buFont typeface="Arial" panose="020B0604020202020204" pitchFamily="34" charset="0"/>
              <a:buChar char="•"/>
            </a:pPr>
            <a:r>
              <a:rPr lang="en-GB" dirty="0">
                <a:latin typeface="+mn-lt"/>
              </a:rPr>
              <a:t>To scale up patient-level QALY results to population-level QALYs, EEPRU needed to forecast changes in population size and trends in usage and resistance over time (see next slides for detailed methods)</a:t>
            </a:r>
          </a:p>
          <a:p>
            <a:pPr>
              <a:lnSpc>
                <a:spcPct val="100000"/>
              </a:lnSpc>
              <a:spcBef>
                <a:spcPts val="600"/>
              </a:spcBef>
              <a:spcAft>
                <a:spcPts val="600"/>
              </a:spcAft>
              <a:buFont typeface="Arial" panose="020B0604020202020204" pitchFamily="34" charset="0"/>
              <a:buChar char="•"/>
            </a:pPr>
            <a:r>
              <a:rPr lang="en-GB" dirty="0">
                <a:latin typeface="+mn-lt"/>
              </a:rPr>
              <a:t>Population-level QALYs derived by multiplying patient-level QALYs by the population size </a:t>
            </a:r>
          </a:p>
          <a:p>
            <a:pPr>
              <a:lnSpc>
                <a:spcPct val="100000"/>
              </a:lnSpc>
              <a:spcBef>
                <a:spcPts val="600"/>
              </a:spcBef>
              <a:spcAft>
                <a:spcPts val="600"/>
              </a:spcAft>
              <a:buFont typeface="Arial" panose="020B0604020202020204" pitchFamily="34" charset="0"/>
              <a:buChar char="•"/>
            </a:pPr>
            <a:r>
              <a:rPr lang="en-GB" dirty="0">
                <a:latin typeface="+mn-lt"/>
              </a:rPr>
              <a:t>Patient-level QALYS for the infection sites defined in the high value clinical scenarios (</a:t>
            </a:r>
            <a:r>
              <a:rPr lang="en-GB" dirty="0" err="1">
                <a:latin typeface="+mn-lt"/>
              </a:rPr>
              <a:t>cUTI</a:t>
            </a:r>
            <a:r>
              <a:rPr lang="en-GB" dirty="0">
                <a:latin typeface="+mn-lt"/>
              </a:rPr>
              <a:t> and HAP/VAP) were estimated using the patient-level model (as described on previous slides)</a:t>
            </a:r>
          </a:p>
          <a:p>
            <a:pPr>
              <a:lnSpc>
                <a:spcPct val="100000"/>
              </a:lnSpc>
              <a:spcBef>
                <a:spcPts val="600"/>
              </a:spcBef>
              <a:spcAft>
                <a:spcPts val="600"/>
              </a:spcAft>
              <a:buFont typeface="Arial" panose="020B0604020202020204" pitchFamily="34" charset="0"/>
              <a:buChar char="•"/>
            </a:pPr>
            <a:r>
              <a:rPr lang="en-GB" dirty="0">
                <a:latin typeface="+mn-lt"/>
              </a:rPr>
              <a:t>Patient-level QALYS for the other expected uses of cefiderocol (blood stream and intra-abdominal infections) were assumed to be the same as in HAP/VAP and </a:t>
            </a:r>
            <a:r>
              <a:rPr lang="en-GB" dirty="0" err="1">
                <a:latin typeface="+mn-lt"/>
              </a:rPr>
              <a:t>cUTI</a:t>
            </a:r>
            <a:r>
              <a:rPr lang="en-GB" dirty="0">
                <a:latin typeface="+mn-lt"/>
              </a:rPr>
              <a:t>, respectively, based on the following feedback from clinical advisors:</a:t>
            </a:r>
          </a:p>
          <a:p>
            <a:pPr marL="741600" lvl="2" indent="-284400" algn="l">
              <a:lnSpc>
                <a:spcPct val="100000"/>
              </a:lnSpc>
              <a:spcBef>
                <a:spcPts val="200"/>
              </a:spcBef>
              <a:spcAft>
                <a:spcPts val="600"/>
              </a:spcAft>
              <a:buFont typeface="Arial" panose="020B0604020202020204" pitchFamily="34" charset="0"/>
              <a:buChar char="•"/>
            </a:pPr>
            <a:r>
              <a:rPr lang="en-GB" dirty="0"/>
              <a:t>BSI and HAP/VAP are both severe infections where c</a:t>
            </a:r>
            <a:r>
              <a:rPr lang="en-GB" dirty="0">
                <a:latin typeface="+mn-lt"/>
              </a:rPr>
              <a:t>efiderocol</a:t>
            </a:r>
            <a:r>
              <a:rPr lang="en-GB" dirty="0"/>
              <a:t> is expected to be used predominantly empirically. </a:t>
            </a:r>
          </a:p>
          <a:p>
            <a:pPr marL="741600" lvl="2" indent="-284400" algn="l">
              <a:lnSpc>
                <a:spcPct val="100000"/>
              </a:lnSpc>
              <a:spcBef>
                <a:spcPts val="200"/>
              </a:spcBef>
              <a:spcAft>
                <a:spcPts val="600"/>
              </a:spcAft>
              <a:buFont typeface="Arial" panose="020B0604020202020204" pitchFamily="34" charset="0"/>
              <a:buChar char="•"/>
            </a:pPr>
            <a:r>
              <a:rPr lang="en-GB" dirty="0"/>
              <a:t>Consequences of </a:t>
            </a:r>
            <a:r>
              <a:rPr lang="en-GB" dirty="0">
                <a:latin typeface="+mn-lt"/>
              </a:rPr>
              <a:t>intra-abdominal infection</a:t>
            </a:r>
            <a:r>
              <a:rPr lang="en-GB" dirty="0"/>
              <a:t> can be more severe than consequences of </a:t>
            </a:r>
            <a:r>
              <a:rPr lang="en-GB" dirty="0" err="1"/>
              <a:t>cUTI</a:t>
            </a:r>
            <a:r>
              <a:rPr lang="en-GB" dirty="0"/>
              <a:t> because they are very difficult to treat (requiring a combination of antimicrobials and surgery), but benefits of </a:t>
            </a:r>
            <a:br>
              <a:rPr lang="en-GB" dirty="0"/>
            </a:br>
            <a:r>
              <a:rPr lang="en-GB" dirty="0"/>
              <a:t>cefiderocol may be smaller in </a:t>
            </a:r>
            <a:r>
              <a:rPr lang="en-GB" dirty="0">
                <a:latin typeface="+mn-lt"/>
              </a:rPr>
              <a:t>intra-abdominal infection</a:t>
            </a:r>
            <a:r>
              <a:rPr lang="en-GB" dirty="0"/>
              <a:t> than in </a:t>
            </a:r>
            <a:r>
              <a:rPr lang="en-GB" dirty="0" err="1"/>
              <a:t>cUTI</a:t>
            </a:r>
            <a:r>
              <a:rPr lang="en-GB" dirty="0"/>
              <a:t> due to complexity of treating these infections and the lesser role of antimicrobials compared to other treatment modalities in their management. </a:t>
            </a:r>
          </a:p>
        </p:txBody>
      </p:sp>
    </p:spTree>
    <p:extLst>
      <p:ext uri="{BB962C8B-B14F-4D97-AF65-F5344CB8AC3E}">
        <p14:creationId xmlns:p14="http://schemas.microsoft.com/office/powerpoint/2010/main" val="2105841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p:txBody>
          <a:bodyPr/>
          <a:lstStyle/>
          <a:p>
            <a:r>
              <a:rPr lang="en-GB" dirty="0"/>
              <a:t>Estimating the patient population over time</a:t>
            </a:r>
          </a:p>
        </p:txBody>
      </p:sp>
      <p:sp>
        <p:nvSpPr>
          <p:cNvPr id="16" name="Rectangle 15">
            <a:extLst>
              <a:ext uri="{FF2B5EF4-FFF2-40B4-BE49-F238E27FC236}">
                <a16:creationId xmlns:a16="http://schemas.microsoft.com/office/drawing/2014/main" id="{276633EE-1B88-4B9E-9083-1FA876952A49}"/>
              </a:ext>
            </a:extLst>
          </p:cNvPr>
          <p:cNvSpPr/>
          <p:nvPr/>
        </p:nvSpPr>
        <p:spPr>
          <a:xfrm>
            <a:off x="615549" y="1447991"/>
            <a:ext cx="11155694" cy="98825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AIM: Predict how the size of the patient population in the modelled clinical scenarios will change over the model time horizon (20 years)  </a:t>
            </a:r>
          </a:p>
        </p:txBody>
      </p:sp>
      <p:sp>
        <p:nvSpPr>
          <p:cNvPr id="8" name="Rectangle 7">
            <a:extLst>
              <a:ext uri="{FF2B5EF4-FFF2-40B4-BE49-F238E27FC236}">
                <a16:creationId xmlns:a16="http://schemas.microsoft.com/office/drawing/2014/main" id="{CE8768BF-DA29-48D5-AD65-DDF18885CAF7}"/>
              </a:ext>
              <a:ext uri="{C183D7F6-B498-43B3-948B-1728B52AA6E4}">
                <adec:decorative xmlns:adec="http://schemas.microsoft.com/office/drawing/2017/decorative" val="1"/>
              </a:ext>
            </a:extLst>
          </p:cNvPr>
          <p:cNvSpPr/>
          <p:nvPr/>
        </p:nvSpPr>
        <p:spPr>
          <a:xfrm>
            <a:off x="716281" y="3791990"/>
            <a:ext cx="2345859" cy="14123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many patients currently eligible for treatment?</a:t>
            </a:r>
          </a:p>
        </p:txBody>
      </p:sp>
      <p:sp>
        <p:nvSpPr>
          <p:cNvPr id="9" name="Oval 8">
            <a:extLst>
              <a:ext uri="{FF2B5EF4-FFF2-40B4-BE49-F238E27FC236}">
                <a16:creationId xmlns:a16="http://schemas.microsoft.com/office/drawing/2014/main" id="{22FD0DE5-7355-413C-B6EE-265500223FE8}"/>
              </a:ext>
              <a:ext uri="{C183D7F6-B498-43B3-948B-1728B52AA6E4}">
                <adec:decorative xmlns:adec="http://schemas.microsoft.com/office/drawing/2017/decorative" val="1"/>
              </a:ext>
            </a:extLst>
          </p:cNvPr>
          <p:cNvSpPr/>
          <p:nvPr/>
        </p:nvSpPr>
        <p:spPr>
          <a:xfrm>
            <a:off x="1619210" y="3062326"/>
            <a:ext cx="540000" cy="540000"/>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3" name="Rectangle 12">
            <a:extLst>
              <a:ext uri="{FF2B5EF4-FFF2-40B4-BE49-F238E27FC236}">
                <a16:creationId xmlns:a16="http://schemas.microsoft.com/office/drawing/2014/main" id="{AA9E545D-2A0E-4DD8-A1F1-B9BFB33DDFA9}"/>
              </a:ext>
              <a:ext uri="{C183D7F6-B498-43B3-948B-1728B52AA6E4}">
                <adec:decorative xmlns:adec="http://schemas.microsoft.com/office/drawing/2017/decorative" val="1"/>
              </a:ext>
            </a:extLst>
          </p:cNvPr>
          <p:cNvSpPr/>
          <p:nvPr/>
        </p:nvSpPr>
        <p:spPr>
          <a:xfrm>
            <a:off x="4376622" y="3791990"/>
            <a:ext cx="2345859" cy="14123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will eligible population change over time?</a:t>
            </a:r>
          </a:p>
        </p:txBody>
      </p:sp>
      <p:sp>
        <p:nvSpPr>
          <p:cNvPr id="14" name="Oval 13">
            <a:extLst>
              <a:ext uri="{FF2B5EF4-FFF2-40B4-BE49-F238E27FC236}">
                <a16:creationId xmlns:a16="http://schemas.microsoft.com/office/drawing/2014/main" id="{98E52806-D896-4BB4-B7B5-CF8FADC5CB50}"/>
              </a:ext>
              <a:ext uri="{C183D7F6-B498-43B3-948B-1728B52AA6E4}">
                <adec:decorative xmlns:adec="http://schemas.microsoft.com/office/drawing/2017/decorative" val="1"/>
              </a:ext>
            </a:extLst>
          </p:cNvPr>
          <p:cNvSpPr/>
          <p:nvPr/>
        </p:nvSpPr>
        <p:spPr>
          <a:xfrm>
            <a:off x="5279551" y="3062326"/>
            <a:ext cx="540000" cy="540000"/>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5" name="Rectangle 14">
            <a:extLst>
              <a:ext uri="{FF2B5EF4-FFF2-40B4-BE49-F238E27FC236}">
                <a16:creationId xmlns:a16="http://schemas.microsoft.com/office/drawing/2014/main" id="{9370642C-4C40-4612-B56F-D9D41D53E9C0}"/>
              </a:ext>
              <a:ext uri="{C183D7F6-B498-43B3-948B-1728B52AA6E4}">
                <adec:decorative xmlns:adec="http://schemas.microsoft.com/office/drawing/2017/decorative" val="1"/>
              </a:ext>
            </a:extLst>
          </p:cNvPr>
          <p:cNvSpPr/>
          <p:nvPr/>
        </p:nvSpPr>
        <p:spPr>
          <a:xfrm>
            <a:off x="8266461" y="3791990"/>
            <a:ext cx="3309991" cy="14123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will rates of resistance to </a:t>
            </a:r>
            <a:r>
              <a:rPr lang="en-GB" dirty="0" err="1"/>
              <a:t>cefiderocol</a:t>
            </a:r>
            <a:r>
              <a:rPr lang="en-GB" dirty="0"/>
              <a:t> and its comparators change over time?</a:t>
            </a:r>
          </a:p>
        </p:txBody>
      </p:sp>
      <p:sp>
        <p:nvSpPr>
          <p:cNvPr id="17" name="Oval 16">
            <a:extLst>
              <a:ext uri="{FF2B5EF4-FFF2-40B4-BE49-F238E27FC236}">
                <a16:creationId xmlns:a16="http://schemas.microsoft.com/office/drawing/2014/main" id="{39FB3667-BBC9-4224-BB25-9123D4DF4D1F}"/>
              </a:ext>
              <a:ext uri="{C183D7F6-B498-43B3-948B-1728B52AA6E4}">
                <adec:decorative xmlns:adec="http://schemas.microsoft.com/office/drawing/2017/decorative" val="1"/>
              </a:ext>
            </a:extLst>
          </p:cNvPr>
          <p:cNvSpPr/>
          <p:nvPr/>
        </p:nvSpPr>
        <p:spPr>
          <a:xfrm>
            <a:off x="9651456" y="3062326"/>
            <a:ext cx="540000" cy="540000"/>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2" name="Arrow: Right 1">
            <a:extLst>
              <a:ext uri="{FF2B5EF4-FFF2-40B4-BE49-F238E27FC236}">
                <a16:creationId xmlns:a16="http://schemas.microsoft.com/office/drawing/2014/main" id="{66C0B222-BA8B-49DD-9A76-C2C112A833C3}"/>
              </a:ext>
              <a:ext uri="{C183D7F6-B498-43B3-948B-1728B52AA6E4}">
                <adec:decorative xmlns:adec="http://schemas.microsoft.com/office/drawing/2017/decorative" val="1"/>
              </a:ext>
            </a:extLst>
          </p:cNvPr>
          <p:cNvSpPr/>
          <p:nvPr/>
        </p:nvSpPr>
        <p:spPr>
          <a:xfrm>
            <a:off x="3298549" y="4212409"/>
            <a:ext cx="841663"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6574CCE7-679B-4E20-A2B0-62CE7D777534}"/>
              </a:ext>
              <a:ext uri="{C183D7F6-B498-43B3-948B-1728B52AA6E4}">
                <adec:decorative xmlns:adec="http://schemas.microsoft.com/office/drawing/2017/decorative" val="1"/>
              </a:ext>
            </a:extLst>
          </p:cNvPr>
          <p:cNvSpPr/>
          <p:nvPr/>
        </p:nvSpPr>
        <p:spPr>
          <a:xfrm>
            <a:off x="7136295" y="4212409"/>
            <a:ext cx="841663"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2382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p:txBody>
          <a:bodyPr/>
          <a:lstStyle/>
          <a:p>
            <a:r>
              <a:rPr lang="en-GB" dirty="0"/>
              <a:t>Estimating the patient population over time</a:t>
            </a:r>
          </a:p>
        </p:txBody>
      </p:sp>
      <p:sp>
        <p:nvSpPr>
          <p:cNvPr id="8" name="Rectangle 7">
            <a:extLst>
              <a:ext uri="{FF2B5EF4-FFF2-40B4-BE49-F238E27FC236}">
                <a16:creationId xmlns:a16="http://schemas.microsoft.com/office/drawing/2014/main" id="{CE8768BF-DA29-48D5-AD65-DDF18885CAF7}"/>
              </a:ext>
              <a:ext uri="{C183D7F6-B498-43B3-948B-1728B52AA6E4}">
                <adec:decorative xmlns:adec="http://schemas.microsoft.com/office/drawing/2017/decorative" val="1"/>
              </a:ext>
            </a:extLst>
          </p:cNvPr>
          <p:cNvSpPr/>
          <p:nvPr/>
        </p:nvSpPr>
        <p:spPr>
          <a:xfrm>
            <a:off x="716281" y="3791990"/>
            <a:ext cx="2345859" cy="14123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many patients currently eligible for treatment?</a:t>
            </a:r>
          </a:p>
        </p:txBody>
      </p:sp>
      <p:sp>
        <p:nvSpPr>
          <p:cNvPr id="9" name="Oval 8">
            <a:extLst>
              <a:ext uri="{FF2B5EF4-FFF2-40B4-BE49-F238E27FC236}">
                <a16:creationId xmlns:a16="http://schemas.microsoft.com/office/drawing/2014/main" id="{22FD0DE5-7355-413C-B6EE-265500223FE8}"/>
              </a:ext>
              <a:ext uri="{C183D7F6-B498-43B3-948B-1728B52AA6E4}">
                <adec:decorative xmlns:adec="http://schemas.microsoft.com/office/drawing/2017/decorative" val="1"/>
              </a:ext>
            </a:extLst>
          </p:cNvPr>
          <p:cNvSpPr/>
          <p:nvPr/>
        </p:nvSpPr>
        <p:spPr>
          <a:xfrm>
            <a:off x="1619210" y="3062326"/>
            <a:ext cx="540000" cy="540000"/>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3" name="Rectangle 12">
            <a:extLst>
              <a:ext uri="{FF2B5EF4-FFF2-40B4-BE49-F238E27FC236}">
                <a16:creationId xmlns:a16="http://schemas.microsoft.com/office/drawing/2014/main" id="{AA9E545D-2A0E-4DD8-A1F1-B9BFB33DDFA9}"/>
              </a:ext>
              <a:ext uri="{C183D7F6-B498-43B3-948B-1728B52AA6E4}">
                <adec:decorative xmlns:adec="http://schemas.microsoft.com/office/drawing/2017/decorative" val="1"/>
              </a:ext>
            </a:extLst>
          </p:cNvPr>
          <p:cNvSpPr/>
          <p:nvPr/>
        </p:nvSpPr>
        <p:spPr>
          <a:xfrm>
            <a:off x="4376622" y="3791990"/>
            <a:ext cx="2345859" cy="1412339"/>
          </a:xfrm>
          <a:prstGeom prst="rect">
            <a:avLst/>
          </a:prstGeom>
          <a:solidFill>
            <a:schemeClr val="accent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will eligible population change over time?</a:t>
            </a:r>
          </a:p>
        </p:txBody>
      </p:sp>
      <p:sp>
        <p:nvSpPr>
          <p:cNvPr id="14" name="Oval 13">
            <a:extLst>
              <a:ext uri="{FF2B5EF4-FFF2-40B4-BE49-F238E27FC236}">
                <a16:creationId xmlns:a16="http://schemas.microsoft.com/office/drawing/2014/main" id="{98E52806-D896-4BB4-B7B5-CF8FADC5CB50}"/>
              </a:ext>
              <a:ext uri="{C183D7F6-B498-43B3-948B-1728B52AA6E4}">
                <adec:decorative xmlns:adec="http://schemas.microsoft.com/office/drawing/2017/decorative" val="1"/>
              </a:ext>
            </a:extLst>
          </p:cNvPr>
          <p:cNvSpPr/>
          <p:nvPr/>
        </p:nvSpPr>
        <p:spPr>
          <a:xfrm>
            <a:off x="5279551" y="3062326"/>
            <a:ext cx="540000" cy="540000"/>
          </a:xfrm>
          <a:prstGeom prst="ellipse">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5" name="Rectangle 14">
            <a:extLst>
              <a:ext uri="{FF2B5EF4-FFF2-40B4-BE49-F238E27FC236}">
                <a16:creationId xmlns:a16="http://schemas.microsoft.com/office/drawing/2014/main" id="{9370642C-4C40-4612-B56F-D9D41D53E9C0}"/>
              </a:ext>
              <a:ext uri="{C183D7F6-B498-43B3-948B-1728B52AA6E4}">
                <adec:decorative xmlns:adec="http://schemas.microsoft.com/office/drawing/2017/decorative" val="1"/>
              </a:ext>
            </a:extLst>
          </p:cNvPr>
          <p:cNvSpPr/>
          <p:nvPr/>
        </p:nvSpPr>
        <p:spPr>
          <a:xfrm>
            <a:off x="8266461" y="3791990"/>
            <a:ext cx="3309991" cy="1412339"/>
          </a:xfrm>
          <a:prstGeom prst="rect">
            <a:avLst/>
          </a:prstGeom>
          <a:solidFill>
            <a:schemeClr val="accent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will rates of resistance to </a:t>
            </a:r>
            <a:r>
              <a:rPr lang="en-GB" dirty="0" err="1"/>
              <a:t>cefiderocoI</a:t>
            </a:r>
            <a:r>
              <a:rPr lang="en-GB" dirty="0"/>
              <a:t> and its comparators change over time?</a:t>
            </a:r>
          </a:p>
        </p:txBody>
      </p:sp>
      <p:sp>
        <p:nvSpPr>
          <p:cNvPr id="17" name="Oval 16">
            <a:extLst>
              <a:ext uri="{FF2B5EF4-FFF2-40B4-BE49-F238E27FC236}">
                <a16:creationId xmlns:a16="http://schemas.microsoft.com/office/drawing/2014/main" id="{39FB3667-BBC9-4224-BB25-9123D4DF4D1F}"/>
              </a:ext>
              <a:ext uri="{C183D7F6-B498-43B3-948B-1728B52AA6E4}">
                <adec:decorative xmlns:adec="http://schemas.microsoft.com/office/drawing/2017/decorative" val="1"/>
              </a:ext>
            </a:extLst>
          </p:cNvPr>
          <p:cNvSpPr/>
          <p:nvPr/>
        </p:nvSpPr>
        <p:spPr>
          <a:xfrm>
            <a:off x="9651456" y="3062326"/>
            <a:ext cx="540000" cy="540000"/>
          </a:xfrm>
          <a:prstGeom prst="ellipse">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2" name="Arrow: Right 1">
            <a:extLst>
              <a:ext uri="{FF2B5EF4-FFF2-40B4-BE49-F238E27FC236}">
                <a16:creationId xmlns:a16="http://schemas.microsoft.com/office/drawing/2014/main" id="{66C0B222-BA8B-49DD-9A76-C2C112A833C3}"/>
              </a:ext>
              <a:ext uri="{C183D7F6-B498-43B3-948B-1728B52AA6E4}">
                <adec:decorative xmlns:adec="http://schemas.microsoft.com/office/drawing/2017/decorative" val="1"/>
              </a:ext>
            </a:extLst>
          </p:cNvPr>
          <p:cNvSpPr/>
          <p:nvPr/>
        </p:nvSpPr>
        <p:spPr>
          <a:xfrm>
            <a:off x="3298549" y="4212409"/>
            <a:ext cx="841663" cy="571500"/>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6574CCE7-679B-4E20-A2B0-62CE7D777534}"/>
              </a:ext>
              <a:ext uri="{C183D7F6-B498-43B3-948B-1728B52AA6E4}">
                <adec:decorative xmlns:adec="http://schemas.microsoft.com/office/drawing/2017/decorative" val="1"/>
              </a:ext>
            </a:extLst>
          </p:cNvPr>
          <p:cNvSpPr/>
          <p:nvPr/>
        </p:nvSpPr>
        <p:spPr>
          <a:xfrm>
            <a:off x="7136295" y="4212409"/>
            <a:ext cx="841663" cy="571500"/>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47396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p:txBody>
          <a:bodyPr/>
          <a:lstStyle/>
          <a:p>
            <a:r>
              <a:rPr lang="en-GB" dirty="0"/>
              <a:t>Determining size of current patient population</a:t>
            </a:r>
          </a:p>
        </p:txBody>
      </p:sp>
      <p:sp>
        <p:nvSpPr>
          <p:cNvPr id="5" name="Rectangle 4">
            <a:extLst>
              <a:ext uri="{FF2B5EF4-FFF2-40B4-BE49-F238E27FC236}">
                <a16:creationId xmlns:a16="http://schemas.microsoft.com/office/drawing/2014/main" id="{C2C7A4C7-9E86-4DA3-BD69-48779705D93F}"/>
              </a:ext>
            </a:extLst>
          </p:cNvPr>
          <p:cNvSpPr/>
          <p:nvPr/>
        </p:nvSpPr>
        <p:spPr>
          <a:xfrm>
            <a:off x="301593" y="1372659"/>
            <a:ext cx="4114544" cy="499783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tx1"/>
                </a:solidFill>
              </a:rPr>
              <a:t>Data used to inform population estimates</a:t>
            </a:r>
          </a:p>
          <a:p>
            <a:pPr algn="ctr"/>
            <a:endParaRPr lang="en-GB" sz="1000" b="1" dirty="0">
              <a:solidFill>
                <a:schemeClr val="tx1"/>
              </a:solidFill>
            </a:endParaRPr>
          </a:p>
          <a:p>
            <a:pPr marL="285750" indent="-285750">
              <a:buFont typeface="Arial" panose="020B0604020202020204" pitchFamily="34" charset="0"/>
              <a:buChar char="•"/>
            </a:pPr>
            <a:r>
              <a:rPr lang="en-GB" b="1" dirty="0">
                <a:solidFill>
                  <a:schemeClr val="tx1"/>
                </a:solidFill>
              </a:rPr>
              <a:t>Public Health England </a:t>
            </a:r>
            <a:r>
              <a:rPr lang="en-GB" dirty="0">
                <a:solidFill>
                  <a:srgbClr val="0B0C0C"/>
                </a:solidFill>
              </a:rPr>
              <a:t>Second Generation Surveillance System (SGSS) Antimicrobial Resistance module – national database of laboratory data provided by 98% of hospital microbiology labs in England</a:t>
            </a:r>
          </a:p>
          <a:p>
            <a:pPr marL="285750" indent="-285750">
              <a:buFont typeface="Arial" panose="020B0604020202020204" pitchFamily="34" charset="0"/>
              <a:buChar char="•"/>
            </a:pPr>
            <a:r>
              <a:rPr lang="en-GB" b="1" dirty="0">
                <a:solidFill>
                  <a:srgbClr val="0B0C0C"/>
                </a:solidFill>
              </a:rPr>
              <a:t>Timeframe: </a:t>
            </a:r>
            <a:r>
              <a:rPr lang="en-GB" dirty="0">
                <a:solidFill>
                  <a:srgbClr val="0B0C0C"/>
                </a:solidFill>
              </a:rPr>
              <a:t>October 2020 to April 2021 (because reporting of acquired </a:t>
            </a:r>
            <a:r>
              <a:rPr lang="en-GB" dirty="0" err="1">
                <a:solidFill>
                  <a:srgbClr val="0B0C0C"/>
                </a:solidFill>
              </a:rPr>
              <a:t>carbapenemase</a:t>
            </a:r>
            <a:r>
              <a:rPr lang="en-GB" dirty="0">
                <a:solidFill>
                  <a:srgbClr val="0B0C0C"/>
                </a:solidFill>
              </a:rPr>
              <a:t>-producing gram-negative bacteria became mandatory in October 2020)</a:t>
            </a:r>
          </a:p>
          <a:p>
            <a:pPr marL="285750" indent="-285750">
              <a:buFont typeface="Arial" panose="020B0604020202020204" pitchFamily="34" charset="0"/>
              <a:buChar char="•"/>
            </a:pPr>
            <a:r>
              <a:rPr lang="en-GB" b="1" dirty="0">
                <a:solidFill>
                  <a:srgbClr val="0B0C0C"/>
                </a:solidFill>
              </a:rPr>
              <a:t>Site of infection not available directly </a:t>
            </a:r>
            <a:r>
              <a:rPr lang="en-GB" b="1" dirty="0">
                <a:solidFill>
                  <a:srgbClr val="0B0C0C"/>
                </a:solidFill>
                <a:sym typeface="Wingdings" panose="05000000000000000000" pitchFamily="2" charset="2"/>
              </a:rPr>
              <a:t> inferred from specimen type </a:t>
            </a:r>
            <a:endParaRPr lang="en-GB" b="1" dirty="0">
              <a:solidFill>
                <a:schemeClr val="tx1"/>
              </a:solidFill>
            </a:endParaRPr>
          </a:p>
        </p:txBody>
      </p:sp>
      <p:sp>
        <p:nvSpPr>
          <p:cNvPr id="7" name="Rectangle 6">
            <a:extLst>
              <a:ext uri="{FF2B5EF4-FFF2-40B4-BE49-F238E27FC236}">
                <a16:creationId xmlns:a16="http://schemas.microsoft.com/office/drawing/2014/main" id="{C56AE5DF-F67C-4C1F-BDE5-1901CC49CD07}"/>
              </a:ext>
            </a:extLst>
          </p:cNvPr>
          <p:cNvSpPr/>
          <p:nvPr/>
        </p:nvSpPr>
        <p:spPr>
          <a:xfrm>
            <a:off x="4610927" y="1354473"/>
            <a:ext cx="7359400" cy="39725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tx1"/>
                </a:solidFill>
              </a:rPr>
              <a:t>SGSS Data</a:t>
            </a:r>
          </a:p>
        </p:txBody>
      </p:sp>
      <p:sp>
        <p:nvSpPr>
          <p:cNvPr id="8" name="Rectangle 7">
            <a:extLst>
              <a:ext uri="{FF2B5EF4-FFF2-40B4-BE49-F238E27FC236}">
                <a16:creationId xmlns:a16="http://schemas.microsoft.com/office/drawing/2014/main" id="{EE32B80D-B944-4A87-8CC1-929C7AA1C1E1}"/>
              </a:ext>
            </a:extLst>
          </p:cNvPr>
          <p:cNvSpPr/>
          <p:nvPr/>
        </p:nvSpPr>
        <p:spPr>
          <a:xfrm>
            <a:off x="4610927" y="2174260"/>
            <a:ext cx="3524400" cy="161423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PHE classification of infection sites</a:t>
            </a:r>
          </a:p>
          <a:p>
            <a:pPr marL="285750" indent="-285750">
              <a:buFont typeface="Arial" panose="020B0604020202020204" pitchFamily="34" charset="0"/>
              <a:buChar char="•"/>
            </a:pPr>
            <a:r>
              <a:rPr lang="en-GB" dirty="0">
                <a:solidFill>
                  <a:schemeClr val="tx1"/>
                </a:solidFill>
              </a:rPr>
              <a:t>Several samples removed </a:t>
            </a:r>
            <a:r>
              <a:rPr lang="en-GB" dirty="0">
                <a:solidFill>
                  <a:schemeClr val="tx1"/>
                </a:solidFill>
                <a:sym typeface="Wingdings" panose="05000000000000000000" pitchFamily="2" charset="2"/>
              </a:rPr>
              <a:t> clinical experts considered estimates conservative</a:t>
            </a:r>
            <a:endParaRPr lang="en-GB" dirty="0">
              <a:solidFill>
                <a:schemeClr val="tx1"/>
              </a:solidFill>
            </a:endParaRPr>
          </a:p>
        </p:txBody>
      </p:sp>
      <p:sp>
        <p:nvSpPr>
          <p:cNvPr id="10" name="Rectangle 9">
            <a:extLst>
              <a:ext uri="{FF2B5EF4-FFF2-40B4-BE49-F238E27FC236}">
                <a16:creationId xmlns:a16="http://schemas.microsoft.com/office/drawing/2014/main" id="{3CBEBD5C-7681-4B57-84FA-C06CE159C2C2}"/>
              </a:ext>
            </a:extLst>
          </p:cNvPr>
          <p:cNvSpPr/>
          <p:nvPr/>
        </p:nvSpPr>
        <p:spPr>
          <a:xfrm>
            <a:off x="8446377" y="2174260"/>
            <a:ext cx="3524175" cy="161423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Clinical expert classification of infection sites</a:t>
            </a:r>
            <a:endParaRPr lang="en-GB" dirty="0">
              <a:solidFill>
                <a:schemeClr val="tx1"/>
              </a:solidFill>
            </a:endParaRPr>
          </a:p>
          <a:p>
            <a:pPr marL="285750" indent="-285750">
              <a:buFont typeface="Arial" panose="020B0604020202020204" pitchFamily="34" charset="0"/>
              <a:buChar char="•"/>
            </a:pPr>
            <a:r>
              <a:rPr lang="en-GB" dirty="0">
                <a:solidFill>
                  <a:schemeClr val="tx1"/>
                </a:solidFill>
              </a:rPr>
              <a:t>Broader classification – may include samples that don’t relate to infections of interest</a:t>
            </a:r>
          </a:p>
        </p:txBody>
      </p:sp>
      <p:sp>
        <p:nvSpPr>
          <p:cNvPr id="11" name="Rectangle 10">
            <a:extLst>
              <a:ext uri="{FF2B5EF4-FFF2-40B4-BE49-F238E27FC236}">
                <a16:creationId xmlns:a16="http://schemas.microsoft.com/office/drawing/2014/main" id="{1CFF17B7-62CE-4F5A-854F-FC7150A206EE}"/>
              </a:ext>
            </a:extLst>
          </p:cNvPr>
          <p:cNvSpPr/>
          <p:nvPr/>
        </p:nvSpPr>
        <p:spPr>
          <a:xfrm>
            <a:off x="4610927" y="4287027"/>
            <a:ext cx="2536594" cy="70061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tx1"/>
                </a:solidFill>
              </a:rPr>
              <a:t>High value clinical scenarios</a:t>
            </a:r>
          </a:p>
        </p:txBody>
      </p:sp>
      <p:sp>
        <p:nvSpPr>
          <p:cNvPr id="13" name="Rectangle 12">
            <a:extLst>
              <a:ext uri="{FF2B5EF4-FFF2-40B4-BE49-F238E27FC236}">
                <a16:creationId xmlns:a16="http://schemas.microsoft.com/office/drawing/2014/main" id="{7427DF3B-CC4F-41B3-B4B6-86182A458DEE}"/>
              </a:ext>
            </a:extLst>
          </p:cNvPr>
          <p:cNvSpPr/>
          <p:nvPr/>
        </p:nvSpPr>
        <p:spPr>
          <a:xfrm>
            <a:off x="7280625" y="4287026"/>
            <a:ext cx="4800805" cy="70061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Other expected uses</a:t>
            </a:r>
          </a:p>
        </p:txBody>
      </p:sp>
      <p:sp>
        <p:nvSpPr>
          <p:cNvPr id="15" name="Rectangle 14">
            <a:extLst>
              <a:ext uri="{FF2B5EF4-FFF2-40B4-BE49-F238E27FC236}">
                <a16:creationId xmlns:a16="http://schemas.microsoft.com/office/drawing/2014/main" id="{EEE1455B-2922-4A07-9EE9-FF495FBD8006}"/>
              </a:ext>
              <a:ext uri="{C183D7F6-B498-43B3-948B-1728B52AA6E4}">
                <adec:decorative xmlns:adec="http://schemas.microsoft.com/office/drawing/2017/decorative" val="1"/>
              </a:ext>
            </a:extLst>
          </p:cNvPr>
          <p:cNvSpPr/>
          <p:nvPr/>
        </p:nvSpPr>
        <p:spPr>
          <a:xfrm>
            <a:off x="4549390" y="5394738"/>
            <a:ext cx="1232513" cy="115491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HAP/</a:t>
            </a:r>
          </a:p>
          <a:p>
            <a:pPr algn="ctr"/>
            <a:r>
              <a:rPr lang="en-GB" b="1" dirty="0"/>
              <a:t>VAP</a:t>
            </a:r>
          </a:p>
        </p:txBody>
      </p:sp>
      <p:sp>
        <p:nvSpPr>
          <p:cNvPr id="16" name="Rectangle 15">
            <a:extLst>
              <a:ext uri="{FF2B5EF4-FFF2-40B4-BE49-F238E27FC236}">
                <a16:creationId xmlns:a16="http://schemas.microsoft.com/office/drawing/2014/main" id="{3D9DA177-1CFF-45FF-927C-0534B3115C02}"/>
              </a:ext>
              <a:ext uri="{C183D7F6-B498-43B3-948B-1728B52AA6E4}">
                <adec:decorative xmlns:adec="http://schemas.microsoft.com/office/drawing/2017/decorative" val="1"/>
              </a:ext>
            </a:extLst>
          </p:cNvPr>
          <p:cNvSpPr/>
          <p:nvPr/>
        </p:nvSpPr>
        <p:spPr>
          <a:xfrm>
            <a:off x="5915008" y="5394738"/>
            <a:ext cx="1232513" cy="115491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t>cUTI</a:t>
            </a:r>
            <a:endParaRPr lang="en-GB" b="1" dirty="0"/>
          </a:p>
        </p:txBody>
      </p:sp>
      <p:sp>
        <p:nvSpPr>
          <p:cNvPr id="17" name="Rectangle 16">
            <a:extLst>
              <a:ext uri="{FF2B5EF4-FFF2-40B4-BE49-F238E27FC236}">
                <a16:creationId xmlns:a16="http://schemas.microsoft.com/office/drawing/2014/main" id="{DE80DFC4-FC53-4F04-B45E-5C3839780A8F}"/>
              </a:ext>
              <a:ext uri="{C183D7F6-B498-43B3-948B-1728B52AA6E4}">
                <adec:decorative xmlns:adec="http://schemas.microsoft.com/office/drawing/2017/decorative" val="1"/>
              </a:ext>
            </a:extLst>
          </p:cNvPr>
          <p:cNvSpPr/>
          <p:nvPr/>
        </p:nvSpPr>
        <p:spPr>
          <a:xfrm>
            <a:off x="7280625" y="5394738"/>
            <a:ext cx="1511532" cy="115491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Bloodstream infections (BSI)</a:t>
            </a:r>
          </a:p>
        </p:txBody>
      </p:sp>
      <p:sp>
        <p:nvSpPr>
          <p:cNvPr id="18" name="Rectangle 17">
            <a:extLst>
              <a:ext uri="{FF2B5EF4-FFF2-40B4-BE49-F238E27FC236}">
                <a16:creationId xmlns:a16="http://schemas.microsoft.com/office/drawing/2014/main" id="{2FC28BED-1BE0-4B09-A9C6-81004E782CD6}"/>
              </a:ext>
              <a:ext uri="{C183D7F6-B498-43B3-948B-1728B52AA6E4}">
                <adec:decorative xmlns:adec="http://schemas.microsoft.com/office/drawing/2017/decorative" val="1"/>
              </a:ext>
            </a:extLst>
          </p:cNvPr>
          <p:cNvSpPr/>
          <p:nvPr/>
        </p:nvSpPr>
        <p:spPr>
          <a:xfrm>
            <a:off x="8925261" y="5394738"/>
            <a:ext cx="1511532" cy="115491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Intra-abdominal infections (IAI)</a:t>
            </a:r>
          </a:p>
        </p:txBody>
      </p:sp>
      <p:sp>
        <p:nvSpPr>
          <p:cNvPr id="19" name="Rectangle 18">
            <a:extLst>
              <a:ext uri="{FF2B5EF4-FFF2-40B4-BE49-F238E27FC236}">
                <a16:creationId xmlns:a16="http://schemas.microsoft.com/office/drawing/2014/main" id="{E917E4CA-CC4F-4E46-BCF5-AF66CB32E8E3}"/>
              </a:ext>
              <a:ext uri="{C183D7F6-B498-43B3-948B-1728B52AA6E4}">
                <adec:decorative xmlns:adec="http://schemas.microsoft.com/office/drawing/2017/decorative" val="1"/>
              </a:ext>
            </a:extLst>
          </p:cNvPr>
          <p:cNvSpPr/>
          <p:nvPr/>
        </p:nvSpPr>
        <p:spPr>
          <a:xfrm>
            <a:off x="10569898" y="5394738"/>
            <a:ext cx="1511532" cy="115491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err="1">
                <a:effectLst/>
                <a:ea typeface="Calibri" panose="020F0502020204030204" pitchFamily="34" charset="0"/>
                <a:cs typeface="Arial" panose="020B0604020202020204" pitchFamily="34" charset="0"/>
              </a:rPr>
              <a:t>Stenotro-phonoma</a:t>
            </a:r>
            <a:r>
              <a:rPr lang="en-GB" b="1" dirty="0" err="1">
                <a:effectLst/>
                <a:ea typeface="Calibri" panose="020F0502020204030204" pitchFamily="34" charset="0"/>
                <a:cs typeface="Arial" panose="020B0604020202020204" pitchFamily="34" charset="0"/>
              </a:rPr>
              <a:t>s</a:t>
            </a:r>
            <a:endParaRPr lang="en-GB" b="1" dirty="0"/>
          </a:p>
        </p:txBody>
      </p:sp>
      <p:cxnSp>
        <p:nvCxnSpPr>
          <p:cNvPr id="3" name="Connector: Elbow 2">
            <a:extLst>
              <a:ext uri="{FF2B5EF4-FFF2-40B4-BE49-F238E27FC236}">
                <a16:creationId xmlns:a16="http://schemas.microsoft.com/office/drawing/2014/main" id="{2E371A73-2994-415F-B580-090129A26A0E}"/>
              </a:ext>
              <a:ext uri="{C183D7F6-B498-43B3-948B-1728B52AA6E4}">
                <adec:decorative xmlns:adec="http://schemas.microsoft.com/office/drawing/2017/decorative" val="1"/>
              </a:ext>
            </a:extLst>
          </p:cNvPr>
          <p:cNvCxnSpPr>
            <a:stCxn id="7" idx="2"/>
            <a:endCxn id="8" idx="0"/>
          </p:cNvCxnSpPr>
          <p:nvPr/>
        </p:nvCxnSpPr>
        <p:spPr>
          <a:xfrm rot="5400000">
            <a:off x="7120613" y="1004245"/>
            <a:ext cx="422529" cy="1917500"/>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C4C88D82-1566-4BEC-AD28-4495691336E8}"/>
              </a:ext>
              <a:ext uri="{C183D7F6-B498-43B3-948B-1728B52AA6E4}">
                <adec:decorative xmlns:adec="http://schemas.microsoft.com/office/drawing/2017/decorative" val="1"/>
              </a:ext>
            </a:extLst>
          </p:cNvPr>
          <p:cNvCxnSpPr>
            <a:stCxn id="7" idx="2"/>
            <a:endCxn id="10" idx="0"/>
          </p:cNvCxnSpPr>
          <p:nvPr/>
        </p:nvCxnSpPr>
        <p:spPr>
          <a:xfrm rot="16200000" flipH="1">
            <a:off x="9038282" y="1004076"/>
            <a:ext cx="422529" cy="1917838"/>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69749472-D23D-4B14-9B86-593802CD4BF4}"/>
              </a:ext>
              <a:ext uri="{C183D7F6-B498-43B3-948B-1728B52AA6E4}">
                <adec:decorative xmlns:adec="http://schemas.microsoft.com/office/drawing/2017/decorative" val="1"/>
              </a:ext>
            </a:extLst>
          </p:cNvPr>
          <p:cNvCxnSpPr>
            <a:stCxn id="8" idx="2"/>
            <a:endCxn id="11" idx="0"/>
          </p:cNvCxnSpPr>
          <p:nvPr/>
        </p:nvCxnSpPr>
        <p:spPr>
          <a:xfrm rot="5400000">
            <a:off x="5876908" y="3790807"/>
            <a:ext cx="498537" cy="493903"/>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BFF34547-FE5D-4B83-80C9-5DCCF43A1E6D}"/>
              </a:ext>
              <a:ext uri="{C183D7F6-B498-43B3-948B-1728B52AA6E4}">
                <adec:decorative xmlns:adec="http://schemas.microsoft.com/office/drawing/2017/decorative" val="1"/>
              </a:ext>
            </a:extLst>
          </p:cNvPr>
          <p:cNvCxnSpPr>
            <a:stCxn id="8" idx="2"/>
            <a:endCxn id="13" idx="0"/>
          </p:cNvCxnSpPr>
          <p:nvPr/>
        </p:nvCxnSpPr>
        <p:spPr>
          <a:xfrm rot="16200000" flipH="1">
            <a:off x="7777809" y="2383807"/>
            <a:ext cx="498536" cy="3307901"/>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7810721D-9431-486B-B581-62F9A11330B3}"/>
              </a:ext>
              <a:ext uri="{C183D7F6-B498-43B3-948B-1728B52AA6E4}">
                <adec:decorative xmlns:adec="http://schemas.microsoft.com/office/drawing/2017/decorative" val="1"/>
              </a:ext>
            </a:extLst>
          </p:cNvPr>
          <p:cNvCxnSpPr>
            <a:stCxn id="10" idx="2"/>
            <a:endCxn id="13" idx="0"/>
          </p:cNvCxnSpPr>
          <p:nvPr/>
        </p:nvCxnSpPr>
        <p:spPr>
          <a:xfrm rot="5400000">
            <a:off x="9695479" y="3774040"/>
            <a:ext cx="498536" cy="527437"/>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EC8D178A-C574-442E-B6AC-5936EB6C7F50}"/>
              </a:ext>
              <a:ext uri="{C183D7F6-B498-43B3-948B-1728B52AA6E4}">
                <adec:decorative xmlns:adec="http://schemas.microsoft.com/office/drawing/2017/decorative" val="1"/>
              </a:ext>
            </a:extLst>
          </p:cNvPr>
          <p:cNvCxnSpPr>
            <a:cxnSpLocks/>
            <a:stCxn id="11" idx="2"/>
            <a:endCxn id="15" idx="0"/>
          </p:cNvCxnSpPr>
          <p:nvPr/>
        </p:nvCxnSpPr>
        <p:spPr>
          <a:xfrm rot="5400000">
            <a:off x="5318886" y="4834399"/>
            <a:ext cx="407101" cy="713577"/>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B2890805-9927-439B-8954-B00E3BB5ACAC}"/>
              </a:ext>
              <a:ext uri="{C183D7F6-B498-43B3-948B-1728B52AA6E4}">
                <adec:decorative xmlns:adec="http://schemas.microsoft.com/office/drawing/2017/decorative" val="1"/>
              </a:ext>
            </a:extLst>
          </p:cNvPr>
          <p:cNvCxnSpPr>
            <a:cxnSpLocks/>
            <a:stCxn id="11" idx="2"/>
            <a:endCxn id="16" idx="0"/>
          </p:cNvCxnSpPr>
          <p:nvPr/>
        </p:nvCxnSpPr>
        <p:spPr>
          <a:xfrm rot="16200000" flipH="1">
            <a:off x="6001694" y="4865166"/>
            <a:ext cx="407101" cy="652041"/>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CADCB58F-AA53-4C86-BA23-D088B3DBBC50}"/>
              </a:ext>
              <a:ext uri="{C183D7F6-B498-43B3-948B-1728B52AA6E4}">
                <adec:decorative xmlns:adec="http://schemas.microsoft.com/office/drawing/2017/decorative" val="1"/>
              </a:ext>
            </a:extLst>
          </p:cNvPr>
          <p:cNvCxnSpPr>
            <a:cxnSpLocks/>
            <a:stCxn id="13" idx="2"/>
            <a:endCxn id="17" idx="0"/>
          </p:cNvCxnSpPr>
          <p:nvPr/>
        </p:nvCxnSpPr>
        <p:spPr>
          <a:xfrm rot="5400000">
            <a:off x="8655160" y="4368870"/>
            <a:ext cx="407100" cy="1644637"/>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B2EE76C6-721E-4E26-B5AD-54C6DDB7059C}"/>
              </a:ext>
              <a:ext uri="{C183D7F6-B498-43B3-948B-1728B52AA6E4}">
                <adec:decorative xmlns:adec="http://schemas.microsoft.com/office/drawing/2017/decorative" val="1"/>
              </a:ext>
            </a:extLst>
          </p:cNvPr>
          <p:cNvCxnSpPr>
            <a:cxnSpLocks/>
            <a:stCxn id="13" idx="2"/>
            <a:endCxn id="18" idx="0"/>
          </p:cNvCxnSpPr>
          <p:nvPr/>
        </p:nvCxnSpPr>
        <p:spPr>
          <a:xfrm rot="5400000">
            <a:off x="9477478" y="5191188"/>
            <a:ext cx="407100" cy="1"/>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D1D5C260-5276-428F-96C6-FFB71BD69D67}"/>
              </a:ext>
              <a:ext uri="{C183D7F6-B498-43B3-948B-1728B52AA6E4}">
                <adec:decorative xmlns:adec="http://schemas.microsoft.com/office/drawing/2017/decorative" val="1"/>
              </a:ext>
            </a:extLst>
          </p:cNvPr>
          <p:cNvCxnSpPr>
            <a:cxnSpLocks/>
            <a:stCxn id="13" idx="2"/>
            <a:endCxn id="19" idx="0"/>
          </p:cNvCxnSpPr>
          <p:nvPr/>
        </p:nvCxnSpPr>
        <p:spPr>
          <a:xfrm rot="16200000" flipH="1">
            <a:off x="10299796" y="4368870"/>
            <a:ext cx="407100" cy="1644636"/>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2516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68206-3135-4FBD-B094-2D04A6EC9DCA}"/>
              </a:ext>
            </a:extLst>
          </p:cNvPr>
          <p:cNvSpPr>
            <a:spLocks noGrp="1"/>
          </p:cNvSpPr>
          <p:nvPr>
            <p:ph type="ctrTitle"/>
          </p:nvPr>
        </p:nvSpPr>
        <p:spPr/>
        <p:txBody>
          <a:bodyPr/>
          <a:lstStyle/>
          <a:p>
            <a:r>
              <a:rPr lang="en-GB" dirty="0"/>
              <a:t>The clinical expert classification of infection sites is broader than the PHE classification</a:t>
            </a:r>
          </a:p>
        </p:txBody>
      </p:sp>
      <p:graphicFrame>
        <p:nvGraphicFramePr>
          <p:cNvPr id="5" name="Table 5">
            <a:extLst>
              <a:ext uri="{FF2B5EF4-FFF2-40B4-BE49-F238E27FC236}">
                <a16:creationId xmlns:a16="http://schemas.microsoft.com/office/drawing/2014/main" id="{287093D6-0A6E-48A1-BA84-B36E2E6A1108}"/>
              </a:ext>
            </a:extLst>
          </p:cNvPr>
          <p:cNvGraphicFramePr>
            <a:graphicFrameLocks noGrp="1"/>
          </p:cNvGraphicFramePr>
          <p:nvPr>
            <p:extLst>
              <p:ext uri="{D42A27DB-BD31-4B8C-83A1-F6EECF244321}">
                <p14:modId xmlns:p14="http://schemas.microsoft.com/office/powerpoint/2010/main" val="1181882934"/>
              </p:ext>
            </p:extLst>
          </p:nvPr>
        </p:nvGraphicFramePr>
        <p:xfrm>
          <a:off x="555964" y="1677880"/>
          <a:ext cx="11080070" cy="3374835"/>
        </p:xfrm>
        <a:graphic>
          <a:graphicData uri="http://schemas.openxmlformats.org/drawingml/2006/table">
            <a:tbl>
              <a:tblPr firstRow="1" bandRow="1">
                <a:tableStyleId>{5C22544A-7EE6-4342-B048-85BDC9FD1C3A}</a:tableStyleId>
              </a:tblPr>
              <a:tblGrid>
                <a:gridCol w="1528016">
                  <a:extLst>
                    <a:ext uri="{9D8B030D-6E8A-4147-A177-3AD203B41FA5}">
                      <a16:colId xmlns:a16="http://schemas.microsoft.com/office/drawing/2014/main" val="1920023368"/>
                    </a:ext>
                  </a:extLst>
                </a:gridCol>
                <a:gridCol w="2126512">
                  <a:extLst>
                    <a:ext uri="{9D8B030D-6E8A-4147-A177-3AD203B41FA5}">
                      <a16:colId xmlns:a16="http://schemas.microsoft.com/office/drawing/2014/main" val="3929509136"/>
                    </a:ext>
                  </a:extLst>
                </a:gridCol>
                <a:gridCol w="3136605">
                  <a:extLst>
                    <a:ext uri="{9D8B030D-6E8A-4147-A177-3AD203B41FA5}">
                      <a16:colId xmlns:a16="http://schemas.microsoft.com/office/drawing/2014/main" val="773625212"/>
                    </a:ext>
                  </a:extLst>
                </a:gridCol>
                <a:gridCol w="2072923">
                  <a:extLst>
                    <a:ext uri="{9D8B030D-6E8A-4147-A177-3AD203B41FA5}">
                      <a16:colId xmlns:a16="http://schemas.microsoft.com/office/drawing/2014/main" val="3576577751"/>
                    </a:ext>
                  </a:extLst>
                </a:gridCol>
                <a:gridCol w="2216014">
                  <a:extLst>
                    <a:ext uri="{9D8B030D-6E8A-4147-A177-3AD203B41FA5}">
                      <a16:colId xmlns:a16="http://schemas.microsoft.com/office/drawing/2014/main" val="50274874"/>
                    </a:ext>
                  </a:extLst>
                </a:gridCol>
              </a:tblGrid>
              <a:tr h="307522">
                <a:tc>
                  <a:txBody>
                    <a:bodyPr/>
                    <a:lstStyle/>
                    <a:p>
                      <a:pPr algn="just">
                        <a:lnSpc>
                          <a:spcPct val="150000"/>
                        </a:lnSpc>
                        <a:spcAft>
                          <a:spcPts val="800"/>
                        </a:spcAft>
                      </a:pPr>
                      <a:r>
                        <a:rPr lang="en-GB" sz="1800" dirty="0">
                          <a:effectLst/>
                          <a:latin typeface="+mn-lt"/>
                          <a:ea typeface="DengXian" panose="02010600030101010101" pitchFamily="2" charset="-122"/>
                          <a:cs typeface="Arial" panose="020B0604020202020204" pitchFamily="34" charset="0"/>
                        </a:rPr>
                        <a:t> </a:t>
                      </a:r>
                      <a:endParaRPr lang="en-GB" sz="18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GB" sz="1800" dirty="0">
                          <a:effectLst/>
                          <a:latin typeface="+mn-lt"/>
                          <a:ea typeface="DengXian" panose="02010600030101010101" pitchFamily="2" charset="-122"/>
                          <a:cs typeface="Arial" panose="020B0604020202020204" pitchFamily="34" charset="0"/>
                        </a:rPr>
                        <a:t>HAP/VAP</a:t>
                      </a:r>
                      <a:endParaRPr lang="en-GB" sz="18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GB" sz="1800">
                          <a:effectLst/>
                          <a:latin typeface="+mn-lt"/>
                          <a:ea typeface="DengXian" panose="02010600030101010101" pitchFamily="2" charset="-122"/>
                          <a:cs typeface="Arial" panose="020B0604020202020204" pitchFamily="34" charset="0"/>
                        </a:rPr>
                        <a:t>cUTIs</a:t>
                      </a:r>
                      <a:endParaRPr lang="en-GB" sz="1800">
                        <a:effectLst/>
                        <a:latin typeface="+mn-lt"/>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GB" sz="1800" dirty="0">
                          <a:effectLst/>
                          <a:latin typeface="+mn-lt"/>
                          <a:ea typeface="DengXian" panose="02010600030101010101" pitchFamily="2" charset="-122"/>
                          <a:cs typeface="Arial" panose="020B0604020202020204" pitchFamily="34" charset="0"/>
                        </a:rPr>
                        <a:t>BSIs</a:t>
                      </a:r>
                      <a:endParaRPr lang="en-GB" sz="18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GB" sz="1800" dirty="0">
                          <a:effectLst/>
                          <a:latin typeface="+mn-lt"/>
                          <a:ea typeface="DengXian" panose="02010600030101010101" pitchFamily="2" charset="-122"/>
                          <a:cs typeface="Arial" panose="020B0604020202020204" pitchFamily="34" charset="0"/>
                        </a:rPr>
                        <a:t>IAIs</a:t>
                      </a:r>
                      <a:endParaRPr lang="en-GB" sz="18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22305526"/>
                  </a:ext>
                </a:extLst>
              </a:tr>
              <a:tr h="923804">
                <a:tc>
                  <a:txBody>
                    <a:bodyPr/>
                    <a:lstStyle/>
                    <a:p>
                      <a:pPr algn="l">
                        <a:lnSpc>
                          <a:spcPct val="100000"/>
                        </a:lnSpc>
                        <a:spcAft>
                          <a:spcPts val="800"/>
                        </a:spcAft>
                      </a:pPr>
                      <a:r>
                        <a:rPr lang="en-GB" sz="1800" dirty="0">
                          <a:effectLst/>
                          <a:latin typeface="+mn-lt"/>
                          <a:ea typeface="DengXian" panose="02010600030101010101" pitchFamily="2" charset="-122"/>
                          <a:cs typeface="Arial" panose="020B0604020202020204" pitchFamily="34" charset="0"/>
                        </a:rPr>
                        <a:t>PHE classification</a:t>
                      </a:r>
                      <a:endParaRPr lang="en-GB" sz="18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r>
                        <a:rPr lang="en-GB" sz="1800" dirty="0">
                          <a:effectLst/>
                          <a:latin typeface="+mn-lt"/>
                          <a:ea typeface="DengXian" panose="02010600030101010101" pitchFamily="2" charset="-122"/>
                          <a:cs typeface="Arial" panose="020B0604020202020204" pitchFamily="34" charset="0"/>
                        </a:rPr>
                        <a:t>Lower respiratory tract only </a:t>
                      </a:r>
                      <a:endParaRPr lang="en-GB" sz="18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r>
                        <a:rPr lang="en-GB" sz="1800" dirty="0">
                          <a:effectLst/>
                          <a:latin typeface="+mn-lt"/>
                          <a:ea typeface="DengXian" panose="02010600030101010101" pitchFamily="2" charset="-122"/>
                          <a:cs typeface="Arial" panose="020B0604020202020204" pitchFamily="34" charset="0"/>
                        </a:rPr>
                        <a:t>Urine/kidney specimens from all </a:t>
                      </a:r>
                      <a:r>
                        <a:rPr lang="en-GB" sz="1800" b="1" dirty="0">
                          <a:effectLst/>
                          <a:latin typeface="+mn-lt"/>
                          <a:ea typeface="DengXian" panose="02010600030101010101" pitchFamily="2" charset="-122"/>
                          <a:cs typeface="Arial" panose="020B0604020202020204" pitchFamily="34" charset="0"/>
                        </a:rPr>
                        <a:t>male</a:t>
                      </a:r>
                      <a:r>
                        <a:rPr lang="en-GB" sz="1800" dirty="0">
                          <a:effectLst/>
                          <a:latin typeface="+mn-lt"/>
                          <a:ea typeface="DengXian" panose="02010600030101010101" pitchFamily="2" charset="-122"/>
                          <a:cs typeface="Arial" panose="020B0604020202020204" pitchFamily="34" charset="0"/>
                        </a:rPr>
                        <a:t> patients. Nephrostomy specimens in male and female patients</a:t>
                      </a:r>
                      <a:endParaRPr lang="en-GB" sz="18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r>
                        <a:rPr lang="en-GB" sz="1800" dirty="0">
                          <a:effectLst/>
                          <a:latin typeface="+mn-lt"/>
                          <a:ea typeface="DengXian" panose="02010600030101010101" pitchFamily="2" charset="-122"/>
                          <a:cs typeface="Arial" panose="020B0604020202020204" pitchFamily="34" charset="0"/>
                        </a:rPr>
                        <a:t>Blood samples only</a:t>
                      </a:r>
                      <a:endParaRPr lang="en-GB" sz="18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r>
                        <a:rPr lang="en-GB" sz="1800">
                          <a:effectLst/>
                          <a:latin typeface="+mn-lt"/>
                          <a:ea typeface="DengXian" panose="02010600030101010101" pitchFamily="2" charset="-122"/>
                          <a:cs typeface="Arial" panose="020B0604020202020204" pitchFamily="34" charset="0"/>
                        </a:rPr>
                        <a:t>Wound specimens (surgical and traumatic wounds)</a:t>
                      </a:r>
                      <a:endParaRPr lang="en-GB" sz="180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8964273"/>
                  </a:ext>
                </a:extLst>
              </a:tr>
              <a:tr h="1616657">
                <a:tc>
                  <a:txBody>
                    <a:bodyPr/>
                    <a:lstStyle/>
                    <a:p>
                      <a:pPr algn="l">
                        <a:lnSpc>
                          <a:spcPct val="100000"/>
                        </a:lnSpc>
                        <a:spcAft>
                          <a:spcPts val="800"/>
                        </a:spcAft>
                      </a:pPr>
                      <a:r>
                        <a:rPr lang="en-GB" sz="1800" dirty="0">
                          <a:effectLst/>
                          <a:latin typeface="+mn-lt"/>
                          <a:ea typeface="DengXian" panose="02010600030101010101" pitchFamily="2" charset="-122"/>
                          <a:cs typeface="Arial" panose="020B0604020202020204" pitchFamily="34" charset="0"/>
                        </a:rPr>
                        <a:t>Clinical expert classification</a:t>
                      </a:r>
                      <a:endParaRPr lang="en-GB" sz="18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r>
                        <a:rPr lang="en-GB" sz="1800" dirty="0">
                          <a:effectLst/>
                          <a:latin typeface="+mn-lt"/>
                          <a:ea typeface="DengXian" panose="02010600030101010101" pitchFamily="2" charset="-122"/>
                          <a:cs typeface="Arial" panose="020B0604020202020204" pitchFamily="34" charset="0"/>
                        </a:rPr>
                        <a:t>Lower respiratory tract and other sites (including but not limited to lung, chest, sputum)</a:t>
                      </a:r>
                      <a:endParaRPr lang="en-GB" sz="18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r>
                        <a:rPr lang="en-GB" sz="1800" dirty="0">
                          <a:effectLst/>
                          <a:latin typeface="+mn-lt"/>
                          <a:ea typeface="DengXian" panose="02010600030101010101" pitchFamily="2" charset="-122"/>
                          <a:cs typeface="Arial" panose="020B0604020202020204" pitchFamily="34" charset="0"/>
                        </a:rPr>
                        <a:t>Urine/kidney specimens in scenario 1 in all hospitalised patients (both male and female), upper genital tract in male and female hospitalised patients</a:t>
                      </a:r>
                      <a:endParaRPr lang="en-GB" sz="18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r>
                        <a:rPr lang="en-GB" sz="1800" dirty="0">
                          <a:effectLst/>
                          <a:latin typeface="+mn-lt"/>
                          <a:ea typeface="DengXian" panose="02010600030101010101" pitchFamily="2" charset="-122"/>
                          <a:cs typeface="Arial" panose="020B0604020202020204" pitchFamily="34" charset="0"/>
                        </a:rPr>
                        <a:t>Blood samples and other samples (including but not limited to, heart valve, prosthesis, grafts, bone biopsy sample)</a:t>
                      </a:r>
                      <a:endParaRPr lang="en-GB" sz="18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l">
                        <a:lnSpc>
                          <a:spcPct val="100000"/>
                        </a:lnSpc>
                        <a:spcAft>
                          <a:spcPts val="800"/>
                        </a:spcAft>
                      </a:pPr>
                      <a:r>
                        <a:rPr lang="en-GB" sz="1800" dirty="0">
                          <a:effectLst/>
                          <a:latin typeface="+mn-lt"/>
                          <a:ea typeface="DengXian" panose="02010600030101010101" pitchFamily="2" charset="-122"/>
                          <a:cs typeface="Arial" panose="020B0604020202020204" pitchFamily="34" charset="0"/>
                        </a:rPr>
                        <a:t>None additional to PHE</a:t>
                      </a:r>
                      <a:endParaRPr lang="en-GB" sz="18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56361239"/>
                  </a:ext>
                </a:extLst>
              </a:tr>
            </a:tbl>
          </a:graphicData>
        </a:graphic>
      </p:graphicFrame>
      <p:sp>
        <p:nvSpPr>
          <p:cNvPr id="6" name="Rectangle 5">
            <a:extLst>
              <a:ext uri="{FF2B5EF4-FFF2-40B4-BE49-F238E27FC236}">
                <a16:creationId xmlns:a16="http://schemas.microsoft.com/office/drawing/2014/main" id="{D0E7A1CE-5D12-4606-AF0D-7D4080EC63BB}"/>
              </a:ext>
            </a:extLst>
          </p:cNvPr>
          <p:cNvSpPr/>
          <p:nvPr/>
        </p:nvSpPr>
        <p:spPr>
          <a:xfrm>
            <a:off x="394495" y="5131509"/>
            <a:ext cx="11403009" cy="162315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dirty="0">
                <a:solidFill>
                  <a:schemeClr val="tx1"/>
                </a:solidFill>
              </a:rPr>
              <a:t>EEPRU conducted survey on HAP/VAP infections in empiric setting to provide alternative estimates</a:t>
            </a:r>
          </a:p>
          <a:p>
            <a:pPr marL="285750" indent="-285750">
              <a:buFont typeface="Arial" panose="020B0604020202020204" pitchFamily="34" charset="0"/>
              <a:buChar char="•"/>
            </a:pPr>
            <a:r>
              <a:rPr lang="en-GB" dirty="0">
                <a:solidFill>
                  <a:schemeClr val="tx1"/>
                </a:solidFill>
              </a:rPr>
              <a:t>Survey targeted infectious disease specialists; disseminated to members of British Society for Antimicrobial Chemotherapy (BSAC) and EEPRU’s clinical advisors </a:t>
            </a:r>
          </a:p>
          <a:p>
            <a:pPr marL="285750" indent="-285750">
              <a:buFont typeface="Arial" panose="020B0604020202020204" pitchFamily="34" charset="0"/>
              <a:buChar char="•"/>
            </a:pPr>
            <a:r>
              <a:rPr lang="en-GB" dirty="0">
                <a:solidFill>
                  <a:schemeClr val="tx1"/>
                </a:solidFill>
              </a:rPr>
              <a:t>Due to small sample size of respondents, estimates varied considerably between experts </a:t>
            </a:r>
            <a:r>
              <a:rPr lang="en-GB" dirty="0">
                <a:solidFill>
                  <a:schemeClr val="tx1"/>
                </a:solidFill>
                <a:sym typeface="Wingdings" panose="05000000000000000000" pitchFamily="2" charset="2"/>
              </a:rPr>
              <a:t></a:t>
            </a:r>
            <a:r>
              <a:rPr lang="en-GB" dirty="0">
                <a:solidFill>
                  <a:schemeClr val="tx1"/>
                </a:solidFill>
              </a:rPr>
              <a:t> results not included in model</a:t>
            </a:r>
          </a:p>
        </p:txBody>
      </p:sp>
    </p:spTree>
    <p:extLst>
      <p:ext uri="{BB962C8B-B14F-4D97-AF65-F5344CB8AC3E}">
        <p14:creationId xmlns:p14="http://schemas.microsoft.com/office/powerpoint/2010/main" val="3106294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F366-B923-4759-84ED-3C5ACA95A665}"/>
              </a:ext>
            </a:extLst>
          </p:cNvPr>
          <p:cNvSpPr>
            <a:spLocks noGrp="1"/>
          </p:cNvSpPr>
          <p:nvPr>
            <p:ph type="ctrTitle"/>
          </p:nvPr>
        </p:nvSpPr>
        <p:spPr>
          <a:xfrm>
            <a:off x="496383" y="234122"/>
            <a:ext cx="11178381" cy="706808"/>
          </a:xfrm>
        </p:spPr>
        <p:txBody>
          <a:bodyPr/>
          <a:lstStyle/>
          <a:p>
            <a:r>
              <a:rPr lang="en-GB" dirty="0"/>
              <a:t>Evaluation background</a:t>
            </a:r>
          </a:p>
        </p:txBody>
      </p:sp>
      <p:sp>
        <p:nvSpPr>
          <p:cNvPr id="3" name="Text Placeholder 2">
            <a:extLst>
              <a:ext uri="{FF2B5EF4-FFF2-40B4-BE49-F238E27FC236}">
                <a16:creationId xmlns:a16="http://schemas.microsoft.com/office/drawing/2014/main" id="{9227FA66-1862-4761-AE59-BA046A844E3B}"/>
              </a:ext>
            </a:extLst>
          </p:cNvPr>
          <p:cNvSpPr>
            <a:spLocks noGrp="1"/>
          </p:cNvSpPr>
          <p:nvPr>
            <p:ph type="body" sz="quarter" idx="12"/>
          </p:nvPr>
        </p:nvSpPr>
        <p:spPr>
          <a:xfrm>
            <a:off x="413656" y="1086465"/>
            <a:ext cx="4680858" cy="4428964"/>
          </a:xfrm>
          <a:ln w="28575">
            <a:solidFill>
              <a:srgbClr val="451551"/>
            </a:solidFill>
          </a:ln>
        </p:spPr>
        <p:txBody>
          <a:bodyPr>
            <a:noAutofit/>
          </a:bodyPr>
          <a:lstStyle/>
          <a:p>
            <a:pPr marL="108000">
              <a:lnSpc>
                <a:spcPct val="100000"/>
              </a:lnSpc>
            </a:pPr>
            <a:r>
              <a:rPr lang="en-GB" dirty="0"/>
              <a:t>Antimicrobial resistance a global challenge </a:t>
            </a:r>
          </a:p>
          <a:p>
            <a:pPr marL="468000" indent="-342900">
              <a:lnSpc>
                <a:spcPct val="100000"/>
              </a:lnSpc>
              <a:buFont typeface="Arial" panose="020B0604020202020204" pitchFamily="34" charset="0"/>
              <a:buChar char="•"/>
            </a:pPr>
            <a:r>
              <a:rPr lang="en-GB" dirty="0"/>
              <a:t>Despite ↓ antimicrobial use, drug-resistant bloodstream infections in humans ↑ by 35% from 2013–2017 in England.</a:t>
            </a:r>
          </a:p>
          <a:p>
            <a:pPr marL="468000" indent="-342900">
              <a:lnSpc>
                <a:spcPct val="100000"/>
              </a:lnSpc>
              <a:buFont typeface="Arial" panose="020B0604020202020204" pitchFamily="34" charset="0"/>
              <a:buChar char="•"/>
            </a:pPr>
            <a:r>
              <a:rPr lang="en-GB" dirty="0"/>
              <a:t>There are few alternative products in development, and fewer that target priority pathogens.</a:t>
            </a:r>
          </a:p>
          <a:p>
            <a:pPr marL="468000" indent="-342900">
              <a:lnSpc>
                <a:spcPct val="100000"/>
              </a:lnSpc>
              <a:buFont typeface="Arial" panose="020B0604020202020204" pitchFamily="34" charset="0"/>
              <a:buChar char="•"/>
            </a:pPr>
            <a:r>
              <a:rPr lang="en-GB" dirty="0"/>
              <a:t>Investment in novel antimicrobials as commercially unattractive – high R&amp;D costs and low returns have led to market failure.</a:t>
            </a:r>
          </a:p>
          <a:p>
            <a:pPr marL="468000">
              <a:lnSpc>
                <a:spcPct val="100000"/>
              </a:lnSpc>
            </a:pPr>
            <a:endParaRPr lang="en-GB" dirty="0"/>
          </a:p>
        </p:txBody>
      </p:sp>
      <p:sp>
        <p:nvSpPr>
          <p:cNvPr id="5" name="Text Placeholder 2">
            <a:extLst>
              <a:ext uri="{FF2B5EF4-FFF2-40B4-BE49-F238E27FC236}">
                <a16:creationId xmlns:a16="http://schemas.microsoft.com/office/drawing/2014/main" id="{6C010465-74C5-4616-A69C-E885FF82063E}"/>
              </a:ext>
            </a:extLst>
          </p:cNvPr>
          <p:cNvSpPr txBox="1">
            <a:spLocks/>
          </p:cNvSpPr>
          <p:nvPr/>
        </p:nvSpPr>
        <p:spPr>
          <a:xfrm>
            <a:off x="5225143" y="1086465"/>
            <a:ext cx="6553200" cy="4428964"/>
          </a:xfrm>
          <a:prstGeom prst="rect">
            <a:avLst/>
          </a:prstGeom>
          <a:ln w="28575">
            <a:solidFill>
              <a:srgbClr val="18646E"/>
            </a:solidFill>
          </a:ln>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a:lnSpc>
                <a:spcPct val="100000"/>
              </a:lnSpc>
            </a:pPr>
            <a:r>
              <a:rPr lang="en-GB" dirty="0"/>
              <a:t>The market for antimicrobials may be limited in several ways</a:t>
            </a:r>
          </a:p>
          <a:p>
            <a:pPr marL="468000" indent="-342900">
              <a:lnSpc>
                <a:spcPct val="100000"/>
              </a:lnSpc>
              <a:buFont typeface="Arial" panose="020B0604020202020204" pitchFamily="34" charset="0"/>
              <a:buChar char="•"/>
            </a:pPr>
            <a:r>
              <a:rPr lang="en-GB" dirty="0"/>
              <a:t>New products active against priority pathogens should be subject to strict stewardship and used on a last in line basis. In the absence of significant outbreaks of drug-resistant infections, sales could be minimal</a:t>
            </a:r>
          </a:p>
          <a:p>
            <a:pPr marL="468000" indent="-342900">
              <a:lnSpc>
                <a:spcPct val="100000"/>
              </a:lnSpc>
              <a:buFont typeface="Arial" panose="020B0604020202020204" pitchFamily="34" charset="0"/>
              <a:buChar char="•"/>
            </a:pPr>
            <a:r>
              <a:rPr lang="en-GB" dirty="0"/>
              <a:t>Under such strict stewardship, it might be several years before sales increase </a:t>
            </a:r>
            <a:r>
              <a:rPr lang="en-GB" dirty="0" err="1"/>
              <a:t>ie</a:t>
            </a:r>
            <a:r>
              <a:rPr lang="en-GB" dirty="0"/>
              <a:t> the majority of the value might be after the patent period, and manufacturers won’t recoup costs</a:t>
            </a:r>
          </a:p>
          <a:p>
            <a:pPr marL="468000" indent="-342900">
              <a:lnSpc>
                <a:spcPct val="100000"/>
              </a:lnSpc>
              <a:buFont typeface="Arial" panose="020B0604020202020204" pitchFamily="34" charset="0"/>
              <a:buChar char="•"/>
            </a:pPr>
            <a:r>
              <a:rPr lang="en-GB" dirty="0"/>
              <a:t>New products offering alternative options to existing antibiotics, which could potentially be valuable as part of “cycling” stewardship regimes, tend not to be used due to their high cost compared to existing products (many of which are generics)</a:t>
            </a:r>
          </a:p>
          <a:p>
            <a:pPr marL="237600">
              <a:lnSpc>
                <a:spcPct val="100000"/>
              </a:lnSpc>
            </a:pPr>
            <a:endParaRPr lang="en-GB" dirty="0"/>
          </a:p>
        </p:txBody>
      </p:sp>
      <p:sp>
        <p:nvSpPr>
          <p:cNvPr id="6" name="Text Placeholder 2">
            <a:extLst>
              <a:ext uri="{FF2B5EF4-FFF2-40B4-BE49-F238E27FC236}">
                <a16:creationId xmlns:a16="http://schemas.microsoft.com/office/drawing/2014/main" id="{82669400-6757-4B05-AA07-769AE7089FB4}"/>
              </a:ext>
            </a:extLst>
          </p:cNvPr>
          <p:cNvSpPr txBox="1">
            <a:spLocks/>
          </p:cNvSpPr>
          <p:nvPr/>
        </p:nvSpPr>
        <p:spPr>
          <a:xfrm>
            <a:off x="398548" y="5660964"/>
            <a:ext cx="11394905" cy="1068413"/>
          </a:xfrm>
          <a:prstGeom prst="rect">
            <a:avLst/>
          </a:prstGeom>
          <a:solidFill>
            <a:srgbClr val="451551"/>
          </a:solidFill>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7600" algn="ctr">
              <a:lnSpc>
                <a:spcPct val="100000"/>
              </a:lnSpc>
            </a:pPr>
            <a:r>
              <a:rPr lang="en-GB" sz="1900" dirty="0">
                <a:solidFill>
                  <a:schemeClr val="bg1"/>
                </a:solidFill>
              </a:rPr>
              <a:t>NICE are working with NHS England and NHS Improvement (NHSE&amp;I) to test a new health technology evaluation process and a new payment model. This will mean the payments made to companies are based primarily on their value to the NHS, and not linked to the volumes of antimicrobial sold.</a:t>
            </a:r>
          </a:p>
          <a:p>
            <a:pPr algn="ctr">
              <a:lnSpc>
                <a:spcPct val="100000"/>
              </a:lnSpc>
            </a:pPr>
            <a:endParaRPr lang="en-GB" sz="1900" dirty="0">
              <a:solidFill>
                <a:schemeClr val="bg1"/>
              </a:solidFill>
            </a:endParaRPr>
          </a:p>
        </p:txBody>
      </p:sp>
    </p:spTree>
    <p:extLst>
      <p:ext uri="{BB962C8B-B14F-4D97-AF65-F5344CB8AC3E}">
        <p14:creationId xmlns:p14="http://schemas.microsoft.com/office/powerpoint/2010/main" val="1751721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a:xfrm>
            <a:off x="496383" y="487510"/>
            <a:ext cx="11080069" cy="1276350"/>
          </a:xfrm>
        </p:spPr>
        <p:txBody>
          <a:bodyPr/>
          <a:lstStyle/>
          <a:p>
            <a:r>
              <a:rPr lang="en-GB" dirty="0"/>
              <a:t>Scenarios for size of current population (/year, </a:t>
            </a:r>
            <a:r>
              <a:rPr lang="en-GB" i="1" dirty="0" err="1"/>
              <a:t>Enterobacterales</a:t>
            </a:r>
            <a:r>
              <a:rPr lang="en-GB" dirty="0"/>
              <a:t>)</a:t>
            </a:r>
          </a:p>
        </p:txBody>
      </p:sp>
      <p:graphicFrame>
        <p:nvGraphicFramePr>
          <p:cNvPr id="3" name="Table 2">
            <a:extLst>
              <a:ext uri="{FF2B5EF4-FFF2-40B4-BE49-F238E27FC236}">
                <a16:creationId xmlns:a16="http://schemas.microsoft.com/office/drawing/2014/main" id="{2E43C1FF-B3FD-427A-B9F2-C4DBEBE89BE7}"/>
              </a:ext>
            </a:extLst>
          </p:cNvPr>
          <p:cNvGraphicFramePr>
            <a:graphicFrameLocks noGrp="1"/>
          </p:cNvGraphicFramePr>
          <p:nvPr>
            <p:extLst>
              <p:ext uri="{D42A27DB-BD31-4B8C-83A1-F6EECF244321}">
                <p14:modId xmlns:p14="http://schemas.microsoft.com/office/powerpoint/2010/main" val="1452256398"/>
              </p:ext>
            </p:extLst>
          </p:nvPr>
        </p:nvGraphicFramePr>
        <p:xfrm>
          <a:off x="496383" y="2032582"/>
          <a:ext cx="10520822" cy="2424520"/>
        </p:xfrm>
        <a:graphic>
          <a:graphicData uri="http://schemas.openxmlformats.org/drawingml/2006/table">
            <a:tbl>
              <a:tblPr firstRow="1" firstCol="1" bandRow="1">
                <a:tableStyleId>{5C22544A-7EE6-4342-B048-85BDC9FD1C3A}</a:tableStyleId>
              </a:tblPr>
              <a:tblGrid>
                <a:gridCol w="1753146">
                  <a:extLst>
                    <a:ext uri="{9D8B030D-6E8A-4147-A177-3AD203B41FA5}">
                      <a16:colId xmlns:a16="http://schemas.microsoft.com/office/drawing/2014/main" val="3004696291"/>
                    </a:ext>
                  </a:extLst>
                </a:gridCol>
                <a:gridCol w="1753146">
                  <a:extLst>
                    <a:ext uri="{9D8B030D-6E8A-4147-A177-3AD203B41FA5}">
                      <a16:colId xmlns:a16="http://schemas.microsoft.com/office/drawing/2014/main" val="4193585964"/>
                    </a:ext>
                  </a:extLst>
                </a:gridCol>
                <a:gridCol w="1753146">
                  <a:extLst>
                    <a:ext uri="{9D8B030D-6E8A-4147-A177-3AD203B41FA5}">
                      <a16:colId xmlns:a16="http://schemas.microsoft.com/office/drawing/2014/main" val="2789176095"/>
                    </a:ext>
                  </a:extLst>
                </a:gridCol>
                <a:gridCol w="1753146">
                  <a:extLst>
                    <a:ext uri="{9D8B030D-6E8A-4147-A177-3AD203B41FA5}">
                      <a16:colId xmlns:a16="http://schemas.microsoft.com/office/drawing/2014/main" val="229465252"/>
                    </a:ext>
                  </a:extLst>
                </a:gridCol>
                <a:gridCol w="1754119">
                  <a:extLst>
                    <a:ext uri="{9D8B030D-6E8A-4147-A177-3AD203B41FA5}">
                      <a16:colId xmlns:a16="http://schemas.microsoft.com/office/drawing/2014/main" val="2206090062"/>
                    </a:ext>
                  </a:extLst>
                </a:gridCol>
                <a:gridCol w="1754119">
                  <a:extLst>
                    <a:ext uri="{9D8B030D-6E8A-4147-A177-3AD203B41FA5}">
                      <a16:colId xmlns:a16="http://schemas.microsoft.com/office/drawing/2014/main" val="1615442935"/>
                    </a:ext>
                  </a:extLst>
                </a:gridCol>
              </a:tblGrid>
              <a:tr h="1045960">
                <a:tc>
                  <a:txBody>
                    <a:bodyPr/>
                    <a:lstStyle/>
                    <a:p>
                      <a:pPr>
                        <a:lnSpc>
                          <a:spcPct val="107000"/>
                        </a:lnSpc>
                        <a:spcAft>
                          <a:spcPts val="800"/>
                        </a:spcAft>
                      </a:pPr>
                      <a:r>
                        <a:rPr lang="en-GB" sz="1800" dirty="0">
                          <a:effectLst/>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nSpc>
                          <a:spcPct val="107000"/>
                        </a:lnSpc>
                        <a:spcAft>
                          <a:spcPts val="800"/>
                        </a:spcAft>
                      </a:pPr>
                      <a:r>
                        <a:rPr lang="en-GB" sz="1800" dirty="0">
                          <a:effectLst/>
                        </a:rPr>
                        <a:t>HAP/VAP (tested)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nSpc>
                          <a:spcPct val="107000"/>
                        </a:lnSpc>
                        <a:spcAft>
                          <a:spcPts val="800"/>
                        </a:spcAft>
                      </a:pPr>
                      <a:r>
                        <a:rPr lang="en-GB" sz="1800" dirty="0" err="1">
                          <a:effectLst/>
                        </a:rPr>
                        <a:t>cUTIs</a:t>
                      </a:r>
                      <a:r>
                        <a:rPr lang="en-GB" sz="1800" dirty="0">
                          <a:effectLst/>
                        </a:rPr>
                        <a:t> (confirmed positive)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nSpc>
                          <a:spcPct val="107000"/>
                        </a:lnSpc>
                        <a:spcAft>
                          <a:spcPts val="800"/>
                        </a:spcAft>
                      </a:pPr>
                      <a:r>
                        <a:rPr lang="en-GB" sz="1800">
                          <a:effectLst/>
                        </a:rPr>
                        <a:t>BSIs (tested)</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nSpc>
                          <a:spcPct val="107000"/>
                        </a:lnSpc>
                        <a:spcAft>
                          <a:spcPts val="800"/>
                        </a:spcAft>
                      </a:pPr>
                      <a:r>
                        <a:rPr lang="en-GB" sz="1800" dirty="0">
                          <a:effectLst/>
                        </a:rPr>
                        <a:t>IAIs (confirmed positive)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kern="1200" dirty="0">
                          <a:solidFill>
                            <a:schemeClr val="lt1"/>
                          </a:solidFill>
                          <a:effectLst/>
                          <a:latin typeface="+mn-lt"/>
                          <a:ea typeface="Calibri" panose="020F0502020204030204" pitchFamily="34" charset="0"/>
                          <a:cs typeface="Arial" panose="020B0604020202020204" pitchFamily="34" charset="0"/>
                        </a:rPr>
                        <a:t>Total</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extLst>
                  <a:ext uri="{0D108BD9-81ED-4DB2-BD59-A6C34878D82A}">
                    <a16:rowId xmlns:a16="http://schemas.microsoft.com/office/drawing/2014/main" val="1794211946"/>
                  </a:ext>
                </a:extLst>
              </a:tr>
              <a:tr h="644372">
                <a:tc>
                  <a:txBody>
                    <a:bodyPr/>
                    <a:lstStyle/>
                    <a:p>
                      <a:pPr>
                        <a:lnSpc>
                          <a:spcPct val="107000"/>
                        </a:lnSpc>
                        <a:spcAft>
                          <a:spcPts val="800"/>
                        </a:spcAft>
                      </a:pPr>
                      <a:r>
                        <a:rPr lang="en-GB" sz="1800" dirty="0">
                          <a:effectLst/>
                        </a:rPr>
                        <a:t>PHE classification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gn="ctr">
                        <a:lnSpc>
                          <a:spcPct val="107000"/>
                        </a:lnSpc>
                        <a:spcAft>
                          <a:spcPts val="800"/>
                        </a:spcAft>
                      </a:pPr>
                      <a:r>
                        <a:rPr lang="en-GB" sz="1800" dirty="0">
                          <a:effectLst/>
                        </a:rPr>
                        <a:t>25</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62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155</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51</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293</a:t>
                      </a:r>
                    </a:p>
                  </a:txBody>
                  <a:tcPr marL="51800" marR="51800" marT="0" marB="0" anchor="ctr"/>
                </a:tc>
                <a:extLst>
                  <a:ext uri="{0D108BD9-81ED-4DB2-BD59-A6C34878D82A}">
                    <a16:rowId xmlns:a16="http://schemas.microsoft.com/office/drawing/2014/main" val="673427279"/>
                  </a:ext>
                </a:extLst>
              </a:tr>
              <a:tr h="734188">
                <a:tc>
                  <a:txBody>
                    <a:bodyPr/>
                    <a:lstStyle/>
                    <a:p>
                      <a:pPr>
                        <a:lnSpc>
                          <a:spcPct val="107000"/>
                        </a:lnSpc>
                        <a:spcAft>
                          <a:spcPts val="800"/>
                        </a:spcAft>
                      </a:pPr>
                      <a:r>
                        <a:rPr lang="en-GB" sz="1800" dirty="0">
                          <a:effectLst/>
                        </a:rPr>
                        <a:t>Clinical expert classification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gn="ctr">
                        <a:lnSpc>
                          <a:spcPct val="107000"/>
                        </a:lnSpc>
                        <a:spcAft>
                          <a:spcPts val="800"/>
                        </a:spcAft>
                      </a:pPr>
                      <a:r>
                        <a:rPr lang="en-GB" sz="1800" dirty="0">
                          <a:effectLst/>
                        </a:rPr>
                        <a:t>157</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84</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155</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51</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447</a:t>
                      </a:r>
                    </a:p>
                  </a:txBody>
                  <a:tcPr marL="51800" marR="51800" marT="0" marB="0" anchor="ctr"/>
                </a:tc>
                <a:extLst>
                  <a:ext uri="{0D108BD9-81ED-4DB2-BD59-A6C34878D82A}">
                    <a16:rowId xmlns:a16="http://schemas.microsoft.com/office/drawing/2014/main" val="3702973512"/>
                  </a:ext>
                </a:extLst>
              </a:tr>
            </a:tbl>
          </a:graphicData>
        </a:graphic>
      </p:graphicFrame>
      <p:sp>
        <p:nvSpPr>
          <p:cNvPr id="6" name="Rectangle 5">
            <a:extLst>
              <a:ext uri="{FF2B5EF4-FFF2-40B4-BE49-F238E27FC236}">
                <a16:creationId xmlns:a16="http://schemas.microsoft.com/office/drawing/2014/main" id="{C1AD6AB1-B271-4B89-8A33-3ECE4A7EEA27}"/>
              </a:ext>
            </a:extLst>
          </p:cNvPr>
          <p:cNvSpPr/>
          <p:nvPr/>
        </p:nvSpPr>
        <p:spPr>
          <a:xfrm>
            <a:off x="316047" y="5823048"/>
            <a:ext cx="11403009" cy="55058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Estimates based on SGGS:</a:t>
            </a:r>
            <a:r>
              <a:rPr lang="en-GB" dirty="0">
                <a:solidFill>
                  <a:schemeClr val="tx1"/>
                </a:solidFill>
                <a:sym typeface="Wingdings" panose="05000000000000000000" pitchFamily="2" charset="2"/>
              </a:rPr>
              <a:t> </a:t>
            </a:r>
            <a:r>
              <a:rPr lang="en-GB" dirty="0">
                <a:solidFill>
                  <a:schemeClr val="tx1"/>
                </a:solidFill>
              </a:rPr>
              <a:t>subject to considerable uncertainty due to issues with completeness of dataset</a:t>
            </a:r>
          </a:p>
        </p:txBody>
      </p:sp>
      <p:sp>
        <p:nvSpPr>
          <p:cNvPr id="7" name="TextBox 6">
            <a:extLst>
              <a:ext uri="{FF2B5EF4-FFF2-40B4-BE49-F238E27FC236}">
                <a16:creationId xmlns:a16="http://schemas.microsoft.com/office/drawing/2014/main" id="{2F92B88F-F4F1-47CC-87A8-6EA302A3400B}"/>
              </a:ext>
            </a:extLst>
          </p:cNvPr>
          <p:cNvSpPr txBox="1"/>
          <p:nvPr/>
        </p:nvSpPr>
        <p:spPr>
          <a:xfrm>
            <a:off x="477516" y="4733417"/>
            <a:ext cx="11080069" cy="646331"/>
          </a:xfrm>
          <a:prstGeom prst="rect">
            <a:avLst/>
          </a:prstGeom>
          <a:noFill/>
        </p:spPr>
        <p:txBody>
          <a:bodyPr wrap="square" rtlCol="0">
            <a:spAutoFit/>
          </a:bodyPr>
          <a:lstStyle/>
          <a:p>
            <a:r>
              <a:rPr lang="en-GB" dirty="0"/>
              <a:t>BSIs, bloodstream infections; </a:t>
            </a:r>
            <a:r>
              <a:rPr lang="en-GB" dirty="0" err="1"/>
              <a:t>cUTIs</a:t>
            </a:r>
            <a:r>
              <a:rPr lang="en-GB" dirty="0"/>
              <a:t>, complicated urinary tract infections; HAP/VAP, hospital-acquired pneumonia or ventilator associated pneumonia; IAIs intraabdominal infections</a:t>
            </a:r>
          </a:p>
        </p:txBody>
      </p:sp>
    </p:spTree>
    <p:extLst>
      <p:ext uri="{BB962C8B-B14F-4D97-AF65-F5344CB8AC3E}">
        <p14:creationId xmlns:p14="http://schemas.microsoft.com/office/powerpoint/2010/main" val="5680278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a:xfrm>
            <a:off x="496383" y="487510"/>
            <a:ext cx="11080069" cy="1276350"/>
          </a:xfrm>
        </p:spPr>
        <p:txBody>
          <a:bodyPr/>
          <a:lstStyle/>
          <a:p>
            <a:r>
              <a:rPr lang="en-GB" dirty="0"/>
              <a:t>Scenarios for size of current population (/year, </a:t>
            </a:r>
            <a:r>
              <a:rPr lang="en-GB" i="1" dirty="0"/>
              <a:t>Pseudomonas</a:t>
            </a:r>
            <a:r>
              <a:rPr lang="en-GB" dirty="0"/>
              <a:t>)</a:t>
            </a:r>
          </a:p>
        </p:txBody>
      </p:sp>
      <p:graphicFrame>
        <p:nvGraphicFramePr>
          <p:cNvPr id="3" name="Table 2">
            <a:extLst>
              <a:ext uri="{FF2B5EF4-FFF2-40B4-BE49-F238E27FC236}">
                <a16:creationId xmlns:a16="http://schemas.microsoft.com/office/drawing/2014/main" id="{2E43C1FF-B3FD-427A-B9F2-C4DBEBE89BE7}"/>
              </a:ext>
            </a:extLst>
          </p:cNvPr>
          <p:cNvGraphicFramePr>
            <a:graphicFrameLocks noGrp="1"/>
          </p:cNvGraphicFramePr>
          <p:nvPr>
            <p:extLst>
              <p:ext uri="{D42A27DB-BD31-4B8C-83A1-F6EECF244321}">
                <p14:modId xmlns:p14="http://schemas.microsoft.com/office/powerpoint/2010/main" val="3157865943"/>
              </p:ext>
            </p:extLst>
          </p:nvPr>
        </p:nvGraphicFramePr>
        <p:xfrm>
          <a:off x="496383" y="2026849"/>
          <a:ext cx="10520822" cy="2479320"/>
        </p:xfrm>
        <a:graphic>
          <a:graphicData uri="http://schemas.openxmlformats.org/drawingml/2006/table">
            <a:tbl>
              <a:tblPr firstRow="1" firstCol="1" bandRow="1">
                <a:tableStyleId>{5C22544A-7EE6-4342-B048-85BDC9FD1C3A}</a:tableStyleId>
              </a:tblPr>
              <a:tblGrid>
                <a:gridCol w="1753146">
                  <a:extLst>
                    <a:ext uri="{9D8B030D-6E8A-4147-A177-3AD203B41FA5}">
                      <a16:colId xmlns:a16="http://schemas.microsoft.com/office/drawing/2014/main" val="3004696291"/>
                    </a:ext>
                  </a:extLst>
                </a:gridCol>
                <a:gridCol w="1753146">
                  <a:extLst>
                    <a:ext uri="{9D8B030D-6E8A-4147-A177-3AD203B41FA5}">
                      <a16:colId xmlns:a16="http://schemas.microsoft.com/office/drawing/2014/main" val="4193585964"/>
                    </a:ext>
                  </a:extLst>
                </a:gridCol>
                <a:gridCol w="1753146">
                  <a:extLst>
                    <a:ext uri="{9D8B030D-6E8A-4147-A177-3AD203B41FA5}">
                      <a16:colId xmlns:a16="http://schemas.microsoft.com/office/drawing/2014/main" val="2789176095"/>
                    </a:ext>
                  </a:extLst>
                </a:gridCol>
                <a:gridCol w="1753146">
                  <a:extLst>
                    <a:ext uri="{9D8B030D-6E8A-4147-A177-3AD203B41FA5}">
                      <a16:colId xmlns:a16="http://schemas.microsoft.com/office/drawing/2014/main" val="229465252"/>
                    </a:ext>
                  </a:extLst>
                </a:gridCol>
                <a:gridCol w="1754119">
                  <a:extLst>
                    <a:ext uri="{9D8B030D-6E8A-4147-A177-3AD203B41FA5}">
                      <a16:colId xmlns:a16="http://schemas.microsoft.com/office/drawing/2014/main" val="2206090062"/>
                    </a:ext>
                  </a:extLst>
                </a:gridCol>
                <a:gridCol w="1754119">
                  <a:extLst>
                    <a:ext uri="{9D8B030D-6E8A-4147-A177-3AD203B41FA5}">
                      <a16:colId xmlns:a16="http://schemas.microsoft.com/office/drawing/2014/main" val="1615442935"/>
                    </a:ext>
                  </a:extLst>
                </a:gridCol>
              </a:tblGrid>
              <a:tr h="1054403">
                <a:tc>
                  <a:txBody>
                    <a:bodyPr/>
                    <a:lstStyle/>
                    <a:p>
                      <a:pPr>
                        <a:lnSpc>
                          <a:spcPct val="107000"/>
                        </a:lnSpc>
                        <a:spcAft>
                          <a:spcPts val="800"/>
                        </a:spcAft>
                      </a:pPr>
                      <a:r>
                        <a:rPr lang="en-GB" sz="1800" dirty="0">
                          <a:effectLst/>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nSpc>
                          <a:spcPct val="107000"/>
                        </a:lnSpc>
                        <a:spcAft>
                          <a:spcPts val="800"/>
                        </a:spcAft>
                      </a:pPr>
                      <a:r>
                        <a:rPr lang="en-GB" sz="1800" dirty="0">
                          <a:effectLst/>
                        </a:rPr>
                        <a:t>HAP/VAP (tested)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nSpc>
                          <a:spcPct val="107000"/>
                        </a:lnSpc>
                        <a:spcAft>
                          <a:spcPts val="800"/>
                        </a:spcAft>
                      </a:pPr>
                      <a:r>
                        <a:rPr lang="en-GB" sz="1800">
                          <a:effectLst/>
                        </a:rPr>
                        <a:t>cUTIs (confirmed positive)</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nSpc>
                          <a:spcPct val="107000"/>
                        </a:lnSpc>
                        <a:spcAft>
                          <a:spcPts val="800"/>
                        </a:spcAft>
                      </a:pPr>
                      <a:r>
                        <a:rPr lang="en-GB" sz="1800">
                          <a:effectLst/>
                        </a:rPr>
                        <a:t>BSIs (tested)</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nSpc>
                          <a:spcPct val="107000"/>
                        </a:lnSpc>
                        <a:spcAft>
                          <a:spcPts val="800"/>
                        </a:spcAft>
                      </a:pPr>
                      <a:r>
                        <a:rPr lang="en-GB" sz="1800" dirty="0">
                          <a:effectLst/>
                        </a:rPr>
                        <a:t>IAIs (confirmed positive)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nSpc>
                          <a:spcPct val="107000"/>
                        </a:lnSpc>
                        <a:spcAft>
                          <a:spcPts val="800"/>
                        </a:spcAft>
                      </a:pPr>
                      <a:r>
                        <a:rPr lang="en-GB" sz="1800" dirty="0">
                          <a:effectLst/>
                          <a:latin typeface="+mj-lt"/>
                          <a:ea typeface="Calibri" panose="020F0502020204030204" pitchFamily="34" charset="0"/>
                          <a:cs typeface="Arial" panose="020B0604020202020204" pitchFamily="34" charset="0"/>
                        </a:rPr>
                        <a:t>Total</a:t>
                      </a:r>
                    </a:p>
                  </a:txBody>
                  <a:tcPr marL="51800" marR="51800" marT="0" marB="0"/>
                </a:tc>
                <a:extLst>
                  <a:ext uri="{0D108BD9-81ED-4DB2-BD59-A6C34878D82A}">
                    <a16:rowId xmlns:a16="http://schemas.microsoft.com/office/drawing/2014/main" val="1794211946"/>
                  </a:ext>
                </a:extLst>
              </a:tr>
              <a:tr h="657552">
                <a:tc>
                  <a:txBody>
                    <a:bodyPr/>
                    <a:lstStyle/>
                    <a:p>
                      <a:pPr>
                        <a:lnSpc>
                          <a:spcPct val="107000"/>
                        </a:lnSpc>
                        <a:spcAft>
                          <a:spcPts val="800"/>
                        </a:spcAft>
                      </a:pPr>
                      <a:r>
                        <a:rPr lang="en-GB" sz="1800" dirty="0">
                          <a:effectLst/>
                        </a:rPr>
                        <a:t>PHE classification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gn="ctr">
                        <a:lnSpc>
                          <a:spcPct val="107000"/>
                        </a:lnSpc>
                        <a:spcAft>
                          <a:spcPts val="800"/>
                        </a:spcAft>
                      </a:pPr>
                      <a:r>
                        <a:rPr lang="en-GB" sz="1800" dirty="0">
                          <a:effectLst/>
                        </a:rPr>
                        <a:t>6</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17</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13</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12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48</a:t>
                      </a:r>
                    </a:p>
                  </a:txBody>
                  <a:tcPr marL="51800" marR="51800" marT="0" marB="0" anchor="ctr"/>
                </a:tc>
                <a:extLst>
                  <a:ext uri="{0D108BD9-81ED-4DB2-BD59-A6C34878D82A}">
                    <a16:rowId xmlns:a16="http://schemas.microsoft.com/office/drawing/2014/main" val="673427279"/>
                  </a:ext>
                </a:extLst>
              </a:tr>
              <a:tr h="767365">
                <a:tc>
                  <a:txBody>
                    <a:bodyPr/>
                    <a:lstStyle/>
                    <a:p>
                      <a:pPr>
                        <a:lnSpc>
                          <a:spcPct val="107000"/>
                        </a:lnSpc>
                        <a:spcAft>
                          <a:spcPts val="800"/>
                        </a:spcAft>
                      </a:pPr>
                      <a:r>
                        <a:rPr lang="en-GB" sz="1800" dirty="0">
                          <a:effectLst/>
                        </a:rPr>
                        <a:t>Clinical expert classification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gn="ctr">
                        <a:lnSpc>
                          <a:spcPct val="107000"/>
                        </a:lnSpc>
                        <a:spcAft>
                          <a:spcPts val="800"/>
                        </a:spcAft>
                      </a:pPr>
                      <a:r>
                        <a:rPr lang="en-GB" sz="1800" dirty="0">
                          <a:effectLst/>
                        </a:rPr>
                        <a:t>87</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10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13</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12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122</a:t>
                      </a:r>
                    </a:p>
                  </a:txBody>
                  <a:tcPr marL="51800" marR="51800" marT="0" marB="0" anchor="ctr"/>
                </a:tc>
                <a:extLst>
                  <a:ext uri="{0D108BD9-81ED-4DB2-BD59-A6C34878D82A}">
                    <a16:rowId xmlns:a16="http://schemas.microsoft.com/office/drawing/2014/main" val="3702973512"/>
                  </a:ext>
                </a:extLst>
              </a:tr>
            </a:tbl>
          </a:graphicData>
        </a:graphic>
      </p:graphicFrame>
      <p:sp>
        <p:nvSpPr>
          <p:cNvPr id="5" name="TextBox 4">
            <a:extLst>
              <a:ext uri="{FF2B5EF4-FFF2-40B4-BE49-F238E27FC236}">
                <a16:creationId xmlns:a16="http://schemas.microsoft.com/office/drawing/2014/main" id="{13E322AD-386B-4B20-9822-5D4E47466A2F}"/>
              </a:ext>
            </a:extLst>
          </p:cNvPr>
          <p:cNvSpPr txBox="1"/>
          <p:nvPr/>
        </p:nvSpPr>
        <p:spPr>
          <a:xfrm>
            <a:off x="477516" y="4733417"/>
            <a:ext cx="11080069" cy="646331"/>
          </a:xfrm>
          <a:prstGeom prst="rect">
            <a:avLst/>
          </a:prstGeom>
          <a:noFill/>
        </p:spPr>
        <p:txBody>
          <a:bodyPr wrap="square" rtlCol="0">
            <a:spAutoFit/>
          </a:bodyPr>
          <a:lstStyle/>
          <a:p>
            <a:r>
              <a:rPr lang="en-GB" dirty="0"/>
              <a:t>BSIs, bloodstream infections; </a:t>
            </a:r>
            <a:r>
              <a:rPr lang="en-GB" dirty="0" err="1"/>
              <a:t>cUTIs</a:t>
            </a:r>
            <a:r>
              <a:rPr lang="en-GB" dirty="0"/>
              <a:t>, complicated urinary tract infections; HAP/VAP, hospital-acquired pneumonia or ventilator associated pneumonia; IAIs intraabdominal infections</a:t>
            </a:r>
          </a:p>
        </p:txBody>
      </p:sp>
      <p:sp>
        <p:nvSpPr>
          <p:cNvPr id="8" name="Rectangle 7">
            <a:extLst>
              <a:ext uri="{FF2B5EF4-FFF2-40B4-BE49-F238E27FC236}">
                <a16:creationId xmlns:a16="http://schemas.microsoft.com/office/drawing/2014/main" id="{B48C797D-7726-455A-8A77-3B9FA8C977A6}"/>
              </a:ext>
            </a:extLst>
          </p:cNvPr>
          <p:cNvSpPr/>
          <p:nvPr/>
        </p:nvSpPr>
        <p:spPr>
          <a:xfrm>
            <a:off x="316047" y="5823048"/>
            <a:ext cx="11403009" cy="55058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Estimates based on SGGS:</a:t>
            </a:r>
            <a:r>
              <a:rPr lang="en-GB" dirty="0">
                <a:solidFill>
                  <a:schemeClr val="tx1"/>
                </a:solidFill>
                <a:sym typeface="Wingdings" panose="05000000000000000000" pitchFamily="2" charset="2"/>
              </a:rPr>
              <a:t> </a:t>
            </a:r>
            <a:r>
              <a:rPr lang="en-GB" dirty="0">
                <a:solidFill>
                  <a:schemeClr val="tx1"/>
                </a:solidFill>
              </a:rPr>
              <a:t>subject to considerable uncertainty due to issues with completeness of dataset</a:t>
            </a:r>
          </a:p>
        </p:txBody>
      </p:sp>
    </p:spTree>
    <p:extLst>
      <p:ext uri="{BB962C8B-B14F-4D97-AF65-F5344CB8AC3E}">
        <p14:creationId xmlns:p14="http://schemas.microsoft.com/office/powerpoint/2010/main" val="32964137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a:xfrm>
            <a:off x="496383" y="487510"/>
            <a:ext cx="11080069" cy="1276350"/>
          </a:xfrm>
        </p:spPr>
        <p:txBody>
          <a:bodyPr/>
          <a:lstStyle/>
          <a:p>
            <a:r>
              <a:rPr lang="en-GB" dirty="0"/>
              <a:t>Scenarios for size of current population (/year, </a:t>
            </a:r>
            <a:r>
              <a:rPr lang="en-GB" i="1" dirty="0"/>
              <a:t>Stenotrophomonas</a:t>
            </a:r>
            <a:r>
              <a:rPr lang="en-GB" dirty="0"/>
              <a:t>)</a:t>
            </a:r>
          </a:p>
        </p:txBody>
      </p:sp>
      <p:graphicFrame>
        <p:nvGraphicFramePr>
          <p:cNvPr id="3" name="Table 2">
            <a:extLst>
              <a:ext uri="{FF2B5EF4-FFF2-40B4-BE49-F238E27FC236}">
                <a16:creationId xmlns:a16="http://schemas.microsoft.com/office/drawing/2014/main" id="{2E43C1FF-B3FD-427A-B9F2-C4DBEBE89BE7}"/>
              </a:ext>
            </a:extLst>
          </p:cNvPr>
          <p:cNvGraphicFramePr>
            <a:graphicFrameLocks noGrp="1"/>
          </p:cNvGraphicFramePr>
          <p:nvPr>
            <p:extLst>
              <p:ext uri="{D42A27DB-BD31-4B8C-83A1-F6EECF244321}">
                <p14:modId xmlns:p14="http://schemas.microsoft.com/office/powerpoint/2010/main" val="503316476"/>
              </p:ext>
            </p:extLst>
          </p:nvPr>
        </p:nvGraphicFramePr>
        <p:xfrm>
          <a:off x="496383" y="2026849"/>
          <a:ext cx="10520822" cy="2479320"/>
        </p:xfrm>
        <a:graphic>
          <a:graphicData uri="http://schemas.openxmlformats.org/drawingml/2006/table">
            <a:tbl>
              <a:tblPr firstRow="1" firstCol="1" bandRow="1">
                <a:tableStyleId>{5C22544A-7EE6-4342-B048-85BDC9FD1C3A}</a:tableStyleId>
              </a:tblPr>
              <a:tblGrid>
                <a:gridCol w="1753146">
                  <a:extLst>
                    <a:ext uri="{9D8B030D-6E8A-4147-A177-3AD203B41FA5}">
                      <a16:colId xmlns:a16="http://schemas.microsoft.com/office/drawing/2014/main" val="3004696291"/>
                    </a:ext>
                  </a:extLst>
                </a:gridCol>
                <a:gridCol w="1753146">
                  <a:extLst>
                    <a:ext uri="{9D8B030D-6E8A-4147-A177-3AD203B41FA5}">
                      <a16:colId xmlns:a16="http://schemas.microsoft.com/office/drawing/2014/main" val="4193585964"/>
                    </a:ext>
                  </a:extLst>
                </a:gridCol>
                <a:gridCol w="1753146">
                  <a:extLst>
                    <a:ext uri="{9D8B030D-6E8A-4147-A177-3AD203B41FA5}">
                      <a16:colId xmlns:a16="http://schemas.microsoft.com/office/drawing/2014/main" val="2789176095"/>
                    </a:ext>
                  </a:extLst>
                </a:gridCol>
                <a:gridCol w="1753146">
                  <a:extLst>
                    <a:ext uri="{9D8B030D-6E8A-4147-A177-3AD203B41FA5}">
                      <a16:colId xmlns:a16="http://schemas.microsoft.com/office/drawing/2014/main" val="229465252"/>
                    </a:ext>
                  </a:extLst>
                </a:gridCol>
                <a:gridCol w="1754119">
                  <a:extLst>
                    <a:ext uri="{9D8B030D-6E8A-4147-A177-3AD203B41FA5}">
                      <a16:colId xmlns:a16="http://schemas.microsoft.com/office/drawing/2014/main" val="2206090062"/>
                    </a:ext>
                  </a:extLst>
                </a:gridCol>
                <a:gridCol w="1754119">
                  <a:extLst>
                    <a:ext uri="{9D8B030D-6E8A-4147-A177-3AD203B41FA5}">
                      <a16:colId xmlns:a16="http://schemas.microsoft.com/office/drawing/2014/main" val="1615442935"/>
                    </a:ext>
                  </a:extLst>
                </a:gridCol>
              </a:tblGrid>
              <a:tr h="1054403">
                <a:tc>
                  <a:txBody>
                    <a:bodyPr/>
                    <a:lstStyle/>
                    <a:p>
                      <a:pPr>
                        <a:lnSpc>
                          <a:spcPct val="107000"/>
                        </a:lnSpc>
                        <a:spcAft>
                          <a:spcPts val="800"/>
                        </a:spcAft>
                      </a:pPr>
                      <a:r>
                        <a:rPr lang="en-GB" sz="1800" dirty="0">
                          <a:effectLst/>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nSpc>
                          <a:spcPct val="107000"/>
                        </a:lnSpc>
                        <a:spcAft>
                          <a:spcPts val="800"/>
                        </a:spcAft>
                      </a:pPr>
                      <a:r>
                        <a:rPr lang="en-GB" sz="1800" dirty="0">
                          <a:effectLst/>
                        </a:rPr>
                        <a:t>HAP/VAP (confirmed positive)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nSpc>
                          <a:spcPct val="107000"/>
                        </a:lnSpc>
                        <a:spcAft>
                          <a:spcPts val="800"/>
                        </a:spcAft>
                      </a:pPr>
                      <a:r>
                        <a:rPr lang="en-GB" sz="1800">
                          <a:effectLst/>
                        </a:rPr>
                        <a:t>cUTIs (confirmed positive)</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nSpc>
                          <a:spcPct val="107000"/>
                        </a:lnSpc>
                        <a:spcAft>
                          <a:spcPts val="800"/>
                        </a:spcAft>
                      </a:pPr>
                      <a:r>
                        <a:rPr lang="en-GB" sz="1800" dirty="0">
                          <a:effectLst/>
                        </a:rPr>
                        <a:t>BSIs (confirmed positive)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nSpc>
                          <a:spcPct val="107000"/>
                        </a:lnSpc>
                        <a:spcAft>
                          <a:spcPts val="800"/>
                        </a:spcAft>
                      </a:pPr>
                      <a:r>
                        <a:rPr lang="en-GB" sz="1800" dirty="0">
                          <a:effectLst/>
                        </a:rPr>
                        <a:t>IAIs (confirmed positive)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kern="1200" dirty="0">
                          <a:solidFill>
                            <a:schemeClr val="lt1"/>
                          </a:solidFill>
                          <a:effectLst/>
                          <a:latin typeface="+mn-lt"/>
                          <a:ea typeface="Calibri" panose="020F0502020204030204" pitchFamily="34" charset="0"/>
                          <a:cs typeface="Arial" panose="020B0604020202020204" pitchFamily="34" charset="0"/>
                        </a:rPr>
                        <a:t>Total</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extLst>
                  <a:ext uri="{0D108BD9-81ED-4DB2-BD59-A6C34878D82A}">
                    <a16:rowId xmlns:a16="http://schemas.microsoft.com/office/drawing/2014/main" val="1794211946"/>
                  </a:ext>
                </a:extLst>
              </a:tr>
              <a:tr h="657552">
                <a:tc>
                  <a:txBody>
                    <a:bodyPr/>
                    <a:lstStyle/>
                    <a:p>
                      <a:pPr>
                        <a:lnSpc>
                          <a:spcPct val="107000"/>
                        </a:lnSpc>
                        <a:spcAft>
                          <a:spcPts val="800"/>
                        </a:spcAft>
                      </a:pPr>
                      <a:r>
                        <a:rPr lang="en-GB" sz="1800" dirty="0">
                          <a:effectLst/>
                        </a:rPr>
                        <a:t>PHE classification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gn="ctr">
                        <a:lnSpc>
                          <a:spcPct val="107000"/>
                        </a:lnSpc>
                        <a:spcAft>
                          <a:spcPts val="800"/>
                        </a:spcAft>
                      </a:pPr>
                      <a:r>
                        <a:rPr lang="en-GB" sz="1800" dirty="0">
                          <a:effectLst/>
                        </a:rPr>
                        <a:t>100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64</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63</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38</a:t>
                      </a:r>
                    </a:p>
                  </a:txBody>
                  <a:tcPr marL="51800" marR="51800" marT="0" marB="0" anchor="ctr"/>
                </a:tc>
                <a:tc>
                  <a:txBody>
                    <a:bodyPr/>
                    <a:lstStyle/>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265</a:t>
                      </a:r>
                    </a:p>
                  </a:txBody>
                  <a:tcPr marL="51800" marR="51800" marT="0" marB="0" anchor="ctr"/>
                </a:tc>
                <a:extLst>
                  <a:ext uri="{0D108BD9-81ED-4DB2-BD59-A6C34878D82A}">
                    <a16:rowId xmlns:a16="http://schemas.microsoft.com/office/drawing/2014/main" val="673427279"/>
                  </a:ext>
                </a:extLst>
              </a:tr>
              <a:tr h="767365">
                <a:tc>
                  <a:txBody>
                    <a:bodyPr/>
                    <a:lstStyle/>
                    <a:p>
                      <a:pPr>
                        <a:lnSpc>
                          <a:spcPct val="107000"/>
                        </a:lnSpc>
                        <a:spcAft>
                          <a:spcPts val="800"/>
                        </a:spcAft>
                      </a:pPr>
                      <a:r>
                        <a:rPr lang="en-GB" sz="1800" dirty="0">
                          <a:effectLst/>
                        </a:rPr>
                        <a:t>Clinical expert classification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tc>
                <a:tc>
                  <a:txBody>
                    <a:bodyPr/>
                    <a:lstStyle/>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547</a:t>
                      </a:r>
                    </a:p>
                  </a:txBody>
                  <a:tcPr marL="51800" marR="51800" marT="0" marB="0" anchor="ctr"/>
                </a:tc>
                <a:tc>
                  <a:txBody>
                    <a:bodyPr/>
                    <a:lstStyle/>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63</a:t>
                      </a:r>
                    </a:p>
                  </a:txBody>
                  <a:tcPr marL="51800" marR="51800" marT="0" marB="0" anchor="ctr"/>
                </a:tc>
                <a:tc>
                  <a:txBody>
                    <a:bodyPr/>
                    <a:lstStyle/>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63</a:t>
                      </a:r>
                    </a:p>
                  </a:txBody>
                  <a:tcPr marL="51800" marR="51800" marT="0" marB="0" anchor="ctr"/>
                </a:tc>
                <a:tc>
                  <a:txBody>
                    <a:bodyPr/>
                    <a:lstStyle/>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38</a:t>
                      </a:r>
                    </a:p>
                  </a:txBody>
                  <a:tcPr marL="51800" marR="51800" marT="0" marB="0" anchor="ctr"/>
                </a:tc>
                <a:tc>
                  <a:txBody>
                    <a:bodyPr/>
                    <a:lstStyle/>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711</a:t>
                      </a:r>
                    </a:p>
                  </a:txBody>
                  <a:tcPr marL="51800" marR="51800" marT="0" marB="0" anchor="ctr"/>
                </a:tc>
                <a:extLst>
                  <a:ext uri="{0D108BD9-81ED-4DB2-BD59-A6C34878D82A}">
                    <a16:rowId xmlns:a16="http://schemas.microsoft.com/office/drawing/2014/main" val="3702973512"/>
                  </a:ext>
                </a:extLst>
              </a:tr>
            </a:tbl>
          </a:graphicData>
        </a:graphic>
      </p:graphicFrame>
      <p:sp>
        <p:nvSpPr>
          <p:cNvPr id="8" name="Rectangle 7">
            <a:extLst>
              <a:ext uri="{FF2B5EF4-FFF2-40B4-BE49-F238E27FC236}">
                <a16:creationId xmlns:a16="http://schemas.microsoft.com/office/drawing/2014/main" id="{B48C797D-7726-455A-8A77-3B9FA8C977A6}"/>
              </a:ext>
            </a:extLst>
          </p:cNvPr>
          <p:cNvSpPr/>
          <p:nvPr/>
        </p:nvSpPr>
        <p:spPr>
          <a:xfrm>
            <a:off x="316047" y="5823048"/>
            <a:ext cx="11403009" cy="55058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1"/>
                </a:solidFill>
              </a:rPr>
              <a:t>Estimates based on SGGS:</a:t>
            </a:r>
            <a:r>
              <a:rPr lang="en-GB" dirty="0">
                <a:solidFill>
                  <a:schemeClr val="tx1"/>
                </a:solidFill>
                <a:sym typeface="Wingdings" panose="05000000000000000000" pitchFamily="2" charset="2"/>
              </a:rPr>
              <a:t> </a:t>
            </a:r>
            <a:r>
              <a:rPr lang="en-GB" dirty="0">
                <a:solidFill>
                  <a:schemeClr val="tx1"/>
                </a:solidFill>
              </a:rPr>
              <a:t>subject to considerable uncertainty due to issues with completeness of dataset</a:t>
            </a:r>
          </a:p>
        </p:txBody>
      </p:sp>
      <p:sp>
        <p:nvSpPr>
          <p:cNvPr id="6" name="TextBox 5">
            <a:extLst>
              <a:ext uri="{FF2B5EF4-FFF2-40B4-BE49-F238E27FC236}">
                <a16:creationId xmlns:a16="http://schemas.microsoft.com/office/drawing/2014/main" id="{FE0E67C9-9330-4991-BA68-A8C8848B4A13}"/>
              </a:ext>
            </a:extLst>
          </p:cNvPr>
          <p:cNvSpPr txBox="1"/>
          <p:nvPr/>
        </p:nvSpPr>
        <p:spPr>
          <a:xfrm>
            <a:off x="477516" y="4733417"/>
            <a:ext cx="11080069" cy="646331"/>
          </a:xfrm>
          <a:prstGeom prst="rect">
            <a:avLst/>
          </a:prstGeom>
          <a:noFill/>
        </p:spPr>
        <p:txBody>
          <a:bodyPr wrap="square" rtlCol="0">
            <a:spAutoFit/>
          </a:bodyPr>
          <a:lstStyle/>
          <a:p>
            <a:r>
              <a:rPr lang="en-GB" dirty="0"/>
              <a:t>BSIs, bloodstream infections; </a:t>
            </a:r>
            <a:r>
              <a:rPr lang="en-GB" dirty="0" err="1"/>
              <a:t>cUTIs</a:t>
            </a:r>
            <a:r>
              <a:rPr lang="en-GB" dirty="0"/>
              <a:t>, complicated urinary tract infections; HAP/VAP, hospital-acquired pneumonia or ventilator associated pneumonia; IAIs intraabdominal infections</a:t>
            </a:r>
          </a:p>
        </p:txBody>
      </p:sp>
    </p:spTree>
    <p:extLst>
      <p:ext uri="{BB962C8B-B14F-4D97-AF65-F5344CB8AC3E}">
        <p14:creationId xmlns:p14="http://schemas.microsoft.com/office/powerpoint/2010/main" val="35809257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p:txBody>
          <a:bodyPr/>
          <a:lstStyle/>
          <a:p>
            <a:r>
              <a:rPr lang="en-GB" dirty="0"/>
              <a:t>Estimating the patient population over time</a:t>
            </a:r>
          </a:p>
        </p:txBody>
      </p:sp>
      <p:sp>
        <p:nvSpPr>
          <p:cNvPr id="8" name="Rectangle 7">
            <a:extLst>
              <a:ext uri="{FF2B5EF4-FFF2-40B4-BE49-F238E27FC236}">
                <a16:creationId xmlns:a16="http://schemas.microsoft.com/office/drawing/2014/main" id="{CE8768BF-DA29-48D5-AD65-DDF18885CAF7}"/>
              </a:ext>
              <a:ext uri="{C183D7F6-B498-43B3-948B-1728B52AA6E4}">
                <adec:decorative xmlns:adec="http://schemas.microsoft.com/office/drawing/2017/decorative" val="1"/>
              </a:ext>
            </a:extLst>
          </p:cNvPr>
          <p:cNvSpPr/>
          <p:nvPr/>
        </p:nvSpPr>
        <p:spPr>
          <a:xfrm>
            <a:off x="716281" y="3791990"/>
            <a:ext cx="2345859" cy="1412339"/>
          </a:xfrm>
          <a:prstGeom prst="rect">
            <a:avLst/>
          </a:prstGeom>
          <a:solidFill>
            <a:schemeClr val="accent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many patients currently eligible for treatment?</a:t>
            </a:r>
          </a:p>
        </p:txBody>
      </p:sp>
      <p:sp>
        <p:nvSpPr>
          <p:cNvPr id="9" name="Oval 8">
            <a:extLst>
              <a:ext uri="{FF2B5EF4-FFF2-40B4-BE49-F238E27FC236}">
                <a16:creationId xmlns:a16="http://schemas.microsoft.com/office/drawing/2014/main" id="{22FD0DE5-7355-413C-B6EE-265500223FE8}"/>
              </a:ext>
              <a:ext uri="{C183D7F6-B498-43B3-948B-1728B52AA6E4}">
                <adec:decorative xmlns:adec="http://schemas.microsoft.com/office/drawing/2017/decorative" val="1"/>
              </a:ext>
            </a:extLst>
          </p:cNvPr>
          <p:cNvSpPr/>
          <p:nvPr/>
        </p:nvSpPr>
        <p:spPr>
          <a:xfrm>
            <a:off x="1619210" y="3062326"/>
            <a:ext cx="540000" cy="540000"/>
          </a:xfrm>
          <a:prstGeom prst="ellipse">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3" name="Rectangle 12">
            <a:extLst>
              <a:ext uri="{FF2B5EF4-FFF2-40B4-BE49-F238E27FC236}">
                <a16:creationId xmlns:a16="http://schemas.microsoft.com/office/drawing/2014/main" id="{AA9E545D-2A0E-4DD8-A1F1-B9BFB33DDFA9}"/>
              </a:ext>
              <a:ext uri="{C183D7F6-B498-43B3-948B-1728B52AA6E4}">
                <adec:decorative xmlns:adec="http://schemas.microsoft.com/office/drawing/2017/decorative" val="1"/>
              </a:ext>
            </a:extLst>
          </p:cNvPr>
          <p:cNvSpPr/>
          <p:nvPr/>
        </p:nvSpPr>
        <p:spPr>
          <a:xfrm>
            <a:off x="4376622" y="3791990"/>
            <a:ext cx="2345859" cy="14123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will eligible population change over time?</a:t>
            </a:r>
          </a:p>
        </p:txBody>
      </p:sp>
      <p:sp>
        <p:nvSpPr>
          <p:cNvPr id="14" name="Oval 13">
            <a:extLst>
              <a:ext uri="{FF2B5EF4-FFF2-40B4-BE49-F238E27FC236}">
                <a16:creationId xmlns:a16="http://schemas.microsoft.com/office/drawing/2014/main" id="{98E52806-D896-4BB4-B7B5-CF8FADC5CB50}"/>
              </a:ext>
              <a:ext uri="{C183D7F6-B498-43B3-948B-1728B52AA6E4}">
                <adec:decorative xmlns:adec="http://schemas.microsoft.com/office/drawing/2017/decorative" val="1"/>
              </a:ext>
            </a:extLst>
          </p:cNvPr>
          <p:cNvSpPr/>
          <p:nvPr/>
        </p:nvSpPr>
        <p:spPr>
          <a:xfrm>
            <a:off x="5279551" y="3062326"/>
            <a:ext cx="540000" cy="540000"/>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5" name="Rectangle 14">
            <a:extLst>
              <a:ext uri="{FF2B5EF4-FFF2-40B4-BE49-F238E27FC236}">
                <a16:creationId xmlns:a16="http://schemas.microsoft.com/office/drawing/2014/main" id="{9370642C-4C40-4612-B56F-D9D41D53E9C0}"/>
              </a:ext>
              <a:ext uri="{C183D7F6-B498-43B3-948B-1728B52AA6E4}">
                <adec:decorative xmlns:adec="http://schemas.microsoft.com/office/drawing/2017/decorative" val="1"/>
              </a:ext>
            </a:extLst>
          </p:cNvPr>
          <p:cNvSpPr/>
          <p:nvPr/>
        </p:nvSpPr>
        <p:spPr>
          <a:xfrm>
            <a:off x="8266461" y="3791990"/>
            <a:ext cx="3309991" cy="1412339"/>
          </a:xfrm>
          <a:prstGeom prst="rect">
            <a:avLst/>
          </a:prstGeom>
          <a:solidFill>
            <a:schemeClr val="accent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will rates of resistance to </a:t>
            </a:r>
            <a:r>
              <a:rPr lang="en-GB" dirty="0" err="1"/>
              <a:t>cefiderocoI</a:t>
            </a:r>
            <a:r>
              <a:rPr lang="en-GB" dirty="0"/>
              <a:t> and its comparators change over time?</a:t>
            </a:r>
          </a:p>
        </p:txBody>
      </p:sp>
      <p:sp>
        <p:nvSpPr>
          <p:cNvPr id="17" name="Oval 16">
            <a:extLst>
              <a:ext uri="{FF2B5EF4-FFF2-40B4-BE49-F238E27FC236}">
                <a16:creationId xmlns:a16="http://schemas.microsoft.com/office/drawing/2014/main" id="{39FB3667-BBC9-4224-BB25-9123D4DF4D1F}"/>
              </a:ext>
              <a:ext uri="{C183D7F6-B498-43B3-948B-1728B52AA6E4}">
                <adec:decorative xmlns:adec="http://schemas.microsoft.com/office/drawing/2017/decorative" val="1"/>
              </a:ext>
            </a:extLst>
          </p:cNvPr>
          <p:cNvSpPr/>
          <p:nvPr/>
        </p:nvSpPr>
        <p:spPr>
          <a:xfrm>
            <a:off x="9651456" y="3062326"/>
            <a:ext cx="540000" cy="540000"/>
          </a:xfrm>
          <a:prstGeom prst="ellipse">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2" name="Arrow: Right 1">
            <a:extLst>
              <a:ext uri="{FF2B5EF4-FFF2-40B4-BE49-F238E27FC236}">
                <a16:creationId xmlns:a16="http://schemas.microsoft.com/office/drawing/2014/main" id="{66C0B222-BA8B-49DD-9A76-C2C112A833C3}"/>
              </a:ext>
              <a:ext uri="{C183D7F6-B498-43B3-948B-1728B52AA6E4}">
                <adec:decorative xmlns:adec="http://schemas.microsoft.com/office/drawing/2017/decorative" val="1"/>
              </a:ext>
            </a:extLst>
          </p:cNvPr>
          <p:cNvSpPr/>
          <p:nvPr/>
        </p:nvSpPr>
        <p:spPr>
          <a:xfrm>
            <a:off x="3298549" y="4212409"/>
            <a:ext cx="841663" cy="571500"/>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6574CCE7-679B-4E20-A2B0-62CE7D777534}"/>
              </a:ext>
              <a:ext uri="{C183D7F6-B498-43B3-948B-1728B52AA6E4}">
                <adec:decorative xmlns:adec="http://schemas.microsoft.com/office/drawing/2017/decorative" val="1"/>
              </a:ext>
            </a:extLst>
          </p:cNvPr>
          <p:cNvSpPr/>
          <p:nvPr/>
        </p:nvSpPr>
        <p:spPr>
          <a:xfrm>
            <a:off x="7136295" y="4212409"/>
            <a:ext cx="841663" cy="571500"/>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71042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a:xfrm>
            <a:off x="496888" y="261979"/>
            <a:ext cx="11079162" cy="1276350"/>
          </a:xfrm>
        </p:spPr>
        <p:txBody>
          <a:bodyPr/>
          <a:lstStyle/>
          <a:p>
            <a:r>
              <a:rPr lang="en-GB" dirty="0"/>
              <a:t>Predicting changes in population over time</a:t>
            </a:r>
          </a:p>
        </p:txBody>
      </p:sp>
      <p:pic>
        <p:nvPicPr>
          <p:cNvPr id="10" name="Picture 9" descr="Chart showing how the number of patients with a certain pathogen changes between 2013 and 2018.">
            <a:extLst>
              <a:ext uri="{FF2B5EF4-FFF2-40B4-BE49-F238E27FC236}">
                <a16:creationId xmlns:a16="http://schemas.microsoft.com/office/drawing/2014/main" id="{FD689256-3F03-440D-B91B-9BC8664455C2}"/>
              </a:ext>
            </a:extLst>
          </p:cNvPr>
          <p:cNvPicPr>
            <a:picLocks noChangeAspect="1"/>
          </p:cNvPicPr>
          <p:nvPr/>
        </p:nvPicPr>
        <p:blipFill>
          <a:blip r:embed="rId3"/>
          <a:stretch>
            <a:fillRect/>
          </a:stretch>
        </p:blipFill>
        <p:spPr>
          <a:xfrm>
            <a:off x="193172" y="913031"/>
            <a:ext cx="1913504" cy="4366427"/>
          </a:xfrm>
          <a:prstGeom prst="rect">
            <a:avLst/>
          </a:prstGeom>
        </p:spPr>
      </p:pic>
      <p:sp>
        <p:nvSpPr>
          <p:cNvPr id="12" name="Rectangle 11">
            <a:extLst>
              <a:ext uri="{FF2B5EF4-FFF2-40B4-BE49-F238E27FC236}">
                <a16:creationId xmlns:a16="http://schemas.microsoft.com/office/drawing/2014/main" id="{F7B1E6E4-423F-469A-8D11-537E057E1EA3}"/>
              </a:ext>
              <a:ext uri="{C183D7F6-B498-43B3-948B-1728B52AA6E4}">
                <adec:decorative xmlns:adec="http://schemas.microsoft.com/office/drawing/2017/decorative" val="1"/>
              </a:ext>
            </a:extLst>
          </p:cNvPr>
          <p:cNvSpPr/>
          <p:nvPr/>
        </p:nvSpPr>
        <p:spPr>
          <a:xfrm>
            <a:off x="176895" y="5348744"/>
            <a:ext cx="2014148" cy="11924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Historical population size data for pathogen of interest</a:t>
            </a:r>
          </a:p>
        </p:txBody>
      </p:sp>
      <p:sp>
        <p:nvSpPr>
          <p:cNvPr id="16" name="Rectangle 15">
            <a:extLst>
              <a:ext uri="{FF2B5EF4-FFF2-40B4-BE49-F238E27FC236}">
                <a16:creationId xmlns:a16="http://schemas.microsoft.com/office/drawing/2014/main" id="{276633EE-1B88-4B9E-9083-1FA876952A49}"/>
              </a:ext>
            </a:extLst>
          </p:cNvPr>
          <p:cNvSpPr/>
          <p:nvPr/>
        </p:nvSpPr>
        <p:spPr>
          <a:xfrm>
            <a:off x="2296389" y="966618"/>
            <a:ext cx="9750300" cy="60184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How will the eligible population change over time?  </a:t>
            </a:r>
          </a:p>
        </p:txBody>
      </p:sp>
      <p:sp>
        <p:nvSpPr>
          <p:cNvPr id="11" name="Arrow: Right 10">
            <a:extLst>
              <a:ext uri="{FF2B5EF4-FFF2-40B4-BE49-F238E27FC236}">
                <a16:creationId xmlns:a16="http://schemas.microsoft.com/office/drawing/2014/main" id="{B0524806-03E6-4150-854D-F7A7C305A4B9}"/>
              </a:ext>
              <a:ext uri="{C183D7F6-B498-43B3-948B-1728B52AA6E4}">
                <adec:decorative xmlns:adec="http://schemas.microsoft.com/office/drawing/2017/decorative" val="1"/>
              </a:ext>
            </a:extLst>
          </p:cNvPr>
          <p:cNvSpPr/>
          <p:nvPr/>
        </p:nvSpPr>
        <p:spPr>
          <a:xfrm>
            <a:off x="2296389" y="6103088"/>
            <a:ext cx="9280061" cy="702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Model time horizon – 20 years</a:t>
            </a:r>
          </a:p>
        </p:txBody>
      </p:sp>
      <p:sp>
        <p:nvSpPr>
          <p:cNvPr id="8" name="Rectangle 7">
            <a:extLst>
              <a:ext uri="{FF2B5EF4-FFF2-40B4-BE49-F238E27FC236}">
                <a16:creationId xmlns:a16="http://schemas.microsoft.com/office/drawing/2014/main" id="{1D51636A-BF82-4A8B-9F25-FF0439F52268}"/>
              </a:ext>
            </a:extLst>
          </p:cNvPr>
          <p:cNvSpPr/>
          <p:nvPr/>
        </p:nvSpPr>
        <p:spPr>
          <a:xfrm>
            <a:off x="2296389" y="1701392"/>
            <a:ext cx="9750300" cy="28016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tx1"/>
                </a:solidFill>
              </a:rPr>
              <a:t>Historical data used to inform the extrapolation (2012–2018)</a:t>
            </a:r>
          </a:p>
          <a:p>
            <a:pPr algn="ctr"/>
            <a:endParaRPr lang="en-GB" sz="1000" b="1" dirty="0">
              <a:solidFill>
                <a:schemeClr val="tx1"/>
              </a:solidFill>
            </a:endParaRPr>
          </a:p>
          <a:p>
            <a:pPr marL="285750" indent="-285750">
              <a:buFont typeface="Arial" panose="020B0604020202020204" pitchFamily="34" charset="0"/>
              <a:buChar char="•"/>
            </a:pPr>
            <a:r>
              <a:rPr lang="en-GB" b="1" dirty="0">
                <a:solidFill>
                  <a:schemeClr val="tx1"/>
                </a:solidFill>
              </a:rPr>
              <a:t>Public Health England (PHE) </a:t>
            </a:r>
            <a:r>
              <a:rPr lang="en-GB" b="0" i="0" dirty="0">
                <a:solidFill>
                  <a:srgbClr val="0B0C0C"/>
                </a:solidFill>
                <a:effectLst/>
              </a:rPr>
              <a:t>antimicrobial resistance and healthcare associated infections (AMRHAI) national reference library</a:t>
            </a:r>
          </a:p>
          <a:p>
            <a:pPr marL="285750" indent="-285750">
              <a:buFont typeface="Arial" panose="020B0604020202020204" pitchFamily="34" charset="0"/>
              <a:buChar char="•"/>
            </a:pPr>
            <a:r>
              <a:rPr lang="en-GB" b="1" dirty="0">
                <a:solidFill>
                  <a:srgbClr val="0B0C0C"/>
                </a:solidFill>
              </a:rPr>
              <a:t>Timeframe available</a:t>
            </a:r>
            <a:r>
              <a:rPr lang="en-GB" dirty="0">
                <a:solidFill>
                  <a:srgbClr val="0B0C0C"/>
                </a:solidFill>
              </a:rPr>
              <a:t>: 2004 to 2021. Excluded data before Oct 2012 due to small patient numbers. Excluded data after Mar 2018 due to “artificial” decrease in referrals caused by change in guidelines</a:t>
            </a:r>
          </a:p>
          <a:p>
            <a:pPr marL="285750" indent="-285750">
              <a:buFont typeface="Arial" panose="020B0604020202020204" pitchFamily="34" charset="0"/>
              <a:buChar char="•"/>
            </a:pPr>
            <a:r>
              <a:rPr lang="en-GB" b="1" dirty="0">
                <a:solidFill>
                  <a:srgbClr val="0B0C0C"/>
                </a:solidFill>
              </a:rPr>
              <a:t>Primary analysis: </a:t>
            </a:r>
            <a:r>
              <a:rPr lang="en-GB" dirty="0">
                <a:solidFill>
                  <a:srgbClr val="0B0C0C"/>
                </a:solidFill>
              </a:rPr>
              <a:t>Invasive isolates (</a:t>
            </a:r>
            <a:r>
              <a:rPr lang="en-GB" dirty="0" err="1">
                <a:solidFill>
                  <a:srgbClr val="0B0C0C"/>
                </a:solidFill>
              </a:rPr>
              <a:t>eg</a:t>
            </a:r>
            <a:r>
              <a:rPr lang="en-GB" dirty="0">
                <a:solidFill>
                  <a:srgbClr val="0B0C0C"/>
                </a:solidFill>
              </a:rPr>
              <a:t> bloodstream infections) – assumed generalisable to HVCS) </a:t>
            </a:r>
          </a:p>
          <a:p>
            <a:pPr marL="285750" indent="-285750">
              <a:buFont typeface="Arial" panose="020B0604020202020204" pitchFamily="34" charset="0"/>
              <a:buChar char="•"/>
            </a:pPr>
            <a:r>
              <a:rPr lang="en-GB" b="1" dirty="0">
                <a:solidFill>
                  <a:srgbClr val="0B0C0C"/>
                </a:solidFill>
              </a:rPr>
              <a:t>Secondary analysis </a:t>
            </a:r>
            <a:r>
              <a:rPr lang="en-GB" dirty="0">
                <a:solidFill>
                  <a:srgbClr val="0B0C0C"/>
                </a:solidFill>
              </a:rPr>
              <a:t>screening isolates (</a:t>
            </a:r>
            <a:r>
              <a:rPr lang="en-GB" dirty="0" err="1">
                <a:solidFill>
                  <a:srgbClr val="0B0C0C"/>
                </a:solidFill>
              </a:rPr>
              <a:t>eg</a:t>
            </a:r>
            <a:r>
              <a:rPr lang="en-GB" dirty="0">
                <a:solidFill>
                  <a:srgbClr val="0B0C0C"/>
                </a:solidFill>
              </a:rPr>
              <a:t> swabs, wounds) – only used to confirm trends </a:t>
            </a:r>
          </a:p>
          <a:p>
            <a:pPr marL="285750" indent="-285750">
              <a:buFont typeface="Arial" panose="020B0604020202020204" pitchFamily="34" charset="0"/>
              <a:buChar char="•"/>
            </a:pPr>
            <a:endParaRPr lang="en-GB" b="1" dirty="0">
              <a:solidFill>
                <a:schemeClr val="tx1"/>
              </a:solidFill>
            </a:endParaRPr>
          </a:p>
        </p:txBody>
      </p:sp>
      <p:sp>
        <p:nvSpPr>
          <p:cNvPr id="9" name="Rectangle 8">
            <a:extLst>
              <a:ext uri="{FF2B5EF4-FFF2-40B4-BE49-F238E27FC236}">
                <a16:creationId xmlns:a16="http://schemas.microsoft.com/office/drawing/2014/main" id="{9C52A774-F531-47DD-84F4-BE33E2B3C14C}"/>
              </a:ext>
            </a:extLst>
          </p:cNvPr>
          <p:cNvSpPr/>
          <p:nvPr/>
        </p:nvSpPr>
        <p:spPr>
          <a:xfrm>
            <a:off x="2296389" y="4609351"/>
            <a:ext cx="9768179" cy="148214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tx1"/>
                </a:solidFill>
              </a:rPr>
              <a:t>Methods used to perform the extrapolation</a:t>
            </a:r>
          </a:p>
          <a:p>
            <a:pPr algn="ctr"/>
            <a:endParaRPr lang="en-GB" sz="1000" b="1" dirty="0">
              <a:solidFill>
                <a:schemeClr val="tx1"/>
              </a:solidFill>
            </a:endParaRPr>
          </a:p>
          <a:p>
            <a:pPr marL="285750" indent="-285750">
              <a:buFont typeface="Arial" panose="020B0604020202020204" pitchFamily="34" charset="0"/>
              <a:buChar char="•"/>
            </a:pPr>
            <a:r>
              <a:rPr lang="en-GB" b="1" dirty="0">
                <a:solidFill>
                  <a:schemeClr val="tx1"/>
                </a:solidFill>
              </a:rPr>
              <a:t>Time-series models with state-spaced exponential smoothing </a:t>
            </a:r>
          </a:p>
          <a:p>
            <a:pPr marL="285750" indent="-285750">
              <a:buFont typeface="Arial" panose="020B0604020202020204" pitchFamily="34" charset="0"/>
              <a:buChar char="•"/>
            </a:pPr>
            <a:r>
              <a:rPr lang="en-GB" dirty="0">
                <a:solidFill>
                  <a:schemeClr val="tx1"/>
                </a:solidFill>
              </a:rPr>
              <a:t>Rationale for this approach, instead of other time-series models: can specify models which include a trend, and express uncertainty in forecasts</a:t>
            </a:r>
          </a:p>
        </p:txBody>
      </p:sp>
    </p:spTree>
    <p:extLst>
      <p:ext uri="{BB962C8B-B14F-4D97-AF65-F5344CB8AC3E}">
        <p14:creationId xmlns:p14="http://schemas.microsoft.com/office/powerpoint/2010/main" val="11693122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p:txBody>
          <a:bodyPr/>
          <a:lstStyle/>
          <a:p>
            <a:r>
              <a:rPr lang="en-GB"/>
              <a:t>Predicting changes in population over time</a:t>
            </a:r>
            <a:endParaRPr lang="en-GB" dirty="0"/>
          </a:p>
        </p:txBody>
      </p:sp>
      <p:pic>
        <p:nvPicPr>
          <p:cNvPr id="10" name="Picture 9" descr="Chart showing how the number of patients with a certain pathogen changes between 2013 and 2018.">
            <a:extLst>
              <a:ext uri="{FF2B5EF4-FFF2-40B4-BE49-F238E27FC236}">
                <a16:creationId xmlns:a16="http://schemas.microsoft.com/office/drawing/2014/main" id="{FD689256-3F03-440D-B91B-9BC8664455C2}"/>
              </a:ext>
            </a:extLst>
          </p:cNvPr>
          <p:cNvPicPr>
            <a:picLocks noChangeAspect="1"/>
          </p:cNvPicPr>
          <p:nvPr/>
        </p:nvPicPr>
        <p:blipFill>
          <a:blip r:embed="rId3"/>
          <a:stretch>
            <a:fillRect/>
          </a:stretch>
        </p:blipFill>
        <p:spPr>
          <a:xfrm>
            <a:off x="746067" y="1510152"/>
            <a:ext cx="1913504" cy="4366427"/>
          </a:xfrm>
          <a:prstGeom prst="rect">
            <a:avLst/>
          </a:prstGeom>
        </p:spPr>
      </p:pic>
      <p:sp>
        <p:nvSpPr>
          <p:cNvPr id="12" name="Rectangle 11">
            <a:extLst>
              <a:ext uri="{FF2B5EF4-FFF2-40B4-BE49-F238E27FC236}">
                <a16:creationId xmlns:a16="http://schemas.microsoft.com/office/drawing/2014/main" id="{F7B1E6E4-423F-469A-8D11-537E057E1EA3}"/>
              </a:ext>
              <a:ext uri="{C183D7F6-B498-43B3-948B-1728B52AA6E4}">
                <adec:decorative xmlns:adec="http://schemas.microsoft.com/office/drawing/2017/decorative" val="1"/>
              </a:ext>
            </a:extLst>
          </p:cNvPr>
          <p:cNvSpPr/>
          <p:nvPr/>
        </p:nvSpPr>
        <p:spPr>
          <a:xfrm>
            <a:off x="1288373" y="5913794"/>
            <a:ext cx="1309354" cy="5475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Lato"/>
                <a:ea typeface="+mn-ea"/>
                <a:cs typeface="+mn-cs"/>
              </a:rPr>
              <a:t>PHE data</a:t>
            </a:r>
          </a:p>
        </p:txBody>
      </p:sp>
      <p:sp>
        <p:nvSpPr>
          <p:cNvPr id="16" name="Rectangle 15">
            <a:extLst>
              <a:ext uri="{FF2B5EF4-FFF2-40B4-BE49-F238E27FC236}">
                <a16:creationId xmlns:a16="http://schemas.microsoft.com/office/drawing/2014/main" id="{276633EE-1B88-4B9E-9083-1FA876952A49}"/>
              </a:ext>
            </a:extLst>
          </p:cNvPr>
          <p:cNvSpPr/>
          <p:nvPr/>
        </p:nvSpPr>
        <p:spPr>
          <a:xfrm>
            <a:off x="3345873" y="1527108"/>
            <a:ext cx="8230579" cy="60184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ato"/>
                <a:ea typeface="+mn-ea"/>
                <a:cs typeface="+mn-cs"/>
              </a:rPr>
              <a:t>3 models were explored . . .  </a:t>
            </a:r>
          </a:p>
        </p:txBody>
      </p:sp>
      <p:sp>
        <p:nvSpPr>
          <p:cNvPr id="11" name="Arrow: Right 10">
            <a:extLst>
              <a:ext uri="{FF2B5EF4-FFF2-40B4-BE49-F238E27FC236}">
                <a16:creationId xmlns:a16="http://schemas.microsoft.com/office/drawing/2014/main" id="{B0524806-03E6-4150-854D-F7A7C305A4B9}"/>
              </a:ext>
              <a:ext uri="{C183D7F6-B498-43B3-948B-1728B52AA6E4}">
                <adec:decorative xmlns:adec="http://schemas.microsoft.com/office/drawing/2017/decorative" val="1"/>
              </a:ext>
            </a:extLst>
          </p:cNvPr>
          <p:cNvSpPr/>
          <p:nvPr/>
        </p:nvSpPr>
        <p:spPr>
          <a:xfrm>
            <a:off x="3221182" y="4871000"/>
            <a:ext cx="5144001" cy="820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Lato"/>
                <a:ea typeface="+mn-ea"/>
                <a:cs typeface="+mn-cs"/>
              </a:rPr>
              <a:t>Model time horizon – 20 years</a:t>
            </a:r>
          </a:p>
        </p:txBody>
      </p:sp>
      <p:cxnSp>
        <p:nvCxnSpPr>
          <p:cNvPr id="3" name="Straight Connector 2">
            <a:extLst>
              <a:ext uri="{FF2B5EF4-FFF2-40B4-BE49-F238E27FC236}">
                <a16:creationId xmlns:a16="http://schemas.microsoft.com/office/drawing/2014/main" id="{201FD0A1-240D-4554-8677-4AE1CBCF85F7}"/>
              </a:ext>
              <a:ext uri="{C183D7F6-B498-43B3-948B-1728B52AA6E4}">
                <adec:decorative xmlns:adec="http://schemas.microsoft.com/office/drawing/2017/decorative" val="1"/>
              </a:ext>
            </a:extLst>
          </p:cNvPr>
          <p:cNvCxnSpPr>
            <a:cxnSpLocks/>
          </p:cNvCxnSpPr>
          <p:nvPr/>
        </p:nvCxnSpPr>
        <p:spPr>
          <a:xfrm>
            <a:off x="2659571" y="4707085"/>
            <a:ext cx="586097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DFB54A8-19A7-49BE-9679-9FFAD9E66A22}"/>
              </a:ext>
              <a:ext uri="{C183D7F6-B498-43B3-948B-1728B52AA6E4}">
                <adec:decorative xmlns:adec="http://schemas.microsoft.com/office/drawing/2017/decorative" val="1"/>
              </a:ext>
            </a:extLst>
          </p:cNvPr>
          <p:cNvSpPr/>
          <p:nvPr/>
        </p:nvSpPr>
        <p:spPr>
          <a:xfrm>
            <a:off x="8759535" y="4594897"/>
            <a:ext cx="3011707" cy="82088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ato"/>
                <a:ea typeface="+mn-ea"/>
                <a:cs typeface="+mn-cs"/>
              </a:rPr>
              <a:t>No trend: </a:t>
            </a:r>
            <a:r>
              <a:rPr kumimoji="0" lang="en-GB" sz="1800" b="0" i="0" u="none" strike="noStrike" kern="1200" cap="none" spc="0" normalizeH="0" baseline="0" noProof="0" dirty="0">
                <a:ln>
                  <a:noFill/>
                </a:ln>
                <a:solidFill>
                  <a:srgbClr val="000000"/>
                </a:solidFill>
                <a:effectLst/>
                <a:uLnTx/>
                <a:uFillTx/>
                <a:latin typeface="Lato"/>
                <a:ea typeface="+mn-ea"/>
                <a:cs typeface="+mn-cs"/>
              </a:rPr>
              <a:t>Population remains constant over time</a:t>
            </a:r>
          </a:p>
        </p:txBody>
      </p:sp>
      <p:sp>
        <p:nvSpPr>
          <p:cNvPr id="23" name="Freeform: Shape 22">
            <a:extLst>
              <a:ext uri="{FF2B5EF4-FFF2-40B4-BE49-F238E27FC236}">
                <a16:creationId xmlns:a16="http://schemas.microsoft.com/office/drawing/2014/main" id="{E53AE8BE-DD25-4364-9037-CED2A28E1771}"/>
              </a:ext>
              <a:ext uri="{C183D7F6-B498-43B3-948B-1728B52AA6E4}">
                <adec:decorative xmlns:adec="http://schemas.microsoft.com/office/drawing/2017/decorative" val="1"/>
              </a:ext>
            </a:extLst>
          </p:cNvPr>
          <p:cNvSpPr/>
          <p:nvPr/>
        </p:nvSpPr>
        <p:spPr>
          <a:xfrm>
            <a:off x="2628900" y="3644617"/>
            <a:ext cx="5860974" cy="1062468"/>
          </a:xfrm>
          <a:custGeom>
            <a:avLst/>
            <a:gdLst>
              <a:gd name="connsiteX0" fmla="*/ 0 w 5839691"/>
              <a:gd name="connsiteY0" fmla="*/ 1376112 h 1376112"/>
              <a:gd name="connsiteX1" fmla="*/ 2774373 w 5839691"/>
              <a:gd name="connsiteY1" fmla="*/ 181158 h 1376112"/>
              <a:gd name="connsiteX2" fmla="*/ 5839691 w 5839691"/>
              <a:gd name="connsiteY2" fmla="*/ 25294 h 1376112"/>
            </a:gdLst>
            <a:ahLst/>
            <a:cxnLst>
              <a:cxn ang="0">
                <a:pos x="connsiteX0" y="connsiteY0"/>
              </a:cxn>
              <a:cxn ang="0">
                <a:pos x="connsiteX1" y="connsiteY1"/>
              </a:cxn>
              <a:cxn ang="0">
                <a:pos x="connsiteX2" y="connsiteY2"/>
              </a:cxn>
            </a:cxnLst>
            <a:rect l="l" t="t" r="r" b="b"/>
            <a:pathLst>
              <a:path w="5839691" h="1376112">
                <a:moveTo>
                  <a:pt x="0" y="1376112"/>
                </a:moveTo>
                <a:cubicBezTo>
                  <a:pt x="900545" y="891203"/>
                  <a:pt x="1801091" y="406294"/>
                  <a:pt x="2774373" y="181158"/>
                </a:cubicBezTo>
                <a:cubicBezTo>
                  <a:pt x="3747655" y="-43978"/>
                  <a:pt x="4793673" y="-9342"/>
                  <a:pt x="5839691" y="25294"/>
                </a:cubicBezTo>
              </a:path>
            </a:pathLst>
          </a:cu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a:ea typeface="+mn-ea"/>
              <a:cs typeface="+mn-cs"/>
            </a:endParaRPr>
          </a:p>
        </p:txBody>
      </p:sp>
      <p:sp>
        <p:nvSpPr>
          <p:cNvPr id="24" name="Rectangle 23">
            <a:extLst>
              <a:ext uri="{FF2B5EF4-FFF2-40B4-BE49-F238E27FC236}">
                <a16:creationId xmlns:a16="http://schemas.microsoft.com/office/drawing/2014/main" id="{19FC1E77-B9D3-4BB4-B0AD-C45ECB1AAF12}"/>
              </a:ext>
              <a:ext uri="{C183D7F6-B498-43B3-948B-1728B52AA6E4}">
                <adec:decorative xmlns:adec="http://schemas.microsoft.com/office/drawing/2017/decorative" val="1"/>
              </a:ext>
            </a:extLst>
          </p:cNvPr>
          <p:cNvSpPr/>
          <p:nvPr/>
        </p:nvSpPr>
        <p:spPr>
          <a:xfrm>
            <a:off x="8759536" y="3436312"/>
            <a:ext cx="3011707" cy="917482"/>
          </a:xfrm>
          <a:prstGeom prst="rect">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ato"/>
                <a:ea typeface="+mn-ea"/>
                <a:cs typeface="+mn-cs"/>
              </a:rPr>
              <a:t>Damped trend: </a:t>
            </a:r>
            <a:r>
              <a:rPr kumimoji="0" lang="en-GB" sz="1800" b="0" i="0" u="none" strike="noStrike" kern="1200" cap="none" spc="0" normalizeH="0" baseline="0" noProof="0" dirty="0">
                <a:ln>
                  <a:noFill/>
                </a:ln>
                <a:solidFill>
                  <a:srgbClr val="000000"/>
                </a:solidFill>
                <a:effectLst/>
                <a:uLnTx/>
                <a:uFillTx/>
                <a:latin typeface="Lato"/>
                <a:ea typeface="+mn-ea"/>
                <a:cs typeface="+mn-cs"/>
              </a:rPr>
              <a:t>Growth in short term, stabilises in long term</a:t>
            </a:r>
          </a:p>
        </p:txBody>
      </p:sp>
      <p:sp>
        <p:nvSpPr>
          <p:cNvPr id="29" name="Freeform: Shape 28">
            <a:extLst>
              <a:ext uri="{FF2B5EF4-FFF2-40B4-BE49-F238E27FC236}">
                <a16:creationId xmlns:a16="http://schemas.microsoft.com/office/drawing/2014/main" id="{FE510C8C-EC2E-43E6-B36B-C587F01A3C06}"/>
              </a:ext>
              <a:ext uri="{C183D7F6-B498-43B3-948B-1728B52AA6E4}">
                <adec:decorative xmlns:adec="http://schemas.microsoft.com/office/drawing/2017/decorative" val="1"/>
              </a:ext>
            </a:extLst>
          </p:cNvPr>
          <p:cNvSpPr/>
          <p:nvPr/>
        </p:nvSpPr>
        <p:spPr>
          <a:xfrm>
            <a:off x="2597727" y="2515743"/>
            <a:ext cx="5922818" cy="2180951"/>
          </a:xfrm>
          <a:custGeom>
            <a:avLst/>
            <a:gdLst>
              <a:gd name="connsiteX0" fmla="*/ 0 w 6200510"/>
              <a:gd name="connsiteY0" fmla="*/ 2180951 h 2180951"/>
              <a:gd name="connsiteX1" fmla="*/ 3813464 w 6200510"/>
              <a:gd name="connsiteY1" fmla="*/ 674269 h 2180951"/>
              <a:gd name="connsiteX2" fmla="*/ 5891646 w 6200510"/>
              <a:gd name="connsiteY2" fmla="*/ 81988 h 2180951"/>
              <a:gd name="connsiteX3" fmla="*/ 6151418 w 6200510"/>
              <a:gd name="connsiteY3" fmla="*/ 19642 h 2180951"/>
            </a:gdLst>
            <a:ahLst/>
            <a:cxnLst>
              <a:cxn ang="0">
                <a:pos x="connsiteX0" y="connsiteY0"/>
              </a:cxn>
              <a:cxn ang="0">
                <a:pos x="connsiteX1" y="connsiteY1"/>
              </a:cxn>
              <a:cxn ang="0">
                <a:pos x="connsiteX2" y="connsiteY2"/>
              </a:cxn>
              <a:cxn ang="0">
                <a:pos x="connsiteX3" y="connsiteY3"/>
              </a:cxn>
            </a:cxnLst>
            <a:rect l="l" t="t" r="r" b="b"/>
            <a:pathLst>
              <a:path w="6200510" h="2180951">
                <a:moveTo>
                  <a:pt x="0" y="2180951"/>
                </a:moveTo>
                <a:cubicBezTo>
                  <a:pt x="1415761" y="1602523"/>
                  <a:pt x="2831523" y="1024096"/>
                  <a:pt x="3813464" y="674269"/>
                </a:cubicBezTo>
                <a:cubicBezTo>
                  <a:pt x="4795405" y="324442"/>
                  <a:pt x="5501987" y="191092"/>
                  <a:pt x="5891646" y="81988"/>
                </a:cubicBezTo>
                <a:cubicBezTo>
                  <a:pt x="6281305" y="-27116"/>
                  <a:pt x="6216361" y="-3737"/>
                  <a:pt x="6151418" y="19642"/>
                </a:cubicBezTo>
              </a:path>
            </a:pathLst>
          </a:cu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a:ea typeface="+mn-ea"/>
              <a:cs typeface="+mn-cs"/>
            </a:endParaRPr>
          </a:p>
        </p:txBody>
      </p:sp>
      <p:sp>
        <p:nvSpPr>
          <p:cNvPr id="30" name="Rectangle 29">
            <a:extLst>
              <a:ext uri="{FF2B5EF4-FFF2-40B4-BE49-F238E27FC236}">
                <a16:creationId xmlns:a16="http://schemas.microsoft.com/office/drawing/2014/main" id="{74247E52-AEAC-49CB-A5FB-3817D316FB79}"/>
              </a:ext>
              <a:ext uri="{C183D7F6-B498-43B3-948B-1728B52AA6E4}">
                <adec:decorative xmlns:adec="http://schemas.microsoft.com/office/drawing/2017/decorative" val="1"/>
              </a:ext>
            </a:extLst>
          </p:cNvPr>
          <p:cNvSpPr/>
          <p:nvPr/>
        </p:nvSpPr>
        <p:spPr>
          <a:xfrm>
            <a:off x="8759534" y="2279528"/>
            <a:ext cx="3011707" cy="917482"/>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ato"/>
                <a:ea typeface="+mn-ea"/>
                <a:cs typeface="+mn-cs"/>
              </a:rPr>
              <a:t>Persistent growth: </a:t>
            </a:r>
            <a:r>
              <a:rPr kumimoji="0" lang="en-GB" sz="1800" b="0" i="0" u="none" strike="noStrike" kern="1200" cap="none" spc="0" normalizeH="0" baseline="0" noProof="0" dirty="0">
                <a:ln>
                  <a:noFill/>
                </a:ln>
                <a:solidFill>
                  <a:srgbClr val="000000"/>
                </a:solidFill>
                <a:effectLst/>
                <a:uLnTx/>
                <a:uFillTx/>
                <a:latin typeface="Lato"/>
                <a:ea typeface="+mn-ea"/>
                <a:cs typeface="+mn-cs"/>
              </a:rPr>
              <a:t>Growth persists over time horizon</a:t>
            </a:r>
          </a:p>
        </p:txBody>
      </p:sp>
      <p:sp>
        <p:nvSpPr>
          <p:cNvPr id="14" name="Subtitle 6">
            <a:extLst>
              <a:ext uri="{FF2B5EF4-FFF2-40B4-BE49-F238E27FC236}">
                <a16:creationId xmlns:a16="http://schemas.microsoft.com/office/drawing/2014/main" id="{0CCAC910-4612-4B70-A5B1-E47EEAF2228E}"/>
              </a:ext>
            </a:extLst>
          </p:cNvPr>
          <p:cNvSpPr>
            <a:spLocks noGrp="1"/>
          </p:cNvSpPr>
          <p:nvPr>
            <p:ph type="subTitle" idx="1"/>
          </p:nvPr>
        </p:nvSpPr>
        <p:spPr>
          <a:xfrm>
            <a:off x="2919646" y="5745556"/>
            <a:ext cx="8526287" cy="835997"/>
          </a:xfrm>
        </p:spPr>
        <p:txBody>
          <a:bodyPr/>
          <a:lstStyle/>
          <a:p>
            <a:pPr>
              <a:buFont typeface="Arial" panose="020B0604020202020204" pitchFamily="34" charset="0"/>
              <a:buChar char="•"/>
            </a:pPr>
            <a:r>
              <a:rPr lang="en-GB" dirty="0"/>
              <a:t>Assessed statistical measures of fit and visual evidence of trend </a:t>
            </a:r>
          </a:p>
        </p:txBody>
      </p:sp>
    </p:spTree>
    <p:extLst>
      <p:ext uri="{BB962C8B-B14F-4D97-AF65-F5344CB8AC3E}">
        <p14:creationId xmlns:p14="http://schemas.microsoft.com/office/powerpoint/2010/main" val="619571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a:xfrm>
            <a:off x="322047" y="299331"/>
            <a:ext cx="11080069" cy="1276350"/>
          </a:xfrm>
        </p:spPr>
        <p:txBody>
          <a:bodyPr>
            <a:normAutofit/>
          </a:bodyPr>
          <a:lstStyle/>
          <a:p>
            <a:r>
              <a:rPr lang="en-GB" sz="3600" dirty="0"/>
              <a:t>Estimating the patient population over time</a:t>
            </a:r>
            <a:br>
              <a:rPr lang="en-GB" sz="3600" dirty="0"/>
            </a:br>
            <a:r>
              <a:rPr lang="en-GB" sz="3600" dirty="0"/>
              <a:t>Results for </a:t>
            </a:r>
            <a:r>
              <a:rPr lang="en-GB" sz="3600" i="1" dirty="0" err="1"/>
              <a:t>Enterobacterales</a:t>
            </a:r>
            <a:endParaRPr lang="en-GB" sz="3600" i="1" dirty="0"/>
          </a:p>
        </p:txBody>
      </p:sp>
      <p:sp>
        <p:nvSpPr>
          <p:cNvPr id="5" name="Subtitle 4">
            <a:extLst>
              <a:ext uri="{FF2B5EF4-FFF2-40B4-BE49-F238E27FC236}">
                <a16:creationId xmlns:a16="http://schemas.microsoft.com/office/drawing/2014/main" id="{89EF4073-EF7D-4259-85C1-B61507FCE0F9}"/>
              </a:ext>
            </a:extLst>
          </p:cNvPr>
          <p:cNvSpPr>
            <a:spLocks noGrp="1"/>
          </p:cNvSpPr>
          <p:nvPr>
            <p:ph type="subTitle" idx="1"/>
          </p:nvPr>
        </p:nvSpPr>
        <p:spPr>
          <a:xfrm>
            <a:off x="374041" y="1575681"/>
            <a:ext cx="6672005" cy="4185885"/>
          </a:xfrm>
        </p:spPr>
        <p:txBody>
          <a:bodyPr>
            <a:noAutofit/>
          </a:bodyPr>
          <a:lstStyle/>
          <a:p>
            <a:pPr>
              <a:lnSpc>
                <a:spcPct val="100000"/>
              </a:lnSpc>
              <a:spcBef>
                <a:spcPts val="600"/>
              </a:spcBef>
              <a:spcAft>
                <a:spcPts val="600"/>
              </a:spcAft>
              <a:buFont typeface="Arial" panose="020B0604020202020204" pitchFamily="34" charset="0"/>
              <a:buChar char="•"/>
            </a:pPr>
            <a:r>
              <a:rPr lang="en-GB" sz="1700" dirty="0">
                <a:latin typeface="+mn-lt"/>
              </a:rPr>
              <a:t>For both isolate types, persistent trend provided the best fit</a:t>
            </a:r>
          </a:p>
          <a:p>
            <a:pPr>
              <a:lnSpc>
                <a:spcPct val="100000"/>
              </a:lnSpc>
              <a:spcBef>
                <a:spcPts val="600"/>
              </a:spcBef>
              <a:spcAft>
                <a:spcPts val="600"/>
              </a:spcAft>
              <a:buFont typeface="Arial" panose="020B0604020202020204" pitchFamily="34" charset="0"/>
              <a:buChar char="•"/>
            </a:pPr>
            <a:r>
              <a:rPr lang="en-GB" sz="1700" dirty="0">
                <a:latin typeface="+mn-lt"/>
              </a:rPr>
              <a:t>Difference in extrapolations very large</a:t>
            </a:r>
          </a:p>
          <a:p>
            <a:pPr marL="741600" lvl="2" indent="-284400" algn="l">
              <a:lnSpc>
                <a:spcPct val="100000"/>
              </a:lnSpc>
              <a:spcBef>
                <a:spcPts val="200"/>
              </a:spcBef>
              <a:spcAft>
                <a:spcPts val="600"/>
              </a:spcAft>
              <a:buFont typeface="Arial" panose="020B0604020202020204" pitchFamily="34" charset="0"/>
              <a:buChar char="•"/>
            </a:pPr>
            <a:r>
              <a:rPr lang="en-GB" sz="1700" dirty="0"/>
              <a:t>largest population growth estimated for the screening isolates with a non-damped trend</a:t>
            </a:r>
          </a:p>
          <a:p>
            <a:pPr marL="741600" lvl="2" indent="-284400" algn="l">
              <a:lnSpc>
                <a:spcPct val="100000"/>
              </a:lnSpc>
              <a:spcBef>
                <a:spcPts val="200"/>
              </a:spcBef>
              <a:spcAft>
                <a:spcPts val="600"/>
              </a:spcAft>
              <a:buFont typeface="Arial" panose="020B0604020202020204" pitchFamily="34" charset="0"/>
              <a:buChar char="•"/>
            </a:pPr>
            <a:r>
              <a:rPr lang="en-GB" sz="1700" dirty="0"/>
              <a:t>smallest (non-constant) population growth was for the invasive isolates with a damped trend model</a:t>
            </a:r>
          </a:p>
          <a:p>
            <a:pPr>
              <a:lnSpc>
                <a:spcPct val="100000"/>
              </a:lnSpc>
              <a:spcBef>
                <a:spcPts val="600"/>
              </a:spcBef>
              <a:spcAft>
                <a:spcPts val="600"/>
              </a:spcAft>
              <a:buFont typeface="Arial" panose="020B0604020202020204" pitchFamily="34" charset="0"/>
              <a:buChar char="•"/>
            </a:pPr>
            <a:r>
              <a:rPr lang="en-GB" sz="1700" dirty="0">
                <a:latin typeface="+mn-lt"/>
              </a:rPr>
              <a:t>Visual evidence of a potential trend, however: </a:t>
            </a:r>
          </a:p>
          <a:p>
            <a:pPr marL="741600" lvl="2" indent="-284400" algn="l">
              <a:lnSpc>
                <a:spcPct val="100000"/>
              </a:lnSpc>
              <a:spcBef>
                <a:spcPts val="200"/>
              </a:spcBef>
              <a:spcAft>
                <a:spcPts val="600"/>
              </a:spcAft>
              <a:buFont typeface="Arial" panose="020B0604020202020204" pitchFamily="34" charset="0"/>
              <a:buChar char="•"/>
            </a:pPr>
            <a:r>
              <a:rPr lang="en-GB" sz="1700" dirty="0"/>
              <a:t>empirical evidence from literature shows that long-term forecasts from models with damped trend generally outperform similar models without damped trend</a:t>
            </a:r>
          </a:p>
          <a:p>
            <a:pPr marL="741600" lvl="2" indent="-284400" algn="l">
              <a:lnSpc>
                <a:spcPct val="100000"/>
              </a:lnSpc>
              <a:spcBef>
                <a:spcPts val="200"/>
              </a:spcBef>
              <a:spcAft>
                <a:spcPts val="600"/>
              </a:spcAft>
              <a:buFont typeface="Arial" panose="020B0604020202020204" pitchFamily="34" charset="0"/>
              <a:buChar char="•"/>
            </a:pPr>
            <a:r>
              <a:rPr lang="en-GB" sz="1700" dirty="0"/>
              <a:t>continual improvements to antimicrobial stewardship strategies may lead to reduced rate of resistance gain (favouring the damped trend model)</a:t>
            </a:r>
          </a:p>
          <a:p>
            <a:pPr>
              <a:lnSpc>
                <a:spcPct val="100000"/>
              </a:lnSpc>
              <a:spcBef>
                <a:spcPts val="600"/>
              </a:spcBef>
              <a:spcAft>
                <a:spcPts val="600"/>
              </a:spcAft>
              <a:buFont typeface="Arial" panose="020B0604020202020204" pitchFamily="34" charset="0"/>
              <a:buChar char="•"/>
            </a:pPr>
            <a:endParaRPr lang="en-GB" sz="1700" dirty="0">
              <a:latin typeface="+mn-lt"/>
            </a:endParaRPr>
          </a:p>
        </p:txBody>
      </p:sp>
      <p:sp>
        <p:nvSpPr>
          <p:cNvPr id="7" name="Rectangle 6">
            <a:extLst>
              <a:ext uri="{FF2B5EF4-FFF2-40B4-BE49-F238E27FC236}">
                <a16:creationId xmlns:a16="http://schemas.microsoft.com/office/drawing/2014/main" id="{6F7E6960-DA35-4F38-A106-D3DF94B4B7C7}"/>
              </a:ext>
            </a:extLst>
          </p:cNvPr>
          <p:cNvSpPr/>
          <p:nvPr/>
        </p:nvSpPr>
        <p:spPr>
          <a:xfrm>
            <a:off x="539924" y="5972616"/>
            <a:ext cx="11155694" cy="75353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Long term estimates sensitive to choice of extrapolation </a:t>
            </a:r>
            <a:r>
              <a:rPr lang="en-GB" b="1" dirty="0">
                <a:solidFill>
                  <a:schemeClr val="tx1"/>
                </a:solidFill>
                <a:sym typeface="Wingdings" panose="05000000000000000000" pitchFamily="2" charset="2"/>
              </a:rPr>
              <a:t> p</a:t>
            </a:r>
            <a:r>
              <a:rPr lang="en-GB" b="1" dirty="0">
                <a:solidFill>
                  <a:schemeClr val="tx1"/>
                </a:solidFill>
              </a:rPr>
              <a:t>ersistent growth and damped trend both considered in base case model</a:t>
            </a:r>
          </a:p>
        </p:txBody>
      </p:sp>
      <p:sp>
        <p:nvSpPr>
          <p:cNvPr id="8" name="TextBox 7">
            <a:extLst>
              <a:ext uri="{FF2B5EF4-FFF2-40B4-BE49-F238E27FC236}">
                <a16:creationId xmlns:a16="http://schemas.microsoft.com/office/drawing/2014/main" id="{D4D11C23-2A6A-4625-BDBE-CC49D0074B28}"/>
              </a:ext>
            </a:extLst>
          </p:cNvPr>
          <p:cNvSpPr txBox="1"/>
          <p:nvPr/>
        </p:nvSpPr>
        <p:spPr>
          <a:xfrm>
            <a:off x="7168004" y="1306112"/>
            <a:ext cx="4201055" cy="646331"/>
          </a:xfrm>
          <a:prstGeom prst="rect">
            <a:avLst/>
          </a:prstGeom>
          <a:noFill/>
        </p:spPr>
        <p:txBody>
          <a:bodyPr wrap="square" rtlCol="0">
            <a:spAutoFit/>
          </a:bodyPr>
          <a:lstStyle/>
          <a:p>
            <a:pPr algn="ctr"/>
            <a:r>
              <a:rPr lang="en-GB" b="1" dirty="0"/>
              <a:t>Extrapolation of population size </a:t>
            </a:r>
          </a:p>
          <a:p>
            <a:pPr algn="ctr"/>
            <a:r>
              <a:rPr lang="en-GB" dirty="0"/>
              <a:t>(primary analysis – invasive isolates)</a:t>
            </a:r>
          </a:p>
        </p:txBody>
      </p:sp>
      <p:pic>
        <p:nvPicPr>
          <p:cNvPr id="2" name="Picture 1">
            <a:extLst>
              <a:ext uri="{FF2B5EF4-FFF2-40B4-BE49-F238E27FC236}">
                <a16:creationId xmlns:a16="http://schemas.microsoft.com/office/drawing/2014/main" id="{025D6A2F-0000-496A-90D8-1DB0777F06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55383" y="2027656"/>
            <a:ext cx="4698813" cy="3357147"/>
          </a:xfrm>
          <a:prstGeom prst="rect">
            <a:avLst/>
          </a:prstGeom>
        </p:spPr>
      </p:pic>
    </p:spTree>
    <p:extLst>
      <p:ext uri="{BB962C8B-B14F-4D97-AF65-F5344CB8AC3E}">
        <p14:creationId xmlns:p14="http://schemas.microsoft.com/office/powerpoint/2010/main" val="35784868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a:xfrm>
            <a:off x="322047" y="299331"/>
            <a:ext cx="11080069" cy="1276350"/>
          </a:xfrm>
        </p:spPr>
        <p:txBody>
          <a:bodyPr>
            <a:normAutofit/>
          </a:bodyPr>
          <a:lstStyle/>
          <a:p>
            <a:r>
              <a:rPr lang="en-GB" sz="3600" dirty="0"/>
              <a:t>Estimating the patient population over time</a:t>
            </a:r>
            <a:br>
              <a:rPr lang="en-GB" sz="3600" dirty="0"/>
            </a:br>
            <a:r>
              <a:rPr lang="en-GB" sz="3600" dirty="0"/>
              <a:t>Results for </a:t>
            </a:r>
            <a:r>
              <a:rPr lang="en-GB" sz="3600" i="1" dirty="0"/>
              <a:t>Pseudomonas</a:t>
            </a:r>
          </a:p>
        </p:txBody>
      </p:sp>
      <p:sp>
        <p:nvSpPr>
          <p:cNvPr id="5" name="Subtitle 4">
            <a:extLst>
              <a:ext uri="{FF2B5EF4-FFF2-40B4-BE49-F238E27FC236}">
                <a16:creationId xmlns:a16="http://schemas.microsoft.com/office/drawing/2014/main" id="{89EF4073-EF7D-4259-85C1-B61507FCE0F9}"/>
              </a:ext>
            </a:extLst>
          </p:cNvPr>
          <p:cNvSpPr>
            <a:spLocks noGrp="1"/>
          </p:cNvSpPr>
          <p:nvPr>
            <p:ph type="subTitle" idx="1"/>
          </p:nvPr>
        </p:nvSpPr>
        <p:spPr>
          <a:xfrm>
            <a:off x="374041" y="1575681"/>
            <a:ext cx="9831843" cy="4185885"/>
          </a:xfrm>
        </p:spPr>
        <p:txBody>
          <a:bodyPr>
            <a:noAutofit/>
          </a:bodyPr>
          <a:lstStyle/>
          <a:p>
            <a:pPr>
              <a:buFont typeface="Arial" panose="020B0604020202020204" pitchFamily="34" charset="0"/>
              <a:buChar char="•"/>
            </a:pPr>
            <a:r>
              <a:rPr lang="en-GB" dirty="0"/>
              <a:t>Model with no trend gave best statistical fit for both invasive isolates (primary analysis) and screening isolates (secondary analysis)</a:t>
            </a:r>
          </a:p>
          <a:p>
            <a:pPr>
              <a:buFont typeface="Arial" panose="020B0604020202020204" pitchFamily="34" charset="0"/>
              <a:buChar char="•"/>
            </a:pPr>
            <a:endParaRPr lang="en-GB" dirty="0"/>
          </a:p>
          <a:p>
            <a:pPr>
              <a:buFont typeface="Arial" panose="020B0604020202020204" pitchFamily="34" charset="0"/>
              <a:buChar char="•"/>
            </a:pPr>
            <a:r>
              <a:rPr lang="en-GB" dirty="0"/>
              <a:t>No visual evidence of a trend</a:t>
            </a:r>
          </a:p>
          <a:p>
            <a:pPr>
              <a:lnSpc>
                <a:spcPct val="100000"/>
              </a:lnSpc>
              <a:spcBef>
                <a:spcPts val="600"/>
              </a:spcBef>
              <a:spcAft>
                <a:spcPts val="600"/>
              </a:spcAft>
              <a:buFont typeface="Arial" panose="020B0604020202020204" pitchFamily="34" charset="0"/>
              <a:buChar char="•"/>
            </a:pPr>
            <a:endParaRPr lang="en-GB" dirty="0">
              <a:latin typeface="+mn-lt"/>
            </a:endParaRPr>
          </a:p>
        </p:txBody>
      </p:sp>
      <p:sp>
        <p:nvSpPr>
          <p:cNvPr id="9" name="Rectangle 8">
            <a:extLst>
              <a:ext uri="{FF2B5EF4-FFF2-40B4-BE49-F238E27FC236}">
                <a16:creationId xmlns:a16="http://schemas.microsoft.com/office/drawing/2014/main" id="{2E1A59A2-A007-42BC-8F4B-00CF54B5D95A}"/>
              </a:ext>
            </a:extLst>
          </p:cNvPr>
          <p:cNvSpPr/>
          <p:nvPr/>
        </p:nvSpPr>
        <p:spPr>
          <a:xfrm>
            <a:off x="518153" y="4563635"/>
            <a:ext cx="11155694" cy="98825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No trend in population used in model – population remains at baseline value for full time horizon</a:t>
            </a:r>
          </a:p>
        </p:txBody>
      </p:sp>
    </p:spTree>
    <p:extLst>
      <p:ext uri="{BB962C8B-B14F-4D97-AF65-F5344CB8AC3E}">
        <p14:creationId xmlns:p14="http://schemas.microsoft.com/office/powerpoint/2010/main" val="18173814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6A24-5134-4269-BACD-105A80064B22}"/>
              </a:ext>
            </a:extLst>
          </p:cNvPr>
          <p:cNvSpPr>
            <a:spLocks noGrp="1"/>
          </p:cNvSpPr>
          <p:nvPr>
            <p:ph type="ctrTitle"/>
          </p:nvPr>
        </p:nvSpPr>
        <p:spPr/>
        <p:txBody>
          <a:bodyPr>
            <a:normAutofit/>
          </a:bodyPr>
          <a:lstStyle/>
          <a:p>
            <a:r>
              <a:rPr lang="en-GB" sz="3200" dirty="0"/>
              <a:t>Consultation comments – Population growth trend</a:t>
            </a:r>
          </a:p>
        </p:txBody>
      </p:sp>
      <p:graphicFrame>
        <p:nvGraphicFramePr>
          <p:cNvPr id="4" name="Table 5">
            <a:extLst>
              <a:ext uri="{FF2B5EF4-FFF2-40B4-BE49-F238E27FC236}">
                <a16:creationId xmlns:a16="http://schemas.microsoft.com/office/drawing/2014/main" id="{55EAAA47-EC20-4600-BE43-469E045DCFA6}"/>
              </a:ext>
            </a:extLst>
          </p:cNvPr>
          <p:cNvGraphicFramePr>
            <a:graphicFrameLocks noGrp="1"/>
          </p:cNvGraphicFramePr>
          <p:nvPr>
            <p:extLst>
              <p:ext uri="{D42A27DB-BD31-4B8C-83A1-F6EECF244321}">
                <p14:modId xmlns:p14="http://schemas.microsoft.com/office/powerpoint/2010/main" val="4229501634"/>
              </p:ext>
            </p:extLst>
          </p:nvPr>
        </p:nvGraphicFramePr>
        <p:xfrm>
          <a:off x="411475" y="1517571"/>
          <a:ext cx="10871568" cy="4363086"/>
        </p:xfrm>
        <a:graphic>
          <a:graphicData uri="http://schemas.openxmlformats.org/drawingml/2006/table">
            <a:tbl>
              <a:tblPr firstRow="1" bandRow="1">
                <a:tableStyleId>{5C22544A-7EE6-4342-B048-85BDC9FD1C3A}</a:tableStyleId>
              </a:tblPr>
              <a:tblGrid>
                <a:gridCol w="1286696">
                  <a:extLst>
                    <a:ext uri="{9D8B030D-6E8A-4147-A177-3AD203B41FA5}">
                      <a16:colId xmlns:a16="http://schemas.microsoft.com/office/drawing/2014/main" val="3114708446"/>
                    </a:ext>
                  </a:extLst>
                </a:gridCol>
                <a:gridCol w="9584872">
                  <a:extLst>
                    <a:ext uri="{9D8B030D-6E8A-4147-A177-3AD203B41FA5}">
                      <a16:colId xmlns:a16="http://schemas.microsoft.com/office/drawing/2014/main" val="423415223"/>
                    </a:ext>
                  </a:extLst>
                </a:gridCol>
              </a:tblGrid>
              <a:tr h="304023">
                <a:tc>
                  <a:txBody>
                    <a:bodyPr/>
                    <a:lstStyle/>
                    <a:p>
                      <a:pPr>
                        <a:lnSpc>
                          <a:spcPct val="110000"/>
                        </a:lnSpc>
                        <a:spcBef>
                          <a:spcPts val="0"/>
                        </a:spcBef>
                        <a:spcAft>
                          <a:spcPts val="600"/>
                        </a:spcAft>
                      </a:pPr>
                      <a:r>
                        <a:rPr lang="en-GB" u="none" dirty="0"/>
                        <a:t>Consultee</a:t>
                      </a:r>
                    </a:p>
                  </a:txBody>
                  <a:tcPr/>
                </a:tc>
                <a:tc>
                  <a:txBody>
                    <a:bodyPr/>
                    <a:lstStyle/>
                    <a:p>
                      <a:pPr>
                        <a:lnSpc>
                          <a:spcPct val="110000"/>
                        </a:lnSpc>
                        <a:spcBef>
                          <a:spcPts val="0"/>
                        </a:spcBef>
                        <a:spcAft>
                          <a:spcPts val="600"/>
                        </a:spcAft>
                      </a:pPr>
                      <a:r>
                        <a:rPr lang="en-GB" u="none" dirty="0"/>
                        <a:t>Comment</a:t>
                      </a:r>
                    </a:p>
                  </a:txBody>
                  <a:tcPr/>
                </a:tc>
                <a:extLst>
                  <a:ext uri="{0D108BD9-81ED-4DB2-BD59-A6C34878D82A}">
                    <a16:rowId xmlns:a16="http://schemas.microsoft.com/office/drawing/2014/main" val="3072268216"/>
                  </a:ext>
                </a:extLst>
              </a:tr>
              <a:tr h="0">
                <a:tc>
                  <a:txBody>
                    <a:bodyPr/>
                    <a:lstStyle/>
                    <a:p>
                      <a:pPr marL="0" marR="0" lvl="0" indent="0" algn="l" defTabSz="914400" rtl="0" eaLnBrk="1" fontAlgn="auto" latinLnBrk="0" hangingPunct="1">
                        <a:lnSpc>
                          <a:spcPct val="120000"/>
                        </a:lnSpc>
                        <a:spcBef>
                          <a:spcPts val="600"/>
                        </a:spcBef>
                        <a:spcAft>
                          <a:spcPts val="600"/>
                        </a:spcAft>
                        <a:buClrTx/>
                        <a:buSzTx/>
                        <a:buFont typeface="Arial" panose="020B0604020202020204" pitchFamily="34" charset="0"/>
                        <a:buNone/>
                        <a:tabLst/>
                        <a:defRPr/>
                      </a:pPr>
                      <a:r>
                        <a:rPr lang="en-GB" b="1" u="none" dirty="0"/>
                        <a:t>Shionogi</a:t>
                      </a:r>
                    </a:p>
                    <a:p>
                      <a:pPr marL="0" indent="0">
                        <a:lnSpc>
                          <a:spcPct val="120000"/>
                        </a:lnSpc>
                        <a:spcBef>
                          <a:spcPts val="600"/>
                        </a:spcBef>
                        <a:spcAft>
                          <a:spcPts val="600"/>
                        </a:spcAft>
                        <a:buFont typeface="Arial" panose="020B0604020202020204" pitchFamily="34" charset="0"/>
                        <a:buNone/>
                      </a:pPr>
                      <a:endParaRPr lang="en-GB" b="1" u="none" dirty="0"/>
                    </a:p>
                  </a:txBody>
                  <a:tcPr/>
                </a:tc>
                <a:tc>
                  <a:txBody>
                    <a:bodyPr/>
                    <a:lstStyle/>
                    <a:p>
                      <a:pPr marL="0" indent="0">
                        <a:lnSpc>
                          <a:spcPct val="110000"/>
                        </a:lnSpc>
                        <a:spcBef>
                          <a:spcPts val="600"/>
                        </a:spcBef>
                        <a:spcAft>
                          <a:spcPts val="600"/>
                        </a:spcAft>
                        <a:buFont typeface="Arial" panose="020B0604020202020204" pitchFamily="34" charset="0"/>
                        <a:buNone/>
                      </a:pPr>
                      <a:r>
                        <a:rPr lang="en-GB" dirty="0"/>
                        <a:t>Persistent growth model should be used for </a:t>
                      </a:r>
                      <a:r>
                        <a:rPr lang="en-GB" i="1" dirty="0" err="1"/>
                        <a:t>Enterobacterales</a:t>
                      </a:r>
                      <a:r>
                        <a:rPr lang="en-GB" i="1" dirty="0"/>
                        <a:t> </a:t>
                      </a:r>
                      <a:r>
                        <a:rPr lang="en-GB" dirty="0"/>
                        <a:t>because:</a:t>
                      </a:r>
                    </a:p>
                    <a:p>
                      <a:pPr marL="285750" indent="-285750">
                        <a:lnSpc>
                          <a:spcPct val="110000"/>
                        </a:lnSpc>
                        <a:spcBef>
                          <a:spcPts val="600"/>
                        </a:spcBef>
                        <a:spcAft>
                          <a:spcPts val="600"/>
                        </a:spcAft>
                        <a:buFont typeface="Arial" panose="020B0604020202020204" pitchFamily="34" charset="0"/>
                        <a:buChar char="•"/>
                      </a:pPr>
                      <a:r>
                        <a:rPr lang="en-GB" dirty="0"/>
                        <a:t>Data used to inform the extrapolation (which excluded data after 2018) does not reflect impact of COVID-19, which is likely to have increased antimicrobial use and therefore resistance.</a:t>
                      </a:r>
                    </a:p>
                    <a:p>
                      <a:pPr marL="285750" indent="-285750">
                        <a:lnSpc>
                          <a:spcPct val="110000"/>
                        </a:lnSpc>
                        <a:spcBef>
                          <a:spcPts val="600"/>
                        </a:spcBef>
                        <a:spcAft>
                          <a:spcPts val="600"/>
                        </a:spcAft>
                        <a:buFont typeface="Arial" panose="020B0604020202020204" pitchFamily="34" charset="0"/>
                        <a:buChar char="•"/>
                      </a:pPr>
                      <a:r>
                        <a:rPr lang="en-GB" dirty="0"/>
                        <a:t>Persistent growth model is a better fit to available time series data.</a:t>
                      </a:r>
                    </a:p>
                    <a:p>
                      <a:pPr marL="285750" indent="-285750">
                        <a:lnSpc>
                          <a:spcPct val="110000"/>
                        </a:lnSpc>
                        <a:spcBef>
                          <a:spcPts val="600"/>
                        </a:spcBef>
                        <a:spcAft>
                          <a:spcPts val="600"/>
                        </a:spcAft>
                        <a:buFont typeface="Arial" panose="020B0604020202020204" pitchFamily="34" charset="0"/>
                        <a:buChar char="•"/>
                      </a:pPr>
                      <a:r>
                        <a:rPr lang="en-GB" dirty="0"/>
                        <a:t>EEPRU do not provide rationale for assuming increases would not persist into the future.</a:t>
                      </a:r>
                    </a:p>
                    <a:p>
                      <a:pPr marL="285750" indent="-285750">
                        <a:lnSpc>
                          <a:spcPct val="110000"/>
                        </a:lnSpc>
                        <a:spcBef>
                          <a:spcPts val="600"/>
                        </a:spcBef>
                        <a:spcAft>
                          <a:spcPts val="600"/>
                        </a:spcAft>
                        <a:buFont typeface="Arial" panose="020B0604020202020204" pitchFamily="34" charset="0"/>
                        <a:buChar char="•"/>
                      </a:pPr>
                      <a:r>
                        <a:rPr lang="en-GB" dirty="0"/>
                        <a:t>Clinical experts consider it intuitively inaccurate to apply ‘damping’.</a:t>
                      </a:r>
                    </a:p>
                    <a:p>
                      <a:pPr marL="0" indent="0">
                        <a:lnSpc>
                          <a:spcPct val="110000"/>
                        </a:lnSpc>
                        <a:spcBef>
                          <a:spcPts val="600"/>
                        </a:spcBef>
                        <a:spcAft>
                          <a:spcPts val="600"/>
                        </a:spcAft>
                        <a:buFont typeface="Arial" panose="020B0604020202020204" pitchFamily="34" charset="0"/>
                        <a:buNone/>
                      </a:pPr>
                      <a:r>
                        <a:rPr lang="en-GB" dirty="0"/>
                        <a:t>Different growth trends for </a:t>
                      </a:r>
                      <a:r>
                        <a:rPr lang="en-GB" i="1" dirty="0" err="1"/>
                        <a:t>Enterobacterales</a:t>
                      </a:r>
                      <a:r>
                        <a:rPr lang="en-GB" i="0" dirty="0"/>
                        <a:t> and </a:t>
                      </a:r>
                      <a:r>
                        <a:rPr lang="en-GB" i="1" dirty="0"/>
                        <a:t>Pseudomonas</a:t>
                      </a:r>
                      <a:r>
                        <a:rPr lang="en-GB" i="0" dirty="0"/>
                        <a:t> is not justified:</a:t>
                      </a:r>
                    </a:p>
                    <a:p>
                      <a:pPr marL="285750" indent="-285750">
                        <a:lnSpc>
                          <a:spcPct val="110000"/>
                        </a:lnSpc>
                        <a:spcBef>
                          <a:spcPts val="600"/>
                        </a:spcBef>
                        <a:spcAft>
                          <a:spcPts val="600"/>
                        </a:spcAft>
                        <a:buFont typeface="Arial" panose="020B0604020202020204" pitchFamily="34" charset="0"/>
                        <a:buChar char="•"/>
                      </a:pPr>
                      <a:r>
                        <a:rPr lang="en-GB" dirty="0"/>
                        <a:t>AMRHAI data shows resistance mechanisms to both pathogens are increasing over past decade</a:t>
                      </a:r>
                    </a:p>
                  </a:txBody>
                  <a:tcPr/>
                </a:tc>
                <a:extLst>
                  <a:ext uri="{0D108BD9-81ED-4DB2-BD59-A6C34878D82A}">
                    <a16:rowId xmlns:a16="http://schemas.microsoft.com/office/drawing/2014/main" val="2309415794"/>
                  </a:ext>
                </a:extLst>
              </a:tr>
            </a:tbl>
          </a:graphicData>
        </a:graphic>
      </p:graphicFrame>
    </p:spTree>
    <p:extLst>
      <p:ext uri="{BB962C8B-B14F-4D97-AF65-F5344CB8AC3E}">
        <p14:creationId xmlns:p14="http://schemas.microsoft.com/office/powerpoint/2010/main" val="2073386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a:xfrm>
            <a:off x="145026" y="195919"/>
            <a:ext cx="12225347" cy="762918"/>
          </a:xfrm>
        </p:spPr>
        <p:txBody>
          <a:bodyPr>
            <a:noAutofit/>
          </a:bodyPr>
          <a:lstStyle/>
          <a:p>
            <a:r>
              <a:rPr lang="en-GB" sz="3600" dirty="0">
                <a:solidFill>
                  <a:schemeClr val="tx1"/>
                </a:solidFill>
              </a:rPr>
              <a:t>Estimating the population size over modelled time horizon</a:t>
            </a:r>
          </a:p>
        </p:txBody>
      </p:sp>
      <p:sp>
        <p:nvSpPr>
          <p:cNvPr id="5" name="Subtitle 4">
            <a:extLst>
              <a:ext uri="{FF2B5EF4-FFF2-40B4-BE49-F238E27FC236}">
                <a16:creationId xmlns:a16="http://schemas.microsoft.com/office/drawing/2014/main" id="{89EF4073-EF7D-4259-85C1-B61507FCE0F9}"/>
              </a:ext>
            </a:extLst>
          </p:cNvPr>
          <p:cNvSpPr>
            <a:spLocks noGrp="1"/>
          </p:cNvSpPr>
          <p:nvPr>
            <p:ph type="subTitle" idx="1"/>
          </p:nvPr>
        </p:nvSpPr>
        <p:spPr>
          <a:xfrm>
            <a:off x="70407" y="840160"/>
            <a:ext cx="6542663" cy="6017840"/>
          </a:xfrm>
        </p:spPr>
        <p:txBody>
          <a:bodyPr>
            <a:normAutofit lnSpcReduction="10000"/>
          </a:bodyPr>
          <a:lstStyle/>
          <a:p>
            <a:pPr>
              <a:lnSpc>
                <a:spcPct val="100000"/>
              </a:lnSpc>
              <a:spcBef>
                <a:spcPts val="600"/>
              </a:spcBef>
              <a:spcAft>
                <a:spcPts val="600"/>
              </a:spcAft>
              <a:buFont typeface="Arial" panose="020B0604020202020204" pitchFamily="34" charset="0"/>
              <a:buChar char="•"/>
            </a:pPr>
            <a:r>
              <a:rPr lang="en-GB" dirty="0"/>
              <a:t>Population size over 20 years derived by applying year-on-year population growth to current annual population size</a:t>
            </a:r>
            <a:endParaRPr lang="en-GB" dirty="0">
              <a:highlight>
                <a:srgbClr val="FFFFFF"/>
              </a:highlight>
            </a:endParaRPr>
          </a:p>
          <a:p>
            <a:pPr>
              <a:lnSpc>
                <a:spcPct val="100000"/>
              </a:lnSpc>
              <a:spcBef>
                <a:spcPts val="600"/>
              </a:spcBef>
              <a:spcAft>
                <a:spcPts val="600"/>
              </a:spcAft>
              <a:buFont typeface="Arial" panose="020B0604020202020204" pitchFamily="34" charset="0"/>
              <a:buChar char="•"/>
            </a:pPr>
            <a:r>
              <a:rPr lang="en-GB" dirty="0"/>
              <a:t>Population size estimates used to rescale estimate of patient-level incremental net health effects (INHEs) to population-level INHEs</a:t>
            </a:r>
          </a:p>
          <a:p>
            <a:pPr marL="0" indent="0">
              <a:lnSpc>
                <a:spcPct val="100000"/>
              </a:lnSpc>
              <a:spcBef>
                <a:spcPts val="600"/>
              </a:spcBef>
              <a:spcAft>
                <a:spcPts val="600"/>
              </a:spcAft>
            </a:pPr>
            <a:r>
              <a:rPr lang="en-GB" dirty="0"/>
              <a:t>4 scenarios used to model eligible population over time:</a:t>
            </a:r>
          </a:p>
          <a:p>
            <a:pPr>
              <a:lnSpc>
                <a:spcPct val="110000"/>
              </a:lnSpc>
              <a:spcBef>
                <a:spcPts val="600"/>
              </a:spcBef>
              <a:spcAft>
                <a:spcPts val="600"/>
              </a:spcAft>
              <a:buFont typeface="Arial" panose="020B0604020202020204" pitchFamily="34" charset="0"/>
              <a:buChar char="•"/>
            </a:pPr>
            <a:r>
              <a:rPr lang="en-GB" dirty="0"/>
              <a:t>P1G1: baseline population based on PHE categorisation of infection sites, damped growth rate (most conservative)</a:t>
            </a:r>
          </a:p>
          <a:p>
            <a:pPr>
              <a:lnSpc>
                <a:spcPct val="110000"/>
              </a:lnSpc>
              <a:spcBef>
                <a:spcPts val="600"/>
              </a:spcBef>
              <a:spcAft>
                <a:spcPts val="600"/>
              </a:spcAft>
              <a:buFont typeface="Arial" panose="020B0604020202020204" pitchFamily="34" charset="0"/>
              <a:buChar char="•"/>
            </a:pPr>
            <a:r>
              <a:rPr lang="en-GB" dirty="0"/>
              <a:t>P1G2: baseline population based on PHE categorisation of infection sites, growth rate not damped</a:t>
            </a:r>
          </a:p>
          <a:p>
            <a:pPr>
              <a:lnSpc>
                <a:spcPct val="110000"/>
              </a:lnSpc>
              <a:spcBef>
                <a:spcPts val="600"/>
              </a:spcBef>
              <a:spcAft>
                <a:spcPts val="600"/>
              </a:spcAft>
              <a:buFont typeface="Arial" panose="020B0604020202020204" pitchFamily="34" charset="0"/>
              <a:buChar char="•"/>
            </a:pPr>
            <a:r>
              <a:rPr lang="en-GB" dirty="0"/>
              <a:t>P2G1: Baseline population based on clinical advisors’ categorisation of infection sites, damped growth rate </a:t>
            </a:r>
          </a:p>
          <a:p>
            <a:pPr>
              <a:lnSpc>
                <a:spcPct val="110000"/>
              </a:lnSpc>
              <a:spcBef>
                <a:spcPts val="600"/>
              </a:spcBef>
              <a:spcAft>
                <a:spcPts val="600"/>
              </a:spcAft>
              <a:buFont typeface="Arial" panose="020B0604020202020204" pitchFamily="34" charset="0"/>
              <a:buChar char="•"/>
            </a:pPr>
            <a:r>
              <a:rPr lang="en-GB" dirty="0"/>
              <a:t>P2G2: Baseline population based on clinical advisors’ categorisation of infection sites, growth rate not damped (least conservative)</a:t>
            </a:r>
          </a:p>
          <a:p>
            <a:pPr>
              <a:lnSpc>
                <a:spcPct val="110000"/>
              </a:lnSpc>
              <a:spcBef>
                <a:spcPts val="600"/>
              </a:spcBef>
              <a:spcAft>
                <a:spcPts val="600"/>
              </a:spcAft>
              <a:buFont typeface="Arial" panose="020B0604020202020204" pitchFamily="34" charset="0"/>
              <a:buChar char="•"/>
            </a:pPr>
            <a:r>
              <a:rPr lang="en-GB" dirty="0"/>
              <a:t>Differences in scenarios largely driven by assumptions about long term growth in infection numbers</a:t>
            </a:r>
          </a:p>
        </p:txBody>
      </p:sp>
      <p:pic>
        <p:nvPicPr>
          <p:cNvPr id="2" name="Picture 1">
            <a:extLst>
              <a:ext uri="{FF2B5EF4-FFF2-40B4-BE49-F238E27FC236}">
                <a16:creationId xmlns:a16="http://schemas.microsoft.com/office/drawing/2014/main" id="{82E31B19-F67C-402A-B16A-D6D56EA83B5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26980" y="1603078"/>
            <a:ext cx="5465019" cy="3641404"/>
          </a:xfrm>
          <a:prstGeom prst="rect">
            <a:avLst/>
          </a:prstGeom>
        </p:spPr>
      </p:pic>
      <p:pic>
        <p:nvPicPr>
          <p:cNvPr id="7" name="Picture 6">
            <a:extLst>
              <a:ext uri="{FF2B5EF4-FFF2-40B4-BE49-F238E27FC236}">
                <a16:creationId xmlns:a16="http://schemas.microsoft.com/office/drawing/2014/main" id="{B1F6F614-82EB-45B0-AE64-75DCF36A571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9470" y="5397671"/>
            <a:ext cx="5702529" cy="237605"/>
          </a:xfrm>
          <a:prstGeom prst="rect">
            <a:avLst/>
          </a:prstGeom>
        </p:spPr>
      </p:pic>
    </p:spTree>
    <p:extLst>
      <p:ext uri="{BB962C8B-B14F-4D97-AF65-F5344CB8AC3E}">
        <p14:creationId xmlns:p14="http://schemas.microsoft.com/office/powerpoint/2010/main" val="367422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5CCEF-2730-4C89-AC4A-023C32A4386E}"/>
              </a:ext>
            </a:extLst>
          </p:cNvPr>
          <p:cNvSpPr>
            <a:spLocks noGrp="1"/>
          </p:cNvSpPr>
          <p:nvPr>
            <p:ph type="ctrTitle"/>
          </p:nvPr>
        </p:nvSpPr>
        <p:spPr/>
        <p:txBody>
          <a:bodyPr/>
          <a:lstStyle/>
          <a:p>
            <a:r>
              <a:rPr lang="en-GB" dirty="0"/>
              <a:t>What is the aim of the evaluation?</a:t>
            </a:r>
          </a:p>
        </p:txBody>
      </p:sp>
      <p:sp>
        <p:nvSpPr>
          <p:cNvPr id="4" name="Rectangle: Rounded Corners 3">
            <a:extLst>
              <a:ext uri="{FF2B5EF4-FFF2-40B4-BE49-F238E27FC236}">
                <a16:creationId xmlns:a16="http://schemas.microsoft.com/office/drawing/2014/main" id="{A6EC60BE-8FCC-47DC-AFFD-C685D7A70312}"/>
              </a:ext>
            </a:extLst>
          </p:cNvPr>
          <p:cNvSpPr/>
          <p:nvPr/>
        </p:nvSpPr>
        <p:spPr>
          <a:xfrm>
            <a:off x="514742" y="1785894"/>
            <a:ext cx="10939125" cy="1517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400" dirty="0"/>
              <a:t>Committee estimate the total value of the antimicrobial to the NHS in England, measured in population incremental net health effects (quality-adjusted life years [QALYs])</a:t>
            </a:r>
            <a:r>
              <a:rPr lang="en-GB" sz="2400" kern="1600" dirty="0">
                <a:effectLst/>
                <a:latin typeface="+mn-lt"/>
                <a:ea typeface="MS Gothic" panose="020B0609070205080204" pitchFamily="49" charset="-128"/>
                <a:cs typeface="Arial" panose="020B0604020202020204" pitchFamily="34" charset="0"/>
              </a:rPr>
              <a:t> </a:t>
            </a:r>
          </a:p>
        </p:txBody>
      </p:sp>
      <p:cxnSp>
        <p:nvCxnSpPr>
          <p:cNvPr id="11" name="Straight Arrow Connector 10" descr="Then">
            <a:extLst>
              <a:ext uri="{FF2B5EF4-FFF2-40B4-BE49-F238E27FC236}">
                <a16:creationId xmlns:a16="http://schemas.microsoft.com/office/drawing/2014/main" id="{98989434-F3BB-4F8A-9FB4-F05D81A33A6D}"/>
              </a:ext>
              <a:ext uri="{C183D7F6-B498-43B3-948B-1728B52AA6E4}">
                <adec:decorative xmlns:adec="http://schemas.microsoft.com/office/drawing/2017/decorative" val="0"/>
              </a:ext>
            </a:extLst>
          </p:cNvPr>
          <p:cNvCxnSpPr>
            <a:cxnSpLocks/>
            <a:stCxn id="4" idx="2"/>
            <a:endCxn id="7" idx="0"/>
          </p:cNvCxnSpPr>
          <p:nvPr/>
        </p:nvCxnSpPr>
        <p:spPr>
          <a:xfrm>
            <a:off x="5984305" y="3303454"/>
            <a:ext cx="0" cy="667782"/>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B53B9448-8D11-44D0-A830-4851CE829164}"/>
              </a:ext>
            </a:extLst>
          </p:cNvPr>
          <p:cNvSpPr/>
          <p:nvPr/>
        </p:nvSpPr>
        <p:spPr>
          <a:xfrm>
            <a:off x="514742" y="3971236"/>
            <a:ext cx="10939125" cy="134507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indent="0" algn="ctr">
              <a:lnSpc>
                <a:spcPct val="150000"/>
              </a:lnSpc>
              <a:buNone/>
            </a:pPr>
            <a:r>
              <a:rPr lang="en-GB" sz="2400" kern="1600" dirty="0">
                <a:effectLst/>
                <a:latin typeface="+mn-lt"/>
                <a:ea typeface="MS Gothic" panose="020B0609070205080204" pitchFamily="49" charset="-128"/>
                <a:cs typeface="Arial" panose="020B0604020202020204" pitchFamily="34" charset="0"/>
              </a:rPr>
              <a:t>NSHE&amp;I and company agree fixed </a:t>
            </a:r>
            <a:r>
              <a:rPr lang="en-GB" sz="2400" kern="1600" dirty="0">
                <a:ea typeface="MS Gothic" panose="020B0609070205080204" pitchFamily="49" charset="-128"/>
                <a:cs typeface="Arial" panose="020B0604020202020204" pitchFamily="34" charset="0"/>
              </a:rPr>
              <a:t>annual fee </a:t>
            </a:r>
            <a:r>
              <a:rPr lang="en-GB" sz="2400" kern="1600" dirty="0">
                <a:effectLst/>
                <a:latin typeface="+mn-lt"/>
                <a:ea typeface="MS Gothic" panose="020B0609070205080204" pitchFamily="49" charset="-128"/>
                <a:cs typeface="Arial" panose="020B0604020202020204" pitchFamily="34" charset="0"/>
              </a:rPr>
              <a:t>for company for contract duration, regardless of volume of drug sold (‘delinked payment model’)</a:t>
            </a:r>
            <a:endParaRPr lang="en-GB" sz="2400" dirty="0"/>
          </a:p>
        </p:txBody>
      </p:sp>
    </p:spTree>
    <p:extLst>
      <p:ext uri="{BB962C8B-B14F-4D97-AF65-F5344CB8AC3E}">
        <p14:creationId xmlns:p14="http://schemas.microsoft.com/office/powerpoint/2010/main" val="2705805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B2240-0F5D-4143-906A-5C7CD6CAFEDF}"/>
              </a:ext>
            </a:extLst>
          </p:cNvPr>
          <p:cNvSpPr>
            <a:spLocks noGrp="1"/>
          </p:cNvSpPr>
          <p:nvPr>
            <p:ph type="ctrTitle"/>
          </p:nvPr>
        </p:nvSpPr>
        <p:spPr/>
        <p:txBody>
          <a:bodyPr>
            <a:normAutofit/>
          </a:bodyPr>
          <a:lstStyle/>
          <a:p>
            <a:r>
              <a:rPr lang="en-GB" sz="3600" dirty="0"/>
              <a:t>Estimating expected total drug usage of </a:t>
            </a:r>
            <a:r>
              <a:rPr lang="en-GB" sz="3600" dirty="0" err="1"/>
              <a:t>cefiderocol</a:t>
            </a:r>
            <a:endParaRPr lang="en-GB" sz="3600" dirty="0"/>
          </a:p>
        </p:txBody>
      </p:sp>
      <p:sp>
        <p:nvSpPr>
          <p:cNvPr id="3" name="Subtitle 2">
            <a:extLst>
              <a:ext uri="{FF2B5EF4-FFF2-40B4-BE49-F238E27FC236}">
                <a16:creationId xmlns:a16="http://schemas.microsoft.com/office/drawing/2014/main" id="{C9619DD9-49A1-4BB8-81A5-6409BC3DAE86}"/>
              </a:ext>
            </a:extLst>
          </p:cNvPr>
          <p:cNvSpPr>
            <a:spLocks noGrp="1"/>
          </p:cNvSpPr>
          <p:nvPr>
            <p:ph type="subTitle" idx="1"/>
          </p:nvPr>
        </p:nvSpPr>
        <p:spPr>
          <a:xfrm>
            <a:off x="496382" y="1125685"/>
            <a:ext cx="11080069" cy="4041718"/>
          </a:xfrm>
        </p:spPr>
        <p:txBody>
          <a:bodyPr>
            <a:normAutofit/>
          </a:bodyPr>
          <a:lstStyle/>
          <a:p>
            <a:pPr>
              <a:lnSpc>
                <a:spcPct val="100000"/>
              </a:lnSpc>
              <a:spcBef>
                <a:spcPts val="600"/>
              </a:spcBef>
              <a:spcAft>
                <a:spcPts val="600"/>
              </a:spcAft>
              <a:buFont typeface="Arial" panose="020B0604020202020204" pitchFamily="34" charset="0"/>
              <a:buChar char="•"/>
            </a:pPr>
            <a:r>
              <a:rPr lang="en-GB" dirty="0">
                <a:latin typeface="+mn-lt"/>
              </a:rPr>
              <a:t>Expected total drug usage for </a:t>
            </a:r>
            <a:r>
              <a:rPr lang="en-GB" dirty="0" err="1"/>
              <a:t>cefiderocol</a:t>
            </a:r>
            <a:r>
              <a:rPr lang="en-GB" dirty="0">
                <a:latin typeface="+mn-lt"/>
              </a:rPr>
              <a:t> influences some of the scenarios relating to resistance emergence as it is expected that resistance increases with increased use of antimicrobial </a:t>
            </a:r>
          </a:p>
          <a:p>
            <a:pPr>
              <a:lnSpc>
                <a:spcPct val="100000"/>
              </a:lnSpc>
              <a:spcBef>
                <a:spcPts val="600"/>
              </a:spcBef>
              <a:spcAft>
                <a:spcPts val="600"/>
              </a:spcAft>
              <a:buFont typeface="Arial" panose="020B0604020202020204" pitchFamily="34" charset="0"/>
              <a:buChar char="•"/>
            </a:pPr>
            <a:r>
              <a:rPr lang="en-GB" dirty="0">
                <a:latin typeface="+mn-lt"/>
              </a:rPr>
              <a:t>Derived by adjusting the population size for the proportion eligible for treatment with </a:t>
            </a:r>
            <a:r>
              <a:rPr lang="en-GB" dirty="0" err="1"/>
              <a:t>cefiderocol</a:t>
            </a:r>
            <a:r>
              <a:rPr lang="en-GB" dirty="0">
                <a:latin typeface="+mn-lt"/>
              </a:rPr>
              <a:t>:</a:t>
            </a:r>
          </a:p>
          <a:p>
            <a:pPr marL="741600" lvl="2" indent="-284400" algn="l">
              <a:lnSpc>
                <a:spcPct val="150000"/>
              </a:lnSpc>
              <a:spcBef>
                <a:spcPts val="200"/>
              </a:spcBef>
              <a:spcAft>
                <a:spcPts val="600"/>
              </a:spcAft>
              <a:buFont typeface="Arial" panose="020B0604020202020204" pitchFamily="34" charset="0"/>
              <a:buChar char="•"/>
            </a:pPr>
            <a:r>
              <a:rPr lang="en-GB" dirty="0"/>
              <a:t>In the empiric setting, all infections assumed to be eligible for empiric treatment. </a:t>
            </a:r>
          </a:p>
          <a:p>
            <a:pPr marL="741600" lvl="2" indent="-284400" algn="l">
              <a:lnSpc>
                <a:spcPct val="150000"/>
              </a:lnSpc>
              <a:spcBef>
                <a:spcPts val="200"/>
              </a:spcBef>
              <a:spcAft>
                <a:spcPts val="600"/>
              </a:spcAft>
              <a:buFont typeface="Arial" panose="020B0604020202020204" pitchFamily="34" charset="0"/>
              <a:buChar char="•"/>
            </a:pPr>
            <a:r>
              <a:rPr lang="en-GB" dirty="0"/>
              <a:t>In the microbiology-directed treatment setting, infections confirmed to have the relevant resistance mechanisms adjusted for the mean proportion of patients who were not susceptible to non-colistin/aminoglycoside-based treatments, but were susceptible to </a:t>
            </a:r>
            <a:r>
              <a:rPr lang="en-GB" dirty="0" err="1"/>
              <a:t>cefiderocol</a:t>
            </a:r>
            <a:endParaRPr lang="en-GB" dirty="0"/>
          </a:p>
          <a:p>
            <a:pPr>
              <a:lnSpc>
                <a:spcPct val="100000"/>
              </a:lnSpc>
              <a:spcBef>
                <a:spcPts val="600"/>
              </a:spcBef>
              <a:spcAft>
                <a:spcPts val="600"/>
              </a:spcAft>
              <a:buFont typeface="Arial" panose="020B0604020202020204" pitchFamily="34" charset="0"/>
              <a:buChar char="•"/>
            </a:pPr>
            <a:endParaRPr lang="en-GB" dirty="0">
              <a:latin typeface="+mn-lt"/>
            </a:endParaRPr>
          </a:p>
        </p:txBody>
      </p:sp>
      <p:graphicFrame>
        <p:nvGraphicFramePr>
          <p:cNvPr id="4" name="Table 3">
            <a:extLst>
              <a:ext uri="{FF2B5EF4-FFF2-40B4-BE49-F238E27FC236}">
                <a16:creationId xmlns:a16="http://schemas.microsoft.com/office/drawing/2014/main" id="{429F5E25-C094-4697-9963-DDDAC063B756}"/>
              </a:ext>
            </a:extLst>
          </p:cNvPr>
          <p:cNvGraphicFramePr>
            <a:graphicFrameLocks noGrp="1"/>
          </p:cNvGraphicFramePr>
          <p:nvPr>
            <p:extLst>
              <p:ext uri="{D42A27DB-BD31-4B8C-83A1-F6EECF244321}">
                <p14:modId xmlns:p14="http://schemas.microsoft.com/office/powerpoint/2010/main" val="155509815"/>
              </p:ext>
            </p:extLst>
          </p:nvPr>
        </p:nvGraphicFramePr>
        <p:xfrm>
          <a:off x="1427917" y="4108307"/>
          <a:ext cx="8362949" cy="2269578"/>
        </p:xfrm>
        <a:graphic>
          <a:graphicData uri="http://schemas.openxmlformats.org/drawingml/2006/table">
            <a:tbl>
              <a:tblPr firstRow="1" firstCol="1" bandRow="1">
                <a:tableStyleId>{5C22544A-7EE6-4342-B048-85BDC9FD1C3A}</a:tableStyleId>
              </a:tblPr>
              <a:tblGrid>
                <a:gridCol w="1672404">
                  <a:extLst>
                    <a:ext uri="{9D8B030D-6E8A-4147-A177-3AD203B41FA5}">
                      <a16:colId xmlns:a16="http://schemas.microsoft.com/office/drawing/2014/main" val="2963132357"/>
                    </a:ext>
                  </a:extLst>
                </a:gridCol>
                <a:gridCol w="1672404">
                  <a:extLst>
                    <a:ext uri="{9D8B030D-6E8A-4147-A177-3AD203B41FA5}">
                      <a16:colId xmlns:a16="http://schemas.microsoft.com/office/drawing/2014/main" val="3382897281"/>
                    </a:ext>
                  </a:extLst>
                </a:gridCol>
                <a:gridCol w="1672404">
                  <a:extLst>
                    <a:ext uri="{9D8B030D-6E8A-4147-A177-3AD203B41FA5}">
                      <a16:colId xmlns:a16="http://schemas.microsoft.com/office/drawing/2014/main" val="1169758502"/>
                    </a:ext>
                  </a:extLst>
                </a:gridCol>
                <a:gridCol w="1672404">
                  <a:extLst>
                    <a:ext uri="{9D8B030D-6E8A-4147-A177-3AD203B41FA5}">
                      <a16:colId xmlns:a16="http://schemas.microsoft.com/office/drawing/2014/main" val="2638634069"/>
                    </a:ext>
                  </a:extLst>
                </a:gridCol>
                <a:gridCol w="1673333">
                  <a:extLst>
                    <a:ext uri="{9D8B030D-6E8A-4147-A177-3AD203B41FA5}">
                      <a16:colId xmlns:a16="http://schemas.microsoft.com/office/drawing/2014/main" val="2431019698"/>
                    </a:ext>
                  </a:extLst>
                </a:gridCol>
              </a:tblGrid>
              <a:tr h="378263">
                <a:tc gridSpan="5">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latin typeface="+mn-lt"/>
                        </a:rPr>
                        <a:t>Total number of patients initiating </a:t>
                      </a:r>
                      <a:r>
                        <a:rPr lang="en-GB" sz="1800" dirty="0" err="1">
                          <a:latin typeface="+mn-lt"/>
                        </a:rPr>
                        <a:t>cefiderocol</a:t>
                      </a:r>
                      <a:r>
                        <a:rPr lang="en-GB" sz="1800" dirty="0">
                          <a:latin typeface="+mn-lt"/>
                        </a:rPr>
                        <a:t> over 20 years</a:t>
                      </a:r>
                    </a:p>
                  </a:txBody>
                  <a:tcPr marL="51800" marR="51800" marT="0" marB="0" anchor="ctr"/>
                </a:tc>
                <a:tc hMerge="1">
                  <a: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hMerge="1">
                  <a:txBody>
                    <a:bodyPr/>
                    <a:lstStyle/>
                    <a:p>
                      <a:pPr>
                        <a:lnSpc>
                          <a:spcPct val="107000"/>
                        </a:lnSpc>
                        <a:spcAft>
                          <a:spcPts val="800"/>
                        </a:spcAft>
                      </a:pP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hMerge="1">
                  <a:txBody>
                    <a:bodyPr/>
                    <a:lstStyle/>
                    <a:p>
                      <a:pPr>
                        <a:lnSpc>
                          <a:spcPct val="107000"/>
                        </a:lnSpc>
                        <a:spcAft>
                          <a:spcPts val="800"/>
                        </a:spcAft>
                      </a:pP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hMerge="1">
                  <a: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extLst>
                  <a:ext uri="{0D108BD9-81ED-4DB2-BD59-A6C34878D82A}">
                    <a16:rowId xmlns:a16="http://schemas.microsoft.com/office/drawing/2014/main" val="1946420577"/>
                  </a:ext>
                </a:extLst>
              </a:tr>
              <a:tr h="378263">
                <a:tc>
                  <a:txBody>
                    <a:bodyPr/>
                    <a:lstStyle/>
                    <a:p>
                      <a:pPr>
                        <a:lnSpc>
                          <a:spcPct val="107000"/>
                        </a:lnSpc>
                        <a:spcAft>
                          <a:spcPts val="800"/>
                        </a:spcAft>
                      </a:pPr>
                      <a:r>
                        <a:rPr lang="en-GB" sz="1800" dirty="0">
                          <a:effectLst/>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b="1" dirty="0">
                          <a:effectLst/>
                        </a:rPr>
                        <a:t>HAP/VAP</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b="1" dirty="0" err="1">
                          <a:effectLst/>
                        </a:rPr>
                        <a:t>cUTI</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b="1" dirty="0">
                          <a:effectLst/>
                        </a:rPr>
                        <a:t>BSI</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b="1" dirty="0">
                          <a:effectLst/>
                        </a:rPr>
                        <a:t>IAI</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extLst>
                  <a:ext uri="{0D108BD9-81ED-4DB2-BD59-A6C34878D82A}">
                    <a16:rowId xmlns:a16="http://schemas.microsoft.com/office/drawing/2014/main" val="208753409"/>
                  </a:ext>
                </a:extLst>
              </a:tr>
              <a:tr h="378263">
                <a:tc>
                  <a:txBody>
                    <a:bodyPr/>
                    <a:lstStyle/>
                    <a:p>
                      <a:pPr>
                        <a:lnSpc>
                          <a:spcPct val="107000"/>
                        </a:lnSpc>
                        <a:spcAft>
                          <a:spcPts val="800"/>
                        </a:spcAft>
                      </a:pPr>
                      <a:r>
                        <a:rPr lang="en-GB" sz="1800" dirty="0">
                          <a:effectLst/>
                        </a:rPr>
                        <a:t>Scenario P1G1</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1,559</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815</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5,741</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556</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extLst>
                  <a:ext uri="{0D108BD9-81ED-4DB2-BD59-A6C34878D82A}">
                    <a16:rowId xmlns:a16="http://schemas.microsoft.com/office/drawing/2014/main" val="2595485923"/>
                  </a:ext>
                </a:extLst>
              </a:tr>
              <a:tr h="378263">
                <a:tc>
                  <a:txBody>
                    <a:bodyPr/>
                    <a:lstStyle/>
                    <a:p>
                      <a:pPr>
                        <a:lnSpc>
                          <a:spcPct val="107000"/>
                        </a:lnSpc>
                        <a:spcAft>
                          <a:spcPts val="800"/>
                        </a:spcAft>
                      </a:pPr>
                      <a:r>
                        <a:rPr lang="en-GB" sz="1800" dirty="0">
                          <a:effectLst/>
                        </a:rPr>
                        <a:t>Scenario P1G2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2,487</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1,057</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9,218</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726</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extLst>
                  <a:ext uri="{0D108BD9-81ED-4DB2-BD59-A6C34878D82A}">
                    <a16:rowId xmlns:a16="http://schemas.microsoft.com/office/drawing/2014/main" val="4009284585"/>
                  </a:ext>
                </a:extLst>
              </a:tr>
              <a:tr h="378263">
                <a:tc>
                  <a:txBody>
                    <a:bodyPr/>
                    <a:lstStyle/>
                    <a:p>
                      <a:pPr>
                        <a:lnSpc>
                          <a:spcPct val="107000"/>
                        </a:lnSpc>
                        <a:spcAft>
                          <a:spcPts val="800"/>
                        </a:spcAft>
                      </a:pPr>
                      <a:r>
                        <a:rPr lang="en-GB" sz="1800">
                          <a:effectLst/>
                        </a:rPr>
                        <a:t>Scenario P2G1</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9,669</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725</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5,727</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548</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extLst>
                  <a:ext uri="{0D108BD9-81ED-4DB2-BD59-A6C34878D82A}">
                    <a16:rowId xmlns:a16="http://schemas.microsoft.com/office/drawing/2014/main" val="1853929174"/>
                  </a:ext>
                </a:extLst>
              </a:tr>
              <a:tr h="378263">
                <a:tc>
                  <a:txBody>
                    <a:bodyPr/>
                    <a:lstStyle/>
                    <a:p>
                      <a:pPr>
                        <a:lnSpc>
                          <a:spcPct val="107000"/>
                        </a:lnSpc>
                        <a:spcAft>
                          <a:spcPts val="800"/>
                        </a:spcAft>
                      </a:pPr>
                      <a:r>
                        <a:rPr lang="en-GB" sz="1800" dirty="0">
                          <a:effectLst/>
                        </a:rPr>
                        <a:t>Scenario P2G2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14,032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rPr>
                        <a:t>1,027</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tc>
                  <a:txBody>
                    <a:bodyPr/>
                    <a:lstStyle/>
                    <a:p>
                      <a:pPr algn="ctr">
                        <a:lnSpc>
                          <a:spcPct val="107000"/>
                        </a:lnSpc>
                        <a:spcAft>
                          <a:spcPts val="800"/>
                        </a:spcAft>
                      </a:pPr>
                      <a:r>
                        <a:rPr lang="en-GB" sz="1800" dirty="0">
                          <a:effectLst/>
                          <a:latin typeface="+mj-lt"/>
                          <a:ea typeface="Calibri" panose="020F0502020204030204" pitchFamily="34" charset="0"/>
                          <a:cs typeface="Arial" panose="020B0604020202020204" pitchFamily="34" charset="0"/>
                        </a:rPr>
                        <a:t>9,196</a:t>
                      </a:r>
                    </a:p>
                  </a:txBody>
                  <a:tcPr marL="51800" marR="51800" marT="0" marB="0" anchor="ctr"/>
                </a:tc>
                <a:tc>
                  <a:txBody>
                    <a:bodyPr/>
                    <a:lstStyle/>
                    <a:p>
                      <a:pPr algn="ctr">
                        <a:lnSpc>
                          <a:spcPct val="107000"/>
                        </a:lnSpc>
                        <a:spcAft>
                          <a:spcPts val="800"/>
                        </a:spcAft>
                      </a:pPr>
                      <a:r>
                        <a:rPr lang="en-GB" sz="1800" dirty="0">
                          <a:effectLst/>
                        </a:rPr>
                        <a:t>714</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1800" marR="51800" marT="0" marB="0" anchor="ctr"/>
                </a:tc>
                <a:extLst>
                  <a:ext uri="{0D108BD9-81ED-4DB2-BD59-A6C34878D82A}">
                    <a16:rowId xmlns:a16="http://schemas.microsoft.com/office/drawing/2014/main" val="1120731012"/>
                  </a:ext>
                </a:extLst>
              </a:tr>
            </a:tbl>
          </a:graphicData>
        </a:graphic>
      </p:graphicFrame>
    </p:spTree>
    <p:extLst>
      <p:ext uri="{BB962C8B-B14F-4D97-AF65-F5344CB8AC3E}">
        <p14:creationId xmlns:p14="http://schemas.microsoft.com/office/powerpoint/2010/main" val="42877497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p:txBody>
          <a:bodyPr/>
          <a:lstStyle/>
          <a:p>
            <a:r>
              <a:rPr lang="en-GB" dirty="0"/>
              <a:t>Estimating the patient population over time</a:t>
            </a:r>
          </a:p>
        </p:txBody>
      </p:sp>
      <p:sp>
        <p:nvSpPr>
          <p:cNvPr id="8" name="Rectangle 7">
            <a:extLst>
              <a:ext uri="{FF2B5EF4-FFF2-40B4-BE49-F238E27FC236}">
                <a16:creationId xmlns:a16="http://schemas.microsoft.com/office/drawing/2014/main" id="{CE8768BF-DA29-48D5-AD65-DDF18885CAF7}"/>
              </a:ext>
              <a:ext uri="{C183D7F6-B498-43B3-948B-1728B52AA6E4}">
                <adec:decorative xmlns:adec="http://schemas.microsoft.com/office/drawing/2017/decorative" val="1"/>
              </a:ext>
            </a:extLst>
          </p:cNvPr>
          <p:cNvSpPr/>
          <p:nvPr/>
        </p:nvSpPr>
        <p:spPr>
          <a:xfrm>
            <a:off x="716281" y="3791990"/>
            <a:ext cx="2345859" cy="1412339"/>
          </a:xfrm>
          <a:prstGeom prst="rect">
            <a:avLst/>
          </a:prstGeom>
          <a:solidFill>
            <a:schemeClr val="accent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many patients currently eligible for treatment?</a:t>
            </a:r>
          </a:p>
        </p:txBody>
      </p:sp>
      <p:sp>
        <p:nvSpPr>
          <p:cNvPr id="9" name="Oval 8">
            <a:extLst>
              <a:ext uri="{FF2B5EF4-FFF2-40B4-BE49-F238E27FC236}">
                <a16:creationId xmlns:a16="http://schemas.microsoft.com/office/drawing/2014/main" id="{22FD0DE5-7355-413C-B6EE-265500223FE8}"/>
              </a:ext>
              <a:ext uri="{C183D7F6-B498-43B3-948B-1728B52AA6E4}">
                <adec:decorative xmlns:adec="http://schemas.microsoft.com/office/drawing/2017/decorative" val="1"/>
              </a:ext>
            </a:extLst>
          </p:cNvPr>
          <p:cNvSpPr/>
          <p:nvPr/>
        </p:nvSpPr>
        <p:spPr>
          <a:xfrm>
            <a:off x="1619210" y="3062326"/>
            <a:ext cx="540000" cy="540000"/>
          </a:xfrm>
          <a:prstGeom prst="ellipse">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3" name="Rectangle 12">
            <a:extLst>
              <a:ext uri="{FF2B5EF4-FFF2-40B4-BE49-F238E27FC236}">
                <a16:creationId xmlns:a16="http://schemas.microsoft.com/office/drawing/2014/main" id="{AA9E545D-2A0E-4DD8-A1F1-B9BFB33DDFA9}"/>
              </a:ext>
              <a:ext uri="{C183D7F6-B498-43B3-948B-1728B52AA6E4}">
                <adec:decorative xmlns:adec="http://schemas.microsoft.com/office/drawing/2017/decorative" val="1"/>
              </a:ext>
            </a:extLst>
          </p:cNvPr>
          <p:cNvSpPr/>
          <p:nvPr/>
        </p:nvSpPr>
        <p:spPr>
          <a:xfrm>
            <a:off x="4376622" y="3791990"/>
            <a:ext cx="2345859" cy="1412339"/>
          </a:xfrm>
          <a:prstGeom prst="rect">
            <a:avLst/>
          </a:prstGeom>
          <a:solidFill>
            <a:schemeClr val="accent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will eligible population change over time?</a:t>
            </a:r>
          </a:p>
        </p:txBody>
      </p:sp>
      <p:sp>
        <p:nvSpPr>
          <p:cNvPr id="14" name="Oval 13">
            <a:extLst>
              <a:ext uri="{FF2B5EF4-FFF2-40B4-BE49-F238E27FC236}">
                <a16:creationId xmlns:a16="http://schemas.microsoft.com/office/drawing/2014/main" id="{98E52806-D896-4BB4-B7B5-CF8FADC5CB50}"/>
              </a:ext>
              <a:ext uri="{C183D7F6-B498-43B3-948B-1728B52AA6E4}">
                <adec:decorative xmlns:adec="http://schemas.microsoft.com/office/drawing/2017/decorative" val="1"/>
              </a:ext>
            </a:extLst>
          </p:cNvPr>
          <p:cNvSpPr/>
          <p:nvPr/>
        </p:nvSpPr>
        <p:spPr>
          <a:xfrm>
            <a:off x="5279551" y="3062326"/>
            <a:ext cx="540000" cy="540000"/>
          </a:xfrm>
          <a:prstGeom prst="ellipse">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5" name="Rectangle 14">
            <a:extLst>
              <a:ext uri="{FF2B5EF4-FFF2-40B4-BE49-F238E27FC236}">
                <a16:creationId xmlns:a16="http://schemas.microsoft.com/office/drawing/2014/main" id="{9370642C-4C40-4612-B56F-D9D41D53E9C0}"/>
              </a:ext>
              <a:ext uri="{C183D7F6-B498-43B3-948B-1728B52AA6E4}">
                <adec:decorative xmlns:adec="http://schemas.microsoft.com/office/drawing/2017/decorative" val="1"/>
              </a:ext>
            </a:extLst>
          </p:cNvPr>
          <p:cNvSpPr/>
          <p:nvPr/>
        </p:nvSpPr>
        <p:spPr>
          <a:xfrm>
            <a:off x="8266461" y="3791990"/>
            <a:ext cx="3309991" cy="14123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will rates of resistance to </a:t>
            </a:r>
            <a:r>
              <a:rPr lang="en-GB" dirty="0" err="1"/>
              <a:t>cefiderocoI</a:t>
            </a:r>
            <a:r>
              <a:rPr lang="en-GB" dirty="0"/>
              <a:t> and its comparators change over time?</a:t>
            </a:r>
          </a:p>
        </p:txBody>
      </p:sp>
      <p:sp>
        <p:nvSpPr>
          <p:cNvPr id="17" name="Oval 16">
            <a:extLst>
              <a:ext uri="{FF2B5EF4-FFF2-40B4-BE49-F238E27FC236}">
                <a16:creationId xmlns:a16="http://schemas.microsoft.com/office/drawing/2014/main" id="{39FB3667-BBC9-4224-BB25-9123D4DF4D1F}"/>
              </a:ext>
              <a:ext uri="{C183D7F6-B498-43B3-948B-1728B52AA6E4}">
                <adec:decorative xmlns:adec="http://schemas.microsoft.com/office/drawing/2017/decorative" val="1"/>
              </a:ext>
            </a:extLst>
          </p:cNvPr>
          <p:cNvSpPr/>
          <p:nvPr/>
        </p:nvSpPr>
        <p:spPr>
          <a:xfrm>
            <a:off x="9651456" y="3062326"/>
            <a:ext cx="540000" cy="540000"/>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2" name="Arrow: Right 1">
            <a:extLst>
              <a:ext uri="{FF2B5EF4-FFF2-40B4-BE49-F238E27FC236}">
                <a16:creationId xmlns:a16="http://schemas.microsoft.com/office/drawing/2014/main" id="{66C0B222-BA8B-49DD-9A76-C2C112A833C3}"/>
              </a:ext>
              <a:ext uri="{C183D7F6-B498-43B3-948B-1728B52AA6E4}">
                <adec:decorative xmlns:adec="http://schemas.microsoft.com/office/drawing/2017/decorative" val="1"/>
              </a:ext>
            </a:extLst>
          </p:cNvPr>
          <p:cNvSpPr/>
          <p:nvPr/>
        </p:nvSpPr>
        <p:spPr>
          <a:xfrm>
            <a:off x="3298549" y="4212409"/>
            <a:ext cx="841663" cy="571500"/>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6574CCE7-679B-4E20-A2B0-62CE7D777534}"/>
              </a:ext>
              <a:ext uri="{C183D7F6-B498-43B3-948B-1728B52AA6E4}">
                <adec:decorative xmlns:adec="http://schemas.microsoft.com/office/drawing/2017/decorative" val="1"/>
              </a:ext>
            </a:extLst>
          </p:cNvPr>
          <p:cNvSpPr/>
          <p:nvPr/>
        </p:nvSpPr>
        <p:spPr>
          <a:xfrm>
            <a:off x="7136295" y="4212409"/>
            <a:ext cx="841663" cy="571500"/>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30445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F523-8C21-49F9-88F0-B8520BD67102}"/>
              </a:ext>
            </a:extLst>
          </p:cNvPr>
          <p:cNvSpPr>
            <a:spLocks noGrp="1"/>
          </p:cNvSpPr>
          <p:nvPr>
            <p:ph type="ctrTitle"/>
          </p:nvPr>
        </p:nvSpPr>
        <p:spPr>
          <a:xfrm>
            <a:off x="496383" y="126002"/>
            <a:ext cx="11080069" cy="1276350"/>
          </a:xfrm>
        </p:spPr>
        <p:txBody>
          <a:bodyPr/>
          <a:lstStyle/>
          <a:p>
            <a:r>
              <a:rPr lang="en-GB" dirty="0"/>
              <a:t>Predicting resistance over time</a:t>
            </a:r>
          </a:p>
        </p:txBody>
      </p:sp>
      <p:sp>
        <p:nvSpPr>
          <p:cNvPr id="7" name="Rectangle 6">
            <a:extLst>
              <a:ext uri="{FF2B5EF4-FFF2-40B4-BE49-F238E27FC236}">
                <a16:creationId xmlns:a16="http://schemas.microsoft.com/office/drawing/2014/main" id="{261A6183-9860-4AA1-B5EB-80844832815A}"/>
              </a:ext>
            </a:extLst>
          </p:cNvPr>
          <p:cNvSpPr/>
          <p:nvPr/>
        </p:nvSpPr>
        <p:spPr>
          <a:xfrm>
            <a:off x="539923" y="786289"/>
            <a:ext cx="11155694" cy="59479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AIM: Predict how rates of resistance to antimicrobials will change over time</a:t>
            </a:r>
          </a:p>
        </p:txBody>
      </p:sp>
      <p:sp>
        <p:nvSpPr>
          <p:cNvPr id="8" name="Rectangle 7">
            <a:extLst>
              <a:ext uri="{FF2B5EF4-FFF2-40B4-BE49-F238E27FC236}">
                <a16:creationId xmlns:a16="http://schemas.microsoft.com/office/drawing/2014/main" id="{65617B4F-7F42-4312-8B8B-084E4FB05CF5}"/>
              </a:ext>
              <a:ext uri="{C183D7F6-B498-43B3-948B-1728B52AA6E4}">
                <adec:decorative xmlns:adec="http://schemas.microsoft.com/office/drawing/2017/decorative" val="1"/>
              </a:ext>
            </a:extLst>
          </p:cNvPr>
          <p:cNvSpPr/>
          <p:nvPr/>
        </p:nvSpPr>
        <p:spPr>
          <a:xfrm>
            <a:off x="716280" y="2171659"/>
            <a:ext cx="3201091" cy="14123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Predict future rates of resistance to current practice (</a:t>
            </a:r>
            <a:r>
              <a:rPr lang="en-GB" dirty="0" err="1"/>
              <a:t>ie</a:t>
            </a:r>
            <a:r>
              <a:rPr lang="en-GB" dirty="0"/>
              <a:t> the comparators)</a:t>
            </a:r>
          </a:p>
        </p:txBody>
      </p:sp>
      <p:sp>
        <p:nvSpPr>
          <p:cNvPr id="9" name="Oval 8">
            <a:extLst>
              <a:ext uri="{FF2B5EF4-FFF2-40B4-BE49-F238E27FC236}">
                <a16:creationId xmlns:a16="http://schemas.microsoft.com/office/drawing/2014/main" id="{2F283DC2-4CC8-41DF-8347-1A5C0A0DBA6D}"/>
              </a:ext>
              <a:ext uri="{C183D7F6-B498-43B3-948B-1728B52AA6E4}">
                <adec:decorative xmlns:adec="http://schemas.microsoft.com/office/drawing/2017/decorative" val="1"/>
              </a:ext>
            </a:extLst>
          </p:cNvPr>
          <p:cNvSpPr/>
          <p:nvPr/>
        </p:nvSpPr>
        <p:spPr>
          <a:xfrm>
            <a:off x="2046825" y="1512853"/>
            <a:ext cx="540000" cy="540000"/>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0" name="Rectangle 9">
            <a:extLst>
              <a:ext uri="{FF2B5EF4-FFF2-40B4-BE49-F238E27FC236}">
                <a16:creationId xmlns:a16="http://schemas.microsoft.com/office/drawing/2014/main" id="{F3CE68F6-CEB6-49F8-8BB6-54A19E0BB8F0}"/>
              </a:ext>
              <a:ext uri="{C183D7F6-B498-43B3-948B-1728B52AA6E4}">
                <adec:decorative xmlns:adec="http://schemas.microsoft.com/office/drawing/2017/decorative" val="1"/>
              </a:ext>
            </a:extLst>
          </p:cNvPr>
          <p:cNvSpPr/>
          <p:nvPr/>
        </p:nvSpPr>
        <p:spPr>
          <a:xfrm>
            <a:off x="4533844" y="2171659"/>
            <a:ext cx="3201092" cy="14123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Predict future rates of resistance to </a:t>
            </a:r>
            <a:r>
              <a:rPr lang="en-GB" dirty="0" err="1"/>
              <a:t>cefiderocol</a:t>
            </a:r>
            <a:endParaRPr lang="en-GB" dirty="0"/>
          </a:p>
        </p:txBody>
      </p:sp>
      <p:sp>
        <p:nvSpPr>
          <p:cNvPr id="11" name="Oval 10">
            <a:extLst>
              <a:ext uri="{FF2B5EF4-FFF2-40B4-BE49-F238E27FC236}">
                <a16:creationId xmlns:a16="http://schemas.microsoft.com/office/drawing/2014/main" id="{BA881496-E8F9-4F31-BA0F-00B7AA39FE3D}"/>
              </a:ext>
              <a:ext uri="{C183D7F6-B498-43B3-948B-1728B52AA6E4}">
                <adec:decorative xmlns:adec="http://schemas.microsoft.com/office/drawing/2017/decorative" val="1"/>
              </a:ext>
            </a:extLst>
          </p:cNvPr>
          <p:cNvSpPr/>
          <p:nvPr/>
        </p:nvSpPr>
        <p:spPr>
          <a:xfrm>
            <a:off x="5864390" y="1512853"/>
            <a:ext cx="540000" cy="540000"/>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2" name="Rectangle 11">
            <a:extLst>
              <a:ext uri="{FF2B5EF4-FFF2-40B4-BE49-F238E27FC236}">
                <a16:creationId xmlns:a16="http://schemas.microsoft.com/office/drawing/2014/main" id="{BD0EAB44-03E5-4F3E-88A0-D7C61804F312}"/>
              </a:ext>
              <a:ext uri="{C183D7F6-B498-43B3-948B-1728B52AA6E4}">
                <adec:decorative xmlns:adec="http://schemas.microsoft.com/office/drawing/2017/decorative" val="1"/>
              </a:ext>
            </a:extLst>
          </p:cNvPr>
          <p:cNvSpPr/>
          <p:nvPr/>
        </p:nvSpPr>
        <p:spPr>
          <a:xfrm>
            <a:off x="8385626" y="2171659"/>
            <a:ext cx="3309991" cy="14123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Predict the impact of reduced comparator use on resistance to comparators</a:t>
            </a:r>
          </a:p>
        </p:txBody>
      </p:sp>
      <p:sp>
        <p:nvSpPr>
          <p:cNvPr id="13" name="Oval 12">
            <a:extLst>
              <a:ext uri="{FF2B5EF4-FFF2-40B4-BE49-F238E27FC236}">
                <a16:creationId xmlns:a16="http://schemas.microsoft.com/office/drawing/2014/main" id="{FE704FC3-8550-46EE-AD3F-1D028BFEF20F}"/>
              </a:ext>
              <a:ext uri="{C183D7F6-B498-43B3-948B-1728B52AA6E4}">
                <adec:decorative xmlns:adec="http://schemas.microsoft.com/office/drawing/2017/decorative" val="1"/>
              </a:ext>
            </a:extLst>
          </p:cNvPr>
          <p:cNvSpPr/>
          <p:nvPr/>
        </p:nvSpPr>
        <p:spPr>
          <a:xfrm>
            <a:off x="9651456" y="1512853"/>
            <a:ext cx="540000" cy="540000"/>
          </a:xfrm>
          <a:prstGeom prst="ellipse">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6" name="Rectangle 15">
            <a:extLst>
              <a:ext uri="{FF2B5EF4-FFF2-40B4-BE49-F238E27FC236}">
                <a16:creationId xmlns:a16="http://schemas.microsoft.com/office/drawing/2014/main" id="{040FDBB5-C3AA-442D-A285-4F1BF1FC8DEE}"/>
              </a:ext>
              <a:ext uri="{C183D7F6-B498-43B3-948B-1728B52AA6E4}">
                <adec:decorative xmlns:adec="http://schemas.microsoft.com/office/drawing/2017/decorative" val="1"/>
              </a:ext>
            </a:extLst>
          </p:cNvPr>
          <p:cNvSpPr/>
          <p:nvPr/>
        </p:nvSpPr>
        <p:spPr>
          <a:xfrm>
            <a:off x="682062" y="3780165"/>
            <a:ext cx="3201092" cy="1593729"/>
          </a:xfrm>
          <a:prstGeom prst="rect">
            <a:avLst/>
          </a:prstGeom>
          <a:solidFill>
            <a:srgbClr val="1864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Attempted an analysis using similar methods to estimating changes in population size, but sparse data to inform extrapolations</a:t>
            </a:r>
          </a:p>
        </p:txBody>
      </p:sp>
      <p:sp>
        <p:nvSpPr>
          <p:cNvPr id="17" name="Rectangle 16">
            <a:extLst>
              <a:ext uri="{FF2B5EF4-FFF2-40B4-BE49-F238E27FC236}">
                <a16:creationId xmlns:a16="http://schemas.microsoft.com/office/drawing/2014/main" id="{A2112496-BEEB-4C98-B3B0-641A0C7D60C1}"/>
              </a:ext>
            </a:extLst>
          </p:cNvPr>
          <p:cNvSpPr/>
          <p:nvPr/>
        </p:nvSpPr>
        <p:spPr>
          <a:xfrm>
            <a:off x="716279" y="5570061"/>
            <a:ext cx="3201092" cy="103948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sym typeface="Wingdings" panose="05000000000000000000" pitchFamily="2" charset="2"/>
              </a:rPr>
              <a:t>Scenario examining when comparator susceptibility is set to 0%</a:t>
            </a:r>
            <a:endParaRPr lang="en-GB" b="1" dirty="0">
              <a:solidFill>
                <a:schemeClr val="tx1"/>
              </a:solidFill>
            </a:endParaRPr>
          </a:p>
        </p:txBody>
      </p:sp>
      <p:sp>
        <p:nvSpPr>
          <p:cNvPr id="19" name="Rectangle 18">
            <a:extLst>
              <a:ext uri="{FF2B5EF4-FFF2-40B4-BE49-F238E27FC236}">
                <a16:creationId xmlns:a16="http://schemas.microsoft.com/office/drawing/2014/main" id="{F1FD77F8-27FA-4EE5-ABC9-27E36C6F33FA}"/>
              </a:ext>
            </a:extLst>
          </p:cNvPr>
          <p:cNvSpPr/>
          <p:nvPr/>
        </p:nvSpPr>
        <p:spPr>
          <a:xfrm>
            <a:off x="4533845" y="5120929"/>
            <a:ext cx="3201091" cy="148861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Several scenarios exploring different rates of resistance to </a:t>
            </a:r>
            <a:r>
              <a:rPr lang="en-GB" b="1" dirty="0" err="1">
                <a:solidFill>
                  <a:schemeClr val="tx1"/>
                </a:solidFill>
              </a:rPr>
              <a:t>cefiderocol</a:t>
            </a:r>
            <a:r>
              <a:rPr lang="en-GB" b="1" dirty="0">
                <a:solidFill>
                  <a:schemeClr val="tx1"/>
                </a:solidFill>
              </a:rPr>
              <a:t> incorporated into model (1–30%) – see subsequent slides</a:t>
            </a:r>
          </a:p>
        </p:txBody>
      </p:sp>
      <p:sp>
        <p:nvSpPr>
          <p:cNvPr id="20" name="Rectangle 19">
            <a:extLst>
              <a:ext uri="{FF2B5EF4-FFF2-40B4-BE49-F238E27FC236}">
                <a16:creationId xmlns:a16="http://schemas.microsoft.com/office/drawing/2014/main" id="{92EC6238-F82B-4168-8197-91640C025C16}"/>
              </a:ext>
              <a:ext uri="{C183D7F6-B498-43B3-948B-1728B52AA6E4}">
                <adec:decorative xmlns:adec="http://schemas.microsoft.com/office/drawing/2017/decorative" val="1"/>
              </a:ext>
            </a:extLst>
          </p:cNvPr>
          <p:cNvSpPr/>
          <p:nvPr/>
        </p:nvSpPr>
        <p:spPr>
          <a:xfrm>
            <a:off x="8385626" y="3780165"/>
            <a:ext cx="3309991" cy="1965870"/>
          </a:xfrm>
          <a:prstGeom prst="rect">
            <a:avLst/>
          </a:prstGeom>
          <a:solidFill>
            <a:srgbClr val="1864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Evidence mixed: reducing use of antimicrobials may increase, decrease or have no effect on resistance to them. Complicated by other drivers of resistance (use in other countries, use in animals etc.)</a:t>
            </a:r>
          </a:p>
        </p:txBody>
      </p:sp>
      <p:sp>
        <p:nvSpPr>
          <p:cNvPr id="21" name="Rectangle 20">
            <a:extLst>
              <a:ext uri="{FF2B5EF4-FFF2-40B4-BE49-F238E27FC236}">
                <a16:creationId xmlns:a16="http://schemas.microsoft.com/office/drawing/2014/main" id="{BC2A1BEF-3561-4DAB-AB85-106255CFA5A1}"/>
              </a:ext>
            </a:extLst>
          </p:cNvPr>
          <p:cNvSpPr/>
          <p:nvPr/>
        </p:nvSpPr>
        <p:spPr>
          <a:xfrm>
            <a:off x="8385626" y="5965308"/>
            <a:ext cx="3309991" cy="64423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sym typeface="Wingdings" panose="05000000000000000000" pitchFamily="2" charset="2"/>
              </a:rPr>
              <a:t>Not incorporated into model</a:t>
            </a:r>
            <a:endParaRPr lang="en-GB" b="1" dirty="0">
              <a:solidFill>
                <a:schemeClr val="tx1"/>
              </a:solidFill>
            </a:endParaRPr>
          </a:p>
        </p:txBody>
      </p:sp>
      <p:sp>
        <p:nvSpPr>
          <p:cNvPr id="18" name="Rectangle 17">
            <a:extLst>
              <a:ext uri="{FF2B5EF4-FFF2-40B4-BE49-F238E27FC236}">
                <a16:creationId xmlns:a16="http://schemas.microsoft.com/office/drawing/2014/main" id="{1FCA7822-B674-474E-B47D-FDE63EF2D7CF}"/>
              </a:ext>
              <a:ext uri="{C183D7F6-B498-43B3-948B-1728B52AA6E4}">
                <adec:decorative xmlns:adec="http://schemas.microsoft.com/office/drawing/2017/decorative" val="1"/>
              </a:ext>
            </a:extLst>
          </p:cNvPr>
          <p:cNvSpPr/>
          <p:nvPr/>
        </p:nvSpPr>
        <p:spPr>
          <a:xfrm>
            <a:off x="4533844" y="3780165"/>
            <a:ext cx="3201092" cy="1180455"/>
          </a:xfrm>
          <a:prstGeom prst="rect">
            <a:avLst/>
          </a:prstGeom>
          <a:solidFill>
            <a:srgbClr val="1864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Evidence that resistance will develop to new antimicrobials as usage increases</a:t>
            </a:r>
          </a:p>
        </p:txBody>
      </p:sp>
    </p:spTree>
    <p:extLst>
      <p:ext uri="{BB962C8B-B14F-4D97-AF65-F5344CB8AC3E}">
        <p14:creationId xmlns:p14="http://schemas.microsoft.com/office/powerpoint/2010/main" val="4373312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6A24-5134-4269-BACD-105A80064B22}"/>
              </a:ext>
            </a:extLst>
          </p:cNvPr>
          <p:cNvSpPr>
            <a:spLocks noGrp="1"/>
          </p:cNvSpPr>
          <p:nvPr>
            <p:ph type="ctrTitle"/>
          </p:nvPr>
        </p:nvSpPr>
        <p:spPr/>
        <p:txBody>
          <a:bodyPr>
            <a:normAutofit/>
          </a:bodyPr>
          <a:lstStyle/>
          <a:p>
            <a:r>
              <a:rPr lang="en-GB" sz="3200" dirty="0"/>
              <a:t>Consultation comments – Resistance to comparators</a:t>
            </a:r>
          </a:p>
        </p:txBody>
      </p:sp>
      <p:graphicFrame>
        <p:nvGraphicFramePr>
          <p:cNvPr id="4" name="Table 5">
            <a:extLst>
              <a:ext uri="{FF2B5EF4-FFF2-40B4-BE49-F238E27FC236}">
                <a16:creationId xmlns:a16="http://schemas.microsoft.com/office/drawing/2014/main" id="{55EAAA47-EC20-4600-BE43-469E045DCFA6}"/>
              </a:ext>
            </a:extLst>
          </p:cNvPr>
          <p:cNvGraphicFramePr>
            <a:graphicFrameLocks noGrp="1"/>
          </p:cNvGraphicFramePr>
          <p:nvPr>
            <p:extLst>
              <p:ext uri="{D42A27DB-BD31-4B8C-83A1-F6EECF244321}">
                <p14:modId xmlns:p14="http://schemas.microsoft.com/office/powerpoint/2010/main" val="2547769556"/>
              </p:ext>
            </p:extLst>
          </p:nvPr>
        </p:nvGraphicFramePr>
        <p:xfrm>
          <a:off x="411475" y="1517571"/>
          <a:ext cx="10871568" cy="4083129"/>
        </p:xfrm>
        <a:graphic>
          <a:graphicData uri="http://schemas.openxmlformats.org/drawingml/2006/table">
            <a:tbl>
              <a:tblPr firstRow="1" bandRow="1">
                <a:tableStyleId>{5C22544A-7EE6-4342-B048-85BDC9FD1C3A}</a:tableStyleId>
              </a:tblPr>
              <a:tblGrid>
                <a:gridCol w="1433654">
                  <a:extLst>
                    <a:ext uri="{9D8B030D-6E8A-4147-A177-3AD203B41FA5}">
                      <a16:colId xmlns:a16="http://schemas.microsoft.com/office/drawing/2014/main" val="3114708446"/>
                    </a:ext>
                  </a:extLst>
                </a:gridCol>
                <a:gridCol w="4784271">
                  <a:extLst>
                    <a:ext uri="{9D8B030D-6E8A-4147-A177-3AD203B41FA5}">
                      <a16:colId xmlns:a16="http://schemas.microsoft.com/office/drawing/2014/main" val="423415223"/>
                    </a:ext>
                  </a:extLst>
                </a:gridCol>
                <a:gridCol w="4653643">
                  <a:extLst>
                    <a:ext uri="{9D8B030D-6E8A-4147-A177-3AD203B41FA5}">
                      <a16:colId xmlns:a16="http://schemas.microsoft.com/office/drawing/2014/main" val="607697978"/>
                    </a:ext>
                  </a:extLst>
                </a:gridCol>
              </a:tblGrid>
              <a:tr h="418183">
                <a:tc>
                  <a:txBody>
                    <a:bodyPr/>
                    <a:lstStyle/>
                    <a:p>
                      <a:pPr>
                        <a:lnSpc>
                          <a:spcPct val="110000"/>
                        </a:lnSpc>
                        <a:spcBef>
                          <a:spcPts val="0"/>
                        </a:spcBef>
                        <a:spcAft>
                          <a:spcPts val="600"/>
                        </a:spcAft>
                      </a:pPr>
                      <a:r>
                        <a:rPr lang="en-GB" u="none" dirty="0"/>
                        <a:t>Consultee</a:t>
                      </a:r>
                    </a:p>
                  </a:txBody>
                  <a:tcPr/>
                </a:tc>
                <a:tc>
                  <a:txBody>
                    <a:bodyPr/>
                    <a:lstStyle/>
                    <a:p>
                      <a:pPr>
                        <a:lnSpc>
                          <a:spcPct val="110000"/>
                        </a:lnSpc>
                        <a:spcBef>
                          <a:spcPts val="0"/>
                        </a:spcBef>
                        <a:spcAft>
                          <a:spcPts val="600"/>
                        </a:spcAft>
                      </a:pPr>
                      <a:r>
                        <a:rPr lang="en-GB" u="none" dirty="0"/>
                        <a:t>Comment</a:t>
                      </a:r>
                    </a:p>
                  </a:txBody>
                  <a:tcPr/>
                </a:tc>
                <a:tc>
                  <a:txBody>
                    <a:bodyPr/>
                    <a:lstStyle/>
                    <a:p>
                      <a:pPr>
                        <a:lnSpc>
                          <a:spcPct val="110000"/>
                        </a:lnSpc>
                        <a:spcBef>
                          <a:spcPts val="0"/>
                        </a:spcBef>
                        <a:spcAft>
                          <a:spcPts val="600"/>
                        </a:spcAft>
                      </a:pPr>
                      <a:r>
                        <a:rPr lang="en-GB" u="none" dirty="0"/>
                        <a:t>EEPRU response</a:t>
                      </a:r>
                    </a:p>
                  </a:txBody>
                  <a:tcPr/>
                </a:tc>
                <a:extLst>
                  <a:ext uri="{0D108BD9-81ED-4DB2-BD59-A6C34878D82A}">
                    <a16:rowId xmlns:a16="http://schemas.microsoft.com/office/drawing/2014/main" val="3072268216"/>
                  </a:ext>
                </a:extLst>
              </a:tr>
              <a:tr h="762525">
                <a:tc>
                  <a:txBody>
                    <a:bodyPr/>
                    <a:lstStyle/>
                    <a:p>
                      <a:pPr marL="0" marR="0" lvl="0" indent="0" algn="l" defTabSz="914400" rtl="0" eaLnBrk="1" fontAlgn="auto" latinLnBrk="0" hangingPunct="1">
                        <a:lnSpc>
                          <a:spcPct val="120000"/>
                        </a:lnSpc>
                        <a:spcBef>
                          <a:spcPts val="600"/>
                        </a:spcBef>
                        <a:spcAft>
                          <a:spcPts val="600"/>
                        </a:spcAft>
                        <a:buClrTx/>
                        <a:buSzTx/>
                        <a:buFont typeface="Arial" panose="020B0604020202020204" pitchFamily="34" charset="0"/>
                        <a:buNone/>
                        <a:tabLst/>
                        <a:defRPr/>
                      </a:pPr>
                      <a:r>
                        <a:rPr lang="en-GB" b="1" u="none" dirty="0"/>
                        <a:t>Pfizer</a:t>
                      </a:r>
                    </a:p>
                  </a:txBody>
                  <a:tcPr/>
                </a:tc>
                <a:tc>
                  <a:txBody>
                    <a:bodyPr/>
                    <a:lstStyle/>
                    <a:p>
                      <a:pPr marL="0" indent="0">
                        <a:lnSpc>
                          <a:spcPct val="110000"/>
                        </a:lnSpc>
                        <a:spcBef>
                          <a:spcPts val="600"/>
                        </a:spcBef>
                        <a:spcAft>
                          <a:spcPts val="600"/>
                        </a:spcAft>
                        <a:buFont typeface="Arial" panose="020B0604020202020204" pitchFamily="34" charset="0"/>
                        <a:buNone/>
                      </a:pPr>
                      <a:r>
                        <a:rPr lang="en-GB" dirty="0"/>
                        <a:t>Resistance to all comparators should be modelled</a:t>
                      </a:r>
                    </a:p>
                  </a:txBody>
                  <a:tcPr/>
                </a:tc>
                <a:tc rowSpan="3">
                  <a:txBody>
                    <a:bodyPr/>
                    <a:lstStyle/>
                    <a:p>
                      <a:pPr marL="0" indent="0">
                        <a:lnSpc>
                          <a:spcPct val="110000"/>
                        </a:lnSpc>
                        <a:spcBef>
                          <a:spcPts val="600"/>
                        </a:spcBef>
                        <a:spcAft>
                          <a:spcPts val="600"/>
                        </a:spcAft>
                        <a:buFont typeface="Arial" panose="020B0604020202020204" pitchFamily="34" charset="0"/>
                        <a:buNone/>
                      </a:pPr>
                      <a:r>
                        <a:rPr lang="en-GB" dirty="0"/>
                        <a:t>Evidence on resistance to non-carbapenem antimicrobials was obtained from Public Health England. This was insufficient to suggest a trend</a:t>
                      </a:r>
                    </a:p>
                    <a:p>
                      <a:pPr marL="0" indent="0">
                        <a:lnSpc>
                          <a:spcPct val="110000"/>
                        </a:lnSpc>
                        <a:spcBef>
                          <a:spcPts val="600"/>
                        </a:spcBef>
                        <a:spcAft>
                          <a:spcPts val="600"/>
                        </a:spcAft>
                        <a:buFont typeface="Arial" panose="020B0604020202020204" pitchFamily="34" charset="0"/>
                        <a:buNone/>
                      </a:pPr>
                      <a:r>
                        <a:rPr lang="en-GB" dirty="0"/>
                        <a:t>EEPRU has done additional scenario analyses that include increased levels of resistance to comparator antimicrobials.</a:t>
                      </a:r>
                    </a:p>
                  </a:txBody>
                  <a:tcPr/>
                </a:tc>
                <a:extLst>
                  <a:ext uri="{0D108BD9-81ED-4DB2-BD59-A6C34878D82A}">
                    <a16:rowId xmlns:a16="http://schemas.microsoft.com/office/drawing/2014/main" val="2309415794"/>
                  </a:ext>
                </a:extLst>
              </a:tr>
              <a:tr h="1795553">
                <a:tc>
                  <a:txBody>
                    <a:bodyPr/>
                    <a:lstStyle/>
                    <a:p>
                      <a:pPr marL="0" indent="0">
                        <a:lnSpc>
                          <a:spcPct val="120000"/>
                        </a:lnSpc>
                        <a:spcBef>
                          <a:spcPts val="600"/>
                        </a:spcBef>
                        <a:spcAft>
                          <a:spcPts val="600"/>
                        </a:spcAft>
                        <a:buFont typeface="Arial" panose="020B0604020202020204" pitchFamily="34" charset="0"/>
                        <a:buNone/>
                      </a:pPr>
                      <a:r>
                        <a:rPr lang="en-GB" b="1" u="none" dirty="0"/>
                        <a:t>Shionogi /</a:t>
                      </a:r>
                    </a:p>
                    <a:p>
                      <a:pPr marL="0" indent="0">
                        <a:lnSpc>
                          <a:spcPct val="120000"/>
                        </a:lnSpc>
                        <a:spcBef>
                          <a:spcPts val="600"/>
                        </a:spcBef>
                        <a:spcAft>
                          <a:spcPts val="600"/>
                        </a:spcAft>
                        <a:buFont typeface="Arial" panose="020B0604020202020204" pitchFamily="34" charset="0"/>
                        <a:buNone/>
                      </a:pPr>
                      <a:r>
                        <a:rPr lang="en-GB" b="1" u="none" dirty="0"/>
                        <a:t>NHSE&amp;I</a:t>
                      </a:r>
                    </a:p>
                  </a:txBody>
                  <a:tcPr/>
                </a:tc>
                <a:tc>
                  <a:txBody>
                    <a:body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GB" dirty="0"/>
                        <a:t>Should model increased resistance to current treatments, including low probability event but high impact catastrophic scenarios where high levels of resistance emerge, making existing treatments ineffective.</a:t>
                      </a:r>
                    </a:p>
                  </a:txBody>
                  <a:tcPr/>
                </a:tc>
                <a:tc vMerge="1">
                  <a:txBody>
                    <a:body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GB" dirty="0"/>
                    </a:p>
                  </a:txBody>
                  <a:tcPr/>
                </a:tc>
                <a:extLst>
                  <a:ext uri="{0D108BD9-81ED-4DB2-BD59-A6C34878D82A}">
                    <a16:rowId xmlns:a16="http://schemas.microsoft.com/office/drawing/2014/main" val="661583773"/>
                  </a:ext>
                </a:extLst>
              </a:tr>
              <a:tr h="1106868">
                <a:tc>
                  <a:txBody>
                    <a:bodyPr/>
                    <a:lstStyle/>
                    <a:p>
                      <a:pPr marL="0" indent="0">
                        <a:lnSpc>
                          <a:spcPct val="120000"/>
                        </a:lnSpc>
                        <a:spcBef>
                          <a:spcPts val="600"/>
                        </a:spcBef>
                        <a:spcAft>
                          <a:spcPts val="600"/>
                        </a:spcAft>
                        <a:buFont typeface="Arial" panose="020B0604020202020204" pitchFamily="34" charset="0"/>
                        <a:buNone/>
                      </a:pPr>
                      <a:r>
                        <a:rPr lang="en-GB" b="1" u="none" dirty="0"/>
                        <a:t>APRHAI</a:t>
                      </a:r>
                    </a:p>
                  </a:txBody>
                  <a:tcPr/>
                </a:tc>
                <a:tc>
                  <a:txBody>
                    <a:body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GB" dirty="0"/>
                        <a:t>National trends in resistance have not necessarily followed reduced usage, for example cephalosporins.</a:t>
                      </a:r>
                    </a:p>
                  </a:txBody>
                  <a:tcPr/>
                </a:tc>
                <a:tc vMerge="1">
                  <a:txBody>
                    <a:body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endParaRPr lang="en-GB" dirty="0"/>
                    </a:p>
                  </a:txBody>
                  <a:tcPr/>
                </a:tc>
                <a:extLst>
                  <a:ext uri="{0D108BD9-81ED-4DB2-BD59-A6C34878D82A}">
                    <a16:rowId xmlns:a16="http://schemas.microsoft.com/office/drawing/2014/main" val="3271768986"/>
                  </a:ext>
                </a:extLst>
              </a:tr>
            </a:tbl>
          </a:graphicData>
        </a:graphic>
      </p:graphicFrame>
    </p:spTree>
    <p:extLst>
      <p:ext uri="{BB962C8B-B14F-4D97-AF65-F5344CB8AC3E}">
        <p14:creationId xmlns:p14="http://schemas.microsoft.com/office/powerpoint/2010/main" val="26632707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A8D0E-6BC3-4D7C-B315-9FB0280C1DC3}"/>
              </a:ext>
            </a:extLst>
          </p:cNvPr>
          <p:cNvSpPr>
            <a:spLocks noGrp="1"/>
          </p:cNvSpPr>
          <p:nvPr>
            <p:ph type="ctrTitle"/>
          </p:nvPr>
        </p:nvSpPr>
        <p:spPr>
          <a:xfrm>
            <a:off x="423701" y="237117"/>
            <a:ext cx="11580576" cy="550111"/>
          </a:xfrm>
        </p:spPr>
        <p:txBody>
          <a:bodyPr>
            <a:normAutofit/>
          </a:bodyPr>
          <a:lstStyle/>
          <a:p>
            <a:pPr>
              <a:lnSpc>
                <a:spcPct val="100000"/>
              </a:lnSpc>
            </a:pPr>
            <a:r>
              <a:rPr lang="en-GB" sz="2800" dirty="0"/>
              <a:t>Scenario analysis to explore resistance to comparators</a:t>
            </a:r>
          </a:p>
        </p:txBody>
      </p:sp>
      <p:sp>
        <p:nvSpPr>
          <p:cNvPr id="3" name="Text Placeholder 2">
            <a:extLst>
              <a:ext uri="{FF2B5EF4-FFF2-40B4-BE49-F238E27FC236}">
                <a16:creationId xmlns:a16="http://schemas.microsoft.com/office/drawing/2014/main" id="{1D87EBF6-519D-408A-A466-0EBCC622D5BB}"/>
              </a:ext>
            </a:extLst>
          </p:cNvPr>
          <p:cNvSpPr>
            <a:spLocks noGrp="1"/>
          </p:cNvSpPr>
          <p:nvPr>
            <p:ph type="body" sz="quarter" idx="12"/>
          </p:nvPr>
        </p:nvSpPr>
        <p:spPr>
          <a:xfrm>
            <a:off x="506810" y="787228"/>
            <a:ext cx="11261489" cy="5496077"/>
          </a:xfrm>
          <a:solidFill>
            <a:schemeClr val="bg1"/>
          </a:solidFill>
        </p:spPr>
        <p:txBody>
          <a:bodyPr>
            <a:normAutofit/>
          </a:bodyPr>
          <a:lstStyle/>
          <a:p>
            <a:pPr>
              <a:lnSpc>
                <a:spcPct val="100000"/>
              </a:lnSpc>
            </a:pPr>
            <a:r>
              <a:rPr lang="en-GB" b="1" dirty="0"/>
              <a:t>EEPRU assumes</a:t>
            </a:r>
            <a:endParaRPr lang="en-GB" dirty="0"/>
          </a:p>
          <a:p>
            <a:pPr marL="285750" indent="-285750">
              <a:lnSpc>
                <a:spcPct val="100000"/>
              </a:lnSpc>
              <a:spcBef>
                <a:spcPts val="600"/>
              </a:spcBef>
              <a:buFont typeface="Arial" panose="020B0604020202020204" pitchFamily="34" charset="0"/>
              <a:buChar char="•"/>
            </a:pPr>
            <a:r>
              <a:rPr lang="en-GB" sz="1800" dirty="0"/>
              <a:t>Comparator antimicrobials completely ineffective  - 0</a:t>
            </a:r>
            <a:r>
              <a:rPr lang="en-GB" sz="1800" dirty="0">
                <a:solidFill>
                  <a:schemeClr val="accent2"/>
                </a:solidFill>
              </a:rPr>
              <a:t>% </a:t>
            </a:r>
            <a:r>
              <a:rPr lang="en-GB" sz="1800" dirty="0"/>
              <a:t>s</a:t>
            </a:r>
            <a:r>
              <a:rPr lang="en-GB" dirty="0"/>
              <a:t>usceptibility</a:t>
            </a:r>
          </a:p>
          <a:p>
            <a:pPr marL="285750" indent="-285750">
              <a:lnSpc>
                <a:spcPct val="100000"/>
              </a:lnSpc>
              <a:spcBef>
                <a:spcPts val="600"/>
              </a:spcBef>
              <a:buFont typeface="Arial" panose="020B0604020202020204" pitchFamily="34" charset="0"/>
              <a:buChar char="•"/>
            </a:pPr>
            <a:r>
              <a:rPr lang="en-GB" dirty="0"/>
              <a:t>No differences in safety between treatments, because EEPRU expects that if treatments become completely ineffective, clinicians will offer either safe antimicrobials or no treatment</a:t>
            </a:r>
          </a:p>
          <a:p>
            <a:pPr marL="285750" indent="-285750">
              <a:lnSpc>
                <a:spcPct val="100000"/>
              </a:lnSpc>
              <a:spcBef>
                <a:spcPts val="600"/>
              </a:spcBef>
              <a:buFont typeface="Arial" panose="020B0604020202020204" pitchFamily="34" charset="0"/>
              <a:buChar char="•"/>
            </a:pPr>
            <a:r>
              <a:rPr lang="en-GB" dirty="0"/>
              <a:t>Effectiveness of </a:t>
            </a:r>
            <a:r>
              <a:rPr lang="en-GB" dirty="0" err="1"/>
              <a:t>cefiderocol</a:t>
            </a:r>
            <a:r>
              <a:rPr lang="en-GB" dirty="0"/>
              <a:t> maintained long-term susceptibility of 90% - likely to overestimate benefits</a:t>
            </a:r>
          </a:p>
          <a:p>
            <a:pPr marL="285750" indent="-285750">
              <a:lnSpc>
                <a:spcPct val="100000"/>
              </a:lnSpc>
              <a:spcBef>
                <a:spcPts val="600"/>
              </a:spcBef>
              <a:buFont typeface="Arial" panose="020B0604020202020204" pitchFamily="34" charset="0"/>
              <a:buChar char="•"/>
            </a:pPr>
            <a:r>
              <a:rPr lang="en-GB" dirty="0"/>
              <a:t>These highly resistant pathogens are different from the pathogens in main analyses </a:t>
            </a:r>
            <a:r>
              <a:rPr lang="en-GB" dirty="0" err="1">
                <a:sym typeface="Wingdings" panose="05000000000000000000" pitchFamily="2" charset="2"/>
              </a:rPr>
              <a:t>ie</a:t>
            </a:r>
            <a:r>
              <a:rPr lang="en-GB" dirty="0">
                <a:sym typeface="Wingdings" panose="05000000000000000000" pitchFamily="2" charset="2"/>
              </a:rPr>
              <a:t> different population</a:t>
            </a:r>
            <a:r>
              <a:rPr lang="en-GB" dirty="0"/>
              <a:t>  to the population in EEPRU’s base case model</a:t>
            </a:r>
          </a:p>
          <a:p>
            <a:pPr marL="285750" indent="-285750">
              <a:lnSpc>
                <a:spcPct val="100000"/>
              </a:lnSpc>
              <a:spcBef>
                <a:spcPts val="600"/>
              </a:spcBef>
              <a:buFont typeface="Arial" panose="020B0604020202020204" pitchFamily="34" charset="0"/>
              <a:buChar char="•"/>
            </a:pPr>
            <a:r>
              <a:rPr lang="en-GB" dirty="0"/>
              <a:t>Following parameters informed by expert opinion (n=1) </a:t>
            </a:r>
          </a:p>
          <a:p>
            <a:pPr>
              <a:lnSpc>
                <a:spcPct val="100000"/>
              </a:lnSpc>
              <a:spcBef>
                <a:spcPts val="600"/>
              </a:spcBef>
            </a:pPr>
            <a:endParaRPr lang="en-GB" dirty="0"/>
          </a:p>
          <a:p>
            <a:pPr marL="285750" indent="-285750">
              <a:lnSpc>
                <a:spcPct val="100000"/>
              </a:lnSpc>
              <a:buFont typeface="Arial" panose="020B0604020202020204" pitchFamily="34" charset="0"/>
              <a:buChar char="•"/>
            </a:pPr>
            <a:endParaRPr lang="en-GB" dirty="0"/>
          </a:p>
          <a:p>
            <a:pPr marL="285750" indent="-285750">
              <a:lnSpc>
                <a:spcPct val="100000"/>
              </a:lnSpc>
              <a:buFont typeface="Arial" panose="020B0604020202020204" pitchFamily="34" charset="0"/>
              <a:buChar char="•"/>
            </a:pPr>
            <a:endParaRPr lang="en-GB" dirty="0"/>
          </a:p>
          <a:p>
            <a:pPr marL="285750" indent="-285750">
              <a:lnSpc>
                <a:spcPct val="100000"/>
              </a:lnSpc>
              <a:buFont typeface="Arial" panose="020B0604020202020204" pitchFamily="34" charset="0"/>
              <a:buChar char="•"/>
            </a:pPr>
            <a:endParaRPr lang="en-GB" dirty="0"/>
          </a:p>
          <a:p>
            <a:pPr marL="285750" indent="-285750">
              <a:lnSpc>
                <a:spcPct val="100000"/>
              </a:lnSpc>
              <a:buFont typeface="Arial" panose="020B0604020202020204" pitchFamily="34" charset="0"/>
              <a:buChar char="•"/>
            </a:pPr>
            <a:endParaRPr lang="en-GB" dirty="0"/>
          </a:p>
          <a:p>
            <a:pPr marL="285750" indent="-285750">
              <a:lnSpc>
                <a:spcPct val="100000"/>
              </a:lnSpc>
              <a:buFont typeface="Arial" panose="020B0604020202020204" pitchFamily="34" charset="0"/>
              <a:buChar char="•"/>
            </a:pPr>
            <a:r>
              <a:rPr lang="en-GB" dirty="0"/>
              <a:t>Other parameters set at the values for the high value clinical scenarios</a:t>
            </a:r>
          </a:p>
          <a:p>
            <a:pPr marL="285750" indent="-285750">
              <a:lnSpc>
                <a:spcPct val="100000"/>
              </a:lnSpc>
              <a:buFont typeface="Arial" panose="020B0604020202020204" pitchFamily="34" charset="0"/>
              <a:buChar char="•"/>
            </a:pPr>
            <a:endParaRPr lang="en-GB" dirty="0"/>
          </a:p>
          <a:p>
            <a:pPr marL="285750" indent="-285750">
              <a:lnSpc>
                <a:spcPct val="100000"/>
              </a:lnSpc>
              <a:buFont typeface="Arial" panose="020B0604020202020204" pitchFamily="34" charset="0"/>
              <a:buChar char="•"/>
            </a:pPr>
            <a:endParaRPr lang="en-GB" dirty="0"/>
          </a:p>
        </p:txBody>
      </p:sp>
      <p:graphicFrame>
        <p:nvGraphicFramePr>
          <p:cNvPr id="5" name="Table 4">
            <a:extLst>
              <a:ext uri="{FF2B5EF4-FFF2-40B4-BE49-F238E27FC236}">
                <a16:creationId xmlns:a16="http://schemas.microsoft.com/office/drawing/2014/main" id="{F72F37CC-566B-4CF4-AFF9-2B039F8F0F4B}"/>
              </a:ext>
            </a:extLst>
          </p:cNvPr>
          <p:cNvGraphicFramePr>
            <a:graphicFrameLocks noGrp="1"/>
          </p:cNvGraphicFramePr>
          <p:nvPr/>
        </p:nvGraphicFramePr>
        <p:xfrm>
          <a:off x="777877" y="3506276"/>
          <a:ext cx="10454695" cy="1840407"/>
        </p:xfrm>
        <a:graphic>
          <a:graphicData uri="http://schemas.openxmlformats.org/drawingml/2006/table">
            <a:tbl>
              <a:tblPr firstRow="1" firstCol="1" bandRow="1">
                <a:tableStyleId>{5C22544A-7EE6-4342-B048-85BDC9FD1C3A}</a:tableStyleId>
              </a:tblPr>
              <a:tblGrid>
                <a:gridCol w="6713968">
                  <a:extLst>
                    <a:ext uri="{9D8B030D-6E8A-4147-A177-3AD203B41FA5}">
                      <a16:colId xmlns:a16="http://schemas.microsoft.com/office/drawing/2014/main" val="1130079140"/>
                    </a:ext>
                  </a:extLst>
                </a:gridCol>
                <a:gridCol w="3740727">
                  <a:extLst>
                    <a:ext uri="{9D8B030D-6E8A-4147-A177-3AD203B41FA5}">
                      <a16:colId xmlns:a16="http://schemas.microsoft.com/office/drawing/2014/main" val="75844610"/>
                    </a:ext>
                  </a:extLst>
                </a:gridCol>
              </a:tblGrid>
              <a:tr h="192612">
                <a:tc>
                  <a:txBody>
                    <a:bodyPr/>
                    <a:lstStyle/>
                    <a:p>
                      <a:pPr>
                        <a:lnSpc>
                          <a:spcPct val="115000"/>
                        </a:lnSpc>
                        <a:spcBef>
                          <a:spcPts val="400"/>
                        </a:spcBef>
                        <a:spcAft>
                          <a:spcPts val="400"/>
                        </a:spcAft>
                      </a:pPr>
                      <a:r>
                        <a:rPr lang="en-GB" sz="1800" dirty="0">
                          <a:effectLst/>
                        </a:rPr>
                        <a:t>Parameter</a:t>
                      </a:r>
                      <a:endParaRPr lang="en-GB" sz="1800" dirty="0">
                        <a:effectLst/>
                        <a:latin typeface="Arial" panose="020B0604020202020204" pitchFamily="34" charset="0"/>
                        <a:ea typeface="Arial" panose="020B0604020202020204" pitchFamily="34" charset="0"/>
                      </a:endParaRPr>
                    </a:p>
                  </a:txBody>
                  <a:tcPr marL="53150" marR="53150" marT="0" marB="0"/>
                </a:tc>
                <a:tc>
                  <a:txBody>
                    <a:bodyPr/>
                    <a:lstStyle/>
                    <a:p>
                      <a:pPr>
                        <a:lnSpc>
                          <a:spcPct val="115000"/>
                        </a:lnSpc>
                        <a:spcBef>
                          <a:spcPts val="400"/>
                        </a:spcBef>
                        <a:spcAft>
                          <a:spcPts val="400"/>
                        </a:spcAft>
                      </a:pPr>
                      <a:r>
                        <a:rPr lang="en-GB" sz="1800" dirty="0">
                          <a:effectLst/>
                        </a:rPr>
                        <a:t>Base case value (scenario range)</a:t>
                      </a:r>
                      <a:endParaRPr lang="en-GB" sz="1800" dirty="0">
                        <a:effectLst/>
                        <a:latin typeface="Arial" panose="020B0604020202020204" pitchFamily="34" charset="0"/>
                        <a:ea typeface="Arial" panose="020B0604020202020204" pitchFamily="34" charset="0"/>
                      </a:endParaRPr>
                    </a:p>
                  </a:txBody>
                  <a:tcPr marL="53150" marR="53150" marT="0" marB="0"/>
                </a:tc>
                <a:extLst>
                  <a:ext uri="{0D108BD9-81ED-4DB2-BD59-A6C34878D82A}">
                    <a16:rowId xmlns:a16="http://schemas.microsoft.com/office/drawing/2014/main" val="2505642600"/>
                  </a:ext>
                </a:extLst>
              </a:tr>
              <a:tr h="224420">
                <a:tc>
                  <a:txBody>
                    <a:bodyPr/>
                    <a:lstStyle/>
                    <a:p>
                      <a:pPr>
                        <a:lnSpc>
                          <a:spcPct val="115000"/>
                        </a:lnSpc>
                        <a:spcBef>
                          <a:spcPts val="400"/>
                        </a:spcBef>
                        <a:spcAft>
                          <a:spcPts val="400"/>
                        </a:spcAft>
                      </a:pPr>
                      <a:r>
                        <a:rPr lang="en-GB" sz="1800" b="0" dirty="0">
                          <a:effectLst/>
                        </a:rPr>
                        <a:t>Probability of emergence of highly resistant strains</a:t>
                      </a:r>
                      <a:endParaRPr lang="en-GB" sz="1800" b="0" dirty="0">
                        <a:effectLst/>
                        <a:latin typeface="Arial" panose="020B0604020202020204" pitchFamily="34" charset="0"/>
                        <a:ea typeface="Arial" panose="020B0604020202020204" pitchFamily="34" charset="0"/>
                      </a:endParaRPr>
                    </a:p>
                  </a:txBody>
                  <a:tcPr marL="53150" marR="53150" marT="0" marB="0"/>
                </a:tc>
                <a:tc>
                  <a:txBody>
                    <a:bodyPr/>
                    <a:lstStyle/>
                    <a:p>
                      <a:pPr algn="l">
                        <a:lnSpc>
                          <a:spcPct val="115000"/>
                        </a:lnSpc>
                        <a:spcBef>
                          <a:spcPts val="400"/>
                        </a:spcBef>
                        <a:spcAft>
                          <a:spcPts val="400"/>
                        </a:spcAft>
                      </a:pPr>
                      <a:r>
                        <a:rPr lang="en-GB" sz="1800" b="0" dirty="0">
                          <a:effectLst/>
                        </a:rPr>
                        <a:t>1% (0.5%–5%)</a:t>
                      </a:r>
                      <a:endParaRPr lang="en-GB" sz="1800" b="0" dirty="0">
                        <a:effectLst/>
                        <a:latin typeface="Arial" panose="020B0604020202020204" pitchFamily="34" charset="0"/>
                        <a:ea typeface="Arial" panose="020B0604020202020204" pitchFamily="34" charset="0"/>
                      </a:endParaRPr>
                    </a:p>
                  </a:txBody>
                  <a:tcPr marL="53150" marR="53150" marT="0" marB="0"/>
                </a:tc>
                <a:extLst>
                  <a:ext uri="{0D108BD9-81ED-4DB2-BD59-A6C34878D82A}">
                    <a16:rowId xmlns:a16="http://schemas.microsoft.com/office/drawing/2014/main" val="441308328"/>
                  </a:ext>
                </a:extLst>
              </a:tr>
              <a:tr h="224420">
                <a:tc>
                  <a:txBody>
                    <a:bodyPr/>
                    <a:lstStyle/>
                    <a:p>
                      <a:pPr>
                        <a:lnSpc>
                          <a:spcPct val="115000"/>
                        </a:lnSpc>
                        <a:spcBef>
                          <a:spcPts val="400"/>
                        </a:spcBef>
                        <a:spcAft>
                          <a:spcPts val="400"/>
                        </a:spcAft>
                      </a:pPr>
                      <a:r>
                        <a:rPr lang="en-GB" sz="1800" b="0" dirty="0">
                          <a:effectLst/>
                        </a:rPr>
                        <a:t>Time to event from beginning of model</a:t>
                      </a:r>
                      <a:endParaRPr lang="en-GB" sz="1800" b="0" dirty="0">
                        <a:effectLst/>
                        <a:latin typeface="Arial" panose="020B0604020202020204" pitchFamily="34" charset="0"/>
                        <a:ea typeface="Arial" panose="020B0604020202020204" pitchFamily="34" charset="0"/>
                      </a:endParaRPr>
                    </a:p>
                  </a:txBody>
                  <a:tcPr marL="53150" marR="53150" marT="0" marB="0"/>
                </a:tc>
                <a:tc>
                  <a:txBody>
                    <a:bodyPr/>
                    <a:lstStyle/>
                    <a:p>
                      <a:pPr algn="l">
                        <a:lnSpc>
                          <a:spcPct val="115000"/>
                        </a:lnSpc>
                        <a:spcBef>
                          <a:spcPts val="400"/>
                        </a:spcBef>
                        <a:spcAft>
                          <a:spcPts val="400"/>
                        </a:spcAft>
                      </a:pPr>
                      <a:r>
                        <a:rPr lang="en-GB" sz="1800" b="0" dirty="0">
                          <a:effectLst/>
                        </a:rPr>
                        <a:t>10 years (5–15 years)</a:t>
                      </a:r>
                      <a:endParaRPr lang="en-GB" sz="1800" b="0" dirty="0">
                        <a:effectLst/>
                        <a:latin typeface="Arial" panose="020B0604020202020204" pitchFamily="34" charset="0"/>
                        <a:ea typeface="Arial" panose="020B0604020202020204" pitchFamily="34" charset="0"/>
                      </a:endParaRPr>
                    </a:p>
                  </a:txBody>
                  <a:tcPr marL="53150" marR="53150" marT="0" marB="0"/>
                </a:tc>
                <a:extLst>
                  <a:ext uri="{0D108BD9-81ED-4DB2-BD59-A6C34878D82A}">
                    <a16:rowId xmlns:a16="http://schemas.microsoft.com/office/drawing/2014/main" val="3155281137"/>
                  </a:ext>
                </a:extLst>
              </a:tr>
              <a:tr h="326313">
                <a:tc>
                  <a:txBody>
                    <a:bodyPr/>
                    <a:lstStyle/>
                    <a:p>
                      <a:pPr>
                        <a:lnSpc>
                          <a:spcPct val="115000"/>
                        </a:lnSpc>
                        <a:spcBef>
                          <a:spcPts val="400"/>
                        </a:spcBef>
                        <a:spcAft>
                          <a:spcPts val="400"/>
                        </a:spcAft>
                      </a:pPr>
                      <a:r>
                        <a:rPr lang="en-GB" sz="1800" b="0" dirty="0">
                          <a:effectLst/>
                        </a:rPr>
                        <a:t>Number patients affected in 1st year</a:t>
                      </a:r>
                      <a:endParaRPr lang="en-GB" sz="1800" b="0" dirty="0">
                        <a:effectLst/>
                        <a:latin typeface="Arial" panose="020B0604020202020204" pitchFamily="34" charset="0"/>
                        <a:ea typeface="Arial" panose="020B0604020202020204" pitchFamily="34" charset="0"/>
                      </a:endParaRPr>
                    </a:p>
                  </a:txBody>
                  <a:tcPr marL="53150" marR="53150" marT="0" marB="0"/>
                </a:tc>
                <a:tc>
                  <a:txBody>
                    <a:bodyPr/>
                    <a:lstStyle/>
                    <a:p>
                      <a:pPr algn="l">
                        <a:lnSpc>
                          <a:spcPct val="115000"/>
                        </a:lnSpc>
                        <a:spcBef>
                          <a:spcPts val="400"/>
                        </a:spcBef>
                        <a:spcAft>
                          <a:spcPts val="400"/>
                        </a:spcAft>
                      </a:pPr>
                      <a:r>
                        <a:rPr lang="en-GB" sz="1800" b="0" dirty="0">
                          <a:effectLst/>
                        </a:rPr>
                        <a:t>25 individuals (25–100)</a:t>
                      </a:r>
                      <a:endParaRPr lang="en-GB" sz="1800" b="0" dirty="0">
                        <a:effectLst/>
                        <a:latin typeface="Arial" panose="020B0604020202020204" pitchFamily="34" charset="0"/>
                        <a:ea typeface="Arial" panose="020B0604020202020204" pitchFamily="34" charset="0"/>
                      </a:endParaRPr>
                    </a:p>
                  </a:txBody>
                  <a:tcPr marL="53150" marR="53150" marT="0" marB="0"/>
                </a:tc>
                <a:extLst>
                  <a:ext uri="{0D108BD9-81ED-4DB2-BD59-A6C34878D82A}">
                    <a16:rowId xmlns:a16="http://schemas.microsoft.com/office/drawing/2014/main" val="4279178461"/>
                  </a:ext>
                </a:extLst>
              </a:tr>
              <a:tr h="361950">
                <a:tc>
                  <a:txBody>
                    <a:bodyPr/>
                    <a:lstStyle/>
                    <a:p>
                      <a:pPr>
                        <a:lnSpc>
                          <a:spcPct val="115000"/>
                        </a:lnSpc>
                        <a:spcBef>
                          <a:spcPts val="400"/>
                        </a:spcBef>
                        <a:spcAft>
                          <a:spcPts val="400"/>
                        </a:spcAft>
                      </a:pPr>
                      <a:r>
                        <a:rPr lang="en-GB" sz="1800" b="0" dirty="0">
                          <a:effectLst/>
                        </a:rPr>
                        <a:t>Annual growth in number of infections from beginning of model</a:t>
                      </a:r>
                      <a:endParaRPr lang="en-GB" sz="1800" b="0" dirty="0">
                        <a:effectLst/>
                        <a:latin typeface="Arial" panose="020B0604020202020204" pitchFamily="34" charset="0"/>
                        <a:ea typeface="Arial" panose="020B0604020202020204" pitchFamily="34" charset="0"/>
                      </a:endParaRPr>
                    </a:p>
                  </a:txBody>
                  <a:tcPr marL="53150" marR="53150" marT="0" marB="0"/>
                </a:tc>
                <a:tc>
                  <a:txBody>
                    <a:bodyPr/>
                    <a:lstStyle/>
                    <a:p>
                      <a:pPr algn="l">
                        <a:lnSpc>
                          <a:spcPct val="115000"/>
                        </a:lnSpc>
                        <a:spcBef>
                          <a:spcPts val="400"/>
                        </a:spcBef>
                        <a:spcAft>
                          <a:spcPts val="400"/>
                        </a:spcAft>
                      </a:pPr>
                      <a:r>
                        <a:rPr lang="en-GB" sz="1800" b="0" dirty="0">
                          <a:effectLst/>
                        </a:rPr>
                        <a:t>20% (3%–30%)</a:t>
                      </a:r>
                      <a:endParaRPr lang="en-GB" sz="1800" b="0" dirty="0">
                        <a:effectLst/>
                        <a:latin typeface="Arial" panose="020B0604020202020204" pitchFamily="34" charset="0"/>
                        <a:ea typeface="Arial" panose="020B0604020202020204" pitchFamily="34" charset="0"/>
                      </a:endParaRPr>
                    </a:p>
                  </a:txBody>
                  <a:tcPr marL="53150" marR="53150" marT="0" marB="0"/>
                </a:tc>
                <a:extLst>
                  <a:ext uri="{0D108BD9-81ED-4DB2-BD59-A6C34878D82A}">
                    <a16:rowId xmlns:a16="http://schemas.microsoft.com/office/drawing/2014/main" val="3534518711"/>
                  </a:ext>
                </a:extLst>
              </a:tr>
              <a:tr h="224420">
                <a:tc>
                  <a:txBody>
                    <a:bodyPr/>
                    <a:lstStyle/>
                    <a:p>
                      <a:pPr>
                        <a:lnSpc>
                          <a:spcPct val="115000"/>
                        </a:lnSpc>
                        <a:spcBef>
                          <a:spcPts val="400"/>
                        </a:spcBef>
                        <a:spcAft>
                          <a:spcPts val="400"/>
                        </a:spcAft>
                      </a:pPr>
                      <a:r>
                        <a:rPr lang="en-GB" sz="1800" b="0">
                          <a:effectLst/>
                        </a:rPr>
                        <a:t>Analysis time horizon </a:t>
                      </a:r>
                      <a:endParaRPr lang="en-GB" sz="1800" b="0">
                        <a:effectLst/>
                        <a:latin typeface="Arial" panose="020B0604020202020204" pitchFamily="34" charset="0"/>
                        <a:ea typeface="Arial" panose="020B0604020202020204" pitchFamily="34" charset="0"/>
                      </a:endParaRPr>
                    </a:p>
                  </a:txBody>
                  <a:tcPr marL="53150" marR="53150" marT="0" marB="0"/>
                </a:tc>
                <a:tc>
                  <a:txBody>
                    <a:bodyPr/>
                    <a:lstStyle/>
                    <a:p>
                      <a:pPr algn="l">
                        <a:lnSpc>
                          <a:spcPct val="115000"/>
                        </a:lnSpc>
                        <a:spcBef>
                          <a:spcPts val="400"/>
                        </a:spcBef>
                        <a:spcAft>
                          <a:spcPts val="400"/>
                        </a:spcAft>
                      </a:pPr>
                      <a:r>
                        <a:rPr lang="en-GB" sz="1800" b="0" dirty="0">
                          <a:effectLst/>
                        </a:rPr>
                        <a:t>50 years (20–50)</a:t>
                      </a:r>
                      <a:endParaRPr lang="en-GB" sz="1800" b="0" dirty="0">
                        <a:effectLst/>
                        <a:latin typeface="Arial" panose="020B0604020202020204" pitchFamily="34" charset="0"/>
                        <a:ea typeface="Arial" panose="020B0604020202020204" pitchFamily="34" charset="0"/>
                      </a:endParaRPr>
                    </a:p>
                  </a:txBody>
                  <a:tcPr marL="53150" marR="53150" marT="0" marB="0"/>
                </a:tc>
                <a:extLst>
                  <a:ext uri="{0D108BD9-81ED-4DB2-BD59-A6C34878D82A}">
                    <a16:rowId xmlns:a16="http://schemas.microsoft.com/office/drawing/2014/main" val="974607068"/>
                  </a:ext>
                </a:extLst>
              </a:tr>
            </a:tbl>
          </a:graphicData>
        </a:graphic>
      </p:graphicFrame>
      <p:sp>
        <p:nvSpPr>
          <p:cNvPr id="6" name="Subtitle 2">
            <a:extLst>
              <a:ext uri="{FF2B5EF4-FFF2-40B4-BE49-F238E27FC236}">
                <a16:creationId xmlns:a16="http://schemas.microsoft.com/office/drawing/2014/main" id="{B6CE3AC5-AB71-4230-A352-B9EB1A7D0DB0}"/>
              </a:ext>
            </a:extLst>
          </p:cNvPr>
          <p:cNvSpPr txBox="1">
            <a:spLocks/>
          </p:cNvSpPr>
          <p:nvPr/>
        </p:nvSpPr>
        <p:spPr>
          <a:xfrm>
            <a:off x="307825" y="6324869"/>
            <a:ext cx="11394798" cy="337578"/>
          </a:xfrm>
          <a:prstGeom prst="rect">
            <a:avLst/>
          </a:prstGeom>
          <a:solidFill>
            <a:srgbClr val="451551"/>
          </a:solidFill>
          <a:ln w="28575">
            <a:solidFill>
              <a:srgbClr val="451551"/>
            </a:solidFill>
          </a:ln>
        </p:spPr>
        <p:txBody>
          <a:bodyPr vert="horz" lIns="91440" tIns="45720" rIns="91440" bIns="45720" rtlCol="0" anchor="ctr">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nSpc>
                <a:spcPct val="100000"/>
              </a:lnSpc>
              <a:spcBef>
                <a:spcPts val="600"/>
              </a:spcBef>
              <a:spcAft>
                <a:spcPts val="600"/>
              </a:spcAft>
            </a:pPr>
            <a:r>
              <a:rPr lang="en-GB" dirty="0">
                <a:solidFill>
                  <a:schemeClr val="bg1"/>
                </a:solidFill>
                <a:latin typeface="Lato" panose="020F0502020204030203" pitchFamily="34" charset="0"/>
                <a:ea typeface="Lato" panose="020F0502020204030203" pitchFamily="34" charset="0"/>
                <a:cs typeface="Lato" panose="020F0502020204030203" pitchFamily="34" charset="0"/>
              </a:rPr>
              <a:t>Do these assumptions detail a useful scenario for considering insurance value?</a:t>
            </a:r>
          </a:p>
        </p:txBody>
      </p:sp>
    </p:spTree>
    <p:extLst>
      <p:ext uri="{BB962C8B-B14F-4D97-AF65-F5344CB8AC3E}">
        <p14:creationId xmlns:p14="http://schemas.microsoft.com/office/powerpoint/2010/main" val="20876816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82A6-DD0F-483C-BEA6-F8BC189C9621}"/>
              </a:ext>
            </a:extLst>
          </p:cNvPr>
          <p:cNvSpPr>
            <a:spLocks noGrp="1"/>
          </p:cNvSpPr>
          <p:nvPr>
            <p:ph type="ctrTitle"/>
          </p:nvPr>
        </p:nvSpPr>
        <p:spPr>
          <a:xfrm>
            <a:off x="496383" y="273014"/>
            <a:ext cx="11695617" cy="676300"/>
          </a:xfrm>
        </p:spPr>
        <p:txBody>
          <a:bodyPr>
            <a:noAutofit/>
          </a:bodyPr>
          <a:lstStyle/>
          <a:p>
            <a:r>
              <a:rPr lang="en-GB" sz="2800" dirty="0"/>
              <a:t>Scenario analysis on subgroup who cannot take colistin/aminoglycosides</a:t>
            </a:r>
            <a:br>
              <a:rPr lang="en-GB" sz="2800" dirty="0"/>
            </a:br>
            <a:endParaRPr lang="en-GB" sz="2800" dirty="0"/>
          </a:p>
        </p:txBody>
      </p:sp>
      <p:sp>
        <p:nvSpPr>
          <p:cNvPr id="3" name="Subtitle 2">
            <a:extLst>
              <a:ext uri="{FF2B5EF4-FFF2-40B4-BE49-F238E27FC236}">
                <a16:creationId xmlns:a16="http://schemas.microsoft.com/office/drawing/2014/main" id="{3237C2CD-ECB3-4BB3-9C24-B42F0FCC3273}"/>
              </a:ext>
            </a:extLst>
          </p:cNvPr>
          <p:cNvSpPr>
            <a:spLocks noGrp="1"/>
          </p:cNvSpPr>
          <p:nvPr>
            <p:ph type="subTitle" idx="1"/>
          </p:nvPr>
        </p:nvSpPr>
        <p:spPr>
          <a:xfrm>
            <a:off x="480053" y="880425"/>
            <a:ext cx="11080069" cy="4041718"/>
          </a:xfrm>
        </p:spPr>
        <p:txBody>
          <a:bodyPr/>
          <a:lstStyle/>
          <a:p>
            <a:pPr marL="0" indent="0">
              <a:lnSpc>
                <a:spcPct val="100000"/>
              </a:lnSpc>
              <a:spcBef>
                <a:spcPts val="600"/>
              </a:spcBef>
              <a:spcAft>
                <a:spcPts val="600"/>
              </a:spcAft>
            </a:pPr>
            <a:r>
              <a:rPr lang="en-GB" b="1" dirty="0"/>
              <a:t>EEPRU assumes</a:t>
            </a:r>
          </a:p>
          <a:p>
            <a:pPr>
              <a:lnSpc>
                <a:spcPct val="100000"/>
              </a:lnSpc>
              <a:spcBef>
                <a:spcPts val="600"/>
              </a:spcBef>
              <a:spcAft>
                <a:spcPts val="600"/>
              </a:spcAft>
              <a:buFont typeface="Arial" panose="020B0604020202020204" pitchFamily="34" charset="0"/>
              <a:buChar char="•"/>
            </a:pPr>
            <a:r>
              <a:rPr lang="en-GB" dirty="0"/>
              <a:t>Lack of empiric evidence on the proportion of patients who would have salvage therapy despite being susceptible to colistin/aminoglycosides – Suggested plausible range: 20% to 40%</a:t>
            </a:r>
          </a:p>
          <a:p>
            <a:pPr>
              <a:lnSpc>
                <a:spcPct val="100000"/>
              </a:lnSpc>
              <a:spcBef>
                <a:spcPts val="600"/>
              </a:spcBef>
              <a:spcAft>
                <a:spcPts val="600"/>
              </a:spcAft>
              <a:buFont typeface="Arial" panose="020B0604020202020204" pitchFamily="34" charset="0"/>
              <a:buChar char="•"/>
            </a:pPr>
            <a:r>
              <a:rPr lang="en-GB" dirty="0"/>
              <a:t>In empiric treatment, represent 20%-40% of population</a:t>
            </a:r>
          </a:p>
          <a:p>
            <a:pPr>
              <a:lnSpc>
                <a:spcPct val="100000"/>
              </a:lnSpc>
              <a:spcBef>
                <a:spcPts val="600"/>
              </a:spcBef>
              <a:spcAft>
                <a:spcPts val="600"/>
              </a:spcAft>
              <a:buFont typeface="Arial" panose="020B0604020202020204" pitchFamily="34" charset="0"/>
              <a:buChar char="•"/>
            </a:pPr>
            <a:r>
              <a:rPr lang="en-GB" dirty="0"/>
              <a:t>In microbiology-directed, assumed that those not susceptible to non-colistin/aminoglycosides (35%) would be considered for colistin/aminoglycosides, so this subgroup represent 9% (</a:t>
            </a:r>
            <a:r>
              <a:rPr lang="en-GB" i="1" dirty="0" err="1"/>
              <a:t>Enterobacterales</a:t>
            </a:r>
            <a:r>
              <a:rPr lang="en-GB" dirty="0"/>
              <a:t>), 72% (</a:t>
            </a:r>
            <a:r>
              <a:rPr lang="en-GB" i="1" dirty="0"/>
              <a:t>Pseudomonas</a:t>
            </a:r>
            <a:r>
              <a:rPr lang="en-GB" dirty="0"/>
              <a:t>) and 40.5% (</a:t>
            </a:r>
            <a:r>
              <a:rPr lang="en-GB" i="1" dirty="0"/>
              <a:t>Stenotrophomonas</a:t>
            </a:r>
            <a:r>
              <a:rPr lang="en-GB" dirty="0"/>
              <a:t>) Following parameters used: </a:t>
            </a:r>
          </a:p>
          <a:p>
            <a:pPr>
              <a:lnSpc>
                <a:spcPct val="100000"/>
              </a:lnSpc>
              <a:spcBef>
                <a:spcPts val="600"/>
              </a:spcBef>
              <a:spcAft>
                <a:spcPts val="600"/>
              </a:spcAft>
              <a:buFont typeface="Arial" panose="020B0604020202020204" pitchFamily="34" charset="0"/>
              <a:buChar char="•"/>
            </a:pPr>
            <a:endParaRPr lang="en-GB" dirty="0"/>
          </a:p>
          <a:p>
            <a:pPr>
              <a:lnSpc>
                <a:spcPct val="100000"/>
              </a:lnSpc>
              <a:spcBef>
                <a:spcPts val="600"/>
              </a:spcBef>
              <a:spcAft>
                <a:spcPts val="600"/>
              </a:spcAft>
              <a:buFont typeface="Arial" panose="020B0604020202020204" pitchFamily="34" charset="0"/>
              <a:buChar char="•"/>
            </a:pPr>
            <a:endParaRPr lang="en-GB" dirty="0"/>
          </a:p>
          <a:p>
            <a:pPr>
              <a:lnSpc>
                <a:spcPct val="100000"/>
              </a:lnSpc>
              <a:spcBef>
                <a:spcPts val="600"/>
              </a:spcBef>
              <a:spcAft>
                <a:spcPts val="600"/>
              </a:spcAft>
              <a:buFont typeface="Arial" panose="020B0604020202020204" pitchFamily="34" charset="0"/>
              <a:buChar char="•"/>
            </a:pPr>
            <a:endParaRPr lang="en-GB" dirty="0"/>
          </a:p>
          <a:p>
            <a:pPr>
              <a:lnSpc>
                <a:spcPct val="100000"/>
              </a:lnSpc>
              <a:spcBef>
                <a:spcPts val="600"/>
              </a:spcBef>
              <a:spcAft>
                <a:spcPts val="600"/>
              </a:spcAft>
              <a:buFont typeface="Arial" panose="020B0604020202020204" pitchFamily="34" charset="0"/>
              <a:buChar char="•"/>
            </a:pPr>
            <a:endParaRPr lang="en-GB" dirty="0"/>
          </a:p>
          <a:p>
            <a:pPr>
              <a:lnSpc>
                <a:spcPct val="100000"/>
              </a:lnSpc>
              <a:spcBef>
                <a:spcPts val="600"/>
              </a:spcBef>
              <a:spcAft>
                <a:spcPts val="600"/>
              </a:spcAft>
              <a:buFont typeface="Arial" panose="020B0604020202020204" pitchFamily="34" charset="0"/>
              <a:buChar char="•"/>
            </a:pPr>
            <a:endParaRPr lang="en-GB" dirty="0"/>
          </a:p>
          <a:p>
            <a:pPr>
              <a:lnSpc>
                <a:spcPct val="100000"/>
              </a:lnSpc>
              <a:spcBef>
                <a:spcPts val="600"/>
              </a:spcBef>
              <a:spcAft>
                <a:spcPts val="600"/>
              </a:spcAft>
              <a:buFont typeface="Arial" panose="020B0604020202020204" pitchFamily="34" charset="0"/>
              <a:buChar char="•"/>
            </a:pPr>
            <a:endParaRPr lang="en-GB" dirty="0"/>
          </a:p>
          <a:p>
            <a:pPr>
              <a:lnSpc>
                <a:spcPct val="100000"/>
              </a:lnSpc>
              <a:spcBef>
                <a:spcPts val="600"/>
              </a:spcBef>
              <a:spcAft>
                <a:spcPts val="600"/>
              </a:spcAft>
              <a:buFont typeface="Arial" panose="020B0604020202020204" pitchFamily="34" charset="0"/>
              <a:buChar char="•"/>
            </a:pPr>
            <a:endParaRPr lang="en-GB" dirty="0"/>
          </a:p>
        </p:txBody>
      </p:sp>
      <p:graphicFrame>
        <p:nvGraphicFramePr>
          <p:cNvPr id="4" name="Table 3">
            <a:extLst>
              <a:ext uri="{FF2B5EF4-FFF2-40B4-BE49-F238E27FC236}">
                <a16:creationId xmlns:a16="http://schemas.microsoft.com/office/drawing/2014/main" id="{C826FF6B-7777-4F19-B0DD-653FE17F0BF5}"/>
              </a:ext>
            </a:extLst>
          </p:cNvPr>
          <p:cNvGraphicFramePr>
            <a:graphicFrameLocks noGrp="1"/>
          </p:cNvGraphicFramePr>
          <p:nvPr>
            <p:extLst>
              <p:ext uri="{D42A27DB-BD31-4B8C-83A1-F6EECF244321}">
                <p14:modId xmlns:p14="http://schemas.microsoft.com/office/powerpoint/2010/main" val="1898810576"/>
              </p:ext>
            </p:extLst>
          </p:nvPr>
        </p:nvGraphicFramePr>
        <p:xfrm>
          <a:off x="200304" y="3629721"/>
          <a:ext cx="11495314" cy="2881125"/>
        </p:xfrm>
        <a:graphic>
          <a:graphicData uri="http://schemas.openxmlformats.org/drawingml/2006/table">
            <a:tbl>
              <a:tblPr firstRow="1" firstCol="1" bandRow="1">
                <a:tableStyleId>{5C22544A-7EE6-4342-B048-85BDC9FD1C3A}</a:tableStyleId>
              </a:tblPr>
              <a:tblGrid>
                <a:gridCol w="5628996">
                  <a:extLst>
                    <a:ext uri="{9D8B030D-6E8A-4147-A177-3AD203B41FA5}">
                      <a16:colId xmlns:a16="http://schemas.microsoft.com/office/drawing/2014/main" val="170878381"/>
                    </a:ext>
                  </a:extLst>
                </a:gridCol>
                <a:gridCol w="5866318">
                  <a:extLst>
                    <a:ext uri="{9D8B030D-6E8A-4147-A177-3AD203B41FA5}">
                      <a16:colId xmlns:a16="http://schemas.microsoft.com/office/drawing/2014/main" val="1376549235"/>
                    </a:ext>
                  </a:extLst>
                </a:gridCol>
              </a:tblGrid>
              <a:tr h="137452">
                <a:tc>
                  <a:txBody>
                    <a:bodyPr/>
                    <a:lstStyle/>
                    <a:p>
                      <a:pPr>
                        <a:lnSpc>
                          <a:spcPct val="115000"/>
                        </a:lnSpc>
                        <a:spcBef>
                          <a:spcPts val="400"/>
                        </a:spcBef>
                        <a:spcAft>
                          <a:spcPts val="400"/>
                        </a:spcAft>
                      </a:pPr>
                      <a:r>
                        <a:rPr lang="en-GB" sz="1800" dirty="0">
                          <a:effectLst/>
                        </a:rPr>
                        <a:t>User defined parameter</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53150" marR="53150" marT="0" marB="0"/>
                </a:tc>
                <a:tc>
                  <a:txBody>
                    <a:bodyPr/>
                    <a:lstStyle/>
                    <a:p>
                      <a:pPr>
                        <a:lnSpc>
                          <a:spcPct val="115000"/>
                        </a:lnSpc>
                        <a:spcBef>
                          <a:spcPts val="400"/>
                        </a:spcBef>
                        <a:spcAft>
                          <a:spcPts val="400"/>
                        </a:spcAft>
                      </a:pPr>
                      <a:r>
                        <a:rPr lang="en-GB" sz="1800" dirty="0">
                          <a:effectLst/>
                        </a:rPr>
                        <a:t>Base-case</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53150" marR="53150" marT="0" marB="0"/>
                </a:tc>
                <a:extLst>
                  <a:ext uri="{0D108BD9-81ED-4DB2-BD59-A6C34878D82A}">
                    <a16:rowId xmlns:a16="http://schemas.microsoft.com/office/drawing/2014/main" val="3700030675"/>
                  </a:ext>
                </a:extLst>
              </a:tr>
              <a:tr h="137452">
                <a:tc>
                  <a:txBody>
                    <a:bodyPr/>
                    <a:lstStyle/>
                    <a:p>
                      <a:pPr>
                        <a:lnSpc>
                          <a:spcPct val="115000"/>
                        </a:lnSpc>
                        <a:spcBef>
                          <a:spcPts val="400"/>
                        </a:spcBef>
                        <a:spcAft>
                          <a:spcPts val="400"/>
                        </a:spcAft>
                      </a:pPr>
                      <a:r>
                        <a:rPr lang="en-GB" sz="1800" dirty="0">
                          <a:effectLst/>
                        </a:rPr>
                        <a:t>Probability of event (emergence of highly resistant strains)</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53150" marR="53150" marT="0" marB="0"/>
                </a:tc>
                <a:tc>
                  <a:txBody>
                    <a:bodyPr/>
                    <a:lstStyle/>
                    <a:p>
                      <a:pPr algn="l">
                        <a:lnSpc>
                          <a:spcPct val="115000"/>
                        </a:lnSpc>
                        <a:spcBef>
                          <a:spcPts val="400"/>
                        </a:spcBef>
                        <a:spcAft>
                          <a:spcPts val="400"/>
                        </a:spcAft>
                      </a:pPr>
                      <a:r>
                        <a:rPr lang="en-GB" sz="1800" dirty="0">
                          <a:effectLst/>
                        </a:rPr>
                        <a:t>100%</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53150" marR="53150" marT="0" marB="0"/>
                </a:tc>
                <a:extLst>
                  <a:ext uri="{0D108BD9-81ED-4DB2-BD59-A6C34878D82A}">
                    <a16:rowId xmlns:a16="http://schemas.microsoft.com/office/drawing/2014/main" val="1335931612"/>
                  </a:ext>
                </a:extLst>
              </a:tr>
              <a:tr h="206777">
                <a:tc>
                  <a:txBody>
                    <a:bodyPr/>
                    <a:lstStyle/>
                    <a:p>
                      <a:pPr>
                        <a:lnSpc>
                          <a:spcPct val="115000"/>
                        </a:lnSpc>
                        <a:spcBef>
                          <a:spcPts val="400"/>
                        </a:spcBef>
                        <a:spcAft>
                          <a:spcPts val="400"/>
                        </a:spcAft>
                      </a:pPr>
                      <a:r>
                        <a:rPr lang="en-GB" sz="1800" dirty="0">
                          <a:effectLst/>
                        </a:rPr>
                        <a:t>Time of event (from now)</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53150" marR="53150" marT="0" marB="0"/>
                </a:tc>
                <a:tc>
                  <a:txBody>
                    <a:bodyPr/>
                    <a:lstStyle/>
                    <a:p>
                      <a:pPr algn="l">
                        <a:lnSpc>
                          <a:spcPct val="115000"/>
                        </a:lnSpc>
                        <a:spcBef>
                          <a:spcPts val="400"/>
                        </a:spcBef>
                        <a:spcAft>
                          <a:spcPts val="400"/>
                        </a:spcAft>
                      </a:pPr>
                      <a:r>
                        <a:rPr lang="en-GB" sz="1800" dirty="0">
                          <a:effectLst/>
                        </a:rPr>
                        <a:t>0 years</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53150" marR="53150" marT="0" marB="0"/>
                </a:tc>
                <a:extLst>
                  <a:ext uri="{0D108BD9-81ED-4DB2-BD59-A6C34878D82A}">
                    <a16:rowId xmlns:a16="http://schemas.microsoft.com/office/drawing/2014/main" val="1343163662"/>
                  </a:ext>
                </a:extLst>
              </a:tr>
              <a:tr h="286863">
                <a:tc>
                  <a:txBody>
                    <a:bodyPr/>
                    <a:lstStyle/>
                    <a:p>
                      <a:pPr>
                        <a:lnSpc>
                          <a:spcPct val="115000"/>
                        </a:lnSpc>
                        <a:spcBef>
                          <a:spcPts val="400"/>
                        </a:spcBef>
                        <a:spcAft>
                          <a:spcPts val="400"/>
                        </a:spcAft>
                      </a:pPr>
                      <a:r>
                        <a:rPr lang="en-GB" sz="1800" dirty="0">
                          <a:effectLst/>
                        </a:rPr>
                        <a:t>The number of patients affected in the first year</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53150" marR="53150" marT="0" marB="0"/>
                </a:tc>
                <a:tc>
                  <a:txBody>
                    <a:bodyPr/>
                    <a:lstStyle/>
                    <a:p>
                      <a:pPr algn="l">
                        <a:lnSpc>
                          <a:spcPct val="115000"/>
                        </a:lnSpc>
                        <a:spcBef>
                          <a:spcPts val="400"/>
                        </a:spcBef>
                        <a:spcAft>
                          <a:spcPts val="400"/>
                        </a:spcAft>
                      </a:pPr>
                      <a:r>
                        <a:rPr lang="en-GB" sz="1800" dirty="0">
                          <a:effectLst/>
                        </a:rPr>
                        <a:t>2 scenarios</a:t>
                      </a:r>
                      <a:r>
                        <a:rPr lang="fr-FR" sz="1800" dirty="0">
                          <a:effectLst/>
                        </a:rPr>
                        <a:t>: SGSS vs </a:t>
                      </a:r>
                      <a:r>
                        <a:rPr lang="fr-FR" sz="1800" dirty="0" err="1">
                          <a:effectLst/>
                        </a:rPr>
                        <a:t>clinical</a:t>
                      </a:r>
                      <a:r>
                        <a:rPr lang="fr-FR" sz="1800" dirty="0">
                          <a:effectLst/>
                        </a:rPr>
                        <a:t> experts (slides 59-62)</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53150" marR="53150" marT="0" marB="0"/>
                </a:tc>
                <a:extLst>
                  <a:ext uri="{0D108BD9-81ED-4DB2-BD59-A6C34878D82A}">
                    <a16:rowId xmlns:a16="http://schemas.microsoft.com/office/drawing/2014/main" val="2060065873"/>
                  </a:ext>
                </a:extLst>
              </a:tr>
              <a:tr h="137452">
                <a:tc>
                  <a:txBody>
                    <a:bodyPr/>
                    <a:lstStyle/>
                    <a:p>
                      <a:pPr>
                        <a:lnSpc>
                          <a:spcPct val="115000"/>
                        </a:lnSpc>
                        <a:spcBef>
                          <a:spcPts val="400"/>
                        </a:spcBef>
                        <a:spcAft>
                          <a:spcPts val="400"/>
                        </a:spcAft>
                      </a:pPr>
                      <a:r>
                        <a:rPr lang="en-GB" sz="1800" dirty="0">
                          <a:effectLst/>
                        </a:rPr>
                        <a:t>The annual growth in the number of infections (from baseline)</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53150" marR="53150" marT="0" marB="0"/>
                </a:tc>
                <a:tc>
                  <a:txBody>
                    <a:bodyPr/>
                    <a:lstStyle/>
                    <a:p>
                      <a:pPr algn="l">
                        <a:lnSpc>
                          <a:spcPct val="115000"/>
                        </a:lnSpc>
                        <a:spcBef>
                          <a:spcPts val="400"/>
                        </a:spcBef>
                        <a:spcAft>
                          <a:spcPts val="400"/>
                        </a:spcAft>
                      </a:pPr>
                      <a:r>
                        <a:rPr lang="en-GB" sz="1800" i="1" dirty="0" err="1">
                          <a:effectLst/>
                          <a:latin typeface="+mj-lt"/>
                        </a:rPr>
                        <a:t>Enterobacterales</a:t>
                      </a:r>
                      <a:r>
                        <a:rPr lang="en-GB" sz="1800" dirty="0">
                          <a:effectLst/>
                          <a:latin typeface="+mj-lt"/>
                        </a:rPr>
                        <a:t>: 5.5% (damped) or 19.1% (persistent)</a:t>
                      </a:r>
                    </a:p>
                    <a:p>
                      <a:pPr algn="l">
                        <a:lnSpc>
                          <a:spcPct val="115000"/>
                        </a:lnSpc>
                        <a:spcBef>
                          <a:spcPts val="400"/>
                        </a:spcBef>
                        <a:spcAft>
                          <a:spcPts val="400"/>
                        </a:spcAft>
                      </a:pPr>
                      <a:r>
                        <a:rPr lang="fr-FR" sz="1800" i="1" dirty="0">
                          <a:effectLst/>
                          <a:latin typeface="+mj-lt"/>
                          <a:ea typeface="Arial" panose="020B0604020202020204" pitchFamily="34" charset="0"/>
                          <a:cs typeface="Arial" panose="020B0604020202020204" pitchFamily="34" charset="0"/>
                        </a:rPr>
                        <a:t>Pseudomonas</a:t>
                      </a:r>
                      <a:r>
                        <a:rPr lang="fr-FR" sz="1800" dirty="0">
                          <a:effectLst/>
                          <a:latin typeface="+mj-lt"/>
                          <a:ea typeface="Arial" panose="020B0604020202020204" pitchFamily="34" charset="0"/>
                          <a:cs typeface="Arial" panose="020B0604020202020204" pitchFamily="34" charset="0"/>
                        </a:rPr>
                        <a:t>: 0%</a:t>
                      </a:r>
                    </a:p>
                    <a:p>
                      <a:pPr marL="0" marR="0" lvl="0" indent="0" algn="l" defTabSz="914400" rtl="0" eaLnBrk="1" fontAlgn="auto" latinLnBrk="0" hangingPunct="1">
                        <a:lnSpc>
                          <a:spcPct val="115000"/>
                        </a:lnSpc>
                        <a:spcBef>
                          <a:spcPts val="400"/>
                        </a:spcBef>
                        <a:spcAft>
                          <a:spcPts val="400"/>
                        </a:spcAft>
                        <a:buClrTx/>
                        <a:buSzTx/>
                        <a:buFontTx/>
                        <a:buNone/>
                        <a:tabLst/>
                        <a:defRPr/>
                      </a:pPr>
                      <a:r>
                        <a:rPr lang="fr-FR" sz="1800" i="1" dirty="0" err="1">
                          <a:effectLst/>
                          <a:latin typeface="+mj-lt"/>
                          <a:ea typeface="Arial" panose="020B0604020202020204" pitchFamily="34" charset="0"/>
                          <a:cs typeface="Arial" panose="020B0604020202020204" pitchFamily="34" charset="0"/>
                        </a:rPr>
                        <a:t>Stenotrophomonas</a:t>
                      </a:r>
                      <a:r>
                        <a:rPr lang="fr-FR" sz="1800" dirty="0">
                          <a:effectLst/>
                          <a:latin typeface="+mj-lt"/>
                          <a:ea typeface="Arial" panose="020B0604020202020204" pitchFamily="34" charset="0"/>
                          <a:cs typeface="Arial" panose="020B0604020202020204" pitchFamily="34" charset="0"/>
                        </a:rPr>
                        <a:t>: 2.7% </a:t>
                      </a:r>
                      <a:r>
                        <a:rPr lang="en-GB" sz="1800" kern="1200" dirty="0">
                          <a:solidFill>
                            <a:schemeClr val="dk1"/>
                          </a:solidFill>
                          <a:effectLst/>
                          <a:latin typeface="+mn-lt"/>
                          <a:ea typeface="+mn-ea"/>
                          <a:cs typeface="+mn-cs"/>
                        </a:rPr>
                        <a:t>(damped)</a:t>
                      </a:r>
                      <a:r>
                        <a:rPr lang="fr-FR" sz="1800" dirty="0">
                          <a:effectLst/>
                          <a:latin typeface="+mj-lt"/>
                          <a:ea typeface="Arial" panose="020B0604020202020204" pitchFamily="34" charset="0"/>
                          <a:cs typeface="Arial" panose="020B0604020202020204" pitchFamily="34" charset="0"/>
                        </a:rPr>
                        <a:t> or 9.5% </a:t>
                      </a:r>
                      <a:r>
                        <a:rPr lang="en-GB" sz="1800" kern="1200" dirty="0">
                          <a:solidFill>
                            <a:schemeClr val="dk1"/>
                          </a:solidFill>
                          <a:effectLst/>
                          <a:latin typeface="+mn-lt"/>
                          <a:ea typeface="+mn-ea"/>
                          <a:cs typeface="+mn-cs"/>
                        </a:rPr>
                        <a:t>(persistent)</a:t>
                      </a:r>
                    </a:p>
                  </a:txBody>
                  <a:tcPr marL="53150" marR="53150" marT="0" marB="0"/>
                </a:tc>
                <a:extLst>
                  <a:ext uri="{0D108BD9-81ED-4DB2-BD59-A6C34878D82A}">
                    <a16:rowId xmlns:a16="http://schemas.microsoft.com/office/drawing/2014/main" val="1221384515"/>
                  </a:ext>
                </a:extLst>
              </a:tr>
              <a:tr h="137452">
                <a:tc>
                  <a:txBody>
                    <a:bodyPr/>
                    <a:lstStyle/>
                    <a:p>
                      <a:pPr>
                        <a:lnSpc>
                          <a:spcPct val="115000"/>
                        </a:lnSpc>
                        <a:spcBef>
                          <a:spcPts val="400"/>
                        </a:spcBef>
                        <a:spcAft>
                          <a:spcPts val="400"/>
                        </a:spcAft>
                      </a:pPr>
                      <a:r>
                        <a:rPr lang="en-GB" sz="1800">
                          <a:effectLst/>
                        </a:rPr>
                        <a:t>Analysis time horizon (years)</a:t>
                      </a:r>
                      <a:endParaRPr lang="en-GB" sz="1800">
                        <a:effectLst/>
                        <a:latin typeface="Times New Roman" panose="02020603050405020304" pitchFamily="18" charset="0"/>
                        <a:ea typeface="Arial" panose="020B0604020202020204" pitchFamily="34" charset="0"/>
                        <a:cs typeface="Arial" panose="020B0604020202020204" pitchFamily="34" charset="0"/>
                      </a:endParaRPr>
                    </a:p>
                  </a:txBody>
                  <a:tcPr marL="53150" marR="53150" marT="0" marB="0"/>
                </a:tc>
                <a:tc>
                  <a:txBody>
                    <a:bodyPr/>
                    <a:lstStyle/>
                    <a:p>
                      <a:pPr algn="l">
                        <a:lnSpc>
                          <a:spcPct val="115000"/>
                        </a:lnSpc>
                        <a:spcBef>
                          <a:spcPts val="400"/>
                        </a:spcBef>
                        <a:spcAft>
                          <a:spcPts val="400"/>
                        </a:spcAft>
                      </a:pPr>
                      <a:r>
                        <a:rPr lang="en-GB" sz="1800" dirty="0">
                          <a:effectLst/>
                        </a:rPr>
                        <a:t>20</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53150" marR="53150" marT="0" marB="0"/>
                </a:tc>
                <a:extLst>
                  <a:ext uri="{0D108BD9-81ED-4DB2-BD59-A6C34878D82A}">
                    <a16:rowId xmlns:a16="http://schemas.microsoft.com/office/drawing/2014/main" val="3221175529"/>
                  </a:ext>
                </a:extLst>
              </a:tr>
            </a:tbl>
          </a:graphicData>
        </a:graphic>
      </p:graphicFrame>
    </p:spTree>
    <p:extLst>
      <p:ext uri="{BB962C8B-B14F-4D97-AF65-F5344CB8AC3E}">
        <p14:creationId xmlns:p14="http://schemas.microsoft.com/office/powerpoint/2010/main" val="17806197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a:xfrm>
            <a:off x="458570" y="365072"/>
            <a:ext cx="11080069" cy="1276350"/>
          </a:xfrm>
        </p:spPr>
        <p:txBody>
          <a:bodyPr/>
          <a:lstStyle/>
          <a:p>
            <a:r>
              <a:rPr lang="en-GB" dirty="0"/>
              <a:t>Data sources for estimating resistance to </a:t>
            </a:r>
            <a:r>
              <a:rPr lang="en-GB" dirty="0" err="1"/>
              <a:t>cefiderocol</a:t>
            </a:r>
            <a:r>
              <a:rPr lang="en-GB" dirty="0"/>
              <a:t> over time</a:t>
            </a:r>
          </a:p>
        </p:txBody>
      </p:sp>
      <p:sp>
        <p:nvSpPr>
          <p:cNvPr id="6" name="Rectangle 5">
            <a:extLst>
              <a:ext uri="{FF2B5EF4-FFF2-40B4-BE49-F238E27FC236}">
                <a16:creationId xmlns:a16="http://schemas.microsoft.com/office/drawing/2014/main" id="{A871BB6C-A22F-4A6C-AB09-82C39C75C1C8}"/>
              </a:ext>
            </a:extLst>
          </p:cNvPr>
          <p:cNvSpPr/>
          <p:nvPr/>
        </p:nvSpPr>
        <p:spPr>
          <a:xfrm>
            <a:off x="458570" y="1510015"/>
            <a:ext cx="11155694" cy="96302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ato"/>
                <a:ea typeface="+mn-ea"/>
                <a:cs typeface="+mn-cs"/>
              </a:rPr>
              <a:t>Trends on resistance to </a:t>
            </a:r>
            <a:r>
              <a:rPr kumimoji="0" lang="en-GB" sz="1800" b="1" i="0" u="none" strike="noStrike" kern="1200" cap="none" spc="0" normalizeH="0" baseline="0" noProof="0" dirty="0" err="1">
                <a:ln>
                  <a:noFill/>
                </a:ln>
                <a:solidFill>
                  <a:srgbClr val="000000"/>
                </a:solidFill>
                <a:effectLst/>
                <a:uLnTx/>
                <a:uFillTx/>
                <a:latin typeface="Lato"/>
                <a:ea typeface="+mn-ea"/>
                <a:cs typeface="+mn-cs"/>
              </a:rPr>
              <a:t>cefiderocol</a:t>
            </a:r>
            <a:r>
              <a:rPr kumimoji="0" lang="en-GB" sz="1800" b="1" i="0" u="none" strike="noStrike" kern="1200" cap="none" spc="0" normalizeH="0" baseline="0" noProof="0" dirty="0">
                <a:ln>
                  <a:noFill/>
                </a:ln>
                <a:solidFill>
                  <a:srgbClr val="000000"/>
                </a:solidFill>
                <a:effectLst/>
                <a:uLnTx/>
                <a:uFillTx/>
                <a:latin typeface="Lato"/>
                <a:ea typeface="+mn-ea"/>
                <a:cs typeface="+mn-cs"/>
              </a:rPr>
              <a:t> available from PHE, but </a:t>
            </a:r>
            <a:r>
              <a:rPr lang="en-GB" b="1" dirty="0">
                <a:solidFill>
                  <a:srgbClr val="000000"/>
                </a:solidFill>
                <a:latin typeface="Lato"/>
              </a:rPr>
              <a:t>did not suggest any trend in resistance to </a:t>
            </a:r>
            <a:br>
              <a:rPr lang="en-GB" b="1" dirty="0">
                <a:solidFill>
                  <a:srgbClr val="000000"/>
                </a:solidFill>
                <a:latin typeface="Lato"/>
              </a:rPr>
            </a:br>
            <a:r>
              <a:rPr lang="en-GB" b="1" dirty="0" err="1">
                <a:solidFill>
                  <a:srgbClr val="000000"/>
                </a:solidFill>
                <a:latin typeface="Lato"/>
              </a:rPr>
              <a:t>cefiderocol</a:t>
            </a:r>
            <a:r>
              <a:rPr lang="en-GB" b="1" dirty="0">
                <a:solidFill>
                  <a:srgbClr val="000000"/>
                </a:solidFill>
                <a:latin typeface="Lato"/>
              </a:rPr>
              <a:t> over time </a:t>
            </a:r>
            <a:r>
              <a:rPr kumimoji="0" lang="en-GB" sz="1800" b="1" i="0" u="none" strike="noStrike" kern="1200" cap="none" spc="0" normalizeH="0" baseline="0" noProof="0" dirty="0">
                <a:ln>
                  <a:noFill/>
                </a:ln>
                <a:solidFill>
                  <a:srgbClr val="000000"/>
                </a:solidFill>
                <a:effectLst/>
                <a:uLnTx/>
                <a:uFillTx/>
                <a:latin typeface="Lato"/>
                <a:ea typeface="+mn-ea"/>
                <a:cs typeface="+mn-cs"/>
                <a:sym typeface="Wingdings" panose="05000000000000000000" pitchFamily="2" charset="2"/>
              </a:rPr>
              <a:t> EEPRU use resistance data for established antimicrobials to predict how resistance to </a:t>
            </a:r>
            <a:r>
              <a:rPr lang="en-GB" b="1" dirty="0" err="1">
                <a:solidFill>
                  <a:srgbClr val="000000"/>
                </a:solidFill>
                <a:latin typeface="Lato"/>
                <a:sym typeface="Wingdings" panose="05000000000000000000" pitchFamily="2" charset="2"/>
              </a:rPr>
              <a:t>cefiderocol</a:t>
            </a:r>
            <a:r>
              <a:rPr lang="en-GB" b="1" dirty="0">
                <a:solidFill>
                  <a:srgbClr val="000000"/>
                </a:solidFill>
                <a:latin typeface="Lato"/>
                <a:sym typeface="Wingdings" panose="05000000000000000000" pitchFamily="2" charset="2"/>
              </a:rPr>
              <a:t> </a:t>
            </a:r>
            <a:r>
              <a:rPr kumimoji="0" lang="en-GB" sz="1800" b="1" i="0" u="none" strike="noStrike" kern="1200" cap="none" spc="0" normalizeH="0" baseline="0" noProof="0" dirty="0">
                <a:ln>
                  <a:noFill/>
                </a:ln>
                <a:solidFill>
                  <a:srgbClr val="000000"/>
                </a:solidFill>
                <a:effectLst/>
                <a:uLnTx/>
                <a:uFillTx/>
                <a:latin typeface="Lato"/>
                <a:ea typeface="+mn-ea"/>
                <a:cs typeface="+mn-cs"/>
                <a:sym typeface="Wingdings" panose="05000000000000000000" pitchFamily="2" charset="2"/>
              </a:rPr>
              <a:t>may change over time </a:t>
            </a:r>
            <a:endParaRPr kumimoji="0" lang="en-GB" sz="1800" b="1" i="0" u="none" strike="noStrike" kern="1200" cap="none" spc="0" normalizeH="0" baseline="0" noProof="0" dirty="0">
              <a:ln>
                <a:noFill/>
              </a:ln>
              <a:solidFill>
                <a:srgbClr val="000000"/>
              </a:solidFill>
              <a:effectLst/>
              <a:uLnTx/>
              <a:uFillTx/>
              <a:latin typeface="Lato"/>
              <a:ea typeface="+mn-ea"/>
              <a:cs typeface="+mn-cs"/>
            </a:endParaRPr>
          </a:p>
        </p:txBody>
      </p:sp>
      <p:sp>
        <p:nvSpPr>
          <p:cNvPr id="7" name="Rectangle 6">
            <a:extLst>
              <a:ext uri="{FF2B5EF4-FFF2-40B4-BE49-F238E27FC236}">
                <a16:creationId xmlns:a16="http://schemas.microsoft.com/office/drawing/2014/main" id="{DFED2ACE-C410-44C4-8CF5-A3C2111C0C52}"/>
              </a:ext>
              <a:ext uri="{C183D7F6-B498-43B3-948B-1728B52AA6E4}">
                <adec:decorative xmlns:adec="http://schemas.microsoft.com/office/drawing/2017/decorative" val="1"/>
              </a:ext>
            </a:extLst>
          </p:cNvPr>
          <p:cNvSpPr/>
          <p:nvPr/>
        </p:nvSpPr>
        <p:spPr>
          <a:xfrm>
            <a:off x="458571" y="2705961"/>
            <a:ext cx="3003444" cy="13372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Lato"/>
                <a:ea typeface="+mn-ea"/>
                <a:cs typeface="+mn-cs"/>
              </a:rPr>
              <a:t>Wide search for antimicrobial resistance data</a:t>
            </a:r>
          </a:p>
        </p:txBody>
      </p:sp>
      <p:sp>
        <p:nvSpPr>
          <p:cNvPr id="9" name="Rectangle 8">
            <a:extLst>
              <a:ext uri="{FF2B5EF4-FFF2-40B4-BE49-F238E27FC236}">
                <a16:creationId xmlns:a16="http://schemas.microsoft.com/office/drawing/2014/main" id="{088DC5B6-2CCE-4BE1-9A38-228A653F8F62}"/>
              </a:ext>
              <a:ext uri="{C183D7F6-B498-43B3-948B-1728B52AA6E4}">
                <adec:decorative xmlns:adec="http://schemas.microsoft.com/office/drawing/2017/decorative" val="1"/>
              </a:ext>
            </a:extLst>
          </p:cNvPr>
          <p:cNvSpPr/>
          <p:nvPr/>
        </p:nvSpPr>
        <p:spPr>
          <a:xfrm>
            <a:off x="4355372" y="2699002"/>
            <a:ext cx="3516567" cy="137302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Lato"/>
                <a:ea typeface="+mn-ea"/>
                <a:cs typeface="+mn-cs"/>
              </a:rPr>
              <a:t>Filtering of data to identify antimicrobial pathogen combinations most similar to </a:t>
            </a:r>
            <a:r>
              <a:rPr kumimoji="0" lang="en-GB" sz="1800" b="0" i="0" u="none" strike="noStrike" kern="1200" cap="none" spc="0" normalizeH="0" baseline="0" noProof="0" dirty="0" err="1">
                <a:ln>
                  <a:noFill/>
                </a:ln>
                <a:solidFill>
                  <a:srgbClr val="FFFFFF"/>
                </a:solidFill>
                <a:effectLst/>
                <a:uLnTx/>
                <a:uFillTx/>
                <a:latin typeface="Lato"/>
                <a:ea typeface="+mn-ea"/>
                <a:cs typeface="+mn-cs"/>
              </a:rPr>
              <a:t>cefiderocol</a:t>
            </a:r>
            <a:endParaRPr kumimoji="0" lang="en-GB" sz="1800" b="0" i="0" u="none" strike="noStrike" kern="1200" cap="none" spc="0" normalizeH="0" baseline="0" noProof="0" dirty="0">
              <a:ln>
                <a:noFill/>
              </a:ln>
              <a:solidFill>
                <a:srgbClr val="FFFFFF"/>
              </a:solidFill>
              <a:effectLst/>
              <a:uLnTx/>
              <a:uFillTx/>
              <a:latin typeface="Lato"/>
              <a:ea typeface="+mn-ea"/>
              <a:cs typeface="+mn-cs"/>
            </a:endParaRPr>
          </a:p>
        </p:txBody>
      </p:sp>
      <p:sp>
        <p:nvSpPr>
          <p:cNvPr id="13" name="Arrow: Right 12">
            <a:extLst>
              <a:ext uri="{FF2B5EF4-FFF2-40B4-BE49-F238E27FC236}">
                <a16:creationId xmlns:a16="http://schemas.microsoft.com/office/drawing/2014/main" id="{6D83EDCF-37F5-490A-886E-4D01A8D6EE2C}"/>
              </a:ext>
              <a:ext uri="{C183D7F6-B498-43B3-948B-1728B52AA6E4}">
                <adec:decorative xmlns:adec="http://schemas.microsoft.com/office/drawing/2017/decorative" val="1"/>
              </a:ext>
            </a:extLst>
          </p:cNvPr>
          <p:cNvSpPr/>
          <p:nvPr/>
        </p:nvSpPr>
        <p:spPr>
          <a:xfrm>
            <a:off x="3610000" y="3162927"/>
            <a:ext cx="556475"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a:ea typeface="+mn-ea"/>
              <a:cs typeface="+mn-cs"/>
            </a:endParaRPr>
          </a:p>
        </p:txBody>
      </p:sp>
      <p:sp>
        <p:nvSpPr>
          <p:cNvPr id="15" name="Rectangle 14">
            <a:extLst>
              <a:ext uri="{FF2B5EF4-FFF2-40B4-BE49-F238E27FC236}">
                <a16:creationId xmlns:a16="http://schemas.microsoft.com/office/drawing/2014/main" id="{BB563FAE-9CA6-47F7-8FE3-C6098E693C62}"/>
              </a:ext>
            </a:extLst>
          </p:cNvPr>
          <p:cNvSpPr/>
          <p:nvPr/>
        </p:nvSpPr>
        <p:spPr>
          <a:xfrm>
            <a:off x="496383" y="4322619"/>
            <a:ext cx="3003444" cy="176875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0000"/>
                </a:solidFill>
                <a:effectLst/>
                <a:uLnTx/>
                <a:uFillTx/>
                <a:latin typeface="Lato"/>
                <a:ea typeface="+mn-ea"/>
                <a:cs typeface="+mn-cs"/>
                <a:sym typeface="Wingdings" panose="05000000000000000000" pitchFamily="2" charset="2"/>
              </a:rPr>
              <a:t>European Antimicrobial Resistance Surveillance Network (EARS-Net)</a:t>
            </a:r>
            <a:r>
              <a:rPr kumimoji="0" lang="en-GB" sz="1800" b="0" i="0" u="none" strike="noStrike" kern="1200" cap="none" spc="0" normalizeH="0" baseline="0" noProof="0" dirty="0">
                <a:ln>
                  <a:noFill/>
                </a:ln>
                <a:solidFill>
                  <a:srgbClr val="000000"/>
                </a:solidFill>
                <a:effectLst/>
                <a:uLnTx/>
                <a:uFillTx/>
                <a:latin typeface="Lato"/>
                <a:ea typeface="+mn-ea"/>
                <a:cs typeface="+mn-cs"/>
                <a:sym typeface="Wingdings" panose="05000000000000000000" pitchFamily="2" charset="2"/>
              </a:rPr>
              <a:t> – used for analysis</a:t>
            </a:r>
            <a:endParaRPr kumimoji="0" lang="en-GB" sz="1800" b="1" i="0" u="none" strike="noStrike" kern="1200" cap="none" spc="0" normalizeH="0" baseline="0" noProof="0" dirty="0">
              <a:ln>
                <a:noFill/>
              </a:ln>
              <a:solidFill>
                <a:srgbClr val="000000"/>
              </a:solidFill>
              <a:effectLst/>
              <a:uLnTx/>
              <a:uFillTx/>
              <a:latin typeface="Lato"/>
              <a:ea typeface="+mn-ea"/>
              <a:cs typeface="+mn-cs"/>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Lato"/>
              <a:ea typeface="+mn-ea"/>
              <a:cs typeface="+mn-cs"/>
            </a:endParaRPr>
          </a:p>
        </p:txBody>
      </p:sp>
      <p:sp>
        <p:nvSpPr>
          <p:cNvPr id="16" name="Rectangle 15">
            <a:extLst>
              <a:ext uri="{FF2B5EF4-FFF2-40B4-BE49-F238E27FC236}">
                <a16:creationId xmlns:a16="http://schemas.microsoft.com/office/drawing/2014/main" id="{0C20B376-3747-42EA-A041-8A3A79717C24}"/>
              </a:ext>
            </a:extLst>
          </p:cNvPr>
          <p:cNvSpPr/>
          <p:nvPr/>
        </p:nvSpPr>
        <p:spPr>
          <a:xfrm>
            <a:off x="4338957" y="4322619"/>
            <a:ext cx="3516567" cy="229639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Lato"/>
                <a:ea typeface="+mn-ea"/>
                <a:cs typeface="+mn-cs"/>
              </a:rPr>
              <a:t>Included countries with data for: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Pathogens in high value clinical scenarios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Cephalosporins and carbapenems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≥5000 isolates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Low baseline resistance </a:t>
            </a:r>
          </a:p>
        </p:txBody>
      </p:sp>
      <p:pic>
        <p:nvPicPr>
          <p:cNvPr id="17" name="Picture 16" descr="Chart, line chart&#10;&#10;Description automatically generated">
            <a:extLst>
              <a:ext uri="{FF2B5EF4-FFF2-40B4-BE49-F238E27FC236}">
                <a16:creationId xmlns:a16="http://schemas.microsoft.com/office/drawing/2014/main" id="{61348FF8-71B6-4B16-BF5B-7019E403D092}"/>
              </a:ext>
            </a:extLst>
          </p:cNvPr>
          <p:cNvPicPr>
            <a:picLocks noChangeAspect="1"/>
          </p:cNvPicPr>
          <p:nvPr/>
        </p:nvPicPr>
        <p:blipFill>
          <a:blip r:embed="rId3"/>
          <a:stretch>
            <a:fillRect/>
          </a:stretch>
        </p:blipFill>
        <p:spPr>
          <a:xfrm>
            <a:off x="8671337" y="4269214"/>
            <a:ext cx="3274681" cy="2339057"/>
          </a:xfrm>
          <a:prstGeom prst="rect">
            <a:avLst/>
          </a:prstGeom>
        </p:spPr>
      </p:pic>
      <p:sp>
        <p:nvSpPr>
          <p:cNvPr id="19" name="Arrow: Right 18">
            <a:extLst>
              <a:ext uri="{FF2B5EF4-FFF2-40B4-BE49-F238E27FC236}">
                <a16:creationId xmlns:a16="http://schemas.microsoft.com/office/drawing/2014/main" id="{54109D8F-E4CC-483C-B1B4-D2E61949669B}"/>
              </a:ext>
              <a:ext uri="{C183D7F6-B498-43B3-948B-1728B52AA6E4}">
                <adec:decorative xmlns:adec="http://schemas.microsoft.com/office/drawing/2017/decorative" val="1"/>
              </a:ext>
            </a:extLst>
          </p:cNvPr>
          <p:cNvSpPr/>
          <p:nvPr/>
        </p:nvSpPr>
        <p:spPr>
          <a:xfrm>
            <a:off x="8019924" y="3143250"/>
            <a:ext cx="556475"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Lato"/>
              <a:ea typeface="+mn-ea"/>
              <a:cs typeface="+mn-cs"/>
            </a:endParaRPr>
          </a:p>
        </p:txBody>
      </p:sp>
      <p:sp>
        <p:nvSpPr>
          <p:cNvPr id="20" name="Rectangle 19">
            <a:extLst>
              <a:ext uri="{FF2B5EF4-FFF2-40B4-BE49-F238E27FC236}">
                <a16:creationId xmlns:a16="http://schemas.microsoft.com/office/drawing/2014/main" id="{1F22B13B-8385-4D80-890B-AAA0217B76C4}"/>
              </a:ext>
              <a:ext uri="{C183D7F6-B498-43B3-948B-1728B52AA6E4}">
                <adec:decorative xmlns:adec="http://schemas.microsoft.com/office/drawing/2017/decorative" val="1"/>
              </a:ext>
            </a:extLst>
          </p:cNvPr>
          <p:cNvSpPr/>
          <p:nvPr/>
        </p:nvSpPr>
        <p:spPr>
          <a:xfrm>
            <a:off x="8671337" y="2699002"/>
            <a:ext cx="3364167" cy="134424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Lato"/>
                <a:ea typeface="+mn-ea"/>
                <a:cs typeface="+mn-cs"/>
              </a:rPr>
              <a:t>Data on resistance and usage over time used in analysis (example below for E.coli and carbapenems in France) </a:t>
            </a:r>
          </a:p>
        </p:txBody>
      </p:sp>
    </p:spTree>
    <p:extLst>
      <p:ext uri="{BB962C8B-B14F-4D97-AF65-F5344CB8AC3E}">
        <p14:creationId xmlns:p14="http://schemas.microsoft.com/office/powerpoint/2010/main" val="29118717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p:txBody>
          <a:bodyPr/>
          <a:lstStyle/>
          <a:p>
            <a:r>
              <a:rPr lang="en-GB" dirty="0"/>
              <a:t>Linking antibiotic use to resistance over time</a:t>
            </a:r>
          </a:p>
        </p:txBody>
      </p:sp>
      <p:sp>
        <p:nvSpPr>
          <p:cNvPr id="6" name="Rectangle 5">
            <a:extLst>
              <a:ext uri="{FF2B5EF4-FFF2-40B4-BE49-F238E27FC236}">
                <a16:creationId xmlns:a16="http://schemas.microsoft.com/office/drawing/2014/main" id="{1568D706-F61F-4BDC-A67B-715C2FD84B93}"/>
              </a:ext>
            </a:extLst>
          </p:cNvPr>
          <p:cNvSpPr/>
          <p:nvPr/>
        </p:nvSpPr>
        <p:spPr>
          <a:xfrm>
            <a:off x="496384" y="1483305"/>
            <a:ext cx="5156272" cy="307220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solidFill>
                  <a:schemeClr val="tx1"/>
                </a:solidFill>
              </a:rPr>
              <a:t>Methods used to link usage to resistance</a:t>
            </a:r>
          </a:p>
          <a:p>
            <a:pPr algn="ctr"/>
            <a:endParaRPr lang="en-GB" sz="1000" b="1" dirty="0">
              <a:solidFill>
                <a:schemeClr val="tx1"/>
              </a:solidFill>
            </a:endParaRPr>
          </a:p>
          <a:p>
            <a:pPr marL="285750" indent="-285750">
              <a:buFont typeface="Arial" panose="020B0604020202020204" pitchFamily="34" charset="0"/>
              <a:buChar char="•"/>
            </a:pPr>
            <a:r>
              <a:rPr lang="en-GB" b="1" dirty="0" err="1">
                <a:solidFill>
                  <a:schemeClr val="tx1"/>
                </a:solidFill>
              </a:rPr>
              <a:t>AutoRegressive</a:t>
            </a:r>
            <a:r>
              <a:rPr lang="en-GB" b="1" dirty="0">
                <a:solidFill>
                  <a:schemeClr val="tx1"/>
                </a:solidFill>
              </a:rPr>
              <a:t> Integrated Moving Average (ARIMA) time series model</a:t>
            </a:r>
          </a:p>
          <a:p>
            <a:pPr marL="285750" indent="-285750">
              <a:buFont typeface="Arial" panose="020B0604020202020204" pitchFamily="34" charset="0"/>
              <a:buChar char="•"/>
            </a:pPr>
            <a:r>
              <a:rPr lang="en-GB" dirty="0">
                <a:solidFill>
                  <a:schemeClr val="tx1"/>
                </a:solidFill>
              </a:rPr>
              <a:t>Rationale for this approach, instead of other time-series models: can fit models to include covariate effects </a:t>
            </a:r>
          </a:p>
          <a:p>
            <a:pPr marL="285750" indent="-285750">
              <a:buFont typeface="Arial" panose="020B0604020202020204" pitchFamily="34" charset="0"/>
              <a:buChar char="•"/>
            </a:pPr>
            <a:r>
              <a:rPr lang="en-GB" dirty="0">
                <a:solidFill>
                  <a:schemeClr val="tx1"/>
                </a:solidFill>
              </a:rPr>
              <a:t>Differential equation model not used as provided biased parameter estimates</a:t>
            </a:r>
          </a:p>
          <a:p>
            <a:pPr marL="285750" indent="-285750">
              <a:buFont typeface="Arial" panose="020B0604020202020204" pitchFamily="34" charset="0"/>
              <a:buChar char="•"/>
            </a:pPr>
            <a:r>
              <a:rPr lang="en-GB" dirty="0">
                <a:solidFill>
                  <a:schemeClr val="tx1"/>
                </a:solidFill>
              </a:rPr>
              <a:t>Estimated impact of increasing antimicrobial use on resistance in the following year</a:t>
            </a:r>
          </a:p>
        </p:txBody>
      </p:sp>
      <p:sp>
        <p:nvSpPr>
          <p:cNvPr id="16" name="Rectangle 15">
            <a:extLst>
              <a:ext uri="{FF2B5EF4-FFF2-40B4-BE49-F238E27FC236}">
                <a16:creationId xmlns:a16="http://schemas.microsoft.com/office/drawing/2014/main" id="{AEBE0FDC-C66B-4C2F-8C61-E939F2F73D51}"/>
              </a:ext>
            </a:extLst>
          </p:cNvPr>
          <p:cNvSpPr/>
          <p:nvPr/>
        </p:nvSpPr>
        <p:spPr>
          <a:xfrm>
            <a:off x="6036416" y="1483305"/>
            <a:ext cx="5540035" cy="497984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Results (</a:t>
            </a:r>
            <a:r>
              <a:rPr lang="en-GB" b="1" i="1" dirty="0">
                <a:solidFill>
                  <a:schemeClr val="tx1"/>
                </a:solidFill>
              </a:rPr>
              <a:t>Pseudomonas aeruginosa</a:t>
            </a:r>
            <a:r>
              <a:rPr lang="en-GB" b="1" dirty="0">
                <a:solidFill>
                  <a:schemeClr val="tx1"/>
                </a:solidFill>
              </a:rPr>
              <a:t>):</a:t>
            </a:r>
          </a:p>
          <a:p>
            <a:endParaRPr lang="en-GB" sz="1000" b="1" dirty="0">
              <a:solidFill>
                <a:schemeClr val="tx1"/>
              </a:solidFill>
            </a:endParaRPr>
          </a:p>
          <a:p>
            <a:endParaRPr lang="en-GB" dirty="0">
              <a:solidFill>
                <a:schemeClr val="tx1"/>
              </a:solidFill>
            </a:endParaRPr>
          </a:p>
        </p:txBody>
      </p:sp>
      <p:sp>
        <p:nvSpPr>
          <p:cNvPr id="18" name="Rectangle 17">
            <a:extLst>
              <a:ext uri="{FF2B5EF4-FFF2-40B4-BE49-F238E27FC236}">
                <a16:creationId xmlns:a16="http://schemas.microsoft.com/office/drawing/2014/main" id="{F9DBB435-E186-4275-BB1E-6C469822D0C2}"/>
              </a:ext>
              <a:ext uri="{C183D7F6-B498-43B3-948B-1728B52AA6E4}">
                <adec:decorative xmlns:adec="http://schemas.microsoft.com/office/drawing/2017/decorative" val="1"/>
              </a:ext>
            </a:extLst>
          </p:cNvPr>
          <p:cNvSpPr/>
          <p:nvPr/>
        </p:nvSpPr>
        <p:spPr>
          <a:xfrm>
            <a:off x="7195202" y="1964130"/>
            <a:ext cx="3201091" cy="5498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t>Pseudomonas aeruginosa </a:t>
            </a:r>
            <a:r>
              <a:rPr lang="en-GB" dirty="0"/>
              <a:t>(n=7)</a:t>
            </a:r>
          </a:p>
        </p:txBody>
      </p:sp>
      <p:sp>
        <p:nvSpPr>
          <p:cNvPr id="20" name="Rectangle 19">
            <a:extLst>
              <a:ext uri="{FF2B5EF4-FFF2-40B4-BE49-F238E27FC236}">
                <a16:creationId xmlns:a16="http://schemas.microsoft.com/office/drawing/2014/main" id="{AF75272B-27DF-41AE-9E9D-1018C8E91A4A}"/>
              </a:ext>
              <a:ext uri="{C183D7F6-B498-43B3-948B-1728B52AA6E4}">
                <adec:decorative xmlns:adec="http://schemas.microsoft.com/office/drawing/2017/decorative" val="1"/>
              </a:ext>
            </a:extLst>
          </p:cNvPr>
          <p:cNvSpPr/>
          <p:nvPr/>
        </p:nvSpPr>
        <p:spPr>
          <a:xfrm>
            <a:off x="7195203" y="2852897"/>
            <a:ext cx="3201091" cy="5498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Significant association (n=4)</a:t>
            </a:r>
          </a:p>
        </p:txBody>
      </p:sp>
      <p:sp>
        <p:nvSpPr>
          <p:cNvPr id="22" name="Rectangle 21">
            <a:extLst>
              <a:ext uri="{FF2B5EF4-FFF2-40B4-BE49-F238E27FC236}">
                <a16:creationId xmlns:a16="http://schemas.microsoft.com/office/drawing/2014/main" id="{4573151F-2B44-4946-BD08-BAC0A8F185D5}"/>
              </a:ext>
              <a:ext uri="{C183D7F6-B498-43B3-948B-1728B52AA6E4}">
                <adec:decorative xmlns:adec="http://schemas.microsoft.com/office/drawing/2017/decorative" val="1"/>
              </a:ext>
            </a:extLst>
          </p:cNvPr>
          <p:cNvSpPr/>
          <p:nvPr/>
        </p:nvSpPr>
        <p:spPr>
          <a:xfrm>
            <a:off x="6258090" y="4011120"/>
            <a:ext cx="2497282" cy="5498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Positive association </a:t>
            </a:r>
            <a:r>
              <a:rPr lang="en-GB" i="1" dirty="0"/>
              <a:t>(n=3)</a:t>
            </a:r>
            <a:endParaRPr lang="en-GB" dirty="0"/>
          </a:p>
        </p:txBody>
      </p:sp>
      <p:sp>
        <p:nvSpPr>
          <p:cNvPr id="23" name="Rectangle 22">
            <a:extLst>
              <a:ext uri="{FF2B5EF4-FFF2-40B4-BE49-F238E27FC236}">
                <a16:creationId xmlns:a16="http://schemas.microsoft.com/office/drawing/2014/main" id="{786E5005-6D86-4B2B-8DD1-5C1C21EA203E}"/>
              </a:ext>
              <a:ext uri="{C183D7F6-B498-43B3-948B-1728B52AA6E4}">
                <adec:decorative xmlns:adec="http://schemas.microsoft.com/office/drawing/2017/decorative" val="1"/>
              </a:ext>
            </a:extLst>
          </p:cNvPr>
          <p:cNvSpPr/>
          <p:nvPr/>
        </p:nvSpPr>
        <p:spPr>
          <a:xfrm>
            <a:off x="8977043" y="4005612"/>
            <a:ext cx="2497282" cy="5498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Negative association </a:t>
            </a:r>
            <a:r>
              <a:rPr lang="en-GB" i="1" dirty="0"/>
              <a:t>(n=1)</a:t>
            </a:r>
            <a:endParaRPr lang="en-GB" dirty="0"/>
          </a:p>
        </p:txBody>
      </p:sp>
      <p:sp>
        <p:nvSpPr>
          <p:cNvPr id="24" name="Rectangle 23">
            <a:extLst>
              <a:ext uri="{FF2B5EF4-FFF2-40B4-BE49-F238E27FC236}">
                <a16:creationId xmlns:a16="http://schemas.microsoft.com/office/drawing/2014/main" id="{14052262-24A5-4B80-B77B-1A48A06B7497}"/>
              </a:ext>
            </a:extLst>
          </p:cNvPr>
          <p:cNvSpPr/>
          <p:nvPr/>
        </p:nvSpPr>
        <p:spPr>
          <a:xfrm>
            <a:off x="6258089" y="5138795"/>
            <a:ext cx="5075320" cy="117784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Coefficients for association </a:t>
            </a:r>
            <a:r>
              <a:rPr lang="en-GB" dirty="0">
                <a:solidFill>
                  <a:schemeClr val="tx1"/>
                </a:solidFill>
              </a:rPr>
              <a:t>(range 1.07 to 10.11)</a:t>
            </a:r>
            <a:r>
              <a:rPr lang="en-GB" b="1" dirty="0">
                <a:solidFill>
                  <a:schemeClr val="tx1"/>
                </a:solidFill>
              </a:rPr>
              <a:t> used in economic model </a:t>
            </a:r>
            <a:r>
              <a:rPr lang="en-GB" dirty="0">
                <a:solidFill>
                  <a:schemeClr val="tx1"/>
                </a:solidFill>
              </a:rPr>
              <a:t>to reflect weak and strong associations. Similar process for </a:t>
            </a:r>
            <a:r>
              <a:rPr lang="en-GB" i="1" dirty="0">
                <a:solidFill>
                  <a:schemeClr val="tx1"/>
                </a:solidFill>
              </a:rPr>
              <a:t>Escherichia coli </a:t>
            </a:r>
            <a:r>
              <a:rPr lang="en-GB" dirty="0">
                <a:solidFill>
                  <a:schemeClr val="tx1"/>
                </a:solidFill>
              </a:rPr>
              <a:t>(results not shown)</a:t>
            </a:r>
            <a:endParaRPr lang="en-GB" b="1" dirty="0">
              <a:solidFill>
                <a:schemeClr val="tx1"/>
              </a:solidFill>
            </a:endParaRPr>
          </a:p>
          <a:p>
            <a:endParaRPr lang="en-GB" sz="1000" b="1" dirty="0">
              <a:solidFill>
                <a:schemeClr val="tx1"/>
              </a:solidFill>
            </a:endParaRPr>
          </a:p>
        </p:txBody>
      </p:sp>
      <p:cxnSp>
        <p:nvCxnSpPr>
          <p:cNvPr id="26" name="Straight Arrow Connector 25">
            <a:extLst>
              <a:ext uri="{FF2B5EF4-FFF2-40B4-BE49-F238E27FC236}">
                <a16:creationId xmlns:a16="http://schemas.microsoft.com/office/drawing/2014/main" id="{FF361342-58A1-43AB-9973-83B9FE814445}"/>
              </a:ext>
              <a:ext uri="{C183D7F6-B498-43B3-948B-1728B52AA6E4}">
                <adec:decorative xmlns:adec="http://schemas.microsoft.com/office/drawing/2017/decorative" val="1"/>
              </a:ext>
            </a:extLst>
          </p:cNvPr>
          <p:cNvCxnSpPr>
            <a:stCxn id="18" idx="2"/>
            <a:endCxn id="20" idx="0"/>
          </p:cNvCxnSpPr>
          <p:nvPr/>
        </p:nvCxnSpPr>
        <p:spPr>
          <a:xfrm>
            <a:off x="8795748" y="2514024"/>
            <a:ext cx="1" cy="3388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18AF8BBA-F869-4861-B212-9053949D000E}"/>
              </a:ext>
              <a:ext uri="{C183D7F6-B498-43B3-948B-1728B52AA6E4}">
                <adec:decorative xmlns:adec="http://schemas.microsoft.com/office/drawing/2017/decorative" val="1"/>
              </a:ext>
            </a:extLst>
          </p:cNvPr>
          <p:cNvCxnSpPr>
            <a:stCxn id="20" idx="2"/>
            <a:endCxn id="22" idx="0"/>
          </p:cNvCxnSpPr>
          <p:nvPr/>
        </p:nvCxnSpPr>
        <p:spPr>
          <a:xfrm rot="5400000">
            <a:off x="7847076" y="3062446"/>
            <a:ext cx="608329" cy="128901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9F943A7D-4B27-4001-9438-CDDCFA674664}"/>
              </a:ext>
              <a:ext uri="{C183D7F6-B498-43B3-948B-1728B52AA6E4}">
                <adec:decorative xmlns:adec="http://schemas.microsoft.com/office/drawing/2017/decorative" val="1"/>
              </a:ext>
            </a:extLst>
          </p:cNvPr>
          <p:cNvCxnSpPr>
            <a:stCxn id="20" idx="2"/>
            <a:endCxn id="23" idx="0"/>
          </p:cNvCxnSpPr>
          <p:nvPr/>
        </p:nvCxnSpPr>
        <p:spPr>
          <a:xfrm rot="16200000" flipH="1">
            <a:off x="9209306" y="2989233"/>
            <a:ext cx="602821" cy="142993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B7BB59A4-2A7F-45E8-A609-0A5833604D1B}"/>
              </a:ext>
              <a:ext uri="{C183D7F6-B498-43B3-948B-1728B52AA6E4}">
                <adec:decorative xmlns:adec="http://schemas.microsoft.com/office/drawing/2017/decorative" val="1"/>
              </a:ext>
            </a:extLst>
          </p:cNvPr>
          <p:cNvCxnSpPr>
            <a:stCxn id="22" idx="2"/>
            <a:endCxn id="24" idx="0"/>
          </p:cNvCxnSpPr>
          <p:nvPr/>
        </p:nvCxnSpPr>
        <p:spPr>
          <a:xfrm rot="16200000" flipH="1">
            <a:off x="7862350" y="4205395"/>
            <a:ext cx="577781" cy="128901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738EAB6-1E89-497C-AB6B-C4C982AD705C}"/>
              </a:ext>
            </a:extLst>
          </p:cNvPr>
          <p:cNvSpPr/>
          <p:nvPr/>
        </p:nvSpPr>
        <p:spPr>
          <a:xfrm>
            <a:off x="496383" y="4738253"/>
            <a:ext cx="5156076" cy="172489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1"/>
                </a:solidFill>
              </a:rPr>
              <a:t>Data used:</a:t>
            </a:r>
          </a:p>
          <a:p>
            <a:endParaRPr lang="en-GB" sz="1000" b="1" dirty="0">
              <a:solidFill>
                <a:schemeClr val="tx1"/>
              </a:solidFill>
            </a:endParaRPr>
          </a:p>
          <a:p>
            <a:pPr marL="285750" indent="-285750">
              <a:buFont typeface="Arial" panose="020B0604020202020204" pitchFamily="34" charset="0"/>
              <a:buChar char="•"/>
            </a:pPr>
            <a:r>
              <a:rPr lang="en-GB" dirty="0">
                <a:solidFill>
                  <a:schemeClr val="tx1"/>
                </a:solidFill>
              </a:rPr>
              <a:t>23 pathogen-drug country combinations</a:t>
            </a:r>
          </a:p>
          <a:p>
            <a:pPr marL="285750" indent="-285750">
              <a:buFont typeface="Arial" panose="020B0604020202020204" pitchFamily="34" charset="0"/>
              <a:buChar char="•"/>
            </a:pPr>
            <a:r>
              <a:rPr lang="en-GB" i="1" dirty="0">
                <a:solidFill>
                  <a:schemeClr val="tx1"/>
                </a:solidFill>
              </a:rPr>
              <a:t>Pseudomonas aeruginosa</a:t>
            </a:r>
            <a:r>
              <a:rPr lang="en-GB" dirty="0">
                <a:solidFill>
                  <a:schemeClr val="tx1"/>
                </a:solidFill>
              </a:rPr>
              <a:t>, carbapenems (n=7)</a:t>
            </a:r>
          </a:p>
          <a:p>
            <a:pPr marL="285750" indent="-285750">
              <a:buFont typeface="Arial" panose="020B0604020202020204" pitchFamily="34" charset="0"/>
              <a:buChar char="•"/>
            </a:pPr>
            <a:r>
              <a:rPr lang="en-GB" i="1" dirty="0">
                <a:solidFill>
                  <a:schemeClr val="tx1"/>
                </a:solidFill>
              </a:rPr>
              <a:t>Escherichia coli</a:t>
            </a:r>
            <a:r>
              <a:rPr lang="en-GB" dirty="0">
                <a:solidFill>
                  <a:schemeClr val="tx1"/>
                </a:solidFill>
              </a:rPr>
              <a:t>, carbapenems (n=4)</a:t>
            </a:r>
          </a:p>
          <a:p>
            <a:pPr marL="285750" indent="-285750">
              <a:buFont typeface="Arial" panose="020B0604020202020204" pitchFamily="34" charset="0"/>
              <a:buChar char="•"/>
            </a:pPr>
            <a:r>
              <a:rPr lang="en-GB" i="1" dirty="0">
                <a:solidFill>
                  <a:schemeClr val="tx1"/>
                </a:solidFill>
              </a:rPr>
              <a:t>Escherichia coli</a:t>
            </a:r>
            <a:r>
              <a:rPr lang="en-GB" dirty="0">
                <a:solidFill>
                  <a:schemeClr val="tx1"/>
                </a:solidFill>
              </a:rPr>
              <a:t>, cephalosporins (n=12)</a:t>
            </a:r>
          </a:p>
        </p:txBody>
      </p:sp>
    </p:spTree>
    <p:extLst>
      <p:ext uri="{BB962C8B-B14F-4D97-AF65-F5344CB8AC3E}">
        <p14:creationId xmlns:p14="http://schemas.microsoft.com/office/powerpoint/2010/main" val="28068978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p:txBody>
          <a:bodyPr/>
          <a:lstStyle/>
          <a:p>
            <a:r>
              <a:rPr lang="en-GB" dirty="0"/>
              <a:t>Incorporating changes in resistance to </a:t>
            </a:r>
            <a:r>
              <a:rPr lang="en-GB" dirty="0" err="1"/>
              <a:t>cefiderocol</a:t>
            </a:r>
            <a:r>
              <a:rPr lang="en-GB" dirty="0"/>
              <a:t> into the economic model</a:t>
            </a:r>
          </a:p>
        </p:txBody>
      </p:sp>
      <p:sp>
        <p:nvSpPr>
          <p:cNvPr id="16" name="Subtitle 4">
            <a:extLst>
              <a:ext uri="{FF2B5EF4-FFF2-40B4-BE49-F238E27FC236}">
                <a16:creationId xmlns:a16="http://schemas.microsoft.com/office/drawing/2014/main" id="{96616978-FDB6-4C10-95EA-A9CF007EEF9B}"/>
              </a:ext>
            </a:extLst>
          </p:cNvPr>
          <p:cNvSpPr>
            <a:spLocks noGrp="1"/>
          </p:cNvSpPr>
          <p:nvPr>
            <p:ph type="subTitle" idx="1"/>
          </p:nvPr>
        </p:nvSpPr>
        <p:spPr>
          <a:xfrm>
            <a:off x="496580" y="1781109"/>
            <a:ext cx="11080069" cy="4929407"/>
          </a:xfrm>
        </p:spPr>
        <p:txBody>
          <a:bodyPr>
            <a:normAutofit/>
          </a:bodyPr>
          <a:lstStyle/>
          <a:p>
            <a:pPr>
              <a:buFont typeface="Arial" panose="020B0604020202020204" pitchFamily="34" charset="0"/>
              <a:buChar char="•"/>
            </a:pPr>
            <a:r>
              <a:rPr lang="en-GB" dirty="0"/>
              <a:t>Applying the strongest assumptions for changes in resistance over time to the estimated number of patients in the high value clinical scenarios treated with </a:t>
            </a:r>
            <a:r>
              <a:rPr lang="en-GB" dirty="0" err="1"/>
              <a:t>cefiderocol</a:t>
            </a:r>
            <a:r>
              <a:rPr lang="en-GB" dirty="0"/>
              <a:t> resulted in a small increase in resistance over 20 years</a:t>
            </a:r>
            <a:endParaRPr lang="en-GB" sz="1800" i="1" dirty="0">
              <a:latin typeface="Lato" panose="020F0502020204030203" pitchFamily="34" charset="0"/>
              <a:ea typeface="Lato" panose="020F0502020204030203" pitchFamily="34" charset="0"/>
              <a:cs typeface="Lato" panose="020F0502020204030203" pitchFamily="34" charset="0"/>
            </a:endParaRPr>
          </a:p>
          <a:p>
            <a:pPr lvl="1" algn="l">
              <a:buFont typeface="Arial" panose="020B0604020202020204" pitchFamily="34" charset="0"/>
              <a:buChar char="•"/>
            </a:pPr>
            <a:r>
              <a:rPr lang="en-GB" sz="1800" i="1" dirty="0">
                <a:latin typeface="Lato" panose="020F0502020204030203" pitchFamily="34" charset="0"/>
                <a:ea typeface="Lato" panose="020F0502020204030203" pitchFamily="34" charset="0"/>
                <a:cs typeface="Lato" panose="020F0502020204030203" pitchFamily="34" charset="0"/>
              </a:rPr>
              <a:t> </a:t>
            </a:r>
            <a:r>
              <a:rPr lang="en-GB" sz="1800" i="1" dirty="0" err="1">
                <a:latin typeface="Lato" panose="020F0502020204030203" pitchFamily="34" charset="0"/>
                <a:ea typeface="Lato" panose="020F0502020204030203" pitchFamily="34" charset="0"/>
                <a:cs typeface="Lato" panose="020F0502020204030203" pitchFamily="34" charset="0"/>
              </a:rPr>
              <a:t>Enterobacterales</a:t>
            </a:r>
            <a:r>
              <a:rPr lang="en-GB" sz="1800" i="1" dirty="0">
                <a:latin typeface="Lato" panose="020F0502020204030203" pitchFamily="34" charset="0"/>
                <a:ea typeface="Lato" panose="020F0502020204030203" pitchFamily="34" charset="0"/>
                <a:cs typeface="Lato" panose="020F0502020204030203" pitchFamily="34" charset="0"/>
              </a:rPr>
              <a:t> – </a:t>
            </a:r>
            <a:r>
              <a:rPr lang="en-GB" sz="1800" dirty="0">
                <a:latin typeface="Lato" panose="020F0502020204030203" pitchFamily="34" charset="0"/>
                <a:ea typeface="Lato" panose="020F0502020204030203" pitchFamily="34" charset="0"/>
                <a:cs typeface="Lato" panose="020F0502020204030203" pitchFamily="34" charset="0"/>
              </a:rPr>
              <a:t>0.04% over 20 years</a:t>
            </a:r>
          </a:p>
          <a:p>
            <a:pPr lvl="1" algn="l">
              <a:buFont typeface="Arial" panose="020B0604020202020204" pitchFamily="34" charset="0"/>
              <a:buChar char="•"/>
            </a:pPr>
            <a:r>
              <a:rPr lang="en-GB" sz="1800" dirty="0">
                <a:latin typeface="Lato" panose="020F0502020204030203" pitchFamily="34" charset="0"/>
                <a:ea typeface="Lato" panose="020F0502020204030203" pitchFamily="34" charset="0"/>
                <a:cs typeface="Lato" panose="020F0502020204030203" pitchFamily="34" charset="0"/>
              </a:rPr>
              <a:t> </a:t>
            </a:r>
            <a:r>
              <a:rPr lang="en-GB" sz="1800" i="1" dirty="0">
                <a:latin typeface="Lato" panose="020F0502020204030203" pitchFamily="34" charset="0"/>
                <a:ea typeface="Lato" panose="020F0502020204030203" pitchFamily="34" charset="0"/>
                <a:cs typeface="Lato" panose="020F0502020204030203" pitchFamily="34" charset="0"/>
              </a:rPr>
              <a:t>Pseudomonas aeruginosa </a:t>
            </a:r>
            <a:r>
              <a:rPr lang="en-GB" sz="1800" dirty="0">
                <a:latin typeface="Lato" panose="020F0502020204030203" pitchFamily="34" charset="0"/>
                <a:ea typeface="Lato" panose="020F0502020204030203" pitchFamily="34" charset="0"/>
                <a:cs typeface="Lato" panose="020F0502020204030203" pitchFamily="34" charset="0"/>
              </a:rPr>
              <a:t>– 0.16% over 20 years</a:t>
            </a:r>
            <a:endParaRPr lang="en-GB" dirty="0"/>
          </a:p>
          <a:p>
            <a:pPr>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EEPRU considered this may be an underestimate – projections don’t account for </a:t>
            </a:r>
            <a:r>
              <a:rPr lang="en-GB" dirty="0" err="1"/>
              <a:t>cefiderocol</a:t>
            </a:r>
            <a:r>
              <a:rPr lang="en-GB" dirty="0">
                <a:latin typeface="Lato" panose="020F0502020204030203" pitchFamily="34" charset="0"/>
                <a:ea typeface="Lato" panose="020F0502020204030203" pitchFamily="34" charset="0"/>
                <a:cs typeface="Lato" panose="020F0502020204030203" pitchFamily="34" charset="0"/>
              </a:rPr>
              <a:t> use outside of </a:t>
            </a:r>
            <a:r>
              <a:rPr lang="en-GB" dirty="0"/>
              <a:t>UK and the relationship between usage and resistance is based on all tested isolates in community and hospital settings, whereas resistance may develop more quickly in the high value clinical scenarios</a:t>
            </a:r>
          </a:p>
          <a:p>
            <a:pPr>
              <a:buFont typeface="Arial" panose="020B0604020202020204" pitchFamily="34" charset="0"/>
              <a:buChar char="•"/>
            </a:pPr>
            <a:r>
              <a:rPr lang="en-GB" dirty="0"/>
              <a:t>Performed scenario analyses using absolute increases in resistance bounded by the highest absolute increase (a projected 20 year increase of 33%)</a:t>
            </a:r>
          </a:p>
          <a:p>
            <a:pPr marL="741600" lvl="2" indent="-284400" algn="l">
              <a:lnSpc>
                <a:spcPct val="150000"/>
              </a:lnSpc>
              <a:spcBef>
                <a:spcPts val="200"/>
              </a:spcBef>
              <a:buFont typeface="Arial" panose="020B0604020202020204" pitchFamily="34" charset="0"/>
              <a:buChar char="•"/>
            </a:pPr>
            <a:r>
              <a:rPr lang="en-GB" sz="1700" dirty="0"/>
              <a:t>EEPRU explored 4 assumptions in its base case model, of resistance reaching either 1%, 5%, 10% or 30% (the 30% scenario was considered extreme)</a:t>
            </a:r>
          </a:p>
        </p:txBody>
      </p:sp>
    </p:spTree>
    <p:extLst>
      <p:ext uri="{BB962C8B-B14F-4D97-AF65-F5344CB8AC3E}">
        <p14:creationId xmlns:p14="http://schemas.microsoft.com/office/powerpoint/2010/main" val="39603021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6A24-5134-4269-BACD-105A80064B22}"/>
              </a:ext>
            </a:extLst>
          </p:cNvPr>
          <p:cNvSpPr>
            <a:spLocks noGrp="1"/>
          </p:cNvSpPr>
          <p:nvPr>
            <p:ph type="ctrTitle"/>
          </p:nvPr>
        </p:nvSpPr>
        <p:spPr/>
        <p:txBody>
          <a:bodyPr>
            <a:normAutofit/>
          </a:bodyPr>
          <a:lstStyle/>
          <a:p>
            <a:r>
              <a:rPr lang="en-GB" sz="3200" dirty="0"/>
              <a:t>Consultation comments – PHE SGSS data limitations</a:t>
            </a:r>
          </a:p>
        </p:txBody>
      </p:sp>
      <p:graphicFrame>
        <p:nvGraphicFramePr>
          <p:cNvPr id="5" name="Table 5">
            <a:extLst>
              <a:ext uri="{FF2B5EF4-FFF2-40B4-BE49-F238E27FC236}">
                <a16:creationId xmlns:a16="http://schemas.microsoft.com/office/drawing/2014/main" id="{EF050870-B18E-4525-9B49-80410ECC6E75}"/>
              </a:ext>
            </a:extLst>
          </p:cNvPr>
          <p:cNvGraphicFramePr>
            <a:graphicFrameLocks noGrp="1"/>
          </p:cNvGraphicFramePr>
          <p:nvPr>
            <p:extLst>
              <p:ext uri="{D42A27DB-BD31-4B8C-83A1-F6EECF244321}">
                <p14:modId xmlns:p14="http://schemas.microsoft.com/office/powerpoint/2010/main" val="2670252681"/>
              </p:ext>
            </p:extLst>
          </p:nvPr>
        </p:nvGraphicFramePr>
        <p:xfrm>
          <a:off x="584458" y="1439722"/>
          <a:ext cx="10903918" cy="3871158"/>
        </p:xfrm>
        <a:graphic>
          <a:graphicData uri="http://schemas.openxmlformats.org/drawingml/2006/table">
            <a:tbl>
              <a:tblPr firstRow="1" bandRow="1">
                <a:tableStyleId>{5C22544A-7EE6-4342-B048-85BDC9FD1C3A}</a:tableStyleId>
              </a:tblPr>
              <a:tblGrid>
                <a:gridCol w="5437651">
                  <a:extLst>
                    <a:ext uri="{9D8B030D-6E8A-4147-A177-3AD203B41FA5}">
                      <a16:colId xmlns:a16="http://schemas.microsoft.com/office/drawing/2014/main" val="3114708446"/>
                    </a:ext>
                  </a:extLst>
                </a:gridCol>
                <a:gridCol w="5466267">
                  <a:extLst>
                    <a:ext uri="{9D8B030D-6E8A-4147-A177-3AD203B41FA5}">
                      <a16:colId xmlns:a16="http://schemas.microsoft.com/office/drawing/2014/main" val="4271128396"/>
                    </a:ext>
                  </a:extLst>
                </a:gridCol>
              </a:tblGrid>
              <a:tr h="654819">
                <a:tc>
                  <a:txBody>
                    <a:bodyPr/>
                    <a:lstStyle/>
                    <a:p>
                      <a:pPr marL="0" indent="0">
                        <a:lnSpc>
                          <a:spcPct val="100000"/>
                        </a:lnSpc>
                        <a:spcBef>
                          <a:spcPts val="600"/>
                        </a:spcBef>
                        <a:spcAft>
                          <a:spcPts val="600"/>
                        </a:spcAft>
                      </a:pPr>
                      <a:r>
                        <a:rPr lang="en-GB" dirty="0"/>
                        <a:t>SGSS data likely to underestimate patient numbers</a:t>
                      </a:r>
                    </a:p>
                  </a:txBody>
                  <a:tcPr/>
                </a:tc>
                <a:tc>
                  <a:txBody>
                    <a:bodyPr/>
                    <a:lstStyle/>
                    <a:p>
                      <a:pPr>
                        <a:lnSpc>
                          <a:spcPct val="110000"/>
                        </a:lnSpc>
                        <a:spcBef>
                          <a:spcPts val="0"/>
                        </a:spcBef>
                        <a:spcAft>
                          <a:spcPts val="600"/>
                        </a:spcAft>
                      </a:pPr>
                      <a:r>
                        <a:rPr lang="en-GB" dirty="0"/>
                        <a:t>SGSS data likely to overestimate patient numbers</a:t>
                      </a:r>
                      <a:endParaRPr lang="en-GB" u="none" dirty="0"/>
                    </a:p>
                  </a:txBody>
                  <a:tcPr/>
                </a:tc>
                <a:extLst>
                  <a:ext uri="{0D108BD9-81ED-4DB2-BD59-A6C34878D82A}">
                    <a16:rowId xmlns:a16="http://schemas.microsoft.com/office/drawing/2014/main" val="3072268216"/>
                  </a:ext>
                </a:extLst>
              </a:tr>
              <a:tr h="3059351">
                <a:tc>
                  <a:txBody>
                    <a:bodyPr/>
                    <a:lstStyle/>
                    <a:p>
                      <a:pPr marL="0" indent="0">
                        <a:lnSpc>
                          <a:spcPct val="100000"/>
                        </a:lnSpc>
                        <a:spcBef>
                          <a:spcPts val="600"/>
                        </a:spcBef>
                        <a:spcAft>
                          <a:spcPts val="600"/>
                        </a:spcAft>
                      </a:pPr>
                      <a:r>
                        <a:rPr lang="en-GB" b="1" u="sng" dirty="0">
                          <a:solidFill>
                            <a:schemeClr val="tx1"/>
                          </a:solidFill>
                        </a:rPr>
                        <a:t>Shionogi:</a:t>
                      </a:r>
                    </a:p>
                    <a:p>
                      <a:pPr marL="285750" indent="-285750">
                        <a:lnSpc>
                          <a:spcPct val="100000"/>
                        </a:lnSpc>
                        <a:spcBef>
                          <a:spcPts val="600"/>
                        </a:spcBef>
                        <a:buFont typeface="Arial" panose="020B0604020202020204" pitchFamily="34" charset="0"/>
                        <a:buChar char="•"/>
                      </a:pPr>
                      <a:r>
                        <a:rPr lang="en-GB" dirty="0">
                          <a:solidFill>
                            <a:schemeClr val="tx1"/>
                          </a:solidFill>
                        </a:rPr>
                        <a:t>Not all hospitals have microbiology laboratories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dirty="0">
                          <a:solidFill>
                            <a:schemeClr val="tx1"/>
                          </a:solidFill>
                        </a:rPr>
                        <a:t>Only 98% of existing laboratories provide data (Shionogi consider this to be optimistic, because reporting rates to the system that preceded SGSS were only 45-70% )</a:t>
                      </a:r>
                    </a:p>
                    <a:p>
                      <a:pPr marL="285750" indent="-285750">
                        <a:lnSpc>
                          <a:spcPct val="100000"/>
                        </a:lnSpc>
                        <a:spcBef>
                          <a:spcPts val="600"/>
                        </a:spcBef>
                        <a:buFont typeface="Arial" panose="020B0604020202020204" pitchFamily="34" charset="0"/>
                        <a:buChar char="•"/>
                      </a:pPr>
                      <a:r>
                        <a:rPr lang="en-GB" dirty="0">
                          <a:solidFill>
                            <a:schemeClr val="tx1"/>
                          </a:solidFill>
                        </a:rPr>
                        <a:t>Data often incomplete</a:t>
                      </a:r>
                    </a:p>
                    <a:p>
                      <a:pPr marL="285750" indent="-285750">
                        <a:lnSpc>
                          <a:spcPct val="100000"/>
                        </a:lnSpc>
                        <a:spcBef>
                          <a:spcPts val="600"/>
                        </a:spcBef>
                        <a:buFont typeface="Arial" panose="020B0604020202020204" pitchFamily="34" charset="0"/>
                        <a:buChar char="•"/>
                      </a:pPr>
                      <a:r>
                        <a:rPr lang="en-GB" dirty="0">
                          <a:solidFill>
                            <a:schemeClr val="tx1"/>
                          </a:solidFill>
                        </a:rPr>
                        <a:t>Under-reporting further exacerbated by COVID pressures</a:t>
                      </a:r>
                    </a:p>
                    <a:p>
                      <a:pPr marL="0" indent="0">
                        <a:lnSpc>
                          <a:spcPct val="110000"/>
                        </a:lnSpc>
                        <a:spcBef>
                          <a:spcPts val="0"/>
                        </a:spcBef>
                        <a:spcAft>
                          <a:spcPts val="600"/>
                        </a:spcAft>
                        <a:buFont typeface="Arial" panose="020B0604020202020204" pitchFamily="34" charset="0"/>
                        <a:buNone/>
                      </a:pPr>
                      <a:endParaRPr lang="en-GB" u="none" dirty="0"/>
                    </a:p>
                  </a:txBody>
                  <a:tcPr/>
                </a:tc>
                <a:tc>
                  <a:txBody>
                    <a:body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GB" sz="1800" b="1" u="sng" kern="1200" dirty="0">
                          <a:solidFill>
                            <a:schemeClr val="dk1"/>
                          </a:solidFill>
                          <a:effectLst/>
                          <a:latin typeface="+mn-lt"/>
                          <a:ea typeface="+mn-ea"/>
                          <a:cs typeface="+mn-cs"/>
                        </a:rPr>
                        <a:t>BSAC/</a:t>
                      </a:r>
                      <a:r>
                        <a:rPr lang="en-GB" sz="1800" b="1" u="sng" kern="1200" dirty="0" err="1">
                          <a:solidFill>
                            <a:schemeClr val="dk1"/>
                          </a:solidFill>
                          <a:effectLst/>
                          <a:latin typeface="+mn-lt"/>
                          <a:ea typeface="+mn-ea"/>
                          <a:cs typeface="+mn-cs"/>
                        </a:rPr>
                        <a:t>RCPath</a:t>
                      </a:r>
                      <a:r>
                        <a:rPr lang="en-GB" sz="1800" kern="1200" dirty="0">
                          <a:solidFill>
                            <a:schemeClr val="dk1"/>
                          </a:solidFill>
                          <a:effectLst/>
                          <a:latin typeface="+mn-lt"/>
                          <a:ea typeface="+mn-ea"/>
                          <a:cs typeface="+mn-cs"/>
                        </a:rPr>
                        <a:t>: </a:t>
                      </a:r>
                    </a:p>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GB" sz="1800" kern="1200" dirty="0">
                          <a:solidFill>
                            <a:schemeClr val="dk1"/>
                          </a:solidFill>
                          <a:effectLst/>
                          <a:latin typeface="+mn-lt"/>
                          <a:ea typeface="+mn-ea"/>
                          <a:cs typeface="+mn-cs"/>
                        </a:rPr>
                        <a:t>Estimates based on lower respiratory tract samples will significantly overestimate incidence, because HAP/VAP is diagnosed using clinical and radiological results (not just cultures). </a:t>
                      </a:r>
                    </a:p>
                    <a:p>
                      <a:pPr marL="0" indent="0">
                        <a:lnSpc>
                          <a:spcPct val="110000"/>
                        </a:lnSpc>
                        <a:spcBef>
                          <a:spcPts val="0"/>
                        </a:spcBef>
                        <a:spcAft>
                          <a:spcPts val="600"/>
                        </a:spcAft>
                        <a:buFont typeface="Arial" panose="020B0604020202020204" pitchFamily="34" charset="0"/>
                        <a:buNone/>
                      </a:pPr>
                      <a:endParaRPr lang="en-GB" b="1" u="none" dirty="0"/>
                    </a:p>
                  </a:txBody>
                  <a:tcPr/>
                </a:tc>
                <a:extLst>
                  <a:ext uri="{0D108BD9-81ED-4DB2-BD59-A6C34878D82A}">
                    <a16:rowId xmlns:a16="http://schemas.microsoft.com/office/drawing/2014/main" val="2488558278"/>
                  </a:ext>
                </a:extLst>
              </a:tr>
            </a:tbl>
          </a:graphicData>
        </a:graphic>
      </p:graphicFrame>
    </p:spTree>
    <p:extLst>
      <p:ext uri="{BB962C8B-B14F-4D97-AF65-F5344CB8AC3E}">
        <p14:creationId xmlns:p14="http://schemas.microsoft.com/office/powerpoint/2010/main" val="3475476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309A-FEE8-4967-B76E-DB225FAE3A91}"/>
              </a:ext>
            </a:extLst>
          </p:cNvPr>
          <p:cNvSpPr>
            <a:spLocks noGrp="1"/>
          </p:cNvSpPr>
          <p:nvPr>
            <p:ph type="ctrTitle"/>
          </p:nvPr>
        </p:nvSpPr>
        <p:spPr>
          <a:xfrm>
            <a:off x="496383" y="487509"/>
            <a:ext cx="11178381" cy="1112691"/>
          </a:xfrm>
        </p:spPr>
        <p:txBody>
          <a:bodyPr/>
          <a:lstStyle/>
          <a:p>
            <a:r>
              <a:rPr lang="en-GB" dirty="0"/>
              <a:t>The contract</a:t>
            </a:r>
          </a:p>
        </p:txBody>
      </p:sp>
      <p:sp>
        <p:nvSpPr>
          <p:cNvPr id="3" name="Text Placeholder 2">
            <a:extLst>
              <a:ext uri="{FF2B5EF4-FFF2-40B4-BE49-F238E27FC236}">
                <a16:creationId xmlns:a16="http://schemas.microsoft.com/office/drawing/2014/main" id="{E2F34064-6C47-47BD-90EF-048DC2EB99CA}"/>
              </a:ext>
            </a:extLst>
          </p:cNvPr>
          <p:cNvSpPr>
            <a:spLocks noGrp="1"/>
          </p:cNvSpPr>
          <p:nvPr>
            <p:ph type="body" sz="quarter" idx="12"/>
          </p:nvPr>
        </p:nvSpPr>
        <p:spPr>
          <a:xfrm>
            <a:off x="496383" y="1324504"/>
            <a:ext cx="11177587" cy="5745767"/>
          </a:xfrm>
        </p:spPr>
        <p:txBody>
          <a:bodyPr>
            <a:noAutofit/>
          </a:bodyPr>
          <a:lstStyle/>
          <a:p>
            <a:pPr marL="580500" indent="-342900">
              <a:buFont typeface="Arial" panose="020B0604020202020204" pitchFamily="34" charset="0"/>
              <a:buChar char="•"/>
            </a:pPr>
            <a:r>
              <a:rPr lang="en-GB" dirty="0"/>
              <a:t>Subscription-based payments, independent of volumes sold</a:t>
            </a:r>
          </a:p>
          <a:p>
            <a:pPr marL="580500" indent="-342900">
              <a:buFont typeface="Arial" panose="020B0604020202020204" pitchFamily="34" charset="0"/>
              <a:buChar char="•"/>
            </a:pPr>
            <a:r>
              <a:rPr lang="en-GB" dirty="0"/>
              <a:t>Payments based on value of benefits to patients and NHS </a:t>
            </a:r>
          </a:p>
          <a:p>
            <a:pPr marL="885825" lvl="2" indent="-342900" algn="l">
              <a:lnSpc>
                <a:spcPct val="150000"/>
              </a:lnSpc>
              <a:spcBef>
                <a:spcPts val="200"/>
              </a:spcBef>
              <a:buFont typeface="Courier New" panose="02070309020205020404" pitchFamily="49" charset="0"/>
              <a:buChar char="o"/>
            </a:pPr>
            <a:r>
              <a:rPr lang="en-GB" dirty="0"/>
              <a:t>value estimated through NICE committee evaluation, informed by EEPRU analysis</a:t>
            </a:r>
          </a:p>
          <a:p>
            <a:pPr marL="580500" indent="-342900">
              <a:buFont typeface="Arial" panose="020B0604020202020204" pitchFamily="34" charset="0"/>
              <a:buChar char="•"/>
            </a:pPr>
            <a:r>
              <a:rPr lang="en-GB" dirty="0"/>
              <a:t>Payments capped at £10 million per year, per drug</a:t>
            </a:r>
          </a:p>
          <a:p>
            <a:pPr marL="580500" indent="-342900">
              <a:buFont typeface="Arial" panose="020B0604020202020204" pitchFamily="34" charset="0"/>
              <a:buChar char="•"/>
            </a:pPr>
            <a:r>
              <a:rPr lang="en-GB" dirty="0"/>
              <a:t>3–10 year term</a:t>
            </a:r>
          </a:p>
          <a:p>
            <a:pPr marL="581025" lvl="1" indent="-342900" algn="l">
              <a:lnSpc>
                <a:spcPct val="150000"/>
              </a:lnSpc>
              <a:spcBef>
                <a:spcPts val="200"/>
              </a:spcBef>
              <a:buFont typeface="Arial" panose="020B0604020202020204" pitchFamily="34" charset="0"/>
              <a:buChar char="•"/>
            </a:pPr>
            <a:r>
              <a:rPr lang="en-GB" dirty="0"/>
              <a:t>Confidential hospital purchase price, set to encourage appropriate use and discourage inappropriate use</a:t>
            </a:r>
          </a:p>
          <a:p>
            <a:pPr marL="580500" indent="-342900">
              <a:buFont typeface="Arial" panose="020B0604020202020204" pitchFamily="34" charset="0"/>
              <a:buChar char="•"/>
            </a:pPr>
            <a:r>
              <a:rPr lang="en-GB" dirty="0"/>
              <a:t>Contract also includes performance requirements to ensure availability and stewardship</a:t>
            </a:r>
          </a:p>
          <a:p>
            <a:pPr marL="885825" lvl="2" indent="-342900" algn="l">
              <a:lnSpc>
                <a:spcPct val="150000"/>
              </a:lnSpc>
              <a:spcBef>
                <a:spcPts val="200"/>
              </a:spcBef>
              <a:buFont typeface="Courier New" panose="02070309020205020404" pitchFamily="49" charset="0"/>
              <a:buChar char="o"/>
            </a:pPr>
            <a:r>
              <a:rPr lang="en-GB" dirty="0"/>
              <a:t>Minimum stock holding within England and within supply chain</a:t>
            </a:r>
          </a:p>
          <a:p>
            <a:pPr marL="885825" lvl="2" indent="-342900" algn="l">
              <a:lnSpc>
                <a:spcPct val="150000"/>
              </a:lnSpc>
              <a:spcBef>
                <a:spcPts val="200"/>
              </a:spcBef>
              <a:buFont typeface="Courier New" panose="02070309020205020404" pitchFamily="49" charset="0"/>
              <a:buChar char="o"/>
            </a:pPr>
            <a:r>
              <a:rPr lang="en-GB" dirty="0"/>
              <a:t>Compliance with stewardship, manufacturing, environmental  and surveillance requirements</a:t>
            </a:r>
          </a:p>
        </p:txBody>
      </p:sp>
    </p:spTree>
    <p:extLst>
      <p:ext uri="{BB962C8B-B14F-4D97-AF65-F5344CB8AC3E}">
        <p14:creationId xmlns:p14="http://schemas.microsoft.com/office/powerpoint/2010/main" val="15621157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p:txBody>
          <a:bodyPr/>
          <a:lstStyle/>
          <a:p>
            <a:r>
              <a:rPr lang="en-GB" dirty="0"/>
              <a:t>Estimating the population over time – key questions</a:t>
            </a:r>
          </a:p>
        </p:txBody>
      </p:sp>
      <p:sp>
        <p:nvSpPr>
          <p:cNvPr id="11" name="Subtitle 2">
            <a:extLst>
              <a:ext uri="{FF2B5EF4-FFF2-40B4-BE49-F238E27FC236}">
                <a16:creationId xmlns:a16="http://schemas.microsoft.com/office/drawing/2014/main" id="{89445083-3C31-45CE-9209-A80909E0549E}"/>
              </a:ext>
            </a:extLst>
          </p:cNvPr>
          <p:cNvSpPr txBox="1">
            <a:spLocks/>
          </p:cNvSpPr>
          <p:nvPr/>
        </p:nvSpPr>
        <p:spPr>
          <a:xfrm>
            <a:off x="331738" y="1891843"/>
            <a:ext cx="11394798" cy="877646"/>
          </a:xfrm>
          <a:prstGeom prst="rect">
            <a:avLst/>
          </a:prstGeom>
          <a:solidFill>
            <a:srgbClr val="451551"/>
          </a:solidFill>
          <a:ln w="28575">
            <a:solidFill>
              <a:srgbClr val="451551"/>
            </a:solidFill>
          </a:ln>
        </p:spPr>
        <p:txBody>
          <a:bodyPr vert="horz" lIns="91440" tIns="45720" rIns="91440" bIns="45720" rtlCol="0" anchor="ctr" anchorCtr="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nSpc>
                <a:spcPct val="100000"/>
              </a:lnSpc>
              <a:spcBef>
                <a:spcPts val="600"/>
              </a:spcBef>
              <a:spcAft>
                <a:spcPts val="600"/>
              </a:spcAft>
            </a:pPr>
            <a:r>
              <a:rPr lang="en-GB" dirty="0">
                <a:solidFill>
                  <a:schemeClr val="bg1"/>
                </a:solidFill>
                <a:latin typeface="Lato" panose="020F0502020204030203" pitchFamily="34" charset="0"/>
                <a:ea typeface="Lato" panose="020F0502020204030203" pitchFamily="34" charset="0"/>
                <a:cs typeface="Lato" panose="020F0502020204030203" pitchFamily="34" charset="0"/>
              </a:rPr>
              <a:t>Is the true size of the eligible population closer to estimates using PHE’s categorisation (conservative) or the clinical advisers’ categorisation (resulting higher estimates of population size)?</a:t>
            </a:r>
          </a:p>
        </p:txBody>
      </p:sp>
      <p:sp>
        <p:nvSpPr>
          <p:cNvPr id="12" name="Subtitle 2">
            <a:extLst>
              <a:ext uri="{FF2B5EF4-FFF2-40B4-BE49-F238E27FC236}">
                <a16:creationId xmlns:a16="http://schemas.microsoft.com/office/drawing/2014/main" id="{21765E10-4DBE-42F7-A755-F21D41F34AF9}"/>
              </a:ext>
            </a:extLst>
          </p:cNvPr>
          <p:cNvSpPr txBox="1">
            <a:spLocks/>
          </p:cNvSpPr>
          <p:nvPr/>
        </p:nvSpPr>
        <p:spPr>
          <a:xfrm>
            <a:off x="331738" y="2897472"/>
            <a:ext cx="11394798" cy="804677"/>
          </a:xfrm>
          <a:prstGeom prst="rect">
            <a:avLst/>
          </a:prstGeom>
          <a:solidFill>
            <a:srgbClr val="451551"/>
          </a:solidFill>
          <a:ln w="28575">
            <a:solidFill>
              <a:srgbClr val="451551"/>
            </a:solidFill>
          </a:ln>
        </p:spPr>
        <p:txBody>
          <a:bodyPr vert="horz" lIns="91440" tIns="45720" rIns="91440" bIns="45720" rtlCol="0" anchor="ctr" anchorCtr="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nSpc>
                <a:spcPct val="100000"/>
              </a:lnSpc>
              <a:spcBef>
                <a:spcPts val="600"/>
              </a:spcBef>
              <a:spcAft>
                <a:spcPts val="600"/>
              </a:spcAft>
            </a:pPr>
            <a:r>
              <a:rPr lang="en-GB" dirty="0">
                <a:solidFill>
                  <a:schemeClr val="bg1"/>
                </a:solidFill>
                <a:latin typeface="Lato" panose="020F0502020204030203" pitchFamily="34" charset="0"/>
                <a:ea typeface="Lato" panose="020F0502020204030203" pitchFamily="34" charset="0"/>
                <a:cs typeface="Lato" panose="020F0502020204030203" pitchFamily="34" charset="0"/>
              </a:rPr>
              <a:t>Is growth in the eligible </a:t>
            </a:r>
            <a:r>
              <a:rPr lang="en-GB" i="1" dirty="0" err="1">
                <a:solidFill>
                  <a:schemeClr val="bg1"/>
                </a:solidFill>
                <a:latin typeface="Lato" panose="020F0502020204030203" pitchFamily="34" charset="0"/>
                <a:ea typeface="Lato" panose="020F0502020204030203" pitchFamily="34" charset="0"/>
                <a:cs typeface="Lato" panose="020F0502020204030203" pitchFamily="34" charset="0"/>
              </a:rPr>
              <a:t>Enterobacterales</a:t>
            </a:r>
            <a:r>
              <a:rPr lang="en-GB" dirty="0">
                <a:solidFill>
                  <a:schemeClr val="bg1"/>
                </a:solidFill>
                <a:latin typeface="Lato" panose="020F0502020204030203" pitchFamily="34" charset="0"/>
                <a:ea typeface="Lato" panose="020F0502020204030203" pitchFamily="34" charset="0"/>
                <a:cs typeface="Lato" panose="020F0502020204030203" pitchFamily="34" charset="0"/>
              </a:rPr>
              <a:t> population mostly in the short-term (‘damped trend’) or will it persist over time?</a:t>
            </a:r>
          </a:p>
        </p:txBody>
      </p:sp>
      <p:sp>
        <p:nvSpPr>
          <p:cNvPr id="13" name="Subtitle 2">
            <a:extLst>
              <a:ext uri="{FF2B5EF4-FFF2-40B4-BE49-F238E27FC236}">
                <a16:creationId xmlns:a16="http://schemas.microsoft.com/office/drawing/2014/main" id="{F00BCDF4-CDA2-472D-9D97-E83ACB578B4B}"/>
              </a:ext>
            </a:extLst>
          </p:cNvPr>
          <p:cNvSpPr txBox="1">
            <a:spLocks/>
          </p:cNvSpPr>
          <p:nvPr/>
        </p:nvSpPr>
        <p:spPr>
          <a:xfrm>
            <a:off x="331738" y="4762792"/>
            <a:ext cx="11394798" cy="804677"/>
          </a:xfrm>
          <a:prstGeom prst="rect">
            <a:avLst/>
          </a:prstGeom>
          <a:solidFill>
            <a:srgbClr val="451551"/>
          </a:solidFill>
          <a:ln w="28575">
            <a:solidFill>
              <a:srgbClr val="451551"/>
            </a:solidFill>
          </a:ln>
        </p:spPr>
        <p:txBody>
          <a:bodyPr vert="horz" lIns="91440" tIns="45720" rIns="91440" bIns="45720" rtlCol="0" anchor="ctr" anchorCtr="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nSpc>
                <a:spcPct val="100000"/>
              </a:lnSpc>
              <a:spcBef>
                <a:spcPts val="600"/>
              </a:spcBef>
              <a:spcAft>
                <a:spcPts val="600"/>
              </a:spcAft>
            </a:pPr>
            <a:r>
              <a:rPr lang="en-GB" dirty="0">
                <a:solidFill>
                  <a:schemeClr val="bg1"/>
                </a:solidFill>
                <a:latin typeface="Lato" panose="020F0502020204030203" pitchFamily="34" charset="0"/>
                <a:ea typeface="Lato" panose="020F0502020204030203" pitchFamily="34" charset="0"/>
                <a:cs typeface="Lato" panose="020F0502020204030203" pitchFamily="34" charset="0"/>
              </a:rPr>
              <a:t>What is the likely increase in resistance to </a:t>
            </a:r>
            <a:r>
              <a:rPr lang="en-GB" dirty="0" err="1">
                <a:solidFill>
                  <a:schemeClr val="bg1"/>
                </a:solidFill>
                <a:latin typeface="Lato" panose="020F0502020204030203" pitchFamily="34" charset="0"/>
                <a:ea typeface="Lato" panose="020F0502020204030203" pitchFamily="34" charset="0"/>
                <a:cs typeface="Lato" panose="020F0502020204030203" pitchFamily="34" charset="0"/>
              </a:rPr>
              <a:t>cefiderocol</a:t>
            </a:r>
            <a:r>
              <a:rPr lang="en-GB" dirty="0">
                <a:solidFill>
                  <a:schemeClr val="bg1"/>
                </a:solidFill>
                <a:latin typeface="Lato" panose="020F0502020204030203" pitchFamily="34" charset="0"/>
                <a:ea typeface="Lato" panose="020F0502020204030203" pitchFamily="34" charset="0"/>
                <a:cs typeface="Lato" panose="020F0502020204030203" pitchFamily="34" charset="0"/>
              </a:rPr>
              <a:t> over the 20-year time horizon? 1/5/10/30%?</a:t>
            </a:r>
          </a:p>
        </p:txBody>
      </p:sp>
      <p:sp>
        <p:nvSpPr>
          <p:cNvPr id="6" name="Subtitle 2">
            <a:extLst>
              <a:ext uri="{FF2B5EF4-FFF2-40B4-BE49-F238E27FC236}">
                <a16:creationId xmlns:a16="http://schemas.microsoft.com/office/drawing/2014/main" id="{54FFD5E6-7569-4284-B576-BBAE7CB03765}"/>
              </a:ext>
            </a:extLst>
          </p:cNvPr>
          <p:cNvSpPr txBox="1">
            <a:spLocks/>
          </p:cNvSpPr>
          <p:nvPr/>
        </p:nvSpPr>
        <p:spPr>
          <a:xfrm>
            <a:off x="331738" y="5695452"/>
            <a:ext cx="11394798" cy="804677"/>
          </a:xfrm>
          <a:prstGeom prst="rect">
            <a:avLst/>
          </a:prstGeom>
          <a:solidFill>
            <a:srgbClr val="451551"/>
          </a:solidFill>
          <a:ln w="28575">
            <a:solidFill>
              <a:srgbClr val="451551"/>
            </a:solidFill>
          </a:ln>
        </p:spPr>
        <p:txBody>
          <a:bodyPr vert="horz" lIns="91440" tIns="45720" rIns="91440" bIns="45720" rtlCol="0" anchor="ctr" anchorCtr="0">
            <a:noAutofit/>
          </a:bodyPr>
          <a:lstStyle>
            <a:defPPr>
              <a:defRPr lang="en-US"/>
            </a:defPPr>
            <a:lvl1pPr marL="285750" indent="-285750">
              <a:lnSpc>
                <a:spcPct val="150000"/>
              </a:lnSpc>
              <a:spcBef>
                <a:spcPts val="200"/>
              </a:spcBef>
              <a:buFont typeface="Arial" panose="020B0604020202020204" pitchFamily="34" charset="0"/>
              <a:buNone/>
              <a:defRPr>
                <a:latin typeface="Lato" panose="020F0502020204030203" pitchFamily="34" charset="0"/>
                <a:ea typeface="Lato" panose="020F0502020204030203" pitchFamily="34" charset="0"/>
                <a:cs typeface="Lato" panose="020F0502020204030203" pitchFamily="34" charset="0"/>
              </a:defRPr>
            </a:lvl1pPr>
            <a:lvl2pPr marL="0" lvl="1" indent="0" algn="ctr">
              <a:lnSpc>
                <a:spcPct val="100000"/>
              </a:lnSpc>
              <a:spcBef>
                <a:spcPts val="600"/>
              </a:spcBef>
              <a:spcAft>
                <a:spcPts val="600"/>
              </a:spcAft>
              <a:buFont typeface="Arial" panose="020B0604020202020204" pitchFamily="34" charset="0"/>
              <a:buNone/>
              <a:defRPr sz="2000">
                <a:solidFill>
                  <a:schemeClr val="bg1"/>
                </a:solidFill>
                <a:latin typeface="Lato" panose="020F0502020204030203" pitchFamily="34" charset="0"/>
                <a:ea typeface="Lato" panose="020F0502020204030203" pitchFamily="34" charset="0"/>
                <a:cs typeface="Lato" panose="020F0502020204030203" pitchFamily="34" charset="0"/>
              </a:defRPr>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ctr"/>
            <a:r>
              <a:rPr lang="en-GB" sz="2000" dirty="0">
                <a:solidFill>
                  <a:srgbClr val="FFFFFF"/>
                </a:solidFill>
              </a:rPr>
              <a:t>Is resistance to comparator antimicrobials likely to change over time? In what direction?</a:t>
            </a:r>
          </a:p>
        </p:txBody>
      </p:sp>
      <p:sp>
        <p:nvSpPr>
          <p:cNvPr id="7" name="Subtitle 2">
            <a:extLst>
              <a:ext uri="{FF2B5EF4-FFF2-40B4-BE49-F238E27FC236}">
                <a16:creationId xmlns:a16="http://schemas.microsoft.com/office/drawing/2014/main" id="{093332CA-FCC5-4EC9-B2A7-1F84927E4069}"/>
              </a:ext>
            </a:extLst>
          </p:cNvPr>
          <p:cNvSpPr txBox="1">
            <a:spLocks/>
          </p:cNvSpPr>
          <p:nvPr/>
        </p:nvSpPr>
        <p:spPr>
          <a:xfrm>
            <a:off x="331738" y="3830132"/>
            <a:ext cx="11394798" cy="804677"/>
          </a:xfrm>
          <a:prstGeom prst="rect">
            <a:avLst/>
          </a:prstGeom>
          <a:solidFill>
            <a:srgbClr val="451551"/>
          </a:solidFill>
          <a:ln w="28575">
            <a:solidFill>
              <a:srgbClr val="451551"/>
            </a:solidFill>
          </a:ln>
        </p:spPr>
        <p:txBody>
          <a:bodyPr vert="horz" lIns="91440" tIns="45720" rIns="91440" bIns="45720" rtlCol="0" anchor="ctr" anchorCtr="0">
            <a:no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nSpc>
                <a:spcPct val="100000"/>
              </a:lnSpc>
              <a:spcBef>
                <a:spcPts val="600"/>
              </a:spcBef>
              <a:spcAft>
                <a:spcPts val="600"/>
              </a:spcAft>
            </a:pPr>
            <a:r>
              <a:rPr lang="en-GB" dirty="0">
                <a:solidFill>
                  <a:schemeClr val="bg1"/>
                </a:solidFill>
                <a:latin typeface="Lato" panose="020F0502020204030203" pitchFamily="34" charset="0"/>
                <a:ea typeface="Lato" panose="020F0502020204030203" pitchFamily="34" charset="0"/>
                <a:cs typeface="Lato" panose="020F0502020204030203" pitchFamily="34" charset="0"/>
              </a:rPr>
              <a:t>Is it reasonable to assume no growth in the eligible </a:t>
            </a:r>
            <a:r>
              <a:rPr lang="en-GB" i="1" dirty="0">
                <a:solidFill>
                  <a:schemeClr val="bg1"/>
                </a:solidFill>
                <a:latin typeface="Lato" panose="020F0502020204030203" pitchFamily="34" charset="0"/>
                <a:ea typeface="Lato" panose="020F0502020204030203" pitchFamily="34" charset="0"/>
                <a:cs typeface="Lato" panose="020F0502020204030203" pitchFamily="34" charset="0"/>
              </a:rPr>
              <a:t>Pseudomonas </a:t>
            </a:r>
            <a:r>
              <a:rPr lang="en-GB" dirty="0">
                <a:solidFill>
                  <a:schemeClr val="bg1"/>
                </a:solidFill>
                <a:latin typeface="Lato" panose="020F0502020204030203" pitchFamily="34" charset="0"/>
                <a:ea typeface="Lato" panose="020F0502020204030203" pitchFamily="34" charset="0"/>
                <a:cs typeface="Lato" panose="020F0502020204030203" pitchFamily="34" charset="0"/>
              </a:rPr>
              <a:t>population over time? </a:t>
            </a:r>
            <a:br>
              <a:rPr lang="en-GB" dirty="0">
                <a:solidFill>
                  <a:schemeClr val="bg1"/>
                </a:solidFill>
                <a:latin typeface="Lato" panose="020F0502020204030203" pitchFamily="34" charset="0"/>
                <a:ea typeface="Lato" panose="020F0502020204030203" pitchFamily="34" charset="0"/>
                <a:cs typeface="Lato" panose="020F0502020204030203" pitchFamily="34" charset="0"/>
              </a:rPr>
            </a:br>
            <a:r>
              <a:rPr lang="en-GB" dirty="0">
                <a:solidFill>
                  <a:schemeClr val="bg1"/>
                </a:solidFill>
                <a:latin typeface="Lato" panose="020F0502020204030203" pitchFamily="34" charset="0"/>
                <a:ea typeface="Lato" panose="020F0502020204030203" pitchFamily="34" charset="0"/>
                <a:cs typeface="Lato" panose="020F0502020204030203" pitchFamily="34" charset="0"/>
              </a:rPr>
              <a:t>What is the likely magnitude of any uncaptured value in the QALY estimates?</a:t>
            </a:r>
          </a:p>
        </p:txBody>
      </p:sp>
    </p:spTree>
    <p:extLst>
      <p:ext uri="{BB962C8B-B14F-4D97-AF65-F5344CB8AC3E}">
        <p14:creationId xmlns:p14="http://schemas.microsoft.com/office/powerpoint/2010/main" val="26331024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EE48-1465-4CAC-96BF-8F442BD1CA10}"/>
              </a:ext>
            </a:extLst>
          </p:cNvPr>
          <p:cNvSpPr>
            <a:spLocks noGrp="1"/>
          </p:cNvSpPr>
          <p:nvPr>
            <p:ph type="ctrTitle"/>
          </p:nvPr>
        </p:nvSpPr>
        <p:spPr>
          <a:xfrm>
            <a:off x="724988" y="746309"/>
            <a:ext cx="6537049" cy="1276350"/>
          </a:xfrm>
        </p:spPr>
        <p:txBody>
          <a:bodyPr/>
          <a:lstStyle/>
          <a:p>
            <a:r>
              <a:rPr lang="en-GB" dirty="0"/>
              <a:t>EEPRU model results</a:t>
            </a:r>
          </a:p>
        </p:txBody>
      </p:sp>
      <p:sp>
        <p:nvSpPr>
          <p:cNvPr id="3" name="Subtitle 2">
            <a:extLst>
              <a:ext uri="{FF2B5EF4-FFF2-40B4-BE49-F238E27FC236}">
                <a16:creationId xmlns:a16="http://schemas.microsoft.com/office/drawing/2014/main" id="{6942F167-72D5-41CE-8E79-17C67F4863AE}"/>
              </a:ext>
            </a:extLst>
          </p:cNvPr>
          <p:cNvSpPr>
            <a:spLocks noGrp="1"/>
          </p:cNvSpPr>
          <p:nvPr>
            <p:ph type="subTitle" idx="1"/>
          </p:nvPr>
        </p:nvSpPr>
        <p:spPr/>
        <p:txBody>
          <a:bodyPr>
            <a:normAutofit/>
          </a:bodyPr>
          <a:lstStyle/>
          <a:p>
            <a:r>
              <a:rPr lang="en-GB" sz="2800" dirty="0"/>
              <a:t>Per-patient results</a:t>
            </a:r>
          </a:p>
        </p:txBody>
      </p:sp>
    </p:spTree>
    <p:extLst>
      <p:ext uri="{BB962C8B-B14F-4D97-AF65-F5344CB8AC3E}">
        <p14:creationId xmlns:p14="http://schemas.microsoft.com/office/powerpoint/2010/main" val="21919705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4D1EE-485F-4B04-B9C6-E69A8BE9BF4F}"/>
              </a:ext>
            </a:extLst>
          </p:cNvPr>
          <p:cNvSpPr>
            <a:spLocks noGrp="1"/>
          </p:cNvSpPr>
          <p:nvPr>
            <p:ph type="ctrTitle"/>
          </p:nvPr>
        </p:nvSpPr>
        <p:spPr>
          <a:xfrm>
            <a:off x="423476" y="421148"/>
            <a:ext cx="11080069" cy="1276350"/>
          </a:xfrm>
        </p:spPr>
        <p:txBody>
          <a:bodyPr>
            <a:normAutofit/>
          </a:bodyPr>
          <a:lstStyle/>
          <a:p>
            <a:r>
              <a:rPr lang="en-GB" sz="3600" dirty="0"/>
              <a:t>Patient level model – Comparator pathway in empiric setting</a:t>
            </a:r>
          </a:p>
        </p:txBody>
      </p:sp>
      <p:sp>
        <p:nvSpPr>
          <p:cNvPr id="3" name="Subtitle 2">
            <a:extLst>
              <a:ext uri="{FF2B5EF4-FFF2-40B4-BE49-F238E27FC236}">
                <a16:creationId xmlns:a16="http://schemas.microsoft.com/office/drawing/2014/main" id="{DFE03FAC-8D56-4538-8A24-FEB6505416EA}"/>
              </a:ext>
            </a:extLst>
          </p:cNvPr>
          <p:cNvSpPr>
            <a:spLocks noGrp="1"/>
          </p:cNvSpPr>
          <p:nvPr>
            <p:ph type="subTitle" idx="1"/>
          </p:nvPr>
        </p:nvSpPr>
        <p:spPr>
          <a:xfrm>
            <a:off x="496383" y="1572342"/>
            <a:ext cx="10795130" cy="1630119"/>
          </a:xfrm>
        </p:spPr>
        <p:txBody>
          <a:bodyPr>
            <a:normAutofit/>
          </a:bodyPr>
          <a:lstStyle/>
          <a:p>
            <a:pPr marL="0" indent="0">
              <a:lnSpc>
                <a:spcPct val="100000"/>
              </a:lnSpc>
              <a:spcBef>
                <a:spcPts val="600"/>
              </a:spcBef>
              <a:spcAft>
                <a:spcPts val="600"/>
              </a:spcAft>
            </a:pPr>
            <a:r>
              <a:rPr lang="en-GB" dirty="0">
                <a:latin typeface="+mn-lt"/>
              </a:rPr>
              <a:t>3 possible pathways modelled in empiric to microbiology-directed setting:</a:t>
            </a:r>
          </a:p>
          <a:p>
            <a:pPr marL="741600" lvl="2" indent="-284400" algn="l">
              <a:lnSpc>
                <a:spcPct val="100000"/>
              </a:lnSpc>
              <a:spcBef>
                <a:spcPts val="200"/>
              </a:spcBef>
              <a:spcAft>
                <a:spcPts val="600"/>
              </a:spcAft>
              <a:buFont typeface="Arial" panose="020B0604020202020204" pitchFamily="34" charset="0"/>
              <a:buChar char="•"/>
            </a:pPr>
            <a:r>
              <a:rPr lang="en-GB" dirty="0"/>
              <a:t>ES1: </a:t>
            </a:r>
            <a:r>
              <a:rPr lang="en-GB" dirty="0" err="1"/>
              <a:t>Cefiderocol</a:t>
            </a:r>
            <a:r>
              <a:rPr lang="en-GB" dirty="0"/>
              <a:t> empiric setting + existing treatments in microbiology-directed setting</a:t>
            </a:r>
          </a:p>
          <a:p>
            <a:pPr marL="741600" lvl="2" indent="-284400" algn="l">
              <a:lnSpc>
                <a:spcPct val="100000"/>
              </a:lnSpc>
              <a:spcBef>
                <a:spcPts val="200"/>
              </a:spcBef>
              <a:spcAft>
                <a:spcPts val="600"/>
              </a:spcAft>
              <a:buFont typeface="Arial" panose="020B0604020202020204" pitchFamily="34" charset="0"/>
              <a:buChar char="•"/>
            </a:pPr>
            <a:r>
              <a:rPr lang="en-GB" dirty="0"/>
              <a:t>ES2: existing therapies in both empiric setting and microbiology-directed setting</a:t>
            </a:r>
          </a:p>
          <a:p>
            <a:pPr marL="741600" lvl="2" indent="-284400" algn="l">
              <a:lnSpc>
                <a:spcPct val="100000"/>
              </a:lnSpc>
              <a:spcBef>
                <a:spcPts val="200"/>
              </a:spcBef>
              <a:spcAft>
                <a:spcPts val="600"/>
              </a:spcAft>
              <a:buFont typeface="Arial" panose="020B0604020202020204" pitchFamily="34" charset="0"/>
              <a:buChar char="•"/>
            </a:pPr>
            <a:r>
              <a:rPr lang="en-GB" dirty="0"/>
              <a:t>ES3: existing therapies in empiric setting + </a:t>
            </a:r>
            <a:r>
              <a:rPr lang="en-GB" dirty="0" err="1"/>
              <a:t>cefiderocol</a:t>
            </a:r>
            <a:r>
              <a:rPr lang="en-GB" dirty="0"/>
              <a:t> in microbiology-directed setting</a:t>
            </a:r>
          </a:p>
          <a:p>
            <a:endParaRPr lang="en-GB" dirty="0"/>
          </a:p>
        </p:txBody>
      </p:sp>
      <p:graphicFrame>
        <p:nvGraphicFramePr>
          <p:cNvPr id="4" name="Table 3">
            <a:extLst>
              <a:ext uri="{FF2B5EF4-FFF2-40B4-BE49-F238E27FC236}">
                <a16:creationId xmlns:a16="http://schemas.microsoft.com/office/drawing/2014/main" id="{9154D79E-2E8B-4DDD-B751-A82E6437608F}"/>
              </a:ext>
            </a:extLst>
          </p:cNvPr>
          <p:cNvGraphicFramePr>
            <a:graphicFrameLocks noGrp="1"/>
          </p:cNvGraphicFramePr>
          <p:nvPr>
            <p:extLst>
              <p:ext uri="{D42A27DB-BD31-4B8C-83A1-F6EECF244321}">
                <p14:modId xmlns:p14="http://schemas.microsoft.com/office/powerpoint/2010/main" val="3813243419"/>
              </p:ext>
            </p:extLst>
          </p:nvPr>
        </p:nvGraphicFramePr>
        <p:xfrm>
          <a:off x="496383" y="3389497"/>
          <a:ext cx="11199234" cy="2651893"/>
        </p:xfrm>
        <a:graphic>
          <a:graphicData uri="http://schemas.openxmlformats.org/drawingml/2006/table">
            <a:tbl>
              <a:tblPr firstRow="1" firstCol="1" bandRow="1">
                <a:tableStyleId>{5C22544A-7EE6-4342-B048-85BDC9FD1C3A}</a:tableStyleId>
              </a:tblPr>
              <a:tblGrid>
                <a:gridCol w="5068203">
                  <a:extLst>
                    <a:ext uri="{9D8B030D-6E8A-4147-A177-3AD203B41FA5}">
                      <a16:colId xmlns:a16="http://schemas.microsoft.com/office/drawing/2014/main" val="353951812"/>
                    </a:ext>
                  </a:extLst>
                </a:gridCol>
                <a:gridCol w="6131031">
                  <a:extLst>
                    <a:ext uri="{9D8B030D-6E8A-4147-A177-3AD203B41FA5}">
                      <a16:colId xmlns:a16="http://schemas.microsoft.com/office/drawing/2014/main" val="771780470"/>
                    </a:ext>
                  </a:extLst>
                </a:gridCol>
              </a:tblGrid>
              <a:tr h="251810">
                <a:tc>
                  <a:txBody>
                    <a:bodyPr/>
                    <a:lstStyle/>
                    <a:p>
                      <a:pPr>
                        <a:lnSpc>
                          <a:spcPct val="107000"/>
                        </a:lnSpc>
                        <a:spcAft>
                          <a:spcPts val="800"/>
                        </a:spcAft>
                      </a:pPr>
                      <a:r>
                        <a:rPr lang="en-GB" sz="1800" dirty="0">
                          <a:effectLst/>
                        </a:rPr>
                        <a:t>Empiric treatment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4054" marR="54054" marT="0" marB="0"/>
                </a:tc>
                <a:tc>
                  <a:txBody>
                    <a:bodyPr/>
                    <a:lstStyle/>
                    <a:p>
                      <a:pPr>
                        <a:lnSpc>
                          <a:spcPct val="107000"/>
                        </a:lnSpc>
                        <a:spcAft>
                          <a:spcPts val="800"/>
                        </a:spcAft>
                      </a:pPr>
                      <a:r>
                        <a:rPr lang="en-GB" sz="1800" dirty="0">
                          <a:effectLst/>
                        </a:rPr>
                        <a:t>Microbiology-directed treatment (if indicated in the microbiology-directed setting)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4054" marR="54054" marT="0" marB="0"/>
                </a:tc>
                <a:extLst>
                  <a:ext uri="{0D108BD9-81ED-4DB2-BD59-A6C34878D82A}">
                    <a16:rowId xmlns:a16="http://schemas.microsoft.com/office/drawing/2014/main" val="1574082484"/>
                  </a:ext>
                </a:extLst>
              </a:tr>
              <a:tr h="251810">
                <a:tc>
                  <a:txBody>
                    <a:bodyPr/>
                    <a:lstStyle/>
                    <a:p>
                      <a:pPr marL="0" algn="l" defTabSz="914400" rtl="0" eaLnBrk="1" latinLnBrk="0" hangingPunct="1">
                        <a:lnSpc>
                          <a:spcPct val="107000"/>
                        </a:lnSpc>
                        <a:spcAft>
                          <a:spcPts val="800"/>
                        </a:spcAft>
                      </a:pPr>
                      <a:r>
                        <a:rPr lang="en-GB" sz="1800" kern="1200" dirty="0" err="1">
                          <a:solidFill>
                            <a:schemeClr val="tx1"/>
                          </a:solidFill>
                          <a:effectLst/>
                          <a:latin typeface="+mn-lt"/>
                          <a:ea typeface="+mn-ea"/>
                          <a:cs typeface="+mn-cs"/>
                        </a:rPr>
                        <a:t>Cefiderocol</a:t>
                      </a:r>
                      <a:r>
                        <a:rPr lang="en-GB" sz="1800" kern="1200" dirty="0">
                          <a:solidFill>
                            <a:schemeClr val="tx1"/>
                          </a:solidFill>
                          <a:effectLst/>
                          <a:latin typeface="+mn-lt"/>
                          <a:ea typeface="+mn-ea"/>
                          <a:cs typeface="+mn-cs"/>
                        </a:rPr>
                        <a:t> (ES1)</a:t>
                      </a:r>
                    </a:p>
                  </a:txBody>
                  <a:tcPr marL="54054" marR="54054" marT="0" marB="0">
                    <a:solidFill>
                      <a:srgbClr val="CBCFD0"/>
                    </a:solidFill>
                  </a:tcPr>
                </a:tc>
                <a:tc>
                  <a:txBody>
                    <a:bodyPr/>
                    <a:lstStyle/>
                    <a:p>
                      <a:pPr>
                        <a:lnSpc>
                          <a:spcPct val="107000"/>
                        </a:lnSpc>
                        <a:spcAft>
                          <a:spcPts val="800"/>
                        </a:spcAft>
                      </a:pPr>
                      <a:r>
                        <a:rPr lang="en-GB" sz="1800" dirty="0">
                          <a:effectLst/>
                        </a:rPr>
                        <a:t>Existing therapies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4054" marR="54054" marT="0" marB="0">
                    <a:solidFill>
                      <a:srgbClr val="CBCFD0"/>
                    </a:solidFill>
                  </a:tcPr>
                </a:tc>
                <a:extLst>
                  <a:ext uri="{0D108BD9-81ED-4DB2-BD59-A6C34878D82A}">
                    <a16:rowId xmlns:a16="http://schemas.microsoft.com/office/drawing/2014/main" val="1880560152"/>
                  </a:ext>
                </a:extLst>
              </a:tr>
              <a:tr h="358550">
                <a:tc>
                  <a:txBody>
                    <a:bodyPr/>
                    <a:lstStyle/>
                    <a:p>
                      <a:pPr>
                        <a:lnSpc>
                          <a:spcPct val="107000"/>
                        </a:lnSpc>
                        <a:spcAft>
                          <a:spcPts val="800"/>
                        </a:spcAft>
                      </a:pPr>
                      <a:r>
                        <a:rPr lang="en-GB" sz="1800" dirty="0">
                          <a:solidFill>
                            <a:schemeClr val="tx1"/>
                          </a:solidFill>
                          <a:effectLst/>
                        </a:rPr>
                        <a:t>Non-colistin or aminoglycoside-based (ES2nca)</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4054" marR="54054" marT="0" marB="0">
                    <a:solidFill>
                      <a:srgbClr val="E7E9E9"/>
                    </a:solidFill>
                  </a:tcPr>
                </a:tc>
                <a:tc>
                  <a:txBody>
                    <a:bodyPr/>
                    <a:lstStyle/>
                    <a:p>
                      <a:pPr>
                        <a:lnSpc>
                          <a:spcPct val="107000"/>
                        </a:lnSpc>
                        <a:spcAft>
                          <a:spcPts val="800"/>
                        </a:spcAft>
                      </a:pPr>
                      <a:r>
                        <a:rPr lang="en-GB" sz="1800" dirty="0">
                          <a:effectLst/>
                        </a:rPr>
                        <a:t>Existing therapies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4054" marR="54054" marT="0" marB="0">
                    <a:solidFill>
                      <a:srgbClr val="E7E9E9"/>
                    </a:solidFill>
                  </a:tcPr>
                </a:tc>
                <a:extLst>
                  <a:ext uri="{0D108BD9-81ED-4DB2-BD59-A6C34878D82A}">
                    <a16:rowId xmlns:a16="http://schemas.microsoft.com/office/drawing/2014/main" val="3257570616"/>
                  </a:ext>
                </a:extLst>
              </a:tr>
              <a:tr h="358550">
                <a:tc>
                  <a:txBody>
                    <a:bodyPr/>
                    <a:lstStyle/>
                    <a:p>
                      <a:pPr>
                        <a:lnSpc>
                          <a:spcPct val="107000"/>
                        </a:lnSpc>
                        <a:spcAft>
                          <a:spcPts val="800"/>
                        </a:spcAft>
                      </a:pPr>
                      <a:r>
                        <a:rPr lang="en-GB" sz="1800" dirty="0">
                          <a:solidFill>
                            <a:schemeClr val="tx1"/>
                          </a:solidFill>
                          <a:effectLst/>
                        </a:rPr>
                        <a:t>Colistin or aminoglycoside-based (ES2ca)</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4054" marR="54054" marT="0" marB="0">
                    <a:solidFill>
                      <a:srgbClr val="CBCFD0"/>
                    </a:solidFill>
                  </a:tcPr>
                </a:tc>
                <a:tc>
                  <a:txBody>
                    <a:bodyPr/>
                    <a:lstStyle/>
                    <a:p>
                      <a:pPr>
                        <a:lnSpc>
                          <a:spcPct val="107000"/>
                        </a:lnSpc>
                        <a:spcAft>
                          <a:spcPts val="800"/>
                        </a:spcAft>
                      </a:pPr>
                      <a:r>
                        <a:rPr lang="en-GB" sz="1800" dirty="0">
                          <a:effectLst/>
                        </a:rPr>
                        <a:t>Existing therapies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4054" marR="54054" marT="0" marB="0"/>
                </a:tc>
                <a:extLst>
                  <a:ext uri="{0D108BD9-81ED-4DB2-BD59-A6C34878D82A}">
                    <a16:rowId xmlns:a16="http://schemas.microsoft.com/office/drawing/2014/main" val="1137087165"/>
                  </a:ext>
                </a:extLst>
              </a:tr>
              <a:tr h="542645">
                <a:tc>
                  <a:txBody>
                    <a:bodyPr/>
                    <a:lstStyle/>
                    <a:p>
                      <a:pPr>
                        <a:lnSpc>
                          <a:spcPct val="107000"/>
                        </a:lnSpc>
                        <a:spcAft>
                          <a:spcPts val="800"/>
                        </a:spcAft>
                      </a:pPr>
                      <a:r>
                        <a:rPr lang="en-GB" sz="1800" dirty="0">
                          <a:solidFill>
                            <a:schemeClr val="tx1"/>
                          </a:solidFill>
                          <a:effectLst/>
                        </a:rPr>
                        <a:t>Non-colistin or aminoglycoside-based (ES3nca)</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4054" marR="54054" marT="0" marB="0">
                    <a:solidFill>
                      <a:srgbClr val="E7E9E9"/>
                    </a:solidFill>
                  </a:tcPr>
                </a:tc>
                <a:tc>
                  <a:txBody>
                    <a:bodyPr/>
                    <a:lstStyle/>
                    <a:p>
                      <a:pPr>
                        <a:lnSpc>
                          <a:spcPct val="107000"/>
                        </a:lnSpc>
                        <a:spcAft>
                          <a:spcPts val="800"/>
                        </a:spcAft>
                      </a:pPr>
                      <a:r>
                        <a:rPr lang="en-GB" sz="1800" dirty="0" err="1">
                          <a:effectLst/>
                        </a:rPr>
                        <a:t>Cefiderocol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4054" marR="54054" marT="0" marB="0"/>
                </a:tc>
                <a:extLst>
                  <a:ext uri="{0D108BD9-81ED-4DB2-BD59-A6C34878D82A}">
                    <a16:rowId xmlns:a16="http://schemas.microsoft.com/office/drawing/2014/main" val="3214328439"/>
                  </a:ext>
                </a:extLst>
              </a:tr>
              <a:tr h="542645">
                <a:tc>
                  <a:txBody>
                    <a:bodyPr/>
                    <a:lstStyle/>
                    <a:p>
                      <a:pPr>
                        <a:lnSpc>
                          <a:spcPct val="107000"/>
                        </a:lnSpc>
                        <a:spcAft>
                          <a:spcPts val="800"/>
                        </a:spcAft>
                      </a:pPr>
                      <a:r>
                        <a:rPr lang="en-GB" sz="1800" dirty="0">
                          <a:solidFill>
                            <a:schemeClr val="tx1"/>
                          </a:solidFill>
                          <a:effectLst/>
                        </a:rPr>
                        <a:t>Colistin or aminoglycoside-based (ES3ca)</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4054" marR="54054" marT="0" marB="0">
                    <a:solidFill>
                      <a:srgbClr val="CBCFD0"/>
                    </a:solidFill>
                  </a:tcPr>
                </a:tc>
                <a:tc>
                  <a:txBody>
                    <a:bodyPr/>
                    <a:lstStyle/>
                    <a:p>
                      <a:pPr>
                        <a:lnSpc>
                          <a:spcPct val="107000"/>
                        </a:lnSpc>
                        <a:spcAft>
                          <a:spcPts val="800"/>
                        </a:spcAft>
                      </a:pPr>
                      <a:r>
                        <a:rPr lang="en-GB" sz="1800" dirty="0" err="1">
                          <a:effectLst/>
                        </a:rPr>
                        <a:t>Cefiderocol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4054" marR="54054" marT="0" marB="0">
                    <a:solidFill>
                      <a:srgbClr val="CBCFD0"/>
                    </a:solidFill>
                  </a:tcPr>
                </a:tc>
                <a:extLst>
                  <a:ext uri="{0D108BD9-81ED-4DB2-BD59-A6C34878D82A}">
                    <a16:rowId xmlns:a16="http://schemas.microsoft.com/office/drawing/2014/main" val="1098712299"/>
                  </a:ext>
                </a:extLst>
              </a:tr>
            </a:tbl>
          </a:graphicData>
        </a:graphic>
      </p:graphicFrame>
    </p:spTree>
    <p:extLst>
      <p:ext uri="{BB962C8B-B14F-4D97-AF65-F5344CB8AC3E}">
        <p14:creationId xmlns:p14="http://schemas.microsoft.com/office/powerpoint/2010/main" val="2698977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a:xfrm>
            <a:off x="139840" y="194788"/>
            <a:ext cx="11879591" cy="1294799"/>
          </a:xfrm>
        </p:spPr>
        <p:txBody>
          <a:bodyPr>
            <a:normAutofit/>
          </a:bodyPr>
          <a:lstStyle/>
          <a:p>
            <a:r>
              <a:rPr lang="en-GB" sz="2800" dirty="0"/>
              <a:t>Per-patient base case results (probabilistic): HAP/VAP, empiric setting</a:t>
            </a:r>
            <a:br>
              <a:rPr lang="en-GB" sz="2800" dirty="0"/>
            </a:br>
            <a:r>
              <a:rPr lang="en-GB" sz="2800" i="1" dirty="0" err="1"/>
              <a:t>Enterobacterales</a:t>
            </a:r>
            <a:endParaRPr lang="en-GB" sz="2800" i="1" dirty="0"/>
          </a:p>
        </p:txBody>
      </p:sp>
      <p:graphicFrame>
        <p:nvGraphicFramePr>
          <p:cNvPr id="2" name="Table 1">
            <a:extLst>
              <a:ext uri="{FF2B5EF4-FFF2-40B4-BE49-F238E27FC236}">
                <a16:creationId xmlns:a16="http://schemas.microsoft.com/office/drawing/2014/main" id="{956496A6-C676-4A52-97BB-AB7DC0C56F3F}"/>
              </a:ext>
            </a:extLst>
          </p:cNvPr>
          <p:cNvGraphicFramePr>
            <a:graphicFrameLocks noGrp="1"/>
          </p:cNvGraphicFramePr>
          <p:nvPr>
            <p:extLst>
              <p:ext uri="{D42A27DB-BD31-4B8C-83A1-F6EECF244321}">
                <p14:modId xmlns:p14="http://schemas.microsoft.com/office/powerpoint/2010/main" val="1526407879"/>
              </p:ext>
            </p:extLst>
          </p:nvPr>
        </p:nvGraphicFramePr>
        <p:xfrm>
          <a:off x="5270500" y="738125"/>
          <a:ext cx="6748930" cy="4949112"/>
        </p:xfrm>
        <a:graphic>
          <a:graphicData uri="http://schemas.openxmlformats.org/drawingml/2006/table">
            <a:tbl>
              <a:tblPr firstRow="1" firstCol="1" bandRow="1">
                <a:tableStyleId>{5C22544A-7EE6-4342-B048-85BDC9FD1C3A}</a:tableStyleId>
              </a:tblPr>
              <a:tblGrid>
                <a:gridCol w="2900106">
                  <a:extLst>
                    <a:ext uri="{9D8B030D-6E8A-4147-A177-3AD203B41FA5}">
                      <a16:colId xmlns:a16="http://schemas.microsoft.com/office/drawing/2014/main" val="2444791544"/>
                    </a:ext>
                  </a:extLst>
                </a:gridCol>
                <a:gridCol w="2050026">
                  <a:extLst>
                    <a:ext uri="{9D8B030D-6E8A-4147-A177-3AD203B41FA5}">
                      <a16:colId xmlns:a16="http://schemas.microsoft.com/office/drawing/2014/main" val="3470886759"/>
                    </a:ext>
                  </a:extLst>
                </a:gridCol>
                <a:gridCol w="1798798">
                  <a:extLst>
                    <a:ext uri="{9D8B030D-6E8A-4147-A177-3AD203B41FA5}">
                      <a16:colId xmlns:a16="http://schemas.microsoft.com/office/drawing/2014/main" val="1916251512"/>
                    </a:ext>
                  </a:extLst>
                </a:gridCol>
              </a:tblGrid>
              <a:tr h="324777">
                <a:tc rowSpan="2">
                  <a:txBody>
                    <a:bodyPr/>
                    <a:lstStyle/>
                    <a:p>
                      <a:pPr>
                        <a:lnSpc>
                          <a:spcPct val="107000"/>
                        </a:lnSpc>
                        <a:spcAft>
                          <a:spcPts val="800"/>
                        </a:spcAft>
                      </a:pPr>
                      <a:r>
                        <a:rPr lang="en-GB" sz="1800" dirty="0">
                          <a:effectLst/>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gridSpan="2">
                  <a:txBody>
                    <a:bodyPr/>
                    <a:lstStyle/>
                    <a:p>
                      <a:pPr>
                        <a:lnSpc>
                          <a:spcPct val="107000"/>
                        </a:lnSpc>
                        <a:spcAft>
                          <a:spcPts val="800"/>
                        </a:spcAft>
                      </a:pPr>
                      <a:r>
                        <a:rPr lang="it-IT" sz="1800">
                          <a:effectLst/>
                        </a:rPr>
                        <a:t>Incremental results</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hMerge="1">
                  <a:txBody>
                    <a:bodyPr/>
                    <a:lstStyle/>
                    <a:p>
                      <a:endParaRPr lang="en-GB"/>
                    </a:p>
                  </a:txBody>
                  <a:tcPr/>
                </a:tc>
                <a:extLst>
                  <a:ext uri="{0D108BD9-81ED-4DB2-BD59-A6C34878D82A}">
                    <a16:rowId xmlns:a16="http://schemas.microsoft.com/office/drawing/2014/main" val="763236892"/>
                  </a:ext>
                </a:extLst>
              </a:tr>
              <a:tr h="256163">
                <a:tc vMerge="1">
                  <a:txBody>
                    <a:bodyPr/>
                    <a:lstStyle/>
                    <a:p>
                      <a:endParaRPr lang="en-GB"/>
                    </a:p>
                  </a:txBody>
                  <a:tcPr/>
                </a:tc>
                <a:tc>
                  <a:txBody>
                    <a:bodyPr/>
                    <a:lstStyle/>
                    <a:p>
                      <a:r>
                        <a:rPr lang="it-IT" sz="1800" dirty="0">
                          <a:solidFill>
                            <a:schemeClr val="tx1"/>
                          </a:solidFill>
                          <a:effectLst/>
                        </a:rPr>
                        <a:t>ES1 vs ES2ca</a:t>
                      </a:r>
                      <a:endParaRPr lang="en-GB" dirty="0"/>
                    </a:p>
                  </a:txBody>
                  <a:tcPr marL="5251" marR="5251" marT="0" marB="0"/>
                </a:tc>
                <a:tc>
                  <a:txBody>
                    <a:bodyPr/>
                    <a:lstStyle/>
                    <a:p>
                      <a:r>
                        <a:rPr lang="it-IT" sz="1800" dirty="0">
                          <a:solidFill>
                            <a:schemeClr val="tx1"/>
                          </a:solidFill>
                          <a:effectLst/>
                        </a:rPr>
                        <a:t>ES1 vs ES3ca</a:t>
                      </a:r>
                      <a:endParaRPr lang="en-GB" dirty="0"/>
                    </a:p>
                  </a:txBody>
                  <a:tcPr marL="5251" marR="5251" marT="0" marB="0"/>
                </a:tc>
                <a:extLst>
                  <a:ext uri="{0D108BD9-81ED-4DB2-BD59-A6C34878D82A}">
                    <a16:rowId xmlns:a16="http://schemas.microsoft.com/office/drawing/2014/main" val="3601539434"/>
                  </a:ext>
                </a:extLst>
              </a:tr>
              <a:tr h="345809">
                <a:tc gridSpan="3">
                  <a:txBody>
                    <a:bodyPr/>
                    <a:lstStyle/>
                    <a:p>
                      <a:pPr algn="r">
                        <a:lnSpc>
                          <a:spcPct val="107000"/>
                        </a:lnSpc>
                        <a:spcAft>
                          <a:spcPts val="800"/>
                        </a:spcAft>
                      </a:pPr>
                      <a:r>
                        <a:rPr lang="en-GB" sz="1800" dirty="0">
                          <a:effectLst/>
                        </a:rPr>
                        <a:t>Patients with MBL </a:t>
                      </a:r>
                      <a:r>
                        <a:rPr lang="en-GB" sz="1800" i="1" dirty="0" err="1">
                          <a:solidFill>
                            <a:schemeClr val="bg1"/>
                          </a:solidFill>
                          <a:effectLst/>
                        </a:rPr>
                        <a:t>Enterobacterales</a:t>
                      </a:r>
                      <a:r>
                        <a:rPr lang="en-GB" sz="1800" dirty="0">
                          <a:solidFill>
                            <a:schemeClr val="bg1"/>
                          </a:solidFill>
                          <a:effectLst/>
                        </a:rPr>
                        <a:t> (‘correctly suspected’)</a:t>
                      </a:r>
                      <a:endParaRPr lang="en-GB"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92288286"/>
                  </a:ext>
                </a:extLst>
              </a:tr>
              <a:tr h="256163">
                <a:tc>
                  <a:txBody>
                    <a:bodyPr/>
                    <a:lstStyle/>
                    <a:p>
                      <a:pPr>
                        <a:lnSpc>
                          <a:spcPct val="107000"/>
                        </a:lnSpc>
                        <a:spcAft>
                          <a:spcPts val="800"/>
                        </a:spcAft>
                      </a:pPr>
                      <a:r>
                        <a:rPr lang="en-GB" sz="1800" b="0" dirty="0">
                          <a:effectLst/>
                        </a:rPr>
                        <a:t>Total costs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nSpc>
                          <a:spcPct val="107000"/>
                        </a:lnSpc>
                        <a:spcAft>
                          <a:spcPts val="800"/>
                        </a:spcAft>
                      </a:pPr>
                      <a:r>
                        <a:rPr lang="en-GB" sz="1800" dirty="0">
                          <a:effectLst/>
                        </a:rPr>
                        <a:t>£4,570</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pPr>
                        <a:lnSpc>
                          <a:spcPct val="107000"/>
                        </a:lnSpc>
                        <a:spcAft>
                          <a:spcPts val="800"/>
                        </a:spcAft>
                      </a:pPr>
                      <a:r>
                        <a:rPr lang="en-GB" sz="1800" dirty="0">
                          <a:effectLst/>
                        </a:rPr>
                        <a:t>£4,591</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extLst>
                  <a:ext uri="{0D108BD9-81ED-4DB2-BD59-A6C34878D82A}">
                    <a16:rowId xmlns:a16="http://schemas.microsoft.com/office/drawing/2014/main" val="1722554243"/>
                  </a:ext>
                </a:extLst>
              </a:tr>
              <a:tr h="256163">
                <a:tc>
                  <a:txBody>
                    <a:bodyPr/>
                    <a:lstStyle/>
                    <a:p>
                      <a:pPr>
                        <a:lnSpc>
                          <a:spcPct val="107000"/>
                        </a:lnSpc>
                        <a:spcAft>
                          <a:spcPts val="800"/>
                        </a:spcAft>
                      </a:pPr>
                      <a:r>
                        <a:rPr lang="en-GB" sz="1800" b="0" dirty="0">
                          <a:effectLst/>
                        </a:rPr>
                        <a:t>Life years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nSpc>
                          <a:spcPct val="107000"/>
                        </a:lnSpc>
                        <a:spcAft>
                          <a:spcPts val="800"/>
                        </a:spcAft>
                      </a:pPr>
                      <a:r>
                        <a:rPr lang="en-GB" sz="1800" dirty="0">
                          <a:effectLst/>
                        </a:rPr>
                        <a:t>0.06</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pPr>
                        <a:lnSpc>
                          <a:spcPct val="107000"/>
                        </a:lnSpc>
                        <a:spcAft>
                          <a:spcPts val="800"/>
                        </a:spcAft>
                      </a:pPr>
                      <a:r>
                        <a:rPr lang="en-GB" sz="1800" dirty="0">
                          <a:effectLst/>
                        </a:rPr>
                        <a:t>0.06</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extLst>
                  <a:ext uri="{0D108BD9-81ED-4DB2-BD59-A6C34878D82A}">
                    <a16:rowId xmlns:a16="http://schemas.microsoft.com/office/drawing/2014/main" val="2384371599"/>
                  </a:ext>
                </a:extLst>
              </a:tr>
              <a:tr h="256163">
                <a:tc>
                  <a:txBody>
                    <a:bodyPr/>
                    <a:lstStyle/>
                    <a:p>
                      <a:pPr>
                        <a:lnSpc>
                          <a:spcPct val="107000"/>
                        </a:lnSpc>
                        <a:spcAft>
                          <a:spcPts val="800"/>
                        </a:spcAft>
                      </a:pPr>
                      <a:r>
                        <a:rPr lang="en-GB" sz="1800" b="0" dirty="0">
                          <a:effectLst/>
                        </a:rPr>
                        <a:t>QALYs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nSpc>
                          <a:spcPct val="107000"/>
                        </a:lnSpc>
                        <a:spcAft>
                          <a:spcPts val="800"/>
                        </a:spcAft>
                      </a:pPr>
                      <a:r>
                        <a:rPr lang="en-GB" sz="1800" dirty="0">
                          <a:effectLst/>
                        </a:rPr>
                        <a:t>0.04</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pPr>
                        <a:lnSpc>
                          <a:spcPct val="107000"/>
                        </a:lnSpc>
                        <a:spcAft>
                          <a:spcPts val="800"/>
                        </a:spcAft>
                      </a:pPr>
                      <a:r>
                        <a:rPr lang="en-GB" sz="1800" dirty="0">
                          <a:effectLst/>
                        </a:rPr>
                        <a:t>0.04</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extLst>
                  <a:ext uri="{0D108BD9-81ED-4DB2-BD59-A6C34878D82A}">
                    <a16:rowId xmlns:a16="http://schemas.microsoft.com/office/drawing/2014/main" val="1241967544"/>
                  </a:ext>
                </a:extLst>
              </a:tr>
              <a:tr h="256163">
                <a:tc>
                  <a:txBody>
                    <a:bodyPr/>
                    <a:lstStyle/>
                    <a:p>
                      <a:pPr>
                        <a:lnSpc>
                          <a:spcPct val="107000"/>
                        </a:lnSpc>
                        <a:spcAft>
                          <a:spcPts val="800"/>
                        </a:spcAft>
                      </a:pPr>
                      <a:r>
                        <a:rPr lang="en-GB" sz="1800" b="0" dirty="0">
                          <a:effectLst/>
                        </a:rPr>
                        <a:t>Per person NHE (QALYs)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nSpc>
                          <a:spcPct val="107000"/>
                        </a:lnSpc>
                        <a:spcAft>
                          <a:spcPts val="800"/>
                        </a:spcAft>
                      </a:pPr>
                      <a:r>
                        <a:rPr lang="en-GB" sz="1800" dirty="0">
                          <a:effectLst/>
                        </a:rPr>
                        <a:t>-0.188</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pPr>
                        <a:lnSpc>
                          <a:spcPct val="107000"/>
                        </a:lnSpc>
                        <a:spcAft>
                          <a:spcPts val="800"/>
                        </a:spcAft>
                      </a:pPr>
                      <a:r>
                        <a:rPr lang="en-GB" sz="1800" dirty="0">
                          <a:effectLst/>
                        </a:rPr>
                        <a:t>-0.191</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extLst>
                  <a:ext uri="{0D108BD9-81ED-4DB2-BD59-A6C34878D82A}">
                    <a16:rowId xmlns:a16="http://schemas.microsoft.com/office/drawing/2014/main" val="464375657"/>
                  </a:ext>
                </a:extLst>
              </a:tr>
              <a:tr h="333898">
                <a:tc gridSpan="3">
                  <a:txBody>
                    <a:bodyPr/>
                    <a:lstStyle/>
                    <a:p>
                      <a:pPr algn="r">
                        <a:lnSpc>
                          <a:spcPct val="107000"/>
                        </a:lnSpc>
                        <a:spcAft>
                          <a:spcPts val="800"/>
                        </a:spcAft>
                      </a:pPr>
                      <a:r>
                        <a:rPr lang="en-GB" sz="1800" dirty="0">
                          <a:effectLst/>
                        </a:rPr>
                        <a:t>Patients without MBL </a:t>
                      </a:r>
                      <a:r>
                        <a:rPr lang="en-GB" sz="1800" i="1" dirty="0" err="1">
                          <a:solidFill>
                            <a:schemeClr val="bg1"/>
                          </a:solidFill>
                          <a:effectLst/>
                        </a:rPr>
                        <a:t>Enterobacterales</a:t>
                      </a:r>
                      <a:r>
                        <a:rPr lang="en-GB" sz="1800" dirty="0">
                          <a:solidFill>
                            <a:schemeClr val="bg1"/>
                          </a:solidFill>
                          <a:effectLst/>
                        </a:rPr>
                        <a:t> (‘wrongly suspected’)</a:t>
                      </a:r>
                      <a:endParaRPr lang="en-GB"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78956718"/>
                  </a:ext>
                </a:extLst>
              </a:tr>
              <a:tr h="256163">
                <a:tc>
                  <a:txBody>
                    <a:bodyPr/>
                    <a:lstStyle/>
                    <a:p>
                      <a:pPr>
                        <a:lnSpc>
                          <a:spcPct val="107000"/>
                        </a:lnSpc>
                        <a:spcAft>
                          <a:spcPts val="800"/>
                        </a:spcAft>
                      </a:pPr>
                      <a:r>
                        <a:rPr lang="en-GB" sz="1800" b="0" dirty="0">
                          <a:effectLst/>
                        </a:rPr>
                        <a:t>Total costs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nSpc>
                          <a:spcPct val="107000"/>
                        </a:lnSpc>
                        <a:spcAft>
                          <a:spcPts val="800"/>
                        </a:spcAft>
                      </a:pPr>
                      <a:r>
                        <a:rPr lang="en-GB" sz="1800" dirty="0">
                          <a:effectLst/>
                        </a:rPr>
                        <a:t>-£304</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r>
                        <a:rPr lang="en-GB" sz="1800" dirty="0">
                          <a:effectLst/>
                        </a:rPr>
                        <a:t>-£304</a:t>
                      </a:r>
                      <a:endParaRPr lang="en-GB" dirty="0"/>
                    </a:p>
                  </a:txBody>
                  <a:tcPr marL="5251" marR="5251" marT="0" marB="0" anchor="b"/>
                </a:tc>
                <a:extLst>
                  <a:ext uri="{0D108BD9-81ED-4DB2-BD59-A6C34878D82A}">
                    <a16:rowId xmlns:a16="http://schemas.microsoft.com/office/drawing/2014/main" val="1706525468"/>
                  </a:ext>
                </a:extLst>
              </a:tr>
              <a:tr h="256163">
                <a:tc>
                  <a:txBody>
                    <a:bodyPr/>
                    <a:lstStyle/>
                    <a:p>
                      <a:pPr>
                        <a:lnSpc>
                          <a:spcPct val="107000"/>
                        </a:lnSpc>
                        <a:spcAft>
                          <a:spcPts val="800"/>
                        </a:spcAft>
                      </a:pPr>
                      <a:r>
                        <a:rPr lang="en-GB" sz="1800" b="0" dirty="0">
                          <a:effectLst/>
                        </a:rPr>
                        <a:t>Life years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nSpc>
                          <a:spcPct val="107000"/>
                        </a:lnSpc>
                        <a:spcAft>
                          <a:spcPts val="800"/>
                        </a:spcAft>
                      </a:pPr>
                      <a:r>
                        <a:rPr lang="en-GB" sz="1800" dirty="0">
                          <a:effectLst/>
                        </a:rPr>
                        <a:t>0.28</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r>
                        <a:rPr lang="en-GB" sz="1800" dirty="0">
                          <a:effectLst/>
                        </a:rPr>
                        <a:t>0.28</a:t>
                      </a:r>
                      <a:endParaRPr lang="en-GB" dirty="0"/>
                    </a:p>
                  </a:txBody>
                  <a:tcPr marL="5251" marR="5251" marT="0" marB="0" anchor="b"/>
                </a:tc>
                <a:extLst>
                  <a:ext uri="{0D108BD9-81ED-4DB2-BD59-A6C34878D82A}">
                    <a16:rowId xmlns:a16="http://schemas.microsoft.com/office/drawing/2014/main" val="3248270043"/>
                  </a:ext>
                </a:extLst>
              </a:tr>
              <a:tr h="256163">
                <a:tc>
                  <a:txBody>
                    <a:bodyPr/>
                    <a:lstStyle/>
                    <a:p>
                      <a:pPr>
                        <a:lnSpc>
                          <a:spcPct val="107000"/>
                        </a:lnSpc>
                        <a:spcAft>
                          <a:spcPts val="800"/>
                        </a:spcAft>
                      </a:pPr>
                      <a:r>
                        <a:rPr lang="en-GB" sz="1800" b="0" dirty="0">
                          <a:effectLst/>
                        </a:rPr>
                        <a:t>QALYs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nSpc>
                          <a:spcPct val="107000"/>
                        </a:lnSpc>
                        <a:spcAft>
                          <a:spcPts val="800"/>
                        </a:spcAft>
                      </a:pPr>
                      <a:r>
                        <a:rPr lang="en-GB" sz="1800" dirty="0">
                          <a:effectLst/>
                        </a:rPr>
                        <a:t>0.19</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r>
                        <a:rPr lang="en-GB" sz="1800" dirty="0">
                          <a:effectLst/>
                        </a:rPr>
                        <a:t>0.19</a:t>
                      </a:r>
                      <a:endParaRPr lang="en-GB" dirty="0"/>
                    </a:p>
                  </a:txBody>
                  <a:tcPr marL="5251" marR="5251" marT="0" marB="0" anchor="b"/>
                </a:tc>
                <a:extLst>
                  <a:ext uri="{0D108BD9-81ED-4DB2-BD59-A6C34878D82A}">
                    <a16:rowId xmlns:a16="http://schemas.microsoft.com/office/drawing/2014/main" val="4256159121"/>
                  </a:ext>
                </a:extLst>
              </a:tr>
              <a:tr h="318778">
                <a:tc>
                  <a:txBody>
                    <a:bodyPr/>
                    <a:lstStyle/>
                    <a:p>
                      <a:pPr>
                        <a:lnSpc>
                          <a:spcPct val="107000"/>
                        </a:lnSpc>
                        <a:spcAft>
                          <a:spcPts val="800"/>
                        </a:spcAft>
                      </a:pPr>
                      <a:r>
                        <a:rPr lang="en-GB" sz="1800" b="0" dirty="0">
                          <a:effectLst/>
                        </a:rPr>
                        <a:t>Per person NHE (QALYs)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nSpc>
                          <a:spcPct val="107000"/>
                        </a:lnSpc>
                        <a:spcAft>
                          <a:spcPts val="800"/>
                        </a:spcAft>
                      </a:pPr>
                      <a:r>
                        <a:rPr lang="en-GB" sz="1800" dirty="0">
                          <a:effectLst/>
                        </a:rPr>
                        <a:t>0.209</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r>
                        <a:rPr lang="en-GB" sz="1800" dirty="0">
                          <a:effectLst/>
                        </a:rPr>
                        <a:t>0.209</a:t>
                      </a:r>
                      <a:endParaRPr lang="en-GB" dirty="0"/>
                    </a:p>
                  </a:txBody>
                  <a:tcPr marL="5251" marR="5251" marT="0" marB="0" anchor="b"/>
                </a:tc>
                <a:extLst>
                  <a:ext uri="{0D108BD9-81ED-4DB2-BD59-A6C34878D82A}">
                    <a16:rowId xmlns:a16="http://schemas.microsoft.com/office/drawing/2014/main" val="3289502521"/>
                  </a:ext>
                </a:extLst>
              </a:tr>
              <a:tr h="273739">
                <a:tc gridSpan="3">
                  <a:txBody>
                    <a:bodyPr/>
                    <a:lstStyle/>
                    <a:p>
                      <a:pPr algn="r">
                        <a:lnSpc>
                          <a:spcPct val="107000"/>
                        </a:lnSpc>
                        <a:spcAft>
                          <a:spcPts val="800"/>
                        </a:spcAft>
                      </a:pPr>
                      <a:r>
                        <a:rPr lang="en-GB" sz="1800" dirty="0">
                          <a:effectLst/>
                        </a:rPr>
                        <a:t>All patients in empiric </a:t>
                      </a:r>
                      <a:r>
                        <a:rPr lang="en-GB" sz="1800" dirty="0">
                          <a:solidFill>
                            <a:schemeClr val="bg1"/>
                          </a:solidFill>
                          <a:effectLst/>
                        </a:rPr>
                        <a:t>setting (weighted average of correctly and wrongly suspected)</a:t>
                      </a:r>
                      <a:endParaRPr lang="en-GB"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11510737"/>
                  </a:ext>
                </a:extLst>
              </a:tr>
              <a:tr h="256163">
                <a:tc>
                  <a:txBody>
                    <a:bodyPr/>
                    <a:lstStyle/>
                    <a:p>
                      <a:pPr>
                        <a:lnSpc>
                          <a:spcPct val="107000"/>
                        </a:lnSpc>
                        <a:spcAft>
                          <a:spcPts val="800"/>
                        </a:spcAft>
                      </a:pPr>
                      <a:r>
                        <a:rPr lang="en-GB" sz="1800" b="0" dirty="0">
                          <a:effectLst/>
                        </a:rPr>
                        <a:t>Total costs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nSpc>
                          <a:spcPct val="107000"/>
                        </a:lnSpc>
                        <a:spcAft>
                          <a:spcPts val="800"/>
                        </a:spcAft>
                      </a:pPr>
                      <a:r>
                        <a:rPr lang="en-GB" sz="1800" dirty="0">
                          <a:effectLst/>
                        </a:rPr>
                        <a:t>£447</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r>
                        <a:rPr lang="en-GB" sz="1800" dirty="0">
                          <a:effectLst/>
                        </a:rPr>
                        <a:t>£451</a:t>
                      </a:r>
                      <a:endParaRPr lang="en-GB" dirty="0"/>
                    </a:p>
                  </a:txBody>
                  <a:tcPr marL="5251" marR="5251" marT="0" marB="0" anchor="b"/>
                </a:tc>
                <a:extLst>
                  <a:ext uri="{0D108BD9-81ED-4DB2-BD59-A6C34878D82A}">
                    <a16:rowId xmlns:a16="http://schemas.microsoft.com/office/drawing/2014/main" val="473989483"/>
                  </a:ext>
                </a:extLst>
              </a:tr>
              <a:tr h="256163">
                <a:tc>
                  <a:txBody>
                    <a:bodyPr/>
                    <a:lstStyle/>
                    <a:p>
                      <a:pPr>
                        <a:lnSpc>
                          <a:spcPct val="107000"/>
                        </a:lnSpc>
                        <a:spcAft>
                          <a:spcPts val="800"/>
                        </a:spcAft>
                      </a:pPr>
                      <a:r>
                        <a:rPr lang="en-GB" sz="1800" b="0" dirty="0">
                          <a:effectLst/>
                        </a:rPr>
                        <a:t>QALYs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nSpc>
                          <a:spcPct val="107000"/>
                        </a:lnSpc>
                        <a:spcAft>
                          <a:spcPts val="800"/>
                        </a:spcAft>
                      </a:pPr>
                      <a:r>
                        <a:rPr lang="en-GB" sz="1800" dirty="0">
                          <a:effectLst/>
                        </a:rPr>
                        <a:t>0.17</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r>
                        <a:rPr lang="en-GB" sz="1800" dirty="0">
                          <a:effectLst/>
                        </a:rPr>
                        <a:t>0.17</a:t>
                      </a:r>
                      <a:endParaRPr lang="en-GB" dirty="0"/>
                    </a:p>
                  </a:txBody>
                  <a:tcPr marL="5251" marR="5251" marT="0" marB="0" anchor="b"/>
                </a:tc>
                <a:extLst>
                  <a:ext uri="{0D108BD9-81ED-4DB2-BD59-A6C34878D82A}">
                    <a16:rowId xmlns:a16="http://schemas.microsoft.com/office/drawing/2014/main" val="798015198"/>
                  </a:ext>
                </a:extLst>
              </a:tr>
              <a:tr h="275798">
                <a:tc>
                  <a:txBody>
                    <a:bodyPr/>
                    <a:lstStyle/>
                    <a:p>
                      <a:pPr>
                        <a:lnSpc>
                          <a:spcPct val="107000"/>
                        </a:lnSpc>
                        <a:spcAft>
                          <a:spcPts val="800"/>
                        </a:spcAft>
                      </a:pPr>
                      <a:r>
                        <a:rPr lang="en-GB" sz="1800" b="0" dirty="0">
                          <a:effectLst/>
                        </a:rPr>
                        <a:t>Per person NHE (QALYs)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nSpc>
                          <a:spcPct val="107000"/>
                        </a:lnSpc>
                        <a:spcAft>
                          <a:spcPts val="800"/>
                        </a:spcAft>
                      </a:pPr>
                      <a:r>
                        <a:rPr lang="en-GB" sz="1800" dirty="0">
                          <a:effectLst/>
                        </a:rPr>
                        <a:t>0.148</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r>
                        <a:rPr lang="en-GB" sz="1800" dirty="0">
                          <a:effectLst/>
                        </a:rPr>
                        <a:t>0.147</a:t>
                      </a:r>
                      <a:endParaRPr lang="en-GB" dirty="0"/>
                    </a:p>
                  </a:txBody>
                  <a:tcPr marL="5251" marR="5251" marT="0" marB="0" anchor="b"/>
                </a:tc>
                <a:extLst>
                  <a:ext uri="{0D108BD9-81ED-4DB2-BD59-A6C34878D82A}">
                    <a16:rowId xmlns:a16="http://schemas.microsoft.com/office/drawing/2014/main" val="797026246"/>
                  </a:ext>
                </a:extLst>
              </a:tr>
            </a:tbl>
          </a:graphicData>
        </a:graphic>
      </p:graphicFrame>
      <p:sp>
        <p:nvSpPr>
          <p:cNvPr id="7" name="TextBox 6">
            <a:extLst>
              <a:ext uri="{FF2B5EF4-FFF2-40B4-BE49-F238E27FC236}">
                <a16:creationId xmlns:a16="http://schemas.microsoft.com/office/drawing/2014/main" id="{570F306B-BF28-4F12-873B-DDE1C05BA97C}"/>
              </a:ext>
            </a:extLst>
          </p:cNvPr>
          <p:cNvSpPr txBox="1"/>
          <p:nvPr/>
        </p:nvSpPr>
        <p:spPr>
          <a:xfrm>
            <a:off x="5203051" y="5832215"/>
            <a:ext cx="5130661" cy="923330"/>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Source: EEPRU’s report addendum 2, table 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Lato"/>
              </a:rPr>
              <a:t>NHE = net health effect (measured in QALYs)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QALYs = quality-adjusted life</a:t>
            </a:r>
            <a:r>
              <a:rPr lang="en-GB" dirty="0">
                <a:solidFill>
                  <a:srgbClr val="000000"/>
                </a:solidFill>
                <a:latin typeface="Lato"/>
              </a:rPr>
              <a:t>-</a:t>
            </a:r>
            <a:r>
              <a:rPr kumimoji="0" lang="en-GB" sz="1800" b="0" i="0" u="none" strike="noStrike" kern="1200" cap="none" spc="0" normalizeH="0" baseline="0" noProof="0" dirty="0">
                <a:ln>
                  <a:noFill/>
                </a:ln>
                <a:solidFill>
                  <a:srgbClr val="000000"/>
                </a:solidFill>
                <a:effectLst/>
                <a:uLnTx/>
                <a:uFillTx/>
                <a:latin typeface="Lato"/>
                <a:ea typeface="+mn-ea"/>
                <a:cs typeface="+mn-cs"/>
              </a:rPr>
              <a:t>years</a:t>
            </a:r>
          </a:p>
        </p:txBody>
      </p:sp>
      <p:sp>
        <p:nvSpPr>
          <p:cNvPr id="3" name="TextBox 2">
            <a:extLst>
              <a:ext uri="{FF2B5EF4-FFF2-40B4-BE49-F238E27FC236}">
                <a16:creationId xmlns:a16="http://schemas.microsoft.com/office/drawing/2014/main" id="{213485F7-2CA2-493D-A949-65A95731A2F2}"/>
              </a:ext>
            </a:extLst>
          </p:cNvPr>
          <p:cNvSpPr txBox="1"/>
          <p:nvPr/>
        </p:nvSpPr>
        <p:spPr>
          <a:xfrm>
            <a:off x="1" y="1134210"/>
            <a:ext cx="5270500" cy="5621335"/>
          </a:xfrm>
          <a:prstGeom prst="rect">
            <a:avLst/>
          </a:prstGeom>
          <a:solidFill>
            <a:schemeClr val="bg1"/>
          </a:solidFill>
        </p:spPr>
        <p:txBody>
          <a:bodyPr wrap="square" rtlCol="0">
            <a:normAutofit lnSpcReduction="10000"/>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it-IT" sz="1800" dirty="0">
                <a:solidFill>
                  <a:schemeClr val="tx1"/>
                </a:solidFill>
                <a:effectLst/>
              </a:rPr>
              <a:t>Cefiderocol</a:t>
            </a:r>
            <a:r>
              <a:rPr kumimoji="0" lang="en-GB" sz="1800" b="0" i="0" u="none" strike="noStrike" kern="1200" cap="none" spc="0" normalizeH="0" baseline="0" noProof="0" dirty="0">
                <a:ln>
                  <a:noFill/>
                </a:ln>
                <a:effectLst/>
                <a:uLnTx/>
                <a:uFillTx/>
                <a:latin typeface="Lato"/>
                <a:ea typeface="+mn-ea"/>
                <a:cs typeface="+mn-cs"/>
              </a:rPr>
              <a:t> associated with QALY benefit overall (≈0.148 QALYs)</a:t>
            </a:r>
          </a:p>
          <a:p>
            <a:pPr marL="742950" lvl="1" indent="-285750">
              <a:spcBef>
                <a:spcPts val="600"/>
              </a:spcBef>
              <a:spcAft>
                <a:spcPts val="600"/>
              </a:spcAft>
              <a:buFont typeface="Arial" panose="020B0604020202020204" pitchFamily="34" charset="0"/>
              <a:buChar char="•"/>
              <a:defRPr/>
            </a:pPr>
            <a:r>
              <a:rPr lang="en-GB" dirty="0">
                <a:effectLst/>
                <a:latin typeface="+mj-lt"/>
              </a:rPr>
              <a:t>NB </a:t>
            </a:r>
            <a:r>
              <a:rPr lang="en-GB" dirty="0" err="1">
                <a:effectLst/>
                <a:latin typeface="+mj-lt"/>
              </a:rPr>
              <a:t>Cefid</a:t>
            </a:r>
            <a:r>
              <a:rPr lang="en-GB" dirty="0">
                <a:effectLst/>
                <a:latin typeface="+mj-lt"/>
              </a:rPr>
              <a:t> is not compared to non-colistin/aminoglycoside therapy </a:t>
            </a:r>
            <a:r>
              <a:rPr lang="en-GB" dirty="0">
                <a:latin typeface="+mj-lt"/>
              </a:rPr>
              <a:t>in </a:t>
            </a:r>
            <a:r>
              <a:rPr lang="en-GB" dirty="0" err="1">
                <a:latin typeface="+mj-lt"/>
              </a:rPr>
              <a:t>emipric</a:t>
            </a:r>
            <a:r>
              <a:rPr lang="en-GB" dirty="0">
                <a:latin typeface="+mj-lt"/>
              </a:rPr>
              <a:t> </a:t>
            </a:r>
            <a:r>
              <a:rPr lang="en-GB" dirty="0">
                <a:effectLst/>
                <a:latin typeface="+mj-lt"/>
              </a:rPr>
              <a:t>setting for </a:t>
            </a:r>
            <a:r>
              <a:rPr kumimoji="0" lang="en-GB" b="0" i="0" u="none" strike="noStrike" kern="1200" cap="none" spc="0" normalizeH="0" baseline="0" noProof="0" dirty="0">
                <a:ln>
                  <a:noFill/>
                </a:ln>
                <a:effectLst/>
                <a:uLnTx/>
                <a:uFillTx/>
                <a:latin typeface="Lato"/>
                <a:ea typeface="+mn-ea"/>
                <a:cs typeface="+mn-cs"/>
              </a:rPr>
              <a:t>MBL </a:t>
            </a:r>
            <a:r>
              <a:rPr kumimoji="0" lang="en-GB" b="0" i="1" u="none" strike="noStrike" kern="1200" cap="none" spc="0" normalizeH="0" baseline="0" noProof="0" dirty="0" err="1">
                <a:ln>
                  <a:noFill/>
                </a:ln>
                <a:effectLst/>
                <a:uLnTx/>
                <a:uFillTx/>
                <a:latin typeface="Lato"/>
                <a:ea typeface="+mn-ea"/>
                <a:cs typeface="+mn-cs"/>
              </a:rPr>
              <a:t>Enterobacterales</a:t>
            </a:r>
            <a:r>
              <a:rPr kumimoji="0" lang="en-GB" b="0" i="1" u="none" strike="noStrike" kern="1200" cap="none" spc="0" normalizeH="0" baseline="0" noProof="0" dirty="0">
                <a:ln>
                  <a:noFill/>
                </a:ln>
                <a:effectLst/>
                <a:uLnTx/>
                <a:uFillTx/>
                <a:latin typeface="Lato"/>
                <a:ea typeface="+mn-ea"/>
                <a:cs typeface="+mn-cs"/>
              </a:rPr>
              <a:t> </a:t>
            </a:r>
            <a:endParaRPr kumimoji="0" lang="en-GB" b="0" i="0" u="none" strike="noStrike" kern="1200" cap="none" spc="0" normalizeH="0" baseline="0" noProof="0" dirty="0">
              <a:ln>
                <a:noFill/>
              </a:ln>
              <a:effectLst/>
              <a:uLnTx/>
              <a:uFillTx/>
              <a:latin typeface="+mj-lt"/>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Lato"/>
                <a:ea typeface="+mn-ea"/>
                <a:cs typeface="+mn-cs"/>
              </a:rPr>
              <a:t>QALY loss in patients </a:t>
            </a:r>
            <a:r>
              <a:rPr lang="en-GB" dirty="0">
                <a:latin typeface="Lato"/>
              </a:rPr>
              <a:t>‘correctly suspected’ of having </a:t>
            </a:r>
            <a:r>
              <a:rPr kumimoji="0" lang="en-GB" sz="1800" b="0" i="0" u="none" strike="noStrike" kern="1200" cap="none" spc="0" normalizeH="0" baseline="0" noProof="0" dirty="0">
                <a:ln>
                  <a:noFill/>
                </a:ln>
                <a:effectLst/>
                <a:uLnTx/>
                <a:uFillTx/>
                <a:latin typeface="Lato"/>
                <a:ea typeface="+mn-ea"/>
                <a:cs typeface="+mn-cs"/>
              </a:rPr>
              <a:t>MBL </a:t>
            </a:r>
            <a:r>
              <a:rPr kumimoji="0" lang="en-GB" sz="1800" b="0" i="1" u="none" strike="noStrike" kern="1200" cap="none" spc="0" normalizeH="0" baseline="0" noProof="0" dirty="0" err="1">
                <a:ln>
                  <a:noFill/>
                </a:ln>
                <a:effectLst/>
                <a:uLnTx/>
                <a:uFillTx/>
                <a:latin typeface="Lato"/>
                <a:ea typeface="+mn-ea"/>
                <a:cs typeface="+mn-cs"/>
              </a:rPr>
              <a:t>Enterobacterales</a:t>
            </a:r>
            <a:r>
              <a:rPr kumimoji="0" lang="en-GB" sz="1800" b="0" i="1" u="none" strike="noStrike" kern="1200" cap="none" spc="0" normalizeH="0" baseline="0" noProof="0" dirty="0">
                <a:ln>
                  <a:noFill/>
                </a:ln>
                <a:effectLst/>
                <a:uLnTx/>
                <a:uFillTx/>
                <a:latin typeface="Lato"/>
                <a:ea typeface="+mn-ea"/>
                <a:cs typeface="+mn-cs"/>
              </a:rPr>
              <a:t> </a:t>
            </a:r>
            <a:br>
              <a:rPr kumimoji="0" lang="en-GB" sz="1800" b="0" i="1" u="none" strike="noStrike" kern="1200" cap="none" spc="0" normalizeH="0" baseline="0" noProof="0" dirty="0">
                <a:ln>
                  <a:noFill/>
                </a:ln>
                <a:effectLst/>
                <a:uLnTx/>
                <a:uFillTx/>
                <a:latin typeface="Lato"/>
                <a:ea typeface="+mn-ea"/>
                <a:cs typeface="+mn-cs"/>
              </a:rPr>
            </a:br>
            <a:r>
              <a:rPr kumimoji="0" lang="en-GB" sz="1800" b="0" u="none" strike="noStrike" kern="1200" cap="none" spc="0" normalizeH="0" baseline="0" noProof="0" dirty="0">
                <a:ln>
                  <a:noFill/>
                </a:ln>
                <a:effectLst/>
                <a:uLnTx/>
                <a:uFillTx/>
                <a:latin typeface="Lato"/>
                <a:ea typeface="+mn-ea"/>
                <a:cs typeface="+mn-cs"/>
              </a:rPr>
              <a:t>(</a:t>
            </a:r>
            <a:r>
              <a:rPr kumimoji="0" lang="en-GB" sz="1800" b="0" i="0" u="none" strike="noStrike" kern="1200" cap="none" spc="0" normalizeH="0" baseline="0" noProof="0" dirty="0">
                <a:ln>
                  <a:noFill/>
                </a:ln>
                <a:effectLst/>
                <a:uLnTx/>
                <a:uFillTx/>
                <a:latin typeface="Lato"/>
                <a:ea typeface="+mn-ea"/>
                <a:cs typeface="+mn-cs"/>
              </a:rPr>
              <a:t>≈</a:t>
            </a:r>
            <a:r>
              <a:rPr kumimoji="0" lang="en-GB" sz="1800" b="0" u="none" strike="noStrike" kern="1200" cap="none" spc="0" normalizeH="0" baseline="0" noProof="0" dirty="0">
                <a:ln>
                  <a:noFill/>
                </a:ln>
                <a:effectLst/>
                <a:uLnTx/>
                <a:uFillTx/>
                <a:latin typeface="Lato"/>
                <a:ea typeface="+mn-ea"/>
                <a:cs typeface="+mn-cs"/>
              </a:rPr>
              <a:t>–</a:t>
            </a:r>
            <a:r>
              <a:rPr lang="en-GB" dirty="0">
                <a:latin typeface="Lato"/>
              </a:rPr>
              <a:t>0.19 QALYs)</a:t>
            </a:r>
            <a:endParaRPr kumimoji="0" lang="en-GB" sz="1800" b="0" i="0" u="none" strike="noStrike" kern="1200" cap="none" spc="0" normalizeH="0" baseline="0" noProof="0" dirty="0">
              <a:ln>
                <a:noFill/>
              </a:ln>
              <a:effectLst/>
              <a:uLnTx/>
              <a:uFillTx/>
              <a:latin typeface="Lato"/>
              <a:ea typeface="+mn-ea"/>
              <a:cs typeface="+mn-cs"/>
            </a:endParaRPr>
          </a:p>
          <a:p>
            <a:pPr marL="742950" lvl="1" indent="-285750">
              <a:spcBef>
                <a:spcPts val="600"/>
              </a:spcBef>
              <a:spcAft>
                <a:spcPts val="600"/>
              </a:spcAft>
              <a:buFont typeface="Arial" panose="020B0604020202020204" pitchFamily="34" charset="0"/>
              <a:buChar char="•"/>
              <a:defRPr/>
            </a:pPr>
            <a:r>
              <a:rPr kumimoji="0" lang="en-GB" b="0" i="0" u="none" strike="noStrike" kern="1200" cap="none" spc="0" normalizeH="0" baseline="0" noProof="0" dirty="0" err="1">
                <a:ln>
                  <a:noFill/>
                </a:ln>
                <a:effectLst/>
                <a:uLnTx/>
                <a:uFillTx/>
                <a:latin typeface="Lato"/>
                <a:ea typeface="+mn-ea"/>
                <a:cs typeface="+mn-cs"/>
              </a:rPr>
              <a:t>Cefid</a:t>
            </a:r>
            <a:r>
              <a:rPr kumimoji="0" lang="en-GB" b="0" i="0" u="none" strike="noStrike" kern="1200" cap="none" spc="0" normalizeH="0" baseline="0" noProof="0" dirty="0">
                <a:ln>
                  <a:noFill/>
                </a:ln>
                <a:effectLst/>
                <a:uLnTx/>
                <a:uFillTx/>
                <a:latin typeface="Lato"/>
                <a:ea typeface="+mn-ea"/>
                <a:cs typeface="+mn-cs"/>
              </a:rPr>
              <a:t> had higher costs vs colistin /aminoglycoside therapy due to lower susceptibility and longer hospital length of stay</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effectLst/>
                <a:uLnTx/>
                <a:uFillTx/>
                <a:latin typeface="Lato"/>
                <a:ea typeface="+mn-ea"/>
                <a:cs typeface="+mn-cs"/>
              </a:rPr>
              <a:t>QALY benefit in patients wrongly suspected of having MBL </a:t>
            </a:r>
            <a:r>
              <a:rPr kumimoji="0" lang="en-GB" sz="1800" b="0" i="1" u="none" strike="noStrike" kern="1200" cap="none" spc="0" normalizeH="0" baseline="0" noProof="0" dirty="0" err="1">
                <a:ln>
                  <a:noFill/>
                </a:ln>
                <a:effectLst/>
                <a:uLnTx/>
                <a:uFillTx/>
                <a:latin typeface="Lato"/>
                <a:ea typeface="+mn-ea"/>
                <a:cs typeface="+mn-cs"/>
              </a:rPr>
              <a:t>Enterobacterales</a:t>
            </a:r>
            <a:endParaRPr kumimoji="0" lang="en-GB" sz="1800" b="0" i="0" u="none" strike="noStrike" kern="1200" cap="none" spc="0" normalizeH="0" baseline="0" noProof="0" dirty="0">
              <a:ln>
                <a:noFill/>
              </a:ln>
              <a:effectLst/>
              <a:uLnTx/>
              <a:uFillTx/>
              <a:latin typeface="Lato"/>
              <a:ea typeface="+mn-ea"/>
              <a:cs typeface="+mn-cs"/>
            </a:endParaRPr>
          </a:p>
          <a:p>
            <a:pPr marL="742950" lvl="1" indent="-285750">
              <a:spcBef>
                <a:spcPts val="600"/>
              </a:spcBef>
              <a:spcAft>
                <a:spcPts val="600"/>
              </a:spcAft>
              <a:buFont typeface="Arial" panose="020B0604020202020204" pitchFamily="34" charset="0"/>
              <a:buChar char="•"/>
              <a:defRPr/>
            </a:pPr>
            <a:r>
              <a:rPr kumimoji="0" lang="en-GB" b="0" i="0" u="none" strike="noStrike" kern="1200" cap="none" spc="0" normalizeH="0" baseline="0" noProof="0" dirty="0">
                <a:ln>
                  <a:noFill/>
                </a:ln>
                <a:effectLst/>
                <a:uLnTx/>
                <a:uFillTx/>
                <a:latin typeface="Lato"/>
                <a:ea typeface="+mn-ea"/>
                <a:cs typeface="+mn-cs"/>
              </a:rPr>
              <a:t>Cefiderocol had similar susceptibility but improved safety compared with colistin/aminoglycoside therapy, resulting in lower mortality and AKI-related costs.</a:t>
            </a:r>
          </a:p>
        </p:txBody>
      </p:sp>
      <p:sp>
        <p:nvSpPr>
          <p:cNvPr id="8" name="TextBox 7">
            <a:extLst>
              <a:ext uri="{FF2B5EF4-FFF2-40B4-BE49-F238E27FC236}">
                <a16:creationId xmlns:a16="http://schemas.microsoft.com/office/drawing/2014/main" id="{BBA465CC-9879-4126-AAB7-860AB498D5A2}"/>
              </a:ext>
              <a:ext uri="{C183D7F6-B498-43B3-948B-1728B52AA6E4}">
                <adec:decorative xmlns:adec="http://schemas.microsoft.com/office/drawing/2017/decorative" val="1"/>
              </a:ext>
            </a:extLst>
          </p:cNvPr>
          <p:cNvSpPr txBox="1"/>
          <p:nvPr/>
        </p:nvSpPr>
        <p:spPr>
          <a:xfrm>
            <a:off x="5170322" y="5410238"/>
            <a:ext cx="6949285" cy="276999"/>
          </a:xfrm>
          <a:prstGeom prst="rect">
            <a:avLst/>
          </a:prstGeom>
          <a:noFill/>
          <a:ln w="28575">
            <a:solidFill>
              <a:srgbClr val="FF0000"/>
            </a:solidFill>
          </a:ln>
        </p:spPr>
        <p:txBody>
          <a:bodyPr wrap="square" rtlCol="0">
            <a:spAutoFit/>
          </a:bodyPr>
          <a:lstStyle/>
          <a:p>
            <a:endParaRPr lang="en-GB" sz="1200" dirty="0"/>
          </a:p>
        </p:txBody>
      </p:sp>
    </p:spTree>
    <p:extLst>
      <p:ext uri="{BB962C8B-B14F-4D97-AF65-F5344CB8AC3E}">
        <p14:creationId xmlns:p14="http://schemas.microsoft.com/office/powerpoint/2010/main" val="42691267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FDB8-EEAC-41D9-B754-C86F9FDDA1FD}"/>
              </a:ext>
            </a:extLst>
          </p:cNvPr>
          <p:cNvSpPr>
            <a:spLocks noGrp="1"/>
          </p:cNvSpPr>
          <p:nvPr>
            <p:ph type="ctrTitle"/>
          </p:nvPr>
        </p:nvSpPr>
        <p:spPr>
          <a:xfrm>
            <a:off x="128083" y="452370"/>
            <a:ext cx="11873417" cy="1276350"/>
          </a:xfrm>
        </p:spPr>
        <p:txBody>
          <a:bodyPr>
            <a:normAutofit/>
          </a:bodyPr>
          <a:lstStyle/>
          <a:p>
            <a:r>
              <a:rPr lang="en-GB" sz="3200" dirty="0"/>
              <a:t>Per-patient base case results (probabilistic): HAP/VAP and </a:t>
            </a:r>
            <a:r>
              <a:rPr lang="en-GB" sz="3200" dirty="0" err="1"/>
              <a:t>cUTI</a:t>
            </a:r>
            <a:r>
              <a:rPr lang="en-GB" sz="3200" dirty="0"/>
              <a:t>, microbiology-directed setting (MDS), </a:t>
            </a:r>
            <a:r>
              <a:rPr lang="en-GB" sz="3200" i="1" dirty="0" err="1"/>
              <a:t>Enterobacterales</a:t>
            </a:r>
            <a:endParaRPr lang="en-GB" sz="3200" dirty="0"/>
          </a:p>
        </p:txBody>
      </p:sp>
      <p:sp>
        <p:nvSpPr>
          <p:cNvPr id="3" name="Subtitle 2">
            <a:extLst>
              <a:ext uri="{FF2B5EF4-FFF2-40B4-BE49-F238E27FC236}">
                <a16:creationId xmlns:a16="http://schemas.microsoft.com/office/drawing/2014/main" id="{E9D0D44F-42D9-4301-B07C-C3249CAD3B88}"/>
              </a:ext>
            </a:extLst>
          </p:cNvPr>
          <p:cNvSpPr>
            <a:spLocks noGrp="1"/>
          </p:cNvSpPr>
          <p:nvPr>
            <p:ph type="subTitle" idx="1"/>
          </p:nvPr>
        </p:nvSpPr>
        <p:spPr>
          <a:xfrm>
            <a:off x="190500" y="1728720"/>
            <a:ext cx="4662575" cy="5123159"/>
          </a:xfrm>
        </p:spPr>
        <p:txBody>
          <a:bodyPr>
            <a:noAutofit/>
          </a:bodyPr>
          <a:lstStyle/>
          <a:p>
            <a:pPr>
              <a:lnSpc>
                <a:spcPct val="100000"/>
              </a:lnSpc>
              <a:spcBef>
                <a:spcPts val="600"/>
              </a:spcBef>
              <a:spcAft>
                <a:spcPts val="600"/>
              </a:spcAft>
              <a:buFont typeface="Arial" panose="020B0604020202020204" pitchFamily="34" charset="0"/>
              <a:buChar char="•"/>
            </a:pPr>
            <a:r>
              <a:rPr lang="en-GB" dirty="0" err="1"/>
              <a:t>Cefiderocol</a:t>
            </a:r>
            <a:r>
              <a:rPr lang="en-GB" dirty="0"/>
              <a:t> benefits smaller in microbiology-directed setting than in the empiric setting, because once susceptibility results are known, many patients (65%) treated with a non-colistin/aminoglycoside-based option to which they are susceptible and do not receive </a:t>
            </a:r>
            <a:r>
              <a:rPr lang="en-GB" dirty="0" err="1"/>
              <a:t>cefiderocol</a:t>
            </a:r>
            <a:r>
              <a:rPr lang="en-GB" dirty="0"/>
              <a:t>. </a:t>
            </a:r>
          </a:p>
          <a:p>
            <a:pPr>
              <a:lnSpc>
                <a:spcPct val="100000"/>
              </a:lnSpc>
              <a:spcBef>
                <a:spcPts val="600"/>
              </a:spcBef>
              <a:spcAft>
                <a:spcPts val="600"/>
              </a:spcAft>
              <a:buFont typeface="Arial" panose="020B0604020202020204" pitchFamily="34" charset="0"/>
              <a:buChar char="•"/>
            </a:pPr>
            <a:r>
              <a:rPr lang="en-GB" dirty="0"/>
              <a:t>Benefits of cefiderocol driven by avoiding safety issues of colistin and aminoglycosides in patients susceptible to these agents (7% of the microbiology-directed setting patients).  </a:t>
            </a:r>
          </a:p>
        </p:txBody>
      </p:sp>
      <p:sp>
        <p:nvSpPr>
          <p:cNvPr id="4" name="TextBox 3">
            <a:extLst>
              <a:ext uri="{FF2B5EF4-FFF2-40B4-BE49-F238E27FC236}">
                <a16:creationId xmlns:a16="http://schemas.microsoft.com/office/drawing/2014/main" id="{E828C4A4-F9F9-43E2-98F4-39FC3582392F}"/>
              </a:ext>
            </a:extLst>
          </p:cNvPr>
          <p:cNvSpPr txBox="1"/>
          <p:nvPr/>
        </p:nvSpPr>
        <p:spPr>
          <a:xfrm>
            <a:off x="5324843" y="5855770"/>
            <a:ext cx="6555687" cy="923330"/>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Source: EEPRU’s report addendum 2, table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Lato"/>
              </a:rPr>
              <a:t>NHE = net health effect (measured in QALYs)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QALYs = quality-adjusted life</a:t>
            </a:r>
            <a:r>
              <a:rPr lang="en-GB" dirty="0">
                <a:solidFill>
                  <a:srgbClr val="000000"/>
                </a:solidFill>
                <a:latin typeface="Lato"/>
              </a:rPr>
              <a:t>-</a:t>
            </a:r>
            <a:r>
              <a:rPr kumimoji="0" lang="en-GB" sz="1800" b="0" i="0" u="none" strike="noStrike" kern="1200" cap="none" spc="0" normalizeH="0" baseline="0" noProof="0" dirty="0">
                <a:ln>
                  <a:noFill/>
                </a:ln>
                <a:solidFill>
                  <a:srgbClr val="000000"/>
                </a:solidFill>
                <a:effectLst/>
                <a:uLnTx/>
                <a:uFillTx/>
                <a:latin typeface="Lato"/>
                <a:ea typeface="+mn-ea"/>
                <a:cs typeface="+mn-cs"/>
              </a:rPr>
              <a:t>years</a:t>
            </a:r>
          </a:p>
        </p:txBody>
      </p:sp>
      <p:graphicFrame>
        <p:nvGraphicFramePr>
          <p:cNvPr id="5" name="Table 4">
            <a:extLst>
              <a:ext uri="{FF2B5EF4-FFF2-40B4-BE49-F238E27FC236}">
                <a16:creationId xmlns:a16="http://schemas.microsoft.com/office/drawing/2014/main" id="{D4BB140F-B93C-423C-9E7C-9D896AEA522A}"/>
              </a:ext>
            </a:extLst>
          </p:cNvPr>
          <p:cNvGraphicFramePr>
            <a:graphicFrameLocks noGrp="1"/>
          </p:cNvGraphicFramePr>
          <p:nvPr>
            <p:extLst>
              <p:ext uri="{D42A27DB-BD31-4B8C-83A1-F6EECF244321}">
                <p14:modId xmlns:p14="http://schemas.microsoft.com/office/powerpoint/2010/main" val="686276152"/>
              </p:ext>
            </p:extLst>
          </p:nvPr>
        </p:nvGraphicFramePr>
        <p:xfrm>
          <a:off x="5304503" y="1676532"/>
          <a:ext cx="6576027" cy="3966057"/>
        </p:xfrm>
        <a:graphic>
          <a:graphicData uri="http://schemas.openxmlformats.org/drawingml/2006/table">
            <a:tbl>
              <a:tblPr firstRow="1" firstCol="1" bandRow="1">
                <a:tableStyleId>{5C22544A-7EE6-4342-B048-85BDC9FD1C3A}</a:tableStyleId>
              </a:tblPr>
              <a:tblGrid>
                <a:gridCol w="1675356">
                  <a:extLst>
                    <a:ext uri="{9D8B030D-6E8A-4147-A177-3AD203B41FA5}">
                      <a16:colId xmlns:a16="http://schemas.microsoft.com/office/drawing/2014/main" val="2397041983"/>
                    </a:ext>
                  </a:extLst>
                </a:gridCol>
                <a:gridCol w="1437019">
                  <a:extLst>
                    <a:ext uri="{9D8B030D-6E8A-4147-A177-3AD203B41FA5}">
                      <a16:colId xmlns:a16="http://schemas.microsoft.com/office/drawing/2014/main" val="428879746"/>
                    </a:ext>
                  </a:extLst>
                </a:gridCol>
                <a:gridCol w="1869711">
                  <a:extLst>
                    <a:ext uri="{9D8B030D-6E8A-4147-A177-3AD203B41FA5}">
                      <a16:colId xmlns:a16="http://schemas.microsoft.com/office/drawing/2014/main" val="3450045749"/>
                    </a:ext>
                  </a:extLst>
                </a:gridCol>
                <a:gridCol w="1593941">
                  <a:extLst>
                    <a:ext uri="{9D8B030D-6E8A-4147-A177-3AD203B41FA5}">
                      <a16:colId xmlns:a16="http://schemas.microsoft.com/office/drawing/2014/main" val="4083796101"/>
                    </a:ext>
                  </a:extLst>
                </a:gridCol>
              </a:tblGrid>
              <a:tr h="637422">
                <a:tc>
                  <a:txBody>
                    <a:bodyPr/>
                    <a:lstStyle/>
                    <a:p>
                      <a:pPr>
                        <a:lnSpc>
                          <a:spcPct val="107000"/>
                        </a:lnSpc>
                        <a:spcAft>
                          <a:spcPts val="800"/>
                        </a:spcAft>
                      </a:pPr>
                      <a:r>
                        <a:rPr lang="en-GB" sz="1800" dirty="0">
                          <a:effectLst/>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nSpc>
                          <a:spcPct val="107000"/>
                        </a:lnSpc>
                        <a:spcAft>
                          <a:spcPts val="800"/>
                        </a:spcAft>
                      </a:pPr>
                      <a:r>
                        <a:rPr lang="en-US" sz="1800" dirty="0">
                          <a:effectLst/>
                        </a:rPr>
                        <a:t>MDS pathway with cefiderocol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nSpc>
                          <a:spcPct val="107000"/>
                        </a:lnSpc>
                        <a:spcAft>
                          <a:spcPts val="800"/>
                        </a:spcAft>
                      </a:pPr>
                      <a:r>
                        <a:rPr lang="en-US" sz="1800" dirty="0">
                          <a:effectLst/>
                        </a:rPr>
                        <a:t>MDS pathway without cefiderocol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nSpc>
                          <a:spcPct val="107000"/>
                        </a:lnSpc>
                        <a:spcAft>
                          <a:spcPts val="800"/>
                        </a:spcAft>
                      </a:pPr>
                      <a:r>
                        <a:rPr lang="it-IT" sz="1800" dirty="0">
                          <a:effectLst/>
                        </a:rPr>
                        <a:t>Incremental values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extLst>
                  <a:ext uri="{0D108BD9-81ED-4DB2-BD59-A6C34878D82A}">
                    <a16:rowId xmlns:a16="http://schemas.microsoft.com/office/drawing/2014/main" val="1361616161"/>
                  </a:ext>
                </a:extLst>
              </a:tr>
              <a:tr h="310106">
                <a:tc gridSpan="4">
                  <a:txBody>
                    <a:bodyPr/>
                    <a:lstStyle/>
                    <a:p>
                      <a:pPr>
                        <a:lnSpc>
                          <a:spcPct val="107000"/>
                        </a:lnSpc>
                        <a:spcAft>
                          <a:spcPts val="800"/>
                        </a:spcAft>
                      </a:pPr>
                      <a:r>
                        <a:rPr lang="en-GB" sz="1800">
                          <a:effectLst/>
                        </a:rPr>
                        <a:t>HAP/VAP</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78458030"/>
                  </a:ext>
                </a:extLst>
              </a:tr>
              <a:tr h="310106">
                <a:tc>
                  <a:txBody>
                    <a:bodyPr/>
                    <a:lstStyle/>
                    <a:p>
                      <a:pPr>
                        <a:lnSpc>
                          <a:spcPct val="107000"/>
                        </a:lnSpc>
                        <a:spcAft>
                          <a:spcPts val="800"/>
                        </a:spcAft>
                      </a:pPr>
                      <a:r>
                        <a:rPr lang="en-GB" sz="1800" b="0" dirty="0">
                          <a:effectLst/>
                        </a:rPr>
                        <a:t>Total costs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dirty="0">
                          <a:effectLst/>
                        </a:rPr>
                        <a:t>£37,297</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£37,457</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-£117</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extLst>
                  <a:ext uri="{0D108BD9-81ED-4DB2-BD59-A6C34878D82A}">
                    <a16:rowId xmlns:a16="http://schemas.microsoft.com/office/drawing/2014/main" val="167906097"/>
                  </a:ext>
                </a:extLst>
              </a:tr>
              <a:tr h="310106">
                <a:tc>
                  <a:txBody>
                    <a:bodyPr/>
                    <a:lstStyle/>
                    <a:p>
                      <a:pPr>
                        <a:lnSpc>
                          <a:spcPct val="107000"/>
                        </a:lnSpc>
                        <a:spcAft>
                          <a:spcPts val="800"/>
                        </a:spcAft>
                      </a:pPr>
                      <a:r>
                        <a:rPr lang="en-GB" sz="1800" b="0" dirty="0">
                          <a:effectLst/>
                        </a:rPr>
                        <a:t>Life years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dirty="0">
                          <a:effectLst/>
                        </a:rPr>
                        <a:t>2.69</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2.68</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0.02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extLst>
                  <a:ext uri="{0D108BD9-81ED-4DB2-BD59-A6C34878D82A}">
                    <a16:rowId xmlns:a16="http://schemas.microsoft.com/office/drawing/2014/main" val="2511971054"/>
                  </a:ext>
                </a:extLst>
              </a:tr>
              <a:tr h="310106">
                <a:tc>
                  <a:txBody>
                    <a:bodyPr/>
                    <a:lstStyle/>
                    <a:p>
                      <a:pPr>
                        <a:lnSpc>
                          <a:spcPct val="107000"/>
                        </a:lnSpc>
                        <a:spcAft>
                          <a:spcPts val="800"/>
                        </a:spcAft>
                      </a:pPr>
                      <a:r>
                        <a:rPr lang="en-GB" sz="1800" b="0" dirty="0">
                          <a:effectLst/>
                        </a:rPr>
                        <a:t>QALYs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dirty="0">
                          <a:effectLst/>
                        </a:rPr>
                        <a:t>1.89</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1.87</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marL="0" marR="0" lvl="0" indent="0" algn="r" defTabSz="914400" rtl="0" eaLnBrk="1" fontAlgn="auto" latinLnBrk="0" hangingPunct="1">
                        <a:lnSpc>
                          <a:spcPct val="107000"/>
                        </a:lnSpc>
                        <a:spcBef>
                          <a:spcPts val="0"/>
                        </a:spcBef>
                        <a:spcAft>
                          <a:spcPts val="800"/>
                        </a:spcAft>
                        <a:buClrTx/>
                        <a:buSzTx/>
                        <a:buFontTx/>
                        <a:buNone/>
                        <a:tabLst/>
                        <a:defRPr/>
                      </a:pPr>
                      <a:r>
                        <a:rPr lang="en-GB" sz="1800" dirty="0">
                          <a:effectLst/>
                        </a:rPr>
                        <a:t>0.02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extLst>
                  <a:ext uri="{0D108BD9-81ED-4DB2-BD59-A6C34878D82A}">
                    <a16:rowId xmlns:a16="http://schemas.microsoft.com/office/drawing/2014/main" val="1482906437"/>
                  </a:ext>
                </a:extLst>
              </a:tr>
              <a:tr h="310106">
                <a:tc>
                  <a:txBody>
                    <a:bodyPr/>
                    <a:lstStyle/>
                    <a:p>
                      <a:pPr>
                        <a:lnSpc>
                          <a:spcPct val="107000"/>
                        </a:lnSpc>
                        <a:spcAft>
                          <a:spcPts val="800"/>
                        </a:spcAft>
                      </a:pPr>
                      <a:r>
                        <a:rPr lang="en-GB" sz="1800" b="0" dirty="0">
                          <a:effectLst/>
                        </a:rPr>
                        <a:t>Per person NHE</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dirty="0">
                          <a:effectLst/>
                        </a:rPr>
                        <a:t>0.024</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0.003</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0.021</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extLst>
                  <a:ext uri="{0D108BD9-81ED-4DB2-BD59-A6C34878D82A}">
                    <a16:rowId xmlns:a16="http://schemas.microsoft.com/office/drawing/2014/main" val="2027089482"/>
                  </a:ext>
                </a:extLst>
              </a:tr>
              <a:tr h="310106">
                <a:tc gridSpan="4">
                  <a:txBody>
                    <a:bodyPr/>
                    <a:lstStyle/>
                    <a:p>
                      <a:pPr>
                        <a:lnSpc>
                          <a:spcPct val="107000"/>
                        </a:lnSpc>
                        <a:spcAft>
                          <a:spcPts val="800"/>
                        </a:spcAft>
                      </a:pPr>
                      <a:r>
                        <a:rPr lang="en-GB" sz="1800" dirty="0" err="1">
                          <a:effectLst/>
                        </a:rPr>
                        <a:t>cUTI</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67203217"/>
                  </a:ext>
                </a:extLst>
              </a:tr>
              <a:tr h="310106">
                <a:tc>
                  <a:txBody>
                    <a:bodyPr/>
                    <a:lstStyle/>
                    <a:p>
                      <a:pPr>
                        <a:lnSpc>
                          <a:spcPct val="107000"/>
                        </a:lnSpc>
                        <a:spcAft>
                          <a:spcPts val="800"/>
                        </a:spcAft>
                      </a:pPr>
                      <a:r>
                        <a:rPr lang="en-GB" sz="1800" b="0" dirty="0">
                          <a:effectLst/>
                        </a:rPr>
                        <a:t>Total costs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dirty="0">
                          <a:effectLst/>
                        </a:rPr>
                        <a:t>£20,152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£20,261</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-£108</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extLst>
                  <a:ext uri="{0D108BD9-81ED-4DB2-BD59-A6C34878D82A}">
                    <a16:rowId xmlns:a16="http://schemas.microsoft.com/office/drawing/2014/main" val="842784374"/>
                  </a:ext>
                </a:extLst>
              </a:tr>
              <a:tr h="310106">
                <a:tc>
                  <a:txBody>
                    <a:bodyPr/>
                    <a:lstStyle/>
                    <a:p>
                      <a:pPr>
                        <a:lnSpc>
                          <a:spcPct val="107000"/>
                        </a:lnSpc>
                        <a:spcAft>
                          <a:spcPts val="800"/>
                        </a:spcAft>
                      </a:pPr>
                      <a:r>
                        <a:rPr lang="en-GB" sz="1800" b="0" dirty="0">
                          <a:effectLst/>
                        </a:rPr>
                        <a:t>Life years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dirty="0">
                          <a:effectLst/>
                        </a:rPr>
                        <a:t>3.71</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latin typeface="+mj-lt"/>
                          <a:ea typeface="Calibri" panose="020F0502020204030204" pitchFamily="34" charset="0"/>
                          <a:cs typeface="Arial" panose="020B0604020202020204" pitchFamily="34" charset="0"/>
                        </a:rPr>
                        <a:t>3.69</a:t>
                      </a:r>
                    </a:p>
                  </a:txBody>
                  <a:tcPr marL="9721" marR="9721" marT="0" marB="0" anchor="b"/>
                </a:tc>
                <a:tc>
                  <a:txBody>
                    <a:bodyPr/>
                    <a:lstStyle/>
                    <a:p>
                      <a:pPr algn="r">
                        <a:lnSpc>
                          <a:spcPct val="107000"/>
                        </a:lnSpc>
                        <a:spcAft>
                          <a:spcPts val="800"/>
                        </a:spcAft>
                      </a:pPr>
                      <a:r>
                        <a:rPr lang="en-GB" sz="1800" dirty="0">
                          <a:effectLst/>
                        </a:rPr>
                        <a:t>0.02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extLst>
                  <a:ext uri="{0D108BD9-81ED-4DB2-BD59-A6C34878D82A}">
                    <a16:rowId xmlns:a16="http://schemas.microsoft.com/office/drawing/2014/main" val="2329091339"/>
                  </a:ext>
                </a:extLst>
              </a:tr>
              <a:tr h="310106">
                <a:tc>
                  <a:txBody>
                    <a:bodyPr/>
                    <a:lstStyle/>
                    <a:p>
                      <a:pPr>
                        <a:lnSpc>
                          <a:spcPct val="107000"/>
                        </a:lnSpc>
                        <a:spcAft>
                          <a:spcPts val="800"/>
                        </a:spcAft>
                      </a:pPr>
                      <a:r>
                        <a:rPr lang="en-GB" sz="1800" b="0" dirty="0">
                          <a:effectLst/>
                        </a:rPr>
                        <a:t>QALYs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dirty="0">
                          <a:effectLst/>
                        </a:rPr>
                        <a:t>2.61</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2.59</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0.02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extLst>
                  <a:ext uri="{0D108BD9-81ED-4DB2-BD59-A6C34878D82A}">
                    <a16:rowId xmlns:a16="http://schemas.microsoft.com/office/drawing/2014/main" val="1453757996"/>
                  </a:ext>
                </a:extLst>
              </a:tr>
              <a:tr h="310106">
                <a:tc>
                  <a:txBody>
                    <a:bodyPr/>
                    <a:lstStyle/>
                    <a:p>
                      <a:pPr>
                        <a:lnSpc>
                          <a:spcPct val="107000"/>
                        </a:lnSpc>
                        <a:spcAft>
                          <a:spcPts val="800"/>
                        </a:spcAft>
                      </a:pPr>
                      <a:r>
                        <a:rPr lang="en-GB" sz="1800" b="0" dirty="0">
                          <a:effectLst/>
                        </a:rPr>
                        <a:t>Per person NHE</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dirty="0">
                          <a:effectLst/>
                        </a:rPr>
                        <a:t>1.599</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1.579</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0.021</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extLst>
                  <a:ext uri="{0D108BD9-81ED-4DB2-BD59-A6C34878D82A}">
                    <a16:rowId xmlns:a16="http://schemas.microsoft.com/office/drawing/2014/main" val="4129106801"/>
                  </a:ext>
                </a:extLst>
              </a:tr>
            </a:tbl>
          </a:graphicData>
        </a:graphic>
      </p:graphicFrame>
      <p:sp>
        <p:nvSpPr>
          <p:cNvPr id="6" name="TextBox 5">
            <a:extLst>
              <a:ext uri="{FF2B5EF4-FFF2-40B4-BE49-F238E27FC236}">
                <a16:creationId xmlns:a16="http://schemas.microsoft.com/office/drawing/2014/main" id="{54D53E69-3C7B-417F-99CC-B6843F650E1F}"/>
              </a:ext>
              <a:ext uri="{C183D7F6-B498-43B3-948B-1728B52AA6E4}">
                <adec:decorative xmlns:adec="http://schemas.microsoft.com/office/drawing/2017/decorative" val="1"/>
              </a:ext>
            </a:extLst>
          </p:cNvPr>
          <p:cNvSpPr txBox="1"/>
          <p:nvPr/>
        </p:nvSpPr>
        <p:spPr>
          <a:xfrm>
            <a:off x="5277613" y="5365590"/>
            <a:ext cx="6602917" cy="276999"/>
          </a:xfrm>
          <a:prstGeom prst="rect">
            <a:avLst/>
          </a:prstGeom>
          <a:noFill/>
          <a:ln w="28575">
            <a:solidFill>
              <a:srgbClr val="FF0000"/>
            </a:solidFill>
          </a:ln>
        </p:spPr>
        <p:txBody>
          <a:bodyPr wrap="square" rtlCol="0">
            <a:spAutoFit/>
          </a:bodyPr>
          <a:lstStyle/>
          <a:p>
            <a:endParaRPr lang="en-GB" sz="1200" dirty="0"/>
          </a:p>
        </p:txBody>
      </p:sp>
      <p:sp>
        <p:nvSpPr>
          <p:cNvPr id="7" name="TextBox 6">
            <a:extLst>
              <a:ext uri="{FF2B5EF4-FFF2-40B4-BE49-F238E27FC236}">
                <a16:creationId xmlns:a16="http://schemas.microsoft.com/office/drawing/2014/main" id="{ED66EADA-2AF9-4146-A11C-B713E91516BE}"/>
              </a:ext>
              <a:ext uri="{C183D7F6-B498-43B3-948B-1728B52AA6E4}">
                <adec:decorative xmlns:adec="http://schemas.microsoft.com/office/drawing/2017/decorative" val="1"/>
              </a:ext>
            </a:extLst>
          </p:cNvPr>
          <p:cNvSpPr txBox="1"/>
          <p:nvPr/>
        </p:nvSpPr>
        <p:spPr>
          <a:xfrm>
            <a:off x="5324843" y="3788491"/>
            <a:ext cx="6602917" cy="276999"/>
          </a:xfrm>
          <a:prstGeom prst="rect">
            <a:avLst/>
          </a:prstGeom>
          <a:noFill/>
          <a:ln w="28575">
            <a:solidFill>
              <a:srgbClr val="FF0000"/>
            </a:solidFill>
          </a:ln>
        </p:spPr>
        <p:txBody>
          <a:bodyPr wrap="square" rtlCol="0">
            <a:spAutoFit/>
          </a:bodyPr>
          <a:lstStyle/>
          <a:p>
            <a:endParaRPr lang="en-GB" sz="1200" dirty="0"/>
          </a:p>
        </p:txBody>
      </p:sp>
    </p:spTree>
    <p:extLst>
      <p:ext uri="{BB962C8B-B14F-4D97-AF65-F5344CB8AC3E}">
        <p14:creationId xmlns:p14="http://schemas.microsoft.com/office/powerpoint/2010/main" val="30677357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2EDCA-4C47-4399-90ED-E421C9B210B4}"/>
              </a:ext>
            </a:extLst>
          </p:cNvPr>
          <p:cNvSpPr>
            <a:spLocks noGrp="1"/>
          </p:cNvSpPr>
          <p:nvPr>
            <p:ph type="ctrTitle"/>
          </p:nvPr>
        </p:nvSpPr>
        <p:spPr>
          <a:xfrm>
            <a:off x="139840" y="194788"/>
            <a:ext cx="11879591" cy="1294799"/>
          </a:xfrm>
        </p:spPr>
        <p:txBody>
          <a:bodyPr>
            <a:normAutofit/>
          </a:bodyPr>
          <a:lstStyle/>
          <a:p>
            <a:r>
              <a:rPr lang="en-GB" sz="2800" dirty="0"/>
              <a:t>Per-patient base case results (probabilistic): HAP/VAP, empiric setting</a:t>
            </a:r>
            <a:br>
              <a:rPr lang="en-GB" sz="2800" dirty="0"/>
            </a:br>
            <a:r>
              <a:rPr lang="en-GB" sz="2800" i="1" dirty="0"/>
              <a:t>Pseudomonas</a:t>
            </a:r>
          </a:p>
        </p:txBody>
      </p:sp>
      <p:graphicFrame>
        <p:nvGraphicFramePr>
          <p:cNvPr id="2" name="Table 1">
            <a:extLst>
              <a:ext uri="{FF2B5EF4-FFF2-40B4-BE49-F238E27FC236}">
                <a16:creationId xmlns:a16="http://schemas.microsoft.com/office/drawing/2014/main" id="{956496A6-C676-4A52-97BB-AB7DC0C56F3F}"/>
              </a:ext>
            </a:extLst>
          </p:cNvPr>
          <p:cNvGraphicFramePr>
            <a:graphicFrameLocks noGrp="1"/>
          </p:cNvGraphicFramePr>
          <p:nvPr>
            <p:extLst>
              <p:ext uri="{D42A27DB-BD31-4B8C-83A1-F6EECF244321}">
                <p14:modId xmlns:p14="http://schemas.microsoft.com/office/powerpoint/2010/main" val="3921649059"/>
              </p:ext>
            </p:extLst>
          </p:nvPr>
        </p:nvGraphicFramePr>
        <p:xfrm>
          <a:off x="5270500" y="738125"/>
          <a:ext cx="6748930" cy="4949112"/>
        </p:xfrm>
        <a:graphic>
          <a:graphicData uri="http://schemas.openxmlformats.org/drawingml/2006/table">
            <a:tbl>
              <a:tblPr firstRow="1" firstCol="1" bandRow="1">
                <a:tableStyleId>{5C22544A-7EE6-4342-B048-85BDC9FD1C3A}</a:tableStyleId>
              </a:tblPr>
              <a:tblGrid>
                <a:gridCol w="2900106">
                  <a:extLst>
                    <a:ext uri="{9D8B030D-6E8A-4147-A177-3AD203B41FA5}">
                      <a16:colId xmlns:a16="http://schemas.microsoft.com/office/drawing/2014/main" val="2444791544"/>
                    </a:ext>
                  </a:extLst>
                </a:gridCol>
                <a:gridCol w="2050026">
                  <a:extLst>
                    <a:ext uri="{9D8B030D-6E8A-4147-A177-3AD203B41FA5}">
                      <a16:colId xmlns:a16="http://schemas.microsoft.com/office/drawing/2014/main" val="3470886759"/>
                    </a:ext>
                  </a:extLst>
                </a:gridCol>
                <a:gridCol w="1798798">
                  <a:extLst>
                    <a:ext uri="{9D8B030D-6E8A-4147-A177-3AD203B41FA5}">
                      <a16:colId xmlns:a16="http://schemas.microsoft.com/office/drawing/2014/main" val="1916251512"/>
                    </a:ext>
                  </a:extLst>
                </a:gridCol>
              </a:tblGrid>
              <a:tr h="324777">
                <a:tc rowSpan="2">
                  <a:txBody>
                    <a:bodyPr/>
                    <a:lstStyle/>
                    <a:p>
                      <a:pPr>
                        <a:lnSpc>
                          <a:spcPct val="107000"/>
                        </a:lnSpc>
                        <a:spcAft>
                          <a:spcPts val="800"/>
                        </a:spcAft>
                      </a:pPr>
                      <a:r>
                        <a:rPr lang="en-GB" sz="1800" dirty="0">
                          <a:effectLst/>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gridSpan="2">
                  <a:txBody>
                    <a:bodyPr/>
                    <a:lstStyle/>
                    <a:p>
                      <a:pPr>
                        <a:lnSpc>
                          <a:spcPct val="107000"/>
                        </a:lnSpc>
                        <a:spcAft>
                          <a:spcPts val="800"/>
                        </a:spcAft>
                      </a:pPr>
                      <a:r>
                        <a:rPr lang="it-IT" sz="1800">
                          <a:effectLst/>
                        </a:rPr>
                        <a:t>Incremental results</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hMerge="1">
                  <a:txBody>
                    <a:bodyPr/>
                    <a:lstStyle/>
                    <a:p>
                      <a:endParaRPr lang="en-GB"/>
                    </a:p>
                  </a:txBody>
                  <a:tcPr/>
                </a:tc>
                <a:extLst>
                  <a:ext uri="{0D108BD9-81ED-4DB2-BD59-A6C34878D82A}">
                    <a16:rowId xmlns:a16="http://schemas.microsoft.com/office/drawing/2014/main" val="763236892"/>
                  </a:ext>
                </a:extLst>
              </a:tr>
              <a:tr h="256163">
                <a:tc vMerge="1">
                  <a:txBody>
                    <a:bodyPr/>
                    <a:lstStyle/>
                    <a:p>
                      <a:endParaRPr lang="en-GB"/>
                    </a:p>
                  </a:txBody>
                  <a:tcPr/>
                </a:tc>
                <a:tc>
                  <a:txBody>
                    <a:bodyPr/>
                    <a:lstStyle/>
                    <a:p>
                      <a:r>
                        <a:rPr lang="it-IT" sz="1800" dirty="0">
                          <a:solidFill>
                            <a:schemeClr val="tx1"/>
                          </a:solidFill>
                          <a:effectLst/>
                        </a:rPr>
                        <a:t>ES1 vs ES2nca</a:t>
                      </a:r>
                      <a:endParaRPr lang="en-GB" dirty="0"/>
                    </a:p>
                  </a:txBody>
                  <a:tcPr marL="5251" marR="5251" marT="0" marB="0"/>
                </a:tc>
                <a:tc>
                  <a:txBody>
                    <a:bodyPr/>
                    <a:lstStyle/>
                    <a:p>
                      <a:r>
                        <a:rPr lang="it-IT" sz="1800" dirty="0">
                          <a:solidFill>
                            <a:schemeClr val="tx1"/>
                          </a:solidFill>
                          <a:effectLst/>
                        </a:rPr>
                        <a:t>ES1 vs ES2ca</a:t>
                      </a:r>
                      <a:endParaRPr lang="en-GB" dirty="0"/>
                    </a:p>
                  </a:txBody>
                  <a:tcPr marL="5251" marR="5251" marT="0" marB="0"/>
                </a:tc>
                <a:extLst>
                  <a:ext uri="{0D108BD9-81ED-4DB2-BD59-A6C34878D82A}">
                    <a16:rowId xmlns:a16="http://schemas.microsoft.com/office/drawing/2014/main" val="3601539434"/>
                  </a:ext>
                </a:extLst>
              </a:tr>
              <a:tr h="345809">
                <a:tc gridSpan="3">
                  <a:txBody>
                    <a:bodyPr/>
                    <a:lstStyle/>
                    <a:p>
                      <a:pPr algn="r">
                        <a:lnSpc>
                          <a:spcPct val="107000"/>
                        </a:lnSpc>
                        <a:spcAft>
                          <a:spcPts val="800"/>
                        </a:spcAft>
                      </a:pPr>
                      <a:r>
                        <a:rPr lang="en-GB" sz="1800" dirty="0">
                          <a:effectLst/>
                        </a:rPr>
                        <a:t>Patients with MBL </a:t>
                      </a:r>
                      <a:r>
                        <a:rPr lang="en-GB" sz="1800" b="1" i="1" u="none" strike="noStrike" kern="1200" baseline="0" dirty="0">
                          <a:solidFill>
                            <a:schemeClr val="lt1"/>
                          </a:solidFill>
                          <a:latin typeface="+mn-lt"/>
                          <a:ea typeface="+mn-ea"/>
                          <a:cs typeface="+mn-cs"/>
                        </a:rPr>
                        <a:t>Pseudomonas</a:t>
                      </a:r>
                      <a:r>
                        <a:rPr lang="en-GB" sz="1800" dirty="0">
                          <a:solidFill>
                            <a:schemeClr val="bg1"/>
                          </a:solidFill>
                          <a:effectLst/>
                        </a:rPr>
                        <a:t> (‘correctly suspected’)</a:t>
                      </a:r>
                      <a:endParaRPr lang="en-GB"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92288286"/>
                  </a:ext>
                </a:extLst>
              </a:tr>
              <a:tr h="256163">
                <a:tc>
                  <a:txBody>
                    <a:bodyPr/>
                    <a:lstStyle/>
                    <a:p>
                      <a:pPr>
                        <a:lnSpc>
                          <a:spcPct val="107000"/>
                        </a:lnSpc>
                        <a:spcAft>
                          <a:spcPts val="800"/>
                        </a:spcAft>
                      </a:pPr>
                      <a:r>
                        <a:rPr lang="en-GB" sz="1800" b="0" dirty="0">
                          <a:effectLst/>
                        </a:rPr>
                        <a:t>Total costs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nSpc>
                          <a:spcPct val="107000"/>
                        </a:lnSpc>
                        <a:spcAft>
                          <a:spcPts val="800"/>
                        </a:spcAft>
                      </a:pPr>
                      <a:r>
                        <a:rPr lang="en-GB" sz="1800" dirty="0">
                          <a:effectLst/>
                        </a:rPr>
                        <a:t>-£12,589</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pPr>
                        <a:lnSpc>
                          <a:spcPct val="107000"/>
                        </a:lnSpc>
                        <a:spcAft>
                          <a:spcPts val="800"/>
                        </a:spcAft>
                      </a:pPr>
                      <a:r>
                        <a:rPr lang="en-GB" sz="1800" dirty="0">
                          <a:effectLst/>
                        </a:rPr>
                        <a:t>-£32</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extLst>
                  <a:ext uri="{0D108BD9-81ED-4DB2-BD59-A6C34878D82A}">
                    <a16:rowId xmlns:a16="http://schemas.microsoft.com/office/drawing/2014/main" val="1722554243"/>
                  </a:ext>
                </a:extLst>
              </a:tr>
              <a:tr h="256163">
                <a:tc>
                  <a:txBody>
                    <a:bodyPr/>
                    <a:lstStyle/>
                    <a:p>
                      <a:pPr>
                        <a:lnSpc>
                          <a:spcPct val="107000"/>
                        </a:lnSpc>
                        <a:spcAft>
                          <a:spcPts val="800"/>
                        </a:spcAft>
                      </a:pPr>
                      <a:r>
                        <a:rPr lang="en-GB" sz="1800" b="0" dirty="0">
                          <a:effectLst/>
                        </a:rPr>
                        <a:t>Life years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nSpc>
                          <a:spcPct val="107000"/>
                        </a:lnSpc>
                        <a:spcAft>
                          <a:spcPts val="800"/>
                        </a:spcAft>
                      </a:pPr>
                      <a:r>
                        <a:rPr lang="en-GB" sz="1800" dirty="0">
                          <a:effectLst/>
                        </a:rPr>
                        <a:t>0.66</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pPr>
                        <a:lnSpc>
                          <a:spcPct val="107000"/>
                        </a:lnSpc>
                        <a:spcAft>
                          <a:spcPts val="800"/>
                        </a:spcAft>
                      </a:pPr>
                      <a:r>
                        <a:rPr lang="en-GB" sz="1800" dirty="0">
                          <a:effectLst/>
                        </a:rPr>
                        <a:t>0.26</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extLst>
                  <a:ext uri="{0D108BD9-81ED-4DB2-BD59-A6C34878D82A}">
                    <a16:rowId xmlns:a16="http://schemas.microsoft.com/office/drawing/2014/main" val="2384371599"/>
                  </a:ext>
                </a:extLst>
              </a:tr>
              <a:tr h="256163">
                <a:tc>
                  <a:txBody>
                    <a:bodyPr/>
                    <a:lstStyle/>
                    <a:p>
                      <a:pPr>
                        <a:lnSpc>
                          <a:spcPct val="107000"/>
                        </a:lnSpc>
                        <a:spcAft>
                          <a:spcPts val="800"/>
                        </a:spcAft>
                      </a:pPr>
                      <a:r>
                        <a:rPr lang="en-GB" sz="1800" b="0" dirty="0">
                          <a:effectLst/>
                        </a:rPr>
                        <a:t>QALYs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nSpc>
                          <a:spcPct val="107000"/>
                        </a:lnSpc>
                        <a:spcAft>
                          <a:spcPts val="800"/>
                        </a:spcAft>
                      </a:pPr>
                      <a:r>
                        <a:rPr lang="en-GB" sz="1800" dirty="0">
                          <a:effectLst/>
                        </a:rPr>
                        <a:t>0.47</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pPr>
                        <a:lnSpc>
                          <a:spcPct val="107000"/>
                        </a:lnSpc>
                        <a:spcAft>
                          <a:spcPts val="800"/>
                        </a:spcAft>
                      </a:pPr>
                      <a:r>
                        <a:rPr lang="en-GB" sz="1800" dirty="0">
                          <a:effectLst/>
                        </a:rPr>
                        <a:t>0.18</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extLst>
                  <a:ext uri="{0D108BD9-81ED-4DB2-BD59-A6C34878D82A}">
                    <a16:rowId xmlns:a16="http://schemas.microsoft.com/office/drawing/2014/main" val="1241967544"/>
                  </a:ext>
                </a:extLst>
              </a:tr>
              <a:tr h="256163">
                <a:tc>
                  <a:txBody>
                    <a:bodyPr/>
                    <a:lstStyle/>
                    <a:p>
                      <a:pPr>
                        <a:lnSpc>
                          <a:spcPct val="107000"/>
                        </a:lnSpc>
                        <a:spcAft>
                          <a:spcPts val="800"/>
                        </a:spcAft>
                      </a:pPr>
                      <a:r>
                        <a:rPr lang="en-GB" sz="1800" b="0" dirty="0">
                          <a:effectLst/>
                        </a:rPr>
                        <a:t>Per person NHE (QALYs)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nSpc>
                          <a:spcPct val="107000"/>
                        </a:lnSpc>
                        <a:spcAft>
                          <a:spcPts val="800"/>
                        </a:spcAft>
                      </a:pPr>
                      <a:r>
                        <a:rPr lang="en-GB" sz="1800" dirty="0">
                          <a:effectLst/>
                        </a:rPr>
                        <a:t>1.094</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pPr>
                        <a:lnSpc>
                          <a:spcPct val="107000"/>
                        </a:lnSpc>
                        <a:spcAft>
                          <a:spcPts val="800"/>
                        </a:spcAft>
                      </a:pPr>
                      <a:r>
                        <a:rPr lang="en-GB" sz="1800" dirty="0">
                          <a:effectLst/>
                        </a:rPr>
                        <a:t>0.184</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extLst>
                  <a:ext uri="{0D108BD9-81ED-4DB2-BD59-A6C34878D82A}">
                    <a16:rowId xmlns:a16="http://schemas.microsoft.com/office/drawing/2014/main" val="464375657"/>
                  </a:ext>
                </a:extLst>
              </a:tr>
              <a:tr h="333898">
                <a:tc gridSpan="3">
                  <a:txBody>
                    <a:bodyPr/>
                    <a:lstStyle/>
                    <a:p>
                      <a:pPr marL="0" marR="0" lvl="0" indent="0" algn="r" defTabSz="914400" rtl="0" eaLnBrk="1" fontAlgn="auto" latinLnBrk="0" hangingPunct="1">
                        <a:lnSpc>
                          <a:spcPct val="107000"/>
                        </a:lnSpc>
                        <a:spcBef>
                          <a:spcPts val="0"/>
                        </a:spcBef>
                        <a:spcAft>
                          <a:spcPts val="800"/>
                        </a:spcAft>
                        <a:buClrTx/>
                        <a:buSzTx/>
                        <a:buFontTx/>
                        <a:buNone/>
                        <a:tabLst/>
                        <a:defRPr/>
                      </a:pPr>
                      <a:r>
                        <a:rPr lang="en-GB" sz="1800" dirty="0">
                          <a:effectLst/>
                        </a:rPr>
                        <a:t>Patients without MBL </a:t>
                      </a:r>
                      <a:r>
                        <a:rPr lang="en-GB" sz="1800" b="1" i="1" u="none" strike="noStrike" kern="1200" baseline="0" dirty="0">
                          <a:solidFill>
                            <a:schemeClr val="lt1"/>
                          </a:solidFill>
                          <a:latin typeface="+mn-lt"/>
                          <a:ea typeface="+mn-ea"/>
                          <a:cs typeface="+mn-cs"/>
                        </a:rPr>
                        <a:t>Pseudomonas </a:t>
                      </a:r>
                      <a:r>
                        <a:rPr lang="en-GB" sz="1800" dirty="0">
                          <a:solidFill>
                            <a:schemeClr val="bg1"/>
                          </a:solidFill>
                          <a:effectLst/>
                        </a:rPr>
                        <a:t>(‘wrongly suspected’)</a:t>
                      </a:r>
                      <a:endParaRPr lang="en-GB"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78956718"/>
                  </a:ext>
                </a:extLst>
              </a:tr>
              <a:tr h="256163">
                <a:tc>
                  <a:txBody>
                    <a:bodyPr/>
                    <a:lstStyle/>
                    <a:p>
                      <a:pPr>
                        <a:lnSpc>
                          <a:spcPct val="107000"/>
                        </a:lnSpc>
                        <a:spcAft>
                          <a:spcPts val="800"/>
                        </a:spcAft>
                      </a:pPr>
                      <a:r>
                        <a:rPr lang="en-GB" sz="1800" b="0" dirty="0">
                          <a:effectLst/>
                        </a:rPr>
                        <a:t>Total costs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nSpc>
                          <a:spcPct val="107000"/>
                        </a:lnSpc>
                        <a:spcAft>
                          <a:spcPts val="800"/>
                        </a:spcAft>
                      </a:pPr>
                      <a:r>
                        <a:rPr lang="en-GB" sz="1800" dirty="0">
                          <a:effectLst/>
                        </a:rPr>
                        <a:t>-£10</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r>
                        <a:rPr lang="en-GB" sz="1800" dirty="0">
                          <a:effectLst/>
                        </a:rPr>
                        <a:t>-£339</a:t>
                      </a:r>
                      <a:endParaRPr lang="en-GB" dirty="0"/>
                    </a:p>
                  </a:txBody>
                  <a:tcPr marL="5251" marR="5251" marT="0" marB="0" anchor="b"/>
                </a:tc>
                <a:extLst>
                  <a:ext uri="{0D108BD9-81ED-4DB2-BD59-A6C34878D82A}">
                    <a16:rowId xmlns:a16="http://schemas.microsoft.com/office/drawing/2014/main" val="1706525468"/>
                  </a:ext>
                </a:extLst>
              </a:tr>
              <a:tr h="256163">
                <a:tc>
                  <a:txBody>
                    <a:bodyPr/>
                    <a:lstStyle/>
                    <a:p>
                      <a:pPr>
                        <a:lnSpc>
                          <a:spcPct val="107000"/>
                        </a:lnSpc>
                        <a:spcAft>
                          <a:spcPts val="800"/>
                        </a:spcAft>
                      </a:pPr>
                      <a:r>
                        <a:rPr lang="en-GB" sz="1800" b="0" dirty="0">
                          <a:effectLst/>
                        </a:rPr>
                        <a:t>Life years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nSpc>
                          <a:spcPct val="107000"/>
                        </a:lnSpc>
                        <a:spcAft>
                          <a:spcPts val="800"/>
                        </a:spcAft>
                      </a:pPr>
                      <a:r>
                        <a:rPr lang="en-GB" sz="1800" dirty="0">
                          <a:effectLst/>
                        </a:rPr>
                        <a:t>0.00</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r>
                        <a:rPr lang="en-GB" sz="1800" dirty="0">
                          <a:effectLst/>
                        </a:rPr>
                        <a:t>0.28</a:t>
                      </a:r>
                      <a:endParaRPr lang="en-GB" dirty="0"/>
                    </a:p>
                  </a:txBody>
                  <a:tcPr marL="5251" marR="5251" marT="0" marB="0" anchor="b"/>
                </a:tc>
                <a:extLst>
                  <a:ext uri="{0D108BD9-81ED-4DB2-BD59-A6C34878D82A}">
                    <a16:rowId xmlns:a16="http://schemas.microsoft.com/office/drawing/2014/main" val="3248270043"/>
                  </a:ext>
                </a:extLst>
              </a:tr>
              <a:tr h="256163">
                <a:tc>
                  <a:txBody>
                    <a:bodyPr/>
                    <a:lstStyle/>
                    <a:p>
                      <a:pPr>
                        <a:lnSpc>
                          <a:spcPct val="107000"/>
                        </a:lnSpc>
                        <a:spcAft>
                          <a:spcPts val="800"/>
                        </a:spcAft>
                      </a:pPr>
                      <a:r>
                        <a:rPr lang="en-GB" sz="1800" b="0" dirty="0">
                          <a:effectLst/>
                        </a:rPr>
                        <a:t>QALYs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nSpc>
                          <a:spcPct val="107000"/>
                        </a:lnSpc>
                        <a:spcAft>
                          <a:spcPts val="800"/>
                        </a:spcAft>
                      </a:pPr>
                      <a:r>
                        <a:rPr lang="en-GB" sz="1800" dirty="0">
                          <a:effectLst/>
                        </a:rPr>
                        <a:t>0.00</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r>
                        <a:rPr lang="en-GB" sz="1800" dirty="0">
                          <a:effectLst/>
                        </a:rPr>
                        <a:t>0.19</a:t>
                      </a:r>
                      <a:endParaRPr lang="en-GB" dirty="0"/>
                    </a:p>
                  </a:txBody>
                  <a:tcPr marL="5251" marR="5251" marT="0" marB="0" anchor="b"/>
                </a:tc>
                <a:extLst>
                  <a:ext uri="{0D108BD9-81ED-4DB2-BD59-A6C34878D82A}">
                    <a16:rowId xmlns:a16="http://schemas.microsoft.com/office/drawing/2014/main" val="4256159121"/>
                  </a:ext>
                </a:extLst>
              </a:tr>
              <a:tr h="318778">
                <a:tc>
                  <a:txBody>
                    <a:bodyPr/>
                    <a:lstStyle/>
                    <a:p>
                      <a:pPr>
                        <a:lnSpc>
                          <a:spcPct val="107000"/>
                        </a:lnSpc>
                        <a:spcAft>
                          <a:spcPts val="800"/>
                        </a:spcAft>
                      </a:pPr>
                      <a:r>
                        <a:rPr lang="en-GB" sz="1800" b="0" dirty="0">
                          <a:effectLst/>
                        </a:rPr>
                        <a:t>Per person NHE (QALYs)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nSpc>
                          <a:spcPct val="107000"/>
                        </a:lnSpc>
                        <a:spcAft>
                          <a:spcPts val="800"/>
                        </a:spcAft>
                      </a:pPr>
                      <a:r>
                        <a:rPr lang="en-GB" sz="1800" dirty="0">
                          <a:effectLst/>
                        </a:rPr>
                        <a:t>0.00</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r>
                        <a:rPr lang="en-GB" sz="1800" dirty="0">
                          <a:effectLst/>
                        </a:rPr>
                        <a:t>0.211</a:t>
                      </a:r>
                      <a:endParaRPr lang="en-GB" dirty="0"/>
                    </a:p>
                  </a:txBody>
                  <a:tcPr marL="5251" marR="5251" marT="0" marB="0" anchor="b"/>
                </a:tc>
                <a:extLst>
                  <a:ext uri="{0D108BD9-81ED-4DB2-BD59-A6C34878D82A}">
                    <a16:rowId xmlns:a16="http://schemas.microsoft.com/office/drawing/2014/main" val="3289502521"/>
                  </a:ext>
                </a:extLst>
              </a:tr>
              <a:tr h="273739">
                <a:tc gridSpan="3">
                  <a:txBody>
                    <a:bodyPr/>
                    <a:lstStyle/>
                    <a:p>
                      <a:pPr algn="r">
                        <a:lnSpc>
                          <a:spcPct val="107000"/>
                        </a:lnSpc>
                        <a:spcAft>
                          <a:spcPts val="800"/>
                        </a:spcAft>
                      </a:pPr>
                      <a:r>
                        <a:rPr lang="en-GB" sz="1800" dirty="0">
                          <a:effectLst/>
                        </a:rPr>
                        <a:t>All patients in empiric </a:t>
                      </a:r>
                      <a:r>
                        <a:rPr lang="en-GB" sz="1800" dirty="0">
                          <a:solidFill>
                            <a:schemeClr val="bg1"/>
                          </a:solidFill>
                          <a:effectLst/>
                        </a:rPr>
                        <a:t>setting (weighted average of correctly and wrongly suspected)</a:t>
                      </a:r>
                      <a:endParaRPr lang="en-GB"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11510737"/>
                  </a:ext>
                </a:extLst>
              </a:tr>
              <a:tr h="256163">
                <a:tc>
                  <a:txBody>
                    <a:bodyPr/>
                    <a:lstStyle/>
                    <a:p>
                      <a:pPr>
                        <a:lnSpc>
                          <a:spcPct val="107000"/>
                        </a:lnSpc>
                        <a:spcAft>
                          <a:spcPts val="800"/>
                        </a:spcAft>
                      </a:pPr>
                      <a:r>
                        <a:rPr lang="en-GB" sz="1800" b="0" dirty="0">
                          <a:effectLst/>
                        </a:rPr>
                        <a:t>Total costs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nSpc>
                          <a:spcPct val="107000"/>
                        </a:lnSpc>
                        <a:spcAft>
                          <a:spcPts val="800"/>
                        </a:spcAft>
                      </a:pPr>
                      <a:r>
                        <a:rPr lang="en-GB" sz="1800" dirty="0">
                          <a:effectLst/>
                        </a:rPr>
                        <a:t>-£1,770</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r>
                        <a:rPr lang="en-GB" sz="1800" dirty="0">
                          <a:effectLst/>
                        </a:rPr>
                        <a:t>-£296</a:t>
                      </a:r>
                      <a:endParaRPr lang="en-GB" dirty="0"/>
                    </a:p>
                  </a:txBody>
                  <a:tcPr marL="5251" marR="5251" marT="0" marB="0" anchor="b"/>
                </a:tc>
                <a:extLst>
                  <a:ext uri="{0D108BD9-81ED-4DB2-BD59-A6C34878D82A}">
                    <a16:rowId xmlns:a16="http://schemas.microsoft.com/office/drawing/2014/main" val="473989483"/>
                  </a:ext>
                </a:extLst>
              </a:tr>
              <a:tr h="256163">
                <a:tc>
                  <a:txBody>
                    <a:bodyPr/>
                    <a:lstStyle/>
                    <a:p>
                      <a:pPr>
                        <a:lnSpc>
                          <a:spcPct val="107000"/>
                        </a:lnSpc>
                        <a:spcAft>
                          <a:spcPts val="800"/>
                        </a:spcAft>
                      </a:pPr>
                      <a:r>
                        <a:rPr lang="en-GB" sz="1800" b="0" dirty="0">
                          <a:effectLst/>
                        </a:rPr>
                        <a:t>QALYs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nSpc>
                          <a:spcPct val="107000"/>
                        </a:lnSpc>
                        <a:spcAft>
                          <a:spcPts val="800"/>
                        </a:spcAft>
                      </a:pPr>
                      <a:r>
                        <a:rPr lang="en-GB" sz="1800" dirty="0">
                          <a:effectLst/>
                        </a:rPr>
                        <a:t>0.07</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r>
                        <a:rPr lang="en-GB" sz="1800" dirty="0">
                          <a:effectLst/>
                        </a:rPr>
                        <a:t>0.19</a:t>
                      </a:r>
                      <a:endParaRPr lang="en-GB" dirty="0"/>
                    </a:p>
                  </a:txBody>
                  <a:tcPr marL="5251" marR="5251" marT="0" marB="0" anchor="b"/>
                </a:tc>
                <a:extLst>
                  <a:ext uri="{0D108BD9-81ED-4DB2-BD59-A6C34878D82A}">
                    <a16:rowId xmlns:a16="http://schemas.microsoft.com/office/drawing/2014/main" val="798015198"/>
                  </a:ext>
                </a:extLst>
              </a:tr>
              <a:tr h="275798">
                <a:tc>
                  <a:txBody>
                    <a:bodyPr/>
                    <a:lstStyle/>
                    <a:p>
                      <a:pPr>
                        <a:lnSpc>
                          <a:spcPct val="107000"/>
                        </a:lnSpc>
                        <a:spcAft>
                          <a:spcPts val="800"/>
                        </a:spcAft>
                      </a:pPr>
                      <a:r>
                        <a:rPr lang="en-GB" sz="1800" b="0" dirty="0">
                          <a:effectLst/>
                        </a:rPr>
                        <a:t>Per person NHE (QALYs)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tc>
                <a:tc>
                  <a:txBody>
                    <a:bodyPr/>
                    <a:lstStyle/>
                    <a:p>
                      <a:pPr>
                        <a:lnSpc>
                          <a:spcPct val="107000"/>
                        </a:lnSpc>
                        <a:spcAft>
                          <a:spcPts val="800"/>
                        </a:spcAft>
                      </a:pPr>
                      <a:r>
                        <a:rPr lang="en-GB" sz="1800" dirty="0">
                          <a:effectLst/>
                        </a:rPr>
                        <a:t>0.153</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5251" marR="5251" marT="0" marB="0" anchor="b"/>
                </a:tc>
                <a:tc>
                  <a:txBody>
                    <a:bodyPr/>
                    <a:lstStyle/>
                    <a:p>
                      <a:r>
                        <a:rPr lang="en-GB" sz="1800" dirty="0">
                          <a:effectLst/>
                        </a:rPr>
                        <a:t>0.207</a:t>
                      </a:r>
                      <a:endParaRPr lang="en-GB" dirty="0"/>
                    </a:p>
                  </a:txBody>
                  <a:tcPr marL="5251" marR="5251" marT="0" marB="0" anchor="b"/>
                </a:tc>
                <a:extLst>
                  <a:ext uri="{0D108BD9-81ED-4DB2-BD59-A6C34878D82A}">
                    <a16:rowId xmlns:a16="http://schemas.microsoft.com/office/drawing/2014/main" val="797026246"/>
                  </a:ext>
                </a:extLst>
              </a:tr>
            </a:tbl>
          </a:graphicData>
        </a:graphic>
      </p:graphicFrame>
      <p:sp>
        <p:nvSpPr>
          <p:cNvPr id="7" name="TextBox 6">
            <a:extLst>
              <a:ext uri="{FF2B5EF4-FFF2-40B4-BE49-F238E27FC236}">
                <a16:creationId xmlns:a16="http://schemas.microsoft.com/office/drawing/2014/main" id="{570F306B-BF28-4F12-873B-DDE1C05BA97C}"/>
              </a:ext>
            </a:extLst>
          </p:cNvPr>
          <p:cNvSpPr txBox="1"/>
          <p:nvPr/>
        </p:nvSpPr>
        <p:spPr>
          <a:xfrm>
            <a:off x="5170322" y="5880677"/>
            <a:ext cx="6197333" cy="923330"/>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Source: EEPRU’s report addendum 2, table 7</a:t>
            </a:r>
            <a:endParaRPr lang="en-GB" dirty="0">
              <a:solidFill>
                <a:srgbClr val="000000"/>
              </a:solidFill>
              <a:latin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Lato"/>
              </a:rPr>
              <a:t>NHE = net health effect (measured in QALYs)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QALYs = quality-adjusted life</a:t>
            </a:r>
            <a:r>
              <a:rPr lang="en-GB" dirty="0">
                <a:solidFill>
                  <a:srgbClr val="000000"/>
                </a:solidFill>
                <a:latin typeface="Lato"/>
              </a:rPr>
              <a:t>-</a:t>
            </a:r>
            <a:r>
              <a:rPr kumimoji="0" lang="en-GB" sz="1800" b="0" i="0" u="none" strike="noStrike" kern="1200" cap="none" spc="0" normalizeH="0" baseline="0" noProof="0" dirty="0">
                <a:ln>
                  <a:noFill/>
                </a:ln>
                <a:solidFill>
                  <a:srgbClr val="000000"/>
                </a:solidFill>
                <a:effectLst/>
                <a:uLnTx/>
                <a:uFillTx/>
                <a:latin typeface="Lato"/>
                <a:ea typeface="+mn-ea"/>
                <a:cs typeface="+mn-cs"/>
              </a:rPr>
              <a:t>years</a:t>
            </a:r>
          </a:p>
        </p:txBody>
      </p:sp>
      <p:sp>
        <p:nvSpPr>
          <p:cNvPr id="3" name="TextBox 2">
            <a:extLst>
              <a:ext uri="{FF2B5EF4-FFF2-40B4-BE49-F238E27FC236}">
                <a16:creationId xmlns:a16="http://schemas.microsoft.com/office/drawing/2014/main" id="{213485F7-2CA2-493D-A949-65A95731A2F2}"/>
              </a:ext>
            </a:extLst>
          </p:cNvPr>
          <p:cNvSpPr txBox="1"/>
          <p:nvPr/>
        </p:nvSpPr>
        <p:spPr>
          <a:xfrm>
            <a:off x="172569" y="1134210"/>
            <a:ext cx="4997753" cy="501675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it-IT" sz="1800" dirty="0">
                <a:solidFill>
                  <a:schemeClr val="tx1"/>
                </a:solidFill>
                <a:effectLst/>
              </a:rPr>
              <a:t>Cefiderocol</a:t>
            </a:r>
            <a:r>
              <a:rPr kumimoji="0" lang="en-GB" sz="1800" b="0" i="0" u="none" strike="noStrike" kern="1200" cap="none" spc="0" normalizeH="0" baseline="0" noProof="0" dirty="0">
                <a:ln>
                  <a:noFill/>
                </a:ln>
                <a:effectLst/>
                <a:uLnTx/>
                <a:uFillTx/>
                <a:latin typeface="Lato"/>
                <a:ea typeface="+mn-ea"/>
                <a:cs typeface="+mn-cs"/>
              </a:rPr>
              <a:t> associated with </a:t>
            </a:r>
            <a:r>
              <a:rPr lang="en-GB" dirty="0">
                <a:latin typeface="Lato"/>
              </a:rPr>
              <a:t>QALY benefit </a:t>
            </a:r>
            <a:r>
              <a:rPr kumimoji="0" lang="en-GB" sz="1800" b="0" i="0" u="none" strike="noStrike" kern="1200" cap="none" spc="0" normalizeH="0" baseline="0" noProof="0" dirty="0">
                <a:ln>
                  <a:noFill/>
                </a:ln>
                <a:effectLst/>
                <a:uLnTx/>
                <a:uFillTx/>
                <a:latin typeface="Lato"/>
                <a:ea typeface="+mn-ea"/>
                <a:cs typeface="+mn-cs"/>
              </a:rPr>
              <a:t>overall (0.153–0.207)</a:t>
            </a:r>
          </a:p>
          <a:p>
            <a:pPr marL="285750" indent="-285750">
              <a:spcBef>
                <a:spcPts val="600"/>
              </a:spcBef>
              <a:spcAft>
                <a:spcPts val="600"/>
              </a:spcAft>
              <a:buFont typeface="Arial" panose="020B0604020202020204" pitchFamily="34" charset="0"/>
              <a:buChar char="•"/>
              <a:defRPr/>
            </a:pPr>
            <a:r>
              <a:rPr kumimoji="0" lang="en-GB" sz="1800" b="0" i="0" u="none" strike="noStrike" kern="1200" cap="none" spc="0" normalizeH="0" baseline="0" noProof="0" dirty="0">
                <a:ln>
                  <a:noFill/>
                </a:ln>
                <a:effectLst/>
                <a:uLnTx/>
                <a:uFillTx/>
                <a:latin typeface="Lato"/>
                <a:ea typeface="+mn-ea"/>
                <a:cs typeface="+mn-cs"/>
              </a:rPr>
              <a:t>Versus non-colistin/aminoglycoside based:</a:t>
            </a:r>
          </a:p>
          <a:p>
            <a:pPr marL="742950" lvl="1" indent="-285750">
              <a:spcBef>
                <a:spcPts val="600"/>
              </a:spcBef>
              <a:spcAft>
                <a:spcPts val="600"/>
              </a:spcAft>
              <a:buFont typeface="Arial" panose="020B0604020202020204" pitchFamily="34" charset="0"/>
              <a:buChar char="•"/>
              <a:defRPr/>
            </a:pPr>
            <a:r>
              <a:rPr lang="en-GB" dirty="0"/>
              <a:t>No QALY gain in patients wrongly suspected of having MBL </a:t>
            </a:r>
            <a:r>
              <a:rPr lang="en-GB" i="1" dirty="0"/>
              <a:t>Pseudomonas</a:t>
            </a:r>
            <a:r>
              <a:rPr lang="en-GB" dirty="0"/>
              <a:t>  due to similar safety and susceptibility profile</a:t>
            </a:r>
          </a:p>
          <a:p>
            <a:pPr marL="742950" lvl="1" indent="-285750">
              <a:spcBef>
                <a:spcPts val="600"/>
              </a:spcBef>
              <a:spcAft>
                <a:spcPts val="600"/>
              </a:spcAft>
              <a:buFont typeface="Arial" panose="020B0604020202020204" pitchFamily="34" charset="0"/>
              <a:buChar char="•"/>
              <a:defRPr/>
            </a:pPr>
            <a:r>
              <a:rPr lang="en-GB" dirty="0">
                <a:latin typeface="Lato"/>
              </a:rPr>
              <a:t>QALY gain </a:t>
            </a:r>
            <a:r>
              <a:rPr lang="en-GB" dirty="0" err="1">
                <a:latin typeface="Lato"/>
              </a:rPr>
              <a:t>i</a:t>
            </a:r>
            <a:r>
              <a:rPr kumimoji="0" lang="en-GB" sz="1800" b="0" i="0" u="none" strike="noStrike" kern="1200" cap="none" spc="0" normalizeH="0" baseline="0" noProof="0" dirty="0">
                <a:ln>
                  <a:noFill/>
                </a:ln>
                <a:effectLst/>
                <a:uLnTx/>
                <a:uFillTx/>
                <a:latin typeface="Lato"/>
                <a:ea typeface="+mn-ea"/>
                <a:cs typeface="+mn-cs"/>
              </a:rPr>
              <a:t>n patients </a:t>
            </a:r>
            <a:r>
              <a:rPr lang="en-GB" dirty="0">
                <a:latin typeface="Lato"/>
              </a:rPr>
              <a:t>‘correctly suspected’ of having </a:t>
            </a:r>
            <a:r>
              <a:rPr kumimoji="0" lang="en-GB" b="0" i="0" u="none" strike="noStrike" kern="1200" cap="none" spc="0" normalizeH="0" baseline="0" noProof="0" dirty="0">
                <a:ln>
                  <a:noFill/>
                </a:ln>
                <a:effectLst/>
                <a:uLnTx/>
                <a:uFillTx/>
                <a:latin typeface="Lato"/>
                <a:ea typeface="+mn-ea"/>
                <a:cs typeface="+mn-cs"/>
              </a:rPr>
              <a:t>MBL </a:t>
            </a:r>
            <a:r>
              <a:rPr kumimoji="0" lang="en-GB" b="0" i="1" u="none" strike="noStrike" kern="1200" cap="none" spc="0" normalizeH="0" baseline="0" noProof="0" dirty="0">
                <a:ln>
                  <a:noFill/>
                </a:ln>
                <a:effectLst/>
                <a:uLnTx/>
                <a:uFillTx/>
                <a:latin typeface="Lato"/>
                <a:ea typeface="+mn-ea"/>
                <a:cs typeface="+mn-cs"/>
              </a:rPr>
              <a:t>Pseudomonas, </a:t>
            </a:r>
            <a:r>
              <a:rPr kumimoji="0" lang="en-GB" b="0" i="0" u="none" strike="noStrike" kern="1200" cap="none" spc="0" normalizeH="0" baseline="0" noProof="0" dirty="0">
                <a:ln>
                  <a:noFill/>
                </a:ln>
                <a:effectLst/>
                <a:uLnTx/>
                <a:uFillTx/>
                <a:latin typeface="Lato"/>
                <a:ea typeface="+mn-ea"/>
                <a:cs typeface="+mn-cs"/>
              </a:rPr>
              <a:t>driven by large susceptibility improvement </a:t>
            </a:r>
          </a:p>
          <a:p>
            <a:pPr marL="285750" indent="-285750">
              <a:spcBef>
                <a:spcPts val="600"/>
              </a:spcBef>
              <a:spcAft>
                <a:spcPts val="600"/>
              </a:spcAft>
              <a:buFont typeface="Arial" panose="020B0604020202020204" pitchFamily="34" charset="0"/>
              <a:buChar char="•"/>
              <a:defRPr/>
            </a:pPr>
            <a:r>
              <a:rPr lang="en-GB" dirty="0">
                <a:latin typeface="Lato"/>
              </a:rPr>
              <a:t>Versus </a:t>
            </a:r>
            <a:r>
              <a:rPr kumimoji="0" lang="en-GB" sz="1800" b="0" i="0" u="none" strike="noStrike" kern="1200" cap="none" spc="0" normalizeH="0" baseline="0" noProof="0" dirty="0">
                <a:ln>
                  <a:noFill/>
                </a:ln>
                <a:effectLst/>
                <a:uLnTx/>
                <a:uFillTx/>
                <a:latin typeface="Lato"/>
                <a:ea typeface="+mn-ea"/>
                <a:cs typeface="+mn-cs"/>
              </a:rPr>
              <a:t>colistin/aminoglycoside based:</a:t>
            </a:r>
          </a:p>
          <a:p>
            <a:pPr marL="742950" lvl="1" indent="-285750">
              <a:spcBef>
                <a:spcPts val="600"/>
              </a:spcBef>
              <a:spcAft>
                <a:spcPts val="600"/>
              </a:spcAft>
              <a:buFont typeface="Arial" panose="020B0604020202020204" pitchFamily="34" charset="0"/>
              <a:buChar char="•"/>
              <a:defRPr/>
            </a:pPr>
            <a:r>
              <a:rPr lang="en-GB" dirty="0">
                <a:latin typeface="Lato"/>
              </a:rPr>
              <a:t>QALY gain in both patients with and without MBL </a:t>
            </a:r>
            <a:r>
              <a:rPr lang="en-GB" i="1" dirty="0">
                <a:latin typeface="Lato"/>
              </a:rPr>
              <a:t>Pseudomonas,</a:t>
            </a:r>
            <a:r>
              <a:rPr lang="en-GB" dirty="0">
                <a:latin typeface="Lato"/>
              </a:rPr>
              <a:t> driven by safety improvement</a:t>
            </a:r>
          </a:p>
        </p:txBody>
      </p:sp>
      <p:sp>
        <p:nvSpPr>
          <p:cNvPr id="8" name="TextBox 7">
            <a:extLst>
              <a:ext uri="{FF2B5EF4-FFF2-40B4-BE49-F238E27FC236}">
                <a16:creationId xmlns:a16="http://schemas.microsoft.com/office/drawing/2014/main" id="{BBA465CC-9879-4126-AAB7-860AB498D5A2}"/>
              </a:ext>
              <a:ext uri="{C183D7F6-B498-43B3-948B-1728B52AA6E4}">
                <adec:decorative xmlns:adec="http://schemas.microsoft.com/office/drawing/2017/decorative" val="1"/>
              </a:ext>
            </a:extLst>
          </p:cNvPr>
          <p:cNvSpPr txBox="1"/>
          <p:nvPr/>
        </p:nvSpPr>
        <p:spPr>
          <a:xfrm>
            <a:off x="5170322" y="5424948"/>
            <a:ext cx="6949285" cy="276999"/>
          </a:xfrm>
          <a:prstGeom prst="rect">
            <a:avLst/>
          </a:prstGeom>
          <a:noFill/>
          <a:ln w="28575">
            <a:solidFill>
              <a:srgbClr val="FF0000"/>
            </a:solidFill>
          </a:ln>
        </p:spPr>
        <p:txBody>
          <a:bodyPr wrap="square" rtlCol="0">
            <a:spAutoFit/>
          </a:bodyPr>
          <a:lstStyle/>
          <a:p>
            <a:endParaRPr lang="en-GB" sz="1200" dirty="0"/>
          </a:p>
        </p:txBody>
      </p:sp>
    </p:spTree>
    <p:extLst>
      <p:ext uri="{BB962C8B-B14F-4D97-AF65-F5344CB8AC3E}">
        <p14:creationId xmlns:p14="http://schemas.microsoft.com/office/powerpoint/2010/main" val="39607120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FDB8-EEAC-41D9-B754-C86F9FDDA1FD}"/>
              </a:ext>
            </a:extLst>
          </p:cNvPr>
          <p:cNvSpPr>
            <a:spLocks noGrp="1"/>
          </p:cNvSpPr>
          <p:nvPr>
            <p:ph type="ctrTitle"/>
          </p:nvPr>
        </p:nvSpPr>
        <p:spPr>
          <a:xfrm>
            <a:off x="128083" y="452370"/>
            <a:ext cx="11873417" cy="1276350"/>
          </a:xfrm>
        </p:spPr>
        <p:txBody>
          <a:bodyPr>
            <a:normAutofit/>
          </a:bodyPr>
          <a:lstStyle/>
          <a:p>
            <a:r>
              <a:rPr lang="en-GB" sz="3200" dirty="0"/>
              <a:t>Per-patient base case results (probabilistic): HAP/VAP and </a:t>
            </a:r>
            <a:r>
              <a:rPr lang="en-GB" sz="3200" dirty="0" err="1"/>
              <a:t>cUTI</a:t>
            </a:r>
            <a:r>
              <a:rPr lang="en-GB" sz="3200" dirty="0"/>
              <a:t>, microbiology-directed setting (MDS), </a:t>
            </a:r>
            <a:r>
              <a:rPr lang="en-GB" sz="3200" i="1" dirty="0"/>
              <a:t>Pseudomonas</a:t>
            </a:r>
            <a:endParaRPr lang="en-GB" sz="3200" dirty="0"/>
          </a:p>
        </p:txBody>
      </p:sp>
      <p:sp>
        <p:nvSpPr>
          <p:cNvPr id="3" name="Subtitle 2">
            <a:extLst>
              <a:ext uri="{FF2B5EF4-FFF2-40B4-BE49-F238E27FC236}">
                <a16:creationId xmlns:a16="http://schemas.microsoft.com/office/drawing/2014/main" id="{E9D0D44F-42D9-4301-B07C-C3249CAD3B88}"/>
              </a:ext>
            </a:extLst>
          </p:cNvPr>
          <p:cNvSpPr>
            <a:spLocks noGrp="1"/>
          </p:cNvSpPr>
          <p:nvPr>
            <p:ph type="subTitle" idx="1"/>
          </p:nvPr>
        </p:nvSpPr>
        <p:spPr>
          <a:xfrm>
            <a:off x="190500" y="1728720"/>
            <a:ext cx="4662575" cy="5123159"/>
          </a:xfrm>
        </p:spPr>
        <p:txBody>
          <a:bodyPr>
            <a:noAutofit/>
          </a:bodyPr>
          <a:lstStyle/>
          <a:p>
            <a:pPr>
              <a:lnSpc>
                <a:spcPct val="100000"/>
              </a:lnSpc>
              <a:spcBef>
                <a:spcPts val="600"/>
              </a:spcBef>
              <a:spcAft>
                <a:spcPts val="600"/>
              </a:spcAft>
              <a:buFont typeface="Arial" panose="020B0604020202020204" pitchFamily="34" charset="0"/>
              <a:buChar char="•"/>
            </a:pPr>
            <a:r>
              <a:rPr lang="en-GB" dirty="0"/>
              <a:t>The advantages of </a:t>
            </a:r>
            <a:r>
              <a:rPr lang="en-GB" dirty="0" err="1"/>
              <a:t>cefiderocol</a:t>
            </a:r>
            <a:r>
              <a:rPr lang="en-GB" dirty="0"/>
              <a:t> are relatively high in patients with MBL </a:t>
            </a:r>
            <a:r>
              <a:rPr lang="en-GB" i="1" dirty="0"/>
              <a:t>Pseudomonas aeruginosa </a:t>
            </a:r>
            <a:r>
              <a:rPr lang="en-GB" dirty="0"/>
              <a:t>as most patients are only susceptible to colistin/aminoglycoside-based treatment</a:t>
            </a:r>
          </a:p>
          <a:p>
            <a:pPr>
              <a:lnSpc>
                <a:spcPct val="100000"/>
              </a:lnSpc>
              <a:spcBef>
                <a:spcPts val="600"/>
              </a:spcBef>
              <a:spcAft>
                <a:spcPts val="600"/>
              </a:spcAft>
              <a:buFont typeface="Arial" panose="020B0604020202020204" pitchFamily="34" charset="0"/>
              <a:buChar char="•"/>
            </a:pPr>
            <a:r>
              <a:rPr lang="en-GB" dirty="0"/>
              <a:t>Benefits of cefiderocol driven by avoiding safety issues of colistin and aminoglycosides in patients susceptible to these agents (71% of the microbiology-directed setting patients).  </a:t>
            </a:r>
          </a:p>
        </p:txBody>
      </p:sp>
      <p:sp>
        <p:nvSpPr>
          <p:cNvPr id="4" name="TextBox 3">
            <a:extLst>
              <a:ext uri="{FF2B5EF4-FFF2-40B4-BE49-F238E27FC236}">
                <a16:creationId xmlns:a16="http://schemas.microsoft.com/office/drawing/2014/main" id="{E828C4A4-F9F9-43E2-98F4-39FC3582392F}"/>
              </a:ext>
            </a:extLst>
          </p:cNvPr>
          <p:cNvSpPr txBox="1"/>
          <p:nvPr/>
        </p:nvSpPr>
        <p:spPr>
          <a:xfrm>
            <a:off x="5277613" y="5855770"/>
            <a:ext cx="6602917" cy="923330"/>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Source: EEPRU’s report addendum 2, table 9</a:t>
            </a:r>
            <a:endParaRPr lang="en-GB" dirty="0">
              <a:solidFill>
                <a:srgbClr val="000000"/>
              </a:solidFill>
              <a:latin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Lato"/>
              </a:rPr>
              <a:t>NHE = net health effect (measured in QALYs)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Lato"/>
                <a:ea typeface="+mn-ea"/>
                <a:cs typeface="+mn-cs"/>
              </a:rPr>
              <a:t>QALYs = quality-adjusted life</a:t>
            </a:r>
            <a:r>
              <a:rPr lang="en-GB" dirty="0">
                <a:solidFill>
                  <a:srgbClr val="000000"/>
                </a:solidFill>
                <a:latin typeface="Lato"/>
              </a:rPr>
              <a:t>-</a:t>
            </a:r>
            <a:r>
              <a:rPr kumimoji="0" lang="en-GB" sz="1800" b="0" i="0" u="none" strike="noStrike" kern="1200" cap="none" spc="0" normalizeH="0" baseline="0" noProof="0" dirty="0">
                <a:ln>
                  <a:noFill/>
                </a:ln>
                <a:solidFill>
                  <a:srgbClr val="000000"/>
                </a:solidFill>
                <a:effectLst/>
                <a:uLnTx/>
                <a:uFillTx/>
                <a:latin typeface="Lato"/>
                <a:ea typeface="+mn-ea"/>
                <a:cs typeface="+mn-cs"/>
              </a:rPr>
              <a:t>years</a:t>
            </a:r>
          </a:p>
        </p:txBody>
      </p:sp>
      <p:graphicFrame>
        <p:nvGraphicFramePr>
          <p:cNvPr id="5" name="Table 4">
            <a:extLst>
              <a:ext uri="{FF2B5EF4-FFF2-40B4-BE49-F238E27FC236}">
                <a16:creationId xmlns:a16="http://schemas.microsoft.com/office/drawing/2014/main" id="{D4BB140F-B93C-423C-9E7C-9D896AEA522A}"/>
              </a:ext>
            </a:extLst>
          </p:cNvPr>
          <p:cNvGraphicFramePr>
            <a:graphicFrameLocks noGrp="1"/>
          </p:cNvGraphicFramePr>
          <p:nvPr>
            <p:extLst>
              <p:ext uri="{D42A27DB-BD31-4B8C-83A1-F6EECF244321}">
                <p14:modId xmlns:p14="http://schemas.microsoft.com/office/powerpoint/2010/main" val="3833496609"/>
              </p:ext>
            </p:extLst>
          </p:nvPr>
        </p:nvGraphicFramePr>
        <p:xfrm>
          <a:off x="5304503" y="1676532"/>
          <a:ext cx="6576027" cy="3966057"/>
        </p:xfrm>
        <a:graphic>
          <a:graphicData uri="http://schemas.openxmlformats.org/drawingml/2006/table">
            <a:tbl>
              <a:tblPr firstRow="1" firstCol="1" bandRow="1">
                <a:tableStyleId>{5C22544A-7EE6-4342-B048-85BDC9FD1C3A}</a:tableStyleId>
              </a:tblPr>
              <a:tblGrid>
                <a:gridCol w="1675356">
                  <a:extLst>
                    <a:ext uri="{9D8B030D-6E8A-4147-A177-3AD203B41FA5}">
                      <a16:colId xmlns:a16="http://schemas.microsoft.com/office/drawing/2014/main" val="2397041983"/>
                    </a:ext>
                  </a:extLst>
                </a:gridCol>
                <a:gridCol w="1437019">
                  <a:extLst>
                    <a:ext uri="{9D8B030D-6E8A-4147-A177-3AD203B41FA5}">
                      <a16:colId xmlns:a16="http://schemas.microsoft.com/office/drawing/2014/main" val="428879746"/>
                    </a:ext>
                  </a:extLst>
                </a:gridCol>
                <a:gridCol w="1869711">
                  <a:extLst>
                    <a:ext uri="{9D8B030D-6E8A-4147-A177-3AD203B41FA5}">
                      <a16:colId xmlns:a16="http://schemas.microsoft.com/office/drawing/2014/main" val="3450045749"/>
                    </a:ext>
                  </a:extLst>
                </a:gridCol>
                <a:gridCol w="1593941">
                  <a:extLst>
                    <a:ext uri="{9D8B030D-6E8A-4147-A177-3AD203B41FA5}">
                      <a16:colId xmlns:a16="http://schemas.microsoft.com/office/drawing/2014/main" val="4083796101"/>
                    </a:ext>
                  </a:extLst>
                </a:gridCol>
              </a:tblGrid>
              <a:tr h="637422">
                <a:tc>
                  <a:txBody>
                    <a:bodyPr/>
                    <a:lstStyle/>
                    <a:p>
                      <a:pPr>
                        <a:lnSpc>
                          <a:spcPct val="107000"/>
                        </a:lnSpc>
                        <a:spcAft>
                          <a:spcPts val="800"/>
                        </a:spcAft>
                      </a:pPr>
                      <a:r>
                        <a:rPr lang="en-GB" sz="1800" dirty="0">
                          <a:effectLst/>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nSpc>
                          <a:spcPct val="107000"/>
                        </a:lnSpc>
                        <a:spcAft>
                          <a:spcPts val="800"/>
                        </a:spcAft>
                      </a:pPr>
                      <a:r>
                        <a:rPr lang="en-US" sz="1800" dirty="0">
                          <a:effectLst/>
                        </a:rPr>
                        <a:t>MDS pathway with cefiderocol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nSpc>
                          <a:spcPct val="107000"/>
                        </a:lnSpc>
                        <a:spcAft>
                          <a:spcPts val="800"/>
                        </a:spcAft>
                      </a:pPr>
                      <a:r>
                        <a:rPr lang="en-US" sz="1800" dirty="0">
                          <a:effectLst/>
                        </a:rPr>
                        <a:t>MDS pathway without cefiderocol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nSpc>
                          <a:spcPct val="107000"/>
                        </a:lnSpc>
                        <a:spcAft>
                          <a:spcPts val="800"/>
                        </a:spcAft>
                      </a:pPr>
                      <a:r>
                        <a:rPr lang="it-IT" sz="1800" dirty="0">
                          <a:effectLst/>
                        </a:rPr>
                        <a:t>Incremental values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extLst>
                  <a:ext uri="{0D108BD9-81ED-4DB2-BD59-A6C34878D82A}">
                    <a16:rowId xmlns:a16="http://schemas.microsoft.com/office/drawing/2014/main" val="1361616161"/>
                  </a:ext>
                </a:extLst>
              </a:tr>
              <a:tr h="310106">
                <a:tc gridSpan="4">
                  <a:txBody>
                    <a:bodyPr/>
                    <a:lstStyle/>
                    <a:p>
                      <a:pPr>
                        <a:lnSpc>
                          <a:spcPct val="107000"/>
                        </a:lnSpc>
                        <a:spcAft>
                          <a:spcPts val="800"/>
                        </a:spcAft>
                      </a:pPr>
                      <a:r>
                        <a:rPr lang="en-GB" sz="1800">
                          <a:effectLst/>
                        </a:rPr>
                        <a:t>HAP/VAP</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78458030"/>
                  </a:ext>
                </a:extLst>
              </a:tr>
              <a:tr h="310106">
                <a:tc>
                  <a:txBody>
                    <a:bodyPr/>
                    <a:lstStyle/>
                    <a:p>
                      <a:pPr>
                        <a:lnSpc>
                          <a:spcPct val="107000"/>
                        </a:lnSpc>
                        <a:spcAft>
                          <a:spcPts val="800"/>
                        </a:spcAft>
                      </a:pPr>
                      <a:r>
                        <a:rPr lang="en-GB" sz="1800" b="0" dirty="0">
                          <a:effectLst/>
                        </a:rPr>
                        <a:t>Total costs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dirty="0">
                          <a:effectLst/>
                        </a:rPr>
                        <a:t>£36,987</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£37,563</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-£576</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extLst>
                  <a:ext uri="{0D108BD9-81ED-4DB2-BD59-A6C34878D82A}">
                    <a16:rowId xmlns:a16="http://schemas.microsoft.com/office/drawing/2014/main" val="167906097"/>
                  </a:ext>
                </a:extLst>
              </a:tr>
              <a:tr h="310106">
                <a:tc>
                  <a:txBody>
                    <a:bodyPr/>
                    <a:lstStyle/>
                    <a:p>
                      <a:pPr>
                        <a:lnSpc>
                          <a:spcPct val="107000"/>
                        </a:lnSpc>
                        <a:spcAft>
                          <a:spcPts val="800"/>
                        </a:spcAft>
                      </a:pPr>
                      <a:r>
                        <a:rPr lang="en-GB" sz="1800" b="0" dirty="0">
                          <a:effectLst/>
                        </a:rPr>
                        <a:t>Life years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dirty="0">
                          <a:effectLst/>
                        </a:rPr>
                        <a:t>2.69</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2.52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0.18</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extLst>
                  <a:ext uri="{0D108BD9-81ED-4DB2-BD59-A6C34878D82A}">
                    <a16:rowId xmlns:a16="http://schemas.microsoft.com/office/drawing/2014/main" val="2511971054"/>
                  </a:ext>
                </a:extLst>
              </a:tr>
              <a:tr h="310106">
                <a:tc>
                  <a:txBody>
                    <a:bodyPr/>
                    <a:lstStyle/>
                    <a:p>
                      <a:pPr>
                        <a:lnSpc>
                          <a:spcPct val="107000"/>
                        </a:lnSpc>
                        <a:spcAft>
                          <a:spcPts val="800"/>
                        </a:spcAft>
                      </a:pPr>
                      <a:r>
                        <a:rPr lang="en-GB" sz="1800" b="0" dirty="0">
                          <a:effectLst/>
                        </a:rPr>
                        <a:t>QALYs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dirty="0">
                          <a:effectLst/>
                        </a:rPr>
                        <a:t>1.89</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1.177</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latin typeface="+mj-lt"/>
                          <a:ea typeface="Calibri" panose="020F0502020204030204" pitchFamily="34" charset="0"/>
                          <a:cs typeface="Arial" panose="020B0604020202020204" pitchFamily="34" charset="0"/>
                        </a:rPr>
                        <a:t>0.12</a:t>
                      </a:r>
                    </a:p>
                  </a:txBody>
                  <a:tcPr marL="9721" marR="9721" marT="0" marB="0" anchor="b"/>
                </a:tc>
                <a:extLst>
                  <a:ext uri="{0D108BD9-81ED-4DB2-BD59-A6C34878D82A}">
                    <a16:rowId xmlns:a16="http://schemas.microsoft.com/office/drawing/2014/main" val="1482906437"/>
                  </a:ext>
                </a:extLst>
              </a:tr>
              <a:tr h="310106">
                <a:tc>
                  <a:txBody>
                    <a:bodyPr/>
                    <a:lstStyle/>
                    <a:p>
                      <a:pPr>
                        <a:lnSpc>
                          <a:spcPct val="107000"/>
                        </a:lnSpc>
                        <a:spcAft>
                          <a:spcPts val="800"/>
                        </a:spcAft>
                      </a:pPr>
                      <a:r>
                        <a:rPr lang="en-GB" sz="1800" b="0" dirty="0">
                          <a:effectLst/>
                        </a:rPr>
                        <a:t>Per person NHE</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dirty="0">
                          <a:effectLst/>
                        </a:rPr>
                        <a:t>0.043</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-0.108</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0.151</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extLst>
                  <a:ext uri="{0D108BD9-81ED-4DB2-BD59-A6C34878D82A}">
                    <a16:rowId xmlns:a16="http://schemas.microsoft.com/office/drawing/2014/main" val="2027089482"/>
                  </a:ext>
                </a:extLst>
              </a:tr>
              <a:tr h="310106">
                <a:tc gridSpan="4">
                  <a:txBody>
                    <a:bodyPr/>
                    <a:lstStyle/>
                    <a:p>
                      <a:pPr>
                        <a:lnSpc>
                          <a:spcPct val="107000"/>
                        </a:lnSpc>
                        <a:spcAft>
                          <a:spcPts val="800"/>
                        </a:spcAft>
                      </a:pPr>
                      <a:r>
                        <a:rPr lang="en-GB" sz="1800" dirty="0" err="1">
                          <a:effectLst/>
                        </a:rPr>
                        <a:t>cUTI</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67203217"/>
                  </a:ext>
                </a:extLst>
              </a:tr>
              <a:tr h="310106">
                <a:tc>
                  <a:txBody>
                    <a:bodyPr/>
                    <a:lstStyle/>
                    <a:p>
                      <a:pPr>
                        <a:lnSpc>
                          <a:spcPct val="107000"/>
                        </a:lnSpc>
                        <a:spcAft>
                          <a:spcPts val="800"/>
                        </a:spcAft>
                      </a:pPr>
                      <a:r>
                        <a:rPr lang="en-GB" sz="1800" b="0" dirty="0">
                          <a:effectLst/>
                        </a:rPr>
                        <a:t>Total costs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dirty="0">
                          <a:effectLst/>
                        </a:rPr>
                        <a:t>£19,848</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£20,434</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-£586</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extLst>
                  <a:ext uri="{0D108BD9-81ED-4DB2-BD59-A6C34878D82A}">
                    <a16:rowId xmlns:a16="http://schemas.microsoft.com/office/drawing/2014/main" val="842784374"/>
                  </a:ext>
                </a:extLst>
              </a:tr>
              <a:tr h="310106">
                <a:tc>
                  <a:txBody>
                    <a:bodyPr/>
                    <a:lstStyle/>
                    <a:p>
                      <a:pPr>
                        <a:lnSpc>
                          <a:spcPct val="107000"/>
                        </a:lnSpc>
                        <a:spcAft>
                          <a:spcPts val="800"/>
                        </a:spcAft>
                      </a:pPr>
                      <a:r>
                        <a:rPr lang="en-GB" sz="1800" b="0" dirty="0">
                          <a:effectLst/>
                        </a:rPr>
                        <a:t>Life years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dirty="0">
                          <a:effectLst/>
                        </a:rPr>
                        <a:t>3.72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latin typeface="+mj-lt"/>
                          <a:ea typeface="Calibri" panose="020F0502020204030204" pitchFamily="34" charset="0"/>
                          <a:cs typeface="Arial" panose="020B0604020202020204" pitchFamily="34" charset="0"/>
                        </a:rPr>
                        <a:t>3.55</a:t>
                      </a:r>
                    </a:p>
                  </a:txBody>
                  <a:tcPr marL="9721" marR="9721" marT="0" marB="0" anchor="b"/>
                </a:tc>
                <a:tc>
                  <a:txBody>
                    <a:bodyPr/>
                    <a:lstStyle/>
                    <a:p>
                      <a:pPr algn="r">
                        <a:lnSpc>
                          <a:spcPct val="107000"/>
                        </a:lnSpc>
                        <a:spcAft>
                          <a:spcPts val="800"/>
                        </a:spcAft>
                      </a:pPr>
                      <a:r>
                        <a:rPr lang="en-GB" sz="1800" dirty="0">
                          <a:effectLst/>
                        </a:rPr>
                        <a:t>0.17</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extLst>
                  <a:ext uri="{0D108BD9-81ED-4DB2-BD59-A6C34878D82A}">
                    <a16:rowId xmlns:a16="http://schemas.microsoft.com/office/drawing/2014/main" val="2329091339"/>
                  </a:ext>
                </a:extLst>
              </a:tr>
              <a:tr h="310106">
                <a:tc>
                  <a:txBody>
                    <a:bodyPr/>
                    <a:lstStyle/>
                    <a:p>
                      <a:pPr>
                        <a:lnSpc>
                          <a:spcPct val="107000"/>
                        </a:lnSpc>
                        <a:spcAft>
                          <a:spcPts val="800"/>
                        </a:spcAft>
                      </a:pPr>
                      <a:r>
                        <a:rPr lang="en-GB" sz="1800" b="0" dirty="0">
                          <a:effectLst/>
                        </a:rPr>
                        <a:t>QALYs</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dirty="0">
                          <a:effectLst/>
                        </a:rPr>
                        <a:t>2.61</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2.49</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0.12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extLst>
                  <a:ext uri="{0D108BD9-81ED-4DB2-BD59-A6C34878D82A}">
                    <a16:rowId xmlns:a16="http://schemas.microsoft.com/office/drawing/2014/main" val="1453757996"/>
                  </a:ext>
                </a:extLst>
              </a:tr>
              <a:tr h="310106">
                <a:tc>
                  <a:txBody>
                    <a:bodyPr/>
                    <a:lstStyle/>
                    <a:p>
                      <a:pPr>
                        <a:lnSpc>
                          <a:spcPct val="107000"/>
                        </a:lnSpc>
                        <a:spcAft>
                          <a:spcPts val="800"/>
                        </a:spcAft>
                      </a:pPr>
                      <a:r>
                        <a:rPr lang="en-GB" sz="1800" b="0" dirty="0">
                          <a:effectLst/>
                        </a:rPr>
                        <a:t>Per person NHE</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tc>
                <a:tc>
                  <a:txBody>
                    <a:bodyPr/>
                    <a:lstStyle/>
                    <a:p>
                      <a:pPr algn="r">
                        <a:lnSpc>
                          <a:spcPct val="107000"/>
                        </a:lnSpc>
                        <a:spcAft>
                          <a:spcPts val="800"/>
                        </a:spcAft>
                      </a:pPr>
                      <a:r>
                        <a:rPr lang="en-GB" sz="1800" dirty="0">
                          <a:effectLst/>
                        </a:rPr>
                        <a:t>1.618</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1.471</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tc>
                  <a:txBody>
                    <a:bodyPr/>
                    <a:lstStyle/>
                    <a:p>
                      <a:pPr algn="r">
                        <a:lnSpc>
                          <a:spcPct val="107000"/>
                        </a:lnSpc>
                        <a:spcAft>
                          <a:spcPts val="800"/>
                        </a:spcAft>
                      </a:pPr>
                      <a:r>
                        <a:rPr lang="en-GB" sz="1800" dirty="0">
                          <a:effectLst/>
                        </a:rPr>
                        <a:t>0.147</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9721" marR="9721" marT="0" marB="0" anchor="b"/>
                </a:tc>
                <a:extLst>
                  <a:ext uri="{0D108BD9-81ED-4DB2-BD59-A6C34878D82A}">
                    <a16:rowId xmlns:a16="http://schemas.microsoft.com/office/drawing/2014/main" val="4129106801"/>
                  </a:ext>
                </a:extLst>
              </a:tr>
            </a:tbl>
          </a:graphicData>
        </a:graphic>
      </p:graphicFrame>
      <p:sp>
        <p:nvSpPr>
          <p:cNvPr id="6" name="TextBox 5">
            <a:extLst>
              <a:ext uri="{FF2B5EF4-FFF2-40B4-BE49-F238E27FC236}">
                <a16:creationId xmlns:a16="http://schemas.microsoft.com/office/drawing/2014/main" id="{54D53E69-3C7B-417F-99CC-B6843F650E1F}"/>
              </a:ext>
              <a:ext uri="{C183D7F6-B498-43B3-948B-1728B52AA6E4}">
                <adec:decorative xmlns:adec="http://schemas.microsoft.com/office/drawing/2017/decorative" val="1"/>
              </a:ext>
            </a:extLst>
          </p:cNvPr>
          <p:cNvSpPr txBox="1"/>
          <p:nvPr/>
        </p:nvSpPr>
        <p:spPr>
          <a:xfrm>
            <a:off x="5277613" y="5332932"/>
            <a:ext cx="6602917" cy="276999"/>
          </a:xfrm>
          <a:prstGeom prst="rect">
            <a:avLst/>
          </a:prstGeom>
          <a:noFill/>
          <a:ln w="28575">
            <a:solidFill>
              <a:srgbClr val="FF0000"/>
            </a:solidFill>
          </a:ln>
        </p:spPr>
        <p:txBody>
          <a:bodyPr wrap="square" rtlCol="0">
            <a:spAutoFit/>
          </a:bodyPr>
          <a:lstStyle/>
          <a:p>
            <a:endParaRPr lang="en-GB" sz="1200" dirty="0"/>
          </a:p>
        </p:txBody>
      </p:sp>
      <p:sp>
        <p:nvSpPr>
          <p:cNvPr id="7" name="TextBox 6">
            <a:extLst>
              <a:ext uri="{FF2B5EF4-FFF2-40B4-BE49-F238E27FC236}">
                <a16:creationId xmlns:a16="http://schemas.microsoft.com/office/drawing/2014/main" id="{ED66EADA-2AF9-4146-A11C-B713E91516BE}"/>
              </a:ext>
              <a:ext uri="{C183D7F6-B498-43B3-948B-1728B52AA6E4}">
                <adec:decorative xmlns:adec="http://schemas.microsoft.com/office/drawing/2017/decorative" val="1"/>
              </a:ext>
            </a:extLst>
          </p:cNvPr>
          <p:cNvSpPr txBox="1"/>
          <p:nvPr/>
        </p:nvSpPr>
        <p:spPr>
          <a:xfrm>
            <a:off x="5324843" y="3788491"/>
            <a:ext cx="6602917" cy="276999"/>
          </a:xfrm>
          <a:prstGeom prst="rect">
            <a:avLst/>
          </a:prstGeom>
          <a:noFill/>
          <a:ln w="28575">
            <a:solidFill>
              <a:srgbClr val="FF0000"/>
            </a:solidFill>
          </a:ln>
        </p:spPr>
        <p:txBody>
          <a:bodyPr wrap="square" rtlCol="0">
            <a:spAutoFit/>
          </a:bodyPr>
          <a:lstStyle/>
          <a:p>
            <a:endParaRPr lang="en-GB" sz="1200" dirty="0"/>
          </a:p>
        </p:txBody>
      </p:sp>
    </p:spTree>
    <p:extLst>
      <p:ext uri="{BB962C8B-B14F-4D97-AF65-F5344CB8AC3E}">
        <p14:creationId xmlns:p14="http://schemas.microsoft.com/office/powerpoint/2010/main" val="30754176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A89B-771D-4106-B636-6FF36237ED1D}"/>
              </a:ext>
            </a:extLst>
          </p:cNvPr>
          <p:cNvSpPr>
            <a:spLocks noGrp="1"/>
          </p:cNvSpPr>
          <p:nvPr>
            <p:ph type="ctrTitle"/>
          </p:nvPr>
        </p:nvSpPr>
        <p:spPr/>
        <p:txBody>
          <a:bodyPr>
            <a:normAutofit/>
          </a:bodyPr>
          <a:lstStyle/>
          <a:p>
            <a:r>
              <a:rPr lang="en-GB" dirty="0"/>
              <a:t>Assumptions driving the results of patient-level economic model</a:t>
            </a:r>
          </a:p>
        </p:txBody>
      </p:sp>
      <p:sp>
        <p:nvSpPr>
          <p:cNvPr id="5" name="Subtitle 4">
            <a:extLst>
              <a:ext uri="{FF2B5EF4-FFF2-40B4-BE49-F238E27FC236}">
                <a16:creationId xmlns:a16="http://schemas.microsoft.com/office/drawing/2014/main" id="{95C27BCB-8032-4CEC-B967-334CFB19DB42}"/>
              </a:ext>
            </a:extLst>
          </p:cNvPr>
          <p:cNvSpPr>
            <a:spLocks noGrp="1"/>
          </p:cNvSpPr>
          <p:nvPr>
            <p:ph type="subTitle" idx="1"/>
          </p:nvPr>
        </p:nvSpPr>
        <p:spPr/>
        <p:txBody>
          <a:bodyPr>
            <a:noAutofit/>
          </a:bodyPr>
          <a:lstStyle/>
          <a:p>
            <a:pPr>
              <a:lnSpc>
                <a:spcPct val="100000"/>
              </a:lnSpc>
              <a:spcBef>
                <a:spcPts val="600"/>
              </a:spcBef>
              <a:spcAft>
                <a:spcPts val="600"/>
              </a:spcAft>
              <a:buFont typeface="Arial" panose="020B0604020202020204" pitchFamily="34" charset="0"/>
              <a:buChar char="•"/>
            </a:pPr>
            <a:r>
              <a:rPr lang="en-GB" dirty="0">
                <a:latin typeface="+mn-lt"/>
              </a:rPr>
              <a:t>For HAP/VAP in empirical setting, main areas of uncertainty relate to: </a:t>
            </a:r>
          </a:p>
          <a:p>
            <a:pPr marL="800100" lvl="1" indent="-342900" algn="l">
              <a:lnSpc>
                <a:spcPct val="100000"/>
              </a:lnSpc>
              <a:spcBef>
                <a:spcPts val="600"/>
              </a:spcBef>
              <a:spcAft>
                <a:spcPts val="600"/>
              </a:spcAft>
              <a:buFont typeface="Arial" panose="020B0604020202020204" pitchFamily="34" charset="0"/>
              <a:buChar char="•"/>
            </a:pPr>
            <a:r>
              <a:rPr lang="en-GB" sz="1800" dirty="0"/>
              <a:t>probability an individual have MBL </a:t>
            </a:r>
            <a:r>
              <a:rPr lang="en-GB" sz="1800" i="1" dirty="0" err="1"/>
              <a:t>Enterobacterales</a:t>
            </a:r>
            <a:r>
              <a:rPr lang="en-GB" sz="1800" dirty="0"/>
              <a:t> and MBL </a:t>
            </a:r>
            <a:r>
              <a:rPr lang="en-GB" sz="1800" i="1" dirty="0"/>
              <a:t>Pseudomonas aeruginosa</a:t>
            </a:r>
            <a:r>
              <a:rPr lang="en-GB" sz="1800" dirty="0"/>
              <a:t>, </a:t>
            </a:r>
          </a:p>
          <a:p>
            <a:pPr marL="800100" lvl="1" indent="-342900" algn="l">
              <a:lnSpc>
                <a:spcPct val="100000"/>
              </a:lnSpc>
              <a:spcBef>
                <a:spcPts val="600"/>
              </a:spcBef>
              <a:spcAft>
                <a:spcPts val="600"/>
              </a:spcAft>
              <a:buFont typeface="Arial" panose="020B0604020202020204" pitchFamily="34" charset="0"/>
              <a:buChar char="•"/>
            </a:pPr>
            <a:r>
              <a:rPr lang="en-GB" sz="1800" dirty="0"/>
              <a:t>the different scenarios on estimates of relative effectiveness (informed by NMA of susceptibility studies) </a:t>
            </a:r>
          </a:p>
          <a:p>
            <a:pPr marL="800100" lvl="1" indent="-342900" algn="l">
              <a:lnSpc>
                <a:spcPct val="100000"/>
              </a:lnSpc>
              <a:spcBef>
                <a:spcPts val="600"/>
              </a:spcBef>
              <a:spcAft>
                <a:spcPts val="600"/>
              </a:spcAft>
              <a:buFont typeface="Arial" panose="020B0604020202020204" pitchFamily="34" charset="0"/>
              <a:buChar char="•"/>
            </a:pPr>
            <a:r>
              <a:rPr lang="en-GB" sz="1800" dirty="0"/>
              <a:t>long-term survival following discharge from hospital.</a:t>
            </a:r>
          </a:p>
          <a:p>
            <a:pPr marL="800100" lvl="1" indent="-342900" algn="l">
              <a:lnSpc>
                <a:spcPct val="100000"/>
              </a:lnSpc>
              <a:spcBef>
                <a:spcPts val="600"/>
              </a:spcBef>
              <a:spcAft>
                <a:spcPts val="600"/>
              </a:spcAft>
              <a:buFont typeface="Arial" panose="020B0604020202020204" pitchFamily="34" charset="0"/>
              <a:buChar char="•"/>
            </a:pPr>
            <a:endParaRPr lang="en-GB" sz="1050" dirty="0"/>
          </a:p>
          <a:p>
            <a:pPr>
              <a:lnSpc>
                <a:spcPct val="100000"/>
              </a:lnSpc>
              <a:spcBef>
                <a:spcPts val="600"/>
              </a:spcBef>
              <a:spcAft>
                <a:spcPts val="600"/>
              </a:spcAft>
              <a:buFont typeface="Arial" panose="020B0604020202020204" pitchFamily="34" charset="0"/>
              <a:buChar char="•"/>
            </a:pPr>
            <a:r>
              <a:rPr lang="en-GB" dirty="0">
                <a:latin typeface="+mn-lt"/>
              </a:rPr>
              <a:t>For HAP/VAP and </a:t>
            </a:r>
            <a:r>
              <a:rPr lang="en-GB" dirty="0" err="1">
                <a:latin typeface="+mn-lt"/>
              </a:rPr>
              <a:t>cUTI</a:t>
            </a:r>
            <a:r>
              <a:rPr lang="en-GB" dirty="0">
                <a:latin typeface="+mn-lt"/>
              </a:rPr>
              <a:t> in microbiology-directed setting, main areas of uncertainty relate to: </a:t>
            </a:r>
          </a:p>
          <a:p>
            <a:pPr marL="800100" lvl="1" indent="-342900" algn="l">
              <a:lnSpc>
                <a:spcPct val="100000"/>
              </a:lnSpc>
              <a:spcBef>
                <a:spcPts val="600"/>
              </a:spcBef>
              <a:spcAft>
                <a:spcPts val="600"/>
              </a:spcAft>
              <a:buFont typeface="Arial" panose="020B0604020202020204" pitchFamily="34" charset="0"/>
              <a:buChar char="•"/>
            </a:pPr>
            <a:r>
              <a:rPr lang="en-GB" sz="1800" dirty="0"/>
              <a:t>the different scenarios on estimates of relative effectiveness (informed by NMA of susceptibility studies) </a:t>
            </a:r>
          </a:p>
          <a:p>
            <a:pPr marL="800100" lvl="1" indent="-342900" algn="l">
              <a:lnSpc>
                <a:spcPct val="100000"/>
              </a:lnSpc>
              <a:spcBef>
                <a:spcPts val="600"/>
              </a:spcBef>
              <a:spcAft>
                <a:spcPts val="600"/>
              </a:spcAft>
              <a:buFont typeface="Arial" panose="020B0604020202020204" pitchFamily="34" charset="0"/>
              <a:buChar char="•"/>
            </a:pPr>
            <a:r>
              <a:rPr lang="en-GB" sz="1800" dirty="0"/>
              <a:t>the impact of colistin/aminoglycoside-based therapy on acute kidney injury (AKI) risk and its long-term implications</a:t>
            </a:r>
          </a:p>
          <a:p>
            <a:pPr marL="800100" lvl="1" indent="-342900" algn="l">
              <a:lnSpc>
                <a:spcPct val="100000"/>
              </a:lnSpc>
              <a:spcBef>
                <a:spcPts val="600"/>
              </a:spcBef>
              <a:spcAft>
                <a:spcPts val="600"/>
              </a:spcAft>
              <a:buFont typeface="Arial" panose="020B0604020202020204" pitchFamily="34" charset="0"/>
              <a:buChar char="•"/>
            </a:pPr>
            <a:r>
              <a:rPr lang="en-GB" sz="1800" dirty="0"/>
              <a:t>long-term survival following discharge from hospital. </a:t>
            </a:r>
          </a:p>
          <a:p>
            <a:pPr>
              <a:lnSpc>
                <a:spcPct val="100000"/>
              </a:lnSpc>
              <a:spcBef>
                <a:spcPts val="600"/>
              </a:spcBef>
              <a:spcAft>
                <a:spcPts val="600"/>
              </a:spcAft>
              <a:buFont typeface="Arial" panose="020B0604020202020204" pitchFamily="34" charset="0"/>
              <a:buChar char="•"/>
            </a:pPr>
            <a:endParaRPr lang="en-GB" dirty="0">
              <a:latin typeface="+mn-lt"/>
            </a:endParaRPr>
          </a:p>
          <a:p>
            <a:pPr>
              <a:lnSpc>
                <a:spcPct val="100000"/>
              </a:lnSpc>
              <a:spcBef>
                <a:spcPts val="600"/>
              </a:spcBef>
              <a:spcAft>
                <a:spcPts val="600"/>
              </a:spcAft>
            </a:pPr>
            <a:endParaRPr lang="en-GB" dirty="0">
              <a:latin typeface="+mn-lt"/>
            </a:endParaRPr>
          </a:p>
          <a:p>
            <a:pPr>
              <a:lnSpc>
                <a:spcPct val="100000"/>
              </a:lnSpc>
              <a:spcBef>
                <a:spcPts val="600"/>
              </a:spcBef>
              <a:spcAft>
                <a:spcPts val="600"/>
              </a:spcAft>
            </a:pPr>
            <a:endParaRPr lang="en-GB" dirty="0">
              <a:latin typeface="+mn-lt"/>
            </a:endParaRPr>
          </a:p>
          <a:p>
            <a:pPr>
              <a:lnSpc>
                <a:spcPct val="100000"/>
              </a:lnSpc>
              <a:spcBef>
                <a:spcPts val="600"/>
              </a:spcBef>
              <a:spcAft>
                <a:spcPts val="600"/>
              </a:spcAft>
            </a:pPr>
            <a:endParaRPr lang="en-GB" dirty="0">
              <a:latin typeface="+mn-lt"/>
            </a:endParaRPr>
          </a:p>
        </p:txBody>
      </p:sp>
    </p:spTree>
    <p:extLst>
      <p:ext uri="{BB962C8B-B14F-4D97-AF65-F5344CB8AC3E}">
        <p14:creationId xmlns:p14="http://schemas.microsoft.com/office/powerpoint/2010/main" val="24685622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EE48-1465-4CAC-96BF-8F442BD1CA10}"/>
              </a:ext>
            </a:extLst>
          </p:cNvPr>
          <p:cNvSpPr>
            <a:spLocks noGrp="1"/>
          </p:cNvSpPr>
          <p:nvPr>
            <p:ph type="ctrTitle"/>
          </p:nvPr>
        </p:nvSpPr>
        <p:spPr>
          <a:xfrm>
            <a:off x="724988" y="746309"/>
            <a:ext cx="6537049" cy="1276350"/>
          </a:xfrm>
        </p:spPr>
        <p:txBody>
          <a:bodyPr/>
          <a:lstStyle/>
          <a:p>
            <a:r>
              <a:rPr lang="en-GB" dirty="0"/>
              <a:t>EEPRU model results</a:t>
            </a:r>
          </a:p>
        </p:txBody>
      </p:sp>
      <p:sp>
        <p:nvSpPr>
          <p:cNvPr id="3" name="Subtitle 2">
            <a:extLst>
              <a:ext uri="{FF2B5EF4-FFF2-40B4-BE49-F238E27FC236}">
                <a16:creationId xmlns:a16="http://schemas.microsoft.com/office/drawing/2014/main" id="{6942F167-72D5-41CE-8E79-17C67F4863AE}"/>
              </a:ext>
            </a:extLst>
          </p:cNvPr>
          <p:cNvSpPr>
            <a:spLocks noGrp="1"/>
          </p:cNvSpPr>
          <p:nvPr>
            <p:ph type="subTitle" idx="1"/>
          </p:nvPr>
        </p:nvSpPr>
        <p:spPr/>
        <p:txBody>
          <a:bodyPr>
            <a:normAutofit/>
          </a:bodyPr>
          <a:lstStyle/>
          <a:p>
            <a:r>
              <a:rPr lang="en-GB" sz="2800" dirty="0"/>
              <a:t>Population results</a:t>
            </a:r>
          </a:p>
        </p:txBody>
      </p:sp>
    </p:spTree>
    <p:extLst>
      <p:ext uri="{BB962C8B-B14F-4D97-AF65-F5344CB8AC3E}">
        <p14:creationId xmlns:p14="http://schemas.microsoft.com/office/powerpoint/2010/main" val="12552356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A89B-771D-4106-B636-6FF36237ED1D}"/>
              </a:ext>
            </a:extLst>
          </p:cNvPr>
          <p:cNvSpPr>
            <a:spLocks noGrp="1"/>
          </p:cNvSpPr>
          <p:nvPr>
            <p:ph type="ctrTitle"/>
          </p:nvPr>
        </p:nvSpPr>
        <p:spPr>
          <a:xfrm>
            <a:off x="282809" y="209422"/>
            <a:ext cx="11495314" cy="1580912"/>
          </a:xfrm>
        </p:spPr>
        <p:txBody>
          <a:bodyPr>
            <a:normAutofit fontScale="90000"/>
          </a:bodyPr>
          <a:lstStyle/>
          <a:p>
            <a:r>
              <a:rPr lang="en-GB" dirty="0"/>
              <a:t>EEPRU was unable to select a base case for population-level results and present several different approaches</a:t>
            </a:r>
          </a:p>
        </p:txBody>
      </p:sp>
      <p:cxnSp>
        <p:nvCxnSpPr>
          <p:cNvPr id="16" name="Straight Connector 15">
            <a:extLst>
              <a:ext uri="{FF2B5EF4-FFF2-40B4-BE49-F238E27FC236}">
                <a16:creationId xmlns:a16="http://schemas.microsoft.com/office/drawing/2014/main" id="{7CE72CA7-55F9-45A4-B51A-BA2CA58DD3AE}"/>
              </a:ext>
              <a:ext uri="{C183D7F6-B498-43B3-948B-1728B52AA6E4}">
                <adec:decorative xmlns:adec="http://schemas.microsoft.com/office/drawing/2017/decorative" val="1"/>
              </a:ext>
            </a:extLst>
          </p:cNvPr>
          <p:cNvCxnSpPr>
            <a:cxnSpLocks/>
          </p:cNvCxnSpPr>
          <p:nvPr/>
        </p:nvCxnSpPr>
        <p:spPr>
          <a:xfrm flipV="1">
            <a:off x="6039133" y="1775440"/>
            <a:ext cx="0" cy="2877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3D4826B-264F-4A58-8F2D-B4C050175DF7}"/>
              </a:ext>
            </a:extLst>
          </p:cNvPr>
          <p:cNvSpPr txBox="1"/>
          <p:nvPr/>
        </p:nvSpPr>
        <p:spPr>
          <a:xfrm>
            <a:off x="5266660" y="1345126"/>
            <a:ext cx="1537988" cy="369332"/>
          </a:xfrm>
          <a:prstGeom prst="rect">
            <a:avLst/>
          </a:prstGeom>
          <a:noFill/>
        </p:spPr>
        <p:txBody>
          <a:bodyPr wrap="square" rtlCol="0">
            <a:spAutoFit/>
          </a:bodyPr>
          <a:lstStyle/>
          <a:p>
            <a:r>
              <a:rPr lang="en-GB" b="1" dirty="0"/>
              <a:t>Assumptions</a:t>
            </a:r>
          </a:p>
        </p:txBody>
      </p:sp>
      <p:sp>
        <p:nvSpPr>
          <p:cNvPr id="20" name="Rectangle 19">
            <a:extLst>
              <a:ext uri="{FF2B5EF4-FFF2-40B4-BE49-F238E27FC236}">
                <a16:creationId xmlns:a16="http://schemas.microsoft.com/office/drawing/2014/main" id="{00FC106F-AF1E-4A5D-BD5B-74E4F969CF3C}"/>
              </a:ext>
              <a:ext uri="{C183D7F6-B498-43B3-948B-1728B52AA6E4}">
                <adec:decorative xmlns:adec="http://schemas.microsoft.com/office/drawing/2017/decorative" val="1"/>
              </a:ext>
            </a:extLst>
          </p:cNvPr>
          <p:cNvSpPr/>
          <p:nvPr/>
        </p:nvSpPr>
        <p:spPr>
          <a:xfrm>
            <a:off x="413877" y="2174178"/>
            <a:ext cx="5334222" cy="213491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b="1" dirty="0">
                <a:solidFill>
                  <a:schemeClr val="tx1"/>
                </a:solidFill>
              </a:rPr>
              <a:t>PHE categorisation of infection sites</a:t>
            </a:r>
          </a:p>
          <a:p>
            <a:pPr marL="285750" indent="-285750">
              <a:buFont typeface="Arial" panose="020B0604020202020204" pitchFamily="34" charset="0"/>
              <a:buChar char="•"/>
            </a:pPr>
            <a:r>
              <a:rPr lang="en-GB" b="1" dirty="0">
                <a:solidFill>
                  <a:schemeClr val="tx1"/>
                </a:solidFill>
              </a:rPr>
              <a:t>Short-term population growth (‘damped trend’)</a:t>
            </a:r>
          </a:p>
          <a:p>
            <a:pPr marL="285750" indent="-285750">
              <a:buFont typeface="Arial" panose="020B0604020202020204" pitchFamily="34" charset="0"/>
              <a:buChar char="•"/>
            </a:pPr>
            <a:r>
              <a:rPr lang="en-GB" b="1" dirty="0">
                <a:solidFill>
                  <a:schemeClr val="tx1"/>
                </a:solidFill>
              </a:rPr>
              <a:t>30% increase in resistance to </a:t>
            </a:r>
            <a:r>
              <a:rPr lang="en-GB" b="1" dirty="0" err="1">
                <a:solidFill>
                  <a:schemeClr val="tx1"/>
                </a:solidFill>
              </a:rPr>
              <a:t>cefiderocol</a:t>
            </a:r>
            <a:endParaRPr lang="en-GB" b="1" dirty="0">
              <a:solidFill>
                <a:schemeClr val="tx1"/>
              </a:solidFill>
            </a:endParaRPr>
          </a:p>
        </p:txBody>
      </p:sp>
      <p:sp>
        <p:nvSpPr>
          <p:cNvPr id="23" name="Rectangle 22">
            <a:extLst>
              <a:ext uri="{FF2B5EF4-FFF2-40B4-BE49-F238E27FC236}">
                <a16:creationId xmlns:a16="http://schemas.microsoft.com/office/drawing/2014/main" id="{E9466E34-A86E-4001-99F1-EF8838A6232F}"/>
              </a:ext>
              <a:ext uri="{C183D7F6-B498-43B3-948B-1728B52AA6E4}">
                <adec:decorative xmlns:adec="http://schemas.microsoft.com/office/drawing/2017/decorative" val="1"/>
              </a:ext>
            </a:extLst>
          </p:cNvPr>
          <p:cNvSpPr/>
          <p:nvPr/>
        </p:nvSpPr>
        <p:spPr>
          <a:xfrm>
            <a:off x="6330168" y="2169602"/>
            <a:ext cx="4769422" cy="213830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b="1" dirty="0">
                <a:solidFill>
                  <a:schemeClr val="tx1"/>
                </a:solidFill>
              </a:rPr>
              <a:t>Clinician classification of infection sites</a:t>
            </a:r>
          </a:p>
          <a:p>
            <a:pPr marL="285750" indent="-285750">
              <a:buFont typeface="Arial" panose="020B0604020202020204" pitchFamily="34" charset="0"/>
              <a:buChar char="•"/>
            </a:pPr>
            <a:r>
              <a:rPr lang="en-GB" b="1" dirty="0">
                <a:solidFill>
                  <a:schemeClr val="tx1"/>
                </a:solidFill>
              </a:rPr>
              <a:t>Persistent population growth</a:t>
            </a:r>
          </a:p>
          <a:p>
            <a:pPr marL="285750" indent="-285750">
              <a:buFont typeface="Arial" panose="020B0604020202020204" pitchFamily="34" charset="0"/>
              <a:buChar char="•"/>
            </a:pPr>
            <a:r>
              <a:rPr lang="en-GB" b="1" dirty="0">
                <a:solidFill>
                  <a:schemeClr val="tx1"/>
                </a:solidFill>
              </a:rPr>
              <a:t>1% increase in resistance to </a:t>
            </a:r>
            <a:r>
              <a:rPr lang="en-GB" b="1" dirty="0" err="1">
                <a:solidFill>
                  <a:schemeClr val="tx1"/>
                </a:solidFill>
              </a:rPr>
              <a:t>cefiderocol</a:t>
            </a:r>
            <a:endParaRPr lang="en-GB" b="1" dirty="0">
              <a:solidFill>
                <a:schemeClr val="tx1"/>
              </a:solidFill>
            </a:endParaRPr>
          </a:p>
        </p:txBody>
      </p:sp>
      <p:sp>
        <p:nvSpPr>
          <p:cNvPr id="27" name="Arrow: Left-Right 26">
            <a:extLst>
              <a:ext uri="{FF2B5EF4-FFF2-40B4-BE49-F238E27FC236}">
                <a16:creationId xmlns:a16="http://schemas.microsoft.com/office/drawing/2014/main" id="{A6A0D7B7-E560-47EA-A32F-D2B7977108E8}"/>
              </a:ext>
            </a:extLst>
          </p:cNvPr>
          <p:cNvSpPr/>
          <p:nvPr/>
        </p:nvSpPr>
        <p:spPr>
          <a:xfrm>
            <a:off x="2312454" y="4341240"/>
            <a:ext cx="6914399" cy="7049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Base case analysis</a:t>
            </a:r>
          </a:p>
        </p:txBody>
      </p:sp>
      <p:sp>
        <p:nvSpPr>
          <p:cNvPr id="28" name="TextBox 27">
            <a:extLst>
              <a:ext uri="{FF2B5EF4-FFF2-40B4-BE49-F238E27FC236}">
                <a16:creationId xmlns:a16="http://schemas.microsoft.com/office/drawing/2014/main" id="{308E2594-23F1-48FA-B501-3A143244D508}"/>
              </a:ext>
            </a:extLst>
          </p:cNvPr>
          <p:cNvSpPr txBox="1"/>
          <p:nvPr/>
        </p:nvSpPr>
        <p:spPr>
          <a:xfrm>
            <a:off x="9322766" y="4426180"/>
            <a:ext cx="2270519" cy="653143"/>
          </a:xfrm>
          <a:prstGeom prst="rect">
            <a:avLst/>
          </a:prstGeom>
          <a:solidFill>
            <a:schemeClr val="accent2"/>
          </a:solidFill>
          <a:ln>
            <a:solidFill>
              <a:schemeClr val="bg1"/>
            </a:solidFill>
            <a:prstDash val="dash"/>
          </a:ln>
        </p:spPr>
        <p:txBody>
          <a:bodyPr wrap="square" anchor="ctr">
            <a:noAutofit/>
          </a:bodyPr>
          <a:lstStyle/>
          <a:p>
            <a:pPr lvl="0" algn="ctr"/>
            <a:r>
              <a:rPr lang="en-GB" sz="2000" b="1" dirty="0">
                <a:solidFill>
                  <a:srgbClr val="FFFFFF"/>
                </a:solidFill>
              </a:rPr>
              <a:t>More QALYs (3,559)</a:t>
            </a:r>
            <a:endParaRPr lang="en-GB" sz="2000" dirty="0">
              <a:solidFill>
                <a:srgbClr val="FFFFFF"/>
              </a:solidFill>
            </a:endParaRPr>
          </a:p>
        </p:txBody>
      </p:sp>
      <p:sp>
        <p:nvSpPr>
          <p:cNvPr id="29" name="TextBox 28">
            <a:extLst>
              <a:ext uri="{FF2B5EF4-FFF2-40B4-BE49-F238E27FC236}">
                <a16:creationId xmlns:a16="http://schemas.microsoft.com/office/drawing/2014/main" id="{5D859788-B473-42B9-A092-5829D72C1751}"/>
              </a:ext>
            </a:extLst>
          </p:cNvPr>
          <p:cNvSpPr txBox="1"/>
          <p:nvPr/>
        </p:nvSpPr>
        <p:spPr>
          <a:xfrm>
            <a:off x="40598" y="4411135"/>
            <a:ext cx="2205324" cy="653143"/>
          </a:xfrm>
          <a:prstGeom prst="rect">
            <a:avLst/>
          </a:prstGeom>
          <a:solidFill>
            <a:schemeClr val="accent2"/>
          </a:solidFill>
          <a:ln>
            <a:solidFill>
              <a:schemeClr val="bg1"/>
            </a:solidFill>
            <a:prstDash val="dash"/>
          </a:ln>
        </p:spPr>
        <p:txBody>
          <a:bodyPr wrap="square" anchor="ctr">
            <a:noAutofit/>
          </a:bodyPr>
          <a:lstStyle/>
          <a:p>
            <a:pPr lvl="0" algn="ctr"/>
            <a:r>
              <a:rPr lang="en-GB" sz="2000" b="1" dirty="0">
                <a:solidFill>
                  <a:srgbClr val="FFFFFF"/>
                </a:solidFill>
              </a:rPr>
              <a:t>Less QALYs (896)</a:t>
            </a:r>
            <a:endParaRPr lang="en-GB" sz="2000" dirty="0">
              <a:solidFill>
                <a:srgbClr val="FFFFFF"/>
              </a:solidFill>
            </a:endParaRPr>
          </a:p>
        </p:txBody>
      </p:sp>
      <p:sp>
        <p:nvSpPr>
          <p:cNvPr id="30" name="Arrow: Left-Right 29">
            <a:extLst>
              <a:ext uri="{FF2B5EF4-FFF2-40B4-BE49-F238E27FC236}">
                <a16:creationId xmlns:a16="http://schemas.microsoft.com/office/drawing/2014/main" id="{A528C44C-F790-49A7-A40D-F26FA2DD8F43}"/>
              </a:ext>
            </a:extLst>
          </p:cNvPr>
          <p:cNvSpPr/>
          <p:nvPr/>
        </p:nvSpPr>
        <p:spPr>
          <a:xfrm>
            <a:off x="2312454" y="5621690"/>
            <a:ext cx="6997799" cy="625694"/>
          </a:xfrm>
          <a:prstGeom prst="lef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Probabilistic sensitivity analysis (no </a:t>
            </a:r>
            <a:r>
              <a:rPr lang="en-GB" dirty="0" err="1">
                <a:solidFill>
                  <a:schemeClr val="tx1"/>
                </a:solidFill>
              </a:rPr>
              <a:t>cefiderocoI</a:t>
            </a:r>
            <a:r>
              <a:rPr lang="en-GB" dirty="0">
                <a:solidFill>
                  <a:schemeClr val="tx1"/>
                </a:solidFill>
              </a:rPr>
              <a:t> resistance) </a:t>
            </a:r>
          </a:p>
        </p:txBody>
      </p:sp>
      <p:sp>
        <p:nvSpPr>
          <p:cNvPr id="31" name="TextBox 30">
            <a:extLst>
              <a:ext uri="{FF2B5EF4-FFF2-40B4-BE49-F238E27FC236}">
                <a16:creationId xmlns:a16="http://schemas.microsoft.com/office/drawing/2014/main" id="{0B89C361-B712-4184-B2E4-620144DDBD24}"/>
              </a:ext>
            </a:extLst>
          </p:cNvPr>
          <p:cNvSpPr txBox="1"/>
          <p:nvPr/>
        </p:nvSpPr>
        <p:spPr>
          <a:xfrm>
            <a:off x="9355364" y="5636734"/>
            <a:ext cx="2237922" cy="653143"/>
          </a:xfrm>
          <a:prstGeom prst="rect">
            <a:avLst/>
          </a:prstGeom>
          <a:solidFill>
            <a:schemeClr val="accent2">
              <a:lumMod val="10000"/>
              <a:lumOff val="90000"/>
            </a:schemeClr>
          </a:solidFill>
          <a:ln>
            <a:solidFill>
              <a:schemeClr val="bg1"/>
            </a:solidFill>
            <a:prstDash val="dash"/>
          </a:ln>
        </p:spPr>
        <p:txBody>
          <a:bodyPr wrap="square" anchor="ctr">
            <a:noAutofit/>
          </a:bodyPr>
          <a:lstStyle/>
          <a:p>
            <a:pPr lvl="0" algn="ctr"/>
            <a:r>
              <a:rPr lang="en-GB" sz="2000" dirty="0"/>
              <a:t>More QALYs </a:t>
            </a:r>
          </a:p>
          <a:p>
            <a:pPr lvl="0" algn="ctr"/>
            <a:r>
              <a:rPr lang="en-GB" sz="2000" dirty="0"/>
              <a:t>(–163 to 6,652)</a:t>
            </a:r>
          </a:p>
        </p:txBody>
      </p:sp>
      <p:sp>
        <p:nvSpPr>
          <p:cNvPr id="32" name="TextBox 31">
            <a:extLst>
              <a:ext uri="{FF2B5EF4-FFF2-40B4-BE49-F238E27FC236}">
                <a16:creationId xmlns:a16="http://schemas.microsoft.com/office/drawing/2014/main" id="{114AF149-9AB6-4102-A51A-96D3EC657FC1}"/>
              </a:ext>
            </a:extLst>
          </p:cNvPr>
          <p:cNvSpPr txBox="1"/>
          <p:nvPr/>
        </p:nvSpPr>
        <p:spPr>
          <a:xfrm>
            <a:off x="40598" y="5621689"/>
            <a:ext cx="2237922" cy="653143"/>
          </a:xfrm>
          <a:prstGeom prst="rect">
            <a:avLst/>
          </a:prstGeom>
          <a:solidFill>
            <a:schemeClr val="accent2">
              <a:lumMod val="10000"/>
              <a:lumOff val="90000"/>
            </a:schemeClr>
          </a:solidFill>
          <a:ln>
            <a:solidFill>
              <a:schemeClr val="bg1"/>
            </a:solidFill>
            <a:prstDash val="dash"/>
          </a:ln>
        </p:spPr>
        <p:txBody>
          <a:bodyPr wrap="square" anchor="ctr">
            <a:noAutofit/>
          </a:bodyPr>
          <a:lstStyle/>
          <a:p>
            <a:pPr lvl="0" algn="ctr"/>
            <a:r>
              <a:rPr lang="en-GB" sz="2000" dirty="0"/>
              <a:t>Less QALYs </a:t>
            </a:r>
            <a:br>
              <a:rPr lang="en-GB" sz="2000" dirty="0"/>
            </a:br>
            <a:r>
              <a:rPr lang="en-GB" sz="2000" dirty="0"/>
              <a:t>(–132 to 1,990)</a:t>
            </a:r>
          </a:p>
        </p:txBody>
      </p:sp>
    </p:spTree>
    <p:extLst>
      <p:ext uri="{BB962C8B-B14F-4D97-AF65-F5344CB8AC3E}">
        <p14:creationId xmlns:p14="http://schemas.microsoft.com/office/powerpoint/2010/main" val="158408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309A-FEE8-4967-B76E-DB225FAE3A91}"/>
              </a:ext>
            </a:extLst>
          </p:cNvPr>
          <p:cNvSpPr>
            <a:spLocks noGrp="1"/>
          </p:cNvSpPr>
          <p:nvPr>
            <p:ph type="ctrTitle"/>
          </p:nvPr>
        </p:nvSpPr>
        <p:spPr/>
        <p:txBody>
          <a:bodyPr/>
          <a:lstStyle/>
          <a:p>
            <a:r>
              <a:rPr lang="en-GB" dirty="0"/>
              <a:t>6 key questions for committee</a:t>
            </a:r>
          </a:p>
        </p:txBody>
      </p:sp>
      <p:sp>
        <p:nvSpPr>
          <p:cNvPr id="3" name="Text Placeholder 2">
            <a:extLst>
              <a:ext uri="{FF2B5EF4-FFF2-40B4-BE49-F238E27FC236}">
                <a16:creationId xmlns:a16="http://schemas.microsoft.com/office/drawing/2014/main" id="{E2F34064-6C47-47BD-90EF-048DC2EB99CA}"/>
              </a:ext>
            </a:extLst>
          </p:cNvPr>
          <p:cNvSpPr>
            <a:spLocks noGrp="1"/>
          </p:cNvSpPr>
          <p:nvPr>
            <p:ph type="body" sz="quarter" idx="12"/>
          </p:nvPr>
        </p:nvSpPr>
        <p:spPr>
          <a:xfrm>
            <a:off x="496383" y="1112233"/>
            <a:ext cx="11177587" cy="5484510"/>
          </a:xfrm>
        </p:spPr>
        <p:txBody>
          <a:bodyPr>
            <a:noAutofit/>
          </a:bodyPr>
          <a:lstStyle/>
          <a:p>
            <a:pPr marL="342900" indent="-342900">
              <a:buFont typeface="Arial" panose="020B0604020202020204" pitchFamily="34" charset="0"/>
              <a:buAutoNum type="arabicPeriod"/>
            </a:pPr>
            <a:r>
              <a:rPr lang="en-GB" dirty="0">
                <a:latin typeface="+mn-lt"/>
              </a:rPr>
              <a:t>What are the most relevant comparators? </a:t>
            </a:r>
          </a:p>
          <a:p>
            <a:pPr marL="342900" indent="-342900">
              <a:buFont typeface="Arial" panose="020B0604020202020204" pitchFamily="34" charset="0"/>
              <a:buAutoNum type="arabicPeriod"/>
            </a:pPr>
            <a:r>
              <a:rPr lang="en-GB" dirty="0">
                <a:latin typeface="+mn-lt"/>
              </a:rPr>
              <a:t>What is the </a:t>
            </a:r>
            <a:r>
              <a:rPr lang="en-GB" b="1" dirty="0">
                <a:latin typeface="+mn-lt"/>
              </a:rPr>
              <a:t>total</a:t>
            </a:r>
            <a:r>
              <a:rPr lang="en-GB" dirty="0">
                <a:latin typeface="+mn-lt"/>
              </a:rPr>
              <a:t> lifetime value (Incremental Net Health Effects [INHE]) of the antimicrobial to the NHS (QALYs)?</a:t>
            </a:r>
          </a:p>
          <a:p>
            <a:pPr lvl="1" indent="0">
              <a:buNone/>
            </a:pPr>
            <a:r>
              <a:rPr lang="en-GB" dirty="0"/>
              <a:t>→ Refers to lifetime of product rather than lifetime of treated individuals.  </a:t>
            </a:r>
          </a:p>
          <a:p>
            <a:pPr marL="342900" indent="-342900">
              <a:buFont typeface="Arial" panose="020B0604020202020204" pitchFamily="34" charset="0"/>
              <a:buAutoNum type="arabicPeriod"/>
            </a:pPr>
            <a:r>
              <a:rPr lang="en-GB" dirty="0">
                <a:latin typeface="+mn-lt"/>
              </a:rPr>
              <a:t>Are there any benefits that haven’t been adequately captured in this value estimate?</a:t>
            </a:r>
          </a:p>
          <a:p>
            <a:pPr marL="342900" indent="-342900">
              <a:buFont typeface="Arial" panose="020B0604020202020204" pitchFamily="34" charset="0"/>
              <a:buAutoNum type="arabicPeriod"/>
            </a:pPr>
            <a:r>
              <a:rPr lang="en-GB" dirty="0">
                <a:latin typeface="+mn-lt"/>
              </a:rPr>
              <a:t>What is the </a:t>
            </a:r>
            <a:r>
              <a:rPr lang="en-GB" b="1" dirty="0">
                <a:latin typeface="+mn-lt"/>
              </a:rPr>
              <a:t>annual </a:t>
            </a:r>
            <a:r>
              <a:rPr lang="en-GB" dirty="0">
                <a:latin typeface="+mn-lt"/>
              </a:rPr>
              <a:t>value of the antimicrobial for the 10-year contract duration (QALYs)? </a:t>
            </a:r>
          </a:p>
          <a:p>
            <a:pPr lvl="1" indent="0">
              <a:buNone/>
            </a:pPr>
            <a:r>
              <a:rPr lang="en-GB" i="1" dirty="0"/>
              <a:t>→ </a:t>
            </a:r>
            <a:r>
              <a:rPr lang="en-GB" dirty="0"/>
              <a:t>Refers to proportion of lifetime value that should be attributed to contract in order to address market failure, rather than simply the value accrued in first 10 years of product lifetime</a:t>
            </a:r>
          </a:p>
          <a:p>
            <a:pPr marL="342900" indent="-342900">
              <a:buFont typeface="Arial" panose="020B0604020202020204" pitchFamily="34" charset="0"/>
              <a:buAutoNum type="arabicPeriod"/>
            </a:pPr>
            <a:r>
              <a:rPr lang="en-GB" dirty="0">
                <a:latin typeface="+mn-lt"/>
              </a:rPr>
              <a:t>What are the committee’s stewardship recommendations? </a:t>
            </a:r>
          </a:p>
          <a:p>
            <a:pPr marL="342900" indent="-342900">
              <a:buAutoNum type="arabicPeriod"/>
            </a:pPr>
            <a:r>
              <a:rPr lang="en-GB" dirty="0">
                <a:latin typeface="+mn-lt"/>
              </a:rPr>
              <a:t>How can data collection and surveillance be improved to capture missing data and reduce uncertainty? </a:t>
            </a:r>
          </a:p>
        </p:txBody>
      </p:sp>
    </p:spTree>
    <p:extLst>
      <p:ext uri="{BB962C8B-B14F-4D97-AF65-F5344CB8AC3E}">
        <p14:creationId xmlns:p14="http://schemas.microsoft.com/office/powerpoint/2010/main" val="27886237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A89B-771D-4106-B636-6FF36237ED1D}"/>
              </a:ext>
            </a:extLst>
          </p:cNvPr>
          <p:cNvSpPr>
            <a:spLocks noGrp="1"/>
          </p:cNvSpPr>
          <p:nvPr>
            <p:ph type="ctrTitle"/>
          </p:nvPr>
        </p:nvSpPr>
        <p:spPr>
          <a:xfrm>
            <a:off x="377218" y="47901"/>
            <a:ext cx="11080069" cy="1276350"/>
          </a:xfrm>
        </p:spPr>
        <p:txBody>
          <a:bodyPr>
            <a:normAutofit/>
          </a:bodyPr>
          <a:lstStyle/>
          <a:p>
            <a:r>
              <a:rPr lang="en-GB" sz="3600" dirty="0"/>
              <a:t>Total net health benefits (QALYs) across 20 years of  usage - Overview of results</a:t>
            </a:r>
          </a:p>
        </p:txBody>
      </p:sp>
      <p:graphicFrame>
        <p:nvGraphicFramePr>
          <p:cNvPr id="9" name="Table 9">
            <a:extLst>
              <a:ext uri="{FF2B5EF4-FFF2-40B4-BE49-F238E27FC236}">
                <a16:creationId xmlns:a16="http://schemas.microsoft.com/office/drawing/2014/main" id="{FECDED41-A21B-423A-8FCC-D82C3521EF13}"/>
              </a:ext>
            </a:extLst>
          </p:cNvPr>
          <p:cNvGraphicFramePr>
            <a:graphicFrameLocks noGrp="1"/>
          </p:cNvGraphicFramePr>
          <p:nvPr>
            <p:extLst>
              <p:ext uri="{D42A27DB-BD31-4B8C-83A1-F6EECF244321}">
                <p14:modId xmlns:p14="http://schemas.microsoft.com/office/powerpoint/2010/main" val="1885997400"/>
              </p:ext>
            </p:extLst>
          </p:nvPr>
        </p:nvGraphicFramePr>
        <p:xfrm>
          <a:off x="377218" y="1591009"/>
          <a:ext cx="11394022" cy="4724220"/>
        </p:xfrm>
        <a:graphic>
          <a:graphicData uri="http://schemas.openxmlformats.org/drawingml/2006/table">
            <a:tbl>
              <a:tblPr firstRow="1" bandRow="1">
                <a:tableStyleId>{5C22544A-7EE6-4342-B048-85BDC9FD1C3A}</a:tableStyleId>
              </a:tblPr>
              <a:tblGrid>
                <a:gridCol w="1715463">
                  <a:extLst>
                    <a:ext uri="{9D8B030D-6E8A-4147-A177-3AD203B41FA5}">
                      <a16:colId xmlns:a16="http://schemas.microsoft.com/office/drawing/2014/main" val="1016877084"/>
                    </a:ext>
                  </a:extLst>
                </a:gridCol>
                <a:gridCol w="1811664">
                  <a:extLst>
                    <a:ext uri="{9D8B030D-6E8A-4147-A177-3AD203B41FA5}">
                      <a16:colId xmlns:a16="http://schemas.microsoft.com/office/drawing/2014/main" val="682456136"/>
                    </a:ext>
                  </a:extLst>
                </a:gridCol>
                <a:gridCol w="1331332">
                  <a:extLst>
                    <a:ext uri="{9D8B030D-6E8A-4147-A177-3AD203B41FA5}">
                      <a16:colId xmlns:a16="http://schemas.microsoft.com/office/drawing/2014/main" val="2122210263"/>
                    </a:ext>
                  </a:extLst>
                </a:gridCol>
                <a:gridCol w="1398722">
                  <a:extLst>
                    <a:ext uri="{9D8B030D-6E8A-4147-A177-3AD203B41FA5}">
                      <a16:colId xmlns:a16="http://schemas.microsoft.com/office/drawing/2014/main" val="4248643256"/>
                    </a:ext>
                  </a:extLst>
                </a:gridCol>
                <a:gridCol w="1252888">
                  <a:extLst>
                    <a:ext uri="{9D8B030D-6E8A-4147-A177-3AD203B41FA5}">
                      <a16:colId xmlns:a16="http://schemas.microsoft.com/office/drawing/2014/main" val="1811704656"/>
                    </a:ext>
                  </a:extLst>
                </a:gridCol>
                <a:gridCol w="1232086">
                  <a:extLst>
                    <a:ext uri="{9D8B030D-6E8A-4147-A177-3AD203B41FA5}">
                      <a16:colId xmlns:a16="http://schemas.microsoft.com/office/drawing/2014/main" val="1131364833"/>
                    </a:ext>
                  </a:extLst>
                </a:gridCol>
                <a:gridCol w="1137961">
                  <a:extLst>
                    <a:ext uri="{9D8B030D-6E8A-4147-A177-3AD203B41FA5}">
                      <a16:colId xmlns:a16="http://schemas.microsoft.com/office/drawing/2014/main" val="834596715"/>
                    </a:ext>
                  </a:extLst>
                </a:gridCol>
                <a:gridCol w="1513906">
                  <a:extLst>
                    <a:ext uri="{9D8B030D-6E8A-4147-A177-3AD203B41FA5}">
                      <a16:colId xmlns:a16="http://schemas.microsoft.com/office/drawing/2014/main" val="2288511252"/>
                    </a:ext>
                  </a:extLst>
                </a:gridCol>
              </a:tblGrid>
              <a:tr h="340552">
                <a:tc gridSpan="3">
                  <a:txBody>
                    <a:bodyPr/>
                    <a:lstStyle/>
                    <a:p>
                      <a:pPr marL="0" lvl="0" indent="0" algn="l" rtl="0">
                        <a:lnSpc>
                          <a:spcPct val="100000"/>
                        </a:lnSpc>
                        <a:spcBef>
                          <a:spcPts val="0"/>
                        </a:spcBef>
                        <a:spcAft>
                          <a:spcPts val="0"/>
                        </a:spcAft>
                        <a:buNone/>
                      </a:pPr>
                      <a:r>
                        <a:rPr lang="en-GB" sz="1700" b="1" dirty="0">
                          <a:latin typeface="+mj-lt"/>
                          <a:ea typeface="Calibri"/>
                          <a:cs typeface="Calibri"/>
                          <a:sym typeface="Calibri"/>
                        </a:rPr>
                        <a:t>Alternative base case assumptions</a:t>
                      </a:r>
                      <a:endParaRPr sz="1700" b="1" dirty="0">
                        <a:latin typeface="+mj-lt"/>
                        <a:ea typeface="Calibri"/>
                        <a:cs typeface="Calibri"/>
                        <a:sym typeface="Calibri"/>
                      </a:endParaRPr>
                    </a:p>
                  </a:txBody>
                  <a:tcPr marL="68575" marR="68575" marT="91425" marB="91425"/>
                </a:tc>
                <a:tc hMerge="1">
                  <a:txBody>
                    <a:bodyPr/>
                    <a:lstStyle/>
                    <a:p>
                      <a:pPr marL="0" lvl="0" indent="0" algn="l" rtl="0">
                        <a:lnSpc>
                          <a:spcPct val="100000"/>
                        </a:lnSpc>
                        <a:spcBef>
                          <a:spcPts val="0"/>
                        </a:spcBef>
                        <a:spcAft>
                          <a:spcPts val="0"/>
                        </a:spcAft>
                        <a:buNone/>
                      </a:pPr>
                      <a:endParaRPr b="1" dirty="0">
                        <a:latin typeface="+mj-lt"/>
                        <a:ea typeface="Calibri"/>
                        <a:cs typeface="Calibri"/>
                        <a:sym typeface="Calibri"/>
                      </a:endParaRPr>
                    </a:p>
                  </a:txBody>
                  <a:tcPr marL="68575" marR="68575" marT="91425" marB="91425"/>
                </a:tc>
                <a:tc hMerge="1">
                  <a:txBody>
                    <a:bodyPr/>
                    <a:lstStyle/>
                    <a:p>
                      <a:pPr marL="0" lvl="0" indent="0" algn="l" rtl="0">
                        <a:lnSpc>
                          <a:spcPct val="100000"/>
                        </a:lnSpc>
                        <a:spcBef>
                          <a:spcPts val="0"/>
                        </a:spcBef>
                        <a:spcAft>
                          <a:spcPts val="300"/>
                        </a:spcAft>
                        <a:buNone/>
                      </a:pPr>
                      <a:endParaRPr b="1" dirty="0">
                        <a:solidFill>
                          <a:srgbClr val="FF0000"/>
                        </a:solidFill>
                        <a:latin typeface="+mj-lt"/>
                        <a:ea typeface="Calibri"/>
                        <a:cs typeface="Calibri"/>
                        <a:sym typeface="Calibri"/>
                      </a:endParaRPr>
                    </a:p>
                  </a:txBody>
                  <a:tcPr marL="68575" marR="68575" marT="91425" marB="91425"/>
                </a:tc>
                <a:tc gridSpan="5">
                  <a:txBody>
                    <a:bodyPr/>
                    <a:lstStyle/>
                    <a:p>
                      <a:pPr marL="0" lvl="0" indent="0" algn="l" rtl="0">
                        <a:spcBef>
                          <a:spcPts val="0"/>
                        </a:spcBef>
                        <a:spcAft>
                          <a:spcPts val="0"/>
                        </a:spcAft>
                        <a:buNone/>
                      </a:pPr>
                      <a:r>
                        <a:rPr lang="en-GB" sz="1700" b="1" i="0" dirty="0">
                          <a:latin typeface="+mj-lt"/>
                          <a:ea typeface="Calibri"/>
                          <a:cs typeface="Calibri"/>
                          <a:sym typeface="Calibri"/>
                        </a:rPr>
                        <a:t>Incremental net health effect (QALYs)</a:t>
                      </a:r>
                      <a:endParaRPr sz="1700" b="1" i="0" dirty="0">
                        <a:latin typeface="+mj-lt"/>
                        <a:ea typeface="Calibri"/>
                        <a:cs typeface="Calibri"/>
                        <a:sym typeface="Calibri"/>
                      </a:endParaRPr>
                    </a:p>
                  </a:txBody>
                  <a:tcPr marL="68575" marR="68575" marT="91425" marB="91425"/>
                </a:tc>
                <a:tc hMerge="1">
                  <a:txBody>
                    <a:bodyPr/>
                    <a:lstStyle/>
                    <a:p>
                      <a:pPr marL="0" lvl="0" indent="0" algn="l" rtl="0">
                        <a:spcBef>
                          <a:spcPts val="0"/>
                        </a:spcBef>
                        <a:spcAft>
                          <a:spcPts val="0"/>
                        </a:spcAft>
                        <a:buNone/>
                      </a:pPr>
                      <a:endParaRPr b="1" i="0" dirty="0">
                        <a:latin typeface="+mj-lt"/>
                        <a:ea typeface="Calibri"/>
                        <a:cs typeface="Calibri"/>
                        <a:sym typeface="Calibri"/>
                      </a:endParaRPr>
                    </a:p>
                  </a:txBody>
                  <a:tcPr marL="68575" marR="68575" marT="91425" marB="91425"/>
                </a:tc>
                <a:tc hMerge="1">
                  <a:txBody>
                    <a:bodyPr/>
                    <a:lstStyle/>
                    <a:p>
                      <a:pPr marL="0" lvl="0" indent="0" algn="l" rtl="0">
                        <a:spcBef>
                          <a:spcPts val="0"/>
                        </a:spcBef>
                        <a:spcAft>
                          <a:spcPts val="0"/>
                        </a:spcAft>
                        <a:buNone/>
                      </a:pPr>
                      <a:endParaRPr b="1" i="0" dirty="0">
                        <a:latin typeface="+mj-lt"/>
                        <a:ea typeface="Calibri"/>
                        <a:cs typeface="Calibri"/>
                        <a:sym typeface="Calibri"/>
                      </a:endParaRPr>
                    </a:p>
                  </a:txBody>
                  <a:tcPr marL="68575" marR="68575" marT="91425" marB="91425"/>
                </a:tc>
                <a:tc hMerge="1">
                  <a:txBody>
                    <a:bodyPr/>
                    <a:lstStyle/>
                    <a:p>
                      <a:pPr marL="0" lvl="0" indent="0" algn="l" rtl="0">
                        <a:spcBef>
                          <a:spcPts val="0"/>
                        </a:spcBef>
                        <a:spcAft>
                          <a:spcPts val="0"/>
                        </a:spcAft>
                        <a:buNone/>
                      </a:pPr>
                      <a:endParaRPr b="1" i="0" dirty="0">
                        <a:latin typeface="+mj-lt"/>
                        <a:ea typeface="Calibri"/>
                        <a:cs typeface="Calibri"/>
                        <a:sym typeface="Calibri"/>
                      </a:endParaRPr>
                    </a:p>
                  </a:txBody>
                  <a:tcPr marL="68575" marR="68575" marT="91425" marB="91425"/>
                </a:tc>
                <a:tc hMerge="1">
                  <a:txBody>
                    <a:bodyPr/>
                    <a:lstStyle/>
                    <a:p>
                      <a:pPr marL="0" lvl="0" indent="0" algn="l" rtl="0">
                        <a:lnSpc>
                          <a:spcPct val="100000"/>
                        </a:lnSpc>
                        <a:spcBef>
                          <a:spcPts val="0"/>
                        </a:spcBef>
                        <a:spcAft>
                          <a:spcPts val="300"/>
                        </a:spcAft>
                        <a:buNone/>
                      </a:pPr>
                      <a:endParaRPr b="1" dirty="0">
                        <a:latin typeface="+mj-lt"/>
                        <a:ea typeface="Calibri"/>
                        <a:cs typeface="Calibri"/>
                        <a:sym typeface="Calibri"/>
                      </a:endParaRPr>
                    </a:p>
                  </a:txBody>
                  <a:tcPr marL="68575" marR="68575" marT="91425" marB="91425"/>
                </a:tc>
                <a:extLst>
                  <a:ext uri="{0D108BD9-81ED-4DB2-BD59-A6C34878D82A}">
                    <a16:rowId xmlns:a16="http://schemas.microsoft.com/office/drawing/2014/main" val="460709525"/>
                  </a:ext>
                </a:extLst>
              </a:tr>
              <a:tr h="739847">
                <a:tc>
                  <a:txBody>
                    <a:bodyPr/>
                    <a:lstStyle/>
                    <a:p>
                      <a:pPr marL="0" lvl="0" indent="0" algn="l" rtl="0">
                        <a:lnSpc>
                          <a:spcPct val="100000"/>
                        </a:lnSpc>
                        <a:spcBef>
                          <a:spcPts val="0"/>
                        </a:spcBef>
                        <a:spcAft>
                          <a:spcPts val="0"/>
                        </a:spcAft>
                        <a:buNone/>
                      </a:pPr>
                      <a:r>
                        <a:rPr lang="en-GB" sz="1700" b="1" dirty="0">
                          <a:solidFill>
                            <a:srgbClr val="FFFFFF"/>
                          </a:solidFill>
                          <a:latin typeface="+mj-lt"/>
                          <a:ea typeface="Calibri"/>
                          <a:cs typeface="Calibri"/>
                          <a:sym typeface="Calibri"/>
                        </a:rPr>
                        <a:t>Baseline population</a:t>
                      </a:r>
                      <a:endParaRPr sz="1700" b="1" dirty="0">
                        <a:solidFill>
                          <a:srgbClr val="FFFFFF"/>
                        </a:solidFill>
                        <a:latin typeface="+mj-lt"/>
                        <a:ea typeface="Calibri"/>
                        <a:cs typeface="Calibri"/>
                        <a:sym typeface="Calibri"/>
                      </a:endParaRPr>
                    </a:p>
                  </a:txBody>
                  <a:tcPr marL="68575" marR="68575" marT="91425" marB="91425">
                    <a:solidFill>
                      <a:schemeClr val="accent1"/>
                    </a:solidFill>
                  </a:tcPr>
                </a:tc>
                <a:tc>
                  <a:txBody>
                    <a:bodyPr/>
                    <a:lstStyle/>
                    <a:p>
                      <a:pPr marL="0" lvl="0" indent="0" algn="l" rtl="0">
                        <a:lnSpc>
                          <a:spcPct val="100000"/>
                        </a:lnSpc>
                        <a:spcBef>
                          <a:spcPts val="0"/>
                        </a:spcBef>
                        <a:spcAft>
                          <a:spcPts val="0"/>
                        </a:spcAft>
                        <a:buNone/>
                      </a:pPr>
                      <a:r>
                        <a:rPr lang="en-GB" sz="1700" b="1" dirty="0">
                          <a:solidFill>
                            <a:srgbClr val="FFFFFF"/>
                          </a:solidFill>
                          <a:latin typeface="+mj-lt"/>
                          <a:ea typeface="Calibri"/>
                          <a:cs typeface="Calibri"/>
                          <a:sym typeface="Calibri"/>
                        </a:rPr>
                        <a:t>Population growth rate</a:t>
                      </a:r>
                      <a:endParaRPr sz="1700" b="1" dirty="0">
                        <a:solidFill>
                          <a:srgbClr val="FFFFFF"/>
                        </a:solidFill>
                        <a:latin typeface="+mj-lt"/>
                        <a:ea typeface="Calibri"/>
                        <a:cs typeface="Calibri"/>
                        <a:sym typeface="Calibri"/>
                      </a:endParaRPr>
                    </a:p>
                  </a:txBody>
                  <a:tcPr marL="68575" marR="68575" marT="91425" marB="91425">
                    <a:solidFill>
                      <a:schemeClr val="accent1"/>
                    </a:solidFill>
                  </a:tcPr>
                </a:tc>
                <a:tc>
                  <a:txBody>
                    <a:bodyPr/>
                    <a:lstStyle/>
                    <a:p>
                      <a:pPr marL="0" lvl="0" indent="0" algn="l" rtl="0">
                        <a:lnSpc>
                          <a:spcPct val="100000"/>
                        </a:lnSpc>
                        <a:spcBef>
                          <a:spcPts val="0"/>
                        </a:spcBef>
                        <a:spcAft>
                          <a:spcPts val="300"/>
                        </a:spcAft>
                        <a:buNone/>
                      </a:pPr>
                      <a:r>
                        <a:rPr lang="en-GB" sz="1700" b="1" dirty="0">
                          <a:solidFill>
                            <a:srgbClr val="FFFFFF"/>
                          </a:solidFill>
                          <a:latin typeface="+mj-lt"/>
                          <a:ea typeface="Calibri"/>
                          <a:cs typeface="Calibri"/>
                          <a:sym typeface="Calibri"/>
                        </a:rPr>
                        <a:t>Patients initiating </a:t>
                      </a:r>
                      <a:r>
                        <a:rPr lang="en-GB" sz="1700" b="1" dirty="0" err="1">
                          <a:solidFill>
                            <a:srgbClr val="FFFFFF"/>
                          </a:solidFill>
                          <a:latin typeface="+mj-lt"/>
                          <a:ea typeface="Calibri"/>
                          <a:cs typeface="Calibri"/>
                          <a:sym typeface="Calibri"/>
                        </a:rPr>
                        <a:t>cefiderocol</a:t>
                      </a:r>
                      <a:endParaRPr sz="1700" b="1" dirty="0">
                        <a:solidFill>
                          <a:srgbClr val="FFFFFF"/>
                        </a:solidFill>
                        <a:latin typeface="+mj-lt"/>
                        <a:ea typeface="Calibri"/>
                        <a:cs typeface="Calibri"/>
                        <a:sym typeface="Calibri"/>
                      </a:endParaRPr>
                    </a:p>
                  </a:txBody>
                  <a:tcPr marL="68575" marR="68575" marT="91425" marB="91425">
                    <a:solidFill>
                      <a:schemeClr val="accent1"/>
                    </a:solidFill>
                  </a:tcPr>
                </a:tc>
                <a:tc>
                  <a:txBody>
                    <a:bodyPr/>
                    <a:lstStyle/>
                    <a:p>
                      <a:pPr marL="0" lvl="0" indent="0" algn="l" rtl="0">
                        <a:spcBef>
                          <a:spcPts val="0"/>
                        </a:spcBef>
                        <a:spcAft>
                          <a:spcPts val="0"/>
                        </a:spcAft>
                        <a:buNone/>
                      </a:pPr>
                      <a:r>
                        <a:rPr lang="en-GB" sz="1700" b="1" i="0" dirty="0">
                          <a:solidFill>
                            <a:srgbClr val="FFFFFF"/>
                          </a:solidFill>
                          <a:latin typeface="+mj-lt"/>
                          <a:ea typeface="Calibri"/>
                          <a:cs typeface="Calibri"/>
                          <a:sym typeface="Calibri"/>
                        </a:rPr>
                        <a:t>HAP/VAP</a:t>
                      </a:r>
                      <a:endParaRPr sz="1700" b="1" i="0" dirty="0">
                        <a:solidFill>
                          <a:srgbClr val="FFFFFF"/>
                        </a:solidFill>
                        <a:latin typeface="+mj-lt"/>
                        <a:ea typeface="Calibri"/>
                        <a:cs typeface="Calibri"/>
                        <a:sym typeface="Calibri"/>
                      </a:endParaRPr>
                    </a:p>
                  </a:txBody>
                  <a:tcPr marL="68575" marR="68575" marT="91425" marB="91425">
                    <a:solidFill>
                      <a:schemeClr val="accent1"/>
                    </a:solidFill>
                  </a:tcPr>
                </a:tc>
                <a:tc>
                  <a:txBody>
                    <a:bodyPr/>
                    <a:lstStyle/>
                    <a:p>
                      <a:pPr marL="0" lvl="0" indent="0" algn="l" rtl="0">
                        <a:spcBef>
                          <a:spcPts val="0"/>
                        </a:spcBef>
                        <a:spcAft>
                          <a:spcPts val="0"/>
                        </a:spcAft>
                        <a:buNone/>
                      </a:pPr>
                      <a:r>
                        <a:rPr lang="en-GB" sz="1700" b="1" i="0" dirty="0" err="1">
                          <a:solidFill>
                            <a:srgbClr val="FFFFFF"/>
                          </a:solidFill>
                          <a:latin typeface="+mj-lt"/>
                          <a:ea typeface="Calibri"/>
                          <a:cs typeface="Calibri"/>
                          <a:sym typeface="Calibri"/>
                        </a:rPr>
                        <a:t>cUTI</a:t>
                      </a:r>
                      <a:endParaRPr sz="1700" b="1" i="0" dirty="0">
                        <a:solidFill>
                          <a:srgbClr val="FFFFFF"/>
                        </a:solidFill>
                        <a:latin typeface="+mj-lt"/>
                        <a:ea typeface="Calibri"/>
                        <a:cs typeface="Calibri"/>
                        <a:sym typeface="Calibri"/>
                      </a:endParaRPr>
                    </a:p>
                  </a:txBody>
                  <a:tcPr marL="68575" marR="68575" marT="91425" marB="91425">
                    <a:solidFill>
                      <a:schemeClr val="accent1"/>
                    </a:solidFill>
                  </a:tcPr>
                </a:tc>
                <a:tc>
                  <a:txBody>
                    <a:bodyPr/>
                    <a:lstStyle/>
                    <a:p>
                      <a:pPr marL="0" lvl="0" indent="0" algn="l" rtl="0">
                        <a:spcBef>
                          <a:spcPts val="0"/>
                        </a:spcBef>
                        <a:spcAft>
                          <a:spcPts val="0"/>
                        </a:spcAft>
                        <a:buNone/>
                      </a:pPr>
                      <a:r>
                        <a:rPr lang="en-GB" sz="1700" b="1" i="0" dirty="0">
                          <a:solidFill>
                            <a:srgbClr val="FFFFFF"/>
                          </a:solidFill>
                          <a:latin typeface="+mj-lt"/>
                          <a:ea typeface="Calibri"/>
                          <a:cs typeface="Calibri"/>
                          <a:sym typeface="Calibri"/>
                        </a:rPr>
                        <a:t>BSI</a:t>
                      </a:r>
                      <a:endParaRPr sz="1700" b="1" i="0" dirty="0">
                        <a:solidFill>
                          <a:srgbClr val="FFFFFF"/>
                        </a:solidFill>
                        <a:latin typeface="+mj-lt"/>
                        <a:ea typeface="Calibri"/>
                        <a:cs typeface="Calibri"/>
                        <a:sym typeface="Calibri"/>
                      </a:endParaRPr>
                    </a:p>
                  </a:txBody>
                  <a:tcPr marL="68575" marR="68575" marT="91425" marB="91425">
                    <a:solidFill>
                      <a:schemeClr val="accent1"/>
                    </a:solidFill>
                  </a:tcPr>
                </a:tc>
                <a:tc>
                  <a:txBody>
                    <a:bodyPr/>
                    <a:lstStyle/>
                    <a:p>
                      <a:pPr marL="0" lvl="0" indent="0" algn="l" rtl="0">
                        <a:spcBef>
                          <a:spcPts val="0"/>
                        </a:spcBef>
                        <a:spcAft>
                          <a:spcPts val="0"/>
                        </a:spcAft>
                        <a:buNone/>
                      </a:pPr>
                      <a:r>
                        <a:rPr lang="en-GB" sz="1700" b="1" i="0" dirty="0">
                          <a:solidFill>
                            <a:srgbClr val="FFFFFF"/>
                          </a:solidFill>
                          <a:latin typeface="+mj-lt"/>
                          <a:ea typeface="Calibri"/>
                          <a:cs typeface="Calibri"/>
                          <a:sym typeface="Calibri"/>
                        </a:rPr>
                        <a:t>IAI</a:t>
                      </a:r>
                      <a:endParaRPr sz="1700" b="1" i="0" dirty="0">
                        <a:solidFill>
                          <a:srgbClr val="FFFFFF"/>
                        </a:solidFill>
                        <a:latin typeface="+mj-lt"/>
                        <a:ea typeface="Calibri"/>
                        <a:cs typeface="Calibri"/>
                        <a:sym typeface="Calibri"/>
                      </a:endParaRPr>
                    </a:p>
                  </a:txBody>
                  <a:tcPr marL="68575" marR="68575" marT="91425" marB="91425">
                    <a:solidFill>
                      <a:schemeClr val="accent1"/>
                    </a:solidFill>
                  </a:tcPr>
                </a:tc>
                <a:tc>
                  <a:txBody>
                    <a:bodyPr/>
                    <a:lstStyle/>
                    <a:p>
                      <a:pPr marL="0" lvl="0" indent="0" algn="l" rtl="0">
                        <a:lnSpc>
                          <a:spcPct val="100000"/>
                        </a:lnSpc>
                        <a:spcBef>
                          <a:spcPts val="0"/>
                        </a:spcBef>
                        <a:spcAft>
                          <a:spcPts val="300"/>
                        </a:spcAft>
                        <a:buNone/>
                      </a:pPr>
                      <a:r>
                        <a:rPr lang="en-GB" sz="1700" b="1" dirty="0">
                          <a:solidFill>
                            <a:srgbClr val="FFFFFF"/>
                          </a:solidFill>
                          <a:latin typeface="+mj-lt"/>
                          <a:ea typeface="Calibri"/>
                          <a:cs typeface="Calibri"/>
                          <a:sym typeface="Calibri"/>
                        </a:rPr>
                        <a:t>Total</a:t>
                      </a:r>
                      <a:endParaRPr sz="1700" b="1" dirty="0">
                        <a:solidFill>
                          <a:srgbClr val="FFFFFF"/>
                        </a:solidFill>
                        <a:latin typeface="+mj-lt"/>
                        <a:ea typeface="Calibri"/>
                        <a:cs typeface="Calibri"/>
                        <a:sym typeface="Calibri"/>
                      </a:endParaRPr>
                    </a:p>
                  </a:txBody>
                  <a:tcPr marL="68575" marR="68575" marT="91425" marB="91425">
                    <a:solidFill>
                      <a:schemeClr val="accent1"/>
                    </a:solidFill>
                  </a:tcPr>
                </a:tc>
                <a:extLst>
                  <a:ext uri="{0D108BD9-81ED-4DB2-BD59-A6C34878D82A}">
                    <a16:rowId xmlns:a16="http://schemas.microsoft.com/office/drawing/2014/main" val="1752312730"/>
                  </a:ext>
                </a:extLst>
              </a:tr>
              <a:tr h="739847">
                <a:tc rowSpan="2">
                  <a:txBody>
                    <a:bodyPr/>
                    <a:lstStyle/>
                    <a:p>
                      <a:pPr marL="0" lvl="0" indent="0" algn="l" rtl="0">
                        <a:lnSpc>
                          <a:spcPct val="100000"/>
                        </a:lnSpc>
                        <a:spcBef>
                          <a:spcPts val="0"/>
                        </a:spcBef>
                        <a:spcAft>
                          <a:spcPts val="300"/>
                        </a:spcAft>
                        <a:buNone/>
                      </a:pPr>
                      <a:r>
                        <a:rPr lang="en-GB" sz="1700" dirty="0">
                          <a:latin typeface="+mj-lt"/>
                          <a:ea typeface="Calibri"/>
                          <a:cs typeface="Calibri"/>
                          <a:sym typeface="Calibri"/>
                        </a:rPr>
                        <a:t>PHE categorisation of infection sites</a:t>
                      </a:r>
                      <a:endParaRPr sz="1700" dirty="0">
                        <a:latin typeface="+mj-lt"/>
                        <a:ea typeface="Calibri"/>
                        <a:cs typeface="Calibri"/>
                        <a:sym typeface="Calibri"/>
                      </a:endParaRPr>
                    </a:p>
                  </a:txBody>
                  <a:tcPr marL="68575" marR="68575" marT="91425" marB="91425"/>
                </a:tc>
                <a:tc>
                  <a:txBody>
                    <a:bodyPr/>
                    <a:lstStyle/>
                    <a:p>
                      <a:pPr marL="0" lvl="0" indent="0" algn="l" rtl="0">
                        <a:spcBef>
                          <a:spcPts val="0"/>
                        </a:spcBef>
                        <a:spcAft>
                          <a:spcPts val="0"/>
                        </a:spcAft>
                        <a:buNone/>
                      </a:pPr>
                      <a:r>
                        <a:rPr lang="en-GB" sz="1700" dirty="0">
                          <a:latin typeface="+mj-lt"/>
                          <a:ea typeface="Calibri"/>
                          <a:cs typeface="Calibri"/>
                          <a:sym typeface="Calibri"/>
                        </a:rPr>
                        <a:t>Short-term (‘damped trend’) P1G1</a:t>
                      </a:r>
                      <a:endParaRPr sz="1700" dirty="0">
                        <a:latin typeface="+mj-lt"/>
                        <a:ea typeface="Calibri"/>
                        <a:cs typeface="Calibri"/>
                        <a:sym typeface="Calibri"/>
                      </a:endParaRPr>
                    </a:p>
                  </a:txBody>
                  <a:tcPr marL="68575" marR="68575" marT="91425" marB="91425"/>
                </a:tc>
                <a:tc>
                  <a:txBody>
                    <a:bodyPr/>
                    <a:lstStyle/>
                    <a:p>
                      <a:pPr algn="r">
                        <a:lnSpc>
                          <a:spcPct val="107000"/>
                        </a:lnSpc>
                        <a:spcAft>
                          <a:spcPts val="800"/>
                        </a:spcAft>
                      </a:pPr>
                      <a:r>
                        <a:rPr lang="en-GB" sz="1700" dirty="0">
                          <a:solidFill>
                            <a:schemeClr val="tx1"/>
                          </a:solidFill>
                          <a:effectLst/>
                          <a:latin typeface="+mj-lt"/>
                          <a:ea typeface="DengXian" panose="02010600030101010101" pitchFamily="2" charset="-122"/>
                          <a:cs typeface="Arial" panose="020B0604020202020204" pitchFamily="34" charset="0"/>
                        </a:rPr>
                        <a:t>      8,671 </a:t>
                      </a:r>
                      <a:endParaRPr lang="en-GB" sz="1700" dirty="0">
                        <a:solidFill>
                          <a:schemeClr val="tx1"/>
                        </a:solidFill>
                        <a:effectLst/>
                        <a:latin typeface="+mj-lt"/>
                        <a:ea typeface="Calibri" panose="020F0502020204030204" pitchFamily="34" charset="0"/>
                        <a:cs typeface="Arial" panose="020B0604020202020204" pitchFamily="34" charset="0"/>
                      </a:endParaRPr>
                    </a:p>
                  </a:txBody>
                  <a:tcPr marL="68580" marR="68580" marT="90000" marB="90000" anchor="b"/>
                </a:tc>
                <a:tc>
                  <a:txBody>
                    <a:bodyPr/>
                    <a:lstStyle/>
                    <a:p>
                      <a:pPr marL="0" lvl="0" indent="0" algn="r" rtl="0">
                        <a:spcBef>
                          <a:spcPts val="0"/>
                        </a:spcBef>
                        <a:spcAft>
                          <a:spcPts val="0"/>
                        </a:spcAft>
                        <a:buNone/>
                      </a:pPr>
                      <a:r>
                        <a:rPr lang="en-GB" sz="1700" dirty="0">
                          <a:latin typeface="+mj-lt"/>
                          <a:ea typeface="Calibri"/>
                          <a:cs typeface="Calibri"/>
                          <a:sym typeface="Calibri"/>
                        </a:rPr>
                        <a:t>131-162</a:t>
                      </a:r>
                      <a:endParaRPr sz="1700"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sz="1700" dirty="0">
                          <a:latin typeface="+mj-lt"/>
                          <a:ea typeface="Calibri"/>
                          <a:cs typeface="Calibri"/>
                          <a:sym typeface="Calibri"/>
                        </a:rPr>
                        <a:t>122-147</a:t>
                      </a:r>
                      <a:endParaRPr sz="1700"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sz="1700" dirty="0">
                          <a:latin typeface="+mj-lt"/>
                          <a:ea typeface="Calibri"/>
                          <a:cs typeface="Calibri"/>
                          <a:sym typeface="Calibri"/>
                        </a:rPr>
                        <a:t>562-686</a:t>
                      </a:r>
                      <a:endParaRPr sz="1700"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sz="1700" dirty="0">
                          <a:latin typeface="+mj-lt"/>
                          <a:ea typeface="Calibri"/>
                          <a:cs typeface="Calibri"/>
                          <a:sym typeface="Calibri"/>
                        </a:rPr>
                        <a:t>81-98</a:t>
                      </a:r>
                      <a:endParaRPr sz="1700"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sz="1700" dirty="0">
                          <a:latin typeface="+mj-lt"/>
                          <a:ea typeface="Calibri"/>
                          <a:cs typeface="Calibri"/>
                          <a:sym typeface="Calibri"/>
                        </a:rPr>
                        <a:t>896-1,093</a:t>
                      </a:r>
                      <a:endParaRPr sz="1700" dirty="0">
                        <a:latin typeface="+mj-lt"/>
                        <a:ea typeface="Calibri"/>
                        <a:cs typeface="Calibri"/>
                        <a:sym typeface="Calibri"/>
                      </a:endParaRPr>
                    </a:p>
                  </a:txBody>
                  <a:tcPr marL="68575" marR="68575" marT="91425" marB="91425" anchor="b"/>
                </a:tc>
                <a:extLst>
                  <a:ext uri="{0D108BD9-81ED-4DB2-BD59-A6C34878D82A}">
                    <a16:rowId xmlns:a16="http://schemas.microsoft.com/office/drawing/2014/main" val="2301405460"/>
                  </a:ext>
                </a:extLst>
              </a:tr>
              <a:tr h="540200">
                <a:tc vMerge="1">
                  <a:txBody>
                    <a:bodyPr/>
                    <a:lstStyle/>
                    <a:p>
                      <a:endParaRPr lang="en-US"/>
                    </a:p>
                  </a:txBody>
                  <a:tcPr/>
                </a:tc>
                <a:tc>
                  <a:txBody>
                    <a:bodyPr/>
                    <a:lstStyle/>
                    <a:p>
                      <a:pPr marL="0" lvl="0" indent="0" algn="l" rtl="0">
                        <a:spcBef>
                          <a:spcPts val="0"/>
                        </a:spcBef>
                        <a:spcAft>
                          <a:spcPts val="0"/>
                        </a:spcAft>
                        <a:buNone/>
                      </a:pPr>
                      <a:r>
                        <a:rPr lang="en-GB" sz="1700" dirty="0">
                          <a:latin typeface="+mj-lt"/>
                          <a:ea typeface="Calibri"/>
                          <a:cs typeface="Calibri"/>
                          <a:sym typeface="Calibri"/>
                        </a:rPr>
                        <a:t>Persistent growth P1G2</a:t>
                      </a:r>
                      <a:endParaRPr sz="1700" dirty="0">
                        <a:latin typeface="+mj-lt"/>
                        <a:ea typeface="Calibri"/>
                        <a:cs typeface="Calibri"/>
                        <a:sym typeface="Calibri"/>
                      </a:endParaRPr>
                    </a:p>
                  </a:txBody>
                  <a:tcPr marL="68575" marR="68575" marT="91425" marB="91425"/>
                </a:tc>
                <a:tc>
                  <a:txBody>
                    <a:bodyPr/>
                    <a:lstStyle/>
                    <a:p>
                      <a:pPr algn="r">
                        <a:lnSpc>
                          <a:spcPct val="107000"/>
                        </a:lnSpc>
                        <a:spcAft>
                          <a:spcPts val="800"/>
                        </a:spcAft>
                      </a:pPr>
                      <a:r>
                        <a:rPr lang="en-GB" sz="1700" dirty="0">
                          <a:solidFill>
                            <a:schemeClr val="tx1"/>
                          </a:solidFill>
                          <a:effectLst/>
                          <a:latin typeface="+mj-lt"/>
                          <a:ea typeface="DengXian" panose="02010600030101010101" pitchFamily="2" charset="-122"/>
                          <a:cs typeface="Arial" panose="020B0604020202020204" pitchFamily="34" charset="0"/>
                        </a:rPr>
                        <a:t>13,488</a:t>
                      </a:r>
                      <a:endParaRPr lang="en-GB" sz="1700" dirty="0">
                        <a:solidFill>
                          <a:schemeClr val="tx1"/>
                        </a:solidFill>
                        <a:effectLst/>
                        <a:latin typeface="+mj-lt"/>
                        <a:ea typeface="Calibri" panose="020F0502020204030204" pitchFamily="34" charset="0"/>
                        <a:cs typeface="Arial" panose="020B0604020202020204" pitchFamily="34" charset="0"/>
                      </a:endParaRPr>
                    </a:p>
                  </a:txBody>
                  <a:tcPr marL="68580" marR="68580" marT="90000" marB="90000" anchor="b"/>
                </a:tc>
                <a:tc>
                  <a:txBody>
                    <a:bodyPr/>
                    <a:lstStyle/>
                    <a:p>
                      <a:pPr marL="0" lvl="0" indent="0" algn="r" rtl="0">
                        <a:spcBef>
                          <a:spcPts val="0"/>
                        </a:spcBef>
                        <a:spcAft>
                          <a:spcPts val="0"/>
                        </a:spcAft>
                        <a:buNone/>
                      </a:pPr>
                      <a:r>
                        <a:rPr lang="en-GB" sz="1700" dirty="0">
                          <a:latin typeface="+mj-lt"/>
                          <a:ea typeface="Calibri"/>
                          <a:cs typeface="Calibri"/>
                          <a:sym typeface="Calibri"/>
                        </a:rPr>
                        <a:t>193-247</a:t>
                      </a:r>
                      <a:endParaRPr sz="1700"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sz="1700" dirty="0">
                          <a:latin typeface="+mj-lt"/>
                          <a:ea typeface="Calibri"/>
                          <a:cs typeface="Calibri"/>
                          <a:sym typeface="Calibri"/>
                        </a:rPr>
                        <a:t>158-195</a:t>
                      </a:r>
                      <a:endParaRPr sz="1700"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sz="1700" dirty="0">
                          <a:latin typeface="+mj-lt"/>
                          <a:ea typeface="Calibri"/>
                          <a:cs typeface="Calibri"/>
                          <a:sym typeface="Calibri"/>
                        </a:rPr>
                        <a:t>836-1,053</a:t>
                      </a:r>
                      <a:endParaRPr sz="1700"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sz="1700" dirty="0">
                          <a:latin typeface="+mj-lt"/>
                          <a:ea typeface="Calibri"/>
                          <a:cs typeface="Calibri"/>
                          <a:sym typeface="Calibri"/>
                        </a:rPr>
                        <a:t>104-130</a:t>
                      </a:r>
                      <a:endParaRPr sz="1700"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sz="1700" dirty="0">
                          <a:latin typeface="+mj-lt"/>
                          <a:ea typeface="Calibri"/>
                          <a:cs typeface="Calibri"/>
                          <a:sym typeface="Calibri"/>
                        </a:rPr>
                        <a:t>1,291-1,625</a:t>
                      </a:r>
                      <a:endParaRPr sz="1700" dirty="0">
                        <a:latin typeface="+mj-lt"/>
                        <a:ea typeface="Calibri"/>
                        <a:cs typeface="Calibri"/>
                        <a:sym typeface="Calibri"/>
                      </a:endParaRPr>
                    </a:p>
                  </a:txBody>
                  <a:tcPr marL="68575" marR="68575" marT="91425" marB="91425" anchor="b"/>
                </a:tc>
                <a:extLst>
                  <a:ext uri="{0D108BD9-81ED-4DB2-BD59-A6C34878D82A}">
                    <a16:rowId xmlns:a16="http://schemas.microsoft.com/office/drawing/2014/main" val="1831733095"/>
                  </a:ext>
                </a:extLst>
              </a:tr>
              <a:tr h="739847">
                <a:tc rowSpan="2">
                  <a:txBody>
                    <a:bodyPr/>
                    <a:lstStyle/>
                    <a:p>
                      <a:pPr marL="0" lvl="0" indent="0" algn="l" rtl="0">
                        <a:lnSpc>
                          <a:spcPct val="100000"/>
                        </a:lnSpc>
                        <a:spcBef>
                          <a:spcPts val="0"/>
                        </a:spcBef>
                        <a:spcAft>
                          <a:spcPts val="0"/>
                        </a:spcAft>
                        <a:buNone/>
                      </a:pPr>
                      <a:r>
                        <a:rPr lang="en-GB" sz="1700" dirty="0">
                          <a:latin typeface="+mj-lt"/>
                          <a:ea typeface="Calibri"/>
                          <a:cs typeface="Calibri"/>
                          <a:sym typeface="Calibri"/>
                        </a:rPr>
                        <a:t>Clinical advisors’ categorisation of infection sites</a:t>
                      </a:r>
                      <a:endParaRPr sz="1700" dirty="0">
                        <a:latin typeface="+mj-lt"/>
                        <a:ea typeface="Calibri"/>
                        <a:cs typeface="Calibri"/>
                        <a:sym typeface="Calibri"/>
                      </a:endParaRPr>
                    </a:p>
                  </a:txBody>
                  <a:tcPr marL="68575" marR="68575" marT="91425" marB="91425"/>
                </a:tc>
                <a:tc>
                  <a:txBody>
                    <a:bodyPr/>
                    <a:lstStyle/>
                    <a:p>
                      <a:pPr marL="0" lvl="0" indent="0" algn="l" rtl="0">
                        <a:spcBef>
                          <a:spcPts val="0"/>
                        </a:spcBef>
                        <a:spcAft>
                          <a:spcPts val="0"/>
                        </a:spcAft>
                        <a:buNone/>
                      </a:pPr>
                      <a:r>
                        <a:rPr lang="en-GB" sz="1700" dirty="0">
                          <a:latin typeface="+mj-lt"/>
                          <a:ea typeface="Calibri"/>
                          <a:cs typeface="Calibri"/>
                          <a:sym typeface="Calibri"/>
                        </a:rPr>
                        <a:t>Short-term (‘damped trend’) P2G1</a:t>
                      </a:r>
                      <a:endParaRPr sz="1700" dirty="0">
                        <a:latin typeface="+mj-lt"/>
                        <a:ea typeface="Calibri"/>
                        <a:cs typeface="Calibri"/>
                        <a:sym typeface="Calibri"/>
                      </a:endParaRPr>
                    </a:p>
                  </a:txBody>
                  <a:tcPr marL="68575" marR="68575" marT="91425" marB="91425"/>
                </a:tc>
                <a:tc>
                  <a:txBody>
                    <a:bodyPr/>
                    <a:lstStyle/>
                    <a:p>
                      <a:pPr algn="r">
                        <a:lnSpc>
                          <a:spcPct val="107000"/>
                        </a:lnSpc>
                        <a:spcAft>
                          <a:spcPts val="800"/>
                        </a:spcAft>
                      </a:pPr>
                      <a:r>
                        <a:rPr lang="en-GB" sz="1700" dirty="0">
                          <a:solidFill>
                            <a:schemeClr val="tx1"/>
                          </a:solidFill>
                          <a:effectLst/>
                          <a:latin typeface="+mj-lt"/>
                          <a:ea typeface="DengXian" panose="02010600030101010101" pitchFamily="2" charset="-122"/>
                          <a:cs typeface="Arial" panose="020B0604020202020204" pitchFamily="34" charset="0"/>
                        </a:rPr>
                        <a:t>           16,669 </a:t>
                      </a:r>
                      <a:endParaRPr lang="en-GB" sz="1700" dirty="0">
                        <a:solidFill>
                          <a:schemeClr val="tx1"/>
                        </a:solidFill>
                        <a:effectLst/>
                        <a:latin typeface="+mj-lt"/>
                        <a:ea typeface="Calibri" panose="020F0502020204030204" pitchFamily="34" charset="0"/>
                        <a:cs typeface="Arial" panose="020B0604020202020204" pitchFamily="34" charset="0"/>
                      </a:endParaRPr>
                    </a:p>
                  </a:txBody>
                  <a:tcPr marL="68580" marR="68580" marT="90000" marB="90000" anchor="b"/>
                </a:tc>
                <a:tc>
                  <a:txBody>
                    <a:bodyPr/>
                    <a:lstStyle/>
                    <a:p>
                      <a:pPr marL="0" lvl="0" indent="0" algn="r" rtl="0">
                        <a:spcBef>
                          <a:spcPts val="0"/>
                        </a:spcBef>
                        <a:spcAft>
                          <a:spcPts val="0"/>
                        </a:spcAft>
                        <a:buNone/>
                      </a:pPr>
                      <a:r>
                        <a:rPr lang="en-GB" sz="1700" dirty="0">
                          <a:latin typeface="+mj-lt"/>
                          <a:ea typeface="Calibri"/>
                          <a:cs typeface="Calibri"/>
                          <a:sym typeface="Calibri"/>
                        </a:rPr>
                        <a:t>1,322-1,592</a:t>
                      </a:r>
                      <a:endParaRPr sz="1700"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sz="1700" dirty="0">
                          <a:latin typeface="+mj-lt"/>
                          <a:ea typeface="Calibri"/>
                          <a:cs typeface="Calibri"/>
                          <a:sym typeface="Calibri"/>
                        </a:rPr>
                        <a:t>99-123</a:t>
                      </a:r>
                      <a:endParaRPr sz="1700"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sz="1700" dirty="0">
                          <a:latin typeface="+mj-lt"/>
                          <a:ea typeface="Calibri"/>
                          <a:cs typeface="Calibri"/>
                          <a:sym typeface="Calibri"/>
                        </a:rPr>
                        <a:t>562-686</a:t>
                      </a:r>
                      <a:endParaRPr sz="1700"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sz="1700" dirty="0">
                          <a:latin typeface="+mj-lt"/>
                          <a:ea typeface="Calibri"/>
                          <a:cs typeface="Calibri"/>
                          <a:sym typeface="Calibri"/>
                        </a:rPr>
                        <a:t>81-98</a:t>
                      </a:r>
                      <a:endParaRPr sz="1700"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sz="1700" dirty="0">
                          <a:latin typeface="+mj-lt"/>
                          <a:ea typeface="Calibri"/>
                          <a:cs typeface="Calibri"/>
                          <a:sym typeface="Calibri"/>
                        </a:rPr>
                        <a:t>2,064-2,499</a:t>
                      </a:r>
                      <a:endParaRPr sz="1700" dirty="0">
                        <a:latin typeface="+mj-lt"/>
                        <a:ea typeface="Calibri"/>
                        <a:cs typeface="Calibri"/>
                        <a:sym typeface="Calibri"/>
                      </a:endParaRPr>
                    </a:p>
                  </a:txBody>
                  <a:tcPr marL="68575" marR="68575" marT="91425" marB="91425" anchor="b"/>
                </a:tc>
                <a:extLst>
                  <a:ext uri="{0D108BD9-81ED-4DB2-BD59-A6C34878D82A}">
                    <a16:rowId xmlns:a16="http://schemas.microsoft.com/office/drawing/2014/main" val="1929383268"/>
                  </a:ext>
                </a:extLst>
              </a:tr>
              <a:tr h="540200">
                <a:tc vMerge="1">
                  <a:txBody>
                    <a:bodyPr/>
                    <a:lstStyle/>
                    <a:p>
                      <a:endParaRPr lang="en-US"/>
                    </a:p>
                  </a:txBody>
                  <a:tcPr/>
                </a:tc>
                <a:tc>
                  <a:txBody>
                    <a:bodyPr/>
                    <a:lstStyle/>
                    <a:p>
                      <a:pPr marL="0" lvl="0" indent="0" algn="l" rtl="0">
                        <a:spcBef>
                          <a:spcPts val="0"/>
                        </a:spcBef>
                        <a:spcAft>
                          <a:spcPts val="0"/>
                        </a:spcAft>
                        <a:buNone/>
                      </a:pPr>
                      <a:r>
                        <a:rPr lang="en-GB" sz="1700" dirty="0">
                          <a:latin typeface="+mj-lt"/>
                          <a:ea typeface="Calibri"/>
                          <a:cs typeface="Calibri"/>
                          <a:sym typeface="Calibri"/>
                        </a:rPr>
                        <a:t>Persistent growth P2G2</a:t>
                      </a:r>
                      <a:endParaRPr sz="1700" dirty="0">
                        <a:latin typeface="+mj-lt"/>
                        <a:ea typeface="Calibri"/>
                        <a:cs typeface="Calibri"/>
                        <a:sym typeface="Calibri"/>
                      </a:endParaRPr>
                    </a:p>
                  </a:txBody>
                  <a:tcPr marL="68575" marR="68575" marT="91425" marB="91425"/>
                </a:tc>
                <a:tc>
                  <a:txBody>
                    <a:bodyPr/>
                    <a:lstStyle/>
                    <a:p>
                      <a:pPr algn="r">
                        <a:lnSpc>
                          <a:spcPct val="107000"/>
                        </a:lnSpc>
                        <a:spcAft>
                          <a:spcPts val="800"/>
                        </a:spcAft>
                      </a:pPr>
                      <a:r>
                        <a:rPr lang="en-GB" sz="1700" dirty="0">
                          <a:solidFill>
                            <a:schemeClr val="tx1"/>
                          </a:solidFill>
                          <a:effectLst/>
                          <a:latin typeface="+mj-lt"/>
                          <a:ea typeface="DengXian" panose="02010600030101010101" pitchFamily="2" charset="-122"/>
                          <a:cs typeface="Arial" panose="020B0604020202020204" pitchFamily="34" charset="0"/>
                        </a:rPr>
                        <a:t>24,969</a:t>
                      </a:r>
                      <a:endParaRPr lang="en-GB" sz="1700" dirty="0">
                        <a:solidFill>
                          <a:schemeClr val="tx1"/>
                        </a:solidFill>
                        <a:effectLst/>
                        <a:latin typeface="+mj-lt"/>
                        <a:ea typeface="Calibri" panose="020F0502020204030204" pitchFamily="34" charset="0"/>
                        <a:cs typeface="Arial" panose="020B0604020202020204" pitchFamily="34" charset="0"/>
                      </a:endParaRPr>
                    </a:p>
                  </a:txBody>
                  <a:tcPr marL="68580" marR="68580" marT="90000" marB="90000" anchor="b"/>
                </a:tc>
                <a:tc>
                  <a:txBody>
                    <a:bodyPr/>
                    <a:lstStyle/>
                    <a:p>
                      <a:pPr marL="0" lvl="0" indent="0" algn="r" rtl="0">
                        <a:spcBef>
                          <a:spcPts val="0"/>
                        </a:spcBef>
                        <a:spcAft>
                          <a:spcPts val="0"/>
                        </a:spcAft>
                        <a:buNone/>
                      </a:pPr>
                      <a:r>
                        <a:rPr lang="en-GB" sz="1700" dirty="0">
                          <a:latin typeface="+mj-lt"/>
                          <a:ea typeface="Calibri"/>
                          <a:cs typeface="Calibri"/>
                          <a:sym typeface="Calibri"/>
                        </a:rPr>
                        <a:t>1,785-2,203</a:t>
                      </a:r>
                      <a:endParaRPr sz="1700"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sz="1700" dirty="0">
                          <a:latin typeface="+mj-lt"/>
                          <a:ea typeface="Calibri"/>
                          <a:cs typeface="Calibri"/>
                          <a:sym typeface="Calibri"/>
                        </a:rPr>
                        <a:t>136-173</a:t>
                      </a:r>
                      <a:endParaRPr sz="1700"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sz="1700" dirty="0">
                          <a:latin typeface="+mj-lt"/>
                          <a:ea typeface="Calibri"/>
                          <a:cs typeface="Calibri"/>
                          <a:sym typeface="Calibri"/>
                        </a:rPr>
                        <a:t>836-1,053</a:t>
                      </a:r>
                      <a:endParaRPr sz="1700"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sz="1700" dirty="0">
                          <a:latin typeface="+mj-lt"/>
                          <a:ea typeface="Calibri"/>
                          <a:cs typeface="Calibri"/>
                          <a:sym typeface="Calibri"/>
                        </a:rPr>
                        <a:t>104-130</a:t>
                      </a:r>
                      <a:endParaRPr sz="1700" dirty="0">
                        <a:latin typeface="+mj-lt"/>
                        <a:ea typeface="Calibri"/>
                        <a:cs typeface="Calibri"/>
                        <a:sym typeface="Calibri"/>
                      </a:endParaRPr>
                    </a:p>
                  </a:txBody>
                  <a:tcPr marL="68575" marR="68575" marT="91425" marB="91425" anchor="b"/>
                </a:tc>
                <a:tc>
                  <a:txBody>
                    <a:bodyPr/>
                    <a:lstStyle/>
                    <a:p>
                      <a:pPr marL="0" lvl="0" indent="0" algn="r" rtl="0">
                        <a:spcBef>
                          <a:spcPts val="0"/>
                        </a:spcBef>
                        <a:spcAft>
                          <a:spcPts val="0"/>
                        </a:spcAft>
                        <a:buNone/>
                      </a:pPr>
                      <a:r>
                        <a:rPr lang="en-GB" sz="1700" dirty="0">
                          <a:latin typeface="+mj-lt"/>
                          <a:ea typeface="Calibri"/>
                          <a:cs typeface="Calibri"/>
                          <a:sym typeface="Calibri"/>
                        </a:rPr>
                        <a:t>2,861-3,559</a:t>
                      </a:r>
                      <a:endParaRPr sz="1700" dirty="0">
                        <a:latin typeface="+mj-lt"/>
                        <a:ea typeface="Calibri"/>
                        <a:cs typeface="Calibri"/>
                        <a:sym typeface="Calibri"/>
                      </a:endParaRPr>
                    </a:p>
                  </a:txBody>
                  <a:tcPr marL="68575" marR="68575" marT="91425" marB="91425" anchor="b"/>
                </a:tc>
                <a:extLst>
                  <a:ext uri="{0D108BD9-81ED-4DB2-BD59-A6C34878D82A}">
                    <a16:rowId xmlns:a16="http://schemas.microsoft.com/office/drawing/2014/main" val="3403714240"/>
                  </a:ext>
                </a:extLst>
              </a:tr>
            </a:tbl>
          </a:graphicData>
        </a:graphic>
      </p:graphicFrame>
      <p:sp>
        <p:nvSpPr>
          <p:cNvPr id="10" name="Subtitle 4">
            <a:extLst>
              <a:ext uri="{FF2B5EF4-FFF2-40B4-BE49-F238E27FC236}">
                <a16:creationId xmlns:a16="http://schemas.microsoft.com/office/drawing/2014/main" id="{9EE5565E-70B8-45C8-86CE-4F7D150EDF3B}"/>
              </a:ext>
            </a:extLst>
          </p:cNvPr>
          <p:cNvSpPr>
            <a:spLocks noGrp="1"/>
          </p:cNvSpPr>
          <p:nvPr>
            <p:ph type="subTitle" idx="1"/>
          </p:nvPr>
        </p:nvSpPr>
        <p:spPr>
          <a:xfrm>
            <a:off x="377219" y="1082681"/>
            <a:ext cx="11394023" cy="818076"/>
          </a:xfrm>
        </p:spPr>
        <p:txBody>
          <a:bodyPr>
            <a:noAutofit/>
          </a:bodyPr>
          <a:lstStyle/>
          <a:p>
            <a:pPr marL="0" indent="0"/>
            <a:r>
              <a:rPr lang="en-GB" dirty="0"/>
              <a:t>QALY ranges bound by highest estimate of increase in resistance to </a:t>
            </a:r>
            <a:r>
              <a:rPr lang="en-GB" dirty="0" err="1"/>
              <a:t>cefiderocol</a:t>
            </a:r>
            <a:r>
              <a:rPr lang="en-GB" dirty="0"/>
              <a:t> (30%) and lowest estimate (1%)</a:t>
            </a:r>
          </a:p>
        </p:txBody>
      </p:sp>
      <p:sp>
        <p:nvSpPr>
          <p:cNvPr id="5" name="TextBox 4">
            <a:extLst>
              <a:ext uri="{FF2B5EF4-FFF2-40B4-BE49-F238E27FC236}">
                <a16:creationId xmlns:a16="http://schemas.microsoft.com/office/drawing/2014/main" id="{7C7A6D37-4D0F-4CE7-B2A3-894ECF19816D}"/>
              </a:ext>
            </a:extLst>
          </p:cNvPr>
          <p:cNvSpPr txBox="1"/>
          <p:nvPr/>
        </p:nvSpPr>
        <p:spPr>
          <a:xfrm>
            <a:off x="420760" y="6224645"/>
            <a:ext cx="11228035" cy="615553"/>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srgbClr val="000000"/>
                </a:solidFill>
                <a:effectLst/>
                <a:uLnTx/>
                <a:uFillTx/>
                <a:latin typeface="Lato"/>
                <a:ea typeface="+mn-ea"/>
                <a:cs typeface="+mn-cs"/>
              </a:rPr>
              <a:t>Note: </a:t>
            </a:r>
            <a:r>
              <a:rPr kumimoji="0" lang="en-GB" sz="1700" i="0" u="none" strike="noStrike" kern="1200" cap="none" spc="0" normalizeH="0" baseline="0" noProof="0" dirty="0">
                <a:ln>
                  <a:noFill/>
                </a:ln>
                <a:solidFill>
                  <a:srgbClr val="000000"/>
                </a:solidFill>
                <a:effectLst/>
                <a:uLnTx/>
                <a:uFillTx/>
                <a:latin typeface="Lato"/>
                <a:ea typeface="+mn-ea"/>
                <a:cs typeface="+mn-cs"/>
              </a:rPr>
              <a:t>Growth rates apply to </a:t>
            </a:r>
            <a:r>
              <a:rPr kumimoji="0" lang="en-GB" sz="1700" i="1" u="none" strike="noStrike" kern="1200" cap="none" spc="0" normalizeH="0" baseline="0" noProof="0" dirty="0" err="1">
                <a:ln>
                  <a:noFill/>
                </a:ln>
                <a:solidFill>
                  <a:srgbClr val="000000"/>
                </a:solidFill>
                <a:effectLst/>
                <a:uLnTx/>
                <a:uFillTx/>
                <a:latin typeface="Lato"/>
                <a:ea typeface="+mn-ea"/>
                <a:cs typeface="+mn-cs"/>
              </a:rPr>
              <a:t>Enterobacterales</a:t>
            </a:r>
            <a:r>
              <a:rPr kumimoji="0" lang="en-GB" sz="1700" i="0" u="none" strike="noStrike" kern="1200" cap="none" spc="0" normalizeH="0" baseline="0" noProof="0" dirty="0">
                <a:ln>
                  <a:noFill/>
                </a:ln>
                <a:solidFill>
                  <a:srgbClr val="000000"/>
                </a:solidFill>
                <a:effectLst/>
                <a:uLnTx/>
                <a:uFillTx/>
                <a:latin typeface="Lato"/>
                <a:ea typeface="+mn-ea"/>
                <a:cs typeface="+mn-cs"/>
              </a:rPr>
              <a:t> and </a:t>
            </a:r>
            <a:r>
              <a:rPr kumimoji="0" lang="en-GB" sz="1700" i="1" u="none" strike="noStrike" kern="1200" cap="none" spc="0" normalizeH="0" baseline="0" noProof="0" dirty="0">
                <a:ln>
                  <a:noFill/>
                </a:ln>
                <a:solidFill>
                  <a:srgbClr val="000000"/>
                </a:solidFill>
                <a:effectLst/>
                <a:uLnTx/>
                <a:uFillTx/>
                <a:latin typeface="Lato"/>
                <a:ea typeface="+mn-ea"/>
                <a:cs typeface="+mn-cs"/>
              </a:rPr>
              <a:t>Stenotrophomonas </a:t>
            </a:r>
            <a:r>
              <a:rPr lang="en-GB" sz="1700" dirty="0">
                <a:solidFill>
                  <a:srgbClr val="000000"/>
                </a:solidFill>
                <a:latin typeface="Lato"/>
              </a:rPr>
              <a:t>infections </a:t>
            </a:r>
            <a:r>
              <a:rPr kumimoji="0" lang="en-GB" sz="1700" u="none" strike="noStrike" kern="1200" cap="none" spc="0" normalizeH="0" baseline="0" noProof="0" dirty="0">
                <a:ln>
                  <a:noFill/>
                </a:ln>
                <a:solidFill>
                  <a:srgbClr val="000000"/>
                </a:solidFill>
                <a:effectLst/>
                <a:uLnTx/>
                <a:uFillTx/>
                <a:latin typeface="Lato"/>
                <a:ea typeface="+mn-ea"/>
                <a:cs typeface="+mn-cs"/>
              </a:rPr>
              <a:t>only</a:t>
            </a:r>
            <a:r>
              <a:rPr kumimoji="0" lang="en-GB" sz="1700" i="1" u="none" strike="noStrike" kern="1200" cap="none" spc="0" normalizeH="0" baseline="0" noProof="0" dirty="0">
                <a:ln>
                  <a:noFill/>
                </a:ln>
                <a:solidFill>
                  <a:srgbClr val="000000"/>
                </a:solidFill>
                <a:effectLst/>
                <a:uLnTx/>
                <a:uFillTx/>
                <a:latin typeface="Lato"/>
                <a:ea typeface="+mn-ea"/>
                <a:cs typeface="+mn-cs"/>
              </a:rPr>
              <a:t>.</a:t>
            </a:r>
            <a:r>
              <a:rPr kumimoji="0" lang="en-GB" sz="1700" i="0" u="none" strike="noStrike" kern="1200" cap="none" spc="0" normalizeH="0" baseline="0" noProof="0" dirty="0">
                <a:ln>
                  <a:noFill/>
                </a:ln>
                <a:solidFill>
                  <a:srgbClr val="000000"/>
                </a:solidFill>
                <a:effectLst/>
                <a:uLnTx/>
                <a:uFillTx/>
                <a:latin typeface="Lato"/>
                <a:ea typeface="+mn-ea"/>
                <a:cs typeface="+mn-cs"/>
              </a:rPr>
              <a:t> No growth assumed for </a:t>
            </a:r>
            <a:r>
              <a:rPr kumimoji="0" lang="en-GB" sz="1700" i="1" u="none" strike="noStrike" kern="1200" cap="none" spc="0" normalizeH="0" baseline="0" noProof="0" dirty="0">
                <a:ln>
                  <a:noFill/>
                </a:ln>
                <a:solidFill>
                  <a:srgbClr val="000000"/>
                </a:solidFill>
                <a:effectLst/>
                <a:uLnTx/>
                <a:uFillTx/>
                <a:latin typeface="Lato"/>
                <a:ea typeface="+mn-ea"/>
                <a:cs typeface="+mn-cs"/>
              </a:rPr>
              <a:t>Pseudomonas</a:t>
            </a:r>
            <a:r>
              <a:rPr kumimoji="0" lang="en-GB" sz="1700" i="0" u="none" strike="noStrike" kern="1200" cap="none" spc="0" normalizeH="0" baseline="0" noProof="0" dirty="0">
                <a:ln>
                  <a:noFill/>
                </a:ln>
                <a:solidFill>
                  <a:srgbClr val="000000"/>
                </a:solidFill>
                <a:effectLst/>
                <a:uLnTx/>
                <a:uFillTx/>
                <a:latin typeface="Lato"/>
                <a:ea typeface="+mn-ea"/>
                <a:cs typeface="+mn-cs"/>
              </a:rPr>
              <a:t> population in all scenarios</a:t>
            </a:r>
          </a:p>
        </p:txBody>
      </p:sp>
    </p:spTree>
    <p:extLst>
      <p:ext uri="{BB962C8B-B14F-4D97-AF65-F5344CB8AC3E}">
        <p14:creationId xmlns:p14="http://schemas.microsoft.com/office/powerpoint/2010/main" val="18751966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4373-7EA8-41A1-A1B8-95804C011821}"/>
              </a:ext>
            </a:extLst>
          </p:cNvPr>
          <p:cNvSpPr>
            <a:spLocks noGrp="1"/>
          </p:cNvSpPr>
          <p:nvPr>
            <p:ph type="ctrTitle"/>
          </p:nvPr>
        </p:nvSpPr>
        <p:spPr>
          <a:xfrm>
            <a:off x="496383" y="296121"/>
            <a:ext cx="11080069" cy="1276350"/>
          </a:xfrm>
        </p:spPr>
        <p:txBody>
          <a:bodyPr/>
          <a:lstStyle/>
          <a:p>
            <a:r>
              <a:rPr lang="en-GB" dirty="0"/>
              <a:t>The uncertainty around results was examined using a probabilistic sensitivity analysis</a:t>
            </a:r>
          </a:p>
        </p:txBody>
      </p:sp>
      <p:sp>
        <p:nvSpPr>
          <p:cNvPr id="6" name="TextBox 5">
            <a:extLst>
              <a:ext uri="{FF2B5EF4-FFF2-40B4-BE49-F238E27FC236}">
                <a16:creationId xmlns:a16="http://schemas.microsoft.com/office/drawing/2014/main" id="{C2E3AFE1-546F-478C-84DE-5E9525C6B939}"/>
              </a:ext>
            </a:extLst>
          </p:cNvPr>
          <p:cNvSpPr txBox="1"/>
          <p:nvPr/>
        </p:nvSpPr>
        <p:spPr>
          <a:xfrm>
            <a:off x="903891" y="1584889"/>
            <a:ext cx="10993820" cy="646331"/>
          </a:xfrm>
          <a:prstGeom prst="rect">
            <a:avLst/>
          </a:prstGeom>
          <a:noFill/>
        </p:spPr>
        <p:txBody>
          <a:bodyPr wrap="square">
            <a:spAutoFit/>
          </a:bodyPr>
          <a:lstStyle/>
          <a:p>
            <a:r>
              <a:rPr lang="en-GB" sz="1800" b="1" dirty="0">
                <a:effectLst/>
                <a:latin typeface="+mj-lt"/>
                <a:ea typeface="Calibri" panose="020F0502020204030204" pitchFamily="34" charset="0"/>
                <a:cs typeface="Arial" panose="020B0604020202020204" pitchFamily="34" charset="0"/>
              </a:rPr>
              <a:t>Distribution of total population-level INHEs of cefiderocol (2,000 simulations) - based on most conservative and optimistic assumptions, under assumption of no resistance emergence to cefiderocol</a:t>
            </a:r>
            <a:endParaRPr lang="en-GB" b="1" dirty="0">
              <a:latin typeface="+mj-lt"/>
            </a:endParaRPr>
          </a:p>
        </p:txBody>
      </p:sp>
      <p:sp>
        <p:nvSpPr>
          <p:cNvPr id="8" name="Subtitle 6">
            <a:extLst>
              <a:ext uri="{FF2B5EF4-FFF2-40B4-BE49-F238E27FC236}">
                <a16:creationId xmlns:a16="http://schemas.microsoft.com/office/drawing/2014/main" id="{3AF566D3-C708-4E0D-8C77-4185E4507571}"/>
              </a:ext>
            </a:extLst>
          </p:cNvPr>
          <p:cNvSpPr>
            <a:spLocks noGrp="1"/>
          </p:cNvSpPr>
          <p:nvPr>
            <p:ph type="subTitle" idx="1"/>
          </p:nvPr>
        </p:nvSpPr>
        <p:spPr>
          <a:xfrm>
            <a:off x="496382" y="5960589"/>
            <a:ext cx="11080069" cy="1114098"/>
          </a:xfrm>
        </p:spPr>
        <p:txBody>
          <a:bodyPr>
            <a:normAutofit/>
          </a:bodyPr>
          <a:lstStyle/>
          <a:p>
            <a:pPr marL="0" indent="0"/>
            <a:r>
              <a:rPr lang="en-GB" dirty="0"/>
              <a:t>Right hand side of distribution may capture low probability high cost scenarios (</a:t>
            </a:r>
            <a:r>
              <a:rPr lang="en-GB" dirty="0" err="1"/>
              <a:t>ie</a:t>
            </a:r>
            <a:r>
              <a:rPr lang="en-GB" dirty="0"/>
              <a:t> insurance value) </a:t>
            </a:r>
          </a:p>
        </p:txBody>
      </p:sp>
      <p:sp>
        <p:nvSpPr>
          <p:cNvPr id="10" name="TextBox 9">
            <a:extLst>
              <a:ext uri="{FF2B5EF4-FFF2-40B4-BE49-F238E27FC236}">
                <a16:creationId xmlns:a16="http://schemas.microsoft.com/office/drawing/2014/main" id="{664450CF-2C26-4646-AA01-BC678848C89D}"/>
              </a:ext>
            </a:extLst>
          </p:cNvPr>
          <p:cNvSpPr txBox="1"/>
          <p:nvPr/>
        </p:nvSpPr>
        <p:spPr>
          <a:xfrm>
            <a:off x="8214620" y="3016999"/>
            <a:ext cx="3819031" cy="2585323"/>
          </a:xfrm>
          <a:prstGeom prst="rect">
            <a:avLst/>
          </a:prstGeom>
          <a:noFill/>
        </p:spPr>
        <p:txBody>
          <a:bodyPr wrap="square">
            <a:spAutoFit/>
          </a:bodyPr>
          <a:lstStyle/>
          <a:p>
            <a:r>
              <a:rPr lang="en-GB" sz="1800" dirty="0">
                <a:effectLst/>
                <a:latin typeface="+mj-lt"/>
                <a:ea typeface="Calibri" panose="020F0502020204030204" pitchFamily="34" charset="0"/>
                <a:cs typeface="Arial" panose="020B0604020202020204" pitchFamily="34" charset="0"/>
              </a:rPr>
              <a:t>P1G1: baseline population (point estimate) based on PHE categorisation of infection sites, growth rate damped (uncertain)</a:t>
            </a:r>
          </a:p>
          <a:p>
            <a:endParaRPr lang="en-GB" dirty="0">
              <a:latin typeface="+mj-lt"/>
              <a:ea typeface="Calibri" panose="020F0502020204030204" pitchFamily="34" charset="0"/>
              <a:cs typeface="Arial" panose="020B0604020202020204" pitchFamily="34" charset="0"/>
            </a:endParaRPr>
          </a:p>
          <a:p>
            <a:r>
              <a:rPr lang="en-GB" sz="1800" dirty="0">
                <a:effectLst/>
                <a:latin typeface="+mj-lt"/>
                <a:ea typeface="Calibri" panose="020F0502020204030204" pitchFamily="34" charset="0"/>
                <a:cs typeface="Arial" panose="020B0604020202020204" pitchFamily="34" charset="0"/>
              </a:rPr>
              <a:t>P2G2: baseline population (point estimate) based on clinical advisors’ categorisation of infection sites, growth rate not damped (uncertain)</a:t>
            </a:r>
            <a:endParaRPr lang="en-GB" dirty="0">
              <a:latin typeface="+mj-lt"/>
            </a:endParaRPr>
          </a:p>
        </p:txBody>
      </p:sp>
      <p:pic>
        <p:nvPicPr>
          <p:cNvPr id="4" name="Picture 3">
            <a:extLst>
              <a:ext uri="{FF2B5EF4-FFF2-40B4-BE49-F238E27FC236}">
                <a16:creationId xmlns:a16="http://schemas.microsoft.com/office/drawing/2014/main" id="{590DC39B-F23C-48AA-AE53-DA2E9F4A921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2878" y="2600242"/>
            <a:ext cx="6592220" cy="3200847"/>
          </a:xfrm>
          <a:prstGeom prst="rect">
            <a:avLst/>
          </a:prstGeom>
        </p:spPr>
      </p:pic>
      <p:graphicFrame>
        <p:nvGraphicFramePr>
          <p:cNvPr id="7" name="Table 8">
            <a:extLst>
              <a:ext uri="{FF2B5EF4-FFF2-40B4-BE49-F238E27FC236}">
                <a16:creationId xmlns:a16="http://schemas.microsoft.com/office/drawing/2014/main" id="{5917AC69-FAE6-4CB6-8E11-3D32E3951754}"/>
              </a:ext>
            </a:extLst>
          </p:cNvPr>
          <p:cNvGraphicFramePr>
            <a:graphicFrameLocks noGrp="1"/>
          </p:cNvGraphicFramePr>
          <p:nvPr>
            <p:extLst>
              <p:ext uri="{D42A27DB-BD31-4B8C-83A1-F6EECF244321}">
                <p14:modId xmlns:p14="http://schemas.microsoft.com/office/powerpoint/2010/main" val="1707786634"/>
              </p:ext>
            </p:extLst>
          </p:nvPr>
        </p:nvGraphicFramePr>
        <p:xfrm>
          <a:off x="4626850" y="2275319"/>
          <a:ext cx="5268686" cy="736600"/>
        </p:xfrm>
        <a:graphic>
          <a:graphicData uri="http://schemas.openxmlformats.org/drawingml/2006/table">
            <a:tbl>
              <a:tblPr bandRow="1">
                <a:tableStyleId>{5C22544A-7EE6-4342-B048-85BDC9FD1C3A}</a:tableStyleId>
              </a:tblPr>
              <a:tblGrid>
                <a:gridCol w="796233">
                  <a:extLst>
                    <a:ext uri="{9D8B030D-6E8A-4147-A177-3AD203B41FA5}">
                      <a16:colId xmlns:a16="http://schemas.microsoft.com/office/drawing/2014/main" val="658077320"/>
                    </a:ext>
                  </a:extLst>
                </a:gridCol>
                <a:gridCol w="4472453">
                  <a:extLst>
                    <a:ext uri="{9D8B030D-6E8A-4147-A177-3AD203B41FA5}">
                      <a16:colId xmlns:a16="http://schemas.microsoft.com/office/drawing/2014/main" val="300937173"/>
                    </a:ext>
                  </a:extLst>
                </a:gridCol>
              </a:tblGrid>
              <a:tr h="370840">
                <a:tc>
                  <a:txBody>
                    <a:bodyPr/>
                    <a:lstStyle/>
                    <a:p>
                      <a:r>
                        <a:rPr lang="en-GB" dirty="0"/>
                        <a:t>P1G1</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mean = 963,   range –132 to 1,990</a:t>
                      </a:r>
                    </a:p>
                  </a:txBody>
                  <a:tcPr>
                    <a:solidFill>
                      <a:schemeClr val="bg1">
                        <a:lumMod val="85000"/>
                      </a:schemeClr>
                    </a:solidFill>
                  </a:tcPr>
                </a:tc>
                <a:extLst>
                  <a:ext uri="{0D108BD9-81ED-4DB2-BD59-A6C34878D82A}">
                    <a16:rowId xmlns:a16="http://schemas.microsoft.com/office/drawing/2014/main" val="613702039"/>
                  </a:ext>
                </a:extLst>
              </a:tr>
              <a:tr h="211341">
                <a:tc>
                  <a:txBody>
                    <a:bodyPr/>
                    <a:lstStyle/>
                    <a:p>
                      <a:r>
                        <a:rPr lang="en-GB" dirty="0">
                          <a:solidFill>
                            <a:srgbClr val="FFFFFF"/>
                          </a:solidFill>
                        </a:rPr>
                        <a:t>P2G2</a:t>
                      </a:r>
                    </a:p>
                  </a:txBody>
                  <a:tcPr>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FFFF"/>
                          </a:solidFill>
                        </a:rPr>
                        <a:t>mean = 3,246, range –163 to 6,652</a:t>
                      </a:r>
                    </a:p>
                  </a:txBody>
                  <a:tcPr>
                    <a:solidFill>
                      <a:schemeClr val="bg1">
                        <a:lumMod val="50000"/>
                      </a:schemeClr>
                    </a:solidFill>
                  </a:tcPr>
                </a:tc>
                <a:extLst>
                  <a:ext uri="{0D108BD9-81ED-4DB2-BD59-A6C34878D82A}">
                    <a16:rowId xmlns:a16="http://schemas.microsoft.com/office/drawing/2014/main" val="2446724836"/>
                  </a:ext>
                </a:extLst>
              </a:tr>
            </a:tbl>
          </a:graphicData>
        </a:graphic>
      </p:graphicFrame>
    </p:spTree>
    <p:extLst>
      <p:ext uri="{BB962C8B-B14F-4D97-AF65-F5344CB8AC3E}">
        <p14:creationId xmlns:p14="http://schemas.microsoft.com/office/powerpoint/2010/main" val="14153930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4373-7EA8-41A1-A1B8-95804C011821}"/>
              </a:ext>
            </a:extLst>
          </p:cNvPr>
          <p:cNvSpPr>
            <a:spLocks noGrp="1"/>
          </p:cNvSpPr>
          <p:nvPr>
            <p:ph type="ctrTitle"/>
          </p:nvPr>
        </p:nvSpPr>
        <p:spPr>
          <a:xfrm>
            <a:off x="420757" y="216437"/>
            <a:ext cx="11350486" cy="1276350"/>
          </a:xfrm>
        </p:spPr>
        <p:txBody>
          <a:bodyPr>
            <a:normAutofit/>
          </a:bodyPr>
          <a:lstStyle/>
          <a:p>
            <a:r>
              <a:rPr lang="en-GB" sz="3200" dirty="0"/>
              <a:t>Main areas of uncertainty: probability patient has pathogen &amp; relative effectiveness estimates</a:t>
            </a:r>
          </a:p>
        </p:txBody>
      </p:sp>
      <p:graphicFrame>
        <p:nvGraphicFramePr>
          <p:cNvPr id="3" name="Table 2">
            <a:extLst>
              <a:ext uri="{FF2B5EF4-FFF2-40B4-BE49-F238E27FC236}">
                <a16:creationId xmlns:a16="http://schemas.microsoft.com/office/drawing/2014/main" id="{ED6A977F-4558-4B56-9644-9C7B1192FD13}"/>
              </a:ext>
            </a:extLst>
          </p:cNvPr>
          <p:cNvGraphicFramePr>
            <a:graphicFrameLocks noGrp="1"/>
          </p:cNvGraphicFramePr>
          <p:nvPr>
            <p:extLst>
              <p:ext uri="{D42A27DB-BD31-4B8C-83A1-F6EECF244321}">
                <p14:modId xmlns:p14="http://schemas.microsoft.com/office/powerpoint/2010/main" val="2188394343"/>
              </p:ext>
            </p:extLst>
          </p:nvPr>
        </p:nvGraphicFramePr>
        <p:xfrm>
          <a:off x="176783" y="1198300"/>
          <a:ext cx="11838434" cy="4616168"/>
        </p:xfrm>
        <a:graphic>
          <a:graphicData uri="http://schemas.openxmlformats.org/drawingml/2006/table">
            <a:tbl>
              <a:tblPr firstRow="1" firstCol="1" bandRow="1">
                <a:tableStyleId>{5C22544A-7EE6-4342-B048-85BDC9FD1C3A}</a:tableStyleId>
              </a:tblPr>
              <a:tblGrid>
                <a:gridCol w="1723477">
                  <a:extLst>
                    <a:ext uri="{9D8B030D-6E8A-4147-A177-3AD203B41FA5}">
                      <a16:colId xmlns:a16="http://schemas.microsoft.com/office/drawing/2014/main" val="3560399066"/>
                    </a:ext>
                  </a:extLst>
                </a:gridCol>
                <a:gridCol w="4637949">
                  <a:extLst>
                    <a:ext uri="{9D8B030D-6E8A-4147-A177-3AD203B41FA5}">
                      <a16:colId xmlns:a16="http://schemas.microsoft.com/office/drawing/2014/main" val="3401254434"/>
                    </a:ext>
                  </a:extLst>
                </a:gridCol>
                <a:gridCol w="3943950">
                  <a:extLst>
                    <a:ext uri="{9D8B030D-6E8A-4147-A177-3AD203B41FA5}">
                      <a16:colId xmlns:a16="http://schemas.microsoft.com/office/drawing/2014/main" val="872400682"/>
                    </a:ext>
                  </a:extLst>
                </a:gridCol>
                <a:gridCol w="1533058">
                  <a:extLst>
                    <a:ext uri="{9D8B030D-6E8A-4147-A177-3AD203B41FA5}">
                      <a16:colId xmlns:a16="http://schemas.microsoft.com/office/drawing/2014/main" val="2989283994"/>
                    </a:ext>
                  </a:extLst>
                </a:gridCol>
              </a:tblGrid>
              <a:tr h="114441">
                <a:tc>
                  <a:txBody>
                    <a:bodyPr/>
                    <a:lstStyle/>
                    <a:p>
                      <a:pPr>
                        <a:lnSpc>
                          <a:spcPct val="107000"/>
                        </a:lnSpc>
                        <a:spcAft>
                          <a:spcPts val="800"/>
                        </a:spcAft>
                      </a:pPr>
                      <a:r>
                        <a:rPr lang="en-GB" sz="1800" dirty="0">
                          <a:effectLst/>
                        </a:rPr>
                        <a:t>Scenario</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rPr>
                        <a:t>Base case assumption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rPr>
                        <a:t>Scenario assumption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tc>
                <a:tc>
                  <a:txBody>
                    <a:bodyPr/>
                    <a:lstStyle/>
                    <a:p>
                      <a:pPr algn="ctr">
                        <a:lnSpc>
                          <a:spcPct val="107000"/>
                        </a:lnSpc>
                        <a:spcAft>
                          <a:spcPts val="800"/>
                        </a:spcAft>
                      </a:pPr>
                      <a:r>
                        <a:rPr lang="en-GB" sz="1800" dirty="0">
                          <a:effectLst/>
                        </a:rPr>
                        <a:t>INHE (QALYs)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nchor="ctr"/>
                </a:tc>
                <a:extLst>
                  <a:ext uri="{0D108BD9-81ED-4DB2-BD59-A6C34878D82A}">
                    <a16:rowId xmlns:a16="http://schemas.microsoft.com/office/drawing/2014/main" val="3581218929"/>
                  </a:ext>
                </a:extLst>
              </a:tr>
              <a:tr h="322171">
                <a:tc>
                  <a:txBody>
                    <a:bodyPr/>
                    <a:lstStyle/>
                    <a:p>
                      <a:pPr>
                        <a:lnSpc>
                          <a:spcPct val="107000"/>
                        </a:lnSpc>
                        <a:spcAft>
                          <a:spcPts val="800"/>
                        </a:spcAft>
                      </a:pPr>
                      <a:r>
                        <a:rPr lang="en-GB" sz="1800">
                          <a:effectLst/>
                        </a:rPr>
                        <a:t>Base case</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tc>
                <a:tc>
                  <a:txBody>
                    <a:bodyPr/>
                    <a:lstStyle/>
                    <a:p>
                      <a:pPr algn="r">
                        <a:lnSpc>
                          <a:spcPct val="107000"/>
                        </a:lnSpc>
                        <a:spcAft>
                          <a:spcPts val="800"/>
                        </a:spcAft>
                      </a:pPr>
                      <a:r>
                        <a:rPr lang="en-GB" sz="1800" dirty="0">
                          <a:effectLst/>
                        </a:rPr>
                        <a:t>1,100-3,583</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nchor="b"/>
                </a:tc>
                <a:extLst>
                  <a:ext uri="{0D108BD9-81ED-4DB2-BD59-A6C34878D82A}">
                    <a16:rowId xmlns:a16="http://schemas.microsoft.com/office/drawing/2014/main" val="3972248434"/>
                  </a:ext>
                </a:extLst>
              </a:tr>
              <a:tr h="230845">
                <a:tc>
                  <a:txBody>
                    <a:bodyPr/>
                    <a:lstStyle/>
                    <a:p>
                      <a:pPr>
                        <a:lnSpc>
                          <a:spcPct val="107000"/>
                        </a:lnSpc>
                        <a:spcAft>
                          <a:spcPts val="800"/>
                        </a:spcAft>
                      </a:pPr>
                      <a:r>
                        <a:rPr lang="en-GB" sz="1800" dirty="0">
                          <a:effectLst/>
                        </a:rPr>
                        <a:t>Probability pathogen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nchor="b"/>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rPr>
                        <a:t>Probability patient has MBL </a:t>
                      </a:r>
                      <a:r>
                        <a:rPr lang="en-GB" sz="1800" i="1" dirty="0" err="1">
                          <a:effectLst/>
                        </a:rPr>
                        <a:t>Enterobacterales</a:t>
                      </a:r>
                      <a:r>
                        <a:rPr lang="en-GB" sz="1800" i="0" dirty="0">
                          <a:effectLst/>
                        </a:rPr>
                        <a:t> (15%) or </a:t>
                      </a:r>
                      <a:r>
                        <a:rPr lang="en-GB" sz="1800" i="1" dirty="0"/>
                        <a:t>Pseudomonas </a:t>
                      </a:r>
                      <a:r>
                        <a:rPr lang="en-GB" sz="1800" i="0" dirty="0"/>
                        <a:t>(14%)</a:t>
                      </a:r>
                      <a:r>
                        <a:rPr lang="en-GB" sz="1800" i="0" dirty="0">
                          <a:effectLst/>
                        </a:rPr>
                        <a:t> </a:t>
                      </a:r>
                      <a:r>
                        <a:rPr lang="en-GB" sz="1800" dirty="0">
                          <a:effectLst/>
                        </a:rPr>
                        <a:t>(PHE SGSS data)</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rPr>
                        <a:t>Probability = 30% (hypothetical)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tc>
                <a:tc>
                  <a:txBody>
                    <a:bodyPr/>
                    <a:lstStyle/>
                    <a:p>
                      <a:pPr algn="r">
                        <a:lnSpc>
                          <a:spcPct val="107000"/>
                        </a:lnSpc>
                        <a:spcAft>
                          <a:spcPts val="800"/>
                        </a:spcAft>
                      </a:pPr>
                      <a:r>
                        <a:rPr lang="en-GB" sz="1800" dirty="0">
                          <a:effectLst/>
                        </a:rPr>
                        <a:t>880-3,041</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nchor="b"/>
                </a:tc>
                <a:extLst>
                  <a:ext uri="{0D108BD9-81ED-4DB2-BD59-A6C34878D82A}">
                    <a16:rowId xmlns:a16="http://schemas.microsoft.com/office/drawing/2014/main" val="441553106"/>
                  </a:ext>
                </a:extLst>
              </a:tr>
              <a:tr h="230845">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a:ln>
                            <a:noFill/>
                          </a:ln>
                          <a:solidFill>
                            <a:srgbClr val="FFFFFF"/>
                          </a:solidFill>
                          <a:effectLst/>
                          <a:uLnTx/>
                          <a:uFillTx/>
                          <a:latin typeface="Lato"/>
                          <a:ea typeface="+mn-ea"/>
                          <a:cs typeface="+mn-cs"/>
                        </a:rPr>
                        <a:t>Probability pathogen</a:t>
                      </a:r>
                      <a:endPar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052" marR="6052" marT="0" marB="0" anchor="b"/>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rPr>
                        <a:t>Probability patient has MBL </a:t>
                      </a:r>
                      <a:r>
                        <a:rPr lang="en-GB" sz="1800" i="1" dirty="0" err="1">
                          <a:effectLst/>
                        </a:rPr>
                        <a:t>Enterobacterales</a:t>
                      </a:r>
                      <a:r>
                        <a:rPr lang="en-GB" sz="1800" i="0" dirty="0">
                          <a:effectLst/>
                        </a:rPr>
                        <a:t> (15%) or </a:t>
                      </a:r>
                      <a:r>
                        <a:rPr lang="en-GB" sz="1800" i="1" dirty="0"/>
                        <a:t>Pseudomonas </a:t>
                      </a:r>
                      <a:r>
                        <a:rPr lang="en-GB" sz="1800" i="0" dirty="0"/>
                        <a:t>(14%)</a:t>
                      </a:r>
                      <a:r>
                        <a:rPr lang="en-GB" sz="1800" i="0" dirty="0">
                          <a:effectLst/>
                        </a:rPr>
                        <a:t> </a:t>
                      </a:r>
                      <a:r>
                        <a:rPr lang="en-GB" sz="1800" dirty="0">
                          <a:effectLst/>
                        </a:rPr>
                        <a:t>(PHE SGSS data)</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rPr>
                        <a:t>Probability = 50% (hypothetical)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tc>
                <a:tc>
                  <a:txBody>
                    <a:bodyPr/>
                    <a:lstStyle/>
                    <a:p>
                      <a:pPr algn="r">
                        <a:lnSpc>
                          <a:spcPct val="107000"/>
                        </a:lnSpc>
                        <a:spcAft>
                          <a:spcPts val="800"/>
                        </a:spcAft>
                      </a:pPr>
                      <a:r>
                        <a:rPr lang="en-GB" sz="1800" dirty="0">
                          <a:effectLst/>
                        </a:rPr>
                        <a:t>551-2,145</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nchor="b"/>
                </a:tc>
                <a:extLst>
                  <a:ext uri="{0D108BD9-81ED-4DB2-BD59-A6C34878D82A}">
                    <a16:rowId xmlns:a16="http://schemas.microsoft.com/office/drawing/2014/main" val="1942239497"/>
                  </a:ext>
                </a:extLst>
              </a:tr>
              <a:tr h="230845">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Lato"/>
                          <a:ea typeface="+mn-ea"/>
                          <a:cs typeface="+mn-cs"/>
                        </a:rPr>
                        <a:t>Probability pathogen</a:t>
                      </a:r>
                      <a:endParaRPr kumimoji="0" lang="en-GB" sz="18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rPr>
                        <a:t>Probability patient has MBL </a:t>
                      </a:r>
                      <a:r>
                        <a:rPr lang="en-GB" sz="1800" i="1" dirty="0" err="1">
                          <a:effectLst/>
                        </a:rPr>
                        <a:t>Enterobacterales</a:t>
                      </a:r>
                      <a:r>
                        <a:rPr lang="en-GB" sz="1800" i="0" dirty="0">
                          <a:effectLst/>
                        </a:rPr>
                        <a:t> (15%) or </a:t>
                      </a:r>
                      <a:r>
                        <a:rPr lang="en-GB" sz="1800" i="1" dirty="0"/>
                        <a:t>Pseudomonas </a:t>
                      </a:r>
                      <a:r>
                        <a:rPr lang="en-GB" sz="1800" i="0" dirty="0"/>
                        <a:t>(14%)</a:t>
                      </a:r>
                      <a:r>
                        <a:rPr lang="en-GB" sz="1800" i="0" dirty="0">
                          <a:effectLst/>
                        </a:rPr>
                        <a:t> </a:t>
                      </a:r>
                      <a:r>
                        <a:rPr lang="en-GB" sz="1800" dirty="0">
                          <a:effectLst/>
                        </a:rPr>
                        <a:t>(PHE SGSS data)</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rPr>
                        <a:t>Probability = 71% (based on BSAC survey data, n=9 respondents)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tc>
                <a:tc>
                  <a:txBody>
                    <a:bodyPr/>
                    <a:lstStyle/>
                    <a:p>
                      <a:pPr algn="r">
                        <a:lnSpc>
                          <a:spcPct val="107000"/>
                        </a:lnSpc>
                        <a:spcAft>
                          <a:spcPts val="800"/>
                        </a:spcAft>
                      </a:pPr>
                      <a:r>
                        <a:rPr lang="en-GB" sz="1800" dirty="0">
                          <a:effectLst/>
                        </a:rPr>
                        <a:t>420-1,785</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nchor="b"/>
                </a:tc>
                <a:extLst>
                  <a:ext uri="{0D108BD9-81ED-4DB2-BD59-A6C34878D82A}">
                    <a16:rowId xmlns:a16="http://schemas.microsoft.com/office/drawing/2014/main" val="3631850484"/>
                  </a:ext>
                </a:extLst>
              </a:tr>
              <a:tr h="381543">
                <a:tc>
                  <a:txBody>
                    <a:bodyPr/>
                    <a:lstStyle/>
                    <a:p>
                      <a:pPr>
                        <a:lnSpc>
                          <a:spcPct val="107000"/>
                        </a:lnSpc>
                        <a:spcAft>
                          <a:spcPts val="800"/>
                        </a:spcAft>
                      </a:pPr>
                      <a:r>
                        <a:rPr lang="en-GB" sz="1800" dirty="0">
                          <a:effectLst/>
                        </a:rPr>
                        <a:t>NMA scenario 1</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rPr>
                        <a:t>Susceptibility based on NMA of EUCAST studies + PHE data</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rPr>
                        <a:t>Susceptibility based on NMA of CLSI studies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tc>
                <a:tc>
                  <a:txBody>
                    <a:bodyPr/>
                    <a:lstStyle/>
                    <a:p>
                      <a:pPr algn="r">
                        <a:lnSpc>
                          <a:spcPct val="107000"/>
                        </a:lnSpc>
                        <a:spcAft>
                          <a:spcPts val="800"/>
                        </a:spcAft>
                      </a:pPr>
                      <a:r>
                        <a:rPr lang="en-GB" sz="1800" dirty="0">
                          <a:effectLst/>
                        </a:rPr>
                        <a:t>1,001-2,823</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nchor="b"/>
                </a:tc>
                <a:extLst>
                  <a:ext uri="{0D108BD9-81ED-4DB2-BD59-A6C34878D82A}">
                    <a16:rowId xmlns:a16="http://schemas.microsoft.com/office/drawing/2014/main" val="1734515378"/>
                  </a:ext>
                </a:extLst>
              </a:tr>
              <a:tr h="318941">
                <a:tc>
                  <a:txBody>
                    <a:bodyPr/>
                    <a:lstStyle/>
                    <a:p>
                      <a:pPr>
                        <a:lnSpc>
                          <a:spcPct val="107000"/>
                        </a:lnSpc>
                        <a:spcAft>
                          <a:spcPts val="800"/>
                        </a:spcAft>
                      </a:pPr>
                      <a:r>
                        <a:rPr lang="en-GB" sz="1800" dirty="0">
                          <a:effectLst/>
                        </a:rPr>
                        <a:t>NMA scenario 3</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rPr>
                        <a:t>Susceptibility based on </a:t>
                      </a:r>
                      <a:r>
                        <a:rPr lang="en-GB" sz="1800" b="0" dirty="0">
                          <a:effectLst/>
                        </a:rPr>
                        <a:t>NMA</a:t>
                      </a:r>
                      <a:r>
                        <a:rPr lang="en-GB" sz="1800" dirty="0">
                          <a:effectLst/>
                        </a:rPr>
                        <a:t> of EUCAST studies + PHE data</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rPr>
                        <a:t>Susceptibility based on PHE data + cefiderocol and fosfomycin arms from CLSI studies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tc>
                <a:tc>
                  <a:txBody>
                    <a:bodyPr/>
                    <a:lstStyle/>
                    <a:p>
                      <a:pPr algn="r">
                        <a:lnSpc>
                          <a:spcPct val="107000"/>
                        </a:lnSpc>
                        <a:spcAft>
                          <a:spcPts val="800"/>
                        </a:spcAft>
                      </a:pPr>
                      <a:r>
                        <a:rPr lang="en-GB" sz="1800" dirty="0">
                          <a:effectLst/>
                        </a:rPr>
                        <a:t>1,111-3,010</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nchor="b"/>
                </a:tc>
                <a:extLst>
                  <a:ext uri="{0D108BD9-81ED-4DB2-BD59-A6C34878D82A}">
                    <a16:rowId xmlns:a16="http://schemas.microsoft.com/office/drawing/2014/main" val="1993952637"/>
                  </a:ext>
                </a:extLst>
              </a:tr>
              <a:tr h="230845">
                <a:tc>
                  <a:txBody>
                    <a:bodyPr/>
                    <a:lstStyle/>
                    <a:p>
                      <a:pPr>
                        <a:lnSpc>
                          <a:spcPct val="107000"/>
                        </a:lnSpc>
                        <a:spcAft>
                          <a:spcPts val="800"/>
                        </a:spcAft>
                      </a:pPr>
                      <a:r>
                        <a:rPr lang="en-GB" sz="1800" dirty="0">
                          <a:effectLst/>
                        </a:rPr>
                        <a:t>NMA scenario 4</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rPr>
                        <a:t>Susceptibility based on NMA of EUCAST studies + PHE data</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tc>
                <a:tc>
                  <a:txBody>
                    <a:bodyPr/>
                    <a:lstStyle/>
                    <a:p>
                      <a:pPr>
                        <a:lnSpc>
                          <a:spcPct val="107000"/>
                        </a:lnSpc>
                        <a:spcAft>
                          <a:spcPts val="800"/>
                        </a:spcAft>
                      </a:pPr>
                      <a:r>
                        <a:rPr lang="en-GB" sz="1800" dirty="0">
                          <a:effectLst/>
                        </a:rPr>
                        <a:t>Susceptibility based on NMA of EUCAST studies with absolute colistin susceptibility from SIDERO WT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tc>
                <a:tc>
                  <a:txBody>
                    <a:bodyPr/>
                    <a:lstStyle/>
                    <a:p>
                      <a:pPr algn="r">
                        <a:lnSpc>
                          <a:spcPct val="107000"/>
                        </a:lnSpc>
                        <a:spcAft>
                          <a:spcPts val="800"/>
                        </a:spcAft>
                      </a:pPr>
                      <a:r>
                        <a:rPr lang="en-GB" sz="1800" dirty="0">
                          <a:effectLst/>
                        </a:rPr>
                        <a:t>1,185-4,042</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052" marR="6052" marT="0" marB="0" anchor="b"/>
                </a:tc>
                <a:extLst>
                  <a:ext uri="{0D108BD9-81ED-4DB2-BD59-A6C34878D82A}">
                    <a16:rowId xmlns:a16="http://schemas.microsoft.com/office/drawing/2014/main" val="1179369436"/>
                  </a:ext>
                </a:extLst>
              </a:tr>
            </a:tbl>
          </a:graphicData>
        </a:graphic>
      </p:graphicFrame>
      <p:sp>
        <p:nvSpPr>
          <p:cNvPr id="5" name="TextBox 4">
            <a:extLst>
              <a:ext uri="{FF2B5EF4-FFF2-40B4-BE49-F238E27FC236}">
                <a16:creationId xmlns:a16="http://schemas.microsoft.com/office/drawing/2014/main" id="{FF2355BD-C446-4817-BBF5-969ECC180F5C}"/>
              </a:ext>
            </a:extLst>
          </p:cNvPr>
          <p:cNvSpPr txBox="1"/>
          <p:nvPr/>
        </p:nvSpPr>
        <p:spPr>
          <a:xfrm>
            <a:off x="73152" y="6485228"/>
            <a:ext cx="12065396" cy="338554"/>
          </a:xfrm>
          <a:prstGeom prst="rect">
            <a:avLst/>
          </a:prstGeom>
          <a:noFill/>
        </p:spPr>
        <p:txBody>
          <a:bodyPr wrap="square" rtlCol="0">
            <a:spAutoFit/>
          </a:bodyPr>
          <a:lstStyle/>
          <a:p>
            <a:r>
              <a:rPr lang="en-GB" sz="1600" dirty="0"/>
              <a:t>INHE: incremental net health effect (range reflects </a:t>
            </a:r>
            <a:r>
              <a:rPr lang="en-GB" sz="1600" dirty="0">
                <a:latin typeface="+mj-lt"/>
                <a:cs typeface="Arial" panose="020B0604020202020204" pitchFamily="34" charset="0"/>
              </a:rPr>
              <a:t>lowest &amp; highest population size, assuming no cefiderocol resistance)</a:t>
            </a:r>
            <a:endParaRPr lang="en-GB" sz="1600" dirty="0"/>
          </a:p>
        </p:txBody>
      </p:sp>
      <p:sp>
        <p:nvSpPr>
          <p:cNvPr id="9" name="TextBox 8">
            <a:extLst>
              <a:ext uri="{FF2B5EF4-FFF2-40B4-BE49-F238E27FC236}">
                <a16:creationId xmlns:a16="http://schemas.microsoft.com/office/drawing/2014/main" id="{8F990B49-1307-4F18-8C02-CB8CC5D4E860}"/>
              </a:ext>
            </a:extLst>
          </p:cNvPr>
          <p:cNvSpPr txBox="1"/>
          <p:nvPr/>
        </p:nvSpPr>
        <p:spPr>
          <a:xfrm>
            <a:off x="73152" y="5796841"/>
            <a:ext cx="11838433" cy="646331"/>
          </a:xfrm>
          <a:prstGeom prst="rect">
            <a:avLst/>
          </a:prstGeom>
          <a:noFill/>
        </p:spPr>
        <p:txBody>
          <a:bodyPr wrap="square">
            <a:spAutoFit/>
          </a:bodyPr>
          <a:lstStyle/>
          <a:p>
            <a:r>
              <a:rPr lang="en-GB" dirty="0">
                <a:latin typeface="+mj-lt"/>
                <a:cs typeface="Arial" panose="020B0604020202020204" pitchFamily="34" charset="0"/>
              </a:rPr>
              <a:t>Results also sensitive to assumptions about AKI risk (absolute risk and increased risk with colistin/aminoglycosides), and the short and long-term consequences of AKIs. Across these scenarios, INHE varied between 889 and 4,864</a:t>
            </a:r>
          </a:p>
        </p:txBody>
      </p:sp>
    </p:spTree>
    <p:extLst>
      <p:ext uri="{BB962C8B-B14F-4D97-AF65-F5344CB8AC3E}">
        <p14:creationId xmlns:p14="http://schemas.microsoft.com/office/powerpoint/2010/main" val="27739309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C82BA-0659-42A4-B6C1-CDC37DB971BF}"/>
              </a:ext>
            </a:extLst>
          </p:cNvPr>
          <p:cNvSpPr>
            <a:spLocks noGrp="1"/>
          </p:cNvSpPr>
          <p:nvPr>
            <p:ph type="ctrTitle"/>
          </p:nvPr>
        </p:nvSpPr>
        <p:spPr>
          <a:xfrm>
            <a:off x="395911" y="131791"/>
            <a:ext cx="11299706" cy="1276350"/>
          </a:xfrm>
          <a:noFill/>
        </p:spPr>
        <p:txBody>
          <a:bodyPr>
            <a:noAutofit/>
          </a:bodyPr>
          <a:lstStyle/>
          <a:p>
            <a:pPr>
              <a:lnSpc>
                <a:spcPct val="100000"/>
              </a:lnSpc>
              <a:spcBef>
                <a:spcPts val="600"/>
              </a:spcBef>
            </a:pPr>
            <a:r>
              <a:rPr lang="en-GB" sz="2400" dirty="0"/>
              <a:t>EEPRU’s scenario results: value of being prepared for emergence of resistance</a:t>
            </a:r>
            <a:br>
              <a:rPr lang="en-GB" sz="2400" dirty="0"/>
            </a:br>
            <a:r>
              <a:rPr lang="en-GB" sz="2200" b="0" i="1" dirty="0">
                <a:solidFill>
                  <a:schemeClr val="accent2"/>
                </a:solidFill>
              </a:rPr>
              <a:t>Patient-level incremental net benefits by infection site and setting</a:t>
            </a:r>
            <a:br>
              <a:rPr lang="en-GB" sz="2400" dirty="0"/>
            </a:br>
            <a:endParaRPr lang="en-GB" sz="2400" dirty="0"/>
          </a:p>
        </p:txBody>
      </p:sp>
      <p:graphicFrame>
        <p:nvGraphicFramePr>
          <p:cNvPr id="4" name="Table 3">
            <a:extLst>
              <a:ext uri="{FF2B5EF4-FFF2-40B4-BE49-F238E27FC236}">
                <a16:creationId xmlns:a16="http://schemas.microsoft.com/office/drawing/2014/main" id="{48557509-5D6E-48BE-B1B6-8984B5E87409}"/>
              </a:ext>
            </a:extLst>
          </p:cNvPr>
          <p:cNvGraphicFramePr>
            <a:graphicFrameLocks noGrp="1"/>
          </p:cNvGraphicFramePr>
          <p:nvPr/>
        </p:nvGraphicFramePr>
        <p:xfrm>
          <a:off x="496383" y="2815042"/>
          <a:ext cx="10133519" cy="2617474"/>
        </p:xfrm>
        <a:graphic>
          <a:graphicData uri="http://schemas.openxmlformats.org/drawingml/2006/table">
            <a:tbl>
              <a:tblPr firstRow="1" bandRow="1">
                <a:tableStyleId>{5C22544A-7EE6-4342-B048-85BDC9FD1C3A}</a:tableStyleId>
              </a:tblPr>
              <a:tblGrid>
                <a:gridCol w="3602089">
                  <a:extLst>
                    <a:ext uri="{9D8B030D-6E8A-4147-A177-3AD203B41FA5}">
                      <a16:colId xmlns:a16="http://schemas.microsoft.com/office/drawing/2014/main" val="3082549585"/>
                    </a:ext>
                  </a:extLst>
                </a:gridCol>
                <a:gridCol w="3837215">
                  <a:extLst>
                    <a:ext uri="{9D8B030D-6E8A-4147-A177-3AD203B41FA5}">
                      <a16:colId xmlns:a16="http://schemas.microsoft.com/office/drawing/2014/main" val="2590963287"/>
                    </a:ext>
                  </a:extLst>
                </a:gridCol>
                <a:gridCol w="2694215">
                  <a:extLst>
                    <a:ext uri="{9D8B030D-6E8A-4147-A177-3AD203B41FA5}">
                      <a16:colId xmlns:a16="http://schemas.microsoft.com/office/drawing/2014/main" val="1703638605"/>
                    </a:ext>
                  </a:extLst>
                </a:gridCol>
              </a:tblGrid>
              <a:tr h="360478">
                <a:tc>
                  <a:txBody>
                    <a:bodyPr/>
                    <a:lstStyle/>
                    <a:p>
                      <a:pPr>
                        <a:lnSpc>
                          <a:spcPct val="115000"/>
                        </a:lnSpc>
                      </a:pPr>
                      <a:r>
                        <a:rPr lang="en-GB" sz="1800">
                          <a:effectLst/>
                        </a:rPr>
                        <a:t> </a:t>
                      </a:r>
                      <a:endParaRPr lang="en-GB" sz="1800">
                        <a:effectLst/>
                        <a:latin typeface="Times New Roman" panose="02020603050405020304" pitchFamily="18" charset="0"/>
                        <a:ea typeface="Arial" panose="020B0604020202020204" pitchFamily="34" charset="0"/>
                        <a:cs typeface="Arial" panose="020B0604020202020204" pitchFamily="34" charset="0"/>
                      </a:endParaRPr>
                    </a:p>
                  </a:txBody>
                  <a:tcPr marL="63706" marR="63706" marT="0" marB="0"/>
                </a:tc>
                <a:tc>
                  <a:txBody>
                    <a:bodyPr/>
                    <a:lstStyle/>
                    <a:p>
                      <a:pPr>
                        <a:lnSpc>
                          <a:spcPct val="115000"/>
                        </a:lnSpc>
                      </a:pPr>
                      <a:r>
                        <a:rPr lang="en-GB" sz="1800" kern="1200">
                          <a:effectLst/>
                        </a:rPr>
                        <a:t>Base-case</a:t>
                      </a:r>
                      <a:endParaRPr lang="en-GB" sz="1800">
                        <a:effectLst/>
                        <a:latin typeface="Times New Roman" panose="02020603050405020304" pitchFamily="18" charset="0"/>
                        <a:ea typeface="Arial" panose="020B0604020202020204" pitchFamily="34" charset="0"/>
                        <a:cs typeface="Arial" panose="020B0604020202020204" pitchFamily="34" charset="0"/>
                      </a:endParaRPr>
                    </a:p>
                  </a:txBody>
                  <a:tcPr marL="63706" marR="63706" marT="0" marB="0"/>
                </a:tc>
                <a:tc>
                  <a:txBody>
                    <a:bodyPr/>
                    <a:lstStyle/>
                    <a:p>
                      <a:pPr>
                        <a:lnSpc>
                          <a:spcPct val="115000"/>
                        </a:lnSpc>
                      </a:pPr>
                      <a:r>
                        <a:rPr lang="en-GB" sz="1800" kern="1200">
                          <a:effectLst/>
                        </a:rPr>
                        <a:t>New scenario</a:t>
                      </a:r>
                      <a:endParaRPr lang="en-GB" sz="1800">
                        <a:effectLst/>
                        <a:latin typeface="Times New Roman" panose="02020603050405020304" pitchFamily="18" charset="0"/>
                        <a:ea typeface="Arial" panose="020B0604020202020204" pitchFamily="34" charset="0"/>
                        <a:cs typeface="Arial" panose="020B0604020202020204" pitchFamily="34" charset="0"/>
                      </a:endParaRPr>
                    </a:p>
                  </a:txBody>
                  <a:tcPr marL="63706" marR="63706" marT="0" marB="0"/>
                </a:tc>
                <a:extLst>
                  <a:ext uri="{0D108BD9-81ED-4DB2-BD59-A6C34878D82A}">
                    <a16:rowId xmlns:a16="http://schemas.microsoft.com/office/drawing/2014/main" val="669449180"/>
                  </a:ext>
                </a:extLst>
              </a:tr>
              <a:tr h="752332">
                <a:tc>
                  <a:txBody>
                    <a:bodyPr/>
                    <a:lstStyle/>
                    <a:p>
                      <a:pPr>
                        <a:lnSpc>
                          <a:spcPct val="115000"/>
                        </a:lnSpc>
                      </a:pPr>
                      <a:r>
                        <a:rPr lang="en-GB" sz="1800" b="1" dirty="0">
                          <a:effectLst/>
                        </a:rPr>
                        <a:t>HAP/VAP</a:t>
                      </a:r>
                    </a:p>
                    <a:p>
                      <a:pPr>
                        <a:lnSpc>
                          <a:spcPct val="115000"/>
                        </a:lnSpc>
                      </a:pPr>
                      <a:r>
                        <a:rPr lang="en-GB" sz="1800" b="1" dirty="0">
                          <a:effectLst/>
                        </a:rPr>
                        <a:t>Empiric setting</a:t>
                      </a:r>
                      <a:endParaRPr lang="en-GB" sz="1800" b="1" dirty="0">
                        <a:effectLst/>
                        <a:latin typeface="Times New Roman" panose="02020603050405020304" pitchFamily="18" charset="0"/>
                        <a:ea typeface="Arial" panose="020B0604020202020204" pitchFamily="34" charset="0"/>
                        <a:cs typeface="Arial" panose="020B0604020202020204" pitchFamily="34" charset="0"/>
                      </a:endParaRPr>
                    </a:p>
                  </a:txBody>
                  <a:tcPr marL="63706" marR="63706" marT="0" marB="0" anchor="ctr"/>
                </a:tc>
                <a:tc>
                  <a:txBody>
                    <a:bodyPr/>
                    <a:lstStyle/>
                    <a:p>
                      <a:pPr>
                        <a:lnSpc>
                          <a:spcPct val="115000"/>
                        </a:lnSpc>
                      </a:pPr>
                      <a:r>
                        <a:rPr lang="en-GB" sz="1800" i="1" dirty="0" err="1">
                          <a:effectLst/>
                        </a:rPr>
                        <a:t>Enterobacterales</a:t>
                      </a:r>
                      <a:r>
                        <a:rPr lang="en-GB" sz="1800" dirty="0">
                          <a:effectLst/>
                        </a:rPr>
                        <a:t>: 0.147 (ca)</a:t>
                      </a:r>
                    </a:p>
                    <a:p>
                      <a:pPr>
                        <a:lnSpc>
                          <a:spcPct val="115000"/>
                        </a:lnSpc>
                      </a:pPr>
                      <a:r>
                        <a:rPr lang="en-GB" sz="1800" i="1" dirty="0" err="1">
                          <a:effectLst/>
                        </a:rPr>
                        <a:t>Pseudemonas</a:t>
                      </a:r>
                      <a:r>
                        <a:rPr lang="en-GB" sz="1800" dirty="0">
                          <a:effectLst/>
                        </a:rPr>
                        <a:t>: 0.153 (</a:t>
                      </a:r>
                      <a:r>
                        <a:rPr lang="en-GB" sz="1800" dirty="0" err="1">
                          <a:effectLst/>
                        </a:rPr>
                        <a:t>nca</a:t>
                      </a:r>
                      <a:r>
                        <a:rPr lang="en-GB" sz="1800" dirty="0">
                          <a:effectLst/>
                        </a:rPr>
                        <a:t>); 0.207 (ca)</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63706" marR="63706" marT="0" marB="0" anchor="ctr"/>
                </a:tc>
                <a:tc>
                  <a:txBody>
                    <a:bodyPr/>
                    <a:lstStyle/>
                    <a:p>
                      <a:pPr>
                        <a:lnSpc>
                          <a:spcPct val="115000"/>
                        </a:lnSpc>
                      </a:pPr>
                      <a:r>
                        <a:rPr lang="en-GB" sz="1800" kern="1200" dirty="0">
                          <a:effectLst/>
                        </a:rPr>
                        <a:t>0.280</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63706" marR="63706" marT="0" marB="0" anchor="ctr"/>
                </a:tc>
                <a:extLst>
                  <a:ext uri="{0D108BD9-81ED-4DB2-BD59-A6C34878D82A}">
                    <a16:rowId xmlns:a16="http://schemas.microsoft.com/office/drawing/2014/main" val="3960119145"/>
                  </a:ext>
                </a:extLst>
              </a:tr>
              <a:tr h="752332">
                <a:tc>
                  <a:txBody>
                    <a:bodyPr/>
                    <a:lstStyle/>
                    <a:p>
                      <a:pPr>
                        <a:lnSpc>
                          <a:spcPct val="115000"/>
                        </a:lnSpc>
                      </a:pPr>
                      <a:r>
                        <a:rPr lang="en-GB" sz="1800" b="1" dirty="0">
                          <a:effectLst/>
                        </a:rPr>
                        <a:t>HAP/VAP</a:t>
                      </a:r>
                    </a:p>
                    <a:p>
                      <a:pPr>
                        <a:lnSpc>
                          <a:spcPct val="115000"/>
                        </a:lnSpc>
                      </a:pPr>
                      <a:r>
                        <a:rPr lang="en-GB" sz="1800" b="1" dirty="0">
                          <a:effectLst/>
                        </a:rPr>
                        <a:t>Microbiology directed setting</a:t>
                      </a:r>
                      <a:endParaRPr lang="en-GB" sz="1800" b="1" dirty="0">
                        <a:effectLst/>
                        <a:latin typeface="Times New Roman" panose="02020603050405020304" pitchFamily="18" charset="0"/>
                        <a:ea typeface="Arial" panose="020B0604020202020204" pitchFamily="34" charset="0"/>
                        <a:cs typeface="Arial" panose="020B0604020202020204" pitchFamily="34" charset="0"/>
                      </a:endParaRPr>
                    </a:p>
                  </a:txBody>
                  <a:tcPr marL="63706" marR="63706" marT="0" marB="0" anchor="ctr"/>
                </a:tc>
                <a:tc>
                  <a:txBody>
                    <a:bodyPr/>
                    <a:lstStyle/>
                    <a:p>
                      <a:pPr>
                        <a:lnSpc>
                          <a:spcPct val="115000"/>
                        </a:lnSpc>
                      </a:pPr>
                      <a:r>
                        <a:rPr lang="en-GB" sz="1800" i="1" dirty="0" err="1">
                          <a:effectLst/>
                        </a:rPr>
                        <a:t>Enterobacterales</a:t>
                      </a:r>
                      <a:r>
                        <a:rPr lang="en-GB" sz="1800" dirty="0">
                          <a:effectLst/>
                        </a:rPr>
                        <a:t>: 0.021</a:t>
                      </a:r>
                    </a:p>
                    <a:p>
                      <a:pPr>
                        <a:lnSpc>
                          <a:spcPct val="115000"/>
                        </a:lnSpc>
                      </a:pPr>
                      <a:r>
                        <a:rPr lang="en-GB" sz="1800" i="1" dirty="0" err="1">
                          <a:effectLst/>
                        </a:rPr>
                        <a:t>Pseudemonas</a:t>
                      </a:r>
                      <a:r>
                        <a:rPr lang="en-GB" sz="1800" dirty="0">
                          <a:effectLst/>
                        </a:rPr>
                        <a:t>: 0.151</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63706" marR="63706" marT="0" marB="0" anchor="ctr"/>
                </a:tc>
                <a:tc>
                  <a:txBody>
                    <a:bodyPr/>
                    <a:lstStyle/>
                    <a:p>
                      <a:pPr>
                        <a:lnSpc>
                          <a:spcPct val="115000"/>
                        </a:lnSpc>
                      </a:pPr>
                      <a:r>
                        <a:rPr lang="en-GB" sz="1800" dirty="0">
                          <a:effectLst/>
                        </a:rPr>
                        <a:t>1.031</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63706" marR="63706" marT="0" marB="0" anchor="ctr"/>
                </a:tc>
                <a:extLst>
                  <a:ext uri="{0D108BD9-81ED-4DB2-BD59-A6C34878D82A}">
                    <a16:rowId xmlns:a16="http://schemas.microsoft.com/office/drawing/2014/main" val="980007530"/>
                  </a:ext>
                </a:extLst>
              </a:tr>
              <a:tr h="752332">
                <a:tc>
                  <a:txBody>
                    <a:bodyPr/>
                    <a:lstStyle/>
                    <a:p>
                      <a:pPr>
                        <a:lnSpc>
                          <a:spcPct val="115000"/>
                        </a:lnSpc>
                      </a:pPr>
                      <a:r>
                        <a:rPr lang="en-GB" sz="1800" b="1" dirty="0" err="1">
                          <a:effectLst/>
                        </a:rPr>
                        <a:t>cUTI</a:t>
                      </a:r>
                      <a:endParaRPr lang="en-GB" sz="1800" b="1" dirty="0">
                        <a:effectLst/>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800" b="1" dirty="0">
                          <a:effectLst/>
                        </a:rPr>
                        <a:t>Microbiology directed setting</a:t>
                      </a:r>
                      <a:endParaRPr lang="en-GB" sz="1800" b="1" dirty="0">
                        <a:effectLst/>
                        <a:latin typeface="Times New Roman" panose="02020603050405020304" pitchFamily="18" charset="0"/>
                        <a:ea typeface="Arial" panose="020B0604020202020204" pitchFamily="34" charset="0"/>
                        <a:cs typeface="Arial" panose="020B0604020202020204" pitchFamily="34" charset="0"/>
                      </a:endParaRPr>
                    </a:p>
                  </a:txBody>
                  <a:tcPr marL="63706" marR="63706" marT="0" marB="0" anchor="ctr"/>
                </a:tc>
                <a:tc>
                  <a:txBody>
                    <a:bodyPr/>
                    <a:lstStyle/>
                    <a:p>
                      <a:pPr>
                        <a:lnSpc>
                          <a:spcPct val="115000"/>
                        </a:lnSpc>
                      </a:pPr>
                      <a:r>
                        <a:rPr lang="en-GB" sz="1800" i="1" dirty="0" err="1">
                          <a:effectLst/>
                        </a:rPr>
                        <a:t>Enterobacterales</a:t>
                      </a:r>
                      <a:r>
                        <a:rPr lang="en-GB" sz="1800" dirty="0">
                          <a:effectLst/>
                        </a:rPr>
                        <a:t>: 0.021</a:t>
                      </a:r>
                    </a:p>
                    <a:p>
                      <a:pPr>
                        <a:lnSpc>
                          <a:spcPct val="115000"/>
                        </a:lnSpc>
                      </a:pPr>
                      <a:r>
                        <a:rPr lang="en-GB" sz="1800" i="1" dirty="0" err="1">
                          <a:effectLst/>
                        </a:rPr>
                        <a:t>Pseudemonas</a:t>
                      </a:r>
                      <a:r>
                        <a:rPr lang="en-GB" sz="1800" dirty="0">
                          <a:effectLst/>
                        </a:rPr>
                        <a:t>: 0.147</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63706" marR="63706" marT="0" marB="0" anchor="ctr"/>
                </a:tc>
                <a:tc>
                  <a:txBody>
                    <a:bodyPr/>
                    <a:lstStyle/>
                    <a:p>
                      <a:pPr>
                        <a:lnSpc>
                          <a:spcPct val="115000"/>
                        </a:lnSpc>
                      </a:pPr>
                      <a:r>
                        <a:rPr lang="en-GB" sz="1800" dirty="0">
                          <a:effectLst/>
                        </a:rPr>
                        <a:t>1.032</a:t>
                      </a:r>
                      <a:endParaRPr lang="en-GB" sz="1800" dirty="0">
                        <a:effectLst/>
                        <a:latin typeface="Times New Roman" panose="02020603050405020304" pitchFamily="18" charset="0"/>
                        <a:ea typeface="Arial" panose="020B0604020202020204" pitchFamily="34" charset="0"/>
                        <a:cs typeface="Arial" panose="020B0604020202020204" pitchFamily="34" charset="0"/>
                      </a:endParaRPr>
                    </a:p>
                  </a:txBody>
                  <a:tcPr marL="63706" marR="63706" marT="0" marB="0" anchor="ctr"/>
                </a:tc>
                <a:extLst>
                  <a:ext uri="{0D108BD9-81ED-4DB2-BD59-A6C34878D82A}">
                    <a16:rowId xmlns:a16="http://schemas.microsoft.com/office/drawing/2014/main" val="887068547"/>
                  </a:ext>
                </a:extLst>
              </a:tr>
            </a:tbl>
          </a:graphicData>
        </a:graphic>
      </p:graphicFrame>
      <p:sp>
        <p:nvSpPr>
          <p:cNvPr id="9" name="Subtitle 2">
            <a:extLst>
              <a:ext uri="{FF2B5EF4-FFF2-40B4-BE49-F238E27FC236}">
                <a16:creationId xmlns:a16="http://schemas.microsoft.com/office/drawing/2014/main" id="{E7769214-2769-41D3-8DAD-7CA1535B5C38}"/>
              </a:ext>
            </a:extLst>
          </p:cNvPr>
          <p:cNvSpPr txBox="1">
            <a:spLocks/>
          </p:cNvSpPr>
          <p:nvPr/>
        </p:nvSpPr>
        <p:spPr>
          <a:xfrm>
            <a:off x="395911" y="1095338"/>
            <a:ext cx="11080069" cy="1785020"/>
          </a:xfrm>
          <a:prstGeom prst="rect">
            <a:avLst/>
          </a:prstGeom>
        </p:spPr>
        <p:txBody>
          <a:bodyPr vert="horz" lIns="91440" tIns="45720" rIns="91440" bIns="45720" rtlCol="0">
            <a:normAutofit/>
          </a:bodyPr>
          <a:lstStyle>
            <a:lvl1pPr marL="285750" indent="-285750" algn="l" defTabSz="914400" rtl="0" eaLnBrk="1" latinLnBrk="0" hangingPunct="1">
              <a:lnSpc>
                <a:spcPct val="150000"/>
              </a:lnSpc>
              <a:spcBef>
                <a:spcPts val="200"/>
              </a:spcBef>
              <a:buFont typeface="Arial" panose="020B0604020202020204" pitchFamily="34" charset="0"/>
              <a:buNone/>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spcAft>
                <a:spcPts val="600"/>
              </a:spcAft>
              <a:buFont typeface="Arial" panose="020B0604020202020204" pitchFamily="34" charset="0"/>
              <a:buChar char="•"/>
            </a:pPr>
            <a:r>
              <a:rPr lang="en-GB" dirty="0"/>
              <a:t>Scenario hypothesises emergence of new resistant pathogen susceptible only to </a:t>
            </a:r>
            <a:r>
              <a:rPr lang="en-GB" dirty="0" err="1"/>
              <a:t>cefiderocol</a:t>
            </a:r>
            <a:r>
              <a:rPr lang="en-GB" dirty="0"/>
              <a:t> and not to any comparator therapies</a:t>
            </a:r>
          </a:p>
          <a:p>
            <a:pPr>
              <a:lnSpc>
                <a:spcPct val="100000"/>
              </a:lnSpc>
              <a:spcBef>
                <a:spcPts val="600"/>
              </a:spcBef>
              <a:spcAft>
                <a:spcPts val="600"/>
              </a:spcAft>
              <a:buFont typeface="Arial" panose="020B0604020202020204" pitchFamily="34" charset="0"/>
              <a:buChar char="•"/>
            </a:pPr>
            <a:r>
              <a:rPr lang="en-GB" dirty="0"/>
              <a:t>Increase highest in the microbiology-directed setting as all patients benefit from </a:t>
            </a:r>
            <a:r>
              <a:rPr lang="en-GB" dirty="0" err="1"/>
              <a:t>cefiderocol</a:t>
            </a:r>
            <a:endParaRPr lang="en-GB" dirty="0"/>
          </a:p>
          <a:p>
            <a:pPr marL="817200" lvl="2" algn="l">
              <a:lnSpc>
                <a:spcPct val="100000"/>
              </a:lnSpc>
              <a:spcBef>
                <a:spcPts val="600"/>
              </a:spcBef>
              <a:spcAft>
                <a:spcPts val="600"/>
              </a:spcAft>
              <a:buFont typeface="Arial" panose="020B0604020202020204" pitchFamily="34" charset="0"/>
              <a:buChar char="•"/>
            </a:pPr>
            <a:r>
              <a:rPr lang="en-GB" dirty="0"/>
              <a:t> In empiric </a:t>
            </a:r>
            <a:r>
              <a:rPr lang="en-GB" dirty="0">
                <a:latin typeface="+mj-lt"/>
              </a:rPr>
              <a:t>setting</a:t>
            </a:r>
            <a:r>
              <a:rPr lang="en-GB" dirty="0"/>
              <a:t>, only a proportion of people have the suspected pathogen-mechanism</a:t>
            </a:r>
          </a:p>
        </p:txBody>
      </p:sp>
      <p:sp>
        <p:nvSpPr>
          <p:cNvPr id="13" name="TextBox 12">
            <a:extLst>
              <a:ext uri="{FF2B5EF4-FFF2-40B4-BE49-F238E27FC236}">
                <a16:creationId xmlns:a16="http://schemas.microsoft.com/office/drawing/2014/main" id="{E7006126-A1E9-4F34-BF31-EF16DF690D57}"/>
              </a:ext>
            </a:extLst>
          </p:cNvPr>
          <p:cNvSpPr txBox="1"/>
          <p:nvPr/>
        </p:nvSpPr>
        <p:spPr>
          <a:xfrm>
            <a:off x="496383" y="5520361"/>
            <a:ext cx="10239090" cy="631583"/>
          </a:xfrm>
          <a:prstGeom prst="rect">
            <a:avLst/>
          </a:prstGeom>
          <a:noFill/>
        </p:spPr>
        <p:txBody>
          <a:bodyPr wrap="square">
            <a:spAutoFit/>
          </a:bodyPr>
          <a:lstStyle/>
          <a:p>
            <a:pPr>
              <a:lnSpc>
                <a:spcPct val="115000"/>
              </a:lnSpc>
            </a:pPr>
            <a:r>
              <a:rPr lang="en-GB" sz="1600" dirty="0">
                <a:effectLst/>
                <a:latin typeface="+mj-lt"/>
                <a:ea typeface="Arial" panose="020B0604020202020204" pitchFamily="34" charset="0"/>
                <a:cs typeface="Times New Roman" panose="02020603050405020304" pitchFamily="18" charset="0"/>
              </a:rPr>
              <a:t>ca, colistin/aminoglycosides; </a:t>
            </a:r>
            <a:r>
              <a:rPr lang="en-GB" sz="1600" dirty="0" err="1">
                <a:effectLst/>
                <a:latin typeface="+mj-lt"/>
                <a:ea typeface="Arial" panose="020B0604020202020204" pitchFamily="34" charset="0"/>
                <a:cs typeface="Times New Roman" panose="02020603050405020304" pitchFamily="18" charset="0"/>
              </a:rPr>
              <a:t>cUTI</a:t>
            </a:r>
            <a:r>
              <a:rPr lang="en-GB" sz="1600" dirty="0">
                <a:effectLst/>
                <a:latin typeface="+mj-lt"/>
                <a:ea typeface="Arial" panose="020B0604020202020204" pitchFamily="34" charset="0"/>
                <a:cs typeface="Times New Roman" panose="02020603050405020304" pitchFamily="18" charset="0"/>
              </a:rPr>
              <a:t>, complicated urinary tract infection; HAP/VAP, hospital acquired pneumonia/ventilator associated pneumonia; </a:t>
            </a:r>
            <a:r>
              <a:rPr lang="en-GB" sz="1600" dirty="0" err="1">
                <a:effectLst/>
                <a:latin typeface="+mj-lt"/>
                <a:ea typeface="Arial" panose="020B0604020202020204" pitchFamily="34" charset="0"/>
                <a:cs typeface="Times New Roman" panose="02020603050405020304" pitchFamily="18" charset="0"/>
              </a:rPr>
              <a:t>nca</a:t>
            </a:r>
            <a:r>
              <a:rPr lang="en-GB" sz="1600" dirty="0">
                <a:effectLst/>
                <a:latin typeface="+mj-lt"/>
                <a:ea typeface="Arial" panose="020B0604020202020204" pitchFamily="34" charset="0"/>
                <a:cs typeface="Times New Roman" panose="02020603050405020304" pitchFamily="18" charset="0"/>
              </a:rPr>
              <a:t>, non-colistin/aminoglycosides</a:t>
            </a:r>
            <a:endParaRPr lang="en-GB" sz="1600" dirty="0">
              <a:effectLst/>
              <a:latin typeface="+mj-lt"/>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73712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C82BA-0659-42A4-B6C1-CDC37DB971BF}"/>
              </a:ext>
            </a:extLst>
          </p:cNvPr>
          <p:cNvSpPr>
            <a:spLocks noGrp="1"/>
          </p:cNvSpPr>
          <p:nvPr>
            <p:ph type="ctrTitle"/>
          </p:nvPr>
        </p:nvSpPr>
        <p:spPr>
          <a:xfrm>
            <a:off x="395911" y="131791"/>
            <a:ext cx="11080069" cy="1276350"/>
          </a:xfrm>
          <a:noFill/>
        </p:spPr>
        <p:txBody>
          <a:bodyPr>
            <a:noAutofit/>
          </a:bodyPr>
          <a:lstStyle/>
          <a:p>
            <a:pPr>
              <a:lnSpc>
                <a:spcPct val="100000"/>
              </a:lnSpc>
            </a:pPr>
            <a:r>
              <a:rPr lang="en-GB" sz="2400" dirty="0"/>
              <a:t>EEPRU’s scenario results: value of being prepared for emergence of resistance</a:t>
            </a:r>
            <a:br>
              <a:rPr lang="en-GB" sz="2400" dirty="0"/>
            </a:br>
            <a:r>
              <a:rPr lang="en-GB" sz="2200" b="0" i="1" dirty="0">
                <a:solidFill>
                  <a:schemeClr val="accent2"/>
                </a:solidFill>
              </a:rPr>
              <a:t>Population-level incremental net benefit for most influential infection site and setting: </a:t>
            </a:r>
            <a:br>
              <a:rPr lang="en-GB" sz="2200" b="0" i="1" dirty="0">
                <a:solidFill>
                  <a:schemeClr val="accent2"/>
                </a:solidFill>
              </a:rPr>
            </a:br>
            <a:r>
              <a:rPr lang="en-GB" sz="2200" b="0" i="1" dirty="0" err="1">
                <a:solidFill>
                  <a:schemeClr val="accent2"/>
                </a:solidFill>
              </a:rPr>
              <a:t>cUTI</a:t>
            </a:r>
            <a:r>
              <a:rPr lang="en-GB" sz="2200" b="0" i="1" dirty="0">
                <a:solidFill>
                  <a:schemeClr val="accent2"/>
                </a:solidFill>
              </a:rPr>
              <a:t> in microbiology directed setting  </a:t>
            </a:r>
            <a:endParaRPr lang="en-GB" sz="2200" dirty="0"/>
          </a:p>
        </p:txBody>
      </p:sp>
      <p:graphicFrame>
        <p:nvGraphicFramePr>
          <p:cNvPr id="4" name="Table 3">
            <a:extLst>
              <a:ext uri="{FF2B5EF4-FFF2-40B4-BE49-F238E27FC236}">
                <a16:creationId xmlns:a16="http://schemas.microsoft.com/office/drawing/2014/main" id="{CE3EBC7A-FECB-49A6-B9C9-8314FDE69377}"/>
              </a:ext>
            </a:extLst>
          </p:cNvPr>
          <p:cNvGraphicFramePr>
            <a:graphicFrameLocks noGrp="1"/>
          </p:cNvGraphicFramePr>
          <p:nvPr/>
        </p:nvGraphicFramePr>
        <p:xfrm>
          <a:off x="237282" y="1637264"/>
          <a:ext cx="11717435" cy="4067227"/>
        </p:xfrm>
        <a:graphic>
          <a:graphicData uri="http://schemas.openxmlformats.org/drawingml/2006/table">
            <a:tbl>
              <a:tblPr/>
              <a:tblGrid>
                <a:gridCol w="1064675">
                  <a:extLst>
                    <a:ext uri="{9D8B030D-6E8A-4147-A177-3AD203B41FA5}">
                      <a16:colId xmlns:a16="http://schemas.microsoft.com/office/drawing/2014/main" val="2382080871"/>
                    </a:ext>
                  </a:extLst>
                </a:gridCol>
                <a:gridCol w="3717333">
                  <a:extLst>
                    <a:ext uri="{9D8B030D-6E8A-4147-A177-3AD203B41FA5}">
                      <a16:colId xmlns:a16="http://schemas.microsoft.com/office/drawing/2014/main" val="1507933220"/>
                    </a:ext>
                  </a:extLst>
                </a:gridCol>
                <a:gridCol w="770603">
                  <a:extLst>
                    <a:ext uri="{9D8B030D-6E8A-4147-A177-3AD203B41FA5}">
                      <a16:colId xmlns:a16="http://schemas.microsoft.com/office/drawing/2014/main" val="589514345"/>
                    </a:ext>
                  </a:extLst>
                </a:gridCol>
                <a:gridCol w="770603">
                  <a:extLst>
                    <a:ext uri="{9D8B030D-6E8A-4147-A177-3AD203B41FA5}">
                      <a16:colId xmlns:a16="http://schemas.microsoft.com/office/drawing/2014/main" val="3385035337"/>
                    </a:ext>
                  </a:extLst>
                </a:gridCol>
                <a:gridCol w="770603">
                  <a:extLst>
                    <a:ext uri="{9D8B030D-6E8A-4147-A177-3AD203B41FA5}">
                      <a16:colId xmlns:a16="http://schemas.microsoft.com/office/drawing/2014/main" val="562376621"/>
                    </a:ext>
                  </a:extLst>
                </a:gridCol>
                <a:gridCol w="770603">
                  <a:extLst>
                    <a:ext uri="{9D8B030D-6E8A-4147-A177-3AD203B41FA5}">
                      <a16:colId xmlns:a16="http://schemas.microsoft.com/office/drawing/2014/main" val="97322568"/>
                    </a:ext>
                  </a:extLst>
                </a:gridCol>
                <a:gridCol w="770603">
                  <a:extLst>
                    <a:ext uri="{9D8B030D-6E8A-4147-A177-3AD203B41FA5}">
                      <a16:colId xmlns:a16="http://schemas.microsoft.com/office/drawing/2014/main" val="3019975708"/>
                    </a:ext>
                  </a:extLst>
                </a:gridCol>
                <a:gridCol w="770603">
                  <a:extLst>
                    <a:ext uri="{9D8B030D-6E8A-4147-A177-3AD203B41FA5}">
                      <a16:colId xmlns:a16="http://schemas.microsoft.com/office/drawing/2014/main" val="2977894300"/>
                    </a:ext>
                  </a:extLst>
                </a:gridCol>
                <a:gridCol w="770603">
                  <a:extLst>
                    <a:ext uri="{9D8B030D-6E8A-4147-A177-3AD203B41FA5}">
                      <a16:colId xmlns:a16="http://schemas.microsoft.com/office/drawing/2014/main" val="2193652989"/>
                    </a:ext>
                  </a:extLst>
                </a:gridCol>
                <a:gridCol w="770603">
                  <a:extLst>
                    <a:ext uri="{9D8B030D-6E8A-4147-A177-3AD203B41FA5}">
                      <a16:colId xmlns:a16="http://schemas.microsoft.com/office/drawing/2014/main" val="2916106979"/>
                    </a:ext>
                  </a:extLst>
                </a:gridCol>
                <a:gridCol w="770603">
                  <a:extLst>
                    <a:ext uri="{9D8B030D-6E8A-4147-A177-3AD203B41FA5}">
                      <a16:colId xmlns:a16="http://schemas.microsoft.com/office/drawing/2014/main" val="2598940411"/>
                    </a:ext>
                  </a:extLst>
                </a:gridCol>
              </a:tblGrid>
              <a:tr h="425547">
                <a:tc rowSpan="5">
                  <a:txBody>
                    <a:bodyPr/>
                    <a:lstStyle/>
                    <a:p>
                      <a:pPr algn="ctr" fontAlgn="ctr"/>
                      <a:r>
                        <a:rPr lang="en-GB" sz="1600" b="1" i="0" u="none" strike="noStrike" dirty="0">
                          <a:solidFill>
                            <a:schemeClr val="tx1"/>
                          </a:solidFill>
                          <a:effectLst/>
                          <a:latin typeface="+mj-lt"/>
                        </a:rPr>
                        <a:t>Base case (blue box) and </a:t>
                      </a:r>
                      <a:r>
                        <a:rPr lang="en-GB" sz="1600" b="1" i="0" u="none" strike="noStrike" dirty="0">
                          <a:solidFill>
                            <a:srgbClr val="000000"/>
                          </a:solidFill>
                          <a:effectLst/>
                          <a:latin typeface="+mj-lt"/>
                        </a:rPr>
                        <a:t>scenarios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marL="36000" algn="l" fontAlgn="ctr"/>
                      <a:r>
                        <a:rPr lang="en-GB" sz="1600" b="1" i="0" u="none" strike="noStrike">
                          <a:solidFill>
                            <a:srgbClr val="000000"/>
                          </a:solidFill>
                          <a:effectLst/>
                          <a:latin typeface="+mj-lt"/>
                        </a:rPr>
                        <a:t>Probability of event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GB" sz="1600" b="0" i="0" u="none" strike="noStrike">
                          <a:solidFill>
                            <a:srgbClr val="000000"/>
                          </a:solidFill>
                          <a:effectLst/>
                          <a:latin typeface="+mj-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GB" sz="1600" b="0" i="0" u="none" strike="noStrike">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242815"/>
                  </a:ext>
                </a:extLst>
              </a:tr>
              <a:tr h="425547">
                <a:tc vMerge="1">
                  <a:txBody>
                    <a:bodyPr/>
                    <a:lstStyle/>
                    <a:p>
                      <a:endParaRPr lang="en-GB"/>
                    </a:p>
                  </a:txBody>
                  <a:tcPr/>
                </a:tc>
                <a:tc>
                  <a:txBody>
                    <a:bodyPr/>
                    <a:lstStyle/>
                    <a:p>
                      <a:pPr marL="36000" algn="l" fontAlgn="ctr"/>
                      <a:r>
                        <a:rPr lang="en-GB" sz="1600" b="1" i="0" u="none" strike="noStrike" dirty="0">
                          <a:solidFill>
                            <a:srgbClr val="000000"/>
                          </a:solidFill>
                          <a:effectLst/>
                          <a:latin typeface="+mj-lt"/>
                        </a:rPr>
                        <a:t>Event date (years from now)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GB" sz="1600" b="0" i="0" u="none" strike="noStrike">
                          <a:solidFill>
                            <a:srgbClr val="000000"/>
                          </a:solidFill>
                          <a:effectLst/>
                          <a:latin typeface="+mj-lt"/>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GB" sz="1600" b="0" i="0" u="none" strike="noStrike">
                          <a:solidFill>
                            <a:srgbClr val="000000"/>
                          </a:solidFill>
                          <a:effectLst/>
                          <a:latin typeface="+mj-lt"/>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9552738"/>
                  </a:ext>
                </a:extLst>
              </a:tr>
              <a:tr h="425547">
                <a:tc vMerge="1">
                  <a:txBody>
                    <a:bodyPr/>
                    <a:lstStyle/>
                    <a:p>
                      <a:endParaRPr lang="en-GB"/>
                    </a:p>
                  </a:txBody>
                  <a:tcPr/>
                </a:tc>
                <a:tc>
                  <a:txBody>
                    <a:bodyPr/>
                    <a:lstStyle/>
                    <a:p>
                      <a:pPr marL="36000" algn="l" fontAlgn="ctr"/>
                      <a:r>
                        <a:rPr lang="en-GB" sz="1600" b="1" i="0" u="none" strike="noStrike" dirty="0">
                          <a:solidFill>
                            <a:srgbClr val="000000"/>
                          </a:solidFill>
                          <a:effectLst/>
                          <a:latin typeface="+mj-lt"/>
                        </a:rPr>
                        <a:t>Annual population size in year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GB" sz="1600" b="0" i="0" u="none" strike="noStrike">
                          <a:solidFill>
                            <a:srgbClr val="000000"/>
                          </a:solidFill>
                          <a:effectLst/>
                          <a:latin typeface="+mj-lt"/>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46193006"/>
                  </a:ext>
                </a:extLst>
              </a:tr>
              <a:tr h="690737">
                <a:tc vMerge="1">
                  <a:txBody>
                    <a:bodyPr/>
                    <a:lstStyle/>
                    <a:p>
                      <a:endParaRPr lang="en-GB"/>
                    </a:p>
                  </a:txBody>
                  <a:tcPr/>
                </a:tc>
                <a:tc>
                  <a:txBody>
                    <a:bodyPr/>
                    <a:lstStyle/>
                    <a:p>
                      <a:pPr marL="36000" algn="l" fontAlgn="ctr"/>
                      <a:r>
                        <a:rPr lang="en-GB" sz="1600" b="1" i="0" u="none" strike="noStrike">
                          <a:solidFill>
                            <a:srgbClr val="000000"/>
                          </a:solidFill>
                          <a:effectLst/>
                          <a:latin typeface="+mj-lt"/>
                        </a:rPr>
                        <a:t>Population growth (annual, from baseline)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GB" sz="1600" b="0" i="0" u="none" strike="noStrike">
                          <a:solidFill>
                            <a:srgbClr val="000000"/>
                          </a:solidFill>
                          <a:effectLst/>
                          <a:latin typeface="+mj-lt"/>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GB" sz="1600" b="0" i="0" u="none" strike="noStrike" dirty="0">
                          <a:solidFill>
                            <a:srgbClr val="000000"/>
                          </a:solidFill>
                          <a:effectLst/>
                          <a:latin typeface="+mj-lt"/>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0867847"/>
                  </a:ext>
                </a:extLst>
              </a:tr>
              <a:tr h="425547">
                <a:tc vMerge="1">
                  <a:txBody>
                    <a:bodyPr/>
                    <a:lstStyle/>
                    <a:p>
                      <a:endParaRPr lang="en-GB"/>
                    </a:p>
                  </a:txBody>
                  <a:tcPr/>
                </a:tc>
                <a:tc>
                  <a:txBody>
                    <a:bodyPr/>
                    <a:lstStyle/>
                    <a:p>
                      <a:pPr marL="36000" algn="l" fontAlgn="ctr"/>
                      <a:r>
                        <a:rPr lang="en-GB" sz="1600" b="1" i="0" u="none" strike="noStrike">
                          <a:solidFill>
                            <a:srgbClr val="000000"/>
                          </a:solidFill>
                          <a:effectLst/>
                          <a:latin typeface="+mj-lt"/>
                        </a:rPr>
                        <a:t>Time horizon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600" b="0" i="0" u="none" strike="noStrike">
                          <a:solidFill>
                            <a:srgbClr val="000000"/>
                          </a:solidFill>
                          <a:effectLst/>
                          <a:latin typeface="+mj-lt"/>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690051228"/>
                  </a:ext>
                </a:extLst>
              </a:tr>
              <a:tr h="425547">
                <a:tc rowSpan="3">
                  <a:txBody>
                    <a:bodyPr/>
                    <a:lstStyle/>
                    <a:p>
                      <a:pPr algn="ctr" fontAlgn="ctr"/>
                      <a:r>
                        <a:rPr lang="en-GB" sz="1600" b="1" i="0" u="none" strike="noStrike">
                          <a:solidFill>
                            <a:srgbClr val="000000"/>
                          </a:solidFill>
                          <a:effectLst/>
                          <a:latin typeface="+mj-lt"/>
                        </a:rPr>
                        <a:t>Results</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marL="36000" algn="l" fontAlgn="ctr"/>
                      <a:r>
                        <a:rPr lang="en-GB" sz="1600" b="1" i="0" u="none" strike="noStrike">
                          <a:solidFill>
                            <a:srgbClr val="000000"/>
                          </a:solidFill>
                          <a:effectLst/>
                          <a:latin typeface="+mj-lt"/>
                        </a:rPr>
                        <a:t>Total number of patients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4,720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4,720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4,720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6,195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3,245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18,880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1,388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6,680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145</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1405975"/>
                  </a:ext>
                </a:extLst>
              </a:tr>
              <a:tr h="747206">
                <a:tc vMerge="1">
                  <a:txBody>
                    <a:bodyPr/>
                    <a:lstStyle/>
                    <a:p>
                      <a:endParaRPr lang="en-GB"/>
                    </a:p>
                  </a:txBody>
                  <a:tcPr/>
                </a:tc>
                <a:tc>
                  <a:txBody>
                    <a:bodyPr/>
                    <a:lstStyle/>
                    <a:p>
                      <a:pPr marL="36000" algn="l" fontAlgn="ctr"/>
                      <a:r>
                        <a:rPr lang="en-GB" sz="1600" b="1" i="0" u="none" strike="noStrike" dirty="0">
                          <a:solidFill>
                            <a:srgbClr val="000000"/>
                          </a:solidFill>
                          <a:effectLst/>
                          <a:latin typeface="+mj-lt"/>
                        </a:rPr>
                        <a:t>Total incremental net health benefit in QALYs conditional on event occurring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1,460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1,460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1,460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2,180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870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5,839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452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2,053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79</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07369709"/>
                  </a:ext>
                </a:extLst>
              </a:tr>
              <a:tr h="501549">
                <a:tc vMerge="1">
                  <a:txBody>
                    <a:bodyPr/>
                    <a:lstStyle/>
                    <a:p>
                      <a:endParaRPr lang="en-GB"/>
                    </a:p>
                  </a:txBody>
                  <a:tcPr/>
                </a:tc>
                <a:tc>
                  <a:txBody>
                    <a:bodyPr/>
                    <a:lstStyle/>
                    <a:p>
                      <a:pPr marL="36000" algn="l" fontAlgn="ctr"/>
                      <a:r>
                        <a:rPr lang="en-GB" sz="1600" b="1" i="0" u="none" strike="noStrike" dirty="0">
                          <a:solidFill>
                            <a:srgbClr val="000000"/>
                          </a:solidFill>
                          <a:effectLst/>
                          <a:latin typeface="+mj-lt"/>
                        </a:rPr>
                        <a:t>Expected incremental net health benefit QALYs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21.8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58.4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r" fontAlgn="ctr"/>
                      <a:r>
                        <a:rPr lang="en-GB" sz="1600" b="0" i="0" u="none" strike="noStrike" dirty="0">
                          <a:solidFill>
                            <a:srgbClr val="000000"/>
                          </a:solidFill>
                          <a:effectLst/>
                          <a:latin typeface="+mj-lt"/>
                        </a:rPr>
                        <a:t>0.8</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11517535"/>
                  </a:ext>
                </a:extLst>
              </a:tr>
            </a:tbl>
          </a:graphicData>
        </a:graphic>
      </p:graphicFrame>
      <p:sp>
        <p:nvSpPr>
          <p:cNvPr id="5" name="Rectangle 4">
            <a:extLst>
              <a:ext uri="{FF2B5EF4-FFF2-40B4-BE49-F238E27FC236}">
                <a16:creationId xmlns:a16="http://schemas.microsoft.com/office/drawing/2014/main" id="{6234594B-FC43-4349-A48B-DE7D0EF52F96}"/>
              </a:ext>
              <a:ext uri="{C183D7F6-B498-43B3-948B-1728B52AA6E4}">
                <adec:decorative xmlns:adec="http://schemas.microsoft.com/office/drawing/2017/decorative" val="1"/>
              </a:ext>
            </a:extLst>
          </p:cNvPr>
          <p:cNvSpPr/>
          <p:nvPr/>
        </p:nvSpPr>
        <p:spPr>
          <a:xfrm>
            <a:off x="4997394" y="1637264"/>
            <a:ext cx="824248" cy="4067227"/>
          </a:xfrm>
          <a:prstGeom prst="rect">
            <a:avLst/>
          </a:prstGeom>
          <a:noFill/>
          <a:ln w="381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ubtitle 2">
            <a:extLst>
              <a:ext uri="{FF2B5EF4-FFF2-40B4-BE49-F238E27FC236}">
                <a16:creationId xmlns:a16="http://schemas.microsoft.com/office/drawing/2014/main" id="{DB329099-2970-42B4-B9C2-00BCCDCB9A56}"/>
              </a:ext>
            </a:extLst>
          </p:cNvPr>
          <p:cNvSpPr txBox="1">
            <a:spLocks/>
          </p:cNvSpPr>
          <p:nvPr/>
        </p:nvSpPr>
        <p:spPr>
          <a:xfrm>
            <a:off x="331738" y="6067745"/>
            <a:ext cx="11394798" cy="540000"/>
          </a:xfrm>
          <a:prstGeom prst="rect">
            <a:avLst/>
          </a:prstGeom>
          <a:solidFill>
            <a:srgbClr val="451551"/>
          </a:solidFill>
          <a:ln w="28575">
            <a:solidFill>
              <a:srgbClr val="451551"/>
            </a:solidFill>
          </a:ln>
        </p:spPr>
        <p:txBody>
          <a:bodyPr vert="horz" lIns="91440" tIns="45720" rIns="91440" bIns="45720" rtlCol="0" anchor="t" anchorCtr="0">
            <a:noAutofit/>
          </a:bodyPr>
          <a:lstStyle>
            <a:defPPr>
              <a:defRPr lang="en-US"/>
            </a:defPPr>
            <a:lvl1pPr marL="285750" indent="-285750">
              <a:lnSpc>
                <a:spcPct val="150000"/>
              </a:lnSpc>
              <a:spcBef>
                <a:spcPts val="200"/>
              </a:spcBef>
              <a:buFont typeface="Arial" panose="020B0604020202020204" pitchFamily="34" charset="0"/>
              <a:buNone/>
              <a:defRPr>
                <a:latin typeface="Lato" panose="020F0502020204030203" pitchFamily="34" charset="0"/>
                <a:ea typeface="Lato" panose="020F0502020204030203" pitchFamily="34" charset="0"/>
                <a:cs typeface="Lato" panose="020F0502020204030203" pitchFamily="34" charset="0"/>
              </a:defRPr>
            </a:lvl1pPr>
            <a:lvl2pPr marL="0" lvl="1" indent="0" algn="ctr">
              <a:lnSpc>
                <a:spcPct val="100000"/>
              </a:lnSpc>
              <a:spcBef>
                <a:spcPts val="600"/>
              </a:spcBef>
              <a:spcAft>
                <a:spcPts val="600"/>
              </a:spcAft>
              <a:buFont typeface="Arial" panose="020B0604020202020204" pitchFamily="34" charset="0"/>
              <a:buNone/>
              <a:defRPr sz="2000">
                <a:solidFill>
                  <a:schemeClr val="bg1"/>
                </a:solidFill>
                <a:latin typeface="Lato" panose="020F0502020204030203" pitchFamily="34" charset="0"/>
                <a:ea typeface="Lato" panose="020F0502020204030203" pitchFamily="34" charset="0"/>
                <a:cs typeface="Lato" panose="020F0502020204030203" pitchFamily="34" charset="0"/>
              </a:defRPr>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ctr"/>
            <a:r>
              <a:rPr kumimoji="0" lang="en-GB" sz="2000" b="1"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Is the base case estimate plausible</a:t>
            </a:r>
            <a:r>
              <a:rPr lang="en-GB" sz="2000" b="1" dirty="0">
                <a:solidFill>
                  <a:schemeClr val="bg1"/>
                </a:solidFill>
              </a:rPr>
              <a:t>?</a:t>
            </a:r>
          </a:p>
        </p:txBody>
      </p:sp>
    </p:spTree>
    <p:extLst>
      <p:ext uri="{BB962C8B-B14F-4D97-AF65-F5344CB8AC3E}">
        <p14:creationId xmlns:p14="http://schemas.microsoft.com/office/powerpoint/2010/main" val="17555780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C82BA-0659-42A4-B6C1-CDC37DB971BF}"/>
              </a:ext>
            </a:extLst>
          </p:cNvPr>
          <p:cNvSpPr>
            <a:spLocks noGrp="1"/>
          </p:cNvSpPr>
          <p:nvPr>
            <p:ph type="ctrTitle"/>
          </p:nvPr>
        </p:nvSpPr>
        <p:spPr>
          <a:xfrm>
            <a:off x="474320" y="137417"/>
            <a:ext cx="11551043" cy="1276350"/>
          </a:xfrm>
          <a:noFill/>
        </p:spPr>
        <p:txBody>
          <a:bodyPr>
            <a:noAutofit/>
          </a:bodyPr>
          <a:lstStyle/>
          <a:p>
            <a:r>
              <a:rPr lang="en-GB" sz="2400" dirty="0"/>
              <a:t>Scenario analysis on subgroup who cannot take colistin/aminoglycosides</a:t>
            </a:r>
            <a:br>
              <a:rPr lang="en-GB" sz="2400" dirty="0"/>
            </a:br>
            <a:endParaRPr lang="en-GB" sz="2400" dirty="0"/>
          </a:p>
        </p:txBody>
      </p:sp>
      <p:sp>
        <p:nvSpPr>
          <p:cNvPr id="3" name="Subtitle 2">
            <a:extLst>
              <a:ext uri="{FF2B5EF4-FFF2-40B4-BE49-F238E27FC236}">
                <a16:creationId xmlns:a16="http://schemas.microsoft.com/office/drawing/2014/main" id="{33191D98-90BC-4348-8499-A6A44F434949}"/>
              </a:ext>
            </a:extLst>
          </p:cNvPr>
          <p:cNvSpPr>
            <a:spLocks noGrp="1"/>
          </p:cNvSpPr>
          <p:nvPr>
            <p:ph type="subTitle" idx="1"/>
          </p:nvPr>
        </p:nvSpPr>
        <p:spPr>
          <a:xfrm>
            <a:off x="405562" y="579221"/>
            <a:ext cx="11551043" cy="2849432"/>
          </a:xfrm>
        </p:spPr>
        <p:txBody>
          <a:bodyPr>
            <a:noAutofit/>
          </a:bodyPr>
          <a:lstStyle/>
          <a:p>
            <a:pPr>
              <a:lnSpc>
                <a:spcPct val="100000"/>
              </a:lnSpc>
              <a:buFont typeface="Arial" panose="020B0604020202020204" pitchFamily="34" charset="0"/>
              <a:buChar char="•"/>
            </a:pPr>
            <a:r>
              <a:rPr lang="en-GB" sz="1700" dirty="0"/>
              <a:t>Population-level benefits compared to base-case are higher</a:t>
            </a:r>
            <a:r>
              <a:rPr lang="en-GB" sz="1700" dirty="0">
                <a:solidFill>
                  <a:srgbClr val="FF0000"/>
                </a:solidFill>
              </a:rPr>
              <a:t> </a:t>
            </a:r>
            <a:r>
              <a:rPr lang="en-GB" sz="1700" dirty="0"/>
              <a:t>in microbiology-directed than empiric setting because the benefit of </a:t>
            </a:r>
            <a:r>
              <a:rPr lang="en-GB" sz="1700" dirty="0" err="1"/>
              <a:t>cefid</a:t>
            </a:r>
            <a:r>
              <a:rPr lang="en-GB" sz="1700" dirty="0"/>
              <a:t> in patients who cannot take colistin is higher</a:t>
            </a:r>
            <a:endParaRPr lang="en-GB" sz="1700" dirty="0">
              <a:solidFill>
                <a:srgbClr val="FF0000"/>
              </a:solidFill>
            </a:endParaRPr>
          </a:p>
          <a:p>
            <a:pPr>
              <a:lnSpc>
                <a:spcPct val="100000"/>
              </a:lnSpc>
              <a:buFont typeface="Arial" panose="020B0604020202020204" pitchFamily="34" charset="0"/>
              <a:buChar char="•"/>
            </a:pPr>
            <a:r>
              <a:rPr lang="en-GB" sz="1700" dirty="0"/>
              <a:t>EEPRU considers results may overestimate total benefits because </a:t>
            </a:r>
          </a:p>
          <a:p>
            <a:pPr marL="742950" lvl="1" indent="-285750" algn="l">
              <a:lnSpc>
                <a:spcPct val="100000"/>
              </a:lnSpc>
              <a:buFont typeface="Arial" panose="020B0604020202020204" pitchFamily="34" charset="0"/>
              <a:buChar char="•"/>
            </a:pPr>
            <a:r>
              <a:rPr lang="en-GB" sz="1700" dirty="0"/>
              <a:t>20%-40% high compared to EEPRU’s advisers estimates</a:t>
            </a:r>
          </a:p>
          <a:p>
            <a:pPr marL="742950" lvl="1" indent="-285750" algn="l">
              <a:lnSpc>
                <a:spcPct val="100000"/>
              </a:lnSpc>
              <a:buFont typeface="Arial" panose="020B0604020202020204" pitchFamily="34" charset="0"/>
              <a:buChar char="•"/>
            </a:pPr>
            <a:r>
              <a:rPr lang="en-GB" sz="1700" dirty="0"/>
              <a:t>Scenario assumes comparable outcomes in patients who can and cannot take colistin</a:t>
            </a:r>
          </a:p>
          <a:p>
            <a:pPr marL="742950" lvl="1" indent="-285750" algn="l">
              <a:lnSpc>
                <a:spcPct val="100000"/>
              </a:lnSpc>
              <a:buFont typeface="Arial" panose="020B0604020202020204" pitchFamily="34" charset="0"/>
              <a:buChar char="•"/>
            </a:pPr>
            <a:r>
              <a:rPr lang="en-GB" sz="1700" dirty="0"/>
              <a:t>Scenario assumes contraindicated to colistin and aminoglycosides, concern mostly about colistin only</a:t>
            </a:r>
          </a:p>
        </p:txBody>
      </p:sp>
      <p:sp>
        <p:nvSpPr>
          <p:cNvPr id="6" name="TextBox 5">
            <a:extLst>
              <a:ext uri="{FF2B5EF4-FFF2-40B4-BE49-F238E27FC236}">
                <a16:creationId xmlns:a16="http://schemas.microsoft.com/office/drawing/2014/main" id="{A52CC012-DF28-49E6-B146-6CCEE5D70C93}"/>
              </a:ext>
            </a:extLst>
          </p:cNvPr>
          <p:cNvSpPr txBox="1"/>
          <p:nvPr/>
        </p:nvSpPr>
        <p:spPr>
          <a:xfrm>
            <a:off x="434927" y="6236002"/>
            <a:ext cx="11876815" cy="615553"/>
          </a:xfrm>
          <a:prstGeom prst="rect">
            <a:avLst/>
          </a:prstGeom>
          <a:noFill/>
        </p:spPr>
        <p:txBody>
          <a:bodyPr wrap="square" rtlCol="0">
            <a:spAutoFit/>
          </a:bodyPr>
          <a:lstStyle/>
          <a:p>
            <a:r>
              <a:rPr lang="en-GB" sz="1700" dirty="0"/>
              <a:t>Ranges represent 2 scenarios regarding population size and growth: </a:t>
            </a:r>
            <a:r>
              <a:rPr lang="en-GB" sz="1700" dirty="0" err="1"/>
              <a:t>PHE+damped</a:t>
            </a:r>
            <a:r>
              <a:rPr lang="en-GB" sz="1700" dirty="0"/>
              <a:t>, clinical experts+ persistent</a:t>
            </a:r>
          </a:p>
          <a:p>
            <a:r>
              <a:rPr lang="en-GB" sz="1700" dirty="0"/>
              <a:t>* In base-case, resistance to </a:t>
            </a:r>
            <a:r>
              <a:rPr lang="en-GB" sz="1700" dirty="0" err="1"/>
              <a:t>cefiderocol</a:t>
            </a:r>
            <a:r>
              <a:rPr lang="en-GB" sz="1700" dirty="0"/>
              <a:t> assumed to increase by 1% over 20 years. Assumption not applied here</a:t>
            </a:r>
          </a:p>
        </p:txBody>
      </p:sp>
      <p:graphicFrame>
        <p:nvGraphicFramePr>
          <p:cNvPr id="8" name="Table 7">
            <a:extLst>
              <a:ext uri="{FF2B5EF4-FFF2-40B4-BE49-F238E27FC236}">
                <a16:creationId xmlns:a16="http://schemas.microsoft.com/office/drawing/2014/main" id="{838D5AC3-EA93-4B8A-B8CF-D931E3E29D94}"/>
              </a:ext>
            </a:extLst>
          </p:cNvPr>
          <p:cNvGraphicFramePr>
            <a:graphicFrameLocks noGrp="1"/>
          </p:cNvGraphicFramePr>
          <p:nvPr/>
        </p:nvGraphicFramePr>
        <p:xfrm>
          <a:off x="464291" y="2526465"/>
          <a:ext cx="11322147" cy="3679794"/>
        </p:xfrm>
        <a:graphic>
          <a:graphicData uri="http://schemas.openxmlformats.org/drawingml/2006/table">
            <a:tbl>
              <a:tblPr firstRow="1" bandRow="1">
                <a:tableStyleId>{5C22544A-7EE6-4342-B048-85BDC9FD1C3A}</a:tableStyleId>
              </a:tblPr>
              <a:tblGrid>
                <a:gridCol w="2292363">
                  <a:extLst>
                    <a:ext uri="{9D8B030D-6E8A-4147-A177-3AD203B41FA5}">
                      <a16:colId xmlns:a16="http://schemas.microsoft.com/office/drawing/2014/main" val="2766272812"/>
                    </a:ext>
                  </a:extLst>
                </a:gridCol>
                <a:gridCol w="1805957">
                  <a:extLst>
                    <a:ext uri="{9D8B030D-6E8A-4147-A177-3AD203B41FA5}">
                      <a16:colId xmlns:a16="http://schemas.microsoft.com/office/drawing/2014/main" val="3836306694"/>
                    </a:ext>
                  </a:extLst>
                </a:gridCol>
                <a:gridCol w="1805957">
                  <a:extLst>
                    <a:ext uri="{9D8B030D-6E8A-4147-A177-3AD203B41FA5}">
                      <a16:colId xmlns:a16="http://schemas.microsoft.com/office/drawing/2014/main" val="3949522808"/>
                    </a:ext>
                  </a:extLst>
                </a:gridCol>
                <a:gridCol w="1805957">
                  <a:extLst>
                    <a:ext uri="{9D8B030D-6E8A-4147-A177-3AD203B41FA5}">
                      <a16:colId xmlns:a16="http://schemas.microsoft.com/office/drawing/2014/main" val="3945630451"/>
                    </a:ext>
                  </a:extLst>
                </a:gridCol>
                <a:gridCol w="2060046">
                  <a:extLst>
                    <a:ext uri="{9D8B030D-6E8A-4147-A177-3AD203B41FA5}">
                      <a16:colId xmlns:a16="http://schemas.microsoft.com/office/drawing/2014/main" val="3506494233"/>
                    </a:ext>
                  </a:extLst>
                </a:gridCol>
                <a:gridCol w="1551867">
                  <a:extLst>
                    <a:ext uri="{9D8B030D-6E8A-4147-A177-3AD203B41FA5}">
                      <a16:colId xmlns:a16="http://schemas.microsoft.com/office/drawing/2014/main" val="2760324187"/>
                    </a:ext>
                  </a:extLst>
                </a:gridCol>
              </a:tblGrid>
              <a:tr h="286662">
                <a:tc>
                  <a:txBody>
                    <a:bodyPr/>
                    <a:lstStyle/>
                    <a:p>
                      <a:pPr algn="ctr">
                        <a:lnSpc>
                          <a:spcPct val="100000"/>
                        </a:lnSpc>
                      </a:pPr>
                      <a:endParaRPr lang="en-GB" sz="1700" dirty="0">
                        <a:solidFill>
                          <a:schemeClr val="bg1"/>
                        </a:solidFill>
                        <a:effectLst/>
                        <a:latin typeface="+mj-lt"/>
                        <a:ea typeface="Arial" panose="020B0604020202020204" pitchFamily="34" charset="0"/>
                        <a:cs typeface="Arial" panose="020B0604020202020204" pitchFamily="34" charset="0"/>
                      </a:endParaRPr>
                    </a:p>
                  </a:txBody>
                  <a:tcPr marL="50539" marR="50539" marT="0" marB="0" anchor="ctr"/>
                </a:tc>
                <a:tc>
                  <a:txBody>
                    <a:bodyPr/>
                    <a:lstStyle/>
                    <a:p>
                      <a:pPr algn="ctr">
                        <a:lnSpc>
                          <a:spcPct val="115000"/>
                        </a:lnSpc>
                      </a:pPr>
                      <a:r>
                        <a:rPr lang="en-GB" sz="1700" dirty="0">
                          <a:solidFill>
                            <a:schemeClr val="bg1"/>
                          </a:solidFill>
                          <a:effectLst/>
                          <a:latin typeface="+mj-lt"/>
                        </a:rPr>
                        <a:t>HAP/VAP</a:t>
                      </a:r>
                      <a:endParaRPr lang="en-GB" sz="1700" dirty="0">
                        <a:solidFill>
                          <a:schemeClr val="bg1"/>
                        </a:solidFill>
                        <a:effectLst/>
                        <a:latin typeface="+mj-lt"/>
                        <a:ea typeface="Arial" panose="020B0604020202020204" pitchFamily="34" charset="0"/>
                        <a:cs typeface="Arial" panose="020B0604020202020204" pitchFamily="34" charset="0"/>
                      </a:endParaRPr>
                    </a:p>
                  </a:txBody>
                  <a:tcPr marL="50539" marR="50539" marT="0" marB="0" anchor="ctr"/>
                </a:tc>
                <a:tc>
                  <a:txBody>
                    <a:bodyPr/>
                    <a:lstStyle/>
                    <a:p>
                      <a:pPr algn="ctr">
                        <a:lnSpc>
                          <a:spcPct val="115000"/>
                        </a:lnSpc>
                      </a:pPr>
                      <a:r>
                        <a:rPr lang="en-GB" sz="1700" dirty="0" err="1">
                          <a:solidFill>
                            <a:schemeClr val="bg1"/>
                          </a:solidFill>
                          <a:effectLst/>
                          <a:latin typeface="+mj-lt"/>
                        </a:rPr>
                        <a:t>cUTI</a:t>
                      </a:r>
                      <a:endParaRPr lang="en-GB" sz="1700" dirty="0">
                        <a:solidFill>
                          <a:schemeClr val="bg1"/>
                        </a:solidFill>
                        <a:effectLst/>
                        <a:latin typeface="+mj-lt"/>
                        <a:ea typeface="Arial" panose="020B0604020202020204" pitchFamily="34" charset="0"/>
                        <a:cs typeface="Arial" panose="020B0604020202020204" pitchFamily="34" charset="0"/>
                      </a:endParaRPr>
                    </a:p>
                  </a:txBody>
                  <a:tcPr marL="50539" marR="50539" marT="0" marB="0" anchor="ctr"/>
                </a:tc>
                <a:tc>
                  <a:txBody>
                    <a:bodyPr/>
                    <a:lstStyle/>
                    <a:p>
                      <a:pPr algn="ctr">
                        <a:lnSpc>
                          <a:spcPct val="115000"/>
                        </a:lnSpc>
                      </a:pPr>
                      <a:r>
                        <a:rPr lang="en-GB" sz="1700" dirty="0">
                          <a:solidFill>
                            <a:schemeClr val="bg1"/>
                          </a:solidFill>
                          <a:effectLst/>
                          <a:latin typeface="+mj-lt"/>
                        </a:rPr>
                        <a:t>BSI</a:t>
                      </a:r>
                      <a:endParaRPr lang="en-GB" sz="1700" dirty="0">
                        <a:solidFill>
                          <a:schemeClr val="bg1"/>
                        </a:solidFill>
                        <a:effectLst/>
                        <a:latin typeface="+mj-lt"/>
                        <a:ea typeface="Arial" panose="020B0604020202020204" pitchFamily="34" charset="0"/>
                        <a:cs typeface="Arial" panose="020B0604020202020204" pitchFamily="34" charset="0"/>
                      </a:endParaRPr>
                    </a:p>
                  </a:txBody>
                  <a:tcPr marL="50539" marR="50539" marT="0" marB="0" anchor="ctr"/>
                </a:tc>
                <a:tc>
                  <a:txBody>
                    <a:bodyPr/>
                    <a:lstStyle/>
                    <a:p>
                      <a:pPr algn="ctr">
                        <a:lnSpc>
                          <a:spcPct val="115000"/>
                        </a:lnSpc>
                      </a:pPr>
                      <a:r>
                        <a:rPr lang="en-GB" sz="1700" dirty="0">
                          <a:solidFill>
                            <a:schemeClr val="bg1"/>
                          </a:solidFill>
                          <a:effectLst/>
                          <a:latin typeface="+mj-lt"/>
                        </a:rPr>
                        <a:t>IAI</a:t>
                      </a:r>
                      <a:endParaRPr lang="en-GB" sz="1700" dirty="0">
                        <a:solidFill>
                          <a:schemeClr val="bg1"/>
                        </a:solidFill>
                        <a:effectLst/>
                        <a:latin typeface="+mj-lt"/>
                        <a:ea typeface="Arial" panose="020B0604020202020204" pitchFamily="34" charset="0"/>
                        <a:cs typeface="Arial" panose="020B0604020202020204" pitchFamily="34" charset="0"/>
                      </a:endParaRPr>
                    </a:p>
                  </a:txBody>
                  <a:tcPr marL="50539" marR="50539" marT="0" marB="0" anchor="ctr"/>
                </a:tc>
                <a:tc>
                  <a:txBody>
                    <a:bodyPr/>
                    <a:lstStyle/>
                    <a:p>
                      <a:pPr algn="ctr">
                        <a:lnSpc>
                          <a:spcPct val="115000"/>
                        </a:lnSpc>
                      </a:pPr>
                      <a:r>
                        <a:rPr lang="en-GB" sz="1700" dirty="0">
                          <a:solidFill>
                            <a:schemeClr val="bg1"/>
                          </a:solidFill>
                          <a:effectLst/>
                          <a:latin typeface="+mj-lt"/>
                        </a:rPr>
                        <a:t>Total</a:t>
                      </a:r>
                      <a:endParaRPr lang="en-GB" sz="1700" dirty="0">
                        <a:solidFill>
                          <a:schemeClr val="bg1"/>
                        </a:solidFill>
                        <a:effectLst/>
                        <a:latin typeface="+mj-lt"/>
                        <a:ea typeface="Arial" panose="020B0604020202020204" pitchFamily="34" charset="0"/>
                        <a:cs typeface="Arial" panose="020B0604020202020204" pitchFamily="34" charset="0"/>
                      </a:endParaRPr>
                    </a:p>
                  </a:txBody>
                  <a:tcPr marL="50539" marR="50539" marT="0" marB="0" anchor="ctr"/>
                </a:tc>
                <a:extLst>
                  <a:ext uri="{0D108BD9-81ED-4DB2-BD59-A6C34878D82A}">
                    <a16:rowId xmlns:a16="http://schemas.microsoft.com/office/drawing/2014/main" val="616158642"/>
                  </a:ext>
                </a:extLst>
              </a:tr>
              <a:tr h="282761">
                <a:tc gridSpan="6">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700" b="1" dirty="0">
                          <a:solidFill>
                            <a:schemeClr val="tx1"/>
                          </a:solidFill>
                          <a:effectLst/>
                          <a:latin typeface="+mj-lt"/>
                        </a:rPr>
                        <a:t>0% of patients cannot take colistin/aminoglycosides (base-case)*</a:t>
                      </a:r>
                      <a:endParaRPr lang="en-GB" sz="1700" b="1" kern="1200" dirty="0">
                        <a:solidFill>
                          <a:schemeClr val="tx1"/>
                        </a:solidFill>
                        <a:effectLst/>
                        <a:latin typeface="+mj-lt"/>
                        <a:ea typeface="Arial" panose="020B0604020202020204" pitchFamily="34" charset="0"/>
                        <a:cs typeface="Arial" panose="020B0604020202020204" pitchFamily="34" charset="0"/>
                      </a:endParaRPr>
                    </a:p>
                  </a:txBody>
                  <a:tcPr marL="50539" marR="50539" marT="0" marB="0" anchor="ctr"/>
                </a:tc>
                <a:tc hMerge="1">
                  <a:txBody>
                    <a:bodyPr/>
                    <a:lstStyle/>
                    <a:p>
                      <a:pPr algn="r">
                        <a:lnSpc>
                          <a:spcPct val="115000"/>
                        </a:lnSpc>
                      </a:pPr>
                      <a:endParaRPr lang="en-GB" sz="1700" dirty="0">
                        <a:effectLst/>
                        <a:latin typeface="+mj-lt"/>
                        <a:ea typeface="Arial" panose="020B0604020202020204" pitchFamily="34" charset="0"/>
                        <a:cs typeface="Arial" panose="020B0604020202020204" pitchFamily="34" charset="0"/>
                      </a:endParaRPr>
                    </a:p>
                  </a:txBody>
                  <a:tcPr marL="50539" marR="50539" marT="0" marB="0" anchor="ctr"/>
                </a:tc>
                <a:tc hMerge="1">
                  <a:txBody>
                    <a:bodyPr/>
                    <a:lstStyle/>
                    <a:p>
                      <a:pPr algn="r">
                        <a:lnSpc>
                          <a:spcPct val="115000"/>
                        </a:lnSpc>
                      </a:pPr>
                      <a:endParaRPr lang="en-GB" sz="1700" dirty="0">
                        <a:effectLst/>
                        <a:latin typeface="+mj-lt"/>
                        <a:ea typeface="Arial" panose="020B0604020202020204" pitchFamily="34" charset="0"/>
                        <a:cs typeface="Arial" panose="020B0604020202020204" pitchFamily="34" charset="0"/>
                      </a:endParaRPr>
                    </a:p>
                  </a:txBody>
                  <a:tcPr marL="50539" marR="50539" marT="0" marB="0" anchor="ctr"/>
                </a:tc>
                <a:tc hMerge="1">
                  <a:txBody>
                    <a:bodyPr/>
                    <a:lstStyle/>
                    <a:p>
                      <a:pPr algn="r">
                        <a:lnSpc>
                          <a:spcPct val="115000"/>
                        </a:lnSpc>
                      </a:pPr>
                      <a:endParaRPr lang="en-GB" sz="1700" dirty="0">
                        <a:effectLst/>
                        <a:latin typeface="+mj-lt"/>
                        <a:ea typeface="Arial" panose="020B0604020202020204" pitchFamily="34" charset="0"/>
                        <a:cs typeface="Arial" panose="020B0604020202020204" pitchFamily="34" charset="0"/>
                      </a:endParaRPr>
                    </a:p>
                  </a:txBody>
                  <a:tcPr marL="50539" marR="50539" marT="0" marB="0" anchor="ctr"/>
                </a:tc>
                <a:tc hMerge="1">
                  <a:txBody>
                    <a:bodyPr/>
                    <a:lstStyle/>
                    <a:p>
                      <a:pPr algn="r">
                        <a:lnSpc>
                          <a:spcPct val="115000"/>
                        </a:lnSpc>
                      </a:pPr>
                      <a:endParaRPr lang="en-GB" sz="1700" dirty="0">
                        <a:effectLst/>
                        <a:latin typeface="+mj-lt"/>
                        <a:ea typeface="Arial" panose="020B0604020202020204" pitchFamily="34" charset="0"/>
                        <a:cs typeface="Arial" panose="020B0604020202020204" pitchFamily="34" charset="0"/>
                      </a:endParaRPr>
                    </a:p>
                  </a:txBody>
                  <a:tcPr marL="50539" marR="50539" marT="0" marB="0" anchor="ctr"/>
                </a:tc>
                <a:tc hMerge="1">
                  <a:txBody>
                    <a:bodyPr/>
                    <a:lstStyle/>
                    <a:p>
                      <a:pPr algn="r">
                        <a:lnSpc>
                          <a:spcPct val="115000"/>
                        </a:lnSpc>
                      </a:pPr>
                      <a:endParaRPr lang="en-GB" sz="1700" dirty="0">
                        <a:effectLst/>
                        <a:latin typeface="+mj-lt"/>
                        <a:ea typeface="Arial" panose="020B0604020202020204" pitchFamily="34" charset="0"/>
                        <a:cs typeface="Arial" panose="020B0604020202020204" pitchFamily="34" charset="0"/>
                      </a:endParaRPr>
                    </a:p>
                  </a:txBody>
                  <a:tcPr marL="50539" marR="50539" marT="0" marB="0" anchor="ctr"/>
                </a:tc>
                <a:extLst>
                  <a:ext uri="{0D108BD9-81ED-4DB2-BD59-A6C34878D82A}">
                    <a16:rowId xmlns:a16="http://schemas.microsoft.com/office/drawing/2014/main" val="2435181073"/>
                  </a:ext>
                </a:extLst>
              </a:tr>
              <a:tr h="282761">
                <a:tc>
                  <a:txBody>
                    <a:bodyPr/>
                    <a:lstStyle/>
                    <a:p>
                      <a:pPr algn="ctr">
                        <a:lnSpc>
                          <a:spcPct val="115000"/>
                        </a:lnSpc>
                      </a:pPr>
                      <a:r>
                        <a:rPr lang="en-GB" sz="1700" b="0" i="1" dirty="0" err="1">
                          <a:solidFill>
                            <a:schemeClr val="tx1"/>
                          </a:solidFill>
                          <a:effectLst/>
                          <a:latin typeface="+mj-lt"/>
                          <a:ea typeface="Arial" panose="020B0604020202020204" pitchFamily="34" charset="0"/>
                          <a:cs typeface="Arial" panose="020B0604020202020204" pitchFamily="34" charset="0"/>
                        </a:rPr>
                        <a:t>Enterobacterales</a:t>
                      </a:r>
                      <a:endParaRPr lang="en-GB" sz="1700" b="0" i="1" dirty="0">
                        <a:solidFill>
                          <a:schemeClr val="tx1"/>
                        </a:solidFill>
                        <a:effectLst/>
                        <a:latin typeface="+mj-lt"/>
                        <a:ea typeface="Arial" panose="020B0604020202020204" pitchFamily="34" charset="0"/>
                        <a:cs typeface="Arial" panose="020B0604020202020204" pitchFamily="34" charset="0"/>
                      </a:endParaRPr>
                    </a:p>
                  </a:txBody>
                  <a:tcPr marL="50539" marR="50539" marT="0" marB="0" anchor="ctr"/>
                </a:tc>
                <a:tc>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79-775</a:t>
                      </a:r>
                    </a:p>
                  </a:txBody>
                  <a:tcPr marL="50539" marR="50539" marT="0" marB="0" anchor="ctr"/>
                </a:tc>
                <a:tc>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28-59</a:t>
                      </a:r>
                    </a:p>
                  </a:txBody>
                  <a:tcPr marL="50539" marR="50539" marT="0" marB="0" anchor="ctr"/>
                </a:tc>
                <a:tc>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448-764</a:t>
                      </a:r>
                    </a:p>
                  </a:txBody>
                  <a:tcPr marL="50539" marR="50539" marT="0" marB="0" anchor="ctr"/>
                </a:tc>
                <a:tc>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23-36</a:t>
                      </a:r>
                    </a:p>
                  </a:txBody>
                  <a:tcPr marL="50539" marR="50539" marT="0" marB="0" anchor="ctr"/>
                </a:tc>
                <a:tc rowSpan="3">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856-2,995</a:t>
                      </a:r>
                    </a:p>
                  </a:txBody>
                  <a:tcPr marL="50539" marR="50539" marT="0" marB="0" anchor="ctr"/>
                </a:tc>
                <a:extLst>
                  <a:ext uri="{0D108BD9-81ED-4DB2-BD59-A6C34878D82A}">
                    <a16:rowId xmlns:a16="http://schemas.microsoft.com/office/drawing/2014/main" val="3209063137"/>
                  </a:ext>
                </a:extLst>
              </a:tr>
              <a:tr h="282761">
                <a:tc>
                  <a:txBody>
                    <a:bodyPr/>
                    <a:lstStyle/>
                    <a:p>
                      <a:pPr algn="ctr">
                        <a:lnSpc>
                          <a:spcPct val="115000"/>
                        </a:lnSpc>
                      </a:pPr>
                      <a:r>
                        <a:rPr lang="en-GB" sz="1700" i="1" dirty="0">
                          <a:solidFill>
                            <a:schemeClr val="tx1"/>
                          </a:solidFill>
                          <a:effectLst/>
                          <a:latin typeface="+mj-lt"/>
                          <a:ea typeface="Arial" panose="020B0604020202020204" pitchFamily="34" charset="0"/>
                          <a:cs typeface="Arial" panose="020B0604020202020204" pitchFamily="34" charset="0"/>
                        </a:rPr>
                        <a:t>Pseudomonas</a:t>
                      </a:r>
                    </a:p>
                  </a:txBody>
                  <a:tcPr marL="50539" marR="50539" marT="0" marB="0" anchor="ctr"/>
                </a:tc>
                <a:tc>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12-185</a:t>
                      </a:r>
                    </a:p>
                  </a:txBody>
                  <a:tcPr marL="50539" marR="50539" marT="0" marB="0" anchor="b"/>
                </a:tc>
                <a:tc>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19-31</a:t>
                      </a:r>
                    </a:p>
                  </a:txBody>
                  <a:tcPr marL="50539" marR="50539" marT="0" marB="0" anchor="b"/>
                </a:tc>
                <a:tc>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28-28</a:t>
                      </a:r>
                    </a:p>
                  </a:txBody>
                  <a:tcPr marL="50539" marR="50539" marT="0" marB="0" anchor="b"/>
                </a:tc>
                <a:tc>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22-22</a:t>
                      </a:r>
                    </a:p>
                  </a:txBody>
                  <a:tcPr marL="50539" marR="50539" marT="0" marB="0" anchor="b"/>
                </a:tc>
                <a:tc vMerge="1">
                  <a:txBody>
                    <a:bodyPr/>
                    <a:lstStyle/>
                    <a:p>
                      <a:pPr algn="r">
                        <a:lnSpc>
                          <a:spcPct val="115000"/>
                        </a:lnSpc>
                      </a:pPr>
                      <a:endParaRPr lang="en-GB" sz="1700" dirty="0">
                        <a:effectLst/>
                        <a:latin typeface="+mj-lt"/>
                        <a:ea typeface="Arial" panose="020B0604020202020204" pitchFamily="34" charset="0"/>
                        <a:cs typeface="Arial" panose="020B0604020202020204" pitchFamily="34" charset="0"/>
                      </a:endParaRPr>
                    </a:p>
                  </a:txBody>
                  <a:tcPr marL="50539" marR="50539" marT="0" marB="0" anchor="b"/>
                </a:tc>
                <a:extLst>
                  <a:ext uri="{0D108BD9-81ED-4DB2-BD59-A6C34878D82A}">
                    <a16:rowId xmlns:a16="http://schemas.microsoft.com/office/drawing/2014/main" val="2024576386"/>
                  </a:ext>
                </a:extLst>
              </a:tr>
              <a:tr h="282761">
                <a:tc>
                  <a:txBody>
                    <a:bodyPr/>
                    <a:lstStyle/>
                    <a:p>
                      <a:pPr algn="ctr">
                        <a:lnSpc>
                          <a:spcPct val="115000"/>
                        </a:lnSpc>
                      </a:pPr>
                      <a:r>
                        <a:rPr lang="en-GB" sz="1700" b="0" i="1" dirty="0">
                          <a:solidFill>
                            <a:schemeClr val="tx1"/>
                          </a:solidFill>
                          <a:effectLst/>
                          <a:latin typeface="+mj-lt"/>
                        </a:rPr>
                        <a:t>Stenotrophomonas</a:t>
                      </a:r>
                    </a:p>
                  </a:txBody>
                  <a:tcPr marL="50539" marR="50539" marT="0" marB="0" anchor="ctr"/>
                </a:tc>
                <a:tc>
                  <a:txBody>
                    <a:bodyPr/>
                    <a:lstStyle/>
                    <a:p>
                      <a:pPr algn="r">
                        <a:lnSpc>
                          <a:spcPct val="115000"/>
                        </a:lnSpc>
                        <a:spcBef>
                          <a:spcPts val="300"/>
                        </a:spcBef>
                        <a:spcAft>
                          <a:spcPts val="300"/>
                        </a:spcAft>
                      </a:pPr>
                      <a:r>
                        <a:rPr lang="en-GB" sz="1700" dirty="0">
                          <a:solidFill>
                            <a:srgbClr val="000000"/>
                          </a:solidFill>
                          <a:effectLst/>
                          <a:latin typeface="+mj-lt"/>
                          <a:ea typeface="Arial" panose="020B0604020202020204" pitchFamily="34" charset="0"/>
                          <a:cs typeface="Times New Roman" panose="02020603050405020304" pitchFamily="18" charset="0"/>
                        </a:rPr>
                        <a:t>48-925</a:t>
                      </a:r>
                      <a:endParaRPr lang="en-GB" sz="1700" dirty="0">
                        <a:effectLst/>
                        <a:latin typeface="+mj-lt"/>
                        <a:ea typeface="Arial" panose="020B0604020202020204" pitchFamily="34" charset="0"/>
                        <a:cs typeface="Arial" panose="020B0604020202020204" pitchFamily="34" charset="0"/>
                      </a:endParaRPr>
                    </a:p>
                  </a:txBody>
                  <a:tcPr marL="68580" marR="68580" marT="0" marB="0" anchor="ctr"/>
                </a:tc>
                <a:tc>
                  <a:txBody>
                    <a:bodyPr/>
                    <a:lstStyle/>
                    <a:p>
                      <a:pPr algn="r">
                        <a:lnSpc>
                          <a:spcPct val="115000"/>
                        </a:lnSpc>
                        <a:spcBef>
                          <a:spcPts val="300"/>
                        </a:spcBef>
                        <a:spcAft>
                          <a:spcPts val="300"/>
                        </a:spcAft>
                      </a:pPr>
                      <a:r>
                        <a:rPr lang="en-GB" sz="1700" dirty="0">
                          <a:solidFill>
                            <a:srgbClr val="000000"/>
                          </a:solidFill>
                          <a:effectLst/>
                          <a:latin typeface="+mj-lt"/>
                          <a:ea typeface="Arial" panose="020B0604020202020204" pitchFamily="34" charset="0"/>
                          <a:cs typeface="Times New Roman" panose="02020603050405020304" pitchFamily="18" charset="0"/>
                        </a:rPr>
                        <a:t>57-64</a:t>
                      </a:r>
                      <a:endParaRPr lang="en-GB" sz="1700" dirty="0">
                        <a:effectLst/>
                        <a:latin typeface="+mj-lt"/>
                        <a:ea typeface="Arial" panose="020B0604020202020204" pitchFamily="34" charset="0"/>
                        <a:cs typeface="Arial" panose="020B0604020202020204" pitchFamily="34" charset="0"/>
                      </a:endParaRPr>
                    </a:p>
                  </a:txBody>
                  <a:tcPr marL="68580" marR="68580" marT="0" marB="0" anchor="ctr"/>
                </a:tc>
                <a:tc>
                  <a:txBody>
                    <a:bodyPr/>
                    <a:lstStyle/>
                    <a:p>
                      <a:pPr algn="r">
                        <a:lnSpc>
                          <a:spcPct val="115000"/>
                        </a:lnSpc>
                        <a:spcBef>
                          <a:spcPts val="300"/>
                        </a:spcBef>
                        <a:spcAft>
                          <a:spcPts val="300"/>
                        </a:spcAft>
                      </a:pPr>
                      <a:r>
                        <a:rPr lang="en-GB" sz="1700" kern="1200" dirty="0">
                          <a:solidFill>
                            <a:schemeClr val="dk1"/>
                          </a:solidFill>
                          <a:effectLst/>
                          <a:latin typeface="+mj-lt"/>
                          <a:ea typeface="+mn-ea"/>
                          <a:cs typeface="+mn-cs"/>
                        </a:rPr>
                        <a:t>48-72</a:t>
                      </a:r>
                      <a:endParaRPr lang="en-GB" sz="1700" dirty="0">
                        <a:effectLst/>
                        <a:latin typeface="+mj-lt"/>
                        <a:ea typeface="Arial" panose="020B0604020202020204" pitchFamily="34" charset="0"/>
                        <a:cs typeface="Arial" panose="020B0604020202020204" pitchFamily="34" charset="0"/>
                      </a:endParaRPr>
                    </a:p>
                  </a:txBody>
                  <a:tcPr marL="68580" marR="68580" marT="0" marB="0" anchor="ctr"/>
                </a:tc>
                <a:tc>
                  <a:txBody>
                    <a:bodyPr/>
                    <a:lstStyle/>
                    <a:p>
                      <a:pPr algn="r">
                        <a:lnSpc>
                          <a:spcPct val="115000"/>
                        </a:lnSpc>
                        <a:spcBef>
                          <a:spcPts val="300"/>
                        </a:spcBef>
                        <a:spcAft>
                          <a:spcPts val="300"/>
                        </a:spcAft>
                      </a:pPr>
                      <a:r>
                        <a:rPr lang="en-GB" sz="1700" kern="1200" dirty="0">
                          <a:solidFill>
                            <a:schemeClr val="dk1"/>
                          </a:solidFill>
                          <a:effectLst/>
                          <a:latin typeface="+mj-lt"/>
                          <a:ea typeface="+mn-ea"/>
                          <a:cs typeface="+mn-cs"/>
                        </a:rPr>
                        <a:t>32-46</a:t>
                      </a:r>
                      <a:endParaRPr lang="en-GB" sz="1700" dirty="0">
                        <a:effectLst/>
                        <a:latin typeface="+mj-lt"/>
                        <a:ea typeface="Arial" panose="020B0604020202020204" pitchFamily="34" charset="0"/>
                        <a:cs typeface="Arial" panose="020B0604020202020204" pitchFamily="34" charset="0"/>
                      </a:endParaRPr>
                    </a:p>
                  </a:txBody>
                  <a:tcPr marL="68580" marR="68580" marT="0" marB="0" anchor="ctr"/>
                </a:tc>
                <a:tc vMerge="1">
                  <a:txBody>
                    <a:bodyPr/>
                    <a:lstStyle/>
                    <a:p>
                      <a:pPr algn="r">
                        <a:lnSpc>
                          <a:spcPct val="115000"/>
                        </a:lnSpc>
                      </a:pPr>
                      <a:endParaRPr lang="en-GB" sz="1700" dirty="0">
                        <a:effectLst/>
                        <a:latin typeface="+mj-lt"/>
                        <a:ea typeface="Arial" panose="020B0604020202020204" pitchFamily="34" charset="0"/>
                        <a:cs typeface="Arial" panose="020B0604020202020204" pitchFamily="34" charset="0"/>
                      </a:endParaRPr>
                    </a:p>
                  </a:txBody>
                  <a:tcPr marL="50539" marR="50539" marT="0" marB="0" anchor="b"/>
                </a:tc>
                <a:extLst>
                  <a:ext uri="{0D108BD9-81ED-4DB2-BD59-A6C34878D82A}">
                    <a16:rowId xmlns:a16="http://schemas.microsoft.com/office/drawing/2014/main" val="1437556568"/>
                  </a:ext>
                </a:extLst>
              </a:tr>
              <a:tr h="282761">
                <a:tc gridSpan="6">
                  <a:txBody>
                    <a:bodyPr/>
                    <a:lstStyle/>
                    <a:p>
                      <a:pPr algn="l">
                        <a:lnSpc>
                          <a:spcPct val="115000"/>
                        </a:lnSpc>
                      </a:pPr>
                      <a:r>
                        <a:rPr lang="en-GB" sz="1700" b="1" dirty="0">
                          <a:solidFill>
                            <a:schemeClr val="tx1"/>
                          </a:solidFill>
                          <a:effectLst/>
                          <a:latin typeface="+mj-lt"/>
                        </a:rPr>
                        <a:t>20% of patients cannot take colistin/aminoglycosides </a:t>
                      </a:r>
                      <a:endParaRPr lang="en-GB" sz="1700" b="1" i="1" dirty="0">
                        <a:solidFill>
                          <a:schemeClr val="tx1"/>
                        </a:solidFill>
                        <a:effectLst/>
                        <a:latin typeface="+mj-lt"/>
                        <a:ea typeface="Arial" panose="020B0604020202020204" pitchFamily="34" charset="0"/>
                        <a:cs typeface="Arial" panose="020B0604020202020204" pitchFamily="34" charset="0"/>
                      </a:endParaRPr>
                    </a:p>
                  </a:txBody>
                  <a:tcPr marL="50539" marR="50539" marT="0" marB="0" anchor="ctr"/>
                </a:tc>
                <a:tc hMerge="1">
                  <a:txBody>
                    <a:bodyPr/>
                    <a:lstStyle/>
                    <a:p>
                      <a:pPr algn="r">
                        <a:lnSpc>
                          <a:spcPct val="115000"/>
                        </a:lnSpc>
                      </a:pPr>
                      <a:endParaRPr lang="en-GB" sz="1700" dirty="0">
                        <a:effectLst/>
                        <a:latin typeface="+mj-lt"/>
                        <a:ea typeface="Arial" panose="020B0604020202020204" pitchFamily="34" charset="0"/>
                        <a:cs typeface="Arial" panose="020B0604020202020204" pitchFamily="34" charset="0"/>
                      </a:endParaRPr>
                    </a:p>
                  </a:txBody>
                  <a:tcPr marL="50539" marR="50539" marT="0" marB="0" anchor="b"/>
                </a:tc>
                <a:tc hMerge="1">
                  <a:txBody>
                    <a:bodyPr/>
                    <a:lstStyle/>
                    <a:p>
                      <a:pPr algn="r">
                        <a:lnSpc>
                          <a:spcPct val="115000"/>
                        </a:lnSpc>
                      </a:pPr>
                      <a:endParaRPr lang="en-GB" sz="1700" dirty="0">
                        <a:effectLst/>
                        <a:latin typeface="+mj-lt"/>
                        <a:ea typeface="Arial" panose="020B0604020202020204" pitchFamily="34" charset="0"/>
                        <a:cs typeface="Arial" panose="020B0604020202020204" pitchFamily="34" charset="0"/>
                      </a:endParaRPr>
                    </a:p>
                  </a:txBody>
                  <a:tcPr marL="50539" marR="50539" marT="0" marB="0" anchor="b"/>
                </a:tc>
                <a:tc hMerge="1">
                  <a:txBody>
                    <a:bodyPr/>
                    <a:lstStyle/>
                    <a:p>
                      <a:pPr algn="r">
                        <a:lnSpc>
                          <a:spcPct val="115000"/>
                        </a:lnSpc>
                      </a:pPr>
                      <a:endParaRPr lang="en-GB" sz="1700" dirty="0">
                        <a:effectLst/>
                        <a:latin typeface="+mj-lt"/>
                        <a:ea typeface="Arial" panose="020B0604020202020204" pitchFamily="34" charset="0"/>
                        <a:cs typeface="Arial" panose="020B0604020202020204" pitchFamily="34" charset="0"/>
                      </a:endParaRPr>
                    </a:p>
                  </a:txBody>
                  <a:tcPr marL="50539" marR="50539" marT="0" marB="0" anchor="b"/>
                </a:tc>
                <a:tc hMerge="1">
                  <a:txBody>
                    <a:bodyPr/>
                    <a:lstStyle/>
                    <a:p>
                      <a:pPr algn="r">
                        <a:lnSpc>
                          <a:spcPct val="115000"/>
                        </a:lnSpc>
                      </a:pPr>
                      <a:endParaRPr lang="en-GB" sz="1700" dirty="0">
                        <a:effectLst/>
                        <a:latin typeface="+mj-lt"/>
                        <a:ea typeface="Arial" panose="020B0604020202020204" pitchFamily="34" charset="0"/>
                        <a:cs typeface="Arial" panose="020B0604020202020204" pitchFamily="34" charset="0"/>
                      </a:endParaRPr>
                    </a:p>
                  </a:txBody>
                  <a:tcPr marL="50539" marR="50539" marT="0" marB="0" anchor="b"/>
                </a:tc>
                <a:tc hMerge="1">
                  <a:txBody>
                    <a:bodyPr/>
                    <a:lstStyle/>
                    <a:p>
                      <a:pPr algn="r">
                        <a:lnSpc>
                          <a:spcPct val="115000"/>
                        </a:lnSpc>
                      </a:pPr>
                      <a:endParaRPr lang="en-GB" sz="1700" dirty="0">
                        <a:effectLst/>
                        <a:latin typeface="+mj-lt"/>
                        <a:ea typeface="Arial" panose="020B0604020202020204" pitchFamily="34" charset="0"/>
                        <a:cs typeface="Arial" panose="020B0604020202020204" pitchFamily="34" charset="0"/>
                      </a:endParaRPr>
                    </a:p>
                  </a:txBody>
                  <a:tcPr marL="50539" marR="50539" marT="0" marB="0" anchor="b"/>
                </a:tc>
                <a:extLst>
                  <a:ext uri="{0D108BD9-81ED-4DB2-BD59-A6C34878D82A}">
                    <a16:rowId xmlns:a16="http://schemas.microsoft.com/office/drawing/2014/main" val="1013429337"/>
                  </a:ext>
                </a:extLst>
              </a:tr>
              <a:tr h="282761">
                <a:tc>
                  <a:txBody>
                    <a:bodyPr/>
                    <a:lstStyle/>
                    <a:p>
                      <a:pPr algn="ctr">
                        <a:lnSpc>
                          <a:spcPct val="115000"/>
                        </a:lnSpc>
                      </a:pPr>
                      <a:r>
                        <a:rPr lang="en-GB" sz="1700" b="0" i="1" dirty="0" err="1">
                          <a:solidFill>
                            <a:schemeClr val="tx1"/>
                          </a:solidFill>
                          <a:effectLst/>
                          <a:latin typeface="+mj-lt"/>
                          <a:ea typeface="Arial" panose="020B0604020202020204" pitchFamily="34" charset="0"/>
                          <a:cs typeface="Arial" panose="020B0604020202020204" pitchFamily="34" charset="0"/>
                        </a:rPr>
                        <a:t>Enterobacterales</a:t>
                      </a:r>
                      <a:endParaRPr lang="en-GB" sz="1700" b="0" i="1" dirty="0">
                        <a:solidFill>
                          <a:schemeClr val="tx1"/>
                        </a:solidFill>
                        <a:effectLst/>
                        <a:latin typeface="+mj-lt"/>
                        <a:ea typeface="Arial" panose="020B0604020202020204" pitchFamily="34" charset="0"/>
                        <a:cs typeface="Arial" panose="020B0604020202020204" pitchFamily="34" charset="0"/>
                      </a:endParaRPr>
                    </a:p>
                  </a:txBody>
                  <a:tcPr marL="50539" marR="50539" marT="0" marB="0" anchor="ctr"/>
                </a:tc>
                <a:tc>
                  <a:txBody>
                    <a:bodyPr/>
                    <a:lstStyle/>
                    <a:p>
                      <a:pPr algn="r">
                        <a:lnSpc>
                          <a:spcPct val="115000"/>
                        </a:lnSpc>
                        <a:spcBef>
                          <a:spcPts val="300"/>
                        </a:spcBef>
                        <a:spcAft>
                          <a:spcPts val="300"/>
                        </a:spcAft>
                      </a:pPr>
                      <a:r>
                        <a:rPr lang="en-GB" sz="1700" dirty="0">
                          <a:solidFill>
                            <a:srgbClr val="000000"/>
                          </a:solidFill>
                          <a:effectLst/>
                          <a:latin typeface="+mj-lt"/>
                          <a:ea typeface="Arial" panose="020B0604020202020204" pitchFamily="34" charset="0"/>
                          <a:cs typeface="Times New Roman" panose="02020603050405020304" pitchFamily="18" charset="0"/>
                        </a:rPr>
                        <a:t>115-1,207</a:t>
                      </a:r>
                      <a:endParaRPr lang="en-GB" sz="1700" dirty="0">
                        <a:effectLst/>
                        <a:latin typeface="+mj-lt"/>
                        <a:ea typeface="Arial" panose="020B0604020202020204" pitchFamily="34" charset="0"/>
                        <a:cs typeface="Arial" panose="020B0604020202020204" pitchFamily="34" charset="0"/>
                      </a:endParaRPr>
                    </a:p>
                  </a:txBody>
                  <a:tcPr marL="68580" marR="68580" marT="0" marB="0" anchor="ctr"/>
                </a:tc>
                <a:tc>
                  <a:txBody>
                    <a:bodyPr/>
                    <a:lstStyle/>
                    <a:p>
                      <a:pPr algn="r">
                        <a:lnSpc>
                          <a:spcPct val="115000"/>
                        </a:lnSpc>
                        <a:spcBef>
                          <a:spcPts val="300"/>
                        </a:spcBef>
                        <a:spcAft>
                          <a:spcPts val="300"/>
                        </a:spcAft>
                      </a:pPr>
                      <a:r>
                        <a:rPr lang="en-GB" sz="1700" kern="1200" dirty="0">
                          <a:solidFill>
                            <a:schemeClr val="dk1"/>
                          </a:solidFill>
                          <a:effectLst/>
                          <a:latin typeface="+mj-lt"/>
                          <a:ea typeface="+mn-ea"/>
                          <a:cs typeface="+mn-cs"/>
                        </a:rPr>
                        <a:t>50-143</a:t>
                      </a:r>
                      <a:endParaRPr lang="en-GB" sz="1700" dirty="0">
                        <a:effectLst/>
                        <a:latin typeface="+mj-lt"/>
                        <a:ea typeface="Arial" panose="020B0604020202020204" pitchFamily="34" charset="0"/>
                        <a:cs typeface="Arial" panose="020B0604020202020204" pitchFamily="34" charset="0"/>
                      </a:endParaRPr>
                    </a:p>
                  </a:txBody>
                  <a:tcPr marL="68580" marR="68580" marT="0" marB="0" anchor="ctr"/>
                </a:tc>
                <a:tc>
                  <a:txBody>
                    <a:bodyPr/>
                    <a:lstStyle/>
                    <a:p>
                      <a:pPr algn="r">
                        <a:lnSpc>
                          <a:spcPct val="115000"/>
                        </a:lnSpc>
                        <a:spcBef>
                          <a:spcPts val="300"/>
                        </a:spcBef>
                        <a:spcAft>
                          <a:spcPts val="300"/>
                        </a:spcAft>
                      </a:pPr>
                      <a:r>
                        <a:rPr lang="en-GB" sz="1700" kern="1200" dirty="0">
                          <a:solidFill>
                            <a:schemeClr val="dk1"/>
                          </a:solidFill>
                          <a:effectLst/>
                          <a:latin typeface="+mj-lt"/>
                          <a:ea typeface="+mn-ea"/>
                          <a:cs typeface="+mn-cs"/>
                        </a:rPr>
                        <a:t>677-1,198</a:t>
                      </a:r>
                      <a:endParaRPr lang="en-GB" sz="1700" dirty="0">
                        <a:effectLst/>
                        <a:latin typeface="+mj-lt"/>
                        <a:ea typeface="Arial" panose="020B0604020202020204" pitchFamily="34" charset="0"/>
                        <a:cs typeface="Arial" panose="020B0604020202020204" pitchFamily="34" charset="0"/>
                      </a:endParaRPr>
                    </a:p>
                  </a:txBody>
                  <a:tcPr marL="68580" marR="68580" marT="0" marB="0" anchor="ctr"/>
                </a:tc>
                <a:tc>
                  <a:txBody>
                    <a:bodyPr/>
                    <a:lstStyle/>
                    <a:p>
                      <a:pPr algn="r">
                        <a:lnSpc>
                          <a:spcPct val="115000"/>
                        </a:lnSpc>
                        <a:spcBef>
                          <a:spcPts val="300"/>
                        </a:spcBef>
                        <a:spcAft>
                          <a:spcPts val="300"/>
                        </a:spcAft>
                      </a:pPr>
                      <a:r>
                        <a:rPr lang="en-GB" sz="1700" kern="1200" dirty="0">
                          <a:solidFill>
                            <a:schemeClr val="dk1"/>
                          </a:solidFill>
                          <a:effectLst/>
                          <a:latin typeface="+mj-lt"/>
                          <a:ea typeface="+mn-ea"/>
                          <a:cs typeface="+mn-cs"/>
                        </a:rPr>
                        <a:t>46-78</a:t>
                      </a:r>
                      <a:endParaRPr lang="en-GB" sz="1700" dirty="0">
                        <a:effectLst/>
                        <a:latin typeface="+mj-lt"/>
                        <a:ea typeface="Arial" panose="020B0604020202020204" pitchFamily="34" charset="0"/>
                        <a:cs typeface="Arial" panose="020B0604020202020204" pitchFamily="34" charset="0"/>
                      </a:endParaRPr>
                    </a:p>
                  </a:txBody>
                  <a:tcPr marL="68580" marR="68580" marT="0" marB="0" anchor="ctr"/>
                </a:tc>
                <a:tc rowSpan="3">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1,616-5,566</a:t>
                      </a:r>
                    </a:p>
                  </a:txBody>
                  <a:tcPr marL="50539" marR="50539" marT="0" marB="0" anchor="ctr"/>
                </a:tc>
                <a:extLst>
                  <a:ext uri="{0D108BD9-81ED-4DB2-BD59-A6C34878D82A}">
                    <a16:rowId xmlns:a16="http://schemas.microsoft.com/office/drawing/2014/main" val="799758654"/>
                  </a:ext>
                </a:extLst>
              </a:tr>
              <a:tr h="282761">
                <a:tc>
                  <a:txBody>
                    <a:bodyPr/>
                    <a:lstStyle/>
                    <a:p>
                      <a:pPr algn="ctr">
                        <a:lnSpc>
                          <a:spcPct val="115000"/>
                        </a:lnSpc>
                      </a:pPr>
                      <a:r>
                        <a:rPr lang="en-GB" sz="1700" i="1" dirty="0">
                          <a:solidFill>
                            <a:schemeClr val="tx1"/>
                          </a:solidFill>
                          <a:effectLst/>
                          <a:latin typeface="+mj-lt"/>
                          <a:ea typeface="Arial" panose="020B0604020202020204" pitchFamily="34" charset="0"/>
                          <a:cs typeface="Arial" panose="020B0604020202020204" pitchFamily="34" charset="0"/>
                        </a:rPr>
                        <a:t>Pseudomonas</a:t>
                      </a:r>
                    </a:p>
                  </a:txBody>
                  <a:tcPr marL="50539" marR="50539" marT="0" marB="0" anchor="ctr"/>
                </a:tc>
                <a:tc>
                  <a:txBody>
                    <a:bodyPr/>
                    <a:lstStyle/>
                    <a:p>
                      <a:pPr algn="r">
                        <a:lnSpc>
                          <a:spcPct val="115000"/>
                        </a:lnSpc>
                        <a:spcBef>
                          <a:spcPts val="300"/>
                        </a:spcBef>
                        <a:spcAft>
                          <a:spcPts val="300"/>
                        </a:spcAft>
                      </a:pPr>
                      <a:r>
                        <a:rPr lang="en-GB" sz="1700" kern="1200" dirty="0">
                          <a:solidFill>
                            <a:schemeClr val="dk1"/>
                          </a:solidFill>
                          <a:effectLst/>
                          <a:latin typeface="+mj-lt"/>
                          <a:ea typeface="+mn-ea"/>
                          <a:cs typeface="+mn-cs"/>
                        </a:rPr>
                        <a:t>17-274</a:t>
                      </a:r>
                      <a:endParaRPr lang="en-GB" sz="1700" dirty="0">
                        <a:effectLst/>
                        <a:latin typeface="+mj-lt"/>
                        <a:ea typeface="Arial" panose="020B0604020202020204" pitchFamily="34" charset="0"/>
                        <a:cs typeface="Arial" panose="020B0604020202020204" pitchFamily="34" charset="0"/>
                      </a:endParaRPr>
                    </a:p>
                  </a:txBody>
                  <a:tcPr marL="68580" marR="68580" marT="0" marB="0" anchor="ctr"/>
                </a:tc>
                <a:tc>
                  <a:txBody>
                    <a:bodyPr/>
                    <a:lstStyle/>
                    <a:p>
                      <a:pPr algn="r">
                        <a:lnSpc>
                          <a:spcPct val="115000"/>
                        </a:lnSpc>
                        <a:spcBef>
                          <a:spcPts val="300"/>
                        </a:spcBef>
                        <a:spcAft>
                          <a:spcPts val="300"/>
                        </a:spcAft>
                      </a:pPr>
                      <a:r>
                        <a:rPr lang="en-GB" sz="1700" dirty="0">
                          <a:solidFill>
                            <a:srgbClr val="000000"/>
                          </a:solidFill>
                          <a:effectLst/>
                          <a:latin typeface="+mj-lt"/>
                          <a:ea typeface="Arial" panose="020B0604020202020204" pitchFamily="34" charset="0"/>
                          <a:cs typeface="Times New Roman" panose="02020603050405020304" pitchFamily="18" charset="0"/>
                        </a:rPr>
                        <a:t>31-57</a:t>
                      </a:r>
                      <a:endParaRPr lang="en-GB" sz="1700" dirty="0">
                        <a:effectLst/>
                        <a:latin typeface="+mj-lt"/>
                        <a:ea typeface="Arial" panose="020B0604020202020204" pitchFamily="34" charset="0"/>
                        <a:cs typeface="Arial" panose="020B0604020202020204" pitchFamily="34" charset="0"/>
                      </a:endParaRPr>
                    </a:p>
                  </a:txBody>
                  <a:tcPr marL="68580" marR="68580" marT="0" marB="0" anchor="ctr"/>
                </a:tc>
                <a:tc>
                  <a:txBody>
                    <a:bodyPr/>
                    <a:lstStyle/>
                    <a:p>
                      <a:pPr algn="r">
                        <a:lnSpc>
                          <a:spcPct val="115000"/>
                        </a:lnSpc>
                        <a:spcBef>
                          <a:spcPts val="300"/>
                        </a:spcBef>
                        <a:spcAft>
                          <a:spcPts val="300"/>
                        </a:spcAft>
                      </a:pPr>
                      <a:r>
                        <a:rPr lang="en-GB" sz="1700" dirty="0">
                          <a:solidFill>
                            <a:srgbClr val="000000"/>
                          </a:solidFill>
                          <a:effectLst/>
                          <a:latin typeface="+mj-lt"/>
                          <a:ea typeface="Arial" panose="020B0604020202020204" pitchFamily="34" charset="0"/>
                          <a:cs typeface="Times New Roman" panose="02020603050405020304" pitchFamily="18" charset="0"/>
                        </a:rPr>
                        <a:t>45-45</a:t>
                      </a:r>
                      <a:endParaRPr lang="en-GB" sz="1700" dirty="0">
                        <a:effectLst/>
                        <a:latin typeface="+mj-lt"/>
                        <a:ea typeface="Arial" panose="020B0604020202020204" pitchFamily="34" charset="0"/>
                        <a:cs typeface="Arial" panose="020B0604020202020204" pitchFamily="34" charset="0"/>
                      </a:endParaRPr>
                    </a:p>
                  </a:txBody>
                  <a:tcPr marL="68580" marR="68580" marT="0" marB="0" anchor="ctr"/>
                </a:tc>
                <a:tc>
                  <a:txBody>
                    <a:bodyPr/>
                    <a:lstStyle/>
                    <a:p>
                      <a:pPr algn="r">
                        <a:lnSpc>
                          <a:spcPct val="115000"/>
                        </a:lnSpc>
                        <a:spcBef>
                          <a:spcPts val="300"/>
                        </a:spcBef>
                        <a:spcAft>
                          <a:spcPts val="300"/>
                        </a:spcAft>
                      </a:pPr>
                      <a:r>
                        <a:rPr lang="en-GB" sz="1700" dirty="0">
                          <a:solidFill>
                            <a:srgbClr val="000000"/>
                          </a:solidFill>
                          <a:effectLst/>
                          <a:latin typeface="+mj-lt"/>
                          <a:ea typeface="Arial" panose="020B0604020202020204" pitchFamily="34" charset="0"/>
                          <a:cs typeface="Times New Roman" panose="02020603050405020304" pitchFamily="18" charset="0"/>
                        </a:rPr>
                        <a:t>49-49</a:t>
                      </a:r>
                      <a:endParaRPr lang="en-GB" sz="1700" dirty="0">
                        <a:effectLst/>
                        <a:latin typeface="+mj-lt"/>
                        <a:ea typeface="Arial" panose="020B0604020202020204" pitchFamily="34" charset="0"/>
                        <a:cs typeface="Arial" panose="020B0604020202020204" pitchFamily="34" charset="0"/>
                      </a:endParaRPr>
                    </a:p>
                  </a:txBody>
                  <a:tcPr marL="68580" marR="68580" marT="0" marB="0" anchor="ctr"/>
                </a:tc>
                <a:tc vMerge="1">
                  <a:txBody>
                    <a:bodyPr/>
                    <a:lstStyle/>
                    <a:p>
                      <a:pPr algn="r">
                        <a:lnSpc>
                          <a:spcPct val="115000"/>
                        </a:lnSpc>
                      </a:pPr>
                      <a:endParaRPr lang="en-GB" sz="1700" dirty="0">
                        <a:effectLst/>
                        <a:latin typeface="+mj-lt"/>
                        <a:ea typeface="Arial" panose="020B0604020202020204" pitchFamily="34" charset="0"/>
                        <a:cs typeface="Arial" panose="020B0604020202020204" pitchFamily="34" charset="0"/>
                      </a:endParaRPr>
                    </a:p>
                  </a:txBody>
                  <a:tcPr marL="50539" marR="50539" marT="0" marB="0" anchor="b"/>
                </a:tc>
                <a:extLst>
                  <a:ext uri="{0D108BD9-81ED-4DB2-BD59-A6C34878D82A}">
                    <a16:rowId xmlns:a16="http://schemas.microsoft.com/office/drawing/2014/main" val="2709940816"/>
                  </a:ext>
                </a:extLst>
              </a:tr>
              <a:tr h="282761">
                <a:tc>
                  <a:txBody>
                    <a:bodyPr/>
                    <a:lstStyle/>
                    <a:p>
                      <a:pPr algn="ctr">
                        <a:lnSpc>
                          <a:spcPct val="115000"/>
                        </a:lnSpc>
                      </a:pPr>
                      <a:r>
                        <a:rPr lang="en-GB" sz="1700" b="0" i="1" dirty="0">
                          <a:solidFill>
                            <a:schemeClr val="tx1"/>
                          </a:solidFill>
                          <a:effectLst/>
                          <a:latin typeface="+mj-lt"/>
                        </a:rPr>
                        <a:t>Stenotrophomonas</a:t>
                      </a:r>
                    </a:p>
                  </a:txBody>
                  <a:tcPr marL="50539" marR="50539" marT="0" marB="0" anchor="ctr"/>
                </a:tc>
                <a:tc>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191-2,003</a:t>
                      </a:r>
                    </a:p>
                  </a:txBody>
                  <a:tcPr marL="50539" marR="50539" marT="0" marB="0" anchor="b"/>
                </a:tc>
                <a:tc>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148-207</a:t>
                      </a:r>
                    </a:p>
                  </a:txBody>
                  <a:tcPr marL="50539" marR="50539" marT="0" marB="0" anchor="b"/>
                </a:tc>
                <a:tc>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134-201</a:t>
                      </a:r>
                    </a:p>
                  </a:txBody>
                  <a:tcPr marL="50539" marR="50539" marT="0" marB="0" anchor="b"/>
                </a:tc>
                <a:tc>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219-330</a:t>
                      </a:r>
                    </a:p>
                  </a:txBody>
                  <a:tcPr marL="50539" marR="50539" marT="0" marB="0" anchor="b"/>
                </a:tc>
                <a:tc vMerge="1">
                  <a:txBody>
                    <a:bodyPr/>
                    <a:lstStyle/>
                    <a:p>
                      <a:pPr algn="r">
                        <a:lnSpc>
                          <a:spcPct val="115000"/>
                        </a:lnSpc>
                      </a:pPr>
                      <a:endParaRPr lang="en-GB" sz="1700" dirty="0">
                        <a:effectLst/>
                        <a:latin typeface="+mj-lt"/>
                        <a:ea typeface="Arial" panose="020B0604020202020204" pitchFamily="34" charset="0"/>
                        <a:cs typeface="Arial" panose="020B0604020202020204" pitchFamily="34" charset="0"/>
                      </a:endParaRPr>
                    </a:p>
                  </a:txBody>
                  <a:tcPr marL="50539" marR="50539" marT="0" marB="0" anchor="b"/>
                </a:tc>
                <a:extLst>
                  <a:ext uri="{0D108BD9-81ED-4DB2-BD59-A6C34878D82A}">
                    <a16:rowId xmlns:a16="http://schemas.microsoft.com/office/drawing/2014/main" val="39125336"/>
                  </a:ext>
                </a:extLst>
              </a:tr>
              <a:tr h="282761">
                <a:tc gridSpan="6">
                  <a:txBody>
                    <a:bodyPr/>
                    <a:lstStyle/>
                    <a:p>
                      <a:pPr algn="l">
                        <a:lnSpc>
                          <a:spcPct val="115000"/>
                        </a:lnSpc>
                      </a:pPr>
                      <a:r>
                        <a:rPr lang="en-GB" sz="1700" b="1" dirty="0">
                          <a:solidFill>
                            <a:schemeClr val="tx1"/>
                          </a:solidFill>
                          <a:effectLst/>
                          <a:latin typeface="+mj-lt"/>
                        </a:rPr>
                        <a:t>40% of patients cannot take colistin/aminoglycosides </a:t>
                      </a:r>
                    </a:p>
                  </a:txBody>
                  <a:tcPr marL="50539" marR="50539" marT="0" marB="0" anchor="ctr"/>
                </a:tc>
                <a:tc hMerge="1">
                  <a:txBody>
                    <a:bodyPr/>
                    <a:lstStyle/>
                    <a:p>
                      <a:pPr algn="r">
                        <a:lnSpc>
                          <a:spcPct val="115000"/>
                        </a:lnSpc>
                      </a:pPr>
                      <a:endParaRPr lang="en-GB" sz="1700" dirty="0">
                        <a:effectLst/>
                        <a:latin typeface="+mj-lt"/>
                        <a:ea typeface="Arial" panose="020B0604020202020204" pitchFamily="34" charset="0"/>
                        <a:cs typeface="Arial" panose="020B0604020202020204" pitchFamily="34" charset="0"/>
                      </a:endParaRPr>
                    </a:p>
                  </a:txBody>
                  <a:tcPr marL="50539" marR="50539" marT="0" marB="0" anchor="b"/>
                </a:tc>
                <a:tc hMerge="1">
                  <a:txBody>
                    <a:bodyPr/>
                    <a:lstStyle/>
                    <a:p>
                      <a:pPr algn="r">
                        <a:lnSpc>
                          <a:spcPct val="115000"/>
                        </a:lnSpc>
                      </a:pPr>
                      <a:endParaRPr lang="en-GB" sz="1700" dirty="0">
                        <a:effectLst/>
                        <a:latin typeface="+mj-lt"/>
                        <a:ea typeface="Arial" panose="020B0604020202020204" pitchFamily="34" charset="0"/>
                        <a:cs typeface="Arial" panose="020B0604020202020204" pitchFamily="34" charset="0"/>
                      </a:endParaRPr>
                    </a:p>
                  </a:txBody>
                  <a:tcPr marL="50539" marR="50539" marT="0" marB="0" anchor="b"/>
                </a:tc>
                <a:tc hMerge="1">
                  <a:txBody>
                    <a:bodyPr/>
                    <a:lstStyle/>
                    <a:p>
                      <a:pPr algn="r">
                        <a:lnSpc>
                          <a:spcPct val="115000"/>
                        </a:lnSpc>
                      </a:pPr>
                      <a:endParaRPr lang="en-GB" sz="1700" dirty="0">
                        <a:effectLst/>
                        <a:latin typeface="+mj-lt"/>
                        <a:ea typeface="Arial" panose="020B0604020202020204" pitchFamily="34" charset="0"/>
                        <a:cs typeface="Arial" panose="020B0604020202020204" pitchFamily="34" charset="0"/>
                      </a:endParaRPr>
                    </a:p>
                  </a:txBody>
                  <a:tcPr marL="50539" marR="50539" marT="0" marB="0" anchor="b"/>
                </a:tc>
                <a:tc hMerge="1">
                  <a:txBody>
                    <a:bodyPr/>
                    <a:lstStyle/>
                    <a:p>
                      <a:pPr algn="r">
                        <a:lnSpc>
                          <a:spcPct val="115000"/>
                        </a:lnSpc>
                      </a:pPr>
                      <a:endParaRPr lang="en-GB" sz="1700" dirty="0">
                        <a:effectLst/>
                        <a:latin typeface="+mj-lt"/>
                        <a:ea typeface="Arial" panose="020B0604020202020204" pitchFamily="34" charset="0"/>
                        <a:cs typeface="Arial" panose="020B0604020202020204" pitchFamily="34" charset="0"/>
                      </a:endParaRPr>
                    </a:p>
                  </a:txBody>
                  <a:tcPr marL="50539" marR="50539" marT="0" marB="0" anchor="b"/>
                </a:tc>
                <a:tc hMerge="1">
                  <a:txBody>
                    <a:bodyPr/>
                    <a:lstStyle/>
                    <a:p>
                      <a:pPr algn="r">
                        <a:lnSpc>
                          <a:spcPct val="115000"/>
                        </a:lnSpc>
                      </a:pPr>
                      <a:endParaRPr lang="en-GB" sz="1700" dirty="0">
                        <a:effectLst/>
                        <a:latin typeface="+mj-lt"/>
                        <a:ea typeface="Arial" panose="020B0604020202020204" pitchFamily="34" charset="0"/>
                        <a:cs typeface="Arial" panose="020B0604020202020204" pitchFamily="34" charset="0"/>
                      </a:endParaRPr>
                    </a:p>
                  </a:txBody>
                  <a:tcPr marL="50539" marR="50539" marT="0" marB="0" anchor="b"/>
                </a:tc>
                <a:extLst>
                  <a:ext uri="{0D108BD9-81ED-4DB2-BD59-A6C34878D82A}">
                    <a16:rowId xmlns:a16="http://schemas.microsoft.com/office/drawing/2014/main" val="3472615183"/>
                  </a:ext>
                </a:extLst>
              </a:tr>
              <a:tr h="282761">
                <a:tc>
                  <a:txBody>
                    <a:bodyPr/>
                    <a:lstStyle/>
                    <a:p>
                      <a:pPr algn="ctr">
                        <a:lnSpc>
                          <a:spcPct val="115000"/>
                        </a:lnSpc>
                      </a:pPr>
                      <a:r>
                        <a:rPr lang="en-GB" sz="1700" b="0" i="1" dirty="0" err="1">
                          <a:solidFill>
                            <a:schemeClr val="tx1"/>
                          </a:solidFill>
                          <a:effectLst/>
                          <a:latin typeface="+mj-lt"/>
                          <a:ea typeface="Arial" panose="020B0604020202020204" pitchFamily="34" charset="0"/>
                          <a:cs typeface="Arial" panose="020B0604020202020204" pitchFamily="34" charset="0"/>
                        </a:rPr>
                        <a:t>Enterobacterales</a:t>
                      </a:r>
                      <a:endParaRPr lang="en-GB" sz="1700" b="0" i="1" dirty="0">
                        <a:solidFill>
                          <a:schemeClr val="tx1"/>
                        </a:solidFill>
                        <a:effectLst/>
                        <a:latin typeface="+mj-lt"/>
                        <a:ea typeface="Arial" panose="020B0604020202020204" pitchFamily="34" charset="0"/>
                        <a:cs typeface="Arial" panose="020B0604020202020204" pitchFamily="34" charset="0"/>
                      </a:endParaRPr>
                    </a:p>
                  </a:txBody>
                  <a:tcPr marL="50539" marR="50539" marT="0" marB="0" anchor="ctr"/>
                </a:tc>
                <a:tc>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150-1,639</a:t>
                      </a:r>
                    </a:p>
                  </a:txBody>
                  <a:tcPr marL="50539" marR="50539" marT="0" marB="0" anchor="b"/>
                </a:tc>
                <a:tc>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73-226</a:t>
                      </a:r>
                    </a:p>
                  </a:txBody>
                  <a:tcPr marL="50539" marR="50539" marT="0" marB="0" anchor="b"/>
                </a:tc>
                <a:tc>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906-1,632</a:t>
                      </a:r>
                    </a:p>
                  </a:txBody>
                  <a:tcPr marL="50539" marR="50539" marT="0" marB="0" anchor="b"/>
                </a:tc>
                <a:tc>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68-119</a:t>
                      </a:r>
                    </a:p>
                  </a:txBody>
                  <a:tcPr marL="50539" marR="50539" marT="0" marB="0" anchor="b"/>
                </a:tc>
                <a:tc rowSpan="3">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2,383-8,138</a:t>
                      </a:r>
                    </a:p>
                  </a:txBody>
                  <a:tcPr marL="50539" marR="50539" marT="0" marB="0" anchor="ctr"/>
                </a:tc>
                <a:extLst>
                  <a:ext uri="{0D108BD9-81ED-4DB2-BD59-A6C34878D82A}">
                    <a16:rowId xmlns:a16="http://schemas.microsoft.com/office/drawing/2014/main" val="1321724463"/>
                  </a:ext>
                </a:extLst>
              </a:tr>
              <a:tr h="282761">
                <a:tc>
                  <a:txBody>
                    <a:bodyPr/>
                    <a:lstStyle/>
                    <a:p>
                      <a:pPr algn="ctr">
                        <a:lnSpc>
                          <a:spcPct val="115000"/>
                        </a:lnSpc>
                      </a:pPr>
                      <a:r>
                        <a:rPr lang="en-GB" sz="1700" i="1" dirty="0">
                          <a:solidFill>
                            <a:schemeClr val="tx1"/>
                          </a:solidFill>
                          <a:effectLst/>
                          <a:latin typeface="+mj-lt"/>
                          <a:ea typeface="Arial" panose="020B0604020202020204" pitchFamily="34" charset="0"/>
                          <a:cs typeface="Arial" panose="020B0604020202020204" pitchFamily="34" charset="0"/>
                        </a:rPr>
                        <a:t>Pseudomonas</a:t>
                      </a:r>
                    </a:p>
                  </a:txBody>
                  <a:tcPr marL="50539" marR="50539" marT="0" marB="0" anchor="ctr"/>
                </a:tc>
                <a:tc>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22-363</a:t>
                      </a:r>
                    </a:p>
                  </a:txBody>
                  <a:tcPr marL="50539" marR="50539" marT="0" marB="0" anchor="b"/>
                </a:tc>
                <a:tc>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44-83</a:t>
                      </a:r>
                    </a:p>
                  </a:txBody>
                  <a:tcPr marL="50539" marR="50539" marT="0" marB="0" anchor="b"/>
                </a:tc>
                <a:tc>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61-61</a:t>
                      </a:r>
                    </a:p>
                  </a:txBody>
                  <a:tcPr marL="50539" marR="50539" marT="0" marB="0" anchor="b"/>
                </a:tc>
                <a:tc>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76-76</a:t>
                      </a:r>
                    </a:p>
                  </a:txBody>
                  <a:tcPr marL="50539" marR="50539" marT="0" marB="0" anchor="b"/>
                </a:tc>
                <a:tc vMerge="1">
                  <a:txBody>
                    <a:bodyPr/>
                    <a:lstStyle/>
                    <a:p>
                      <a:pPr algn="r">
                        <a:lnSpc>
                          <a:spcPct val="115000"/>
                        </a:lnSpc>
                      </a:pPr>
                      <a:endParaRPr lang="en-GB" sz="1700" dirty="0">
                        <a:effectLst/>
                        <a:latin typeface="+mj-lt"/>
                        <a:ea typeface="Arial" panose="020B0604020202020204" pitchFamily="34" charset="0"/>
                        <a:cs typeface="Arial" panose="020B0604020202020204" pitchFamily="34" charset="0"/>
                      </a:endParaRPr>
                    </a:p>
                  </a:txBody>
                  <a:tcPr marL="50539" marR="50539" marT="0" marB="0" anchor="b"/>
                </a:tc>
                <a:extLst>
                  <a:ext uri="{0D108BD9-81ED-4DB2-BD59-A6C34878D82A}">
                    <a16:rowId xmlns:a16="http://schemas.microsoft.com/office/drawing/2014/main" val="3117749630"/>
                  </a:ext>
                </a:extLst>
              </a:tr>
              <a:tr h="282761">
                <a:tc>
                  <a:txBody>
                    <a:bodyPr/>
                    <a:lstStyle/>
                    <a:p>
                      <a:pPr algn="ctr">
                        <a:lnSpc>
                          <a:spcPct val="115000"/>
                        </a:lnSpc>
                      </a:pPr>
                      <a:r>
                        <a:rPr lang="en-GB" sz="1700" b="0" i="1" dirty="0">
                          <a:solidFill>
                            <a:schemeClr val="tx1"/>
                          </a:solidFill>
                          <a:effectLst/>
                          <a:latin typeface="+mj-lt"/>
                        </a:rPr>
                        <a:t>Stenotrophomonas</a:t>
                      </a:r>
                    </a:p>
                  </a:txBody>
                  <a:tcPr marL="50539" marR="50539" marT="0" marB="0" anchor="ctr"/>
                </a:tc>
                <a:tc>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334-3,081</a:t>
                      </a:r>
                    </a:p>
                  </a:txBody>
                  <a:tcPr marL="50539" marR="50539" marT="0" marB="0" anchor="b"/>
                </a:tc>
                <a:tc>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246-349</a:t>
                      </a:r>
                    </a:p>
                  </a:txBody>
                  <a:tcPr marL="50539" marR="50539" marT="0" marB="0" anchor="b"/>
                </a:tc>
                <a:tc>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219-330</a:t>
                      </a:r>
                    </a:p>
                  </a:txBody>
                  <a:tcPr marL="50539" marR="50539" marT="0" marB="0" anchor="b"/>
                </a:tc>
                <a:tc>
                  <a:txBody>
                    <a:bodyPr/>
                    <a:lstStyle/>
                    <a:p>
                      <a:pPr algn="r">
                        <a:lnSpc>
                          <a:spcPct val="115000"/>
                        </a:lnSpc>
                      </a:pPr>
                      <a:r>
                        <a:rPr lang="en-GB" sz="1700" dirty="0">
                          <a:effectLst/>
                          <a:latin typeface="+mj-lt"/>
                          <a:ea typeface="Arial" panose="020B0604020202020204" pitchFamily="34" charset="0"/>
                          <a:cs typeface="Arial" panose="020B0604020202020204" pitchFamily="34" charset="0"/>
                        </a:rPr>
                        <a:t>145-217</a:t>
                      </a:r>
                    </a:p>
                  </a:txBody>
                  <a:tcPr marL="50539" marR="50539" marT="0" marB="0" anchor="b"/>
                </a:tc>
                <a:tc vMerge="1">
                  <a:txBody>
                    <a:bodyPr/>
                    <a:lstStyle/>
                    <a:p>
                      <a:pPr algn="r">
                        <a:lnSpc>
                          <a:spcPct val="115000"/>
                        </a:lnSpc>
                      </a:pPr>
                      <a:endParaRPr lang="en-GB" sz="1700" dirty="0">
                        <a:effectLst/>
                        <a:latin typeface="+mj-lt"/>
                        <a:ea typeface="Arial" panose="020B0604020202020204" pitchFamily="34" charset="0"/>
                        <a:cs typeface="Arial" panose="020B0604020202020204" pitchFamily="34" charset="0"/>
                      </a:endParaRPr>
                    </a:p>
                  </a:txBody>
                  <a:tcPr marL="50539" marR="50539" marT="0" marB="0" anchor="b"/>
                </a:tc>
                <a:extLst>
                  <a:ext uri="{0D108BD9-81ED-4DB2-BD59-A6C34878D82A}">
                    <a16:rowId xmlns:a16="http://schemas.microsoft.com/office/drawing/2014/main" val="2484119281"/>
                  </a:ext>
                </a:extLst>
              </a:tr>
            </a:tbl>
          </a:graphicData>
        </a:graphic>
      </p:graphicFrame>
    </p:spTree>
    <p:extLst>
      <p:ext uri="{BB962C8B-B14F-4D97-AF65-F5344CB8AC3E}">
        <p14:creationId xmlns:p14="http://schemas.microsoft.com/office/powerpoint/2010/main" val="15113150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EE48-1465-4CAC-96BF-8F442BD1CA10}"/>
              </a:ext>
            </a:extLst>
          </p:cNvPr>
          <p:cNvSpPr>
            <a:spLocks noGrp="1"/>
          </p:cNvSpPr>
          <p:nvPr>
            <p:ph type="ctrTitle"/>
          </p:nvPr>
        </p:nvSpPr>
        <p:spPr>
          <a:xfrm>
            <a:off x="724988" y="746309"/>
            <a:ext cx="6537049" cy="1276350"/>
          </a:xfrm>
        </p:spPr>
        <p:txBody>
          <a:bodyPr/>
          <a:lstStyle/>
          <a:p>
            <a:r>
              <a:rPr lang="en-GB" dirty="0"/>
              <a:t>Additional elements of value</a:t>
            </a:r>
          </a:p>
        </p:txBody>
      </p:sp>
      <p:sp>
        <p:nvSpPr>
          <p:cNvPr id="3" name="Subtitle 2">
            <a:extLst>
              <a:ext uri="{FF2B5EF4-FFF2-40B4-BE49-F238E27FC236}">
                <a16:creationId xmlns:a16="http://schemas.microsoft.com/office/drawing/2014/main" id="{6942F167-72D5-41CE-8E79-17C67F4863AE}"/>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742455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9A96A-83F5-4D11-829D-9FC29EBAA0FC}"/>
              </a:ext>
            </a:extLst>
          </p:cNvPr>
          <p:cNvSpPr>
            <a:spLocks noGrp="1"/>
          </p:cNvSpPr>
          <p:nvPr>
            <p:ph type="ctrTitle"/>
          </p:nvPr>
        </p:nvSpPr>
        <p:spPr/>
        <p:txBody>
          <a:bodyPr/>
          <a:lstStyle/>
          <a:p>
            <a:r>
              <a:rPr lang="en-GB"/>
              <a:t>Additional elements of value</a:t>
            </a:r>
            <a:endParaRPr lang="en-GB" dirty="0"/>
          </a:p>
        </p:txBody>
      </p:sp>
      <p:sp>
        <p:nvSpPr>
          <p:cNvPr id="3" name="Subtitle 2">
            <a:extLst>
              <a:ext uri="{FF2B5EF4-FFF2-40B4-BE49-F238E27FC236}">
                <a16:creationId xmlns:a16="http://schemas.microsoft.com/office/drawing/2014/main" id="{F95C7A05-8B58-47E8-A64C-FF6C8504F204}"/>
              </a:ext>
            </a:extLst>
          </p:cNvPr>
          <p:cNvSpPr>
            <a:spLocks noGrp="1"/>
          </p:cNvSpPr>
          <p:nvPr>
            <p:ph type="subTitle" idx="1"/>
          </p:nvPr>
        </p:nvSpPr>
        <p:spPr>
          <a:xfrm>
            <a:off x="496382" y="1171837"/>
            <a:ext cx="11080069" cy="4962349"/>
          </a:xfrm>
        </p:spPr>
        <p:txBody>
          <a:bodyPr>
            <a:normAutofit/>
          </a:bodyPr>
          <a:lstStyle/>
          <a:p>
            <a:pPr marL="0" indent="0"/>
            <a:r>
              <a:rPr lang="en-GB"/>
              <a:t>Several elements of value that are particularly important for or unique to antimicrobials, </a:t>
            </a:r>
          </a:p>
          <a:p>
            <a:pPr>
              <a:buFont typeface="Arial" panose="020B0604020202020204" pitchFamily="34" charset="0"/>
              <a:buChar char="•"/>
            </a:pPr>
            <a:r>
              <a:rPr lang="en-GB" b="1">
                <a:latin typeface="+mn-lt"/>
              </a:rPr>
              <a:t>Spectrum value – </a:t>
            </a:r>
            <a:r>
              <a:rPr lang="en-GB" i="1">
                <a:solidFill>
                  <a:schemeClr val="dk1"/>
                </a:solidFill>
                <a:latin typeface="+mn-lt"/>
                <a:ea typeface="Calibri"/>
                <a:cs typeface="Calibri"/>
                <a:sym typeface="Calibri"/>
              </a:rPr>
              <a:t>Benefits of a new antimicrobial replacing broad spectrum antimicrobials, reducing problems associated with their overuse</a:t>
            </a:r>
          </a:p>
          <a:p>
            <a:pPr>
              <a:buFont typeface="Arial" panose="020B0604020202020204" pitchFamily="34" charset="0"/>
              <a:buChar char="•"/>
            </a:pPr>
            <a:r>
              <a:rPr lang="en-GB" b="1">
                <a:latin typeface="+mn-lt"/>
              </a:rPr>
              <a:t>Transmission value – </a:t>
            </a:r>
            <a:r>
              <a:rPr lang="en-GB" i="1">
                <a:solidFill>
                  <a:schemeClr val="dk1"/>
                </a:solidFill>
                <a:latin typeface="+mn-lt"/>
                <a:cs typeface="Calibri"/>
              </a:rPr>
              <a:t>Benefits of a new antimicrobial </a:t>
            </a:r>
            <a:r>
              <a:rPr lang="en-GB" i="1">
                <a:solidFill>
                  <a:schemeClr val="dk1"/>
                </a:solidFill>
                <a:latin typeface="+mn-lt"/>
                <a:cs typeface="Calibri"/>
                <a:sym typeface="Calibri"/>
              </a:rPr>
              <a:t>reducing </a:t>
            </a:r>
            <a:r>
              <a:rPr lang="en-GB" i="1">
                <a:solidFill>
                  <a:schemeClr val="dk1"/>
                </a:solidFill>
                <a:latin typeface="+mn-lt"/>
                <a:ea typeface="Calibri"/>
                <a:cs typeface="Calibri"/>
                <a:sym typeface="Calibri"/>
              </a:rPr>
              <a:t>the rate of transmission of a given pathogen from patients treated with that product to other individuals, potentially reducing the rate of resistant infection.</a:t>
            </a:r>
            <a:endParaRPr lang="en-GB" b="1">
              <a:latin typeface="+mn-lt"/>
            </a:endParaRPr>
          </a:p>
          <a:p>
            <a:pPr>
              <a:buFont typeface="Arial" panose="020B0604020202020204" pitchFamily="34" charset="0"/>
              <a:buChar char="•"/>
            </a:pPr>
            <a:r>
              <a:rPr lang="en-GB" b="1">
                <a:latin typeface="+mn-lt"/>
              </a:rPr>
              <a:t>Enablement value – </a:t>
            </a:r>
            <a:r>
              <a:rPr lang="en-GB" i="1">
                <a:solidFill>
                  <a:schemeClr val="dk1"/>
                </a:solidFill>
                <a:latin typeface="+mn-lt"/>
                <a:ea typeface="Calibri"/>
                <a:cs typeface="Calibri"/>
                <a:sym typeface="Calibri"/>
              </a:rPr>
              <a:t>Benefits of additional medical procedures being possible as a result of new antimicrobials being available to manage otherwise resistant infections with few alternative treatment options</a:t>
            </a:r>
            <a:endParaRPr lang="en-GB" b="1">
              <a:latin typeface="+mn-lt"/>
            </a:endParaRPr>
          </a:p>
          <a:p>
            <a:pPr>
              <a:buFont typeface="Arial" panose="020B0604020202020204" pitchFamily="34" charset="0"/>
              <a:buChar char="•"/>
            </a:pPr>
            <a:r>
              <a:rPr lang="en-GB" b="1">
                <a:latin typeface="+mn-lt"/>
              </a:rPr>
              <a:t>Diversity value –  </a:t>
            </a:r>
            <a:r>
              <a:rPr lang="en-GB" i="1">
                <a:solidFill>
                  <a:schemeClr val="dk1"/>
                </a:solidFill>
                <a:latin typeface="+mn-lt"/>
                <a:cs typeface="Calibri"/>
              </a:rPr>
              <a:t>Benefits </a:t>
            </a:r>
            <a:r>
              <a:rPr lang="en-GB" i="1">
                <a:solidFill>
                  <a:schemeClr val="dk1"/>
                </a:solidFill>
                <a:latin typeface="+mn-lt"/>
                <a:cs typeface="Calibri"/>
                <a:sym typeface="Calibri"/>
              </a:rPr>
              <a:t>of new antimicrobials </a:t>
            </a:r>
            <a:r>
              <a:rPr lang="en-GB" i="1">
                <a:solidFill>
                  <a:schemeClr val="dk1"/>
                </a:solidFill>
                <a:latin typeface="+mn-lt"/>
                <a:ea typeface="Calibri"/>
                <a:cs typeface="Calibri"/>
                <a:sym typeface="Calibri"/>
              </a:rPr>
              <a:t>adding to the range of treatments currently available, potentially reducing selection pressure on and resistance to other available treatments</a:t>
            </a:r>
          </a:p>
          <a:p>
            <a:pPr>
              <a:buFont typeface="Arial" panose="020B0604020202020204" pitchFamily="34" charset="0"/>
              <a:buChar char="•"/>
            </a:pPr>
            <a:r>
              <a:rPr lang="en-GB" b="1">
                <a:latin typeface="+mn-lt"/>
              </a:rPr>
              <a:t>Insurance value – </a:t>
            </a:r>
            <a:r>
              <a:rPr lang="en-GB" i="1">
                <a:latin typeface="+mn-lt"/>
              </a:rPr>
              <a:t>Benefits of reserving a new antimicrobial until resistance eliminates current alternatives as options or as insurance against a catastrophic emergence of widespread multi drug resistant infections</a:t>
            </a:r>
            <a:endParaRPr lang="en-GB" b="1" dirty="0">
              <a:latin typeface="+mn-lt"/>
            </a:endParaRPr>
          </a:p>
        </p:txBody>
      </p:sp>
    </p:spTree>
    <p:extLst>
      <p:ext uri="{BB962C8B-B14F-4D97-AF65-F5344CB8AC3E}">
        <p14:creationId xmlns:p14="http://schemas.microsoft.com/office/powerpoint/2010/main" val="38966404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55D19-7DFE-4200-992D-27E0DDA2E310}"/>
              </a:ext>
            </a:extLst>
          </p:cNvPr>
          <p:cNvSpPr>
            <a:spLocks noGrp="1"/>
          </p:cNvSpPr>
          <p:nvPr>
            <p:ph type="ctrTitle"/>
          </p:nvPr>
        </p:nvSpPr>
        <p:spPr/>
        <p:txBody>
          <a:bodyPr/>
          <a:lstStyle/>
          <a:p>
            <a:r>
              <a:rPr lang="en-GB" dirty="0"/>
              <a:t>Taking account of additional elements of value</a:t>
            </a:r>
          </a:p>
        </p:txBody>
      </p:sp>
      <p:sp>
        <p:nvSpPr>
          <p:cNvPr id="3" name="Subtitle 2">
            <a:extLst>
              <a:ext uri="{FF2B5EF4-FFF2-40B4-BE49-F238E27FC236}">
                <a16:creationId xmlns:a16="http://schemas.microsoft.com/office/drawing/2014/main" id="{1543A451-9C59-4D3C-984D-8A278A1A7ADD}"/>
              </a:ext>
            </a:extLst>
          </p:cNvPr>
          <p:cNvSpPr>
            <a:spLocks noGrp="1"/>
          </p:cNvSpPr>
          <p:nvPr>
            <p:ph type="subTitle" idx="1"/>
          </p:nvPr>
        </p:nvSpPr>
        <p:spPr>
          <a:xfrm>
            <a:off x="496580" y="1408141"/>
            <a:ext cx="11080069" cy="4041718"/>
          </a:xfrm>
        </p:spPr>
        <p:txBody>
          <a:bodyPr>
            <a:normAutofit/>
          </a:bodyPr>
          <a:lstStyle/>
          <a:p>
            <a:pPr>
              <a:buFont typeface="Arial" panose="020B0604020202020204" pitchFamily="34" charset="0"/>
              <a:buChar char="•"/>
            </a:pPr>
            <a:r>
              <a:rPr lang="en-GB" dirty="0"/>
              <a:t>At outset of evaluation it was clear that these elements of value may not be fully captured in the model</a:t>
            </a:r>
          </a:p>
          <a:p>
            <a:pPr>
              <a:buFont typeface="Arial" panose="020B0604020202020204" pitchFamily="34" charset="0"/>
              <a:buChar char="•"/>
            </a:pPr>
            <a:r>
              <a:rPr lang="en-GB" dirty="0"/>
              <a:t>The following slides summarise the assessment groups considerations regarding:</a:t>
            </a:r>
          </a:p>
          <a:p>
            <a:pPr lvl="1" algn="l">
              <a:lnSpc>
                <a:spcPct val="150000"/>
              </a:lnSpc>
              <a:buFont typeface="Arial" panose="020B0604020202020204" pitchFamily="34" charset="0"/>
              <a:buChar char="•"/>
            </a:pPr>
            <a:r>
              <a:rPr lang="en-GB" sz="1800" dirty="0"/>
              <a:t> The extent to which the element of value has been captured in the economic model</a:t>
            </a:r>
          </a:p>
          <a:p>
            <a:pPr lvl="1" algn="l">
              <a:lnSpc>
                <a:spcPct val="150000"/>
              </a:lnSpc>
              <a:buFont typeface="Arial" panose="020B0604020202020204" pitchFamily="34" charset="0"/>
              <a:buChar char="•"/>
            </a:pPr>
            <a:r>
              <a:rPr lang="en-GB" sz="1800" dirty="0"/>
              <a:t> The expected impact of each element of value on population net health benefits if not captured in the model</a:t>
            </a:r>
          </a:p>
          <a:p>
            <a:pPr lvl="1" algn="l">
              <a:lnSpc>
                <a:spcPct val="150000"/>
              </a:lnSpc>
              <a:buFont typeface="Arial" panose="020B0604020202020204" pitchFamily="34" charset="0"/>
              <a:buChar char="•"/>
            </a:pPr>
            <a:r>
              <a:rPr lang="en-GB" sz="1800" dirty="0"/>
              <a:t> The  degree of uncertainty around the magnitude of population net health benefit associated with each element of value</a:t>
            </a:r>
          </a:p>
          <a:p>
            <a:pPr>
              <a:buFont typeface="Arial" panose="020B0604020202020204" pitchFamily="34" charset="0"/>
              <a:buChar char="•"/>
            </a:pPr>
            <a:r>
              <a:rPr lang="en-GB" dirty="0"/>
              <a:t>The views of consultees on whether each element of value has been captured are also noted</a:t>
            </a:r>
          </a:p>
          <a:p>
            <a:pPr>
              <a:buFont typeface="Arial" panose="020B0604020202020204" pitchFamily="34" charset="0"/>
              <a:buChar char="•"/>
            </a:pPr>
            <a:r>
              <a:rPr lang="en-GB" dirty="0"/>
              <a:t>Other benefits which may not have been captured in the model have also been summarised</a:t>
            </a:r>
          </a:p>
        </p:txBody>
      </p:sp>
    </p:spTree>
    <p:extLst>
      <p:ext uri="{BB962C8B-B14F-4D97-AF65-F5344CB8AC3E}">
        <p14:creationId xmlns:p14="http://schemas.microsoft.com/office/powerpoint/2010/main" val="31061014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B07D-744C-4457-BD4E-6531257F0D62}"/>
              </a:ext>
            </a:extLst>
          </p:cNvPr>
          <p:cNvSpPr>
            <a:spLocks noGrp="1"/>
          </p:cNvSpPr>
          <p:nvPr>
            <p:ph type="ctrTitle"/>
          </p:nvPr>
        </p:nvSpPr>
        <p:spPr/>
        <p:txBody>
          <a:bodyPr/>
          <a:lstStyle/>
          <a:p>
            <a:r>
              <a:rPr lang="en-GB" dirty="0"/>
              <a:t>Spectrum Value</a:t>
            </a:r>
          </a:p>
        </p:txBody>
      </p:sp>
      <p:sp>
        <p:nvSpPr>
          <p:cNvPr id="3" name="Subtitle 2">
            <a:extLst>
              <a:ext uri="{FF2B5EF4-FFF2-40B4-BE49-F238E27FC236}">
                <a16:creationId xmlns:a16="http://schemas.microsoft.com/office/drawing/2014/main" id="{878F5F8C-FBA9-4BDC-97B3-1E29A593DBE4}"/>
              </a:ext>
              <a:ext uri="{C183D7F6-B498-43B3-948B-1728B52AA6E4}">
                <adec:decorative xmlns:adec="http://schemas.microsoft.com/office/drawing/2017/decorative" val="1"/>
              </a:ext>
            </a:extLst>
          </p:cNvPr>
          <p:cNvSpPr>
            <a:spLocks noGrp="1"/>
          </p:cNvSpPr>
          <p:nvPr>
            <p:ph type="subTitle" idx="1"/>
          </p:nvPr>
        </p:nvSpPr>
        <p:spPr/>
        <p:txBody>
          <a:bodyPr/>
          <a:lstStyle/>
          <a:p>
            <a:pPr>
              <a:buFont typeface="Arial" panose="020B0604020202020204" pitchFamily="34" charset="0"/>
              <a:buChar char="•"/>
            </a:pPr>
            <a:endParaRPr lang="en-GB" dirty="0"/>
          </a:p>
          <a:p>
            <a:pPr>
              <a:buFont typeface="Arial" panose="020B0604020202020204" pitchFamily="34" charset="0"/>
              <a:buChar char="•"/>
            </a:pPr>
            <a:endParaRPr lang="en-GB" dirty="0"/>
          </a:p>
        </p:txBody>
      </p:sp>
      <p:graphicFrame>
        <p:nvGraphicFramePr>
          <p:cNvPr id="5" name="Table 5">
            <a:extLst>
              <a:ext uri="{FF2B5EF4-FFF2-40B4-BE49-F238E27FC236}">
                <a16:creationId xmlns:a16="http://schemas.microsoft.com/office/drawing/2014/main" id="{92364A54-19C1-425E-AF6B-62E3ACE966C6}"/>
              </a:ext>
            </a:extLst>
          </p:cNvPr>
          <p:cNvGraphicFramePr>
            <a:graphicFrameLocks noGrp="1"/>
          </p:cNvGraphicFramePr>
          <p:nvPr>
            <p:extLst>
              <p:ext uri="{D42A27DB-BD31-4B8C-83A1-F6EECF244321}">
                <p14:modId xmlns:p14="http://schemas.microsoft.com/office/powerpoint/2010/main" val="255336188"/>
              </p:ext>
            </p:extLst>
          </p:nvPr>
        </p:nvGraphicFramePr>
        <p:xfrm>
          <a:off x="496383" y="2161981"/>
          <a:ext cx="11155694" cy="1828800"/>
        </p:xfrm>
        <a:graphic>
          <a:graphicData uri="http://schemas.openxmlformats.org/drawingml/2006/table">
            <a:tbl>
              <a:tblPr firstRow="1" bandRow="1">
                <a:tableStyleId>{5C22544A-7EE6-4342-B048-85BDC9FD1C3A}</a:tableStyleId>
              </a:tblPr>
              <a:tblGrid>
                <a:gridCol w="4754619">
                  <a:extLst>
                    <a:ext uri="{9D8B030D-6E8A-4147-A177-3AD203B41FA5}">
                      <a16:colId xmlns:a16="http://schemas.microsoft.com/office/drawing/2014/main" val="117477685"/>
                    </a:ext>
                  </a:extLst>
                </a:gridCol>
                <a:gridCol w="1331097">
                  <a:extLst>
                    <a:ext uri="{9D8B030D-6E8A-4147-A177-3AD203B41FA5}">
                      <a16:colId xmlns:a16="http://schemas.microsoft.com/office/drawing/2014/main" val="2191805115"/>
                    </a:ext>
                  </a:extLst>
                </a:gridCol>
                <a:gridCol w="5069978">
                  <a:extLst>
                    <a:ext uri="{9D8B030D-6E8A-4147-A177-3AD203B41FA5}">
                      <a16:colId xmlns:a16="http://schemas.microsoft.com/office/drawing/2014/main" val="2657090986"/>
                    </a:ext>
                  </a:extLst>
                </a:gridCol>
              </a:tblGrid>
              <a:tr h="370840">
                <a:tc>
                  <a:txBody>
                    <a:bodyPr/>
                    <a:lstStyle/>
                    <a:p>
                      <a:r>
                        <a:rPr lang="en-GB" dirty="0"/>
                        <a:t>Potential source of additional benefit</a:t>
                      </a:r>
                    </a:p>
                  </a:txBody>
                  <a:tcPr/>
                </a:tc>
                <a:tc>
                  <a:txBody>
                    <a:bodyPr/>
                    <a:lstStyle/>
                    <a:p>
                      <a:r>
                        <a:rPr lang="en-GB" dirty="0"/>
                        <a:t>Included in AG model?</a:t>
                      </a:r>
                    </a:p>
                  </a:txBody>
                  <a:tcPr/>
                </a:tc>
                <a:tc>
                  <a:txBody>
                    <a:bodyPr/>
                    <a:lstStyle/>
                    <a:p>
                      <a:r>
                        <a:rPr lang="en-GB" dirty="0"/>
                        <a:t>Rationale for excluding/additional comment if included</a:t>
                      </a:r>
                    </a:p>
                  </a:txBody>
                  <a:tcPr/>
                </a:tc>
                <a:extLst>
                  <a:ext uri="{0D108BD9-81ED-4DB2-BD59-A6C34878D82A}">
                    <a16:rowId xmlns:a16="http://schemas.microsoft.com/office/drawing/2014/main" val="2602059357"/>
                  </a:ext>
                </a:extLst>
              </a:tr>
              <a:tr h="370840">
                <a:tc>
                  <a:txBody>
                    <a:bodyPr/>
                    <a:lstStyle/>
                    <a:p>
                      <a:r>
                        <a:rPr lang="en-GB" sz="1800" kern="1200" dirty="0">
                          <a:solidFill>
                            <a:schemeClr val="dk1"/>
                          </a:solidFill>
                          <a:effectLst/>
                          <a:latin typeface="+mn-lt"/>
                          <a:ea typeface="+mn-ea"/>
                          <a:cs typeface="+mn-cs"/>
                        </a:rPr>
                        <a:t>Reduced colonisation with drug-resistant bacteria, leading to reduced drug-resistance of future infections</a:t>
                      </a:r>
                      <a:endParaRPr lang="en-GB" dirty="0"/>
                    </a:p>
                  </a:txBody>
                  <a:tcPr/>
                </a:tc>
                <a:tc>
                  <a:txBody>
                    <a:bodyPr/>
                    <a:lstStyle/>
                    <a:p>
                      <a:r>
                        <a:rPr lang="en-GB" dirty="0"/>
                        <a:t>No</a:t>
                      </a:r>
                    </a:p>
                  </a:txBody>
                  <a:tcPr/>
                </a:tc>
                <a:tc>
                  <a:txBody>
                    <a:bodyPr/>
                    <a:lstStyle/>
                    <a:p>
                      <a:r>
                        <a:rPr lang="en-GB" dirty="0" err="1"/>
                        <a:t>Cefiderocol</a:t>
                      </a:r>
                      <a:r>
                        <a:rPr lang="en-GB" dirty="0"/>
                        <a:t> has a broad spectrum of activity </a:t>
                      </a:r>
                      <a:r>
                        <a:rPr lang="en-GB" dirty="0">
                          <a:sym typeface="Wingdings" panose="05000000000000000000" pitchFamily="2" charset="2"/>
                        </a:rPr>
                        <a:t> clinical </a:t>
                      </a:r>
                      <a:r>
                        <a:rPr lang="en-GB" sz="1800" kern="1200" dirty="0">
                          <a:solidFill>
                            <a:schemeClr val="dk1"/>
                          </a:solidFill>
                          <a:latin typeface="+mn-lt"/>
                          <a:ea typeface="+mn-ea"/>
                          <a:cs typeface="+mn-cs"/>
                          <a:sym typeface="Wingdings" panose="05000000000000000000" pitchFamily="2" charset="2"/>
                        </a:rPr>
                        <a:t>advisers</a:t>
                      </a:r>
                      <a:r>
                        <a:rPr lang="en-GB" dirty="0">
                          <a:sym typeface="Wingdings" panose="05000000000000000000" pitchFamily="2" charset="2"/>
                        </a:rPr>
                        <a:t> and other stakeholders did not consider spectrum value to be </a:t>
                      </a:r>
                      <a:r>
                        <a:rPr lang="en-GB" dirty="0">
                          <a:solidFill>
                            <a:schemeClr val="tx1"/>
                          </a:solidFill>
                          <a:sym typeface="Wingdings" panose="05000000000000000000" pitchFamily="2" charset="2"/>
                        </a:rPr>
                        <a:t>a key driver of incremental population benefits</a:t>
                      </a:r>
                      <a:endParaRPr lang="en-GB" dirty="0">
                        <a:solidFill>
                          <a:schemeClr val="tx1"/>
                        </a:solidFill>
                      </a:endParaRPr>
                    </a:p>
                  </a:txBody>
                  <a:tcPr/>
                </a:tc>
                <a:extLst>
                  <a:ext uri="{0D108BD9-81ED-4DB2-BD59-A6C34878D82A}">
                    <a16:rowId xmlns:a16="http://schemas.microsoft.com/office/drawing/2014/main" val="130044176"/>
                  </a:ext>
                </a:extLst>
              </a:tr>
            </a:tbl>
          </a:graphicData>
        </a:graphic>
      </p:graphicFrame>
      <p:sp>
        <p:nvSpPr>
          <p:cNvPr id="9" name="Rectangle 8">
            <a:extLst>
              <a:ext uri="{FF2B5EF4-FFF2-40B4-BE49-F238E27FC236}">
                <a16:creationId xmlns:a16="http://schemas.microsoft.com/office/drawing/2014/main" id="{36017955-A35C-4C2B-9106-41A3C27B1EAA}"/>
              </a:ext>
            </a:extLst>
          </p:cNvPr>
          <p:cNvSpPr/>
          <p:nvPr/>
        </p:nvSpPr>
        <p:spPr>
          <a:xfrm>
            <a:off x="496580" y="1257462"/>
            <a:ext cx="11155694" cy="75715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0000"/>
                </a:solidFill>
                <a:effectLst/>
                <a:uLnTx/>
                <a:uFillTx/>
                <a:latin typeface="Lato"/>
                <a:ea typeface="Calibri"/>
                <a:cs typeface="Calibri"/>
                <a:sym typeface="Calibri"/>
              </a:rPr>
              <a:t>Benefits of a new antimicrobial replacing broad spectrum antimicrobials, reducing problems associated with their overuse</a:t>
            </a:r>
          </a:p>
        </p:txBody>
      </p:sp>
      <p:sp>
        <p:nvSpPr>
          <p:cNvPr id="7" name="TextBox 6">
            <a:extLst>
              <a:ext uri="{FF2B5EF4-FFF2-40B4-BE49-F238E27FC236}">
                <a16:creationId xmlns:a16="http://schemas.microsoft.com/office/drawing/2014/main" id="{F0E3FFB4-95AA-4315-B304-7AE0008D4DEA}"/>
              </a:ext>
            </a:extLst>
          </p:cNvPr>
          <p:cNvSpPr txBox="1"/>
          <p:nvPr/>
        </p:nvSpPr>
        <p:spPr>
          <a:xfrm>
            <a:off x="421152" y="6019906"/>
            <a:ext cx="11155497" cy="653143"/>
          </a:xfrm>
          <a:prstGeom prst="rect">
            <a:avLst/>
          </a:prstGeom>
          <a:solidFill>
            <a:schemeClr val="accent2"/>
          </a:solidFill>
          <a:ln>
            <a:solidFill>
              <a:schemeClr val="bg1"/>
            </a:solidFill>
            <a:prstDash val="dash"/>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Lato"/>
                <a:ea typeface="+mn-ea"/>
                <a:cs typeface="+mn-cs"/>
              </a:rPr>
              <a:t> Is spectrum value relevant? If it is, has spectrum value been adequately captured in the QALY estimates? What is the magnitude of any uncaptured benefits?</a:t>
            </a:r>
            <a:endParaRPr kumimoji="0" lang="en-GB" sz="2000" b="0" i="0" u="none" strike="noStrike" kern="1200" cap="none" spc="0" normalizeH="0" baseline="0" noProof="0" dirty="0">
              <a:ln>
                <a:noFill/>
              </a:ln>
              <a:solidFill>
                <a:srgbClr val="FFFFFF"/>
              </a:solidFill>
              <a:effectLst/>
              <a:uLnTx/>
              <a:uFillTx/>
              <a:latin typeface="Lato"/>
              <a:ea typeface="+mn-ea"/>
              <a:cs typeface="+mn-cs"/>
            </a:endParaRPr>
          </a:p>
        </p:txBody>
      </p:sp>
    </p:spTree>
    <p:extLst>
      <p:ext uri="{BB962C8B-B14F-4D97-AF65-F5344CB8AC3E}">
        <p14:creationId xmlns:p14="http://schemas.microsoft.com/office/powerpoint/2010/main" val="3549993276"/>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004550"/>
      </a:accent1>
      <a:accent2>
        <a:srgbClr val="451550"/>
      </a:accent2>
      <a:accent3>
        <a:srgbClr val="005069"/>
      </a:accent3>
      <a:accent4>
        <a:srgbClr val="0D0D0D"/>
      </a:accent4>
      <a:accent5>
        <a:srgbClr val="304C5F"/>
      </a:accent5>
      <a:accent6>
        <a:srgbClr val="A1BDC1"/>
      </a:accent6>
      <a:hlink>
        <a:srgbClr val="0000FF"/>
      </a:hlink>
      <a:folHlink>
        <a:srgbClr val="0000FF"/>
      </a:folHlink>
    </a:clrScheme>
    <a:fontScheme name="NICE corporate fonts">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004550"/>
      </a:accent1>
      <a:accent2>
        <a:srgbClr val="451550"/>
      </a:accent2>
      <a:accent3>
        <a:srgbClr val="005069"/>
      </a:accent3>
      <a:accent4>
        <a:srgbClr val="0D0D0D"/>
      </a:accent4>
      <a:accent5>
        <a:srgbClr val="304C5F"/>
      </a:accent5>
      <a:accent6>
        <a:srgbClr val="A1BDC1"/>
      </a:accent6>
      <a:hlink>
        <a:srgbClr val="0000FF"/>
      </a:hlink>
      <a:folHlink>
        <a:srgbClr val="0000FF"/>
      </a:folHlink>
    </a:clrScheme>
    <a:fontScheme name="NICE corporate fonts">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
      <a:dk1>
        <a:srgbClr val="000000"/>
      </a:dk1>
      <a:lt1>
        <a:srgbClr val="FFFFFF"/>
      </a:lt1>
      <a:dk2>
        <a:srgbClr val="44546A"/>
      </a:dk2>
      <a:lt2>
        <a:srgbClr val="E7E6E6"/>
      </a:lt2>
      <a:accent1>
        <a:srgbClr val="004550"/>
      </a:accent1>
      <a:accent2>
        <a:srgbClr val="451550"/>
      </a:accent2>
      <a:accent3>
        <a:srgbClr val="005069"/>
      </a:accent3>
      <a:accent4>
        <a:srgbClr val="0D0D0D"/>
      </a:accent4>
      <a:accent5>
        <a:srgbClr val="304C5F"/>
      </a:accent5>
      <a:accent6>
        <a:srgbClr val="A1BDC1"/>
      </a:accent6>
      <a:hlink>
        <a:srgbClr val="0000FF"/>
      </a:hlink>
      <a:folHlink>
        <a:srgbClr val="0000FF"/>
      </a:folHlink>
    </a:clrScheme>
    <a:fontScheme name="NICE corporate fonts">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23083</TotalTime>
  <Words>14115</Words>
  <Application>Microsoft Office PowerPoint</Application>
  <PresentationFormat>Widescreen</PresentationFormat>
  <Paragraphs>1835</Paragraphs>
  <Slides>115</Slides>
  <Notes>54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115</vt:i4>
      </vt:variant>
    </vt:vector>
  </HeadingPairs>
  <TitlesOfParts>
    <vt:vector size="125" baseType="lpstr">
      <vt:lpstr>Arial</vt:lpstr>
      <vt:lpstr>Calibri</vt:lpstr>
      <vt:lpstr>Courier New</vt:lpstr>
      <vt:lpstr>Lato</vt:lpstr>
      <vt:lpstr>Segoe UI</vt:lpstr>
      <vt:lpstr>Times New Roman</vt:lpstr>
      <vt:lpstr>Wingdings</vt:lpstr>
      <vt:lpstr>Office Theme</vt:lpstr>
      <vt:lpstr>1_Office Theme</vt:lpstr>
      <vt:lpstr>2_Office Theme</vt:lpstr>
      <vt:lpstr>Antimicrobials evaluation committee</vt:lpstr>
      <vt:lpstr>Information on slide set</vt:lpstr>
      <vt:lpstr>Comparing this evaluation with the evaluation of ceftazidime-avibactam</vt:lpstr>
      <vt:lpstr>Table of contents</vt:lpstr>
      <vt:lpstr>Context and background for the evaluation</vt:lpstr>
      <vt:lpstr>Evaluation background</vt:lpstr>
      <vt:lpstr>What is the aim of the evaluation?</vt:lpstr>
      <vt:lpstr>The contract</vt:lpstr>
      <vt:lpstr>6 key questions for committee</vt:lpstr>
      <vt:lpstr>Overview of EEPRU’s modelling approach</vt:lpstr>
      <vt:lpstr>Cefiderocol has a broad marketing authorisation with a range of potential uses (not all expected in practice)</vt:lpstr>
      <vt:lpstr>Not possible to model every population  selected ‘high value clinical scenarios’ for patient-level model</vt:lpstr>
      <vt:lpstr>EEPRU’s approach to modelling population benefit HVCS patient-level, HVCS population-level, Expected use population-level </vt:lpstr>
      <vt:lpstr>High value clinical scenarios (patient-level model)</vt:lpstr>
      <vt:lpstr>Additional expected usage</vt:lpstr>
      <vt:lpstr>Consultation comments on population size</vt:lpstr>
      <vt:lpstr>Accounting for benefit in the expected usage population – key issues</vt:lpstr>
      <vt:lpstr>Comparators</vt:lpstr>
      <vt:lpstr>Clinical effectiveness evidence</vt:lpstr>
      <vt:lpstr>EEPRU explored 3 possible sources of clinical evidence for economic analysis of HVCS</vt:lpstr>
      <vt:lpstr>Limitations of the studies identified</vt:lpstr>
      <vt:lpstr>EEPRU developed its own tool to quality assess susceptibility studies (no published tools exist)</vt:lpstr>
      <vt:lpstr>How is susceptibility to antimicrobials assessed?</vt:lpstr>
      <vt:lpstr>Different approaches to setting clinical breakpoints</vt:lpstr>
      <vt:lpstr>Network meta analysis informed by susceptibility evidence identified by systematic literature review</vt:lpstr>
      <vt:lpstr>Data informing network meta analysis (NMA) of susceptibility studies – Enterobacterales </vt:lpstr>
      <vt:lpstr>Susceptibility NMA results – Enterobacterales (1) </vt:lpstr>
      <vt:lpstr>Susceptibility NMA results – Enterobacterales (2) </vt:lpstr>
      <vt:lpstr>Data informing network meta analysis (NMA) of susceptibility studies – Pseudomonas </vt:lpstr>
      <vt:lpstr>Susceptibility NMA results – Pseudomonas (1) </vt:lpstr>
      <vt:lpstr>Susceptibility NMA results – Pseudomonas (2) </vt:lpstr>
      <vt:lpstr>Consultation comments - Susceptibility evidence and breakpoints</vt:lpstr>
      <vt:lpstr>Linking susceptibility data to clinical outcomes</vt:lpstr>
      <vt:lpstr>Expert elicitation informed outcomes following microbiology-directed treatment in economic model</vt:lpstr>
      <vt:lpstr>Experts were asked to provide a point estimate and express their uncertainty using a histogram</vt:lpstr>
      <vt:lpstr>Results are presented as pooled summaries of responses from 5–7 experts</vt:lpstr>
      <vt:lpstr>Expert elicitation results: 30-day survival</vt:lpstr>
      <vt:lpstr>Expert elicitation results: length of hospital stay</vt:lpstr>
      <vt:lpstr>Expert elicitation results: time spent on wards</vt:lpstr>
      <vt:lpstr>EEPRU used UK study data to validate expert elicitation results for length of hospital stay </vt:lpstr>
      <vt:lpstr>Consultation comments – Expert elicitation </vt:lpstr>
      <vt:lpstr>Consultation comments – Linking susceptibility data to clinical outcomes</vt:lpstr>
      <vt:lpstr>EEPRU model methods</vt:lpstr>
      <vt:lpstr>EEPRU’s approach to modelling population benefit HVCS patient-level, HVCS population-level, Expected use population-level </vt:lpstr>
      <vt:lpstr>EEPRU model methods</vt:lpstr>
      <vt:lpstr>EEPRU’s model– empiric setting (ES)</vt:lpstr>
      <vt:lpstr>EEPRU’s model – empiric setting (ES)</vt:lpstr>
      <vt:lpstr>EEPRU’s model– empiric setting (ES)</vt:lpstr>
      <vt:lpstr>EEPRU’s model – Microbiology directed setting (MDS)</vt:lpstr>
      <vt:lpstr>EEPRU’s model – Subgroups within MDS and treatment choice</vt:lpstr>
      <vt:lpstr>EEPRU’s model –data sources for patient level</vt:lpstr>
      <vt:lpstr>Consultation comments – Comparators</vt:lpstr>
      <vt:lpstr>Consultation comments – Model assumptions</vt:lpstr>
      <vt:lpstr>EEPRU model methods</vt:lpstr>
      <vt:lpstr>Estimating population-level QALYs</vt:lpstr>
      <vt:lpstr>Estimating the patient population over time</vt:lpstr>
      <vt:lpstr>Estimating the patient population over time</vt:lpstr>
      <vt:lpstr>Determining size of current patient population</vt:lpstr>
      <vt:lpstr>The clinical expert classification of infection sites is broader than the PHE classification</vt:lpstr>
      <vt:lpstr>Scenarios for size of current population (/year, Enterobacterales)</vt:lpstr>
      <vt:lpstr>Scenarios for size of current population (/year, Pseudomonas)</vt:lpstr>
      <vt:lpstr>Scenarios for size of current population (/year, Stenotrophomonas)</vt:lpstr>
      <vt:lpstr>Estimating the patient population over time</vt:lpstr>
      <vt:lpstr>Predicting changes in population over time</vt:lpstr>
      <vt:lpstr>Predicting changes in population over time</vt:lpstr>
      <vt:lpstr>Estimating the patient population over time Results for Enterobacterales</vt:lpstr>
      <vt:lpstr>Estimating the patient population over time Results for Pseudomonas</vt:lpstr>
      <vt:lpstr>Consultation comments – Population growth trend</vt:lpstr>
      <vt:lpstr>Estimating the population size over modelled time horizon</vt:lpstr>
      <vt:lpstr>Estimating expected total drug usage of cefiderocol</vt:lpstr>
      <vt:lpstr>Estimating the patient population over time</vt:lpstr>
      <vt:lpstr>Predicting resistance over time</vt:lpstr>
      <vt:lpstr>Consultation comments – Resistance to comparators</vt:lpstr>
      <vt:lpstr>Scenario analysis to explore resistance to comparators</vt:lpstr>
      <vt:lpstr>Scenario analysis on subgroup who cannot take colistin/aminoglycosides </vt:lpstr>
      <vt:lpstr>Data sources for estimating resistance to cefiderocol over time</vt:lpstr>
      <vt:lpstr>Linking antibiotic use to resistance over time</vt:lpstr>
      <vt:lpstr>Incorporating changes in resistance to cefiderocol into the economic model</vt:lpstr>
      <vt:lpstr>Consultation comments – PHE SGSS data limitations</vt:lpstr>
      <vt:lpstr>Estimating the population over time – key questions</vt:lpstr>
      <vt:lpstr>EEPRU model results</vt:lpstr>
      <vt:lpstr>Patient level model – Comparator pathway in empiric setting</vt:lpstr>
      <vt:lpstr>Per-patient base case results (probabilistic): HAP/VAP, empiric setting Enterobacterales</vt:lpstr>
      <vt:lpstr>Per-patient base case results (probabilistic): HAP/VAP and cUTI, microbiology-directed setting (MDS), Enterobacterales</vt:lpstr>
      <vt:lpstr>Per-patient base case results (probabilistic): HAP/VAP, empiric setting Pseudomonas</vt:lpstr>
      <vt:lpstr>Per-patient base case results (probabilistic): HAP/VAP and cUTI, microbiology-directed setting (MDS), Pseudomonas</vt:lpstr>
      <vt:lpstr>Assumptions driving the results of patient-level economic model</vt:lpstr>
      <vt:lpstr>EEPRU model results</vt:lpstr>
      <vt:lpstr>EEPRU was unable to select a base case for population-level results and present several different approaches</vt:lpstr>
      <vt:lpstr>Total net health benefits (QALYs) across 20 years of  usage - Overview of results</vt:lpstr>
      <vt:lpstr>The uncertainty around results was examined using a probabilistic sensitivity analysis</vt:lpstr>
      <vt:lpstr>Main areas of uncertainty: probability patient has pathogen &amp; relative effectiveness estimates</vt:lpstr>
      <vt:lpstr>EEPRU’s scenario results: value of being prepared for emergence of resistance Patient-level incremental net benefits by infection site and setting </vt:lpstr>
      <vt:lpstr>EEPRU’s scenario results: value of being prepared for emergence of resistance Population-level incremental net benefit for most influential infection site and setting:  cUTI in microbiology directed setting  </vt:lpstr>
      <vt:lpstr>Scenario analysis on subgroup who cannot take colistin/aminoglycosides </vt:lpstr>
      <vt:lpstr>Additional elements of value</vt:lpstr>
      <vt:lpstr>Additional elements of value</vt:lpstr>
      <vt:lpstr>Taking account of additional elements of value</vt:lpstr>
      <vt:lpstr>Spectrum Value</vt:lpstr>
      <vt:lpstr>Transmission Value</vt:lpstr>
      <vt:lpstr>Enablement Value (1 of 2)</vt:lpstr>
      <vt:lpstr>Enablement Value (2 of 2)                          </vt:lpstr>
      <vt:lpstr>Consultation comments – Spectrum, transmission and enablement value</vt:lpstr>
      <vt:lpstr>Diversity Value</vt:lpstr>
      <vt:lpstr>Consultation comments – Diversity value</vt:lpstr>
      <vt:lpstr>Insurance Value</vt:lpstr>
      <vt:lpstr>Consultation comments – Insurance value</vt:lpstr>
      <vt:lpstr>Summary of additional source of value</vt:lpstr>
      <vt:lpstr>Considerations for apportioning value to the contract period</vt:lpstr>
      <vt:lpstr>Total value and contract duration</vt:lpstr>
      <vt:lpstr>Option 1: assign 100% of the total value to the contract duration</vt:lpstr>
      <vt:lpstr>Option 2: assign &lt;100% of the total value to the contract duration</vt:lpstr>
      <vt:lpstr>What do the assessment reports tell us?</vt:lpstr>
      <vt:lpstr>Potential approach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Taylor</dc:creator>
  <cp:lastModifiedBy>Ian Pye</cp:lastModifiedBy>
  <cp:revision>800</cp:revision>
  <dcterms:created xsi:type="dcterms:W3CDTF">2020-03-17T12:57:37Z</dcterms:created>
  <dcterms:modified xsi:type="dcterms:W3CDTF">2022-03-29T10:13:46Z</dcterms:modified>
</cp:coreProperties>
</file>