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6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A530-4256-40A1-A686-4C4C102F6006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F218-017A-4DDE-8102-C7059255DB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74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A530-4256-40A1-A686-4C4C102F6006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F218-017A-4DDE-8102-C7059255DB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909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A530-4256-40A1-A686-4C4C102F6006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F218-017A-4DDE-8102-C7059255DB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56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A530-4256-40A1-A686-4C4C102F6006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F218-017A-4DDE-8102-C7059255DB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47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A530-4256-40A1-A686-4C4C102F6006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F218-017A-4DDE-8102-C7059255DB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78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A530-4256-40A1-A686-4C4C102F6006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F218-017A-4DDE-8102-C7059255DB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12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A530-4256-40A1-A686-4C4C102F6006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F218-017A-4DDE-8102-C7059255DB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213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A530-4256-40A1-A686-4C4C102F6006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F218-017A-4DDE-8102-C7059255DB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926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A530-4256-40A1-A686-4C4C102F6006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F218-017A-4DDE-8102-C7059255DB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003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A530-4256-40A1-A686-4C4C102F6006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F218-017A-4DDE-8102-C7059255DB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21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A530-4256-40A1-A686-4C4C102F6006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F218-017A-4DDE-8102-C7059255DB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9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1A530-4256-40A1-A686-4C4C102F6006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AF218-017A-4DDE-8102-C7059255DB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18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5"/>
          <p:cNvSpPr txBox="1">
            <a:spLocks noChangeArrowheads="1"/>
          </p:cNvSpPr>
          <p:nvPr/>
        </p:nvSpPr>
        <p:spPr bwMode="auto">
          <a:xfrm>
            <a:off x="1969879" y="548005"/>
            <a:ext cx="695960" cy="275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>
                <a:effectLst/>
                <a:latin typeface="Calibri"/>
                <a:ea typeface="Times New Roman"/>
                <a:cs typeface="Times New Roman"/>
              </a:rPr>
              <a:t>Referral</a:t>
            </a:r>
          </a:p>
        </p:txBody>
      </p:sp>
      <p:cxnSp>
        <p:nvCxnSpPr>
          <p:cNvPr id="5" name="AutoShape 156"/>
          <p:cNvCxnSpPr>
            <a:cxnSpLocks noChangeShapeType="1"/>
            <a:stCxn id="4" idx="3"/>
            <a:endCxn id="6" idx="1"/>
          </p:cNvCxnSpPr>
          <p:nvPr/>
        </p:nvCxnSpPr>
        <p:spPr bwMode="auto">
          <a:xfrm flipV="1">
            <a:off x="2665840" y="673028"/>
            <a:ext cx="1435221" cy="1277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 Box 157"/>
          <p:cNvSpPr txBox="1">
            <a:spLocks noChangeArrowheads="1"/>
          </p:cNvSpPr>
          <p:nvPr/>
        </p:nvSpPr>
        <p:spPr bwMode="auto">
          <a:xfrm>
            <a:off x="4101061" y="535233"/>
            <a:ext cx="863600" cy="275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b="1" dirty="0">
                <a:effectLst/>
                <a:latin typeface="Calibri"/>
                <a:ea typeface="Times New Roman"/>
                <a:cs typeface="Times New Roman"/>
              </a:rPr>
              <a:t>    </a:t>
            </a:r>
            <a:r>
              <a:rPr lang="en-GB" sz="1200" b="1" dirty="0">
                <a:effectLst/>
                <a:latin typeface="Calibri"/>
                <a:ea typeface="Times New Roman"/>
                <a:cs typeface="Times New Roman"/>
              </a:rPr>
              <a:t>Triage</a:t>
            </a:r>
          </a:p>
        </p:txBody>
      </p:sp>
      <p:cxnSp>
        <p:nvCxnSpPr>
          <p:cNvPr id="7" name="AutoShape 158"/>
          <p:cNvCxnSpPr>
            <a:cxnSpLocks noChangeShapeType="1"/>
            <a:stCxn id="6" idx="2"/>
            <a:endCxn id="8" idx="0"/>
          </p:cNvCxnSpPr>
          <p:nvPr/>
        </p:nvCxnSpPr>
        <p:spPr bwMode="auto">
          <a:xfrm>
            <a:off x="4532861" y="810825"/>
            <a:ext cx="18443" cy="16736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 Box 159"/>
          <p:cNvSpPr txBox="1">
            <a:spLocks noChangeArrowheads="1"/>
          </p:cNvSpPr>
          <p:nvPr/>
        </p:nvSpPr>
        <p:spPr bwMode="auto">
          <a:xfrm>
            <a:off x="3587204" y="978188"/>
            <a:ext cx="1928200" cy="3251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>
                <a:effectLst/>
                <a:latin typeface="Calibri"/>
                <a:ea typeface="Times New Roman"/>
                <a:cs typeface="Times New Roman"/>
              </a:rPr>
              <a:t>Healthy Bowel Assessment</a:t>
            </a:r>
          </a:p>
        </p:txBody>
      </p:sp>
      <p:cxnSp>
        <p:nvCxnSpPr>
          <p:cNvPr id="9" name="AutoShape 160"/>
          <p:cNvCxnSpPr>
            <a:cxnSpLocks noChangeShapeType="1"/>
          </p:cNvCxnSpPr>
          <p:nvPr/>
        </p:nvCxnSpPr>
        <p:spPr bwMode="auto">
          <a:xfrm flipH="1">
            <a:off x="3210690" y="663409"/>
            <a:ext cx="884075" cy="46219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 Box 161"/>
          <p:cNvSpPr txBox="1">
            <a:spLocks noChangeArrowheads="1"/>
          </p:cNvSpPr>
          <p:nvPr/>
        </p:nvSpPr>
        <p:spPr bwMode="auto">
          <a:xfrm>
            <a:off x="2226385" y="976473"/>
            <a:ext cx="990600" cy="317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>
                <a:effectLst/>
                <a:latin typeface="Calibri"/>
                <a:ea typeface="Times New Roman"/>
                <a:cs typeface="Times New Roman"/>
              </a:rPr>
              <a:t>    Red Flags</a:t>
            </a:r>
          </a:p>
        </p:txBody>
      </p:sp>
      <p:cxnSp>
        <p:nvCxnSpPr>
          <p:cNvPr id="11" name="AutoShape 162"/>
          <p:cNvCxnSpPr>
            <a:cxnSpLocks noChangeShapeType="1"/>
            <a:stCxn id="10" idx="1"/>
          </p:cNvCxnSpPr>
          <p:nvPr/>
        </p:nvCxnSpPr>
        <p:spPr bwMode="auto">
          <a:xfrm flipH="1">
            <a:off x="1589639" y="1135223"/>
            <a:ext cx="63674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 Box 163"/>
          <p:cNvSpPr txBox="1">
            <a:spLocks noChangeArrowheads="1"/>
          </p:cNvSpPr>
          <p:nvPr/>
        </p:nvSpPr>
        <p:spPr bwMode="auto">
          <a:xfrm>
            <a:off x="438333" y="978190"/>
            <a:ext cx="1165225" cy="4460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>
                <a:effectLst/>
                <a:latin typeface="Calibri"/>
                <a:ea typeface="Times New Roman"/>
                <a:cs typeface="Times New Roman"/>
              </a:rPr>
              <a:t>Colorectal</a:t>
            </a:r>
            <a:r>
              <a:rPr lang="en-GB" sz="1100" b="1" dirty="0">
                <a:effectLst/>
                <a:latin typeface="Calibri"/>
                <a:ea typeface="Times New Roman"/>
                <a:cs typeface="Times New Roman"/>
              </a:rPr>
              <a:t> </a:t>
            </a:r>
            <a:r>
              <a:rPr lang="en-GB" sz="1200" b="1" dirty="0">
                <a:effectLst/>
                <a:latin typeface="Calibri"/>
                <a:ea typeface="Times New Roman"/>
                <a:cs typeface="Times New Roman"/>
              </a:rPr>
              <a:t>Outpatients</a:t>
            </a:r>
          </a:p>
        </p:txBody>
      </p:sp>
      <p:cxnSp>
        <p:nvCxnSpPr>
          <p:cNvPr id="13" name="AutoShape 165"/>
          <p:cNvCxnSpPr>
            <a:cxnSpLocks noChangeShapeType="1"/>
            <a:stCxn id="8" idx="1"/>
          </p:cNvCxnSpPr>
          <p:nvPr/>
        </p:nvCxnSpPr>
        <p:spPr bwMode="auto">
          <a:xfrm flipH="1">
            <a:off x="3223884" y="1140750"/>
            <a:ext cx="363320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 Box 167"/>
          <p:cNvSpPr txBox="1">
            <a:spLocks noChangeArrowheads="1"/>
          </p:cNvSpPr>
          <p:nvPr/>
        </p:nvSpPr>
        <p:spPr bwMode="auto">
          <a:xfrm>
            <a:off x="438333" y="1743250"/>
            <a:ext cx="1253348" cy="5710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>
                <a:effectLst/>
                <a:latin typeface="Calibri"/>
                <a:ea typeface="Times New Roman"/>
                <a:cs typeface="Times New Roman"/>
              </a:rPr>
              <a:t>Diet, Lifestyle &amp; </a:t>
            </a:r>
            <a:r>
              <a:rPr lang="en-GB" sz="1200" b="1" dirty="0" smtClean="0">
                <a:effectLst/>
                <a:latin typeface="Calibri"/>
                <a:ea typeface="Times New Roman"/>
                <a:cs typeface="Times New Roman"/>
              </a:rPr>
              <a:t>Medication</a:t>
            </a:r>
            <a:r>
              <a:rPr lang="en-GB" sz="1100" dirty="0">
                <a:effectLst/>
                <a:latin typeface="Calibri"/>
                <a:ea typeface="Times New Roman"/>
                <a:cs typeface="Times New Roman"/>
              </a:rPr>
              <a:t> </a:t>
            </a:r>
          </a:p>
        </p:txBody>
      </p:sp>
      <p:sp>
        <p:nvSpPr>
          <p:cNvPr id="15" name="Text Box 168"/>
          <p:cNvSpPr txBox="1">
            <a:spLocks noChangeArrowheads="1"/>
          </p:cNvSpPr>
          <p:nvPr/>
        </p:nvSpPr>
        <p:spPr bwMode="auto">
          <a:xfrm>
            <a:off x="3376529" y="1508743"/>
            <a:ext cx="2363347" cy="5295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 smtClean="0">
                <a:effectLst/>
                <a:latin typeface="Calibri"/>
                <a:ea typeface="Times New Roman"/>
                <a:cs typeface="Times New Roman"/>
              </a:rPr>
              <a:t>Investigations as appropriate e.g. EAUS, ARP, DP, TMS</a:t>
            </a:r>
            <a:endParaRPr lang="en-GB" sz="1200" b="1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6" name="Text Box 169"/>
          <p:cNvSpPr txBox="1">
            <a:spLocks noChangeArrowheads="1"/>
          </p:cNvSpPr>
          <p:nvPr/>
        </p:nvSpPr>
        <p:spPr bwMode="auto">
          <a:xfrm>
            <a:off x="6052854" y="1722158"/>
            <a:ext cx="2895882" cy="4916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 smtClean="0">
                <a:effectLst/>
                <a:latin typeface="Calibri"/>
                <a:ea typeface="Times New Roman"/>
                <a:cs typeface="Times New Roman"/>
              </a:rPr>
              <a:t>Clinical examinations:  </a:t>
            </a:r>
            <a:r>
              <a:rPr lang="en-GB" sz="1200" b="1" dirty="0" err="1" smtClean="0">
                <a:effectLst/>
                <a:latin typeface="Calibri"/>
                <a:ea typeface="Times New Roman"/>
                <a:cs typeface="Times New Roman"/>
              </a:rPr>
              <a:t>Ano</a:t>
            </a:r>
            <a:r>
              <a:rPr lang="en-GB" sz="1200" b="1" dirty="0" smtClean="0">
                <a:effectLst/>
                <a:latin typeface="Calibri"/>
                <a:ea typeface="Times New Roman"/>
                <a:cs typeface="Times New Roman"/>
              </a:rPr>
              <a:t>-rectal/Vaginal/ Pelvic Floor</a:t>
            </a:r>
            <a:endParaRPr lang="en-GB" sz="1200" b="1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7" name="Text Box 170"/>
          <p:cNvSpPr txBox="1">
            <a:spLocks noChangeArrowheads="1"/>
          </p:cNvSpPr>
          <p:nvPr/>
        </p:nvSpPr>
        <p:spPr bwMode="auto">
          <a:xfrm>
            <a:off x="6777644" y="1171980"/>
            <a:ext cx="2172441" cy="464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 smtClean="0">
                <a:effectLst/>
                <a:latin typeface="Calibri"/>
                <a:ea typeface="Times New Roman"/>
                <a:cs typeface="Times New Roman"/>
              </a:rPr>
              <a:t>Patient Reported Outcome Measures</a:t>
            </a:r>
            <a:endParaRPr lang="en-GB" sz="1200" b="1" dirty="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18" name="AutoShape 171"/>
          <p:cNvCxnSpPr>
            <a:cxnSpLocks noChangeShapeType="1"/>
            <a:endCxn id="14" idx="3"/>
          </p:cNvCxnSpPr>
          <p:nvPr/>
        </p:nvCxnSpPr>
        <p:spPr bwMode="auto">
          <a:xfrm flipH="1">
            <a:off x="1691681" y="1297783"/>
            <a:ext cx="1888625" cy="73097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172"/>
          <p:cNvCxnSpPr>
            <a:cxnSpLocks noChangeShapeType="1"/>
            <a:stCxn id="15" idx="2"/>
          </p:cNvCxnSpPr>
          <p:nvPr/>
        </p:nvCxnSpPr>
        <p:spPr bwMode="auto">
          <a:xfrm flipH="1">
            <a:off x="4554752" y="2038268"/>
            <a:ext cx="3450" cy="3106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174"/>
          <p:cNvCxnSpPr>
            <a:cxnSpLocks noChangeShapeType="1"/>
            <a:stCxn id="8" idx="3"/>
          </p:cNvCxnSpPr>
          <p:nvPr/>
        </p:nvCxnSpPr>
        <p:spPr bwMode="auto">
          <a:xfrm>
            <a:off x="5515403" y="1140750"/>
            <a:ext cx="934026" cy="57204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177"/>
          <p:cNvSpPr txBox="1">
            <a:spLocks noChangeArrowheads="1"/>
          </p:cNvSpPr>
          <p:nvPr/>
        </p:nvSpPr>
        <p:spPr bwMode="auto">
          <a:xfrm>
            <a:off x="6009366" y="3429000"/>
            <a:ext cx="2036354" cy="292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 smtClean="0">
                <a:effectLst/>
                <a:latin typeface="Calibri"/>
                <a:ea typeface="Times New Roman"/>
                <a:cs typeface="Times New Roman"/>
              </a:rPr>
              <a:t>Consultant Pelvic Floor Clinic</a:t>
            </a:r>
            <a:endParaRPr lang="en-GB" sz="1200" b="1" dirty="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23" name="AutoShape 179"/>
          <p:cNvCxnSpPr>
            <a:cxnSpLocks noChangeShapeType="1"/>
          </p:cNvCxnSpPr>
          <p:nvPr/>
        </p:nvCxnSpPr>
        <p:spPr bwMode="auto">
          <a:xfrm>
            <a:off x="6156007" y="3905250"/>
            <a:ext cx="0" cy="292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180"/>
          <p:cNvCxnSpPr>
            <a:cxnSpLocks noChangeShapeType="1"/>
          </p:cNvCxnSpPr>
          <p:nvPr/>
        </p:nvCxnSpPr>
        <p:spPr bwMode="auto">
          <a:xfrm>
            <a:off x="4584693" y="4996034"/>
            <a:ext cx="0" cy="18376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AutoShape 183"/>
          <p:cNvCxnSpPr>
            <a:cxnSpLocks noChangeShapeType="1"/>
          </p:cNvCxnSpPr>
          <p:nvPr/>
        </p:nvCxnSpPr>
        <p:spPr bwMode="auto">
          <a:xfrm>
            <a:off x="4584693" y="3721100"/>
            <a:ext cx="0" cy="21714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 Box 184"/>
          <p:cNvSpPr txBox="1">
            <a:spLocks noChangeArrowheads="1"/>
          </p:cNvSpPr>
          <p:nvPr/>
        </p:nvSpPr>
        <p:spPr bwMode="auto">
          <a:xfrm>
            <a:off x="2045788" y="2348880"/>
            <a:ext cx="5024826" cy="7027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 smtClean="0">
                <a:latin typeface="Calibri"/>
                <a:ea typeface="Times New Roman"/>
                <a:cs typeface="Times New Roman"/>
              </a:rPr>
              <a:t>Specialist t</a:t>
            </a:r>
            <a:r>
              <a:rPr lang="en-GB" sz="1200" b="1" dirty="0" smtClean="0">
                <a:effectLst/>
                <a:latin typeface="Calibri"/>
                <a:ea typeface="Times New Roman"/>
                <a:cs typeface="Times New Roman"/>
              </a:rPr>
              <a:t>reatment options as appropriate: </a:t>
            </a:r>
            <a:r>
              <a:rPr lang="en-GB" sz="1200" b="1" dirty="0" smtClean="0">
                <a:latin typeface="Calibri"/>
                <a:ea typeface="Times New Roman"/>
                <a:cs typeface="Times New Roman"/>
              </a:rPr>
              <a:t>e.g. Pelvic Floor Muscle Training, Biofeedback, Electrical Stimulation, Behavioural techniques, CBT, Defaecation Dynamics, PTNS. </a:t>
            </a:r>
            <a:endParaRPr lang="en-GB" sz="1200" b="1" dirty="0" smtClean="0">
              <a:effectLst/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b="1" dirty="0" smtClean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GB" sz="1100" b="1" dirty="0" smtClean="0">
              <a:solidFill>
                <a:srgbClr val="FF0000"/>
              </a:solidFill>
              <a:effectLst/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b="1" dirty="0">
                <a:solidFill>
                  <a:srgbClr val="FF0000"/>
                </a:solidFill>
                <a:effectLst/>
                <a:latin typeface="Calibri"/>
                <a:ea typeface="Times New Roman"/>
                <a:cs typeface="Times New Roman"/>
              </a:rPr>
              <a:t> </a:t>
            </a:r>
          </a:p>
        </p:txBody>
      </p:sp>
      <p:sp>
        <p:nvSpPr>
          <p:cNvPr id="29" name="Text Box 185"/>
          <p:cNvSpPr txBox="1">
            <a:spLocks noChangeArrowheads="1"/>
          </p:cNvSpPr>
          <p:nvPr/>
        </p:nvSpPr>
        <p:spPr bwMode="auto">
          <a:xfrm>
            <a:off x="3721728" y="3939263"/>
            <a:ext cx="2317666" cy="53235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 smtClean="0">
                <a:effectLst/>
                <a:latin typeface="Calibri"/>
                <a:ea typeface="Times New Roman"/>
                <a:cs typeface="Times New Roman"/>
              </a:rPr>
              <a:t>Consideration of Trans-anal Irrigation (TAI)</a:t>
            </a:r>
            <a:endParaRPr lang="en-GB" sz="1200" b="1" dirty="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30" name="AutoShape 186"/>
          <p:cNvCxnSpPr>
            <a:cxnSpLocks noChangeShapeType="1"/>
            <a:stCxn id="8" idx="2"/>
            <a:endCxn id="15" idx="0"/>
          </p:cNvCxnSpPr>
          <p:nvPr/>
        </p:nvCxnSpPr>
        <p:spPr bwMode="auto">
          <a:xfrm>
            <a:off x="4551304" y="1303310"/>
            <a:ext cx="6899" cy="20543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Text Box 187"/>
          <p:cNvSpPr txBox="1">
            <a:spLocks noChangeArrowheads="1"/>
          </p:cNvSpPr>
          <p:nvPr/>
        </p:nvSpPr>
        <p:spPr bwMode="auto">
          <a:xfrm>
            <a:off x="411344" y="4460298"/>
            <a:ext cx="1219200" cy="50487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 smtClean="0">
                <a:effectLst/>
                <a:latin typeface="Calibri"/>
                <a:ea typeface="Times New Roman"/>
                <a:cs typeface="Times New Roman"/>
              </a:rPr>
              <a:t>Symptoms managed</a:t>
            </a:r>
            <a:endParaRPr lang="en-GB" sz="1200" b="1" dirty="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32" name="AutoShape 188"/>
          <p:cNvCxnSpPr>
            <a:cxnSpLocks noChangeShapeType="1"/>
          </p:cNvCxnSpPr>
          <p:nvPr/>
        </p:nvCxnSpPr>
        <p:spPr bwMode="auto">
          <a:xfrm flipH="1">
            <a:off x="1012408" y="4976485"/>
            <a:ext cx="8537" cy="6987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Text Box 189"/>
          <p:cNvSpPr txBox="1">
            <a:spLocks noChangeArrowheads="1"/>
          </p:cNvSpPr>
          <p:nvPr/>
        </p:nvSpPr>
        <p:spPr bwMode="auto">
          <a:xfrm>
            <a:off x="2411760" y="4703932"/>
            <a:ext cx="4896544" cy="292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b="1" dirty="0" smtClean="0">
                <a:effectLst/>
                <a:latin typeface="Calibri"/>
                <a:ea typeface="Times New Roman"/>
                <a:cs typeface="Times New Roman"/>
              </a:rPr>
              <a:t> </a:t>
            </a:r>
            <a:r>
              <a:rPr lang="en-GB" sz="1200" b="1" dirty="0" smtClean="0">
                <a:effectLst/>
                <a:latin typeface="Calibri"/>
                <a:ea typeface="Times New Roman"/>
                <a:cs typeface="Times New Roman"/>
              </a:rPr>
              <a:t>MDT discussion re: relevant factors e.g. H/O bowel surgery/radiotherapy </a:t>
            </a:r>
            <a:endParaRPr lang="en-GB" sz="1200" b="1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4" name="Text Box 191"/>
          <p:cNvSpPr txBox="1">
            <a:spLocks noChangeArrowheads="1"/>
          </p:cNvSpPr>
          <p:nvPr/>
        </p:nvSpPr>
        <p:spPr bwMode="auto">
          <a:xfrm>
            <a:off x="1889540" y="5179801"/>
            <a:ext cx="6616870" cy="292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 smtClean="0">
                <a:latin typeface="Calibri"/>
                <a:ea typeface="Times New Roman"/>
                <a:cs typeface="Times New Roman"/>
              </a:rPr>
              <a:t>If appropriate patient provided with Irrigation guidelines and information for </a:t>
            </a:r>
            <a:r>
              <a:rPr lang="en-GB" sz="1200" b="1" dirty="0" err="1" smtClean="0">
                <a:latin typeface="Calibri"/>
                <a:ea typeface="Times New Roman"/>
                <a:cs typeface="Times New Roman"/>
              </a:rPr>
              <a:t>peristeen</a:t>
            </a:r>
            <a:r>
              <a:rPr lang="en-GB" sz="1200" b="1" dirty="0" smtClean="0">
                <a:latin typeface="Calibri"/>
                <a:ea typeface="Times New Roman"/>
                <a:cs typeface="Times New Roman"/>
              </a:rPr>
              <a:t> or equivalent</a:t>
            </a:r>
            <a:endParaRPr lang="en-GB" sz="1200" b="1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5" name="Text Box 192"/>
          <p:cNvSpPr txBox="1">
            <a:spLocks noChangeArrowheads="1"/>
          </p:cNvSpPr>
          <p:nvPr/>
        </p:nvSpPr>
        <p:spPr bwMode="auto">
          <a:xfrm>
            <a:off x="1908011" y="3922451"/>
            <a:ext cx="1375077" cy="6053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 err="1" smtClean="0">
                <a:effectLst/>
                <a:latin typeface="Calibri"/>
                <a:ea typeface="Times New Roman"/>
                <a:cs typeface="Times New Roman"/>
              </a:rPr>
              <a:t>Qufora</a:t>
            </a:r>
            <a:r>
              <a:rPr lang="en-GB" sz="1200" b="1" dirty="0" smtClean="0">
                <a:effectLst/>
                <a:latin typeface="Calibri"/>
                <a:ea typeface="Times New Roman"/>
                <a:cs typeface="Times New Roman"/>
              </a:rPr>
              <a:t> Mini Rectal Irrigation System</a:t>
            </a:r>
            <a:endParaRPr lang="en-GB" sz="1200" b="1" dirty="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36" name="AutoShape 193"/>
          <p:cNvCxnSpPr>
            <a:cxnSpLocks noChangeShapeType="1"/>
          </p:cNvCxnSpPr>
          <p:nvPr/>
        </p:nvCxnSpPr>
        <p:spPr bwMode="auto">
          <a:xfrm flipH="1">
            <a:off x="1630544" y="4247308"/>
            <a:ext cx="285750" cy="22329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194"/>
          <p:cNvCxnSpPr>
            <a:cxnSpLocks noChangeShapeType="1"/>
          </p:cNvCxnSpPr>
          <p:nvPr/>
        </p:nvCxnSpPr>
        <p:spPr bwMode="auto">
          <a:xfrm>
            <a:off x="4232567" y="6090716"/>
            <a:ext cx="31873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Text Box 196"/>
          <p:cNvSpPr txBox="1">
            <a:spLocks noChangeArrowheads="1"/>
          </p:cNvSpPr>
          <p:nvPr/>
        </p:nvSpPr>
        <p:spPr bwMode="auto">
          <a:xfrm>
            <a:off x="438333" y="5675218"/>
            <a:ext cx="939800" cy="292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/>
                <a:ea typeface="Times New Roman"/>
                <a:cs typeface="Times New Roman"/>
              </a:rPr>
              <a:t>   </a:t>
            </a:r>
            <a:r>
              <a:rPr lang="en-GB" sz="1200" b="1" dirty="0">
                <a:effectLst/>
                <a:latin typeface="Calibri"/>
                <a:ea typeface="Times New Roman"/>
                <a:cs typeface="Times New Roman"/>
              </a:rPr>
              <a:t>Discharge</a:t>
            </a:r>
          </a:p>
        </p:txBody>
      </p:sp>
      <p:cxnSp>
        <p:nvCxnSpPr>
          <p:cNvPr id="39" name="AutoShape 197"/>
          <p:cNvCxnSpPr>
            <a:cxnSpLocks noChangeShapeType="1"/>
            <a:stCxn id="14" idx="2"/>
            <a:endCxn id="31" idx="0"/>
          </p:cNvCxnSpPr>
          <p:nvPr/>
        </p:nvCxnSpPr>
        <p:spPr bwMode="auto">
          <a:xfrm flipH="1">
            <a:off x="1020945" y="2314271"/>
            <a:ext cx="44062" cy="21460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198"/>
          <p:cNvCxnSpPr>
            <a:cxnSpLocks noChangeShapeType="1"/>
            <a:stCxn id="28" idx="2"/>
            <a:endCxn id="119" idx="0"/>
          </p:cNvCxnSpPr>
          <p:nvPr/>
        </p:nvCxnSpPr>
        <p:spPr bwMode="auto">
          <a:xfrm>
            <a:off x="4558202" y="3051614"/>
            <a:ext cx="26491" cy="32874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AutoShape 200"/>
          <p:cNvCxnSpPr>
            <a:cxnSpLocks noChangeShapeType="1"/>
            <a:stCxn id="29" idx="1"/>
            <a:endCxn id="35" idx="3"/>
          </p:cNvCxnSpPr>
          <p:nvPr/>
        </p:nvCxnSpPr>
        <p:spPr bwMode="auto">
          <a:xfrm flipH="1">
            <a:off x="3283088" y="4205440"/>
            <a:ext cx="438640" cy="1970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AutoShape 201"/>
          <p:cNvCxnSpPr>
            <a:cxnSpLocks noChangeShapeType="1"/>
            <a:stCxn id="8" idx="3"/>
            <a:endCxn id="17" idx="1"/>
          </p:cNvCxnSpPr>
          <p:nvPr/>
        </p:nvCxnSpPr>
        <p:spPr bwMode="auto">
          <a:xfrm>
            <a:off x="5515404" y="1140748"/>
            <a:ext cx="1262240" cy="26337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AutoShape 203"/>
          <p:cNvCxnSpPr>
            <a:cxnSpLocks noChangeShapeType="1"/>
          </p:cNvCxnSpPr>
          <p:nvPr/>
        </p:nvCxnSpPr>
        <p:spPr bwMode="auto">
          <a:xfrm flipH="1">
            <a:off x="1057691" y="3051612"/>
            <a:ext cx="1168695" cy="142000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AutoShape 204"/>
          <p:cNvCxnSpPr>
            <a:cxnSpLocks noChangeShapeType="1"/>
          </p:cNvCxnSpPr>
          <p:nvPr/>
        </p:nvCxnSpPr>
        <p:spPr bwMode="auto">
          <a:xfrm>
            <a:off x="5460910" y="3575050"/>
            <a:ext cx="57848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Rectangle 45"/>
          <p:cNvSpPr>
            <a:spLocks noChangeArrowheads="1"/>
          </p:cNvSpPr>
          <p:nvPr/>
        </p:nvSpPr>
        <p:spPr bwMode="auto">
          <a:xfrm>
            <a:off x="438333" y="-301649"/>
            <a:ext cx="849694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400" b="1" u="sng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400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AINTREE UNIVERSITY HOSPITAL, HEALTHY BOWEL CLINIC: FUNCTIONAL BOWEL DYSFUNCTION </a:t>
            </a:r>
            <a:r>
              <a:rPr kumimoji="0" lang="en-GB" alt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CARE PATHWAY</a:t>
            </a:r>
            <a:endParaRPr kumimoji="0" lang="en-GB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46"/>
          <p:cNvSpPr>
            <a:spLocks noChangeArrowheads="1"/>
          </p:cNvSpPr>
          <p:nvPr/>
        </p:nvSpPr>
        <p:spPr bwMode="auto">
          <a:xfrm>
            <a:off x="1" y="393415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7"/>
          <p:cNvSpPr>
            <a:spLocks noChangeArrowheads="1"/>
          </p:cNvSpPr>
          <p:nvPr/>
        </p:nvSpPr>
        <p:spPr bwMode="auto">
          <a:xfrm>
            <a:off x="184731" y="724274"/>
            <a:ext cx="248786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6" name="TextBox 115"/>
          <p:cNvSpPr txBox="1">
            <a:spLocks noChangeAspect="1"/>
          </p:cNvSpPr>
          <p:nvPr/>
        </p:nvSpPr>
        <p:spPr>
          <a:xfrm>
            <a:off x="6110179" y="3891237"/>
            <a:ext cx="315243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8" name="TextBox 117"/>
          <p:cNvSpPr txBox="1"/>
          <p:nvPr/>
        </p:nvSpPr>
        <p:spPr>
          <a:xfrm>
            <a:off x="4140201" y="4343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19" name="Text Box 199"/>
          <p:cNvSpPr txBox="1">
            <a:spLocks noChangeArrowheads="1"/>
          </p:cNvSpPr>
          <p:nvPr/>
        </p:nvSpPr>
        <p:spPr bwMode="auto">
          <a:xfrm>
            <a:off x="3721727" y="3380355"/>
            <a:ext cx="1725930" cy="292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kern="1200" dirty="0">
                <a:solidFill>
                  <a:srgbClr val="000000"/>
                </a:solidFill>
                <a:effectLst/>
                <a:latin typeface="Calibri"/>
                <a:ea typeface="Times New Roman"/>
              </a:rPr>
              <a:t>Symptoms not managed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141" name="AutoShape 183"/>
          <p:cNvCxnSpPr>
            <a:cxnSpLocks noChangeShapeType="1"/>
          </p:cNvCxnSpPr>
          <p:nvPr/>
        </p:nvCxnSpPr>
        <p:spPr bwMode="auto">
          <a:xfrm>
            <a:off x="4578347" y="4470604"/>
            <a:ext cx="6347" cy="24212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9" name="TextBox 168"/>
          <p:cNvSpPr txBox="1"/>
          <p:nvPr/>
        </p:nvSpPr>
        <p:spPr>
          <a:xfrm>
            <a:off x="1570139" y="5675220"/>
            <a:ext cx="2657640" cy="8309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1 hour Irrigation appointment 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Informed written consent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Rectal examination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Demonstration and practise in clinic</a:t>
            </a:r>
            <a:endParaRPr lang="en-GB" sz="1200" b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5447657" y="6309320"/>
            <a:ext cx="88443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78" name="TextBox 177"/>
          <p:cNvSpPr txBox="1"/>
          <p:nvPr/>
        </p:nvSpPr>
        <p:spPr>
          <a:xfrm>
            <a:off x="4532861" y="5675220"/>
            <a:ext cx="2093305" cy="8309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Review in 1 week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Regular reviews until established on TAI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Continuing annual reviews</a:t>
            </a:r>
            <a:endParaRPr lang="en-GB" sz="1200" b="1" dirty="0"/>
          </a:p>
        </p:txBody>
      </p:sp>
      <p:cxnSp>
        <p:nvCxnSpPr>
          <p:cNvPr id="200" name="AutoShape 188"/>
          <p:cNvCxnSpPr>
            <a:cxnSpLocks noChangeShapeType="1"/>
          </p:cNvCxnSpPr>
          <p:nvPr/>
        </p:nvCxnSpPr>
        <p:spPr bwMode="auto">
          <a:xfrm>
            <a:off x="2866059" y="5471903"/>
            <a:ext cx="0" cy="20331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" name="TextBox 214"/>
          <p:cNvSpPr txBox="1"/>
          <p:nvPr/>
        </p:nvSpPr>
        <p:spPr>
          <a:xfrm>
            <a:off x="7027543" y="5675220"/>
            <a:ext cx="1754867" cy="8309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Patient given Clinic contact number and company information in case of difficulties</a:t>
            </a:r>
            <a:endParaRPr lang="en-GB" sz="1200" b="1" dirty="0"/>
          </a:p>
        </p:txBody>
      </p:sp>
      <p:cxnSp>
        <p:nvCxnSpPr>
          <p:cNvPr id="218" name="AutoShape 194"/>
          <p:cNvCxnSpPr>
            <a:cxnSpLocks noChangeShapeType="1"/>
            <a:endCxn id="215" idx="1"/>
          </p:cNvCxnSpPr>
          <p:nvPr/>
        </p:nvCxnSpPr>
        <p:spPr bwMode="auto">
          <a:xfrm flipV="1">
            <a:off x="6628264" y="6090719"/>
            <a:ext cx="399279" cy="856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Text Box 2"/>
          <p:cNvSpPr txBox="1"/>
          <p:nvPr/>
        </p:nvSpPr>
        <p:spPr>
          <a:xfrm>
            <a:off x="5739876" y="404664"/>
            <a:ext cx="3296620" cy="57180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</a:t>
            </a:r>
            <a:r>
              <a:rPr lang="en-GB" sz="9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‘Pathway’ </a:t>
            </a:r>
            <a:r>
              <a:rPr lang="en-GB" sz="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an example used in the NICE medical technology guidance adoption support resource for </a:t>
            </a:r>
            <a:r>
              <a:rPr lang="en-GB" sz="9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Peristeen.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was not produced for or commissioned by </a:t>
            </a: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NICE</a:t>
            </a:r>
            <a:endParaRPr lang="en-GB" sz="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198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Aintree Hospital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Aintree</dc:creator>
  <cp:lastModifiedBy>Katie Wyart</cp:lastModifiedBy>
  <cp:revision>5</cp:revision>
  <dcterms:created xsi:type="dcterms:W3CDTF">2018-11-20T13:00:04Z</dcterms:created>
  <dcterms:modified xsi:type="dcterms:W3CDTF">2019-01-21T10:49:24Z</dcterms:modified>
</cp:coreProperties>
</file>