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65"/>
  </p:notesMasterIdLst>
  <p:handoutMasterIdLst>
    <p:handoutMasterId r:id="rId66"/>
  </p:handoutMasterIdLst>
  <p:sldIdLst>
    <p:sldId id="339" r:id="rId5"/>
    <p:sldId id="1922" r:id="rId6"/>
    <p:sldId id="404" r:id="rId7"/>
    <p:sldId id="1925" r:id="rId8"/>
    <p:sldId id="348" r:id="rId9"/>
    <p:sldId id="345" r:id="rId10"/>
    <p:sldId id="375" r:id="rId11"/>
    <p:sldId id="1921" r:id="rId12"/>
    <p:sldId id="405" r:id="rId13"/>
    <p:sldId id="358" r:id="rId14"/>
    <p:sldId id="349" r:id="rId15"/>
    <p:sldId id="1867" r:id="rId16"/>
    <p:sldId id="1868" r:id="rId17"/>
    <p:sldId id="1905" r:id="rId18"/>
    <p:sldId id="1906" r:id="rId19"/>
    <p:sldId id="379" r:id="rId20"/>
    <p:sldId id="1908" r:id="rId21"/>
    <p:sldId id="1870" r:id="rId22"/>
    <p:sldId id="1869" r:id="rId23"/>
    <p:sldId id="1891" r:id="rId24"/>
    <p:sldId id="1920" r:id="rId25"/>
    <p:sldId id="390" r:id="rId26"/>
    <p:sldId id="1897" r:id="rId27"/>
    <p:sldId id="1926" r:id="rId28"/>
    <p:sldId id="1886" r:id="rId29"/>
    <p:sldId id="1924" r:id="rId30"/>
    <p:sldId id="1915" r:id="rId31"/>
    <p:sldId id="1885" r:id="rId32"/>
    <p:sldId id="380" r:id="rId33"/>
    <p:sldId id="1883" r:id="rId34"/>
    <p:sldId id="367" r:id="rId35"/>
    <p:sldId id="1884" r:id="rId36"/>
    <p:sldId id="1923" r:id="rId37"/>
    <p:sldId id="1904" r:id="rId38"/>
    <p:sldId id="1795" r:id="rId39"/>
    <p:sldId id="1919" r:id="rId40"/>
    <p:sldId id="1796" r:id="rId41"/>
    <p:sldId id="1927" r:id="rId42"/>
    <p:sldId id="1803" r:id="rId43"/>
    <p:sldId id="376" r:id="rId44"/>
    <p:sldId id="1907" r:id="rId45"/>
    <p:sldId id="356" r:id="rId46"/>
    <p:sldId id="1910" r:id="rId47"/>
    <p:sldId id="1911" r:id="rId48"/>
    <p:sldId id="1913" r:id="rId49"/>
    <p:sldId id="1912" r:id="rId50"/>
    <p:sldId id="1914" r:id="rId51"/>
    <p:sldId id="1918" r:id="rId52"/>
    <p:sldId id="1892" r:id="rId53"/>
    <p:sldId id="1893" r:id="rId54"/>
    <p:sldId id="1916" r:id="rId55"/>
    <p:sldId id="1917" r:id="rId56"/>
    <p:sldId id="1887" r:id="rId57"/>
    <p:sldId id="1888" r:id="rId58"/>
    <p:sldId id="1902" r:id="rId59"/>
    <p:sldId id="1877" r:id="rId60"/>
    <p:sldId id="1900" r:id="rId61"/>
    <p:sldId id="1901" r:id="rId62"/>
    <p:sldId id="1880" r:id="rId63"/>
    <p:sldId id="1882" r:id="rId64"/>
  </p:sldIdLst>
  <p:sldSz cx="12192000" cy="6858000"/>
  <p:notesSz cx="6858000" cy="9144000"/>
  <p:embeddedFontLst>
    <p:embeddedFont>
      <p:font typeface="Inter" panose="02000503000000020004" pitchFamily="2" charset="0"/>
      <p:regular r:id="rId67"/>
      <p:bold r:id="rId68"/>
    </p:embeddedFont>
    <p:embeddedFont>
      <p:font typeface="Lato" panose="020F0502020204030203" pitchFamily="34" charset="0"/>
      <p:regular r:id="rId69"/>
      <p:bold r:id="rId70"/>
      <p:italic r:id="rId71"/>
      <p:boldItalic r:id="rId72"/>
    </p:embeddedFont>
    <p:embeddedFont>
      <p:font typeface="Lora SemiBold" pitchFamily="2" charset="0"/>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922"/>
            <p14:sldId id="404"/>
            <p14:sldId id="1925"/>
            <p14:sldId id="348"/>
            <p14:sldId id="345"/>
            <p14:sldId id="375"/>
          </p14:sldIdLst>
        </p14:section>
        <p14:section name="Clinical effectiveness" id="{D1BD2FA0-3D5B-4524-80EB-1D0448D954C2}">
          <p14:sldIdLst>
            <p14:sldId id="1921"/>
            <p14:sldId id="405"/>
            <p14:sldId id="358"/>
            <p14:sldId id="349"/>
            <p14:sldId id="1867"/>
            <p14:sldId id="1868"/>
            <p14:sldId id="1905"/>
            <p14:sldId id="1906"/>
            <p14:sldId id="379"/>
            <p14:sldId id="1908"/>
            <p14:sldId id="1870"/>
            <p14:sldId id="1869"/>
            <p14:sldId id="1891"/>
          </p14:sldIdLst>
        </p14:section>
        <p14:section name="Modelling and cost effectiveness" id="{15D9281D-92C0-42D4-B787-1509A0A862A1}">
          <p14:sldIdLst>
            <p14:sldId id="1920"/>
            <p14:sldId id="390"/>
            <p14:sldId id="1897"/>
            <p14:sldId id="1926"/>
            <p14:sldId id="1886"/>
            <p14:sldId id="1924"/>
            <p14:sldId id="1915"/>
            <p14:sldId id="1885"/>
            <p14:sldId id="380"/>
            <p14:sldId id="1883"/>
            <p14:sldId id="367"/>
            <p14:sldId id="1884"/>
            <p14:sldId id="1923"/>
            <p14:sldId id="1904"/>
          </p14:sldIdLst>
        </p14:section>
        <p14:section name="Other considerations" id="{6ACFB447-F4DD-483D-BCF7-79B2C74B63F7}">
          <p14:sldIdLst>
            <p14:sldId id="1795"/>
            <p14:sldId id="1919"/>
          </p14:sldIdLst>
        </p14:section>
        <p14:section name="Summary" id="{BC5DA26A-ED84-44C5-83CB-2D7C50250CA9}">
          <p14:sldIdLst>
            <p14:sldId id="1796"/>
            <p14:sldId id="1927"/>
          </p14:sldIdLst>
        </p14:section>
        <p14:section name="Supplementary Appendix" id="{D241162D-9E75-4861-AAD2-AEDC79239825}">
          <p14:sldIdLst>
            <p14:sldId id="1803"/>
            <p14:sldId id="376"/>
            <p14:sldId id="1907"/>
            <p14:sldId id="356"/>
            <p14:sldId id="1910"/>
            <p14:sldId id="1911"/>
            <p14:sldId id="1913"/>
            <p14:sldId id="1912"/>
            <p14:sldId id="1914"/>
            <p14:sldId id="1918"/>
            <p14:sldId id="1892"/>
            <p14:sldId id="1893"/>
            <p14:sldId id="1916"/>
            <p14:sldId id="1917"/>
            <p14:sldId id="1887"/>
            <p14:sldId id="1888"/>
            <p14:sldId id="1902"/>
            <p14:sldId id="1877"/>
            <p14:sldId id="1900"/>
            <p14:sldId id="1901"/>
            <p14:sldId id="1880"/>
            <p14:sldId id="18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Anna Willis" initials="AW" lastIdx="225" clrIdx="8">
    <p:extLst>
      <p:ext uri="{19B8F6BF-5375-455C-9EA6-DF929625EA0E}">
        <p15:presenceInfo xmlns:p15="http://schemas.microsoft.com/office/powerpoint/2012/main" userId="S::Anna.Willis@nice.org.uk::c8046626-9000-4f23-8bef-52355d44223b"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Caron Jones" initials="CJ" lastIdx="49" clrIdx="9">
    <p:extLst>
      <p:ext uri="{19B8F6BF-5375-455C-9EA6-DF929625EA0E}">
        <p15:presenceInfo xmlns:p15="http://schemas.microsoft.com/office/powerpoint/2012/main" userId="S::Caron.Jones@nice.org.uk::1dc48ed7-672c-4bcb-ad74-96dd81f92c73"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Michael Chambers" initials="MC" lastIdx="61" clrIdx="10">
    <p:extLst>
      <p:ext uri="{19B8F6BF-5375-455C-9EA6-DF929625EA0E}">
        <p15:presenceInfo xmlns:p15="http://schemas.microsoft.com/office/powerpoint/2012/main" userId="S::mike.chambers@mchce.com::df3d4fe1-9702-4462-9d4b-7d98dfd16311"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12" name="Ross Dent" initials="RD" lastIdx="4" clrIdx="11">
    <p:extLst>
      <p:ext uri="{19B8F6BF-5375-455C-9EA6-DF929625EA0E}">
        <p15:presenceInfo xmlns:p15="http://schemas.microsoft.com/office/powerpoint/2012/main" userId="S::Ross.Dent@nice.org.uk::85ba5c32-f745-4353-a2f9-f82afced9921" providerId="AD"/>
      </p:ext>
    </p:extLst>
  </p:cmAuthor>
  <p:cmAuthor id="6" name="Victoria Kelly" initials="VK" lastIdx="41"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228096"/>
    <a:srgbClr val="FFC000"/>
    <a:srgbClr val="00B050"/>
    <a:srgbClr val="C00000"/>
    <a:srgbClr val="00436C"/>
    <a:srgbClr val="FFFFFF"/>
    <a:srgbClr val="F7F4F1"/>
    <a:srgbClr val="FBF4EE"/>
    <a:srgbClr val="EFE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5" autoAdjust="0"/>
    <p:restoredTop sz="80027" autoAdjust="0"/>
  </p:normalViewPr>
  <p:slideViewPr>
    <p:cSldViewPr snapToGrid="0" snapToObjects="1">
      <p:cViewPr varScale="1">
        <p:scale>
          <a:sx n="67" d="100"/>
          <a:sy n="67" d="100"/>
        </p:scale>
        <p:origin x="1099"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6048"/>
    </p:cViewPr>
  </p:sorterViewPr>
  <p:notesViewPr>
    <p:cSldViewPr snapToGrid="0" snapToObject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2.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3.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30/07/2024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dirty="0"/>
          </a:p>
        </p:txBody>
      </p:sp>
    </p:spTree>
    <p:extLst>
      <p:ext uri="{BB962C8B-B14F-4D97-AF65-F5344CB8AC3E}">
        <p14:creationId xmlns:p14="http://schemas.microsoft.com/office/powerpoint/2010/main" val="170941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Tables 3.4, 3.21, 3.24, clinical trials.gov</a:t>
            </a:r>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322119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Tables 3.11, 3.7</a:t>
            </a:r>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1780196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Table 3.24, 3.26, 3.28.</a:t>
            </a:r>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285734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Figure 3.1, CS Figure 10</a:t>
            </a:r>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53045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Figure 3.2, CS Figure 9</a:t>
            </a:r>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dirty="0"/>
          </a:p>
        </p:txBody>
      </p:sp>
    </p:spTree>
    <p:extLst>
      <p:ext uri="{BB962C8B-B14F-4D97-AF65-F5344CB8AC3E}">
        <p14:creationId xmlns:p14="http://schemas.microsoft.com/office/powerpoint/2010/main" val="75015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1791740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2192620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CS Figure 14</a:t>
            </a:r>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2188019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CS Figure 13</a:t>
            </a:r>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64452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Table 3.25.</a:t>
            </a:r>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80729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1943993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Figure 4.1; CS, Figure 16.</a:t>
            </a:r>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2836763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4007114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CS Figure 14</a:t>
            </a:r>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2961740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a:t>
            </a:r>
            <a:br>
              <a:rPr lang="en-GB" dirty="0"/>
            </a:br>
            <a:r>
              <a:rPr lang="en-GB" dirty="0"/>
              <a:t>Company - EAR Figure 4.5; CS, Figure 25.</a:t>
            </a:r>
            <a:br>
              <a:rPr lang="en-GB" dirty="0"/>
            </a:br>
            <a:r>
              <a:rPr lang="en-GB" dirty="0"/>
              <a:t>EAG – taken from model, adapted from EAR Figure 6.1</a:t>
            </a:r>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4191633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Figure 13</a:t>
            </a:r>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dirty="0"/>
          </a:p>
        </p:txBody>
      </p:sp>
    </p:spTree>
    <p:extLst>
      <p:ext uri="{BB962C8B-B14F-4D97-AF65-F5344CB8AC3E}">
        <p14:creationId xmlns:p14="http://schemas.microsoft.com/office/powerpoint/2010/main" val="294272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a:t>
            </a:r>
            <a:br>
              <a:rPr lang="en-GB" dirty="0"/>
            </a:br>
            <a:r>
              <a:rPr lang="en-GB" dirty="0"/>
              <a:t>Company – EAR Figure 4.10; CS  Figure 21.</a:t>
            </a:r>
            <a:br>
              <a:rPr lang="en-GB" dirty="0"/>
            </a:br>
            <a:r>
              <a:rPr lang="en-GB" dirty="0"/>
              <a:t>EAG – taken from model, adapted from EAR Figure 6.1</a:t>
            </a:r>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dirty="0"/>
          </a:p>
        </p:txBody>
      </p:sp>
    </p:spTree>
    <p:extLst>
      <p:ext uri="{BB962C8B-B14F-4D97-AF65-F5344CB8AC3E}">
        <p14:creationId xmlns:p14="http://schemas.microsoft.com/office/powerpoint/2010/main" val="4115288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335431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234167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and NICE final scope</a:t>
            </a:r>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Table 4.17; CS Table 43</a:t>
            </a:r>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1891908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Table 6.8</a:t>
            </a:r>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1526333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2464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Appendix to EAG </a:t>
            </a:r>
            <a:r>
              <a:rPr lang="en-GB" dirty="0" err="1"/>
              <a:t>cPAS</a:t>
            </a:r>
            <a:r>
              <a:rPr lang="en-GB" dirty="0"/>
              <a:t> appendix, Table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6565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319415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3050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dirty="0"/>
          </a:p>
        </p:txBody>
      </p:sp>
    </p:spTree>
    <p:extLst>
      <p:ext uri="{BB962C8B-B14F-4D97-AF65-F5344CB8AC3E}">
        <p14:creationId xmlns:p14="http://schemas.microsoft.com/office/powerpoint/2010/main" val="237855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dirty="0"/>
          </a:p>
        </p:txBody>
      </p:sp>
    </p:spTree>
    <p:extLst>
      <p:ext uri="{BB962C8B-B14F-4D97-AF65-F5344CB8AC3E}">
        <p14:creationId xmlns:p14="http://schemas.microsoft.com/office/powerpoint/2010/main" val="2558832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dirty="0"/>
          </a:p>
        </p:txBody>
      </p:sp>
    </p:spTree>
    <p:extLst>
      <p:ext uri="{BB962C8B-B14F-4D97-AF65-F5344CB8AC3E}">
        <p14:creationId xmlns:p14="http://schemas.microsoft.com/office/powerpoint/2010/main" val="1787176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a:t>
            </a:r>
            <a:r>
              <a:rPr lang="en-GB" b="0" dirty="0"/>
              <a:t>Adapted from </a:t>
            </a:r>
            <a:r>
              <a:rPr lang="en-GB" dirty="0"/>
              <a:t>EAR Table 2.1</a:t>
            </a:r>
          </a:p>
        </p:txBody>
      </p:sp>
      <p:sp>
        <p:nvSpPr>
          <p:cNvPr id="4" name="Slide Number Placeholder 3"/>
          <p:cNvSpPr>
            <a:spLocks noGrp="1"/>
          </p:cNvSpPr>
          <p:nvPr>
            <p:ph type="sldNum" sz="quarter" idx="5"/>
          </p:nvPr>
        </p:nvSpPr>
        <p:spPr/>
        <p:txBody>
          <a:bodyPr/>
          <a:lstStyle/>
          <a:p>
            <a:fld id="{3D92B9AF-1FF3-B64A-A57E-17202D6D58C9}" type="slidenum">
              <a:rPr lang="en-US" smtClean="0"/>
              <a:t>40</a:t>
            </a:fld>
            <a:endParaRPr lang="en-US"/>
          </a:p>
        </p:txBody>
      </p:sp>
    </p:spTree>
    <p:extLst>
      <p:ext uri="{BB962C8B-B14F-4D97-AF65-F5344CB8AC3E}">
        <p14:creationId xmlns:p14="http://schemas.microsoft.com/office/powerpoint/2010/main" val="294429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2826936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EAR Figure 3.8, CS Figure 15</a:t>
            </a:r>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dirty="0"/>
          </a:p>
        </p:txBody>
      </p:sp>
    </p:spTree>
    <p:extLst>
      <p:ext uri="{BB962C8B-B14F-4D97-AF65-F5344CB8AC3E}">
        <p14:creationId xmlns:p14="http://schemas.microsoft.com/office/powerpoint/2010/main" val="1775780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42</a:t>
            </a:fld>
            <a:endParaRPr lang="en-US" dirty="0"/>
          </a:p>
        </p:txBody>
      </p:sp>
    </p:spTree>
    <p:extLst>
      <p:ext uri="{BB962C8B-B14F-4D97-AF65-F5344CB8AC3E}">
        <p14:creationId xmlns:p14="http://schemas.microsoft.com/office/powerpoint/2010/main" val="3541746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EAR Figure 4.2; CS figure 22.</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44</a:t>
            </a:fld>
            <a:endParaRPr lang="en-US" dirty="0"/>
          </a:p>
        </p:txBody>
      </p:sp>
    </p:spTree>
    <p:extLst>
      <p:ext uri="{BB962C8B-B14F-4D97-AF65-F5344CB8AC3E}">
        <p14:creationId xmlns:p14="http://schemas.microsoft.com/office/powerpoint/2010/main" val="610884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EAR figure 4.3, CS figure 23</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45</a:t>
            </a:fld>
            <a:endParaRPr lang="en-US" dirty="0"/>
          </a:p>
        </p:txBody>
      </p:sp>
    </p:spTree>
    <p:extLst>
      <p:ext uri="{BB962C8B-B14F-4D97-AF65-F5344CB8AC3E}">
        <p14:creationId xmlns:p14="http://schemas.microsoft.com/office/powerpoint/2010/main" val="2701496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EAR figure 4.7, CS figure 18.</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46</a:t>
            </a:fld>
            <a:endParaRPr lang="en-US" dirty="0"/>
          </a:p>
        </p:txBody>
      </p:sp>
    </p:spTree>
    <p:extLst>
      <p:ext uri="{BB962C8B-B14F-4D97-AF65-F5344CB8AC3E}">
        <p14:creationId xmlns:p14="http://schemas.microsoft.com/office/powerpoint/2010/main" val="796895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EAR figure 4.8, CS figure 19</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47</a:t>
            </a:fld>
            <a:endParaRPr lang="en-US" dirty="0"/>
          </a:p>
        </p:txBody>
      </p:sp>
    </p:spTree>
    <p:extLst>
      <p:ext uri="{BB962C8B-B14F-4D97-AF65-F5344CB8AC3E}">
        <p14:creationId xmlns:p14="http://schemas.microsoft.com/office/powerpoint/2010/main" val="3906913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a:t>
            </a:r>
            <a:br>
              <a:rPr lang="en-GB" dirty="0"/>
            </a:br>
            <a:r>
              <a:rPr lang="en-GB" dirty="0"/>
              <a:t>Extrapolations - EAR Figure 4.4, CS Figure 24</a:t>
            </a:r>
            <a:br>
              <a:rPr lang="en-GB" dirty="0"/>
            </a:br>
            <a:r>
              <a:rPr lang="en-GB" dirty="0"/>
              <a:t>AIC/BIC statistics – EAR Table 4.4, CS Table 32</a:t>
            </a:r>
            <a:br>
              <a:rPr lang="en-GB" dirty="0"/>
            </a:br>
            <a:r>
              <a:rPr lang="en-GB" dirty="0"/>
              <a:t>Landmark estimates – Appendix to EAG </a:t>
            </a:r>
            <a:r>
              <a:rPr lang="en-GB" dirty="0" err="1"/>
              <a:t>cPAS</a:t>
            </a:r>
            <a:r>
              <a:rPr lang="en-GB" dirty="0"/>
              <a:t> appendix, Table 4</a:t>
            </a:r>
          </a:p>
        </p:txBody>
      </p:sp>
      <p:sp>
        <p:nvSpPr>
          <p:cNvPr id="4" name="Slide Number Placeholder 3"/>
          <p:cNvSpPr>
            <a:spLocks noGrp="1"/>
          </p:cNvSpPr>
          <p:nvPr>
            <p:ph type="sldNum" sz="quarter" idx="5"/>
          </p:nvPr>
        </p:nvSpPr>
        <p:spPr/>
        <p:txBody>
          <a:bodyPr/>
          <a:lstStyle/>
          <a:p>
            <a:fld id="{3D92B9AF-1FF3-B64A-A57E-17202D6D58C9}" type="slidenum">
              <a:rPr lang="en-US" smtClean="0"/>
              <a:pPr/>
              <a:t>49</a:t>
            </a:fld>
            <a:endParaRPr lang="en-US" dirty="0"/>
          </a:p>
        </p:txBody>
      </p:sp>
    </p:spTree>
    <p:extLst>
      <p:ext uri="{BB962C8B-B14F-4D97-AF65-F5344CB8AC3E}">
        <p14:creationId xmlns:p14="http://schemas.microsoft.com/office/powerpoint/2010/main" val="1159897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a:t>
            </a:r>
            <a:br>
              <a:rPr lang="en-GB" dirty="0"/>
            </a:br>
            <a:r>
              <a:rPr lang="en-GB" dirty="0"/>
              <a:t>Extrapolations - EAR Figure 4.9, CS Figure 20</a:t>
            </a:r>
            <a:br>
              <a:rPr lang="en-GB" dirty="0"/>
            </a:br>
            <a:r>
              <a:rPr lang="en-GB" dirty="0"/>
              <a:t>AIC/BIC statistics – EAR Table 4.6</a:t>
            </a:r>
            <a:br>
              <a:rPr lang="en-GB" dirty="0"/>
            </a:br>
            <a:r>
              <a:rPr lang="en-GB" dirty="0"/>
              <a:t>Landmark estimates – Appendix to EAG’s </a:t>
            </a:r>
            <a:r>
              <a:rPr lang="en-GB" dirty="0" err="1"/>
              <a:t>cPAS</a:t>
            </a:r>
            <a:r>
              <a:rPr lang="en-GB" dirty="0"/>
              <a:t> appendix, Table 5</a:t>
            </a:r>
            <a:br>
              <a:rPr lang="en-GB" dirty="0"/>
            </a:b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50</a:t>
            </a:fld>
            <a:endParaRPr lang="en-US" dirty="0"/>
          </a:p>
        </p:txBody>
      </p:sp>
    </p:spTree>
    <p:extLst>
      <p:ext uri="{BB962C8B-B14F-4D97-AF65-F5344CB8AC3E}">
        <p14:creationId xmlns:p14="http://schemas.microsoft.com/office/powerpoint/2010/main" val="2184724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a:t>
            </a:r>
            <a:br>
              <a:rPr lang="en-GB" dirty="0"/>
            </a:br>
            <a:r>
              <a:rPr lang="en-GB" dirty="0"/>
              <a:t>AIC/BIC and landmark estimates - EAR Table 4.5</a:t>
            </a:r>
            <a:br>
              <a:rPr lang="en-GB" dirty="0"/>
            </a:br>
            <a:r>
              <a:rPr lang="en-GB" dirty="0"/>
              <a:t>Extrapolations – Appendix to EAG’s </a:t>
            </a:r>
            <a:r>
              <a:rPr lang="en-GB" dirty="0" err="1"/>
              <a:t>cPAS</a:t>
            </a:r>
            <a:r>
              <a:rPr lang="en-GB" dirty="0"/>
              <a:t> appendix, Figure 2</a:t>
            </a:r>
          </a:p>
        </p:txBody>
      </p:sp>
      <p:sp>
        <p:nvSpPr>
          <p:cNvPr id="4" name="Slide Number Placeholder 3"/>
          <p:cNvSpPr>
            <a:spLocks noGrp="1"/>
          </p:cNvSpPr>
          <p:nvPr>
            <p:ph type="sldNum" sz="quarter" idx="5"/>
          </p:nvPr>
        </p:nvSpPr>
        <p:spPr/>
        <p:txBody>
          <a:bodyPr/>
          <a:lstStyle/>
          <a:p>
            <a:fld id="{3D92B9AF-1FF3-B64A-A57E-17202D6D58C9}" type="slidenum">
              <a:rPr lang="en-US" smtClean="0"/>
              <a:pPr/>
              <a:t>51</a:t>
            </a:fld>
            <a:endParaRPr lang="en-US" dirty="0"/>
          </a:p>
        </p:txBody>
      </p:sp>
    </p:spTree>
    <p:extLst>
      <p:ext uri="{BB962C8B-B14F-4D97-AF65-F5344CB8AC3E}">
        <p14:creationId xmlns:p14="http://schemas.microsoft.com/office/powerpoint/2010/main" val="503120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a:t>
            </a:r>
            <a:br>
              <a:rPr lang="en-GB" dirty="0"/>
            </a:br>
            <a:r>
              <a:rPr lang="en-GB" dirty="0"/>
              <a:t>AIC/BIC and landmark estimates - EAR Table 4.7</a:t>
            </a:r>
            <a:br>
              <a:rPr lang="en-GB" dirty="0"/>
            </a:br>
            <a:r>
              <a:rPr lang="en-GB" dirty="0"/>
              <a:t>Extrapolations – Appendix to EAG’s </a:t>
            </a:r>
            <a:r>
              <a:rPr lang="en-GB" dirty="0" err="1"/>
              <a:t>cPAS</a:t>
            </a:r>
            <a:r>
              <a:rPr lang="en-GB" dirty="0"/>
              <a:t> appendix, Figure 3</a:t>
            </a:r>
          </a:p>
        </p:txBody>
      </p:sp>
      <p:sp>
        <p:nvSpPr>
          <p:cNvPr id="4" name="Slide Number Placeholder 3"/>
          <p:cNvSpPr>
            <a:spLocks noGrp="1"/>
          </p:cNvSpPr>
          <p:nvPr>
            <p:ph type="sldNum" sz="quarter" idx="5"/>
          </p:nvPr>
        </p:nvSpPr>
        <p:spPr/>
        <p:txBody>
          <a:bodyPr/>
          <a:lstStyle/>
          <a:p>
            <a:fld id="{3D92B9AF-1FF3-B64A-A57E-17202D6D58C9}" type="slidenum">
              <a:rPr lang="en-US" smtClean="0"/>
              <a:pPr/>
              <a:t>52</a:t>
            </a:fld>
            <a:endParaRPr lang="en-US" dirty="0"/>
          </a:p>
        </p:txBody>
      </p:sp>
    </p:spTree>
    <p:extLst>
      <p:ext uri="{BB962C8B-B14F-4D97-AF65-F5344CB8AC3E}">
        <p14:creationId xmlns:p14="http://schemas.microsoft.com/office/powerpoint/2010/main" val="150772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3512959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br>
              <a:rPr lang="en-GB" dirty="0"/>
            </a:br>
            <a:r>
              <a:rPr lang="en-GB" dirty="0"/>
              <a:t>Extrapolations – Company clarification response Figure 7</a:t>
            </a:r>
            <a:br>
              <a:rPr lang="en-GB" dirty="0"/>
            </a:br>
            <a:r>
              <a:rPr lang="en-GB" dirty="0"/>
              <a:t>AIC/BIC - EAR Table 4.5</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53</a:t>
            </a:fld>
            <a:endParaRPr lang="en-US" dirty="0"/>
          </a:p>
        </p:txBody>
      </p:sp>
    </p:spTree>
    <p:extLst>
      <p:ext uri="{BB962C8B-B14F-4D97-AF65-F5344CB8AC3E}">
        <p14:creationId xmlns:p14="http://schemas.microsoft.com/office/powerpoint/2010/main" val="3630154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br>
              <a:rPr lang="en-GB" dirty="0"/>
            </a:br>
            <a:r>
              <a:rPr lang="en-GB" dirty="0"/>
              <a:t>Extrapolations – Company clarification response Figure 6</a:t>
            </a:r>
            <a:br>
              <a:rPr lang="en-GB" dirty="0"/>
            </a:br>
            <a:r>
              <a:rPr lang="en-GB" dirty="0"/>
              <a:t>AIC/BIC - EAR Table 4.7</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54</a:t>
            </a:fld>
            <a:endParaRPr lang="en-US" dirty="0"/>
          </a:p>
        </p:txBody>
      </p:sp>
    </p:spTree>
    <p:extLst>
      <p:ext uri="{BB962C8B-B14F-4D97-AF65-F5344CB8AC3E}">
        <p14:creationId xmlns:p14="http://schemas.microsoft.com/office/powerpoint/2010/main" val="1502622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56</a:t>
            </a:fld>
            <a:endParaRPr lang="en-US" dirty="0"/>
          </a:p>
        </p:txBody>
      </p:sp>
    </p:spTree>
    <p:extLst>
      <p:ext uri="{BB962C8B-B14F-4D97-AF65-F5344CB8AC3E}">
        <p14:creationId xmlns:p14="http://schemas.microsoft.com/office/powerpoint/2010/main" val="2085007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57</a:t>
            </a:fld>
            <a:endParaRPr lang="en-US" dirty="0"/>
          </a:p>
        </p:txBody>
      </p:sp>
    </p:spTree>
    <p:extLst>
      <p:ext uri="{BB962C8B-B14F-4D97-AF65-F5344CB8AC3E}">
        <p14:creationId xmlns:p14="http://schemas.microsoft.com/office/powerpoint/2010/main" val="4097176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figure 3.7</a:t>
            </a:r>
          </a:p>
        </p:txBody>
      </p:sp>
      <p:sp>
        <p:nvSpPr>
          <p:cNvPr id="4" name="Slide Number Placeholder 3"/>
          <p:cNvSpPr>
            <a:spLocks noGrp="1"/>
          </p:cNvSpPr>
          <p:nvPr>
            <p:ph type="sldNum" sz="quarter" idx="5"/>
          </p:nvPr>
        </p:nvSpPr>
        <p:spPr/>
        <p:txBody>
          <a:bodyPr/>
          <a:lstStyle/>
          <a:p>
            <a:fld id="{3D92B9AF-1FF3-B64A-A57E-17202D6D58C9}" type="slidenum">
              <a:rPr lang="en-US" smtClean="0"/>
              <a:pPr/>
              <a:t>58</a:t>
            </a:fld>
            <a:endParaRPr lang="en-US" dirty="0"/>
          </a:p>
        </p:txBody>
      </p:sp>
    </p:spTree>
    <p:extLst>
      <p:ext uri="{BB962C8B-B14F-4D97-AF65-F5344CB8AC3E}">
        <p14:creationId xmlns:p14="http://schemas.microsoft.com/office/powerpoint/2010/main" val="42243033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59</a:t>
            </a:fld>
            <a:endParaRPr lang="en-US" dirty="0"/>
          </a:p>
        </p:txBody>
      </p:sp>
    </p:spTree>
    <p:extLst>
      <p:ext uri="{BB962C8B-B14F-4D97-AF65-F5344CB8AC3E}">
        <p14:creationId xmlns:p14="http://schemas.microsoft.com/office/powerpoint/2010/main" val="2533006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60</a:t>
            </a:fld>
            <a:endParaRPr lang="en-US" dirty="0"/>
          </a:p>
        </p:txBody>
      </p:sp>
    </p:spTree>
    <p:extLst>
      <p:ext uri="{BB962C8B-B14F-4D97-AF65-F5344CB8AC3E}">
        <p14:creationId xmlns:p14="http://schemas.microsoft.com/office/powerpoint/2010/main" val="326794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dirty="0"/>
          </a:p>
        </p:txBody>
      </p:sp>
    </p:spTree>
    <p:extLst>
      <p:ext uri="{BB962C8B-B14F-4D97-AF65-F5344CB8AC3E}">
        <p14:creationId xmlns:p14="http://schemas.microsoft.com/office/powerpoint/2010/main" val="385623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dirty="0"/>
          </a:p>
        </p:txBody>
      </p:sp>
    </p:spTree>
    <p:extLst>
      <p:ext uri="{BB962C8B-B14F-4D97-AF65-F5344CB8AC3E}">
        <p14:creationId xmlns:p14="http://schemas.microsoft.com/office/powerpoint/2010/main" val="159841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submission, Figure 4.</a:t>
            </a:r>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dirty="0"/>
          </a:p>
        </p:txBody>
      </p:sp>
    </p:spTree>
    <p:extLst>
      <p:ext uri="{BB962C8B-B14F-4D97-AF65-F5344CB8AC3E}">
        <p14:creationId xmlns:p14="http://schemas.microsoft.com/office/powerpoint/2010/main" val="1480230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Main body source and 2 callou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3EBD-A589-F88A-3135-BBEDD1E616BD}"/>
              </a:ext>
            </a:extLst>
          </p:cNvPr>
          <p:cNvSpPr>
            <a:spLocks noGrp="1"/>
          </p:cNvSpPr>
          <p:nvPr>
            <p:ph type="title"/>
          </p:nvPr>
        </p:nvSpPr>
        <p:spPr>
          <a:xfrm>
            <a:off x="431800" y="89693"/>
            <a:ext cx="11038510" cy="1325563"/>
          </a:xfrm>
        </p:spPr>
        <p:txBody>
          <a:bodyPr/>
          <a:lstStyle/>
          <a:p>
            <a:r>
              <a:rPr lang="en-GB" dirty="0"/>
              <a:t>Click to edit Master title style</a:t>
            </a:r>
          </a:p>
        </p:txBody>
      </p:sp>
      <p:sp>
        <p:nvSpPr>
          <p:cNvPr id="4" name="Text Placeholder 3">
            <a:extLst>
              <a:ext uri="{FF2B5EF4-FFF2-40B4-BE49-F238E27FC236}">
                <a16:creationId xmlns:a16="http://schemas.microsoft.com/office/drawing/2014/main" id="{4D687510-9DC3-ADCA-A659-E0D50184273B}"/>
              </a:ext>
            </a:extLst>
          </p:cNvPr>
          <p:cNvSpPr>
            <a:spLocks noGrp="1"/>
          </p:cNvSpPr>
          <p:nvPr>
            <p:ph type="body" sz="quarter" idx="10"/>
          </p:nvPr>
        </p:nvSpPr>
        <p:spPr>
          <a:xfrm>
            <a:off x="466725" y="1609725"/>
            <a:ext cx="7466012" cy="44672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1">
            <a:extLst>
              <a:ext uri="{FF2B5EF4-FFF2-40B4-BE49-F238E27FC236}">
                <a16:creationId xmlns:a16="http://schemas.microsoft.com/office/drawing/2014/main" id="{57CCC63B-8987-AA6D-036C-6ECB89A2F891}"/>
              </a:ext>
            </a:extLst>
          </p:cNvPr>
          <p:cNvSpPr>
            <a:spLocks noGrp="1"/>
          </p:cNvSpPr>
          <p:nvPr>
            <p:ph type="body" sz="quarter" idx="11"/>
          </p:nvPr>
        </p:nvSpPr>
        <p:spPr>
          <a:xfrm>
            <a:off x="466725" y="6227763"/>
            <a:ext cx="7466013" cy="5207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3">
            <a:extLst>
              <a:ext uri="{FF2B5EF4-FFF2-40B4-BE49-F238E27FC236}">
                <a16:creationId xmlns:a16="http://schemas.microsoft.com/office/drawing/2014/main" id="{E5D3D3B4-496E-378C-A12D-5400795D01CC}"/>
              </a:ext>
            </a:extLst>
          </p:cNvPr>
          <p:cNvSpPr>
            <a:spLocks noGrp="1"/>
          </p:cNvSpPr>
          <p:nvPr>
            <p:ph type="body" sz="quarter" idx="12"/>
          </p:nvPr>
        </p:nvSpPr>
        <p:spPr>
          <a:xfrm>
            <a:off x="8345488" y="1609725"/>
            <a:ext cx="3287712" cy="2058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15">
            <a:extLst>
              <a:ext uri="{FF2B5EF4-FFF2-40B4-BE49-F238E27FC236}">
                <a16:creationId xmlns:a16="http://schemas.microsoft.com/office/drawing/2014/main" id="{B712FC25-F8BC-4770-74A5-23629C6CBB63}"/>
              </a:ext>
            </a:extLst>
          </p:cNvPr>
          <p:cNvSpPr>
            <a:spLocks noGrp="1"/>
          </p:cNvSpPr>
          <p:nvPr>
            <p:ph type="body" sz="quarter" idx="13"/>
          </p:nvPr>
        </p:nvSpPr>
        <p:spPr>
          <a:xfrm>
            <a:off x="8367713" y="3946525"/>
            <a:ext cx="3357562" cy="25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9048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 id="2147484182" r:id="rId51"/>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nalsofoncology.org/article/S0923-7534(22)04699-3/fulltext#figures" TargetMode="External"/><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ncbi.nlm.nih.gov/pmc/articles/PMC1071550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linicaltrials.gov/study/NCT02052778?cond=NCT02052778&amp;rank=1" TargetMode="External"/><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hyperlink" Target="https://classic.clinicaltrials.gov/ct2/show/NCT0292437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slide" Target="slide42.xml"/></Relationships>
</file>

<file path=ppt/slides/_rels/slide2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15.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4.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4.xml"/><Relationship Id="rId5" Type="http://schemas.openxmlformats.org/officeDocument/2006/relationships/slide" Target="slide48.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4.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4.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4.xml"/><Relationship Id="rId1" Type="http://schemas.openxmlformats.org/officeDocument/2006/relationships/themeOverride" Target="../theme/themeOverride2.xml"/><Relationship Id="rId4" Type="http://schemas.openxmlformats.org/officeDocument/2006/relationships/slide" Target="slide5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4.xml"/><Relationship Id="rId4" Type="http://schemas.openxmlformats.org/officeDocument/2006/relationships/slide" Target="slide13.xml"/></Relationships>
</file>

<file path=ppt/slides/_rels/slide4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4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44.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44.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44.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44.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44.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hyperlink" Target="https://mhraproducts4853.blob.core.windows.net/docs/fb49eac7d9ca87a7e57a0df17095e2db95a12a55" TargetMode="External"/><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4.xml"/><Relationship Id="rId1" Type="http://schemas.openxmlformats.org/officeDocument/2006/relationships/themeOverride" Target="../theme/themeOverride1.xml"/><Relationship Id="rId4" Type="http://schemas.openxmlformats.org/officeDocument/2006/relationships/slide" Target="slide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slide" Target="slide40.xml"/><Relationship Id="rId4" Type="http://schemas.openxmlformats.org/officeDocument/2006/relationships/hyperlink" Target="https://www.annalsofoncology.org/article/S0923-7534(22)04699-3/fulltext#fig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3"/>
            <a:ext cx="9654781" cy="1276350"/>
          </a:xfrm>
        </p:spPr>
        <p:txBody>
          <a:bodyPr>
            <a:normAutofit fontScale="90000"/>
          </a:bodyPr>
          <a:lstStyle/>
          <a:p>
            <a:r>
              <a:rPr lang="en-GB" dirty="0">
                <a:latin typeface="Arial" panose="020B0604020202020204" pitchFamily="34" charset="0"/>
                <a:cs typeface="Arial" panose="020B0604020202020204" pitchFamily="34" charset="0"/>
              </a:rPr>
              <a:t>Futibatinib for previously treated advanced cholangiocarcinoma with FGFR2 fusion or rearrangement</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085253"/>
            <a:ext cx="11328186" cy="4587217"/>
          </a:xfrm>
        </p:spPr>
        <p:txBody>
          <a:bodyPr>
            <a:norm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C [02 July 2024] – PART 1</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latin typeface="Arial" panose="020B0604020202020204" pitchFamily="34" charset="0"/>
                <a:cs typeface="Arial" panose="020B0604020202020204" pitchFamily="34" charset="0"/>
              </a:rPr>
              <a:t>Stephen O’Brien</a:t>
            </a:r>
          </a:p>
          <a:p>
            <a:pPr defTabSz="703434">
              <a:spcBef>
                <a:spcPts val="1200"/>
              </a:spcBef>
              <a:defRPr/>
            </a:pPr>
            <a:r>
              <a:rPr lang="en-US" sz="2200" b="1" dirty="0">
                <a:latin typeface="Arial" panose="020B0604020202020204" pitchFamily="34" charset="0"/>
                <a:cs typeface="Arial" panose="020B0604020202020204" pitchFamily="34" charset="0"/>
              </a:rPr>
              <a:t>Lead team: </a:t>
            </a:r>
            <a:r>
              <a:rPr lang="en-US" sz="2200" dirty="0">
                <a:latin typeface="Arial" panose="020B0604020202020204" pitchFamily="34" charset="0"/>
                <a:cs typeface="Arial" panose="020B0604020202020204" pitchFamily="34" charset="0"/>
              </a:rPr>
              <a:t>Satish </a:t>
            </a:r>
            <a:r>
              <a:rPr lang="en-US" sz="2200" dirty="0" err="1">
                <a:latin typeface="Arial" panose="020B0604020202020204" pitchFamily="34" charset="0"/>
                <a:cs typeface="Arial" panose="020B0604020202020204" pitchFamily="34" charset="0"/>
              </a:rPr>
              <a:t>Venkateshan</a:t>
            </a:r>
            <a:r>
              <a:rPr lang="en-US" sz="2200" dirty="0">
                <a:latin typeface="Arial" panose="020B0604020202020204" pitchFamily="34" charset="0"/>
                <a:cs typeface="Arial" panose="020B0604020202020204" pitchFamily="34" charset="0"/>
              </a:rPr>
              <a:t>, Stella O’Brien, Mike Chambers</a:t>
            </a:r>
            <a:endParaRPr lang="en-US" sz="2200" b="1" dirty="0">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US" sz="2200" dirty="0" err="1">
                <a:latin typeface="Arial" panose="020B0604020202020204" pitchFamily="34" charset="0"/>
                <a:cs typeface="Arial" panose="020B0604020202020204" pitchFamily="34" charset="0"/>
              </a:rPr>
              <a:t>Kleijnen</a:t>
            </a:r>
            <a:r>
              <a:rPr lang="en-US" sz="2200" dirty="0">
                <a:latin typeface="Arial" panose="020B0604020202020204" pitchFamily="34" charset="0"/>
                <a:cs typeface="Arial" panose="020B0604020202020204" pitchFamily="34" charset="0"/>
              </a:rPr>
              <a:t> Systematic Reviews (KSR) </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Anna Willis, Caron Jones, Ross Dent</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Taiho</a:t>
            </a: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10323442" y="396643"/>
            <a:ext cx="1690225" cy="10336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Slides for public –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6380162"/>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2024</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139849" y="167881"/>
            <a:ext cx="12974595" cy="592817"/>
          </a:xfrm>
        </p:spPr>
        <p:txBody>
          <a:bodyPr>
            <a:normAutofit fontScale="90000"/>
          </a:bodyPr>
          <a:lstStyle/>
          <a:p>
            <a:r>
              <a:rPr lang="en-GB" dirty="0">
                <a:latin typeface="Arial" panose="020B0604020202020204" pitchFamily="34" charset="0"/>
                <a:cs typeface="Arial" panose="020B0604020202020204" pitchFamily="34" charset="0"/>
              </a:rPr>
              <a:t>Key issue 1: Comparators – is modified FOLFOX a comparator?</a:t>
            </a:r>
            <a:br>
              <a:rPr lang="en-GB" dirty="0"/>
            </a:br>
            <a:endParaRPr lang="en-GB" dirty="0"/>
          </a:p>
        </p:txBody>
      </p:sp>
      <p:sp>
        <p:nvSpPr>
          <p:cNvPr id="13" name="Rectangle 12">
            <a:extLst>
              <a:ext uri="{FF2B5EF4-FFF2-40B4-BE49-F238E27FC236}">
                <a16:creationId xmlns:a16="http://schemas.microsoft.com/office/drawing/2014/main" id="{E82CA74A-6F08-4190-9479-10C9823605C7}"/>
              </a:ext>
            </a:extLst>
          </p:cNvPr>
          <p:cNvSpPr/>
          <p:nvPr/>
        </p:nvSpPr>
        <p:spPr>
          <a:xfrm>
            <a:off x="489260" y="676233"/>
            <a:ext cx="11317288" cy="11259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Comparators in the final NICE scope include pemigatinib, modified FOLFOX (folinic acid, fluorouracil and oxaliplatin) and best supportive care (BSC)</a:t>
            </a:r>
          </a:p>
        </p:txBody>
      </p:sp>
      <p:sp>
        <p:nvSpPr>
          <p:cNvPr id="15" name="Rectangle 14">
            <a:extLst>
              <a:ext uri="{FF2B5EF4-FFF2-40B4-BE49-F238E27FC236}">
                <a16:creationId xmlns:a16="http://schemas.microsoft.com/office/drawing/2014/main" id="{A095D89B-195A-4D94-A8DE-CD5502F42403}"/>
              </a:ext>
            </a:extLst>
          </p:cNvPr>
          <p:cNvSpPr/>
          <p:nvPr/>
        </p:nvSpPr>
        <p:spPr>
          <a:xfrm>
            <a:off x="489260" y="1903586"/>
            <a:ext cx="11317288" cy="112596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Pemigatinib is the only relevant comparator as it is the only FGFR2 targeted treatment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This is supported by </a:t>
            </a:r>
            <a:r>
              <a:rPr lang="en-GB" sz="2200" dirty="0">
                <a:solidFill>
                  <a:schemeClr val="tx1"/>
                </a:solidFill>
                <a:latin typeface="Arial" panose="020B0604020202020204" pitchFamily="34" charset="0"/>
                <a:hlinkClick r:id="rId3"/>
              </a:rPr>
              <a:t>ESMO 2022</a:t>
            </a:r>
            <a:r>
              <a:rPr lang="en-GB" sz="2200" dirty="0">
                <a:solidFill>
                  <a:schemeClr val="tx1"/>
                </a:solidFill>
                <a:latin typeface="Arial" panose="020B0604020202020204" pitchFamily="34" charset="0"/>
              </a:rPr>
              <a:t> and </a:t>
            </a:r>
            <a:r>
              <a:rPr lang="en-GB" sz="2200" dirty="0">
                <a:solidFill>
                  <a:schemeClr val="tx1"/>
                </a:solidFill>
                <a:latin typeface="Arial" panose="020B0604020202020204" pitchFamily="34" charset="0"/>
                <a:hlinkClick r:id="rId4"/>
              </a:rPr>
              <a:t>BSG 2023 </a:t>
            </a:r>
            <a:r>
              <a:rPr lang="en-GB" sz="2200" dirty="0">
                <a:solidFill>
                  <a:schemeClr val="tx1"/>
                </a:solidFill>
                <a:latin typeface="Arial" panose="020B0604020202020204" pitchFamily="34" charset="0"/>
              </a:rPr>
              <a:t>guidelines and clinical expert opinion</a:t>
            </a:r>
          </a:p>
        </p:txBody>
      </p:sp>
      <p:sp>
        <p:nvSpPr>
          <p:cNvPr id="16" name="Rectangle 15">
            <a:extLst>
              <a:ext uri="{FF2B5EF4-FFF2-40B4-BE49-F238E27FC236}">
                <a16:creationId xmlns:a16="http://schemas.microsoft.com/office/drawing/2014/main" id="{BE4E1D21-37B6-4DED-9C97-E9DA5819D47B}"/>
              </a:ext>
            </a:extLst>
          </p:cNvPr>
          <p:cNvSpPr/>
          <p:nvPr/>
        </p:nvSpPr>
        <p:spPr>
          <a:xfrm>
            <a:off x="489259" y="3158525"/>
            <a:ext cx="11317288" cy="17816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Agrees with omission of BSC, however modified FOLFOX should be included as a comparator as it may still be used in this group</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If pemigatinib and futibatinib were considered equally effective and futibatinib less costly, this is not an issue as TA722 found pemigatinib CE versus modified FOLFOX</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7706390" y="6196162"/>
            <a:ext cx="3916116" cy="607490"/>
            <a:chOff x="1456000" y="5653996"/>
            <a:chExt cx="3916116" cy="60749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3" y="5653996"/>
              <a:ext cx="3554053" cy="60749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sz="2200" dirty="0">
                  <a:solidFill>
                    <a:schemeClr val="tx1"/>
                  </a:solidFill>
                  <a:latin typeface="Arial" panose="020B0604020202020204" pitchFamily="34" charset="0"/>
                </a:rPr>
                <a:t>Is modified FOLFOX a comparator?</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669741"/>
              <a:ext cx="576000" cy="576000"/>
              <a:chOff x="-1440493" y="4171504"/>
              <a:chExt cx="576000" cy="576000"/>
            </a:xfrm>
          </p:grpSpPr>
          <p:sp>
            <p:nvSpPr>
              <p:cNvPr id="20" name="Oval 19">
                <a:extLst>
                  <a:ext uri="{FF2B5EF4-FFF2-40B4-BE49-F238E27FC236}">
                    <a16:creationId xmlns:a16="http://schemas.microsoft.com/office/drawing/2014/main" id="{48838C65-6756-4939-9479-5E73E09012AB}"/>
                  </a:ext>
                  <a:ext uri="{C183D7F6-B498-43B3-948B-1728B52AA6E4}">
                    <adec:decorative xmlns:adec="http://schemas.microsoft.com/office/drawing/2017/decorative" val="1"/>
                  </a:ext>
                </a:extLst>
              </p:cNvPr>
              <p:cNvSpPr/>
              <p:nvPr/>
            </p:nvSpPr>
            <p:spPr>
              <a:xfrm>
                <a:off x="-1440493" y="4171504"/>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227772"/>
                <a:ext cx="463463" cy="463463"/>
              </a:xfrm>
              <a:prstGeom prst="rect">
                <a:avLst/>
              </a:prstGeom>
            </p:spPr>
          </p:pic>
        </p:grpSp>
      </p:grpSp>
      <p:sp>
        <p:nvSpPr>
          <p:cNvPr id="3" name="Rectangle 2">
            <a:extLst>
              <a:ext uri="{FF2B5EF4-FFF2-40B4-BE49-F238E27FC236}">
                <a16:creationId xmlns:a16="http://schemas.microsoft.com/office/drawing/2014/main" id="{401F8567-6617-120A-42A7-291539628466}"/>
              </a:ext>
            </a:extLst>
          </p:cNvPr>
          <p:cNvSpPr/>
          <p:nvPr/>
        </p:nvSpPr>
        <p:spPr>
          <a:xfrm>
            <a:off x="489260" y="5033013"/>
            <a:ext cx="11317289" cy="1049459"/>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3">
                    <a:lumMod val="50000"/>
                  </a:schemeClr>
                </a:solidFill>
                <a:latin typeface="Arial" panose="020B0604020202020204" pitchFamily="34" charset="0"/>
              </a:rPr>
              <a:t>NHSE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If recommended by NICE, futibatinib would be an alternative to pemigatinib</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Pemigatinib is the only comparator included in NHSE’s budget impact analysis</a:t>
            </a:r>
            <a:endParaRPr lang="en-GB" sz="2200" dirty="0">
              <a:solidFill>
                <a:srgbClr val="FF0000"/>
              </a:solidFill>
              <a:latin typeface="Arial" panose="020B0604020202020204" pitchFamily="34" charset="0"/>
            </a:endParaRPr>
          </a:p>
        </p:txBody>
      </p:sp>
      <p:sp>
        <p:nvSpPr>
          <p:cNvPr id="4" name="Text Placeholder 8">
            <a:extLst>
              <a:ext uri="{FF2B5EF4-FFF2-40B4-BE49-F238E27FC236}">
                <a16:creationId xmlns:a16="http://schemas.microsoft.com/office/drawing/2014/main" id="{479A426E-E776-2CB4-9768-E203D433EBA1}"/>
              </a:ext>
            </a:extLst>
          </p:cNvPr>
          <p:cNvSpPr txBox="1">
            <a:spLocks/>
          </p:cNvSpPr>
          <p:nvPr/>
        </p:nvSpPr>
        <p:spPr>
          <a:xfrm>
            <a:off x="777468" y="6165390"/>
            <a:ext cx="7109954" cy="104945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BSG, British Society of Gastroenterology; CE, cost effective; ESMO, European Society for Medical Oncology; </a:t>
            </a:r>
            <a:r>
              <a:rPr lang="en-GB" sz="1400" dirty="0">
                <a:solidFill>
                  <a:srgbClr val="040C28"/>
                </a:solidFill>
                <a:latin typeface="Arial" panose="020B0604020202020204" pitchFamily="34" charset="0"/>
                <a:cs typeface="Arial" panose="020B0604020202020204" pitchFamily="34" charset="0"/>
              </a:rPr>
              <a:t>FGFR, fibroblast growth factor receptor; NHSE, NHS England; TA, technology appraisal</a:t>
            </a:r>
            <a:r>
              <a:rPr lang="en-GB" sz="1400" dirty="0">
                <a:latin typeface="Arial" panose="020B0604020202020204" pitchFamily="34" charset="0"/>
                <a:cs typeface="Arial" panose="020B0604020202020204" pitchFamily="34" charset="0"/>
              </a:rPr>
              <a:t>.</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26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BD6609-80B8-EB6F-5F8A-0C9125BAE8D6}"/>
              </a:ext>
            </a:extLst>
          </p:cNvPr>
          <p:cNvSpPr/>
          <p:nvPr/>
        </p:nvSpPr>
        <p:spPr>
          <a:xfrm>
            <a:off x="216568" y="6155135"/>
            <a:ext cx="1022685" cy="4927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Key clinical trials</a:t>
            </a:r>
            <a:br>
              <a:rPr lang="en-GB" dirty="0"/>
            </a:br>
            <a:endParaRPr lang="en-GB" dirty="0"/>
          </a:p>
        </p:txBody>
      </p:sp>
      <p:sp>
        <p:nvSpPr>
          <p:cNvPr id="5" name="Text Placeholder 4">
            <a:extLst>
              <a:ext uri="{FF2B5EF4-FFF2-40B4-BE49-F238E27FC236}">
                <a16:creationId xmlns:a16="http://schemas.microsoft.com/office/drawing/2014/main" id="{006BF21B-3697-13A0-7721-084B6F59C8D2}"/>
              </a:ext>
            </a:extLst>
          </p:cNvPr>
          <p:cNvSpPr>
            <a:spLocks noGrp="1"/>
          </p:cNvSpPr>
          <p:nvPr>
            <p:ph type="body" sz="quarter" idx="12"/>
          </p:nvPr>
        </p:nvSpPr>
        <p:spPr/>
        <p:txBody>
          <a:bodyPr/>
          <a:lstStyle/>
          <a:p>
            <a:endParaRPr lang="en-GB" dirty="0"/>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673341582"/>
              </p:ext>
            </p:extLst>
          </p:nvPr>
        </p:nvGraphicFramePr>
        <p:xfrm>
          <a:off x="466724" y="640771"/>
          <a:ext cx="11706275" cy="5760720"/>
        </p:xfrm>
        <a:graphic>
          <a:graphicData uri="http://schemas.openxmlformats.org/drawingml/2006/table">
            <a:tbl>
              <a:tblPr firstRow="1" bandRow="1">
                <a:tableStyleId>{5C22544A-7EE6-4342-B048-85BDC9FD1C3A}</a:tableStyleId>
              </a:tblPr>
              <a:tblGrid>
                <a:gridCol w="2145031">
                  <a:extLst>
                    <a:ext uri="{9D8B030D-6E8A-4147-A177-3AD203B41FA5}">
                      <a16:colId xmlns:a16="http://schemas.microsoft.com/office/drawing/2014/main" val="2781295461"/>
                    </a:ext>
                  </a:extLst>
                </a:gridCol>
                <a:gridCol w="4850179">
                  <a:extLst>
                    <a:ext uri="{9D8B030D-6E8A-4147-A177-3AD203B41FA5}">
                      <a16:colId xmlns:a16="http://schemas.microsoft.com/office/drawing/2014/main" val="458621282"/>
                    </a:ext>
                  </a:extLst>
                </a:gridCol>
                <a:gridCol w="4711065">
                  <a:extLst>
                    <a:ext uri="{9D8B030D-6E8A-4147-A177-3AD203B41FA5}">
                      <a16:colId xmlns:a16="http://schemas.microsoft.com/office/drawing/2014/main" val="983104019"/>
                    </a:ext>
                  </a:extLst>
                </a:gridCol>
              </a:tblGrid>
              <a:tr h="292392">
                <a:tc>
                  <a:txBody>
                    <a:bodyPr/>
                    <a:lstStyle/>
                    <a:p>
                      <a:endParaRPr lang="en-GB" sz="2200" dirty="0">
                        <a:solidFill>
                          <a:schemeClr val="bg1"/>
                        </a:solidFill>
                        <a:latin typeface="Arial" panose="020B0604020202020204" pitchFamily="34" charset="0"/>
                      </a:endParaRPr>
                    </a:p>
                  </a:txBody>
                  <a:tcPr>
                    <a:solidFill>
                      <a:schemeClr val="accent1"/>
                    </a:solidFill>
                  </a:tcPr>
                </a:tc>
                <a:tc>
                  <a:txBody>
                    <a:bodyPr/>
                    <a:lstStyle/>
                    <a:p>
                      <a:r>
                        <a:rPr lang="en-GB" sz="2200" b="1" kern="1200" dirty="0">
                          <a:solidFill>
                            <a:schemeClr val="lt1"/>
                          </a:solidFill>
                          <a:effectLst/>
                          <a:latin typeface="Arial" panose="020B0604020202020204" pitchFamily="34" charset="0"/>
                          <a:ea typeface="+mn-ea"/>
                          <a:cs typeface="Arial" panose="020B0604020202020204" pitchFamily="34" charset="0"/>
                        </a:rPr>
                        <a:t>FOENIX-CCA2 (futibatinib) N=103</a:t>
                      </a:r>
                      <a:endParaRPr lang="en-GB" sz="2200" dirty="0">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en-GB" sz="2200" b="1" kern="1200" dirty="0">
                          <a:solidFill>
                            <a:schemeClr val="lt1"/>
                          </a:solidFill>
                          <a:effectLst/>
                          <a:latin typeface="Arial" panose="020B0604020202020204" pitchFamily="34" charset="0"/>
                          <a:ea typeface="+mn-ea"/>
                          <a:cs typeface="Arial" panose="020B0604020202020204" pitchFamily="34" charset="0"/>
                        </a:rPr>
                        <a:t>FIGHT-202 (pemigatinib) N=108*</a:t>
                      </a:r>
                    </a:p>
                  </a:txBody>
                  <a:tcPr/>
                </a:tc>
                <a:extLst>
                  <a:ext uri="{0D108BD9-81ED-4DB2-BD59-A6C34878D82A}">
                    <a16:rowId xmlns:a16="http://schemas.microsoft.com/office/drawing/2014/main" val="1220355904"/>
                  </a:ext>
                </a:extLst>
              </a:tr>
              <a:tr h="522128">
                <a:tc>
                  <a:txBody>
                    <a:bodyPr/>
                    <a:lstStyle/>
                    <a:p>
                      <a:r>
                        <a:rPr lang="en-GB" sz="2200" b="1" dirty="0">
                          <a:solidFill>
                            <a:schemeClr val="bg1"/>
                          </a:solidFill>
                          <a:latin typeface="Arial" panose="020B0604020202020204" pitchFamily="34" charset="0"/>
                        </a:rPr>
                        <a:t>Design</a:t>
                      </a:r>
                    </a:p>
                  </a:txBody>
                  <a:tcPr>
                    <a:solidFill>
                      <a:schemeClr val="accent1"/>
                    </a:solidFill>
                  </a:tcPr>
                </a:tc>
                <a:tc>
                  <a:txBody>
                    <a:bodyPr/>
                    <a:lstStyle/>
                    <a:p>
                      <a:r>
                        <a:rPr lang="en-GB" sz="2200" dirty="0">
                          <a:latin typeface="Arial" panose="020B0604020202020204" pitchFamily="34" charset="0"/>
                        </a:rPr>
                        <a:t>Open-label, single arm, phase 2 study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Open-label, single arm, phase 2 study</a:t>
                      </a:r>
                    </a:p>
                  </a:txBody>
                  <a:tcPr/>
                </a:tc>
                <a:extLst>
                  <a:ext uri="{0D108BD9-81ED-4DB2-BD59-A6C34878D82A}">
                    <a16:rowId xmlns:a16="http://schemas.microsoft.com/office/drawing/2014/main" val="683507817"/>
                  </a:ext>
                </a:extLst>
              </a:tr>
              <a:tr h="1441075">
                <a:tc>
                  <a:txBody>
                    <a:bodyPr/>
                    <a:lstStyle/>
                    <a:p>
                      <a:r>
                        <a:rPr lang="en-GB" sz="2200" b="1" dirty="0">
                          <a:solidFill>
                            <a:schemeClr val="bg1"/>
                          </a:solidFill>
                          <a:latin typeface="Arial" panose="020B0604020202020204" pitchFamily="34" charset="0"/>
                        </a:rPr>
                        <a:t>Population</a:t>
                      </a:r>
                    </a:p>
                  </a:txBody>
                  <a:tcPr>
                    <a:solidFill>
                      <a:schemeClr val="accent1"/>
                    </a:solidFill>
                  </a:tcPr>
                </a:tc>
                <a:tc>
                  <a:txBody>
                    <a:bodyPr/>
                    <a:lstStyle/>
                    <a:p>
                      <a:r>
                        <a:rPr lang="en-GB" sz="2200" dirty="0">
                          <a:latin typeface="Arial" panose="020B0604020202020204" pitchFamily="34" charset="0"/>
                        </a:rPr>
                        <a:t>Adults with locally advanced, metastatic, unresectable </a:t>
                      </a:r>
                      <a:r>
                        <a:rPr lang="en-GB" sz="2200" dirty="0" err="1">
                          <a:latin typeface="Arial" panose="020B0604020202020204" pitchFamily="34" charset="0"/>
                        </a:rPr>
                        <a:t>iCCA</a:t>
                      </a:r>
                      <a:r>
                        <a:rPr lang="en-GB" sz="2200" dirty="0">
                          <a:latin typeface="Arial" panose="020B0604020202020204" pitchFamily="34" charset="0"/>
                        </a:rPr>
                        <a:t> with FGFR2 gene fusions or other FGFR2 rearrangements treated with at least one prior systemic gemcitabine and platinum-based chemotherapy</a:t>
                      </a:r>
                    </a:p>
                  </a:txBody>
                  <a:tcPr/>
                </a:tc>
                <a:tc>
                  <a:txBody>
                    <a:bodyPr/>
                    <a:lstStyle/>
                    <a:p>
                      <a:r>
                        <a:rPr lang="en-GB" sz="2200" dirty="0">
                          <a:latin typeface="Arial" panose="020B0604020202020204" pitchFamily="34" charset="0"/>
                        </a:rPr>
                        <a:t>Adults with advanced/metastatic or surgically unresectable CCA with FGFR2 translocation that has progressed after at least 1 previous treatment</a:t>
                      </a:r>
                    </a:p>
                  </a:txBody>
                  <a:tcPr/>
                </a:tc>
                <a:extLst>
                  <a:ext uri="{0D108BD9-81ED-4DB2-BD59-A6C34878D82A}">
                    <a16:rowId xmlns:a16="http://schemas.microsoft.com/office/drawing/2014/main" val="1606641215"/>
                  </a:ext>
                </a:extLst>
              </a:tr>
              <a:tr h="292392">
                <a:tc>
                  <a:txBody>
                    <a:bodyPr/>
                    <a:lstStyle/>
                    <a:p>
                      <a:r>
                        <a:rPr lang="en-GB" sz="2200" b="1" dirty="0">
                          <a:solidFill>
                            <a:schemeClr val="bg1"/>
                          </a:solidFill>
                          <a:latin typeface="Arial" panose="020B0604020202020204" pitchFamily="34" charset="0"/>
                        </a:rPr>
                        <a:t>Duration</a:t>
                      </a:r>
                    </a:p>
                  </a:txBody>
                  <a:tcPr>
                    <a:solidFill>
                      <a:schemeClr val="accent1"/>
                    </a:solidFill>
                  </a:tcPr>
                </a:tc>
                <a:tc>
                  <a:txBody>
                    <a:bodyPr/>
                    <a:lstStyle/>
                    <a:p>
                      <a:r>
                        <a:rPr lang="en-GB" sz="2200" dirty="0">
                          <a:latin typeface="Arial" panose="020B0604020202020204" pitchFamily="34" charset="0"/>
                        </a:rPr>
                        <a:t>Median follow up 25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Median follow up 42.9 months</a:t>
                      </a:r>
                    </a:p>
                  </a:txBody>
                  <a:tcPr/>
                </a:tc>
                <a:extLst>
                  <a:ext uri="{0D108BD9-81ED-4DB2-BD59-A6C34878D82A}">
                    <a16:rowId xmlns:a16="http://schemas.microsoft.com/office/drawing/2014/main" val="2605528485"/>
                  </a:ext>
                </a:extLst>
              </a:tr>
              <a:tr h="522128">
                <a:tc>
                  <a:txBody>
                    <a:bodyPr/>
                    <a:lstStyle/>
                    <a:p>
                      <a:r>
                        <a:rPr lang="en-GB" sz="2200" b="1" dirty="0">
                          <a:solidFill>
                            <a:schemeClr val="bg1"/>
                          </a:solidFill>
                          <a:latin typeface="Arial" panose="020B0604020202020204" pitchFamily="34" charset="0"/>
                        </a:rPr>
                        <a:t>Outcomes</a:t>
                      </a:r>
                    </a:p>
                  </a:txBody>
                  <a:tcPr>
                    <a:solidFill>
                      <a:schemeClr val="accent1"/>
                    </a:solidFill>
                  </a:tcPr>
                </a:tc>
                <a:tc>
                  <a:txBody>
                    <a:bodyPr/>
                    <a:lstStyle/>
                    <a:p>
                      <a:r>
                        <a:rPr lang="en-GB" sz="2200" dirty="0">
                          <a:latin typeface="Arial" panose="020B0604020202020204" pitchFamily="34" charset="0"/>
                        </a:rPr>
                        <a:t>Primary: Objective response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Secondary: OS, PFS and others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Primary: Objective response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Secondary: OS, PFS and others</a:t>
                      </a:r>
                    </a:p>
                  </a:txBody>
                  <a:tcPr/>
                </a:tc>
                <a:extLst>
                  <a:ext uri="{0D108BD9-81ED-4DB2-BD59-A6C34878D82A}">
                    <a16:rowId xmlns:a16="http://schemas.microsoft.com/office/drawing/2014/main" val="3245755481"/>
                  </a:ext>
                </a:extLst>
              </a:tr>
              <a:tr h="292392">
                <a:tc>
                  <a:txBody>
                    <a:bodyPr/>
                    <a:lstStyle/>
                    <a:p>
                      <a:r>
                        <a:rPr lang="en-GB" sz="2200" b="1" dirty="0">
                          <a:solidFill>
                            <a:schemeClr val="bg1"/>
                          </a:solidFill>
                          <a:latin typeface="Arial" panose="020B0604020202020204" pitchFamily="34" charset="0"/>
                        </a:rPr>
                        <a:t>Locations</a:t>
                      </a:r>
                    </a:p>
                  </a:txBody>
                  <a:tcPr>
                    <a:solidFill>
                      <a:schemeClr val="accent1"/>
                    </a:solidFill>
                  </a:tcPr>
                </a:tc>
                <a:tc>
                  <a:txBody>
                    <a:bodyPr/>
                    <a:lstStyle/>
                    <a:p>
                      <a:r>
                        <a:rPr lang="en-GB" sz="2200" dirty="0">
                          <a:latin typeface="Arial" panose="020B0604020202020204" pitchFamily="34" charset="0"/>
                        </a:rPr>
                        <a:t>Multinational, 47 sites</a:t>
                      </a:r>
                    </a:p>
                  </a:txBody>
                  <a:tcPr/>
                </a:tc>
                <a:tc>
                  <a:txBody>
                    <a:bodyPr/>
                    <a:lstStyle/>
                    <a:p>
                      <a:r>
                        <a:rPr lang="en-GB" sz="2200" dirty="0">
                          <a:solidFill>
                            <a:schemeClr val="tx1"/>
                          </a:solidFill>
                          <a:latin typeface="Arial" panose="020B0604020202020204" pitchFamily="34" charset="0"/>
                        </a:rPr>
                        <a:t>Multicentre</a:t>
                      </a:r>
                    </a:p>
                  </a:txBody>
                  <a:tcPr/>
                </a:tc>
                <a:extLst>
                  <a:ext uri="{0D108BD9-81ED-4DB2-BD59-A6C34878D82A}">
                    <a16:rowId xmlns:a16="http://schemas.microsoft.com/office/drawing/2014/main" val="4222386618"/>
                  </a:ext>
                </a:extLst>
              </a:tr>
              <a:tr h="292392">
                <a:tc>
                  <a:txBody>
                    <a:bodyPr/>
                    <a:lstStyle/>
                    <a:p>
                      <a:r>
                        <a:rPr lang="en-GB" sz="2200" b="1" dirty="0">
                          <a:solidFill>
                            <a:schemeClr val="bg1"/>
                          </a:solidFill>
                          <a:latin typeface="Arial" panose="020B0604020202020204" pitchFamily="34" charset="0"/>
                        </a:rPr>
                        <a:t>Used in model</a:t>
                      </a:r>
                    </a:p>
                  </a:txBody>
                  <a:tcPr>
                    <a:solidFill>
                      <a:schemeClr val="accent1"/>
                    </a:solidFill>
                  </a:tcPr>
                </a:tc>
                <a:tc>
                  <a:txBody>
                    <a:bodyPr/>
                    <a:lstStyle/>
                    <a:p>
                      <a:r>
                        <a:rPr lang="en-GB" sz="2200" dirty="0">
                          <a:solidFill>
                            <a:schemeClr val="tx1"/>
                          </a:solidFill>
                          <a:latin typeface="Arial" panose="020B0604020202020204" pitchFamily="34" charset="0"/>
                        </a:rPr>
                        <a:t>Yes</a:t>
                      </a:r>
                    </a:p>
                  </a:txBody>
                  <a:tcPr/>
                </a:tc>
                <a:tc>
                  <a:txBody>
                    <a:bodyPr/>
                    <a:lstStyle/>
                    <a:p>
                      <a:r>
                        <a:rPr lang="en-GB" sz="2200" dirty="0">
                          <a:solidFill>
                            <a:schemeClr val="tx1"/>
                          </a:solidFill>
                          <a:latin typeface="Arial" panose="020B0604020202020204" pitchFamily="34" charset="0"/>
                        </a:rPr>
                        <a:t>Yes</a:t>
                      </a:r>
                    </a:p>
                  </a:txBody>
                  <a:tcPr/>
                </a:tc>
                <a:extLst>
                  <a:ext uri="{0D108BD9-81ED-4DB2-BD59-A6C34878D82A}">
                    <a16:rowId xmlns:a16="http://schemas.microsoft.com/office/drawing/2014/main" val="1907692530"/>
                  </a:ext>
                </a:extLst>
              </a:tr>
              <a:tr h="292392">
                <a:tc>
                  <a:txBody>
                    <a:bodyPr/>
                    <a:lstStyle/>
                    <a:p>
                      <a:r>
                        <a:rPr lang="en-GB" sz="2200" b="1" dirty="0">
                          <a:solidFill>
                            <a:schemeClr val="bg1"/>
                          </a:solidFill>
                          <a:latin typeface="Arial" panose="020B0604020202020204" pitchFamily="34" charset="0"/>
                        </a:rPr>
                        <a:t>Trial ID</a:t>
                      </a:r>
                    </a:p>
                  </a:txBody>
                  <a:tcPr>
                    <a:solidFill>
                      <a:schemeClr val="accent1"/>
                    </a:solidFill>
                  </a:tcPr>
                </a:tc>
                <a:tc>
                  <a:txBody>
                    <a:bodyPr/>
                    <a:lstStyle/>
                    <a:p>
                      <a:pPr marL="0" algn="l" defTabSz="914400" rtl="0" eaLnBrk="1" latinLnBrk="0" hangingPunct="1"/>
                      <a:r>
                        <a:rPr lang="en-GB" sz="2200" kern="1200" dirty="0">
                          <a:solidFill>
                            <a:schemeClr val="dk1"/>
                          </a:solidFill>
                          <a:latin typeface="Arial" panose="020B0604020202020204" pitchFamily="34" charset="0"/>
                          <a:ea typeface="+mn-ea"/>
                          <a:cs typeface="+mn-cs"/>
                          <a:hlinkClick r:id="rId3"/>
                        </a:rPr>
                        <a:t>NCT02052778</a:t>
                      </a:r>
                      <a:endParaRPr lang="en-GB" sz="2200" kern="1200" dirty="0">
                        <a:solidFill>
                          <a:schemeClr val="dk1"/>
                        </a:solidFill>
                        <a:latin typeface="Arial" panose="020B0604020202020204" pitchFamily="34" charset="0"/>
                        <a:ea typeface="+mn-ea"/>
                        <a:cs typeface="+mn-cs"/>
                      </a:endParaRPr>
                    </a:p>
                  </a:txBody>
                  <a:tcPr/>
                </a:tc>
                <a:tc>
                  <a:txBody>
                    <a:bodyPr/>
                    <a:lstStyle/>
                    <a:p>
                      <a:r>
                        <a:rPr lang="en-GB" sz="2200" dirty="0">
                          <a:latin typeface="Arial" panose="020B0604020202020204" pitchFamily="34" charset="0"/>
                          <a:hlinkClick r:id="rId4"/>
                        </a:rPr>
                        <a:t>NCT02924376</a:t>
                      </a:r>
                      <a:endParaRPr lang="en-GB" sz="2200" dirty="0">
                        <a:latin typeface="Arial" panose="020B0604020202020204" pitchFamily="34" charset="0"/>
                      </a:endParaRPr>
                    </a:p>
                  </a:txBody>
                  <a:tcPr/>
                </a:tc>
                <a:extLst>
                  <a:ext uri="{0D108BD9-81ED-4DB2-BD59-A6C34878D82A}">
                    <a16:rowId xmlns:a16="http://schemas.microsoft.com/office/drawing/2014/main" val="3594028286"/>
                  </a:ext>
                </a:extLst>
              </a:tr>
            </a:tbl>
          </a:graphicData>
        </a:graphic>
      </p:graphicFrame>
      <p:sp>
        <p:nvSpPr>
          <p:cNvPr id="4" name="TextBox 3">
            <a:extLst>
              <a:ext uri="{FF2B5EF4-FFF2-40B4-BE49-F238E27FC236}">
                <a16:creationId xmlns:a16="http://schemas.microsoft.com/office/drawing/2014/main" id="{FD69B9B4-E67D-2DA4-63FD-5E6A2DE23288}"/>
              </a:ext>
            </a:extLst>
          </p:cNvPr>
          <p:cNvSpPr txBox="1"/>
          <p:nvPr/>
        </p:nvSpPr>
        <p:spPr>
          <a:xfrm>
            <a:off x="474491" y="6386238"/>
            <a:ext cx="11250785"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Notes: </a:t>
            </a:r>
            <a:r>
              <a:rPr lang="en-GB" sz="1400" dirty="0">
                <a:latin typeface="Arial" panose="020B0604020202020204" pitchFamily="34" charset="0"/>
                <a:cs typeface="Arial" panose="020B0604020202020204" pitchFamily="34" charset="0"/>
              </a:rPr>
              <a:t>*Cohort A – subgroup of patients with FGFR fusions or rearrangements.</a:t>
            </a:r>
          </a:p>
          <a:p>
            <a:pPr algn="ctr"/>
            <a:r>
              <a:rPr lang="en-GB" sz="1400" b="1" dirty="0">
                <a:latin typeface="Arial" panose="020B0604020202020204" pitchFamily="34" charset="0"/>
                <a:cs typeface="Arial" panose="020B0604020202020204" pitchFamily="34" charset="0"/>
              </a:rPr>
              <a:t>Abbreviations:</a:t>
            </a:r>
            <a:r>
              <a:rPr lang="en-GB" sz="1400" dirty="0">
                <a:latin typeface="Arial" panose="020B0604020202020204" pitchFamily="34" charset="0"/>
                <a:cs typeface="Arial" panose="020B0604020202020204" pitchFamily="34" charset="0"/>
              </a:rPr>
              <a:t> CCA, cholangiocarcinoma; FGFR, fibroblast growth factor receptor; OS, overall survival; PFS, progression-free survival.</a:t>
            </a:r>
          </a:p>
        </p:txBody>
      </p:sp>
    </p:spTree>
    <p:extLst>
      <p:ext uri="{BB962C8B-B14F-4D97-AF65-F5344CB8AC3E}">
        <p14:creationId xmlns:p14="http://schemas.microsoft.com/office/powerpoint/2010/main" val="341381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0" y="48126"/>
            <a:ext cx="11250785" cy="592817"/>
          </a:xfrm>
        </p:spPr>
        <p:txBody>
          <a:bodyPr>
            <a:normAutofit fontScale="90000"/>
          </a:bodyPr>
          <a:lstStyle/>
          <a:p>
            <a:r>
              <a:rPr lang="en-GB" dirty="0">
                <a:latin typeface="Arial" panose="020B0604020202020204" pitchFamily="34" charset="0"/>
                <a:cs typeface="Arial" panose="020B0604020202020204" pitchFamily="34" charset="0"/>
              </a:rPr>
              <a:t>Key clinical trials – baseline characteristics</a:t>
            </a:r>
            <a:br>
              <a:rPr lang="en-GB" dirty="0"/>
            </a:br>
            <a:endParaRPr lang="en-GB" dirty="0"/>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322936925"/>
              </p:ext>
            </p:extLst>
          </p:nvPr>
        </p:nvGraphicFramePr>
        <p:xfrm>
          <a:off x="218360" y="466547"/>
          <a:ext cx="11755279" cy="6164580"/>
        </p:xfrm>
        <a:graphic>
          <a:graphicData uri="http://schemas.openxmlformats.org/drawingml/2006/table">
            <a:tbl>
              <a:tblPr firstRow="1" bandRow="1">
                <a:tableStyleId>{5C22544A-7EE6-4342-B048-85BDC9FD1C3A}</a:tableStyleId>
              </a:tblPr>
              <a:tblGrid>
                <a:gridCol w="3246451">
                  <a:extLst>
                    <a:ext uri="{9D8B030D-6E8A-4147-A177-3AD203B41FA5}">
                      <a16:colId xmlns:a16="http://schemas.microsoft.com/office/drawing/2014/main" val="2781295461"/>
                    </a:ext>
                  </a:extLst>
                </a:gridCol>
                <a:gridCol w="2529133">
                  <a:extLst>
                    <a:ext uri="{9D8B030D-6E8A-4147-A177-3AD203B41FA5}">
                      <a16:colId xmlns:a16="http://schemas.microsoft.com/office/drawing/2014/main" val="3164473785"/>
                    </a:ext>
                  </a:extLst>
                </a:gridCol>
                <a:gridCol w="2731168">
                  <a:extLst>
                    <a:ext uri="{9D8B030D-6E8A-4147-A177-3AD203B41FA5}">
                      <a16:colId xmlns:a16="http://schemas.microsoft.com/office/drawing/2014/main" val="458621282"/>
                    </a:ext>
                  </a:extLst>
                </a:gridCol>
                <a:gridCol w="3248527">
                  <a:extLst>
                    <a:ext uri="{9D8B030D-6E8A-4147-A177-3AD203B41FA5}">
                      <a16:colId xmlns:a16="http://schemas.microsoft.com/office/drawing/2014/main" val="983104019"/>
                    </a:ext>
                  </a:extLst>
                </a:gridCol>
              </a:tblGrid>
              <a:tr h="746484">
                <a:tc gridSpan="2">
                  <a:txBody>
                    <a:bodyPr/>
                    <a:lstStyle/>
                    <a:p>
                      <a:pPr>
                        <a:lnSpc>
                          <a:spcPct val="100000"/>
                        </a:lnSpc>
                      </a:pPr>
                      <a:endParaRPr lang="en-GB" sz="2200" dirty="0">
                        <a:solidFill>
                          <a:schemeClr val="bg1"/>
                        </a:solidFill>
                        <a:latin typeface="Arial" panose="020B0604020202020204" pitchFamily="34" charset="0"/>
                      </a:endParaRPr>
                    </a:p>
                  </a:txBody>
                  <a:tcPr>
                    <a:solidFill>
                      <a:schemeClr val="accent1"/>
                    </a:solidFill>
                  </a:tcPr>
                </a:tc>
                <a:tc hMerge="1">
                  <a:txBody>
                    <a:bodyPr/>
                    <a:lstStyle/>
                    <a:p>
                      <a:pPr>
                        <a:lnSpc>
                          <a:spcPct val="100000"/>
                        </a:lnSpc>
                      </a:pPr>
                      <a:endParaRPr lang="en-GB" sz="2200" dirty="0">
                        <a:latin typeface="Arial" panose="020B0604020202020204" pitchFamily="34" charset="0"/>
                        <a:cs typeface="Arial" panose="020B0604020202020204" pitchFamily="34" charset="0"/>
                      </a:endParaRPr>
                    </a:p>
                  </a:txBody>
                  <a:tcPr/>
                </a:tc>
                <a:tc>
                  <a:txBody>
                    <a:bodyPr/>
                    <a:lstStyle/>
                    <a:p>
                      <a:pPr>
                        <a:lnSpc>
                          <a:spcPct val="100000"/>
                        </a:lnSpc>
                      </a:pPr>
                      <a:r>
                        <a:rPr lang="en-GB" sz="2200" b="1" kern="1200" dirty="0">
                          <a:solidFill>
                            <a:schemeClr val="lt1"/>
                          </a:solidFill>
                          <a:effectLst/>
                          <a:latin typeface="Arial" panose="020B0604020202020204" pitchFamily="34" charset="0"/>
                          <a:ea typeface="+mn-ea"/>
                          <a:cs typeface="Arial" panose="020B0604020202020204" pitchFamily="34" charset="0"/>
                        </a:rPr>
                        <a:t>FOENIX-CCA2 (futibatinib) N=103</a:t>
                      </a:r>
                      <a:endParaRPr lang="en-GB" sz="2200" dirty="0">
                        <a:latin typeface="Arial" panose="020B0604020202020204" pitchFamily="34" charset="0"/>
                        <a:cs typeface="Arial" panose="020B0604020202020204" pitchFamily="34" charset="0"/>
                      </a:endParaRPr>
                    </a:p>
                  </a:txBody>
                  <a:tcPr/>
                </a:tc>
                <a:tc>
                  <a:txBody>
                    <a:bodyPr/>
                    <a:lstStyle/>
                    <a:p>
                      <a:pPr marL="0" algn="l" defTabSz="914400" rtl="0" eaLnBrk="1" latinLnBrk="0" hangingPunct="1">
                        <a:lnSpc>
                          <a:spcPct val="100000"/>
                        </a:lnSpc>
                      </a:pPr>
                      <a:r>
                        <a:rPr lang="en-GB" sz="2200" b="1" kern="1200" dirty="0">
                          <a:solidFill>
                            <a:schemeClr val="lt1"/>
                          </a:solidFill>
                          <a:effectLst/>
                          <a:latin typeface="Arial" panose="020B0604020202020204" pitchFamily="34" charset="0"/>
                          <a:ea typeface="+mn-ea"/>
                          <a:cs typeface="Arial" panose="020B0604020202020204" pitchFamily="34" charset="0"/>
                        </a:rPr>
                        <a:t>FIGHT-202 (pemigatinib) N=108*</a:t>
                      </a:r>
                    </a:p>
                  </a:txBody>
                  <a:tcPr/>
                </a:tc>
                <a:extLst>
                  <a:ext uri="{0D108BD9-81ED-4DB2-BD59-A6C34878D82A}">
                    <a16:rowId xmlns:a16="http://schemas.microsoft.com/office/drawing/2014/main" val="1220355904"/>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Median age (range), years</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58 (22–79)</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a:effectLst/>
                          <a:latin typeface="Arial" panose="020B0604020202020204" pitchFamily="34" charset="0"/>
                          <a:ea typeface="Calibri" panose="020F0502020204030204" pitchFamily="34" charset="0"/>
                          <a:cs typeface="Arial" panose="020B0604020202020204" pitchFamily="34" charset="0"/>
                        </a:rPr>
                        <a:t>56 (26–77)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83507817"/>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Male (%)</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43.7</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a:effectLst/>
                          <a:latin typeface="Arial" panose="020B0604020202020204" pitchFamily="34" charset="0"/>
                          <a:ea typeface="Calibri" panose="020F0502020204030204" pitchFamily="34" charset="0"/>
                          <a:cs typeface="Arial" panose="020B0604020202020204" pitchFamily="34" charset="0"/>
                        </a:rPr>
                        <a:t>39.3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06641215"/>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ECOG PS 0 (%)</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46.6</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42.0</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05528485"/>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Albumin &lt;35 g/L (%)</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19.4</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19.6</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45755481"/>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One prior therapy line </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46.6</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60.7</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97387758"/>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Prior surgery(%)</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39.8</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35.5</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22386618"/>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TP53 alteration(%)</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12.6</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8.4</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07692530"/>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White**</a:t>
                      </a:r>
                      <a:r>
                        <a:rPr lang="en-GB" sz="22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49.5</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73.8</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94028286"/>
                  </a:ext>
                </a:extLst>
              </a:tr>
              <a:tr h="234572">
                <a:tc rowSpan="4">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Region</a:t>
                      </a: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 America</a:t>
                      </a:r>
                    </a:p>
                  </a:txBody>
                  <a:tcPr marL="68580" marR="68580" marT="0" marB="0" anchor="ctr">
                    <a:solidFill>
                      <a:schemeClr val="accent1"/>
                    </a:solidFill>
                  </a:tcPr>
                </a:tc>
                <a:tc>
                  <a:txBody>
                    <a:bodyPr/>
                    <a:lstStyle/>
                    <a:p>
                      <a:pPr marL="0" algn="ctr" defTabSz="914400" rtl="0" eaLnBrk="1" fontAlgn="b" latinLnBrk="0" hangingPunct="1">
                        <a:lnSpc>
                          <a:spcPct val="100000"/>
                        </a:lnSpc>
                        <a:spcBef>
                          <a:spcPts val="200"/>
                        </a:spcBef>
                        <a:spcAft>
                          <a:spcPts val="200"/>
                        </a:spcAft>
                      </a:pPr>
                      <a:r>
                        <a:rPr lang="en-GB" sz="2200" kern="1200" dirty="0">
                          <a:solidFill>
                            <a:schemeClr val="tx1"/>
                          </a:solidFill>
                          <a:effectLst/>
                          <a:latin typeface="Arial" panose="020B0604020202020204" pitchFamily="34" charset="0"/>
                          <a:cs typeface="Arial" panose="020B0604020202020204" pitchFamily="34" charset="0"/>
                        </a:rPr>
                        <a:t>45.6</a:t>
                      </a:r>
                    </a:p>
                  </a:txBody>
                  <a:tcPr marL="9525" marR="9525" marT="9525" marB="0" anchor="b"/>
                </a:tc>
                <a:tc rowSpan="4">
                  <a:txBody>
                    <a:bodyPr/>
                    <a:lstStyle/>
                    <a:p>
                      <a:pPr algn="ctr">
                        <a:lnSpc>
                          <a:spcPct val="100000"/>
                        </a:lnSpc>
                        <a:spcBef>
                          <a:spcPts val="200"/>
                        </a:spcBef>
                        <a:spcAft>
                          <a:spcPts val="200"/>
                        </a:spcAft>
                      </a:pPr>
                      <a:r>
                        <a:rPr lang="en-GB" sz="2200" dirty="0">
                          <a:effectLst/>
                          <a:latin typeface="Arial" panose="020B0604020202020204" pitchFamily="34" charset="0"/>
                          <a:ea typeface="Times New Roman" panose="02020603050405020304" pitchFamily="18" charset="0"/>
                          <a:cs typeface="Arial" panose="020B0604020202020204" pitchFamily="34" charset="0"/>
                        </a:rPr>
                        <a:t>NR</a:t>
                      </a:r>
                    </a:p>
                  </a:txBody>
                  <a:tcPr marL="68580" marR="68580" marT="0" marB="0" anchor="ctr"/>
                </a:tc>
                <a:extLst>
                  <a:ext uri="{0D108BD9-81ED-4DB2-BD59-A6C34878D82A}">
                    <a16:rowId xmlns:a16="http://schemas.microsoft.com/office/drawing/2014/main" val="3349342931"/>
                  </a:ext>
                </a:extLst>
              </a:tr>
              <a:tr h="234572">
                <a:tc vMerge="1">
                  <a:txBody>
                    <a:bodyPr/>
                    <a:lstStyle/>
                    <a:p>
                      <a:endParaRPr lang="en-GB"/>
                    </a:p>
                  </a:txBody>
                  <a:tcPr/>
                </a:tc>
                <a:tc>
                  <a:txBody>
                    <a:bodyPr/>
                    <a:lstStyle/>
                    <a:p>
                      <a:pPr algn="ctr">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Europe</a:t>
                      </a:r>
                    </a:p>
                  </a:txBody>
                  <a:tcPr marL="68580" marR="68580" marT="0" marB="0" anchor="ctr">
                    <a:solidFill>
                      <a:schemeClr val="accent1"/>
                    </a:solidFill>
                  </a:tcPr>
                </a:tc>
                <a:tc>
                  <a:txBody>
                    <a:bodyPr/>
                    <a:lstStyle/>
                    <a:p>
                      <a:pPr marL="0" algn="ctr" defTabSz="914400" rtl="0" eaLnBrk="1" fontAlgn="b" latinLnBrk="0" hangingPunct="1">
                        <a:lnSpc>
                          <a:spcPct val="100000"/>
                        </a:lnSpc>
                        <a:spcBef>
                          <a:spcPts val="200"/>
                        </a:spcBef>
                        <a:spcAft>
                          <a:spcPts val="200"/>
                        </a:spcAft>
                      </a:pPr>
                      <a:r>
                        <a:rPr lang="en-GB" sz="2200" kern="1200" dirty="0">
                          <a:solidFill>
                            <a:schemeClr val="tx1"/>
                          </a:solidFill>
                          <a:effectLst/>
                          <a:latin typeface="Arial" panose="020B0604020202020204" pitchFamily="34" charset="0"/>
                          <a:cs typeface="Arial" panose="020B0604020202020204" pitchFamily="34" charset="0"/>
                        </a:rPr>
                        <a:t>27.2</a:t>
                      </a:r>
                    </a:p>
                  </a:txBody>
                  <a:tcPr marL="9525" marR="9525" marT="9525" marB="0" anchor="b"/>
                </a:tc>
                <a:tc vMerge="1">
                  <a:txBody>
                    <a:bodyPr/>
                    <a:lstStyle/>
                    <a:p>
                      <a:endParaRPr lang="en-GB"/>
                    </a:p>
                  </a:txBody>
                  <a:tcPr/>
                </a:tc>
                <a:extLst>
                  <a:ext uri="{0D108BD9-81ED-4DB2-BD59-A6C34878D82A}">
                    <a16:rowId xmlns:a16="http://schemas.microsoft.com/office/drawing/2014/main" val="3989958078"/>
                  </a:ext>
                </a:extLst>
              </a:tr>
              <a:tr h="234572">
                <a:tc vMerge="1">
                  <a:txBody>
                    <a:bodyPr/>
                    <a:lstStyle/>
                    <a:p>
                      <a:endParaRPr lang="en-GB"/>
                    </a:p>
                  </a:txBody>
                  <a:tcPr/>
                </a:tc>
                <a:tc>
                  <a:txBody>
                    <a:bodyPr/>
                    <a:lstStyle/>
                    <a:p>
                      <a:pPr algn="ctr">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Asia pacific</a:t>
                      </a:r>
                    </a:p>
                  </a:txBody>
                  <a:tcPr marL="68580" marR="68580" marT="0" marB="0" anchor="ctr">
                    <a:solidFill>
                      <a:schemeClr val="accent1"/>
                    </a:solidFill>
                  </a:tcPr>
                </a:tc>
                <a:tc>
                  <a:txBody>
                    <a:bodyPr/>
                    <a:lstStyle/>
                    <a:p>
                      <a:pPr marL="0" algn="ctr" defTabSz="914400" rtl="0" eaLnBrk="1" fontAlgn="b" latinLnBrk="0" hangingPunct="1">
                        <a:lnSpc>
                          <a:spcPct val="100000"/>
                        </a:lnSpc>
                        <a:spcBef>
                          <a:spcPts val="200"/>
                        </a:spcBef>
                        <a:spcAft>
                          <a:spcPts val="200"/>
                        </a:spcAft>
                      </a:pPr>
                      <a:r>
                        <a:rPr lang="en-GB" sz="2200" kern="1200" dirty="0">
                          <a:solidFill>
                            <a:schemeClr val="tx1"/>
                          </a:solidFill>
                          <a:effectLst/>
                          <a:latin typeface="Arial" panose="020B0604020202020204" pitchFamily="34" charset="0"/>
                          <a:cs typeface="Arial" panose="020B0604020202020204" pitchFamily="34" charset="0"/>
                        </a:rPr>
                        <a:t>13.6</a:t>
                      </a:r>
                    </a:p>
                  </a:txBody>
                  <a:tcPr marL="9525" marR="9525" marT="9525" marB="0" anchor="b"/>
                </a:tc>
                <a:tc vMerge="1">
                  <a:txBody>
                    <a:bodyPr/>
                    <a:lstStyle/>
                    <a:p>
                      <a:endParaRPr lang="en-GB"/>
                    </a:p>
                  </a:txBody>
                  <a:tcPr/>
                </a:tc>
                <a:extLst>
                  <a:ext uri="{0D108BD9-81ED-4DB2-BD59-A6C34878D82A}">
                    <a16:rowId xmlns:a16="http://schemas.microsoft.com/office/drawing/2014/main" val="3814526325"/>
                  </a:ext>
                </a:extLst>
              </a:tr>
              <a:tr h="234572">
                <a:tc vMerge="1">
                  <a:txBody>
                    <a:bodyPr/>
                    <a:lstStyle/>
                    <a:p>
                      <a:endParaRPr lang="en-GB"/>
                    </a:p>
                  </a:txBody>
                  <a:tcPr/>
                </a:tc>
                <a:tc>
                  <a:txBody>
                    <a:bodyPr/>
                    <a:lstStyle/>
                    <a:p>
                      <a:pPr algn="ctr">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Japan</a:t>
                      </a:r>
                    </a:p>
                  </a:txBody>
                  <a:tcPr marL="68580" marR="68580" marT="0" marB="0" anchor="ctr">
                    <a:solidFill>
                      <a:schemeClr val="accent1"/>
                    </a:solidFill>
                  </a:tcPr>
                </a:tc>
                <a:tc>
                  <a:txBody>
                    <a:bodyPr/>
                    <a:lstStyle/>
                    <a:p>
                      <a:pPr marL="0" algn="ctr" defTabSz="914400" rtl="0" eaLnBrk="1" fontAlgn="b" latinLnBrk="0" hangingPunct="1">
                        <a:lnSpc>
                          <a:spcPct val="100000"/>
                        </a:lnSpc>
                        <a:spcBef>
                          <a:spcPts val="200"/>
                        </a:spcBef>
                        <a:spcAft>
                          <a:spcPts val="200"/>
                        </a:spcAft>
                      </a:pPr>
                      <a:r>
                        <a:rPr lang="en-GB" sz="2200" kern="1200" dirty="0">
                          <a:solidFill>
                            <a:schemeClr val="tx1"/>
                          </a:solidFill>
                          <a:effectLst/>
                          <a:latin typeface="Arial" panose="020B0604020202020204" pitchFamily="34" charset="0"/>
                          <a:cs typeface="Arial" panose="020B0604020202020204" pitchFamily="34" charset="0"/>
                        </a:rPr>
                        <a:t>13.6</a:t>
                      </a:r>
                    </a:p>
                  </a:txBody>
                  <a:tcPr marL="9525" marR="9525" marT="9525" marB="0" anchor="b"/>
                </a:tc>
                <a:tc vMerge="1">
                  <a:txBody>
                    <a:bodyPr/>
                    <a:lstStyle/>
                    <a:p>
                      <a:endParaRPr lang="en-GB"/>
                    </a:p>
                  </a:txBody>
                  <a:tcPr/>
                </a:tc>
                <a:extLst>
                  <a:ext uri="{0D108BD9-81ED-4DB2-BD59-A6C34878D82A}">
                    <a16:rowId xmlns:a16="http://schemas.microsoft.com/office/drawing/2014/main" val="2170485839"/>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Prior neoadjuvant treatment (%)</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3.9</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NR</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5976978"/>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Patients with solid tissue (%)</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96.1</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NR</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81833895"/>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FGFR2 fusion (%)</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a:solidFill>
                            <a:srgbClr val="000000"/>
                          </a:solidFill>
                          <a:effectLst/>
                          <a:latin typeface="Arial" panose="020B0604020202020204" pitchFamily="34" charset="0"/>
                          <a:ea typeface="Calibri" panose="020F0502020204030204" pitchFamily="34" charset="0"/>
                          <a:cs typeface="Arial" panose="020B0604020202020204" pitchFamily="34" charset="0"/>
                        </a:rPr>
                        <a:t>77.7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95.3</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55100607"/>
                  </a:ext>
                </a:extLst>
              </a:tr>
              <a:tr h="228092">
                <a:tc gridSpan="2">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FGFR2 rearrangement (%)</a:t>
                      </a:r>
                      <a:endPar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hMerge="1">
                  <a:txBody>
                    <a:bodyPr/>
                    <a:lstStyle/>
                    <a:p>
                      <a:pPr algn="ctr">
                        <a:lnSpc>
                          <a:spcPct val="100000"/>
                        </a:lnSpc>
                        <a:spcBef>
                          <a:spcPts val="200"/>
                        </a:spcBef>
                        <a:spcAft>
                          <a:spcPts val="200"/>
                        </a:spcAft>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a:solidFill>
                            <a:srgbClr val="000000"/>
                          </a:solidFill>
                          <a:effectLst/>
                          <a:latin typeface="Arial" panose="020B0604020202020204" pitchFamily="34" charset="0"/>
                          <a:ea typeface="Calibri" panose="020F0502020204030204" pitchFamily="34" charset="0"/>
                          <a:cs typeface="Arial" panose="020B0604020202020204" pitchFamily="34" charset="0"/>
                        </a:rPr>
                        <a:t>22.3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4.7</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23425487"/>
                  </a:ext>
                </a:extLst>
              </a:tr>
            </a:tbl>
          </a:graphicData>
        </a:graphic>
      </p:graphicFrame>
      <p:sp>
        <p:nvSpPr>
          <p:cNvPr id="4" name="TextBox 3">
            <a:extLst>
              <a:ext uri="{FF2B5EF4-FFF2-40B4-BE49-F238E27FC236}">
                <a16:creationId xmlns:a16="http://schemas.microsoft.com/office/drawing/2014/main" id="{E5ED089A-B032-E501-A738-8C0163A05FC8}"/>
              </a:ext>
            </a:extLst>
          </p:cNvPr>
          <p:cNvSpPr txBox="1"/>
          <p:nvPr/>
        </p:nvSpPr>
        <p:spPr>
          <a:xfrm>
            <a:off x="534647" y="6600861"/>
            <a:ext cx="11657352"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Notes: </a:t>
            </a:r>
            <a:r>
              <a:rPr lang="en-GB" sz="1600" dirty="0">
                <a:latin typeface="Arial" panose="020B0604020202020204" pitchFamily="34" charset="0"/>
                <a:cs typeface="Arial" panose="020B0604020202020204" pitchFamily="34" charset="0"/>
              </a:rPr>
              <a:t>*Cohort A – subgroup of patients with FGFR fusions or rearrangements; **13% had unknown race in FOENIX-CCA2</a:t>
            </a:r>
          </a:p>
        </p:txBody>
      </p:sp>
    </p:spTree>
    <p:extLst>
      <p:ext uri="{BB962C8B-B14F-4D97-AF65-F5344CB8AC3E}">
        <p14:creationId xmlns:p14="http://schemas.microsoft.com/office/powerpoint/2010/main" val="341880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Key clinical results</a:t>
            </a:r>
            <a:br>
              <a:rPr lang="en-GB" dirty="0"/>
            </a:br>
            <a:endParaRPr lang="en-GB" dirty="0"/>
          </a:p>
        </p:txBody>
      </p:sp>
      <p:graphicFrame>
        <p:nvGraphicFramePr>
          <p:cNvPr id="4" name="Table 3" descr="Key clinical trials, including design, population, intervention, comparators">
            <a:extLst>
              <a:ext uri="{FF2B5EF4-FFF2-40B4-BE49-F238E27FC236}">
                <a16:creationId xmlns:a16="http://schemas.microsoft.com/office/drawing/2014/main" id="{5EC909A9-488C-777B-79FD-D566FA87FB5E}"/>
              </a:ext>
            </a:extLst>
          </p:cNvPr>
          <p:cNvGraphicFramePr>
            <a:graphicFrameLocks noGrp="1"/>
          </p:cNvGraphicFramePr>
          <p:nvPr>
            <p:extLst>
              <p:ext uri="{D42A27DB-BD31-4B8C-83A1-F6EECF244321}">
                <p14:modId xmlns:p14="http://schemas.microsoft.com/office/powerpoint/2010/main" val="3826230892"/>
              </p:ext>
            </p:extLst>
          </p:nvPr>
        </p:nvGraphicFramePr>
        <p:xfrm>
          <a:off x="474491" y="979286"/>
          <a:ext cx="11317289" cy="3382453"/>
        </p:xfrm>
        <a:graphic>
          <a:graphicData uri="http://schemas.openxmlformats.org/drawingml/2006/table">
            <a:tbl>
              <a:tblPr firstRow="1" bandRow="1">
                <a:tableStyleId>{5C22544A-7EE6-4342-B048-85BDC9FD1C3A}</a:tableStyleId>
              </a:tblPr>
              <a:tblGrid>
                <a:gridCol w="3159046">
                  <a:extLst>
                    <a:ext uri="{9D8B030D-6E8A-4147-A177-3AD203B41FA5}">
                      <a16:colId xmlns:a16="http://schemas.microsoft.com/office/drawing/2014/main" val="2781295461"/>
                    </a:ext>
                  </a:extLst>
                </a:gridCol>
                <a:gridCol w="3946358">
                  <a:extLst>
                    <a:ext uri="{9D8B030D-6E8A-4147-A177-3AD203B41FA5}">
                      <a16:colId xmlns:a16="http://schemas.microsoft.com/office/drawing/2014/main" val="458621282"/>
                    </a:ext>
                  </a:extLst>
                </a:gridCol>
                <a:gridCol w="4211885">
                  <a:extLst>
                    <a:ext uri="{9D8B030D-6E8A-4147-A177-3AD203B41FA5}">
                      <a16:colId xmlns:a16="http://schemas.microsoft.com/office/drawing/2014/main" val="983104019"/>
                    </a:ext>
                  </a:extLst>
                </a:gridCol>
              </a:tblGrid>
              <a:tr h="553061">
                <a:tc>
                  <a:txBody>
                    <a:bodyPr/>
                    <a:lstStyle/>
                    <a:p>
                      <a:pPr>
                        <a:lnSpc>
                          <a:spcPct val="100000"/>
                        </a:lnSpc>
                      </a:pPr>
                      <a:endParaRPr lang="en-GB" sz="2200" dirty="0">
                        <a:solidFill>
                          <a:schemeClr val="bg1"/>
                        </a:solidFill>
                        <a:latin typeface="Arial" panose="020B0604020202020204" pitchFamily="34" charset="0"/>
                      </a:endParaRPr>
                    </a:p>
                  </a:txBody>
                  <a:tcPr>
                    <a:solidFill>
                      <a:schemeClr val="accent1"/>
                    </a:solidFill>
                  </a:tcPr>
                </a:tc>
                <a:tc>
                  <a:txBody>
                    <a:bodyPr/>
                    <a:lstStyle/>
                    <a:p>
                      <a:pPr>
                        <a:lnSpc>
                          <a:spcPct val="100000"/>
                        </a:lnSpc>
                      </a:pPr>
                      <a:r>
                        <a:rPr lang="en-GB" sz="2200" b="1" kern="1200" dirty="0">
                          <a:solidFill>
                            <a:schemeClr val="lt1"/>
                          </a:solidFill>
                          <a:effectLst/>
                          <a:latin typeface="Arial" panose="020B0604020202020204" pitchFamily="34" charset="0"/>
                          <a:ea typeface="+mn-ea"/>
                          <a:cs typeface="Arial" panose="020B0604020202020204" pitchFamily="34" charset="0"/>
                        </a:rPr>
                        <a:t>FOENIX-CCA2 (futibatinib)</a:t>
                      </a:r>
                      <a:endParaRPr lang="en-GB" sz="2200" dirty="0">
                        <a:latin typeface="Arial" panose="020B0604020202020204" pitchFamily="34" charset="0"/>
                        <a:cs typeface="Arial" panose="020B0604020202020204" pitchFamily="34" charset="0"/>
                      </a:endParaRPr>
                    </a:p>
                  </a:txBody>
                  <a:tcPr anchor="ctr"/>
                </a:tc>
                <a:tc>
                  <a:txBody>
                    <a:bodyPr/>
                    <a:lstStyle/>
                    <a:p>
                      <a:pPr marL="0" algn="l" defTabSz="914400" rtl="0" eaLnBrk="1" latinLnBrk="0" hangingPunct="1">
                        <a:lnSpc>
                          <a:spcPct val="100000"/>
                        </a:lnSpc>
                      </a:pPr>
                      <a:r>
                        <a:rPr lang="en-GB" sz="2200" b="1" kern="1200" dirty="0">
                          <a:solidFill>
                            <a:schemeClr val="lt1"/>
                          </a:solidFill>
                          <a:effectLst/>
                          <a:latin typeface="Arial" panose="020B0604020202020204" pitchFamily="34" charset="0"/>
                          <a:ea typeface="+mn-ea"/>
                          <a:cs typeface="Arial" panose="020B0604020202020204" pitchFamily="34" charset="0"/>
                        </a:rPr>
                        <a:t>FIGHT-202 (pemigatinib)</a:t>
                      </a:r>
                    </a:p>
                  </a:txBody>
                  <a:tcPr anchor="ctr"/>
                </a:tc>
                <a:extLst>
                  <a:ext uri="{0D108BD9-81ED-4DB2-BD59-A6C34878D82A}">
                    <a16:rowId xmlns:a16="http://schemas.microsoft.com/office/drawing/2014/main" val="1220355904"/>
                  </a:ext>
                </a:extLst>
              </a:tr>
              <a:tr h="766912">
                <a:tc>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Objective response rate (unadjusted)</a:t>
                      </a: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dirty="0">
                          <a:effectLst/>
                          <a:latin typeface="Arial" panose="020B0604020202020204" pitchFamily="34" charset="0"/>
                          <a:ea typeface="Times New Roman" panose="02020603050405020304" pitchFamily="18" charset="0"/>
                          <a:cs typeface="Arial" panose="020B0604020202020204" pitchFamily="34" charset="0"/>
                        </a:rPr>
                        <a:t>41.7%</a:t>
                      </a:r>
                    </a:p>
                    <a:p>
                      <a:pPr algn="ctr">
                        <a:lnSpc>
                          <a:spcPct val="100000"/>
                        </a:lnSpc>
                        <a:spcBef>
                          <a:spcPts val="200"/>
                        </a:spcBef>
                        <a:spcAft>
                          <a:spcPts val="200"/>
                        </a:spcAft>
                      </a:pPr>
                      <a:r>
                        <a:rPr lang="en-GB" sz="2200" dirty="0">
                          <a:effectLst/>
                          <a:latin typeface="Arial" panose="020B0604020202020204" pitchFamily="34" charset="0"/>
                          <a:ea typeface="Times New Roman" panose="02020603050405020304" pitchFamily="18" charset="0"/>
                          <a:cs typeface="Arial" panose="020B0604020202020204" pitchFamily="34" charset="0"/>
                        </a:rPr>
                        <a:t>(median follow-up 25 months)</a:t>
                      </a:r>
                    </a:p>
                  </a:txBody>
                  <a:tcPr marL="68580" marR="68580" marT="0" marB="0" anchor="ctr"/>
                </a:tc>
                <a:tc>
                  <a:txBody>
                    <a:bodyPr/>
                    <a:lstStyle/>
                    <a:p>
                      <a:pPr algn="ctr">
                        <a:lnSpc>
                          <a:spcPct val="100000"/>
                        </a:lnSpc>
                        <a:spcBef>
                          <a:spcPts val="200"/>
                        </a:spcBef>
                        <a:spcAft>
                          <a:spcPts val="200"/>
                        </a:spcAft>
                      </a:pPr>
                      <a:r>
                        <a:rPr lang="en-GB" sz="2200" dirty="0">
                          <a:effectLst/>
                          <a:latin typeface="Arial" panose="020B0604020202020204" pitchFamily="34" charset="0"/>
                          <a:ea typeface="Times New Roman" panose="02020603050405020304" pitchFamily="18" charset="0"/>
                          <a:cs typeface="Arial" panose="020B0604020202020204" pitchFamily="34" charset="0"/>
                        </a:rPr>
                        <a:t>37.0%</a:t>
                      </a:r>
                      <a:br>
                        <a:rPr lang="en-GB" sz="2200" dirty="0">
                          <a:effectLst/>
                          <a:latin typeface="Arial" panose="020B0604020202020204" pitchFamily="34" charset="0"/>
                          <a:ea typeface="Times New Roman" panose="02020603050405020304" pitchFamily="18" charset="0"/>
                          <a:cs typeface="Arial" panose="020B0604020202020204" pitchFamily="34" charset="0"/>
                        </a:rPr>
                      </a:br>
                      <a:r>
                        <a:rPr lang="en-GB" sz="2200" dirty="0">
                          <a:effectLst/>
                          <a:latin typeface="Arial" panose="020B0604020202020204" pitchFamily="34" charset="0"/>
                          <a:ea typeface="Times New Roman" panose="02020603050405020304" pitchFamily="18" charset="0"/>
                          <a:cs typeface="Arial" panose="020B0604020202020204" pitchFamily="34" charset="0"/>
                        </a:rPr>
                        <a:t>(median follow-up 30.4 months)</a:t>
                      </a:r>
                    </a:p>
                  </a:txBody>
                  <a:tcPr marL="68580" marR="68580" marT="0" marB="0" anchor="ctr"/>
                </a:tc>
                <a:extLst>
                  <a:ext uri="{0D108BD9-81ED-4DB2-BD59-A6C34878D82A}">
                    <a16:rowId xmlns:a16="http://schemas.microsoft.com/office/drawing/2014/main" val="683507817"/>
                  </a:ext>
                </a:extLst>
              </a:tr>
              <a:tr h="486694">
                <a:tc>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Progression-free survival, months, median (95% CI)</a:t>
                      </a:r>
                    </a:p>
                  </a:txBody>
                  <a:tcPr marL="68580" marR="68580" marT="0" marB="0" anchor="ctr">
                    <a:solidFill>
                      <a:schemeClr val="accent1"/>
                    </a:solidFill>
                  </a:tcPr>
                </a:tc>
                <a:tc>
                  <a:txBody>
                    <a:bodyPr/>
                    <a:lstStyle/>
                    <a:p>
                      <a:pPr algn="ctr">
                        <a:lnSpc>
                          <a:spcPct val="100000"/>
                        </a:lnSpc>
                        <a:spcBef>
                          <a:spcPts val="200"/>
                        </a:spcBef>
                        <a:spcAft>
                          <a:spcPts val="200"/>
                        </a:spcAft>
                      </a:pPr>
                      <a:r>
                        <a:rPr lang="en-GB" sz="2200" kern="1200" dirty="0">
                          <a:solidFill>
                            <a:schemeClr val="dk1"/>
                          </a:solidFill>
                          <a:effectLst/>
                          <a:latin typeface="Arial" panose="020B0604020202020204" pitchFamily="34" charset="0"/>
                          <a:ea typeface="+mn-ea"/>
                          <a:cs typeface="Arial" panose="020B0604020202020204" pitchFamily="34" charset="0"/>
                        </a:rPr>
                        <a:t>8.94 </a:t>
                      </a:r>
                      <a:br>
                        <a:rPr lang="en-GB" sz="2200" kern="1200" dirty="0">
                          <a:solidFill>
                            <a:schemeClr val="dk1"/>
                          </a:solidFill>
                          <a:effectLst/>
                          <a:latin typeface="Arial" panose="020B0604020202020204" pitchFamily="34" charset="0"/>
                          <a:ea typeface="+mn-ea"/>
                          <a:cs typeface="Arial" panose="020B0604020202020204" pitchFamily="34" charset="0"/>
                        </a:rPr>
                      </a:br>
                      <a:r>
                        <a:rPr lang="en-GB" sz="2200" kern="1200" dirty="0">
                          <a:solidFill>
                            <a:schemeClr val="dk1"/>
                          </a:solidFill>
                          <a:effectLst/>
                          <a:latin typeface="Arial" panose="020B0604020202020204" pitchFamily="34" charset="0"/>
                          <a:ea typeface="+mn-ea"/>
                          <a:cs typeface="Arial" panose="020B0604020202020204" pitchFamily="34" charset="0"/>
                        </a:rPr>
                        <a:t>(6.74, 11.00)</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n-GB" sz="2200" kern="1200" dirty="0">
                          <a:solidFill>
                            <a:schemeClr val="dk1"/>
                          </a:solidFill>
                          <a:effectLst/>
                          <a:latin typeface="Arial" panose="020B0604020202020204" pitchFamily="34" charset="0"/>
                          <a:ea typeface="+mn-ea"/>
                          <a:cs typeface="Arial" panose="020B0604020202020204" pitchFamily="34" charset="0"/>
                        </a:rPr>
                        <a:t>7.0</a:t>
                      </a:r>
                      <a:br>
                        <a:rPr lang="en-GB" sz="2200" kern="1200" dirty="0">
                          <a:solidFill>
                            <a:schemeClr val="dk1"/>
                          </a:solidFill>
                          <a:effectLst/>
                          <a:latin typeface="Arial" panose="020B0604020202020204" pitchFamily="34" charset="0"/>
                          <a:ea typeface="+mn-ea"/>
                          <a:cs typeface="Arial" panose="020B0604020202020204" pitchFamily="34" charset="0"/>
                        </a:rPr>
                      </a:br>
                      <a:r>
                        <a:rPr lang="en-GB" sz="2200" kern="1200" dirty="0">
                          <a:solidFill>
                            <a:schemeClr val="dk1"/>
                          </a:solidFill>
                          <a:effectLst/>
                          <a:latin typeface="Arial" panose="020B0604020202020204" pitchFamily="34" charset="0"/>
                          <a:ea typeface="+mn-ea"/>
                          <a:cs typeface="Arial" panose="020B0604020202020204" pitchFamily="34" charset="0"/>
                        </a:rPr>
                        <a:t>(6.1, 10.5)</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36553685"/>
                  </a:ext>
                </a:extLst>
              </a:tr>
              <a:tr h="523565">
                <a:tc>
                  <a:txBody>
                    <a:bodyPr/>
                    <a:lstStyle/>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Overall survival, months</a:t>
                      </a:r>
                    </a:p>
                    <a:p>
                      <a:pPr algn="l">
                        <a:lnSpc>
                          <a:spcPct val="100000"/>
                        </a:lnSpc>
                        <a:spcBef>
                          <a:spcPts val="200"/>
                        </a:spcBef>
                        <a:spcAft>
                          <a:spcPts val="200"/>
                        </a:spcAft>
                      </a:pPr>
                      <a:r>
                        <a:rPr lang="en-GB"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median (95% CI)</a:t>
                      </a:r>
                    </a:p>
                  </a:txBody>
                  <a:tcPr marL="68580" marR="68580" marT="0" marB="0" anchor="ctr">
                    <a:solidFill>
                      <a:schemeClr val="accent1"/>
                    </a:solidFill>
                  </a:tcPr>
                </a:tc>
                <a:tc>
                  <a:txBody>
                    <a:bodyPr/>
                    <a:lstStyle/>
                    <a:p>
                      <a:pPr algn="ctr"/>
                      <a:r>
                        <a:rPr lang="en-GB" sz="2200" u="none" kern="1200" dirty="0">
                          <a:solidFill>
                            <a:schemeClr val="dk1"/>
                          </a:solidFill>
                          <a:effectLst/>
                          <a:latin typeface="Arial" panose="020B0604020202020204" pitchFamily="34" charset="0"/>
                          <a:ea typeface="+mn-ea"/>
                          <a:cs typeface="Arial" panose="020B0604020202020204" pitchFamily="34" charset="0"/>
                        </a:rPr>
                        <a:t>20.0</a:t>
                      </a:r>
                    </a:p>
                    <a:p>
                      <a:pPr algn="ctr"/>
                      <a:r>
                        <a:rPr lang="en-GB" sz="2200" u="none" kern="1200" dirty="0">
                          <a:solidFill>
                            <a:schemeClr val="dk1"/>
                          </a:solidFill>
                          <a:effectLst/>
                          <a:latin typeface="Arial" panose="020B0604020202020204" pitchFamily="34" charset="0"/>
                          <a:ea typeface="+mn-ea"/>
                          <a:cs typeface="Arial" panose="020B0604020202020204" pitchFamily="34" charset="0"/>
                        </a:rPr>
                        <a:t>(16.4, 24.6)</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2200" kern="1200" dirty="0">
                          <a:solidFill>
                            <a:schemeClr val="dk1"/>
                          </a:solidFill>
                          <a:effectLst/>
                          <a:latin typeface="Arial" panose="020B0604020202020204" pitchFamily="34" charset="0"/>
                          <a:ea typeface="+mn-ea"/>
                          <a:cs typeface="Arial" panose="020B0604020202020204" pitchFamily="34" charset="0"/>
                        </a:rPr>
                        <a:t>17.5</a:t>
                      </a:r>
                    </a:p>
                    <a:p>
                      <a:pPr algn="ctr"/>
                      <a:r>
                        <a:rPr lang="en-GB" sz="2200" kern="1200" dirty="0">
                          <a:solidFill>
                            <a:schemeClr val="dk1"/>
                          </a:solidFill>
                          <a:effectLst/>
                          <a:latin typeface="Arial" panose="020B0604020202020204" pitchFamily="34" charset="0"/>
                          <a:ea typeface="+mn-ea"/>
                          <a:cs typeface="Arial" panose="020B0604020202020204" pitchFamily="34" charset="0"/>
                        </a:rPr>
                        <a:t>(14.4, 22.9)</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06641215"/>
                  </a:ext>
                </a:extLst>
              </a:tr>
            </a:tbl>
          </a:graphicData>
        </a:graphic>
      </p:graphicFrame>
      <p:sp>
        <p:nvSpPr>
          <p:cNvPr id="3" name="TextBox 2">
            <a:extLst>
              <a:ext uri="{FF2B5EF4-FFF2-40B4-BE49-F238E27FC236}">
                <a16:creationId xmlns:a16="http://schemas.microsoft.com/office/drawing/2014/main" id="{D0BF82E6-4630-4B13-75CB-4143C62F6E44}"/>
              </a:ext>
            </a:extLst>
          </p:cNvPr>
          <p:cNvSpPr txBox="1"/>
          <p:nvPr/>
        </p:nvSpPr>
        <p:spPr>
          <a:xfrm>
            <a:off x="8073189" y="9329"/>
            <a:ext cx="4348337"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See appendix: </a:t>
            </a:r>
            <a:r>
              <a:rPr lang="en-GB" sz="2200" dirty="0">
                <a:latin typeface="Arial" panose="020B0604020202020204" pitchFamily="34" charset="0"/>
                <a:cs typeface="Arial" panose="020B0604020202020204" pitchFamily="34" charset="0"/>
                <a:hlinkClick r:id="rId3" action="ppaction://hlinksldjump"/>
              </a:rPr>
              <a:t>Adverse events</a:t>
            </a: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AEE5279-8287-55C3-EA02-6F2271DE57F0}"/>
              </a:ext>
            </a:extLst>
          </p:cNvPr>
          <p:cNvSpPr txBox="1"/>
          <p:nvPr/>
        </p:nvSpPr>
        <p:spPr>
          <a:xfrm>
            <a:off x="4181048" y="6519446"/>
            <a:ext cx="7610732"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CI, confidence interval.</a:t>
            </a:r>
          </a:p>
        </p:txBody>
      </p:sp>
      <p:sp>
        <p:nvSpPr>
          <p:cNvPr id="6" name="Rectangle 5" descr="Marker showing slides are confidential ">
            <a:extLst>
              <a:ext uri="{FF2B5EF4-FFF2-40B4-BE49-F238E27FC236}">
                <a16:creationId xmlns:a16="http://schemas.microsoft.com/office/drawing/2014/main" id="{C20151C6-DE7F-B89E-E972-B4A66C7ED4D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423625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Key clinical results – futibatinib OS, FOENIX-CCA2</a:t>
            </a:r>
            <a:br>
              <a:rPr lang="en-GB" dirty="0"/>
            </a:br>
            <a:endParaRPr lang="en-GB" dirty="0"/>
          </a:p>
        </p:txBody>
      </p:sp>
      <p:pic>
        <p:nvPicPr>
          <p:cNvPr id="4" name="Picture 3" descr="Kaplan Meier curve for overall survival for futibatinib. Showing 88% survival at 6 months and 73% survival at 12 months.">
            <a:extLst>
              <a:ext uri="{FF2B5EF4-FFF2-40B4-BE49-F238E27FC236}">
                <a16:creationId xmlns:a16="http://schemas.microsoft.com/office/drawing/2014/main" id="{F8008694-39B3-9023-4EAD-C1ED50690C70}"/>
              </a:ext>
            </a:extLst>
          </p:cNvPr>
          <p:cNvPicPr>
            <a:picLocks noChangeAspect="1"/>
          </p:cNvPicPr>
          <p:nvPr/>
        </p:nvPicPr>
        <p:blipFill rotWithShape="1">
          <a:blip r:embed="rId3"/>
          <a:srcRect t="5335" b="10470"/>
          <a:stretch/>
        </p:blipFill>
        <p:spPr>
          <a:xfrm>
            <a:off x="2480259" y="1388017"/>
            <a:ext cx="7038975" cy="4458904"/>
          </a:xfrm>
          <a:prstGeom prst="rect">
            <a:avLst/>
          </a:prstGeom>
        </p:spPr>
      </p:pic>
      <p:sp>
        <p:nvSpPr>
          <p:cNvPr id="3" name="TextBox 2">
            <a:extLst>
              <a:ext uri="{FF2B5EF4-FFF2-40B4-BE49-F238E27FC236}">
                <a16:creationId xmlns:a16="http://schemas.microsoft.com/office/drawing/2014/main" id="{B6B2830F-E7D0-5F6E-4952-314E982D98B3}"/>
              </a:ext>
            </a:extLst>
          </p:cNvPr>
          <p:cNvSpPr txBox="1"/>
          <p:nvPr/>
        </p:nvSpPr>
        <p:spPr>
          <a:xfrm>
            <a:off x="2248347" y="910827"/>
            <a:ext cx="664298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 </a:t>
            </a:r>
            <a:r>
              <a:rPr lang="en-GB" dirty="0">
                <a:latin typeface="Arial" panose="020B0604020202020204" pitchFamily="34" charset="0"/>
                <a:cs typeface="Arial" panose="020B0604020202020204" pitchFamily="34" charset="0"/>
              </a:rPr>
              <a:t>Kaplan–Meier curve for OS, final data cut-off</a:t>
            </a:r>
          </a:p>
        </p:txBody>
      </p:sp>
      <p:sp>
        <p:nvSpPr>
          <p:cNvPr id="5" name="TextBox 4">
            <a:extLst>
              <a:ext uri="{FF2B5EF4-FFF2-40B4-BE49-F238E27FC236}">
                <a16:creationId xmlns:a16="http://schemas.microsoft.com/office/drawing/2014/main" id="{15A3FB4C-CACF-9B42-B064-D9ED9C38498F}"/>
              </a:ext>
            </a:extLst>
          </p:cNvPr>
          <p:cNvSpPr txBox="1"/>
          <p:nvPr/>
        </p:nvSpPr>
        <p:spPr>
          <a:xfrm>
            <a:off x="4213132" y="6519446"/>
            <a:ext cx="7610732"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OS, overall survival.</a:t>
            </a:r>
          </a:p>
        </p:txBody>
      </p:sp>
    </p:spTree>
    <p:extLst>
      <p:ext uri="{BB962C8B-B14F-4D97-AF65-F5344CB8AC3E}">
        <p14:creationId xmlns:p14="http://schemas.microsoft.com/office/powerpoint/2010/main" val="244461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Key clinical results – futibatinib PFS, FOENIX-CCA2</a:t>
            </a:r>
            <a:br>
              <a:rPr lang="en-GB" dirty="0"/>
            </a:br>
            <a:endParaRPr lang="en-GB" dirty="0"/>
          </a:p>
        </p:txBody>
      </p:sp>
      <p:pic>
        <p:nvPicPr>
          <p:cNvPr id="4" name="Picture 3" descr="Kaplan Meier curve for progression free survival for futibatinib. Showing 65% progression free survival at 6 months and 35% progression free survival at 12 months.">
            <a:extLst>
              <a:ext uri="{FF2B5EF4-FFF2-40B4-BE49-F238E27FC236}">
                <a16:creationId xmlns:a16="http://schemas.microsoft.com/office/drawing/2014/main" id="{D6716AA0-9F1C-E6A7-7DBA-A795909B732B}"/>
              </a:ext>
            </a:extLst>
          </p:cNvPr>
          <p:cNvPicPr>
            <a:picLocks noChangeAspect="1"/>
          </p:cNvPicPr>
          <p:nvPr/>
        </p:nvPicPr>
        <p:blipFill rotWithShape="1">
          <a:blip r:embed="rId3"/>
          <a:srcRect t="4596" b="13613"/>
          <a:stretch/>
        </p:blipFill>
        <p:spPr>
          <a:xfrm>
            <a:off x="2534759" y="1519002"/>
            <a:ext cx="7122482" cy="4399522"/>
          </a:xfrm>
          <a:prstGeom prst="rect">
            <a:avLst/>
          </a:prstGeom>
        </p:spPr>
      </p:pic>
      <p:sp>
        <p:nvSpPr>
          <p:cNvPr id="3" name="TextBox 2">
            <a:extLst>
              <a:ext uri="{FF2B5EF4-FFF2-40B4-BE49-F238E27FC236}">
                <a16:creationId xmlns:a16="http://schemas.microsoft.com/office/drawing/2014/main" id="{169AA6AD-5C22-3592-26C2-7252571B1696}"/>
              </a:ext>
            </a:extLst>
          </p:cNvPr>
          <p:cNvSpPr txBox="1"/>
          <p:nvPr/>
        </p:nvSpPr>
        <p:spPr>
          <a:xfrm>
            <a:off x="2534759" y="1034559"/>
            <a:ext cx="642283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 </a:t>
            </a:r>
            <a:r>
              <a:rPr lang="en-GB" dirty="0">
                <a:latin typeface="Arial" panose="020B0604020202020204" pitchFamily="34" charset="0"/>
                <a:cs typeface="Arial" panose="020B0604020202020204" pitchFamily="34" charset="0"/>
              </a:rPr>
              <a:t>Kaplan–Meier curve for PFS, final data cut-off</a:t>
            </a:r>
          </a:p>
        </p:txBody>
      </p:sp>
      <p:sp>
        <p:nvSpPr>
          <p:cNvPr id="5" name="TextBox 4">
            <a:extLst>
              <a:ext uri="{FF2B5EF4-FFF2-40B4-BE49-F238E27FC236}">
                <a16:creationId xmlns:a16="http://schemas.microsoft.com/office/drawing/2014/main" id="{302C5613-988E-9857-404B-27E93A549DC3}"/>
              </a:ext>
            </a:extLst>
          </p:cNvPr>
          <p:cNvSpPr txBox="1"/>
          <p:nvPr/>
        </p:nvSpPr>
        <p:spPr>
          <a:xfrm>
            <a:off x="4213132" y="6519446"/>
            <a:ext cx="7610732"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PFS, progression-free survival.</a:t>
            </a:r>
          </a:p>
        </p:txBody>
      </p:sp>
    </p:spTree>
    <p:extLst>
      <p:ext uri="{BB962C8B-B14F-4D97-AF65-F5344CB8AC3E}">
        <p14:creationId xmlns:p14="http://schemas.microsoft.com/office/powerpoint/2010/main" val="396175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57B4D-09D6-89E8-E8ED-8688702A1174}"/>
              </a:ext>
            </a:extLst>
          </p:cNvPr>
          <p:cNvSpPr/>
          <p:nvPr/>
        </p:nvSpPr>
        <p:spPr>
          <a:xfrm>
            <a:off x="242371" y="6301648"/>
            <a:ext cx="804231" cy="35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2a: Efficacy of futibatinib versus pemigatinib (1/2)</a:t>
            </a:r>
            <a:br>
              <a:rPr lang="en-GB" dirty="0"/>
            </a:br>
            <a:endParaRPr lang="en-GB" dirty="0"/>
          </a:p>
        </p:txBody>
      </p:sp>
      <p:sp>
        <p:nvSpPr>
          <p:cNvPr id="15" name="Rectangle 14">
            <a:extLst>
              <a:ext uri="{FF2B5EF4-FFF2-40B4-BE49-F238E27FC236}">
                <a16:creationId xmlns:a16="http://schemas.microsoft.com/office/drawing/2014/main" id="{A095D89B-195A-4D94-A8DE-CD5502F42403}"/>
              </a:ext>
            </a:extLst>
          </p:cNvPr>
          <p:cNvSpPr/>
          <p:nvPr/>
        </p:nvSpPr>
        <p:spPr>
          <a:xfrm>
            <a:off x="494543" y="880404"/>
            <a:ext cx="11479153" cy="542124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No direct trial comparison, so an unanchored matching-adjusted indirect comparison (MAIC) compares results of FOENIX-CCA2 (futibatinib) and FIGHT-202 (pemigatinib)</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MAIC used individual patient data (IPD) from FOENIX and pseudo-IPD from FIGHT</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Baseline characteristics in FOENIX were adjusted to align more closely to FIGHT</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7 confounding factors included in base case MAIC:</a:t>
            </a:r>
          </a:p>
          <a:p>
            <a:pPr marL="742950" lvl="1"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age, gender, ECOG, prior lines, prior surgery, baseline hypoalbuminemia, and TP53 </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Small reduction in effective sample size showing good overlap in baseline characteristics </a:t>
            </a:r>
          </a:p>
          <a:p>
            <a:pPr marL="285750" indent="-285750">
              <a:spcAft>
                <a:spcPts val="600"/>
              </a:spcAft>
              <a:buFont typeface="Arial" panose="020B0604020202020204" pitchFamily="34" charset="0"/>
              <a:buChar char="•"/>
            </a:pPr>
            <a:r>
              <a:rPr lang="en-GB"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Results suggest futibatinib and pemigatinib have a very similar efficacy profile</a:t>
            </a:r>
            <a:endParaRPr lang="en-GB" sz="22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Aft>
                <a:spcPts val="600"/>
              </a:spcAft>
              <a:buFont typeface="Arial" panose="020B0604020202020204" pitchFamily="34" charset="0"/>
              <a:buChar char="•"/>
            </a:pPr>
            <a:r>
              <a:rPr lang="en-GB"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supported by UK clinical expert opinion.</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A sensitivity analysis including the confounding factor - race, showed very similar results, as did comparing naïve and adjusted outcomes</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A simulated treatment comparison (STC) was also conducted which showed similar results to the unanchored MAIC.</a:t>
            </a:r>
          </a:p>
        </p:txBody>
      </p:sp>
      <p:sp>
        <p:nvSpPr>
          <p:cNvPr id="3" name="TextBox 2">
            <a:extLst>
              <a:ext uri="{FF2B5EF4-FFF2-40B4-BE49-F238E27FC236}">
                <a16:creationId xmlns:a16="http://schemas.microsoft.com/office/drawing/2014/main" id="{045FB84A-8A54-880B-5EE2-D393D70E6EA2}"/>
              </a:ext>
            </a:extLst>
          </p:cNvPr>
          <p:cNvSpPr txBox="1"/>
          <p:nvPr/>
        </p:nvSpPr>
        <p:spPr>
          <a:xfrm>
            <a:off x="2516679" y="6480039"/>
            <a:ext cx="8985511"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ECOG, Eastern Cooperative Oncology Group; TP53, tumour protein p53.</a:t>
            </a:r>
          </a:p>
        </p:txBody>
      </p:sp>
    </p:spTree>
    <p:extLst>
      <p:ext uri="{BB962C8B-B14F-4D97-AF65-F5344CB8AC3E}">
        <p14:creationId xmlns:p14="http://schemas.microsoft.com/office/powerpoint/2010/main" val="69159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57B4D-09D6-89E8-E8ED-8688702A1174}"/>
              </a:ext>
            </a:extLst>
          </p:cNvPr>
          <p:cNvSpPr/>
          <p:nvPr/>
        </p:nvSpPr>
        <p:spPr>
          <a:xfrm>
            <a:off x="242371" y="6301648"/>
            <a:ext cx="804231" cy="35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2a: Efficacy of futibatinib versus pemigatinib (2/2)</a:t>
            </a:r>
            <a:br>
              <a:rPr lang="en-GB" dirty="0"/>
            </a:br>
            <a:endParaRPr lang="en-GB" dirty="0"/>
          </a:p>
        </p:txBody>
      </p:sp>
      <p:sp>
        <p:nvSpPr>
          <p:cNvPr id="16" name="Rectangle 15">
            <a:extLst>
              <a:ext uri="{FF2B5EF4-FFF2-40B4-BE49-F238E27FC236}">
                <a16:creationId xmlns:a16="http://schemas.microsoft.com/office/drawing/2014/main" id="{BE4E1D21-37B6-4DED-9C97-E9DA5819D47B}"/>
              </a:ext>
            </a:extLst>
          </p:cNvPr>
          <p:cNvSpPr/>
          <p:nvPr/>
        </p:nvSpPr>
        <p:spPr>
          <a:xfrm>
            <a:off x="555604" y="985656"/>
            <a:ext cx="11073023" cy="42921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[In general], unanchored indirect treatment comparisons have questionable validity</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The 7 confounding factors chosen for the MAIC are relevant and appropriate</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Some uncertainty remains over the possible confounding effect of different types of concomitant treatments</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However, it is reassuring that the company’s analyses showed similar results to the naïve comparison, which seems to show that there is little difference in PFS and OS between futibatinib and pemigatinib</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An assumption of equal effectiveness (in terms of OS and PFS) seems reasonable</a:t>
            </a:r>
          </a:p>
          <a:p>
            <a:pPr marL="285750" indent="-285750">
              <a:spcAft>
                <a:spcPts val="600"/>
              </a:spcAft>
              <a:buFont typeface="Arial" panose="020B0604020202020204" pitchFamily="34" charset="0"/>
              <a:buChar char="•"/>
            </a:pPr>
            <a:r>
              <a:rPr lang="en-GB" sz="2200" dirty="0">
                <a:solidFill>
                  <a:schemeClr val="tx1"/>
                </a:solidFill>
                <a:latin typeface="Arial" panose="020B0604020202020204" pitchFamily="34" charset="0"/>
              </a:rPr>
              <a:t>A MAIC of health-related quality of life outcomes was not provided</a:t>
            </a:r>
          </a:p>
          <a:p>
            <a:pPr marL="285750" indent="-285750">
              <a:spcAft>
                <a:spcPts val="600"/>
              </a:spcAft>
              <a:buFont typeface="Arial" panose="020B0604020202020204" pitchFamily="34" charset="0"/>
              <a:buChar char="•"/>
            </a:pPr>
            <a:r>
              <a:rPr lang="en-GB" sz="2200" b="1" dirty="0">
                <a:solidFill>
                  <a:schemeClr val="tx1"/>
                </a:solidFill>
                <a:latin typeface="Arial" panose="020B0604020202020204" pitchFamily="34" charset="0"/>
              </a:rPr>
              <a:t>Note: </a:t>
            </a:r>
            <a:r>
              <a:rPr lang="en-GB" sz="2200" dirty="0">
                <a:solidFill>
                  <a:schemeClr val="tx1"/>
                </a:solidFill>
                <a:latin typeface="Arial" panose="020B0604020202020204" pitchFamily="34" charset="0"/>
              </a:rPr>
              <a:t>equal effectiveness assumption not applied in company or EAG base case</a:t>
            </a:r>
          </a:p>
        </p:txBody>
      </p:sp>
      <p:sp>
        <p:nvSpPr>
          <p:cNvPr id="3" name="TextBox 2">
            <a:extLst>
              <a:ext uri="{FF2B5EF4-FFF2-40B4-BE49-F238E27FC236}">
                <a16:creationId xmlns:a16="http://schemas.microsoft.com/office/drawing/2014/main" id="{E944B961-0E63-0FBD-B47D-4A00FA294138}"/>
              </a:ext>
            </a:extLst>
          </p:cNvPr>
          <p:cNvSpPr txBox="1"/>
          <p:nvPr/>
        </p:nvSpPr>
        <p:spPr>
          <a:xfrm>
            <a:off x="2155805" y="6273225"/>
            <a:ext cx="8395890"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MAIC, matching-adjusted indirect comparison; OS, overall survival; PFS, progression-free survival.</a:t>
            </a:r>
          </a:p>
        </p:txBody>
      </p:sp>
    </p:spTree>
    <p:extLst>
      <p:ext uri="{BB962C8B-B14F-4D97-AF65-F5344CB8AC3E}">
        <p14:creationId xmlns:p14="http://schemas.microsoft.com/office/powerpoint/2010/main" val="1622422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MAIC results – OS</a:t>
            </a:r>
            <a:br>
              <a:rPr lang="en-GB" dirty="0"/>
            </a:br>
            <a:endParaRPr lang="en-GB" dirty="0"/>
          </a:p>
        </p:txBody>
      </p:sp>
      <p:pic>
        <p:nvPicPr>
          <p:cNvPr id="4" name="Picture 3" descr="Kaplan Meier plot of unadjusted and MAIC adjusted overall survival for futibatinib compared with pemigatinib. Both treatments have similar efficacy.">
            <a:extLst>
              <a:ext uri="{FF2B5EF4-FFF2-40B4-BE49-F238E27FC236}">
                <a16:creationId xmlns:a16="http://schemas.microsoft.com/office/drawing/2014/main" id="{C3288C31-DCBF-9A74-2E40-0E617B414C02}"/>
              </a:ext>
            </a:extLst>
          </p:cNvPr>
          <p:cNvPicPr>
            <a:picLocks noChangeAspect="1"/>
          </p:cNvPicPr>
          <p:nvPr/>
        </p:nvPicPr>
        <p:blipFill>
          <a:blip r:embed="rId3"/>
          <a:stretch>
            <a:fillRect/>
          </a:stretch>
        </p:blipFill>
        <p:spPr>
          <a:xfrm>
            <a:off x="1179766" y="1021709"/>
            <a:ext cx="7252000" cy="5523504"/>
          </a:xfrm>
          <a:prstGeom prst="rect">
            <a:avLst/>
          </a:prstGeom>
        </p:spPr>
      </p:pic>
      <p:sp>
        <p:nvSpPr>
          <p:cNvPr id="7" name="TextBox 6">
            <a:extLst>
              <a:ext uri="{FF2B5EF4-FFF2-40B4-BE49-F238E27FC236}">
                <a16:creationId xmlns:a16="http://schemas.microsoft.com/office/drawing/2014/main" id="{253B1E98-AD00-8930-6CCB-6114A2253908}"/>
              </a:ext>
            </a:extLst>
          </p:cNvPr>
          <p:cNvSpPr txBox="1"/>
          <p:nvPr/>
        </p:nvSpPr>
        <p:spPr>
          <a:xfrm>
            <a:off x="1179766" y="838134"/>
            <a:ext cx="7381165" cy="769441"/>
          </a:xfrm>
          <a:prstGeom prst="rect">
            <a:avLst/>
          </a:prstGeom>
          <a:solidFill>
            <a:schemeClr val="bg1"/>
          </a:solidFill>
        </p:spPr>
        <p:txBody>
          <a:bodyPr wrap="square" rtlCol="0">
            <a:spAutoFit/>
          </a:bodyPr>
          <a:lstStyle/>
          <a:p>
            <a:r>
              <a:rPr lang="en-GB" sz="2200" b="1" dirty="0">
                <a:latin typeface="Arial" panose="020B0604020202020204" pitchFamily="34" charset="0"/>
                <a:cs typeface="Arial" panose="020B0604020202020204" pitchFamily="34" charset="0"/>
              </a:rPr>
              <a:t>Figure 1</a:t>
            </a:r>
            <a:r>
              <a:rPr lang="en-GB" sz="2200" dirty="0">
                <a:latin typeface="Arial" panose="020B0604020202020204" pitchFamily="34" charset="0"/>
                <a:cs typeface="Arial" panose="020B0604020202020204" pitchFamily="34" charset="0"/>
              </a:rPr>
              <a:t>: Kaplan–Meier plot of unadjusted and MAIC-adjusted OS for futibatinib versus pemigatinib</a:t>
            </a:r>
          </a:p>
        </p:txBody>
      </p:sp>
      <p:sp>
        <p:nvSpPr>
          <p:cNvPr id="10" name="TextBox 9">
            <a:extLst>
              <a:ext uri="{FF2B5EF4-FFF2-40B4-BE49-F238E27FC236}">
                <a16:creationId xmlns:a16="http://schemas.microsoft.com/office/drawing/2014/main" id="{86A27DE4-3586-F6B7-4F18-657050FDE5B3}"/>
              </a:ext>
            </a:extLst>
          </p:cNvPr>
          <p:cNvSpPr txBox="1"/>
          <p:nvPr/>
        </p:nvSpPr>
        <p:spPr>
          <a:xfrm>
            <a:off x="8560931" y="2143989"/>
            <a:ext cx="2157122" cy="1446550"/>
          </a:xfrm>
          <a:prstGeom prst="rect">
            <a:avLst/>
          </a:prstGeom>
          <a:solidFill>
            <a:schemeClr val="bg2"/>
          </a:solidFill>
        </p:spPr>
        <p:txBody>
          <a:bodyPr wrap="square" rtlCol="0">
            <a:spAutoFit/>
          </a:bodyPr>
          <a:lstStyle/>
          <a:p>
            <a:pPr algn="ctr"/>
            <a:r>
              <a:rPr lang="en-GB" sz="2200" dirty="0">
                <a:latin typeface="Arial" panose="020B0604020202020204" pitchFamily="34" charset="0"/>
                <a:cs typeface="Arial" panose="020B0604020202020204" pitchFamily="34" charset="0"/>
              </a:rPr>
              <a:t>No statistically significant difference, high uncertainty</a:t>
            </a:r>
          </a:p>
        </p:txBody>
      </p:sp>
      <p:pic>
        <p:nvPicPr>
          <p:cNvPr id="3" name="Picture 2">
            <a:extLst>
              <a:ext uri="{FF2B5EF4-FFF2-40B4-BE49-F238E27FC236}">
                <a16:creationId xmlns:a16="http://schemas.microsoft.com/office/drawing/2014/main" id="{50FBBD91-DD4F-B074-E72C-C98417380E9C}"/>
              </a:ext>
            </a:extLst>
          </p:cNvPr>
          <p:cNvPicPr>
            <a:picLocks noChangeAspect="1"/>
          </p:cNvPicPr>
          <p:nvPr/>
        </p:nvPicPr>
        <p:blipFill>
          <a:blip r:embed="rId4"/>
          <a:stretch>
            <a:fillRect/>
          </a:stretch>
        </p:blipFill>
        <p:spPr>
          <a:xfrm>
            <a:off x="5757245" y="2458117"/>
            <a:ext cx="2434177" cy="1132422"/>
          </a:xfrm>
          <a:prstGeom prst="rect">
            <a:avLst/>
          </a:prstGeom>
        </p:spPr>
      </p:pic>
      <p:sp>
        <p:nvSpPr>
          <p:cNvPr id="5" name="TextBox 4">
            <a:extLst>
              <a:ext uri="{FF2B5EF4-FFF2-40B4-BE49-F238E27FC236}">
                <a16:creationId xmlns:a16="http://schemas.microsoft.com/office/drawing/2014/main" id="{F562F6D6-39A4-24C7-2E9D-3B63BD312355}"/>
              </a:ext>
            </a:extLst>
          </p:cNvPr>
          <p:cNvSpPr txBox="1"/>
          <p:nvPr/>
        </p:nvSpPr>
        <p:spPr>
          <a:xfrm>
            <a:off x="8510721" y="5242173"/>
            <a:ext cx="3631069" cy="1077218"/>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CI, confidence interval; HR, hazard ratio; MAIC, matching-adjusted indirect comparison; OS, overall survival.</a:t>
            </a:r>
          </a:p>
        </p:txBody>
      </p:sp>
    </p:spTree>
    <p:extLst>
      <p:ext uri="{BB962C8B-B14F-4D97-AF65-F5344CB8AC3E}">
        <p14:creationId xmlns:p14="http://schemas.microsoft.com/office/powerpoint/2010/main" val="41508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MAIC results – PFS</a:t>
            </a:r>
            <a:br>
              <a:rPr lang="en-GB" dirty="0"/>
            </a:br>
            <a:endParaRPr lang="en-GB" dirty="0"/>
          </a:p>
        </p:txBody>
      </p:sp>
      <p:pic>
        <p:nvPicPr>
          <p:cNvPr id="5" name="Picture 4" descr="Kaplan Meier plot of unadjusted and MAIC adjusted progression free survival for futibatinib compared with pemigatinib. Both treatments have similar efficacy.">
            <a:extLst>
              <a:ext uri="{FF2B5EF4-FFF2-40B4-BE49-F238E27FC236}">
                <a16:creationId xmlns:a16="http://schemas.microsoft.com/office/drawing/2014/main" id="{AA43FCCF-0759-B746-14EB-C6BA858ACC3E}"/>
              </a:ext>
            </a:extLst>
          </p:cNvPr>
          <p:cNvPicPr>
            <a:picLocks noChangeAspect="1"/>
          </p:cNvPicPr>
          <p:nvPr/>
        </p:nvPicPr>
        <p:blipFill rotWithShape="1">
          <a:blip r:embed="rId3"/>
          <a:srcRect b="8757"/>
          <a:stretch/>
        </p:blipFill>
        <p:spPr>
          <a:xfrm>
            <a:off x="941850" y="1144467"/>
            <a:ext cx="7830868" cy="5564167"/>
          </a:xfrm>
          <a:prstGeom prst="rect">
            <a:avLst/>
          </a:prstGeom>
        </p:spPr>
      </p:pic>
      <p:sp>
        <p:nvSpPr>
          <p:cNvPr id="6" name="TextBox 5">
            <a:extLst>
              <a:ext uri="{FF2B5EF4-FFF2-40B4-BE49-F238E27FC236}">
                <a16:creationId xmlns:a16="http://schemas.microsoft.com/office/drawing/2014/main" id="{689912D7-C5A6-5CB8-F921-1ACE2692276F}"/>
              </a:ext>
            </a:extLst>
          </p:cNvPr>
          <p:cNvSpPr txBox="1"/>
          <p:nvPr/>
        </p:nvSpPr>
        <p:spPr>
          <a:xfrm>
            <a:off x="1976804" y="759746"/>
            <a:ext cx="7148481" cy="769441"/>
          </a:xfrm>
          <a:prstGeom prst="rect">
            <a:avLst/>
          </a:prstGeom>
          <a:solidFill>
            <a:schemeClr val="bg1"/>
          </a:solidFill>
        </p:spPr>
        <p:txBody>
          <a:bodyPr wrap="square" rtlCol="0">
            <a:spAutoFit/>
          </a:bodyPr>
          <a:lstStyle/>
          <a:p>
            <a:r>
              <a:rPr lang="en-GB" sz="2200" b="1" dirty="0">
                <a:latin typeface="Arial" panose="020B0604020202020204" pitchFamily="34" charset="0"/>
                <a:cs typeface="Arial" panose="020B0604020202020204" pitchFamily="34" charset="0"/>
              </a:rPr>
              <a:t>Figure 1</a:t>
            </a:r>
            <a:r>
              <a:rPr lang="en-GB" sz="2200" dirty="0">
                <a:latin typeface="Arial" panose="020B0604020202020204" pitchFamily="34" charset="0"/>
                <a:cs typeface="Arial" panose="020B0604020202020204" pitchFamily="34" charset="0"/>
              </a:rPr>
              <a:t>: Kaplan–Meier plot of unadjusted and MAIC-adjusted PFS for futibatinib versus pemigatinib</a:t>
            </a:r>
          </a:p>
        </p:txBody>
      </p:sp>
      <p:sp>
        <p:nvSpPr>
          <p:cNvPr id="3" name="TextBox 2">
            <a:extLst>
              <a:ext uri="{FF2B5EF4-FFF2-40B4-BE49-F238E27FC236}">
                <a16:creationId xmlns:a16="http://schemas.microsoft.com/office/drawing/2014/main" id="{945F4D39-5B6A-D5F6-22B9-CBB0B231800E}"/>
              </a:ext>
            </a:extLst>
          </p:cNvPr>
          <p:cNvSpPr txBox="1"/>
          <p:nvPr/>
        </p:nvSpPr>
        <p:spPr>
          <a:xfrm>
            <a:off x="8627272" y="2497126"/>
            <a:ext cx="2157122" cy="1446550"/>
          </a:xfrm>
          <a:prstGeom prst="rect">
            <a:avLst/>
          </a:prstGeom>
          <a:solidFill>
            <a:schemeClr val="bg2"/>
          </a:solidFill>
        </p:spPr>
        <p:txBody>
          <a:bodyPr wrap="square" rtlCol="0">
            <a:spAutoFit/>
          </a:bodyPr>
          <a:lstStyle/>
          <a:p>
            <a:pPr algn="ctr"/>
            <a:r>
              <a:rPr lang="en-GB" sz="2200" dirty="0">
                <a:latin typeface="Arial" panose="020B0604020202020204" pitchFamily="34" charset="0"/>
                <a:cs typeface="Arial" panose="020B0604020202020204" pitchFamily="34" charset="0"/>
              </a:rPr>
              <a:t>No statistically significant difference, high uncertainty</a:t>
            </a:r>
          </a:p>
        </p:txBody>
      </p:sp>
      <p:pic>
        <p:nvPicPr>
          <p:cNvPr id="7" name="Picture 6">
            <a:extLst>
              <a:ext uri="{FF2B5EF4-FFF2-40B4-BE49-F238E27FC236}">
                <a16:creationId xmlns:a16="http://schemas.microsoft.com/office/drawing/2014/main" id="{52309503-8B11-B81E-2358-E3B7C2FA374A}"/>
              </a:ext>
            </a:extLst>
          </p:cNvPr>
          <p:cNvPicPr>
            <a:picLocks noChangeAspect="1"/>
          </p:cNvPicPr>
          <p:nvPr/>
        </p:nvPicPr>
        <p:blipFill>
          <a:blip r:embed="rId4"/>
          <a:stretch>
            <a:fillRect/>
          </a:stretch>
        </p:blipFill>
        <p:spPr>
          <a:xfrm>
            <a:off x="5832435" y="2559415"/>
            <a:ext cx="2794837" cy="1300207"/>
          </a:xfrm>
          <a:prstGeom prst="rect">
            <a:avLst/>
          </a:prstGeom>
        </p:spPr>
      </p:pic>
      <p:sp>
        <p:nvSpPr>
          <p:cNvPr id="4" name="TextBox 3">
            <a:extLst>
              <a:ext uri="{FF2B5EF4-FFF2-40B4-BE49-F238E27FC236}">
                <a16:creationId xmlns:a16="http://schemas.microsoft.com/office/drawing/2014/main" id="{1042C8AE-3023-7FE9-977C-A453CD2BB63D}"/>
              </a:ext>
            </a:extLst>
          </p:cNvPr>
          <p:cNvSpPr txBox="1"/>
          <p:nvPr/>
        </p:nvSpPr>
        <p:spPr>
          <a:xfrm>
            <a:off x="8510721" y="5242173"/>
            <a:ext cx="3631069" cy="1323439"/>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CI, confidence interval; HR, hazard ratio; MAIC, matching-adjusted indirect comparison; PFS, progression-free survival.</a:t>
            </a:r>
          </a:p>
        </p:txBody>
      </p:sp>
    </p:spTree>
    <p:extLst>
      <p:ext uri="{BB962C8B-B14F-4D97-AF65-F5344CB8AC3E}">
        <p14:creationId xmlns:p14="http://schemas.microsoft.com/office/powerpoint/2010/main" val="291968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Futibatinib for previously treated advanced cholangiocarcinoma with FGFR2 fusion or rearrangement</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dirty="0"/>
              <a:t> </a:t>
            </a:r>
            <a:r>
              <a:rPr lang="en-GB" sz="2800" b="1" dirty="0"/>
              <a:t>Background and key issues</a:t>
            </a:r>
          </a:p>
          <a:p>
            <a:pPr marL="457200" indent="-457200">
              <a:buSzPts val="2200"/>
              <a:buFont typeface="Wingdings" pitchFamily="2" charset="2"/>
              <a:buChar char="q"/>
            </a:pPr>
            <a:r>
              <a:rPr lang="en-GB" sz="2800" dirty="0"/>
              <a:t> Treatment pathway and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363373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MAIC results – objective response rate</a:t>
            </a:r>
            <a:br>
              <a:rPr lang="en-GB" dirty="0"/>
            </a:br>
            <a:endParaRPr lang="en-GB" dirty="0"/>
          </a:p>
        </p:txBody>
      </p:sp>
      <p:graphicFrame>
        <p:nvGraphicFramePr>
          <p:cNvPr id="3" name="Table 2">
            <a:extLst>
              <a:ext uri="{FF2B5EF4-FFF2-40B4-BE49-F238E27FC236}">
                <a16:creationId xmlns:a16="http://schemas.microsoft.com/office/drawing/2014/main" id="{8F62A18F-7AA8-9F36-887B-34CA822D3712}"/>
              </a:ext>
            </a:extLst>
          </p:cNvPr>
          <p:cNvGraphicFramePr>
            <a:graphicFrameLocks noGrp="1"/>
          </p:cNvGraphicFramePr>
          <p:nvPr>
            <p:extLst>
              <p:ext uri="{D42A27DB-BD31-4B8C-83A1-F6EECF244321}">
                <p14:modId xmlns:p14="http://schemas.microsoft.com/office/powerpoint/2010/main" val="657009988"/>
              </p:ext>
            </p:extLst>
          </p:nvPr>
        </p:nvGraphicFramePr>
        <p:xfrm>
          <a:off x="1706697" y="2155945"/>
          <a:ext cx="6433389" cy="2214945"/>
        </p:xfrm>
        <a:graphic>
          <a:graphicData uri="http://schemas.openxmlformats.org/drawingml/2006/table">
            <a:tbl>
              <a:tblPr firstRow="1" bandRow="1">
                <a:tableStyleId>{5C22544A-7EE6-4342-B048-85BDC9FD1C3A}</a:tableStyleId>
              </a:tblPr>
              <a:tblGrid>
                <a:gridCol w="2469046">
                  <a:extLst>
                    <a:ext uri="{9D8B030D-6E8A-4147-A177-3AD203B41FA5}">
                      <a16:colId xmlns:a16="http://schemas.microsoft.com/office/drawing/2014/main" val="2589832444"/>
                    </a:ext>
                  </a:extLst>
                </a:gridCol>
                <a:gridCol w="1819880">
                  <a:extLst>
                    <a:ext uri="{9D8B030D-6E8A-4147-A177-3AD203B41FA5}">
                      <a16:colId xmlns:a16="http://schemas.microsoft.com/office/drawing/2014/main" val="1085518184"/>
                    </a:ext>
                  </a:extLst>
                </a:gridCol>
                <a:gridCol w="2144463">
                  <a:extLst>
                    <a:ext uri="{9D8B030D-6E8A-4147-A177-3AD203B41FA5}">
                      <a16:colId xmlns:a16="http://schemas.microsoft.com/office/drawing/2014/main" val="2025599206"/>
                    </a:ext>
                  </a:extLst>
                </a:gridCol>
              </a:tblGrid>
              <a:tr h="370840">
                <a:tc>
                  <a:txBody>
                    <a:bodyPr/>
                    <a:lstStyle/>
                    <a:p>
                      <a:pPr algn="l">
                        <a:lnSpc>
                          <a:spcPct val="115000"/>
                        </a:lnSpc>
                        <a:spcBef>
                          <a:spcPts val="200"/>
                        </a:spcBef>
                        <a:spcAft>
                          <a:spcPts val="200"/>
                        </a:spcAft>
                      </a:pPr>
                      <a:r>
                        <a:rPr lang="en-GB" sz="2200" b="1">
                          <a:solidFill>
                            <a:schemeClr val="bg2"/>
                          </a:solidFill>
                          <a:effectLst/>
                          <a:latin typeface="Arial" panose="020B0604020202020204" pitchFamily="34" charset="0"/>
                          <a:ea typeface="Calibri" panose="020F0502020204030204" pitchFamily="34" charset="0"/>
                          <a:cs typeface="Arial" panose="020B0604020202020204" pitchFamily="34" charset="0"/>
                        </a:rPr>
                        <a:t>Model</a:t>
                      </a:r>
                      <a:endParaRPr lang="en-GB" sz="220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22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ORR hazard ratio</a:t>
                      </a:r>
                      <a:endParaRPr lang="en-GB" sz="22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22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95% CI; p value</a:t>
                      </a:r>
                      <a:endParaRPr lang="en-GB" sz="22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50818781"/>
                  </a:ext>
                </a:extLst>
              </a:tr>
              <a:tr h="370840">
                <a:tc>
                  <a:txBody>
                    <a:bodyPr/>
                    <a:lstStyle/>
                    <a:p>
                      <a:pPr algn="l">
                        <a:lnSpc>
                          <a:spcPct val="115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Unadjusted</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1.22</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0.70–2.13; p=0.487</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42396945"/>
                  </a:ext>
                </a:extLst>
              </a:tr>
              <a:tr h="370840">
                <a:tc>
                  <a:txBody>
                    <a:bodyPr/>
                    <a:lstStyle/>
                    <a:p>
                      <a:r>
                        <a:rPr lang="en-GB" sz="2200" dirty="0">
                          <a:latin typeface="Arial" panose="020B0604020202020204" pitchFamily="34" charset="0"/>
                          <a:cs typeface="Arial" panose="020B0604020202020204" pitchFamily="34" charset="0"/>
                        </a:rPr>
                        <a:t>Adjusted</a:t>
                      </a:r>
                    </a:p>
                  </a:txBody>
                  <a:tcPr/>
                </a:tc>
                <a:tc>
                  <a:txBody>
                    <a:bodyPr/>
                    <a:lstStyle/>
                    <a:p>
                      <a:pPr algn="ctr">
                        <a:lnSpc>
                          <a:spcPct val="115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1.15</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0.66–2.02; p=0.618</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22529863"/>
                  </a:ext>
                </a:extLst>
              </a:tr>
            </a:tbl>
          </a:graphicData>
        </a:graphic>
      </p:graphicFrame>
      <p:sp>
        <p:nvSpPr>
          <p:cNvPr id="5" name="TextBox 4">
            <a:extLst>
              <a:ext uri="{FF2B5EF4-FFF2-40B4-BE49-F238E27FC236}">
                <a16:creationId xmlns:a16="http://schemas.microsoft.com/office/drawing/2014/main" id="{6A32CFF0-487F-EBDD-AD5D-0035B96E47BF}"/>
              </a:ext>
            </a:extLst>
          </p:cNvPr>
          <p:cNvSpPr txBox="1"/>
          <p:nvPr/>
        </p:nvSpPr>
        <p:spPr>
          <a:xfrm>
            <a:off x="1574263" y="1421713"/>
            <a:ext cx="6698256" cy="769441"/>
          </a:xfrm>
          <a:prstGeom prst="rect">
            <a:avLst/>
          </a:prstGeom>
          <a:noFill/>
        </p:spPr>
        <p:txBody>
          <a:bodyPr wrap="square" rtlCol="0">
            <a:spAutoFit/>
          </a:bodyPr>
          <a:lstStyle/>
          <a:p>
            <a:r>
              <a:rPr lang="en-GB" sz="2200" b="1" dirty="0">
                <a:effectLst/>
                <a:latin typeface="Arial" panose="020B0604020202020204" pitchFamily="34" charset="0"/>
                <a:ea typeface="Times New Roman" panose="02020603050405020304" pitchFamily="18" charset="0"/>
                <a:cs typeface="Arial" panose="020B0604020202020204" pitchFamily="34" charset="0"/>
              </a:rPr>
              <a:t>Table 1: </a:t>
            </a:r>
            <a:r>
              <a:rPr lang="en-GB" sz="2200" dirty="0">
                <a:effectLst/>
                <a:latin typeface="Arial" panose="020B0604020202020204" pitchFamily="34" charset="0"/>
                <a:ea typeface="Times New Roman" panose="02020603050405020304" pitchFamily="18" charset="0"/>
                <a:cs typeface="Arial" panose="020B0604020202020204" pitchFamily="34" charset="0"/>
              </a:rPr>
              <a:t>Unadjusted and MAIC-adjusted objective resp</a:t>
            </a:r>
            <a:r>
              <a:rPr lang="en-GB" sz="2200" dirty="0">
                <a:latin typeface="Arial" panose="020B0604020202020204" pitchFamily="34" charset="0"/>
                <a:ea typeface="Times New Roman" panose="02020603050405020304" pitchFamily="18" charset="0"/>
                <a:cs typeface="Arial" panose="020B0604020202020204" pitchFamily="34" charset="0"/>
              </a:rPr>
              <a:t>onse rates</a:t>
            </a:r>
            <a:r>
              <a:rPr lang="en-GB" sz="2200" dirty="0">
                <a:effectLst/>
                <a:latin typeface="Arial" panose="020B0604020202020204" pitchFamily="34" charset="0"/>
                <a:ea typeface="Times New Roman" panose="02020603050405020304" pitchFamily="18" charset="0"/>
                <a:cs typeface="Arial" panose="020B0604020202020204" pitchFamily="34" charset="0"/>
              </a:rPr>
              <a:t>, futibatinib versus pemigatinib</a:t>
            </a:r>
            <a:endParaRPr lang="en-GB" sz="2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9B4DFCA-3E53-D79F-70FB-87176260C50F}"/>
              </a:ext>
            </a:extLst>
          </p:cNvPr>
          <p:cNvSpPr txBox="1"/>
          <p:nvPr/>
        </p:nvSpPr>
        <p:spPr>
          <a:xfrm>
            <a:off x="8272519" y="2570195"/>
            <a:ext cx="3099028" cy="1107996"/>
          </a:xfrm>
          <a:prstGeom prst="rect">
            <a:avLst/>
          </a:prstGeom>
          <a:solidFill>
            <a:schemeClr val="bg2"/>
          </a:solidFill>
        </p:spPr>
        <p:txBody>
          <a:bodyPr wrap="square" rtlCol="0">
            <a:spAutoFit/>
          </a:bodyPr>
          <a:lstStyle/>
          <a:p>
            <a:r>
              <a:rPr lang="en-GB" sz="2200" dirty="0">
                <a:latin typeface="Arial" panose="020B0604020202020204" pitchFamily="34" charset="0"/>
                <a:cs typeface="Arial" panose="020B0604020202020204" pitchFamily="34" charset="0"/>
              </a:rPr>
              <a:t>No statistically significant difference, high uncertainty</a:t>
            </a:r>
          </a:p>
        </p:txBody>
      </p:sp>
      <p:sp>
        <p:nvSpPr>
          <p:cNvPr id="4" name="TextBox 3">
            <a:extLst>
              <a:ext uri="{FF2B5EF4-FFF2-40B4-BE49-F238E27FC236}">
                <a16:creationId xmlns:a16="http://schemas.microsoft.com/office/drawing/2014/main" id="{9FFF4335-8BC1-D5D1-8469-4644DF675631}"/>
              </a:ext>
            </a:extLst>
          </p:cNvPr>
          <p:cNvSpPr txBox="1"/>
          <p:nvPr/>
        </p:nvSpPr>
        <p:spPr>
          <a:xfrm>
            <a:off x="3292839" y="6273225"/>
            <a:ext cx="694414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CI, confidence interval; MAIC, matching-adjusted indirect comparison; ORR objective response rate.</a:t>
            </a:r>
          </a:p>
        </p:txBody>
      </p:sp>
    </p:spTree>
    <p:extLst>
      <p:ext uri="{BB962C8B-B14F-4D97-AF65-F5344CB8AC3E}">
        <p14:creationId xmlns:p14="http://schemas.microsoft.com/office/powerpoint/2010/main" val="3815296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Futibatinib for previously treated advanced cholangiocarcinoma with FGFR2 fusion or rearrangement</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Treatment pathway and clinical effectiveness</a:t>
            </a:r>
          </a:p>
          <a:p>
            <a:pPr marL="457200" indent="-457200">
              <a:buSzPts val="2200"/>
              <a:buFont typeface="Wingdings" pitchFamily="2" charset="2"/>
              <a:buChar char="ü"/>
            </a:pPr>
            <a:r>
              <a:rPr lang="en-GB" sz="2800" b="1"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3682696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Company’s model overview</a:t>
            </a:r>
            <a:br>
              <a:rPr lang="en-GB" dirty="0"/>
            </a:br>
            <a:endParaRPr lang="en-GB" dirty="0"/>
          </a:p>
        </p:txBody>
      </p:sp>
      <p:sp>
        <p:nvSpPr>
          <p:cNvPr id="4" name="TextBox 3">
            <a:extLst>
              <a:ext uri="{FF2B5EF4-FFF2-40B4-BE49-F238E27FC236}">
                <a16:creationId xmlns:a16="http://schemas.microsoft.com/office/drawing/2014/main" id="{0565713C-485C-40EC-961C-1FD48E3667B5}"/>
              </a:ext>
            </a:extLst>
          </p:cNvPr>
          <p:cNvSpPr txBox="1"/>
          <p:nvPr/>
        </p:nvSpPr>
        <p:spPr>
          <a:xfrm>
            <a:off x="6494252" y="1346154"/>
            <a:ext cx="5349285" cy="4832092"/>
          </a:xfrm>
          <a:prstGeom prst="rect">
            <a:avLst/>
          </a:prstGeom>
          <a:solidFill>
            <a:schemeClr val="accent1">
              <a:lumMod val="20000"/>
              <a:lumOff val="80000"/>
            </a:schemeClr>
          </a:solidFill>
        </p:spPr>
        <p:txBody>
          <a:bodyPr wrap="none" rtlCol="0">
            <a:spAutoFit/>
          </a:bodyPr>
          <a:lstStyle/>
          <a:p>
            <a:pPr marL="285750" indent="-285750">
              <a:buFont typeface="Arial" panose="020B0604020202020204" pitchFamily="34" charset="0"/>
              <a:buChar char="•"/>
            </a:pPr>
            <a:r>
              <a:rPr lang="en-GB" sz="2200" dirty="0">
                <a:latin typeface="Arial" panose="020B0604020202020204" pitchFamily="34" charset="0"/>
              </a:rPr>
              <a:t>Technology affects </a:t>
            </a:r>
            <a:r>
              <a:rPr lang="en-GB" sz="2200" b="1" dirty="0">
                <a:latin typeface="Arial" panose="020B0604020202020204" pitchFamily="34" charset="0"/>
              </a:rPr>
              <a:t>QALYs</a:t>
            </a:r>
            <a:r>
              <a:rPr lang="en-GB" sz="2200" dirty="0">
                <a:latin typeface="Arial" panose="020B0604020202020204" pitchFamily="34" charset="0"/>
              </a:rPr>
              <a:t> by:</a:t>
            </a:r>
          </a:p>
          <a:p>
            <a:pPr marL="742950" lvl="1" indent="-285750">
              <a:buFont typeface="Arial" panose="020B0604020202020204" pitchFamily="34" charset="0"/>
              <a:buChar char="•"/>
            </a:pPr>
            <a:r>
              <a:rPr lang="en-GB" sz="2200" dirty="0">
                <a:latin typeface="Arial" panose="020B0604020202020204" pitchFamily="34" charset="0"/>
              </a:rPr>
              <a:t>Decreased QALYs in PF state</a:t>
            </a:r>
          </a:p>
          <a:p>
            <a:pPr marL="742950" lvl="1" indent="-285750">
              <a:buFont typeface="Arial" panose="020B0604020202020204" pitchFamily="34" charset="0"/>
              <a:buChar char="•"/>
            </a:pPr>
            <a:r>
              <a:rPr lang="en-GB" sz="2200" dirty="0">
                <a:latin typeface="Arial" panose="020B0604020202020204" pitchFamily="34" charset="0"/>
              </a:rPr>
              <a:t>Increased QALYs in PD state</a:t>
            </a:r>
          </a:p>
          <a:p>
            <a:pPr marL="742950" lvl="1" indent="-285750">
              <a:buFont typeface="Arial" panose="020B0604020202020204" pitchFamily="34" charset="0"/>
              <a:buChar char="•"/>
            </a:pPr>
            <a:r>
              <a:rPr lang="en-GB" sz="2200" dirty="0">
                <a:latin typeface="Arial" panose="020B0604020202020204" pitchFamily="34" charset="0"/>
              </a:rPr>
              <a:t>Overall increase in QALYs</a:t>
            </a:r>
          </a:p>
          <a:p>
            <a:pPr marL="742950" lvl="1" indent="-285750">
              <a:buFont typeface="Arial" panose="020B0604020202020204" pitchFamily="34" charset="0"/>
              <a:buChar char="•"/>
            </a:pPr>
            <a:r>
              <a:rPr lang="en-GB" sz="2200" dirty="0">
                <a:latin typeface="Arial" panose="020B0604020202020204" pitchFamily="34" charset="0"/>
              </a:rPr>
              <a:t>Slightly reduced QALYs lost</a:t>
            </a:r>
          </a:p>
          <a:p>
            <a:pPr marL="742950" lvl="1" indent="-285750">
              <a:buFont typeface="Arial" panose="020B0604020202020204" pitchFamily="34" charset="0"/>
              <a:buChar char="•"/>
            </a:pPr>
            <a:r>
              <a:rPr lang="en-GB" sz="2200" dirty="0">
                <a:latin typeface="Arial" panose="020B0604020202020204" pitchFamily="34" charset="0"/>
              </a:rPr>
              <a:t>due to AEs</a:t>
            </a:r>
          </a:p>
          <a:p>
            <a:endParaRPr lang="en-GB" sz="2200" dirty="0">
              <a:latin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rPr>
              <a:t>Technology affects </a:t>
            </a:r>
            <a:r>
              <a:rPr lang="en-GB" sz="2200" b="1" dirty="0">
                <a:latin typeface="Arial" panose="020B0604020202020204" pitchFamily="34" charset="0"/>
              </a:rPr>
              <a:t>costs</a:t>
            </a:r>
            <a:r>
              <a:rPr lang="en-GB" sz="2200" dirty="0">
                <a:latin typeface="Arial" panose="020B0604020202020204" pitchFamily="34" charset="0"/>
              </a:rPr>
              <a:t> by:</a:t>
            </a:r>
            <a:endParaRPr lang="en-GB" sz="2200" dirty="0">
              <a:solidFill>
                <a:srgbClr val="FF0000"/>
              </a:solidFill>
              <a:latin typeface="Arial" panose="020B0604020202020204" pitchFamily="34" charset="0"/>
            </a:endParaRPr>
          </a:p>
          <a:p>
            <a:pPr marL="742950" lvl="1" indent="-285750">
              <a:buFont typeface="Arial" panose="020B0604020202020204" pitchFamily="34" charset="0"/>
              <a:buChar char="•"/>
            </a:pPr>
            <a:r>
              <a:rPr lang="en-GB" sz="2200" dirty="0">
                <a:latin typeface="Arial" panose="020B0604020202020204" pitchFamily="34" charset="0"/>
              </a:rPr>
              <a:t>Slightly decreased AE costs</a:t>
            </a:r>
          </a:p>
          <a:p>
            <a:pPr marL="742950" lvl="1" indent="-285750">
              <a:buFont typeface="Arial" panose="020B0604020202020204" pitchFamily="34" charset="0"/>
              <a:buChar char="•"/>
            </a:pPr>
            <a:r>
              <a:rPr lang="en-GB" sz="2200" dirty="0">
                <a:latin typeface="Arial" panose="020B0604020202020204" pitchFamily="34" charset="0"/>
              </a:rPr>
              <a:t>Slightly increased monitoring costs</a:t>
            </a:r>
          </a:p>
          <a:p>
            <a:endParaRPr lang="en-GB" sz="2200" dirty="0">
              <a:latin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rPr>
              <a:t>Assumptions with greatest </a:t>
            </a:r>
            <a:r>
              <a:rPr lang="en-GB" sz="2200" b="1" dirty="0">
                <a:latin typeface="Arial" panose="020B0604020202020204" pitchFamily="34" charset="0"/>
              </a:rPr>
              <a:t>ICER</a:t>
            </a:r>
            <a:r>
              <a:rPr lang="en-GB" sz="2200" dirty="0">
                <a:latin typeface="Arial" panose="020B0604020202020204" pitchFamily="34" charset="0"/>
              </a:rPr>
              <a:t> effect</a:t>
            </a:r>
            <a:r>
              <a:rPr lang="en-GB" dirty="0">
                <a:latin typeface="Arial" panose="020B0604020202020204" pitchFamily="34" charset="0"/>
              </a:rPr>
              <a:t>:</a:t>
            </a:r>
          </a:p>
          <a:p>
            <a:pPr marL="742950" lvl="1" indent="-285750">
              <a:buFont typeface="Arial" panose="020B0604020202020204" pitchFamily="34" charset="0"/>
              <a:buChar char="•"/>
            </a:pPr>
            <a:r>
              <a:rPr lang="en-GB" sz="2200" dirty="0">
                <a:latin typeface="Arial" panose="020B0604020202020204" pitchFamily="34" charset="0"/>
              </a:rPr>
              <a:t>Proportional hazards assumption</a:t>
            </a:r>
          </a:p>
          <a:p>
            <a:pPr marL="742950" lvl="1" indent="-285750">
              <a:buFont typeface="Arial" panose="020B0604020202020204" pitchFamily="34" charset="0"/>
              <a:buChar char="•"/>
            </a:pPr>
            <a:r>
              <a:rPr lang="en-GB" sz="2200" dirty="0">
                <a:latin typeface="Arial" panose="020B0604020202020204" pitchFamily="34" charset="0"/>
              </a:rPr>
              <a:t>Hazard ratios for OS </a:t>
            </a:r>
            <a:r>
              <a:rPr lang="en-GB" sz="2200">
                <a:latin typeface="Arial" panose="020B0604020202020204" pitchFamily="34" charset="0"/>
              </a:rPr>
              <a:t>and PFS</a:t>
            </a:r>
            <a:endParaRPr lang="en-GB" sz="2200" dirty="0">
              <a:latin typeface="Arial" panose="020B0604020202020204" pitchFamily="34" charset="0"/>
            </a:endParaRPr>
          </a:p>
        </p:txBody>
      </p:sp>
      <p:pic>
        <p:nvPicPr>
          <p:cNvPr id="13" name="Picture 12" descr="Diagram of the company's model showing the three health states: progression free, progressed and death. Patients in the model can transition from progression free to progressed or death. Patients in the progressed health state can transition to death. Patients in the model may also remain in the same health state.">
            <a:extLst>
              <a:ext uri="{FF2B5EF4-FFF2-40B4-BE49-F238E27FC236}">
                <a16:creationId xmlns:a16="http://schemas.microsoft.com/office/drawing/2014/main" id="{A9B39C29-C9C2-3458-EF7A-F218AED6F737}"/>
              </a:ext>
            </a:extLst>
          </p:cNvPr>
          <p:cNvPicPr>
            <a:picLocks noChangeAspect="1"/>
          </p:cNvPicPr>
          <p:nvPr/>
        </p:nvPicPr>
        <p:blipFill>
          <a:blip r:embed="rId3"/>
          <a:stretch>
            <a:fillRect/>
          </a:stretch>
        </p:blipFill>
        <p:spPr>
          <a:xfrm>
            <a:off x="466724" y="2390366"/>
            <a:ext cx="6000734" cy="3176859"/>
          </a:xfrm>
          <a:prstGeom prst="rect">
            <a:avLst/>
          </a:prstGeom>
        </p:spPr>
      </p:pic>
      <p:sp>
        <p:nvSpPr>
          <p:cNvPr id="16" name="TextBox 15">
            <a:extLst>
              <a:ext uri="{FF2B5EF4-FFF2-40B4-BE49-F238E27FC236}">
                <a16:creationId xmlns:a16="http://schemas.microsoft.com/office/drawing/2014/main" id="{EF6D07D9-2F5F-E370-D733-70F8E9A751CF}"/>
              </a:ext>
            </a:extLst>
          </p:cNvPr>
          <p:cNvSpPr txBox="1"/>
          <p:nvPr/>
        </p:nvSpPr>
        <p:spPr>
          <a:xfrm>
            <a:off x="466723" y="2152589"/>
            <a:ext cx="4890826" cy="430887"/>
          </a:xfrm>
          <a:prstGeom prst="rect">
            <a:avLst/>
          </a:prstGeom>
          <a:noFill/>
        </p:spPr>
        <p:txBody>
          <a:bodyPr wrap="none" rtlCol="0">
            <a:spAutoFit/>
          </a:bodyPr>
          <a:lstStyle/>
          <a:p>
            <a:r>
              <a:rPr lang="en-GB" sz="2200" b="1" dirty="0">
                <a:latin typeface="Arial" panose="020B0604020202020204" pitchFamily="34" charset="0"/>
              </a:rPr>
              <a:t>Figure 1: </a:t>
            </a:r>
            <a:r>
              <a:rPr lang="en-GB" sz="2200" dirty="0">
                <a:latin typeface="Arial" panose="020B0604020202020204" pitchFamily="34" charset="0"/>
              </a:rPr>
              <a:t>Company’s model structure</a:t>
            </a:r>
          </a:p>
        </p:txBody>
      </p:sp>
      <p:sp>
        <p:nvSpPr>
          <p:cNvPr id="18" name="TextBox 17">
            <a:extLst>
              <a:ext uri="{FF2B5EF4-FFF2-40B4-BE49-F238E27FC236}">
                <a16:creationId xmlns:a16="http://schemas.microsoft.com/office/drawing/2014/main" id="{C5219BBF-A688-4591-FD50-043497B9E8BF}"/>
              </a:ext>
            </a:extLst>
          </p:cNvPr>
          <p:cNvSpPr txBox="1"/>
          <p:nvPr/>
        </p:nvSpPr>
        <p:spPr>
          <a:xfrm>
            <a:off x="493517" y="709397"/>
            <a:ext cx="10867961"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Partitioned survival model with health states for progression-free (PF), progressed disease (PD) and death</a:t>
            </a:r>
          </a:p>
        </p:txBody>
      </p:sp>
      <p:sp>
        <p:nvSpPr>
          <p:cNvPr id="2" name="TextBox 1">
            <a:extLst>
              <a:ext uri="{FF2B5EF4-FFF2-40B4-BE49-F238E27FC236}">
                <a16:creationId xmlns:a16="http://schemas.microsoft.com/office/drawing/2014/main" id="{D2775D32-03A4-EB97-BD63-4BBF578865AE}"/>
              </a:ext>
            </a:extLst>
          </p:cNvPr>
          <p:cNvSpPr txBox="1"/>
          <p:nvPr/>
        </p:nvSpPr>
        <p:spPr>
          <a:xfrm>
            <a:off x="7002684" y="86900"/>
            <a:ext cx="5668397"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See appendix: </a:t>
            </a:r>
            <a:r>
              <a:rPr lang="en-GB" sz="2200" dirty="0">
                <a:latin typeface="Arial" panose="020B0604020202020204" pitchFamily="34" charset="0"/>
                <a:cs typeface="Arial" panose="020B0604020202020204" pitchFamily="34" charset="0"/>
                <a:hlinkClick r:id="rId4" action="ppaction://hlinksldjump"/>
              </a:rPr>
              <a:t>Company’s model inputs</a:t>
            </a:r>
            <a:endParaRPr lang="en-GB"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54947C-4131-58C4-CB51-0B09B39EB053}"/>
              </a:ext>
            </a:extLst>
          </p:cNvPr>
          <p:cNvSpPr txBox="1"/>
          <p:nvPr/>
        </p:nvSpPr>
        <p:spPr>
          <a:xfrm>
            <a:off x="1885144" y="6225099"/>
            <a:ext cx="8899161"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AE, adverse event; ICER, incremental cost-effectiveness ratio; QALY, quality-adjusted life year; OS, overall survival; PFS, progression-free survival</a:t>
            </a:r>
          </a:p>
        </p:txBody>
      </p:sp>
    </p:spTree>
    <p:extLst>
      <p:ext uri="{BB962C8B-B14F-4D97-AF65-F5344CB8AC3E}">
        <p14:creationId xmlns:p14="http://schemas.microsoft.com/office/powerpoint/2010/main" val="115488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2b: Proportional hazards assumption</a:t>
            </a:r>
            <a:br>
              <a:rPr lang="en-GB" dirty="0"/>
            </a:br>
            <a:endParaRPr lang="en-GB" dirty="0"/>
          </a:p>
        </p:txBody>
      </p:sp>
      <p:sp>
        <p:nvSpPr>
          <p:cNvPr id="3" name="Rectangle 2">
            <a:extLst>
              <a:ext uri="{FF2B5EF4-FFF2-40B4-BE49-F238E27FC236}">
                <a16:creationId xmlns:a16="http://schemas.microsoft.com/office/drawing/2014/main" id="{24287A02-69D8-E617-8076-4344E55AC56C}"/>
              </a:ext>
            </a:extLst>
          </p:cNvPr>
          <p:cNvSpPr/>
          <p:nvPr/>
        </p:nvSpPr>
        <p:spPr>
          <a:xfrm>
            <a:off x="474491" y="762146"/>
            <a:ext cx="11306863" cy="27978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Modelled OS and PFS using </a:t>
            </a:r>
            <a:r>
              <a:rPr lang="en-GB" sz="2200" b="1" dirty="0">
                <a:solidFill>
                  <a:schemeClr val="tx1"/>
                </a:solidFill>
                <a:latin typeface="Arial" panose="020B0604020202020204" pitchFamily="34" charset="0"/>
              </a:rPr>
              <a:t>unadjusted</a:t>
            </a:r>
            <a:r>
              <a:rPr lang="en-GB" sz="2200" dirty="0">
                <a:solidFill>
                  <a:schemeClr val="tx1"/>
                </a:solidFill>
                <a:latin typeface="Arial" panose="020B0604020202020204" pitchFamily="34" charset="0"/>
              </a:rPr>
              <a:t> data for futibatinib, and applying hazard ratios derived from the MAIC to determine OS and PFS for pemigatinib</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Assumed </a:t>
            </a:r>
            <a:r>
              <a:rPr lang="en-GB" sz="2200" b="1" dirty="0">
                <a:solidFill>
                  <a:schemeClr val="tx1"/>
                </a:solidFill>
                <a:latin typeface="Arial" panose="020B0604020202020204" pitchFamily="34" charset="0"/>
              </a:rPr>
              <a:t>proportional hazards </a:t>
            </a:r>
            <a:r>
              <a:rPr lang="en-GB" sz="2200" dirty="0">
                <a:solidFill>
                  <a:schemeClr val="tx1"/>
                </a:solidFill>
                <a:latin typeface="Arial" panose="020B0604020202020204" pitchFamily="34" charset="0"/>
              </a:rPr>
              <a:t>assumption holds as:</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Schoenfeld residual plots and log-cumulative hazard plots do not suggest a violation of proportional hazards</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Both treatments are FGFR2 inhibitors with same mechanism of action and similar efficacy</a:t>
            </a:r>
          </a:p>
        </p:txBody>
      </p:sp>
      <p:sp>
        <p:nvSpPr>
          <p:cNvPr id="9" name="Rectangle 8">
            <a:extLst>
              <a:ext uri="{FF2B5EF4-FFF2-40B4-BE49-F238E27FC236}">
                <a16:creationId xmlns:a16="http://schemas.microsoft.com/office/drawing/2014/main" id="{A002BF16-9E3E-7121-9E58-973E0335C77F}"/>
              </a:ext>
            </a:extLst>
          </p:cNvPr>
          <p:cNvSpPr/>
          <p:nvPr/>
        </p:nvSpPr>
        <p:spPr>
          <a:xfrm>
            <a:off x="466724" y="3652080"/>
            <a:ext cx="11306863" cy="21957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Prefers independent modelling for both OS and PFS – proportional hazards assumption invalid as the log-cumulative hazard plots cross at several time points</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Kaplan-Meier curves for OS also cross at ~24 months (see next slide)</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Log-cumulative hazard plots and Schoenfeld residual plots presented in </a:t>
            </a:r>
            <a:r>
              <a:rPr lang="en-GB" sz="2200" dirty="0">
                <a:solidFill>
                  <a:schemeClr val="tx1"/>
                </a:solidFill>
                <a:latin typeface="Arial" panose="020B0604020202020204" pitchFamily="34" charset="0"/>
                <a:hlinkClick r:id="rId3" action="ppaction://hlinksldjump"/>
              </a:rPr>
              <a:t>appendix</a:t>
            </a:r>
            <a:endParaRPr lang="en-GB" sz="2200" dirty="0">
              <a:solidFill>
                <a:schemeClr val="tx1"/>
              </a:solidFill>
              <a:latin typeface="Arial" panose="020B0604020202020204" pitchFamily="34" charset="0"/>
            </a:endParaRPr>
          </a:p>
          <a:p>
            <a:pPr marL="342900" indent="-342900">
              <a:buFont typeface="Arial" panose="020B0604020202020204" pitchFamily="34" charset="0"/>
              <a:buChar char="•"/>
            </a:pPr>
            <a:r>
              <a:rPr lang="en-GB" sz="2200" dirty="0">
                <a:solidFill>
                  <a:schemeClr val="tx1"/>
                </a:solidFill>
                <a:latin typeface="Arial" panose="020B0604020202020204" pitchFamily="34" charset="0"/>
              </a:rPr>
              <a:t>MAIC-adjusted data for futibatinib and unadjusted data for pemigatinib should be used</a:t>
            </a:r>
          </a:p>
        </p:txBody>
      </p:sp>
      <p:grpSp>
        <p:nvGrpSpPr>
          <p:cNvPr id="10" name="Group 9">
            <a:extLst>
              <a:ext uri="{FF2B5EF4-FFF2-40B4-BE49-F238E27FC236}">
                <a16:creationId xmlns:a16="http://schemas.microsoft.com/office/drawing/2014/main" id="{0F778048-9752-F1E7-1B1A-124CA708E219}"/>
              </a:ext>
            </a:extLst>
          </p:cNvPr>
          <p:cNvGrpSpPr/>
          <p:nvPr/>
        </p:nvGrpSpPr>
        <p:grpSpPr>
          <a:xfrm>
            <a:off x="1147887" y="6055260"/>
            <a:ext cx="7186717" cy="709025"/>
            <a:chOff x="1463802" y="5556692"/>
            <a:chExt cx="5909639" cy="709025"/>
          </a:xfrm>
        </p:grpSpPr>
        <p:sp>
          <p:nvSpPr>
            <p:cNvPr id="11" name="Rectangle 10" descr="Question to committee">
              <a:extLst>
                <a:ext uri="{FF2B5EF4-FFF2-40B4-BE49-F238E27FC236}">
                  <a16:creationId xmlns:a16="http://schemas.microsoft.com/office/drawing/2014/main" id="{489AC5FE-096E-E823-C413-93AA90D0BCA2}"/>
                </a:ext>
              </a:extLst>
            </p:cNvPr>
            <p:cNvSpPr/>
            <p:nvPr/>
          </p:nvSpPr>
          <p:spPr>
            <a:xfrm>
              <a:off x="1818062" y="5556692"/>
              <a:ext cx="5555379" cy="7090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sz="2200" dirty="0">
                  <a:solidFill>
                    <a:schemeClr val="tx1"/>
                  </a:solidFill>
                  <a:latin typeface="Arial" panose="020B0604020202020204" pitchFamily="34" charset="0"/>
                </a:rPr>
                <a:t>Does the proportional hazards assumption apply?</a:t>
              </a:r>
            </a:p>
            <a:p>
              <a:pPr>
                <a:tabLst>
                  <a:tab pos="1790700" algn="l"/>
                </a:tabLst>
              </a:pPr>
              <a:r>
                <a:rPr lang="en-GB" sz="2200" dirty="0">
                  <a:solidFill>
                    <a:schemeClr val="tx1"/>
                  </a:solidFill>
                  <a:latin typeface="Arial" panose="020B0604020202020204" pitchFamily="34" charset="0"/>
                </a:rPr>
                <a:t>Should MAIC-adjusted data be used for futibatinib?</a:t>
              </a:r>
            </a:p>
          </p:txBody>
        </p:sp>
        <p:grpSp>
          <p:nvGrpSpPr>
            <p:cNvPr id="12" name="Group 11">
              <a:extLst>
                <a:ext uri="{FF2B5EF4-FFF2-40B4-BE49-F238E27FC236}">
                  <a16:creationId xmlns:a16="http://schemas.microsoft.com/office/drawing/2014/main" id="{54FD2CAC-ACAB-E189-1715-EE30D973D7BD}"/>
                </a:ext>
                <a:ext uri="{C183D7F6-B498-43B3-948B-1728B52AA6E4}">
                  <adec:decorative xmlns:adec="http://schemas.microsoft.com/office/drawing/2017/decorative" val="1"/>
                </a:ext>
              </a:extLst>
            </p:cNvPr>
            <p:cNvGrpSpPr/>
            <p:nvPr/>
          </p:nvGrpSpPr>
          <p:grpSpPr>
            <a:xfrm>
              <a:off x="1463802" y="5626478"/>
              <a:ext cx="496134" cy="576000"/>
              <a:chOff x="-1432691" y="4048185"/>
              <a:chExt cx="496134" cy="576000"/>
            </a:xfrm>
          </p:grpSpPr>
          <p:sp>
            <p:nvSpPr>
              <p:cNvPr id="13" name="Oval 12">
                <a:extLst>
                  <a:ext uri="{FF2B5EF4-FFF2-40B4-BE49-F238E27FC236}">
                    <a16:creationId xmlns:a16="http://schemas.microsoft.com/office/drawing/2014/main" id="{F0AD46DB-F43D-DE9E-1156-C3D2192F8DBE}"/>
                  </a:ext>
                </a:extLst>
              </p:cNvPr>
              <p:cNvSpPr/>
              <p:nvPr/>
            </p:nvSpPr>
            <p:spPr>
              <a:xfrm>
                <a:off x="-1432691" y="4048185"/>
                <a:ext cx="496134"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4" name="Graphic 13">
                <a:extLst>
                  <a:ext uri="{FF2B5EF4-FFF2-40B4-BE49-F238E27FC236}">
                    <a16:creationId xmlns:a16="http://schemas.microsoft.com/office/drawing/2014/main" id="{99303E42-F406-9050-76FA-1ACFD5A41DE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34809"/>
                <a:ext cx="399202" cy="463463"/>
              </a:xfrm>
              <a:prstGeom prst="rect">
                <a:avLst/>
              </a:prstGeom>
            </p:spPr>
          </p:pic>
        </p:grpSp>
      </p:grpSp>
      <p:sp>
        <p:nvSpPr>
          <p:cNvPr id="4" name="TextBox 3">
            <a:extLst>
              <a:ext uri="{FF2B5EF4-FFF2-40B4-BE49-F238E27FC236}">
                <a16:creationId xmlns:a16="http://schemas.microsoft.com/office/drawing/2014/main" id="{C7B09021-516B-FD99-03BC-93A5A52A7EC0}"/>
              </a:ext>
            </a:extLst>
          </p:cNvPr>
          <p:cNvSpPr txBox="1"/>
          <p:nvPr/>
        </p:nvSpPr>
        <p:spPr>
          <a:xfrm>
            <a:off x="8261538" y="5847819"/>
            <a:ext cx="3519816" cy="1077218"/>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MAIC, matching-adjusted indirect comparison; OS, overall survival; PFS, progression-free survival</a:t>
            </a:r>
          </a:p>
        </p:txBody>
      </p:sp>
    </p:spTree>
    <p:extLst>
      <p:ext uri="{BB962C8B-B14F-4D97-AF65-F5344CB8AC3E}">
        <p14:creationId xmlns:p14="http://schemas.microsoft.com/office/powerpoint/2010/main" val="1916557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Recap: MAIC results – OS</a:t>
            </a:r>
            <a:br>
              <a:rPr lang="en-GB" dirty="0"/>
            </a:br>
            <a:endParaRPr lang="en-GB" dirty="0"/>
          </a:p>
        </p:txBody>
      </p:sp>
      <p:pic>
        <p:nvPicPr>
          <p:cNvPr id="4" name="Picture 3" descr="Kaplan Meier plot of unadjusted and MAIC adjusted overall survival for futibatinib compared with pemigatinib. Curves cross at 24 months.">
            <a:extLst>
              <a:ext uri="{FF2B5EF4-FFF2-40B4-BE49-F238E27FC236}">
                <a16:creationId xmlns:a16="http://schemas.microsoft.com/office/drawing/2014/main" id="{C3288C31-DCBF-9A74-2E40-0E617B414C02}"/>
              </a:ext>
            </a:extLst>
          </p:cNvPr>
          <p:cNvPicPr>
            <a:picLocks noChangeAspect="1"/>
          </p:cNvPicPr>
          <p:nvPr/>
        </p:nvPicPr>
        <p:blipFill>
          <a:blip r:embed="rId3"/>
          <a:stretch>
            <a:fillRect/>
          </a:stretch>
        </p:blipFill>
        <p:spPr>
          <a:xfrm>
            <a:off x="1179766" y="1021709"/>
            <a:ext cx="7252000" cy="5523504"/>
          </a:xfrm>
          <a:prstGeom prst="rect">
            <a:avLst/>
          </a:prstGeom>
        </p:spPr>
      </p:pic>
      <p:sp>
        <p:nvSpPr>
          <p:cNvPr id="7" name="TextBox 6">
            <a:extLst>
              <a:ext uri="{FF2B5EF4-FFF2-40B4-BE49-F238E27FC236}">
                <a16:creationId xmlns:a16="http://schemas.microsoft.com/office/drawing/2014/main" id="{253B1E98-AD00-8930-6CCB-6114A2253908}"/>
              </a:ext>
            </a:extLst>
          </p:cNvPr>
          <p:cNvSpPr txBox="1"/>
          <p:nvPr/>
        </p:nvSpPr>
        <p:spPr>
          <a:xfrm>
            <a:off x="1179766" y="838134"/>
            <a:ext cx="7381165" cy="769441"/>
          </a:xfrm>
          <a:prstGeom prst="rect">
            <a:avLst/>
          </a:prstGeom>
          <a:solidFill>
            <a:schemeClr val="bg1"/>
          </a:solidFill>
        </p:spPr>
        <p:txBody>
          <a:bodyPr wrap="square" rtlCol="0">
            <a:spAutoFit/>
          </a:bodyPr>
          <a:lstStyle/>
          <a:p>
            <a:r>
              <a:rPr lang="en-GB" sz="2200" b="1" dirty="0">
                <a:latin typeface="Arial" panose="020B0604020202020204" pitchFamily="34" charset="0"/>
                <a:cs typeface="Arial" panose="020B0604020202020204" pitchFamily="34" charset="0"/>
              </a:rPr>
              <a:t>Figure 1</a:t>
            </a:r>
            <a:r>
              <a:rPr lang="en-GB" sz="2200" dirty="0">
                <a:latin typeface="Arial" panose="020B0604020202020204" pitchFamily="34" charset="0"/>
                <a:cs typeface="Arial" panose="020B0604020202020204" pitchFamily="34" charset="0"/>
              </a:rPr>
              <a:t>: Kaplan–Meier plot of unadjusted and MAIC-adjusted OS for futibatinib versus pemigatinib</a:t>
            </a:r>
          </a:p>
        </p:txBody>
      </p:sp>
      <p:sp>
        <p:nvSpPr>
          <p:cNvPr id="10" name="TextBox 9">
            <a:extLst>
              <a:ext uri="{FF2B5EF4-FFF2-40B4-BE49-F238E27FC236}">
                <a16:creationId xmlns:a16="http://schemas.microsoft.com/office/drawing/2014/main" id="{86A27DE4-3586-F6B7-4F18-657050FDE5B3}"/>
              </a:ext>
            </a:extLst>
          </p:cNvPr>
          <p:cNvSpPr txBox="1"/>
          <p:nvPr/>
        </p:nvSpPr>
        <p:spPr>
          <a:xfrm>
            <a:off x="8560931" y="2143989"/>
            <a:ext cx="2157122" cy="1446550"/>
          </a:xfrm>
          <a:prstGeom prst="rect">
            <a:avLst/>
          </a:prstGeom>
          <a:solidFill>
            <a:schemeClr val="bg2"/>
          </a:solidFill>
        </p:spPr>
        <p:txBody>
          <a:bodyPr wrap="square" rtlCol="0">
            <a:spAutoFit/>
          </a:bodyPr>
          <a:lstStyle/>
          <a:p>
            <a:pPr algn="ctr"/>
            <a:r>
              <a:rPr lang="en-GB" sz="2200" dirty="0">
                <a:latin typeface="Arial" panose="020B0604020202020204" pitchFamily="34" charset="0"/>
                <a:cs typeface="Arial" panose="020B0604020202020204" pitchFamily="34" charset="0"/>
              </a:rPr>
              <a:t>No statistically significant difference, high uncertainty</a:t>
            </a:r>
          </a:p>
        </p:txBody>
      </p:sp>
      <p:pic>
        <p:nvPicPr>
          <p:cNvPr id="3" name="Picture 2">
            <a:extLst>
              <a:ext uri="{FF2B5EF4-FFF2-40B4-BE49-F238E27FC236}">
                <a16:creationId xmlns:a16="http://schemas.microsoft.com/office/drawing/2014/main" id="{50FBBD91-DD4F-B074-E72C-C98417380E9C}"/>
              </a:ext>
            </a:extLst>
          </p:cNvPr>
          <p:cNvPicPr>
            <a:picLocks noChangeAspect="1"/>
          </p:cNvPicPr>
          <p:nvPr/>
        </p:nvPicPr>
        <p:blipFill>
          <a:blip r:embed="rId4"/>
          <a:stretch>
            <a:fillRect/>
          </a:stretch>
        </p:blipFill>
        <p:spPr>
          <a:xfrm>
            <a:off x="5757245" y="2458117"/>
            <a:ext cx="2434177" cy="1132422"/>
          </a:xfrm>
          <a:prstGeom prst="rect">
            <a:avLst/>
          </a:prstGeom>
        </p:spPr>
      </p:pic>
      <p:sp>
        <p:nvSpPr>
          <p:cNvPr id="5" name="TextBox 4">
            <a:extLst>
              <a:ext uri="{FF2B5EF4-FFF2-40B4-BE49-F238E27FC236}">
                <a16:creationId xmlns:a16="http://schemas.microsoft.com/office/drawing/2014/main" id="{F562F6D6-39A4-24C7-2E9D-3B63BD312355}"/>
              </a:ext>
            </a:extLst>
          </p:cNvPr>
          <p:cNvSpPr txBox="1"/>
          <p:nvPr/>
        </p:nvSpPr>
        <p:spPr>
          <a:xfrm>
            <a:off x="8510721" y="5242173"/>
            <a:ext cx="3631069" cy="1077218"/>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CI, confidence interval; HR, hazard ratio; MAIC, matching-adjusted indirect comparison; OS, overall survival.</a:t>
            </a:r>
          </a:p>
        </p:txBody>
      </p:sp>
    </p:spTree>
    <p:extLst>
      <p:ext uri="{BB962C8B-B14F-4D97-AF65-F5344CB8AC3E}">
        <p14:creationId xmlns:p14="http://schemas.microsoft.com/office/powerpoint/2010/main" val="2949518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EAG's extrapolations of OS. Showing independent models for futibatinib and pemigatinib crossing at around 20 months. After 20 months, models show futibatinib has worse survival.">
            <a:extLst>
              <a:ext uri="{FF2B5EF4-FFF2-40B4-BE49-F238E27FC236}">
                <a16:creationId xmlns:a16="http://schemas.microsoft.com/office/drawing/2014/main" id="{24E57309-2F81-5479-5556-8A84BBE64C24}"/>
              </a:ext>
            </a:extLst>
          </p:cNvPr>
          <p:cNvPicPr>
            <a:picLocks noChangeAspect="1"/>
          </p:cNvPicPr>
          <p:nvPr/>
        </p:nvPicPr>
        <p:blipFill>
          <a:blip r:embed="rId3"/>
          <a:stretch>
            <a:fillRect/>
          </a:stretch>
        </p:blipFill>
        <p:spPr>
          <a:xfrm>
            <a:off x="5930203" y="2161176"/>
            <a:ext cx="6156871" cy="3544194"/>
          </a:xfrm>
          <a:prstGeom prst="rect">
            <a:avLst/>
          </a:prstGeom>
        </p:spPr>
      </p:pic>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63524"/>
            <a:ext cx="11250785" cy="494419"/>
          </a:xfrm>
        </p:spPr>
        <p:txBody>
          <a:bodyPr>
            <a:normAutofit fontScale="90000"/>
          </a:bodyPr>
          <a:lstStyle/>
          <a:p>
            <a:r>
              <a:rPr lang="en-GB" dirty="0">
                <a:latin typeface="Arial" panose="020B0604020202020204" pitchFamily="34" charset="0"/>
                <a:cs typeface="Arial" panose="020B0604020202020204" pitchFamily="34" charset="0"/>
              </a:rPr>
              <a:t>Key Issue 2b: Proportional hazards assumption</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00901FC-B181-2D3A-1CC3-8C7DDCD73FAB}"/>
              </a:ext>
            </a:extLst>
          </p:cNvPr>
          <p:cNvSpPr txBox="1"/>
          <p:nvPr/>
        </p:nvSpPr>
        <p:spPr>
          <a:xfrm>
            <a:off x="93872" y="1743282"/>
            <a:ext cx="531979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Figure 1: </a:t>
            </a:r>
            <a:r>
              <a:rPr lang="en-GB" sz="2200" dirty="0">
                <a:latin typeface="Arial" panose="020B0604020202020204" pitchFamily="34" charset="0"/>
                <a:cs typeface="Arial" panose="020B0604020202020204" pitchFamily="34" charset="0"/>
              </a:rPr>
              <a:t>Company OS extrapolations</a:t>
            </a:r>
          </a:p>
        </p:txBody>
      </p:sp>
      <p:sp>
        <p:nvSpPr>
          <p:cNvPr id="25" name="TextBox 24">
            <a:extLst>
              <a:ext uri="{FF2B5EF4-FFF2-40B4-BE49-F238E27FC236}">
                <a16:creationId xmlns:a16="http://schemas.microsoft.com/office/drawing/2014/main" id="{F25E600E-207A-636B-D48D-DA289DD7C7B2}"/>
              </a:ext>
            </a:extLst>
          </p:cNvPr>
          <p:cNvSpPr txBox="1"/>
          <p:nvPr/>
        </p:nvSpPr>
        <p:spPr>
          <a:xfrm>
            <a:off x="6238228" y="1742995"/>
            <a:ext cx="531979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Figure 2: </a:t>
            </a:r>
            <a:r>
              <a:rPr lang="en-GB" sz="2200" dirty="0">
                <a:latin typeface="Arial" panose="020B0604020202020204" pitchFamily="34" charset="0"/>
                <a:cs typeface="Arial" panose="020B0604020202020204" pitchFamily="34" charset="0"/>
              </a:rPr>
              <a:t>EAG OS extrapolations</a:t>
            </a:r>
          </a:p>
        </p:txBody>
      </p:sp>
      <p:sp>
        <p:nvSpPr>
          <p:cNvPr id="6" name="TextBox 5">
            <a:extLst>
              <a:ext uri="{FF2B5EF4-FFF2-40B4-BE49-F238E27FC236}">
                <a16:creationId xmlns:a16="http://schemas.microsoft.com/office/drawing/2014/main" id="{0F2BB3A8-2C0B-DDAD-95F3-75E8E88865CD}"/>
              </a:ext>
            </a:extLst>
          </p:cNvPr>
          <p:cNvSpPr txBox="1"/>
          <p:nvPr/>
        </p:nvSpPr>
        <p:spPr>
          <a:xfrm>
            <a:off x="474491" y="747654"/>
            <a:ext cx="4939173" cy="430887"/>
          </a:xfrm>
          <a:prstGeom prst="rect">
            <a:avLst/>
          </a:prstGeom>
          <a:noFill/>
        </p:spPr>
        <p:txBody>
          <a:bodyPr wrap="none" rtlCol="0">
            <a:spAutoFit/>
          </a:bodyPr>
          <a:lstStyle/>
          <a:p>
            <a:r>
              <a:rPr lang="en-GB" sz="2200" dirty="0">
                <a:latin typeface="Arial" panose="020B0604020202020204" pitchFamily="34" charset="0"/>
              </a:rPr>
              <a:t>Company and EAG OS extrapolations</a:t>
            </a:r>
          </a:p>
        </p:txBody>
      </p:sp>
      <p:grpSp>
        <p:nvGrpSpPr>
          <p:cNvPr id="17" name="Group 16" descr="Company's extrapolations of OS. Showing similar efficacy for futibatinib and pemigatinib.">
            <a:extLst>
              <a:ext uri="{FF2B5EF4-FFF2-40B4-BE49-F238E27FC236}">
                <a16:creationId xmlns:a16="http://schemas.microsoft.com/office/drawing/2014/main" id="{26AEDB16-8EE0-19DE-1D30-634D0EE5DE32}"/>
              </a:ext>
            </a:extLst>
          </p:cNvPr>
          <p:cNvGrpSpPr/>
          <p:nvPr/>
        </p:nvGrpSpPr>
        <p:grpSpPr>
          <a:xfrm>
            <a:off x="104926" y="2161176"/>
            <a:ext cx="6043387" cy="3652684"/>
            <a:chOff x="104926" y="2161176"/>
            <a:chExt cx="6043387" cy="3652684"/>
          </a:xfrm>
        </p:grpSpPr>
        <p:pic>
          <p:nvPicPr>
            <p:cNvPr id="8" name="Picture 7">
              <a:extLst>
                <a:ext uri="{FF2B5EF4-FFF2-40B4-BE49-F238E27FC236}">
                  <a16:creationId xmlns:a16="http://schemas.microsoft.com/office/drawing/2014/main" id="{FD646694-AF03-F33A-86BA-45B23B20E15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3334" r="2965"/>
            <a:stretch/>
          </p:blipFill>
          <p:spPr>
            <a:xfrm>
              <a:off x="104926" y="2161176"/>
              <a:ext cx="6043387" cy="3652684"/>
            </a:xfrm>
            <a:prstGeom prst="rect">
              <a:avLst/>
            </a:prstGeom>
          </p:spPr>
        </p:pic>
        <p:sp>
          <p:nvSpPr>
            <p:cNvPr id="13" name="TextBox 12">
              <a:extLst>
                <a:ext uri="{FF2B5EF4-FFF2-40B4-BE49-F238E27FC236}">
                  <a16:creationId xmlns:a16="http://schemas.microsoft.com/office/drawing/2014/main" id="{B5731AA7-17E8-6C62-1822-A5C4A48268F8}"/>
                </a:ext>
              </a:extLst>
            </p:cNvPr>
            <p:cNvSpPr txBox="1"/>
            <p:nvPr/>
          </p:nvSpPr>
          <p:spPr>
            <a:xfrm>
              <a:off x="1061816" y="4670697"/>
              <a:ext cx="1149756" cy="369332"/>
            </a:xfrm>
            <a:prstGeom prst="rect">
              <a:avLst/>
            </a:prstGeom>
            <a:solidFill>
              <a:schemeClr val="bg1"/>
            </a:solidFill>
            <a:ln>
              <a:solidFill>
                <a:schemeClr val="tx1"/>
              </a:solidFill>
            </a:ln>
          </p:spPr>
          <p:txBody>
            <a:bodyPr wrap="square" rtlCol="0">
              <a:spAutoFit/>
            </a:bodyPr>
            <a:lstStyle/>
            <a:p>
              <a:r>
                <a:rPr lang="en-GB" dirty="0"/>
                <a:t>HR: 1.05</a:t>
              </a:r>
            </a:p>
          </p:txBody>
        </p:sp>
        <p:cxnSp>
          <p:nvCxnSpPr>
            <p:cNvPr id="18" name="Straight Arrow Connector 17">
              <a:extLst>
                <a:ext uri="{FF2B5EF4-FFF2-40B4-BE49-F238E27FC236}">
                  <a16:creationId xmlns:a16="http://schemas.microsoft.com/office/drawing/2014/main" id="{ACBE79E0-F4FE-CAD6-8792-03DC420DC073}"/>
                </a:ext>
              </a:extLst>
            </p:cNvPr>
            <p:cNvCxnSpPr>
              <a:cxnSpLocks/>
              <a:stCxn id="13" idx="0"/>
            </p:cNvCxnSpPr>
            <p:nvPr/>
          </p:nvCxnSpPr>
          <p:spPr>
            <a:xfrm flipV="1">
              <a:off x="1636694" y="4338084"/>
              <a:ext cx="574878" cy="332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9D76FA9-4A1E-2A81-9E99-80F959C59B92}"/>
                </a:ext>
              </a:extLst>
            </p:cNvPr>
            <p:cNvPicPr>
              <a:picLocks noChangeAspect="1"/>
            </p:cNvPicPr>
            <p:nvPr/>
          </p:nvPicPr>
          <p:blipFill>
            <a:blip r:embed="rId6"/>
            <a:stretch>
              <a:fillRect/>
            </a:stretch>
          </p:blipFill>
          <p:spPr>
            <a:xfrm>
              <a:off x="4235854" y="2241353"/>
              <a:ext cx="1828800" cy="904875"/>
            </a:xfrm>
            <a:prstGeom prst="rect">
              <a:avLst/>
            </a:prstGeom>
          </p:spPr>
        </p:pic>
      </p:grpSp>
      <p:sp>
        <p:nvSpPr>
          <p:cNvPr id="24" name="TextBox 23">
            <a:extLst>
              <a:ext uri="{FF2B5EF4-FFF2-40B4-BE49-F238E27FC236}">
                <a16:creationId xmlns:a16="http://schemas.microsoft.com/office/drawing/2014/main" id="{811250EE-D490-A663-19A8-B495BBABDCA0}"/>
              </a:ext>
            </a:extLst>
          </p:cNvPr>
          <p:cNvSpPr txBox="1"/>
          <p:nvPr/>
        </p:nvSpPr>
        <p:spPr>
          <a:xfrm>
            <a:off x="2258634" y="6518728"/>
            <a:ext cx="7343137"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HR, hazard ratio; OS, overall survival.</a:t>
            </a:r>
          </a:p>
        </p:txBody>
      </p:sp>
    </p:spTree>
    <p:extLst>
      <p:ext uri="{BB962C8B-B14F-4D97-AF65-F5344CB8AC3E}">
        <p14:creationId xmlns:p14="http://schemas.microsoft.com/office/powerpoint/2010/main" val="3949864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Recap: MAIC results – PFS</a:t>
            </a:r>
            <a:br>
              <a:rPr lang="en-GB" dirty="0"/>
            </a:br>
            <a:endParaRPr lang="en-GB" dirty="0"/>
          </a:p>
        </p:txBody>
      </p:sp>
      <p:pic>
        <p:nvPicPr>
          <p:cNvPr id="5" name="Picture 4">
            <a:extLst>
              <a:ext uri="{FF2B5EF4-FFF2-40B4-BE49-F238E27FC236}">
                <a16:creationId xmlns:a16="http://schemas.microsoft.com/office/drawing/2014/main" id="{AA43FCCF-0759-B746-14EB-C6BA858ACC3E}"/>
              </a:ext>
            </a:extLst>
          </p:cNvPr>
          <p:cNvPicPr>
            <a:picLocks noChangeAspect="1"/>
          </p:cNvPicPr>
          <p:nvPr/>
        </p:nvPicPr>
        <p:blipFill rotWithShape="1">
          <a:blip r:embed="rId3"/>
          <a:srcRect b="8757"/>
          <a:stretch/>
        </p:blipFill>
        <p:spPr>
          <a:xfrm>
            <a:off x="1874965" y="1121745"/>
            <a:ext cx="7830868" cy="5564167"/>
          </a:xfrm>
          <a:prstGeom prst="rect">
            <a:avLst/>
          </a:prstGeom>
        </p:spPr>
      </p:pic>
      <p:sp>
        <p:nvSpPr>
          <p:cNvPr id="6" name="TextBox 5">
            <a:extLst>
              <a:ext uri="{FF2B5EF4-FFF2-40B4-BE49-F238E27FC236}">
                <a16:creationId xmlns:a16="http://schemas.microsoft.com/office/drawing/2014/main" id="{689912D7-C5A6-5CB8-F921-1ACE2692276F}"/>
              </a:ext>
            </a:extLst>
          </p:cNvPr>
          <p:cNvSpPr txBox="1"/>
          <p:nvPr/>
        </p:nvSpPr>
        <p:spPr>
          <a:xfrm>
            <a:off x="2909919" y="737024"/>
            <a:ext cx="7148481" cy="769441"/>
          </a:xfrm>
          <a:prstGeom prst="rect">
            <a:avLst/>
          </a:prstGeom>
          <a:solidFill>
            <a:schemeClr val="bg1"/>
          </a:solidFill>
        </p:spPr>
        <p:txBody>
          <a:bodyPr wrap="square" rtlCol="0">
            <a:spAutoFit/>
          </a:bodyPr>
          <a:lstStyle/>
          <a:p>
            <a:r>
              <a:rPr lang="en-GB" sz="2200" b="1" dirty="0">
                <a:latin typeface="Arial" panose="020B0604020202020204" pitchFamily="34" charset="0"/>
                <a:cs typeface="Arial" panose="020B0604020202020204" pitchFamily="34" charset="0"/>
              </a:rPr>
              <a:t>Figure 1</a:t>
            </a:r>
            <a:r>
              <a:rPr lang="en-GB" sz="2200" dirty="0">
                <a:latin typeface="Arial" panose="020B0604020202020204" pitchFamily="34" charset="0"/>
                <a:cs typeface="Arial" panose="020B0604020202020204" pitchFamily="34" charset="0"/>
              </a:rPr>
              <a:t>: Kaplan–Meier plot of unadjusted and MAIC-adjusted PFS for futibatinib versus pemigatinib</a:t>
            </a:r>
          </a:p>
        </p:txBody>
      </p:sp>
      <p:pic>
        <p:nvPicPr>
          <p:cNvPr id="7" name="Picture 6">
            <a:extLst>
              <a:ext uri="{FF2B5EF4-FFF2-40B4-BE49-F238E27FC236}">
                <a16:creationId xmlns:a16="http://schemas.microsoft.com/office/drawing/2014/main" id="{52309503-8B11-B81E-2358-E3B7C2FA374A}"/>
              </a:ext>
            </a:extLst>
          </p:cNvPr>
          <p:cNvPicPr>
            <a:picLocks noChangeAspect="1"/>
          </p:cNvPicPr>
          <p:nvPr/>
        </p:nvPicPr>
        <p:blipFill>
          <a:blip r:embed="rId4"/>
          <a:stretch>
            <a:fillRect/>
          </a:stretch>
        </p:blipFill>
        <p:spPr>
          <a:xfrm>
            <a:off x="6765550" y="2536693"/>
            <a:ext cx="2794837" cy="1300207"/>
          </a:xfrm>
          <a:prstGeom prst="rect">
            <a:avLst/>
          </a:prstGeom>
        </p:spPr>
      </p:pic>
    </p:spTree>
    <p:extLst>
      <p:ext uri="{BB962C8B-B14F-4D97-AF65-F5344CB8AC3E}">
        <p14:creationId xmlns:p14="http://schemas.microsoft.com/office/powerpoint/2010/main" val="283487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AG's extrapolations of PFS. Showing similar efficacy for futibatinib and pemigatinib.">
            <a:extLst>
              <a:ext uri="{FF2B5EF4-FFF2-40B4-BE49-F238E27FC236}">
                <a16:creationId xmlns:a16="http://schemas.microsoft.com/office/drawing/2014/main" id="{5AB0B0CD-CBBD-87D9-29FD-C69B9A0AB8EA}"/>
              </a:ext>
            </a:extLst>
          </p:cNvPr>
          <p:cNvPicPr>
            <a:picLocks noChangeAspect="1"/>
          </p:cNvPicPr>
          <p:nvPr/>
        </p:nvPicPr>
        <p:blipFill>
          <a:blip r:embed="rId3"/>
          <a:stretch>
            <a:fillRect/>
          </a:stretch>
        </p:blipFill>
        <p:spPr>
          <a:xfrm>
            <a:off x="5737821" y="1952250"/>
            <a:ext cx="6358264" cy="3948820"/>
          </a:xfrm>
          <a:prstGeom prst="rect">
            <a:avLst/>
          </a:prstGeom>
        </p:spPr>
      </p:pic>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2b: Proportional hazards assumption</a:t>
            </a:r>
            <a:br>
              <a:rPr lang="en-GB" dirty="0"/>
            </a:br>
            <a:endParaRPr lang="en-GB" dirty="0"/>
          </a:p>
        </p:txBody>
      </p:sp>
      <p:sp>
        <p:nvSpPr>
          <p:cNvPr id="11" name="TextBox 10">
            <a:extLst>
              <a:ext uri="{FF2B5EF4-FFF2-40B4-BE49-F238E27FC236}">
                <a16:creationId xmlns:a16="http://schemas.microsoft.com/office/drawing/2014/main" id="{0CB5A5EE-7D69-CB77-5C32-0638F6D4A0B9}"/>
              </a:ext>
            </a:extLst>
          </p:cNvPr>
          <p:cNvSpPr txBox="1"/>
          <p:nvPr/>
        </p:nvSpPr>
        <p:spPr>
          <a:xfrm>
            <a:off x="111161" y="1521363"/>
            <a:ext cx="531979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Figure 1: </a:t>
            </a:r>
            <a:r>
              <a:rPr lang="en-GB" sz="2200" dirty="0">
                <a:latin typeface="Arial" panose="020B0604020202020204" pitchFamily="34" charset="0"/>
                <a:cs typeface="Arial" panose="020B0604020202020204" pitchFamily="34" charset="0"/>
              </a:rPr>
              <a:t>Company’s PFS extrapolations</a:t>
            </a:r>
          </a:p>
        </p:txBody>
      </p:sp>
      <p:sp>
        <p:nvSpPr>
          <p:cNvPr id="6" name="TextBox 5">
            <a:extLst>
              <a:ext uri="{FF2B5EF4-FFF2-40B4-BE49-F238E27FC236}">
                <a16:creationId xmlns:a16="http://schemas.microsoft.com/office/drawing/2014/main" id="{7DD6672E-C039-2F5C-05F4-21C6C70F57A6}"/>
              </a:ext>
            </a:extLst>
          </p:cNvPr>
          <p:cNvSpPr txBox="1"/>
          <p:nvPr/>
        </p:nvSpPr>
        <p:spPr>
          <a:xfrm>
            <a:off x="6257057" y="1521362"/>
            <a:ext cx="531979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Figure 2: </a:t>
            </a:r>
            <a:r>
              <a:rPr lang="en-GB" sz="2200" dirty="0">
                <a:latin typeface="Arial" panose="020B0604020202020204" pitchFamily="34" charset="0"/>
                <a:cs typeface="Arial" panose="020B0604020202020204" pitchFamily="34" charset="0"/>
              </a:rPr>
              <a:t>EAG’s PFS</a:t>
            </a:r>
            <a:r>
              <a:rPr lang="en-GB" sz="2200" dirty="0">
                <a:solidFill>
                  <a:srgbClr val="FF0000"/>
                </a:solidFill>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extrapolations</a:t>
            </a:r>
          </a:p>
        </p:txBody>
      </p:sp>
      <p:sp>
        <p:nvSpPr>
          <p:cNvPr id="4" name="TextBox 3">
            <a:extLst>
              <a:ext uri="{FF2B5EF4-FFF2-40B4-BE49-F238E27FC236}">
                <a16:creationId xmlns:a16="http://schemas.microsoft.com/office/drawing/2014/main" id="{C4AA61EC-3BC3-FEAB-B7F6-B7334C4BA472}"/>
              </a:ext>
            </a:extLst>
          </p:cNvPr>
          <p:cNvSpPr txBox="1"/>
          <p:nvPr/>
        </p:nvSpPr>
        <p:spPr>
          <a:xfrm>
            <a:off x="474491" y="747654"/>
            <a:ext cx="5080237" cy="430887"/>
          </a:xfrm>
          <a:prstGeom prst="rect">
            <a:avLst/>
          </a:prstGeom>
          <a:noFill/>
        </p:spPr>
        <p:txBody>
          <a:bodyPr wrap="none" rtlCol="0">
            <a:spAutoFit/>
          </a:bodyPr>
          <a:lstStyle/>
          <a:p>
            <a:r>
              <a:rPr lang="en-GB" sz="2200" dirty="0">
                <a:latin typeface="Arial" panose="020B0604020202020204" pitchFamily="34" charset="0"/>
              </a:rPr>
              <a:t>Company and EAG PFS extrapolations</a:t>
            </a:r>
          </a:p>
        </p:txBody>
      </p:sp>
      <p:grpSp>
        <p:nvGrpSpPr>
          <p:cNvPr id="15" name="Group 14" descr="Company's extrapolations of PFS. Showing similar efficacy for futibatinib and pemigatinib.">
            <a:extLst>
              <a:ext uri="{FF2B5EF4-FFF2-40B4-BE49-F238E27FC236}">
                <a16:creationId xmlns:a16="http://schemas.microsoft.com/office/drawing/2014/main" id="{A6B8FDE9-226A-6CAE-F9CF-C30A343BA037}"/>
              </a:ext>
            </a:extLst>
          </p:cNvPr>
          <p:cNvGrpSpPr/>
          <p:nvPr/>
        </p:nvGrpSpPr>
        <p:grpSpPr>
          <a:xfrm>
            <a:off x="157414" y="2068346"/>
            <a:ext cx="5839349" cy="3579162"/>
            <a:chOff x="445359" y="2068345"/>
            <a:chExt cx="6493361" cy="3928117"/>
          </a:xfrm>
        </p:grpSpPr>
        <p:pic>
          <p:nvPicPr>
            <p:cNvPr id="8" name="Picture 7">
              <a:extLst>
                <a:ext uri="{FF2B5EF4-FFF2-40B4-BE49-F238E27FC236}">
                  <a16:creationId xmlns:a16="http://schemas.microsoft.com/office/drawing/2014/main" id="{7CAFC163-ACC9-4579-00EB-D503AB1B9ED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r="575"/>
            <a:stretch/>
          </p:blipFill>
          <p:spPr>
            <a:xfrm>
              <a:off x="445359" y="2068345"/>
              <a:ext cx="6493361" cy="3928117"/>
            </a:xfrm>
            <a:prstGeom prst="rect">
              <a:avLst/>
            </a:prstGeom>
          </p:spPr>
        </p:pic>
        <p:sp>
          <p:nvSpPr>
            <p:cNvPr id="16" name="TextBox 15">
              <a:extLst>
                <a:ext uri="{FF2B5EF4-FFF2-40B4-BE49-F238E27FC236}">
                  <a16:creationId xmlns:a16="http://schemas.microsoft.com/office/drawing/2014/main" id="{138D3058-DB48-0E51-BB8A-AC04AE512B23}"/>
                </a:ext>
              </a:extLst>
            </p:cNvPr>
            <p:cNvSpPr txBox="1"/>
            <p:nvPr/>
          </p:nvSpPr>
          <p:spPr>
            <a:xfrm>
              <a:off x="1775478" y="3934794"/>
              <a:ext cx="1379751" cy="405340"/>
            </a:xfrm>
            <a:prstGeom prst="rect">
              <a:avLst/>
            </a:prstGeom>
            <a:noFill/>
            <a:ln>
              <a:solidFill>
                <a:schemeClr val="tx1"/>
              </a:solidFill>
            </a:ln>
          </p:spPr>
          <p:txBody>
            <a:bodyPr wrap="square" rtlCol="0">
              <a:spAutoFit/>
            </a:bodyPr>
            <a:lstStyle/>
            <a:p>
              <a:r>
                <a:rPr lang="en-GB" dirty="0"/>
                <a:t>HR: 0.93</a:t>
              </a:r>
            </a:p>
          </p:txBody>
        </p:sp>
        <p:cxnSp>
          <p:nvCxnSpPr>
            <p:cNvPr id="24" name="Straight Arrow Connector 23">
              <a:extLst>
                <a:ext uri="{FF2B5EF4-FFF2-40B4-BE49-F238E27FC236}">
                  <a16:creationId xmlns:a16="http://schemas.microsoft.com/office/drawing/2014/main" id="{C48C40A7-2539-24D2-9B3C-2C6B1B483CB6}"/>
                </a:ext>
              </a:extLst>
            </p:cNvPr>
            <p:cNvCxnSpPr>
              <a:cxnSpLocks/>
              <a:stCxn id="16" idx="2"/>
            </p:cNvCxnSpPr>
            <p:nvPr/>
          </p:nvCxnSpPr>
          <p:spPr>
            <a:xfrm flipH="1">
              <a:off x="2042338" y="4340135"/>
              <a:ext cx="423015" cy="487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F8A3387-395E-3424-EA09-8F5CDADCC0EB}"/>
                </a:ext>
              </a:extLst>
            </p:cNvPr>
            <p:cNvPicPr>
              <a:picLocks noChangeAspect="1"/>
            </p:cNvPicPr>
            <p:nvPr/>
          </p:nvPicPr>
          <p:blipFill>
            <a:blip r:embed="rId6"/>
            <a:stretch>
              <a:fillRect/>
            </a:stretch>
          </p:blipFill>
          <p:spPr>
            <a:xfrm>
              <a:off x="4945800" y="2259862"/>
              <a:ext cx="1704975" cy="781050"/>
            </a:xfrm>
            <a:prstGeom prst="rect">
              <a:avLst/>
            </a:prstGeom>
          </p:spPr>
        </p:pic>
      </p:grpSp>
      <p:sp>
        <p:nvSpPr>
          <p:cNvPr id="21" name="TextBox 20">
            <a:extLst>
              <a:ext uri="{FF2B5EF4-FFF2-40B4-BE49-F238E27FC236}">
                <a16:creationId xmlns:a16="http://schemas.microsoft.com/office/drawing/2014/main" id="{28EE92A9-11FF-2B51-B7C7-45C5FA3862A0}"/>
              </a:ext>
            </a:extLst>
          </p:cNvPr>
          <p:cNvSpPr txBox="1"/>
          <p:nvPr/>
        </p:nvSpPr>
        <p:spPr>
          <a:xfrm>
            <a:off x="2258634" y="6518728"/>
            <a:ext cx="7343137"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HR, hazard ratio; PFS, progression-free survival.</a:t>
            </a:r>
          </a:p>
        </p:txBody>
      </p:sp>
    </p:spTree>
    <p:extLst>
      <p:ext uri="{BB962C8B-B14F-4D97-AF65-F5344CB8AC3E}">
        <p14:creationId xmlns:p14="http://schemas.microsoft.com/office/powerpoint/2010/main" val="2265792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78398A-397D-2B34-629A-9C39E58D6FCF}"/>
              </a:ext>
            </a:extLst>
          </p:cNvPr>
          <p:cNvSpPr/>
          <p:nvPr/>
        </p:nvSpPr>
        <p:spPr>
          <a:xfrm>
            <a:off x="204395" y="6279715"/>
            <a:ext cx="806824" cy="44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2c: Curve/model selection</a:t>
            </a:r>
            <a:br>
              <a:rPr lang="en-GB" dirty="0"/>
            </a:br>
            <a:endParaRPr lang="en-GB" dirty="0"/>
          </a:p>
        </p:txBody>
      </p:sp>
      <p:sp>
        <p:nvSpPr>
          <p:cNvPr id="7" name="Rectangle 6">
            <a:extLst>
              <a:ext uri="{FF2B5EF4-FFF2-40B4-BE49-F238E27FC236}">
                <a16:creationId xmlns:a16="http://schemas.microsoft.com/office/drawing/2014/main" id="{0B812996-6925-344B-DEC0-2300B9FADEE8}"/>
              </a:ext>
            </a:extLst>
          </p:cNvPr>
          <p:cNvSpPr/>
          <p:nvPr/>
        </p:nvSpPr>
        <p:spPr>
          <a:xfrm>
            <a:off x="466724" y="2555384"/>
            <a:ext cx="5918034" cy="3511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Model selection should be based on both </a:t>
            </a:r>
            <a:r>
              <a:rPr lang="en-GB" sz="2200" b="1" dirty="0">
                <a:solidFill>
                  <a:schemeClr val="tx1"/>
                </a:solidFill>
                <a:latin typeface="Arial" panose="020B0604020202020204" pitchFamily="34" charset="0"/>
              </a:rPr>
              <a:t>adjusted</a:t>
            </a:r>
            <a:r>
              <a:rPr lang="en-GB" sz="2200" dirty="0">
                <a:solidFill>
                  <a:schemeClr val="tx1"/>
                </a:solidFill>
                <a:latin typeface="Arial" panose="020B0604020202020204" pitchFamily="34" charset="0"/>
              </a:rPr>
              <a:t> futibatinib and </a:t>
            </a:r>
            <a:r>
              <a:rPr lang="en-GB" sz="2200" b="1" dirty="0">
                <a:solidFill>
                  <a:schemeClr val="tx1"/>
                </a:solidFill>
                <a:latin typeface="Arial" panose="020B0604020202020204" pitchFamily="34" charset="0"/>
              </a:rPr>
              <a:t>unadjusted</a:t>
            </a:r>
            <a:r>
              <a:rPr lang="en-GB" sz="2200" dirty="0">
                <a:solidFill>
                  <a:schemeClr val="tx1"/>
                </a:solidFill>
                <a:latin typeface="Arial" panose="020B0604020202020204" pitchFamily="34" charset="0"/>
              </a:rPr>
              <a:t> pemigatinib curves as clinical experts have more experience using pemigatinib</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Independent Weibull models for OS and log-normal models for PFS preferred – same distribution selected for both treatments in line with TSD14 due to similar mechanisms of action</a:t>
            </a:r>
            <a:endParaRPr lang="en-GB" sz="2200" dirty="0">
              <a:solidFill>
                <a:srgbClr val="FF0000"/>
              </a:solidFill>
              <a:latin typeface="Arial" panose="020B0604020202020204" pitchFamily="34" charset="0"/>
            </a:endParaRPr>
          </a:p>
          <a:p>
            <a:pPr marL="342900" indent="-342900">
              <a:buFont typeface="Arial" panose="020B0604020202020204" pitchFamily="34" charset="0"/>
              <a:buChar char="•"/>
            </a:pPr>
            <a:endParaRPr lang="en-GB" sz="22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4287A02-69D8-E617-8076-4344E55AC56C}"/>
              </a:ext>
            </a:extLst>
          </p:cNvPr>
          <p:cNvSpPr/>
          <p:nvPr/>
        </p:nvSpPr>
        <p:spPr>
          <a:xfrm>
            <a:off x="466724" y="870431"/>
            <a:ext cx="11306863" cy="152877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Sought clinical opinion on the </a:t>
            </a:r>
            <a:r>
              <a:rPr lang="en-GB" sz="2200" b="1" dirty="0">
                <a:solidFill>
                  <a:schemeClr val="tx1"/>
                </a:solidFill>
                <a:latin typeface="Arial" panose="020B0604020202020204" pitchFamily="34" charset="0"/>
              </a:rPr>
              <a:t>unadjusted</a:t>
            </a:r>
            <a:r>
              <a:rPr lang="en-GB" sz="2200" dirty="0">
                <a:solidFill>
                  <a:schemeClr val="tx1"/>
                </a:solidFill>
                <a:latin typeface="Arial" panose="020B0604020202020204" pitchFamily="34" charset="0"/>
              </a:rPr>
              <a:t> extrapolations for </a:t>
            </a:r>
            <a:r>
              <a:rPr lang="en-GB" sz="2200" b="1" dirty="0">
                <a:solidFill>
                  <a:schemeClr val="tx1"/>
                </a:solidFill>
                <a:latin typeface="Arial" panose="020B0604020202020204" pitchFamily="34" charset="0"/>
              </a:rPr>
              <a:t>futibatinib only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Log-normal models preferred for futibatinib OS and PFS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No OS or PFS benefit after 24 months when most people had stopped treatment</a:t>
            </a:r>
          </a:p>
          <a:p>
            <a:pPr marL="285750" indent="-285750">
              <a:buFont typeface="Arial" panose="020B0604020202020204" pitchFamily="34" charset="0"/>
              <a:buChar char="•"/>
            </a:pPr>
            <a:endParaRPr lang="en-GB" sz="2200" dirty="0">
              <a:solidFill>
                <a:schemeClr val="tx1"/>
              </a:solidFill>
              <a:latin typeface="Arial" panose="020B0604020202020204" pitchFamily="34" charset="0"/>
            </a:endParaRPr>
          </a:p>
        </p:txBody>
      </p:sp>
      <p:sp>
        <p:nvSpPr>
          <p:cNvPr id="5" name="TextBox 4">
            <a:extLst>
              <a:ext uri="{FF2B5EF4-FFF2-40B4-BE49-F238E27FC236}">
                <a16:creationId xmlns:a16="http://schemas.microsoft.com/office/drawing/2014/main" id="{57E368EA-F2D1-35D3-890D-77F649365AD6}"/>
              </a:ext>
            </a:extLst>
          </p:cNvPr>
          <p:cNvSpPr txBox="1"/>
          <p:nvPr/>
        </p:nvSpPr>
        <p:spPr>
          <a:xfrm>
            <a:off x="6475248" y="2580340"/>
            <a:ext cx="5374106"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Table 1: </a:t>
            </a:r>
            <a:r>
              <a:rPr lang="en-GB" sz="2200" dirty="0">
                <a:latin typeface="Arial" panose="020B0604020202020204" pitchFamily="34" charset="0"/>
                <a:cs typeface="Arial" panose="020B0604020202020204" pitchFamily="34" charset="0"/>
              </a:rPr>
              <a:t>Clinical</a:t>
            </a:r>
            <a:r>
              <a:rPr lang="en-GB" sz="2200" b="1"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expert input</a:t>
            </a:r>
          </a:p>
        </p:txBody>
      </p:sp>
      <p:sp>
        <p:nvSpPr>
          <p:cNvPr id="9" name="Rectangle 8" descr="Question to committee">
            <a:extLst>
              <a:ext uri="{FF2B5EF4-FFF2-40B4-BE49-F238E27FC236}">
                <a16:creationId xmlns:a16="http://schemas.microsoft.com/office/drawing/2014/main" id="{6DAD8939-FE6D-E655-E941-83C089A366E5}"/>
              </a:ext>
            </a:extLst>
          </p:cNvPr>
          <p:cNvSpPr/>
          <p:nvPr/>
        </p:nvSpPr>
        <p:spPr>
          <a:xfrm>
            <a:off x="7418610" y="5850687"/>
            <a:ext cx="4243133" cy="826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br>
              <a:rPr lang="en-GB" sz="2200" dirty="0">
                <a:solidFill>
                  <a:schemeClr val="tx1"/>
                </a:solidFill>
                <a:latin typeface="Arial" panose="020B0604020202020204" pitchFamily="34" charset="0"/>
              </a:rPr>
            </a:br>
            <a:r>
              <a:rPr lang="en-GB" sz="2200" dirty="0">
                <a:solidFill>
                  <a:schemeClr val="tx1"/>
                </a:solidFill>
                <a:latin typeface="Arial" panose="020B0604020202020204" pitchFamily="34" charset="0"/>
              </a:rPr>
              <a:t>Which parametric models are most appropriate?</a:t>
            </a:r>
            <a:br>
              <a:rPr lang="en-GB" sz="2200" dirty="0">
                <a:solidFill>
                  <a:schemeClr val="tx1"/>
                </a:solidFill>
                <a:latin typeface="Arial" panose="020B0604020202020204" pitchFamily="34" charset="0"/>
              </a:rPr>
            </a:br>
            <a:endParaRPr lang="en-GB" sz="2200" dirty="0">
              <a:solidFill>
                <a:schemeClr val="tx1"/>
              </a:solidFill>
              <a:latin typeface="Arial" panose="020B0604020202020204" pitchFamily="34" charset="0"/>
            </a:endParaRPr>
          </a:p>
        </p:txBody>
      </p:sp>
      <p:grpSp>
        <p:nvGrpSpPr>
          <p:cNvPr id="10" name="Group 9">
            <a:extLst>
              <a:ext uri="{FF2B5EF4-FFF2-40B4-BE49-F238E27FC236}">
                <a16:creationId xmlns:a16="http://schemas.microsoft.com/office/drawing/2014/main" id="{141DC5CE-9E9E-78F4-7257-86847E50170E}"/>
              </a:ext>
              <a:ext uri="{C183D7F6-B498-43B3-948B-1728B52AA6E4}">
                <adec:decorative xmlns:adec="http://schemas.microsoft.com/office/drawing/2017/decorative" val="1"/>
              </a:ext>
            </a:extLst>
          </p:cNvPr>
          <p:cNvGrpSpPr/>
          <p:nvPr/>
        </p:nvGrpSpPr>
        <p:grpSpPr>
          <a:xfrm>
            <a:off x="7042313" y="5950161"/>
            <a:ext cx="576000" cy="576000"/>
            <a:chOff x="-1440493" y="4133589"/>
            <a:chExt cx="576000" cy="576000"/>
          </a:xfrm>
        </p:grpSpPr>
        <p:sp>
          <p:nvSpPr>
            <p:cNvPr id="11" name="Oval 10">
              <a:extLst>
                <a:ext uri="{FF2B5EF4-FFF2-40B4-BE49-F238E27FC236}">
                  <a16:creationId xmlns:a16="http://schemas.microsoft.com/office/drawing/2014/main" id="{F1CD6916-FAE8-5EAB-D76A-ACC1E963DB9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2" name="Graphic 11">
              <a:extLst>
                <a:ext uri="{FF2B5EF4-FFF2-40B4-BE49-F238E27FC236}">
                  <a16:creationId xmlns:a16="http://schemas.microsoft.com/office/drawing/2014/main" id="{ADC4ADE2-8186-FE63-22BA-B60B17933BA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13" name="TextBox 12">
            <a:extLst>
              <a:ext uri="{FF2B5EF4-FFF2-40B4-BE49-F238E27FC236}">
                <a16:creationId xmlns:a16="http://schemas.microsoft.com/office/drawing/2014/main" id="{EC36F933-AF64-86EC-9628-70DEF44725D3}"/>
              </a:ext>
            </a:extLst>
          </p:cNvPr>
          <p:cNvSpPr txBox="1"/>
          <p:nvPr/>
        </p:nvSpPr>
        <p:spPr>
          <a:xfrm>
            <a:off x="7235275" y="26934"/>
            <a:ext cx="4934833"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See appendix: </a:t>
            </a:r>
            <a:r>
              <a:rPr lang="en-GB" sz="2200" dirty="0">
                <a:latin typeface="Arial" panose="020B0604020202020204" pitchFamily="34" charset="0"/>
                <a:cs typeface="Arial" panose="020B0604020202020204" pitchFamily="34" charset="0"/>
                <a:hlinkClick r:id="rId5" action="ppaction://hlinksldjump"/>
              </a:rPr>
              <a:t>Fitted curves, AIC &amp; BIC statistics and survival estimates</a:t>
            </a:r>
            <a:endParaRPr lang="en-GB" sz="22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BD957CD-FF07-90BA-0277-1FB3BBDBC69A}"/>
              </a:ext>
            </a:extLst>
          </p:cNvPr>
          <p:cNvGraphicFramePr>
            <a:graphicFrameLocks noGrp="1"/>
          </p:cNvGraphicFramePr>
          <p:nvPr>
            <p:extLst>
              <p:ext uri="{D42A27DB-BD31-4B8C-83A1-F6EECF244321}">
                <p14:modId xmlns:p14="http://schemas.microsoft.com/office/powerpoint/2010/main" val="2988638100"/>
              </p:ext>
            </p:extLst>
          </p:nvPr>
        </p:nvGraphicFramePr>
        <p:xfrm>
          <a:off x="6631480" y="3011227"/>
          <a:ext cx="5293641" cy="2712720"/>
        </p:xfrm>
        <a:graphic>
          <a:graphicData uri="http://schemas.openxmlformats.org/drawingml/2006/table">
            <a:tbl>
              <a:tblPr firstRow="1" bandRow="1">
                <a:tableStyleId>{5C22544A-7EE6-4342-B048-85BDC9FD1C3A}</a:tableStyleId>
              </a:tblPr>
              <a:tblGrid>
                <a:gridCol w="1387902">
                  <a:extLst>
                    <a:ext uri="{9D8B030D-6E8A-4147-A177-3AD203B41FA5}">
                      <a16:colId xmlns:a16="http://schemas.microsoft.com/office/drawing/2014/main" val="1482826064"/>
                    </a:ext>
                  </a:extLst>
                </a:gridCol>
                <a:gridCol w="1423669">
                  <a:extLst>
                    <a:ext uri="{9D8B030D-6E8A-4147-A177-3AD203B41FA5}">
                      <a16:colId xmlns:a16="http://schemas.microsoft.com/office/drawing/2014/main" val="874780925"/>
                    </a:ext>
                  </a:extLst>
                </a:gridCol>
                <a:gridCol w="1223838">
                  <a:extLst>
                    <a:ext uri="{9D8B030D-6E8A-4147-A177-3AD203B41FA5}">
                      <a16:colId xmlns:a16="http://schemas.microsoft.com/office/drawing/2014/main" val="3195844608"/>
                    </a:ext>
                  </a:extLst>
                </a:gridCol>
                <a:gridCol w="1258232">
                  <a:extLst>
                    <a:ext uri="{9D8B030D-6E8A-4147-A177-3AD203B41FA5}">
                      <a16:colId xmlns:a16="http://schemas.microsoft.com/office/drawing/2014/main" val="194088393"/>
                    </a:ext>
                  </a:extLst>
                </a:gridCol>
              </a:tblGrid>
              <a:tr h="370840">
                <a:tc>
                  <a:txBody>
                    <a:bodyPr/>
                    <a:lstStyle/>
                    <a:p>
                      <a:endParaRPr lang="en-GB" sz="2200">
                        <a:latin typeface="Arial" panose="020B0604020202020204" pitchFamily="34" charset="0"/>
                        <a:cs typeface="Arial" panose="020B0604020202020204" pitchFamily="34" charset="0"/>
                      </a:endParaRPr>
                    </a:p>
                  </a:txBody>
                  <a:tcPr/>
                </a:tc>
                <a:tc>
                  <a:txBody>
                    <a:bodyPr/>
                    <a:lstStyle/>
                    <a:p>
                      <a:r>
                        <a:rPr lang="en-GB" sz="2200" dirty="0">
                          <a:latin typeface="Arial" panose="020B0604020202020204" pitchFamily="34" charset="0"/>
                          <a:cs typeface="Arial" panose="020B0604020202020204" pitchFamily="34" charset="0"/>
                        </a:rPr>
                        <a:t>5-yr</a:t>
                      </a:r>
                    </a:p>
                    <a:p>
                      <a:r>
                        <a:rPr lang="en-GB" sz="2200" dirty="0">
                          <a:latin typeface="Arial" panose="020B0604020202020204" pitchFamily="34" charset="0"/>
                          <a:cs typeface="Arial" panose="020B0604020202020204" pitchFamily="34" charset="0"/>
                        </a:rPr>
                        <a:t>OS</a:t>
                      </a:r>
                    </a:p>
                  </a:txBody>
                  <a:tcPr/>
                </a:tc>
                <a:tc>
                  <a:txBody>
                    <a:bodyPr/>
                    <a:lstStyle/>
                    <a:p>
                      <a:r>
                        <a:rPr lang="en-GB" sz="2200" dirty="0">
                          <a:latin typeface="Arial" panose="020B0604020202020204" pitchFamily="34" charset="0"/>
                          <a:cs typeface="Arial" panose="020B0604020202020204" pitchFamily="34" charset="0"/>
                        </a:rPr>
                        <a:t>10-yr OS</a:t>
                      </a:r>
                    </a:p>
                  </a:txBody>
                  <a:tcPr/>
                </a:tc>
                <a:tc>
                  <a:txBody>
                    <a:bodyPr/>
                    <a:lstStyle/>
                    <a:p>
                      <a:r>
                        <a:rPr lang="en-GB" sz="2200" dirty="0">
                          <a:latin typeface="Arial" panose="020B0604020202020204" pitchFamily="34" charset="0"/>
                          <a:cs typeface="Arial" panose="020B0604020202020204" pitchFamily="34" charset="0"/>
                        </a:rPr>
                        <a:t>5-yr</a:t>
                      </a:r>
                    </a:p>
                    <a:p>
                      <a:r>
                        <a:rPr lang="en-GB" sz="2200" dirty="0">
                          <a:latin typeface="Arial" panose="020B0604020202020204" pitchFamily="34" charset="0"/>
                          <a:cs typeface="Arial" panose="020B0604020202020204" pitchFamily="34" charset="0"/>
                        </a:rPr>
                        <a:t>PFS</a:t>
                      </a:r>
                    </a:p>
                  </a:txBody>
                  <a:tcPr/>
                </a:tc>
                <a:extLst>
                  <a:ext uri="{0D108BD9-81ED-4DB2-BD59-A6C34878D82A}">
                    <a16:rowId xmlns:a16="http://schemas.microsoft.com/office/drawing/2014/main" val="2620656656"/>
                  </a:ext>
                </a:extLst>
              </a:tr>
              <a:tr h="370840">
                <a:tc>
                  <a:txBody>
                    <a:bodyPr/>
                    <a:lstStyle/>
                    <a:p>
                      <a:r>
                        <a:rPr lang="en-GB" sz="2200" dirty="0">
                          <a:latin typeface="Arial" panose="020B0604020202020204" pitchFamily="34" charset="0"/>
                          <a:cs typeface="Arial" panose="020B0604020202020204" pitchFamily="34" charset="0"/>
                        </a:rPr>
                        <a:t>Company (</a:t>
                      </a:r>
                      <a:r>
                        <a:rPr lang="en-GB" sz="2200" dirty="0" err="1">
                          <a:latin typeface="Arial" panose="020B0604020202020204" pitchFamily="34" charset="0"/>
                          <a:cs typeface="Arial" panose="020B0604020202020204" pitchFamily="34" charset="0"/>
                        </a:rPr>
                        <a:t>futi</a:t>
                      </a:r>
                      <a:r>
                        <a:rPr lang="en-GB" sz="2200" dirty="0">
                          <a:latin typeface="Arial" panose="020B0604020202020204" pitchFamily="34" charset="0"/>
                          <a:cs typeface="Arial" panose="020B0604020202020204" pitchFamily="34" charset="0"/>
                        </a:rPr>
                        <a:t>.)</a:t>
                      </a:r>
                    </a:p>
                  </a:txBody>
                  <a:tcPr/>
                </a:tc>
                <a:tc>
                  <a:txBody>
                    <a:bodyPr/>
                    <a:lstStyle/>
                    <a:p>
                      <a:r>
                        <a:rPr lang="en-GB" sz="2200" dirty="0">
                          <a:latin typeface="Arial" panose="020B0604020202020204" pitchFamily="34" charset="0"/>
                          <a:cs typeface="Arial" panose="020B0604020202020204" pitchFamily="34" charset="0"/>
                        </a:rPr>
                        <a:t>5-10%</a:t>
                      </a:r>
                    </a:p>
                  </a:txBody>
                  <a:tcPr/>
                </a:tc>
                <a:tc>
                  <a:txBody>
                    <a:bodyPr/>
                    <a:lstStyle/>
                    <a:p>
                      <a:r>
                        <a:rPr lang="en-GB" sz="2200" dirty="0">
                          <a:latin typeface="Arial" panose="020B0604020202020204" pitchFamily="34" charset="0"/>
                          <a:cs typeface="Arial" panose="020B0604020202020204" pitchFamily="34" charset="0"/>
                        </a:rPr>
                        <a:t>1-5%</a:t>
                      </a:r>
                    </a:p>
                  </a:txBody>
                  <a:tcPr/>
                </a:tc>
                <a:tc>
                  <a:txBody>
                    <a:bodyPr/>
                    <a:lstStyle/>
                    <a:p>
                      <a:r>
                        <a:rPr lang="en-GB" sz="2200" dirty="0">
                          <a:latin typeface="Arial" panose="020B0604020202020204" pitchFamily="34" charset="0"/>
                          <a:cs typeface="Arial" panose="020B0604020202020204" pitchFamily="34" charset="0"/>
                        </a:rPr>
                        <a:t>Small but &gt;0%</a:t>
                      </a:r>
                    </a:p>
                  </a:txBody>
                  <a:tcPr/>
                </a:tc>
                <a:extLst>
                  <a:ext uri="{0D108BD9-81ED-4DB2-BD59-A6C34878D82A}">
                    <a16:rowId xmlns:a16="http://schemas.microsoft.com/office/drawing/2014/main" val="1021854069"/>
                  </a:ext>
                </a:extLst>
              </a:tr>
              <a:tr h="370840">
                <a:tc>
                  <a:txBody>
                    <a:bodyPr/>
                    <a:lstStyle/>
                    <a:p>
                      <a:r>
                        <a:rPr lang="en-GB" sz="2200" dirty="0">
                          <a:latin typeface="Arial" panose="020B0604020202020204" pitchFamily="34" charset="0"/>
                          <a:cs typeface="Arial" panose="020B0604020202020204" pitchFamily="34" charset="0"/>
                        </a:rPr>
                        <a:t>EAG***</a:t>
                      </a:r>
                    </a:p>
                  </a:txBody>
                  <a:tcPr/>
                </a:tc>
                <a:tc>
                  <a:txBody>
                    <a:bodyPr/>
                    <a:lstStyle/>
                    <a:p>
                      <a:r>
                        <a:rPr lang="en-GB" sz="2200" dirty="0">
                          <a:latin typeface="Arial" panose="020B0604020202020204" pitchFamily="34" charset="0"/>
                          <a:cs typeface="Arial" panose="020B0604020202020204" pitchFamily="34" charset="0"/>
                        </a:rPr>
                        <a:t>3-10%</a:t>
                      </a:r>
                    </a:p>
                  </a:txBody>
                  <a:tcPr/>
                </a:tc>
                <a:tc>
                  <a:txBody>
                    <a:bodyPr/>
                    <a:lstStyle/>
                    <a:p>
                      <a:r>
                        <a:rPr lang="en-GB" sz="2200" dirty="0">
                          <a:latin typeface="Arial" panose="020B0604020202020204" pitchFamily="34" charset="0"/>
                          <a:cs typeface="Arial" panose="020B0604020202020204" pitchFamily="34" charset="0"/>
                        </a:rPr>
                        <a:t>0-2%</a:t>
                      </a:r>
                    </a:p>
                  </a:txBody>
                  <a:tcPr/>
                </a:tc>
                <a:tc>
                  <a:txBody>
                    <a:bodyPr/>
                    <a:lstStyle/>
                    <a:p>
                      <a:r>
                        <a:rPr lang="en-GB" sz="2200"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240813885"/>
                  </a:ext>
                </a:extLst>
              </a:tr>
              <a:tr h="370840">
                <a:tc>
                  <a:txBody>
                    <a:bodyPr/>
                    <a:lstStyle/>
                    <a:p>
                      <a:r>
                        <a:rPr lang="en-GB" sz="2200" dirty="0">
                          <a:latin typeface="Arial" panose="020B0604020202020204" pitchFamily="34" charset="0"/>
                          <a:cs typeface="Arial" panose="020B0604020202020204" pitchFamily="34" charset="0"/>
                        </a:rPr>
                        <a:t>TA722</a:t>
                      </a:r>
                    </a:p>
                  </a:txBody>
                  <a:tcPr/>
                </a:tc>
                <a:tc>
                  <a:txBody>
                    <a:bodyPr/>
                    <a:lstStyle/>
                    <a:p>
                      <a:r>
                        <a:rPr lang="en-GB" sz="2200" dirty="0">
                          <a:latin typeface="Arial" panose="020B0604020202020204" pitchFamily="34" charset="0"/>
                          <a:cs typeface="Arial" panose="020B0604020202020204" pitchFamily="34" charset="0"/>
                        </a:rPr>
                        <a:t>5%*</a:t>
                      </a:r>
                    </a:p>
                    <a:p>
                      <a:r>
                        <a:rPr lang="en-GB" sz="2200" dirty="0">
                          <a:latin typeface="Arial" panose="020B0604020202020204" pitchFamily="34" charset="0"/>
                          <a:cs typeface="Arial" panose="020B0604020202020204" pitchFamily="34" charset="0"/>
                        </a:rPr>
                        <a:t>10-13%**</a:t>
                      </a:r>
                    </a:p>
                  </a:txBody>
                  <a:tcPr/>
                </a:tc>
                <a:tc>
                  <a:txBody>
                    <a:bodyPr/>
                    <a:lstStyle/>
                    <a:p>
                      <a:r>
                        <a:rPr lang="en-GB" sz="2200" dirty="0">
                          <a:latin typeface="Arial" panose="020B0604020202020204" pitchFamily="34" charset="0"/>
                          <a:cs typeface="Arial" panose="020B0604020202020204" pitchFamily="34" charset="0"/>
                        </a:rPr>
                        <a:t>NR</a:t>
                      </a:r>
                    </a:p>
                  </a:txBody>
                  <a:tcPr/>
                </a:tc>
                <a:tc>
                  <a:txBody>
                    <a:bodyPr/>
                    <a:lstStyle/>
                    <a:p>
                      <a:r>
                        <a:rPr lang="en-GB" sz="2200" dirty="0">
                          <a:latin typeface="Arial" panose="020B0604020202020204" pitchFamily="34" charset="0"/>
                          <a:cs typeface="Arial" panose="020B0604020202020204" pitchFamily="34" charset="0"/>
                        </a:rPr>
                        <a:t>NR</a:t>
                      </a:r>
                    </a:p>
                  </a:txBody>
                  <a:tcPr/>
                </a:tc>
                <a:extLst>
                  <a:ext uri="{0D108BD9-81ED-4DB2-BD59-A6C34878D82A}">
                    <a16:rowId xmlns:a16="http://schemas.microsoft.com/office/drawing/2014/main" val="2577112214"/>
                  </a:ext>
                </a:extLst>
              </a:tr>
            </a:tbl>
          </a:graphicData>
        </a:graphic>
      </p:graphicFrame>
      <p:sp>
        <p:nvSpPr>
          <p:cNvPr id="14" name="TextBox 13">
            <a:extLst>
              <a:ext uri="{FF2B5EF4-FFF2-40B4-BE49-F238E27FC236}">
                <a16:creationId xmlns:a16="http://schemas.microsoft.com/office/drawing/2014/main" id="{B2270A9E-5317-1FAC-5790-D3097B8EE943}"/>
              </a:ext>
            </a:extLst>
          </p:cNvPr>
          <p:cNvSpPr txBox="1"/>
          <p:nvPr/>
        </p:nvSpPr>
        <p:spPr>
          <a:xfrm>
            <a:off x="14192" y="6104032"/>
            <a:ext cx="7028121" cy="830997"/>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Notes: </a:t>
            </a:r>
            <a:r>
              <a:rPr lang="en-GB" sz="1600" dirty="0">
                <a:latin typeface="Arial" panose="020B0604020202020204" pitchFamily="34" charset="0"/>
                <a:cs typeface="Arial" panose="020B0604020202020204" pitchFamily="34" charset="0"/>
              </a:rPr>
              <a:t>*pre-ACM, ** post-ACM; *** assumed standard care. </a:t>
            </a: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OS, overall survival; PFS, progression-free survival; TSD, Technical Support Document.</a:t>
            </a:r>
          </a:p>
        </p:txBody>
      </p:sp>
    </p:spTree>
    <p:extLst>
      <p:ext uri="{BB962C8B-B14F-4D97-AF65-F5344CB8AC3E}">
        <p14:creationId xmlns:p14="http://schemas.microsoft.com/office/powerpoint/2010/main" val="347754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3: Modelling of time on treatment (</a:t>
            </a:r>
            <a:r>
              <a:rPr lang="en-GB" dirty="0" err="1">
                <a:latin typeface="Arial" panose="020B0604020202020204" pitchFamily="34" charset="0"/>
                <a:cs typeface="Arial" panose="020B0604020202020204" pitchFamily="34" charset="0"/>
              </a:rPr>
              <a:t>ToT</a:t>
            </a:r>
            <a:r>
              <a:rPr lang="en-GB" dirty="0">
                <a:latin typeface="Arial" panose="020B0604020202020204" pitchFamily="34" charset="0"/>
                <a:cs typeface="Arial" panose="020B0604020202020204" pitchFamily="34" charset="0"/>
              </a:rPr>
              <a:t>)</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095D89B-195A-4D94-A8DE-CD5502F42403}"/>
              </a:ext>
            </a:extLst>
          </p:cNvPr>
          <p:cNvSpPr/>
          <p:nvPr/>
        </p:nvSpPr>
        <p:spPr>
          <a:xfrm>
            <a:off x="466724" y="856341"/>
            <a:ext cx="11306863" cy="30872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Base case assumes time on treatment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equals PFS for both pemigatinib and futibatinib</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Median PFS and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for futibatinib 8.9 vs 9.07 months – FOENIX-CCA2</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Median PFS and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for pemigatinib 6.9 months vs 7.2 months – TA722</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Scenario where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modelled independently</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Futibatinib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modelled via extrapolation of </a:t>
            </a:r>
            <a:r>
              <a:rPr lang="en-GB" sz="2200" b="1" dirty="0">
                <a:solidFill>
                  <a:schemeClr val="tx1"/>
                </a:solidFill>
                <a:latin typeface="Arial" panose="020B0604020202020204" pitchFamily="34" charset="0"/>
              </a:rPr>
              <a:t>unadjusted</a:t>
            </a:r>
            <a:r>
              <a:rPr lang="en-GB" sz="2200" dirty="0">
                <a:solidFill>
                  <a:schemeClr val="tx1"/>
                </a:solidFill>
                <a:latin typeface="Arial" panose="020B0604020202020204" pitchFamily="34" charset="0"/>
              </a:rPr>
              <a:t> data from FOENIX-CCA2</a:t>
            </a:r>
          </a:p>
          <a:p>
            <a:pPr marL="742950" lvl="1" indent="-285750">
              <a:buFont typeface="Arial" panose="020B0604020202020204" pitchFamily="34" charset="0"/>
              <a:buChar char="•"/>
            </a:pPr>
            <a:r>
              <a:rPr lang="en-GB" sz="2200" dirty="0">
                <a:solidFill>
                  <a:schemeClr val="tx1"/>
                </a:solidFill>
                <a:latin typeface="Arial" panose="020B0604020202020204" pitchFamily="34" charset="0"/>
              </a:rPr>
              <a:t>Pemigatinib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modelled using inverse of estimated MAIC PFS HR (that is, a HR of 0.93) applied to </a:t>
            </a:r>
            <a:r>
              <a:rPr lang="en-GB" sz="2200" dirty="0" err="1">
                <a:solidFill>
                  <a:schemeClr val="tx1"/>
                </a:solidFill>
                <a:latin typeface="Arial" panose="020B0604020202020204" pitchFamily="34" charset="0"/>
              </a:rPr>
              <a:t>futibatinb</a:t>
            </a:r>
            <a:r>
              <a:rPr lang="en-GB" sz="2200" dirty="0">
                <a:solidFill>
                  <a:schemeClr val="tx1"/>
                </a:solidFill>
                <a:latin typeface="Arial" panose="020B0604020202020204" pitchFamily="34" charset="0"/>
              </a:rPr>
              <a:t>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curve, in line with approach for PFS</a:t>
            </a:r>
          </a:p>
        </p:txBody>
      </p:sp>
      <p:sp>
        <p:nvSpPr>
          <p:cNvPr id="16" name="Rectangle 15">
            <a:extLst>
              <a:ext uri="{FF2B5EF4-FFF2-40B4-BE49-F238E27FC236}">
                <a16:creationId xmlns:a16="http://schemas.microsoft.com/office/drawing/2014/main" id="{BE4E1D21-37B6-4DED-9C97-E9DA5819D47B}"/>
              </a:ext>
            </a:extLst>
          </p:cNvPr>
          <p:cNvSpPr/>
          <p:nvPr/>
        </p:nvSpPr>
        <p:spPr>
          <a:xfrm>
            <a:off x="466724" y="4074713"/>
            <a:ext cx="11306863" cy="2115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Prefers to use independent modelling for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company’s scenario more appropriate</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This is because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for futibatinib often lies above PFS curve</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However, by assuming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equal to PFS and applying the inverse of the PFS estimated HR, the potential difference is likely reduced</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EAG also set the PFS curves as an upper bound of the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 curves for both arms</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3169189" y="6246662"/>
            <a:ext cx="6602607"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200" dirty="0">
                <a:solidFill>
                  <a:schemeClr val="tx1"/>
                </a:solidFill>
                <a:latin typeface="Arial" panose="020B0604020202020204" pitchFamily="34" charset="0"/>
              </a:rPr>
              <a:t>What is the preferred approach to modelling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2807128" y="6224492"/>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172547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22BF34-1D5C-EC07-4B5F-547246E34267}"/>
              </a:ext>
            </a:extLst>
          </p:cNvPr>
          <p:cNvSpPr/>
          <p:nvPr/>
        </p:nvSpPr>
        <p:spPr>
          <a:xfrm>
            <a:off x="254000" y="6265333"/>
            <a:ext cx="897467" cy="379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his is a diagram of the liver, gallbladder, stomach and small intestine. It shows that intrahepatic CCA occurs in the bile tract inside of the liver and extrahepatic CCA occurs in the bile tract outside of the liver.">
            <a:extLst>
              <a:ext uri="{FF2B5EF4-FFF2-40B4-BE49-F238E27FC236}">
                <a16:creationId xmlns:a16="http://schemas.microsoft.com/office/drawing/2014/main" id="{DF57CA7B-A7BC-461B-7F87-F9F367115EAD}"/>
              </a:ext>
            </a:extLst>
          </p:cNvPr>
          <p:cNvPicPr>
            <a:picLocks noChangeAspect="1"/>
          </p:cNvPicPr>
          <p:nvPr/>
        </p:nvPicPr>
        <p:blipFill rotWithShape="1">
          <a:blip r:embed="rId3"/>
          <a:srcRect l="14929" r="3318"/>
          <a:stretch/>
        </p:blipFill>
        <p:spPr>
          <a:xfrm>
            <a:off x="7229805" y="1217418"/>
            <a:ext cx="4962195" cy="4046465"/>
          </a:xfrm>
          <a:prstGeom prst="rect">
            <a:avLst/>
          </a:prstGeom>
        </p:spPr>
      </p:pic>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212724"/>
            <a:ext cx="11250785" cy="592817"/>
          </a:xfrm>
        </p:spPr>
        <p:txBody>
          <a:bodyPr>
            <a:normAutofit/>
          </a:bodyPr>
          <a:lstStyle/>
          <a:p>
            <a:r>
              <a:rPr lang="en-GB" sz="3200" dirty="0">
                <a:solidFill>
                  <a:srgbClr val="000000"/>
                </a:solidFill>
                <a:effectLst/>
                <a:latin typeface="Arial" panose="020B0604020202020204" pitchFamily="34" charset="0"/>
                <a:cs typeface="Arial" panose="020B0604020202020204" pitchFamily="34" charset="0"/>
              </a:rPr>
              <a:t>Cholangiocarcinoma</a:t>
            </a:r>
            <a:endParaRPr lang="en-GB" dirty="0">
              <a:latin typeface="Arial" panose="020B0604020202020204" pitchFamily="34" charset="0"/>
              <a:cs typeface="Arial" panose="020B0604020202020204" pitchFamily="34" charset="0"/>
            </a:endParaRPr>
          </a:p>
        </p:txBody>
      </p:sp>
      <p:sp>
        <p:nvSpPr>
          <p:cNvPr id="6" name="Background on BTC">
            <a:extLst>
              <a:ext uri="{FF2B5EF4-FFF2-40B4-BE49-F238E27FC236}">
                <a16:creationId xmlns:a16="http://schemas.microsoft.com/office/drawing/2014/main" id="{18412F6B-BAC9-FF5A-4459-98D865C4087F}"/>
              </a:ext>
            </a:extLst>
          </p:cNvPr>
          <p:cNvSpPr>
            <a:spLocks noGrp="1"/>
          </p:cNvSpPr>
          <p:nvPr>
            <p:ph type="body" sz="quarter" idx="12"/>
          </p:nvPr>
        </p:nvSpPr>
        <p:spPr>
          <a:xfrm>
            <a:off x="466724" y="890413"/>
            <a:ext cx="7000876" cy="5374920"/>
          </a:xfrm>
        </p:spPr>
        <p:txBody>
          <a:bodyPr/>
          <a:lstStyle/>
          <a:p>
            <a:pPr>
              <a:lnSpc>
                <a:spcPct val="100000"/>
              </a:lnSpc>
              <a:spcBef>
                <a:spcPts val="0"/>
              </a:spcBef>
              <a:spcAft>
                <a:spcPts val="800"/>
              </a:spcAft>
            </a:pPr>
            <a:r>
              <a:rPr lang="en-GB" sz="2200" b="1" dirty="0"/>
              <a:t>Background</a:t>
            </a:r>
          </a:p>
          <a:p>
            <a:pPr marL="285750" indent="-285750">
              <a:lnSpc>
                <a:spcPct val="100000"/>
              </a:lnSpc>
              <a:spcBef>
                <a:spcPts val="0"/>
              </a:spcBef>
              <a:spcAft>
                <a:spcPts val="800"/>
              </a:spcAft>
              <a:buFont typeface="Arial" panose="020B0604020202020204" pitchFamily="34" charset="0"/>
              <a:buChar char="•"/>
            </a:pPr>
            <a:r>
              <a:rPr lang="en-GB" sz="2200" dirty="0"/>
              <a:t>Cholangiocarcinoma (CCA) is a rare cancer of the biliary tract: classified as  intrahepatic (</a:t>
            </a:r>
            <a:r>
              <a:rPr lang="en-GB" sz="2200" dirty="0" err="1"/>
              <a:t>iCCA</a:t>
            </a:r>
            <a:r>
              <a:rPr lang="en-GB" sz="2200" dirty="0"/>
              <a:t>) or extrahepatic (</a:t>
            </a:r>
            <a:r>
              <a:rPr lang="en-GB" sz="2200" dirty="0" err="1"/>
              <a:t>eCCA</a:t>
            </a:r>
            <a:r>
              <a:rPr lang="en-GB" sz="2200" dirty="0"/>
              <a:t>)</a:t>
            </a:r>
          </a:p>
          <a:p>
            <a:pPr marL="285750" indent="-285750">
              <a:lnSpc>
                <a:spcPct val="100000"/>
              </a:lnSpc>
              <a:spcBef>
                <a:spcPts val="0"/>
              </a:spcBef>
              <a:spcAft>
                <a:spcPts val="800"/>
              </a:spcAft>
              <a:buFont typeface="Arial" panose="020B0604020202020204" pitchFamily="34" charset="0"/>
              <a:buChar char="•"/>
            </a:pPr>
            <a:r>
              <a:rPr lang="en-GB" sz="2200" dirty="0"/>
              <a:t>Proportion of </a:t>
            </a:r>
            <a:r>
              <a:rPr lang="en-GB" sz="2200" dirty="0" err="1"/>
              <a:t>iCCA</a:t>
            </a:r>
            <a:r>
              <a:rPr lang="en-GB" sz="2200" dirty="0"/>
              <a:t> cases estimated as 10%-74%</a:t>
            </a:r>
          </a:p>
          <a:p>
            <a:pPr marL="971550" lvl="1" indent="-285750">
              <a:lnSpc>
                <a:spcPct val="100000"/>
              </a:lnSpc>
              <a:spcBef>
                <a:spcPts val="0"/>
              </a:spcBef>
              <a:spcAft>
                <a:spcPts val="800"/>
              </a:spcAft>
            </a:pPr>
            <a:r>
              <a:rPr lang="en-GB" sz="2200" dirty="0"/>
              <a:t>Fibroblast growth factor receptor 2 (FGFR2) alterations occur in up to 15% of </a:t>
            </a:r>
            <a:r>
              <a:rPr lang="en-GB" sz="2200" dirty="0" err="1"/>
              <a:t>iCCAs</a:t>
            </a:r>
            <a:endParaRPr lang="en-GB" sz="2200" dirty="0"/>
          </a:p>
          <a:p>
            <a:pPr>
              <a:lnSpc>
                <a:spcPct val="100000"/>
              </a:lnSpc>
              <a:spcBef>
                <a:spcPts val="0"/>
              </a:spcBef>
              <a:spcAft>
                <a:spcPts val="800"/>
              </a:spcAft>
            </a:pPr>
            <a:r>
              <a:rPr lang="en-GB" sz="2200" b="1" dirty="0"/>
              <a:t>Epidemiology</a:t>
            </a:r>
          </a:p>
          <a:p>
            <a:pPr marL="285750" indent="-285750">
              <a:lnSpc>
                <a:spcPct val="100000"/>
              </a:lnSpc>
              <a:spcBef>
                <a:spcPts val="0"/>
              </a:spcBef>
              <a:spcAft>
                <a:spcPts val="800"/>
              </a:spcAft>
              <a:buFont typeface="Arial" panose="020B0604020202020204" pitchFamily="34" charset="0"/>
              <a:buChar char="•"/>
            </a:pPr>
            <a:r>
              <a:rPr lang="en-GB" sz="2200" dirty="0">
                <a:ea typeface="Times New Roman" panose="02020603050405020304" pitchFamily="18" charset="0"/>
              </a:rPr>
              <a:t>England per year: ~2,800 adults diagnosed with cholangiocarcinoma equating to an estimated age-adjusted incidence rate of 4.3 per 100,000 </a:t>
            </a:r>
          </a:p>
          <a:p>
            <a:pPr>
              <a:lnSpc>
                <a:spcPct val="100000"/>
              </a:lnSpc>
              <a:spcBef>
                <a:spcPts val="0"/>
              </a:spcBef>
              <a:spcAft>
                <a:spcPts val="800"/>
              </a:spcAft>
            </a:pPr>
            <a:r>
              <a:rPr lang="en-GB" sz="2200" b="1" dirty="0"/>
              <a:t>Symptomology</a:t>
            </a:r>
          </a:p>
          <a:p>
            <a:pPr marL="342900" indent="-342900">
              <a:lnSpc>
                <a:spcPct val="100000"/>
              </a:lnSpc>
              <a:spcBef>
                <a:spcPts val="0"/>
              </a:spcBef>
              <a:spcAft>
                <a:spcPts val="800"/>
              </a:spcAft>
              <a:buFont typeface="Arial" panose="020B0604020202020204" pitchFamily="34" charset="0"/>
              <a:buChar char="•"/>
            </a:pPr>
            <a:r>
              <a:rPr lang="en-GB" sz="2200" dirty="0"/>
              <a:t>Often asymptomatic but can include jaundice, itchy skin, weight loss, abdominal pain, fatigue and fever</a:t>
            </a:r>
          </a:p>
          <a:p>
            <a:pPr>
              <a:lnSpc>
                <a:spcPct val="100000"/>
              </a:lnSpc>
              <a:spcBef>
                <a:spcPts val="0"/>
              </a:spcBef>
              <a:spcAft>
                <a:spcPts val="800"/>
              </a:spcAft>
            </a:pPr>
            <a:endParaRPr lang="en-GB" sz="2200" dirty="0">
              <a:ea typeface="Times New Roman" panose="02020603050405020304" pitchFamily="18" charset="0"/>
            </a:endParaRPr>
          </a:p>
        </p:txBody>
      </p:sp>
      <p:sp>
        <p:nvSpPr>
          <p:cNvPr id="10" name="TextBox 9">
            <a:extLst>
              <a:ext uri="{FF2B5EF4-FFF2-40B4-BE49-F238E27FC236}">
                <a16:creationId xmlns:a16="http://schemas.microsoft.com/office/drawing/2014/main" id="{2D1D164E-0A42-7D8F-6129-B08898577A9B}"/>
              </a:ext>
            </a:extLst>
          </p:cNvPr>
          <p:cNvSpPr txBox="1"/>
          <p:nvPr/>
        </p:nvSpPr>
        <p:spPr>
          <a:xfrm>
            <a:off x="7205641" y="1001975"/>
            <a:ext cx="467607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Figure 1: </a:t>
            </a:r>
            <a:r>
              <a:rPr lang="en-GB" sz="2200" dirty="0">
                <a:latin typeface="Arial" panose="020B0604020202020204" pitchFamily="34" charset="0"/>
                <a:cs typeface="Arial" panose="020B0604020202020204" pitchFamily="34" charset="0"/>
              </a:rPr>
              <a:t>Classification of CCA</a:t>
            </a:r>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4: Severity modifier</a:t>
            </a:r>
            <a:br>
              <a:rPr lang="en-GB" dirty="0"/>
            </a:br>
            <a:br>
              <a:rPr lang="en-GB" dirty="0"/>
            </a:br>
            <a:endParaRPr lang="en-GB" dirty="0"/>
          </a:p>
        </p:txBody>
      </p:sp>
      <p:sp>
        <p:nvSpPr>
          <p:cNvPr id="15" name="Rectangle 14">
            <a:extLst>
              <a:ext uri="{FF2B5EF4-FFF2-40B4-BE49-F238E27FC236}">
                <a16:creationId xmlns:a16="http://schemas.microsoft.com/office/drawing/2014/main" id="{A095D89B-195A-4D94-A8DE-CD5502F42403}"/>
              </a:ext>
            </a:extLst>
          </p:cNvPr>
          <p:cNvSpPr/>
          <p:nvPr/>
        </p:nvSpPr>
        <p:spPr>
          <a:xfrm>
            <a:off x="474491" y="748939"/>
            <a:ext cx="11306863" cy="265922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endParaRPr lang="en-GB" sz="2000" b="1" dirty="0">
              <a:solidFill>
                <a:schemeClr val="accent2"/>
              </a:solidFill>
              <a:latin typeface="Arial" panose="020B0604020202020204" pitchFamily="34" charset="0"/>
            </a:endParaRPr>
          </a:p>
          <a:p>
            <a:endParaRPr lang="en-GB" sz="2000" b="1" dirty="0">
              <a:solidFill>
                <a:schemeClr val="accent2"/>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74492" y="3513420"/>
            <a:ext cx="5316709" cy="5637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a:t>
            </a:r>
            <a:r>
              <a:rPr lang="en-GB" sz="2200" dirty="0">
                <a:solidFill>
                  <a:schemeClr val="tx1"/>
                </a:solidFill>
                <a:latin typeface="Arial" panose="020B0604020202020204" pitchFamily="34" charset="0"/>
              </a:rPr>
              <a:t>Validated company results</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548331" y="5784538"/>
            <a:ext cx="5427751" cy="576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200" dirty="0">
                <a:solidFill>
                  <a:schemeClr val="tx1"/>
                </a:solidFill>
                <a:latin typeface="Arial" panose="020B0604020202020204" pitchFamily="34" charset="0"/>
              </a:rPr>
              <a:t>Is a severity modifier of 1.2 appropriate?</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86492" y="5784538"/>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aphicFrame>
        <p:nvGraphicFramePr>
          <p:cNvPr id="3" name="Table 6">
            <a:extLst>
              <a:ext uri="{FF2B5EF4-FFF2-40B4-BE49-F238E27FC236}">
                <a16:creationId xmlns:a16="http://schemas.microsoft.com/office/drawing/2014/main" id="{7A2FC348-34FD-C1FF-3E81-D161891922BA}"/>
              </a:ext>
            </a:extLst>
          </p:cNvPr>
          <p:cNvGraphicFramePr>
            <a:graphicFrameLocks noGrp="1"/>
          </p:cNvGraphicFramePr>
          <p:nvPr>
            <p:extLst>
              <p:ext uri="{D42A27DB-BD31-4B8C-83A1-F6EECF244321}">
                <p14:modId xmlns:p14="http://schemas.microsoft.com/office/powerpoint/2010/main" val="2716697187"/>
              </p:ext>
            </p:extLst>
          </p:nvPr>
        </p:nvGraphicFramePr>
        <p:xfrm>
          <a:off x="719305" y="1525397"/>
          <a:ext cx="10869866" cy="1695453"/>
        </p:xfrm>
        <a:graphic>
          <a:graphicData uri="http://schemas.openxmlformats.org/drawingml/2006/table">
            <a:tbl>
              <a:tblPr firstRow="1" bandRow="1">
                <a:tableStyleId>{21E4AEA4-8DFA-4A89-87EB-49C32662AFE0}</a:tableStyleId>
              </a:tblPr>
              <a:tblGrid>
                <a:gridCol w="2941779">
                  <a:extLst>
                    <a:ext uri="{9D8B030D-6E8A-4147-A177-3AD203B41FA5}">
                      <a16:colId xmlns:a16="http://schemas.microsoft.com/office/drawing/2014/main" val="984063111"/>
                    </a:ext>
                  </a:extLst>
                </a:gridCol>
                <a:gridCol w="2087713">
                  <a:extLst>
                    <a:ext uri="{9D8B030D-6E8A-4147-A177-3AD203B41FA5}">
                      <a16:colId xmlns:a16="http://schemas.microsoft.com/office/drawing/2014/main" val="3528286551"/>
                    </a:ext>
                  </a:extLst>
                </a:gridCol>
                <a:gridCol w="1897922">
                  <a:extLst>
                    <a:ext uri="{9D8B030D-6E8A-4147-A177-3AD203B41FA5}">
                      <a16:colId xmlns:a16="http://schemas.microsoft.com/office/drawing/2014/main" val="2229036277"/>
                    </a:ext>
                  </a:extLst>
                </a:gridCol>
                <a:gridCol w="1971226">
                  <a:extLst>
                    <a:ext uri="{9D8B030D-6E8A-4147-A177-3AD203B41FA5}">
                      <a16:colId xmlns:a16="http://schemas.microsoft.com/office/drawing/2014/main" val="2716350486"/>
                    </a:ext>
                  </a:extLst>
                </a:gridCol>
                <a:gridCol w="1971226">
                  <a:extLst>
                    <a:ext uri="{9D8B030D-6E8A-4147-A177-3AD203B41FA5}">
                      <a16:colId xmlns:a16="http://schemas.microsoft.com/office/drawing/2014/main" val="3995556997"/>
                    </a:ext>
                  </a:extLst>
                </a:gridCol>
              </a:tblGrid>
              <a:tr h="603935">
                <a:tc>
                  <a:txBody>
                    <a:bodyPr/>
                    <a:lstStyle/>
                    <a:p>
                      <a:r>
                        <a:rPr lang="en-GB" sz="2200" b="0" dirty="0">
                          <a:latin typeface="Arial" panose="020B0604020202020204" pitchFamily="34" charset="0"/>
                          <a:cs typeface="Arial" panose="020B0604020202020204" pitchFamily="34" charset="0"/>
                        </a:rPr>
                        <a:t>QALYs of people without condition</a:t>
                      </a:r>
                    </a:p>
                  </a:txBody>
                  <a:tcPr/>
                </a:tc>
                <a:tc>
                  <a:txBody>
                    <a:bodyPr/>
                    <a:lstStyle/>
                    <a:p>
                      <a:r>
                        <a:rPr lang="en-GB" sz="2200" b="0" dirty="0">
                          <a:latin typeface="Arial" panose="020B0604020202020204" pitchFamily="34" charset="0"/>
                          <a:cs typeface="Arial" panose="020B0604020202020204" pitchFamily="34" charset="0"/>
                        </a:rPr>
                        <a:t>QALYs with the condition on pemigatinib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Absolute QALY shortfall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Proportional QALY shortfall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QALY weight</a:t>
                      </a:r>
                    </a:p>
                  </a:txBody>
                  <a:tcPr/>
                </a:tc>
                <a:extLst>
                  <a:ext uri="{0D108BD9-81ED-4DB2-BD59-A6C34878D82A}">
                    <a16:rowId xmlns:a16="http://schemas.microsoft.com/office/drawing/2014/main" val="2700794746"/>
                  </a:ext>
                </a:extLst>
              </a:tr>
              <a:tr h="598173">
                <a:tc>
                  <a:txBody>
                    <a:bodyPr/>
                    <a:lstStyle/>
                    <a:p>
                      <a:pPr algn="ctr">
                        <a:lnSpc>
                          <a:spcPct val="115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14.13</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Bef>
                          <a:spcPts val="200"/>
                        </a:spcBef>
                        <a:spcAft>
                          <a:spcPts val="200"/>
                        </a:spcAft>
                      </a:pPr>
                      <a:r>
                        <a:rPr lang="en-GB" sz="2200" u="sng" dirty="0">
                          <a:effectLst/>
                          <a:highlight>
                            <a:srgbClr val="000000"/>
                          </a:highlight>
                          <a:latin typeface="Arial" panose="020B0604020202020204" pitchFamily="34" charset="0"/>
                          <a:ea typeface="Calibri" panose="020F0502020204030204" pitchFamily="34" charset="0"/>
                          <a:cs typeface="Arial" panose="020B0604020202020204" pitchFamily="34" charset="0"/>
                        </a:rPr>
                        <a:t>****</a:t>
                      </a:r>
                      <a:endParaRPr lang="en-GB" sz="22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Bef>
                          <a:spcPts val="200"/>
                        </a:spcBef>
                        <a:spcAft>
                          <a:spcPts val="200"/>
                        </a:spcAft>
                      </a:pPr>
                      <a:r>
                        <a:rPr lang="en-GB" sz="2200" u="sng" dirty="0">
                          <a:effectLst/>
                          <a:highlight>
                            <a:srgbClr val="000000"/>
                          </a:highlight>
                          <a:latin typeface="Arial" panose="020B0604020202020204" pitchFamily="34" charset="0"/>
                          <a:ea typeface="Calibri" panose="020F0502020204030204" pitchFamily="34" charset="0"/>
                          <a:cs typeface="Arial" panose="020B0604020202020204" pitchFamily="34" charset="0"/>
                        </a:rPr>
                        <a:t>*****</a:t>
                      </a:r>
                      <a:endParaRPr lang="en-GB" sz="22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Bef>
                          <a:spcPts val="200"/>
                        </a:spcBef>
                        <a:spcAft>
                          <a:spcPts val="200"/>
                        </a:spcAft>
                      </a:pPr>
                      <a:r>
                        <a:rPr lang="en-GB" sz="2200" u="sng" dirty="0">
                          <a:effectLst/>
                          <a:highlight>
                            <a:srgbClr val="000000"/>
                          </a:highlight>
                          <a:latin typeface="Arial" panose="020B0604020202020204" pitchFamily="34" charset="0"/>
                          <a:ea typeface="Calibri" panose="020F0502020204030204" pitchFamily="34" charset="0"/>
                          <a:cs typeface="Arial" panose="020B0604020202020204" pitchFamily="34" charset="0"/>
                        </a:rPr>
                        <a:t>*****</a:t>
                      </a:r>
                      <a:endParaRPr lang="en-GB" sz="22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Bef>
                          <a:spcPts val="200"/>
                        </a:spcBef>
                        <a:spcAft>
                          <a:spcPts val="200"/>
                        </a:spcAft>
                      </a:pPr>
                      <a:r>
                        <a:rPr lang="en-GB" sz="2200" dirty="0">
                          <a:effectLst/>
                          <a:latin typeface="Arial" panose="020B0604020202020204" pitchFamily="34" charset="0"/>
                          <a:ea typeface="Calibri" panose="020F0502020204030204" pitchFamily="34" charset="0"/>
                          <a:cs typeface="Arial" panose="020B0604020202020204" pitchFamily="34" charset="0"/>
                        </a:rPr>
                        <a:t>1.2</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54690164"/>
                  </a:ext>
                </a:extLst>
              </a:tr>
            </a:tbl>
          </a:graphicData>
        </a:graphic>
      </p:graphicFrame>
      <p:sp>
        <p:nvSpPr>
          <p:cNvPr id="7" name="TextBox 6">
            <a:extLst>
              <a:ext uri="{FF2B5EF4-FFF2-40B4-BE49-F238E27FC236}">
                <a16:creationId xmlns:a16="http://schemas.microsoft.com/office/drawing/2014/main" id="{FD3133D2-8D23-74FC-4EC9-AE19CAA06DFA}"/>
              </a:ext>
            </a:extLst>
          </p:cNvPr>
          <p:cNvSpPr txBox="1"/>
          <p:nvPr/>
        </p:nvSpPr>
        <p:spPr>
          <a:xfrm>
            <a:off x="657183" y="1094510"/>
            <a:ext cx="6737684"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Table 1: </a:t>
            </a:r>
            <a:r>
              <a:rPr lang="en-GB" sz="2200" dirty="0">
                <a:latin typeface="Arial" panose="020B0604020202020204" pitchFamily="34" charset="0"/>
                <a:cs typeface="Arial" panose="020B0604020202020204" pitchFamily="34" charset="0"/>
              </a:rPr>
              <a:t>Company’s QALY shortfall analysis</a:t>
            </a:r>
          </a:p>
        </p:txBody>
      </p:sp>
      <p:graphicFrame>
        <p:nvGraphicFramePr>
          <p:cNvPr id="4" name="Table 4">
            <a:extLst>
              <a:ext uri="{FF2B5EF4-FFF2-40B4-BE49-F238E27FC236}">
                <a16:creationId xmlns:a16="http://schemas.microsoft.com/office/drawing/2014/main" id="{C4638201-023B-FBCE-80F5-EE0AEBC3F623}"/>
              </a:ext>
            </a:extLst>
          </p:cNvPr>
          <p:cNvGraphicFramePr>
            <a:graphicFrameLocks noGrp="1"/>
          </p:cNvGraphicFramePr>
          <p:nvPr>
            <p:extLst>
              <p:ext uri="{D42A27DB-BD31-4B8C-83A1-F6EECF244321}">
                <p14:modId xmlns:p14="http://schemas.microsoft.com/office/powerpoint/2010/main" val="1170516132"/>
              </p:ext>
            </p:extLst>
          </p:nvPr>
        </p:nvGraphicFramePr>
        <p:xfrm>
          <a:off x="6168732" y="3513420"/>
          <a:ext cx="5612622" cy="2937984"/>
        </p:xfrm>
        <a:graphic>
          <a:graphicData uri="http://schemas.openxmlformats.org/drawingml/2006/table">
            <a:tbl>
              <a:tblPr firstRow="1" bandRow="1">
                <a:tableStyleId>{21E4AEA4-8DFA-4A89-87EB-49C32662AFE0}</a:tableStyleId>
              </a:tblPr>
              <a:tblGrid>
                <a:gridCol w="1408700">
                  <a:extLst>
                    <a:ext uri="{9D8B030D-6E8A-4147-A177-3AD203B41FA5}">
                      <a16:colId xmlns:a16="http://schemas.microsoft.com/office/drawing/2014/main" val="604690041"/>
                    </a:ext>
                  </a:extLst>
                </a:gridCol>
                <a:gridCol w="2032411">
                  <a:extLst>
                    <a:ext uri="{9D8B030D-6E8A-4147-A177-3AD203B41FA5}">
                      <a16:colId xmlns:a16="http://schemas.microsoft.com/office/drawing/2014/main" val="1558910358"/>
                    </a:ext>
                  </a:extLst>
                </a:gridCol>
                <a:gridCol w="2171511">
                  <a:extLst>
                    <a:ext uri="{9D8B030D-6E8A-4147-A177-3AD203B41FA5}">
                      <a16:colId xmlns:a16="http://schemas.microsoft.com/office/drawing/2014/main" val="2539275014"/>
                    </a:ext>
                  </a:extLst>
                </a:gridCol>
              </a:tblGrid>
              <a:tr h="793700">
                <a:tc>
                  <a:txBody>
                    <a:bodyPr/>
                    <a:lstStyle/>
                    <a:p>
                      <a:r>
                        <a:rPr lang="en-GB" sz="2200" dirty="0">
                          <a:latin typeface="Arial" panose="020B0604020202020204" pitchFamily="34" charset="0"/>
                          <a:cs typeface="Arial" panose="020B0604020202020204" pitchFamily="34" charset="0"/>
                        </a:rPr>
                        <a:t>QALY weight</a:t>
                      </a:r>
                    </a:p>
                  </a:txBody>
                  <a:tcPr/>
                </a:tc>
                <a:tc>
                  <a:txBody>
                    <a:bodyPr/>
                    <a:lstStyle/>
                    <a:p>
                      <a:r>
                        <a:rPr lang="en-GB" sz="2200" dirty="0">
                          <a:latin typeface="Arial" panose="020B0604020202020204" pitchFamily="34" charset="0"/>
                          <a:cs typeface="Arial" panose="020B0604020202020204" pitchFamily="34" charset="0"/>
                        </a:rPr>
                        <a:t>Absolute shortfall</a:t>
                      </a:r>
                    </a:p>
                  </a:txBody>
                  <a:tcPr/>
                </a:tc>
                <a:tc>
                  <a:txBody>
                    <a:bodyPr/>
                    <a:lstStyle/>
                    <a:p>
                      <a:r>
                        <a:rPr lang="en-GB" sz="2200" dirty="0">
                          <a:latin typeface="Arial" panose="020B0604020202020204" pitchFamily="34" charset="0"/>
                          <a:cs typeface="Arial" panose="020B0604020202020204" pitchFamily="34" charset="0"/>
                        </a:rPr>
                        <a:t>Proportional shortfall</a:t>
                      </a:r>
                    </a:p>
                  </a:txBody>
                  <a:tcPr/>
                </a:tc>
                <a:extLst>
                  <a:ext uri="{0D108BD9-81ED-4DB2-BD59-A6C34878D82A}">
                    <a16:rowId xmlns:a16="http://schemas.microsoft.com/office/drawing/2014/main" val="3135952743"/>
                  </a:ext>
                </a:extLst>
              </a:tr>
              <a:tr h="718040">
                <a:tc>
                  <a:txBody>
                    <a:bodyPr/>
                    <a:lstStyle/>
                    <a:p>
                      <a:r>
                        <a:rPr lang="en-GB" sz="2200" dirty="0">
                          <a:latin typeface="Arial" panose="020B0604020202020204" pitchFamily="34" charset="0"/>
                          <a:cs typeface="Arial" panose="020B0604020202020204" pitchFamily="34" charset="0"/>
                        </a:rPr>
                        <a:t>1</a:t>
                      </a:r>
                    </a:p>
                  </a:txBody>
                  <a:tcPr/>
                </a:tc>
                <a:tc>
                  <a:txBody>
                    <a:bodyPr/>
                    <a:lstStyle/>
                    <a:p>
                      <a:r>
                        <a:rPr lang="en-GB" sz="2200" dirty="0">
                          <a:latin typeface="Arial" panose="020B0604020202020204" pitchFamily="34" charset="0"/>
                          <a:cs typeface="Arial" panose="020B0604020202020204" pitchFamily="34" charset="0"/>
                        </a:rPr>
                        <a:t>Less than 12</a:t>
                      </a:r>
                    </a:p>
                  </a:txBody>
                  <a:tcPr/>
                </a:tc>
                <a:tc>
                  <a:txBody>
                    <a:bodyPr/>
                    <a:lstStyle/>
                    <a:p>
                      <a:r>
                        <a:rPr lang="en-GB" sz="2200" dirty="0">
                          <a:latin typeface="Arial" panose="020B0604020202020204" pitchFamily="34" charset="0"/>
                          <a:cs typeface="Arial" panose="020B0604020202020204" pitchFamily="34" charset="0"/>
                        </a:rPr>
                        <a:t>Less than 0.85</a:t>
                      </a:r>
                    </a:p>
                  </a:txBody>
                  <a:tcPr/>
                </a:tc>
                <a:extLst>
                  <a:ext uri="{0D108BD9-81ED-4DB2-BD59-A6C34878D82A}">
                    <a16:rowId xmlns:a16="http://schemas.microsoft.com/office/drawing/2014/main" val="123753817"/>
                  </a:ext>
                </a:extLst>
              </a:tr>
              <a:tr h="718040">
                <a:tc>
                  <a:txBody>
                    <a:bodyPr/>
                    <a:lstStyle/>
                    <a:p>
                      <a:r>
                        <a:rPr lang="en-GB" sz="2200" dirty="0">
                          <a:latin typeface="Arial" panose="020B0604020202020204" pitchFamily="34" charset="0"/>
                          <a:cs typeface="Arial" panose="020B0604020202020204" pitchFamily="34" charset="0"/>
                        </a:rPr>
                        <a:t>X 1.2</a:t>
                      </a:r>
                    </a:p>
                  </a:txBody>
                  <a:tcPr/>
                </a:tc>
                <a:tc>
                  <a:txBody>
                    <a:bodyPr/>
                    <a:lstStyle/>
                    <a:p>
                      <a:r>
                        <a:rPr lang="en-GB" sz="2200" dirty="0">
                          <a:latin typeface="Arial" panose="020B0604020202020204" pitchFamily="34" charset="0"/>
                          <a:cs typeface="Arial" panose="020B0604020202020204" pitchFamily="34" charset="0"/>
                        </a:rPr>
                        <a:t>12 to 18</a:t>
                      </a:r>
                    </a:p>
                  </a:txBody>
                  <a:tcPr/>
                </a:tc>
                <a:tc>
                  <a:txBody>
                    <a:bodyPr/>
                    <a:lstStyle/>
                    <a:p>
                      <a:r>
                        <a:rPr lang="en-GB" sz="2200" dirty="0">
                          <a:latin typeface="Arial" panose="020B0604020202020204" pitchFamily="34" charset="0"/>
                          <a:cs typeface="Arial" panose="020B0604020202020204" pitchFamily="34" charset="0"/>
                        </a:rPr>
                        <a:t>0.85 to 0.95</a:t>
                      </a:r>
                    </a:p>
                  </a:txBody>
                  <a:tcPr/>
                </a:tc>
                <a:extLst>
                  <a:ext uri="{0D108BD9-81ED-4DB2-BD59-A6C34878D82A}">
                    <a16:rowId xmlns:a16="http://schemas.microsoft.com/office/drawing/2014/main" val="200722641"/>
                  </a:ext>
                </a:extLst>
              </a:tr>
              <a:tr h="708204">
                <a:tc>
                  <a:txBody>
                    <a:bodyPr/>
                    <a:lstStyle/>
                    <a:p>
                      <a:r>
                        <a:rPr lang="en-GB" sz="2200" dirty="0">
                          <a:latin typeface="Arial" panose="020B0604020202020204" pitchFamily="34" charset="0"/>
                          <a:cs typeface="Arial" panose="020B0604020202020204" pitchFamily="34" charset="0"/>
                        </a:rPr>
                        <a:t>X 1.7</a:t>
                      </a:r>
                    </a:p>
                  </a:txBody>
                  <a:tcPr/>
                </a:tc>
                <a:tc>
                  <a:txBody>
                    <a:bodyPr/>
                    <a:lstStyle/>
                    <a:p>
                      <a:r>
                        <a:rPr lang="en-GB" sz="2200" dirty="0">
                          <a:latin typeface="Arial" panose="020B0604020202020204" pitchFamily="34" charset="0"/>
                          <a:cs typeface="Arial" panose="020B0604020202020204" pitchFamily="34" charset="0"/>
                        </a:rPr>
                        <a:t>At least 18</a:t>
                      </a:r>
                    </a:p>
                  </a:txBody>
                  <a:tcPr/>
                </a:tc>
                <a:tc>
                  <a:txBody>
                    <a:bodyPr/>
                    <a:lstStyle/>
                    <a:p>
                      <a:r>
                        <a:rPr lang="en-GB" sz="2200" dirty="0">
                          <a:latin typeface="Arial" panose="020B0604020202020204" pitchFamily="34" charset="0"/>
                          <a:cs typeface="Arial" panose="020B0604020202020204" pitchFamily="34" charset="0"/>
                        </a:rPr>
                        <a:t>At least 0.95</a:t>
                      </a:r>
                    </a:p>
                  </a:txBody>
                  <a:tcPr/>
                </a:tc>
                <a:extLst>
                  <a:ext uri="{0D108BD9-81ED-4DB2-BD59-A6C34878D82A}">
                    <a16:rowId xmlns:a16="http://schemas.microsoft.com/office/drawing/2014/main" val="2109313565"/>
                  </a:ext>
                </a:extLst>
              </a:tr>
            </a:tbl>
          </a:graphicData>
        </a:graphic>
      </p:graphicFrame>
      <p:sp>
        <p:nvSpPr>
          <p:cNvPr id="5" name="Rectangle 4">
            <a:extLst>
              <a:ext uri="{FF2B5EF4-FFF2-40B4-BE49-F238E27FC236}">
                <a16:creationId xmlns:a16="http://schemas.microsoft.com/office/drawing/2014/main" id="{0885A2F9-3E68-F9D5-3BCF-324DAE32202F}"/>
              </a:ext>
            </a:extLst>
          </p:cNvPr>
          <p:cNvSpPr/>
          <p:nvPr/>
        </p:nvSpPr>
        <p:spPr>
          <a:xfrm>
            <a:off x="466724" y="4210950"/>
            <a:ext cx="5316709" cy="1448446"/>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3">
                    <a:lumMod val="50000"/>
                  </a:schemeClr>
                </a:solidFill>
                <a:latin typeface="Arial" panose="020B0604020202020204" pitchFamily="34" charset="0"/>
              </a:rPr>
              <a:t>NICE tech team:</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QALY weights are also applied in the southwest (SW) quadrant of the cost-effectiveness plane</a:t>
            </a:r>
          </a:p>
        </p:txBody>
      </p:sp>
      <p:sp>
        <p:nvSpPr>
          <p:cNvPr id="6" name="TextBox 5">
            <a:extLst>
              <a:ext uri="{FF2B5EF4-FFF2-40B4-BE49-F238E27FC236}">
                <a16:creationId xmlns:a16="http://schemas.microsoft.com/office/drawing/2014/main" id="{4DF9D965-0617-BA9C-EF1F-F6D2C0FDA3F8}"/>
              </a:ext>
            </a:extLst>
          </p:cNvPr>
          <p:cNvSpPr txBox="1"/>
          <p:nvPr/>
        </p:nvSpPr>
        <p:spPr>
          <a:xfrm>
            <a:off x="3743825" y="6476557"/>
            <a:ext cx="7028121"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QALY, quality-adjusted life year.</a:t>
            </a:r>
          </a:p>
        </p:txBody>
      </p:sp>
      <p:sp>
        <p:nvSpPr>
          <p:cNvPr id="8" name="Rectangle 7" descr="Marker showing slides are confidential ">
            <a:extLst>
              <a:ext uri="{FF2B5EF4-FFF2-40B4-BE49-F238E27FC236}">
                <a16:creationId xmlns:a16="http://schemas.microsoft.com/office/drawing/2014/main" id="{ABA02084-D845-68DC-83DF-D0469F7AD93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72741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lstStyle/>
          <a:p>
            <a:r>
              <a:rPr lang="en-GB" sz="3200" dirty="0">
                <a:latin typeface="Arial" panose="020B0604020202020204" pitchFamily="34" charset="0"/>
                <a:ea typeface="Arial" panose="02000503000000020004" pitchFamily="2" charset="0"/>
                <a:cs typeface="Arial" panose="020B0604020202020204" pitchFamily="34" charset="0"/>
              </a:rPr>
              <a:t>Summary of company and EAG base case assumptions</a:t>
            </a: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B122D-4F78-49FB-9843-AA1CCF1845BE}"/>
              </a:ext>
            </a:extLst>
          </p:cNvPr>
          <p:cNvSpPr txBox="1"/>
          <p:nvPr/>
        </p:nvSpPr>
        <p:spPr>
          <a:xfrm>
            <a:off x="437322" y="784859"/>
            <a:ext cx="5912196" cy="430887"/>
          </a:xfrm>
          <a:prstGeom prst="rect">
            <a:avLst/>
          </a:prstGeom>
          <a:noFill/>
        </p:spPr>
        <p:txBody>
          <a:bodyPr wrap="none" rtlCol="0">
            <a:spAutoFit/>
          </a:bodyPr>
          <a:lstStyle/>
          <a:p>
            <a:r>
              <a:rPr lang="en-GB" sz="2200" dirty="0">
                <a:latin typeface="Arial" panose="020B0604020202020204" pitchFamily="34" charset="0"/>
              </a:rPr>
              <a:t>Assumptions in company and EAG base case</a:t>
            </a: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704384844"/>
              </p:ext>
            </p:extLst>
          </p:nvPr>
        </p:nvGraphicFramePr>
        <p:xfrm>
          <a:off x="474491" y="1168740"/>
          <a:ext cx="11317288" cy="4389120"/>
        </p:xfrm>
        <a:graphic>
          <a:graphicData uri="http://schemas.openxmlformats.org/drawingml/2006/table">
            <a:tbl>
              <a:tblPr firstRow="1" firstCol="1" bandRow="1">
                <a:tableStyleId>{21E4AEA4-8DFA-4A89-87EB-49C32662AFE0}</a:tableStyleId>
              </a:tblPr>
              <a:tblGrid>
                <a:gridCol w="2867046">
                  <a:extLst>
                    <a:ext uri="{9D8B030D-6E8A-4147-A177-3AD203B41FA5}">
                      <a16:colId xmlns:a16="http://schemas.microsoft.com/office/drawing/2014/main" val="3974739884"/>
                    </a:ext>
                  </a:extLst>
                </a:gridCol>
                <a:gridCol w="4225121">
                  <a:extLst>
                    <a:ext uri="{9D8B030D-6E8A-4147-A177-3AD203B41FA5}">
                      <a16:colId xmlns:a16="http://schemas.microsoft.com/office/drawing/2014/main" val="4289090289"/>
                    </a:ext>
                  </a:extLst>
                </a:gridCol>
                <a:gridCol w="4225121">
                  <a:extLst>
                    <a:ext uri="{9D8B030D-6E8A-4147-A177-3AD203B41FA5}">
                      <a16:colId xmlns:a16="http://schemas.microsoft.com/office/drawing/2014/main" val="3834478098"/>
                    </a:ext>
                  </a:extLst>
                </a:gridCol>
              </a:tblGrid>
              <a:tr h="370840">
                <a:tc>
                  <a:txBody>
                    <a:bodyPr/>
                    <a:lstStyle/>
                    <a:p>
                      <a:r>
                        <a:rPr lang="en-GB" sz="2200" dirty="0">
                          <a:latin typeface="Arial" panose="020B0604020202020204" pitchFamily="34" charset="0"/>
                        </a:rPr>
                        <a:t>Assumption</a:t>
                      </a:r>
                    </a:p>
                  </a:txBody>
                  <a:tcPr/>
                </a:tc>
                <a:tc>
                  <a:txBody>
                    <a:bodyPr/>
                    <a:lstStyle/>
                    <a:p>
                      <a:r>
                        <a:rPr lang="en-GB" sz="2200" dirty="0">
                          <a:latin typeface="Arial" panose="020B0604020202020204" pitchFamily="34" charset="0"/>
                        </a:rPr>
                        <a:t>Company base case</a:t>
                      </a:r>
                    </a:p>
                  </a:txBody>
                  <a:tcPr/>
                </a:tc>
                <a:tc>
                  <a:txBody>
                    <a:bodyPr/>
                    <a:lstStyle/>
                    <a:p>
                      <a:r>
                        <a:rPr lang="en-GB" sz="2200" dirty="0">
                          <a:latin typeface="Arial" panose="020B0604020202020204" pitchFamily="34" charset="0"/>
                        </a:rPr>
                        <a:t>EAG base case</a:t>
                      </a:r>
                    </a:p>
                  </a:txBody>
                  <a:tcPr/>
                </a:tc>
                <a:extLst>
                  <a:ext uri="{0D108BD9-81ED-4DB2-BD59-A6C34878D82A}">
                    <a16:rowId xmlns:a16="http://schemas.microsoft.com/office/drawing/2014/main" val="1365441208"/>
                  </a:ext>
                </a:extLst>
              </a:tr>
              <a:tr h="370840">
                <a:tc>
                  <a:txBody>
                    <a:bodyPr/>
                    <a:lstStyle/>
                    <a:p>
                      <a:r>
                        <a:rPr lang="en-GB" sz="2200" dirty="0">
                          <a:solidFill>
                            <a:schemeClr val="bg1"/>
                          </a:solidFill>
                          <a:latin typeface="Arial" panose="020B0604020202020204" pitchFamily="34" charset="0"/>
                        </a:rPr>
                        <a:t>Modelling OS and PFS</a:t>
                      </a:r>
                    </a:p>
                  </a:txBody>
                  <a:tcPr/>
                </a:tc>
                <a:tc>
                  <a:txBody>
                    <a:bodyPr/>
                    <a:lstStyle/>
                    <a:p>
                      <a:r>
                        <a:rPr lang="en-GB" sz="2200" dirty="0">
                          <a:latin typeface="Arial" panose="020B0604020202020204" pitchFamily="34" charset="0"/>
                        </a:rPr>
                        <a:t>Hazard ratio applied to unadjusted futibatinib data</a:t>
                      </a:r>
                    </a:p>
                  </a:txBody>
                  <a:tcPr/>
                </a:tc>
                <a:tc>
                  <a:txBody>
                    <a:bodyPr/>
                    <a:lstStyle/>
                    <a:p>
                      <a:pPr marL="342900" indent="-342900">
                        <a:buFont typeface="Arial" panose="020B0604020202020204" pitchFamily="34" charset="0"/>
                        <a:buChar char="•"/>
                      </a:pPr>
                      <a:r>
                        <a:rPr lang="en-GB" sz="2200" dirty="0">
                          <a:latin typeface="Arial" panose="020B0604020202020204" pitchFamily="34" charset="0"/>
                        </a:rPr>
                        <a:t>Independent models based on MAIC adjusted data:</a:t>
                      </a:r>
                    </a:p>
                    <a:p>
                      <a:pPr marL="342900" indent="-342900">
                        <a:buFont typeface="Arial" panose="020B0604020202020204" pitchFamily="34" charset="0"/>
                        <a:buChar char="•"/>
                      </a:pPr>
                      <a:r>
                        <a:rPr lang="en-GB" sz="2200" dirty="0">
                          <a:latin typeface="Arial" panose="020B0604020202020204" pitchFamily="34" charset="0"/>
                        </a:rPr>
                        <a:t>OS – Weibull</a:t>
                      </a:r>
                    </a:p>
                    <a:p>
                      <a:pPr marL="342900" indent="-342900">
                        <a:buFont typeface="Arial" panose="020B0604020202020204" pitchFamily="34" charset="0"/>
                        <a:buChar char="•"/>
                      </a:pPr>
                      <a:r>
                        <a:rPr lang="en-GB" sz="2200" dirty="0">
                          <a:latin typeface="Arial" panose="020B0604020202020204" pitchFamily="34" charset="0"/>
                        </a:rPr>
                        <a:t>PFS – Log-normal</a:t>
                      </a:r>
                    </a:p>
                    <a:p>
                      <a:pPr marL="342900" indent="-342900">
                        <a:buFont typeface="Arial" panose="020B0604020202020204" pitchFamily="34" charset="0"/>
                        <a:buChar char="•"/>
                      </a:pPr>
                      <a:r>
                        <a:rPr lang="en-GB" sz="2200" dirty="0">
                          <a:latin typeface="Arial" panose="020B0604020202020204" pitchFamily="34" charset="0"/>
                        </a:rPr>
                        <a:t>Removing restriction on equal OS and PFS hazard rates after 24 months</a:t>
                      </a:r>
                    </a:p>
                  </a:txBody>
                  <a:tcPr/>
                </a:tc>
                <a:extLst>
                  <a:ext uri="{0D108BD9-81ED-4DB2-BD59-A6C34878D82A}">
                    <a16:rowId xmlns:a16="http://schemas.microsoft.com/office/drawing/2014/main" val="3471957187"/>
                  </a:ext>
                </a:extLst>
              </a:tr>
              <a:tr h="370840">
                <a:tc>
                  <a:txBody>
                    <a:bodyPr/>
                    <a:lstStyle/>
                    <a:p>
                      <a:r>
                        <a:rPr lang="en-GB" sz="2200" dirty="0">
                          <a:solidFill>
                            <a:schemeClr val="bg1"/>
                          </a:solidFill>
                          <a:latin typeface="Arial" panose="020B0604020202020204" pitchFamily="34" charset="0"/>
                        </a:rPr>
                        <a:t>Modelling </a:t>
                      </a:r>
                      <a:r>
                        <a:rPr lang="en-GB" sz="2200" dirty="0" err="1">
                          <a:solidFill>
                            <a:schemeClr val="bg1"/>
                          </a:solidFill>
                          <a:latin typeface="Arial" panose="020B0604020202020204" pitchFamily="34" charset="0"/>
                        </a:rPr>
                        <a:t>ToT</a:t>
                      </a:r>
                      <a:endParaRPr lang="en-GB" sz="2200" dirty="0">
                        <a:solidFill>
                          <a:schemeClr val="bg1"/>
                        </a:solidFill>
                        <a:latin typeface="Arial" panose="020B0604020202020204" pitchFamily="34" charset="0"/>
                      </a:endParaRPr>
                    </a:p>
                  </a:txBody>
                  <a:tcPr/>
                </a:tc>
                <a:tc>
                  <a:txBody>
                    <a:bodyPr/>
                    <a:lstStyle/>
                    <a:p>
                      <a:r>
                        <a:rPr lang="en-GB" sz="2200" dirty="0" err="1">
                          <a:latin typeface="Arial" panose="020B0604020202020204" pitchFamily="34" charset="0"/>
                        </a:rPr>
                        <a:t>ToT</a:t>
                      </a:r>
                      <a:r>
                        <a:rPr lang="en-GB" sz="2200" dirty="0">
                          <a:latin typeface="Arial" panose="020B0604020202020204" pitchFamily="34" charset="0"/>
                        </a:rPr>
                        <a:t> = PFS</a:t>
                      </a:r>
                    </a:p>
                  </a:txBody>
                  <a:tcPr/>
                </a:tc>
                <a:tc>
                  <a:txBody>
                    <a:bodyPr/>
                    <a:lstStyle/>
                    <a:p>
                      <a:pPr marL="342900" indent="-342900">
                        <a:buFont typeface="Arial" panose="020B0604020202020204" pitchFamily="34" charset="0"/>
                        <a:buChar char="•"/>
                      </a:pPr>
                      <a:r>
                        <a:rPr lang="en-GB" sz="2200" dirty="0">
                          <a:latin typeface="Arial" panose="020B0604020202020204" pitchFamily="34" charset="0"/>
                        </a:rPr>
                        <a:t>Independent models</a:t>
                      </a:r>
                    </a:p>
                    <a:p>
                      <a:pPr marL="342900" indent="-342900">
                        <a:buFont typeface="Arial" panose="020B0604020202020204" pitchFamily="34" charset="0"/>
                        <a:buChar char="•"/>
                      </a:pPr>
                      <a:r>
                        <a:rPr lang="en-GB" sz="2200" dirty="0" err="1">
                          <a:latin typeface="Arial" panose="020B0604020202020204" pitchFamily="34" charset="0"/>
                        </a:rPr>
                        <a:t>ToT</a:t>
                      </a:r>
                      <a:r>
                        <a:rPr lang="en-GB" sz="2200" dirty="0">
                          <a:latin typeface="Arial" panose="020B0604020202020204" pitchFamily="34" charset="0"/>
                        </a:rPr>
                        <a:t> restricted by PFS</a:t>
                      </a:r>
                    </a:p>
                  </a:txBody>
                  <a:tcPr/>
                </a:tc>
                <a:extLst>
                  <a:ext uri="{0D108BD9-81ED-4DB2-BD59-A6C34878D82A}">
                    <a16:rowId xmlns:a16="http://schemas.microsoft.com/office/drawing/2014/main" val="2121904842"/>
                  </a:ext>
                </a:extLst>
              </a:tr>
              <a:tr h="370840">
                <a:tc>
                  <a:txBody>
                    <a:bodyPr/>
                    <a:lstStyle/>
                    <a:p>
                      <a:r>
                        <a:rPr lang="en-GB" sz="2200" dirty="0">
                          <a:solidFill>
                            <a:schemeClr val="bg1"/>
                          </a:solidFill>
                          <a:latin typeface="Arial" panose="020B0604020202020204" pitchFamily="34" charset="0"/>
                        </a:rPr>
                        <a:t>Genetic testing costs</a:t>
                      </a:r>
                    </a:p>
                  </a:txBody>
                  <a:tcPr/>
                </a:tc>
                <a:tc>
                  <a:txBody>
                    <a:bodyPr/>
                    <a:lstStyle/>
                    <a:p>
                      <a:r>
                        <a:rPr lang="en-GB" sz="2200" dirty="0">
                          <a:latin typeface="Arial" panose="020B0604020202020204" pitchFamily="34" charset="0"/>
                        </a:rPr>
                        <a:t>Excluded</a:t>
                      </a:r>
                    </a:p>
                  </a:txBody>
                  <a:tcPr/>
                </a:tc>
                <a:tc>
                  <a:txBody>
                    <a:bodyPr/>
                    <a:lstStyle/>
                    <a:p>
                      <a:r>
                        <a:rPr lang="en-GB" sz="2200" dirty="0">
                          <a:latin typeface="Arial" panose="020B0604020202020204" pitchFamily="34" charset="0"/>
                        </a:rPr>
                        <a:t>Included</a:t>
                      </a:r>
                    </a:p>
                  </a:txBody>
                  <a:tcPr/>
                </a:tc>
                <a:extLst>
                  <a:ext uri="{0D108BD9-81ED-4DB2-BD59-A6C34878D82A}">
                    <a16:rowId xmlns:a16="http://schemas.microsoft.com/office/drawing/2014/main" val="1661879072"/>
                  </a:ext>
                </a:extLst>
              </a:tr>
            </a:tbl>
          </a:graphicData>
        </a:graphic>
      </p:graphicFrame>
      <p:sp>
        <p:nvSpPr>
          <p:cNvPr id="2" name="TextBox 1">
            <a:extLst>
              <a:ext uri="{FF2B5EF4-FFF2-40B4-BE49-F238E27FC236}">
                <a16:creationId xmlns:a16="http://schemas.microsoft.com/office/drawing/2014/main" id="{D98C90A4-F043-3BE5-84BB-18050A04BA0F}"/>
              </a:ext>
            </a:extLst>
          </p:cNvPr>
          <p:cNvSpPr txBox="1"/>
          <p:nvPr/>
        </p:nvSpPr>
        <p:spPr>
          <a:xfrm>
            <a:off x="2418623" y="5642254"/>
            <a:ext cx="7992930" cy="430887"/>
          </a:xfrm>
          <a:prstGeom prst="rect">
            <a:avLst/>
          </a:prstGeom>
          <a:noFill/>
          <a:ln>
            <a:solidFill>
              <a:schemeClr val="tx1"/>
            </a:solidFill>
          </a:ln>
        </p:spPr>
        <p:txBody>
          <a:bodyPr wrap="square" rtlCol="0">
            <a:spAutoFit/>
          </a:bodyPr>
          <a:lstStyle/>
          <a:p>
            <a:r>
              <a:rPr lang="en-GB" sz="2200" b="1" dirty="0">
                <a:latin typeface="Arial" panose="020B0604020202020204" pitchFamily="34" charset="0"/>
                <a:cs typeface="Arial" panose="020B0604020202020204" pitchFamily="34" charset="0"/>
              </a:rPr>
              <a:t>Note: </a:t>
            </a:r>
            <a:r>
              <a:rPr lang="en-GB" sz="2200" dirty="0">
                <a:latin typeface="Arial" panose="020B0604020202020204" pitchFamily="34" charset="0"/>
                <a:cs typeface="Arial" panose="020B0604020202020204" pitchFamily="34" charset="0"/>
              </a:rPr>
              <a:t>No impact on ICER when genetic testing costs included</a:t>
            </a:r>
          </a:p>
        </p:txBody>
      </p:sp>
      <p:sp>
        <p:nvSpPr>
          <p:cNvPr id="3" name="TextBox 2">
            <a:extLst>
              <a:ext uri="{FF2B5EF4-FFF2-40B4-BE49-F238E27FC236}">
                <a16:creationId xmlns:a16="http://schemas.microsoft.com/office/drawing/2014/main" id="{5D2CE6D9-F37A-50E9-462E-2688D9CE33AF}"/>
              </a:ext>
            </a:extLst>
          </p:cNvPr>
          <p:cNvSpPr txBox="1"/>
          <p:nvPr/>
        </p:nvSpPr>
        <p:spPr>
          <a:xfrm>
            <a:off x="2023259" y="6273225"/>
            <a:ext cx="8783658"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ICER, incremental cost-effectiveness ratio; MAIC, matching-adjusted indirect comparison; OS, overall survival; PFS, progression-free survival; </a:t>
            </a:r>
            <a:r>
              <a:rPr lang="en-GB" sz="1600" dirty="0" err="1">
                <a:latin typeface="Arial" panose="020B0604020202020204" pitchFamily="34" charset="0"/>
                <a:cs typeface="Arial" panose="020B0604020202020204" pitchFamily="34" charset="0"/>
              </a:rPr>
              <a:t>ToT</a:t>
            </a:r>
            <a:r>
              <a:rPr lang="en-GB" sz="1600" dirty="0">
                <a:latin typeface="Arial" panose="020B0604020202020204" pitchFamily="34" charset="0"/>
                <a:cs typeface="Arial" panose="020B0604020202020204" pitchFamily="34" charset="0"/>
              </a:rPr>
              <a:t>, time on treatment.</a:t>
            </a:r>
          </a:p>
        </p:txBody>
      </p:sp>
    </p:spTree>
    <p:extLst>
      <p:ext uri="{BB962C8B-B14F-4D97-AF65-F5344CB8AC3E}">
        <p14:creationId xmlns:p14="http://schemas.microsoft.com/office/powerpoint/2010/main" val="350830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3B3BC5-142F-75D0-F5E7-BCAF838AA38E}"/>
              </a:ext>
            </a:extLst>
          </p:cNvPr>
          <p:cNvSpPr>
            <a:spLocks noGrp="1"/>
          </p:cNvSpPr>
          <p:nvPr>
            <p:ph type="ctrTitle"/>
          </p:nvPr>
        </p:nvSpPr>
        <p:spPr>
          <a:xfrm>
            <a:off x="377881" y="1134985"/>
            <a:ext cx="10435420" cy="619830"/>
          </a:xfrm>
        </p:spPr>
        <p:txBody>
          <a:bodyPr/>
          <a:lstStyle/>
          <a:p>
            <a:r>
              <a:rPr lang="en-GB" sz="3600" dirty="0">
                <a:latin typeface="Arial" panose="020B0604020202020204" pitchFamily="34" charset="0"/>
                <a:cs typeface="Arial" panose="020B0604020202020204" pitchFamily="34" charset="0"/>
              </a:rPr>
              <a:t>Cost-effectiveness results</a:t>
            </a:r>
          </a:p>
        </p:txBody>
      </p:sp>
      <p:sp>
        <p:nvSpPr>
          <p:cNvPr id="2" name="Text Placeholder 5">
            <a:extLst>
              <a:ext uri="{FF2B5EF4-FFF2-40B4-BE49-F238E27FC236}">
                <a16:creationId xmlns:a16="http://schemas.microsoft.com/office/drawing/2014/main" id="{19911A03-18FB-9BBD-1117-0DCAB12C1876}"/>
              </a:ext>
            </a:extLst>
          </p:cNvPr>
          <p:cNvSpPr txBox="1">
            <a:spLocks/>
          </p:cNvSpPr>
          <p:nvPr/>
        </p:nvSpPr>
        <p:spPr>
          <a:xfrm>
            <a:off x="507206" y="2820691"/>
            <a:ext cx="11177587" cy="32791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2900" dirty="0">
                <a:solidFill>
                  <a:schemeClr val="bg1"/>
                </a:solidFill>
                <a:latin typeface="Arial" panose="020B0604020202020204" pitchFamily="34" charset="0"/>
                <a:cs typeface="Arial" panose="020B0604020202020204" pitchFamily="34" charset="0"/>
              </a:rPr>
              <a:t>All ICERs are reported in PART 2 slides </a:t>
            </a:r>
          </a:p>
          <a:p>
            <a:pPr algn="ctr">
              <a:spcBef>
                <a:spcPts val="0"/>
              </a:spcBef>
            </a:pPr>
            <a:r>
              <a:rPr lang="en-GB" sz="2900" dirty="0">
                <a:solidFill>
                  <a:schemeClr val="bg1"/>
                </a:solidFill>
                <a:latin typeface="Arial" panose="020B0604020202020204" pitchFamily="34" charset="0"/>
                <a:cs typeface="Arial" panose="020B0604020202020204" pitchFamily="34" charset="0"/>
              </a:rPr>
              <a:t>because they include confidential </a:t>
            </a:r>
          </a:p>
          <a:p>
            <a:pPr algn="ctr">
              <a:spcBef>
                <a:spcPts val="0"/>
              </a:spcBef>
            </a:pPr>
            <a:r>
              <a:rPr lang="en-GB" sz="2900" dirty="0">
                <a:solidFill>
                  <a:schemeClr val="bg1"/>
                </a:solidFill>
                <a:latin typeface="Arial" panose="020B0604020202020204" pitchFamily="34" charset="0"/>
                <a:cs typeface="Arial" panose="020B0604020202020204" pitchFamily="34" charset="0"/>
              </a:rPr>
              <a:t>comparator PAS discounts</a:t>
            </a:r>
          </a:p>
          <a:p>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005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74491" y="324515"/>
            <a:ext cx="11250785" cy="745879"/>
          </a:xfrm>
        </p:spPr>
        <p:txBody>
          <a:bodyPr>
            <a:normAutofit fontScale="90000"/>
          </a:bodyPr>
          <a:lstStyle/>
          <a:p>
            <a:r>
              <a:rPr lang="en-GB" dirty="0">
                <a:latin typeface="Arial" panose="020B0604020202020204" pitchFamily="34" charset="0"/>
                <a:cs typeface="Arial" panose="020B0604020202020204" pitchFamily="34" charset="0"/>
              </a:rPr>
              <a:t>Cost effectiveness results – company and EAG, severity modifier of 1.0 and 1.2</a:t>
            </a:r>
          </a:p>
        </p:txBody>
      </p:sp>
      <p:sp>
        <p:nvSpPr>
          <p:cNvPr id="19" name="TextBox 18">
            <a:extLst>
              <a:ext uri="{FF2B5EF4-FFF2-40B4-BE49-F238E27FC236}">
                <a16:creationId xmlns:a16="http://schemas.microsoft.com/office/drawing/2014/main" id="{5D7E1B78-2D49-A96A-3A12-AAAC329380C6}"/>
              </a:ext>
            </a:extLst>
          </p:cNvPr>
          <p:cNvSpPr txBox="1"/>
          <p:nvPr/>
        </p:nvSpPr>
        <p:spPr>
          <a:xfrm>
            <a:off x="456899" y="1551561"/>
            <a:ext cx="3316405" cy="1446550"/>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Figure 1: </a:t>
            </a:r>
            <a:r>
              <a:rPr lang="en-GB" sz="2200" dirty="0">
                <a:latin typeface="Arial" panose="020B0604020202020204" pitchFamily="34" charset="0"/>
                <a:cs typeface="Arial" panose="020B0604020202020204" pitchFamily="34" charset="0"/>
              </a:rPr>
              <a:t>Company and EAG cost-effectiveness results on cost-effectiveness plane</a:t>
            </a:r>
          </a:p>
        </p:txBody>
      </p:sp>
      <p:grpSp>
        <p:nvGrpSpPr>
          <p:cNvPr id="6" name="Group 5" descr="Diagram shows a cost-effectiveness plane. The company's base case is in the north east quadrant. The EAG's base case result is in the south west quadrant.">
            <a:extLst>
              <a:ext uri="{FF2B5EF4-FFF2-40B4-BE49-F238E27FC236}">
                <a16:creationId xmlns:a16="http://schemas.microsoft.com/office/drawing/2014/main" id="{007E34F4-D194-42AA-ACD0-1274EF7EFC7E}"/>
              </a:ext>
            </a:extLst>
          </p:cNvPr>
          <p:cNvGrpSpPr/>
          <p:nvPr/>
        </p:nvGrpSpPr>
        <p:grpSpPr>
          <a:xfrm>
            <a:off x="3069615" y="986293"/>
            <a:ext cx="7623424" cy="5231793"/>
            <a:chOff x="3069615" y="986293"/>
            <a:chExt cx="7623424" cy="5231793"/>
          </a:xfrm>
        </p:grpSpPr>
        <p:cxnSp>
          <p:nvCxnSpPr>
            <p:cNvPr id="4" name="Straight Arrow Connector 3">
              <a:extLst>
                <a:ext uri="{FF2B5EF4-FFF2-40B4-BE49-F238E27FC236}">
                  <a16:creationId xmlns:a16="http://schemas.microsoft.com/office/drawing/2014/main" id="{2906AE76-6AF5-1F50-CD22-09611E0329D4}"/>
                </a:ext>
              </a:extLst>
            </p:cNvPr>
            <p:cNvCxnSpPr>
              <a:cxnSpLocks/>
            </p:cNvCxnSpPr>
            <p:nvPr/>
          </p:nvCxnSpPr>
          <p:spPr>
            <a:xfrm>
              <a:off x="6065576" y="1402401"/>
              <a:ext cx="0" cy="46948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13C73F2-0433-A0A5-6582-1B21162DDF61}"/>
                </a:ext>
              </a:extLst>
            </p:cNvPr>
            <p:cNvCxnSpPr>
              <a:cxnSpLocks/>
            </p:cNvCxnSpPr>
            <p:nvPr/>
          </p:nvCxnSpPr>
          <p:spPr>
            <a:xfrm>
              <a:off x="3396000" y="3675219"/>
              <a:ext cx="5400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200D2E-B0A6-85F0-2EF4-D6C470FE9A51}"/>
                </a:ext>
              </a:extLst>
            </p:cNvPr>
            <p:cNvSpPr txBox="1"/>
            <p:nvPr/>
          </p:nvSpPr>
          <p:spPr>
            <a:xfrm>
              <a:off x="6065576" y="986293"/>
              <a:ext cx="1897039" cy="1107996"/>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Increasing incremental costs</a:t>
              </a:r>
            </a:p>
          </p:txBody>
        </p:sp>
        <p:sp>
          <p:nvSpPr>
            <p:cNvPr id="16" name="TextBox 15">
              <a:extLst>
                <a:ext uri="{FF2B5EF4-FFF2-40B4-BE49-F238E27FC236}">
                  <a16:creationId xmlns:a16="http://schemas.microsoft.com/office/drawing/2014/main" id="{2DD4E1F3-A5AD-7090-8FF2-602B17C946DD}"/>
                </a:ext>
              </a:extLst>
            </p:cNvPr>
            <p:cNvSpPr txBox="1"/>
            <p:nvPr/>
          </p:nvSpPr>
          <p:spPr>
            <a:xfrm>
              <a:off x="8796000" y="3296224"/>
              <a:ext cx="1897039" cy="1107996"/>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Increasing incremental QALYs</a:t>
              </a:r>
            </a:p>
          </p:txBody>
        </p:sp>
        <p:sp>
          <p:nvSpPr>
            <p:cNvPr id="17" name="TextBox 16">
              <a:extLst>
                <a:ext uri="{FF2B5EF4-FFF2-40B4-BE49-F238E27FC236}">
                  <a16:creationId xmlns:a16="http://schemas.microsoft.com/office/drawing/2014/main" id="{FCC566E4-AED7-0701-F0D2-BE569B30D950}"/>
                </a:ext>
              </a:extLst>
            </p:cNvPr>
            <p:cNvSpPr txBox="1"/>
            <p:nvPr/>
          </p:nvSpPr>
          <p:spPr>
            <a:xfrm>
              <a:off x="6837849" y="2526783"/>
              <a:ext cx="1897039" cy="769441"/>
            </a:xfrm>
            <a:prstGeom prst="rect">
              <a:avLst/>
            </a:prstGeom>
            <a:noFill/>
            <a:ln>
              <a:solidFill>
                <a:schemeClr val="tx1"/>
              </a:solidFill>
            </a:ln>
          </p:spPr>
          <p:txBody>
            <a:bodyPr wrap="square" rtlCol="0">
              <a:spAutoFit/>
            </a:bodyPr>
            <a:lstStyle/>
            <a:p>
              <a:pPr algn="ctr"/>
              <a:r>
                <a:rPr lang="en-GB" sz="2200" dirty="0">
                  <a:latin typeface="Arial" panose="020B0604020202020204" pitchFamily="34" charset="0"/>
                  <a:cs typeface="Arial" panose="020B0604020202020204" pitchFamily="34" charset="0"/>
                </a:rPr>
                <a:t>Company base case</a:t>
              </a:r>
            </a:p>
          </p:txBody>
        </p:sp>
        <p:sp>
          <p:nvSpPr>
            <p:cNvPr id="20" name="TextBox 19">
              <a:extLst>
                <a:ext uri="{FF2B5EF4-FFF2-40B4-BE49-F238E27FC236}">
                  <a16:creationId xmlns:a16="http://schemas.microsoft.com/office/drawing/2014/main" id="{1918C115-9C09-178E-AD20-6399F4D1FFC9}"/>
                </a:ext>
              </a:extLst>
            </p:cNvPr>
            <p:cNvSpPr txBox="1"/>
            <p:nvPr/>
          </p:nvSpPr>
          <p:spPr>
            <a:xfrm>
              <a:off x="3866581" y="4031675"/>
              <a:ext cx="1897039" cy="769441"/>
            </a:xfrm>
            <a:prstGeom prst="rect">
              <a:avLst/>
            </a:prstGeom>
            <a:noFill/>
            <a:ln>
              <a:solidFill>
                <a:schemeClr val="tx1"/>
              </a:solidFill>
            </a:ln>
          </p:spPr>
          <p:txBody>
            <a:bodyPr wrap="square" rtlCol="0">
              <a:spAutoFit/>
            </a:bodyPr>
            <a:lstStyle/>
            <a:p>
              <a:pPr algn="ctr"/>
              <a:r>
                <a:rPr lang="en-GB" sz="2200" dirty="0">
                  <a:latin typeface="Arial" panose="020B0604020202020204" pitchFamily="34" charset="0"/>
                  <a:cs typeface="Arial" panose="020B0604020202020204" pitchFamily="34" charset="0"/>
                </a:rPr>
                <a:t>EAG base case</a:t>
              </a:r>
            </a:p>
          </p:txBody>
        </p:sp>
        <p:sp>
          <p:nvSpPr>
            <p:cNvPr id="2" name="TextBox 1">
              <a:extLst>
                <a:ext uri="{FF2B5EF4-FFF2-40B4-BE49-F238E27FC236}">
                  <a16:creationId xmlns:a16="http://schemas.microsoft.com/office/drawing/2014/main" id="{2BDC804D-4AF9-9B91-D623-411DF750FCFA}"/>
                </a:ext>
              </a:extLst>
            </p:cNvPr>
            <p:cNvSpPr txBox="1"/>
            <p:nvPr/>
          </p:nvSpPr>
          <p:spPr>
            <a:xfrm>
              <a:off x="3069615" y="5448645"/>
              <a:ext cx="1897039"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South-west quadrant</a:t>
              </a:r>
            </a:p>
          </p:txBody>
        </p:sp>
        <p:sp>
          <p:nvSpPr>
            <p:cNvPr id="3" name="TextBox 2">
              <a:extLst>
                <a:ext uri="{FF2B5EF4-FFF2-40B4-BE49-F238E27FC236}">
                  <a16:creationId xmlns:a16="http://schemas.microsoft.com/office/drawing/2014/main" id="{15A6AFB6-7AA6-1482-706E-22D80461FF03}"/>
                </a:ext>
              </a:extLst>
            </p:cNvPr>
            <p:cNvSpPr txBox="1"/>
            <p:nvPr/>
          </p:nvSpPr>
          <p:spPr>
            <a:xfrm>
              <a:off x="8415869" y="1300716"/>
              <a:ext cx="1897039"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North-east quadrant</a:t>
              </a:r>
            </a:p>
          </p:txBody>
        </p:sp>
      </p:grpSp>
      <p:sp>
        <p:nvSpPr>
          <p:cNvPr id="7" name="TextBox 6">
            <a:extLst>
              <a:ext uri="{FF2B5EF4-FFF2-40B4-BE49-F238E27FC236}">
                <a16:creationId xmlns:a16="http://schemas.microsoft.com/office/drawing/2014/main" id="{D517943A-496C-67EE-EC95-3DEDC9F01915}"/>
              </a:ext>
            </a:extLst>
          </p:cNvPr>
          <p:cNvSpPr txBox="1"/>
          <p:nvPr/>
        </p:nvSpPr>
        <p:spPr>
          <a:xfrm>
            <a:off x="4024040" y="6516421"/>
            <a:ext cx="8783658"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QALY, quality-adjusted life year.</a:t>
            </a:r>
          </a:p>
        </p:txBody>
      </p:sp>
    </p:spTree>
    <p:extLst>
      <p:ext uri="{BB962C8B-B14F-4D97-AF65-F5344CB8AC3E}">
        <p14:creationId xmlns:p14="http://schemas.microsoft.com/office/powerpoint/2010/main" val="2082159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107627-76F5-DD00-A6C1-90975A34B32A}"/>
              </a:ext>
            </a:extLst>
          </p:cNvPr>
          <p:cNvSpPr/>
          <p:nvPr/>
        </p:nvSpPr>
        <p:spPr>
          <a:xfrm>
            <a:off x="266700" y="6277540"/>
            <a:ext cx="934779" cy="3784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77269" y="0"/>
            <a:ext cx="12382865" cy="511890"/>
          </a:xfrm>
        </p:spPr>
        <p:txBody>
          <a:bodyPr>
            <a:normAutofit/>
          </a:bodyPr>
          <a:lstStyle/>
          <a:p>
            <a:r>
              <a:rPr lang="en-GB" sz="2800" dirty="0">
                <a:latin typeface="Arial" panose="020B0604020202020204" pitchFamily="34" charset="0"/>
                <a:cs typeface="Arial" panose="020B0604020202020204" pitchFamily="34" charset="0"/>
              </a:rPr>
              <a:t>Cumulative impact of EAG’s assumptions, severity modifier 1.2</a:t>
            </a:r>
          </a:p>
        </p:txBody>
      </p:sp>
      <p:graphicFrame>
        <p:nvGraphicFramePr>
          <p:cNvPr id="2" name="Table 4" descr="Deterministic scenario analyses by the evidence review group">
            <a:extLst>
              <a:ext uri="{FF2B5EF4-FFF2-40B4-BE49-F238E27FC236}">
                <a16:creationId xmlns:a16="http://schemas.microsoft.com/office/drawing/2014/main" id="{4CD4DBFB-3592-C5A3-3964-73E27A83591C}"/>
              </a:ext>
            </a:extLst>
          </p:cNvPr>
          <p:cNvGraphicFramePr>
            <a:graphicFrameLocks noGrp="1"/>
          </p:cNvGraphicFramePr>
          <p:nvPr>
            <p:extLst>
              <p:ext uri="{D42A27DB-BD31-4B8C-83A1-F6EECF244321}">
                <p14:modId xmlns:p14="http://schemas.microsoft.com/office/powerpoint/2010/main" val="3880307705"/>
              </p:ext>
            </p:extLst>
          </p:nvPr>
        </p:nvGraphicFramePr>
        <p:xfrm>
          <a:off x="266700" y="657714"/>
          <a:ext cx="11298768" cy="5059680"/>
        </p:xfrm>
        <a:graphic>
          <a:graphicData uri="http://schemas.openxmlformats.org/drawingml/2006/table">
            <a:tbl>
              <a:tblPr firstRow="1" bandRow="1">
                <a:tableStyleId>{21E4AEA4-8DFA-4A89-87EB-49C32662AFE0}</a:tableStyleId>
              </a:tblPr>
              <a:tblGrid>
                <a:gridCol w="586598">
                  <a:extLst>
                    <a:ext uri="{9D8B030D-6E8A-4147-A177-3AD203B41FA5}">
                      <a16:colId xmlns:a16="http://schemas.microsoft.com/office/drawing/2014/main" val="3307571819"/>
                    </a:ext>
                  </a:extLst>
                </a:gridCol>
                <a:gridCol w="3717335">
                  <a:extLst>
                    <a:ext uri="{9D8B030D-6E8A-4147-A177-3AD203B41FA5}">
                      <a16:colId xmlns:a16="http://schemas.microsoft.com/office/drawing/2014/main" val="885764709"/>
                    </a:ext>
                  </a:extLst>
                </a:gridCol>
                <a:gridCol w="1082507">
                  <a:extLst>
                    <a:ext uri="{9D8B030D-6E8A-4147-A177-3AD203B41FA5}">
                      <a16:colId xmlns:a16="http://schemas.microsoft.com/office/drawing/2014/main" val="3380941944"/>
                    </a:ext>
                  </a:extLst>
                </a:gridCol>
                <a:gridCol w="1289755">
                  <a:extLst>
                    <a:ext uri="{9D8B030D-6E8A-4147-A177-3AD203B41FA5}">
                      <a16:colId xmlns:a16="http://schemas.microsoft.com/office/drawing/2014/main" val="2368713443"/>
                    </a:ext>
                  </a:extLst>
                </a:gridCol>
                <a:gridCol w="1824639">
                  <a:extLst>
                    <a:ext uri="{9D8B030D-6E8A-4147-A177-3AD203B41FA5}">
                      <a16:colId xmlns:a16="http://schemas.microsoft.com/office/drawing/2014/main" val="4152622287"/>
                    </a:ext>
                  </a:extLst>
                </a:gridCol>
                <a:gridCol w="1398967">
                  <a:extLst>
                    <a:ext uri="{9D8B030D-6E8A-4147-A177-3AD203B41FA5}">
                      <a16:colId xmlns:a16="http://schemas.microsoft.com/office/drawing/2014/main" val="1840765508"/>
                    </a:ext>
                  </a:extLst>
                </a:gridCol>
                <a:gridCol w="1398967">
                  <a:extLst>
                    <a:ext uri="{9D8B030D-6E8A-4147-A177-3AD203B41FA5}">
                      <a16:colId xmlns:a16="http://schemas.microsoft.com/office/drawing/2014/main" val="1361658782"/>
                    </a:ext>
                  </a:extLst>
                </a:gridCol>
              </a:tblGrid>
              <a:tr h="944576">
                <a:tc>
                  <a:txBody>
                    <a:bodyPr/>
                    <a:lstStyle/>
                    <a:p>
                      <a:r>
                        <a:rPr lang="en-GB" sz="2200" dirty="0">
                          <a:latin typeface="Arial" panose="020B0604020202020204" pitchFamily="34" charset="0"/>
                          <a:cs typeface="Arial" panose="020B0604020202020204" pitchFamily="34" charset="0"/>
                        </a:rPr>
                        <a:t>No</a:t>
                      </a:r>
                    </a:p>
                  </a:txBody>
                  <a:tcPr/>
                </a:tc>
                <a:tc>
                  <a:txBody>
                    <a:bodyPr/>
                    <a:lstStyle/>
                    <a:p>
                      <a:r>
                        <a:rPr lang="en-GB" sz="2200" b="1" dirty="0">
                          <a:solidFill>
                            <a:schemeClr val="bg1"/>
                          </a:solidFill>
                          <a:latin typeface="Arial" panose="020B0604020202020204" pitchFamily="34" charset="0"/>
                          <a:cs typeface="Arial" panose="020B0604020202020204" pitchFamily="34" charset="0"/>
                        </a:rPr>
                        <a:t>EAG preferred assumption (cumulative)</a:t>
                      </a:r>
                    </a:p>
                  </a:txBody>
                  <a:tcPr/>
                </a:tc>
                <a:tc>
                  <a:txBody>
                    <a:bodyPr/>
                    <a:lstStyle/>
                    <a:p>
                      <a:r>
                        <a:rPr lang="en-GB" sz="2200" b="1" dirty="0">
                          <a:solidFill>
                            <a:schemeClr val="bg1"/>
                          </a:solidFill>
                          <a:latin typeface="Arial" panose="020B0604020202020204" pitchFamily="34" charset="0"/>
                          <a:cs typeface="Arial" panose="020B0604020202020204" pitchFamily="34" charset="0"/>
                        </a:rPr>
                        <a:t>Inc. costs</a:t>
                      </a:r>
                    </a:p>
                  </a:txBody>
                  <a:tcPr/>
                </a:tc>
                <a:tc>
                  <a:txBody>
                    <a:bodyPr/>
                    <a:lstStyle/>
                    <a:p>
                      <a:r>
                        <a:rPr lang="en-GB" sz="2200" b="1" dirty="0">
                          <a:solidFill>
                            <a:schemeClr val="bg1"/>
                          </a:solidFill>
                          <a:latin typeface="Arial" panose="020B0604020202020204" pitchFamily="34" charset="0"/>
                          <a:cs typeface="Arial" panose="020B0604020202020204" pitchFamily="34" charset="0"/>
                        </a:rPr>
                        <a:t>Inc. QALYs</a:t>
                      </a:r>
                    </a:p>
                  </a:txBody>
                  <a:tcPr/>
                </a:tc>
                <a:tc>
                  <a:txBody>
                    <a:bodyPr/>
                    <a:lstStyle/>
                    <a:p>
                      <a:r>
                        <a:rPr lang="en-GB" sz="2200" b="1" dirty="0">
                          <a:solidFill>
                            <a:schemeClr val="bg1"/>
                          </a:solidFill>
                          <a:latin typeface="Arial" panose="020B0604020202020204" pitchFamily="34" charset="0"/>
                          <a:cs typeface="Arial" panose="020B0604020202020204" pitchFamily="34" charset="0"/>
                        </a:rPr>
                        <a:t>ICER (£/QALY)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NHB (£20k /QALY)</a:t>
                      </a:r>
                    </a:p>
                  </a:txBody>
                  <a:tcPr/>
                </a:tc>
                <a:tc>
                  <a:txBody>
                    <a:bodyPr/>
                    <a:lstStyle/>
                    <a:p>
                      <a:r>
                        <a:rPr lang="en-GB" sz="2200" dirty="0">
                          <a:latin typeface="Arial" panose="020B0604020202020204" pitchFamily="34" charset="0"/>
                        </a:rPr>
                        <a:t>NHB (£30k /QALY)</a:t>
                      </a:r>
                    </a:p>
                  </a:txBody>
                  <a:tcPr/>
                </a:tc>
                <a:extLst>
                  <a:ext uri="{0D108BD9-81ED-4DB2-BD59-A6C34878D82A}">
                    <a16:rowId xmlns:a16="http://schemas.microsoft.com/office/drawing/2014/main" val="2444516835"/>
                  </a:ext>
                </a:extLst>
              </a:tr>
              <a:tr h="944576">
                <a:tc>
                  <a:txBody>
                    <a:bodyPr/>
                    <a:lstStyle/>
                    <a:p>
                      <a:r>
                        <a:rPr lang="en-GB" sz="2200" b="1">
                          <a:latin typeface="Arial" panose="020B0604020202020204" pitchFamily="34" charset="0"/>
                          <a:cs typeface="Arial" panose="020B0604020202020204" pitchFamily="34" charset="0"/>
                        </a:rPr>
                        <a:t>1</a:t>
                      </a:r>
                    </a:p>
                  </a:txBody>
                  <a:tcPr>
                    <a:solidFill>
                      <a:schemeClr val="accent3"/>
                    </a:solidFill>
                  </a:tcPr>
                </a:tc>
                <a:tc>
                  <a:txBody>
                    <a:bodyPr/>
                    <a:lstStyle/>
                    <a:p>
                      <a:r>
                        <a:rPr lang="en-GB" sz="2200" b="1" dirty="0">
                          <a:latin typeface="Arial" panose="020B0604020202020204" pitchFamily="34" charset="0"/>
                          <a:cs typeface="Arial" panose="020B0604020202020204" pitchFamily="34" charset="0"/>
                        </a:rPr>
                        <a:t>Company base case</a:t>
                      </a:r>
                    </a:p>
                  </a:txBody>
                  <a:tcPr>
                    <a:solidFill>
                      <a:schemeClr val="accent3"/>
                    </a:solidFill>
                  </a:tcPr>
                </a:tc>
                <a:tc>
                  <a:txBody>
                    <a:bodyPr/>
                    <a:lstStyle/>
                    <a:p>
                      <a:pPr algn="r"/>
                      <a:r>
                        <a:rPr lang="en-GB" sz="2200" u="none" dirty="0">
                          <a:latin typeface="Arial" panose="020B0604020202020204" pitchFamily="34" charset="0"/>
                          <a:cs typeface="Arial" panose="020B0604020202020204" pitchFamily="34" charset="0"/>
                        </a:rPr>
                        <a:t>+</a:t>
                      </a:r>
                      <a:r>
                        <a:rPr lang="en-GB" sz="2200" u="none" dirty="0" err="1">
                          <a:latin typeface="Arial" panose="020B0604020202020204" pitchFamily="34" charset="0"/>
                          <a:cs typeface="Arial" panose="020B0604020202020204" pitchFamily="34" charset="0"/>
                        </a:rPr>
                        <a:t>ve</a:t>
                      </a:r>
                      <a:endParaRPr lang="en-GB" sz="2200" u="none" dirty="0">
                        <a:latin typeface="Arial" panose="020B0604020202020204" pitchFamily="34" charset="0"/>
                        <a:cs typeface="Arial" panose="020B0604020202020204" pitchFamily="34" charset="0"/>
                      </a:endParaRPr>
                    </a:p>
                  </a:txBody>
                  <a:tcPr>
                    <a:solidFill>
                      <a:schemeClr val="accent3"/>
                    </a:solidFill>
                  </a:tcPr>
                </a:tc>
                <a:tc>
                  <a:txBody>
                    <a:bodyPr/>
                    <a:lstStyle/>
                    <a:p>
                      <a:pPr algn="r"/>
                      <a:r>
                        <a:rPr lang="en-GB" sz="2200" u="none" dirty="0">
                          <a:latin typeface="Arial" panose="020B0604020202020204" pitchFamily="34" charset="0"/>
                          <a:cs typeface="Arial" panose="020B0604020202020204" pitchFamily="34" charset="0"/>
                        </a:rPr>
                        <a:t>+</a:t>
                      </a:r>
                      <a:r>
                        <a:rPr lang="en-GB" sz="2200" u="none" dirty="0" err="1">
                          <a:latin typeface="Arial" panose="020B0604020202020204" pitchFamily="34" charset="0"/>
                          <a:cs typeface="Arial" panose="020B0604020202020204" pitchFamily="34" charset="0"/>
                        </a:rPr>
                        <a:t>ve</a:t>
                      </a:r>
                      <a:endParaRPr lang="en-GB" sz="2200" u="none" dirty="0">
                        <a:latin typeface="Arial" panose="020B0604020202020204" pitchFamily="34" charset="0"/>
                        <a:cs typeface="Arial" panose="020B0604020202020204" pitchFamily="34" charset="0"/>
                      </a:endParaRPr>
                    </a:p>
                  </a:txBody>
                  <a:tcPr>
                    <a:solidFill>
                      <a:schemeClr val="accent3"/>
                    </a:solidFill>
                  </a:tcPr>
                </a:tc>
                <a:tc>
                  <a:txBody>
                    <a:bodyPr/>
                    <a:lstStyle/>
                    <a:p>
                      <a:pPr algn="r"/>
                      <a:r>
                        <a:rPr lang="en-GB" sz="2200" u="none" dirty="0">
                          <a:latin typeface="Arial" panose="020B0604020202020204" pitchFamily="34" charset="0"/>
                          <a:cs typeface="Arial" panose="020B0604020202020204" pitchFamily="34" charset="0"/>
                        </a:rPr>
                        <a:t>Above £30K (north-east quadrant)</a:t>
                      </a:r>
                    </a:p>
                  </a:txBody>
                  <a:tcPr>
                    <a:solidFill>
                      <a:schemeClr val="accent3"/>
                    </a:solidFill>
                  </a:tcPr>
                </a:tc>
                <a:tc>
                  <a:txBody>
                    <a:bodyPr/>
                    <a:lstStyle/>
                    <a:p>
                      <a:pPr algn="r"/>
                      <a:r>
                        <a:rPr lang="en-GB" sz="2200" u="none" dirty="0">
                          <a:latin typeface="Arial" panose="020B0604020202020204" pitchFamily="34" charset="0"/>
                          <a:cs typeface="Arial" panose="020B0604020202020204" pitchFamily="34" charset="0"/>
                        </a:rPr>
                        <a:t>-</a:t>
                      </a:r>
                      <a:r>
                        <a:rPr lang="en-GB" sz="2200" u="none" dirty="0" err="1">
                          <a:latin typeface="Arial" panose="020B0604020202020204" pitchFamily="34" charset="0"/>
                          <a:cs typeface="Arial" panose="020B0604020202020204" pitchFamily="34" charset="0"/>
                        </a:rPr>
                        <a:t>ve</a:t>
                      </a:r>
                      <a:endParaRPr lang="en-GB" sz="2200" u="none" dirty="0">
                        <a:latin typeface="Arial" panose="020B0604020202020204" pitchFamily="34" charset="0"/>
                        <a:cs typeface="Arial" panose="020B0604020202020204" pitchFamily="34" charset="0"/>
                      </a:endParaRPr>
                    </a:p>
                  </a:txBody>
                  <a:tcPr>
                    <a:solidFill>
                      <a:schemeClr val="accent3"/>
                    </a:solidFill>
                  </a:tcPr>
                </a:tc>
                <a:tc>
                  <a:txBody>
                    <a:bodyPr/>
                    <a:lstStyle/>
                    <a:p>
                      <a:pPr algn="r"/>
                      <a:r>
                        <a:rPr lang="en-GB" sz="2200" u="none" dirty="0">
                          <a:latin typeface="Arial" panose="020B0604020202020204" pitchFamily="34" charset="0"/>
                          <a:cs typeface="Arial" panose="020B0604020202020204" pitchFamily="34" charset="0"/>
                        </a:rPr>
                        <a:t>-</a:t>
                      </a:r>
                      <a:r>
                        <a:rPr lang="en-GB" sz="2200" u="none" dirty="0" err="1">
                          <a:latin typeface="Arial" panose="020B0604020202020204" pitchFamily="34" charset="0"/>
                          <a:cs typeface="Arial" panose="020B0604020202020204" pitchFamily="34" charset="0"/>
                        </a:rPr>
                        <a:t>ve</a:t>
                      </a:r>
                      <a:endParaRPr lang="en-GB" sz="2200" u="none" dirty="0">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val="2335749543"/>
                  </a:ext>
                </a:extLst>
              </a:tr>
              <a:tr h="1521817">
                <a:tc>
                  <a:txBody>
                    <a:bodyPr/>
                    <a:lstStyle/>
                    <a:p>
                      <a:r>
                        <a:rPr lang="en-GB" sz="2200" b="1" dirty="0">
                          <a:latin typeface="Arial" panose="020B0604020202020204" pitchFamily="34" charset="0"/>
                          <a:cs typeface="Arial" panose="020B0604020202020204" pitchFamily="34" charset="0"/>
                        </a:rPr>
                        <a:t>2</a:t>
                      </a:r>
                    </a:p>
                  </a:txBody>
                  <a:tcPr/>
                </a:tc>
                <a:tc>
                  <a:txBody>
                    <a:bodyPr/>
                    <a:lstStyle/>
                    <a:p>
                      <a:r>
                        <a:rPr lang="en-GB" sz="2200" b="0" kern="1200" dirty="0">
                          <a:solidFill>
                            <a:schemeClr val="dk1"/>
                          </a:solidFill>
                          <a:effectLst/>
                          <a:latin typeface="Arial" panose="020B0604020202020204" pitchFamily="34" charset="0"/>
                          <a:ea typeface="+mn-ea"/>
                          <a:cs typeface="Arial" panose="020B0604020202020204" pitchFamily="34" charset="0"/>
                        </a:rPr>
                        <a:t>Independent models for OS and PFS based on MAIC-adjusted data for futibatinib and unadjusted data for pemigatinib</a:t>
                      </a:r>
                      <a:endParaRPr lang="en-GB" sz="2200" b="0" dirty="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2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ve</a:t>
                      </a:r>
                      <a:endPar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2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ve</a:t>
                      </a:r>
                      <a:endPar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Pemigatinib</a:t>
                      </a: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dominates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2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ve</a:t>
                      </a:r>
                      <a:endPar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2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ve</a:t>
                      </a:r>
                      <a:endPar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03753710"/>
                  </a:ext>
                </a:extLst>
              </a:tr>
              <a:tr h="655956">
                <a:tc>
                  <a:txBody>
                    <a:bodyPr/>
                    <a:lstStyle/>
                    <a:p>
                      <a:r>
                        <a:rPr lang="en-GB" sz="2200" b="1" dirty="0">
                          <a:latin typeface="Arial" panose="020B0604020202020204" pitchFamily="34" charset="0"/>
                          <a:cs typeface="Arial" panose="020B0604020202020204" pitchFamily="34" charset="0"/>
                        </a:rPr>
                        <a:t>3</a:t>
                      </a:r>
                    </a:p>
                  </a:txBody>
                  <a:tcPr/>
                </a:tc>
                <a:tc>
                  <a:txBody>
                    <a:bodyPr/>
                    <a:lstStyle/>
                    <a:p>
                      <a:r>
                        <a:rPr lang="en-GB" sz="2200" kern="1200" dirty="0">
                          <a:solidFill>
                            <a:schemeClr val="dk1"/>
                          </a:solidFill>
                          <a:effectLst/>
                          <a:latin typeface="Arial" panose="020B0604020202020204" pitchFamily="34" charset="0"/>
                          <a:ea typeface="+mn-ea"/>
                          <a:cs typeface="Arial" panose="020B0604020202020204" pitchFamily="34" charset="0"/>
                        </a:rPr>
                        <a:t>Independent models for </a:t>
                      </a:r>
                      <a:r>
                        <a:rPr lang="en-GB" sz="2200" kern="1200" dirty="0" err="1">
                          <a:solidFill>
                            <a:schemeClr val="dk1"/>
                          </a:solidFill>
                          <a:effectLst/>
                          <a:latin typeface="Arial" panose="020B0604020202020204" pitchFamily="34" charset="0"/>
                          <a:ea typeface="+mn-ea"/>
                          <a:cs typeface="Arial" panose="020B0604020202020204" pitchFamily="34" charset="0"/>
                        </a:rPr>
                        <a:t>ToT</a:t>
                      </a:r>
                      <a:endParaRPr lang="en-GB" sz="2200" kern="1200" dirty="0">
                        <a:solidFill>
                          <a:schemeClr val="dk1"/>
                        </a:solidFill>
                        <a:effectLst/>
                        <a:latin typeface="Arial" panose="020B0604020202020204" pitchFamily="34" charset="0"/>
                        <a:ea typeface="+mn-ea"/>
                        <a:cs typeface="Arial" panose="020B0604020202020204" pitchFamily="34" charset="0"/>
                      </a:endParaRPr>
                    </a:p>
                    <a:p>
                      <a:r>
                        <a:rPr lang="en-GB" sz="2200" kern="1200" dirty="0">
                          <a:solidFill>
                            <a:schemeClr val="dk1"/>
                          </a:solidFill>
                          <a:effectLst/>
                          <a:latin typeface="Arial" panose="020B0604020202020204" pitchFamily="34" charset="0"/>
                          <a:ea typeface="+mn-ea"/>
                          <a:cs typeface="Arial" panose="020B0604020202020204" pitchFamily="34" charset="0"/>
                        </a:rPr>
                        <a:t>Tot restricted by PFS </a:t>
                      </a:r>
                      <a:r>
                        <a:rPr lang="en-GB" sz="2200" b="1" kern="1200" dirty="0">
                          <a:solidFill>
                            <a:schemeClr val="dk1"/>
                          </a:solidFill>
                          <a:effectLst/>
                          <a:latin typeface="Arial" panose="020B0604020202020204" pitchFamily="34" charset="0"/>
                          <a:ea typeface="+mn-ea"/>
                          <a:cs typeface="Arial" panose="020B0604020202020204" pitchFamily="34" charset="0"/>
                        </a:rPr>
                        <a:t>(EAG base case)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2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ve</a:t>
                      </a:r>
                      <a:endPar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2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ve</a:t>
                      </a:r>
                      <a:endParaRPr kumimoji="0" lang="en-GB"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tc>
                  <a:txBody>
                    <a:bodyPr/>
                    <a:lstStyle/>
                    <a:p>
                      <a:pPr algn="r"/>
                      <a:r>
                        <a:rPr lang="en-GB" sz="2200" u="none" dirty="0">
                          <a:solidFill>
                            <a:schemeClr val="tx1"/>
                          </a:solidFill>
                          <a:latin typeface="Arial" panose="020B0604020202020204" pitchFamily="34" charset="0"/>
                          <a:cs typeface="Arial" panose="020B0604020202020204" pitchFamily="34" charset="0"/>
                        </a:rPr>
                        <a:t>Below £30K (south-west quadrant)</a:t>
                      </a:r>
                    </a:p>
                  </a:txBody>
                  <a:tcPr/>
                </a:tc>
                <a:tc>
                  <a:txBody>
                    <a:bodyPr/>
                    <a:lstStyle/>
                    <a:p>
                      <a:pPr algn="r"/>
                      <a:r>
                        <a:rPr lang="en-GB" sz="2200" u="none" dirty="0">
                          <a:solidFill>
                            <a:schemeClr val="tx1"/>
                          </a:solidFill>
                          <a:latin typeface="Arial" panose="020B0604020202020204" pitchFamily="34" charset="0"/>
                          <a:cs typeface="Arial" panose="020B0604020202020204" pitchFamily="34" charset="0"/>
                        </a:rPr>
                        <a:t>-</a:t>
                      </a:r>
                      <a:r>
                        <a:rPr lang="en-GB" sz="2200" u="none" dirty="0" err="1">
                          <a:solidFill>
                            <a:schemeClr val="tx1"/>
                          </a:solidFill>
                          <a:latin typeface="Arial" panose="020B0604020202020204" pitchFamily="34" charset="0"/>
                          <a:cs typeface="Arial" panose="020B0604020202020204" pitchFamily="34" charset="0"/>
                        </a:rPr>
                        <a:t>ve</a:t>
                      </a:r>
                      <a:endParaRPr lang="en-GB" sz="2200" u="none" dirty="0">
                        <a:solidFill>
                          <a:schemeClr val="tx1"/>
                        </a:solidFill>
                        <a:latin typeface="Arial" panose="020B0604020202020204" pitchFamily="34" charset="0"/>
                        <a:cs typeface="Arial" panose="020B0604020202020204" pitchFamily="34" charset="0"/>
                      </a:endParaRPr>
                    </a:p>
                  </a:txBody>
                  <a:tcPr/>
                </a:tc>
                <a:tc>
                  <a:txBody>
                    <a:bodyPr/>
                    <a:lstStyle/>
                    <a:p>
                      <a:pPr algn="r"/>
                      <a:r>
                        <a:rPr lang="en-GB" sz="2200" u="none" dirty="0">
                          <a:solidFill>
                            <a:schemeClr val="tx1"/>
                          </a:solidFill>
                          <a:latin typeface="Arial" panose="020B0604020202020204" pitchFamily="34" charset="0"/>
                          <a:cs typeface="Arial" panose="020B0604020202020204" pitchFamily="34" charset="0"/>
                        </a:rPr>
                        <a:t>-</a:t>
                      </a:r>
                      <a:r>
                        <a:rPr lang="en-GB" sz="2200" u="none" dirty="0" err="1">
                          <a:solidFill>
                            <a:schemeClr val="tx1"/>
                          </a:solidFill>
                          <a:latin typeface="Arial" panose="020B0604020202020204" pitchFamily="34" charset="0"/>
                          <a:cs typeface="Arial" panose="020B0604020202020204" pitchFamily="34" charset="0"/>
                        </a:rPr>
                        <a:t>ve</a:t>
                      </a:r>
                      <a:endParaRPr lang="en-GB" sz="2200" u="none"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6858986"/>
                  </a:ext>
                </a:extLst>
              </a:tr>
            </a:tbl>
          </a:graphicData>
        </a:graphic>
      </p:graphicFrame>
      <p:sp>
        <p:nvSpPr>
          <p:cNvPr id="3" name="TextBox 2">
            <a:extLst>
              <a:ext uri="{FF2B5EF4-FFF2-40B4-BE49-F238E27FC236}">
                <a16:creationId xmlns:a16="http://schemas.microsoft.com/office/drawing/2014/main" id="{6F14D2C6-990C-8102-FAE3-9583C7241F52}"/>
              </a:ext>
            </a:extLst>
          </p:cNvPr>
          <p:cNvSpPr txBox="1"/>
          <p:nvPr/>
        </p:nvSpPr>
        <p:spPr>
          <a:xfrm>
            <a:off x="826190" y="6027003"/>
            <a:ext cx="10539620"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Abbreviations: </a:t>
            </a:r>
            <a:r>
              <a:rPr lang="en-GB" sz="1600" dirty="0">
                <a:latin typeface="Arial" panose="020B0604020202020204" pitchFamily="34" charset="0"/>
                <a:cs typeface="Arial" panose="020B0604020202020204" pitchFamily="34" charset="0"/>
              </a:rPr>
              <a:t>ICER, incremental cost-effectiveness ratio; MAIC, matching-adjusted indirect comparison; NHB, net health benefit; OS, overall survival; PFS, progression-free survival; QALY, quality-adjusted life year; </a:t>
            </a:r>
            <a:r>
              <a:rPr lang="en-GB" sz="1600" dirty="0" err="1">
                <a:latin typeface="Arial" panose="020B0604020202020204" pitchFamily="34" charset="0"/>
                <a:cs typeface="Arial" panose="020B0604020202020204" pitchFamily="34" charset="0"/>
              </a:rPr>
              <a:t>ToT</a:t>
            </a:r>
            <a:r>
              <a:rPr lang="en-GB" sz="1600" dirty="0">
                <a:latin typeface="Arial" panose="020B0604020202020204" pitchFamily="34" charset="0"/>
                <a:cs typeface="Arial" panose="020B0604020202020204" pitchFamily="34" charset="0"/>
              </a:rPr>
              <a:t>, time on treatment.</a:t>
            </a:r>
          </a:p>
        </p:txBody>
      </p:sp>
    </p:spTree>
    <p:extLst>
      <p:ext uri="{BB962C8B-B14F-4D97-AF65-F5344CB8AC3E}">
        <p14:creationId xmlns:p14="http://schemas.microsoft.com/office/powerpoint/2010/main" val="345810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Futibatinib for previously treated advanced cholangiocarcinoma with FGFR2 fusion or rearrangement</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Treatment pathway and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ü"/>
            </a:pPr>
            <a:r>
              <a:rPr lang="en-GB" sz="2800" b="1"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666763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74491" y="324515"/>
            <a:ext cx="11250785" cy="745879"/>
          </a:xfrm>
        </p:spPr>
        <p:txBody>
          <a:bodyPr>
            <a:normAutofit/>
          </a:bodyPr>
          <a:lstStyle/>
          <a:p>
            <a:r>
              <a:rPr lang="en-GB" dirty="0">
                <a:latin typeface="Arial" panose="020B0604020202020204" pitchFamily="34" charset="0"/>
                <a:cs typeface="Arial" panose="020B0604020202020204" pitchFamily="34" charset="0"/>
              </a:rPr>
              <a:t>Other considerations</a:t>
            </a:r>
          </a:p>
        </p:txBody>
      </p:sp>
      <p:sp>
        <p:nvSpPr>
          <p:cNvPr id="18" name="Text Placeholder 17">
            <a:extLst>
              <a:ext uri="{FF2B5EF4-FFF2-40B4-BE49-F238E27FC236}">
                <a16:creationId xmlns:a16="http://schemas.microsoft.com/office/drawing/2014/main" id="{47218FB1-626F-4605-11BB-5A48AAA12B70}"/>
              </a:ext>
            </a:extLst>
          </p:cNvPr>
          <p:cNvSpPr>
            <a:spLocks noGrp="1"/>
          </p:cNvSpPr>
          <p:nvPr>
            <p:ph type="body" sz="quarter" idx="13"/>
          </p:nvPr>
        </p:nvSpPr>
        <p:spPr>
          <a:xfrm>
            <a:off x="1871663" y="6292960"/>
            <a:ext cx="9086850" cy="365125"/>
          </a:xfrm>
        </p:spPr>
        <p:txBody>
          <a:bodyPr/>
          <a:lstStyle/>
          <a:p>
            <a:endParaRPr lang="en-GB" dirty="0"/>
          </a:p>
        </p:txBody>
      </p:sp>
      <p:sp>
        <p:nvSpPr>
          <p:cNvPr id="2" name="Subtitle 3">
            <a:extLst>
              <a:ext uri="{FF2B5EF4-FFF2-40B4-BE49-F238E27FC236}">
                <a16:creationId xmlns:a16="http://schemas.microsoft.com/office/drawing/2014/main" id="{190554B6-F184-2F61-235A-8BFEDF33BB7D}"/>
              </a:ext>
            </a:extLst>
          </p:cNvPr>
          <p:cNvSpPr txBox="1">
            <a:spLocks/>
          </p:cNvSpPr>
          <p:nvPr/>
        </p:nvSpPr>
        <p:spPr>
          <a:xfrm>
            <a:off x="474491" y="914400"/>
            <a:ext cx="11436803" cy="3130475"/>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fontAlgn="auto">
              <a:lnSpc>
                <a:spcPct val="100000"/>
              </a:lnSpc>
              <a:spcBef>
                <a:spcPts val="0"/>
              </a:spcBef>
              <a:spcAft>
                <a:spcPts val="600"/>
              </a:spcAft>
              <a:buClrTx/>
              <a:buSzTx/>
              <a:buFont typeface="Arial" panose="020B0604020202020204" pitchFamily="34" charset="0"/>
              <a:buChar char="•"/>
              <a:tabLst/>
              <a:defRPr/>
            </a:pPr>
            <a:r>
              <a:rPr lang="en-GB" sz="2200" b="1" dirty="0">
                <a:ea typeface="+mn-ea"/>
                <a:cs typeface="+mn-cs"/>
              </a:rPr>
              <a:t>Equality considerations?</a:t>
            </a:r>
          </a:p>
          <a:p>
            <a:pPr marL="971550" lvl="1" indent="-285750">
              <a:lnSpc>
                <a:spcPct val="100000"/>
              </a:lnSpc>
              <a:spcBef>
                <a:spcPts val="0"/>
              </a:spcBef>
              <a:spcAft>
                <a:spcPts val="600"/>
              </a:spcAft>
              <a:defRPr/>
            </a:pPr>
            <a:r>
              <a:rPr lang="en-GB" sz="2200" dirty="0">
                <a:ea typeface="+mn-ea"/>
                <a:cs typeface="+mn-cs"/>
              </a:rPr>
              <a:t>No potential equalities issues raised at scoping or in company, patient group or professional organisation submissions</a:t>
            </a:r>
          </a:p>
          <a:p>
            <a:pPr marL="285750" indent="-285750">
              <a:lnSpc>
                <a:spcPct val="100000"/>
              </a:lnSpc>
              <a:spcBef>
                <a:spcPts val="0"/>
              </a:spcBef>
              <a:spcAft>
                <a:spcPts val="600"/>
              </a:spcAft>
              <a:buFont typeface="Arial" panose="020B0604020202020204" pitchFamily="34" charset="0"/>
              <a:buChar char="•"/>
              <a:defRPr/>
            </a:pPr>
            <a:r>
              <a:rPr lang="en-GB" sz="2200" b="1" dirty="0">
                <a:ea typeface="+mn-ea"/>
                <a:cs typeface="+mn-cs"/>
              </a:rPr>
              <a:t>Potential for managed access?</a:t>
            </a:r>
          </a:p>
          <a:p>
            <a:pPr marL="971550" lvl="1" indent="-285750">
              <a:lnSpc>
                <a:spcPct val="100000"/>
              </a:lnSpc>
              <a:spcBef>
                <a:spcPts val="0"/>
              </a:spcBef>
              <a:spcAft>
                <a:spcPts val="600"/>
              </a:spcAft>
              <a:defRPr/>
            </a:pPr>
            <a:r>
              <a:rPr lang="en-GB" sz="2200" dirty="0">
                <a:ea typeface="+mn-ea"/>
              </a:rPr>
              <a:t>Company submission: "Since no further data cuts are planned in the FOENIX-CCA2 trial, a managed access proposal is not applicable for futibatinib.”</a:t>
            </a:r>
          </a:p>
          <a:p>
            <a:pPr marL="285750" indent="-285750">
              <a:lnSpc>
                <a:spcPct val="100000"/>
              </a:lnSpc>
              <a:spcBef>
                <a:spcPts val="0"/>
              </a:spcBef>
              <a:spcAft>
                <a:spcPts val="600"/>
              </a:spcAft>
              <a:buFont typeface="Arial" panose="020B0604020202020204" pitchFamily="34" charset="0"/>
              <a:buChar char="•"/>
              <a:defRPr/>
            </a:pPr>
            <a:r>
              <a:rPr lang="en-GB" sz="2200" b="1" dirty="0">
                <a:ea typeface="+mn-ea"/>
                <a:cs typeface="+mn-cs"/>
              </a:rPr>
              <a:t>Innovation/uncaptured benefits?</a:t>
            </a:r>
          </a:p>
          <a:p>
            <a:pPr marL="971550" lvl="1" indent="-285750">
              <a:lnSpc>
                <a:spcPct val="100000"/>
              </a:lnSpc>
              <a:spcBef>
                <a:spcPts val="0"/>
              </a:spcBef>
              <a:spcAft>
                <a:spcPts val="600"/>
              </a:spcAft>
              <a:defRPr/>
            </a:pPr>
            <a:r>
              <a:rPr lang="en-GB" sz="2200" dirty="0">
                <a:ea typeface="+mn-ea"/>
              </a:rPr>
              <a:t>No considerations raised</a:t>
            </a:r>
          </a:p>
          <a:p>
            <a:pPr lvl="1" indent="0">
              <a:lnSpc>
                <a:spcPct val="100000"/>
              </a:lnSpc>
              <a:spcBef>
                <a:spcPts val="0"/>
              </a:spcBef>
              <a:spcAft>
                <a:spcPts val="600"/>
              </a:spcAft>
              <a:buNone/>
              <a:defRPr/>
            </a:pPr>
            <a:endParaRPr lang="en-GB" dirty="0">
              <a:ea typeface="+mn-ea"/>
              <a:cs typeface="+mn-cs"/>
            </a:endParaRPr>
          </a:p>
        </p:txBody>
      </p:sp>
    </p:spTree>
    <p:extLst>
      <p:ext uri="{BB962C8B-B14F-4D97-AF65-F5344CB8AC3E}">
        <p14:creationId xmlns:p14="http://schemas.microsoft.com/office/powerpoint/2010/main" val="3687646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Futibatinib for previously treated advanced cholangiocarcinoma with FGFR2 fusion or rearrangement</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q"/>
            </a:pPr>
            <a:r>
              <a:rPr lang="en-GB" sz="2800" dirty="0"/>
              <a:t> Treatment pathway and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ü"/>
            </a:pPr>
            <a:r>
              <a:rPr lang="en-GB" sz="2800" b="1" dirty="0"/>
              <a:t> Summary</a:t>
            </a:r>
          </a:p>
          <a:p>
            <a:endParaRPr lang="en-GB" sz="2800" dirty="0"/>
          </a:p>
        </p:txBody>
      </p:sp>
    </p:spTree>
    <p:extLst>
      <p:ext uri="{BB962C8B-B14F-4D97-AF65-F5344CB8AC3E}">
        <p14:creationId xmlns:p14="http://schemas.microsoft.com/office/powerpoint/2010/main" val="1852821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433B0B-F0D8-282D-63BA-897531BC8B06}"/>
              </a:ext>
            </a:extLst>
          </p:cNvPr>
          <p:cNvSpPr/>
          <p:nvPr/>
        </p:nvSpPr>
        <p:spPr>
          <a:xfrm>
            <a:off x="308472" y="6224530"/>
            <a:ext cx="1211856" cy="4847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Issues - recap</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2854054658"/>
              </p:ext>
            </p:extLst>
          </p:nvPr>
        </p:nvGraphicFramePr>
        <p:xfrm>
          <a:off x="466724" y="727894"/>
          <a:ext cx="11698245" cy="5882640"/>
        </p:xfrm>
        <a:graphic>
          <a:graphicData uri="http://schemas.openxmlformats.org/drawingml/2006/table">
            <a:tbl>
              <a:tblPr firstRow="1" bandRow="1">
                <a:tableStyleId>{5C22544A-7EE6-4342-B048-85BDC9FD1C3A}</a:tableStyleId>
              </a:tblPr>
              <a:tblGrid>
                <a:gridCol w="1851540">
                  <a:extLst>
                    <a:ext uri="{9D8B030D-6E8A-4147-A177-3AD203B41FA5}">
                      <a16:colId xmlns:a16="http://schemas.microsoft.com/office/drawing/2014/main" val="3776331163"/>
                    </a:ext>
                  </a:extLst>
                </a:gridCol>
                <a:gridCol w="7682794">
                  <a:extLst>
                    <a:ext uri="{9D8B030D-6E8A-4147-A177-3AD203B41FA5}">
                      <a16:colId xmlns:a16="http://schemas.microsoft.com/office/drawing/2014/main" val="2902059099"/>
                    </a:ext>
                  </a:extLst>
                </a:gridCol>
                <a:gridCol w="2163911">
                  <a:extLst>
                    <a:ext uri="{9D8B030D-6E8A-4147-A177-3AD203B41FA5}">
                      <a16:colId xmlns:a16="http://schemas.microsoft.com/office/drawing/2014/main" val="1991048106"/>
                    </a:ext>
                  </a:extLst>
                </a:gridCol>
              </a:tblGrid>
              <a:tr h="242576">
                <a:tc>
                  <a:txBody>
                    <a:bodyPr/>
                    <a:lstStyle/>
                    <a:p>
                      <a:r>
                        <a:rPr lang="en-GB" sz="2200" dirty="0">
                          <a:latin typeface="Arial" panose="020B0604020202020204" pitchFamily="34" charset="0"/>
                        </a:rPr>
                        <a:t>#</a:t>
                      </a:r>
                    </a:p>
                  </a:txBody>
                  <a:tcPr/>
                </a:tc>
                <a:tc>
                  <a:txBody>
                    <a:bodyPr/>
                    <a:lstStyle/>
                    <a:p>
                      <a:r>
                        <a:rPr lang="en-GB" sz="2200" dirty="0">
                          <a:latin typeface="Arial" panose="020B0604020202020204" pitchFamily="34" charset="0"/>
                        </a:rPr>
                        <a:t>Issue</a:t>
                      </a:r>
                    </a:p>
                  </a:txBody>
                  <a:tcPr/>
                </a:tc>
                <a:tc>
                  <a:txBody>
                    <a:bodyPr/>
                    <a:lstStyle/>
                    <a:p>
                      <a:r>
                        <a:rPr lang="en-GB" sz="2200" dirty="0">
                          <a:latin typeface="Arial" panose="020B0604020202020204" pitchFamily="34" charset="0"/>
                        </a:rPr>
                        <a:t>ICER impact</a:t>
                      </a:r>
                    </a:p>
                  </a:txBody>
                  <a:tcPr/>
                </a:tc>
                <a:extLst>
                  <a:ext uri="{0D108BD9-81ED-4DB2-BD59-A6C34878D82A}">
                    <a16:rowId xmlns:a16="http://schemas.microsoft.com/office/drawing/2014/main" val="2647452487"/>
                  </a:ext>
                </a:extLst>
              </a:tr>
              <a:tr h="181570">
                <a:tc gridSpan="3">
                  <a:txBody>
                    <a:bodyPr/>
                    <a:lstStyle/>
                    <a:p>
                      <a:r>
                        <a:rPr lang="en-GB" sz="2200" b="1" dirty="0">
                          <a:solidFill>
                            <a:schemeClr val="bg1"/>
                          </a:solidFill>
                          <a:latin typeface="Arial" panose="020B0604020202020204" pitchFamily="34" charset="0"/>
                        </a:rPr>
                        <a:t>Key issues for discussion</a:t>
                      </a:r>
                    </a:p>
                  </a:txBody>
                  <a:tcPr anchor="ctr">
                    <a:solidFill>
                      <a:schemeClr val="accent1"/>
                    </a:solidFill>
                  </a:tcPr>
                </a:tc>
                <a:tc hMerge="1">
                  <a:txBody>
                    <a:bodyPr/>
                    <a:lstStyle/>
                    <a:p>
                      <a:endParaRPr lang="en-GB" sz="2200" dirty="0">
                        <a:solidFill>
                          <a:schemeClr val="tx1"/>
                        </a:solidFill>
                        <a:latin typeface="Arial" panose="020B0604020202020204" pitchFamily="34" charset="0"/>
                      </a:endParaRPr>
                    </a:p>
                  </a:txBody>
                  <a:tcPr anchor="ctr"/>
                </a:tc>
                <a:tc hMerge="1">
                  <a:txBody>
                    <a:bodyPr/>
                    <a:lstStyle/>
                    <a:p>
                      <a:endParaRPr lang="en-GB" sz="2200" dirty="0">
                        <a:latin typeface="Arial" panose="020B0604020202020204" pitchFamily="34" charset="0"/>
                      </a:endParaRPr>
                    </a:p>
                  </a:txBody>
                  <a:tcPr anchor="ctr"/>
                </a:tc>
                <a:extLst>
                  <a:ext uri="{0D108BD9-81ED-4DB2-BD59-A6C34878D82A}">
                    <a16:rowId xmlns:a16="http://schemas.microsoft.com/office/drawing/2014/main" val="3176689852"/>
                  </a:ext>
                </a:extLst>
              </a:tr>
              <a:tr h="242576">
                <a:tc>
                  <a:txBody>
                    <a:bodyPr/>
                    <a:lstStyle/>
                    <a:p>
                      <a:r>
                        <a:rPr lang="en-GB" sz="2200" dirty="0">
                          <a:solidFill>
                            <a:schemeClr val="tx1"/>
                          </a:solidFill>
                          <a:latin typeface="Arial" panose="020B0604020202020204" pitchFamily="34" charset="0"/>
                        </a:rPr>
                        <a:t>1</a:t>
                      </a:r>
                    </a:p>
                  </a:txBody>
                  <a:tcPr anchor="ctr"/>
                </a:tc>
                <a:tc>
                  <a:txBody>
                    <a:bodyPr/>
                    <a:lstStyle/>
                    <a:p>
                      <a:r>
                        <a:rPr lang="en-GB" sz="2200" dirty="0">
                          <a:solidFill>
                            <a:schemeClr val="tx1"/>
                          </a:solidFill>
                          <a:latin typeface="Arial" panose="020B0604020202020204" pitchFamily="34" charset="0"/>
                        </a:rPr>
                        <a:t>Comparators – is modified FOLFOX a comparator?</a:t>
                      </a:r>
                    </a:p>
                  </a:txBody>
                  <a:tcPr anchor="ctr"/>
                </a:tc>
                <a:tc>
                  <a:txBody>
                    <a:bodyPr/>
                    <a:lstStyle/>
                    <a:p>
                      <a:r>
                        <a:rPr lang="en-GB" sz="2200" dirty="0">
                          <a:latin typeface="Arial" panose="020B0604020202020204" pitchFamily="34" charset="0"/>
                        </a:rPr>
                        <a:t>Unknown</a:t>
                      </a:r>
                    </a:p>
                  </a:txBody>
                  <a:tcPr anchor="ctr"/>
                </a:tc>
                <a:extLst>
                  <a:ext uri="{0D108BD9-81ED-4DB2-BD59-A6C34878D82A}">
                    <a16:rowId xmlns:a16="http://schemas.microsoft.com/office/drawing/2014/main" val="4079267917"/>
                  </a:ext>
                </a:extLst>
              </a:tr>
              <a:tr h="242576">
                <a:tc rowSpan="3">
                  <a:txBody>
                    <a:bodyPr/>
                    <a:lstStyle/>
                    <a:p>
                      <a:r>
                        <a:rPr lang="en-GB" sz="2200" dirty="0">
                          <a:solidFill>
                            <a:schemeClr val="tx1"/>
                          </a:solidFill>
                          <a:latin typeface="Arial" panose="020B0604020202020204" pitchFamily="34" charset="0"/>
                        </a:rPr>
                        <a:t>2</a:t>
                      </a:r>
                    </a:p>
                  </a:txBody>
                  <a:tcPr anchor="ctr"/>
                </a:tc>
                <a:tc>
                  <a:txBody>
                    <a:bodyPr/>
                    <a:lstStyle/>
                    <a:p>
                      <a:r>
                        <a:rPr lang="en-GB" sz="2200" dirty="0">
                          <a:solidFill>
                            <a:schemeClr val="tx1"/>
                          </a:solidFill>
                          <a:latin typeface="Arial" panose="020B0604020202020204" pitchFamily="34" charset="0"/>
                        </a:rPr>
                        <a:t>a) Efficacy of futibatinib versus pemigatinib</a:t>
                      </a:r>
                    </a:p>
                  </a:txBody>
                  <a:tcPr anchor="ctr"/>
                </a:tc>
                <a:tc>
                  <a:txBody>
                    <a:bodyPr/>
                    <a:lstStyle/>
                    <a:p>
                      <a:r>
                        <a:rPr lang="en-GB" sz="2200" dirty="0">
                          <a:latin typeface="Arial" panose="020B0604020202020204" pitchFamily="34" charset="0"/>
                        </a:rPr>
                        <a:t>Large</a:t>
                      </a:r>
                    </a:p>
                  </a:txBody>
                  <a:tcPr anchor="ctr"/>
                </a:tc>
                <a:extLst>
                  <a:ext uri="{0D108BD9-81ED-4DB2-BD59-A6C34878D82A}">
                    <a16:rowId xmlns:a16="http://schemas.microsoft.com/office/drawing/2014/main" val="2465415341"/>
                  </a:ext>
                </a:extLst>
              </a:tr>
              <a:tr h="242576">
                <a:tc vMerge="1">
                  <a:txBody>
                    <a:bodyPr/>
                    <a:lstStyle/>
                    <a:p>
                      <a:endParaRPr lang="en-GB" sz="2200" dirty="0">
                        <a:solidFill>
                          <a:srgbClr val="00B05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latin typeface="Arial" panose="020B0604020202020204" pitchFamily="34" charset="0"/>
                        </a:rPr>
                        <a:t>b) Proportional hazards assumption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Large</a:t>
                      </a:r>
                    </a:p>
                  </a:txBody>
                  <a:tcPr anchor="ctr"/>
                </a:tc>
                <a:extLst>
                  <a:ext uri="{0D108BD9-81ED-4DB2-BD59-A6C34878D82A}">
                    <a16:rowId xmlns:a16="http://schemas.microsoft.com/office/drawing/2014/main" val="208500032"/>
                  </a:ext>
                </a:extLst>
              </a:tr>
              <a:tr h="242576">
                <a:tc vMerge="1">
                  <a:txBody>
                    <a:bodyPr/>
                    <a:lstStyle/>
                    <a:p>
                      <a:endParaRPr lang="en-GB" sz="2200" dirty="0">
                        <a:solidFill>
                          <a:srgbClr val="00B05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latin typeface="Arial" panose="020B0604020202020204" pitchFamily="34" charset="0"/>
                        </a:rPr>
                        <a:t>c) Curve/model selection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Large</a:t>
                      </a:r>
                    </a:p>
                  </a:txBody>
                  <a:tcPr anchor="ctr"/>
                </a:tc>
                <a:extLst>
                  <a:ext uri="{0D108BD9-81ED-4DB2-BD59-A6C34878D82A}">
                    <a16:rowId xmlns:a16="http://schemas.microsoft.com/office/drawing/2014/main" val="3717728483"/>
                  </a:ext>
                </a:extLst>
              </a:tr>
              <a:tr h="242576">
                <a:tc>
                  <a:txBody>
                    <a:bodyPr/>
                    <a:lstStyle/>
                    <a:p>
                      <a:r>
                        <a:rPr lang="en-GB" sz="2200" dirty="0">
                          <a:solidFill>
                            <a:schemeClr val="tx1"/>
                          </a:solidFill>
                          <a:latin typeface="Arial" panose="020B060402020202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latin typeface="Arial" panose="020B0604020202020204" pitchFamily="34" charset="0"/>
                        </a:rPr>
                        <a:t>Modelling of time on treatment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Large</a:t>
                      </a:r>
                    </a:p>
                  </a:txBody>
                  <a:tcPr anchor="ctr"/>
                </a:tc>
                <a:extLst>
                  <a:ext uri="{0D108BD9-81ED-4DB2-BD59-A6C34878D82A}">
                    <a16:rowId xmlns:a16="http://schemas.microsoft.com/office/drawing/2014/main" val="3066862918"/>
                  </a:ext>
                </a:extLst>
              </a:tr>
              <a:tr h="242576">
                <a:tc>
                  <a:txBody>
                    <a:bodyPr/>
                    <a:lstStyle/>
                    <a:p>
                      <a:r>
                        <a:rPr lang="en-GB" sz="2200" dirty="0">
                          <a:solidFill>
                            <a:schemeClr val="tx1"/>
                          </a:solidFill>
                          <a:latin typeface="Arial" panose="020B0604020202020204" pitchFamily="34" charset="0"/>
                        </a:rPr>
                        <a:t>4</a:t>
                      </a:r>
                    </a:p>
                  </a:txBody>
                  <a:tcPr anchor="ctr"/>
                </a:tc>
                <a:tc>
                  <a:txBody>
                    <a:bodyPr/>
                    <a:lstStyle/>
                    <a:p>
                      <a:r>
                        <a:rPr lang="en-GB" sz="2200" dirty="0">
                          <a:solidFill>
                            <a:schemeClr val="tx1"/>
                          </a:solidFill>
                          <a:latin typeface="Arial" panose="020B0604020202020204" pitchFamily="34" charset="0"/>
                        </a:rPr>
                        <a:t>Severity modifier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Moderate</a:t>
                      </a:r>
                      <a:endParaRPr lang="en-GB" sz="2200" dirty="0">
                        <a:solidFill>
                          <a:srgbClr val="FF0000"/>
                        </a:solidFill>
                        <a:latin typeface="Arial" panose="020B0604020202020204" pitchFamily="34" charset="0"/>
                      </a:endParaRPr>
                    </a:p>
                  </a:txBody>
                  <a:tcPr anchor="ctr"/>
                </a:tc>
                <a:extLst>
                  <a:ext uri="{0D108BD9-81ED-4DB2-BD59-A6C34878D82A}">
                    <a16:rowId xmlns:a16="http://schemas.microsoft.com/office/drawing/2014/main" val="1161495680"/>
                  </a:ext>
                </a:extLst>
              </a:tr>
              <a:tr h="242576">
                <a:tc gridSpan="3">
                  <a:txBody>
                    <a:bodyPr/>
                    <a:lstStyle/>
                    <a:p>
                      <a:r>
                        <a:rPr lang="en-GB" sz="2200" b="1" dirty="0">
                          <a:solidFill>
                            <a:schemeClr val="bg1"/>
                          </a:solidFill>
                          <a:latin typeface="Arial" panose="020B0604020202020204" pitchFamily="34" charset="0"/>
                        </a:rPr>
                        <a:t>Other issues</a:t>
                      </a:r>
                    </a:p>
                  </a:txBody>
                  <a:tcPr anchor="ctr">
                    <a:solidFill>
                      <a:schemeClr val="accent1"/>
                    </a:solidFill>
                  </a:tcPr>
                </a:tc>
                <a:tc hMerge="1">
                  <a:txBody>
                    <a:bodyPr/>
                    <a:lstStyle/>
                    <a:p>
                      <a:endParaRPr lang="en-GB" sz="2200" dirty="0">
                        <a:solidFill>
                          <a:schemeClr val="tx1"/>
                        </a:solidFill>
                        <a:latin typeface="Arial" panose="020B0604020202020204" pitchFamily="34" charset="0"/>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srgbClr val="FF0000"/>
                        </a:solidFill>
                        <a:latin typeface="Arial" panose="020B0604020202020204" pitchFamily="34" charset="0"/>
                      </a:endParaRPr>
                    </a:p>
                  </a:txBody>
                  <a:tcPr anchor="ctr"/>
                </a:tc>
                <a:extLst>
                  <a:ext uri="{0D108BD9-81ED-4DB2-BD59-A6C34878D82A}">
                    <a16:rowId xmlns:a16="http://schemas.microsoft.com/office/drawing/2014/main" val="1452572026"/>
                  </a:ext>
                </a:extLst>
              </a:tr>
              <a:tr h="242576">
                <a:tc>
                  <a:txBody>
                    <a:bodyPr/>
                    <a:lstStyle/>
                    <a:p>
                      <a:r>
                        <a:rPr lang="en-GB" sz="2200" dirty="0">
                          <a:latin typeface="Arial" panose="020B0604020202020204" pitchFamily="34" charset="0"/>
                        </a:rPr>
                        <a:t>5</a:t>
                      </a:r>
                    </a:p>
                  </a:txBody>
                  <a:tcPr anchor="ctr"/>
                </a:tc>
                <a:tc>
                  <a:txBody>
                    <a:bodyPr/>
                    <a:lstStyle/>
                    <a:p>
                      <a:r>
                        <a:rPr lang="en-GB" sz="2200" dirty="0">
                          <a:latin typeface="Arial" panose="020B0604020202020204" pitchFamily="34" charset="0"/>
                        </a:rPr>
                        <a:t>Generalisability of FOENIX-CCA2 – literature search</a:t>
                      </a:r>
                    </a:p>
                  </a:txBody>
                  <a:tcPr anchor="ctr"/>
                </a:tc>
                <a:tc>
                  <a:txBody>
                    <a:bodyPr/>
                    <a:lstStyle/>
                    <a:p>
                      <a:r>
                        <a:rPr lang="en-GB" sz="2200" dirty="0">
                          <a:latin typeface="Arial" panose="020B0604020202020204" pitchFamily="34" charset="0"/>
                        </a:rPr>
                        <a:t>Unknown</a:t>
                      </a:r>
                    </a:p>
                  </a:txBody>
                  <a:tcPr anchor="ctr"/>
                </a:tc>
                <a:extLst>
                  <a:ext uri="{0D108BD9-81ED-4DB2-BD59-A6C34878D82A}">
                    <a16:rowId xmlns:a16="http://schemas.microsoft.com/office/drawing/2014/main" val="2997478981"/>
                  </a:ext>
                </a:extLst>
              </a:tr>
              <a:tr h="433172">
                <a:tc>
                  <a:txBody>
                    <a:bodyPr/>
                    <a:lstStyle/>
                    <a:p>
                      <a:r>
                        <a:rPr lang="en-GB" sz="2200" dirty="0">
                          <a:latin typeface="Arial" panose="020B0604020202020204" pitchFamily="34" charset="0"/>
                        </a:rPr>
                        <a:t>6</a:t>
                      </a:r>
                    </a:p>
                  </a:txBody>
                  <a:tcPr anchor="ctr"/>
                </a:tc>
                <a:tc>
                  <a:txBody>
                    <a:bodyPr/>
                    <a:lstStyle/>
                    <a:p>
                      <a:r>
                        <a:rPr lang="en-GB" sz="2200" dirty="0">
                          <a:latin typeface="Arial" panose="020B0604020202020204" pitchFamily="34" charset="0"/>
                        </a:rPr>
                        <a:t>Generalisability of FOENIX-CCA2 – subgroup analysis and effect modifiers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Unknown</a:t>
                      </a:r>
                    </a:p>
                  </a:txBody>
                  <a:tcPr anchor="ctr"/>
                </a:tc>
                <a:extLst>
                  <a:ext uri="{0D108BD9-81ED-4DB2-BD59-A6C34878D82A}">
                    <a16:rowId xmlns:a16="http://schemas.microsoft.com/office/drawing/2014/main" val="846900562"/>
                  </a:ext>
                </a:extLst>
              </a:tr>
              <a:tr h="242576">
                <a:tc>
                  <a:txBody>
                    <a:bodyPr/>
                    <a:lstStyle/>
                    <a:p>
                      <a:r>
                        <a:rPr lang="en-GB" sz="2200" dirty="0">
                          <a:latin typeface="Arial" panose="020B0604020202020204" pitchFamily="34" charset="0"/>
                        </a:rPr>
                        <a:t>7</a:t>
                      </a:r>
                    </a:p>
                  </a:txBody>
                  <a:tcPr anchor="ctr"/>
                </a:tc>
                <a:tc>
                  <a:txBody>
                    <a:bodyPr/>
                    <a:lstStyle/>
                    <a:p>
                      <a:r>
                        <a:rPr lang="en-GB" sz="2200" dirty="0">
                          <a:latin typeface="Arial" panose="020B0604020202020204" pitchFamily="34" charset="0"/>
                        </a:rPr>
                        <a:t>Further subgroup analysis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Unknown</a:t>
                      </a:r>
                    </a:p>
                  </a:txBody>
                  <a:tcPr anchor="ctr"/>
                </a:tc>
                <a:extLst>
                  <a:ext uri="{0D108BD9-81ED-4DB2-BD59-A6C34878D82A}">
                    <a16:rowId xmlns:a16="http://schemas.microsoft.com/office/drawing/2014/main" val="1694636493"/>
                  </a:ext>
                </a:extLst>
              </a:tr>
              <a:tr h="242576">
                <a:tc>
                  <a:txBody>
                    <a:bodyPr/>
                    <a:lstStyle/>
                    <a:p>
                      <a:r>
                        <a:rPr lang="en-GB" sz="2200" dirty="0">
                          <a:solidFill>
                            <a:schemeClr val="tx1"/>
                          </a:solidFill>
                          <a:latin typeface="Arial" panose="020B0604020202020204" pitchFamily="34" charset="0"/>
                        </a:rPr>
                        <a:t>8</a:t>
                      </a:r>
                    </a:p>
                  </a:txBody>
                  <a:tcPr anchor="ctr"/>
                </a:tc>
                <a:tc>
                  <a:txBody>
                    <a:bodyPr/>
                    <a:lstStyle/>
                    <a:p>
                      <a:r>
                        <a:rPr lang="en-GB" sz="2200" dirty="0">
                          <a:solidFill>
                            <a:schemeClr val="tx1"/>
                          </a:solidFill>
                          <a:latin typeface="Arial" panose="020B0604020202020204" pitchFamily="34" charset="0"/>
                        </a:rPr>
                        <a:t>Model verification</a:t>
                      </a:r>
                    </a:p>
                  </a:txBody>
                  <a:tcPr anchor="ctr"/>
                </a:tc>
                <a:tc>
                  <a:txBody>
                    <a:bodyPr/>
                    <a:lstStyle/>
                    <a:p>
                      <a:r>
                        <a:rPr lang="en-GB" sz="2200" dirty="0">
                          <a:solidFill>
                            <a:schemeClr val="tx1"/>
                          </a:solidFill>
                          <a:latin typeface="Arial" panose="020B0604020202020204" pitchFamily="34" charset="0"/>
                        </a:rPr>
                        <a:t>Unknown</a:t>
                      </a:r>
                    </a:p>
                  </a:txBody>
                  <a:tcPr anchor="ctr"/>
                </a:tc>
                <a:extLst>
                  <a:ext uri="{0D108BD9-81ED-4DB2-BD59-A6C34878D82A}">
                    <a16:rowId xmlns:a16="http://schemas.microsoft.com/office/drawing/2014/main" val="3365773760"/>
                  </a:ext>
                </a:extLst>
              </a:tr>
            </a:tbl>
          </a:graphicData>
        </a:graphic>
      </p:graphicFrame>
      <p:sp>
        <p:nvSpPr>
          <p:cNvPr id="2" name="TextBox 1">
            <a:extLst>
              <a:ext uri="{FF2B5EF4-FFF2-40B4-BE49-F238E27FC236}">
                <a16:creationId xmlns:a16="http://schemas.microsoft.com/office/drawing/2014/main" id="{5EF88BD1-8D76-D2A1-3DEA-82635DBBF91A}"/>
              </a:ext>
            </a:extLst>
          </p:cNvPr>
          <p:cNvSpPr txBox="1"/>
          <p:nvPr/>
        </p:nvSpPr>
        <p:spPr>
          <a:xfrm>
            <a:off x="8307179" y="0"/>
            <a:ext cx="5653431"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See appendix: </a:t>
            </a:r>
            <a:r>
              <a:rPr lang="en-GB" sz="2200" dirty="0">
                <a:latin typeface="Arial" panose="020B0604020202020204" pitchFamily="34" charset="0"/>
                <a:cs typeface="Arial" panose="020B0604020202020204" pitchFamily="34" charset="0"/>
                <a:hlinkClick r:id="rId4" action="ppaction://hlinksldjump"/>
              </a:rPr>
              <a:t>Other issues</a:t>
            </a:r>
            <a:endParaRPr lang="en-GB" sz="2200" dirty="0">
              <a:latin typeface="Arial" panose="020B0604020202020204" pitchFamily="34" charset="0"/>
              <a:cs typeface="Arial" panose="020B0604020202020204" pitchFamily="34" charset="0"/>
            </a:endParaRPr>
          </a:p>
        </p:txBody>
      </p:sp>
      <p:sp>
        <p:nvSpPr>
          <p:cNvPr id="5" name="Text Placeholder 8">
            <a:extLst>
              <a:ext uri="{FF2B5EF4-FFF2-40B4-BE49-F238E27FC236}">
                <a16:creationId xmlns:a16="http://schemas.microsoft.com/office/drawing/2014/main" id="{FD20389D-3577-537A-014B-55FFC8167B45}"/>
              </a:ext>
            </a:extLst>
          </p:cNvPr>
          <p:cNvSpPr txBox="1">
            <a:spLocks/>
          </p:cNvSpPr>
          <p:nvPr/>
        </p:nvSpPr>
        <p:spPr>
          <a:xfrm>
            <a:off x="406699" y="6597650"/>
            <a:ext cx="11370833" cy="5207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solidFill>
                  <a:srgbClr val="040C28"/>
                </a:solidFill>
                <a:latin typeface="Arial" panose="020B0604020202020204" pitchFamily="34" charset="0"/>
                <a:cs typeface="Arial" panose="020B0604020202020204" pitchFamily="34" charset="0"/>
              </a:rPr>
              <a:t>FOLFOX, </a:t>
            </a:r>
            <a:r>
              <a:rPr lang="en-GB" sz="1400" dirty="0">
                <a:latin typeface="Arial" panose="020B0604020202020204" pitchFamily="34" charset="0"/>
                <a:cs typeface="Arial" panose="020B0604020202020204" pitchFamily="34" charset="0"/>
              </a:rPr>
              <a:t>folinic acid, fluorouracil and oxaliplatin; ICER, incremental cost-effectiveness ratio.</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76519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dirty="0">
                <a:latin typeface="Arial" panose="020B0604020202020204" pitchFamily="34" charset="0"/>
                <a:cs typeface="Arial" panose="020B0604020202020204" pitchFamily="34" charset="0"/>
              </a:rPr>
              <a:t>Futibatinib for previously treated advanced cholangiocarcinoma with FGFR2 fusion or rearrangement</a:t>
            </a:r>
            <a:endParaRPr lang="en-GB" dirty="0"/>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dirty="0">
                <a:solidFill>
                  <a:srgbClr val="FF40FF"/>
                </a:solidFill>
              </a:rPr>
              <a:t> </a:t>
            </a:r>
            <a:r>
              <a:rPr lang="en-GB" sz="6000" b="1" dirty="0"/>
              <a:t>Supplementary appendix</a:t>
            </a:r>
          </a:p>
          <a:p>
            <a:endParaRPr lang="en-GB" sz="2800" dirty="0"/>
          </a:p>
        </p:txBody>
      </p:sp>
    </p:spTree>
    <p:extLst>
      <p:ext uri="{BB962C8B-B14F-4D97-AF65-F5344CB8AC3E}">
        <p14:creationId xmlns:p14="http://schemas.microsoft.com/office/powerpoint/2010/main" val="72644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589523" y="503641"/>
            <a:ext cx="3307588" cy="2122127"/>
          </a:xfrm>
          <a:prstGeom prst="wedgeRoundRectCallout">
            <a:avLst>
              <a:gd name="adj1" fmla="val 31235"/>
              <a:gd name="adj2" fmla="val 61448"/>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“opportunity for those with this particular fusion to have a further treatment [if] resistance [develops to] first targeted therapy.”</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664204" y="2928707"/>
            <a:ext cx="3350688" cy="3215192"/>
          </a:xfrm>
          <a:prstGeom prst="wedgeRoundRectCallout">
            <a:avLst>
              <a:gd name="adj1" fmla="val 35928"/>
              <a:gd name="adj2" fmla="val 56094"/>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“Serious side effects appear to be similar [between pemigatinib and futibatinib], however nail disorders are common with futibatinib, this can be psychologically disturbing.”</a:t>
            </a:r>
          </a:p>
        </p:txBody>
      </p:sp>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218689" y="-36188"/>
            <a:ext cx="10815895" cy="1049515"/>
          </a:xfrm>
        </p:spPr>
        <p:txBody>
          <a:bodyPr>
            <a:normAutofit/>
          </a:bodyPr>
          <a:lstStyle/>
          <a:p>
            <a:r>
              <a:rPr lang="en-GB" sz="2900" dirty="0">
                <a:latin typeface="Arial" panose="020B0604020202020204" pitchFamily="34" charset="0"/>
                <a:cs typeface="Arial" panose="020B0604020202020204" pitchFamily="34" charset="0"/>
              </a:rPr>
              <a:t>Perspectives on</a:t>
            </a:r>
            <a:r>
              <a:rPr lang="en-GB" sz="2900" baseline="0" dirty="0">
                <a:latin typeface="Arial" panose="020B0604020202020204" pitchFamily="34" charset="0"/>
                <a:cs typeface="Arial" panose="020B0604020202020204" pitchFamily="34" charset="0"/>
              </a:rPr>
              <a:t> living with CCA</a:t>
            </a:r>
            <a:endParaRPr lang="en-GB" sz="2900" strike="sngStrike"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0"/>
          </p:nvPr>
        </p:nvSpPr>
        <p:spPr>
          <a:xfrm>
            <a:off x="294889" y="681227"/>
            <a:ext cx="8378709" cy="5462672"/>
          </a:xfrm>
        </p:spPr>
        <p:txBody>
          <a:bodyPr>
            <a:noAutofit/>
          </a:bodyPr>
          <a:lstStyle/>
          <a:p>
            <a:pPr>
              <a:spcAft>
                <a:spcPts val="600"/>
              </a:spcAft>
            </a:pPr>
            <a:r>
              <a:rPr lang="en-GB" sz="2200" b="1" dirty="0">
                <a:latin typeface="Arial" panose="020B0604020202020204" pitchFamily="34" charset="0"/>
                <a:cs typeface="Arial" panose="020B0604020202020204" pitchFamily="34" charset="0"/>
              </a:rPr>
              <a:t>Submissions from</a:t>
            </a:r>
            <a:r>
              <a:rPr lang="en-GB" sz="2200" b="1" dirty="0">
                <a:effectLst/>
                <a:latin typeface="Arial" panose="020B0604020202020204" pitchFamily="34" charset="0"/>
                <a:ea typeface="Times New Roman" panose="02020603050405020304" pitchFamily="18" charset="0"/>
                <a:cs typeface="Arial" panose="020B0604020202020204" pitchFamily="34" charset="0"/>
              </a:rPr>
              <a:t> the patient expert and </a:t>
            </a:r>
            <a:r>
              <a:rPr lang="en-GB" sz="2200" b="1" dirty="0">
                <a:latin typeface="Arial" panose="020B0604020202020204" pitchFamily="34" charset="0"/>
                <a:ea typeface="Times New Roman" panose="02020603050405020304" pitchFamily="18" charset="0"/>
                <a:cs typeface="Arial" panose="020B0604020202020204" pitchFamily="34" charset="0"/>
              </a:rPr>
              <a:t>AMMF – T</a:t>
            </a:r>
            <a:r>
              <a:rPr lang="en-GB" sz="2200" b="1" dirty="0">
                <a:effectLst/>
                <a:latin typeface="Arial" panose="020B0604020202020204" pitchFamily="34" charset="0"/>
                <a:ea typeface="Times New Roman" panose="02020603050405020304" pitchFamily="18" charset="0"/>
                <a:cs typeface="Arial" panose="020B0604020202020204" pitchFamily="34" charset="0"/>
              </a:rPr>
              <a:t>he Cholangiocarcinoma Charity </a:t>
            </a:r>
          </a:p>
          <a:p>
            <a:pPr>
              <a:spcAft>
                <a:spcPts val="600"/>
              </a:spcAft>
            </a:pPr>
            <a:r>
              <a:rPr lang="en-GB" sz="2200" dirty="0">
                <a:latin typeface="Arial" panose="020B0604020202020204" pitchFamily="34" charset="0"/>
                <a:cs typeface="Arial" panose="020B0604020202020204" pitchFamily="34" charset="0"/>
              </a:rPr>
              <a:t>People living with CCA have unmet needs for:</a:t>
            </a:r>
            <a:endParaRPr lang="en-GB" sz="22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80000"/>
              </a:lnSpc>
              <a:spcAft>
                <a:spcPts val="300"/>
              </a:spcAft>
              <a:buFont typeface="Arial" panose="020B0604020202020204" pitchFamily="34" charset="0"/>
              <a:buChar char="•"/>
            </a:pPr>
            <a:r>
              <a:rPr lang="en-GB" sz="2200" dirty="0">
                <a:latin typeface="Arial" panose="020B0604020202020204" pitchFamily="34" charset="0"/>
                <a:ea typeface="Times New Roman" panose="02020603050405020304" pitchFamily="18" charset="0"/>
                <a:cs typeface="Arial" panose="020B0604020202020204" pitchFamily="34" charset="0"/>
              </a:rPr>
              <a:t>Earlier diagnosis before the cancer is inoperable, current diagnosis is at late stage with limited overall survival</a:t>
            </a:r>
          </a:p>
          <a:p>
            <a:pPr marL="342900" indent="-342900">
              <a:lnSpc>
                <a:spcPct val="80000"/>
              </a:lnSpc>
              <a:spcAft>
                <a:spcPts val="300"/>
              </a:spcAft>
              <a:buFont typeface="Arial" panose="020B0604020202020204" pitchFamily="34" charset="0"/>
              <a:buChar char="•"/>
            </a:pPr>
            <a:r>
              <a:rPr lang="en-GB" sz="2200" dirty="0">
                <a:latin typeface="Arial" panose="020B0604020202020204" pitchFamily="34" charset="0"/>
                <a:ea typeface="Times New Roman" panose="02020603050405020304" pitchFamily="18" charset="0"/>
                <a:cs typeface="Arial" panose="020B0604020202020204" pitchFamily="34" charset="0"/>
              </a:rPr>
              <a:t>Timely molecular profiling and multidisciplinary care at ‘centres of expertise’</a:t>
            </a:r>
          </a:p>
          <a:p>
            <a:pPr marL="342900" indent="-342900">
              <a:lnSpc>
                <a:spcPct val="80000"/>
              </a:lnSpc>
              <a:spcAft>
                <a:spcPts val="300"/>
              </a:spcAft>
              <a:buFont typeface="Arial" panose="020B0604020202020204" pitchFamily="34" charset="0"/>
              <a:buChar char="•"/>
            </a:pPr>
            <a:r>
              <a:rPr lang="en-GB" sz="2200" dirty="0">
                <a:effectLst/>
                <a:latin typeface="Arial" panose="020B0604020202020204" pitchFamily="34" charset="0"/>
                <a:ea typeface="Times New Roman" panose="02020603050405020304" pitchFamily="18" charset="0"/>
                <a:cs typeface="Arial" panose="020B0604020202020204" pitchFamily="34" charset="0"/>
              </a:rPr>
              <a:t>Greater range of effective treatment options that </a:t>
            </a:r>
            <a:r>
              <a:rPr lang="en-GB" sz="2200" dirty="0">
                <a:latin typeface="Arial" panose="020B0604020202020204" pitchFamily="34" charset="0"/>
                <a:ea typeface="Times New Roman" panose="02020603050405020304" pitchFamily="18" charset="0"/>
                <a:cs typeface="Arial" panose="020B0604020202020204" pitchFamily="34" charset="0"/>
              </a:rPr>
              <a:t>improve what is currently a </a:t>
            </a:r>
            <a:r>
              <a:rPr lang="en-GB" sz="2200" dirty="0">
                <a:effectLst/>
                <a:latin typeface="Arial" panose="020B0604020202020204" pitchFamily="34" charset="0"/>
                <a:ea typeface="Times New Roman" panose="02020603050405020304" pitchFamily="18" charset="0"/>
                <a:cs typeface="Arial" panose="020B0604020202020204" pitchFamily="34" charset="0"/>
              </a:rPr>
              <a:t>very poor quality of life and to extend life</a:t>
            </a:r>
          </a:p>
          <a:p>
            <a:pPr marL="1028700" lvl="1" indent="-342900">
              <a:lnSpc>
                <a:spcPct val="80000"/>
              </a:lnSpc>
              <a:spcAft>
                <a:spcPts val="300"/>
              </a:spcAft>
              <a:buFont typeface="Courier New" panose="02070309020205020404" pitchFamily="49" charset="0"/>
              <a:buChar char="o"/>
            </a:pPr>
            <a:r>
              <a:rPr lang="en-GB" sz="2200" dirty="0">
                <a:latin typeface="Arial" panose="020B0604020202020204" pitchFamily="34" charset="0"/>
                <a:ea typeface="Times New Roman" panose="02020603050405020304" pitchFamily="18" charset="0"/>
                <a:cs typeface="Arial" panose="020B0604020202020204" pitchFamily="34" charset="0"/>
              </a:rPr>
              <a:t>Generic FOLFOX comes with unpleasant side effects and the inconvenience of drug administration</a:t>
            </a:r>
          </a:p>
          <a:p>
            <a:pPr marL="1028700" lvl="1" indent="-342900">
              <a:lnSpc>
                <a:spcPct val="80000"/>
              </a:lnSpc>
              <a:spcAft>
                <a:spcPts val="300"/>
              </a:spcAft>
              <a:buFont typeface="Courier New" panose="02070309020205020404" pitchFamily="49" charset="0"/>
              <a:buChar char="o"/>
            </a:pPr>
            <a:r>
              <a:rPr lang="en-GB" sz="2200" dirty="0">
                <a:latin typeface="Arial" panose="020B0604020202020204" pitchFamily="34" charset="0"/>
                <a:ea typeface="Times New Roman" panose="02020603050405020304" pitchFamily="18" charset="0"/>
                <a:cs typeface="Arial" panose="020B0604020202020204" pitchFamily="34" charset="0"/>
              </a:rPr>
              <a:t>Optimism that futibatinib works differently to pemigatinib through irreversible binding, and may produce more durable responses and reduced resistance</a:t>
            </a:r>
          </a:p>
          <a:p>
            <a:pPr marL="1028700" lvl="1" indent="-342900">
              <a:lnSpc>
                <a:spcPct val="80000"/>
              </a:lnSpc>
              <a:spcAft>
                <a:spcPts val="300"/>
              </a:spcAft>
              <a:buFont typeface="Courier New" panose="02070309020205020404" pitchFamily="49" charset="0"/>
              <a:buChar char="o"/>
            </a:pPr>
            <a:r>
              <a:rPr lang="en-GB" sz="2200" dirty="0">
                <a:latin typeface="Arial" panose="020B0604020202020204" pitchFamily="34" charset="0"/>
                <a:ea typeface="Times New Roman" panose="02020603050405020304" pitchFamily="18" charset="0"/>
                <a:cs typeface="Arial" panose="020B0604020202020204" pitchFamily="34" charset="0"/>
              </a:rPr>
              <a:t>Acceptance of potential side-effects for benefit of targeted options</a:t>
            </a:r>
          </a:p>
          <a:p>
            <a:pPr>
              <a:lnSpc>
                <a:spcPct val="80000"/>
              </a:lnSpc>
              <a:spcAft>
                <a:spcPts val="300"/>
              </a:spcAft>
            </a:pPr>
            <a:endParaRPr lang="en-GB"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1"/>
          </p:nvPr>
        </p:nvSpPr>
        <p:spPr>
          <a:xfrm>
            <a:off x="0" y="6556973"/>
            <a:ext cx="11370833" cy="520700"/>
          </a:xfrm>
        </p:spPr>
        <p:txBody>
          <a:bodyPr>
            <a:normAutofit/>
          </a:body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AMMF, </a:t>
            </a:r>
            <a:r>
              <a:rPr lang="en-GB" sz="1400" dirty="0">
                <a:solidFill>
                  <a:srgbClr val="040C28"/>
                </a:solidFill>
                <a:latin typeface="Arial" panose="020B0604020202020204" pitchFamily="34" charset="0"/>
                <a:cs typeface="Arial" panose="020B0604020202020204" pitchFamily="34" charset="0"/>
              </a:rPr>
              <a:t>Alan Morement Memorial Fund; CCA, cholangiocarcinoma; FOLFOX, </a:t>
            </a:r>
            <a:r>
              <a:rPr lang="en-GB" sz="1400" dirty="0">
                <a:latin typeface="Arial" panose="020B0604020202020204" pitchFamily="34" charset="0"/>
                <a:cs typeface="Arial" panose="020B0604020202020204" pitchFamily="34" charset="0"/>
              </a:rPr>
              <a:t>folinic acid, fluorouracil and oxaliplatin.</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5" name="Text Placeholder 8">
            <a:extLst>
              <a:ext uri="{FF2B5EF4-FFF2-40B4-BE49-F238E27FC236}">
                <a16:creationId xmlns:a16="http://schemas.microsoft.com/office/drawing/2014/main" id="{0AFB54DA-BEED-506B-2B70-F30403EA94E7}"/>
              </a:ext>
            </a:extLst>
          </p:cNvPr>
          <p:cNvSpPr txBox="1">
            <a:spLocks/>
          </p:cNvSpPr>
          <p:nvPr/>
        </p:nvSpPr>
        <p:spPr>
          <a:xfrm>
            <a:off x="4904188" y="545074"/>
            <a:ext cx="3361131" cy="1618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tabLst>
                <a:tab pos="457200" algn="l"/>
              </a:tabLst>
            </a:pPr>
            <a:endParaRPr lang="en-GB" i="1" dirty="0">
              <a:ea typeface="Times New Roman" panose="02020603050405020304" pitchFamily="18" charset="0"/>
              <a:cs typeface="Times New Roman" panose="02020603050405020304" pitchFamily="18" charset="0"/>
            </a:endParaRPr>
          </a:p>
        </p:txBody>
      </p:sp>
      <p:sp>
        <p:nvSpPr>
          <p:cNvPr id="12" name="Text Placeholder 8">
            <a:extLst>
              <a:ext uri="{FF2B5EF4-FFF2-40B4-BE49-F238E27FC236}">
                <a16:creationId xmlns:a16="http://schemas.microsoft.com/office/drawing/2014/main" id="{F507488E-2017-9443-391C-84187F88A83C}"/>
              </a:ext>
            </a:extLst>
          </p:cNvPr>
          <p:cNvSpPr txBox="1">
            <a:spLocks/>
          </p:cNvSpPr>
          <p:nvPr/>
        </p:nvSpPr>
        <p:spPr>
          <a:xfrm>
            <a:off x="586281" y="1139208"/>
            <a:ext cx="7466013" cy="5207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mn-lt"/>
            </a:endParaRPr>
          </a:p>
        </p:txBody>
      </p:sp>
      <p:sp>
        <p:nvSpPr>
          <p:cNvPr id="4" name="Rectangle 3">
            <a:extLst>
              <a:ext uri="{FF2B5EF4-FFF2-40B4-BE49-F238E27FC236}">
                <a16:creationId xmlns:a16="http://schemas.microsoft.com/office/drawing/2014/main" id="{EEC7FA9D-A1B4-896F-2728-6C84AA68FF06}"/>
              </a:ext>
            </a:extLst>
          </p:cNvPr>
          <p:cNvSpPr/>
          <p:nvPr/>
        </p:nvSpPr>
        <p:spPr>
          <a:xfrm>
            <a:off x="11694160" y="6446838"/>
            <a:ext cx="497840"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7</a:t>
            </a:r>
          </a:p>
        </p:txBody>
      </p:sp>
    </p:spTree>
    <p:extLst>
      <p:ext uri="{BB962C8B-B14F-4D97-AF65-F5344CB8AC3E}">
        <p14:creationId xmlns:p14="http://schemas.microsoft.com/office/powerpoint/2010/main" val="1928624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Decision problem</a:t>
            </a:r>
          </a:p>
        </p:txBody>
      </p:sp>
      <p:sp>
        <p:nvSpPr>
          <p:cNvPr id="6" name="TextBox 5">
            <a:extLst>
              <a:ext uri="{FF2B5EF4-FFF2-40B4-BE49-F238E27FC236}">
                <a16:creationId xmlns:a16="http://schemas.microsoft.com/office/drawing/2014/main" id="{A891EFA5-A0CD-4053-9A76-682AE8AD3D58}"/>
              </a:ext>
            </a:extLst>
          </p:cNvPr>
          <p:cNvSpPr txBox="1"/>
          <p:nvPr/>
        </p:nvSpPr>
        <p:spPr>
          <a:xfrm>
            <a:off x="474491" y="747654"/>
            <a:ext cx="8664551" cy="430887"/>
          </a:xfrm>
          <a:prstGeom prst="rect">
            <a:avLst/>
          </a:prstGeom>
          <a:noFill/>
        </p:spPr>
        <p:txBody>
          <a:bodyPr wrap="none" rtlCol="0">
            <a:spAutoFit/>
          </a:bodyPr>
          <a:lstStyle/>
          <a:p>
            <a:r>
              <a:rPr lang="en-GB" sz="2200" dirty="0">
                <a:latin typeface="Arial" panose="020B0604020202020204" pitchFamily="34" charset="0"/>
              </a:rPr>
              <a:t>Population, intervention, comparators and outcomes from the scope</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4129668819"/>
              </p:ext>
            </p:extLst>
          </p:nvPr>
        </p:nvGraphicFramePr>
        <p:xfrm>
          <a:off x="474491" y="1207500"/>
          <a:ext cx="11317286" cy="4815840"/>
        </p:xfrm>
        <a:graphic>
          <a:graphicData uri="http://schemas.openxmlformats.org/drawingml/2006/table">
            <a:tbl>
              <a:tblPr firstRow="1" bandRow="1">
                <a:tableStyleId>{5C22544A-7EE6-4342-B048-85BDC9FD1C3A}</a:tableStyleId>
              </a:tblPr>
              <a:tblGrid>
                <a:gridCol w="2548851">
                  <a:extLst>
                    <a:ext uri="{9D8B030D-6E8A-4147-A177-3AD203B41FA5}">
                      <a16:colId xmlns:a16="http://schemas.microsoft.com/office/drawing/2014/main" val="2557443117"/>
                    </a:ext>
                  </a:extLst>
                </a:gridCol>
                <a:gridCol w="4319081">
                  <a:extLst>
                    <a:ext uri="{9D8B030D-6E8A-4147-A177-3AD203B41FA5}">
                      <a16:colId xmlns:a16="http://schemas.microsoft.com/office/drawing/2014/main" val="2079107674"/>
                    </a:ext>
                  </a:extLst>
                </a:gridCol>
                <a:gridCol w="2645924">
                  <a:extLst>
                    <a:ext uri="{9D8B030D-6E8A-4147-A177-3AD203B41FA5}">
                      <a16:colId xmlns:a16="http://schemas.microsoft.com/office/drawing/2014/main" val="1363918603"/>
                    </a:ext>
                  </a:extLst>
                </a:gridCol>
                <a:gridCol w="1803430">
                  <a:extLst>
                    <a:ext uri="{9D8B030D-6E8A-4147-A177-3AD203B41FA5}">
                      <a16:colId xmlns:a16="http://schemas.microsoft.com/office/drawing/2014/main" val="924925742"/>
                    </a:ext>
                  </a:extLst>
                </a:gridCol>
              </a:tblGrid>
              <a:tr h="304020">
                <a:tc>
                  <a:txBody>
                    <a:bodyPr/>
                    <a:lstStyle/>
                    <a:p>
                      <a:endParaRPr lang="en-GB" sz="2200" dirty="0">
                        <a:latin typeface="Arial" panose="020B0604020202020204" pitchFamily="34" charset="0"/>
                      </a:endParaRPr>
                    </a:p>
                  </a:txBody>
                  <a:tcPr>
                    <a:solidFill>
                      <a:schemeClr val="accent1"/>
                    </a:solidFill>
                  </a:tcPr>
                </a:tc>
                <a:tc>
                  <a:txBody>
                    <a:bodyPr/>
                    <a:lstStyle/>
                    <a:p>
                      <a:r>
                        <a:rPr lang="en-GB" sz="2200" dirty="0">
                          <a:latin typeface="Arial" panose="020B0604020202020204" pitchFamily="34" charset="0"/>
                        </a:rPr>
                        <a:t>Final scope</a:t>
                      </a:r>
                    </a:p>
                  </a:txBody>
                  <a:tcPr/>
                </a:tc>
                <a:tc>
                  <a:txBody>
                    <a:bodyPr/>
                    <a:lstStyle/>
                    <a:p>
                      <a:r>
                        <a:rPr lang="en-GB" sz="2200" dirty="0">
                          <a:latin typeface="Arial" panose="020B0604020202020204" pitchFamily="34" charset="0"/>
                        </a:rPr>
                        <a:t>Company</a:t>
                      </a:r>
                    </a:p>
                  </a:txBody>
                  <a:tcPr/>
                </a:tc>
                <a:tc>
                  <a:txBody>
                    <a:bodyPr/>
                    <a:lstStyle/>
                    <a:p>
                      <a:r>
                        <a:rPr lang="en-GB" sz="2200" dirty="0">
                          <a:latin typeface="Arial" panose="020B0604020202020204" pitchFamily="34" charset="0"/>
                        </a:rPr>
                        <a:t>EAG comments</a:t>
                      </a:r>
                    </a:p>
                  </a:txBody>
                  <a:tcPr/>
                </a:tc>
                <a:extLst>
                  <a:ext uri="{0D108BD9-81ED-4DB2-BD59-A6C34878D82A}">
                    <a16:rowId xmlns:a16="http://schemas.microsoft.com/office/drawing/2014/main" val="2887193136"/>
                  </a:ext>
                </a:extLst>
              </a:tr>
              <a:tr h="839094">
                <a:tc>
                  <a:txBody>
                    <a:bodyPr/>
                    <a:lstStyle/>
                    <a:p>
                      <a:r>
                        <a:rPr lang="en-GB" sz="2200" b="1" dirty="0">
                          <a:solidFill>
                            <a:schemeClr val="bg1"/>
                          </a:solidFill>
                          <a:latin typeface="Arial" panose="020B0604020202020204" pitchFamily="34" charset="0"/>
                        </a:rPr>
                        <a:t>Population</a:t>
                      </a:r>
                    </a:p>
                  </a:txBody>
                  <a:tcPr>
                    <a:solidFill>
                      <a:schemeClr val="accent1"/>
                    </a:solidFill>
                  </a:tcPr>
                </a:tc>
                <a:tc>
                  <a:txBody>
                    <a:bodyPr/>
                    <a:lstStyle/>
                    <a:p>
                      <a:r>
                        <a:rPr lang="en-GB" sz="2200" dirty="0">
                          <a:latin typeface="Arial" panose="020B0604020202020204" pitchFamily="34" charset="0"/>
                        </a:rPr>
                        <a:t>Adults with locally advanced or metastatic CCA with FGFR2 fusion or rearrangement that has progressed after at least 1 prior systemic therapy</a:t>
                      </a:r>
                    </a:p>
                  </a:txBody>
                  <a:tcPr/>
                </a:tc>
                <a:tc>
                  <a:txBody>
                    <a:bodyPr/>
                    <a:lstStyle/>
                    <a:p>
                      <a:pPr marL="0" indent="0">
                        <a:buFont typeface="Arial" panose="020B0604020202020204" pitchFamily="34" charset="0"/>
                        <a:buNone/>
                      </a:pPr>
                      <a:r>
                        <a:rPr lang="en-GB" sz="2200" dirty="0">
                          <a:latin typeface="Arial" panose="020B0604020202020204" pitchFamily="34" charset="0"/>
                        </a:rPr>
                        <a:t>Same as scope</a:t>
                      </a:r>
                    </a:p>
                  </a:txBody>
                  <a:tcPr/>
                </a:tc>
                <a:tc>
                  <a:txBody>
                    <a:bodyPr/>
                    <a:lstStyle/>
                    <a:p>
                      <a:r>
                        <a:rPr lang="en-GB" sz="2200" dirty="0">
                          <a:latin typeface="Arial" panose="020B0604020202020204" pitchFamily="34" charset="0"/>
                        </a:rPr>
                        <a:t>-</a:t>
                      </a:r>
                    </a:p>
                  </a:txBody>
                  <a:tcPr/>
                </a:tc>
                <a:extLst>
                  <a:ext uri="{0D108BD9-81ED-4DB2-BD59-A6C34878D82A}">
                    <a16:rowId xmlns:a16="http://schemas.microsoft.com/office/drawing/2014/main" val="3652339764"/>
                  </a:ext>
                </a:extLst>
              </a:tr>
              <a:tr h="304020">
                <a:tc>
                  <a:txBody>
                    <a:bodyPr/>
                    <a:lstStyle/>
                    <a:p>
                      <a:r>
                        <a:rPr lang="en-GB" sz="2200" b="1" dirty="0">
                          <a:solidFill>
                            <a:schemeClr val="bg1"/>
                          </a:solidFill>
                          <a:latin typeface="Arial" panose="020B0604020202020204" pitchFamily="34" charset="0"/>
                        </a:rPr>
                        <a:t>Intervention</a:t>
                      </a:r>
                    </a:p>
                  </a:txBody>
                  <a:tcPr>
                    <a:solidFill>
                      <a:schemeClr val="accent1"/>
                    </a:solidFill>
                  </a:tcPr>
                </a:tc>
                <a:tc>
                  <a:txBody>
                    <a:bodyPr/>
                    <a:lstStyle/>
                    <a:p>
                      <a:r>
                        <a:rPr lang="en-GB" sz="2200" dirty="0">
                          <a:latin typeface="Arial" panose="020B0604020202020204" pitchFamily="34" charset="0"/>
                        </a:rPr>
                        <a:t>Futibatinib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Same as scope</a:t>
                      </a:r>
                    </a:p>
                  </a:txBody>
                  <a:tcPr/>
                </a:tc>
                <a:tc>
                  <a:txBody>
                    <a:bodyPr/>
                    <a:lstStyle/>
                    <a:p>
                      <a:r>
                        <a:rPr lang="en-GB" sz="2200" dirty="0">
                          <a:latin typeface="Arial" panose="020B0604020202020204" pitchFamily="34" charset="0"/>
                        </a:rPr>
                        <a:t>-</a:t>
                      </a:r>
                    </a:p>
                  </a:txBody>
                  <a:tcPr/>
                </a:tc>
                <a:extLst>
                  <a:ext uri="{0D108BD9-81ED-4DB2-BD59-A6C34878D82A}">
                    <a16:rowId xmlns:a16="http://schemas.microsoft.com/office/drawing/2014/main" val="566598515"/>
                  </a:ext>
                </a:extLst>
              </a:tr>
              <a:tr h="571557">
                <a:tc>
                  <a:txBody>
                    <a:bodyPr/>
                    <a:lstStyle/>
                    <a:p>
                      <a:r>
                        <a:rPr lang="en-GB" sz="2200" b="1" dirty="0">
                          <a:solidFill>
                            <a:schemeClr val="bg1"/>
                          </a:solidFill>
                          <a:latin typeface="Arial" panose="020B0604020202020204" pitchFamily="34" charset="0"/>
                        </a:rPr>
                        <a:t>Comparators</a:t>
                      </a:r>
                    </a:p>
                  </a:txBody>
                  <a:tcPr>
                    <a:solidFill>
                      <a:schemeClr val="accent1"/>
                    </a:solidFill>
                  </a:tcPr>
                </a:tc>
                <a:tc>
                  <a:txBody>
                    <a:bodyPr/>
                    <a:lstStyle/>
                    <a:p>
                      <a:pPr marL="342900" indent="-342900" algn="l" defTabSz="914400" rtl="0" eaLnBrk="1" latinLnBrk="0" hangingPunct="1">
                        <a:buFont typeface="Arial" panose="020B0604020202020204" pitchFamily="34" charset="0"/>
                        <a:buChar char="•"/>
                      </a:pPr>
                      <a:r>
                        <a:rPr lang="en-GB" sz="2200" kern="1200" dirty="0">
                          <a:solidFill>
                            <a:schemeClr val="dk1"/>
                          </a:solidFill>
                          <a:latin typeface="Arial" panose="020B0604020202020204" pitchFamily="34" charset="0"/>
                          <a:ea typeface="+mn-ea"/>
                          <a:cs typeface="+mn-cs"/>
                        </a:rPr>
                        <a:t>Pemigatinib </a:t>
                      </a:r>
                    </a:p>
                    <a:p>
                      <a:pPr marL="342900" indent="-342900" algn="l" defTabSz="914400" rtl="0" eaLnBrk="1" latinLnBrk="0" hangingPunct="1">
                        <a:buFont typeface="Arial" panose="020B0604020202020204" pitchFamily="34" charset="0"/>
                        <a:buChar char="•"/>
                      </a:pPr>
                      <a:r>
                        <a:rPr lang="en-GB" sz="2200" kern="1200" dirty="0">
                          <a:solidFill>
                            <a:schemeClr val="dk1"/>
                          </a:solidFill>
                          <a:latin typeface="Arial" panose="020B0604020202020204" pitchFamily="34" charset="0"/>
                          <a:ea typeface="+mn-ea"/>
                          <a:cs typeface="+mn-cs"/>
                        </a:rPr>
                        <a:t>Modified FOLFOX</a:t>
                      </a:r>
                    </a:p>
                    <a:p>
                      <a:pPr marL="342900" indent="-342900" algn="l" defTabSz="914400" rtl="0" eaLnBrk="1" latinLnBrk="0" hangingPunct="1">
                        <a:buFont typeface="Arial" panose="020B0604020202020204" pitchFamily="34" charset="0"/>
                        <a:buChar char="•"/>
                      </a:pPr>
                      <a:r>
                        <a:rPr lang="en-GB" sz="2200" kern="1200" dirty="0">
                          <a:solidFill>
                            <a:schemeClr val="dk1"/>
                          </a:solidFill>
                          <a:latin typeface="Arial" panose="020B0604020202020204" pitchFamily="34" charset="0"/>
                          <a:ea typeface="+mn-ea"/>
                          <a:cs typeface="+mn-cs"/>
                        </a:rPr>
                        <a:t>BSC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Pemigatinib only</a:t>
                      </a:r>
                    </a:p>
                  </a:txBody>
                  <a:tcPr/>
                </a:tc>
                <a:tc>
                  <a:txBody>
                    <a:bodyPr/>
                    <a:lstStyle/>
                    <a:p>
                      <a:r>
                        <a:rPr lang="en-GB" sz="2200" dirty="0">
                          <a:latin typeface="Arial" panose="020B0604020202020204" pitchFamily="34" charset="0"/>
                        </a:rPr>
                        <a:t>See key issues</a:t>
                      </a:r>
                    </a:p>
                  </a:txBody>
                  <a:tcPr/>
                </a:tc>
                <a:extLst>
                  <a:ext uri="{0D108BD9-81ED-4DB2-BD59-A6C34878D82A}">
                    <a16:rowId xmlns:a16="http://schemas.microsoft.com/office/drawing/2014/main" val="4274909800"/>
                  </a:ext>
                </a:extLst>
              </a:tr>
              <a:tr h="318786">
                <a:tc>
                  <a:txBody>
                    <a:bodyPr/>
                    <a:lstStyle/>
                    <a:p>
                      <a:r>
                        <a:rPr lang="en-GB" sz="2200" b="1" dirty="0">
                          <a:solidFill>
                            <a:schemeClr val="bg1"/>
                          </a:solidFill>
                          <a:latin typeface="Arial" panose="020B0604020202020204" pitchFamily="34" charset="0"/>
                        </a:rPr>
                        <a:t>Outcomes</a:t>
                      </a:r>
                    </a:p>
                  </a:txBody>
                  <a:tcPr>
                    <a:solidFill>
                      <a:schemeClr val="accent1"/>
                    </a:solidFill>
                  </a:tcPr>
                </a:tc>
                <a:tc>
                  <a:txBody>
                    <a:bodyPr/>
                    <a:lstStyle/>
                    <a:p>
                      <a:pPr marL="0" lvl="0" algn="l" defTabSz="914400" rtl="0" eaLnBrk="1" latinLnBrk="0" hangingPunct="1"/>
                      <a:r>
                        <a:rPr lang="en-GB" sz="2200" kern="1200" dirty="0">
                          <a:solidFill>
                            <a:schemeClr val="dk1"/>
                          </a:solidFill>
                          <a:latin typeface="Arial" panose="020B0604020202020204" pitchFamily="34" charset="0"/>
                          <a:ea typeface="+mn-ea"/>
                          <a:cs typeface="+mn-cs"/>
                        </a:rPr>
                        <a:t>OS, PFS, response rates, AEs, </a:t>
                      </a:r>
                      <a:r>
                        <a:rPr lang="en-GB" sz="2200" kern="1200" dirty="0" err="1">
                          <a:solidFill>
                            <a:schemeClr val="dk1"/>
                          </a:solidFill>
                          <a:latin typeface="Arial" panose="020B0604020202020204" pitchFamily="34" charset="0"/>
                          <a:ea typeface="+mn-ea"/>
                          <a:cs typeface="+mn-cs"/>
                        </a:rPr>
                        <a:t>HRQoL</a:t>
                      </a:r>
                      <a:endParaRPr lang="en-GB" sz="2200" kern="1200" dirty="0">
                        <a:solidFill>
                          <a:schemeClr val="dk1"/>
                        </a:solidFill>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Same as scope + additional</a:t>
                      </a:r>
                    </a:p>
                  </a:txBody>
                  <a:tcPr/>
                </a:tc>
                <a:tc>
                  <a:txBody>
                    <a:bodyPr/>
                    <a:lstStyle/>
                    <a:p>
                      <a:r>
                        <a:rPr lang="en-GB" sz="2200" dirty="0">
                          <a:latin typeface="Arial" panose="020B0604020202020204" pitchFamily="34" charset="0"/>
                        </a:rPr>
                        <a:t>-</a:t>
                      </a:r>
                    </a:p>
                  </a:txBody>
                  <a:tcPr/>
                </a:tc>
                <a:extLst>
                  <a:ext uri="{0D108BD9-81ED-4DB2-BD59-A6C34878D82A}">
                    <a16:rowId xmlns:a16="http://schemas.microsoft.com/office/drawing/2014/main" val="2751154784"/>
                  </a:ext>
                </a:extLst>
              </a:tr>
            </a:tbl>
          </a:graphicData>
        </a:graphic>
      </p:graphicFrame>
      <p:sp>
        <p:nvSpPr>
          <p:cNvPr id="4" name="TextBox 3">
            <a:extLst>
              <a:ext uri="{FF2B5EF4-FFF2-40B4-BE49-F238E27FC236}">
                <a16:creationId xmlns:a16="http://schemas.microsoft.com/office/drawing/2014/main" id="{D2543F19-FAAB-D3A0-86DF-4F5D12658F46}"/>
              </a:ext>
            </a:extLst>
          </p:cNvPr>
          <p:cNvSpPr txBox="1"/>
          <p:nvPr/>
        </p:nvSpPr>
        <p:spPr>
          <a:xfrm>
            <a:off x="9336506" y="4600"/>
            <a:ext cx="3914274"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Return to </a:t>
            </a:r>
            <a:r>
              <a:rPr lang="en-GB" sz="2200" dirty="0">
                <a:latin typeface="Arial" panose="020B0604020202020204" pitchFamily="34" charset="0"/>
                <a:cs typeface="Arial" panose="020B0604020202020204" pitchFamily="34" charset="0"/>
                <a:hlinkClick r:id="rId3" action="ppaction://hlinksldjump"/>
              </a:rPr>
              <a:t>main deck</a:t>
            </a:r>
            <a:endParaRPr lang="en-GB" sz="2200" dirty="0">
              <a:latin typeface="Arial" panose="020B0604020202020204" pitchFamily="34" charset="0"/>
              <a:cs typeface="Arial" panose="020B0604020202020204" pitchFamily="34" charset="0"/>
            </a:endParaRPr>
          </a:p>
        </p:txBody>
      </p:sp>
      <p:sp>
        <p:nvSpPr>
          <p:cNvPr id="8" name="Text Placeholder 8">
            <a:extLst>
              <a:ext uri="{FF2B5EF4-FFF2-40B4-BE49-F238E27FC236}">
                <a16:creationId xmlns:a16="http://schemas.microsoft.com/office/drawing/2014/main" id="{CE68E800-20C5-55D0-9F5F-93431B91D8CA}"/>
              </a:ext>
            </a:extLst>
          </p:cNvPr>
          <p:cNvSpPr txBox="1">
            <a:spLocks/>
          </p:cNvSpPr>
          <p:nvPr/>
        </p:nvSpPr>
        <p:spPr>
          <a:xfrm>
            <a:off x="1051374" y="6127941"/>
            <a:ext cx="10346728" cy="5207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AE, adverse event; BSC, best supportive care; CCA, cholangiocarcinoma; </a:t>
            </a:r>
            <a:r>
              <a:rPr lang="en-GB" sz="1400" dirty="0">
                <a:solidFill>
                  <a:srgbClr val="040C28"/>
                </a:solidFill>
                <a:latin typeface="Arial" panose="020B0604020202020204" pitchFamily="34" charset="0"/>
                <a:cs typeface="Arial" panose="020B0604020202020204" pitchFamily="34" charset="0"/>
              </a:rPr>
              <a:t>FGFR, fibroblast growth factor receptor; FOLFOX, </a:t>
            </a:r>
            <a:r>
              <a:rPr lang="en-GB" sz="1400" dirty="0">
                <a:latin typeface="Arial" panose="020B0604020202020204" pitchFamily="34" charset="0"/>
                <a:cs typeface="Arial" panose="020B0604020202020204" pitchFamily="34" charset="0"/>
              </a:rPr>
              <a:t>folinic acid, fluorouracil and oxaliplatin; </a:t>
            </a:r>
            <a:r>
              <a:rPr lang="en-GB" sz="1400" dirty="0" err="1">
                <a:latin typeface="Arial" panose="020B0604020202020204" pitchFamily="34" charset="0"/>
                <a:cs typeface="Arial" panose="020B0604020202020204" pitchFamily="34" charset="0"/>
              </a:rPr>
              <a:t>HRQoL</a:t>
            </a:r>
            <a:r>
              <a:rPr lang="en-GB" sz="1400" dirty="0">
                <a:latin typeface="Arial" panose="020B0604020202020204" pitchFamily="34" charset="0"/>
                <a:cs typeface="Arial" panose="020B0604020202020204" pitchFamily="34" charset="0"/>
              </a:rPr>
              <a:t>, health-related quality of life; OS, overall survival; PFS, progression-free survival.</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855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66724" y="210152"/>
            <a:ext cx="11250785" cy="592817"/>
          </a:xfrm>
        </p:spPr>
        <p:txBody>
          <a:bodyPr>
            <a:normAutofit fontScale="90000"/>
          </a:bodyPr>
          <a:lstStyle/>
          <a:p>
            <a:r>
              <a:rPr lang="en-GB" dirty="0">
                <a:latin typeface="Arial" panose="020B0604020202020204" pitchFamily="34" charset="0"/>
                <a:cs typeface="Arial" panose="020B0604020202020204" pitchFamily="34" charset="0"/>
              </a:rPr>
              <a:t>Adverse events</a:t>
            </a:r>
            <a:br>
              <a:rPr lang="en-GB" dirty="0"/>
            </a:br>
            <a:endParaRPr lang="en-GB" dirty="0"/>
          </a:p>
        </p:txBody>
      </p:sp>
      <p:pic>
        <p:nvPicPr>
          <p:cNvPr id="5" name="Picture 4">
            <a:extLst>
              <a:ext uri="{FF2B5EF4-FFF2-40B4-BE49-F238E27FC236}">
                <a16:creationId xmlns:a16="http://schemas.microsoft.com/office/drawing/2014/main" id="{3A366418-58B1-F918-54C7-40DE4D378143}"/>
              </a:ext>
            </a:extLst>
          </p:cNvPr>
          <p:cNvPicPr>
            <a:picLocks noChangeAspect="1"/>
          </p:cNvPicPr>
          <p:nvPr/>
        </p:nvPicPr>
        <p:blipFill rotWithShape="1">
          <a:blip r:embed="rId3"/>
          <a:srcRect t="5365" b="32582"/>
          <a:stretch/>
        </p:blipFill>
        <p:spPr>
          <a:xfrm>
            <a:off x="1416014" y="1359278"/>
            <a:ext cx="9172559" cy="4319073"/>
          </a:xfrm>
          <a:prstGeom prst="rect">
            <a:avLst/>
          </a:prstGeom>
          <a:ln>
            <a:solidFill>
              <a:schemeClr val="tx1"/>
            </a:solidFill>
          </a:ln>
        </p:spPr>
      </p:pic>
      <p:sp>
        <p:nvSpPr>
          <p:cNvPr id="3" name="TextBox 2">
            <a:extLst>
              <a:ext uri="{FF2B5EF4-FFF2-40B4-BE49-F238E27FC236}">
                <a16:creationId xmlns:a16="http://schemas.microsoft.com/office/drawing/2014/main" id="{7B9DBD31-1280-A2DF-F393-AD5A1CA52A8D}"/>
              </a:ext>
            </a:extLst>
          </p:cNvPr>
          <p:cNvSpPr txBox="1"/>
          <p:nvPr/>
        </p:nvSpPr>
        <p:spPr>
          <a:xfrm>
            <a:off x="9016409" y="106326"/>
            <a:ext cx="2945219"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Return to </a:t>
            </a:r>
            <a:r>
              <a:rPr lang="en-GB" sz="2200" dirty="0">
                <a:latin typeface="Arial" panose="020B0604020202020204" pitchFamily="34" charset="0"/>
                <a:cs typeface="Arial" panose="020B0604020202020204" pitchFamily="34" charset="0"/>
                <a:hlinkClick r:id="rId4" action="ppaction://hlinksldjump"/>
              </a:rPr>
              <a:t>main deck</a:t>
            </a:r>
            <a:endParaRPr lang="en-GB"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FEE1582-D0EF-A79D-DA54-51EFAB706A81}"/>
              </a:ext>
            </a:extLst>
          </p:cNvPr>
          <p:cNvSpPr txBox="1"/>
          <p:nvPr/>
        </p:nvSpPr>
        <p:spPr>
          <a:xfrm>
            <a:off x="1316459" y="994983"/>
            <a:ext cx="917255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 </a:t>
            </a:r>
            <a:r>
              <a:rPr lang="en-GB" dirty="0">
                <a:latin typeface="Arial" panose="020B0604020202020204" pitchFamily="34" charset="0"/>
                <a:cs typeface="Arial" panose="020B0604020202020204" pitchFamily="34" charset="0"/>
              </a:rPr>
              <a:t>Most common treatment-related adverse events for futibatinib, FOENIX-CCA2</a:t>
            </a:r>
          </a:p>
        </p:txBody>
      </p:sp>
      <p:sp>
        <p:nvSpPr>
          <p:cNvPr id="6" name="Text Placeholder 8">
            <a:extLst>
              <a:ext uri="{FF2B5EF4-FFF2-40B4-BE49-F238E27FC236}">
                <a16:creationId xmlns:a16="http://schemas.microsoft.com/office/drawing/2014/main" id="{6A9016E6-7D1E-EC50-79F4-D04DA7B41FB3}"/>
              </a:ext>
            </a:extLst>
          </p:cNvPr>
          <p:cNvSpPr txBox="1">
            <a:spLocks/>
          </p:cNvSpPr>
          <p:nvPr/>
        </p:nvSpPr>
        <p:spPr>
          <a:xfrm>
            <a:off x="2838465" y="6387498"/>
            <a:ext cx="6177944" cy="5207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AST, aspartate aminotransferase; PPE, palmar-plantar erythrodysesthesia; TRAE, treatment-related adverse event.</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975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C63DF-D9F8-04B1-1405-68C8B32EC3CC}"/>
              </a:ext>
            </a:extLst>
          </p:cNvPr>
          <p:cNvSpPr/>
          <p:nvPr/>
        </p:nvSpPr>
        <p:spPr>
          <a:xfrm>
            <a:off x="259307" y="6277970"/>
            <a:ext cx="914400" cy="471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p:txBody>
          <a:bodyPr/>
          <a:lstStyle/>
          <a:p>
            <a:r>
              <a:rPr lang="en-GB" dirty="0">
                <a:latin typeface="Arial" panose="020B0604020202020204" pitchFamily="34" charset="0"/>
                <a:ea typeface="Arial" panose="02000503000000020004" pitchFamily="2" charset="0"/>
                <a:cs typeface="Arial" panose="020B0604020202020204" pitchFamily="34" charset="0"/>
              </a:rPr>
              <a:t>Company’s model inputs</a:t>
            </a:r>
            <a:endParaRPr lang="en-GB" dirty="0">
              <a:latin typeface="Arial" panose="020B0604020202020204" pitchFamily="34" charset="0"/>
              <a:cs typeface="Arial" panose="020B0604020202020204" pitchFamily="34" charset="0"/>
            </a:endParaRPr>
          </a:p>
        </p:txBody>
      </p:sp>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1067831908"/>
              </p:ext>
            </p:extLst>
          </p:nvPr>
        </p:nvGraphicFramePr>
        <p:xfrm>
          <a:off x="588783" y="856341"/>
          <a:ext cx="11250785" cy="5242560"/>
        </p:xfrm>
        <a:graphic>
          <a:graphicData uri="http://schemas.openxmlformats.org/drawingml/2006/table">
            <a:tbl>
              <a:tblPr firstRow="1" firstCol="1" bandRow="1">
                <a:tableStyleId>{21E4AEA4-8DFA-4A89-87EB-49C32662AFE0}</a:tableStyleId>
              </a:tblPr>
              <a:tblGrid>
                <a:gridCol w="2933555">
                  <a:extLst>
                    <a:ext uri="{9D8B030D-6E8A-4147-A177-3AD203B41FA5}">
                      <a16:colId xmlns:a16="http://schemas.microsoft.com/office/drawing/2014/main" val="3974739884"/>
                    </a:ext>
                  </a:extLst>
                </a:gridCol>
                <a:gridCol w="8317230">
                  <a:extLst>
                    <a:ext uri="{9D8B030D-6E8A-4147-A177-3AD203B41FA5}">
                      <a16:colId xmlns:a16="http://schemas.microsoft.com/office/drawing/2014/main" val="4289090289"/>
                    </a:ext>
                  </a:extLst>
                </a:gridCol>
              </a:tblGrid>
              <a:tr h="338239">
                <a:tc>
                  <a:txBody>
                    <a:bodyPr/>
                    <a:lstStyle/>
                    <a:p>
                      <a:r>
                        <a:rPr lang="en-GB" sz="2200" dirty="0">
                          <a:latin typeface="Arial" panose="020B0604020202020204" pitchFamily="34" charset="0"/>
                        </a:rPr>
                        <a:t>Input</a:t>
                      </a:r>
                    </a:p>
                  </a:txBody>
                  <a:tcPr/>
                </a:tc>
                <a:tc>
                  <a:txBody>
                    <a:bodyPr/>
                    <a:lstStyle/>
                    <a:p>
                      <a:r>
                        <a:rPr lang="en-GB" sz="2200" dirty="0">
                          <a:latin typeface="Arial" panose="020B0604020202020204" pitchFamily="34" charset="0"/>
                        </a:rPr>
                        <a:t>Assumption and evidence source</a:t>
                      </a:r>
                    </a:p>
                  </a:txBody>
                  <a:tcPr/>
                </a:tc>
                <a:extLst>
                  <a:ext uri="{0D108BD9-81ED-4DB2-BD59-A6C34878D82A}">
                    <a16:rowId xmlns:a16="http://schemas.microsoft.com/office/drawing/2014/main" val="1365441208"/>
                  </a:ext>
                </a:extLst>
              </a:tr>
              <a:tr h="316946">
                <a:tc>
                  <a:txBody>
                    <a:bodyPr/>
                    <a:lstStyle/>
                    <a:p>
                      <a:r>
                        <a:rPr lang="en-GB" sz="2200" b="1" dirty="0">
                          <a:solidFill>
                            <a:schemeClr val="bg1"/>
                          </a:solidFill>
                          <a:latin typeface="Arial" panose="020B0604020202020204" pitchFamily="34" charset="0"/>
                        </a:rPr>
                        <a:t>Baseline chars.</a:t>
                      </a:r>
                    </a:p>
                  </a:txBody>
                  <a:tcPr/>
                </a:tc>
                <a:tc>
                  <a:txBody>
                    <a:bodyPr/>
                    <a:lstStyle/>
                    <a:p>
                      <a:r>
                        <a:rPr lang="en-GB" sz="2200" dirty="0">
                          <a:latin typeface="Arial" panose="020B0604020202020204" pitchFamily="34" charset="0"/>
                        </a:rPr>
                        <a:t>Mean age: 55.7 years; % female: 56.3%; FOENIX-CCA2</a:t>
                      </a:r>
                    </a:p>
                  </a:txBody>
                  <a:tcPr/>
                </a:tc>
                <a:extLst>
                  <a:ext uri="{0D108BD9-81ED-4DB2-BD59-A6C34878D82A}">
                    <a16:rowId xmlns:a16="http://schemas.microsoft.com/office/drawing/2014/main" val="3471957187"/>
                  </a:ext>
                </a:extLst>
              </a:tr>
              <a:tr h="338239">
                <a:tc>
                  <a:txBody>
                    <a:bodyPr/>
                    <a:lstStyle/>
                    <a:p>
                      <a:r>
                        <a:rPr lang="en-GB" sz="2200" b="1" dirty="0">
                          <a:solidFill>
                            <a:schemeClr val="bg1"/>
                          </a:solidFill>
                          <a:latin typeface="Arial" panose="020B0604020202020204" pitchFamily="34" charset="0"/>
                        </a:rPr>
                        <a:t>Intervention efficacy</a:t>
                      </a:r>
                    </a:p>
                  </a:txBody>
                  <a:tcPr/>
                </a:tc>
                <a:tc>
                  <a:txBody>
                    <a:bodyPr/>
                    <a:lstStyle/>
                    <a:p>
                      <a:r>
                        <a:rPr lang="en-GB" sz="2200" dirty="0">
                          <a:latin typeface="Arial" panose="020B0604020202020204" pitchFamily="34" charset="0"/>
                        </a:rPr>
                        <a:t>Unadjusted OS and PFS data from FOENIX-CCA2</a:t>
                      </a:r>
                    </a:p>
                  </a:txBody>
                  <a:tcPr/>
                </a:tc>
                <a:extLst>
                  <a:ext uri="{0D108BD9-81ED-4DB2-BD59-A6C34878D82A}">
                    <a16:rowId xmlns:a16="http://schemas.microsoft.com/office/drawing/2014/main" val="2121904842"/>
                  </a:ext>
                </a:extLst>
              </a:tr>
              <a:tr h="338239">
                <a:tc>
                  <a:txBody>
                    <a:bodyPr/>
                    <a:lstStyle/>
                    <a:p>
                      <a:r>
                        <a:rPr lang="en-GB" sz="2200" b="1" dirty="0">
                          <a:solidFill>
                            <a:schemeClr val="bg1"/>
                          </a:solidFill>
                          <a:latin typeface="Arial" panose="020B0604020202020204" pitchFamily="34" charset="0"/>
                        </a:rPr>
                        <a:t>Comparator efficacy</a:t>
                      </a:r>
                    </a:p>
                  </a:txBody>
                  <a:tcPr/>
                </a:tc>
                <a:tc>
                  <a:txBody>
                    <a:bodyPr/>
                    <a:lstStyle/>
                    <a:p>
                      <a:r>
                        <a:rPr lang="en-GB" sz="2200" dirty="0">
                          <a:latin typeface="Arial" panose="020B0604020202020204" pitchFamily="34" charset="0"/>
                        </a:rPr>
                        <a:t>Hazard ratios derived from unanchored MAIC</a:t>
                      </a:r>
                    </a:p>
                  </a:txBody>
                  <a:tcPr/>
                </a:tc>
                <a:extLst>
                  <a:ext uri="{0D108BD9-81ED-4DB2-BD59-A6C34878D82A}">
                    <a16:rowId xmlns:a16="http://schemas.microsoft.com/office/drawing/2014/main" val="1805464215"/>
                  </a:ext>
                </a:extLst>
              </a:tr>
              <a:tr h="365399">
                <a:tc>
                  <a:txBody>
                    <a:bodyPr/>
                    <a:lstStyle/>
                    <a:p>
                      <a:r>
                        <a:rPr lang="en-GB" sz="2200" b="1" dirty="0">
                          <a:solidFill>
                            <a:schemeClr val="bg1"/>
                          </a:solidFill>
                          <a:latin typeface="Arial" panose="020B0604020202020204" pitchFamily="34" charset="0"/>
                        </a:rPr>
                        <a:t>Utilities</a:t>
                      </a:r>
                    </a:p>
                  </a:txBody>
                  <a:tcPr/>
                </a:tc>
                <a:tc>
                  <a:txBody>
                    <a:bodyPr/>
                    <a:lstStyle/>
                    <a:p>
                      <a:r>
                        <a:rPr lang="en-GB" sz="2200" dirty="0">
                          <a:latin typeface="Arial" panose="020B0604020202020204" pitchFamily="34" charset="0"/>
                        </a:rPr>
                        <a:t>PF – </a:t>
                      </a:r>
                      <a:r>
                        <a:rPr lang="en-GB" sz="2200" u="sng" dirty="0">
                          <a:highlight>
                            <a:srgbClr val="000000"/>
                          </a:highlight>
                          <a:latin typeface="Arial" panose="020B0604020202020204" pitchFamily="34" charset="0"/>
                        </a:rPr>
                        <a:t>*****</a:t>
                      </a:r>
                      <a:r>
                        <a:rPr lang="en-GB" sz="2200" u="none" dirty="0">
                          <a:latin typeface="Arial" panose="020B0604020202020204" pitchFamily="34" charset="0"/>
                        </a:rPr>
                        <a:t>; </a:t>
                      </a:r>
                      <a:r>
                        <a:rPr lang="en-GB" sz="2200" dirty="0">
                          <a:latin typeface="Arial" panose="020B0604020202020204" pitchFamily="34" charset="0"/>
                        </a:rPr>
                        <a:t>PD – </a:t>
                      </a:r>
                      <a:r>
                        <a:rPr lang="en-GB" sz="2200" u="sng" dirty="0">
                          <a:highlight>
                            <a:srgbClr val="000000"/>
                          </a:highlight>
                          <a:latin typeface="Arial" panose="020B0604020202020204" pitchFamily="34" charset="0"/>
                        </a:rPr>
                        <a:t>*****</a:t>
                      </a:r>
                      <a:r>
                        <a:rPr lang="en-GB" sz="2200" u="none" dirty="0">
                          <a:latin typeface="Arial" panose="020B0604020202020204" pitchFamily="34" charset="0"/>
                        </a:rPr>
                        <a:t>; </a:t>
                      </a:r>
                      <a:r>
                        <a:rPr lang="en-GB" sz="2200" dirty="0">
                          <a:latin typeface="Arial" panose="020B0604020202020204" pitchFamily="34" charset="0"/>
                        </a:rPr>
                        <a:t>FOENIX-CCA2 (EQ-5D-3L)</a:t>
                      </a:r>
                    </a:p>
                  </a:txBody>
                  <a:tcPr/>
                </a:tc>
                <a:extLst>
                  <a:ext uri="{0D108BD9-81ED-4DB2-BD59-A6C34878D82A}">
                    <a16:rowId xmlns:a16="http://schemas.microsoft.com/office/drawing/2014/main" val="815366450"/>
                  </a:ext>
                </a:extLst>
              </a:tr>
              <a:tr h="1542736">
                <a:tc>
                  <a:txBody>
                    <a:bodyPr/>
                    <a:lstStyle/>
                    <a:p>
                      <a:r>
                        <a:rPr lang="en-GB" sz="2200" b="1" dirty="0">
                          <a:solidFill>
                            <a:schemeClr val="bg1"/>
                          </a:solidFill>
                          <a:latin typeface="Arial" panose="020B0604020202020204" pitchFamily="34" charset="0"/>
                        </a:rPr>
                        <a:t>Costs</a:t>
                      </a:r>
                    </a:p>
                  </a:txBody>
                  <a:tcPr/>
                </a:tc>
                <a:tc>
                  <a:txBody>
                    <a:bodyPr/>
                    <a:lstStyle/>
                    <a:p>
                      <a:pPr marL="342900" indent="-342900">
                        <a:buFont typeface="Arial" panose="020B0604020202020204" pitchFamily="34" charset="0"/>
                        <a:buChar char="•"/>
                      </a:pPr>
                      <a:r>
                        <a:rPr lang="en-GB" sz="2200" dirty="0">
                          <a:latin typeface="Arial" panose="020B0604020202020204" pitchFamily="34" charset="0"/>
                        </a:rPr>
                        <a:t>Treatment costs – company and BNF</a:t>
                      </a:r>
                    </a:p>
                    <a:p>
                      <a:pPr marL="342900" indent="-342900">
                        <a:buFont typeface="Arial" panose="020B0604020202020204" pitchFamily="34" charset="0"/>
                        <a:buChar char="•"/>
                      </a:pPr>
                      <a:r>
                        <a:rPr lang="en-GB" sz="2200" dirty="0">
                          <a:latin typeface="Arial" panose="020B0604020202020204" pitchFamily="34" charset="0"/>
                        </a:rPr>
                        <a:t>Administration costs – not applicable</a:t>
                      </a:r>
                    </a:p>
                    <a:p>
                      <a:pPr marL="342900" indent="-342900">
                        <a:buFont typeface="Arial" panose="020B0604020202020204" pitchFamily="34" charset="0"/>
                        <a:buChar char="•"/>
                      </a:pPr>
                      <a:r>
                        <a:rPr lang="en-GB" sz="2200" dirty="0">
                          <a:latin typeface="Arial" panose="020B0604020202020204" pitchFamily="34" charset="0"/>
                        </a:rPr>
                        <a:t>Subsequent treatment costs – excluded for simplicity</a:t>
                      </a:r>
                    </a:p>
                    <a:p>
                      <a:pPr marL="342900" indent="-342900">
                        <a:buFont typeface="Arial" panose="020B0604020202020204" pitchFamily="34" charset="0"/>
                        <a:buChar char="•"/>
                      </a:pPr>
                      <a:r>
                        <a:rPr lang="en-GB" sz="2200" dirty="0">
                          <a:latin typeface="Arial" panose="020B0604020202020204" pitchFamily="34" charset="0"/>
                        </a:rPr>
                        <a:t>Health state costs – include costs for clinical examination, CT scans, retinal scans, blood tests and pain medication. Resource use frequencies based on TA722, costs based on NHS reference costs 2021/2022</a:t>
                      </a:r>
                    </a:p>
                    <a:p>
                      <a:pPr marL="342900" indent="-342900">
                        <a:buFont typeface="Arial" panose="020B0604020202020204" pitchFamily="34" charset="0"/>
                        <a:buChar char="•"/>
                      </a:pPr>
                      <a:r>
                        <a:rPr lang="en-GB" sz="2200" dirty="0">
                          <a:latin typeface="Arial" panose="020B0604020202020204" pitchFamily="34" charset="0"/>
                        </a:rPr>
                        <a:t>Adverse events – NHS reference costs 2021/2022 and BNF</a:t>
                      </a:r>
                    </a:p>
                    <a:p>
                      <a:pPr marL="342900" indent="-342900">
                        <a:buFont typeface="Arial" panose="020B0604020202020204" pitchFamily="34" charset="0"/>
                        <a:buChar char="•"/>
                      </a:pPr>
                      <a:r>
                        <a:rPr lang="en-GB" sz="2200" dirty="0">
                          <a:latin typeface="Arial" panose="020B0604020202020204" pitchFamily="34" charset="0"/>
                        </a:rPr>
                        <a:t>Terminal care costs – £6,870 (TA722)</a:t>
                      </a:r>
                    </a:p>
                  </a:txBody>
                  <a:tcPr/>
                </a:tc>
                <a:extLst>
                  <a:ext uri="{0D108BD9-81ED-4DB2-BD59-A6C34878D82A}">
                    <a16:rowId xmlns:a16="http://schemas.microsoft.com/office/drawing/2014/main" val="3904281607"/>
                  </a:ext>
                </a:extLst>
              </a:tr>
            </a:tbl>
          </a:graphicData>
        </a:graphic>
      </p:graphicFrame>
      <p:sp>
        <p:nvSpPr>
          <p:cNvPr id="3" name="TextBox 2">
            <a:extLst>
              <a:ext uri="{FF2B5EF4-FFF2-40B4-BE49-F238E27FC236}">
                <a16:creationId xmlns:a16="http://schemas.microsoft.com/office/drawing/2014/main" id="{B63565C8-14C9-7514-2E83-153DE4126E8F}"/>
              </a:ext>
            </a:extLst>
          </p:cNvPr>
          <p:cNvSpPr txBox="1"/>
          <p:nvPr/>
        </p:nvSpPr>
        <p:spPr>
          <a:xfrm>
            <a:off x="9016409" y="106326"/>
            <a:ext cx="2945219"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Return to </a:t>
            </a:r>
            <a:r>
              <a:rPr lang="en-GB" sz="2200" dirty="0">
                <a:latin typeface="Arial" panose="020B0604020202020204" pitchFamily="34" charset="0"/>
                <a:cs typeface="Arial" panose="020B0604020202020204" pitchFamily="34" charset="0"/>
                <a:hlinkClick r:id="rId3" action="ppaction://hlinksldjump"/>
              </a:rPr>
              <a:t>main deck</a:t>
            </a:r>
            <a:endParaRPr lang="en-GB" sz="2200" dirty="0">
              <a:latin typeface="Arial" panose="020B0604020202020204" pitchFamily="34" charset="0"/>
              <a:cs typeface="Arial" panose="020B0604020202020204" pitchFamily="34" charset="0"/>
            </a:endParaRPr>
          </a:p>
        </p:txBody>
      </p:sp>
      <p:sp>
        <p:nvSpPr>
          <p:cNvPr id="6" name="Text Placeholder 8">
            <a:extLst>
              <a:ext uri="{FF2B5EF4-FFF2-40B4-BE49-F238E27FC236}">
                <a16:creationId xmlns:a16="http://schemas.microsoft.com/office/drawing/2014/main" id="{29E65D6A-D350-C2F1-BF6F-4A5733D3AC3B}"/>
              </a:ext>
            </a:extLst>
          </p:cNvPr>
          <p:cNvSpPr txBox="1">
            <a:spLocks/>
          </p:cNvSpPr>
          <p:nvPr/>
        </p:nvSpPr>
        <p:spPr>
          <a:xfrm>
            <a:off x="452099" y="6281809"/>
            <a:ext cx="11387469" cy="42438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BNF, British National Formulary; CT, computed tomography; EQ-5D-3L, EuroQol-5 Dimensions 3 Level; MAIC, matching-adjusted indirect comparison; OS, overall survival; PD, progressed disease; PF, progression free; PFS, progression-free survival.</a:t>
            </a:r>
          </a:p>
          <a:p>
            <a:endParaRPr lang="en-GB" sz="1400" dirty="0">
              <a:latin typeface="Arial" panose="020B0604020202020204" pitchFamily="34" charset="0"/>
              <a:cs typeface="Arial" panose="020B0604020202020204" pitchFamily="34" charset="0"/>
            </a:endParaRPr>
          </a:p>
        </p:txBody>
      </p:sp>
      <p:sp>
        <p:nvSpPr>
          <p:cNvPr id="7" name="Rectangle 6" descr="Marker showing slides are confidential ">
            <a:extLst>
              <a:ext uri="{FF2B5EF4-FFF2-40B4-BE49-F238E27FC236}">
                <a16:creationId xmlns:a16="http://schemas.microsoft.com/office/drawing/2014/main" id="{9033DA2F-2808-44D3-B5E8-CC3E90447937}"/>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30171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3B3BC5-142F-75D0-F5E7-BCAF838AA38E}"/>
              </a:ext>
            </a:extLst>
          </p:cNvPr>
          <p:cNvSpPr>
            <a:spLocks noGrp="1"/>
          </p:cNvSpPr>
          <p:nvPr>
            <p:ph type="ctrTitle"/>
          </p:nvPr>
        </p:nvSpPr>
        <p:spPr>
          <a:xfrm>
            <a:off x="636532" y="2489086"/>
            <a:ext cx="10435420" cy="1571892"/>
          </a:xfrm>
        </p:spPr>
        <p:txBody>
          <a:bodyPr/>
          <a:lstStyle/>
          <a:p>
            <a:r>
              <a:rPr lang="en-GB" sz="3600" dirty="0">
                <a:latin typeface="Arial" panose="020B0604020202020204" pitchFamily="34" charset="0"/>
                <a:cs typeface="Arial" panose="020B0604020202020204" pitchFamily="34" charset="0"/>
              </a:rPr>
              <a:t>Log-cumulative hazard plots and Schoenfeld residual plots</a:t>
            </a:r>
          </a:p>
        </p:txBody>
      </p:sp>
    </p:spTree>
    <p:extLst>
      <p:ext uri="{BB962C8B-B14F-4D97-AF65-F5344CB8AC3E}">
        <p14:creationId xmlns:p14="http://schemas.microsoft.com/office/powerpoint/2010/main" val="1347010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63524"/>
            <a:ext cx="11250785" cy="883628"/>
          </a:xfrm>
        </p:spPr>
        <p:txBody>
          <a:bodyPr>
            <a:normAutofit/>
          </a:bodyPr>
          <a:lstStyle/>
          <a:p>
            <a:r>
              <a:rPr lang="en-GB" dirty="0">
                <a:latin typeface="Arial" panose="020B0604020202020204" pitchFamily="34" charset="0"/>
                <a:cs typeface="Arial" panose="020B0604020202020204" pitchFamily="34" charset="0"/>
              </a:rPr>
              <a:t>Log-cumulative hazard plot – OS</a:t>
            </a:r>
            <a:endParaRPr lang="en-GB" dirty="0"/>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3"/>
          </p:nvPr>
        </p:nvSpPr>
        <p:spPr>
          <a:xfrm>
            <a:off x="4136397" y="6492875"/>
            <a:ext cx="3136272" cy="365125"/>
          </a:xfrm>
        </p:spPr>
        <p:txBody>
          <a:bodyPr/>
          <a:lstStyle/>
          <a:p>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OS, overall survival.</a:t>
            </a:r>
          </a:p>
        </p:txBody>
      </p:sp>
      <p:pic>
        <p:nvPicPr>
          <p:cNvPr id="7" name="Picture 6">
            <a:extLst>
              <a:ext uri="{FF2B5EF4-FFF2-40B4-BE49-F238E27FC236}">
                <a16:creationId xmlns:a16="http://schemas.microsoft.com/office/drawing/2014/main" id="{3A518556-DB65-1119-9D8D-598A3B8C444C}"/>
              </a:ext>
            </a:extLst>
          </p:cNvPr>
          <p:cNvPicPr>
            <a:picLocks noChangeAspect="1"/>
          </p:cNvPicPr>
          <p:nvPr/>
        </p:nvPicPr>
        <p:blipFill rotWithShape="1">
          <a:blip r:embed="rId3"/>
          <a:srcRect t="11489" b="10530"/>
          <a:stretch/>
        </p:blipFill>
        <p:spPr>
          <a:xfrm>
            <a:off x="2144571" y="956930"/>
            <a:ext cx="9291788" cy="4763386"/>
          </a:xfrm>
          <a:prstGeom prst="rect">
            <a:avLst/>
          </a:prstGeom>
        </p:spPr>
      </p:pic>
      <p:sp>
        <p:nvSpPr>
          <p:cNvPr id="3" name="TextBox 2">
            <a:extLst>
              <a:ext uri="{FF2B5EF4-FFF2-40B4-BE49-F238E27FC236}">
                <a16:creationId xmlns:a16="http://schemas.microsoft.com/office/drawing/2014/main" id="{FAAD620B-1E46-1C7A-C944-13CDD2A79C2A}"/>
              </a:ext>
            </a:extLst>
          </p:cNvPr>
          <p:cNvSpPr txBox="1"/>
          <p:nvPr/>
        </p:nvSpPr>
        <p:spPr>
          <a:xfrm>
            <a:off x="319086" y="1048193"/>
            <a:ext cx="2051974" cy="1754326"/>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 </a:t>
            </a:r>
            <a:r>
              <a:rPr lang="en-GB" dirty="0">
                <a:latin typeface="Arial" panose="020B0604020202020204" pitchFamily="34" charset="0"/>
                <a:cs typeface="Arial" panose="020B0604020202020204" pitchFamily="34" charset="0"/>
              </a:rPr>
              <a:t>Log-cumulative hazard plot for futibatinib versus pemigatinib for OS</a:t>
            </a:r>
          </a:p>
        </p:txBody>
      </p:sp>
      <p:pic>
        <p:nvPicPr>
          <p:cNvPr id="8" name="Picture 7">
            <a:extLst>
              <a:ext uri="{FF2B5EF4-FFF2-40B4-BE49-F238E27FC236}">
                <a16:creationId xmlns:a16="http://schemas.microsoft.com/office/drawing/2014/main" id="{13838741-2E6E-2C2A-546A-B716168D2E7D}"/>
              </a:ext>
            </a:extLst>
          </p:cNvPr>
          <p:cNvPicPr>
            <a:picLocks noChangeAspect="1"/>
          </p:cNvPicPr>
          <p:nvPr/>
        </p:nvPicPr>
        <p:blipFill>
          <a:blip r:embed="rId4"/>
          <a:stretch>
            <a:fillRect/>
          </a:stretch>
        </p:blipFill>
        <p:spPr>
          <a:xfrm>
            <a:off x="3667014" y="878072"/>
            <a:ext cx="6246902" cy="519223"/>
          </a:xfrm>
          <a:prstGeom prst="rect">
            <a:avLst/>
          </a:prstGeom>
        </p:spPr>
      </p:pic>
    </p:spTree>
    <p:extLst>
      <p:ext uri="{BB962C8B-B14F-4D97-AF65-F5344CB8AC3E}">
        <p14:creationId xmlns:p14="http://schemas.microsoft.com/office/powerpoint/2010/main" val="3502061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63524"/>
            <a:ext cx="11250785" cy="883628"/>
          </a:xfrm>
        </p:spPr>
        <p:txBody>
          <a:bodyPr>
            <a:normAutofit/>
          </a:bodyPr>
          <a:lstStyle/>
          <a:p>
            <a:r>
              <a:rPr lang="en-GB" dirty="0">
                <a:latin typeface="Arial" panose="020B0604020202020204" pitchFamily="34" charset="0"/>
                <a:cs typeface="Arial" panose="020B0604020202020204" pitchFamily="34" charset="0"/>
              </a:rPr>
              <a:t>Schoenfeld residual plot – OS</a:t>
            </a:r>
            <a:endParaRPr lang="en-GB" dirty="0"/>
          </a:p>
        </p:txBody>
      </p:sp>
      <p:pic>
        <p:nvPicPr>
          <p:cNvPr id="4" name="Picture 3">
            <a:extLst>
              <a:ext uri="{FF2B5EF4-FFF2-40B4-BE49-F238E27FC236}">
                <a16:creationId xmlns:a16="http://schemas.microsoft.com/office/drawing/2014/main" id="{BACC90EF-9018-FAC5-6DBF-C5B48E5609E0}"/>
              </a:ext>
            </a:extLst>
          </p:cNvPr>
          <p:cNvPicPr>
            <a:picLocks noChangeAspect="1"/>
          </p:cNvPicPr>
          <p:nvPr/>
        </p:nvPicPr>
        <p:blipFill rotWithShape="1">
          <a:blip r:embed="rId3"/>
          <a:srcRect t="10222" b="8797"/>
          <a:stretch/>
        </p:blipFill>
        <p:spPr>
          <a:xfrm>
            <a:off x="2291088" y="1024626"/>
            <a:ext cx="8029249" cy="5128784"/>
          </a:xfrm>
          <a:prstGeom prst="rect">
            <a:avLst/>
          </a:prstGeom>
        </p:spPr>
      </p:pic>
      <p:sp>
        <p:nvSpPr>
          <p:cNvPr id="3" name="TextBox 2">
            <a:extLst>
              <a:ext uri="{FF2B5EF4-FFF2-40B4-BE49-F238E27FC236}">
                <a16:creationId xmlns:a16="http://schemas.microsoft.com/office/drawing/2014/main" id="{5E14459D-E72B-5BA8-C849-2AF580273347}"/>
              </a:ext>
            </a:extLst>
          </p:cNvPr>
          <p:cNvSpPr txBox="1"/>
          <p:nvPr/>
        </p:nvSpPr>
        <p:spPr>
          <a:xfrm>
            <a:off x="466724" y="1280694"/>
            <a:ext cx="1924493" cy="230832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 </a:t>
            </a:r>
            <a:r>
              <a:rPr lang="en-GB" dirty="0">
                <a:latin typeface="Arial" panose="020B0604020202020204" pitchFamily="34" charset="0"/>
                <a:cs typeface="Arial" panose="020B0604020202020204" pitchFamily="34" charset="0"/>
              </a:rPr>
              <a:t>Schoenfeld residual plot for futibatinib (adjusted) versus pemigatinib for OS</a:t>
            </a:r>
          </a:p>
        </p:txBody>
      </p:sp>
      <p:sp>
        <p:nvSpPr>
          <p:cNvPr id="6" name="TextBox 5">
            <a:extLst>
              <a:ext uri="{FF2B5EF4-FFF2-40B4-BE49-F238E27FC236}">
                <a16:creationId xmlns:a16="http://schemas.microsoft.com/office/drawing/2014/main" id="{B787D45B-C609-3610-8983-06A85D3AD388}"/>
              </a:ext>
            </a:extLst>
          </p:cNvPr>
          <p:cNvSpPr txBox="1"/>
          <p:nvPr/>
        </p:nvSpPr>
        <p:spPr>
          <a:xfrm>
            <a:off x="10305827" y="2084534"/>
            <a:ext cx="1633870" cy="369332"/>
          </a:xfrm>
          <a:prstGeom prst="rect">
            <a:avLst/>
          </a:prstGeom>
          <a:noFill/>
        </p:spPr>
        <p:txBody>
          <a:bodyPr wrap="square" rtlCol="0">
            <a:spAutoFit/>
          </a:bodyPr>
          <a:lstStyle/>
          <a:p>
            <a:r>
              <a:rPr lang="en-GB" dirty="0"/>
              <a:t>p = 0.19</a:t>
            </a:r>
          </a:p>
        </p:txBody>
      </p:sp>
      <p:sp>
        <p:nvSpPr>
          <p:cNvPr id="7" name="Text Placeholder 4">
            <a:extLst>
              <a:ext uri="{FF2B5EF4-FFF2-40B4-BE49-F238E27FC236}">
                <a16:creationId xmlns:a16="http://schemas.microsoft.com/office/drawing/2014/main" id="{34991BB1-0AE6-AE68-1E77-283EADEE2A90}"/>
              </a:ext>
            </a:extLst>
          </p:cNvPr>
          <p:cNvSpPr txBox="1">
            <a:spLocks/>
          </p:cNvSpPr>
          <p:nvPr/>
        </p:nvSpPr>
        <p:spPr>
          <a:xfrm>
            <a:off x="4136397" y="6492875"/>
            <a:ext cx="3136272"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latin typeface="Arial" panose="020B0604020202020204" pitchFamily="34" charset="0"/>
                <a:cs typeface="Arial" panose="020B0604020202020204" pitchFamily="34" charset="0"/>
              </a:rPr>
              <a:t>Abbreviations: </a:t>
            </a:r>
            <a:r>
              <a:rPr lang="en-GB">
                <a:latin typeface="Arial" panose="020B0604020202020204" pitchFamily="34" charset="0"/>
                <a:cs typeface="Arial" panose="020B0604020202020204" pitchFamily="34" charset="0"/>
              </a:rPr>
              <a:t>OS, overall survival.</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022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63524"/>
            <a:ext cx="11250785" cy="883628"/>
          </a:xfrm>
        </p:spPr>
        <p:txBody>
          <a:bodyPr>
            <a:normAutofit/>
          </a:bodyPr>
          <a:lstStyle/>
          <a:p>
            <a:r>
              <a:rPr lang="en-GB" dirty="0">
                <a:latin typeface="Arial" panose="020B0604020202020204" pitchFamily="34" charset="0"/>
                <a:cs typeface="Arial" panose="020B0604020202020204" pitchFamily="34" charset="0"/>
              </a:rPr>
              <a:t>Log-cumulative hazard plot – PFS</a:t>
            </a:r>
            <a:endParaRPr lang="en-GB" dirty="0"/>
          </a:p>
        </p:txBody>
      </p:sp>
      <p:pic>
        <p:nvPicPr>
          <p:cNvPr id="4" name="Picture 3">
            <a:extLst>
              <a:ext uri="{FF2B5EF4-FFF2-40B4-BE49-F238E27FC236}">
                <a16:creationId xmlns:a16="http://schemas.microsoft.com/office/drawing/2014/main" id="{31E7D7D0-C58A-0BF9-A1A3-D256BC38E2D3}"/>
              </a:ext>
            </a:extLst>
          </p:cNvPr>
          <p:cNvPicPr>
            <a:picLocks noChangeAspect="1"/>
          </p:cNvPicPr>
          <p:nvPr/>
        </p:nvPicPr>
        <p:blipFill rotWithShape="1">
          <a:blip r:embed="rId3"/>
          <a:srcRect l="2173" t="12256" r="3757" b="16817"/>
          <a:stretch/>
        </p:blipFill>
        <p:spPr>
          <a:xfrm>
            <a:off x="2643882" y="1414131"/>
            <a:ext cx="8452853" cy="4280156"/>
          </a:xfrm>
          <a:prstGeom prst="rect">
            <a:avLst/>
          </a:prstGeom>
        </p:spPr>
      </p:pic>
      <p:pic>
        <p:nvPicPr>
          <p:cNvPr id="3" name="Picture 2">
            <a:extLst>
              <a:ext uri="{FF2B5EF4-FFF2-40B4-BE49-F238E27FC236}">
                <a16:creationId xmlns:a16="http://schemas.microsoft.com/office/drawing/2014/main" id="{DC0E0997-4856-701D-3C56-85C8BEEB430B}"/>
              </a:ext>
            </a:extLst>
          </p:cNvPr>
          <p:cNvPicPr>
            <a:picLocks noChangeAspect="1"/>
          </p:cNvPicPr>
          <p:nvPr/>
        </p:nvPicPr>
        <p:blipFill>
          <a:blip r:embed="rId4"/>
          <a:stretch>
            <a:fillRect/>
          </a:stretch>
        </p:blipFill>
        <p:spPr>
          <a:xfrm>
            <a:off x="3746857" y="1147152"/>
            <a:ext cx="6246902" cy="519223"/>
          </a:xfrm>
          <a:prstGeom prst="rect">
            <a:avLst/>
          </a:prstGeom>
        </p:spPr>
      </p:pic>
      <p:sp>
        <p:nvSpPr>
          <p:cNvPr id="6" name="TextBox 5">
            <a:extLst>
              <a:ext uri="{FF2B5EF4-FFF2-40B4-BE49-F238E27FC236}">
                <a16:creationId xmlns:a16="http://schemas.microsoft.com/office/drawing/2014/main" id="{46F87FD5-2EA8-59B7-BECE-2715B9085B31}"/>
              </a:ext>
            </a:extLst>
          </p:cNvPr>
          <p:cNvSpPr txBox="1"/>
          <p:nvPr/>
        </p:nvSpPr>
        <p:spPr>
          <a:xfrm>
            <a:off x="319086" y="1048193"/>
            <a:ext cx="2051974" cy="1754326"/>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 </a:t>
            </a:r>
            <a:r>
              <a:rPr lang="en-GB" dirty="0">
                <a:latin typeface="Arial" panose="020B0604020202020204" pitchFamily="34" charset="0"/>
                <a:cs typeface="Arial" panose="020B0604020202020204" pitchFamily="34" charset="0"/>
              </a:rPr>
              <a:t>Log-cumulative hazard plot for futibatinib versus pemigatinib for PFS</a:t>
            </a:r>
          </a:p>
        </p:txBody>
      </p:sp>
      <p:sp>
        <p:nvSpPr>
          <p:cNvPr id="7" name="Text Placeholder 4">
            <a:extLst>
              <a:ext uri="{FF2B5EF4-FFF2-40B4-BE49-F238E27FC236}">
                <a16:creationId xmlns:a16="http://schemas.microsoft.com/office/drawing/2014/main" id="{1735C052-9495-E894-67D2-F7DC0C356BDC}"/>
              </a:ext>
            </a:extLst>
          </p:cNvPr>
          <p:cNvSpPr txBox="1">
            <a:spLocks/>
          </p:cNvSpPr>
          <p:nvPr/>
        </p:nvSpPr>
        <p:spPr>
          <a:xfrm>
            <a:off x="4136396" y="6492875"/>
            <a:ext cx="451850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PFS, progression-free survival.</a:t>
            </a:r>
          </a:p>
        </p:txBody>
      </p:sp>
    </p:spTree>
    <p:extLst>
      <p:ext uri="{BB962C8B-B14F-4D97-AF65-F5344CB8AC3E}">
        <p14:creationId xmlns:p14="http://schemas.microsoft.com/office/powerpoint/2010/main" val="3503191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63524"/>
            <a:ext cx="11250785" cy="883628"/>
          </a:xfrm>
        </p:spPr>
        <p:txBody>
          <a:bodyPr>
            <a:normAutofit/>
          </a:bodyPr>
          <a:lstStyle/>
          <a:p>
            <a:r>
              <a:rPr lang="en-GB" dirty="0">
                <a:latin typeface="Arial" panose="020B0604020202020204" pitchFamily="34" charset="0"/>
                <a:cs typeface="Arial" panose="020B0604020202020204" pitchFamily="34" charset="0"/>
              </a:rPr>
              <a:t>Schoenfeld residual plot – PFS</a:t>
            </a:r>
            <a:endParaRPr lang="en-GB" dirty="0"/>
          </a:p>
        </p:txBody>
      </p:sp>
      <p:pic>
        <p:nvPicPr>
          <p:cNvPr id="4" name="Picture 3">
            <a:extLst>
              <a:ext uri="{FF2B5EF4-FFF2-40B4-BE49-F238E27FC236}">
                <a16:creationId xmlns:a16="http://schemas.microsoft.com/office/drawing/2014/main" id="{C8C7D9C6-7E59-F834-B86C-F7071183A1B3}"/>
              </a:ext>
            </a:extLst>
          </p:cNvPr>
          <p:cNvPicPr>
            <a:picLocks noChangeAspect="1"/>
          </p:cNvPicPr>
          <p:nvPr/>
        </p:nvPicPr>
        <p:blipFill rotWithShape="1">
          <a:blip r:embed="rId3"/>
          <a:srcRect l="2522" t="12576" r="2906" b="11938"/>
          <a:stretch/>
        </p:blipFill>
        <p:spPr>
          <a:xfrm>
            <a:off x="2141666" y="1110141"/>
            <a:ext cx="8816847" cy="4876357"/>
          </a:xfrm>
          <a:prstGeom prst="rect">
            <a:avLst/>
          </a:prstGeom>
        </p:spPr>
      </p:pic>
      <p:sp>
        <p:nvSpPr>
          <p:cNvPr id="3" name="TextBox 2">
            <a:extLst>
              <a:ext uri="{FF2B5EF4-FFF2-40B4-BE49-F238E27FC236}">
                <a16:creationId xmlns:a16="http://schemas.microsoft.com/office/drawing/2014/main" id="{4A35078D-3B36-94FE-9448-50C8915AD14D}"/>
              </a:ext>
            </a:extLst>
          </p:cNvPr>
          <p:cNvSpPr txBox="1"/>
          <p:nvPr/>
        </p:nvSpPr>
        <p:spPr>
          <a:xfrm>
            <a:off x="466724" y="1280694"/>
            <a:ext cx="1924493" cy="230832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 </a:t>
            </a:r>
            <a:r>
              <a:rPr lang="en-GB" dirty="0">
                <a:latin typeface="Arial" panose="020B0604020202020204" pitchFamily="34" charset="0"/>
                <a:cs typeface="Arial" panose="020B0604020202020204" pitchFamily="34" charset="0"/>
              </a:rPr>
              <a:t>Schoenfeld residual plot for futibatinib (adjusted) versus pemigatinib for PFS</a:t>
            </a:r>
          </a:p>
        </p:txBody>
      </p:sp>
      <p:sp>
        <p:nvSpPr>
          <p:cNvPr id="6" name="TextBox 5">
            <a:extLst>
              <a:ext uri="{FF2B5EF4-FFF2-40B4-BE49-F238E27FC236}">
                <a16:creationId xmlns:a16="http://schemas.microsoft.com/office/drawing/2014/main" id="{45FAE474-1161-247C-C858-4B8FA125C5B1}"/>
              </a:ext>
            </a:extLst>
          </p:cNvPr>
          <p:cNvSpPr txBox="1"/>
          <p:nvPr/>
        </p:nvSpPr>
        <p:spPr>
          <a:xfrm>
            <a:off x="10908341" y="2691605"/>
            <a:ext cx="1633870" cy="369332"/>
          </a:xfrm>
          <a:prstGeom prst="rect">
            <a:avLst/>
          </a:prstGeom>
          <a:noFill/>
        </p:spPr>
        <p:txBody>
          <a:bodyPr wrap="square" rtlCol="0">
            <a:spAutoFit/>
          </a:bodyPr>
          <a:lstStyle/>
          <a:p>
            <a:r>
              <a:rPr lang="en-GB" dirty="0"/>
              <a:t>p = 0.17</a:t>
            </a:r>
          </a:p>
        </p:txBody>
      </p:sp>
      <p:sp>
        <p:nvSpPr>
          <p:cNvPr id="7" name="Text Placeholder 4">
            <a:extLst>
              <a:ext uri="{FF2B5EF4-FFF2-40B4-BE49-F238E27FC236}">
                <a16:creationId xmlns:a16="http://schemas.microsoft.com/office/drawing/2014/main" id="{73840973-A700-4710-0A35-E8FDF1474784}"/>
              </a:ext>
            </a:extLst>
          </p:cNvPr>
          <p:cNvSpPr txBox="1">
            <a:spLocks/>
          </p:cNvSpPr>
          <p:nvPr/>
        </p:nvSpPr>
        <p:spPr>
          <a:xfrm>
            <a:off x="4136396" y="6492875"/>
            <a:ext cx="451850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PFS, progression-free survival.</a:t>
            </a:r>
          </a:p>
        </p:txBody>
      </p:sp>
    </p:spTree>
    <p:extLst>
      <p:ext uri="{BB962C8B-B14F-4D97-AF65-F5344CB8AC3E}">
        <p14:creationId xmlns:p14="http://schemas.microsoft.com/office/powerpoint/2010/main" val="423534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3B3BC5-142F-75D0-F5E7-BCAF838AA38E}"/>
              </a:ext>
            </a:extLst>
          </p:cNvPr>
          <p:cNvSpPr>
            <a:spLocks noGrp="1"/>
          </p:cNvSpPr>
          <p:nvPr>
            <p:ph type="ctrTitle"/>
          </p:nvPr>
        </p:nvSpPr>
        <p:spPr>
          <a:xfrm>
            <a:off x="636532" y="2489086"/>
            <a:ext cx="10435420" cy="1019658"/>
          </a:xfrm>
        </p:spPr>
        <p:txBody>
          <a:bodyPr/>
          <a:lstStyle/>
          <a:p>
            <a:r>
              <a:rPr lang="en-GB" sz="3600" dirty="0">
                <a:latin typeface="Arial" panose="020B0604020202020204" pitchFamily="34" charset="0"/>
                <a:cs typeface="Arial" panose="020B0604020202020204" pitchFamily="34" charset="0"/>
              </a:rPr>
              <a:t>Fitted curves, AIC &amp; BIC statistics and long-term survival estimates</a:t>
            </a:r>
          </a:p>
        </p:txBody>
      </p:sp>
    </p:spTree>
    <p:extLst>
      <p:ext uri="{BB962C8B-B14F-4D97-AF65-F5344CB8AC3E}">
        <p14:creationId xmlns:p14="http://schemas.microsoft.com/office/powerpoint/2010/main" val="2204033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8006CD7-EB68-039E-C61C-CD0686526A2C}"/>
              </a:ext>
            </a:extLst>
          </p:cNvPr>
          <p:cNvSpPr/>
          <p:nvPr/>
        </p:nvSpPr>
        <p:spPr>
          <a:xfrm>
            <a:off x="224589" y="6288505"/>
            <a:ext cx="1122948" cy="431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2c: Curve/model selection (OS) – company</a:t>
            </a:r>
            <a:br>
              <a:rPr lang="en-GB" dirty="0"/>
            </a:br>
            <a:endParaRPr lang="en-GB" dirty="0"/>
          </a:p>
        </p:txBody>
      </p:sp>
      <p:sp>
        <p:nvSpPr>
          <p:cNvPr id="3" name="TextBox 2">
            <a:extLst>
              <a:ext uri="{FF2B5EF4-FFF2-40B4-BE49-F238E27FC236}">
                <a16:creationId xmlns:a16="http://schemas.microsoft.com/office/drawing/2014/main" id="{4748B8AE-4230-E557-3B49-3947BE2ED4C4}"/>
              </a:ext>
            </a:extLst>
          </p:cNvPr>
          <p:cNvSpPr txBox="1"/>
          <p:nvPr/>
        </p:nvSpPr>
        <p:spPr>
          <a:xfrm>
            <a:off x="400716" y="712054"/>
            <a:ext cx="8541265"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a:t>
            </a:r>
            <a:r>
              <a:rPr lang="en-GB" dirty="0">
                <a:latin typeface="Arial" panose="020B0604020202020204" pitchFamily="34" charset="0"/>
                <a:cs typeface="Arial" panose="020B0604020202020204" pitchFamily="34" charset="0"/>
              </a:rPr>
              <a:t>: Futibatinib OS extrapolations, based on </a:t>
            </a:r>
            <a:r>
              <a:rPr lang="en-GB" b="1" dirty="0">
                <a:latin typeface="Arial" panose="020B0604020202020204" pitchFamily="34" charset="0"/>
                <a:cs typeface="Arial" panose="020B0604020202020204" pitchFamily="34" charset="0"/>
              </a:rPr>
              <a:t>unadjusted</a:t>
            </a:r>
            <a:r>
              <a:rPr lang="en-GB" dirty="0">
                <a:latin typeface="Arial" panose="020B0604020202020204" pitchFamily="34" charset="0"/>
                <a:cs typeface="Arial" panose="020B0604020202020204" pitchFamily="34" charset="0"/>
              </a:rPr>
              <a:t> data</a:t>
            </a:r>
            <a:endParaRPr lang="en-GB"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6EC2E97-8CE0-5821-68FE-DA415D2C036C}"/>
              </a:ext>
            </a:extLst>
          </p:cNvPr>
          <p:cNvPicPr>
            <a:picLocks noChangeAspect="1"/>
          </p:cNvPicPr>
          <p:nvPr/>
        </p:nvPicPr>
        <p:blipFill rotWithShape="1">
          <a:blip r:embed="rId3"/>
          <a:srcRect t="6710" b="-1"/>
          <a:stretch/>
        </p:blipFill>
        <p:spPr>
          <a:xfrm>
            <a:off x="607924" y="1280281"/>
            <a:ext cx="8872960" cy="5440099"/>
          </a:xfrm>
          <a:prstGeom prst="rect">
            <a:avLst/>
          </a:prstGeom>
        </p:spPr>
      </p:pic>
      <p:graphicFrame>
        <p:nvGraphicFramePr>
          <p:cNvPr id="14" name="Table 13">
            <a:extLst>
              <a:ext uri="{FF2B5EF4-FFF2-40B4-BE49-F238E27FC236}">
                <a16:creationId xmlns:a16="http://schemas.microsoft.com/office/drawing/2014/main" id="{076C7622-79A9-C476-8876-B31D696EEEEA}"/>
              </a:ext>
            </a:extLst>
          </p:cNvPr>
          <p:cNvGraphicFramePr>
            <a:graphicFrameLocks noGrp="1"/>
          </p:cNvGraphicFramePr>
          <p:nvPr>
            <p:extLst>
              <p:ext uri="{D42A27DB-BD31-4B8C-83A1-F6EECF244321}">
                <p14:modId xmlns:p14="http://schemas.microsoft.com/office/powerpoint/2010/main" val="1136303046"/>
              </p:ext>
            </p:extLst>
          </p:nvPr>
        </p:nvGraphicFramePr>
        <p:xfrm>
          <a:off x="4782684" y="1529916"/>
          <a:ext cx="7181631" cy="2873682"/>
        </p:xfrm>
        <a:graphic>
          <a:graphicData uri="http://schemas.openxmlformats.org/drawingml/2006/table">
            <a:tbl>
              <a:tblPr firstRow="1" firstCol="1" bandRow="1">
                <a:tableStyleId>{5C22544A-7EE6-4342-B048-85BDC9FD1C3A}</a:tableStyleId>
              </a:tblPr>
              <a:tblGrid>
                <a:gridCol w="1094248">
                  <a:extLst>
                    <a:ext uri="{9D8B030D-6E8A-4147-A177-3AD203B41FA5}">
                      <a16:colId xmlns:a16="http://schemas.microsoft.com/office/drawing/2014/main" val="1574280265"/>
                    </a:ext>
                  </a:extLst>
                </a:gridCol>
                <a:gridCol w="1013396">
                  <a:extLst>
                    <a:ext uri="{9D8B030D-6E8A-4147-A177-3AD203B41FA5}">
                      <a16:colId xmlns:a16="http://schemas.microsoft.com/office/drawing/2014/main" val="1673465037"/>
                    </a:ext>
                  </a:extLst>
                </a:gridCol>
                <a:gridCol w="830651">
                  <a:extLst>
                    <a:ext uri="{9D8B030D-6E8A-4147-A177-3AD203B41FA5}">
                      <a16:colId xmlns:a16="http://schemas.microsoft.com/office/drawing/2014/main" val="2201227755"/>
                    </a:ext>
                  </a:extLst>
                </a:gridCol>
                <a:gridCol w="1030009">
                  <a:extLst>
                    <a:ext uri="{9D8B030D-6E8A-4147-A177-3AD203B41FA5}">
                      <a16:colId xmlns:a16="http://schemas.microsoft.com/office/drawing/2014/main" val="1149876058"/>
                    </a:ext>
                  </a:extLst>
                </a:gridCol>
                <a:gridCol w="847264">
                  <a:extLst>
                    <a:ext uri="{9D8B030D-6E8A-4147-A177-3AD203B41FA5}">
                      <a16:colId xmlns:a16="http://schemas.microsoft.com/office/drawing/2014/main" val="947654863"/>
                    </a:ext>
                  </a:extLst>
                </a:gridCol>
                <a:gridCol w="1244130">
                  <a:extLst>
                    <a:ext uri="{9D8B030D-6E8A-4147-A177-3AD203B41FA5}">
                      <a16:colId xmlns:a16="http://schemas.microsoft.com/office/drawing/2014/main" val="3647553372"/>
                    </a:ext>
                  </a:extLst>
                </a:gridCol>
                <a:gridCol w="1121933">
                  <a:extLst>
                    <a:ext uri="{9D8B030D-6E8A-4147-A177-3AD203B41FA5}">
                      <a16:colId xmlns:a16="http://schemas.microsoft.com/office/drawing/2014/main" val="404478409"/>
                    </a:ext>
                  </a:extLst>
                </a:gridCol>
              </a:tblGrid>
              <a:tr h="410526">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Model</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AIC</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Rank</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BIC</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Rank</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2-yr </a:t>
                      </a:r>
                    </a:p>
                  </a:txBody>
                  <a:tcPr marL="42504" marR="42504" marT="0" marB="0"/>
                </a:tc>
                <a:tc>
                  <a:txBody>
                    <a:bodyPr/>
                    <a:lstStyle/>
                    <a:p>
                      <a:pPr algn="ctr">
                        <a:lnSpc>
                          <a:spcPct val="115000"/>
                        </a:lnSpc>
                        <a:spcBef>
                          <a:spcPts val="200"/>
                        </a:spcBef>
                        <a:spcAft>
                          <a:spcPts val="200"/>
                        </a:spcAft>
                      </a:pPr>
                      <a:r>
                        <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5-yr</a:t>
                      </a:r>
                    </a:p>
                  </a:txBody>
                  <a:tcPr marL="42504" marR="42504" marT="0" marB="0"/>
                </a:tc>
                <a:extLst>
                  <a:ext uri="{0D108BD9-81ED-4DB2-BD59-A6C34878D82A}">
                    <a16:rowId xmlns:a16="http://schemas.microsoft.com/office/drawing/2014/main" val="3937628800"/>
                  </a:ext>
                </a:extLst>
              </a:tr>
              <a:tr h="410526">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Exp.</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507.65</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6</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510.29</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6</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43.41%</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12.42%</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0998450"/>
                  </a:ext>
                </a:extLst>
              </a:tr>
              <a:tr h="410526">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Wei.</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495.96</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1</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501.23</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1</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38.69%</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1.67%</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5636440"/>
                  </a:ext>
                </a:extLst>
              </a:tr>
              <a:tr h="410526">
                <a:tc>
                  <a:txBody>
                    <a:bodyPr/>
                    <a:lstStyle/>
                    <a:p>
                      <a:pPr algn="l">
                        <a:lnSpc>
                          <a:spcPct val="115000"/>
                        </a:lnSpc>
                        <a:spcBef>
                          <a:spcPts val="200"/>
                        </a:spcBef>
                        <a:spcAft>
                          <a:spcPts val="200"/>
                        </a:spcAft>
                      </a:pPr>
                      <a:r>
                        <a:rPr lang="en-GB" sz="2200" dirty="0" err="1">
                          <a:solidFill>
                            <a:schemeClr val="bg1"/>
                          </a:solidFill>
                          <a:effectLst/>
                          <a:latin typeface="Arial" panose="020B0604020202020204" pitchFamily="34" charset="0"/>
                          <a:cs typeface="Arial" panose="020B0604020202020204" pitchFamily="34" charset="0"/>
                        </a:rPr>
                        <a:t>Gom</a:t>
                      </a:r>
                      <a:r>
                        <a:rPr lang="en-GB" sz="2200" dirty="0">
                          <a:solidFill>
                            <a:schemeClr val="bg1"/>
                          </a:solidFill>
                          <a:effectLst/>
                          <a:latin typeface="Arial" panose="020B0604020202020204" pitchFamily="34" charset="0"/>
                          <a:cs typeface="Arial" panose="020B0604020202020204" pitchFamily="34" charset="0"/>
                        </a:rPr>
                        <a:t>.</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499.24</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5</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504.51</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4</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a:effectLst/>
                          <a:latin typeface="Arial" panose="020B0604020202020204" pitchFamily="34" charset="0"/>
                          <a:ea typeface="Calibri" panose="020F0502020204030204" pitchFamily="34" charset="0"/>
                          <a:cs typeface="Arial" panose="020B0604020202020204" pitchFamily="34" charset="0"/>
                        </a:rPr>
                        <a:t>39.10%</a:t>
                      </a:r>
                      <a:endParaRPr lang="en-GB" sz="2200" u="none"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0.01%</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2621785"/>
                  </a:ext>
                </a:extLst>
              </a:tr>
              <a:tr h="410526">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LN</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497.94</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4</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503.21</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3</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a:effectLst/>
                          <a:latin typeface="Arial" panose="020B0604020202020204" pitchFamily="34" charset="0"/>
                          <a:ea typeface="Calibri" panose="020F0502020204030204" pitchFamily="34" charset="0"/>
                          <a:cs typeface="Arial" panose="020B0604020202020204" pitchFamily="34" charset="0"/>
                        </a:rPr>
                        <a:t>40.87%</a:t>
                      </a:r>
                      <a:endParaRPr lang="en-GB" sz="2200" u="none"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11.27%</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58412005"/>
                  </a:ext>
                </a:extLst>
              </a:tr>
              <a:tr h="410526">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LL</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496.66</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2</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501.93</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2</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a:effectLst/>
                          <a:latin typeface="Arial" panose="020B0604020202020204" pitchFamily="34" charset="0"/>
                          <a:ea typeface="Calibri" panose="020F0502020204030204" pitchFamily="34" charset="0"/>
                          <a:cs typeface="Arial" panose="020B0604020202020204" pitchFamily="34" charset="0"/>
                        </a:rPr>
                        <a:t>39.89%</a:t>
                      </a:r>
                      <a:endParaRPr lang="en-GB" sz="2200" u="none"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10.19%</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7023564"/>
                  </a:ext>
                </a:extLst>
              </a:tr>
              <a:tr h="410526">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GG</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solidFill>
                            <a:schemeClr val="tx1"/>
                          </a:solidFill>
                          <a:effectLst/>
                          <a:latin typeface="Arial" panose="020B0604020202020204" pitchFamily="34" charset="0"/>
                          <a:cs typeface="Arial" panose="020B0604020202020204" pitchFamily="34" charset="0"/>
                        </a:rPr>
                        <a:t>497.78</a:t>
                      </a:r>
                      <a:endParaRPr lang="en-GB"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3</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505.68</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15000"/>
                        </a:lnSpc>
                        <a:spcBef>
                          <a:spcPts val="200"/>
                        </a:spcBef>
                        <a:spcAft>
                          <a:spcPts val="200"/>
                        </a:spcAft>
                      </a:pPr>
                      <a:r>
                        <a:rPr lang="en-GB" sz="2200" dirty="0">
                          <a:solidFill>
                            <a:schemeClr val="tx1"/>
                          </a:solidFill>
                          <a:effectLst/>
                          <a:latin typeface="Arial" panose="020B0604020202020204" pitchFamily="34" charset="0"/>
                          <a:cs typeface="Arial" panose="020B0604020202020204" pitchFamily="34" charset="0"/>
                        </a:rPr>
                        <a:t>5</a:t>
                      </a:r>
                      <a:endParaRPr lang="en-GB"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a:effectLst/>
                          <a:latin typeface="Arial" panose="020B0604020202020204" pitchFamily="34" charset="0"/>
                          <a:ea typeface="Calibri" panose="020F0502020204030204" pitchFamily="34" charset="0"/>
                          <a:cs typeface="Arial" panose="020B0604020202020204" pitchFamily="34" charset="0"/>
                        </a:rPr>
                        <a:t>38.96%</a:t>
                      </a:r>
                      <a:endParaRPr lang="en-GB" sz="2200" u="none"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3.39%</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4923041"/>
                  </a:ext>
                </a:extLst>
              </a:tr>
            </a:tbl>
          </a:graphicData>
        </a:graphic>
      </p:graphicFrame>
      <p:pic>
        <p:nvPicPr>
          <p:cNvPr id="16" name="Picture 15">
            <a:extLst>
              <a:ext uri="{FF2B5EF4-FFF2-40B4-BE49-F238E27FC236}">
                <a16:creationId xmlns:a16="http://schemas.microsoft.com/office/drawing/2014/main" id="{7C8DA2CA-43C4-F74C-EE30-A9BB54212384}"/>
              </a:ext>
            </a:extLst>
          </p:cNvPr>
          <p:cNvPicPr>
            <a:picLocks noChangeAspect="1"/>
          </p:cNvPicPr>
          <p:nvPr/>
        </p:nvPicPr>
        <p:blipFill>
          <a:blip r:embed="rId4"/>
          <a:stretch>
            <a:fillRect/>
          </a:stretch>
        </p:blipFill>
        <p:spPr>
          <a:xfrm>
            <a:off x="2555417" y="1475034"/>
            <a:ext cx="1844086" cy="1789203"/>
          </a:xfrm>
          <a:prstGeom prst="rect">
            <a:avLst/>
          </a:prstGeom>
        </p:spPr>
      </p:pic>
      <p:sp>
        <p:nvSpPr>
          <p:cNvPr id="17" name="TextBox 16">
            <a:extLst>
              <a:ext uri="{FF2B5EF4-FFF2-40B4-BE49-F238E27FC236}">
                <a16:creationId xmlns:a16="http://schemas.microsoft.com/office/drawing/2014/main" id="{8C510C28-ECB4-DE12-D82F-BCFEA1442F70}"/>
              </a:ext>
            </a:extLst>
          </p:cNvPr>
          <p:cNvSpPr txBox="1"/>
          <p:nvPr/>
        </p:nvSpPr>
        <p:spPr>
          <a:xfrm>
            <a:off x="4782684" y="1199046"/>
            <a:ext cx="559869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 </a:t>
            </a:r>
            <a:r>
              <a:rPr lang="en-GB" dirty="0">
                <a:latin typeface="Arial" panose="020B0604020202020204" pitchFamily="34" charset="0"/>
                <a:cs typeface="Arial" panose="020B0604020202020204" pitchFamily="34" charset="0"/>
              </a:rPr>
              <a:t>Fit statistics and landmark estimates, OS</a:t>
            </a:r>
          </a:p>
        </p:txBody>
      </p:sp>
      <p:sp>
        <p:nvSpPr>
          <p:cNvPr id="18" name="Rectangle 17">
            <a:extLst>
              <a:ext uri="{FF2B5EF4-FFF2-40B4-BE49-F238E27FC236}">
                <a16:creationId xmlns:a16="http://schemas.microsoft.com/office/drawing/2014/main" id="{82800B72-6C90-3F2C-582B-04553A3DD82F}"/>
              </a:ext>
            </a:extLst>
          </p:cNvPr>
          <p:cNvSpPr/>
          <p:nvPr/>
        </p:nvSpPr>
        <p:spPr>
          <a:xfrm>
            <a:off x="4795631" y="3114147"/>
            <a:ext cx="7168684" cy="4973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B498297-E745-D383-EBDE-BE63BDD76810}"/>
              </a:ext>
            </a:extLst>
          </p:cNvPr>
          <p:cNvSpPr txBox="1"/>
          <p:nvPr/>
        </p:nvSpPr>
        <p:spPr>
          <a:xfrm>
            <a:off x="4769737" y="4365136"/>
            <a:ext cx="718163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Red box shows company’s selected OS extrapolation (log normal)</a:t>
            </a:r>
          </a:p>
        </p:txBody>
      </p:sp>
      <p:sp>
        <p:nvSpPr>
          <p:cNvPr id="22" name="Text Placeholder 4">
            <a:extLst>
              <a:ext uri="{FF2B5EF4-FFF2-40B4-BE49-F238E27FC236}">
                <a16:creationId xmlns:a16="http://schemas.microsoft.com/office/drawing/2014/main" id="{ACAA13F5-8BA7-7213-E53F-617CC8938465}"/>
              </a:ext>
            </a:extLst>
          </p:cNvPr>
          <p:cNvSpPr txBox="1">
            <a:spLocks/>
          </p:cNvSpPr>
          <p:nvPr/>
        </p:nvSpPr>
        <p:spPr>
          <a:xfrm>
            <a:off x="9921383" y="5654587"/>
            <a:ext cx="2199003"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AIC, Akaike information criterion; BIC, Bayesian information criterion; OS, overall survival.</a:t>
            </a:r>
          </a:p>
        </p:txBody>
      </p:sp>
    </p:spTree>
    <p:extLst>
      <p:ext uri="{BB962C8B-B14F-4D97-AF65-F5344CB8AC3E}">
        <p14:creationId xmlns:p14="http://schemas.microsoft.com/office/powerpoint/2010/main" val="381379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Clinical perspectives</a:t>
            </a:r>
            <a:br>
              <a:rPr lang="en-GB" dirty="0"/>
            </a:br>
            <a:endParaRPr lang="en-GB" dirty="0"/>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600074" y="710193"/>
            <a:ext cx="11250785" cy="5509632"/>
          </a:xfrm>
        </p:spPr>
        <p:txBody>
          <a:bodyPr/>
          <a:lstStyle/>
          <a:p>
            <a:r>
              <a:rPr lang="en-GB" sz="2200" b="1" dirty="0"/>
              <a:t>Submissions from Cholangiocarcinoma UK and The Royal College of Pathologists</a:t>
            </a:r>
          </a:p>
          <a:p>
            <a:pPr marL="285750" indent="-285750">
              <a:buFont typeface="Arial" panose="020B0604020202020204" pitchFamily="34" charset="0"/>
              <a:buChar char="•"/>
            </a:pPr>
            <a:r>
              <a:rPr lang="en-GB" sz="2200" dirty="0"/>
              <a:t>Prognosis for people with CCA who cannot have curative surgery is poor</a:t>
            </a:r>
          </a:p>
          <a:p>
            <a:pPr marL="285750" indent="-285750">
              <a:buFont typeface="Arial" panose="020B0604020202020204" pitchFamily="34" charset="0"/>
              <a:buChar char="•"/>
            </a:pPr>
            <a:r>
              <a:rPr lang="en-GB" sz="2200" dirty="0"/>
              <a:t>There is a need for treatments that increase the quality of life and survival</a:t>
            </a:r>
          </a:p>
          <a:p>
            <a:pPr marL="285750" indent="-285750">
              <a:buFont typeface="Arial" panose="020B0604020202020204" pitchFamily="34" charset="0"/>
              <a:buChar char="•"/>
            </a:pPr>
            <a:r>
              <a:rPr lang="en-GB" sz="2200" dirty="0"/>
              <a:t>Guidelines recommend the use of FGFR2 inhibitors (such as pemigatinib) for FGFR fusion positive CCA</a:t>
            </a:r>
          </a:p>
          <a:p>
            <a:pPr marL="285750" indent="-285750">
              <a:buFont typeface="Arial" panose="020B0604020202020204" pitchFamily="34" charset="0"/>
              <a:buChar char="•"/>
            </a:pPr>
            <a:r>
              <a:rPr lang="en-GB" sz="2200" dirty="0"/>
              <a:t>Futibatinib would be used as an alternative to pemigatinib or “in cases where resistance to pemigatinib has developed”</a:t>
            </a:r>
          </a:p>
          <a:p>
            <a:pPr marL="285750" indent="-285750">
              <a:buFont typeface="Arial" panose="020B0604020202020204" pitchFamily="34" charset="0"/>
              <a:buChar char="•"/>
            </a:pPr>
            <a:r>
              <a:rPr lang="en-GB" sz="2200" dirty="0"/>
              <a:t>No additional FGFR2 fusion testing would be required as this should already be undertaken</a:t>
            </a:r>
          </a:p>
          <a:p>
            <a:pPr marL="285750" indent="-285750">
              <a:buFont typeface="Arial" panose="020B0604020202020204" pitchFamily="34" charset="0"/>
              <a:buChar char="•"/>
            </a:pPr>
            <a:r>
              <a:rPr lang="en-GB" sz="2200" dirty="0"/>
              <a:t>Convenient oral therapy with manageable toxicities</a:t>
            </a:r>
          </a:p>
          <a:p>
            <a:pPr marL="285750" indent="-285750">
              <a:buFont typeface="Arial" panose="020B0604020202020204" pitchFamily="34" charset="0"/>
              <a:buChar char="•"/>
            </a:pPr>
            <a:r>
              <a:rPr lang="en-GB" sz="2200" dirty="0"/>
              <a:t>Use outside of experienced centres should be limited until greater understanding of testing and novel toxicities is established</a:t>
            </a:r>
          </a:p>
          <a:p>
            <a:endParaRPr lang="en-GB" dirty="0"/>
          </a:p>
        </p:txBody>
      </p:sp>
      <p:sp>
        <p:nvSpPr>
          <p:cNvPr id="2" name="Text Placeholder 8">
            <a:extLst>
              <a:ext uri="{FF2B5EF4-FFF2-40B4-BE49-F238E27FC236}">
                <a16:creationId xmlns:a16="http://schemas.microsoft.com/office/drawing/2014/main" id="{14D72D21-B255-D359-7C74-099CB6F99283}"/>
              </a:ext>
            </a:extLst>
          </p:cNvPr>
          <p:cNvSpPr txBox="1">
            <a:spLocks/>
          </p:cNvSpPr>
          <p:nvPr/>
        </p:nvSpPr>
        <p:spPr>
          <a:xfrm>
            <a:off x="466724" y="6556973"/>
            <a:ext cx="11725276" cy="5207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solidFill>
                  <a:srgbClr val="040C28"/>
                </a:solidFill>
                <a:latin typeface="Arial" panose="020B0604020202020204" pitchFamily="34" charset="0"/>
                <a:cs typeface="Arial" panose="020B0604020202020204" pitchFamily="34" charset="0"/>
              </a:rPr>
              <a:t>CCA, cholangiocarcinoma; FGFR, fibroblast growth factor receptor.</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904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246755" y="263524"/>
            <a:ext cx="11250785" cy="592817"/>
          </a:xfrm>
        </p:spPr>
        <p:txBody>
          <a:bodyPr>
            <a:normAutofit fontScale="90000"/>
          </a:bodyPr>
          <a:lstStyle/>
          <a:p>
            <a:r>
              <a:rPr lang="en-GB" dirty="0">
                <a:latin typeface="Arial" panose="020B0604020202020204" pitchFamily="34" charset="0"/>
                <a:cs typeface="Arial" panose="020B0604020202020204" pitchFamily="34" charset="0"/>
              </a:rPr>
              <a:t>Key Issue 2c: Curve/model selection (PFS) – company</a:t>
            </a:r>
            <a:br>
              <a:rPr lang="en-GB" dirty="0"/>
            </a:br>
            <a:endParaRPr lang="en-GB" dirty="0"/>
          </a:p>
        </p:txBody>
      </p:sp>
      <p:pic>
        <p:nvPicPr>
          <p:cNvPr id="6" name="Picture 5">
            <a:extLst>
              <a:ext uri="{FF2B5EF4-FFF2-40B4-BE49-F238E27FC236}">
                <a16:creationId xmlns:a16="http://schemas.microsoft.com/office/drawing/2014/main" id="{286D71B3-5FEC-72C3-FF2F-17D4B207621C}"/>
              </a:ext>
            </a:extLst>
          </p:cNvPr>
          <p:cNvPicPr>
            <a:picLocks noChangeAspect="1"/>
          </p:cNvPicPr>
          <p:nvPr/>
        </p:nvPicPr>
        <p:blipFill rotWithShape="1">
          <a:blip r:embed="rId3"/>
          <a:srcRect t="7875" b="2467"/>
          <a:stretch/>
        </p:blipFill>
        <p:spPr>
          <a:xfrm>
            <a:off x="0" y="1494801"/>
            <a:ext cx="9491472" cy="4838700"/>
          </a:xfrm>
          <a:prstGeom prst="rect">
            <a:avLst/>
          </a:prstGeom>
        </p:spPr>
      </p:pic>
      <p:sp>
        <p:nvSpPr>
          <p:cNvPr id="9" name="TextBox 8">
            <a:extLst>
              <a:ext uri="{FF2B5EF4-FFF2-40B4-BE49-F238E27FC236}">
                <a16:creationId xmlns:a16="http://schemas.microsoft.com/office/drawing/2014/main" id="{FF1E09AB-E26C-7F92-F50A-63779585350F}"/>
              </a:ext>
            </a:extLst>
          </p:cNvPr>
          <p:cNvSpPr txBox="1"/>
          <p:nvPr/>
        </p:nvSpPr>
        <p:spPr>
          <a:xfrm>
            <a:off x="246755" y="864207"/>
            <a:ext cx="4429013"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a:t>
            </a:r>
            <a:r>
              <a:rPr lang="en-GB" dirty="0">
                <a:latin typeface="Arial" panose="020B0604020202020204" pitchFamily="34" charset="0"/>
                <a:cs typeface="Arial" panose="020B0604020202020204" pitchFamily="34" charset="0"/>
              </a:rPr>
              <a:t>: Futibatinib PFS extrapolations, based on </a:t>
            </a:r>
            <a:r>
              <a:rPr lang="en-GB" b="1" dirty="0">
                <a:latin typeface="Arial" panose="020B0604020202020204" pitchFamily="34" charset="0"/>
                <a:cs typeface="Arial" panose="020B0604020202020204" pitchFamily="34" charset="0"/>
              </a:rPr>
              <a:t>unadjusted</a:t>
            </a:r>
            <a:r>
              <a:rPr lang="en-GB" dirty="0">
                <a:latin typeface="Arial" panose="020B0604020202020204" pitchFamily="34" charset="0"/>
                <a:cs typeface="Arial" panose="020B0604020202020204" pitchFamily="34" charset="0"/>
              </a:rPr>
              <a:t> data</a:t>
            </a:r>
            <a:endParaRPr lang="en-GB"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717972E-560B-C0DB-01EA-DE35E07216EB}"/>
              </a:ext>
            </a:extLst>
          </p:cNvPr>
          <p:cNvPicPr>
            <a:picLocks noChangeAspect="1"/>
          </p:cNvPicPr>
          <p:nvPr/>
        </p:nvPicPr>
        <p:blipFill>
          <a:blip r:embed="rId4"/>
          <a:stretch>
            <a:fillRect/>
          </a:stretch>
        </p:blipFill>
        <p:spPr>
          <a:xfrm>
            <a:off x="9810766" y="4513182"/>
            <a:ext cx="2132935" cy="2344817"/>
          </a:xfrm>
          <a:prstGeom prst="rect">
            <a:avLst/>
          </a:prstGeom>
        </p:spPr>
      </p:pic>
      <p:graphicFrame>
        <p:nvGraphicFramePr>
          <p:cNvPr id="12" name="Table 11">
            <a:extLst>
              <a:ext uri="{FF2B5EF4-FFF2-40B4-BE49-F238E27FC236}">
                <a16:creationId xmlns:a16="http://schemas.microsoft.com/office/drawing/2014/main" id="{A8421F5E-3490-DF28-4A3A-AA4B9FCCA702}"/>
              </a:ext>
            </a:extLst>
          </p:cNvPr>
          <p:cNvGraphicFramePr>
            <a:graphicFrameLocks noGrp="1"/>
          </p:cNvGraphicFramePr>
          <p:nvPr>
            <p:extLst>
              <p:ext uri="{D42A27DB-BD31-4B8C-83A1-F6EECF244321}">
                <p14:modId xmlns:p14="http://schemas.microsoft.com/office/powerpoint/2010/main" val="2410673113"/>
              </p:ext>
            </p:extLst>
          </p:nvPr>
        </p:nvGraphicFramePr>
        <p:xfrm>
          <a:off x="4462818" y="1478086"/>
          <a:ext cx="7695379" cy="2699088"/>
        </p:xfrm>
        <a:graphic>
          <a:graphicData uri="http://schemas.openxmlformats.org/drawingml/2006/table">
            <a:tbl>
              <a:tblPr firstRow="1" firstCol="1" bandRow="1">
                <a:tableStyleId>{5C22544A-7EE6-4342-B048-85BDC9FD1C3A}</a:tableStyleId>
              </a:tblPr>
              <a:tblGrid>
                <a:gridCol w="1219900">
                  <a:extLst>
                    <a:ext uri="{9D8B030D-6E8A-4147-A177-3AD203B41FA5}">
                      <a16:colId xmlns:a16="http://schemas.microsoft.com/office/drawing/2014/main" val="2203036206"/>
                    </a:ext>
                  </a:extLst>
                </a:gridCol>
                <a:gridCol w="1291123">
                  <a:extLst>
                    <a:ext uri="{9D8B030D-6E8A-4147-A177-3AD203B41FA5}">
                      <a16:colId xmlns:a16="http://schemas.microsoft.com/office/drawing/2014/main" val="4082070969"/>
                    </a:ext>
                  </a:extLst>
                </a:gridCol>
                <a:gridCol w="946931">
                  <a:extLst>
                    <a:ext uri="{9D8B030D-6E8A-4147-A177-3AD203B41FA5}">
                      <a16:colId xmlns:a16="http://schemas.microsoft.com/office/drawing/2014/main" val="4082412956"/>
                    </a:ext>
                  </a:extLst>
                </a:gridCol>
                <a:gridCol w="1238047">
                  <a:extLst>
                    <a:ext uri="{9D8B030D-6E8A-4147-A177-3AD203B41FA5}">
                      <a16:colId xmlns:a16="http://schemas.microsoft.com/office/drawing/2014/main" val="1001862606"/>
                    </a:ext>
                  </a:extLst>
                </a:gridCol>
                <a:gridCol w="921962">
                  <a:extLst>
                    <a:ext uri="{9D8B030D-6E8A-4147-A177-3AD203B41FA5}">
                      <a16:colId xmlns:a16="http://schemas.microsoft.com/office/drawing/2014/main" val="1414776185"/>
                    </a:ext>
                  </a:extLst>
                </a:gridCol>
                <a:gridCol w="1104109">
                  <a:extLst>
                    <a:ext uri="{9D8B030D-6E8A-4147-A177-3AD203B41FA5}">
                      <a16:colId xmlns:a16="http://schemas.microsoft.com/office/drawing/2014/main" val="521885999"/>
                    </a:ext>
                  </a:extLst>
                </a:gridCol>
                <a:gridCol w="973307">
                  <a:extLst>
                    <a:ext uri="{9D8B030D-6E8A-4147-A177-3AD203B41FA5}">
                      <a16:colId xmlns:a16="http://schemas.microsoft.com/office/drawing/2014/main" val="3783098993"/>
                    </a:ext>
                  </a:extLst>
                </a:gridCol>
              </a:tblGrid>
              <a:tr h="385584">
                <a:tc>
                  <a:txBody>
                    <a:bodyPr/>
                    <a:lstStyle/>
                    <a:p>
                      <a:pPr algn="l">
                        <a:lnSpc>
                          <a:spcPct val="115000"/>
                        </a:lnSpc>
                        <a:spcBef>
                          <a:spcPts val="200"/>
                        </a:spcBef>
                        <a:spcAft>
                          <a:spcPts val="200"/>
                        </a:spcAft>
                      </a:pPr>
                      <a:r>
                        <a:rPr lang="en-GB" sz="2200" dirty="0">
                          <a:effectLst/>
                          <a:latin typeface="Arial" panose="020B0604020202020204" pitchFamily="34" charset="0"/>
                          <a:ea typeface="Times New Roman" panose="02020603050405020304" pitchFamily="18" charset="0"/>
                          <a:cs typeface="Arial" panose="020B0604020202020204" pitchFamily="34" charset="0"/>
                        </a:rPr>
                        <a:t>Model</a:t>
                      </a: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AIC</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BIC</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ea typeface="Times New Roman" panose="02020603050405020304" pitchFamily="18" charset="0"/>
                          <a:cs typeface="Arial" panose="020B0604020202020204" pitchFamily="34" charset="0"/>
                        </a:rPr>
                        <a:t>2-yr</a:t>
                      </a: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ea typeface="Times New Roman" panose="02020603050405020304" pitchFamily="18" charset="0"/>
                          <a:cs typeface="Arial" panose="020B0604020202020204" pitchFamily="34" charset="0"/>
                        </a:rPr>
                        <a:t>5-yr</a:t>
                      </a:r>
                    </a:p>
                  </a:txBody>
                  <a:tcPr marL="42504" marR="42504" marT="0" marB="0"/>
                </a:tc>
                <a:extLst>
                  <a:ext uri="{0D108BD9-81ED-4DB2-BD59-A6C34878D82A}">
                    <a16:rowId xmlns:a16="http://schemas.microsoft.com/office/drawing/2014/main" val="389574103"/>
                  </a:ext>
                </a:extLst>
              </a:tr>
              <a:tr h="385584">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Exp.</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532.94</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6</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535.57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11.42%</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a:effectLst/>
                          <a:latin typeface="Arial" panose="020B0604020202020204" pitchFamily="34" charset="0"/>
                          <a:ea typeface="Calibri" panose="020F0502020204030204" pitchFamily="34" charset="0"/>
                          <a:cs typeface="Arial" panose="020B0604020202020204" pitchFamily="34" charset="0"/>
                        </a:rPr>
                        <a:t>0.44%</a:t>
                      </a:r>
                      <a:endParaRPr lang="en-GB" sz="2200" u="none"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1511779"/>
                  </a:ext>
                </a:extLst>
              </a:tr>
              <a:tr h="385584">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Wei.</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520.09</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1</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525.36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4.71%</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a:effectLst/>
                          <a:latin typeface="Arial" panose="020B0604020202020204" pitchFamily="34" charset="0"/>
                          <a:ea typeface="Calibri" panose="020F0502020204030204" pitchFamily="34" charset="0"/>
                          <a:cs typeface="Arial" panose="020B0604020202020204" pitchFamily="34" charset="0"/>
                        </a:rPr>
                        <a:t>0.00%</a:t>
                      </a:r>
                      <a:endParaRPr lang="en-GB" sz="2200" u="none"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540653"/>
                  </a:ext>
                </a:extLst>
              </a:tr>
              <a:tr h="385584">
                <a:tc>
                  <a:txBody>
                    <a:bodyPr/>
                    <a:lstStyle/>
                    <a:p>
                      <a:pPr algn="l">
                        <a:lnSpc>
                          <a:spcPct val="115000"/>
                        </a:lnSpc>
                        <a:spcBef>
                          <a:spcPts val="200"/>
                        </a:spcBef>
                        <a:spcAft>
                          <a:spcPts val="200"/>
                        </a:spcAft>
                      </a:pPr>
                      <a:r>
                        <a:rPr lang="en-GB" sz="2200" dirty="0" err="1">
                          <a:solidFill>
                            <a:schemeClr val="bg1"/>
                          </a:solidFill>
                          <a:effectLst/>
                          <a:latin typeface="Arial" panose="020B0604020202020204" pitchFamily="34" charset="0"/>
                          <a:cs typeface="Arial" panose="020B0604020202020204" pitchFamily="34" charset="0"/>
                        </a:rPr>
                        <a:t>Gom</a:t>
                      </a:r>
                      <a:r>
                        <a:rPr lang="en-GB" sz="2200" dirty="0">
                          <a:solidFill>
                            <a:schemeClr val="bg1"/>
                          </a:solidFill>
                          <a:effectLst/>
                          <a:latin typeface="Arial" panose="020B0604020202020204" pitchFamily="34" charset="0"/>
                          <a:cs typeface="Arial" panose="020B0604020202020204" pitchFamily="34" charset="0"/>
                        </a:rPr>
                        <a:t>.</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523.90</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529.17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3.33%</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0.00%</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3287147"/>
                  </a:ext>
                </a:extLst>
              </a:tr>
              <a:tr h="385584">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LN</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523.97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4</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529.24</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3</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a:effectLst/>
                          <a:latin typeface="Arial" panose="020B0604020202020204" pitchFamily="34" charset="0"/>
                          <a:ea typeface="Calibri" panose="020F0502020204030204" pitchFamily="34" charset="0"/>
                          <a:cs typeface="Arial" panose="020B0604020202020204" pitchFamily="34" charset="0"/>
                        </a:rPr>
                        <a:t>10.34%</a:t>
                      </a:r>
                      <a:endParaRPr lang="en-GB" sz="2200" u="none"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1.10%</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78263533"/>
                  </a:ext>
                </a:extLst>
              </a:tr>
              <a:tr h="385584">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LL</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524.92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530.19</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10.80%</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1.99%</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3511237"/>
                  </a:ext>
                </a:extLst>
              </a:tr>
              <a:tr h="385584">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GG</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521.84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529.75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l">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4</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tc>
                <a:tc>
                  <a:txBody>
                    <a:bodyPr/>
                    <a:lstStyle/>
                    <a:p>
                      <a:pPr algn="ctr">
                        <a:lnSpc>
                          <a:spcPct val="107000"/>
                        </a:lnSpc>
                        <a:spcBef>
                          <a:spcPts val="200"/>
                        </a:spcBef>
                        <a:spcAft>
                          <a:spcPts val="200"/>
                        </a:spcAft>
                      </a:pPr>
                      <a:r>
                        <a:rPr lang="en-GB" sz="2200" u="none" kern="0">
                          <a:effectLst/>
                          <a:latin typeface="Arial" panose="020B0604020202020204" pitchFamily="34" charset="0"/>
                          <a:ea typeface="Calibri" panose="020F0502020204030204" pitchFamily="34" charset="0"/>
                          <a:cs typeface="Arial" panose="020B0604020202020204" pitchFamily="34" charset="0"/>
                        </a:rPr>
                        <a:t>5.61%</a:t>
                      </a:r>
                      <a:endParaRPr lang="en-GB" sz="2200" u="none"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Bef>
                          <a:spcPts val="200"/>
                        </a:spcBef>
                        <a:spcAft>
                          <a:spcPts val="200"/>
                        </a:spcAft>
                      </a:pPr>
                      <a:r>
                        <a:rPr lang="en-GB" sz="2200" u="none" kern="0" dirty="0">
                          <a:effectLst/>
                          <a:latin typeface="Arial" panose="020B0604020202020204" pitchFamily="34" charset="0"/>
                          <a:ea typeface="Calibri" panose="020F0502020204030204" pitchFamily="34" charset="0"/>
                          <a:cs typeface="Arial" panose="020B0604020202020204" pitchFamily="34" charset="0"/>
                        </a:rPr>
                        <a:t>0.01%</a:t>
                      </a:r>
                      <a:endParaRPr lang="en-GB" sz="2200" u="none"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6588222"/>
                  </a:ext>
                </a:extLst>
              </a:tr>
            </a:tbl>
          </a:graphicData>
        </a:graphic>
      </p:graphicFrame>
      <p:sp>
        <p:nvSpPr>
          <p:cNvPr id="13" name="Rectangle 12">
            <a:extLst>
              <a:ext uri="{FF2B5EF4-FFF2-40B4-BE49-F238E27FC236}">
                <a16:creationId xmlns:a16="http://schemas.microsoft.com/office/drawing/2014/main" id="{426CAD8D-5F47-FB77-5B90-6EE96D59B38A}"/>
              </a:ext>
            </a:extLst>
          </p:cNvPr>
          <p:cNvSpPr/>
          <p:nvPr/>
        </p:nvSpPr>
        <p:spPr>
          <a:xfrm>
            <a:off x="4421711" y="3020971"/>
            <a:ext cx="7736488"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D6A8295-82B3-2C98-7F89-C0521EEDE203}"/>
              </a:ext>
            </a:extLst>
          </p:cNvPr>
          <p:cNvSpPr txBox="1"/>
          <p:nvPr/>
        </p:nvSpPr>
        <p:spPr>
          <a:xfrm>
            <a:off x="4421711" y="4143851"/>
            <a:ext cx="7492269" cy="369332"/>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Red box shows company’s selected PFS extrapolation (log normal)</a:t>
            </a:r>
          </a:p>
        </p:txBody>
      </p:sp>
      <p:sp>
        <p:nvSpPr>
          <p:cNvPr id="15" name="TextBox 14">
            <a:extLst>
              <a:ext uri="{FF2B5EF4-FFF2-40B4-BE49-F238E27FC236}">
                <a16:creationId xmlns:a16="http://schemas.microsoft.com/office/drawing/2014/main" id="{51A598F4-0662-8A8D-28D3-9915B023CDD1}"/>
              </a:ext>
            </a:extLst>
          </p:cNvPr>
          <p:cNvSpPr txBox="1"/>
          <p:nvPr/>
        </p:nvSpPr>
        <p:spPr>
          <a:xfrm>
            <a:off x="4421711" y="1084994"/>
            <a:ext cx="5598694"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Table 1: </a:t>
            </a:r>
            <a:r>
              <a:rPr lang="en-GB" dirty="0">
                <a:latin typeface="Arial" panose="020B0604020202020204" pitchFamily="34" charset="0"/>
                <a:cs typeface="Arial" panose="020B0604020202020204" pitchFamily="34" charset="0"/>
              </a:rPr>
              <a:t>Fit statistics and landmark estimates, PFS</a:t>
            </a:r>
          </a:p>
        </p:txBody>
      </p:sp>
      <p:sp>
        <p:nvSpPr>
          <p:cNvPr id="16" name="Text Placeholder 4">
            <a:extLst>
              <a:ext uri="{FF2B5EF4-FFF2-40B4-BE49-F238E27FC236}">
                <a16:creationId xmlns:a16="http://schemas.microsoft.com/office/drawing/2014/main" id="{688D33F6-AC7B-71F1-AA24-3E36D38E182A}"/>
              </a:ext>
            </a:extLst>
          </p:cNvPr>
          <p:cNvSpPr txBox="1">
            <a:spLocks/>
          </p:cNvSpPr>
          <p:nvPr/>
        </p:nvSpPr>
        <p:spPr>
          <a:xfrm>
            <a:off x="3957599" y="6373977"/>
            <a:ext cx="538842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AIC, Akaike information criterion; BIC, Bayesian information criterion; PFS, progression-free survival.</a:t>
            </a:r>
          </a:p>
        </p:txBody>
      </p:sp>
    </p:spTree>
    <p:extLst>
      <p:ext uri="{BB962C8B-B14F-4D97-AF65-F5344CB8AC3E}">
        <p14:creationId xmlns:p14="http://schemas.microsoft.com/office/powerpoint/2010/main" val="1561496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11DE39-98A7-6A34-1FB3-A18B9AD1CEDF}"/>
              </a:ext>
            </a:extLst>
          </p:cNvPr>
          <p:cNvPicPr>
            <a:picLocks noChangeAspect="1"/>
          </p:cNvPicPr>
          <p:nvPr/>
        </p:nvPicPr>
        <p:blipFill rotWithShape="1">
          <a:blip r:embed="rId3"/>
          <a:srcRect r="21154"/>
          <a:stretch/>
        </p:blipFill>
        <p:spPr>
          <a:xfrm>
            <a:off x="657726" y="1392083"/>
            <a:ext cx="7472147" cy="5067968"/>
          </a:xfrm>
          <a:prstGeom prst="rect">
            <a:avLst/>
          </a:prstGeom>
        </p:spPr>
      </p:pic>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2c: Curve/model selection (OS futibatinib) – EAG</a:t>
            </a:r>
            <a:br>
              <a:rPr lang="en-GB" dirty="0"/>
            </a:br>
            <a:endParaRPr lang="en-GB" dirty="0"/>
          </a:p>
        </p:txBody>
      </p:sp>
      <p:graphicFrame>
        <p:nvGraphicFramePr>
          <p:cNvPr id="4" name="Table 3">
            <a:extLst>
              <a:ext uri="{FF2B5EF4-FFF2-40B4-BE49-F238E27FC236}">
                <a16:creationId xmlns:a16="http://schemas.microsoft.com/office/drawing/2014/main" id="{C5CEDF27-32CC-AD4E-AFF9-63C4B0113A0C}"/>
              </a:ext>
            </a:extLst>
          </p:cNvPr>
          <p:cNvGraphicFramePr>
            <a:graphicFrameLocks noGrp="1"/>
          </p:cNvGraphicFramePr>
          <p:nvPr>
            <p:extLst>
              <p:ext uri="{D42A27DB-BD31-4B8C-83A1-F6EECF244321}">
                <p14:modId xmlns:p14="http://schemas.microsoft.com/office/powerpoint/2010/main" val="274159019"/>
              </p:ext>
            </p:extLst>
          </p:nvPr>
        </p:nvGraphicFramePr>
        <p:xfrm>
          <a:off x="3714678" y="1550851"/>
          <a:ext cx="7823139" cy="2469201"/>
        </p:xfrm>
        <a:graphic>
          <a:graphicData uri="http://schemas.openxmlformats.org/drawingml/2006/table">
            <a:tbl>
              <a:tblPr firstRow="1" firstCol="1" bandRow="1">
                <a:tableStyleId>{5C22544A-7EE6-4342-B048-85BDC9FD1C3A}</a:tableStyleId>
              </a:tblPr>
              <a:tblGrid>
                <a:gridCol w="1069412">
                  <a:extLst>
                    <a:ext uri="{9D8B030D-6E8A-4147-A177-3AD203B41FA5}">
                      <a16:colId xmlns:a16="http://schemas.microsoft.com/office/drawing/2014/main" val="1314847411"/>
                    </a:ext>
                  </a:extLst>
                </a:gridCol>
                <a:gridCol w="1427748">
                  <a:extLst>
                    <a:ext uri="{9D8B030D-6E8A-4147-A177-3AD203B41FA5}">
                      <a16:colId xmlns:a16="http://schemas.microsoft.com/office/drawing/2014/main" val="311900704"/>
                    </a:ext>
                  </a:extLst>
                </a:gridCol>
                <a:gridCol w="1122947">
                  <a:extLst>
                    <a:ext uri="{9D8B030D-6E8A-4147-A177-3AD203B41FA5}">
                      <a16:colId xmlns:a16="http://schemas.microsoft.com/office/drawing/2014/main" val="1007967591"/>
                    </a:ext>
                  </a:extLst>
                </a:gridCol>
                <a:gridCol w="1219200">
                  <a:extLst>
                    <a:ext uri="{9D8B030D-6E8A-4147-A177-3AD203B41FA5}">
                      <a16:colId xmlns:a16="http://schemas.microsoft.com/office/drawing/2014/main" val="542114909"/>
                    </a:ext>
                  </a:extLst>
                </a:gridCol>
                <a:gridCol w="1395663">
                  <a:extLst>
                    <a:ext uri="{9D8B030D-6E8A-4147-A177-3AD203B41FA5}">
                      <a16:colId xmlns:a16="http://schemas.microsoft.com/office/drawing/2014/main" val="3910281425"/>
                    </a:ext>
                  </a:extLst>
                </a:gridCol>
                <a:gridCol w="1588169">
                  <a:extLst>
                    <a:ext uri="{9D8B030D-6E8A-4147-A177-3AD203B41FA5}">
                      <a16:colId xmlns:a16="http://schemas.microsoft.com/office/drawing/2014/main" val="3350688437"/>
                    </a:ext>
                  </a:extLst>
                </a:gridCol>
              </a:tblGrid>
              <a:tr h="324349">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Model</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AIC</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BIC</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 year OS</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3242943717"/>
                  </a:ext>
                </a:extLst>
              </a:tr>
              <a:tr h="167758">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Exp.</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473.93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476.56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13.19%</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2427783066"/>
                  </a:ext>
                </a:extLst>
              </a:tr>
              <a:tr h="167758">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Wei.</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461.51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466.78</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1.53%</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3824484282"/>
                  </a:ext>
                </a:extLst>
              </a:tr>
              <a:tr h="167758">
                <a:tc>
                  <a:txBody>
                    <a:bodyPr/>
                    <a:lstStyle/>
                    <a:p>
                      <a:pPr algn="l">
                        <a:lnSpc>
                          <a:spcPct val="115000"/>
                        </a:lnSpc>
                        <a:spcBef>
                          <a:spcPts val="200"/>
                        </a:spcBef>
                        <a:spcAft>
                          <a:spcPts val="200"/>
                        </a:spcAft>
                      </a:pPr>
                      <a:r>
                        <a:rPr lang="en-GB" sz="2200" dirty="0" err="1">
                          <a:solidFill>
                            <a:schemeClr val="bg1"/>
                          </a:solidFill>
                          <a:effectLst/>
                          <a:latin typeface="Arial" panose="020B0604020202020204" pitchFamily="34" charset="0"/>
                          <a:cs typeface="Arial" panose="020B0604020202020204" pitchFamily="34" charset="0"/>
                        </a:rPr>
                        <a:t>Gom</a:t>
                      </a:r>
                      <a:r>
                        <a:rPr lang="en-GB" sz="2200" dirty="0">
                          <a:solidFill>
                            <a:schemeClr val="bg1"/>
                          </a:solidFill>
                          <a:effectLst/>
                          <a:latin typeface="Arial" panose="020B0604020202020204" pitchFamily="34" charset="0"/>
                          <a:cs typeface="Arial" panose="020B0604020202020204" pitchFamily="34" charset="0"/>
                        </a:rPr>
                        <a:t>.</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463.56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468.83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0.00%</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3102277478"/>
                  </a:ext>
                </a:extLst>
              </a:tr>
              <a:tr h="167758">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LN</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464.60</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5</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469.87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11.49%</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1448888634"/>
                  </a:ext>
                </a:extLst>
              </a:tr>
              <a:tr h="167758">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LL</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463.21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468.48</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10.35%</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417162550"/>
                  </a:ext>
                </a:extLst>
              </a:tr>
              <a:tr h="324349">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GG</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463.50</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471.40</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1.13%</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extLst>
                  <a:ext uri="{0D108BD9-81ED-4DB2-BD59-A6C34878D82A}">
                    <a16:rowId xmlns:a16="http://schemas.microsoft.com/office/drawing/2014/main" val="3962151887"/>
                  </a:ext>
                </a:extLst>
              </a:tr>
            </a:tbl>
          </a:graphicData>
        </a:graphic>
      </p:graphicFrame>
      <p:sp>
        <p:nvSpPr>
          <p:cNvPr id="6" name="TextBox 5">
            <a:extLst>
              <a:ext uri="{FF2B5EF4-FFF2-40B4-BE49-F238E27FC236}">
                <a16:creationId xmlns:a16="http://schemas.microsoft.com/office/drawing/2014/main" id="{9ABC9D6C-E55E-5F0F-817C-3DBF25503715}"/>
              </a:ext>
            </a:extLst>
          </p:cNvPr>
          <p:cNvSpPr txBox="1"/>
          <p:nvPr/>
        </p:nvSpPr>
        <p:spPr>
          <a:xfrm>
            <a:off x="332459" y="747093"/>
            <a:ext cx="3448270"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a:t>
            </a:r>
            <a:r>
              <a:rPr lang="en-GB" dirty="0">
                <a:latin typeface="Arial" panose="020B0604020202020204" pitchFamily="34" charset="0"/>
                <a:cs typeface="Arial" panose="020B0604020202020204" pitchFamily="34" charset="0"/>
              </a:rPr>
              <a:t>: Futibatinib OS extrapolations, based on </a:t>
            </a:r>
            <a:r>
              <a:rPr lang="en-GB" b="1" dirty="0">
                <a:latin typeface="Arial" panose="020B0604020202020204" pitchFamily="34" charset="0"/>
                <a:cs typeface="Arial" panose="020B0604020202020204" pitchFamily="34" charset="0"/>
              </a:rPr>
              <a:t>adjusted</a:t>
            </a:r>
            <a:r>
              <a:rPr lang="en-GB" dirty="0">
                <a:latin typeface="Arial" panose="020B0604020202020204" pitchFamily="34" charset="0"/>
                <a:cs typeface="Arial" panose="020B0604020202020204" pitchFamily="34" charset="0"/>
              </a:rPr>
              <a:t> data</a:t>
            </a:r>
            <a:endParaRPr lang="en-GB"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64E173-74A8-3D58-D331-E47B0576B554}"/>
              </a:ext>
            </a:extLst>
          </p:cNvPr>
          <p:cNvSpPr txBox="1"/>
          <p:nvPr/>
        </p:nvSpPr>
        <p:spPr>
          <a:xfrm>
            <a:off x="3585070" y="1141140"/>
            <a:ext cx="729502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 </a:t>
            </a:r>
            <a:r>
              <a:rPr lang="en-GB" dirty="0">
                <a:latin typeface="Arial" panose="020B0604020202020204" pitchFamily="34" charset="0"/>
                <a:cs typeface="Arial" panose="020B0604020202020204" pitchFamily="34" charset="0"/>
              </a:rPr>
              <a:t>Fit statistics and landmark estimates, OS adjusted</a:t>
            </a:r>
          </a:p>
        </p:txBody>
      </p:sp>
      <p:sp>
        <p:nvSpPr>
          <p:cNvPr id="8" name="Rectangle 7">
            <a:extLst>
              <a:ext uri="{FF2B5EF4-FFF2-40B4-BE49-F238E27FC236}">
                <a16:creationId xmlns:a16="http://schemas.microsoft.com/office/drawing/2014/main" id="{33EEE2D6-9342-B1C2-8349-40C318E6EB87}"/>
              </a:ext>
            </a:extLst>
          </p:cNvPr>
          <p:cNvSpPr/>
          <p:nvPr/>
        </p:nvSpPr>
        <p:spPr>
          <a:xfrm>
            <a:off x="3711134" y="2247054"/>
            <a:ext cx="7823139"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C85D161-0855-1521-B47D-0E21E4CA595F}"/>
              </a:ext>
            </a:extLst>
          </p:cNvPr>
          <p:cNvSpPr txBox="1"/>
          <p:nvPr/>
        </p:nvSpPr>
        <p:spPr>
          <a:xfrm>
            <a:off x="3714678" y="3992813"/>
            <a:ext cx="6575722" cy="369332"/>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Red box shows EAG’s selected OS extrapolation for futibatinib</a:t>
            </a:r>
          </a:p>
        </p:txBody>
      </p:sp>
      <p:sp>
        <p:nvSpPr>
          <p:cNvPr id="11" name="Rectangle 10" descr="Marker showing slides are confidential ">
            <a:extLst>
              <a:ext uri="{FF2B5EF4-FFF2-40B4-BE49-F238E27FC236}">
                <a16:creationId xmlns:a16="http://schemas.microsoft.com/office/drawing/2014/main" id="{A38CAC8B-A8AB-01BC-3B11-798F8F3D0BB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 Placeholder 4">
            <a:extLst>
              <a:ext uri="{FF2B5EF4-FFF2-40B4-BE49-F238E27FC236}">
                <a16:creationId xmlns:a16="http://schemas.microsoft.com/office/drawing/2014/main" id="{8486861C-A6D6-263B-D202-E092F38546D2}"/>
              </a:ext>
            </a:extLst>
          </p:cNvPr>
          <p:cNvSpPr txBox="1">
            <a:spLocks/>
          </p:cNvSpPr>
          <p:nvPr/>
        </p:nvSpPr>
        <p:spPr>
          <a:xfrm>
            <a:off x="3957599" y="6373977"/>
            <a:ext cx="538842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AIC, Akaike information criterion; BIC, Bayesian information criterion; PFS, progression-free survival.</a:t>
            </a:r>
          </a:p>
        </p:txBody>
      </p:sp>
      <p:pic>
        <p:nvPicPr>
          <p:cNvPr id="13" name="Picture 12">
            <a:extLst>
              <a:ext uri="{FF2B5EF4-FFF2-40B4-BE49-F238E27FC236}">
                <a16:creationId xmlns:a16="http://schemas.microsoft.com/office/drawing/2014/main" id="{0C77AC6B-15BB-ACAB-2353-64D78B8736FE}"/>
              </a:ext>
            </a:extLst>
          </p:cNvPr>
          <p:cNvPicPr>
            <a:picLocks noChangeAspect="1"/>
          </p:cNvPicPr>
          <p:nvPr/>
        </p:nvPicPr>
        <p:blipFill>
          <a:blip r:embed="rId4"/>
          <a:stretch>
            <a:fillRect/>
          </a:stretch>
        </p:blipFill>
        <p:spPr>
          <a:xfrm>
            <a:off x="8165197" y="4506223"/>
            <a:ext cx="1666875" cy="1809750"/>
          </a:xfrm>
          <a:prstGeom prst="rect">
            <a:avLst/>
          </a:prstGeom>
        </p:spPr>
      </p:pic>
    </p:spTree>
    <p:extLst>
      <p:ext uri="{BB962C8B-B14F-4D97-AF65-F5344CB8AC3E}">
        <p14:creationId xmlns:p14="http://schemas.microsoft.com/office/powerpoint/2010/main" val="1276341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F7B59B-B892-BDD4-EEA2-0342FC613D67}"/>
              </a:ext>
            </a:extLst>
          </p:cNvPr>
          <p:cNvPicPr>
            <a:picLocks noChangeAspect="1"/>
          </p:cNvPicPr>
          <p:nvPr/>
        </p:nvPicPr>
        <p:blipFill>
          <a:blip r:embed="rId3"/>
          <a:stretch>
            <a:fillRect/>
          </a:stretch>
        </p:blipFill>
        <p:spPr>
          <a:xfrm>
            <a:off x="119948" y="1555526"/>
            <a:ext cx="9355944" cy="4855907"/>
          </a:xfrm>
          <a:prstGeom prst="rect">
            <a:avLst/>
          </a:prstGeom>
        </p:spPr>
      </p:pic>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63524"/>
            <a:ext cx="13104897" cy="592817"/>
          </a:xfrm>
        </p:spPr>
        <p:txBody>
          <a:bodyPr>
            <a:normAutofit fontScale="90000"/>
          </a:bodyPr>
          <a:lstStyle/>
          <a:p>
            <a:r>
              <a:rPr lang="en-GB" dirty="0">
                <a:latin typeface="Arial" panose="020B0604020202020204" pitchFamily="34" charset="0"/>
                <a:cs typeface="Arial" panose="020B0604020202020204" pitchFamily="34" charset="0"/>
              </a:rPr>
              <a:t>Key Issue 2c: Curve/model selection (PFS futibatinib) – EAG</a:t>
            </a:r>
            <a:br>
              <a:rPr lang="en-GB" dirty="0"/>
            </a:br>
            <a:endParaRPr lang="en-GB" dirty="0"/>
          </a:p>
        </p:txBody>
      </p:sp>
      <p:sp>
        <p:nvSpPr>
          <p:cNvPr id="4" name="TextBox 3">
            <a:extLst>
              <a:ext uri="{FF2B5EF4-FFF2-40B4-BE49-F238E27FC236}">
                <a16:creationId xmlns:a16="http://schemas.microsoft.com/office/drawing/2014/main" id="{F03D8F22-B4C9-3403-E8D4-F9920E11CAA0}"/>
              </a:ext>
            </a:extLst>
          </p:cNvPr>
          <p:cNvSpPr txBox="1"/>
          <p:nvPr/>
        </p:nvSpPr>
        <p:spPr>
          <a:xfrm>
            <a:off x="400717" y="712054"/>
            <a:ext cx="3139926"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a:t>
            </a:r>
            <a:r>
              <a:rPr lang="en-GB" dirty="0">
                <a:latin typeface="Arial" panose="020B0604020202020204" pitchFamily="34" charset="0"/>
                <a:cs typeface="Arial" panose="020B0604020202020204" pitchFamily="34" charset="0"/>
              </a:rPr>
              <a:t>: Futibatinib PFS extrapolations, based on </a:t>
            </a:r>
            <a:r>
              <a:rPr lang="en-GB" b="1" dirty="0">
                <a:latin typeface="Arial" panose="020B0604020202020204" pitchFamily="34" charset="0"/>
                <a:cs typeface="Arial" panose="020B0604020202020204" pitchFamily="34" charset="0"/>
              </a:rPr>
              <a:t>adjusted</a:t>
            </a:r>
            <a:r>
              <a:rPr lang="en-GB" dirty="0">
                <a:latin typeface="Arial" panose="020B0604020202020204" pitchFamily="34" charset="0"/>
                <a:cs typeface="Arial" panose="020B0604020202020204" pitchFamily="34" charset="0"/>
              </a:rPr>
              <a:t> data</a:t>
            </a:r>
            <a:endParaRPr lang="en-GB"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7C31FD-1D39-EC7E-0CFB-635DF9569B22}"/>
              </a:ext>
            </a:extLst>
          </p:cNvPr>
          <p:cNvSpPr txBox="1"/>
          <p:nvPr/>
        </p:nvSpPr>
        <p:spPr>
          <a:xfrm>
            <a:off x="3425828" y="1028028"/>
            <a:ext cx="729502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 </a:t>
            </a:r>
            <a:r>
              <a:rPr lang="en-GB" dirty="0">
                <a:latin typeface="Arial" panose="020B0604020202020204" pitchFamily="34" charset="0"/>
                <a:cs typeface="Arial" panose="020B0604020202020204" pitchFamily="34" charset="0"/>
              </a:rPr>
              <a:t>Fit statistics and landmark estimates, PFS adjusted</a:t>
            </a:r>
          </a:p>
        </p:txBody>
      </p:sp>
      <p:graphicFrame>
        <p:nvGraphicFramePr>
          <p:cNvPr id="7" name="Table 6">
            <a:extLst>
              <a:ext uri="{FF2B5EF4-FFF2-40B4-BE49-F238E27FC236}">
                <a16:creationId xmlns:a16="http://schemas.microsoft.com/office/drawing/2014/main" id="{B1988CEB-A2B8-F8A6-BA7B-C14399658A88}"/>
              </a:ext>
            </a:extLst>
          </p:cNvPr>
          <p:cNvGraphicFramePr>
            <a:graphicFrameLocks noGrp="1"/>
          </p:cNvGraphicFramePr>
          <p:nvPr>
            <p:extLst>
              <p:ext uri="{D42A27DB-BD31-4B8C-83A1-F6EECF244321}">
                <p14:modId xmlns:p14="http://schemas.microsoft.com/office/powerpoint/2010/main" val="4207294479"/>
              </p:ext>
            </p:extLst>
          </p:nvPr>
        </p:nvGraphicFramePr>
        <p:xfrm>
          <a:off x="3425828" y="1397360"/>
          <a:ext cx="8541263" cy="2973504"/>
        </p:xfrm>
        <a:graphic>
          <a:graphicData uri="http://schemas.openxmlformats.org/drawingml/2006/table">
            <a:tbl>
              <a:tblPr firstRow="1" firstCol="1" bandRow="1">
                <a:tableStyleId>{5C22544A-7EE6-4342-B048-85BDC9FD1C3A}</a:tableStyleId>
              </a:tblPr>
              <a:tblGrid>
                <a:gridCol w="1914952">
                  <a:extLst>
                    <a:ext uri="{9D8B030D-6E8A-4147-A177-3AD203B41FA5}">
                      <a16:colId xmlns:a16="http://schemas.microsoft.com/office/drawing/2014/main" val="572825285"/>
                    </a:ext>
                  </a:extLst>
                </a:gridCol>
                <a:gridCol w="1376850">
                  <a:extLst>
                    <a:ext uri="{9D8B030D-6E8A-4147-A177-3AD203B41FA5}">
                      <a16:colId xmlns:a16="http://schemas.microsoft.com/office/drawing/2014/main" val="276440698"/>
                    </a:ext>
                  </a:extLst>
                </a:gridCol>
                <a:gridCol w="1376850">
                  <a:extLst>
                    <a:ext uri="{9D8B030D-6E8A-4147-A177-3AD203B41FA5}">
                      <a16:colId xmlns:a16="http://schemas.microsoft.com/office/drawing/2014/main" val="3717067851"/>
                    </a:ext>
                  </a:extLst>
                </a:gridCol>
                <a:gridCol w="1376850">
                  <a:extLst>
                    <a:ext uri="{9D8B030D-6E8A-4147-A177-3AD203B41FA5}">
                      <a16:colId xmlns:a16="http://schemas.microsoft.com/office/drawing/2014/main" val="3178121530"/>
                    </a:ext>
                  </a:extLst>
                </a:gridCol>
                <a:gridCol w="1248734">
                  <a:extLst>
                    <a:ext uri="{9D8B030D-6E8A-4147-A177-3AD203B41FA5}">
                      <a16:colId xmlns:a16="http://schemas.microsoft.com/office/drawing/2014/main" val="1084281783"/>
                    </a:ext>
                  </a:extLst>
                </a:gridCol>
                <a:gridCol w="1247027">
                  <a:extLst>
                    <a:ext uri="{9D8B030D-6E8A-4147-A177-3AD203B41FA5}">
                      <a16:colId xmlns:a16="http://schemas.microsoft.com/office/drawing/2014/main" val="3809685300"/>
                    </a:ext>
                  </a:extLst>
                </a:gridCol>
              </a:tblGrid>
              <a:tr h="471474">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Model</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AIC</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BIC</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5-year PFS</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3791835391"/>
                  </a:ext>
                </a:extLst>
              </a:tr>
              <a:tr h="22525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Exp.</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508.83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511.46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0.40%</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2585768804"/>
                  </a:ext>
                </a:extLst>
              </a:tr>
              <a:tr h="22525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Wei.</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497.20</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502.47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0.00%</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4278876879"/>
                  </a:ext>
                </a:extLst>
              </a:tr>
              <a:tr h="225255">
                <a:tc>
                  <a:txBody>
                    <a:bodyPr/>
                    <a:lstStyle/>
                    <a:p>
                      <a:pPr algn="l">
                        <a:lnSpc>
                          <a:spcPct val="115000"/>
                        </a:lnSpc>
                        <a:spcBef>
                          <a:spcPts val="200"/>
                        </a:spcBef>
                        <a:spcAft>
                          <a:spcPts val="200"/>
                        </a:spcAft>
                      </a:pPr>
                      <a:r>
                        <a:rPr lang="en-GB" sz="2200" dirty="0" err="1">
                          <a:solidFill>
                            <a:schemeClr val="bg1"/>
                          </a:solidFill>
                          <a:effectLst/>
                          <a:latin typeface="Arial" panose="020B0604020202020204" pitchFamily="34" charset="0"/>
                          <a:cs typeface="Arial" panose="020B0604020202020204" pitchFamily="34" charset="0"/>
                        </a:rPr>
                        <a:t>Gom</a:t>
                      </a:r>
                      <a:r>
                        <a:rPr lang="en-GB" sz="2200" dirty="0">
                          <a:solidFill>
                            <a:schemeClr val="bg1"/>
                          </a:solidFill>
                          <a:effectLst/>
                          <a:latin typeface="Arial" panose="020B0604020202020204" pitchFamily="34" charset="0"/>
                          <a:cs typeface="Arial" panose="020B0604020202020204" pitchFamily="34" charset="0"/>
                        </a:rPr>
                        <a:t>.</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501.73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507.00</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0.00%</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2981299261"/>
                  </a:ext>
                </a:extLst>
              </a:tr>
              <a:tr h="22525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LN</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500.00</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505.27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1.02%</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4129146394"/>
                  </a:ext>
                </a:extLst>
              </a:tr>
              <a:tr h="22525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LL</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500.61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505.88</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1.87%</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3523262237"/>
                  </a:ext>
                </a:extLst>
              </a:tr>
              <a:tr h="471474">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GG</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498.59</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506.49</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0.03%</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566784555"/>
                  </a:ext>
                </a:extLst>
              </a:tr>
            </a:tbl>
          </a:graphicData>
        </a:graphic>
      </p:graphicFrame>
      <p:sp>
        <p:nvSpPr>
          <p:cNvPr id="8" name="Rectangle 7">
            <a:extLst>
              <a:ext uri="{FF2B5EF4-FFF2-40B4-BE49-F238E27FC236}">
                <a16:creationId xmlns:a16="http://schemas.microsoft.com/office/drawing/2014/main" id="{CEB3DFB3-DBCE-2080-EF33-D7EB45421F60}"/>
              </a:ext>
            </a:extLst>
          </p:cNvPr>
          <p:cNvSpPr/>
          <p:nvPr/>
        </p:nvSpPr>
        <p:spPr>
          <a:xfrm>
            <a:off x="3452980" y="3202348"/>
            <a:ext cx="8541263"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15080E1-E4E2-833A-FD92-718BF3D94503}"/>
              </a:ext>
            </a:extLst>
          </p:cNvPr>
          <p:cNvSpPr txBox="1"/>
          <p:nvPr/>
        </p:nvSpPr>
        <p:spPr>
          <a:xfrm>
            <a:off x="3398676" y="4356597"/>
            <a:ext cx="78046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Red box shows EAG’s selected PFS extrapolation for futibatinib</a:t>
            </a:r>
          </a:p>
        </p:txBody>
      </p:sp>
      <p:sp>
        <p:nvSpPr>
          <p:cNvPr id="11" name="Rectangle 10" descr="Marker showing slides are confidential ">
            <a:extLst>
              <a:ext uri="{FF2B5EF4-FFF2-40B4-BE49-F238E27FC236}">
                <a16:creationId xmlns:a16="http://schemas.microsoft.com/office/drawing/2014/main" id="{C54C5DED-4814-960E-4244-4F28827E599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 Placeholder 4">
            <a:extLst>
              <a:ext uri="{FF2B5EF4-FFF2-40B4-BE49-F238E27FC236}">
                <a16:creationId xmlns:a16="http://schemas.microsoft.com/office/drawing/2014/main" id="{831D1995-BEBE-6B37-A136-4932DEAD3CEC}"/>
              </a:ext>
            </a:extLst>
          </p:cNvPr>
          <p:cNvSpPr txBox="1">
            <a:spLocks/>
          </p:cNvSpPr>
          <p:nvPr/>
        </p:nvSpPr>
        <p:spPr>
          <a:xfrm>
            <a:off x="3398676" y="6270848"/>
            <a:ext cx="538842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AIC, Akaike information criterion; BIC, Bayesian information criterion; PFS, progression-free survival.</a:t>
            </a:r>
          </a:p>
        </p:txBody>
      </p:sp>
      <p:pic>
        <p:nvPicPr>
          <p:cNvPr id="13" name="Picture 12">
            <a:extLst>
              <a:ext uri="{FF2B5EF4-FFF2-40B4-BE49-F238E27FC236}">
                <a16:creationId xmlns:a16="http://schemas.microsoft.com/office/drawing/2014/main" id="{8856058F-6D01-A7EA-5F99-E5566B6D97AA}"/>
              </a:ext>
            </a:extLst>
          </p:cNvPr>
          <p:cNvPicPr>
            <a:picLocks noChangeAspect="1"/>
          </p:cNvPicPr>
          <p:nvPr/>
        </p:nvPicPr>
        <p:blipFill>
          <a:blip r:embed="rId4"/>
          <a:stretch>
            <a:fillRect/>
          </a:stretch>
        </p:blipFill>
        <p:spPr>
          <a:xfrm>
            <a:off x="9091519" y="4977152"/>
            <a:ext cx="1666875" cy="1809750"/>
          </a:xfrm>
          <a:prstGeom prst="rect">
            <a:avLst/>
          </a:prstGeom>
        </p:spPr>
      </p:pic>
    </p:spTree>
    <p:extLst>
      <p:ext uri="{BB962C8B-B14F-4D97-AF65-F5344CB8AC3E}">
        <p14:creationId xmlns:p14="http://schemas.microsoft.com/office/powerpoint/2010/main" val="3500432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2c: Curve/model selection (OS pemigatinib) – EAG</a:t>
            </a:r>
            <a:endParaRPr lang="en-GB" dirty="0"/>
          </a:p>
        </p:txBody>
      </p:sp>
      <p:pic>
        <p:nvPicPr>
          <p:cNvPr id="5" name="Picture 4">
            <a:extLst>
              <a:ext uri="{FF2B5EF4-FFF2-40B4-BE49-F238E27FC236}">
                <a16:creationId xmlns:a16="http://schemas.microsoft.com/office/drawing/2014/main" id="{48EC3B0D-791F-EEC7-C4DD-B546A701C7DC}"/>
              </a:ext>
            </a:extLst>
          </p:cNvPr>
          <p:cNvPicPr>
            <a:picLocks noChangeAspect="1"/>
          </p:cNvPicPr>
          <p:nvPr/>
        </p:nvPicPr>
        <p:blipFill rotWithShape="1">
          <a:blip r:embed="rId3"/>
          <a:srcRect t="13851" b="924"/>
          <a:stretch/>
        </p:blipFill>
        <p:spPr>
          <a:xfrm>
            <a:off x="466724" y="1420186"/>
            <a:ext cx="6561397" cy="4736065"/>
          </a:xfrm>
          <a:prstGeom prst="rect">
            <a:avLst/>
          </a:prstGeom>
        </p:spPr>
      </p:pic>
      <p:graphicFrame>
        <p:nvGraphicFramePr>
          <p:cNvPr id="3" name="Table 2">
            <a:extLst>
              <a:ext uri="{FF2B5EF4-FFF2-40B4-BE49-F238E27FC236}">
                <a16:creationId xmlns:a16="http://schemas.microsoft.com/office/drawing/2014/main" id="{35B1715F-6D7B-BC6E-D2FE-98A1E1BD1636}"/>
              </a:ext>
            </a:extLst>
          </p:cNvPr>
          <p:cNvGraphicFramePr>
            <a:graphicFrameLocks noGrp="1"/>
          </p:cNvGraphicFramePr>
          <p:nvPr>
            <p:extLst>
              <p:ext uri="{D42A27DB-BD31-4B8C-83A1-F6EECF244321}">
                <p14:modId xmlns:p14="http://schemas.microsoft.com/office/powerpoint/2010/main" val="1519760674"/>
              </p:ext>
            </p:extLst>
          </p:nvPr>
        </p:nvGraphicFramePr>
        <p:xfrm>
          <a:off x="4448785" y="2326083"/>
          <a:ext cx="7623210" cy="2469201"/>
        </p:xfrm>
        <a:graphic>
          <a:graphicData uri="http://schemas.openxmlformats.org/drawingml/2006/table">
            <a:tbl>
              <a:tblPr firstRow="1" firstCol="1" bandRow="1">
                <a:tableStyleId>{5C22544A-7EE6-4342-B048-85BDC9FD1C3A}</a:tableStyleId>
              </a:tblPr>
              <a:tblGrid>
                <a:gridCol w="1072284">
                  <a:extLst>
                    <a:ext uri="{9D8B030D-6E8A-4147-A177-3AD203B41FA5}">
                      <a16:colId xmlns:a16="http://schemas.microsoft.com/office/drawing/2014/main" val="1314847411"/>
                    </a:ext>
                  </a:extLst>
                </a:gridCol>
                <a:gridCol w="1296538">
                  <a:extLst>
                    <a:ext uri="{9D8B030D-6E8A-4147-A177-3AD203B41FA5}">
                      <a16:colId xmlns:a16="http://schemas.microsoft.com/office/drawing/2014/main" val="311900704"/>
                    </a:ext>
                  </a:extLst>
                </a:gridCol>
                <a:gridCol w="1119116">
                  <a:extLst>
                    <a:ext uri="{9D8B030D-6E8A-4147-A177-3AD203B41FA5}">
                      <a16:colId xmlns:a16="http://schemas.microsoft.com/office/drawing/2014/main" val="1007967591"/>
                    </a:ext>
                  </a:extLst>
                </a:gridCol>
                <a:gridCol w="1323833">
                  <a:extLst>
                    <a:ext uri="{9D8B030D-6E8A-4147-A177-3AD203B41FA5}">
                      <a16:colId xmlns:a16="http://schemas.microsoft.com/office/drawing/2014/main" val="542114909"/>
                    </a:ext>
                  </a:extLst>
                </a:gridCol>
                <a:gridCol w="1091821">
                  <a:extLst>
                    <a:ext uri="{9D8B030D-6E8A-4147-A177-3AD203B41FA5}">
                      <a16:colId xmlns:a16="http://schemas.microsoft.com/office/drawing/2014/main" val="3910281425"/>
                    </a:ext>
                  </a:extLst>
                </a:gridCol>
                <a:gridCol w="1719618">
                  <a:extLst>
                    <a:ext uri="{9D8B030D-6E8A-4147-A177-3AD203B41FA5}">
                      <a16:colId xmlns:a16="http://schemas.microsoft.com/office/drawing/2014/main" val="3350688437"/>
                    </a:ext>
                  </a:extLst>
                </a:gridCol>
              </a:tblGrid>
              <a:tr h="344802">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Model</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AIC</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BIC</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 year OS</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3242943717"/>
                  </a:ext>
                </a:extLst>
              </a:tr>
              <a:tr h="16473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Exp.</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652.98</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5</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655.66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12.21%</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2472055959"/>
                  </a:ext>
                </a:extLst>
              </a:tr>
              <a:tr h="16473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Wei.</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651.72</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657.09</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8.39%</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429421839"/>
                  </a:ext>
                </a:extLst>
              </a:tr>
              <a:tr h="164735">
                <a:tc>
                  <a:txBody>
                    <a:bodyPr/>
                    <a:lstStyle/>
                    <a:p>
                      <a:pPr algn="l">
                        <a:lnSpc>
                          <a:spcPct val="115000"/>
                        </a:lnSpc>
                        <a:spcBef>
                          <a:spcPts val="200"/>
                        </a:spcBef>
                        <a:spcAft>
                          <a:spcPts val="200"/>
                        </a:spcAft>
                      </a:pPr>
                      <a:r>
                        <a:rPr lang="en-GB" sz="2200" dirty="0" err="1">
                          <a:solidFill>
                            <a:schemeClr val="bg1"/>
                          </a:solidFill>
                          <a:effectLst/>
                          <a:latin typeface="Arial" panose="020B0604020202020204" pitchFamily="34" charset="0"/>
                          <a:cs typeface="Arial" panose="020B0604020202020204" pitchFamily="34" charset="0"/>
                        </a:rPr>
                        <a:t>Gom</a:t>
                      </a:r>
                      <a:r>
                        <a:rPr lang="en-GB" sz="2200" dirty="0">
                          <a:solidFill>
                            <a:schemeClr val="bg1"/>
                          </a:solidFill>
                          <a:effectLst/>
                          <a:latin typeface="Arial" panose="020B0604020202020204" pitchFamily="34" charset="0"/>
                          <a:cs typeface="Arial" panose="020B0604020202020204" pitchFamily="34" charset="0"/>
                        </a:rPr>
                        <a:t>.</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654.77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6</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660.14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10.42%</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3277052066"/>
                  </a:ext>
                </a:extLst>
              </a:tr>
              <a:tr h="16473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LN</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647.15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652.51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14.14%</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1067147489"/>
                  </a:ext>
                </a:extLst>
              </a:tr>
              <a:tr h="16473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LL</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646.10</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651.47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13.15%</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1443196997"/>
                  </a:ext>
                </a:extLst>
              </a:tr>
              <a:tr h="164735">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GG</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648.81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656.85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12.72%</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extLst>
                  <a:ext uri="{0D108BD9-81ED-4DB2-BD59-A6C34878D82A}">
                    <a16:rowId xmlns:a16="http://schemas.microsoft.com/office/drawing/2014/main" val="3696023472"/>
                  </a:ext>
                </a:extLst>
              </a:tr>
            </a:tbl>
          </a:graphicData>
        </a:graphic>
      </p:graphicFrame>
      <p:sp>
        <p:nvSpPr>
          <p:cNvPr id="8" name="TextBox 7">
            <a:extLst>
              <a:ext uri="{FF2B5EF4-FFF2-40B4-BE49-F238E27FC236}">
                <a16:creationId xmlns:a16="http://schemas.microsoft.com/office/drawing/2014/main" id="{E1C64BE6-6B02-B518-565B-504D32FD35D3}"/>
              </a:ext>
            </a:extLst>
          </p:cNvPr>
          <p:cNvSpPr txBox="1"/>
          <p:nvPr/>
        </p:nvSpPr>
        <p:spPr>
          <a:xfrm>
            <a:off x="466725" y="905819"/>
            <a:ext cx="432364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a:t>
            </a:r>
            <a:r>
              <a:rPr lang="en-GB" dirty="0">
                <a:latin typeface="Arial" panose="020B0604020202020204" pitchFamily="34" charset="0"/>
                <a:cs typeface="Arial" panose="020B0604020202020204" pitchFamily="34" charset="0"/>
              </a:rPr>
              <a:t>: Pemigatinib OS extrapolations</a:t>
            </a:r>
            <a:endParaRPr lang="en-GB"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C7F44F3-578F-93B1-878F-2D3345273558}"/>
              </a:ext>
            </a:extLst>
          </p:cNvPr>
          <p:cNvPicPr>
            <a:picLocks noChangeAspect="1"/>
          </p:cNvPicPr>
          <p:nvPr/>
        </p:nvPicPr>
        <p:blipFill>
          <a:blip r:embed="rId4"/>
          <a:stretch>
            <a:fillRect/>
          </a:stretch>
        </p:blipFill>
        <p:spPr>
          <a:xfrm>
            <a:off x="1998037" y="1700578"/>
            <a:ext cx="1933575" cy="1638300"/>
          </a:xfrm>
          <a:prstGeom prst="rect">
            <a:avLst/>
          </a:prstGeom>
        </p:spPr>
      </p:pic>
      <p:sp>
        <p:nvSpPr>
          <p:cNvPr id="11" name="TextBox 10">
            <a:extLst>
              <a:ext uri="{FF2B5EF4-FFF2-40B4-BE49-F238E27FC236}">
                <a16:creationId xmlns:a16="http://schemas.microsoft.com/office/drawing/2014/main" id="{7211AFF6-7302-ACD8-7F49-1D63AD94F88B}"/>
              </a:ext>
            </a:extLst>
          </p:cNvPr>
          <p:cNvSpPr txBox="1"/>
          <p:nvPr/>
        </p:nvSpPr>
        <p:spPr>
          <a:xfrm>
            <a:off x="2628545" y="6156251"/>
            <a:ext cx="244057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Time (months)</a:t>
            </a:r>
          </a:p>
        </p:txBody>
      </p:sp>
      <p:sp>
        <p:nvSpPr>
          <p:cNvPr id="12" name="TextBox 11">
            <a:extLst>
              <a:ext uri="{FF2B5EF4-FFF2-40B4-BE49-F238E27FC236}">
                <a16:creationId xmlns:a16="http://schemas.microsoft.com/office/drawing/2014/main" id="{C8DA4A96-05A0-30B6-3148-86BBAEC1636E}"/>
              </a:ext>
            </a:extLst>
          </p:cNvPr>
          <p:cNvSpPr txBox="1"/>
          <p:nvPr/>
        </p:nvSpPr>
        <p:spPr>
          <a:xfrm>
            <a:off x="4304219" y="1996382"/>
            <a:ext cx="559869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 </a:t>
            </a:r>
            <a:r>
              <a:rPr lang="en-GB" dirty="0">
                <a:latin typeface="Arial" panose="020B0604020202020204" pitchFamily="34" charset="0"/>
                <a:cs typeface="Arial" panose="020B0604020202020204" pitchFamily="34" charset="0"/>
              </a:rPr>
              <a:t>Fit statistics and landmark estimates, OS</a:t>
            </a:r>
          </a:p>
        </p:txBody>
      </p:sp>
      <p:sp>
        <p:nvSpPr>
          <p:cNvPr id="13" name="Rectangle 12">
            <a:extLst>
              <a:ext uri="{FF2B5EF4-FFF2-40B4-BE49-F238E27FC236}">
                <a16:creationId xmlns:a16="http://schemas.microsoft.com/office/drawing/2014/main" id="{2D106E79-A205-7DE4-0BB0-A95860FDC8EC}"/>
              </a:ext>
            </a:extLst>
          </p:cNvPr>
          <p:cNvSpPr/>
          <p:nvPr/>
        </p:nvSpPr>
        <p:spPr>
          <a:xfrm>
            <a:off x="4448784" y="3026497"/>
            <a:ext cx="7623211"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8487482-35F9-6DFC-B01B-A1DDA8612033}"/>
              </a:ext>
            </a:extLst>
          </p:cNvPr>
          <p:cNvSpPr txBox="1"/>
          <p:nvPr/>
        </p:nvSpPr>
        <p:spPr>
          <a:xfrm>
            <a:off x="4368860" y="4764507"/>
            <a:ext cx="71780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Red box shows EAG’s selected OS extrapolation for pemigatinib</a:t>
            </a:r>
          </a:p>
        </p:txBody>
      </p:sp>
      <p:sp>
        <p:nvSpPr>
          <p:cNvPr id="15" name="Rectangle 14" descr="Marker showing slides are confidential ">
            <a:extLst>
              <a:ext uri="{FF2B5EF4-FFF2-40B4-BE49-F238E27FC236}">
                <a16:creationId xmlns:a16="http://schemas.microsoft.com/office/drawing/2014/main" id="{432467C5-BF9B-0CC6-A6E8-7D20E7871CF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6" name="Text Placeholder 4">
            <a:extLst>
              <a:ext uri="{FF2B5EF4-FFF2-40B4-BE49-F238E27FC236}">
                <a16:creationId xmlns:a16="http://schemas.microsoft.com/office/drawing/2014/main" id="{362426CC-00AF-AAEA-7B90-0FC6DD5BF9D1}"/>
              </a:ext>
            </a:extLst>
          </p:cNvPr>
          <p:cNvSpPr txBox="1">
            <a:spLocks/>
          </p:cNvSpPr>
          <p:nvPr/>
        </p:nvSpPr>
        <p:spPr>
          <a:xfrm>
            <a:off x="4657061" y="6339597"/>
            <a:ext cx="5453773"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AIC, Akaike information criterion; BIC, Bayesian information criterion; OS, overall survival.</a:t>
            </a:r>
          </a:p>
        </p:txBody>
      </p:sp>
    </p:spTree>
    <p:extLst>
      <p:ext uri="{BB962C8B-B14F-4D97-AF65-F5344CB8AC3E}">
        <p14:creationId xmlns:p14="http://schemas.microsoft.com/office/powerpoint/2010/main" val="181864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Key Issue 2c: Curve/model selection (PFS pemigatinib) – EAG</a:t>
            </a:r>
            <a:endParaRPr lang="en-GB" dirty="0"/>
          </a:p>
        </p:txBody>
      </p:sp>
      <p:pic>
        <p:nvPicPr>
          <p:cNvPr id="4" name="Picture 3">
            <a:extLst>
              <a:ext uri="{FF2B5EF4-FFF2-40B4-BE49-F238E27FC236}">
                <a16:creationId xmlns:a16="http://schemas.microsoft.com/office/drawing/2014/main" id="{5D9D8739-9BEE-7680-0C39-CC444B995F33}"/>
              </a:ext>
            </a:extLst>
          </p:cNvPr>
          <p:cNvPicPr>
            <a:picLocks noChangeAspect="1"/>
          </p:cNvPicPr>
          <p:nvPr/>
        </p:nvPicPr>
        <p:blipFill rotWithShape="1">
          <a:blip r:embed="rId3"/>
          <a:srcRect t="12633"/>
          <a:stretch/>
        </p:blipFill>
        <p:spPr>
          <a:xfrm>
            <a:off x="171335" y="1233377"/>
            <a:ext cx="6367688" cy="4960530"/>
          </a:xfrm>
          <a:prstGeom prst="rect">
            <a:avLst/>
          </a:prstGeom>
        </p:spPr>
      </p:pic>
      <p:graphicFrame>
        <p:nvGraphicFramePr>
          <p:cNvPr id="5" name="Table 4">
            <a:extLst>
              <a:ext uri="{FF2B5EF4-FFF2-40B4-BE49-F238E27FC236}">
                <a16:creationId xmlns:a16="http://schemas.microsoft.com/office/drawing/2014/main" id="{1A991C97-0985-3179-72FC-F4369BFBE453}"/>
              </a:ext>
            </a:extLst>
          </p:cNvPr>
          <p:cNvGraphicFramePr>
            <a:graphicFrameLocks noGrp="1"/>
          </p:cNvGraphicFramePr>
          <p:nvPr>
            <p:extLst>
              <p:ext uri="{D42A27DB-BD31-4B8C-83A1-F6EECF244321}">
                <p14:modId xmlns:p14="http://schemas.microsoft.com/office/powerpoint/2010/main" val="3447585293"/>
              </p:ext>
            </p:extLst>
          </p:nvPr>
        </p:nvGraphicFramePr>
        <p:xfrm>
          <a:off x="4768362" y="1767232"/>
          <a:ext cx="6394952" cy="2854773"/>
        </p:xfrm>
        <a:graphic>
          <a:graphicData uri="http://schemas.openxmlformats.org/drawingml/2006/table">
            <a:tbl>
              <a:tblPr firstRow="1" firstCol="1" bandRow="1">
                <a:tableStyleId>{5C22544A-7EE6-4342-B048-85BDC9FD1C3A}</a:tableStyleId>
              </a:tblPr>
              <a:tblGrid>
                <a:gridCol w="1433749">
                  <a:extLst>
                    <a:ext uri="{9D8B030D-6E8A-4147-A177-3AD203B41FA5}">
                      <a16:colId xmlns:a16="http://schemas.microsoft.com/office/drawing/2014/main" val="572825285"/>
                    </a:ext>
                  </a:extLst>
                </a:gridCol>
                <a:gridCol w="1030865">
                  <a:extLst>
                    <a:ext uri="{9D8B030D-6E8A-4147-A177-3AD203B41FA5}">
                      <a16:colId xmlns:a16="http://schemas.microsoft.com/office/drawing/2014/main" val="276440698"/>
                    </a:ext>
                  </a:extLst>
                </a:gridCol>
                <a:gridCol w="1030865">
                  <a:extLst>
                    <a:ext uri="{9D8B030D-6E8A-4147-A177-3AD203B41FA5}">
                      <a16:colId xmlns:a16="http://schemas.microsoft.com/office/drawing/2014/main" val="3717067851"/>
                    </a:ext>
                  </a:extLst>
                </a:gridCol>
                <a:gridCol w="1030865">
                  <a:extLst>
                    <a:ext uri="{9D8B030D-6E8A-4147-A177-3AD203B41FA5}">
                      <a16:colId xmlns:a16="http://schemas.microsoft.com/office/drawing/2014/main" val="3178121530"/>
                    </a:ext>
                  </a:extLst>
                </a:gridCol>
                <a:gridCol w="934943">
                  <a:extLst>
                    <a:ext uri="{9D8B030D-6E8A-4147-A177-3AD203B41FA5}">
                      <a16:colId xmlns:a16="http://schemas.microsoft.com/office/drawing/2014/main" val="1084281783"/>
                    </a:ext>
                  </a:extLst>
                </a:gridCol>
                <a:gridCol w="933665">
                  <a:extLst>
                    <a:ext uri="{9D8B030D-6E8A-4147-A177-3AD203B41FA5}">
                      <a16:colId xmlns:a16="http://schemas.microsoft.com/office/drawing/2014/main" val="3809685300"/>
                    </a:ext>
                  </a:extLst>
                </a:gridCol>
              </a:tblGrid>
              <a:tr h="313927">
                <a:tc>
                  <a:txBody>
                    <a:bodyPr/>
                    <a:lstStyle/>
                    <a:p>
                      <a:pPr algn="l">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Model</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AIC</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BIC</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Rank</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5-year PFS</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3791835391"/>
                  </a:ext>
                </a:extLst>
              </a:tr>
              <a:tr h="150602">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Exp.</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602.78</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605.46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0.49%</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1162409649"/>
                  </a:ext>
                </a:extLst>
              </a:tr>
              <a:tr h="150602">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Wei.</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601.07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4</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606.44</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0.10%</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2600411025"/>
                  </a:ext>
                </a:extLst>
              </a:tr>
              <a:tr h="150602">
                <a:tc>
                  <a:txBody>
                    <a:bodyPr/>
                    <a:lstStyle/>
                    <a:p>
                      <a:pPr algn="l">
                        <a:lnSpc>
                          <a:spcPct val="115000"/>
                        </a:lnSpc>
                        <a:spcBef>
                          <a:spcPts val="200"/>
                        </a:spcBef>
                        <a:spcAft>
                          <a:spcPts val="200"/>
                        </a:spcAft>
                      </a:pPr>
                      <a:r>
                        <a:rPr lang="en-GB" sz="2200" dirty="0" err="1">
                          <a:solidFill>
                            <a:schemeClr val="bg1"/>
                          </a:solidFill>
                          <a:effectLst/>
                          <a:latin typeface="Arial" panose="020B0604020202020204" pitchFamily="34" charset="0"/>
                          <a:cs typeface="Arial" panose="020B0604020202020204" pitchFamily="34" charset="0"/>
                        </a:rPr>
                        <a:t>Gom</a:t>
                      </a:r>
                      <a:r>
                        <a:rPr lang="en-GB" sz="2200" dirty="0">
                          <a:solidFill>
                            <a:schemeClr val="bg1"/>
                          </a:solidFill>
                          <a:effectLst/>
                          <a:latin typeface="Arial" panose="020B0604020202020204" pitchFamily="34" charset="0"/>
                          <a:cs typeface="Arial" panose="020B0604020202020204" pitchFamily="34" charset="0"/>
                        </a:rPr>
                        <a:t>.</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604.59</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609.96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0.26%</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284752519"/>
                  </a:ext>
                </a:extLst>
              </a:tr>
              <a:tr h="150602">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LN</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594.95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600.31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1</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1.66%</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992435137"/>
                  </a:ext>
                </a:extLst>
              </a:tr>
              <a:tr h="150602">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LL</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597.95</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603.32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2.65%</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2210735699"/>
                  </a:ext>
                </a:extLst>
              </a:tr>
              <a:tr h="313927">
                <a:tc>
                  <a:txBody>
                    <a:bodyPr/>
                    <a:lstStyle/>
                    <a:p>
                      <a:pPr algn="l">
                        <a:lnSpc>
                          <a:spcPct val="115000"/>
                        </a:lnSpc>
                        <a:spcBef>
                          <a:spcPts val="200"/>
                        </a:spcBef>
                        <a:spcAft>
                          <a:spcPts val="200"/>
                        </a:spcAft>
                      </a:pPr>
                      <a:r>
                        <a:rPr lang="en-GB" sz="2200" dirty="0">
                          <a:solidFill>
                            <a:schemeClr val="bg1"/>
                          </a:solidFill>
                          <a:effectLst/>
                          <a:latin typeface="Arial" panose="020B0604020202020204" pitchFamily="34" charset="0"/>
                          <a:cs typeface="Arial" panose="020B0604020202020204" pitchFamily="34" charset="0"/>
                        </a:rPr>
                        <a:t>GG</a:t>
                      </a:r>
                      <a:endParaRPr lang="en-GB"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2504" marR="42504" marT="0" marB="0" anchor="ctr"/>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596.62</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dirty="0">
                          <a:effectLst/>
                          <a:latin typeface="Arial" panose="020B0604020202020204" pitchFamily="34" charset="0"/>
                          <a:cs typeface="Arial" panose="020B0604020202020204" pitchFamily="34" charset="0"/>
                        </a:rPr>
                        <a:t>2</a:t>
                      </a: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604.67</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3</a:t>
                      </a:r>
                      <a:endParaRPr lang="en-GB" sz="220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nchor="b"/>
                </a:tc>
                <a:tc>
                  <a:txBody>
                    <a:bodyPr/>
                    <a:lstStyle/>
                    <a:p>
                      <a:pPr algn="ctr">
                        <a:lnSpc>
                          <a:spcPct val="115000"/>
                        </a:lnSpc>
                        <a:spcBef>
                          <a:spcPts val="200"/>
                        </a:spcBef>
                        <a:spcAft>
                          <a:spcPts val="200"/>
                        </a:spcAft>
                      </a:pPr>
                      <a:r>
                        <a:rPr lang="en-GB" sz="2200" u="none" dirty="0">
                          <a:effectLst/>
                          <a:latin typeface="Arial" panose="020B0604020202020204" pitchFamily="34" charset="0"/>
                          <a:cs typeface="Arial" panose="020B0604020202020204" pitchFamily="34" charset="0"/>
                        </a:rPr>
                        <a:t>1.11%</a:t>
                      </a:r>
                      <a:endParaRPr lang="en-GB" sz="2200" u="none" dirty="0">
                        <a:effectLst/>
                        <a:latin typeface="Arial" panose="020B0604020202020204" pitchFamily="34" charset="0"/>
                        <a:ea typeface="Times New Roman" panose="02020603050405020304" pitchFamily="18" charset="0"/>
                        <a:cs typeface="Arial" panose="020B0604020202020204" pitchFamily="34" charset="0"/>
                      </a:endParaRPr>
                    </a:p>
                  </a:txBody>
                  <a:tcPr marL="23157" marR="23157" marT="0" marB="0"/>
                </a:tc>
                <a:extLst>
                  <a:ext uri="{0D108BD9-81ED-4DB2-BD59-A6C34878D82A}">
                    <a16:rowId xmlns:a16="http://schemas.microsoft.com/office/drawing/2014/main" val="2906700223"/>
                  </a:ext>
                </a:extLst>
              </a:tr>
            </a:tbl>
          </a:graphicData>
        </a:graphic>
      </p:graphicFrame>
      <p:pic>
        <p:nvPicPr>
          <p:cNvPr id="6" name="Picture 5">
            <a:extLst>
              <a:ext uri="{FF2B5EF4-FFF2-40B4-BE49-F238E27FC236}">
                <a16:creationId xmlns:a16="http://schemas.microsoft.com/office/drawing/2014/main" id="{4FE9CFF2-BA65-F331-D4D7-1A2506DDDD28}"/>
              </a:ext>
            </a:extLst>
          </p:cNvPr>
          <p:cNvPicPr>
            <a:picLocks noChangeAspect="1"/>
          </p:cNvPicPr>
          <p:nvPr/>
        </p:nvPicPr>
        <p:blipFill>
          <a:blip r:embed="rId4"/>
          <a:stretch>
            <a:fillRect/>
          </a:stretch>
        </p:blipFill>
        <p:spPr>
          <a:xfrm>
            <a:off x="1421604" y="1551723"/>
            <a:ext cx="1933575" cy="1638300"/>
          </a:xfrm>
          <a:prstGeom prst="rect">
            <a:avLst/>
          </a:prstGeom>
        </p:spPr>
      </p:pic>
      <p:sp>
        <p:nvSpPr>
          <p:cNvPr id="7" name="Rectangle 6">
            <a:extLst>
              <a:ext uri="{FF2B5EF4-FFF2-40B4-BE49-F238E27FC236}">
                <a16:creationId xmlns:a16="http://schemas.microsoft.com/office/drawing/2014/main" id="{7CA2D9CA-55D2-22AE-D30A-5D8971FAC194}"/>
              </a:ext>
            </a:extLst>
          </p:cNvPr>
          <p:cNvSpPr/>
          <p:nvPr/>
        </p:nvSpPr>
        <p:spPr>
          <a:xfrm>
            <a:off x="4768363" y="3533572"/>
            <a:ext cx="6394952"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529978D-EA7C-C17C-71DA-E1D4EAE573E7}"/>
              </a:ext>
            </a:extLst>
          </p:cNvPr>
          <p:cNvSpPr txBox="1"/>
          <p:nvPr/>
        </p:nvSpPr>
        <p:spPr>
          <a:xfrm>
            <a:off x="4605448" y="4584437"/>
            <a:ext cx="71780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Red box shows EAG’s selected PFS extrapolation for pemigatinib</a:t>
            </a:r>
          </a:p>
        </p:txBody>
      </p:sp>
      <p:sp>
        <p:nvSpPr>
          <p:cNvPr id="10" name="Rectangle 9" descr="Marker showing slides are confidential ">
            <a:extLst>
              <a:ext uri="{FF2B5EF4-FFF2-40B4-BE49-F238E27FC236}">
                <a16:creationId xmlns:a16="http://schemas.microsoft.com/office/drawing/2014/main" id="{E1DB3B18-DE9C-B9D6-3383-94704FD3C57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1" name="Text Placeholder 4">
            <a:extLst>
              <a:ext uri="{FF2B5EF4-FFF2-40B4-BE49-F238E27FC236}">
                <a16:creationId xmlns:a16="http://schemas.microsoft.com/office/drawing/2014/main" id="{0A6F338A-77EC-E637-FF00-587D3D0BFBBC}"/>
              </a:ext>
            </a:extLst>
          </p:cNvPr>
          <p:cNvSpPr txBox="1">
            <a:spLocks/>
          </p:cNvSpPr>
          <p:nvPr/>
        </p:nvSpPr>
        <p:spPr>
          <a:xfrm>
            <a:off x="3957599" y="6373977"/>
            <a:ext cx="538842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Abbreviations: </a:t>
            </a:r>
            <a:r>
              <a:rPr lang="en-GB" dirty="0">
                <a:latin typeface="Arial" panose="020B0604020202020204" pitchFamily="34" charset="0"/>
                <a:cs typeface="Arial" panose="020B0604020202020204" pitchFamily="34" charset="0"/>
              </a:rPr>
              <a:t>AIC, Akaike information criterion; BIC, Bayesian information criterion; PFS, progression-free survival.</a:t>
            </a:r>
          </a:p>
        </p:txBody>
      </p:sp>
      <p:sp>
        <p:nvSpPr>
          <p:cNvPr id="3" name="TextBox 2">
            <a:extLst>
              <a:ext uri="{FF2B5EF4-FFF2-40B4-BE49-F238E27FC236}">
                <a16:creationId xmlns:a16="http://schemas.microsoft.com/office/drawing/2014/main" id="{767B48D2-0446-3B1F-DD4F-46C1086A37AA}"/>
              </a:ext>
            </a:extLst>
          </p:cNvPr>
          <p:cNvSpPr txBox="1"/>
          <p:nvPr/>
        </p:nvSpPr>
        <p:spPr>
          <a:xfrm>
            <a:off x="466724" y="905819"/>
            <a:ext cx="4867275"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Figure 1</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Pemigatinib</a:t>
            </a:r>
            <a:r>
              <a:rPr lang="en-GB" dirty="0">
                <a:latin typeface="Arial" panose="020B0604020202020204" pitchFamily="34" charset="0"/>
                <a:cs typeface="Arial" panose="020B0604020202020204" pitchFamily="34" charset="0"/>
              </a:rPr>
              <a:t> PFS extrapolations</a:t>
            </a:r>
            <a:endParaRPr lang="en-GB"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73C14D-0A21-5ED0-B202-3805C21C4097}"/>
              </a:ext>
            </a:extLst>
          </p:cNvPr>
          <p:cNvSpPr txBox="1"/>
          <p:nvPr/>
        </p:nvSpPr>
        <p:spPr>
          <a:xfrm>
            <a:off x="4768361" y="1402496"/>
            <a:ext cx="559869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Table 1: </a:t>
            </a:r>
            <a:r>
              <a:rPr lang="en-GB" dirty="0">
                <a:latin typeface="Arial" panose="020B0604020202020204" pitchFamily="34" charset="0"/>
                <a:cs typeface="Arial" panose="020B0604020202020204" pitchFamily="34" charset="0"/>
              </a:rPr>
              <a:t>Fit statistics and landmark estimates, PFS</a:t>
            </a:r>
          </a:p>
        </p:txBody>
      </p:sp>
    </p:spTree>
    <p:extLst>
      <p:ext uri="{BB962C8B-B14F-4D97-AF65-F5344CB8AC3E}">
        <p14:creationId xmlns:p14="http://schemas.microsoft.com/office/powerpoint/2010/main" val="2941496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3B3BC5-142F-75D0-F5E7-BCAF838AA38E}"/>
              </a:ext>
            </a:extLst>
          </p:cNvPr>
          <p:cNvSpPr>
            <a:spLocks noGrp="1"/>
          </p:cNvSpPr>
          <p:nvPr>
            <p:ph type="ctrTitle"/>
          </p:nvPr>
        </p:nvSpPr>
        <p:spPr>
          <a:xfrm>
            <a:off x="636532" y="2489086"/>
            <a:ext cx="10435420" cy="1571892"/>
          </a:xfrm>
        </p:spPr>
        <p:txBody>
          <a:bodyPr/>
          <a:lstStyle/>
          <a:p>
            <a:r>
              <a:rPr lang="en-GB" sz="3600" dirty="0">
                <a:latin typeface="Arial" panose="020B0604020202020204" pitchFamily="34" charset="0"/>
                <a:cs typeface="Arial" panose="020B0604020202020204" pitchFamily="34" charset="0"/>
              </a:rPr>
              <a:t>Other issues</a:t>
            </a:r>
          </a:p>
        </p:txBody>
      </p:sp>
    </p:spTree>
    <p:extLst>
      <p:ext uri="{BB962C8B-B14F-4D97-AF65-F5344CB8AC3E}">
        <p14:creationId xmlns:p14="http://schemas.microsoft.com/office/powerpoint/2010/main" val="2567455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63524"/>
            <a:ext cx="11250785" cy="883628"/>
          </a:xfrm>
        </p:spPr>
        <p:txBody>
          <a:bodyPr>
            <a:normAutofit fontScale="90000"/>
          </a:bodyPr>
          <a:lstStyle/>
          <a:p>
            <a:r>
              <a:rPr lang="en-GB" dirty="0">
                <a:latin typeface="Arial" panose="020B0604020202020204" pitchFamily="34" charset="0"/>
                <a:cs typeface="Arial" panose="020B0604020202020204" pitchFamily="34" charset="0"/>
              </a:rPr>
              <a:t>Other issues 5: Generalisability of the FOENIX-CCA2 study – literature search</a:t>
            </a:r>
            <a:endParaRPr lang="en-GB" dirty="0"/>
          </a:p>
        </p:txBody>
      </p:sp>
      <p:sp>
        <p:nvSpPr>
          <p:cNvPr id="25" name="Rectangle 24">
            <a:extLst>
              <a:ext uri="{FF2B5EF4-FFF2-40B4-BE49-F238E27FC236}">
                <a16:creationId xmlns:a16="http://schemas.microsoft.com/office/drawing/2014/main" id="{EAF1C037-1182-77ED-44FC-394F8E6E579C}"/>
              </a:ext>
            </a:extLst>
          </p:cNvPr>
          <p:cNvSpPr/>
          <p:nvPr/>
        </p:nvSpPr>
        <p:spPr>
          <a:xfrm>
            <a:off x="522801" y="1263650"/>
            <a:ext cx="11306863" cy="243138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Presented baseline characteristics from FOENIX-CCA2</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As CCA is a rare cancer, no UK studies were identified which reported demographic or disease characteristics for people with advanced, previously treated CCA with FGFR2 fusions or gene rearrangements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However, clinical experts confirmed that baseline characteristics of people in FOENIX-CCA2 were broadly generalisable to UK clinical practice</a:t>
            </a:r>
          </a:p>
        </p:txBody>
      </p:sp>
      <p:sp>
        <p:nvSpPr>
          <p:cNvPr id="26" name="Rectangle 25">
            <a:extLst>
              <a:ext uri="{FF2B5EF4-FFF2-40B4-BE49-F238E27FC236}">
                <a16:creationId xmlns:a16="http://schemas.microsoft.com/office/drawing/2014/main" id="{A15841C0-D630-413A-0CA7-BF161E3967C5}"/>
              </a:ext>
            </a:extLst>
          </p:cNvPr>
          <p:cNvSpPr/>
          <p:nvPr/>
        </p:nvSpPr>
        <p:spPr>
          <a:xfrm>
            <a:off x="522802" y="3843207"/>
            <a:ext cx="11306862" cy="14018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company did not specify their search strategy, so it remains unconfirmed that data do not exist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reliance on clinical opinion means that uncertainty remains</a:t>
            </a:r>
          </a:p>
        </p:txBody>
      </p:sp>
      <p:sp>
        <p:nvSpPr>
          <p:cNvPr id="3" name="Text Placeholder 8">
            <a:extLst>
              <a:ext uri="{FF2B5EF4-FFF2-40B4-BE49-F238E27FC236}">
                <a16:creationId xmlns:a16="http://schemas.microsoft.com/office/drawing/2014/main" id="{C40124E5-5493-95FC-3319-F0ABA2EF5FAE}"/>
              </a:ext>
            </a:extLst>
          </p:cNvPr>
          <p:cNvSpPr txBox="1">
            <a:spLocks/>
          </p:cNvSpPr>
          <p:nvPr/>
        </p:nvSpPr>
        <p:spPr>
          <a:xfrm>
            <a:off x="657560" y="6583032"/>
            <a:ext cx="11037344" cy="5207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CCA, cholangiocarcinoma; </a:t>
            </a:r>
            <a:r>
              <a:rPr lang="en-GB" sz="1400" dirty="0">
                <a:solidFill>
                  <a:srgbClr val="040C28"/>
                </a:solidFill>
                <a:latin typeface="Arial" panose="020B0604020202020204" pitchFamily="34" charset="0"/>
                <a:cs typeface="Arial" panose="020B0604020202020204" pitchFamily="34" charset="0"/>
              </a:rPr>
              <a:t>FGFR, fibroblast growth factor receptor.</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70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Other issues 6: Generalisability of the FOENIX-CCA2 study – subgroup analysis and effect modifiers</a:t>
            </a:r>
            <a:br>
              <a:rPr lang="en-GB" dirty="0">
                <a:latin typeface="Arial" panose="020B0604020202020204" pitchFamily="34" charset="0"/>
                <a:cs typeface="Arial" panose="020B0604020202020204" pitchFamily="34" charset="0"/>
              </a:rPr>
            </a:br>
            <a:endParaRPr lang="en-GB" dirty="0"/>
          </a:p>
        </p:txBody>
      </p:sp>
      <p:sp>
        <p:nvSpPr>
          <p:cNvPr id="25" name="Rectangle 24">
            <a:extLst>
              <a:ext uri="{FF2B5EF4-FFF2-40B4-BE49-F238E27FC236}">
                <a16:creationId xmlns:a16="http://schemas.microsoft.com/office/drawing/2014/main" id="{EAF1C037-1182-77ED-44FC-394F8E6E579C}"/>
              </a:ext>
            </a:extLst>
          </p:cNvPr>
          <p:cNvSpPr/>
          <p:nvPr/>
        </p:nvSpPr>
        <p:spPr>
          <a:xfrm>
            <a:off x="438684" y="1170423"/>
            <a:ext cx="11306863" cy="184239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Presented results of pre-planned subgroup analysis of FOENIX-CCA2 (see next slide)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Results of the subgroup analysis were consistent across subgroups and supported the conclusions of the primary analysis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Statistical analysis of subgroup analysis was not carried out because of underpowering</a:t>
            </a:r>
          </a:p>
        </p:txBody>
      </p:sp>
      <p:sp>
        <p:nvSpPr>
          <p:cNvPr id="26" name="Rectangle 25">
            <a:extLst>
              <a:ext uri="{FF2B5EF4-FFF2-40B4-BE49-F238E27FC236}">
                <a16:creationId xmlns:a16="http://schemas.microsoft.com/office/drawing/2014/main" id="{A15841C0-D630-413A-0CA7-BF161E3967C5}"/>
              </a:ext>
            </a:extLst>
          </p:cNvPr>
          <p:cNvSpPr/>
          <p:nvPr/>
        </p:nvSpPr>
        <p:spPr>
          <a:xfrm>
            <a:off x="438685" y="3145250"/>
            <a:ext cx="11306862" cy="30659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Subgroup analyses show a trend for age and prior systemic therapy to be treatment effect modifiers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Even though 95% confidence intervals in all subgroup analyses overlap, this does not mean differences are non-significant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Statistical analysis of subgroup analysis should be conducted</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This is important because if effect modifiers differ between populations, then the trial and indirect comparison results may not be generalisable to target population</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impact of this on cost effectiveness is unknown</a:t>
            </a:r>
          </a:p>
        </p:txBody>
      </p:sp>
    </p:spTree>
    <p:extLst>
      <p:ext uri="{BB962C8B-B14F-4D97-AF65-F5344CB8AC3E}">
        <p14:creationId xmlns:p14="http://schemas.microsoft.com/office/powerpoint/2010/main" val="1490220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0" y="0"/>
            <a:ext cx="11250785" cy="592817"/>
          </a:xfrm>
        </p:spPr>
        <p:txBody>
          <a:bodyPr>
            <a:normAutofit fontScale="90000"/>
          </a:bodyPr>
          <a:lstStyle/>
          <a:p>
            <a:r>
              <a:rPr lang="en-GB" dirty="0">
                <a:latin typeface="Arial" panose="020B0604020202020204" pitchFamily="34" charset="0"/>
                <a:cs typeface="Arial" panose="020B0604020202020204" pitchFamily="34" charset="0"/>
              </a:rPr>
              <a:t>Clinical trial – subgroup analysis and effect modifiers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p>
        </p:txBody>
      </p:sp>
      <p:pic>
        <p:nvPicPr>
          <p:cNvPr id="19" name="Picture 18">
            <a:extLst>
              <a:ext uri="{FF2B5EF4-FFF2-40B4-BE49-F238E27FC236}">
                <a16:creationId xmlns:a16="http://schemas.microsoft.com/office/drawing/2014/main" id="{B95BD365-417D-0D13-FC2A-60D4D27B18D8}"/>
              </a:ext>
            </a:extLst>
          </p:cNvPr>
          <p:cNvPicPr>
            <a:picLocks noChangeAspect="1"/>
          </p:cNvPicPr>
          <p:nvPr/>
        </p:nvPicPr>
        <p:blipFill>
          <a:blip r:embed="rId3"/>
          <a:stretch>
            <a:fillRect/>
          </a:stretch>
        </p:blipFill>
        <p:spPr>
          <a:xfrm>
            <a:off x="1739752" y="578981"/>
            <a:ext cx="8297383" cy="6192382"/>
          </a:xfrm>
          <a:prstGeom prst="rect">
            <a:avLst/>
          </a:prstGeom>
          <a:ln>
            <a:noFill/>
          </a:ln>
        </p:spPr>
      </p:pic>
      <p:sp>
        <p:nvSpPr>
          <p:cNvPr id="20" name="TextBox 19">
            <a:extLst>
              <a:ext uri="{FF2B5EF4-FFF2-40B4-BE49-F238E27FC236}">
                <a16:creationId xmlns:a16="http://schemas.microsoft.com/office/drawing/2014/main" id="{C8C8890C-A94E-61DB-B9D9-077CEFEA79CE}"/>
              </a:ext>
            </a:extLst>
          </p:cNvPr>
          <p:cNvSpPr txBox="1"/>
          <p:nvPr/>
        </p:nvSpPr>
        <p:spPr>
          <a:xfrm>
            <a:off x="-165014" y="578981"/>
            <a:ext cx="1818168" cy="1754326"/>
          </a:xfrm>
          <a:prstGeom prst="rect">
            <a:avLst/>
          </a:prstGeom>
          <a:noFill/>
        </p:spPr>
        <p:txBody>
          <a:bodyPr wrap="square" rtlCol="0">
            <a:spAutoFit/>
          </a:bodyPr>
          <a:lstStyle/>
          <a:p>
            <a:pPr algn="r"/>
            <a:r>
              <a:rPr lang="en-GB" b="1" dirty="0">
                <a:latin typeface="Arial" panose="020B0604020202020204" pitchFamily="34" charset="0"/>
                <a:cs typeface="Arial" panose="020B0604020202020204" pitchFamily="34" charset="0"/>
              </a:rPr>
              <a:t>Figure 1</a:t>
            </a:r>
            <a:r>
              <a:rPr lang="en-GB" dirty="0">
                <a:latin typeface="Arial" panose="020B0604020202020204" pitchFamily="34" charset="0"/>
                <a:cs typeface="Arial" panose="020B0604020202020204" pitchFamily="34" charset="0"/>
              </a:rPr>
              <a:t>: Subgroup analysis, objective response rate (ORR)</a:t>
            </a:r>
          </a:p>
        </p:txBody>
      </p:sp>
    </p:spTree>
    <p:extLst>
      <p:ext uri="{BB962C8B-B14F-4D97-AF65-F5344CB8AC3E}">
        <p14:creationId xmlns:p14="http://schemas.microsoft.com/office/powerpoint/2010/main" val="1818237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Other issues 7: Further subgroup analysis</a:t>
            </a:r>
            <a:br>
              <a:rPr lang="en-GB"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5A48E6CD-34CB-4A00-7F15-9AF00A5017C3}"/>
              </a:ext>
            </a:extLst>
          </p:cNvPr>
          <p:cNvSpPr/>
          <p:nvPr/>
        </p:nvSpPr>
        <p:spPr>
          <a:xfrm>
            <a:off x="438683" y="856341"/>
            <a:ext cx="11306863" cy="18094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Presented 10/11 of the pre-planned subgroup analyses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Did not present the analysis for ‘patients with solid tissue sample and report’ as 99/103 patients met this criteria and 4 did not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So, the results of this subgroup analysis would be subject to substantial uncertainty </a:t>
            </a:r>
          </a:p>
        </p:txBody>
      </p:sp>
      <p:sp>
        <p:nvSpPr>
          <p:cNvPr id="6" name="Rectangle 5">
            <a:extLst>
              <a:ext uri="{FF2B5EF4-FFF2-40B4-BE49-F238E27FC236}">
                <a16:creationId xmlns:a16="http://schemas.microsoft.com/office/drawing/2014/main" id="{28056953-386C-D286-18D8-D01FB5A60B3C}"/>
              </a:ext>
            </a:extLst>
          </p:cNvPr>
          <p:cNvSpPr/>
          <p:nvPr/>
        </p:nvSpPr>
        <p:spPr>
          <a:xfrm>
            <a:off x="438684" y="2767074"/>
            <a:ext cx="11306862" cy="28502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Noted that there are also only 4 patients for the subgroup analysis of ‘prior neo-adjuvant treatment’ which was presented by the 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Therefore, the company’s rationale for excluding the solid tissue sample subgroup is unclear</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company’s subgroup analyses did not consider concomitant treatments, which may influence outcomes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company should provide subgroup analysis for both of these missing outcomes</a:t>
            </a:r>
          </a:p>
        </p:txBody>
      </p:sp>
    </p:spTree>
    <p:extLst>
      <p:ext uri="{BB962C8B-B14F-4D97-AF65-F5344CB8AC3E}">
        <p14:creationId xmlns:p14="http://schemas.microsoft.com/office/powerpoint/2010/main" val="321571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Futibatinib (</a:t>
            </a:r>
            <a:r>
              <a:rPr lang="en-GB" dirty="0" err="1">
                <a:latin typeface="Arial" panose="020B0604020202020204" pitchFamily="34" charset="0"/>
                <a:cs typeface="Arial" panose="020B0604020202020204" pitchFamily="34" charset="0"/>
              </a:rPr>
              <a:t>Lytgobi</a:t>
            </a:r>
            <a:r>
              <a:rPr lang="en-GB" dirty="0">
                <a:latin typeface="Arial" panose="020B0604020202020204" pitchFamily="34" charset="0"/>
                <a:cs typeface="Arial" panose="020B0604020202020204" pitchFamily="34" charset="0"/>
              </a:rPr>
              <a:t>, Taiho)</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79362002"/>
              </p:ext>
            </p:extLst>
          </p:nvPr>
        </p:nvGraphicFramePr>
        <p:xfrm>
          <a:off x="466724" y="899160"/>
          <a:ext cx="11317288" cy="4724400"/>
        </p:xfrm>
        <a:graphic>
          <a:graphicData uri="http://schemas.openxmlformats.org/drawingml/2006/table">
            <a:tbl>
              <a:tblPr firstCol="1" bandRow="1">
                <a:tableStyleId>{5C22544A-7EE6-4342-B048-85BDC9FD1C3A}</a:tableStyleId>
              </a:tblPr>
              <a:tblGrid>
                <a:gridCol w="2196265">
                  <a:extLst>
                    <a:ext uri="{9D8B030D-6E8A-4147-A177-3AD203B41FA5}">
                      <a16:colId xmlns:a16="http://schemas.microsoft.com/office/drawing/2014/main" val="748657784"/>
                    </a:ext>
                  </a:extLst>
                </a:gridCol>
                <a:gridCol w="9121023">
                  <a:extLst>
                    <a:ext uri="{9D8B030D-6E8A-4147-A177-3AD203B41FA5}">
                      <a16:colId xmlns:a16="http://schemas.microsoft.com/office/drawing/2014/main" val="3173266189"/>
                    </a:ext>
                  </a:extLst>
                </a:gridCol>
              </a:tblGrid>
              <a:tr h="1145162">
                <a:tc>
                  <a:txBody>
                    <a:bodyPr/>
                    <a:lstStyle/>
                    <a:p>
                      <a:r>
                        <a:rPr lang="en-GB" sz="2200" dirty="0">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sz="2200" dirty="0">
                          <a:latin typeface="Arial" panose="020B0604020202020204" pitchFamily="34" charset="0"/>
                        </a:rPr>
                        <a:t>Futibatinib received an </a:t>
                      </a:r>
                      <a:r>
                        <a:rPr lang="en-GB" sz="2200" dirty="0">
                          <a:latin typeface="Arial" panose="020B0604020202020204" pitchFamily="34" charset="0"/>
                          <a:hlinkClick r:id="rId3"/>
                        </a:rPr>
                        <a:t>MHRA marketing authorisation </a:t>
                      </a:r>
                      <a:r>
                        <a:rPr lang="en-GB" sz="2200" dirty="0">
                          <a:latin typeface="Arial" panose="020B0604020202020204" pitchFamily="34" charset="0"/>
                        </a:rPr>
                        <a:t>in August 2023 for: </a:t>
                      </a:r>
                      <a:r>
                        <a:rPr lang="en-GB" sz="2200" i="1" dirty="0">
                          <a:latin typeface="Arial" panose="020B0604020202020204" pitchFamily="34" charset="0"/>
                        </a:rPr>
                        <a:t>“the treatment of adult patients with locally advanced or metastatic CCA with an FGFR2 fusion or rearrangement that have progressed after at least one prior line of systemic therapy”</a:t>
                      </a:r>
                    </a:p>
                  </a:txBody>
                  <a:tcPr/>
                </a:tc>
                <a:extLst>
                  <a:ext uri="{0D108BD9-81ED-4DB2-BD59-A6C34878D82A}">
                    <a16:rowId xmlns:a16="http://schemas.microsoft.com/office/drawing/2014/main" val="3751016788"/>
                  </a:ext>
                </a:extLst>
              </a:tr>
              <a:tr h="598716">
                <a:tc>
                  <a:txBody>
                    <a:bodyPr/>
                    <a:lstStyle/>
                    <a:p>
                      <a:r>
                        <a:rPr lang="en-GB" sz="2200" dirty="0">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sz="2200" kern="1200" dirty="0">
                          <a:solidFill>
                            <a:schemeClr val="dk1"/>
                          </a:solidFill>
                          <a:effectLst/>
                          <a:latin typeface="Arial" panose="020B0604020202020204" pitchFamily="34" charset="0"/>
                          <a:ea typeface="+mn-ea"/>
                          <a:cs typeface="Arial" panose="020B0604020202020204" pitchFamily="34" charset="0"/>
                        </a:rPr>
                        <a:t>FGFR1-4 inhibitor</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Reduces tumour cell proliferation and increases cell death in tumours with FGFR1-4 genetic aberrations</a:t>
                      </a:r>
                    </a:p>
                  </a:txBody>
                  <a:tcPr/>
                </a:tc>
                <a:extLst>
                  <a:ext uri="{0D108BD9-81ED-4DB2-BD59-A6C34878D82A}">
                    <a16:rowId xmlns:a16="http://schemas.microsoft.com/office/drawing/2014/main" val="984656975"/>
                  </a:ext>
                </a:extLst>
              </a:tr>
              <a:tr h="737640">
                <a:tc>
                  <a:txBody>
                    <a:bodyPr/>
                    <a:lstStyle/>
                    <a:p>
                      <a:r>
                        <a:rPr lang="en-GB" sz="2200" dirty="0">
                          <a:solidFill>
                            <a:schemeClr val="bg1"/>
                          </a:solidFill>
                          <a:latin typeface="Arial" panose="020B0604020202020204" pitchFamily="34" charset="0"/>
                        </a:rPr>
                        <a:t>Administration</a:t>
                      </a:r>
                    </a:p>
                  </a:txBody>
                  <a:tcPr/>
                </a:tc>
                <a:tc>
                  <a:txBody>
                    <a:bodyPr/>
                    <a:lstStyle/>
                    <a:p>
                      <a:r>
                        <a:rPr lang="en-GB" sz="2200" dirty="0">
                          <a:latin typeface="Arial" panose="020B0604020202020204" pitchFamily="34" charset="0"/>
                        </a:rPr>
                        <a:t>Recommended dose – 20mg once daily orally, dose may be reduced for the management of toxicities</a:t>
                      </a:r>
                    </a:p>
                  </a:txBody>
                  <a:tcPr/>
                </a:tc>
                <a:extLst>
                  <a:ext uri="{0D108BD9-81ED-4DB2-BD59-A6C34878D82A}">
                    <a16:rowId xmlns:a16="http://schemas.microsoft.com/office/drawing/2014/main" val="2152176351"/>
                  </a:ext>
                </a:extLst>
              </a:tr>
              <a:tr h="1114371">
                <a:tc>
                  <a:txBody>
                    <a:bodyPr/>
                    <a:lstStyle/>
                    <a:p>
                      <a:r>
                        <a:rPr lang="en-GB" sz="2200" dirty="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sz="2200" dirty="0">
                          <a:latin typeface="Arial" panose="020B0604020202020204" pitchFamily="34" charset="0"/>
                        </a:rPr>
                        <a:t>List price per pack </a:t>
                      </a:r>
                      <a:r>
                        <a:rPr lang="en-GB" sz="2200" u="sng" dirty="0">
                          <a:highlight>
                            <a:srgbClr val="000000"/>
                          </a:highlight>
                          <a:latin typeface="Arial" panose="020B0604020202020204" pitchFamily="34" charset="0"/>
                        </a:rPr>
                        <a:t>********</a:t>
                      </a:r>
                      <a:r>
                        <a:rPr lang="en-GB" sz="2200" dirty="0">
                          <a:latin typeface="Arial" panose="020B0604020202020204" pitchFamily="34" charset="0"/>
                        </a:rPr>
                        <a:t> per pack </a:t>
                      </a:r>
                      <a:r>
                        <a:rPr lang="en-GB" sz="2200" u="sng" dirty="0">
                          <a:highlight>
                            <a:srgbClr val="000000"/>
                          </a:highlight>
                          <a:latin typeface="Arial" panose="020B0604020202020204" pitchFamily="34" charset="0"/>
                        </a:rPr>
                        <a:t>*******************************</a:t>
                      </a:r>
                    </a:p>
                    <a:p>
                      <a:pPr marL="285750" indent="-285750">
                        <a:buFont typeface="Arial" panose="020B0604020202020204" pitchFamily="34" charset="0"/>
                        <a:buChar char="•"/>
                      </a:pPr>
                      <a:r>
                        <a:rPr lang="en-GB" sz="2200" dirty="0">
                          <a:latin typeface="Arial" panose="020B0604020202020204" pitchFamily="34" charset="0"/>
                        </a:rPr>
                        <a:t>List price for 12 months of continuous treatment </a:t>
                      </a:r>
                      <a:r>
                        <a:rPr lang="en-GB" sz="2200" u="sng" dirty="0">
                          <a:highlight>
                            <a:srgbClr val="000000"/>
                          </a:highlight>
                          <a:latin typeface="Arial" panose="020B0604020202020204" pitchFamily="34" charset="0"/>
                        </a:rPr>
                        <a:t>********</a:t>
                      </a:r>
                    </a:p>
                    <a:p>
                      <a:pPr marL="285750" indent="-285750">
                        <a:buFont typeface="Arial" panose="020B0604020202020204" pitchFamily="34" charset="0"/>
                        <a:buChar char="•"/>
                      </a:pPr>
                      <a:r>
                        <a:rPr lang="en-GB" sz="2200" dirty="0">
                          <a:latin typeface="Arial" panose="020B0604020202020204" pitchFamily="34" charset="0"/>
                        </a:rPr>
                        <a:t>A simple discount patient access scheme (PAS) is in place for futibatinib</a:t>
                      </a:r>
                      <a:endParaRPr lang="en-GB" sz="2200" b="1" dirty="0">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Text Placeholder 8">
            <a:extLst>
              <a:ext uri="{FF2B5EF4-FFF2-40B4-BE49-F238E27FC236}">
                <a16:creationId xmlns:a16="http://schemas.microsoft.com/office/drawing/2014/main" id="{914A7B46-C179-25DE-9111-893995792BD0}"/>
              </a:ext>
            </a:extLst>
          </p:cNvPr>
          <p:cNvSpPr txBox="1">
            <a:spLocks/>
          </p:cNvSpPr>
          <p:nvPr/>
        </p:nvSpPr>
        <p:spPr>
          <a:xfrm>
            <a:off x="1942984" y="6339237"/>
            <a:ext cx="8886596" cy="5207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solidFill>
                  <a:srgbClr val="040C28"/>
                </a:solidFill>
                <a:latin typeface="Arial" panose="020B0604020202020204" pitchFamily="34" charset="0"/>
                <a:cs typeface="Arial" panose="020B0604020202020204" pitchFamily="34" charset="0"/>
              </a:rPr>
              <a:t>CCA, cholangiocarcinoma; FGFR, fibroblast growth factor receptor; MHRA, Medicines &amp; Healthcare products Regulatory Agency.  </a:t>
            </a:r>
            <a:endParaRPr lang="en-GB" sz="1400" dirty="0">
              <a:latin typeface="Arial" panose="020B0604020202020204" pitchFamily="34" charset="0"/>
              <a:cs typeface="Arial" panose="020B0604020202020204" pitchFamily="34" charset="0"/>
            </a:endParaRPr>
          </a:p>
        </p:txBody>
      </p:sp>
      <p:sp>
        <p:nvSpPr>
          <p:cNvPr id="5" name="Rectangle 4" descr="Marker showing slides are confidential ">
            <a:extLst>
              <a:ext uri="{FF2B5EF4-FFF2-40B4-BE49-F238E27FC236}">
                <a16:creationId xmlns:a16="http://schemas.microsoft.com/office/drawing/2014/main" id="{0C9E60C3-98AF-37F3-7CEB-93264283CE6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69276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Other issues 8: Model verification</a:t>
            </a:r>
            <a:br>
              <a:rPr lang="en-GB" dirty="0"/>
            </a:br>
            <a:br>
              <a:rPr lang="en-GB" dirty="0"/>
            </a:br>
            <a:endParaRPr lang="en-GB" dirty="0"/>
          </a:p>
        </p:txBody>
      </p:sp>
      <p:sp>
        <p:nvSpPr>
          <p:cNvPr id="15" name="Rectangle 14">
            <a:extLst>
              <a:ext uri="{FF2B5EF4-FFF2-40B4-BE49-F238E27FC236}">
                <a16:creationId xmlns:a16="http://schemas.microsoft.com/office/drawing/2014/main" id="{A095D89B-195A-4D94-A8DE-CD5502F42403}"/>
              </a:ext>
            </a:extLst>
          </p:cNvPr>
          <p:cNvSpPr/>
          <p:nvPr/>
        </p:nvSpPr>
        <p:spPr>
          <a:xfrm>
            <a:off x="466724" y="3137638"/>
            <a:ext cx="11306863" cy="108182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Provided a corrected company model in response to the Factual Accuracy Check of the EAG report</a:t>
            </a:r>
          </a:p>
        </p:txBody>
      </p:sp>
      <p:sp>
        <p:nvSpPr>
          <p:cNvPr id="16" name="Rectangle 15">
            <a:extLst>
              <a:ext uri="{FF2B5EF4-FFF2-40B4-BE49-F238E27FC236}">
                <a16:creationId xmlns:a16="http://schemas.microsoft.com/office/drawing/2014/main" id="{BE4E1D21-37B6-4DED-9C97-E9DA5819D47B}"/>
              </a:ext>
            </a:extLst>
          </p:cNvPr>
          <p:cNvSpPr/>
          <p:nvPr/>
        </p:nvSpPr>
        <p:spPr>
          <a:xfrm>
            <a:off x="466724" y="912928"/>
            <a:ext cx="11306862" cy="21277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Arial" panose="020B0604020202020204" pitchFamily="34" charset="0"/>
              </a:rPr>
              <a:t>EAG:</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Several errors were identified in the company’s model after clarification</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These mainly related to probabilistic sensitivity analysis and did not affect base case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However, one error related to half-cycle correction and did affect base case results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EAG has corrected all identified errors in the EAG’s model</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Concern that there may be additional errors remaining</a:t>
            </a:r>
          </a:p>
        </p:txBody>
      </p:sp>
      <p:sp>
        <p:nvSpPr>
          <p:cNvPr id="6" name="Rectangle 5">
            <a:extLst>
              <a:ext uri="{FF2B5EF4-FFF2-40B4-BE49-F238E27FC236}">
                <a16:creationId xmlns:a16="http://schemas.microsoft.com/office/drawing/2014/main" id="{91308744-5759-8D94-F812-003995F4CD83}"/>
              </a:ext>
            </a:extLst>
          </p:cNvPr>
          <p:cNvSpPr/>
          <p:nvPr/>
        </p:nvSpPr>
        <p:spPr>
          <a:xfrm>
            <a:off x="466725" y="4319468"/>
            <a:ext cx="11306862" cy="855571"/>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accent3">
                    <a:lumMod val="50000"/>
                  </a:schemeClr>
                </a:solidFill>
                <a:latin typeface="Arial" panose="020B0604020202020204" pitchFamily="34" charset="0"/>
              </a:rPr>
              <a:t>Tech team</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Results from corrected EAG and company models presented in the part 2 slides</a:t>
            </a:r>
          </a:p>
        </p:txBody>
      </p:sp>
    </p:spTree>
    <p:extLst>
      <p:ext uri="{BB962C8B-B14F-4D97-AF65-F5344CB8AC3E}">
        <p14:creationId xmlns:p14="http://schemas.microsoft.com/office/powerpoint/2010/main" val="129427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433B0B-F0D8-282D-63BA-897531BC8B06}"/>
              </a:ext>
            </a:extLst>
          </p:cNvPr>
          <p:cNvSpPr/>
          <p:nvPr/>
        </p:nvSpPr>
        <p:spPr>
          <a:xfrm>
            <a:off x="308472" y="6224530"/>
            <a:ext cx="1211856" cy="4847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1984919216"/>
              </p:ext>
            </p:extLst>
          </p:nvPr>
        </p:nvGraphicFramePr>
        <p:xfrm>
          <a:off x="466724" y="727894"/>
          <a:ext cx="11698245" cy="5882640"/>
        </p:xfrm>
        <a:graphic>
          <a:graphicData uri="http://schemas.openxmlformats.org/drawingml/2006/table">
            <a:tbl>
              <a:tblPr firstRow="1" bandRow="1">
                <a:tableStyleId>{5C22544A-7EE6-4342-B048-85BDC9FD1C3A}</a:tableStyleId>
              </a:tblPr>
              <a:tblGrid>
                <a:gridCol w="1851540">
                  <a:extLst>
                    <a:ext uri="{9D8B030D-6E8A-4147-A177-3AD203B41FA5}">
                      <a16:colId xmlns:a16="http://schemas.microsoft.com/office/drawing/2014/main" val="3776331163"/>
                    </a:ext>
                  </a:extLst>
                </a:gridCol>
                <a:gridCol w="7682794">
                  <a:extLst>
                    <a:ext uri="{9D8B030D-6E8A-4147-A177-3AD203B41FA5}">
                      <a16:colId xmlns:a16="http://schemas.microsoft.com/office/drawing/2014/main" val="2902059099"/>
                    </a:ext>
                  </a:extLst>
                </a:gridCol>
                <a:gridCol w="2163911">
                  <a:extLst>
                    <a:ext uri="{9D8B030D-6E8A-4147-A177-3AD203B41FA5}">
                      <a16:colId xmlns:a16="http://schemas.microsoft.com/office/drawing/2014/main" val="1991048106"/>
                    </a:ext>
                  </a:extLst>
                </a:gridCol>
              </a:tblGrid>
              <a:tr h="242576">
                <a:tc>
                  <a:txBody>
                    <a:bodyPr/>
                    <a:lstStyle/>
                    <a:p>
                      <a:r>
                        <a:rPr lang="en-GB" sz="2200" dirty="0">
                          <a:latin typeface="Arial" panose="020B0604020202020204" pitchFamily="34" charset="0"/>
                        </a:rPr>
                        <a:t>#</a:t>
                      </a:r>
                    </a:p>
                  </a:txBody>
                  <a:tcPr/>
                </a:tc>
                <a:tc>
                  <a:txBody>
                    <a:bodyPr/>
                    <a:lstStyle/>
                    <a:p>
                      <a:r>
                        <a:rPr lang="en-GB" sz="2200" dirty="0">
                          <a:latin typeface="Arial" panose="020B0604020202020204" pitchFamily="34" charset="0"/>
                        </a:rPr>
                        <a:t>Issue</a:t>
                      </a:r>
                    </a:p>
                  </a:txBody>
                  <a:tcPr/>
                </a:tc>
                <a:tc>
                  <a:txBody>
                    <a:bodyPr/>
                    <a:lstStyle/>
                    <a:p>
                      <a:r>
                        <a:rPr lang="en-GB" sz="2200" dirty="0">
                          <a:latin typeface="Arial" panose="020B0604020202020204" pitchFamily="34" charset="0"/>
                        </a:rPr>
                        <a:t>ICER impact</a:t>
                      </a:r>
                    </a:p>
                  </a:txBody>
                  <a:tcPr/>
                </a:tc>
                <a:extLst>
                  <a:ext uri="{0D108BD9-81ED-4DB2-BD59-A6C34878D82A}">
                    <a16:rowId xmlns:a16="http://schemas.microsoft.com/office/drawing/2014/main" val="2647452487"/>
                  </a:ext>
                </a:extLst>
              </a:tr>
              <a:tr h="181570">
                <a:tc gridSpan="3">
                  <a:txBody>
                    <a:bodyPr/>
                    <a:lstStyle/>
                    <a:p>
                      <a:r>
                        <a:rPr lang="en-GB" sz="2200" b="1" dirty="0">
                          <a:solidFill>
                            <a:schemeClr val="bg1"/>
                          </a:solidFill>
                          <a:latin typeface="Arial" panose="020B0604020202020204" pitchFamily="34" charset="0"/>
                        </a:rPr>
                        <a:t>Key issues for discussion</a:t>
                      </a:r>
                    </a:p>
                  </a:txBody>
                  <a:tcPr anchor="ctr">
                    <a:solidFill>
                      <a:schemeClr val="accent1"/>
                    </a:solidFill>
                  </a:tcPr>
                </a:tc>
                <a:tc hMerge="1">
                  <a:txBody>
                    <a:bodyPr/>
                    <a:lstStyle/>
                    <a:p>
                      <a:endParaRPr lang="en-GB" sz="2200" dirty="0">
                        <a:solidFill>
                          <a:schemeClr val="tx1"/>
                        </a:solidFill>
                        <a:latin typeface="Arial" panose="020B0604020202020204" pitchFamily="34" charset="0"/>
                      </a:endParaRPr>
                    </a:p>
                  </a:txBody>
                  <a:tcPr anchor="ctr"/>
                </a:tc>
                <a:tc hMerge="1">
                  <a:txBody>
                    <a:bodyPr/>
                    <a:lstStyle/>
                    <a:p>
                      <a:endParaRPr lang="en-GB" sz="2200" dirty="0">
                        <a:latin typeface="Arial" panose="020B0604020202020204" pitchFamily="34" charset="0"/>
                      </a:endParaRPr>
                    </a:p>
                  </a:txBody>
                  <a:tcPr anchor="ctr"/>
                </a:tc>
                <a:extLst>
                  <a:ext uri="{0D108BD9-81ED-4DB2-BD59-A6C34878D82A}">
                    <a16:rowId xmlns:a16="http://schemas.microsoft.com/office/drawing/2014/main" val="3176689852"/>
                  </a:ext>
                </a:extLst>
              </a:tr>
              <a:tr h="242576">
                <a:tc>
                  <a:txBody>
                    <a:bodyPr/>
                    <a:lstStyle/>
                    <a:p>
                      <a:r>
                        <a:rPr lang="en-GB" sz="2200" dirty="0">
                          <a:solidFill>
                            <a:schemeClr val="tx1"/>
                          </a:solidFill>
                          <a:latin typeface="Arial" panose="020B0604020202020204" pitchFamily="34" charset="0"/>
                        </a:rPr>
                        <a:t>1</a:t>
                      </a:r>
                    </a:p>
                  </a:txBody>
                  <a:tcPr anchor="ctr"/>
                </a:tc>
                <a:tc>
                  <a:txBody>
                    <a:bodyPr/>
                    <a:lstStyle/>
                    <a:p>
                      <a:r>
                        <a:rPr lang="en-GB" sz="2200" dirty="0">
                          <a:solidFill>
                            <a:schemeClr val="tx1"/>
                          </a:solidFill>
                          <a:latin typeface="Arial" panose="020B0604020202020204" pitchFamily="34" charset="0"/>
                        </a:rPr>
                        <a:t>Comparators – is modified FOLFOX a comparator?</a:t>
                      </a:r>
                    </a:p>
                  </a:txBody>
                  <a:tcPr anchor="ctr"/>
                </a:tc>
                <a:tc>
                  <a:txBody>
                    <a:bodyPr/>
                    <a:lstStyle/>
                    <a:p>
                      <a:r>
                        <a:rPr lang="en-GB" sz="2200" dirty="0">
                          <a:latin typeface="Arial" panose="020B0604020202020204" pitchFamily="34" charset="0"/>
                        </a:rPr>
                        <a:t>Unknown</a:t>
                      </a:r>
                    </a:p>
                  </a:txBody>
                  <a:tcPr anchor="ctr"/>
                </a:tc>
                <a:extLst>
                  <a:ext uri="{0D108BD9-81ED-4DB2-BD59-A6C34878D82A}">
                    <a16:rowId xmlns:a16="http://schemas.microsoft.com/office/drawing/2014/main" val="4079267917"/>
                  </a:ext>
                </a:extLst>
              </a:tr>
              <a:tr h="242576">
                <a:tc rowSpan="3">
                  <a:txBody>
                    <a:bodyPr/>
                    <a:lstStyle/>
                    <a:p>
                      <a:r>
                        <a:rPr lang="en-GB" sz="2200" dirty="0">
                          <a:solidFill>
                            <a:schemeClr val="tx1"/>
                          </a:solidFill>
                          <a:latin typeface="Arial" panose="020B0604020202020204" pitchFamily="34" charset="0"/>
                        </a:rPr>
                        <a:t>2</a:t>
                      </a:r>
                    </a:p>
                  </a:txBody>
                  <a:tcPr anchor="ctr"/>
                </a:tc>
                <a:tc>
                  <a:txBody>
                    <a:bodyPr/>
                    <a:lstStyle/>
                    <a:p>
                      <a:r>
                        <a:rPr lang="en-GB" sz="2200" dirty="0">
                          <a:solidFill>
                            <a:schemeClr val="tx1"/>
                          </a:solidFill>
                          <a:latin typeface="Arial" panose="020B0604020202020204" pitchFamily="34" charset="0"/>
                        </a:rPr>
                        <a:t>a) Efficacy of futibatinib versus pemigatinib</a:t>
                      </a:r>
                    </a:p>
                  </a:txBody>
                  <a:tcPr anchor="ctr"/>
                </a:tc>
                <a:tc>
                  <a:txBody>
                    <a:bodyPr/>
                    <a:lstStyle/>
                    <a:p>
                      <a:r>
                        <a:rPr lang="en-GB" sz="2200" dirty="0">
                          <a:latin typeface="Arial" panose="020B0604020202020204" pitchFamily="34" charset="0"/>
                        </a:rPr>
                        <a:t>Large</a:t>
                      </a:r>
                    </a:p>
                  </a:txBody>
                  <a:tcPr anchor="ctr"/>
                </a:tc>
                <a:extLst>
                  <a:ext uri="{0D108BD9-81ED-4DB2-BD59-A6C34878D82A}">
                    <a16:rowId xmlns:a16="http://schemas.microsoft.com/office/drawing/2014/main" val="2465415341"/>
                  </a:ext>
                </a:extLst>
              </a:tr>
              <a:tr h="242576">
                <a:tc vMerge="1">
                  <a:txBody>
                    <a:bodyPr/>
                    <a:lstStyle/>
                    <a:p>
                      <a:endParaRPr lang="en-GB" sz="2200" dirty="0">
                        <a:solidFill>
                          <a:srgbClr val="00B05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latin typeface="Arial" panose="020B0604020202020204" pitchFamily="34" charset="0"/>
                        </a:rPr>
                        <a:t>b) Proportional hazards assumption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Large</a:t>
                      </a:r>
                    </a:p>
                  </a:txBody>
                  <a:tcPr anchor="ctr"/>
                </a:tc>
                <a:extLst>
                  <a:ext uri="{0D108BD9-81ED-4DB2-BD59-A6C34878D82A}">
                    <a16:rowId xmlns:a16="http://schemas.microsoft.com/office/drawing/2014/main" val="208500032"/>
                  </a:ext>
                </a:extLst>
              </a:tr>
              <a:tr h="242576">
                <a:tc vMerge="1">
                  <a:txBody>
                    <a:bodyPr/>
                    <a:lstStyle/>
                    <a:p>
                      <a:endParaRPr lang="en-GB" sz="2200" dirty="0">
                        <a:solidFill>
                          <a:srgbClr val="00B05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latin typeface="Arial" panose="020B0604020202020204" pitchFamily="34" charset="0"/>
                        </a:rPr>
                        <a:t>c) Curve/model selection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Large</a:t>
                      </a:r>
                    </a:p>
                  </a:txBody>
                  <a:tcPr anchor="ctr"/>
                </a:tc>
                <a:extLst>
                  <a:ext uri="{0D108BD9-81ED-4DB2-BD59-A6C34878D82A}">
                    <a16:rowId xmlns:a16="http://schemas.microsoft.com/office/drawing/2014/main" val="3717728483"/>
                  </a:ext>
                </a:extLst>
              </a:tr>
              <a:tr h="242576">
                <a:tc>
                  <a:txBody>
                    <a:bodyPr/>
                    <a:lstStyle/>
                    <a:p>
                      <a:r>
                        <a:rPr lang="en-GB" sz="2200" dirty="0">
                          <a:solidFill>
                            <a:schemeClr val="tx1"/>
                          </a:solidFill>
                          <a:latin typeface="Arial" panose="020B060402020202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latin typeface="Arial" panose="020B0604020202020204" pitchFamily="34" charset="0"/>
                        </a:rPr>
                        <a:t>Modelling of time on treatment (</a:t>
                      </a:r>
                      <a:r>
                        <a:rPr lang="en-GB" sz="2200" dirty="0" err="1">
                          <a:solidFill>
                            <a:schemeClr val="tx1"/>
                          </a:solidFill>
                          <a:latin typeface="Arial" panose="020B0604020202020204" pitchFamily="34" charset="0"/>
                        </a:rPr>
                        <a:t>ToT</a:t>
                      </a:r>
                      <a:r>
                        <a:rPr lang="en-GB" sz="2200" dirty="0">
                          <a:solidFill>
                            <a:schemeClr val="tx1"/>
                          </a:solidFill>
                          <a:latin typeface="Arial" panose="020B0604020202020204" pitchFamily="34" charset="0"/>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Large</a:t>
                      </a:r>
                    </a:p>
                  </a:txBody>
                  <a:tcPr anchor="ctr"/>
                </a:tc>
                <a:extLst>
                  <a:ext uri="{0D108BD9-81ED-4DB2-BD59-A6C34878D82A}">
                    <a16:rowId xmlns:a16="http://schemas.microsoft.com/office/drawing/2014/main" val="3066862918"/>
                  </a:ext>
                </a:extLst>
              </a:tr>
              <a:tr h="242576">
                <a:tc>
                  <a:txBody>
                    <a:bodyPr/>
                    <a:lstStyle/>
                    <a:p>
                      <a:r>
                        <a:rPr lang="en-GB" sz="2200" dirty="0">
                          <a:solidFill>
                            <a:schemeClr val="tx1"/>
                          </a:solidFill>
                          <a:latin typeface="Arial" panose="020B0604020202020204" pitchFamily="34" charset="0"/>
                        </a:rPr>
                        <a:t>4</a:t>
                      </a:r>
                    </a:p>
                  </a:txBody>
                  <a:tcPr anchor="ctr"/>
                </a:tc>
                <a:tc>
                  <a:txBody>
                    <a:bodyPr/>
                    <a:lstStyle/>
                    <a:p>
                      <a:r>
                        <a:rPr lang="en-GB" sz="2200" dirty="0">
                          <a:solidFill>
                            <a:schemeClr val="tx1"/>
                          </a:solidFill>
                          <a:latin typeface="Arial" panose="020B0604020202020204" pitchFamily="34" charset="0"/>
                        </a:rPr>
                        <a:t>Severity modifier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Moderate</a:t>
                      </a:r>
                      <a:endParaRPr lang="en-GB" sz="2200" dirty="0">
                        <a:solidFill>
                          <a:srgbClr val="FF0000"/>
                        </a:solidFill>
                        <a:latin typeface="Arial" panose="020B0604020202020204" pitchFamily="34" charset="0"/>
                      </a:endParaRPr>
                    </a:p>
                  </a:txBody>
                  <a:tcPr anchor="ctr"/>
                </a:tc>
                <a:extLst>
                  <a:ext uri="{0D108BD9-81ED-4DB2-BD59-A6C34878D82A}">
                    <a16:rowId xmlns:a16="http://schemas.microsoft.com/office/drawing/2014/main" val="1161495680"/>
                  </a:ext>
                </a:extLst>
              </a:tr>
              <a:tr h="242576">
                <a:tc gridSpan="3">
                  <a:txBody>
                    <a:bodyPr/>
                    <a:lstStyle/>
                    <a:p>
                      <a:r>
                        <a:rPr lang="en-GB" sz="2200" b="1" dirty="0">
                          <a:solidFill>
                            <a:schemeClr val="bg1"/>
                          </a:solidFill>
                          <a:latin typeface="Arial" panose="020B0604020202020204" pitchFamily="34" charset="0"/>
                        </a:rPr>
                        <a:t>Other issues</a:t>
                      </a:r>
                    </a:p>
                  </a:txBody>
                  <a:tcPr anchor="ctr">
                    <a:solidFill>
                      <a:schemeClr val="accent1"/>
                    </a:solidFill>
                  </a:tcPr>
                </a:tc>
                <a:tc hMerge="1">
                  <a:txBody>
                    <a:bodyPr/>
                    <a:lstStyle/>
                    <a:p>
                      <a:endParaRPr lang="en-GB" sz="2200" dirty="0">
                        <a:solidFill>
                          <a:schemeClr val="tx1"/>
                        </a:solidFill>
                        <a:latin typeface="Arial" panose="020B0604020202020204" pitchFamily="34" charset="0"/>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srgbClr val="FF0000"/>
                        </a:solidFill>
                        <a:latin typeface="Arial" panose="020B0604020202020204" pitchFamily="34" charset="0"/>
                      </a:endParaRPr>
                    </a:p>
                  </a:txBody>
                  <a:tcPr anchor="ctr"/>
                </a:tc>
                <a:extLst>
                  <a:ext uri="{0D108BD9-81ED-4DB2-BD59-A6C34878D82A}">
                    <a16:rowId xmlns:a16="http://schemas.microsoft.com/office/drawing/2014/main" val="1452572026"/>
                  </a:ext>
                </a:extLst>
              </a:tr>
              <a:tr h="242576">
                <a:tc>
                  <a:txBody>
                    <a:bodyPr/>
                    <a:lstStyle/>
                    <a:p>
                      <a:r>
                        <a:rPr lang="en-GB" sz="2200" dirty="0">
                          <a:latin typeface="Arial" panose="020B0604020202020204" pitchFamily="34" charset="0"/>
                        </a:rPr>
                        <a:t>5</a:t>
                      </a:r>
                    </a:p>
                  </a:txBody>
                  <a:tcPr anchor="ctr"/>
                </a:tc>
                <a:tc>
                  <a:txBody>
                    <a:bodyPr/>
                    <a:lstStyle/>
                    <a:p>
                      <a:r>
                        <a:rPr lang="en-GB" sz="2200" dirty="0">
                          <a:latin typeface="Arial" panose="020B0604020202020204" pitchFamily="34" charset="0"/>
                        </a:rPr>
                        <a:t>Generalisability of FOENIX-CCA2 – literature search</a:t>
                      </a:r>
                    </a:p>
                  </a:txBody>
                  <a:tcPr anchor="ctr"/>
                </a:tc>
                <a:tc>
                  <a:txBody>
                    <a:bodyPr/>
                    <a:lstStyle/>
                    <a:p>
                      <a:r>
                        <a:rPr lang="en-GB" sz="2200" dirty="0">
                          <a:latin typeface="Arial" panose="020B0604020202020204" pitchFamily="34" charset="0"/>
                        </a:rPr>
                        <a:t>Unknown</a:t>
                      </a:r>
                    </a:p>
                  </a:txBody>
                  <a:tcPr anchor="ctr"/>
                </a:tc>
                <a:extLst>
                  <a:ext uri="{0D108BD9-81ED-4DB2-BD59-A6C34878D82A}">
                    <a16:rowId xmlns:a16="http://schemas.microsoft.com/office/drawing/2014/main" val="2997478981"/>
                  </a:ext>
                </a:extLst>
              </a:tr>
              <a:tr h="433172">
                <a:tc>
                  <a:txBody>
                    <a:bodyPr/>
                    <a:lstStyle/>
                    <a:p>
                      <a:r>
                        <a:rPr lang="en-GB" sz="2200" dirty="0">
                          <a:latin typeface="Arial" panose="020B0604020202020204" pitchFamily="34" charset="0"/>
                        </a:rPr>
                        <a:t>6</a:t>
                      </a:r>
                    </a:p>
                  </a:txBody>
                  <a:tcPr anchor="ctr"/>
                </a:tc>
                <a:tc>
                  <a:txBody>
                    <a:bodyPr/>
                    <a:lstStyle/>
                    <a:p>
                      <a:r>
                        <a:rPr lang="en-GB" sz="2200" dirty="0">
                          <a:latin typeface="Arial" panose="020B0604020202020204" pitchFamily="34" charset="0"/>
                        </a:rPr>
                        <a:t>Generalisability of FOENIX-CCA2 – subgroup analysis and effect modifiers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Unknown</a:t>
                      </a:r>
                    </a:p>
                  </a:txBody>
                  <a:tcPr anchor="ctr"/>
                </a:tc>
                <a:extLst>
                  <a:ext uri="{0D108BD9-81ED-4DB2-BD59-A6C34878D82A}">
                    <a16:rowId xmlns:a16="http://schemas.microsoft.com/office/drawing/2014/main" val="846900562"/>
                  </a:ext>
                </a:extLst>
              </a:tr>
              <a:tr h="242576">
                <a:tc>
                  <a:txBody>
                    <a:bodyPr/>
                    <a:lstStyle/>
                    <a:p>
                      <a:r>
                        <a:rPr lang="en-GB" sz="2200" dirty="0">
                          <a:latin typeface="Arial" panose="020B0604020202020204" pitchFamily="34" charset="0"/>
                        </a:rPr>
                        <a:t>7</a:t>
                      </a:r>
                    </a:p>
                  </a:txBody>
                  <a:tcPr anchor="ctr"/>
                </a:tc>
                <a:tc>
                  <a:txBody>
                    <a:bodyPr/>
                    <a:lstStyle/>
                    <a:p>
                      <a:r>
                        <a:rPr lang="en-GB" sz="2200" dirty="0">
                          <a:latin typeface="Arial" panose="020B0604020202020204" pitchFamily="34" charset="0"/>
                        </a:rPr>
                        <a:t>Further subgroup analysis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Unknown</a:t>
                      </a:r>
                    </a:p>
                  </a:txBody>
                  <a:tcPr anchor="ctr"/>
                </a:tc>
                <a:extLst>
                  <a:ext uri="{0D108BD9-81ED-4DB2-BD59-A6C34878D82A}">
                    <a16:rowId xmlns:a16="http://schemas.microsoft.com/office/drawing/2014/main" val="1694636493"/>
                  </a:ext>
                </a:extLst>
              </a:tr>
              <a:tr h="242576">
                <a:tc>
                  <a:txBody>
                    <a:bodyPr/>
                    <a:lstStyle/>
                    <a:p>
                      <a:r>
                        <a:rPr lang="en-GB" sz="2200" dirty="0">
                          <a:solidFill>
                            <a:schemeClr val="tx1"/>
                          </a:solidFill>
                          <a:latin typeface="Arial" panose="020B0604020202020204" pitchFamily="34" charset="0"/>
                        </a:rPr>
                        <a:t>8</a:t>
                      </a:r>
                    </a:p>
                  </a:txBody>
                  <a:tcPr anchor="ctr"/>
                </a:tc>
                <a:tc>
                  <a:txBody>
                    <a:bodyPr/>
                    <a:lstStyle/>
                    <a:p>
                      <a:r>
                        <a:rPr lang="en-GB" sz="2200" dirty="0">
                          <a:solidFill>
                            <a:schemeClr val="tx1"/>
                          </a:solidFill>
                          <a:latin typeface="Arial" panose="020B0604020202020204" pitchFamily="34" charset="0"/>
                        </a:rPr>
                        <a:t>Model verification</a:t>
                      </a:r>
                    </a:p>
                  </a:txBody>
                  <a:tcPr anchor="ctr"/>
                </a:tc>
                <a:tc>
                  <a:txBody>
                    <a:bodyPr/>
                    <a:lstStyle/>
                    <a:p>
                      <a:r>
                        <a:rPr lang="en-GB" sz="2200" dirty="0">
                          <a:solidFill>
                            <a:schemeClr val="tx1"/>
                          </a:solidFill>
                          <a:latin typeface="Arial" panose="020B0604020202020204" pitchFamily="34" charset="0"/>
                        </a:rPr>
                        <a:t>Unknown</a:t>
                      </a:r>
                    </a:p>
                  </a:txBody>
                  <a:tcPr anchor="ctr"/>
                </a:tc>
                <a:extLst>
                  <a:ext uri="{0D108BD9-81ED-4DB2-BD59-A6C34878D82A}">
                    <a16:rowId xmlns:a16="http://schemas.microsoft.com/office/drawing/2014/main" val="3365773760"/>
                  </a:ext>
                </a:extLst>
              </a:tr>
            </a:tbl>
          </a:graphicData>
        </a:graphic>
      </p:graphicFrame>
      <p:sp>
        <p:nvSpPr>
          <p:cNvPr id="2" name="TextBox 1">
            <a:extLst>
              <a:ext uri="{FF2B5EF4-FFF2-40B4-BE49-F238E27FC236}">
                <a16:creationId xmlns:a16="http://schemas.microsoft.com/office/drawing/2014/main" id="{5EF88BD1-8D76-D2A1-3DEA-82635DBBF91A}"/>
              </a:ext>
            </a:extLst>
          </p:cNvPr>
          <p:cNvSpPr txBox="1"/>
          <p:nvPr/>
        </p:nvSpPr>
        <p:spPr>
          <a:xfrm>
            <a:off x="8307179" y="0"/>
            <a:ext cx="5653431"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See appendix: </a:t>
            </a:r>
            <a:r>
              <a:rPr lang="en-GB" sz="2200" dirty="0">
                <a:latin typeface="Arial" panose="020B0604020202020204" pitchFamily="34" charset="0"/>
                <a:cs typeface="Arial" panose="020B0604020202020204" pitchFamily="34" charset="0"/>
                <a:hlinkClick r:id="rId4" action="ppaction://hlinksldjump"/>
              </a:rPr>
              <a:t>Other issues</a:t>
            </a:r>
            <a:endParaRPr lang="en-GB" sz="2200" dirty="0">
              <a:latin typeface="Arial" panose="020B0604020202020204" pitchFamily="34" charset="0"/>
              <a:cs typeface="Arial" panose="020B0604020202020204" pitchFamily="34" charset="0"/>
            </a:endParaRPr>
          </a:p>
        </p:txBody>
      </p:sp>
      <p:sp>
        <p:nvSpPr>
          <p:cNvPr id="4" name="Text Placeholder 8">
            <a:extLst>
              <a:ext uri="{FF2B5EF4-FFF2-40B4-BE49-F238E27FC236}">
                <a16:creationId xmlns:a16="http://schemas.microsoft.com/office/drawing/2014/main" id="{E5B992BB-8A88-5AD3-9183-9EE1414E778E}"/>
              </a:ext>
            </a:extLst>
          </p:cNvPr>
          <p:cNvSpPr txBox="1">
            <a:spLocks/>
          </p:cNvSpPr>
          <p:nvPr/>
        </p:nvSpPr>
        <p:spPr>
          <a:xfrm>
            <a:off x="406699" y="6597650"/>
            <a:ext cx="11370833" cy="5207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solidFill>
                  <a:srgbClr val="040C28"/>
                </a:solidFill>
                <a:latin typeface="Arial" panose="020B0604020202020204" pitchFamily="34" charset="0"/>
                <a:cs typeface="Arial" panose="020B0604020202020204" pitchFamily="34" charset="0"/>
              </a:rPr>
              <a:t>FOLFOX, </a:t>
            </a:r>
            <a:r>
              <a:rPr lang="en-GB" sz="1400" dirty="0">
                <a:latin typeface="Arial" panose="020B0604020202020204" pitchFamily="34" charset="0"/>
                <a:cs typeface="Arial" panose="020B0604020202020204" pitchFamily="34" charset="0"/>
              </a:rPr>
              <a:t>folinic acid, fluorouracil and oxaliplatin; ICER, incremental cost-effectiveness ratio.</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7816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dirty="0"/>
              <a:t> Background and key issues</a:t>
            </a:r>
          </a:p>
          <a:p>
            <a:pPr marL="457200" indent="-457200">
              <a:buSzPts val="2200"/>
              <a:buFont typeface="Wingdings" pitchFamily="2" charset="2"/>
              <a:buChar char="ü"/>
            </a:pPr>
            <a:r>
              <a:rPr lang="en-GB" sz="2800" b="1" dirty="0"/>
              <a:t> Treatment pathway and clinical effectiveness</a:t>
            </a:r>
          </a:p>
          <a:p>
            <a:pPr marL="457200" indent="-457200">
              <a:buSzPts val="2200"/>
              <a:buFont typeface="Wingdings" pitchFamily="2" charset="2"/>
              <a:buChar char="q"/>
            </a:pPr>
            <a:r>
              <a:rPr lang="en-GB" sz="2800" dirty="0"/>
              <a:t> 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
        <p:nvSpPr>
          <p:cNvPr id="6" name="Navigation 1: Durvalumab with gemcitabine and cisplatin for treating unresectable or advanced biliary tract cancer (ID4031) ">
            <a:extLst>
              <a:ext uri="{FF2B5EF4-FFF2-40B4-BE49-F238E27FC236}">
                <a16:creationId xmlns:a16="http://schemas.microsoft.com/office/drawing/2014/main" id="{28A5F33A-8EDE-05EE-8A12-750D2BE6CCF6}"/>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Futibatinib for previously treated advanced cholangiocarcinoma with FGFR2 fusion or rearrangement</a:t>
            </a:r>
            <a:endParaRPr lang="en-GB" dirty="0"/>
          </a:p>
        </p:txBody>
      </p:sp>
    </p:spTree>
    <p:extLst>
      <p:ext uri="{BB962C8B-B14F-4D97-AF65-F5344CB8AC3E}">
        <p14:creationId xmlns:p14="http://schemas.microsoft.com/office/powerpoint/2010/main" val="139615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reatment pathway for cholangiocarcinoma showing futibatinib as an alternative to pemigatinib after first line treatment for advanced or metastatic disease.">
            <a:extLst>
              <a:ext uri="{FF2B5EF4-FFF2-40B4-BE49-F238E27FC236}">
                <a16:creationId xmlns:a16="http://schemas.microsoft.com/office/drawing/2014/main" id="{D3F706CC-9E5D-6567-528F-D9C580360BB4}"/>
              </a:ext>
            </a:extLst>
          </p:cNvPr>
          <p:cNvPicPr>
            <a:picLocks noChangeAspect="1"/>
          </p:cNvPicPr>
          <p:nvPr/>
        </p:nvPicPr>
        <p:blipFill>
          <a:blip r:embed="rId3"/>
          <a:stretch>
            <a:fillRect/>
          </a:stretch>
        </p:blipFill>
        <p:spPr>
          <a:xfrm>
            <a:off x="231952" y="1125755"/>
            <a:ext cx="11821661" cy="5153860"/>
          </a:xfrm>
          <a:prstGeom prst="rect">
            <a:avLst/>
          </a:prstGeom>
          <a:ln>
            <a:solidFill>
              <a:schemeClr val="tx1"/>
            </a:solidFill>
          </a:ln>
        </p:spPr>
      </p:pic>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66724" y="250824"/>
            <a:ext cx="11250785" cy="592817"/>
          </a:xfrm>
        </p:spPr>
        <p:txBody>
          <a:bodyPr>
            <a:normAutofit fontScale="90000"/>
          </a:bodyPr>
          <a:lstStyle/>
          <a:p>
            <a:r>
              <a:rPr lang="en-GB" dirty="0">
                <a:latin typeface="Arial" panose="020B0604020202020204" pitchFamily="34" charset="0"/>
                <a:cs typeface="Arial" panose="020B0604020202020204" pitchFamily="34" charset="0"/>
              </a:rPr>
              <a:t>Treatment pathway and proposed positioning of futibatinib – company submission</a:t>
            </a:r>
          </a:p>
        </p:txBody>
      </p:sp>
      <p:sp>
        <p:nvSpPr>
          <p:cNvPr id="15" name="TextBox 14">
            <a:extLst>
              <a:ext uri="{FF2B5EF4-FFF2-40B4-BE49-F238E27FC236}">
                <a16:creationId xmlns:a16="http://schemas.microsoft.com/office/drawing/2014/main" id="{21DB74FA-001F-3F2B-F12A-8D3B91EF46C5}"/>
              </a:ext>
            </a:extLst>
          </p:cNvPr>
          <p:cNvSpPr txBox="1"/>
          <p:nvPr/>
        </p:nvSpPr>
        <p:spPr>
          <a:xfrm>
            <a:off x="231952" y="1125754"/>
            <a:ext cx="5864048" cy="1446550"/>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Figure 1: </a:t>
            </a:r>
            <a:r>
              <a:rPr lang="en-GB" sz="2200" dirty="0">
                <a:latin typeface="Arial" panose="020B0604020202020204" pitchFamily="34" charset="0"/>
                <a:cs typeface="Arial" panose="020B0604020202020204" pitchFamily="34" charset="0"/>
              </a:rPr>
              <a:t>Treatment pathway for CCA, adapted from the </a:t>
            </a:r>
            <a:r>
              <a:rPr lang="en-GB" sz="2200" dirty="0">
                <a:latin typeface="Arial" panose="020B0604020202020204" pitchFamily="34" charset="0"/>
                <a:cs typeface="Arial" panose="020B0604020202020204" pitchFamily="34" charset="0"/>
                <a:hlinkClick r:id="rId4"/>
              </a:rPr>
              <a:t>ESMO 2022 guidelines</a:t>
            </a:r>
            <a:r>
              <a:rPr lang="en-GB" sz="2200" dirty="0">
                <a:latin typeface="Arial" panose="020B0604020202020204" pitchFamily="34" charset="0"/>
                <a:cs typeface="Arial" panose="020B0604020202020204" pitchFamily="34" charset="0"/>
              </a:rPr>
              <a:t>, including the proposed positioning of futibatinib – CS Figure 4</a:t>
            </a:r>
          </a:p>
        </p:txBody>
      </p:sp>
      <p:sp>
        <p:nvSpPr>
          <p:cNvPr id="3" name="TextBox 2">
            <a:extLst>
              <a:ext uri="{FF2B5EF4-FFF2-40B4-BE49-F238E27FC236}">
                <a16:creationId xmlns:a16="http://schemas.microsoft.com/office/drawing/2014/main" id="{32438B92-E5E9-75DC-BCA9-DA4B33B05364}"/>
              </a:ext>
            </a:extLst>
          </p:cNvPr>
          <p:cNvSpPr txBox="1"/>
          <p:nvPr/>
        </p:nvSpPr>
        <p:spPr>
          <a:xfrm>
            <a:off x="7051126" y="5086829"/>
            <a:ext cx="2154658" cy="369332"/>
          </a:xfrm>
          <a:prstGeom prst="rect">
            <a:avLst/>
          </a:prstGeom>
          <a:noFill/>
          <a:ln w="28575">
            <a:noFill/>
          </a:ln>
        </p:spPr>
        <p:txBody>
          <a:bodyPr wrap="square" rtlCol="0">
            <a:spAutoFit/>
          </a:bodyPr>
          <a:lstStyle/>
          <a:p>
            <a:pPr algn="ctr"/>
            <a:r>
              <a:rPr lang="en-GB" b="1" dirty="0">
                <a:solidFill>
                  <a:srgbClr val="FF0000"/>
                </a:solidFill>
              </a:rPr>
              <a:t>TA722</a:t>
            </a:r>
          </a:p>
        </p:txBody>
      </p:sp>
      <p:sp>
        <p:nvSpPr>
          <p:cNvPr id="4" name="TextBox 3">
            <a:extLst>
              <a:ext uri="{FF2B5EF4-FFF2-40B4-BE49-F238E27FC236}">
                <a16:creationId xmlns:a16="http://schemas.microsoft.com/office/drawing/2014/main" id="{94EC8CAE-69E9-A348-E8D4-E469E501FAFE}"/>
              </a:ext>
            </a:extLst>
          </p:cNvPr>
          <p:cNvSpPr txBox="1"/>
          <p:nvPr/>
        </p:nvSpPr>
        <p:spPr>
          <a:xfrm>
            <a:off x="7843181" y="718882"/>
            <a:ext cx="4908922"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See appendix: </a:t>
            </a:r>
            <a:r>
              <a:rPr lang="en-GB" sz="2200" dirty="0">
                <a:latin typeface="Arial" panose="020B0604020202020204" pitchFamily="34" charset="0"/>
                <a:cs typeface="Arial" panose="020B0604020202020204" pitchFamily="34" charset="0"/>
                <a:hlinkClick r:id="rId5" action="ppaction://hlinksldjump"/>
              </a:rPr>
              <a:t>Decision problem</a:t>
            </a:r>
            <a:endParaRPr lang="en-GB" sz="2200" dirty="0">
              <a:latin typeface="Arial" panose="020B0604020202020204" pitchFamily="34" charset="0"/>
              <a:cs typeface="Arial" panose="020B0604020202020204" pitchFamily="34" charset="0"/>
            </a:endParaRPr>
          </a:p>
        </p:txBody>
      </p:sp>
      <p:sp>
        <p:nvSpPr>
          <p:cNvPr id="5" name="Flowchart: Alternate Process 4">
            <a:extLst>
              <a:ext uri="{FF2B5EF4-FFF2-40B4-BE49-F238E27FC236}">
                <a16:creationId xmlns:a16="http://schemas.microsoft.com/office/drawing/2014/main" id="{8164A6D5-A135-F129-5847-F88D24B6DE5E}"/>
              </a:ext>
            </a:extLst>
          </p:cNvPr>
          <p:cNvSpPr/>
          <p:nvPr/>
        </p:nvSpPr>
        <p:spPr>
          <a:xfrm>
            <a:off x="4086226" y="3953688"/>
            <a:ext cx="1781174" cy="962024"/>
          </a:xfrm>
          <a:prstGeom prst="flowChartAlternateProcess">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Appropriate drug</a:t>
            </a:r>
          </a:p>
        </p:txBody>
      </p:sp>
      <p:sp>
        <p:nvSpPr>
          <p:cNvPr id="6" name="TextBox 5">
            <a:extLst>
              <a:ext uri="{FF2B5EF4-FFF2-40B4-BE49-F238E27FC236}">
                <a16:creationId xmlns:a16="http://schemas.microsoft.com/office/drawing/2014/main" id="{C7512AA8-796E-17FA-0C61-60D2EE7EED1E}"/>
              </a:ext>
            </a:extLst>
          </p:cNvPr>
          <p:cNvSpPr txBox="1"/>
          <p:nvPr/>
        </p:nvSpPr>
        <p:spPr>
          <a:xfrm>
            <a:off x="6096000" y="3873888"/>
            <a:ext cx="1445281" cy="715089"/>
          </a:xfrm>
          <a:prstGeom prst="roundRect">
            <a:avLst/>
          </a:prstGeom>
          <a:noFill/>
          <a:ln w="28575">
            <a:solidFill>
              <a:schemeClr val="tx1"/>
            </a:solidFill>
          </a:ln>
        </p:spPr>
        <p:txBody>
          <a:bodyPr wrap="square" rtlCol="0">
            <a:spAutoFit/>
          </a:bodyPr>
          <a:lstStyle/>
          <a:p>
            <a:pPr algn="ctr"/>
            <a:r>
              <a:rPr lang="en-GB" dirty="0">
                <a:latin typeface="Arial" panose="020B0604020202020204" pitchFamily="34" charset="0"/>
                <a:cs typeface="Arial" panose="020B0604020202020204" pitchFamily="34" charset="0"/>
              </a:rPr>
              <a:t>Modified FOLFOX?</a:t>
            </a:r>
          </a:p>
        </p:txBody>
      </p:sp>
      <p:sp>
        <p:nvSpPr>
          <p:cNvPr id="7" name="Text Placeholder 8">
            <a:extLst>
              <a:ext uri="{FF2B5EF4-FFF2-40B4-BE49-F238E27FC236}">
                <a16:creationId xmlns:a16="http://schemas.microsoft.com/office/drawing/2014/main" id="{EAD821FC-0EA1-42E0-2611-5912F2B4EF7E}"/>
              </a:ext>
            </a:extLst>
          </p:cNvPr>
          <p:cNvSpPr txBox="1">
            <a:spLocks/>
          </p:cNvSpPr>
          <p:nvPr/>
        </p:nvSpPr>
        <p:spPr>
          <a:xfrm>
            <a:off x="806825" y="6346826"/>
            <a:ext cx="11037344" cy="5207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latin typeface="Arial" panose="020B0604020202020204" pitchFamily="34" charset="0"/>
                <a:cs typeface="Arial" panose="020B0604020202020204" pitchFamily="34" charset="0"/>
              </a:rPr>
              <a:t>Abbreviations: </a:t>
            </a:r>
            <a:r>
              <a:rPr lang="en-GB" sz="1400" dirty="0">
                <a:latin typeface="Arial" panose="020B0604020202020204" pitchFamily="34" charset="0"/>
                <a:cs typeface="Arial" panose="020B0604020202020204" pitchFamily="34" charset="0"/>
              </a:rPr>
              <a:t>CCA, cholangiocarcinoma; CS, company submission; ESMO, European Society for Medical Oncology; </a:t>
            </a:r>
            <a:r>
              <a:rPr lang="en-GB" sz="1400" dirty="0">
                <a:solidFill>
                  <a:srgbClr val="040C28"/>
                </a:solidFill>
                <a:latin typeface="Arial" panose="020B0604020202020204" pitchFamily="34" charset="0"/>
                <a:cs typeface="Arial" panose="020B0604020202020204" pitchFamily="34" charset="0"/>
              </a:rPr>
              <a:t>FGFR, fibroblast growth factor receptor; FOLFOX, </a:t>
            </a:r>
            <a:r>
              <a:rPr lang="en-GB" sz="1400" dirty="0">
                <a:latin typeface="Arial" panose="020B0604020202020204" pitchFamily="34" charset="0"/>
                <a:cs typeface="Arial" panose="020B0604020202020204" pitchFamily="34" charset="0"/>
              </a:rPr>
              <a:t>folinic acid, fluorouracil and oxaliplatin; MDT, multidisciplinary team; TA, technology appraisal.</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525693"/>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Accessible Slide Deck Template.potx  -  AutoRecovered" id="{93991C23-F404-4463-A110-3652FAD7643E}" vid="{3BC3C715-EF78-453C-8563-5D42F846C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themeOverride>
</file>

<file path=ppt/theme/themeOverride2.xml><?xml version="1.0" encoding="utf-8"?>
<a:themeOverride xmlns:a="http://schemas.openxmlformats.org/drawingml/2006/main">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b886931-1db8-4cca-bb44-3d6d3d10cd2f" xsi:nil="true"/>
    <lcf76f155ced4ddcb4097134ff3c332f xmlns="8c1955fd-d5f4-4fc5-9767-38c9a50e1d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E078F31AA3DF46952883A1E136BA34" ma:contentTypeVersion="13" ma:contentTypeDescription="Create a new document." ma:contentTypeScope="" ma:versionID="6260d471e5b3ec4b8acae5ebb09d8f93">
  <xsd:schema xmlns:xsd="http://www.w3.org/2001/XMLSchema" xmlns:xs="http://www.w3.org/2001/XMLSchema" xmlns:p="http://schemas.microsoft.com/office/2006/metadata/properties" xmlns:ns2="7b886931-1db8-4cca-bb44-3d6d3d10cd2f" xmlns:ns3="8c1955fd-d5f4-4fc5-9767-38c9a50e1d94" targetNamespace="http://schemas.microsoft.com/office/2006/metadata/properties" ma:root="true" ma:fieldsID="433aa9722b8b64bcc7c91fdcf56dce81" ns2:_="" ns3:_="">
    <xsd:import namespace="7b886931-1db8-4cca-bb44-3d6d3d10cd2f"/>
    <xsd:import namespace="8c1955fd-d5f4-4fc5-9767-38c9a50e1d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86931-1db8-4cca-bb44-3d6d3d10cd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c44dc65-fed5-4fe5-8bef-e4f6390b52d1}" ma:internalName="TaxCatchAll" ma:showField="CatchAllData" ma:web="7b886931-1db8-4cca-bb44-3d6d3d10cd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1955fd-d5f4-4fc5-9767-38c9a50e1d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2.xml><?xml version="1.0" encoding="utf-8"?>
<ds:datastoreItem xmlns:ds="http://schemas.openxmlformats.org/officeDocument/2006/customXml" ds:itemID="{506D4A81-9AA7-4839-9F7C-49A81BAA6B43}">
  <ds:schemaRefs>
    <ds:schemaRef ds:uri="http://purl.org/dc/dcmitype/"/>
    <ds:schemaRef ds:uri="http://www.w3.org/XML/1998/namespace"/>
    <ds:schemaRef ds:uri="8c1955fd-d5f4-4fc5-9767-38c9a50e1d94"/>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7b886931-1db8-4cca-bb44-3d6d3d10cd2f"/>
  </ds:schemaRefs>
</ds:datastoreItem>
</file>

<file path=customXml/itemProps3.xml><?xml version="1.0" encoding="utf-8"?>
<ds:datastoreItem xmlns:ds="http://schemas.openxmlformats.org/officeDocument/2006/customXml" ds:itemID="{FC282AFF-6549-4F52-9BC3-76C3A6214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886931-1db8-4cca-bb44-3d6d3d10cd2f"/>
    <ds:schemaRef ds:uri="8c1955fd-d5f4-4fc5-9767-38c9a50e1d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5930</TotalTime>
  <Words>5716</Words>
  <Application>Microsoft Office PowerPoint</Application>
  <PresentationFormat>Widescreen</PresentationFormat>
  <Paragraphs>1023</Paragraphs>
  <Slides>60</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Courier New</vt:lpstr>
      <vt:lpstr>Lora SemiBold</vt:lpstr>
      <vt:lpstr>Inter</vt:lpstr>
      <vt:lpstr>Arial</vt:lpstr>
      <vt:lpstr>Wingdings</vt:lpstr>
      <vt:lpstr>Times New Roman</vt:lpstr>
      <vt:lpstr>Lato</vt:lpstr>
      <vt:lpstr>NICEbrandtheme</vt:lpstr>
      <vt:lpstr>Futibatinib for previously treated advanced cholangiocarcinoma with FGFR2 fusion or rearrangement</vt:lpstr>
      <vt:lpstr>Futibatinib for previously treated advanced cholangiocarcinoma with FGFR2 fusion or rearrangement</vt:lpstr>
      <vt:lpstr>Cholangiocarcinoma</vt:lpstr>
      <vt:lpstr>Perspectives on living with CCA</vt:lpstr>
      <vt:lpstr>Clinical perspectives </vt:lpstr>
      <vt:lpstr>Futibatinib (Lytgobi, Taiho)</vt:lpstr>
      <vt:lpstr>Issues</vt:lpstr>
      <vt:lpstr>Futibatinib for previously treated advanced cholangiocarcinoma with FGFR2 fusion or rearrangement</vt:lpstr>
      <vt:lpstr>Treatment pathway and proposed positioning of futibatinib – company submission</vt:lpstr>
      <vt:lpstr>Key issue 1: Comparators – is modified FOLFOX a comparator? </vt:lpstr>
      <vt:lpstr>Key clinical trials </vt:lpstr>
      <vt:lpstr>Key clinical trials – baseline characteristics </vt:lpstr>
      <vt:lpstr>Key clinical results </vt:lpstr>
      <vt:lpstr>Key clinical results – futibatinib OS, FOENIX-CCA2 </vt:lpstr>
      <vt:lpstr>Key clinical results – futibatinib PFS, FOENIX-CCA2 </vt:lpstr>
      <vt:lpstr>Key issue 2a: Efficacy of futibatinib versus pemigatinib (1/2) </vt:lpstr>
      <vt:lpstr>Key issue 2a: Efficacy of futibatinib versus pemigatinib (2/2) </vt:lpstr>
      <vt:lpstr>MAIC results – OS </vt:lpstr>
      <vt:lpstr>MAIC results – PFS </vt:lpstr>
      <vt:lpstr>MAIC results – objective response rate </vt:lpstr>
      <vt:lpstr>Futibatinib for previously treated advanced cholangiocarcinoma with FGFR2 fusion or rearrangement</vt:lpstr>
      <vt:lpstr>Company’s model overview </vt:lpstr>
      <vt:lpstr>Key Issue 2b: Proportional hazards assumption </vt:lpstr>
      <vt:lpstr>Recap: MAIC results – OS </vt:lpstr>
      <vt:lpstr>Key Issue 2b: Proportional hazards assumption  </vt:lpstr>
      <vt:lpstr>Recap: MAIC results – PFS </vt:lpstr>
      <vt:lpstr>Key Issue 2b: Proportional hazards assumption </vt:lpstr>
      <vt:lpstr>Key Issue 2c: Curve/model selection </vt:lpstr>
      <vt:lpstr>Key issue 3: Modelling of time on treatment (ToT)  </vt:lpstr>
      <vt:lpstr>Key issue 4: Severity modifier  </vt:lpstr>
      <vt:lpstr>Summary of company and EAG base case assumptions</vt:lpstr>
      <vt:lpstr>Cost-effectiveness results</vt:lpstr>
      <vt:lpstr>Cost effectiveness results – company and EAG, severity modifier of 1.0 and 1.2</vt:lpstr>
      <vt:lpstr>Cumulative impact of EAG’s assumptions, severity modifier 1.2</vt:lpstr>
      <vt:lpstr>Futibatinib for previously treated advanced cholangiocarcinoma with FGFR2 fusion or rearrangement</vt:lpstr>
      <vt:lpstr>Other considerations</vt:lpstr>
      <vt:lpstr>Futibatinib for previously treated advanced cholangiocarcinoma with FGFR2 fusion or rearrangement</vt:lpstr>
      <vt:lpstr>Issues - recap</vt:lpstr>
      <vt:lpstr>Futibatinib for previously treated advanced cholangiocarcinoma with FGFR2 fusion or rearrangement</vt:lpstr>
      <vt:lpstr>Decision problem</vt:lpstr>
      <vt:lpstr>Adverse events </vt:lpstr>
      <vt:lpstr>Company’s model inputs</vt:lpstr>
      <vt:lpstr>Log-cumulative hazard plots and Schoenfeld residual plots</vt:lpstr>
      <vt:lpstr>Log-cumulative hazard plot – OS</vt:lpstr>
      <vt:lpstr>Schoenfeld residual plot – OS</vt:lpstr>
      <vt:lpstr>Log-cumulative hazard plot – PFS</vt:lpstr>
      <vt:lpstr>Schoenfeld residual plot – PFS</vt:lpstr>
      <vt:lpstr>Fitted curves, AIC &amp; BIC statistics and long-term survival estimates</vt:lpstr>
      <vt:lpstr>Key Issue 2c: Curve/model selection (OS) – company </vt:lpstr>
      <vt:lpstr>Key Issue 2c: Curve/model selection (PFS) – company </vt:lpstr>
      <vt:lpstr>Key Issue 2c: Curve/model selection (OS futibatinib) – EAG </vt:lpstr>
      <vt:lpstr>Key Issue 2c: Curve/model selection (PFS futibatinib) – EAG </vt:lpstr>
      <vt:lpstr>Key Issue 2c: Curve/model selection (OS pemigatinib) – EAG</vt:lpstr>
      <vt:lpstr>Key Issue 2c: Curve/model selection (PFS pemigatinib) – EAG</vt:lpstr>
      <vt:lpstr>Other issues</vt:lpstr>
      <vt:lpstr>Other issues 5: Generalisability of the FOENIX-CCA2 study – literature search</vt:lpstr>
      <vt:lpstr>Other issues 6: Generalisability of the FOENIX-CCA2 study – subgroup analysis and effect modifiers </vt:lpstr>
      <vt:lpstr>Clinical trial – subgroup analysis and effect modifiers  </vt:lpstr>
      <vt:lpstr>Other issues 7: Further subgroup analysis </vt:lpstr>
      <vt:lpstr>Other issues 8: Model verification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Victoria Kelly</dc:creator>
  <cp:lastModifiedBy>Kate Moore</cp:lastModifiedBy>
  <cp:revision>421</cp:revision>
  <dcterms:created xsi:type="dcterms:W3CDTF">2024-03-20T09:41:57Z</dcterms:created>
  <dcterms:modified xsi:type="dcterms:W3CDTF">2024-07-30T11:15:58Z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0x01010085E078F31AA3DF46952883A1E136BA34</vt:lpwstr>
  </property>
</Properties>
</file>