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modernComment_1F5_141D9899.xml" ContentType="application/vnd.ms-powerpoint.comments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4091" r:id="rId1"/>
  </p:sldMasterIdLst>
  <p:notesMasterIdLst>
    <p:notesMasterId r:id="rId17"/>
  </p:notesMasterIdLst>
  <p:handoutMasterIdLst>
    <p:handoutMasterId r:id="rId18"/>
  </p:handoutMasterIdLst>
  <p:sldIdLst>
    <p:sldId id="452" r:id="rId2"/>
    <p:sldId id="467" r:id="rId3"/>
    <p:sldId id="376" r:id="rId4"/>
    <p:sldId id="469" r:id="rId5"/>
    <p:sldId id="352" r:id="rId6"/>
    <p:sldId id="497" r:id="rId7"/>
    <p:sldId id="500" r:id="rId8"/>
    <p:sldId id="503" r:id="rId9"/>
    <p:sldId id="494" r:id="rId10"/>
    <p:sldId id="353" r:id="rId11"/>
    <p:sldId id="490" r:id="rId12"/>
    <p:sldId id="429" r:id="rId13"/>
    <p:sldId id="504" r:id="rId14"/>
    <p:sldId id="501" r:id="rId15"/>
    <p:sldId id="434" r:id="rId16"/>
  </p:sldIdLst>
  <p:sldSz cx="12192000" cy="6858000"/>
  <p:notesSz cx="6858000" cy="9144000"/>
  <p:embeddedFontLst>
    <p:embeddedFont>
      <p:font typeface="Lato" panose="020F0502020204030203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4DFF27-E79E-2F47-3E09-01191D5FF67E}" name="Janet Robertson" initials="JR" userId="S::Janet.Robertson@nice.org.uk::287e606e-0c71-49cd-bb7c-a2b25da02d95" providerId="AD"/>
  <p188:author id="{64101135-E836-A30F-87D6-03869F000B52}" name="Zoe Charles" initials="ZC" userId="S::Zoe.Charles@nice.org.uk::c135eabb-d70c-4ebe-9405-64402c662e6d" providerId="AD"/>
  <p188:author id="{5711D539-5DFF-9144-C627-131C44482206}" name="Emma McCarthy" initials="EM" userId="S::Emma.McCarthy@nice.org.uk::8ad0226a-c46d-4096-838c-de548c23cfaa" providerId="AD"/>
  <p188:author id="{3EE6FD3A-8E8F-4CB8-AE17-BF9610D250C6}" name="Eleanor Donegan" initials="ED" userId="S::Eleanor.Donegan@nice.org.uk::80e05966-f039-4f54-9598-de2728b10b4c" providerId="AD"/>
  <p188:author id="{ABFEAC73-423A-1BCF-F6D0-28126B8AB23C}" name="Albany Chandler" initials="AC" userId="S::Albany.Chandler@nice.org.uk::c7eab9cc-0d4b-4e4f-af44-3a7070586937" providerId="AD"/>
  <p188:author id="{D007E3FF-411F-337C-D019-3756B2E5832D}" name="Eleanor Donegan" initials="ED" userId="S::Eleanor.donegan@nice.org.uk::80e05966-f039-4f54-9598-de2728b10b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Scott" initials="KS" lastIdx="1" clrIdx="0"/>
  <p:cmAuthor id="2" name="Charlie Hewitt" initials="CH" lastIdx="56" clrIdx="1">
    <p:extLst>
      <p:ext uri="{19B8F6BF-5375-455C-9EA6-DF929625EA0E}">
        <p15:presenceInfo xmlns:p15="http://schemas.microsoft.com/office/powerpoint/2012/main" userId="S::Charlie.Hewitt@nice.org.uk::02b58234-bd66-4ca2-852b-669d09f951b3" providerId="AD"/>
      </p:ext>
    </p:extLst>
  </p:cmAuthor>
  <p:cmAuthor id="3" name="Alexandra Sampson" initials="AS" lastIdx="5" clrIdx="2">
    <p:extLst>
      <p:ext uri="{19B8F6BF-5375-455C-9EA6-DF929625EA0E}">
        <p15:presenceInfo xmlns:p15="http://schemas.microsoft.com/office/powerpoint/2012/main" userId="S::Alexandra.Sampson@nice.org.uk::5bf57bb1-a65f-4e5e-81b7-701a6cf4a8b7" providerId="AD"/>
      </p:ext>
    </p:extLst>
  </p:cmAuthor>
  <p:cmAuthor id="4" name="Elizabeth Bell" initials="EB" lastIdx="6" clrIdx="3">
    <p:extLst>
      <p:ext uri="{19B8F6BF-5375-455C-9EA6-DF929625EA0E}">
        <p15:presenceInfo xmlns:p15="http://schemas.microsoft.com/office/powerpoint/2012/main" userId="S::Elizabeth.Bell@nice.org.uk::db75d52a-bbc3-4365-b187-451fb7df6c85" providerId="AD"/>
      </p:ext>
    </p:extLst>
  </p:cmAuthor>
  <p:cmAuthor id="5" name="Albany Chandler" initials="AC" lastIdx="19" clrIdx="4">
    <p:extLst>
      <p:ext uri="{19B8F6BF-5375-455C-9EA6-DF929625EA0E}">
        <p15:presenceInfo xmlns:p15="http://schemas.microsoft.com/office/powerpoint/2012/main" userId="S::Albany.Chandler@nice.org.uk::c7eab9cc-0d4b-4e4f-af44-3a7070586937" providerId="AD"/>
      </p:ext>
    </p:extLst>
  </p:cmAuthor>
  <p:cmAuthor id="6" name="Zoe Charles" initials="ZC" lastIdx="39" clrIdx="5">
    <p:extLst>
      <p:ext uri="{19B8F6BF-5375-455C-9EA6-DF929625EA0E}">
        <p15:presenceInfo xmlns:p15="http://schemas.microsoft.com/office/powerpoint/2012/main" userId="S::Zoe.Charles@nice.org.uk::c135eabb-d70c-4ebe-9405-64402c662e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69AC91"/>
    <a:srgbClr val="F1523D"/>
    <a:srgbClr val="228096"/>
    <a:srgbClr val="E8EDEF"/>
    <a:srgbClr val="CCD8DD"/>
    <a:srgbClr val="165C6D"/>
    <a:srgbClr val="FFC000"/>
    <a:srgbClr val="00B050"/>
    <a:srgbClr val="004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3792" autoAdjust="0"/>
  </p:normalViewPr>
  <p:slideViewPr>
    <p:cSldViewPr snapToGrid="0" snapToObjects="1">
      <p:cViewPr varScale="1">
        <p:scale>
          <a:sx n="84" d="100"/>
          <a:sy n="84" d="100"/>
        </p:scale>
        <p:origin x="42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55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comments/modernComment_1F5_141D989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CE10A83-B648-4420-BC01-9B1339D787E3}" authorId="{5711D539-5DFF-9144-C627-131C44482206}" created="2024-07-02T09:19:04.4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37483929" sldId="501"/>
      <ac:spMk id="6" creationId="{31A3E2FF-B71C-099D-3C92-8324F9B6D3B1}"/>
      <ac:txMk cp="86" len="91">
        <ac:context len="420" hash="654959271"/>
      </ac:txMk>
    </ac:txMkLst>
    <p188:pos x="9685082" y="649549"/>
    <p188:txBody>
      <a:bodyPr/>
      <a:lstStyle/>
      <a:p>
        <a:r>
          <a:rPr lang="en-GB"/>
          <a:t>Conclusion from sign off meeting - cost of adverse events should be the same for rucaparib and niraparib if concluding clinical similarity of the two drugs.
All other EAG assumptions accepted - we can confirm this though with Radha and James when we send the results over.
With this caveat (inc. cost 0 for AEs) conclusions remain the same (i.e. rucaparib is cost saving in both subgroups, but close to being similar in cost for the non-BRCA group).</a:t>
        </a:r>
      </a:p>
    </p188:txBody>
  </p188:cm>
  <p188:cm id="{B4416EFA-40D8-4215-A885-D9B10178971C}" authorId="{5711D539-5DFF-9144-C627-131C44482206}" created="2024-07-09T20:58:01.37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37483929" sldId="501"/>
      <ac:graphicFrameMk id="7" creationId="{FADB2736-FE0C-E131-BA53-D5BA75E4D5FC}"/>
      <ac:tblMk/>
      <ac:tcMk rowId="1569445684" colId="1914167380"/>
      <ac:txMk cp="0">
        <ac:context len="11" hash="1883204209"/>
      </ac:txMk>
    </ac:txMkLst>
    <p188:pos x="6864585" y="967356"/>
    <p188:txBody>
      <a:bodyPr/>
      <a:lstStyle/>
      <a:p>
        <a:r>
          <a:rPr lang="en-GB"/>
          <a:t>Please note calculations may not appear to add up due to rounding to nearest whole number for all incremental calcs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A7B4E0-C5AF-4E67-A372-F7A03C7E2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Lato" panose="020F05020202040302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31CFB-1E73-40F4-AB1A-D345A7F8CA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9B0F1-6494-479E-9AB9-629C0F1571D6}" type="datetimeFigureOut">
              <a:rPr lang="en-GB" smtClean="0">
                <a:latin typeface="Lato" panose="020F0502020204030203" pitchFamily="34" charset="0"/>
              </a:rPr>
              <a:t>15/08/2024</a:t>
            </a:fld>
            <a:endParaRPr lang="en-GB" dirty="0">
              <a:latin typeface="Lato" panose="020F05020202040302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C8A56-2EE4-4E74-BCEC-B277CFD218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Lato" panose="020F050202020403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F1CB3-6147-438D-AE3F-8D3A9D32BC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32AD-622C-4DA7-9523-4C5A8793F563}" type="slidenum">
              <a:rPr lang="en-GB" smtClean="0">
                <a:latin typeface="Lato" panose="020F0502020204030203" pitchFamily="34" charset="0"/>
              </a:rPr>
              <a:t>‹#›</a:t>
            </a:fld>
            <a:endParaRPr lang="en-GB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27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ato" panose="020F0502020204030203" pitchFamily="34" charset="0"/>
              </a:defRPr>
            </a:lvl1pPr>
          </a:lstStyle>
          <a:p>
            <a:fld id="{1E0D7A42-0977-2147-8194-01C3DBCDFF3E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" panose="020F0502020204030203" pitchFamily="34" charset="0"/>
              </a:defRPr>
            </a:lvl1pPr>
          </a:lstStyle>
          <a:p>
            <a:fld id="{3D92B9AF-1FF3-B64A-A57E-17202D6D58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0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effectLst/>
              <a:highlight>
                <a:srgbClr val="00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33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+mj-lt"/>
              </a:rPr>
              <a:t>EAG corrected company base case and scenario results using the </a:t>
            </a:r>
            <a:r>
              <a:rPr lang="en-GB" dirty="0" err="1">
                <a:latin typeface="+mj-lt"/>
              </a:rPr>
              <a:t>eMIT</a:t>
            </a:r>
            <a:r>
              <a:rPr lang="en-GB" dirty="0">
                <a:latin typeface="+mj-lt"/>
              </a:rPr>
              <a:t> price for </a:t>
            </a: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subsequent treatment pegylated liposomal doxorubicin hydrochloride (PLDH) instead of the BNF price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effectLst/>
              <a:latin typeface="+mj-lt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  <a:latin typeface="+mj-lt"/>
                <a:cs typeface="Times New Roman" panose="02020603050405020304" pitchFamily="18" charset="0"/>
              </a:rPr>
              <a:t>Source: EAG confidential appendix, Table 3</a:t>
            </a:r>
            <a:endParaRPr lang="en-GB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27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EAG confidential appendix, Table 6 (additional scenario with EAG base case + AE cost = 0 added in by tech team).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For AE costs = 0 scenario, the incremental costs are calculated as: Total incremental costs – AE incremental costs.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61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F520D-59D7-4D56-A1B8-F1D1F640D2F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6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F520D-59D7-4D56-A1B8-F1D1F640D2F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38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91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14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Figure: Mature OS data from final analysis of ARIEL3 data (April 2022) – ITT population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03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Study 19 of olaparib exc. following clarification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44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EAG report, Table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2973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12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+mj-lt"/>
              </a:rPr>
              <a:t>EAG corrected company base case and scenario results using the </a:t>
            </a:r>
            <a:r>
              <a:rPr lang="en-GB" dirty="0" err="1">
                <a:latin typeface="+mj-lt"/>
              </a:rPr>
              <a:t>eMIT</a:t>
            </a:r>
            <a:r>
              <a:rPr lang="en-GB" dirty="0">
                <a:latin typeface="+mj-lt"/>
              </a:rPr>
              <a:t> price for </a:t>
            </a:r>
            <a:r>
              <a:rPr lang="en-GB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subsequent treatment pegylated liposomal doxorubicin hydrochloride (PLDH) instead of the BNF price</a:t>
            </a:r>
            <a:endParaRPr lang="en-GB" dirty="0">
              <a:latin typeface="+mj-lt"/>
            </a:endParaRPr>
          </a:p>
          <a:p>
            <a:endParaRPr lang="en-GB" dirty="0"/>
          </a:p>
          <a:p>
            <a:r>
              <a:rPr lang="en-GB" dirty="0"/>
              <a:t>Source: EAG confidential appendix, Table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53442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Lato" panose="020F0502020204030203" pitchFamily="34" charset="0"/>
                <a:ea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7505851-31E7-A767-55A1-7D4F2742B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3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E57A747B-9E90-DACB-5813-5ED5C7C3B50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57A747B-9E90-DACB-5813-5ED5C7C3B50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5CC9FE9-D734-EAD4-B8FD-F6E441BA9309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67B2196E-3391-C5F1-3D54-4A20CC141C2B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76C832-BC07-12B0-034D-683327618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0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91575A59-C87E-A604-798B-D6CF843A9B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6E9CEC9-5FAF-673A-BEDE-883241C6F8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E2BEFB1-DB3D-9794-B1F6-3DF605CE40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CB3B582-2053-A846-2531-8E4BB8651C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4" y="739377"/>
            <a:ext cx="11250786" cy="520838"/>
          </a:xfrm>
        </p:spPr>
        <p:txBody>
          <a:bodyPr>
            <a:noAutofit/>
          </a:bodyPr>
          <a:lstStyle>
            <a:lvl1pPr>
              <a:defRPr sz="2400">
                <a:latin typeface="Lato" panose="020F0502020204030203" pitchFamily="34" charset="0"/>
                <a:ea typeface="Inter SemiBold" panose="02000503000000020004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Add key message of slide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45DFB6-4FA6-B527-55AD-E808F9593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67DBF62-2C38-96E0-D1B4-7250D1C91F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0BADB-1804-6F91-ADB5-59B82BDEFA2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C1A4D0B-4C01-4AD1-6293-533467CF604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420AE46-6512-C5AD-07BF-92733A5CBF1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178427-62B0-CB63-F7BF-ABA1FBB68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318348-4958-D811-415A-4F785144D2E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B9F3775-A76B-2E3B-C55D-11BBBDD2725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92F59C7C-29BD-4A76-3DFE-29B55199829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3334382-03BC-34F6-C0D4-76A7CA67F9A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5" name="Rectangle 4" descr="Marker showing slides are confidential ">
            <a:extLst>
              <a:ext uri="{FF2B5EF4-FFF2-40B4-BE49-F238E27FC236}">
                <a16:creationId xmlns:a16="http://schemas.microsoft.com/office/drawing/2014/main" id="{32A58F66-3E35-CCD6-0FD0-288DC0930A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Lato" panose="020F0502020204030203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086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524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E5732A2-0045-36A6-288A-34640127F3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8583" y="545526"/>
            <a:ext cx="11178381" cy="116031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1B72BB5-A87E-1535-7B76-E87F7E093A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>
              <a:lnSpc>
                <a:spcPct val="150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50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50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50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16pt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8A6747E8-68B1-FA77-357A-655D549D6FDB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B23B27A8-588E-90D5-CE93-52FB5E3F695F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B04FBC92-CC13-3B0C-B385-715133A008B4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F7EAFF5E-9938-DEC3-4280-896E584B1A60}"/>
              </a:ext>
            </a:extLst>
          </p:cNvPr>
          <p:cNvSpPr txBox="1">
            <a:spLocks/>
          </p:cNvSpPr>
          <p:nvPr userDrawn="1"/>
        </p:nvSpPr>
        <p:spPr>
          <a:xfrm>
            <a:off x="11637742" y="6146056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83B70F-018F-C93E-D81F-7E4B85F2F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58AB888-9953-BC43-DE70-F0EB521A1AFB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0073A-0C14-5854-E83D-AD3E77CB12B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57C6E1A-48F4-6571-5003-393051E425B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F007B79-2E82-606A-6972-F69061BCC8B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C5A2856-DD81-88ED-A57E-00F8BC576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4221C0E9-D3C6-D87C-94C0-7AA1FD263E3E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F16F5F0-0EE6-0F83-998A-29438691FA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C9866267-1C12-D36E-2862-ADA59AD33DE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CAD9E0D-06F8-24BE-8A6C-524E0EF342DF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21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86C578-67DC-CD80-788E-2DA484291C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8583" y="545526"/>
            <a:ext cx="11178381" cy="116031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16pt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D41442C-0600-5C76-C581-D615E9BBF8E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D41442C-0600-5C76-C581-D615E9BBF8E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9C8E6E03-32B1-C5CD-664E-063384D556D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7AF76EB2-7323-DE1D-B4D9-E10245CCA7F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C9087A8-57F0-4F52-0D4C-4A5083083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0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3BAE709-476B-A489-7DC7-5DA16C7CFE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8583" y="545526"/>
            <a:ext cx="11178381" cy="116031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53E5169-A8A8-4023-8954-85A11AE373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16pt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153EB3D-1301-EBCB-1D3D-2595E539FC5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153EB3D-1301-EBCB-1D3D-2595E539FC5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63E9818-14BF-C085-2270-1815862C5A2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6AF898F7-301E-51C8-5C47-83F8D53ACAA3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0B944DA-A86A-F9A3-D617-CEA507540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22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EE4856-3FAA-1733-34B4-C11E8CBA7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76441F1A-9F7B-AD88-F64F-DABCB474259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DDF3D-1996-A40C-F1E8-7022834B7CBC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A716449-AAFB-5EEE-FECE-3FBEDFEEF6C2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DA0EE61-3751-7151-24DC-3E3218AA75B4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211F72A-577D-3DF0-D9EE-00B2FF796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1A6401F2-4FB4-BD34-BC8C-F074FEBB082E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670C9F59-0A21-3850-136E-87400D426CF2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99C631F-C34A-3A9E-5BCE-0A4E8AA8792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586BC471-FA65-D5D9-C0A9-F8A6994280D8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41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36DE81E-4D22-5724-E8E6-41709B8213A8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D32C529E-1E67-D62F-3D84-70E6AF8A60C9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82F41CD0-3BF9-779E-55F6-55CE07AC5326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6A037A60-3B80-9000-D7FD-772E99273C0A}"/>
              </a:ext>
            </a:extLst>
          </p:cNvPr>
          <p:cNvSpPr txBox="1">
            <a:spLocks/>
          </p:cNvSpPr>
          <p:nvPr userDrawn="1"/>
        </p:nvSpPr>
        <p:spPr>
          <a:xfrm>
            <a:off x="11637742" y="644060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17D717-4440-67E4-86AF-BA4E5D09B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DE935865-CC37-F31B-D80C-9F595BE137BE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662D1-FBEE-F4B5-4346-F2B4DF214A9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A36CCB5-A9A8-587A-9CE0-E9B1AA55CF1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32991FF-D68B-77AF-86E7-47E089E48C97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DA85F1-57B3-C4FD-5F4A-6472F7061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0EF613F-03AF-BC9A-FA23-E991676B8CB2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788CBBF-0470-AB58-A837-8314478E120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93D2F16-7A89-CDF3-CEAF-ED69AD5FB5E7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F73090DC-DE05-C1C1-E128-987B8A39A12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E98A944-FE84-2129-7C96-905FBEDEF75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E98A944-FE84-2129-7C96-905FBEDEF75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C241C8F-E76E-FD73-EA23-B0D00E77E51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2A63E50-1936-94C2-FF11-2EB49F66D145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D8832D-D62A-CAE6-14C4-6E11015D9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6F3ABE1-54A6-A9F0-1083-202CF26FE12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(1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F6F3ABE1-54A6-A9F0-1083-202CF26FE12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3A288302-AAB0-66ED-BC12-48B7EEB6D8A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D855CAB-E865-8483-4CA1-749AFBA686C9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D15571-089F-B590-2BC4-CAC6912D8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67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70744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 txBox="1">
            <a:spLocks/>
          </p:cNvSpPr>
          <p:nvPr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16939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 txBox="1">
            <a:spLocks/>
          </p:cNvSpPr>
          <p:nvPr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FBD5A5-7A2B-0609-A33F-1EEE51712C01}"/>
              </a:ext>
            </a:extLst>
          </p:cNvPr>
          <p:cNvSpPr txBox="1">
            <a:spLocks/>
          </p:cNvSpPr>
          <p:nvPr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A20C810-11A7-12CE-B50A-96B7E975780F}"/>
              </a:ext>
            </a:extLst>
          </p:cNvPr>
          <p:cNvSpPr txBox="1">
            <a:spLocks/>
          </p:cNvSpPr>
          <p:nvPr userDrawn="1"/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Lora SemiBold" pitchFamily="2" charset="77"/>
                <a:ea typeface="Lora SemiBold" charset="0"/>
                <a:cs typeface="Lora SemiBold" charset="0"/>
              </a:defRPr>
            </a:lvl1pPr>
          </a:lstStyle>
          <a:p>
            <a:endParaRPr lang="en-US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BD5AC8-46A6-95DF-B791-2B369ACED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29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6059545-8DB2-C466-C9CD-3455525CAE9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A6059545-8DB2-C466-C9CD-3455525CAE9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5F2E009-4AC4-8BE8-449A-D98E0B4D419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FAC7A0B0-AE4B-F793-1F59-1EC3584DEA0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C6FC489-B11C-2654-C925-48D950964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0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F0B7A7-6AD4-440A-9072-C51E759FC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033"/>
            <a:ext cx="12192000" cy="6857999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E3C02B6-8ECF-EFEF-0169-F2A3AC0CFF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4143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833D2BE-BF69-3979-88C5-67C970639A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Lato" panose="020F0502020204030203" pitchFamily="34" charset="0"/>
                <a:ea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C10BCB9-796E-4ED3-BCAB-6890E853D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4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DAD31B37-9311-27AE-0864-6D1A54196EC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AD31B37-9311-27AE-0864-6D1A54196EC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A0AA9CF9-9D4D-4527-6F05-1AF14E246EC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672A222-6CF7-5C28-1341-13D00CB90A8F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7D394A-E4C4-E935-0900-17F4B88EE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82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EDBD470-04D9-C985-F47F-8377F68596F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CEDBD470-04D9-C985-F47F-8377F68596F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812A246-8492-A6DF-26EA-231CD0D4C72E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D1E41F4E-F481-AD30-99FC-2947FB6B0A60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655F0AC-C291-F5A1-F78F-EBA04390C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15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04489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(2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0F2871E-DAE6-816D-2EE7-E4F57CAA123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04986"/>
            <a:ext cx="11177587" cy="3641147"/>
          </a:xfrm>
        </p:spPr>
        <p:txBody>
          <a:bodyPr numCol="2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C0F2871E-DAE6-816D-2EE7-E4F57CAA123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4CC3806-C2E5-B6D1-570D-834470E8BD6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19042514-82A1-B26E-B76D-98A3807B502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BB4B56-C5CF-5A4B-2F99-B5622224C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121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2456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16939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F6E0EA-4C5B-6C5D-7447-EFE478D04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87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58308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222222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7390C06-BD06-9CD8-C96F-FE7771E5277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0043" y="1916939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27390C06-BD06-9CD8-C96F-FE7771E52774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BED9458-EC91-0DDD-81D0-D8EA7CDBB8F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6D431EAC-CCCF-F033-AA25-1C0750ED1428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1CD765D-C425-5545-1A03-16E43271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12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767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FFFFFF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EEA4251-8CFD-B3E0-D721-6F017DCF6B6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16939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EEA4251-8CFD-B3E0-D721-6F017DCF6B6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8EE0FF4-7CF4-1BE1-C7EC-A7BF890D743E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FCB2ECA4-86F5-928A-8109-698BE4DB7460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B69CD60-9A52-0A6D-BADA-DACBCE288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61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33517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132198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sample bulleted text (3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3597521-B8F5-CAB8-884C-7F7852DFEC6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3" y="1928892"/>
            <a:ext cx="11177587" cy="3641147"/>
          </a:xfrm>
        </p:spPr>
        <p:txBody>
          <a:bodyPr numCol="3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3597521-B8F5-CAB8-884C-7F7852DFEC6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3A976B7-8EB2-91A1-8D3D-0F2289B8683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12D3821A-C6BC-1009-35C8-4094C89935B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94D1BFE-B2F4-4CD4-D233-ACB66BB716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052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62914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F1E3FF1-EAC5-11C4-A42E-BE75B5A57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24" y="1928892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874CED-1578-BC5D-FBAF-4BFF80497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80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3518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6E9A876-1569-D544-913F-B065A154E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4E3DD39E-4C7C-4E22-4DE3-95C92780FBEA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940844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E3DD39E-4C7C-4E22-4DE3-95C92780FBEA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B32D8A9-E2C9-1149-2948-98A66FD86F73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6166EBC9-B081-FB94-FE85-58E4D58A1923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0598603-2D8E-A8B8-49A4-6A3AD36D3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36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FFFFFF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65A1A24A-7B07-2001-6FA5-A2A759DD3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A7FD448-0965-CC3A-F1BF-00B568BC4F5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946822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2A7FD448-0965-CC3A-F1BF-00B568BC4F5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AB505628-BC0C-72D6-C38B-9E9E3ABA64AA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4D0219B5-20CB-EA85-2A81-2B6B253C9B1C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5A9CFE6-42B8-596B-9A0C-8936368EF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4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A2DD28E-92CA-B479-41C5-36AE7F502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rgbClr val="FFFFFF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BC5741D9-7C1F-B70D-4B2B-7928DF4CA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24689" y="0"/>
            <a:ext cx="2767312" cy="6858000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  <a:gd name="connsiteX0" fmla="*/ 5196689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5196689 w 6461125"/>
              <a:gd name="connsiteY4" fmla="*/ 0 h 6867053"/>
              <a:gd name="connsiteX0" fmla="*/ 1258432 w 2522868"/>
              <a:gd name="connsiteY0" fmla="*/ 0 h 6867053"/>
              <a:gd name="connsiteX1" fmla="*/ 2522868 w 2522868"/>
              <a:gd name="connsiteY1" fmla="*/ 9053 h 6867053"/>
              <a:gd name="connsiteX2" fmla="*/ 2522868 w 2522868"/>
              <a:gd name="connsiteY2" fmla="*/ 6867053 h 6867053"/>
              <a:gd name="connsiteX3" fmla="*/ 0 w 2522868"/>
              <a:gd name="connsiteY3" fmla="*/ 6867053 h 6867053"/>
              <a:gd name="connsiteX4" fmla="*/ 1258432 w 2522868"/>
              <a:gd name="connsiteY4" fmla="*/ 0 h 6867053"/>
              <a:gd name="connsiteX0" fmla="*/ 760491 w 2522868"/>
              <a:gd name="connsiteY0" fmla="*/ 0 h 6858000"/>
              <a:gd name="connsiteX1" fmla="*/ 2522868 w 2522868"/>
              <a:gd name="connsiteY1" fmla="*/ 0 h 6858000"/>
              <a:gd name="connsiteX2" fmla="*/ 2522868 w 2522868"/>
              <a:gd name="connsiteY2" fmla="*/ 6858000 h 6858000"/>
              <a:gd name="connsiteX3" fmla="*/ 0 w 2522868"/>
              <a:gd name="connsiteY3" fmla="*/ 6858000 h 6858000"/>
              <a:gd name="connsiteX4" fmla="*/ 760491 w 2522868"/>
              <a:gd name="connsiteY4" fmla="*/ 0 h 6858000"/>
              <a:gd name="connsiteX0" fmla="*/ 1004935 w 2767312"/>
              <a:gd name="connsiteY0" fmla="*/ 0 h 6858000"/>
              <a:gd name="connsiteX1" fmla="*/ 2767312 w 2767312"/>
              <a:gd name="connsiteY1" fmla="*/ 0 h 6858000"/>
              <a:gd name="connsiteX2" fmla="*/ 2767312 w 2767312"/>
              <a:gd name="connsiteY2" fmla="*/ 6858000 h 6858000"/>
              <a:gd name="connsiteX3" fmla="*/ 0 w 2767312"/>
              <a:gd name="connsiteY3" fmla="*/ 6858000 h 6858000"/>
              <a:gd name="connsiteX4" fmla="*/ 1004935 w 276731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312" h="6858000">
                <a:moveTo>
                  <a:pt x="1004935" y="0"/>
                </a:moveTo>
                <a:lnTo>
                  <a:pt x="2767312" y="0"/>
                </a:lnTo>
                <a:lnTo>
                  <a:pt x="2767312" y="6858000"/>
                </a:lnTo>
                <a:lnTo>
                  <a:pt x="0" y="6858000"/>
                </a:lnTo>
                <a:lnTo>
                  <a:pt x="1004935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3F79B87-282C-F754-9DA1-82F7EB507D4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7995B4-B0D2-C426-ACF5-CF4A86FA7B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934868"/>
            <a:ext cx="8585604" cy="3641147"/>
          </a:xfrm>
        </p:spPr>
        <p:txBody>
          <a:bodyPr numCol="1"/>
          <a:lstStyle>
            <a:lvl1pPr marL="285750" marR="0" indent="-2857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2pPr>
            <a:lvl3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/>
                </a:solidFill>
                <a:latin typeface="Arial" panose="02000503000000020004" pitchFamily="2" charset="0"/>
                <a:ea typeface="Arial" panose="02000503000000020004" pitchFamily="2" charset="0"/>
              </a:defRPr>
            </a:lvl5pPr>
          </a:lstStyle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r>
              <a:rPr lang="en-GB" dirty="0"/>
              <a:t>Please use this space to insert written content as required </a:t>
            </a:r>
          </a:p>
          <a:p>
            <a:pPr lvl="0"/>
            <a:endParaRPr lang="en-GB"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9B87-282C-F754-9DA1-82F7EB507D4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A7A5101-B982-3D27-A2EE-345C292E8F87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06801DB2-CB76-7A1B-0A77-E9DFD1662168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1154617-CDEF-8A9D-8FEB-A937FC663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6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F90F9EA-6261-2BB5-A397-03E61B490C7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2F9766-4972-F174-153B-268D85F81A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3B414633-21DA-146B-1F4C-E0DC80EA8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4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880145A-77DD-C13E-E9AF-BAE16209486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880145A-77DD-C13E-E9AF-BAE16209486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FE25D1D-91F4-ECFA-44B5-F38722EB53E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AC358A1-1DA1-1619-1588-630E0024E5E2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A725F94-97E3-8C0E-43B9-A9A8A0570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233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8346" y="0"/>
            <a:ext cx="9593654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>
                <a:latin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FF4277-5991-3145-B50E-FD1554CCE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F72BB86-1186-2044-A764-944661E2A5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>
                <a:latin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25B2568-91C7-584B-93BF-260BF11F59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3</a:t>
            </a:r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309A51E-DEB9-C346-A901-A485A3D8BE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>
                <a:latin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E84A6A-16BB-4E92-AFA8-8049FA098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4C0E950-E3E7-F2AC-1BEC-60CA1A1D4E0D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E84A6A-16BB-4E92-AFA8-8049FA098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04C0E950-E3E7-F2AC-1BEC-60CA1A1D4E0D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9FC92788-1CF1-E651-FBDB-BD30DB47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23" name="Picture 2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ACD7F34-BE21-B9EC-25F0-A27252E47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C5FF478A-5B8E-953E-4DB6-9A571680A138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C01117B1-E562-1F65-C13C-339DDF5FC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74070583-3261-65ED-5C12-C94739126D29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B116081-2675-8645-EA72-F964A229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D73E01DB-6802-DFD8-6FEC-695065F37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9A1EDE6-1787-42AA-A846-F95AF5D43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162F9E1-8872-4DF8-8AE2-6F432928D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91C1152-F42A-4216-886B-4FCA841AF2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7E403A3-8679-44BF-AD86-42EF9AFD9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6EE7173-47AA-48FF-A59B-31ADB063D0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Lora" charset="0"/>
                <a:cs typeface="Lora" charset="0"/>
              </a:defRPr>
            </a:lvl1pPr>
          </a:lstStyle>
          <a:p>
            <a:pPr lvl="0"/>
            <a:r>
              <a:rPr lang="en-GB" dirty="0"/>
              <a:t>Example 3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9E17D836-806F-4767-B265-5F88607134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DD499C-21D4-3049-0CE9-67D8860B2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C2CA6CBC-1CF9-904C-7B4A-7FFE346B99A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D73E01DB-6802-DFD8-6FEC-695065F37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18" name="Picture 1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DD499C-21D4-3049-0CE9-67D8860B2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C2CA6CBC-1CF9-904C-7B4A-7FFE346B99AF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61A0DDAB-8E28-0A0F-E82F-073DEE61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187C572-9A59-D420-71C8-F258AAC2D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5DC8ED7F-F887-5E37-6343-5EBF87959BE3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A9FB08EA-3095-8E06-DD44-33150F508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796940" cy="6858000"/>
          </a:xfrm>
          <a:custGeom>
            <a:avLst/>
            <a:gdLst>
              <a:gd name="connsiteX0" fmla="*/ 0 w 3796940"/>
              <a:gd name="connsiteY0" fmla="*/ 0 h 6858000"/>
              <a:gd name="connsiteX1" fmla="*/ 3796940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  <a:gd name="connsiteX0" fmla="*/ 0 w 3796940"/>
              <a:gd name="connsiteY0" fmla="*/ 0 h 6858000"/>
              <a:gd name="connsiteX1" fmla="*/ 3253732 w 3796940"/>
              <a:gd name="connsiteY1" fmla="*/ 0 h 6858000"/>
              <a:gd name="connsiteX2" fmla="*/ 3796940 w 3796940"/>
              <a:gd name="connsiteY2" fmla="*/ 6858000 h 6858000"/>
              <a:gd name="connsiteX3" fmla="*/ 0 w 3796940"/>
              <a:gd name="connsiteY3" fmla="*/ 6858000 h 6858000"/>
              <a:gd name="connsiteX4" fmla="*/ 0 w 379694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6940" h="6858000">
                <a:moveTo>
                  <a:pt x="0" y="0"/>
                </a:moveTo>
                <a:lnTo>
                  <a:pt x="3253732" y="0"/>
                </a:lnTo>
                <a:lnTo>
                  <a:pt x="37969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7C9A5DBB-FAE7-FCCD-9F30-1CC85E288387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D266A55-362B-7E2B-7F9C-26AC7CE3B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03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D6532A7-2381-C31B-2DC2-6BFF6B382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42370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3AC38256-C8D9-6119-42DD-A10574D38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29468" y="-4527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363" y="6791"/>
            <a:ext cx="4356636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222222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Insert name and job title here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70CE413-9FF6-C607-D9B2-C926631A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162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F2988EB-0ED3-084C-A870-1F7705976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9054"/>
            <a:ext cx="4237023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983" y="0"/>
            <a:ext cx="4356017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Insert name and job title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AB867DE-1E97-720D-D158-1654870BFA9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3AC38256-C8D9-6119-42DD-A10574D38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30088" y="-9054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6AB867DE-1E97-720D-D158-1654870BFA9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BAE15BA-2193-296B-8642-DB0B39937A3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97126ACB-6B72-1A59-AFD0-B7E5EEC9E6E1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0A8262E-7C1D-FBC5-5186-2C109D60E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2800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2377DF3-4D27-DDA6-BD49-0C83FFDFC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9054"/>
            <a:ext cx="4237023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362" y="0"/>
            <a:ext cx="4356637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29467" y="-9054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4EC3661-F305-0C99-24EC-2C86DEE61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4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963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AD400DA-183B-B416-6ECA-CDFE2EDB4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42370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75A84D0F-2196-DF89-C270-C10DF42B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29467" y="0"/>
            <a:ext cx="4905895" cy="6867054"/>
          </a:xfrm>
          <a:custGeom>
            <a:avLst/>
            <a:gdLst>
              <a:gd name="connsiteX0" fmla="*/ 0 w 4905895"/>
              <a:gd name="connsiteY0" fmla="*/ 0 h 6858000"/>
              <a:gd name="connsiteX1" fmla="*/ 4905895 w 4905895"/>
              <a:gd name="connsiteY1" fmla="*/ 0 h 6858000"/>
              <a:gd name="connsiteX2" fmla="*/ 4905895 w 4905895"/>
              <a:gd name="connsiteY2" fmla="*/ 6858000 h 6858000"/>
              <a:gd name="connsiteX3" fmla="*/ 0 w 4905895"/>
              <a:gd name="connsiteY3" fmla="*/ 6858000 h 6858000"/>
              <a:gd name="connsiteX4" fmla="*/ 0 w 4905895"/>
              <a:gd name="connsiteY4" fmla="*/ 0 h 6858000"/>
              <a:gd name="connsiteX0" fmla="*/ 941561 w 4905895"/>
              <a:gd name="connsiteY0" fmla="*/ 0 h 6867054"/>
              <a:gd name="connsiteX1" fmla="*/ 4905895 w 4905895"/>
              <a:gd name="connsiteY1" fmla="*/ 9054 h 6867054"/>
              <a:gd name="connsiteX2" fmla="*/ 4905895 w 4905895"/>
              <a:gd name="connsiteY2" fmla="*/ 6867054 h 6867054"/>
              <a:gd name="connsiteX3" fmla="*/ 0 w 4905895"/>
              <a:gd name="connsiteY3" fmla="*/ 6867054 h 6867054"/>
              <a:gd name="connsiteX4" fmla="*/ 941561 w 4905895"/>
              <a:gd name="connsiteY4" fmla="*/ 0 h 6867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05895" h="6867054">
                <a:moveTo>
                  <a:pt x="941561" y="0"/>
                </a:moveTo>
                <a:lnTo>
                  <a:pt x="4905895" y="9054"/>
                </a:lnTo>
                <a:lnTo>
                  <a:pt x="4905895" y="6867054"/>
                </a:lnTo>
                <a:lnTo>
                  <a:pt x="0" y="6867054"/>
                </a:lnTo>
                <a:lnTo>
                  <a:pt x="94156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5362" y="0"/>
            <a:ext cx="4356637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1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 i="0">
                <a:latin typeface="Lato" panose="020F0502020204030203" pitchFamily="34" charset="0"/>
                <a:ea typeface="Inter SemiBold" panose="02000503000000020004" pitchFamily="2" charset="0"/>
              </a:defRPr>
            </a:lvl1pPr>
          </a:lstStyle>
          <a:p>
            <a:pPr lvl="0"/>
            <a:r>
              <a:rPr lang="en-GB" dirty="0"/>
              <a:t>Example 2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r>
              <a:rPr lang="en-GB" dirty="0">
                <a:solidFill>
                  <a:srgbClr val="0E0E0E"/>
                </a:solidFill>
                <a:latin typeface="Arial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78166AC-89E6-95FC-9FA7-C87859540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4727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81282" y="0"/>
            <a:ext cx="4214838" cy="3453092"/>
          </a:xfrm>
          <a:custGeom>
            <a:avLst/>
            <a:gdLst>
              <a:gd name="connsiteX0" fmla="*/ 0 w 4716000"/>
              <a:gd name="connsiteY0" fmla="*/ 3453092 h 3453092"/>
              <a:gd name="connsiteX1" fmla="*/ 504462 w 4716000"/>
              <a:gd name="connsiteY1" fmla="*/ 0 h 3453092"/>
              <a:gd name="connsiteX2" fmla="*/ 4716000 w 4716000"/>
              <a:gd name="connsiteY2" fmla="*/ 0 h 3453092"/>
              <a:gd name="connsiteX3" fmla="*/ 4211538 w 4716000"/>
              <a:gd name="connsiteY3" fmla="*/ 3453092 h 3453092"/>
              <a:gd name="connsiteX4" fmla="*/ 0 w 4716000"/>
              <a:gd name="connsiteY4" fmla="*/ 3453092 h 3453092"/>
              <a:gd name="connsiteX0" fmla="*/ 0 w 4232423"/>
              <a:gd name="connsiteY0" fmla="*/ 3453092 h 3453092"/>
              <a:gd name="connsiteX1" fmla="*/ 504462 w 4232423"/>
              <a:gd name="connsiteY1" fmla="*/ 0 h 3453092"/>
              <a:gd name="connsiteX2" fmla="*/ 4232423 w 4232423"/>
              <a:gd name="connsiteY2" fmla="*/ 0 h 3453092"/>
              <a:gd name="connsiteX3" fmla="*/ 4211538 w 4232423"/>
              <a:gd name="connsiteY3" fmla="*/ 3453092 h 3453092"/>
              <a:gd name="connsiteX4" fmla="*/ 0 w 4232423"/>
              <a:gd name="connsiteY4" fmla="*/ 3453092 h 3453092"/>
              <a:gd name="connsiteX0" fmla="*/ 0 w 4214838"/>
              <a:gd name="connsiteY0" fmla="*/ 3453092 h 3453092"/>
              <a:gd name="connsiteX1" fmla="*/ 504462 w 4214838"/>
              <a:gd name="connsiteY1" fmla="*/ 0 h 3453092"/>
              <a:gd name="connsiteX2" fmla="*/ 4214838 w 4214838"/>
              <a:gd name="connsiteY2" fmla="*/ 0 h 3453092"/>
              <a:gd name="connsiteX3" fmla="*/ 4211538 w 4214838"/>
              <a:gd name="connsiteY3" fmla="*/ 3453092 h 3453092"/>
              <a:gd name="connsiteX4" fmla="*/ 0 w 4214838"/>
              <a:gd name="connsiteY4" fmla="*/ 3453092 h 345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4838" h="3453092">
                <a:moveTo>
                  <a:pt x="0" y="3453092"/>
                </a:moveTo>
                <a:lnTo>
                  <a:pt x="504462" y="0"/>
                </a:lnTo>
                <a:lnTo>
                  <a:pt x="4214838" y="0"/>
                </a:lnTo>
                <a:lnTo>
                  <a:pt x="4211538" y="3453092"/>
                </a:lnTo>
                <a:lnTo>
                  <a:pt x="0" y="3453092"/>
                </a:lnTo>
                <a:close/>
              </a:path>
            </a:pathLst>
          </a:custGeom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9C8A8D-2AC3-2B4C-A6C2-A3A6B2C90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290438" y="3459198"/>
            <a:ext cx="4672038" cy="3398801"/>
          </a:xfrm>
          <a:custGeom>
            <a:avLst/>
            <a:gdLst>
              <a:gd name="connsiteX0" fmla="*/ 0 w 4716000"/>
              <a:gd name="connsiteY0" fmla="*/ 3398801 h 3398801"/>
              <a:gd name="connsiteX1" fmla="*/ 528819 w 4716000"/>
              <a:gd name="connsiteY1" fmla="*/ 0 h 3398801"/>
              <a:gd name="connsiteX2" fmla="*/ 4716000 w 4716000"/>
              <a:gd name="connsiteY2" fmla="*/ 0 h 3398801"/>
              <a:gd name="connsiteX3" fmla="*/ 4187181 w 4716000"/>
              <a:gd name="connsiteY3" fmla="*/ 3398801 h 3398801"/>
              <a:gd name="connsiteX4" fmla="*/ 0 w 4716000"/>
              <a:gd name="connsiteY4" fmla="*/ 3398801 h 3398801"/>
              <a:gd name="connsiteX0" fmla="*/ 0 w 4698415"/>
              <a:gd name="connsiteY0" fmla="*/ 3363632 h 3398801"/>
              <a:gd name="connsiteX1" fmla="*/ 511234 w 4698415"/>
              <a:gd name="connsiteY1" fmla="*/ 0 h 3398801"/>
              <a:gd name="connsiteX2" fmla="*/ 4698415 w 4698415"/>
              <a:gd name="connsiteY2" fmla="*/ 0 h 3398801"/>
              <a:gd name="connsiteX3" fmla="*/ 4169596 w 4698415"/>
              <a:gd name="connsiteY3" fmla="*/ 3398801 h 3398801"/>
              <a:gd name="connsiteX4" fmla="*/ 0 w 4698415"/>
              <a:gd name="connsiteY4" fmla="*/ 3363632 h 3398801"/>
              <a:gd name="connsiteX0" fmla="*/ 0 w 4689622"/>
              <a:gd name="connsiteY0" fmla="*/ 3416386 h 3416386"/>
              <a:gd name="connsiteX1" fmla="*/ 502441 w 4689622"/>
              <a:gd name="connsiteY1" fmla="*/ 0 h 3416386"/>
              <a:gd name="connsiteX2" fmla="*/ 4689622 w 4689622"/>
              <a:gd name="connsiteY2" fmla="*/ 0 h 3416386"/>
              <a:gd name="connsiteX3" fmla="*/ 4160803 w 4689622"/>
              <a:gd name="connsiteY3" fmla="*/ 3398801 h 3416386"/>
              <a:gd name="connsiteX4" fmla="*/ 0 w 4689622"/>
              <a:gd name="connsiteY4" fmla="*/ 3416386 h 3416386"/>
              <a:gd name="connsiteX0" fmla="*/ 0 w 4689622"/>
              <a:gd name="connsiteY0" fmla="*/ 3416386 h 3416386"/>
              <a:gd name="connsiteX1" fmla="*/ 511233 w 4689622"/>
              <a:gd name="connsiteY1" fmla="*/ 0 h 3416386"/>
              <a:gd name="connsiteX2" fmla="*/ 4689622 w 4689622"/>
              <a:gd name="connsiteY2" fmla="*/ 0 h 3416386"/>
              <a:gd name="connsiteX3" fmla="*/ 4160803 w 4689622"/>
              <a:gd name="connsiteY3" fmla="*/ 3398801 h 3416386"/>
              <a:gd name="connsiteX4" fmla="*/ 0 w 4689622"/>
              <a:gd name="connsiteY4" fmla="*/ 3416386 h 3416386"/>
              <a:gd name="connsiteX0" fmla="*/ 0 w 4680830"/>
              <a:gd name="connsiteY0" fmla="*/ 3390009 h 3398801"/>
              <a:gd name="connsiteX1" fmla="*/ 502441 w 4680830"/>
              <a:gd name="connsiteY1" fmla="*/ 0 h 3398801"/>
              <a:gd name="connsiteX2" fmla="*/ 4680830 w 4680830"/>
              <a:gd name="connsiteY2" fmla="*/ 0 h 3398801"/>
              <a:gd name="connsiteX3" fmla="*/ 4152011 w 4680830"/>
              <a:gd name="connsiteY3" fmla="*/ 3398801 h 3398801"/>
              <a:gd name="connsiteX4" fmla="*/ 0 w 4680830"/>
              <a:gd name="connsiteY4" fmla="*/ 3390009 h 3398801"/>
              <a:gd name="connsiteX0" fmla="*/ 0 w 4672038"/>
              <a:gd name="connsiteY0" fmla="*/ 3398801 h 3398801"/>
              <a:gd name="connsiteX1" fmla="*/ 493649 w 4672038"/>
              <a:gd name="connsiteY1" fmla="*/ 0 h 3398801"/>
              <a:gd name="connsiteX2" fmla="*/ 4672038 w 4672038"/>
              <a:gd name="connsiteY2" fmla="*/ 0 h 3398801"/>
              <a:gd name="connsiteX3" fmla="*/ 4143219 w 4672038"/>
              <a:gd name="connsiteY3" fmla="*/ 3398801 h 3398801"/>
              <a:gd name="connsiteX4" fmla="*/ 0 w 4672038"/>
              <a:gd name="connsiteY4" fmla="*/ 3398801 h 3398801"/>
              <a:gd name="connsiteX0" fmla="*/ 0 w 4672038"/>
              <a:gd name="connsiteY0" fmla="*/ 3398801 h 3398801"/>
              <a:gd name="connsiteX1" fmla="*/ 484857 w 4672038"/>
              <a:gd name="connsiteY1" fmla="*/ 0 h 3398801"/>
              <a:gd name="connsiteX2" fmla="*/ 4672038 w 4672038"/>
              <a:gd name="connsiteY2" fmla="*/ 0 h 3398801"/>
              <a:gd name="connsiteX3" fmla="*/ 4143219 w 4672038"/>
              <a:gd name="connsiteY3" fmla="*/ 3398801 h 3398801"/>
              <a:gd name="connsiteX4" fmla="*/ 0 w 4672038"/>
              <a:gd name="connsiteY4" fmla="*/ 3398801 h 339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2038" h="3398801">
                <a:moveTo>
                  <a:pt x="0" y="3398801"/>
                </a:moveTo>
                <a:lnTo>
                  <a:pt x="484857" y="0"/>
                </a:lnTo>
                <a:lnTo>
                  <a:pt x="4672038" y="0"/>
                </a:lnTo>
                <a:lnTo>
                  <a:pt x="4143219" y="3398801"/>
                </a:lnTo>
                <a:lnTo>
                  <a:pt x="0" y="3398801"/>
                </a:lnTo>
                <a:close/>
              </a:path>
            </a:pathLst>
          </a:cu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B0F2D17-1073-E742-9DC7-B0AB3D75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80" y="0"/>
            <a:ext cx="4281454" cy="3453092"/>
          </a:xfrm>
          <a:custGeom>
            <a:avLst/>
            <a:gdLst>
              <a:gd name="connsiteX0" fmla="*/ 0 w 4815069"/>
              <a:gd name="connsiteY0" fmla="*/ 3453092 h 3453092"/>
              <a:gd name="connsiteX1" fmla="*/ 516030 w 4815069"/>
              <a:gd name="connsiteY1" fmla="*/ 0 h 3453092"/>
              <a:gd name="connsiteX2" fmla="*/ 4815069 w 4815069"/>
              <a:gd name="connsiteY2" fmla="*/ 0 h 3453092"/>
              <a:gd name="connsiteX3" fmla="*/ 4299039 w 4815069"/>
              <a:gd name="connsiteY3" fmla="*/ 3453092 h 3453092"/>
              <a:gd name="connsiteX4" fmla="*/ 0 w 4815069"/>
              <a:gd name="connsiteY4" fmla="*/ 3453092 h 3453092"/>
              <a:gd name="connsiteX0" fmla="*/ 20300 w 4299039"/>
              <a:gd name="connsiteY0" fmla="*/ 3453092 h 3453092"/>
              <a:gd name="connsiteX1" fmla="*/ 0 w 4299039"/>
              <a:gd name="connsiteY1" fmla="*/ 0 h 3453092"/>
              <a:gd name="connsiteX2" fmla="*/ 4299039 w 4299039"/>
              <a:gd name="connsiteY2" fmla="*/ 0 h 3453092"/>
              <a:gd name="connsiteX3" fmla="*/ 3783009 w 4299039"/>
              <a:gd name="connsiteY3" fmla="*/ 3453092 h 3453092"/>
              <a:gd name="connsiteX4" fmla="*/ 20300 w 4299039"/>
              <a:gd name="connsiteY4" fmla="*/ 3453092 h 3453092"/>
              <a:gd name="connsiteX0" fmla="*/ 2715 w 4281454"/>
              <a:gd name="connsiteY0" fmla="*/ 3453092 h 3453092"/>
              <a:gd name="connsiteX1" fmla="*/ 0 w 4281454"/>
              <a:gd name="connsiteY1" fmla="*/ 0 h 3453092"/>
              <a:gd name="connsiteX2" fmla="*/ 4281454 w 4281454"/>
              <a:gd name="connsiteY2" fmla="*/ 0 h 3453092"/>
              <a:gd name="connsiteX3" fmla="*/ 3765424 w 4281454"/>
              <a:gd name="connsiteY3" fmla="*/ 3453092 h 3453092"/>
              <a:gd name="connsiteX4" fmla="*/ 2715 w 4281454"/>
              <a:gd name="connsiteY4" fmla="*/ 3453092 h 345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1454" h="3453092">
                <a:moveTo>
                  <a:pt x="2715" y="3453092"/>
                </a:moveTo>
                <a:lnTo>
                  <a:pt x="0" y="0"/>
                </a:lnTo>
                <a:lnTo>
                  <a:pt x="4281454" y="0"/>
                </a:lnTo>
                <a:lnTo>
                  <a:pt x="3765424" y="3453092"/>
                </a:lnTo>
                <a:lnTo>
                  <a:pt x="2715" y="3453092"/>
                </a:lnTo>
                <a:close/>
              </a:path>
            </a:pathLst>
          </a:custGeom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1B12AB-40F0-2246-B10F-2DCE9FD717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7113" y="4467072"/>
            <a:ext cx="3004519" cy="609878"/>
          </a:xfrm>
        </p:spPr>
        <p:txBody>
          <a:bodyPr/>
          <a:lstStyle>
            <a:lvl1pPr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Stat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8CD48752-2C68-1B40-9F2A-444A7689A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7112" y="5158598"/>
            <a:ext cx="3004519" cy="766578"/>
          </a:xfrm>
        </p:spPr>
        <p:txBody>
          <a:bodyPr/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Use this space for more info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4C8273F-3EAE-604D-BCE8-21597CA1A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32826" y="1821118"/>
            <a:ext cx="3272085" cy="58050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Number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1710FE5-F65E-CA48-9347-3F71D352FA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32825" y="2470096"/>
            <a:ext cx="3272085" cy="766578"/>
          </a:xfrm>
        </p:spPr>
        <p:txBody>
          <a:bodyPr/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Use this space for more info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13355-E55E-2940-9510-C330341464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9787" y="4465748"/>
            <a:ext cx="3431567" cy="609878"/>
          </a:xfrm>
        </p:spPr>
        <p:txBody>
          <a:bodyPr/>
          <a:lstStyle>
            <a:lvl1pPr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CC24A9A-3301-E54E-827F-EBB7EC0F6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79787" y="5158598"/>
            <a:ext cx="3431567" cy="766578"/>
          </a:xfrm>
        </p:spPr>
        <p:txBody>
          <a:bodyPr/>
          <a:lstStyle>
            <a:lvl1pPr>
              <a:defRPr sz="16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Use this space for more info</a:t>
            </a:r>
            <a:endParaRPr lang="en-US" dirty="0"/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B5688C84-2DF6-130D-1DF9-13D6DAEDA16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B5688C84-2DF6-130D-1DF9-13D6DAEDA165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2263C4ED-0465-330A-1E88-A2707B42156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098C015F-7179-1BAE-6009-33F32BFF410E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95501B1-1B91-7D5A-9BCD-C4028C030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237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3031" y="1957396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8B500A-24C7-2C40-9CE8-A52002787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4219" y="2172427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6384" y="3619138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6A8F7DF-BE4D-3340-9CBA-F94B6FD2BA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839" y="383895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964" y="1967126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0D9FC-CDF8-C546-81C4-51702F12C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0964" y="2172427"/>
            <a:ext cx="1076325" cy="669260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3139DD6-5EFF-5444-A8E9-5BE8E706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965" y="3619138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7EFCFEC-58A9-1946-A73C-89359C5AC1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83164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57DCF9A-C677-91EC-81C9-7B4983CD7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3031" y="1957396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09D5CEA-C3C6-D396-C772-3F7D21A4A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3129" y="1953698"/>
            <a:ext cx="1063517" cy="1079863"/>
          </a:xfrm>
          <a:prstGeom prst="ellipse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aseline="0" dirty="0">
                <a:solidFill>
                  <a:schemeClr val="bg1"/>
                </a:solidFill>
                <a:latin typeface="Lato" panose="020F0502020204030203" pitchFamily="34" charset="0"/>
              </a:rPr>
              <a:t>A</a:t>
            </a:r>
            <a:endParaRPr lang="en-US" sz="1600" baseline="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229874-0F1B-F297-8AC7-DE01672C4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748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FED6A307-FCCA-AE45-6CBF-CF77FF53B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18157" y="3633648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5839" y="1953699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5839" y="3619138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964" y="1953698"/>
            <a:ext cx="1063517" cy="1079863"/>
          </a:xfrm>
          <a:prstGeom prst="ellipse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28096"/>
              </a:solidFill>
              <a:latin typeface="Lato" panose="020F0502020204030203" pitchFamily="34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buFontTx/>
              <a:buNone/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6C606675-ACD4-2B62-56F2-37C2F72E49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8157" y="2178447"/>
            <a:ext cx="1076325" cy="669260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30F5331F-50B6-BC59-6CBE-2BE073E349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3030" y="214352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A72CCF1F-1524-5E8B-5BCD-AE89E31AD5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031" y="383895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3C7C9CD1-1606-31A4-A67B-26C4CC002E0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838950"/>
            <a:ext cx="1076325" cy="669260"/>
          </a:xfrm>
        </p:spPr>
        <p:txBody>
          <a:bodyPr>
            <a:normAutofit/>
          </a:bodyPr>
          <a:lstStyle>
            <a:lvl1pPr algn="ctr">
              <a:buFontTx/>
              <a:buNone/>
              <a:defRPr sz="40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7DBBDEF-AF3D-CE00-F64B-C92E94E1B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4097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Table examples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1D1064C-AA1D-9442-93F9-A6AF006554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384" y="1268505"/>
            <a:ext cx="7531197" cy="765175"/>
          </a:xfrm>
        </p:spPr>
        <p:txBody>
          <a:bodyPr>
            <a:normAutofit/>
          </a:bodyPr>
          <a:lstStyle>
            <a:lvl1pPr>
              <a:defRPr sz="18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Please insert tables according to the style below</a:t>
            </a:r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FEA4806-8CAE-8D4D-88AC-691B8A06E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96384" y="2392363"/>
            <a:ext cx="5191531" cy="275379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Table Placeholder 5">
            <a:extLst>
              <a:ext uri="{FF2B5EF4-FFF2-40B4-BE49-F238E27FC236}">
                <a16:creationId xmlns:a16="http://schemas.microsoft.com/office/drawing/2014/main" id="{194BD8C5-50CB-3B48-80B0-64F3B438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6096000" y="2392363"/>
            <a:ext cx="5191531" cy="275379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F103E60-BDB7-1C8B-5FFE-00E26459E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09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C754D0E-89A1-D130-ED83-26F482592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777E65B-BEAB-C8F0-F6CF-8CDC4D262C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834F175-C293-AF7E-16DD-0AFA62C1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0875" y="-9054"/>
            <a:ext cx="6461125" cy="6867053"/>
          </a:xfrm>
          <a:custGeom>
            <a:avLst/>
            <a:gdLst>
              <a:gd name="connsiteX0" fmla="*/ 0 w 6461125"/>
              <a:gd name="connsiteY0" fmla="*/ 0 h 6858000"/>
              <a:gd name="connsiteX1" fmla="*/ 6461125 w 6461125"/>
              <a:gd name="connsiteY1" fmla="*/ 0 h 6858000"/>
              <a:gd name="connsiteX2" fmla="*/ 6461125 w 6461125"/>
              <a:gd name="connsiteY2" fmla="*/ 6858000 h 6858000"/>
              <a:gd name="connsiteX3" fmla="*/ 0 w 6461125"/>
              <a:gd name="connsiteY3" fmla="*/ 6858000 h 6858000"/>
              <a:gd name="connsiteX4" fmla="*/ 0 w 6461125"/>
              <a:gd name="connsiteY4" fmla="*/ 0 h 6858000"/>
              <a:gd name="connsiteX0" fmla="*/ 1910281 w 6461125"/>
              <a:gd name="connsiteY0" fmla="*/ 0 h 6867053"/>
              <a:gd name="connsiteX1" fmla="*/ 6461125 w 6461125"/>
              <a:gd name="connsiteY1" fmla="*/ 9053 h 6867053"/>
              <a:gd name="connsiteX2" fmla="*/ 6461125 w 6461125"/>
              <a:gd name="connsiteY2" fmla="*/ 6867053 h 6867053"/>
              <a:gd name="connsiteX3" fmla="*/ 0 w 6461125"/>
              <a:gd name="connsiteY3" fmla="*/ 6867053 h 6867053"/>
              <a:gd name="connsiteX4" fmla="*/ 1910281 w 6461125"/>
              <a:gd name="connsiteY4" fmla="*/ 0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1125" h="6867053">
                <a:moveTo>
                  <a:pt x="1910281" y="0"/>
                </a:moveTo>
                <a:lnTo>
                  <a:pt x="6461125" y="9053"/>
                </a:lnTo>
                <a:lnTo>
                  <a:pt x="6461125" y="6867053"/>
                </a:lnTo>
                <a:lnTo>
                  <a:pt x="0" y="6867053"/>
                </a:lnTo>
                <a:lnTo>
                  <a:pt x="1910281" y="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FFF09C79-A037-9375-CD24-528B9B5A1AA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FFF09C79-A037-9375-CD24-528B9B5A1AA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F493EF1-4743-3D68-A7D4-BD0AAF73A2E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66A05BEE-DA09-2B0A-00C0-E0A218F9794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102A304-1E8A-EDEA-6F50-5712395A3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765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Chart examples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7E3AB261-B17C-5046-A098-0ADB62DAA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87148" y="2015207"/>
            <a:ext cx="4700587" cy="3668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3A5B2D22-2763-9D41-9CA4-2B9DADCE1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359933" y="2015206"/>
            <a:ext cx="4700587" cy="3668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00CB555-DC95-4199-AD2B-E93B100471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148" y="1268506"/>
            <a:ext cx="7540433" cy="411422"/>
          </a:xfrm>
        </p:spPr>
        <p:txBody>
          <a:bodyPr>
            <a:normAutofit/>
          </a:bodyPr>
          <a:lstStyle>
            <a:lvl1pPr>
              <a:defRPr sz="1600" b="0" i="0">
                <a:latin typeface="Lato" panose="020F0502020204030203" pitchFamily="34" charset="0"/>
                <a:ea typeface="Lato" panose="020F0502020204030203" pitchFamily="34" charset="0"/>
              </a:defRPr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Arial" panose="020F0502020204030203" pitchFamily="34" charset="77"/>
              </a:rPr>
              <a:t>Please insert charts according to the style below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795A4B-71F7-7928-C8AF-CD1CD897C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923" y="6146056"/>
            <a:ext cx="585971" cy="1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256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685A73-17F1-FC81-55C6-7E7CEAE7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BB0F4FE-EC56-48AB-9963-F89D9B522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4222056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3F1794-4DE3-7521-99C3-A3EA1D51B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3EE2BE5-8ACB-AEEC-9048-198EE0A1A9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tx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5F5B124-24E3-B2E2-3A9C-BF1095966796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5F5B124-24E3-B2E2-3A9C-BF1095966796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0DCBC59-EF55-546A-5C94-1162E0F87A8D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E492165-A451-E447-4C5C-8FD4BCE717E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407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C3E21D-BC07-D497-6D64-7B8F37E6D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4697667-507F-5A4F-34CE-8753A67C4B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F9AEA07-6063-C310-D4B0-ECA8CA465D2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F9AEA07-6063-C310-D4B0-ECA8CA465D2C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05628E1-5DD2-CC08-C413-3D0344AF1DF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218A786-6A46-852B-AF07-3F9FBBB25ED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614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 Off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7" y="3036320"/>
            <a:ext cx="5914608" cy="78535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41E0B3-93EE-7467-F03A-0C4891B9D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96" y="520117"/>
            <a:ext cx="3746500" cy="381000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FCC2DEF-4916-70AA-3F71-D945B03FCAF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CFCC2DEF-4916-70AA-3F71-D945B03FCAF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46EDA84-1314-5DF2-BC8A-8F3FEF5975BB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8A60201-EB96-2897-0D4C-AEA93BB70254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6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8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1B301D-2C64-31F3-4E4B-08D9B28554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E53DE70-0774-B19A-0E79-7E58DC2DC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D8257A8-8F22-B74F-E21A-A7386D6AF15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D8257A8-8F22-B74F-E21A-A7386D6AF150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087CF54-FE34-F7A2-7D23-5C182E656542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1F0745D0-7E16-F49F-D743-48110849BC44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A92A15E-E93D-426E-ED64-011A1772C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9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51950EA-5C03-FF21-F62E-AAD37BC3A3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412071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 i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23AE515-D13F-CE6C-3FD1-3B10D21BC3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A71DFED-A6E8-558D-FDBA-57C9AE47866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A71DFED-A6E8-558D-FDBA-57C9AE478661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0A1E58C-7525-34EF-913F-13D68CC230E9}"/>
              </a:ext>
            </a:extLst>
          </p:cNvPr>
          <p:cNvSpPr txBox="1">
            <a:spLocks/>
          </p:cNvSpPr>
          <p:nvPr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813782E8-70A3-49BA-672C-F063B8708CD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774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C04DF40-495D-ED41-91BB-C1D52B6AEB39}" type="slidenum">
              <a:rPr lang="en-US" sz="120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848DEA-BA99-7C9B-7047-D45F030F1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988" y="5795023"/>
            <a:ext cx="3746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9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B52599A-1360-D492-947C-27972948DF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7" name="Title 28">
            <a:extLst>
              <a:ext uri="{FF2B5EF4-FFF2-40B4-BE49-F238E27FC236}">
                <a16:creationId xmlns:a16="http://schemas.microsoft.com/office/drawing/2014/main" id="{BA969C22-F5B7-6378-0699-0004CD5E65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9F9F414-C853-E3F8-B5D7-EE6F4EC49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6895C6-52FC-13EE-C230-CF5479042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CA68900-3BB3-0EFC-9736-3DE49090A9F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D687A46-75A4-9571-E931-EB9CFF75D038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71C6DFE-DAB2-14BB-CBDC-BCA4817B39AC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AC7214A-0BFC-B51E-0A05-3CA3CB8A958F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032537-750E-BA46-CFC8-354E15A0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E4C6FC8E-7299-8656-DA4C-268C30201A9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DE345B6-D5DC-956D-FB2F-0FF3341846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FC314C17-EE89-D4FF-7472-71B194C0CC61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CEC418C6-DC88-3973-FA56-2C8696276C0B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28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91575A59-C87E-A604-798B-D6CF843A9B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6E9CEC9-5FAF-673A-BEDE-883241C6F8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4E2BEFB1-DB3D-9794-B1F6-3DF605CE40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CB3B582-2053-A846-2531-8E4BB8651C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4" y="739377"/>
            <a:ext cx="11250786" cy="520838"/>
          </a:xfrm>
        </p:spPr>
        <p:txBody>
          <a:bodyPr>
            <a:noAutofit/>
          </a:bodyPr>
          <a:lstStyle>
            <a:lvl1pPr>
              <a:defRPr sz="2400">
                <a:latin typeface="Lato" panose="020F0502020204030203" pitchFamily="34" charset="0"/>
                <a:ea typeface="Inter SemiBold" panose="02000503000000020004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Add key message of slide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45DFB6-4FA6-B527-55AD-E808F9593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67DBF62-2C38-96E0-D1B4-7250D1C91F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0BADB-1804-6F91-ADB5-59B82BDEFA20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C1A4D0B-4C01-4AD1-6293-533467CF604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420AE46-6512-C5AD-07BF-92733A5CBF1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178427-62B0-CB63-F7BF-ABA1FBB68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318348-4958-D811-415A-4F785144D2ED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B9F3775-A76B-2E3B-C55D-11BBBDD2725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92F59C7C-29BD-4A76-3DFE-29B551998295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3334382-03BC-34F6-C0D4-76A7CA67F9A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2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B52599A-1360-D492-947C-27972948DF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1663" y="6343650"/>
            <a:ext cx="9086850" cy="3651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Abbreviations: </a:t>
            </a:r>
            <a:r>
              <a:rPr lang="en-GB" sz="1400" dirty="0"/>
              <a:t>[for example, OS, overall survival; ICER, incremental-cost effectiveness ratio]</a:t>
            </a:r>
            <a:endParaRPr lang="en-US" dirty="0"/>
          </a:p>
        </p:txBody>
      </p:sp>
      <p:sp>
        <p:nvSpPr>
          <p:cNvPr id="7" name="Title 28">
            <a:extLst>
              <a:ext uri="{FF2B5EF4-FFF2-40B4-BE49-F238E27FC236}">
                <a16:creationId xmlns:a16="http://schemas.microsoft.com/office/drawing/2014/main" id="{BA969C22-F5B7-6378-0699-0004CD5E65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263524"/>
            <a:ext cx="11250785" cy="5928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sample page layout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9F9F414-C853-E3F8-B5D7-EE6F4EC49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724" y="1654630"/>
            <a:ext cx="11250785" cy="416772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1pPr>
            <a:lvl2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2pPr>
            <a:lvl3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3pPr>
            <a:lvl4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4pPr>
            <a:lvl5pPr>
              <a:lnSpc>
                <a:spcPct val="114000"/>
              </a:lnSpc>
              <a:defRPr sz="1800">
                <a:latin typeface="Lato" panose="020F0502020204030203" pitchFamily="34" charset="0"/>
                <a:ea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Please use this space to insert written content as required. Please use Inter or Arial with a minimum font size of 18pt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6895C6-52FC-13EE-C230-CF5479042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CA68900-3BB3-0EFC-9736-3DE49090A9F9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D687A46-75A4-9571-E931-EB9CFF75D038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71C6DFE-DAB2-14BB-CBDC-BCA4817B39AC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AC7214A-0BFC-B51E-0A05-3CA3CB8A958F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032537-750E-BA46-CFC8-354E15A0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373" y="6403231"/>
            <a:ext cx="585971" cy="197518"/>
          </a:xfrm>
          <a:prstGeom prst="rect">
            <a:avLst/>
          </a:prstGeom>
        </p:spPr>
      </p:pic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E4C6FC8E-7299-8656-DA4C-268C30201A9A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DE345B6-D5DC-956D-FB2F-0FF334184623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FC314C17-EE89-D4FF-7472-71B194C0CC61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CEC418C6-DC88-3973-FA56-2C8696276C0B}"/>
              </a:ext>
            </a:extLst>
          </p:cNvPr>
          <p:cNvSpPr txBox="1">
            <a:spLocks/>
          </p:cNvSpPr>
          <p:nvPr userDrawn="1"/>
        </p:nvSpPr>
        <p:spPr>
          <a:xfrm>
            <a:off x="11565172" y="6403231"/>
            <a:ext cx="4700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C04DF40-495D-ED41-91BB-C1D52B6AEB39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</a:rPr>
              <a:pPr algn="r"/>
              <a:t>‹#›</a:t>
            </a:fld>
            <a:endParaRPr lang="en-US" sz="1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</a:endParaRPr>
          </a:p>
        </p:txBody>
      </p:sp>
      <p:sp>
        <p:nvSpPr>
          <p:cNvPr id="2" name="Rectangle 1" descr="Marker showing slides are confidential ">
            <a:extLst>
              <a:ext uri="{FF2B5EF4-FFF2-40B4-BE49-F238E27FC236}">
                <a16:creationId xmlns:a16="http://schemas.microsoft.com/office/drawing/2014/main" id="{711EDC3E-BC01-F67D-4B57-63A2731328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Lato" panose="020F0502020204030203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25570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D95A3C9-9C62-4772-A1CE-36239AA1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651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the slide master template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10A4F-E315-42EE-8468-BC6F4004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9018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Please select from the available layout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59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133" r:id="rId8"/>
    <p:sldLayoutId id="2147484134" r:id="rId9"/>
    <p:sldLayoutId id="2147484135" r:id="rId10"/>
    <p:sldLayoutId id="2147484099" r:id="rId11"/>
    <p:sldLayoutId id="2147484100" r:id="rId12"/>
    <p:sldLayoutId id="2147484101" r:id="rId13"/>
    <p:sldLayoutId id="2147484102" r:id="rId14"/>
    <p:sldLayoutId id="2147484103" r:id="rId15"/>
    <p:sldLayoutId id="2147484104" r:id="rId16"/>
    <p:sldLayoutId id="2147484105" r:id="rId17"/>
    <p:sldLayoutId id="2147484106" r:id="rId18"/>
    <p:sldLayoutId id="2147484107" r:id="rId19"/>
    <p:sldLayoutId id="2147484108" r:id="rId20"/>
    <p:sldLayoutId id="2147484109" r:id="rId21"/>
    <p:sldLayoutId id="2147484110" r:id="rId22"/>
    <p:sldLayoutId id="2147484111" r:id="rId23"/>
    <p:sldLayoutId id="2147484112" r:id="rId24"/>
    <p:sldLayoutId id="2147484113" r:id="rId25"/>
    <p:sldLayoutId id="2147484114" r:id="rId26"/>
    <p:sldLayoutId id="2147484115" r:id="rId27"/>
    <p:sldLayoutId id="2147484116" r:id="rId28"/>
    <p:sldLayoutId id="2147484117" r:id="rId29"/>
    <p:sldLayoutId id="2147484118" r:id="rId30"/>
    <p:sldLayoutId id="2147484119" r:id="rId31"/>
    <p:sldLayoutId id="2147484120" r:id="rId32"/>
    <p:sldLayoutId id="2147484121" r:id="rId33"/>
    <p:sldLayoutId id="2147484122" r:id="rId34"/>
    <p:sldLayoutId id="2147484123" r:id="rId35"/>
    <p:sldLayoutId id="2147484124" r:id="rId36"/>
    <p:sldLayoutId id="2147484125" r:id="rId37"/>
    <p:sldLayoutId id="2147484126" r:id="rId38"/>
    <p:sldLayoutId id="2147484127" r:id="rId39"/>
    <p:sldLayoutId id="2147484128" r:id="rId40"/>
    <p:sldLayoutId id="2147484129" r:id="rId41"/>
    <p:sldLayoutId id="2147484130" r:id="rId42"/>
    <p:sldLayoutId id="2147484131" r:id="rId43"/>
    <p:sldLayoutId id="2147484132" r:id="rId4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e.org.uk/terms-and-conditions#notice-of-righ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F5_141D989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60A617C-9F99-4917-8E5F-4CCB2DA12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272" y="366724"/>
            <a:ext cx="7264587" cy="2479053"/>
          </a:xfrm>
        </p:spPr>
        <p:txBody>
          <a:bodyPr>
            <a:normAutofit fontScale="90000"/>
          </a:bodyPr>
          <a:lstStyle/>
          <a:p>
            <a:r>
              <a:rPr lang="en-GB" dirty="0"/>
              <a:t>Rucaparib for maintenance treatment of relapsed platinum-sensitive ovarian, fallopian tube or peritoneal cancer ID4069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[Review of TA611]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A60C21-0744-4ACA-AB51-4CC911E5D7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9272" y="4033914"/>
            <a:ext cx="11328186" cy="1051674"/>
          </a:xfrm>
        </p:spPr>
        <p:txBody>
          <a:bodyPr>
            <a:normAutofit/>
          </a:bodyPr>
          <a:lstStyle/>
          <a:p>
            <a:pPr defTabSz="703434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000" b="1" dirty="0"/>
              <a:t>Technical team:</a:t>
            </a:r>
            <a:r>
              <a:rPr lang="en-US" sz="2000" dirty="0"/>
              <a:t> Emma McCarthy, Eleanor Donegan, Janet Robertson</a:t>
            </a:r>
          </a:p>
          <a:p>
            <a:pPr defTabSz="703434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000" b="1" dirty="0"/>
              <a:t>Company: </a:t>
            </a:r>
            <a:r>
              <a:rPr lang="en-US" sz="2000" dirty="0"/>
              <a:t>Pharma&amp;</a:t>
            </a:r>
          </a:p>
          <a:p>
            <a:pPr>
              <a:spcBef>
                <a:spcPts val="1200"/>
              </a:spcBef>
            </a:pPr>
            <a:endParaRPr lang="en-GB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9A72F6-6F25-4FD7-939A-E0D4CE27677C}"/>
              </a:ext>
            </a:extLst>
          </p:cNvPr>
          <p:cNvSpPr/>
          <p:nvPr/>
        </p:nvSpPr>
        <p:spPr>
          <a:xfrm>
            <a:off x="7924800" y="242445"/>
            <a:ext cx="4139930" cy="4778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Confidential </a:t>
            </a:r>
            <a:r>
              <a:rPr lang="en-GB">
                <a:solidFill>
                  <a:schemeClr val="tx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information redacted</a:t>
            </a:r>
            <a:endParaRPr lang="en-GB" dirty="0">
              <a:solidFill>
                <a:schemeClr val="tx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B058ACA-0B66-4077-AB91-60A1F832DEAF}"/>
              </a:ext>
            </a:extLst>
          </p:cNvPr>
          <p:cNvSpPr txBox="1">
            <a:spLocks/>
          </p:cNvSpPr>
          <p:nvPr/>
        </p:nvSpPr>
        <p:spPr>
          <a:xfrm>
            <a:off x="1433442" y="6370623"/>
            <a:ext cx="10324016" cy="477838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800" kern="1200">
                <a:solidFill>
                  <a:schemeClr val="bg1">
                    <a:lumMod val="95000"/>
                  </a:schemeClr>
                </a:solidFill>
                <a:latin typeface="Arial" panose="020F0502020204030203" pitchFamily="34" charset="0"/>
                <a:ea typeface="Arial" panose="020F0502020204030203" pitchFamily="34" charset="0"/>
                <a:cs typeface="Arial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solidFill>
                  <a:schemeClr val="tx1"/>
                </a:solidFill>
                <a:latin typeface="Lato" panose="020F0502020204030203" pitchFamily="34" charset="0"/>
                <a:ea typeface="Times New Roman" panose="02020603050405020304" pitchFamily="18" charset="0"/>
                <a:cs typeface="Lato" panose="020F0502020204030203" pitchFamily="34" charset="0"/>
              </a:rPr>
              <a:t>© NICE </a:t>
            </a:r>
            <a:fld id="{029CBA81-C7A1-4297-9E86-82333D5E6273}" type="datetimeyyyy">
              <a:rPr lang="en-GB" smtClean="0">
                <a:solidFill>
                  <a:schemeClr val="tx1"/>
                </a:solidFill>
                <a:latin typeface="Lato" panose="020F0502020204030203" pitchFamily="34" charset="0"/>
                <a:ea typeface="Times New Roman" panose="02020603050405020304" pitchFamily="18" charset="0"/>
                <a:cs typeface="Lato" panose="020F0502020204030203" pitchFamily="34" charset="0"/>
              </a:rPr>
              <a:t>2024</a:t>
            </a:fld>
            <a:r>
              <a:rPr lang="en-GB" dirty="0">
                <a:solidFill>
                  <a:schemeClr val="tx1"/>
                </a:solidFill>
                <a:latin typeface="Lato" panose="020F0502020204030203" pitchFamily="34" charset="0"/>
                <a:ea typeface="Times New Roman" panose="02020603050405020304" pitchFamily="18" charset="0"/>
                <a:cs typeface="Lato" panose="020F0502020204030203" pitchFamily="34" charset="0"/>
              </a:rPr>
              <a:t>. All rights reserved. Subject to </a:t>
            </a:r>
            <a:r>
              <a:rPr lang="en-GB" dirty="0">
                <a:solidFill>
                  <a:schemeClr val="tx1"/>
                </a:solidFill>
                <a:latin typeface="Lato" panose="020F0502020204030203" pitchFamily="34" charset="0"/>
                <a:ea typeface="Times New Roman" panose="02020603050405020304" pitchFamily="18" charset="0"/>
                <a:cs typeface="Lato" panose="020F050202020403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Notice of rights</a:t>
            </a:r>
            <a:r>
              <a:rPr lang="en-GB" dirty="0">
                <a:solidFill>
                  <a:schemeClr val="tx1"/>
                </a:solidFill>
                <a:latin typeface="Lato" panose="020F0502020204030203" pitchFamily="34" charset="0"/>
                <a:ea typeface="Times New Roman" panose="02020603050405020304" pitchFamily="18" charset="0"/>
                <a:cs typeface="Lato" panose="020F0502020204030203" pitchFamily="34" charset="0"/>
              </a:rPr>
              <a:t>.</a:t>
            </a:r>
            <a:r>
              <a:rPr lang="en-GB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D910C-9F74-925D-D0DC-0DCBAAF4B480}"/>
              </a:ext>
            </a:extLst>
          </p:cNvPr>
          <p:cNvSpPr txBox="1">
            <a:spLocks/>
          </p:cNvSpPr>
          <p:nvPr/>
        </p:nvSpPr>
        <p:spPr>
          <a:xfrm>
            <a:off x="496383" y="3133647"/>
            <a:ext cx="5963139" cy="6123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GB" sz="3600" dirty="0"/>
              <a:t>Cost comparison briefing slides</a:t>
            </a:r>
          </a:p>
        </p:txBody>
      </p:sp>
      <p:sp>
        <p:nvSpPr>
          <p:cNvPr id="4" name="Rectangle 3" descr="Marker showing slides are confidential ">
            <a:extLst>
              <a:ext uri="{FF2B5EF4-FFF2-40B4-BE49-F238E27FC236}">
                <a16:creationId xmlns:a16="http://schemas.microsoft.com/office/drawing/2014/main" id="{84CACDA5-16CE-A536-59B4-DEDB5CC16B6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5864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7F924-B9E9-45CF-B702-E7E77DDDD1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Cost comparison</a:t>
            </a:r>
          </a:p>
        </p:txBody>
      </p:sp>
    </p:spTree>
    <p:extLst>
      <p:ext uri="{BB962C8B-B14F-4D97-AF65-F5344CB8AC3E}">
        <p14:creationId xmlns:p14="http://schemas.microsoft.com/office/powerpoint/2010/main" val="1821839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5B54B-BC93-7273-B4A6-FBD1F9CB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Cost-comparison company base case</a:t>
            </a:r>
          </a:p>
        </p:txBody>
      </p:sp>
      <p:sp>
        <p:nvSpPr>
          <p:cNvPr id="6" name="Rectangle 5" descr="Marker showing slides are confidential ">
            <a:extLst>
              <a:ext uri="{FF2B5EF4-FFF2-40B4-BE49-F238E27FC236}">
                <a16:creationId xmlns:a16="http://schemas.microsoft.com/office/drawing/2014/main" id="{E8EFAE9C-5D31-5D73-F485-8349F928C0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A73747-7D06-2218-629A-9E43BA822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60862"/>
              </p:ext>
            </p:extLst>
          </p:nvPr>
        </p:nvGraphicFramePr>
        <p:xfrm>
          <a:off x="187324" y="1944900"/>
          <a:ext cx="6335396" cy="2960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7177">
                  <a:extLst>
                    <a:ext uri="{9D8B030D-6E8A-4147-A177-3AD203B41FA5}">
                      <a16:colId xmlns:a16="http://schemas.microsoft.com/office/drawing/2014/main" val="3519438300"/>
                    </a:ext>
                  </a:extLst>
                </a:gridCol>
                <a:gridCol w="1893018">
                  <a:extLst>
                    <a:ext uri="{9D8B030D-6E8A-4147-A177-3AD203B41FA5}">
                      <a16:colId xmlns:a16="http://schemas.microsoft.com/office/drawing/2014/main" val="2525815074"/>
                    </a:ext>
                  </a:extLst>
                </a:gridCol>
                <a:gridCol w="2055201">
                  <a:extLst>
                    <a:ext uri="{9D8B030D-6E8A-4147-A177-3AD203B41FA5}">
                      <a16:colId xmlns:a16="http://schemas.microsoft.com/office/drawing/2014/main" val="1803526571"/>
                    </a:ext>
                  </a:extLst>
                </a:gridCol>
              </a:tblGrid>
              <a:tr h="6469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dirty="0">
                          <a:effectLst/>
                        </a:rPr>
                        <a:t>Interventions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dirty="0">
                          <a:effectLst/>
                        </a:rPr>
                        <a:t>Total Costs (£)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dirty="0">
                          <a:effectLst/>
                        </a:rPr>
                        <a:t>Incremental costs (£)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160826"/>
                  </a:ext>
                </a:extLst>
              </a:tr>
              <a:tr h="367403"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BRCA subgroup</a:t>
                      </a:r>
                      <a:endParaRPr lang="en-GB" sz="1800" b="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271360"/>
                  </a:ext>
                </a:extLst>
              </a:tr>
              <a:tr h="36740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Niraparib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-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915455"/>
                  </a:ext>
                </a:extLst>
              </a:tr>
              <a:tr h="36740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Rucaparib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2000" b="0" i="0" u="sng" strike="noStrike" dirty="0">
                        <a:effectLst/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2000" b="0" i="0" u="sng" strike="noStrike" dirty="0">
                        <a:effectLst/>
                        <a:highlight>
                          <a:srgbClr val="000000"/>
                        </a:highlight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2496790"/>
                  </a:ext>
                </a:extLst>
              </a:tr>
              <a:tr h="476174"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Non-BRCA subgroup</a:t>
                      </a:r>
                      <a:endParaRPr lang="en-GB" sz="1800" b="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839596"/>
                  </a:ext>
                </a:extLst>
              </a:tr>
              <a:tr h="36740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Niraparib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sng" dirty="0">
                          <a:effectLst/>
                          <a:highlight>
                            <a:srgbClr val="000000"/>
                          </a:highlight>
                        </a:rPr>
                        <a:t>30,307</a:t>
                      </a:r>
                      <a:endParaRPr lang="en-GB" sz="1800" b="0" dirty="0"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-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253958"/>
                  </a:ext>
                </a:extLst>
              </a:tr>
              <a:tr h="36740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Rucaparib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sng" dirty="0"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27,792</a:t>
                      </a:r>
                      <a:endParaRPr lang="en-GB" sz="1800" b="0" dirty="0"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sng" dirty="0"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-2,515</a:t>
                      </a:r>
                      <a:endParaRPr lang="en-GB" sz="1800" b="0" dirty="0">
                        <a:effectLst/>
                        <a:highlight>
                          <a:srgbClr val="0000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2305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E5A6CEE-DEB2-BC78-016B-72488799398B}"/>
              </a:ext>
            </a:extLst>
          </p:cNvPr>
          <p:cNvSpPr txBox="1"/>
          <p:nvPr/>
        </p:nvSpPr>
        <p:spPr>
          <a:xfrm>
            <a:off x="6675120" y="1376415"/>
            <a:ext cx="5329556" cy="451662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Assumptions</a:t>
            </a:r>
            <a:endParaRPr lang="en-GB" dirty="0"/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</a:rPr>
              <a:t>30-year time horizon</a:t>
            </a: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</a:rPr>
              <a:t>E</a:t>
            </a: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quivalent PFS and OS for rucaparib and niraparib</a:t>
            </a: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i="0" u="none" strike="noStrike" dirty="0">
                <a:effectLst/>
                <a:latin typeface="Arial" panose="020B0604020202020204" pitchFamily="34" charset="0"/>
              </a:rPr>
              <a:t>TTD varies between rucaparib and niraparib - based on naïve comparison of extrapolated TTD KM curves for niraparib (using NOVA data) and rucaparib (using ARIEL3 data). </a:t>
            </a: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Patients receiving treatment with a maintenance </a:t>
            </a:r>
            <a:r>
              <a:rPr lang="en-GB" i="0" u="none" strike="noStrike" kern="1200" dirty="0" err="1">
                <a:effectLst/>
                <a:latin typeface="Arial" panose="020B0604020202020204" pitchFamily="34" charset="0"/>
              </a:rPr>
              <a:t>PARPi</a:t>
            </a: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</a:rPr>
              <a:t>do</a:t>
            </a: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 not receive subsequent </a:t>
            </a:r>
            <a:r>
              <a:rPr lang="en-GB" i="0" u="none" strike="noStrike" kern="1200" dirty="0" err="1">
                <a:effectLst/>
                <a:latin typeface="Arial" panose="020B0604020202020204" pitchFamily="34" charset="0"/>
              </a:rPr>
              <a:t>PARPi</a:t>
            </a:r>
            <a:endParaRPr lang="en-GB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No waning effect for </a:t>
            </a:r>
            <a:r>
              <a:rPr lang="en-GB" i="0" u="none" strike="noStrike" kern="1200" dirty="0" err="1">
                <a:effectLst/>
                <a:latin typeface="Arial" panose="020B0604020202020204" pitchFamily="34" charset="0"/>
              </a:rPr>
              <a:t>PARPis</a:t>
            </a:r>
            <a:endParaRPr lang="en-GB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AE duration data taken from ARIEL2 </a:t>
            </a:r>
            <a:r>
              <a:rPr lang="en-GB" dirty="0">
                <a:latin typeface="Arial" panose="020B0604020202020204" pitchFamily="34" charset="0"/>
              </a:rPr>
              <a:t>study</a:t>
            </a:r>
            <a:endParaRPr lang="en-GB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RDI of rucaparib and niraparib = 100%</a:t>
            </a:r>
            <a:endParaRPr lang="en-GB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i="0" u="none" strike="noStrike" kern="1200" dirty="0">
                <a:effectLst/>
                <a:latin typeface="Arial" panose="020B0604020202020204" pitchFamily="34" charset="0"/>
              </a:rPr>
              <a:t>Dose of 300 mg per day niraparib</a:t>
            </a:r>
            <a:endParaRPr lang="en-GB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6D73A0B-40B7-4F3A-8B5D-9B3841A31A9E}"/>
              </a:ext>
            </a:extLst>
          </p:cNvPr>
          <p:cNvSpPr txBox="1">
            <a:spLocks/>
          </p:cNvSpPr>
          <p:nvPr/>
        </p:nvSpPr>
        <p:spPr>
          <a:xfrm>
            <a:off x="466724" y="783598"/>
            <a:ext cx="7775755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Lato" panose="020F0502020204030203" pitchFamily="34" charset="0"/>
                <a:ea typeface="Inter SemiBold" panose="02000503000000020004" pitchFamily="2" charset="0"/>
                <a:cs typeface="Lato" panose="020F050202020403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Results include </a:t>
            </a:r>
            <a:r>
              <a:rPr lang="en-GB" u="sng" dirty="0">
                <a:highlight>
                  <a:srgbClr val="00FFFF"/>
                </a:highlight>
              </a:rPr>
              <a:t>PAS</a:t>
            </a:r>
            <a:r>
              <a:rPr lang="en-GB" dirty="0"/>
              <a:t> for rucaparib and </a:t>
            </a:r>
            <a:r>
              <a:rPr lang="en-GB" u="sng" dirty="0" err="1">
                <a:highlight>
                  <a:srgbClr val="00FF00"/>
                </a:highlight>
              </a:rPr>
              <a:t>cPAS</a:t>
            </a:r>
            <a:r>
              <a:rPr lang="en-GB" dirty="0"/>
              <a:t> for niraparib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FDC9A44-C40F-223E-076B-9ED9901390F6}"/>
              </a:ext>
            </a:extLst>
          </p:cNvPr>
          <p:cNvSpPr txBox="1">
            <a:spLocks noGrp="1"/>
          </p:cNvSpPr>
          <p:nvPr>
            <p:ph type="body" sz="quarter" idx="13"/>
          </p:nvPr>
        </p:nvSpPr>
        <p:spPr>
          <a:xfrm>
            <a:off x="1871663" y="6343650"/>
            <a:ext cx="9086850" cy="4455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AE, adverse event; PFS, progression-free survival; ITT, intention to treat; OS, overall survival, </a:t>
            </a:r>
            <a:r>
              <a:rPr lang="en-GB" dirty="0" err="1"/>
              <a:t>PARPi</a:t>
            </a:r>
            <a:r>
              <a:rPr lang="en-GB" dirty="0"/>
              <a:t>, PARP inhibitor; RDI, relative dose intensity; TTD, time to treatment discontinuation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F93B59-3AFF-7C8C-BB1E-85F3368A7BA8}"/>
              </a:ext>
            </a:extLst>
          </p:cNvPr>
          <p:cNvSpPr txBox="1"/>
          <p:nvPr/>
        </p:nvSpPr>
        <p:spPr>
          <a:xfrm>
            <a:off x="187324" y="4904989"/>
            <a:ext cx="4912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EAG confidential appendix, Table 2</a:t>
            </a:r>
          </a:p>
        </p:txBody>
      </p:sp>
    </p:spTree>
    <p:extLst>
      <p:ext uri="{BB962C8B-B14F-4D97-AF65-F5344CB8AC3E}">
        <p14:creationId xmlns:p14="http://schemas.microsoft.com/office/powerpoint/2010/main" val="1754938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82CA74A-6F08-4190-9479-10C9823605C7}"/>
              </a:ext>
            </a:extLst>
          </p:cNvPr>
          <p:cNvSpPr/>
          <p:nvPr/>
        </p:nvSpPr>
        <p:spPr>
          <a:xfrm>
            <a:off x="162560" y="933999"/>
            <a:ext cx="11866880" cy="196608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</a:rPr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Company estimated that TTD is greater with niraparib than rucaparib based on naïve comparison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TTD key driver of cost in the model – impacts drug acquisition, AEs and monitoring costs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Monthly risk of AEs applied to patients on treatment – company assumed greater AE costs with niraparib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Company assumed difference </a:t>
            </a:r>
            <a:r>
              <a:rPr lang="en-GB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resource use for progression-free patients on and off treatment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91835E-E578-093E-2D0B-0280CB67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4" y="263524"/>
            <a:ext cx="11306862" cy="592817"/>
          </a:xfrm>
        </p:spPr>
        <p:txBody>
          <a:bodyPr>
            <a:normAutofit/>
          </a:bodyPr>
          <a:lstStyle/>
          <a:p>
            <a:r>
              <a:rPr lang="en-GB" dirty="0"/>
              <a:t>Key issue – differences in time to treatment discontinuation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5AE4B2-A1E3-93E2-5630-E9DD326279C4}"/>
              </a:ext>
            </a:extLst>
          </p:cNvPr>
          <p:cNvSpPr/>
          <p:nvPr/>
        </p:nvSpPr>
        <p:spPr>
          <a:xfrm>
            <a:off x="162560" y="3042473"/>
            <a:ext cx="11866880" cy="230563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EAG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SACT data and clinical advice indicates that TTD for niraparib and rucaparib is similar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Clinically implausible that treatment with more AEs would have a longer TTD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EAG base case – TTD equivalent for rucaparib and niraparib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Differences in monitoring costs eliminated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Reduction in AE-driven cost differences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Approach more in line with guidance for cost-comparison analysis</a:t>
            </a:r>
            <a:endParaRPr lang="en-GB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B43CE88-E9F4-FF64-A827-66ECC15B2204}"/>
              </a:ext>
            </a:extLst>
          </p:cNvPr>
          <p:cNvGrpSpPr/>
          <p:nvPr/>
        </p:nvGrpSpPr>
        <p:grpSpPr>
          <a:xfrm>
            <a:off x="598692" y="5531573"/>
            <a:ext cx="9834690" cy="489510"/>
            <a:chOff x="2883369" y="6099767"/>
            <a:chExt cx="10555355" cy="749488"/>
          </a:xfrm>
        </p:grpSpPr>
        <p:sp>
          <p:nvSpPr>
            <p:cNvPr id="8" name="Rectangle 7" descr="Question to committee">
              <a:extLst>
                <a:ext uri="{FF2B5EF4-FFF2-40B4-BE49-F238E27FC236}">
                  <a16:creationId xmlns:a16="http://schemas.microsoft.com/office/drawing/2014/main" id="{FF733D82-249C-DD2B-65EE-B7675AFA9EC2}"/>
                </a:ext>
              </a:extLst>
            </p:cNvPr>
            <p:cNvSpPr/>
            <p:nvPr/>
          </p:nvSpPr>
          <p:spPr>
            <a:xfrm>
              <a:off x="3299847" y="6218667"/>
              <a:ext cx="10138877" cy="4061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>
                <a:tabLst>
                  <a:tab pos="1790700" algn="l"/>
                </a:tabLst>
              </a:pPr>
              <a:r>
                <a:rPr lang="en-GB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Is it appropriate to assume equivalent TTD for rucaparib and niraparib?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0661DD9-5CBA-539B-559D-02892EAB64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2883369" y="6099767"/>
              <a:ext cx="534128" cy="749488"/>
              <a:chOff x="-13124" y="4521474"/>
              <a:chExt cx="534128" cy="749488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4261BFE-82E8-DA50-DF19-F24672590EA1}"/>
                  </a:ext>
                </a:extLst>
              </p:cNvPr>
              <p:cNvSpPr/>
              <p:nvPr/>
            </p:nvSpPr>
            <p:spPr>
              <a:xfrm>
                <a:off x="-13124" y="4521474"/>
                <a:ext cx="534128" cy="643986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14" name="Graphic 13">
                <a:extLst>
                  <a:ext uri="{FF2B5EF4-FFF2-40B4-BE49-F238E27FC236}">
                    <a16:creationId xmlns:a16="http://schemas.microsoft.com/office/drawing/2014/main" id="{70B48919-32EC-0B80-5BF6-B2B15C3FB9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0006" y="4533369"/>
                <a:ext cx="427865" cy="737593"/>
              </a:xfrm>
              <a:prstGeom prst="rect">
                <a:avLst/>
              </a:prstGeom>
            </p:spPr>
          </p:pic>
        </p:grpSp>
      </p:grpSp>
      <p:sp>
        <p:nvSpPr>
          <p:cNvPr id="9" name="Rectangle 8" descr="Marker showing slides are confidential ">
            <a:extLst>
              <a:ext uri="{FF2B5EF4-FFF2-40B4-BE49-F238E27FC236}">
                <a16:creationId xmlns:a16="http://schemas.microsoft.com/office/drawing/2014/main" id="{D2216239-19E0-D4DB-37DB-5D70429CEE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24A7742-C2DA-21B8-0F0F-84D61045E9AB}"/>
              </a:ext>
            </a:extLst>
          </p:cNvPr>
          <p:cNvSpPr txBox="1">
            <a:spLocks/>
          </p:cNvSpPr>
          <p:nvPr/>
        </p:nvSpPr>
        <p:spPr>
          <a:xfrm>
            <a:off x="1096353" y="6277636"/>
            <a:ext cx="10323914" cy="449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AE, adverse event; SACT, Systemic Anti-Cancer Therapy; PFS, progression-free; OS, overall survival; TSST, time to start of second subsequent therapy, TTD, time to treatment discontinuation</a:t>
            </a:r>
          </a:p>
        </p:txBody>
      </p:sp>
    </p:spTree>
    <p:extLst>
      <p:ext uri="{BB962C8B-B14F-4D97-AF65-F5344CB8AC3E}">
        <p14:creationId xmlns:p14="http://schemas.microsoft.com/office/powerpoint/2010/main" val="232603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5B54B-BC93-7273-B4A6-FBD1F9CB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Cost-comparison company scenario analyses </a:t>
            </a:r>
          </a:p>
        </p:txBody>
      </p:sp>
      <p:sp>
        <p:nvSpPr>
          <p:cNvPr id="6" name="Rectangle 5" descr="Marker showing slides are confidential ">
            <a:extLst>
              <a:ext uri="{FF2B5EF4-FFF2-40B4-BE49-F238E27FC236}">
                <a16:creationId xmlns:a16="http://schemas.microsoft.com/office/drawing/2014/main" id="{E8EFAE9C-5D31-5D73-F485-8349F928C0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78C75C-BD03-497F-F5AE-00553102E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810028"/>
              </p:ext>
            </p:extLst>
          </p:nvPr>
        </p:nvGraphicFramePr>
        <p:xfrm>
          <a:off x="474662" y="1164507"/>
          <a:ext cx="11419099" cy="487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9682">
                  <a:extLst>
                    <a:ext uri="{9D8B030D-6E8A-4147-A177-3AD203B41FA5}">
                      <a16:colId xmlns:a16="http://schemas.microsoft.com/office/drawing/2014/main" val="4121652608"/>
                    </a:ext>
                  </a:extLst>
                </a:gridCol>
                <a:gridCol w="1941327">
                  <a:extLst>
                    <a:ext uri="{9D8B030D-6E8A-4147-A177-3AD203B41FA5}">
                      <a16:colId xmlns:a16="http://schemas.microsoft.com/office/drawing/2014/main" val="1558403015"/>
                    </a:ext>
                  </a:extLst>
                </a:gridCol>
                <a:gridCol w="1628090">
                  <a:extLst>
                    <a:ext uri="{9D8B030D-6E8A-4147-A177-3AD203B41FA5}">
                      <a16:colId xmlns:a16="http://schemas.microsoft.com/office/drawing/2014/main" val="2476579709"/>
                    </a:ext>
                  </a:extLst>
                </a:gridCol>
              </a:tblGrid>
              <a:tr h="284092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1" dirty="0">
                          <a:effectLst/>
                        </a:rPr>
                        <a:t>Scenarios</a:t>
                      </a:r>
                      <a:endParaRPr lang="en-GB" sz="17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Incremental cost of rucaparib(£)</a:t>
                      </a:r>
                      <a:endParaRPr lang="en-GB" sz="1800" b="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502698"/>
                  </a:ext>
                </a:extLst>
              </a:tr>
              <a:tr h="3199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1" dirty="0">
                          <a:effectLst/>
                        </a:rPr>
                        <a:t>BRCA</a:t>
                      </a:r>
                      <a:endParaRPr lang="en-GB" sz="17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1" dirty="0">
                          <a:effectLst/>
                        </a:rPr>
                        <a:t>Non-BRCA</a:t>
                      </a:r>
                      <a:endParaRPr lang="en-GB" sz="17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extLst>
                  <a:ext uri="{0D108BD9-81ED-4DB2-BD59-A6C34878D82A}">
                    <a16:rowId xmlns:a16="http://schemas.microsoft.com/office/drawing/2014/main" val="963823462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Base case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extLst>
                  <a:ext uri="{0D108BD9-81ED-4DB2-BD59-A6C34878D82A}">
                    <a16:rowId xmlns:a16="http://schemas.microsoft.com/office/drawing/2014/main" val="4208596244"/>
                  </a:ext>
                </a:extLst>
              </a:tr>
              <a:tr h="17791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Assuming equal TTD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5968724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Equal TTD assuming Weibull TTD for BRCA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7785485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ARIEL3 and NOVA alternative TTD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1047776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SACT rucaparib efficacy 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extLst>
                  <a:ext uri="{0D108BD9-81ED-4DB2-BD59-A6C34878D82A}">
                    <a16:rowId xmlns:a16="http://schemas.microsoft.com/office/drawing/2014/main" val="809117921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SACT rucaparib – Alternative fits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3168293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SACT niraparib efficacy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extLst>
                  <a:ext uri="{0D108BD9-81ED-4DB2-BD59-A6C34878D82A}">
                    <a16:rowId xmlns:a16="http://schemas.microsoft.com/office/drawing/2014/main" val="40827640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SACT niraparib– Alternative fits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8028576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Alternative TTD1 </a:t>
                      </a:r>
                      <a:r>
                        <a:rPr lang="en-GB" sz="1700" b="0">
                          <a:solidFill>
                            <a:schemeClr val="bg1"/>
                          </a:solidFill>
                          <a:effectLst/>
                        </a:rPr>
                        <a:t>– niraparib TTD = </a:t>
                      </a: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treat until progression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extLst>
                  <a:ext uri="{0D108BD9-81ED-4DB2-BD59-A6C34878D82A}">
                    <a16:rowId xmlns:a16="http://schemas.microsoft.com/office/drawing/2014/main" val="4036684015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Alternative TTD2 – niraparib TTD = constant discontinuation rate per cycle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extLst>
                  <a:ext uri="{0D108BD9-81ED-4DB2-BD59-A6C34878D82A}">
                    <a16:rowId xmlns:a16="http://schemas.microsoft.com/office/drawing/2014/main" val="3654373588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 err="1">
                          <a:solidFill>
                            <a:schemeClr val="bg1"/>
                          </a:solidFill>
                          <a:effectLst/>
                        </a:rPr>
                        <a:t>PARPi</a:t>
                      </a: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 dosing (65%, NOVA2) 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21019" marR="21019" marT="0" marB="0" anchor="ctr"/>
                </a:tc>
                <a:extLst>
                  <a:ext uri="{0D108BD9-81ED-4DB2-BD59-A6C34878D82A}">
                    <a16:rowId xmlns:a16="http://schemas.microsoft.com/office/drawing/2014/main" val="4162918693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Update AE incidence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2726133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Updated hypotension, anaemia, neutropenia and thrombocytopenia costs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2415785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Same pre-progression resource use on and off treatment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5016252"/>
                  </a:ext>
                </a:extLst>
              </a:tr>
              <a:tr h="2840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bg1"/>
                          </a:solidFill>
                          <a:effectLst/>
                        </a:rPr>
                        <a:t>Alternative subsequent treatments</a:t>
                      </a:r>
                      <a:endParaRPr lang="en-GB" sz="17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19" marR="2101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4091202"/>
                  </a:ext>
                </a:extLst>
              </a:tr>
            </a:tbl>
          </a:graphicData>
        </a:graphic>
      </p:graphicFrame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97EAFC4-536C-0649-EF2D-FB837B1B8801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466725" y="739775"/>
            <a:ext cx="11250613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Lato" panose="020F0502020204030203" pitchFamily="34" charset="0"/>
                <a:ea typeface="Inter SemiBold" panose="02000503000000020004" pitchFamily="2" charset="0"/>
                <a:cs typeface="Lato" panose="020F050202020403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Results include </a:t>
            </a:r>
            <a:r>
              <a:rPr lang="en-GB" u="sng" dirty="0">
                <a:highlight>
                  <a:srgbClr val="00FFFF"/>
                </a:highlight>
              </a:rPr>
              <a:t>PAS</a:t>
            </a:r>
            <a:r>
              <a:rPr lang="en-GB" dirty="0"/>
              <a:t> for rucaparib and </a:t>
            </a:r>
            <a:r>
              <a:rPr lang="en-GB" u="sng" dirty="0" err="1">
                <a:highlight>
                  <a:srgbClr val="00FF00"/>
                </a:highlight>
              </a:rPr>
              <a:t>cPAS</a:t>
            </a:r>
            <a:r>
              <a:rPr lang="en-GB" dirty="0"/>
              <a:t> for niraparib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371CB88-1205-9BEA-CD21-859E03E48889}"/>
              </a:ext>
            </a:extLst>
          </p:cNvPr>
          <p:cNvSpPr txBox="1">
            <a:spLocks/>
          </p:cNvSpPr>
          <p:nvPr/>
        </p:nvSpPr>
        <p:spPr>
          <a:xfrm>
            <a:off x="1181100" y="6337300"/>
            <a:ext cx="10323914" cy="520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INV-PFS, BRCA, breast cancer gene;; SACT, Systemic Anti-Cancer Therapy; OS, overall survival; TTD, time to treatment discontinuation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F60D3B-B0AA-7740-2AC8-4D7E833040F6}"/>
              </a:ext>
            </a:extLst>
          </p:cNvPr>
          <p:cNvSpPr txBox="1"/>
          <p:nvPr/>
        </p:nvSpPr>
        <p:spPr>
          <a:xfrm>
            <a:off x="298239" y="6050084"/>
            <a:ext cx="5543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EAG confidential appendix, Table 3</a:t>
            </a:r>
          </a:p>
        </p:txBody>
      </p:sp>
    </p:spTree>
    <p:extLst>
      <p:ext uri="{BB962C8B-B14F-4D97-AF65-F5344CB8AC3E}">
        <p14:creationId xmlns:p14="http://schemas.microsoft.com/office/powerpoint/2010/main" val="4207868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11E62-9D09-73EA-2A2B-CB1CF1BF9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311717"/>
            <a:ext cx="11250785" cy="592817"/>
          </a:xfrm>
        </p:spPr>
        <p:txBody>
          <a:bodyPr/>
          <a:lstStyle/>
          <a:p>
            <a:r>
              <a:rPr lang="en-GB" dirty="0"/>
              <a:t>Cost comparison base case – preferred EAG assumptions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1A3E2FF-B71C-099D-3C92-8324F9B6D3B1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332375" y="1257442"/>
            <a:ext cx="1154047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Key assumptions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Niraparib time to treatment discontinuation (TTD)  = rucaparib TTD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Adverse event (AE) rates from the ARIEL3 clinical study report (CSR) addendum from 2023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Equal monitoring costs for progression-free patients (except for cycle 1 blood tests for niraparib patients)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One-off cost of subsequent treatment based on cost of paclitaxel + carboplatin and PLDH + carboplatin, assuming a 50:50 split.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DB2736-FE0C-E131-BA53-D5BA75E4D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60435"/>
              </p:ext>
            </p:extLst>
          </p:nvPr>
        </p:nvGraphicFramePr>
        <p:xfrm>
          <a:off x="318977" y="3060782"/>
          <a:ext cx="11431539" cy="30231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889506">
                  <a:extLst>
                    <a:ext uri="{9D8B030D-6E8A-4147-A177-3AD203B41FA5}">
                      <a16:colId xmlns:a16="http://schemas.microsoft.com/office/drawing/2014/main" val="3122709231"/>
                    </a:ext>
                  </a:extLst>
                </a:gridCol>
                <a:gridCol w="1337951">
                  <a:extLst>
                    <a:ext uri="{9D8B030D-6E8A-4147-A177-3AD203B41FA5}">
                      <a16:colId xmlns:a16="http://schemas.microsoft.com/office/drawing/2014/main" val="3925956444"/>
                    </a:ext>
                  </a:extLst>
                </a:gridCol>
                <a:gridCol w="1437536">
                  <a:extLst>
                    <a:ext uri="{9D8B030D-6E8A-4147-A177-3AD203B41FA5}">
                      <a16:colId xmlns:a16="http://schemas.microsoft.com/office/drawing/2014/main" val="92720736"/>
                    </a:ext>
                  </a:extLst>
                </a:gridCol>
                <a:gridCol w="1437536">
                  <a:extLst>
                    <a:ext uri="{9D8B030D-6E8A-4147-A177-3AD203B41FA5}">
                      <a16:colId xmlns:a16="http://schemas.microsoft.com/office/drawing/2014/main" val="1914167380"/>
                    </a:ext>
                  </a:extLst>
                </a:gridCol>
                <a:gridCol w="1327408">
                  <a:extLst>
                    <a:ext uri="{9D8B030D-6E8A-4147-A177-3AD203B41FA5}">
                      <a16:colId xmlns:a16="http://schemas.microsoft.com/office/drawing/2014/main" val="1338782335"/>
                    </a:ext>
                  </a:extLst>
                </a:gridCol>
                <a:gridCol w="1500801">
                  <a:extLst>
                    <a:ext uri="{9D8B030D-6E8A-4147-A177-3AD203B41FA5}">
                      <a16:colId xmlns:a16="http://schemas.microsoft.com/office/drawing/2014/main" val="1566771285"/>
                    </a:ext>
                  </a:extLst>
                </a:gridCol>
                <a:gridCol w="1500801">
                  <a:extLst>
                    <a:ext uri="{9D8B030D-6E8A-4147-A177-3AD203B41FA5}">
                      <a16:colId xmlns:a16="http://schemas.microsoft.com/office/drawing/2014/main" val="3915885934"/>
                    </a:ext>
                  </a:extLst>
                </a:gridCol>
              </a:tblGrid>
              <a:tr h="107538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Costs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BRCA subgroup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Non-BRCA subgroup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487566"/>
                  </a:ext>
                </a:extLst>
              </a:tr>
              <a:tr h="2259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Niraparib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Rucaparib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Incremental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>
                          <a:effectLst/>
                        </a:rPr>
                        <a:t>Niraparib</a:t>
                      </a:r>
                      <a:endParaRPr lang="en-GB" sz="20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>
                          <a:effectLst/>
                        </a:rPr>
                        <a:t>Rucaparib</a:t>
                      </a:r>
                      <a:endParaRPr lang="en-GB" sz="20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Incremental</a:t>
                      </a:r>
                      <a:endParaRPr lang="en-GB" sz="20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extLst>
                  <a:ext uri="{0D108BD9-81ED-4DB2-BD59-A6C34878D82A}">
                    <a16:rowId xmlns:a16="http://schemas.microsoft.com/office/drawing/2014/main" val="2463597363"/>
                  </a:ext>
                </a:extLst>
              </a:tr>
              <a:tr h="19494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Total costs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9445684"/>
                  </a:ext>
                </a:extLst>
              </a:tr>
              <a:tr h="107538">
                <a:tc>
                  <a:txBody>
                    <a:bodyPr/>
                    <a:lstStyle/>
                    <a:p>
                      <a:pPr marL="197485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effectLst/>
                        </a:rPr>
                        <a:t>Acquisition costs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820723"/>
                  </a:ext>
                </a:extLst>
              </a:tr>
              <a:tr h="107538">
                <a:tc>
                  <a:txBody>
                    <a:bodyPr/>
                    <a:lstStyle/>
                    <a:p>
                      <a:pPr marL="457200" indent="-259715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effectLst/>
                        </a:rPr>
                        <a:t>Subsequent costs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4966443"/>
                  </a:ext>
                </a:extLst>
              </a:tr>
              <a:tr h="264018">
                <a:tc>
                  <a:txBody>
                    <a:bodyPr/>
                    <a:lstStyle/>
                    <a:p>
                      <a:pPr marL="457200" indent="-259715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effectLst/>
                        </a:rPr>
                        <a:t>Resource costs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5319490"/>
                  </a:ext>
                </a:extLst>
              </a:tr>
              <a:tr h="107538">
                <a:tc>
                  <a:txBody>
                    <a:bodyPr/>
                    <a:lstStyle/>
                    <a:p>
                      <a:pPr marL="457200" indent="-259715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effectLst/>
                        </a:rPr>
                        <a:t>AE costs</a:t>
                      </a:r>
                      <a:endParaRPr lang="en-GB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58" marR="4935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49358" marR="49358" marT="0" marB="0" anchor="ctr"/>
                </a:tc>
                <a:extLst>
                  <a:ext uri="{0D108BD9-81ED-4DB2-BD59-A6C34878D82A}">
                    <a16:rowId xmlns:a16="http://schemas.microsoft.com/office/drawing/2014/main" val="1791863983"/>
                  </a:ext>
                </a:extLst>
              </a:tr>
              <a:tr h="107538">
                <a:tc>
                  <a:txBody>
                    <a:bodyPr/>
                    <a:lstStyle/>
                    <a:p>
                      <a:pPr marL="457200" indent="-259715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EAG base case + AE incremental cost = 0</a:t>
                      </a:r>
                    </a:p>
                  </a:txBody>
                  <a:tcPr marL="49358" marR="49358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kumimoji="0" lang="en-GB" sz="2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49358" marR="49358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536084"/>
                  </a:ext>
                </a:extLst>
              </a:tr>
            </a:tbl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56860B-CDE5-E1B5-E068-5C194843C708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319149" y="832710"/>
            <a:ext cx="11250613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Results include </a:t>
            </a:r>
            <a:r>
              <a:rPr lang="en-GB" u="sng" dirty="0">
                <a:highlight>
                  <a:srgbClr val="00FFFF"/>
                </a:highlight>
              </a:rPr>
              <a:t>PAS</a:t>
            </a:r>
            <a:r>
              <a:rPr lang="en-GB" dirty="0"/>
              <a:t> for rucaparib and </a:t>
            </a:r>
            <a:r>
              <a:rPr lang="en-GB" u="sng" dirty="0" err="1">
                <a:highlight>
                  <a:srgbClr val="00FF00"/>
                </a:highlight>
              </a:rPr>
              <a:t>cPAS</a:t>
            </a:r>
            <a:r>
              <a:rPr lang="en-GB" dirty="0"/>
              <a:t> for niraparib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Rectangle 8" descr="Marker showing slides are confidential ">
            <a:extLst>
              <a:ext uri="{FF2B5EF4-FFF2-40B4-BE49-F238E27FC236}">
                <a16:creationId xmlns:a16="http://schemas.microsoft.com/office/drawing/2014/main" id="{668D3361-5318-80A2-C44E-73DF9B4DC2B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2540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ADDE272-D33E-2392-769B-63FF4AE0740D}"/>
              </a:ext>
            </a:extLst>
          </p:cNvPr>
          <p:cNvSpPr txBox="1">
            <a:spLocks/>
          </p:cNvSpPr>
          <p:nvPr/>
        </p:nvSpPr>
        <p:spPr>
          <a:xfrm>
            <a:off x="1096353" y="6326664"/>
            <a:ext cx="10323914" cy="449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AE, adverse event; SACT, Systemic Anti-Cancer Therapy; PFS, progression-free; OS, overall survival; TSST, time to start of second subsequent therapy, TTD, time to treatment discontinuation</a:t>
            </a:r>
          </a:p>
        </p:txBody>
      </p:sp>
    </p:spTree>
    <p:extLst>
      <p:ext uri="{BB962C8B-B14F-4D97-AF65-F5344CB8AC3E}">
        <p14:creationId xmlns:p14="http://schemas.microsoft.com/office/powerpoint/2010/main" val="33748392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E8D94C0-22F5-DA72-76C2-2B55EE3F9D66}"/>
              </a:ext>
            </a:extLst>
          </p:cNvPr>
          <p:cNvSpPr txBox="1">
            <a:spLocks/>
          </p:cNvSpPr>
          <p:nvPr/>
        </p:nvSpPr>
        <p:spPr>
          <a:xfrm>
            <a:off x="496383" y="310192"/>
            <a:ext cx="11080069" cy="5361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/>
              <a:t>Potential recommendations: cost comparison</a:t>
            </a:r>
            <a:endParaRPr lang="en-GB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E06995-F83E-BDBB-1DD5-483C367BF0F2}"/>
              </a:ext>
            </a:extLst>
          </p:cNvPr>
          <p:cNvSpPr/>
          <p:nvPr/>
        </p:nvSpPr>
        <p:spPr>
          <a:xfrm>
            <a:off x="2844603" y="896300"/>
            <a:ext cx="3240000" cy="252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Lower health benefits, higher costs: </a:t>
            </a: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 not recommend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9C7E6-68C7-FC14-DD00-8561442A6664}"/>
              </a:ext>
            </a:extLst>
          </p:cNvPr>
          <p:cNvSpPr/>
          <p:nvPr/>
        </p:nvSpPr>
        <p:spPr>
          <a:xfrm>
            <a:off x="6107396" y="907912"/>
            <a:ext cx="3240000" cy="252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Greater health benefits, higher costs: </a:t>
            </a: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unable to recommend, need a cost-utility analysis (STA)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353DEE-FC55-E343-87BD-A71867C4B56F}"/>
              </a:ext>
            </a:extLst>
          </p:cNvPr>
          <p:cNvSpPr/>
          <p:nvPr/>
        </p:nvSpPr>
        <p:spPr>
          <a:xfrm>
            <a:off x="6107396" y="3441700"/>
            <a:ext cx="3240000" cy="252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Similar/greater health benefits, similar/lower costs:</a:t>
            </a: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recommend as an option</a:t>
            </a:r>
          </a:p>
        </p:txBody>
      </p:sp>
      <p:sp>
        <p:nvSpPr>
          <p:cNvPr id="9" name="TextBox 21">
            <a:extLst>
              <a:ext uri="{FF2B5EF4-FFF2-40B4-BE49-F238E27FC236}">
                <a16:creationId xmlns:a16="http://schemas.microsoft.com/office/drawing/2014/main" id="{7D1633FD-F084-663A-7AF4-3827D1F6D574}"/>
              </a:ext>
            </a:extLst>
          </p:cNvPr>
          <p:cNvSpPr txBox="1"/>
          <p:nvPr/>
        </p:nvSpPr>
        <p:spPr>
          <a:xfrm rot="16200000">
            <a:off x="4680144" y="1970547"/>
            <a:ext cx="23919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 in costs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835A9C-E834-11E5-9E6C-F5ED229BDB62}"/>
              </a:ext>
            </a:extLst>
          </p:cNvPr>
          <p:cNvSpPr/>
          <p:nvPr/>
        </p:nvSpPr>
        <p:spPr>
          <a:xfrm>
            <a:off x="2844603" y="3441700"/>
            <a:ext cx="3240000" cy="252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Lower health benefits, lower costs: </a:t>
            </a: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unable to recommend, need a cost-utility analysis (STA)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336D35-A685-DF8B-54CB-8533ED241881}"/>
              </a:ext>
            </a:extLst>
          </p:cNvPr>
          <p:cNvCxnSpPr/>
          <p:nvPr/>
        </p:nvCxnSpPr>
        <p:spPr>
          <a:xfrm>
            <a:off x="2819203" y="3415212"/>
            <a:ext cx="65520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F4BC83D-2335-8F05-BF08-2574A8A1ABCB}"/>
              </a:ext>
            </a:extLst>
          </p:cNvPr>
          <p:cNvCxnSpPr/>
          <p:nvPr/>
        </p:nvCxnSpPr>
        <p:spPr>
          <a:xfrm flipV="1">
            <a:off x="6084603" y="895212"/>
            <a:ext cx="0" cy="50760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20">
            <a:extLst>
              <a:ext uri="{FF2B5EF4-FFF2-40B4-BE49-F238E27FC236}">
                <a16:creationId xmlns:a16="http://schemas.microsoft.com/office/drawing/2014/main" id="{479EE6DC-F24F-3F83-46A2-0B6579977FED}"/>
              </a:ext>
            </a:extLst>
          </p:cNvPr>
          <p:cNvSpPr txBox="1"/>
          <p:nvPr/>
        </p:nvSpPr>
        <p:spPr>
          <a:xfrm>
            <a:off x="4530806" y="3453312"/>
            <a:ext cx="4253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 in  overall health benefit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2566E-0BF9-57C9-E63A-0DCDA1629D76}"/>
              </a:ext>
            </a:extLst>
          </p:cNvPr>
          <p:cNvSpPr txBox="1"/>
          <p:nvPr/>
        </p:nvSpPr>
        <p:spPr>
          <a:xfrm>
            <a:off x="1031132" y="6549442"/>
            <a:ext cx="10545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Abbreviations: STA: Single technology appraisal</a:t>
            </a:r>
          </a:p>
        </p:txBody>
      </p:sp>
      <p:sp>
        <p:nvSpPr>
          <p:cNvPr id="3" name="Rectangle 2" descr="Marker showing slides are confidential ">
            <a:extLst>
              <a:ext uri="{FF2B5EF4-FFF2-40B4-BE49-F238E27FC236}">
                <a16:creationId xmlns:a16="http://schemas.microsoft.com/office/drawing/2014/main" id="{A9DD2859-E8FB-FE90-7C02-DEDE360D179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2540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4775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3CA6D63-7C0A-4C28-2525-74EC5CD7699F}"/>
              </a:ext>
            </a:extLst>
          </p:cNvPr>
          <p:cNvSpPr txBox="1"/>
          <p:nvPr/>
        </p:nvSpPr>
        <p:spPr>
          <a:xfrm>
            <a:off x="234176" y="6189513"/>
            <a:ext cx="81403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36C4E-6E6D-F19B-C9AA-C302829E7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310192"/>
            <a:ext cx="11080069" cy="1276350"/>
          </a:xfrm>
        </p:spPr>
        <p:txBody>
          <a:bodyPr>
            <a:normAutofit/>
          </a:bodyPr>
          <a:lstStyle/>
          <a:p>
            <a:r>
              <a:rPr lang="en-GB" sz="3200" dirty="0"/>
              <a:t>Rucaparib (</a:t>
            </a:r>
            <a:r>
              <a:rPr lang="en-GB" sz="3200" dirty="0" err="1"/>
              <a:t>Rubraca</a:t>
            </a:r>
            <a:r>
              <a:rPr lang="en-GB" sz="3200" dirty="0"/>
              <a:t>, Pharma&amp;)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8499E19B-F246-78A4-7CA9-952082359A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804059"/>
              </p:ext>
            </p:extLst>
          </p:nvPr>
        </p:nvGraphicFramePr>
        <p:xfrm>
          <a:off x="381001" y="948367"/>
          <a:ext cx="11314616" cy="345126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817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6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482">
                <a:tc>
                  <a:txBody>
                    <a:bodyPr/>
                    <a:lstStyle/>
                    <a:p>
                      <a:r>
                        <a:rPr lang="en-GB" sz="2000" dirty="0"/>
                        <a:t>Marketing</a:t>
                      </a:r>
                      <a:r>
                        <a:rPr lang="en-GB" sz="2000" baseline="0" dirty="0"/>
                        <a:t> authorisation (GB) </a:t>
                      </a: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Maintenance treatment of adult patients with platinum-sensitive relapsed high-grade epithelial ovarian, fallopian tube, or primary peritoneal cancer who are in response (complete or partial) to platinum-based chemotherapy.</a:t>
                      </a: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r>
                        <a:rPr lang="en-GB" sz="2000" dirty="0"/>
                        <a:t>Mechanism of action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Poly-ADP-ribose polymerase (PARP) inhibitor which inhibits PARP proteins involved in DNA repair.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n-GB" sz="2000" dirty="0"/>
                        <a:t> allows DNA damage to accumulate and limits the options for DNA repair, resulting in tumour cell death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3999719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 dirty="0"/>
                        <a:t>Administration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000" dirty="0"/>
                        <a:t>Administered orally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000" dirty="0"/>
                        <a:t>Dose: 600mg (2x300mg) taken twice daily (1,200mg per day)</a:t>
                      </a:r>
                      <a:endParaRPr lang="en-GB" sz="20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514">
                <a:tc>
                  <a:txBody>
                    <a:bodyPr/>
                    <a:lstStyle/>
                    <a:p>
                      <a:r>
                        <a:rPr lang="en-GB" sz="2000" dirty="0"/>
                        <a:t>Price</a:t>
                      </a:r>
                      <a:endParaRPr lang="en-GB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£3,562.00 per pack of 60, 300 mg, 250 mg or 200 mg tablets.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/>
                        <a:t>Company has a confidential commercial arrangement (simple discount PAS)</a:t>
                      </a: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9061230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357E490-FFF5-6047-8D83-FB31E40EF39C}"/>
              </a:ext>
            </a:extLst>
          </p:cNvPr>
          <p:cNvSpPr txBox="1"/>
          <p:nvPr/>
        </p:nvSpPr>
        <p:spPr>
          <a:xfrm>
            <a:off x="1048215" y="6481900"/>
            <a:ext cx="10545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Abbreviations: GB: Great Britain; PAS: Patient access scheme</a:t>
            </a:r>
          </a:p>
        </p:txBody>
      </p:sp>
      <p:sp>
        <p:nvSpPr>
          <p:cNvPr id="3" name="Rectangle 2" descr="Marker showing slides are confidential ">
            <a:extLst>
              <a:ext uri="{FF2B5EF4-FFF2-40B4-BE49-F238E27FC236}">
                <a16:creationId xmlns:a16="http://schemas.microsoft.com/office/drawing/2014/main" id="{BBC3FEEF-F849-45AB-C560-ABC64028244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CONFIDENTIAL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3F5F1B-73A3-4684-75A8-A340E7D8E17C}"/>
              </a:ext>
            </a:extLst>
          </p:cNvPr>
          <p:cNvSpPr txBox="1"/>
          <p:nvPr/>
        </p:nvSpPr>
        <p:spPr>
          <a:xfrm>
            <a:off x="381001" y="4460307"/>
            <a:ext cx="11314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Nov 2019 - rucaparib recommended by NICE in CDF (TA611) as an option for maintenance treatment of relapsed, platinum-sensitive high-grade epithelial ovarian, fallopian tube or primary peritoneal cancer that has responded to platinum-based chemotherapy in adults (under managed access agreement)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Clinical uncertainty due to immaturity of OS data –additional data collection from ARIEL-3 study needed</a:t>
            </a:r>
          </a:p>
        </p:txBody>
      </p:sp>
    </p:spTree>
    <p:extLst>
      <p:ext uri="{BB962C8B-B14F-4D97-AF65-F5344CB8AC3E}">
        <p14:creationId xmlns:p14="http://schemas.microsoft.com/office/powerpoint/2010/main" val="260298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 descr="Decision problem, including population, intervention, comparators and outcomes">
            <a:extLst>
              <a:ext uri="{FF2B5EF4-FFF2-40B4-BE49-F238E27FC236}">
                <a16:creationId xmlns:a16="http://schemas.microsoft.com/office/drawing/2014/main" id="{B01DA72F-8395-4943-8F13-FDDF03955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82877"/>
              </p:ext>
            </p:extLst>
          </p:nvPr>
        </p:nvGraphicFramePr>
        <p:xfrm>
          <a:off x="157162" y="615677"/>
          <a:ext cx="11877675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678">
                  <a:extLst>
                    <a:ext uri="{9D8B030D-6E8A-4147-A177-3AD203B41FA5}">
                      <a16:colId xmlns:a16="http://schemas.microsoft.com/office/drawing/2014/main" val="2557443117"/>
                    </a:ext>
                  </a:extLst>
                </a:gridCol>
                <a:gridCol w="5094996">
                  <a:extLst>
                    <a:ext uri="{9D8B030D-6E8A-4147-A177-3AD203B41FA5}">
                      <a16:colId xmlns:a16="http://schemas.microsoft.com/office/drawing/2014/main" val="2079107674"/>
                    </a:ext>
                  </a:extLst>
                </a:gridCol>
                <a:gridCol w="5172001">
                  <a:extLst>
                    <a:ext uri="{9D8B030D-6E8A-4147-A177-3AD203B41FA5}">
                      <a16:colId xmlns:a16="http://schemas.microsoft.com/office/drawing/2014/main" val="1363918603"/>
                    </a:ext>
                  </a:extLst>
                </a:gridCol>
              </a:tblGrid>
              <a:tr h="304415">
                <a:tc>
                  <a:txBody>
                    <a:bodyPr/>
                    <a:lstStyle/>
                    <a:p>
                      <a:endParaRPr lang="en-GB" sz="1800" dirty="0">
                        <a:latin typeface="+mj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Final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Company decision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193136"/>
                  </a:ext>
                </a:extLst>
              </a:tr>
              <a:tr h="979423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Population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with relapsed, platinum-sensitive high-grade epithelial ovarian, fallopian tube or primary peritoneal cancer that is in response (complete or partial) to platinum-based chemotherapy</a:t>
                      </a:r>
                      <a:endParaRPr lang="en-GB" sz="1800" dirty="0">
                        <a:latin typeface="+mj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with platinum-sensitive relapsed high-grade epithelial ovarian, fallopian tube, or primary peritoneal cancer who are in response (complete or partial) to platinum-based chemotherapy</a:t>
                      </a:r>
                      <a:endParaRPr lang="en-GB" sz="1800" dirty="0">
                        <a:latin typeface="+mj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339764"/>
                  </a:ext>
                </a:extLst>
              </a:tr>
              <a:tr h="30441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Intervention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Rucaparib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Rucaparib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98515"/>
                  </a:ext>
                </a:extLst>
              </a:tr>
              <a:tr h="1949557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Comparators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1 of the following treatments, according to NICE guidance: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Niraparib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Olaparib (only for people who have a BRCA mutation)</a:t>
                      </a:r>
                      <a:endParaRPr lang="en-GB" sz="1800" dirty="0">
                        <a:latin typeface="+mj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people who have a BRCA mutation and have had 2 or more courses of platinum-based chemotherapy: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Olaparib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Niraparib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people who do not have a BRCA mutation and have had 2 or more courses of platinum-based chemotherapy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Niraparib</a:t>
                      </a:r>
                      <a:endParaRPr lang="en-GB" sz="1800" dirty="0">
                        <a:latin typeface="+mj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909800"/>
                  </a:ext>
                </a:extLst>
              </a:tr>
              <a:tr h="979423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+mj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Outcomes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 survival, progression-free survival, progression-free survival 2 (i.e. progression-free survival on next line of therapy), time to next line of therapy, adverse effects of treatment, health-related quality of life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 per final scope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154784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AEF2E7F-90E6-FC57-EC60-035E3204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" y="128990"/>
            <a:ext cx="11250785" cy="592817"/>
          </a:xfrm>
        </p:spPr>
        <p:txBody>
          <a:bodyPr/>
          <a:lstStyle/>
          <a:p>
            <a:r>
              <a:rPr lang="en-GB" dirty="0"/>
              <a:t>Decision problem</a:t>
            </a:r>
          </a:p>
        </p:txBody>
      </p:sp>
      <p:sp>
        <p:nvSpPr>
          <p:cNvPr id="4" name="Rectangle 3" descr="Marker showing slides are confidential ">
            <a:extLst>
              <a:ext uri="{FF2B5EF4-FFF2-40B4-BE49-F238E27FC236}">
                <a16:creationId xmlns:a16="http://schemas.microsoft.com/office/drawing/2014/main" id="{531D304B-F1F8-876F-32DB-BD1405F68D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2185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F84A-ABD8-B253-3A94-73852081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834" y="198206"/>
            <a:ext cx="11250785" cy="592817"/>
          </a:xfrm>
        </p:spPr>
        <p:txBody>
          <a:bodyPr/>
          <a:lstStyle/>
          <a:p>
            <a:r>
              <a:rPr lang="en-GB" dirty="0"/>
              <a:t>Treatment pathway and choice of comparators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6F614F-D9A1-E43B-7AB8-A3CED8BB51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9092" y="686535"/>
            <a:ext cx="11530271" cy="518683"/>
          </a:xfrm>
        </p:spPr>
        <p:txBody>
          <a:bodyPr/>
          <a:lstStyle/>
          <a:p>
            <a:r>
              <a:rPr lang="en-GB" sz="2000" dirty="0"/>
              <a:t>Rucaparib is positioned by company as a second- and subsequent-line maintenance therapy option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D85309-5A27-E584-3609-A97CC900C8CA}"/>
              </a:ext>
            </a:extLst>
          </p:cNvPr>
          <p:cNvSpPr txBox="1"/>
          <p:nvPr/>
        </p:nvSpPr>
        <p:spPr>
          <a:xfrm>
            <a:off x="7736784" y="5457474"/>
            <a:ext cx="421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company submission document B, Figure 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91FCA2-FFE3-B9B1-90FD-55A0373AC797}"/>
              </a:ext>
            </a:extLst>
          </p:cNvPr>
          <p:cNvGrpSpPr/>
          <p:nvPr/>
        </p:nvGrpSpPr>
        <p:grpSpPr>
          <a:xfrm>
            <a:off x="7736783" y="1228679"/>
            <a:ext cx="4123373" cy="4228795"/>
            <a:chOff x="3121508" y="1812011"/>
            <a:chExt cx="4123373" cy="4228795"/>
          </a:xfrm>
        </p:grpSpPr>
        <p:pic>
          <p:nvPicPr>
            <p:cNvPr id="3" name="Picture 2" descr="A diagram of a patient's surgery&#10;&#10;Description automatically generated">
              <a:extLst>
                <a:ext uri="{FF2B5EF4-FFF2-40B4-BE49-F238E27FC236}">
                  <a16:creationId xmlns:a16="http://schemas.microsoft.com/office/drawing/2014/main" id="{1D9F1F44-E79D-97B4-501C-8C2665185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21508" y="1812011"/>
              <a:ext cx="4123373" cy="422879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7EE2603-4C2D-432B-36AA-0584F78C1EEE}"/>
                </a:ext>
              </a:extLst>
            </p:cNvPr>
            <p:cNvSpPr/>
            <p:nvPr/>
          </p:nvSpPr>
          <p:spPr>
            <a:xfrm>
              <a:off x="5386183" y="4905610"/>
              <a:ext cx="1858698" cy="369332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4E708A-C68A-7716-CB94-7513EC9F56A3}"/>
              </a:ext>
            </a:extLst>
          </p:cNvPr>
          <p:cNvGrpSpPr/>
          <p:nvPr/>
        </p:nvGrpSpPr>
        <p:grpSpPr>
          <a:xfrm>
            <a:off x="230644" y="5701732"/>
            <a:ext cx="7159774" cy="378546"/>
            <a:chOff x="1456000" y="5690711"/>
            <a:chExt cx="10077188" cy="597171"/>
          </a:xfrm>
        </p:grpSpPr>
        <p:sp>
          <p:nvSpPr>
            <p:cNvPr id="8" name="Rectangle 7" descr="Question to committee">
              <a:extLst>
                <a:ext uri="{FF2B5EF4-FFF2-40B4-BE49-F238E27FC236}">
                  <a16:creationId xmlns:a16="http://schemas.microsoft.com/office/drawing/2014/main" id="{F45DD5E0-F029-F5FB-6FBA-58D5C0EB4C81}"/>
                </a:ext>
              </a:extLst>
            </p:cNvPr>
            <p:cNvSpPr/>
            <p:nvPr/>
          </p:nvSpPr>
          <p:spPr>
            <a:xfrm>
              <a:off x="1818063" y="5690711"/>
              <a:ext cx="9715125" cy="53166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>
                <a:tabLst>
                  <a:tab pos="1790700" algn="l"/>
                </a:tabLst>
              </a:pPr>
              <a:r>
                <a:rPr lang="en-GB" dirty="0">
                  <a:solidFill>
                    <a:schemeClr val="tx1"/>
                  </a:solidFill>
                  <a:latin typeface="Arial" panose="020B0604020202020204" pitchFamily="34" charset="0"/>
                </a:rPr>
                <a:t>Olaparib and niraparib are appropriate comparators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D022B8E-8E13-A8B7-77E8-C81DDC15D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456000" y="5711882"/>
              <a:ext cx="595554" cy="576000"/>
              <a:chOff x="-1440493" y="4133589"/>
              <a:chExt cx="595554" cy="57600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90C8AFC-76ED-DBAE-39AD-CC1D221B9CA0}"/>
                  </a:ext>
                </a:extLst>
              </p:cNvPr>
              <p:cNvSpPr/>
              <p:nvPr/>
            </p:nvSpPr>
            <p:spPr>
              <a:xfrm>
                <a:off x="-1440493" y="4133589"/>
                <a:ext cx="576000" cy="576000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11" name="Graphic 10">
                <a:extLst>
                  <a:ext uri="{FF2B5EF4-FFF2-40B4-BE49-F238E27FC236}">
                    <a16:creationId xmlns:a16="http://schemas.microsoft.com/office/drawing/2014/main" id="{87B41457-62DC-7CC3-D082-6B9C6F6E86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-1420939" y="4223961"/>
                <a:ext cx="576000" cy="463463"/>
              </a:xfrm>
              <a:prstGeom prst="rect">
                <a:avLst/>
              </a:prstGeom>
            </p:spPr>
          </p:pic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8E0EAFCE-061C-DD3F-6501-6DBFF803A676}"/>
              </a:ext>
            </a:extLst>
          </p:cNvPr>
          <p:cNvSpPr/>
          <p:nvPr/>
        </p:nvSpPr>
        <p:spPr>
          <a:xfrm>
            <a:off x="258430" y="3168361"/>
            <a:ext cx="7173667" cy="206814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</a:rPr>
              <a:t>EAG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Company positioning of rucaparib consistent with clinical practice in England and NICE recommended populations (TA784,TA908)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EAG’s clinical expert considered both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</a:rPr>
              <a:t>olaparib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 (BRCA mutation only) and niraparib to be reasonable comparators for rucaparib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Choice of niraparib as the comparator in cost-comparison analysis is acceptable– subgroup approach also reasonable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BE7D22-142F-4079-083F-A4BF852A0A43}"/>
              </a:ext>
            </a:extLst>
          </p:cNvPr>
          <p:cNvSpPr/>
          <p:nvPr/>
        </p:nvSpPr>
        <p:spPr>
          <a:xfrm>
            <a:off x="230644" y="1405118"/>
            <a:ext cx="7173667" cy="153344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accent2"/>
                </a:solidFill>
                <a:latin typeface="Arial" panose="020B0604020202020204" pitchFamily="34" charset="0"/>
              </a:rPr>
              <a:t>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Population for analyses split into BRCA and non-BRCA subgroups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Comparison of clinical efficacy to olaparib (in people with a BRCA mutation) and niraparib (both BRCA and non-BRCA populations)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Cost comparison with niraparib only</a:t>
            </a:r>
            <a:endParaRPr lang="en-GB" strike="sngStrik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3" descr="Marker showing slides are confidential ">
            <a:extLst>
              <a:ext uri="{FF2B5EF4-FFF2-40B4-BE49-F238E27FC236}">
                <a16:creationId xmlns:a16="http://schemas.microsoft.com/office/drawing/2014/main" id="{682F2A7F-A6F3-F550-4CFC-AB3B969B561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34000" y="0"/>
            <a:ext cx="152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70037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Clinical effectiveness</a:t>
            </a:r>
          </a:p>
        </p:txBody>
      </p:sp>
    </p:spTree>
    <p:extLst>
      <p:ext uri="{BB962C8B-B14F-4D97-AF65-F5344CB8AC3E}">
        <p14:creationId xmlns:p14="http://schemas.microsoft.com/office/powerpoint/2010/main" val="391230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DD43959-1CB7-7F6B-B74B-673194F1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4" y="47720"/>
            <a:ext cx="11250785" cy="592817"/>
          </a:xfrm>
        </p:spPr>
        <p:txBody>
          <a:bodyPr/>
          <a:lstStyle/>
          <a:p>
            <a:r>
              <a:rPr lang="en-GB" dirty="0"/>
              <a:t>Rucaparib clinical effectiveness– ARIEL3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333485A-367D-FF19-21FB-016624BFA8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4" y="531928"/>
            <a:ext cx="11621644" cy="807736"/>
          </a:xfrm>
        </p:spPr>
        <p:txBody>
          <a:bodyPr/>
          <a:lstStyle/>
          <a:p>
            <a:r>
              <a:rPr lang="en-GB" dirty="0"/>
              <a:t>Rucaparib improves PFS vs placebo but subsequent </a:t>
            </a:r>
            <a:r>
              <a:rPr lang="en-GB" dirty="0" err="1"/>
              <a:t>PARPi</a:t>
            </a:r>
            <a:r>
              <a:rPr lang="en-GB" dirty="0"/>
              <a:t> use does not match clinical practice and may affect OS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DB757C-E80E-B80D-0B5D-16CDD38500B3}"/>
              </a:ext>
            </a:extLst>
          </p:cNvPr>
          <p:cNvSpPr/>
          <p:nvPr/>
        </p:nvSpPr>
        <p:spPr>
          <a:xfrm>
            <a:off x="5348175" y="4065239"/>
            <a:ext cx="6528391" cy="231246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accent2"/>
                </a:solidFill>
                <a:latin typeface="Arial" panose="020B0604020202020204" pitchFamily="34" charset="0"/>
              </a:rPr>
              <a:t>EAG</a:t>
            </a:r>
            <a:endParaRPr lang="en-GB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Agree that subsequent </a:t>
            </a:r>
            <a:r>
              <a:rPr lang="en-GB" sz="1600" dirty="0" err="1">
                <a:solidFill>
                  <a:schemeClr val="tx1"/>
                </a:solidFill>
                <a:latin typeface="+mj-lt"/>
              </a:rPr>
              <a:t>PARPi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 could impact on OS, but not possible to predict direction of bias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Clinical experts to EAG - 2nd </a:t>
            </a:r>
            <a:r>
              <a:rPr lang="en-GB" sz="1600" dirty="0" err="1">
                <a:solidFill>
                  <a:schemeClr val="tx1"/>
                </a:solidFill>
                <a:latin typeface="+mj-lt"/>
              </a:rPr>
              <a:t>PARPi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 not permitted in clinical practice. P</a:t>
            </a:r>
            <a:r>
              <a:rPr lang="en-GB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atients with no previous use could receive subsequent </a:t>
            </a:r>
            <a:r>
              <a:rPr lang="en-GB" sz="16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PARPi</a:t>
            </a:r>
            <a:r>
              <a:rPr lang="en-GB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if responding to platinum-based chemo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</a:rPr>
              <a:t>Do not consider adjusted analyses appropriate for UK because it breaks randomisation and some people eligible for subsequent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PARPi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</a:rPr>
              <a:t> (if they responded to platinum-based chemotherapy)</a:t>
            </a:r>
          </a:p>
        </p:txBody>
      </p:sp>
      <p:pic>
        <p:nvPicPr>
          <p:cNvPr id="6" name="Picture 5" descr="A graph of a number of patients&#10;&#10;Description automatically generated with medium confidence">
            <a:extLst>
              <a:ext uri="{FF2B5EF4-FFF2-40B4-BE49-F238E27FC236}">
                <a16:creationId xmlns:a16="http://schemas.microsoft.com/office/drawing/2014/main" id="{C61D040F-6EDF-4803-D987-EFB5ABEFE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91" y="1341286"/>
            <a:ext cx="4552159" cy="417542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61554E-BC0A-F238-3AB9-6E9ED194933F}"/>
              </a:ext>
            </a:extLst>
          </p:cNvPr>
          <p:cNvSpPr/>
          <p:nvPr/>
        </p:nvSpPr>
        <p:spPr>
          <a:xfrm>
            <a:off x="5348176" y="966378"/>
            <a:ext cx="6528391" cy="308586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ARIEL-3 data improves PFS vs placebo in ITT and BRCA populations (</a:t>
            </a:r>
            <a:r>
              <a:rPr lang="en-GB" sz="18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</a:t>
            </a: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) – same data as TA611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Final analysis (4 April 2022; median follow-up 77.0 months),OS data were mature, having reached 72.7% of events in the ITT population.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No significant difference in OS between rucaparib and placebo in ITT and BRCA populations (</a:t>
            </a: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********************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Company – unbalanced subsequent </a:t>
            </a:r>
            <a:r>
              <a:rPr lang="en-GB" sz="1600" dirty="0" err="1">
                <a:solidFill>
                  <a:schemeClr val="tx1"/>
                </a:solidFill>
                <a:latin typeface="+mj-lt"/>
              </a:rPr>
              <a:t>PARPi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 use may bias OS against rucaparib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Exploratory company analyses excluding subsequent </a:t>
            </a:r>
            <a:r>
              <a:rPr lang="en-GB" sz="1600" dirty="0" err="1">
                <a:solidFill>
                  <a:schemeClr val="tx1"/>
                </a:solidFill>
                <a:latin typeface="+mj-lt"/>
              </a:rPr>
              <a:t>PARPi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 use in placebo group – significantly longer OS in the rucaparib arm than in the placebo arm</a:t>
            </a:r>
            <a:endParaRPr lang="en-GB" sz="1600" u="sng" strike="sngStrike" dirty="0">
              <a:solidFill>
                <a:srgbClr val="C00000"/>
              </a:solidFill>
              <a:highlight>
                <a:srgbClr val="00FFFF"/>
              </a:highlight>
              <a:latin typeface="+mj-lt"/>
            </a:endParaRP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C35D0AAA-2311-0893-11D1-17999A72DAD1}"/>
              </a:ext>
            </a:extLst>
          </p:cNvPr>
          <p:cNvSpPr txBox="1">
            <a:spLocks/>
          </p:cNvSpPr>
          <p:nvPr/>
        </p:nvSpPr>
        <p:spPr>
          <a:xfrm>
            <a:off x="1004822" y="6438536"/>
            <a:ext cx="11083546" cy="293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PFS, progression-free survival; ITT, intention to treat; OS, overall survival, </a:t>
            </a:r>
            <a:r>
              <a:rPr lang="en-GB" dirty="0" err="1"/>
              <a:t>PARPi</a:t>
            </a:r>
            <a:r>
              <a:rPr lang="en-GB" dirty="0"/>
              <a:t>, PARP inhibitor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8100F4-AD4C-38CC-2A13-37582B0EDA96}"/>
              </a:ext>
            </a:extLst>
          </p:cNvPr>
          <p:cNvSpPr txBox="1"/>
          <p:nvPr/>
        </p:nvSpPr>
        <p:spPr>
          <a:xfrm>
            <a:off x="340140" y="5644202"/>
            <a:ext cx="4824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company submission document B, Figure 13</a:t>
            </a:r>
          </a:p>
        </p:txBody>
      </p:sp>
    </p:spTree>
    <p:extLst>
      <p:ext uri="{BB962C8B-B14F-4D97-AF65-F5344CB8AC3E}">
        <p14:creationId xmlns:p14="http://schemas.microsoft.com/office/powerpoint/2010/main" val="348222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5002-30EA-9996-680B-133ED1B80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efficacy test – indirect treatment comparisons</a:t>
            </a:r>
          </a:p>
        </p:txBody>
      </p:sp>
      <p:pic>
        <p:nvPicPr>
          <p:cNvPr id="6" name="Picture 5" descr="A diagram of a base case analysis&#10;&#10;Description automatically generated">
            <a:extLst>
              <a:ext uri="{FF2B5EF4-FFF2-40B4-BE49-F238E27FC236}">
                <a16:creationId xmlns:a16="http://schemas.microsoft.com/office/drawing/2014/main" id="{4BD2F366-4798-4C96-FC57-B2B817B1E9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56" t="6260" r="4187" b="4406"/>
          <a:stretch/>
        </p:blipFill>
        <p:spPr>
          <a:xfrm>
            <a:off x="784308" y="1365248"/>
            <a:ext cx="7043287" cy="29229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F762E31-8E46-CD88-2591-38DD1FD485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45179" y="1333426"/>
            <a:ext cx="3783480" cy="496647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No direct RCT data for rucaparib vs. comparators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ITCs including NMAs, MAICs and 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naïve comparison using </a:t>
            </a:r>
            <a:r>
              <a:rPr lang="en-GB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SACT data to estimate clinical efficacy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NORA excluded in </a:t>
            </a:r>
            <a:r>
              <a:rPr lang="en-GB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base case ITC (lower starting dose niraparib/only 2 prior lines of chemotherapy– EAG preference) and MAICs</a:t>
            </a:r>
            <a:endParaRPr lang="en-GB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Fixed Bayesian effects for all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43178E1-88B3-B840-A63F-5CCCCFAF5B5A}"/>
              </a:ext>
            </a:extLst>
          </p:cNvPr>
          <p:cNvSpPr txBox="1">
            <a:spLocks/>
          </p:cNvSpPr>
          <p:nvPr/>
        </p:nvSpPr>
        <p:spPr>
          <a:xfrm>
            <a:off x="812460" y="4810853"/>
            <a:ext cx="7015135" cy="1454658"/>
          </a:xfrm>
          <a:prstGeom prst="rect">
            <a:avLst/>
          </a:prstGeom>
          <a:noFill/>
          <a:ln w="38100" cap="flat" cmpd="sng" algn="ctr">
            <a:solidFill>
              <a:srgbClr val="00206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Lato" panose="020F0502020204030203" pitchFamily="34" charset="0"/>
                <a:ea typeface="Lato" panose="020F0502020204030203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Lato" panose="020F0502020204030203" pitchFamily="34" charset="0"/>
                <a:ea typeface="Lato" panose="020F0502020204030203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Lato" panose="020F0502020204030203" pitchFamily="34" charset="0"/>
                <a:ea typeface="Lato" panose="020F0502020204030203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Lato" panose="020F0502020204030203" pitchFamily="34" charset="0"/>
                <a:ea typeface="Lato" panose="020F0502020204030203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Lato" panose="020F0502020204030203" pitchFamily="34" charset="0"/>
                <a:ea typeface="Lato" panose="020F0502020204030203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</a:rPr>
              <a:t>EAG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Included trials are good match for population, agrees with low risk of bias assessment from company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</a:rPr>
              <a:t>NMAs are most robust efficacy data with no head-to-head data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94D6FA3-4F63-CFA9-5374-23DC0BD47D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6724" y="856341"/>
            <a:ext cx="11250786" cy="520838"/>
          </a:xfrm>
        </p:spPr>
        <p:txBody>
          <a:bodyPr/>
          <a:lstStyle/>
          <a:p>
            <a:r>
              <a:rPr lang="en-GB" dirty="0"/>
              <a:t>ITCs conducted in absence of head-to-head clinical efficacy data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FE9B57E-B6CD-5762-DEC5-C857B6763ADF}"/>
              </a:ext>
            </a:extLst>
          </p:cNvPr>
          <p:cNvSpPr txBox="1">
            <a:spLocks noGrp="1"/>
          </p:cNvSpPr>
          <p:nvPr>
            <p:ph type="body" sz="quarter" idx="13"/>
          </p:nvPr>
        </p:nvSpPr>
        <p:spPr>
          <a:xfrm>
            <a:off x="1096963" y="6344860"/>
            <a:ext cx="9086850" cy="4561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Abbreviations: ITC; indirect treatment comparison, NMA; network meta analysis; MAICs, matching adjusted indirect comparisons; SACT, Systemic Anti-Cancer Therapy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824BD6-3EA4-18F4-0BDC-B58EDF48B981}"/>
              </a:ext>
            </a:extLst>
          </p:cNvPr>
          <p:cNvSpPr txBox="1"/>
          <p:nvPr/>
        </p:nvSpPr>
        <p:spPr>
          <a:xfrm>
            <a:off x="749996" y="4274100"/>
            <a:ext cx="6309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Company submission document B, Figure 23</a:t>
            </a:r>
          </a:p>
        </p:txBody>
      </p:sp>
    </p:spTree>
    <p:extLst>
      <p:ext uri="{BB962C8B-B14F-4D97-AF65-F5344CB8AC3E}">
        <p14:creationId xmlns:p14="http://schemas.microsoft.com/office/powerpoint/2010/main" val="316692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1211-58FB-B4F1-6BAF-4F076805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263524"/>
            <a:ext cx="6892654" cy="592817"/>
          </a:xfrm>
        </p:spPr>
        <p:txBody>
          <a:bodyPr/>
          <a:lstStyle/>
          <a:p>
            <a:r>
              <a:rPr lang="en-GB" dirty="0"/>
              <a:t>Base case NMA 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87D13-C18C-C256-77E0-8E233ACFF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3385" y="6033395"/>
            <a:ext cx="10774126" cy="805128"/>
          </a:xfrm>
        </p:spPr>
        <p:txBody>
          <a:bodyPr>
            <a:noAutofit/>
          </a:bodyPr>
          <a:lstStyle/>
          <a:p>
            <a:r>
              <a:rPr lang="en-GB" dirty="0"/>
              <a:t>Abbreviations: </a:t>
            </a:r>
            <a:r>
              <a:rPr lang="en-GB" dirty="0">
                <a:solidFill>
                  <a:schemeClr val="tx1"/>
                </a:solidFill>
              </a:rPr>
              <a:t>BRCA, breast cancer gene; CI, confidence interval; HR, hazard ratio; INV, investigator-assessed; IRC; independent review committee; ITT, intention-to-treat; </a:t>
            </a:r>
            <a:r>
              <a:rPr lang="en-GB" dirty="0"/>
              <a:t>NMA; network meta analysis; MAICs, matching adjusted indirect comparisons; SACT, Systemic Anti-Cancer Therapy;</a:t>
            </a:r>
            <a:r>
              <a:rPr lang="en-GB" dirty="0">
                <a:solidFill>
                  <a:schemeClr val="tx1"/>
                </a:solidFill>
              </a:rPr>
              <a:t> PFS, progression-free survival</a:t>
            </a:r>
            <a:r>
              <a:rPr lang="en-GB" dirty="0"/>
              <a:t>; PFS2, </a:t>
            </a:r>
            <a:r>
              <a:rPr lang="en-GB" dirty="0">
                <a:solidFill>
                  <a:schemeClr val="tx1"/>
                </a:solidFill>
              </a:rPr>
              <a:t>time to second progression event; OS, overall survival; TSST, time to start of second subsequent therapy, TTD, time to treatment discontinuation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CD51D-0BA0-094D-DA19-787814E32A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Rucaparib and niraparib have similar efficacy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C9D98B-C431-DE92-AFED-8B63518E1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117166"/>
              </p:ext>
            </p:extLst>
          </p:nvPr>
        </p:nvGraphicFramePr>
        <p:xfrm>
          <a:off x="4352471" y="1113269"/>
          <a:ext cx="7833507" cy="425665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81036">
                  <a:extLst>
                    <a:ext uri="{9D8B030D-6E8A-4147-A177-3AD203B41FA5}">
                      <a16:colId xmlns:a16="http://schemas.microsoft.com/office/drawing/2014/main" val="2504412433"/>
                    </a:ext>
                  </a:extLst>
                </a:gridCol>
                <a:gridCol w="2656506">
                  <a:extLst>
                    <a:ext uri="{9D8B030D-6E8A-4147-A177-3AD203B41FA5}">
                      <a16:colId xmlns:a16="http://schemas.microsoft.com/office/drawing/2014/main" val="3565922707"/>
                    </a:ext>
                  </a:extLst>
                </a:gridCol>
                <a:gridCol w="2795965">
                  <a:extLst>
                    <a:ext uri="{9D8B030D-6E8A-4147-A177-3AD203B41FA5}">
                      <a16:colId xmlns:a16="http://schemas.microsoft.com/office/drawing/2014/main" val="970769240"/>
                    </a:ext>
                  </a:extLst>
                </a:gridCol>
              </a:tblGrid>
              <a:tr h="23056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Rucaparib vs olaparib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Rucaparib vs niraparib</a:t>
                      </a:r>
                      <a:endParaRPr lang="en-GB" sz="18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extLst>
                  <a:ext uri="{0D108BD9-81ED-4DB2-BD59-A6C34878D82A}">
                    <a16:rowId xmlns:a16="http://schemas.microsoft.com/office/drawing/2014/main" val="2572276943"/>
                  </a:ext>
                </a:extLst>
              </a:tr>
              <a:tr h="230568"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BRCA mutated cohort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92935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INV-PFS, HR (95% CI)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137019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IRC-PFS, HR (95% CI)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08487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OS, HR (95% CI)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6161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PFS2, HR (95% CI)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554704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TSST, HR (95% CI)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585528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TTD, HR (95% CI)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445070"/>
                  </a:ext>
                </a:extLst>
              </a:tr>
              <a:tr h="230568"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dirty="0">
                          <a:effectLst/>
                        </a:rPr>
                        <a:t>Non-BRCA mutated cohort 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152625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INV-PFS, HR (95% CI)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06548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IRC-PFS, HR (95% CI)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4245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OS, HR (95% CI)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00938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>
                          <a:effectLst/>
                        </a:rPr>
                        <a:t>PFS2, HR (95% CI)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28485"/>
                  </a:ext>
                </a:extLst>
              </a:tr>
              <a:tr h="23056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effectLst/>
                        </a:rPr>
                        <a:t>TSST, HR (95% CI)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169" marR="2116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72463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9A587F-D74D-EA0D-4222-AFD37EB1F1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4517" y="1217102"/>
            <a:ext cx="4103064" cy="476239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+mj-lt"/>
              </a:rPr>
              <a:t>EAG</a:t>
            </a:r>
            <a:r>
              <a:rPr lang="en-GB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conclusions</a:t>
            </a:r>
            <a:endParaRPr lang="en-GB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NMA are most robust results </a:t>
            </a: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 ********************************************)</a:t>
            </a:r>
            <a:endParaRPr lang="en-GB" sz="1600" u="sng" dirty="0">
              <a:solidFill>
                <a:schemeClr val="tx1"/>
              </a:solidFill>
              <a:highlight>
                <a:srgbClr val="00FFFF"/>
              </a:highlight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********************  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due to sparse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****************************************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*********************************************************************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j-lt"/>
              </a:rPr>
              <a:t>NMA results</a:t>
            </a:r>
            <a:r>
              <a:rPr lang="en-GB" sz="1600" u="sng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6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****************** **********************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513013A-4380-0F24-DB28-6463969CDCB5}"/>
              </a:ext>
            </a:extLst>
          </p:cNvPr>
          <p:cNvGrpSpPr/>
          <p:nvPr/>
        </p:nvGrpSpPr>
        <p:grpSpPr>
          <a:xfrm>
            <a:off x="4155825" y="5563960"/>
            <a:ext cx="8049726" cy="503764"/>
            <a:chOff x="1517933" y="5684167"/>
            <a:chExt cx="11920792" cy="737593"/>
          </a:xfrm>
        </p:grpSpPr>
        <p:sp>
          <p:nvSpPr>
            <p:cNvPr id="9" name="Rectangle 8" descr="Question to committee">
              <a:extLst>
                <a:ext uri="{FF2B5EF4-FFF2-40B4-BE49-F238E27FC236}">
                  <a16:creationId xmlns:a16="http://schemas.microsoft.com/office/drawing/2014/main" id="{F97EE120-097F-0C0F-D06D-A2CF38DF37AF}"/>
                </a:ext>
              </a:extLst>
            </p:cNvPr>
            <p:cNvSpPr/>
            <p:nvPr/>
          </p:nvSpPr>
          <p:spPr>
            <a:xfrm>
              <a:off x="1838128" y="5763085"/>
              <a:ext cx="11600597" cy="6519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790700" algn="l"/>
                </a:tabLst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ITCs support equivalent efficacy between rucaparib and niraparib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5AEADF6-ACAE-DF62-06FF-1270E43F9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517933" y="5684167"/>
              <a:ext cx="640392" cy="737593"/>
              <a:chOff x="-1378560" y="4105874"/>
              <a:chExt cx="640392" cy="737593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AACE15CD-6771-01F8-40C1-92336659F218}"/>
                  </a:ext>
                </a:extLst>
              </p:cNvPr>
              <p:cNvSpPr/>
              <p:nvPr/>
            </p:nvSpPr>
            <p:spPr>
              <a:xfrm>
                <a:off x="-1378560" y="4105874"/>
                <a:ext cx="640392" cy="695993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04777E2F-7476-E2D4-7B11-B5A6FDE2B9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-1272297" y="4105874"/>
                <a:ext cx="427865" cy="737593"/>
              </a:xfrm>
              <a:prstGeom prst="rect">
                <a:avLst/>
              </a:prstGeom>
            </p:spPr>
          </p:pic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0D2EF25-B8EF-A40B-0D1F-93209925F554}"/>
              </a:ext>
            </a:extLst>
          </p:cNvPr>
          <p:cNvSpPr txBox="1"/>
          <p:nvPr/>
        </p:nvSpPr>
        <p:spPr>
          <a:xfrm>
            <a:off x="9013220" y="5312241"/>
            <a:ext cx="316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EAG report, Table 10</a:t>
            </a:r>
          </a:p>
        </p:txBody>
      </p:sp>
    </p:spTree>
    <p:extLst>
      <p:ext uri="{BB962C8B-B14F-4D97-AF65-F5344CB8AC3E}">
        <p14:creationId xmlns:p14="http://schemas.microsoft.com/office/powerpoint/2010/main" val="1756091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FEF9133-742E-1F2A-F7E4-3242C25D58A7}"/>
              </a:ext>
            </a:extLst>
          </p:cNvPr>
          <p:cNvGrpSpPr/>
          <p:nvPr/>
        </p:nvGrpSpPr>
        <p:grpSpPr>
          <a:xfrm>
            <a:off x="67059" y="5533373"/>
            <a:ext cx="11597364" cy="481741"/>
            <a:chOff x="1397941" y="6213785"/>
            <a:chExt cx="11995092" cy="737593"/>
          </a:xfrm>
        </p:grpSpPr>
        <p:sp>
          <p:nvSpPr>
            <p:cNvPr id="18" name="Rectangle 17" descr="Question to committee">
              <a:extLst>
                <a:ext uri="{FF2B5EF4-FFF2-40B4-BE49-F238E27FC236}">
                  <a16:creationId xmlns:a16="http://schemas.microsoft.com/office/drawing/2014/main" id="{AC801C5F-FEB0-40FF-A36B-9C824A96DC9D}"/>
                </a:ext>
              </a:extLst>
            </p:cNvPr>
            <p:cNvSpPr/>
            <p:nvPr/>
          </p:nvSpPr>
          <p:spPr>
            <a:xfrm>
              <a:off x="1792437" y="6261463"/>
              <a:ext cx="11600596" cy="6519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>
                <a:tabLst>
                  <a:tab pos="1790700" algn="l"/>
                </a:tabLst>
              </a:pPr>
              <a:r>
                <a:rPr lang="en-GB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Rucaparib and niraparib efficacy and safety profiles are similar – appropriate for cost comparison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D9A7C60-4C89-4CFD-AF3B-502EA82E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397941" y="6213785"/>
              <a:ext cx="640392" cy="737593"/>
              <a:chOff x="-1498552" y="4635492"/>
              <a:chExt cx="640392" cy="737593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8838C65-6756-4939-9479-5E73E09012AB}"/>
                  </a:ext>
                </a:extLst>
              </p:cNvPr>
              <p:cNvSpPr/>
              <p:nvPr/>
            </p:nvSpPr>
            <p:spPr>
              <a:xfrm>
                <a:off x="-1498552" y="4653559"/>
                <a:ext cx="640392" cy="695993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Arial" panose="020B0604020202020204" pitchFamily="34" charset="0"/>
                </a:endParaRPr>
              </a:p>
            </p:txBody>
          </p:sp>
          <p:pic>
            <p:nvPicPr>
              <p:cNvPr id="21" name="Graphic 20">
                <a:extLst>
                  <a:ext uri="{FF2B5EF4-FFF2-40B4-BE49-F238E27FC236}">
                    <a16:creationId xmlns:a16="http://schemas.microsoft.com/office/drawing/2014/main" id="{DB9D2A3C-C9C6-4A0A-8247-E7B3A6AEA5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-1392289" y="4635492"/>
                <a:ext cx="427865" cy="737593"/>
              </a:xfrm>
              <a:prstGeom prst="rect">
                <a:avLst/>
              </a:prstGeom>
            </p:spPr>
          </p:pic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F91835E-E578-093E-2D0B-0280CB67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4" y="263524"/>
            <a:ext cx="11306862" cy="592817"/>
          </a:xfrm>
        </p:spPr>
        <p:txBody>
          <a:bodyPr>
            <a:normAutofit/>
          </a:bodyPr>
          <a:lstStyle/>
          <a:p>
            <a:r>
              <a:rPr lang="en-GB" dirty="0"/>
              <a:t>EAG critique of ITCs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7DF69-E223-3079-FCBF-796ABD86C1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5385" y="6300111"/>
            <a:ext cx="11083546" cy="557889"/>
          </a:xfrm>
        </p:spPr>
        <p:txBody>
          <a:bodyPr>
            <a:noAutofit/>
          </a:bodyPr>
          <a:lstStyle/>
          <a:p>
            <a:r>
              <a:rPr lang="en-GB" dirty="0"/>
              <a:t>Abbreviations: AE, adverse events; NMA, network meta-analysis; RCT, randomised controlled trial; TEAEs; treatment-associated adverse events; </a:t>
            </a:r>
            <a:r>
              <a:rPr lang="en-GB" dirty="0">
                <a:solidFill>
                  <a:schemeClr val="tx1"/>
                </a:solidFill>
              </a:rPr>
              <a:t>PFS, progression-free survival; OS, overall survival; TTD, time to treatment discontinuation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5AE4B2-A1E3-93E2-5630-E9DD326279C4}"/>
              </a:ext>
            </a:extLst>
          </p:cNvPr>
          <p:cNvSpPr/>
          <p:nvPr/>
        </p:nvSpPr>
        <p:spPr>
          <a:xfrm>
            <a:off x="583477" y="1319075"/>
            <a:ext cx="10862891" cy="392930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EAG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Some clinical heterogeneity between trial patient populations – not likely to have substantial impact on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No comparison of AEs – ARIEL-3 safety data shows rucaparib associated with </a:t>
            </a:r>
            <a:r>
              <a:rPr lang="en-GB" sz="20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 </a:t>
            </a:r>
            <a:r>
              <a:rPr lang="en-GB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proportion of patients with Grade 3 or above combined ALT/AST TEAEs versus niraparib in NOVA </a:t>
            </a:r>
            <a:r>
              <a:rPr lang="en-GB" sz="2000" u="sng" dirty="0">
                <a:solidFill>
                  <a:schemeClr val="tx1"/>
                </a:solidFill>
                <a:effectLst/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 </a:t>
            </a:r>
            <a:r>
              <a:rPr lang="en-GB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proportion of patients with at least one Grade 3+ TEAE 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EAG’s clinical experts - despite differences in individual AEs for the PARP inhibitors, there were no major safety concerns regarding differences in AEs between rucaparib, niraparib and </a:t>
            </a:r>
            <a:r>
              <a:rPr lang="en-GB" sz="2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olaparib</a:t>
            </a:r>
            <a:r>
              <a:rPr lang="en-GB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Validated OS &amp; PFS for rucaparib vs niraparib and obtained similar results to company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Not all data in NMAs could be validated (unclear source for some data)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</a:rPr>
              <a:t>Analysis for TTD for rucaparib vs niraparib not possible – no suitable data for niraparib</a:t>
            </a:r>
            <a:endParaRPr lang="en-GB" sz="20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FF6AB-038F-54C2-7071-7282AF3418A2}"/>
              </a:ext>
            </a:extLst>
          </p:cNvPr>
          <p:cNvSpPr txBox="1">
            <a:spLocks/>
          </p:cNvSpPr>
          <p:nvPr/>
        </p:nvSpPr>
        <p:spPr>
          <a:xfrm>
            <a:off x="466724" y="739377"/>
            <a:ext cx="11250786" cy="520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Lato" panose="020F0502020204030203" pitchFamily="34" charset="0"/>
                <a:ea typeface="Inter SemiBold" panose="02000503000000020004" pitchFamily="2" charset="0"/>
                <a:cs typeface="Lato" panose="020F050202020403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No major concerns – suitable for decision making </a:t>
            </a:r>
          </a:p>
        </p:txBody>
      </p:sp>
    </p:spTree>
    <p:extLst>
      <p:ext uri="{BB962C8B-B14F-4D97-AF65-F5344CB8AC3E}">
        <p14:creationId xmlns:p14="http://schemas.microsoft.com/office/powerpoint/2010/main" val="3663646807"/>
      </p:ext>
    </p:extLst>
  </p:cSld>
  <p:clrMapOvr>
    <a:masterClrMapping/>
  </p:clrMapOvr>
</p:sld>
</file>

<file path=ppt/theme/theme1.xml><?xml version="1.0" encoding="utf-8"?>
<a:theme xmlns:a="http://schemas.openxmlformats.org/drawingml/2006/main" name="NICE">
  <a:themeElements>
    <a:clrScheme name="NICE colour palette">
      <a:dk1>
        <a:srgbClr val="000000"/>
      </a:dk1>
      <a:lt1>
        <a:srgbClr val="FFFFFF"/>
      </a:lt1>
      <a:dk2>
        <a:srgbClr val="00436C"/>
      </a:dk2>
      <a:lt2>
        <a:srgbClr val="F7F3F1"/>
      </a:lt2>
      <a:accent1>
        <a:srgbClr val="228096"/>
      </a:accent1>
      <a:accent2>
        <a:srgbClr val="00436C"/>
      </a:accent2>
      <a:accent3>
        <a:srgbClr val="EAD054"/>
      </a:accent3>
      <a:accent4>
        <a:srgbClr val="EDD8CD"/>
      </a:accent4>
      <a:accent5>
        <a:srgbClr val="37916D"/>
      </a:accent5>
      <a:accent6>
        <a:srgbClr val="D07B4C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LANK">
      <a:srgbClr val="FFFFFF"/>
    </a:custClr>
    <a:custClr name="Black 100%">
      <a:srgbClr val="000000"/>
    </a:custClr>
    <a:custClr name="Soft cream 100%">
      <a:srgbClr val="DED5CA"/>
    </a:custClr>
    <a:custClr name="BLANK">
      <a:srgbClr val="FFFFFF"/>
    </a:custClr>
    <a:custClr name="Bold teal 100%">
      <a:srgbClr val="228096"/>
    </a:custClr>
    <a:custClr name="Deep blue 100%">
      <a:srgbClr val="00436C"/>
    </a:custClr>
    <a:custClr name="Positive yellow 100%">
      <a:srgbClr val="EAD054"/>
    </a:custClr>
    <a:custClr name="Warm pink 100%">
      <a:srgbClr val="EDD8CD"/>
    </a:custClr>
    <a:custClr name="Balanced green 100%">
      <a:srgbClr val="37906D"/>
    </a:custClr>
    <a:custClr name="Natural tan 100%">
      <a:srgbClr val="D07B4D"/>
    </a:custClr>
    <a:custClr name="BLANK">
      <a:srgbClr val="FFFFFF"/>
    </a:custClr>
    <a:custClr name="Black 75%">
      <a:srgbClr val="404040"/>
    </a:custClr>
    <a:custClr name="Soft cream 75%">
      <a:srgbClr val="E6E0D7"/>
    </a:custClr>
    <a:custClr name="BLANK">
      <a:srgbClr val="FFFFFF"/>
    </a:custClr>
    <a:custClr name="Bold teal 75%">
      <a:srgbClr val="59A0B0"/>
    </a:custClr>
    <a:custClr name="Deep blue 75%">
      <a:srgbClr val="407291"/>
    </a:custClr>
    <a:custClr name="Positive yellow 75%">
      <a:srgbClr val="EFDC7F"/>
    </a:custClr>
    <a:custClr name="Warm pink 75%">
      <a:srgbClr val="F2E2D9"/>
    </a:custClr>
    <a:custClr name="Balanced green 75%">
      <a:srgbClr val="69AC91"/>
    </a:custClr>
    <a:custClr name="Natural tan 75%">
      <a:srgbClr val="DC9C7A"/>
    </a:custClr>
    <a:custClr name="BLANK">
      <a:srgbClr val="FFFFFF"/>
    </a:custClr>
    <a:custClr name="Black 50%">
      <a:srgbClr val="808080"/>
    </a:custClr>
    <a:custClr name="Soft cream 50%">
      <a:srgbClr val="EEEAE4"/>
    </a:custClr>
    <a:custClr name="BLANK">
      <a:srgbClr val="FFFFFF"/>
    </a:custClr>
    <a:custClr name="Bold teal 50%">
      <a:srgbClr val="91C0CB"/>
    </a:custClr>
    <a:custClr name="Deep blue 50%">
      <a:srgbClr val="80A1B5"/>
    </a:custClr>
    <a:custClr name="Positive yellow 50%">
      <a:srgbClr val="F4E8AA"/>
    </a:custClr>
    <a:custClr name="Warm pink 50%">
      <a:srgbClr val="F6ECE6"/>
    </a:custClr>
    <a:custClr name="Balanced green 50%">
      <a:srgbClr val="9BC8B6"/>
    </a:custClr>
    <a:custClr name="Natural tan 50%">
      <a:srgbClr val="E7BDA6"/>
    </a:custClr>
    <a:custClr name="BLANK">
      <a:srgbClr val="FFFFFF"/>
    </a:custClr>
    <a:custClr name="Black 25%">
      <a:srgbClr val="BFBFBF"/>
    </a:custClr>
    <a:custClr name="Soft cream 25%">
      <a:srgbClr val="F7F4F1"/>
    </a:custClr>
    <a:custClr name="BLANK">
      <a:srgbClr val="FFFFFF"/>
    </a:custClr>
    <a:custClr name="Bold teal 25%">
      <a:srgbClr val="C8E0E6"/>
    </a:custClr>
    <a:custClr name="Deep blue 25%">
      <a:srgbClr val="BFD0DA"/>
    </a:custClr>
    <a:custClr name="Positive yellow 25%">
      <a:srgbClr val="FAF3D4"/>
    </a:custClr>
    <a:custClr name="Warm pink 25%">
      <a:srgbClr val="FBF5F2"/>
    </a:custClr>
    <a:custClr name="Balanced green 25%">
      <a:srgbClr val="CDE3DA"/>
    </a:custClr>
    <a:custClr name="Natural tan 25%">
      <a:srgbClr val="F3DED3"/>
    </a:custClr>
  </a:custClrLst>
  <a:extLst>
    <a:ext uri="{05A4C25C-085E-4340-85A3-A5531E510DB2}">
      <thm15:themeFamily xmlns:thm15="http://schemas.microsoft.com/office/thememl/2012/main" name="ID4027_technical briefing slides v0.1 [ACIC]" id="{7802B5A4-424B-4084-8FE8-AE56F045DC57}" vid="{848C4B01-773A-44A2-A5A2-FFAE1EEEE6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ID4027_technical briefing slides v0.1 [ACIC]</Template>
  <TotalTime>17398</TotalTime>
  <Words>2338</Words>
  <Application>Microsoft Office PowerPoint</Application>
  <PresentationFormat>Widescreen</PresentationFormat>
  <Paragraphs>340</Paragraphs>
  <Slides>15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Symbol</vt:lpstr>
      <vt:lpstr>Times New Roman</vt:lpstr>
      <vt:lpstr>Lato</vt:lpstr>
      <vt:lpstr>Calibri</vt:lpstr>
      <vt:lpstr>Arial</vt:lpstr>
      <vt:lpstr>NICE</vt:lpstr>
      <vt:lpstr>Rucaparib for maintenance treatment of relapsed platinum-sensitive ovarian, fallopian tube or peritoneal cancer ID4069 [Review of TA611]</vt:lpstr>
      <vt:lpstr>Rucaparib (Rubraca, Pharma&amp;)</vt:lpstr>
      <vt:lpstr>Decision problem</vt:lpstr>
      <vt:lpstr>Treatment pathway and choice of comparators</vt:lpstr>
      <vt:lpstr>Clinical effectiveness</vt:lpstr>
      <vt:lpstr>Rucaparib clinical effectiveness– ARIEL3 </vt:lpstr>
      <vt:lpstr>Clinical efficacy test – indirect treatment comparisons</vt:lpstr>
      <vt:lpstr>Base case NMA results</vt:lpstr>
      <vt:lpstr>EAG critique of ITCs</vt:lpstr>
      <vt:lpstr>Cost comparison</vt:lpstr>
      <vt:lpstr>Cost-comparison company base case</vt:lpstr>
      <vt:lpstr>Key issue – differences in time to treatment discontinuation</vt:lpstr>
      <vt:lpstr>Cost-comparison company scenario analyses </vt:lpstr>
      <vt:lpstr>Cost comparison base case – preferred EAG assumptions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Upadacitinib for treating moderately to severely active Crohn’s disease</dc:title>
  <dc:creator>Albany Chandler</dc:creator>
  <cp:lastModifiedBy>Emma McCarthy</cp:lastModifiedBy>
  <cp:revision>168</cp:revision>
  <dcterms:created xsi:type="dcterms:W3CDTF">2023-02-03T09:10:51Z</dcterms:created>
  <dcterms:modified xsi:type="dcterms:W3CDTF">2024-08-15T14:46:41Z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69d85d5-6d9e-4305-a294-1f636ec0f2d6_Enabled">
    <vt:lpwstr>true</vt:lpwstr>
  </property>
  <property fmtid="{D5CDD505-2E9C-101B-9397-08002B2CF9AE}" pid="3" name="MSIP_Label_c69d85d5-6d9e-4305-a294-1f636ec0f2d6_SetDate">
    <vt:lpwstr>2023-02-20T16:42:56Z</vt:lpwstr>
  </property>
  <property fmtid="{D5CDD505-2E9C-101B-9397-08002B2CF9AE}" pid="4" name="MSIP_Label_c69d85d5-6d9e-4305-a294-1f636ec0f2d6_Method">
    <vt:lpwstr>Standard</vt:lpwstr>
  </property>
  <property fmtid="{D5CDD505-2E9C-101B-9397-08002B2CF9AE}" pid="5" name="MSIP_Label_c69d85d5-6d9e-4305-a294-1f636ec0f2d6_Name">
    <vt:lpwstr>OFFICIAL</vt:lpwstr>
  </property>
  <property fmtid="{D5CDD505-2E9C-101B-9397-08002B2CF9AE}" pid="6" name="MSIP_Label_c69d85d5-6d9e-4305-a294-1f636ec0f2d6_SiteId">
    <vt:lpwstr>6030f479-b342-472d-a5dd-740ff7538de9</vt:lpwstr>
  </property>
  <property fmtid="{D5CDD505-2E9C-101B-9397-08002B2CF9AE}" pid="7" name="MSIP_Label_c69d85d5-6d9e-4305-a294-1f636ec0f2d6_ActionId">
    <vt:lpwstr>28f071ef-5a10-4fe4-9601-41d81f27c89f</vt:lpwstr>
  </property>
  <property fmtid="{D5CDD505-2E9C-101B-9397-08002B2CF9AE}" pid="8" name="MSIP_Label_c69d85d5-6d9e-4305-a294-1f636ec0f2d6_ContentBits">
    <vt:lpwstr>0</vt:lpwstr>
  </property>
</Properties>
</file>