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1"/>
  </p:notesMasterIdLst>
  <p:handoutMasterIdLst>
    <p:handoutMasterId r:id="rId22"/>
  </p:handoutMasterIdLst>
  <p:sldIdLst>
    <p:sldId id="359" r:id="rId3"/>
    <p:sldId id="360" r:id="rId4"/>
    <p:sldId id="263" r:id="rId5"/>
    <p:sldId id="287" r:id="rId6"/>
    <p:sldId id="364" r:id="rId7"/>
    <p:sldId id="365" r:id="rId8"/>
    <p:sldId id="260" r:id="rId9"/>
    <p:sldId id="357" r:id="rId10"/>
    <p:sldId id="267" r:id="rId11"/>
    <p:sldId id="311" r:id="rId12"/>
    <p:sldId id="307" r:id="rId13"/>
    <p:sldId id="306" r:id="rId14"/>
    <p:sldId id="292" r:id="rId15"/>
    <p:sldId id="312" r:id="rId16"/>
    <p:sldId id="362" r:id="rId17"/>
    <p:sldId id="294" r:id="rId18"/>
    <p:sldId id="366" r:id="rId19"/>
    <p:sldId id="300" r:id="rId20"/>
  </p:sldIdLst>
  <p:sldSz cx="12192000" cy="6858000"/>
  <p:notesSz cx="6858000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Palmer" initials="TP" lastIdx="141" clrIdx="0">
    <p:extLst>
      <p:ext uri="{19B8F6BF-5375-455C-9EA6-DF929625EA0E}">
        <p15:presenceInfo xmlns:p15="http://schemas.microsoft.com/office/powerpoint/2012/main" userId="S-1-5-21-2135317788-1047624253-925700815-26624" providerId="AD"/>
      </p:ext>
    </p:extLst>
  </p:cmAuthor>
  <p:cmAuthor id="2" name="Eleanor Donegan" initials="ED" lastIdx="97" clrIdx="1">
    <p:extLst>
      <p:ext uri="{19B8F6BF-5375-455C-9EA6-DF929625EA0E}">
        <p15:presenceInfo xmlns:p15="http://schemas.microsoft.com/office/powerpoint/2012/main" userId="S-1-5-21-2135317788-1047624253-925700815-1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3" autoAdjust="0"/>
    <p:restoredTop sz="70485" autoAdjust="0"/>
  </p:normalViewPr>
  <p:slideViewPr>
    <p:cSldViewPr snapToGrid="0">
      <p:cViewPr varScale="1">
        <p:scale>
          <a:sx n="31" d="100"/>
          <a:sy n="31" d="100"/>
        </p:scale>
        <p:origin x="10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F62C0-9AE8-4E5F-8D97-985F0E4F6552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71800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3662"/>
            <a:ext cx="2971800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96FF-EA70-4F4C-AA9F-499277F0B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61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70442-A5B6-462D-9F8A-771F180F5E25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4835"/>
            <a:ext cx="54864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71800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3662"/>
            <a:ext cx="2971800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2F2B-71FA-48D0-A17F-EF85C9DD1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9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96913" y="363538"/>
            <a:ext cx="8251826" cy="4641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B073F-6CDD-40E6-9E33-A84E09788B2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903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sz="1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8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85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2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01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52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11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5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7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1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86313"/>
            <a:ext cx="5967413" cy="39163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6129-801A-4A4E-8FD4-D7F0323E63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86313"/>
            <a:ext cx="5967413" cy="44053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6129-801A-4A4E-8FD4-D7F0323E63D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65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5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3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92125" y="430213"/>
            <a:ext cx="7794625" cy="438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notes on this page.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Confidential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2CA31B-2110-488F-939F-36C7AF0EBEB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98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2F2B-71FA-48D0-A17F-EF85C9DD14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835201"/>
            <a:ext cx="1036617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592000"/>
            <a:ext cx="10368000" cy="1752600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49EB973-4E3D-4426-BD5D-4294625AFE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1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>
              <a:spcBef>
                <a:spcPts val="300"/>
              </a:spcBef>
              <a:spcAft>
                <a:spcPts val="0"/>
              </a:spcAft>
              <a:defRPr/>
            </a:lvl3pPr>
            <a:lvl4pPr>
              <a:spcBef>
                <a:spcPts val="300"/>
              </a:spcBef>
              <a:spcAft>
                <a:spcPts val="0"/>
              </a:spcAft>
              <a:defRPr/>
            </a:lvl4pPr>
            <a:lvl5pPr>
              <a:spcBef>
                <a:spcPts val="3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BD2C-BA18-4AED-8ACB-952F2FBC0D4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0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slide s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EB973-4E3D-4426-BD5D-4294625AFE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04269" y="6177498"/>
            <a:ext cx="3147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94321" y="1336503"/>
            <a:ext cx="11070629" cy="1633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0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2800"/>
            </a:lvl1pPr>
            <a:lvl2pPr>
              <a:spcBef>
                <a:spcPts val="300"/>
              </a:spcBef>
              <a:spcAft>
                <a:spcPts val="0"/>
              </a:spcAft>
              <a:defRPr sz="2400"/>
            </a:lvl2pPr>
            <a:lvl3pPr>
              <a:spcBef>
                <a:spcPts val="300"/>
              </a:spcBef>
              <a:spcAft>
                <a:spcPts val="0"/>
              </a:spcAft>
              <a:defRPr sz="2000"/>
            </a:lvl3pPr>
            <a:lvl4pPr>
              <a:spcBef>
                <a:spcPts val="300"/>
              </a:spcBef>
              <a:spcAft>
                <a:spcPts val="0"/>
              </a:spcAft>
              <a:defRPr sz="1800"/>
            </a:lvl4pPr>
            <a:lvl5pPr>
              <a:spcBef>
                <a:spcPts val="30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2800"/>
            </a:lvl1pPr>
            <a:lvl2pPr>
              <a:spcBef>
                <a:spcPts val="300"/>
              </a:spcBef>
              <a:spcAft>
                <a:spcPts val="0"/>
              </a:spcAft>
              <a:defRPr sz="2400"/>
            </a:lvl2pPr>
            <a:lvl3pPr>
              <a:spcBef>
                <a:spcPts val="300"/>
              </a:spcBef>
              <a:spcAft>
                <a:spcPts val="0"/>
              </a:spcAft>
              <a:defRPr sz="2000"/>
            </a:lvl3pPr>
            <a:lvl4pPr>
              <a:spcBef>
                <a:spcPts val="300"/>
              </a:spcBef>
              <a:spcAft>
                <a:spcPts val="0"/>
              </a:spcAft>
              <a:defRPr sz="1800"/>
            </a:lvl4pPr>
            <a:lvl5pPr>
              <a:spcBef>
                <a:spcPts val="30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8B749-F036-4D65-AB7E-B935AB862FD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3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title - for large figs +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0264"/>
            <a:ext cx="10957984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10957984" cy="53285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00633" y="6453189"/>
            <a:ext cx="2844800" cy="365125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F6DC2C9-A942-49FD-A584-C39B742903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1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835201"/>
            <a:ext cx="1036617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592000"/>
            <a:ext cx="10368000" cy="1752600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49EB973-4E3D-4426-BD5D-4294625AFE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1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>
              <a:spcBef>
                <a:spcPts val="300"/>
              </a:spcBef>
              <a:spcAft>
                <a:spcPts val="0"/>
              </a:spcAft>
              <a:defRPr/>
            </a:lvl3pPr>
            <a:lvl4pPr>
              <a:spcBef>
                <a:spcPts val="300"/>
              </a:spcBef>
              <a:spcAft>
                <a:spcPts val="0"/>
              </a:spcAft>
              <a:defRPr/>
            </a:lvl4pPr>
            <a:lvl5pPr>
              <a:spcBef>
                <a:spcPts val="3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BD2C-BA18-4AED-8ACB-952F2FBC0D4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8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slide s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EB973-4E3D-4426-BD5D-4294625AFE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04269" y="6177498"/>
            <a:ext cx="3147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Confidential</a:t>
            </a:r>
            <a:endParaRPr lang="en-US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94321" y="1336503"/>
            <a:ext cx="11070629" cy="1633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57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2800"/>
            </a:lvl1pPr>
            <a:lvl2pPr>
              <a:spcBef>
                <a:spcPts val="300"/>
              </a:spcBef>
              <a:spcAft>
                <a:spcPts val="0"/>
              </a:spcAft>
              <a:defRPr sz="2400"/>
            </a:lvl2pPr>
            <a:lvl3pPr>
              <a:spcBef>
                <a:spcPts val="300"/>
              </a:spcBef>
              <a:spcAft>
                <a:spcPts val="0"/>
              </a:spcAft>
              <a:defRPr sz="2000"/>
            </a:lvl3pPr>
            <a:lvl4pPr>
              <a:spcBef>
                <a:spcPts val="300"/>
              </a:spcBef>
              <a:spcAft>
                <a:spcPts val="0"/>
              </a:spcAft>
              <a:defRPr sz="1800"/>
            </a:lvl4pPr>
            <a:lvl5pPr>
              <a:spcBef>
                <a:spcPts val="30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2800"/>
            </a:lvl1pPr>
            <a:lvl2pPr>
              <a:spcBef>
                <a:spcPts val="300"/>
              </a:spcBef>
              <a:spcAft>
                <a:spcPts val="0"/>
              </a:spcAft>
              <a:defRPr sz="2400"/>
            </a:lvl2pPr>
            <a:lvl3pPr>
              <a:spcBef>
                <a:spcPts val="300"/>
              </a:spcBef>
              <a:spcAft>
                <a:spcPts val="0"/>
              </a:spcAft>
              <a:defRPr sz="2000"/>
            </a:lvl3pPr>
            <a:lvl4pPr>
              <a:spcBef>
                <a:spcPts val="300"/>
              </a:spcBef>
              <a:spcAft>
                <a:spcPts val="0"/>
              </a:spcAft>
              <a:defRPr sz="1800"/>
            </a:lvl4pPr>
            <a:lvl5pPr>
              <a:spcBef>
                <a:spcPts val="30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8B749-F036-4D65-AB7E-B935AB862FD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188640"/>
            <a:ext cx="110553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340769"/>
            <a:ext cx="11055351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9872" y="63762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EB973-4E3D-4426-BD5D-4294625AFE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188640"/>
            <a:ext cx="110553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340769"/>
            <a:ext cx="11055351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9872" y="63762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EB973-4E3D-4426-BD5D-4294625AFE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9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12519" y="557806"/>
            <a:ext cx="10058400" cy="2184218"/>
          </a:xfrm>
        </p:spPr>
        <p:txBody>
          <a:bodyPr/>
          <a:lstStyle/>
          <a:p>
            <a:r>
              <a:rPr lang="en-GB" sz="3200" b="1" dirty="0" err="1"/>
              <a:t>Blinatumomab</a:t>
            </a:r>
            <a:r>
              <a:rPr lang="en-GB" sz="3200" b="1" dirty="0"/>
              <a:t> for previously treated B-precursor acute lymphoblastic leukaemia</a:t>
            </a:r>
            <a:br>
              <a:rPr lang="en-GB" sz="3200" b="1" dirty="0"/>
            </a:br>
            <a:r>
              <a:rPr lang="en-GB" sz="3200" b="1" dirty="0"/>
              <a:t>[ID804]</a:t>
            </a:r>
            <a:endParaRPr lang="en-GB" altLang="en-US" sz="3200" b="1" dirty="0">
              <a:latin typeface="Arial" charset="0"/>
              <a:cs typeface="Arial" charset="0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712519" y="2636986"/>
            <a:ext cx="11234058" cy="3443179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1</a:t>
            </a:r>
            <a:r>
              <a:rPr lang="en-GB" altLang="en-US" baseline="30000" dirty="0">
                <a:latin typeface="Arial" charset="0"/>
                <a:ea typeface="ＭＳ Ｐゴシック" pitchFamily="34" charset="-128"/>
                <a:cs typeface="Arial" charset="0"/>
              </a:rPr>
              <a:t>st</a:t>
            </a:r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 Appraisal Committee meeting</a:t>
            </a:r>
          </a:p>
          <a:p>
            <a:pPr eaLnBrk="1" hangingPunct="1"/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Background and clinical effectiveness</a:t>
            </a:r>
          </a:p>
          <a:p>
            <a:pPr eaLnBrk="1" hangingPunct="1"/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Committee </a:t>
            </a:r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</a:p>
          <a:p>
            <a:pPr eaLnBrk="1" hangingPunct="1"/>
            <a:endParaRPr lang="en-GB" altLang="en-US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GB" altLang="en-US" sz="2800" u="sng" dirty="0">
                <a:latin typeface="Arial" charset="0"/>
                <a:ea typeface="ＭＳ Ｐゴシック" pitchFamily="34" charset="-128"/>
                <a:cs typeface="Arial" charset="0"/>
              </a:rPr>
              <a:t>Lead team</a:t>
            </a:r>
            <a:r>
              <a:rPr lang="en-GB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: </a:t>
            </a:r>
            <a:r>
              <a:rPr lang="en-GB" alt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John Watkins, </a:t>
            </a:r>
            <a:r>
              <a:rPr lang="en-GB" alt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Nerys</a:t>
            </a:r>
            <a:r>
              <a:rPr lang="en-GB" alt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alt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Woolacott</a:t>
            </a:r>
            <a:r>
              <a:rPr lang="en-GB" alt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en-GB" sz="2800" dirty="0"/>
              <a:t>Pam Rees </a:t>
            </a:r>
          </a:p>
          <a:p>
            <a:pPr eaLnBrk="1" hangingPunct="1"/>
            <a:r>
              <a:rPr lang="en-GB" altLang="en-US" sz="2800" u="sng" dirty="0">
                <a:latin typeface="Arial" charset="0"/>
                <a:ea typeface="ＭＳ Ｐゴシック" pitchFamily="34" charset="-128"/>
                <a:cs typeface="Arial" charset="0"/>
              </a:rPr>
              <a:t>ERG</a:t>
            </a:r>
            <a:r>
              <a:rPr lang="en-GB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: </a:t>
            </a:r>
            <a:r>
              <a:rPr lang="en-GB" alt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Warwick Evidence</a:t>
            </a:r>
          </a:p>
          <a:p>
            <a:pPr eaLnBrk="1" hangingPunct="1"/>
            <a:r>
              <a:rPr lang="en-GB" altLang="en-US" sz="2800" u="sng" dirty="0" smtClean="0">
                <a:latin typeface="Arial" charset="0"/>
                <a:ea typeface="ＭＳ Ｐゴシック" pitchFamily="34" charset="-128"/>
                <a:cs typeface="Arial" charset="0"/>
              </a:rPr>
              <a:t>NICE </a:t>
            </a:r>
            <a:r>
              <a:rPr lang="en-GB" altLang="en-US" sz="2800" u="sng" dirty="0">
                <a:latin typeface="Arial" charset="0"/>
                <a:ea typeface="ＭＳ Ｐゴシック" pitchFamily="34" charset="-128"/>
                <a:cs typeface="Arial" charset="0"/>
              </a:rPr>
              <a:t>technical team</a:t>
            </a:r>
            <a:r>
              <a:rPr lang="en-GB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: Thomas </a:t>
            </a:r>
            <a:r>
              <a:rPr lang="en-GB" alt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Palmer, Eleanor Donegan, </a:t>
            </a:r>
            <a:r>
              <a:rPr lang="en-GB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Janet Robertson</a:t>
            </a:r>
          </a:p>
          <a:p>
            <a:pPr algn="r" eaLnBrk="1" hangingPunct="1"/>
            <a:endParaRPr lang="en-GB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r" eaLnBrk="1" hangingPunct="1"/>
            <a:r>
              <a:rPr lang="en-GB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9 March 2017</a:t>
            </a:r>
            <a:endParaRPr lang="en-GB" altLang="en-US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GB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3523" y="373140"/>
            <a:ext cx="82073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For public (redacted)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Blinatumomab</a:t>
            </a:r>
            <a:r>
              <a:rPr lang="en-GB" dirty="0" smtClean="0"/>
              <a:t> Clinical Evidence -TOWER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DC2C9-A942-49FD-A584-C39B74290341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07650"/>
              </p:ext>
            </p:extLst>
          </p:nvPr>
        </p:nvGraphicFramePr>
        <p:xfrm>
          <a:off x="274997" y="755407"/>
          <a:ext cx="11623730" cy="5948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114"/>
                <a:gridCol w="8074616"/>
              </a:tblGrid>
              <a:tr h="415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Open-label, multicentre phase 3 RCT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9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(sites)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sites in 21 countries (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sites in the UK = 5.2% of enrolled patients)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 smtClean="0"/>
                        <a:t>Patients were eligible if they were</a:t>
                      </a:r>
                      <a:r>
                        <a:rPr lang="en-GB" sz="1800" baseline="0" dirty="0" smtClean="0"/>
                        <a:t> adults with</a:t>
                      </a:r>
                      <a:r>
                        <a:rPr lang="en-GB" sz="1800" dirty="0" smtClean="0"/>
                        <a:t> R/R </a:t>
                      </a:r>
                      <a:r>
                        <a:rPr lang="en-GB" sz="1800" dirty="0" err="1" smtClean="0"/>
                        <a:t>Ph</a:t>
                      </a:r>
                      <a:r>
                        <a:rPr lang="en-GB" sz="1800" dirty="0" smtClean="0"/>
                        <a:t>- B-precursor ALL and were: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Refractory to primary induction therapy or salvage therapy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In untreated first relapse with first remission duration &lt; 12 months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In untreated second or greater relapse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In relapse at any time after </a:t>
                      </a:r>
                      <a:r>
                        <a:rPr lang="en-GB" sz="1800" dirty="0" err="1" smtClean="0"/>
                        <a:t>allo</a:t>
                      </a:r>
                      <a:r>
                        <a:rPr lang="en-GB" sz="1800" dirty="0" smtClean="0"/>
                        <a:t>-SCT</a:t>
                      </a:r>
                    </a:p>
                    <a:p>
                      <a:r>
                        <a:rPr lang="en-GB" dirty="0" smtClean="0"/>
                        <a:t>Following </a:t>
                      </a:r>
                      <a:r>
                        <a:rPr lang="en-GB" sz="1800" dirty="0" smtClean="0"/>
                        <a:t>intensive combination chemotherapy as initial treatment or subsequent salvage therapy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and comparator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 smtClean="0"/>
                        <a:t>Patients randomised (2:1 ratio) to either </a:t>
                      </a:r>
                      <a:r>
                        <a:rPr lang="en-GB" sz="1800" dirty="0" err="1" smtClean="0"/>
                        <a:t>blinatumomab</a:t>
                      </a:r>
                      <a:r>
                        <a:rPr lang="en-GB" sz="1800" dirty="0" smtClean="0"/>
                        <a:t> or one of 4 standard</a:t>
                      </a:r>
                      <a:r>
                        <a:rPr lang="en-GB" sz="1800" baseline="0" dirty="0" smtClean="0"/>
                        <a:t> of care</a:t>
                      </a:r>
                      <a:r>
                        <a:rPr lang="en-GB" sz="1800" dirty="0" smtClean="0"/>
                        <a:t> chemotherapy regimens: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FLAG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anthracycline based regimen (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en-GB" sz="1800" dirty="0" smtClean="0"/>
                        <a:t>)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High-dose methotrexate based regimen (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r>
                        <a:rPr lang="en-GB" sz="1800" dirty="0" smtClean="0"/>
                        <a:t>)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Clofarabine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GB" sz="18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clofarabine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based regimen (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en-GB" sz="1800" dirty="0" smtClean="0"/>
                        <a:t>)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HiDAC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based regimen (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en-GB" sz="180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 outcome measures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outcome measures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remission (CR), 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 of CR, minimum residual disease remission, post baseline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-SCT,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HRQoL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safety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06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TOWER Results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835062"/>
              </p:ext>
            </p:extLst>
          </p:nvPr>
        </p:nvGraphicFramePr>
        <p:xfrm>
          <a:off x="609600" y="1341438"/>
          <a:ext cx="11054839" cy="5087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6342"/>
                <a:gridCol w="3270010"/>
                <a:gridCol w="2083914"/>
                <a:gridCol w="2834573"/>
              </a:tblGrid>
              <a:tr h="636416">
                <a:tc gridSpan="2"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89323" marR="89323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en-GB" sz="1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 smtClean="0">
                          <a:latin typeface="+mn-lt"/>
                        </a:rPr>
                        <a:t>Blinatumomab</a:t>
                      </a:r>
                      <a:r>
                        <a:rPr lang="en-GB" sz="1800" b="1" baseline="0" dirty="0" smtClean="0">
                          <a:latin typeface="+mn-lt"/>
                        </a:rPr>
                        <a:t> </a:t>
                      </a:r>
                      <a:r>
                        <a:rPr lang="en-GB" sz="1800" b="1" dirty="0" smtClean="0">
                          <a:latin typeface="+mn-lt"/>
                        </a:rPr>
                        <a:t>(N=271)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marL="102731" marR="102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+mn-lt"/>
                        </a:rPr>
                        <a:t>SOC Chemotherapy</a:t>
                      </a:r>
                      <a:r>
                        <a:rPr lang="en-GB" sz="1800" b="1" baseline="0" dirty="0" smtClean="0">
                          <a:latin typeface="+mn-lt"/>
                        </a:rPr>
                        <a:t> </a:t>
                      </a:r>
                      <a:r>
                        <a:rPr lang="en-GB" sz="1800" b="1" dirty="0" smtClean="0">
                          <a:latin typeface="+mn-lt"/>
                        </a:rPr>
                        <a:t>(N=134)</a:t>
                      </a:r>
                    </a:p>
                  </a:txBody>
                  <a:tcPr marL="102731" marR="102731" anchor="ctr">
                    <a:noFill/>
                  </a:tcPr>
                </a:tc>
              </a:tr>
              <a:tr h="479857">
                <a:tc rowSpan="2">
                  <a:txBody>
                    <a:bodyPr/>
                    <a:lstStyle/>
                    <a:p>
                      <a:r>
                        <a:rPr lang="en-GB" sz="1800" dirty="0" smtClean="0"/>
                        <a:t>Overall</a:t>
                      </a:r>
                      <a:r>
                        <a:rPr lang="en-GB" sz="1800" baseline="0" dirty="0" smtClean="0"/>
                        <a:t> survival</a:t>
                      </a:r>
                      <a:endParaRPr lang="en-GB" sz="1800" dirty="0"/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OS duration</a:t>
                      </a:r>
                      <a:r>
                        <a:rPr lang="en-GB" sz="1800" baseline="0" dirty="0" smtClean="0"/>
                        <a:t>, median months (95% CI)</a:t>
                      </a:r>
                      <a:endParaRPr lang="en-GB" sz="1800" dirty="0"/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 (5.6, 9.6)</a:t>
                      </a:r>
                    </a:p>
                  </a:txBody>
                  <a:tcPr marL="69347" marR="6934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 (2.9, 5.3)</a:t>
                      </a:r>
                    </a:p>
                  </a:txBody>
                  <a:tcPr marL="69347" marR="69347" marT="0" marB="0" anchor="ctr">
                    <a:noFill/>
                  </a:tcPr>
                </a:tc>
              </a:tr>
              <a:tr h="37181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Hazard ratio</a:t>
                      </a:r>
                      <a:r>
                        <a:rPr lang="en-GB" sz="1800" baseline="0" dirty="0" smtClean="0"/>
                        <a:t> (95% CI)</a:t>
                      </a:r>
                      <a:endParaRPr lang="en-GB" sz="1800" dirty="0"/>
                    </a:p>
                  </a:txBody>
                  <a:tcPr marL="89323" marR="89323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 (0.55, 0.93)</a:t>
                      </a:r>
                    </a:p>
                  </a:txBody>
                  <a:tcPr marL="69347" marR="6934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</a:tr>
              <a:tr h="363666">
                <a:tc row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Complete remission</a:t>
                      </a:r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CR/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CRh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*/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 (95% CI)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43.9 (37.9, 50.0)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24.6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(17.6, 32.8)</a:t>
                      </a:r>
                      <a:endParaRPr lang="en-GB" sz="1800" dirty="0"/>
                    </a:p>
                  </a:txBody>
                  <a:tcPr marL="89323" marR="89323">
                    <a:noFill/>
                  </a:tcPr>
                </a:tc>
              </a:tr>
              <a:tr h="363666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CR,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% (95% CI)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33.6 (28.0, 39.5)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 (10.0, 23.0)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>
                    <a:noFill/>
                  </a:tcPr>
                </a:tc>
              </a:tr>
              <a:tr h="363666">
                <a:tc row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Event free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survival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Events, n (%)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b="0" kern="1400" dirty="0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r>
                        <a:rPr lang="en-GB" sz="1800" u="sng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b="0" kern="1400" dirty="0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r>
                        <a:rPr lang="en-GB" sz="1800" u="sng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B="0">
                    <a:noFill/>
                  </a:tcPr>
                </a:tc>
              </a:tr>
              <a:tr h="363666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Hazard ratio</a:t>
                      </a:r>
                      <a:r>
                        <a:rPr lang="en-GB" sz="1800" baseline="0" dirty="0" smtClean="0"/>
                        <a:t> (95% CI)</a:t>
                      </a:r>
                      <a:endParaRPr lang="en-GB" sz="1800" dirty="0" smtClean="0"/>
                    </a:p>
                  </a:txBody>
                  <a:tcPr marL="89323" marR="89323"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 (0.43, 0.71)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8335" marR="88335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700" dirty="0"/>
                    </a:p>
                  </a:txBody>
                  <a:tcPr marL="88335" marR="88335">
                    <a:noFill/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Allo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-SCT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Post-baseline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% (95%</a:t>
                      </a:r>
                      <a:r>
                        <a:rPr lang="en-GB" sz="1800" baseline="0" dirty="0" smtClean="0"/>
                        <a:t> CI)</a:t>
                      </a:r>
                      <a:endParaRPr lang="en-GB" sz="1800" dirty="0" smtClean="0"/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</a:t>
                      </a:r>
                      <a:r>
                        <a:rPr lang="en-GB" sz="1800" u="sng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kern="1400" dirty="0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r>
                        <a:rPr lang="en-GB" sz="1800" u="sng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35" marR="88335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23.9</a:t>
                      </a:r>
                      <a:r>
                        <a:rPr lang="en-GB" sz="1800" u="sng" baseline="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kern="1400" dirty="0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r>
                        <a:rPr lang="en-GB" sz="1800" u="sng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35" marR="88335">
                    <a:noFill/>
                  </a:tcPr>
                </a:tc>
              </a:tr>
              <a:tr h="39427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MRD among responders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% (95%</a:t>
                      </a:r>
                      <a:r>
                        <a:rPr lang="en-GB" sz="1800" baseline="0" dirty="0" smtClean="0"/>
                        <a:t> CI)</a:t>
                      </a:r>
                      <a:endParaRPr lang="en-GB" sz="1800" dirty="0" smtClean="0"/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76.3 </a:t>
                      </a:r>
                      <a:r>
                        <a:rPr lang="en-GB" sz="1800" b="0" kern="1400" dirty="0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r>
                        <a:rPr lang="en-GB" sz="1800" u="sng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35" marR="88335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48.5 </a:t>
                      </a:r>
                      <a:r>
                        <a:rPr lang="en-GB" sz="1800" b="0" kern="1400" dirty="0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r>
                        <a:rPr lang="en-GB" sz="1800" u="sng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35" marR="88335">
                    <a:noFill/>
                  </a:tcPr>
                </a:tc>
              </a:tr>
              <a:tr h="63641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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treatment-related AEs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Events,</a:t>
                      </a:r>
                      <a:r>
                        <a:rPr lang="en-GB" sz="1800" baseline="0" dirty="0" smtClean="0"/>
                        <a:t> n (%)</a:t>
                      </a:r>
                      <a:endParaRPr lang="en-GB" sz="1800" dirty="0" smtClean="0"/>
                    </a:p>
                  </a:txBody>
                  <a:tcPr marL="89323" marR="8932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b="0" kern="1400" dirty="0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r>
                        <a:rPr lang="en-GB" sz="1800" u="sng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b="0" kern="1400" dirty="0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r>
                        <a:rPr lang="en-GB" sz="1800" u="sng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kern="1400" dirty="0" err="1" smtClean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>
                    <a:noFill/>
                  </a:tcPr>
                </a:tc>
              </a:tr>
              <a:tr h="515194">
                <a:tc gridSpan="4"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AE, adverse event;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CI, confidence interval; CR, complete remission;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CRh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*, complete remission with partial haematological response;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complete remission with incomplete haematological response; MRD,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minimal residual disease remission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9323" marR="89323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DC2C9-A942-49FD-A584-C39B74290341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62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Kaplan–Meier plot of overall survival (</a:t>
            </a:r>
            <a:r>
              <a:rPr lang="en-GB" dirty="0" smtClean="0"/>
              <a:t>TOWER)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DC2C9-A942-49FD-A584-C39B742903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46555" t="23742" r="27687" b="15752"/>
          <a:stretch/>
        </p:blipFill>
        <p:spPr bwMode="auto">
          <a:xfrm>
            <a:off x="911753" y="1206500"/>
            <a:ext cx="10007600" cy="565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09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TOWER pre-specified </a:t>
            </a:r>
            <a:r>
              <a:rPr lang="en-GB" dirty="0"/>
              <a:t>s</a:t>
            </a:r>
            <a:r>
              <a:rPr lang="en-GB" dirty="0" smtClean="0"/>
              <a:t>ubgroup </a:t>
            </a:r>
            <a:r>
              <a:rPr lang="en-GB" dirty="0"/>
              <a:t>a</a:t>
            </a:r>
            <a:r>
              <a:rPr lang="en-GB" dirty="0" smtClean="0"/>
              <a:t>nalyses of overall survival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DC2C9-A942-49FD-A584-C39B7429034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131142"/>
                  </p:ext>
                </p:extLst>
              </p:nvPr>
            </p:nvGraphicFramePr>
            <p:xfrm>
              <a:off x="290197" y="1492713"/>
              <a:ext cx="11374755" cy="52486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4247"/>
                    <a:gridCol w="116840"/>
                    <a:gridCol w="5893668"/>
                  </a:tblGrid>
                  <a:tr h="308482">
                    <a:tc>
                      <a:txBody>
                        <a:bodyPr/>
                        <a:lstStyle/>
                        <a:p>
                          <a:r>
                            <a:rPr lang="en-GB" sz="1600" b="1" dirty="0" smtClean="0">
                              <a:latin typeface="+mn-lt"/>
                            </a:rPr>
                            <a:t>Subgroup</a:t>
                          </a:r>
                          <a:endParaRPr lang="en-GB" sz="1600" b="1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600" b="1" dirty="0" smtClean="0">
                              <a:latin typeface="+mn-lt"/>
                            </a:rPr>
                            <a:t>OS</a:t>
                          </a:r>
                          <a:r>
                            <a:rPr lang="en-GB" sz="1600" b="1" baseline="0" dirty="0" smtClean="0">
                              <a:latin typeface="+mn-lt"/>
                            </a:rPr>
                            <a:t>, HR (95% CI)</a:t>
                          </a:r>
                          <a:endParaRPr lang="en-GB" sz="1600" b="1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08482">
                    <a:tc>
                      <a:txBody>
                        <a:bodyPr/>
                        <a:lstStyle/>
                        <a:p>
                          <a:r>
                            <a:rPr lang="en-GB" sz="1600" b="0" dirty="0" smtClean="0">
                              <a:latin typeface="+mn-lt"/>
                            </a:rPr>
                            <a:t>Overall ITT population</a:t>
                          </a:r>
                          <a:endParaRPr lang="en-GB" sz="1600" b="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0.71 (0.55, 0.93)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08482">
                    <a:tc gridSpan="3">
                      <a:txBody>
                        <a:bodyPr/>
                        <a:lstStyle/>
                        <a:p>
                          <a:r>
                            <a:rPr lang="en-GB" sz="1600" i="1" dirty="0" smtClean="0">
                              <a:latin typeface="+mn-lt"/>
                            </a:rPr>
                            <a:t>Number of prior salvage therapies</a:t>
                          </a:r>
                          <a:endParaRPr lang="en-GB" sz="1600" i="1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08482"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0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08482"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1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0848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GB" sz="1600" dirty="0" smtClean="0">
                              <a:latin typeface="+mn-lt"/>
                            </a:rPr>
                            <a:t>2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308482">
                    <a:tc gridSpan="3">
                      <a:txBody>
                        <a:bodyPr/>
                        <a:lstStyle/>
                        <a:p>
                          <a:r>
                            <a:rPr lang="en-GB" sz="1600" i="1" dirty="0" smtClean="0">
                              <a:latin typeface="+mn-lt"/>
                            </a:rPr>
                            <a:t>Prior </a:t>
                          </a:r>
                          <a:r>
                            <a:rPr lang="en-GB" sz="1600" i="1" dirty="0" err="1" smtClean="0">
                              <a:latin typeface="+mn-lt"/>
                            </a:rPr>
                            <a:t>allo</a:t>
                          </a:r>
                          <a:r>
                            <a:rPr lang="en-GB" sz="1600" i="1" dirty="0" smtClean="0">
                              <a:latin typeface="+mn-lt"/>
                            </a:rPr>
                            <a:t>-HSCT</a:t>
                          </a:r>
                          <a:r>
                            <a:rPr lang="en-GB" sz="1600" i="1" baseline="0" dirty="0" smtClean="0">
                              <a:latin typeface="+mn-lt"/>
                            </a:rPr>
                            <a:t> (per randomised strata)</a:t>
                          </a:r>
                          <a:endParaRPr lang="en-GB" sz="1600" i="1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08482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Yes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8482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No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8482">
                    <a:tc gridSpan="3">
                      <a:txBody>
                        <a:bodyPr/>
                        <a:lstStyle/>
                        <a:p>
                          <a:r>
                            <a:rPr lang="en-GB" sz="1600" i="1" dirty="0" smtClean="0">
                              <a:latin typeface="+mn-lt"/>
                            </a:rPr>
                            <a:t>Intended SOC chemotherapy</a:t>
                          </a:r>
                          <a:r>
                            <a:rPr lang="en-GB" sz="1600" i="1" baseline="0" dirty="0" smtClean="0">
                              <a:latin typeface="+mn-lt"/>
                            </a:rPr>
                            <a:t> regimen</a:t>
                          </a:r>
                          <a:endParaRPr lang="en-GB" sz="1600" i="1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08482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err="1" smtClean="0">
                              <a:latin typeface="+mn-lt"/>
                            </a:rPr>
                            <a:t>Clofarabine</a:t>
                          </a:r>
                          <a:r>
                            <a:rPr lang="en-GB" sz="1600" dirty="0" smtClean="0">
                              <a:latin typeface="+mn-lt"/>
                            </a:rPr>
                            <a:t> or </a:t>
                          </a:r>
                          <a:r>
                            <a:rPr lang="en-GB" sz="1600" dirty="0" err="1" smtClean="0">
                              <a:latin typeface="+mn-lt"/>
                            </a:rPr>
                            <a:t>clorfarabine</a:t>
                          </a:r>
                          <a:r>
                            <a:rPr lang="en-GB" sz="1600" baseline="0" dirty="0" smtClean="0">
                              <a:latin typeface="+mn-lt"/>
                            </a:rPr>
                            <a:t> based regimen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8482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FLAG</a:t>
                          </a:r>
                          <a:r>
                            <a:rPr lang="en-GB" sz="1600" baseline="0" dirty="0" smtClean="0">
                              <a:latin typeface="+mn-lt"/>
                            </a:rPr>
                            <a:t> with or without anthracycline based regimen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8482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HIDAC based regimen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8482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High-dose methotrexate</a:t>
                          </a:r>
                          <a:r>
                            <a:rPr lang="en-GB" sz="1600" baseline="0" dirty="0" smtClean="0">
                              <a:latin typeface="+mn-lt"/>
                            </a:rPr>
                            <a:t> based regimen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6746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allo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-SCT, allogeneic stem cell transplant; CI,</a:t>
                          </a:r>
                          <a:r>
                            <a:rPr lang="en-GB" sz="140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confidence interval; 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FLAG, 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fludarabine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cytarabine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arabinoside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and granulocyte colony-stimulating factor (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filgrastim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); 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HiDAC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high-dose 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cytarabine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; HR, hazard ratio; SOC,</a:t>
                          </a:r>
                          <a:r>
                            <a:rPr lang="en-GB" sz="140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standard of care; ITT, intention to treat.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131142"/>
                  </p:ext>
                </p:extLst>
              </p:nvPr>
            </p:nvGraphicFramePr>
            <p:xfrm>
              <a:off x="290197" y="1492713"/>
              <a:ext cx="11374755" cy="52486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4247"/>
                    <a:gridCol w="116840"/>
                    <a:gridCol w="5893668"/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GB" sz="1600" b="1" dirty="0" smtClean="0">
                              <a:latin typeface="+mn-lt"/>
                            </a:rPr>
                            <a:t>Subgroup</a:t>
                          </a:r>
                          <a:endParaRPr lang="en-GB" sz="1600" b="1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600" b="1" dirty="0" smtClean="0">
                              <a:latin typeface="+mn-lt"/>
                            </a:rPr>
                            <a:t>OS</a:t>
                          </a:r>
                          <a:r>
                            <a:rPr lang="en-GB" sz="1600" b="1" baseline="0" dirty="0" smtClean="0">
                              <a:latin typeface="+mn-lt"/>
                            </a:rPr>
                            <a:t>, HR (95% CI)</a:t>
                          </a:r>
                          <a:endParaRPr lang="en-GB" sz="1600" b="1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71856">
                    <a:tc>
                      <a:txBody>
                        <a:bodyPr/>
                        <a:lstStyle/>
                        <a:p>
                          <a:r>
                            <a:rPr lang="en-GB" sz="1600" b="0" dirty="0" smtClean="0">
                              <a:latin typeface="+mn-lt"/>
                            </a:rPr>
                            <a:t>Overall ITT population</a:t>
                          </a:r>
                          <a:endParaRPr lang="en-GB" sz="1600" b="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0.71 (0.55, 0.93)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35280">
                    <a:tc gridSpan="3">
                      <a:txBody>
                        <a:bodyPr/>
                        <a:lstStyle/>
                        <a:p>
                          <a:r>
                            <a:rPr lang="en-GB" sz="1600" i="1" dirty="0" smtClean="0">
                              <a:latin typeface="+mn-lt"/>
                            </a:rPr>
                            <a:t>Number of prior salvage therapies</a:t>
                          </a:r>
                          <a:endParaRPr lang="en-GB" sz="1600" i="1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0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1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4" t="-514545" r="-112386" b="-97454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335280">
                    <a:tc gridSpan="3">
                      <a:txBody>
                        <a:bodyPr/>
                        <a:lstStyle/>
                        <a:p>
                          <a:r>
                            <a:rPr lang="en-GB" sz="1600" i="1" dirty="0" smtClean="0">
                              <a:latin typeface="+mn-lt"/>
                            </a:rPr>
                            <a:t>Prior </a:t>
                          </a:r>
                          <a:r>
                            <a:rPr lang="en-GB" sz="1600" i="1" dirty="0" err="1" smtClean="0">
                              <a:latin typeface="+mn-lt"/>
                            </a:rPr>
                            <a:t>allo</a:t>
                          </a:r>
                          <a:r>
                            <a:rPr lang="en-GB" sz="1600" i="1" dirty="0" smtClean="0">
                              <a:latin typeface="+mn-lt"/>
                            </a:rPr>
                            <a:t>-HSCT</a:t>
                          </a:r>
                          <a:r>
                            <a:rPr lang="en-GB" sz="1600" i="1" baseline="0" dirty="0" smtClean="0">
                              <a:latin typeface="+mn-lt"/>
                            </a:rPr>
                            <a:t> (per randomised strata)</a:t>
                          </a:r>
                          <a:endParaRPr lang="en-GB" sz="1600" i="1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Yes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No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5280">
                    <a:tc gridSpan="3">
                      <a:txBody>
                        <a:bodyPr/>
                        <a:lstStyle/>
                        <a:p>
                          <a:r>
                            <a:rPr lang="en-GB" sz="1600" i="1" dirty="0" smtClean="0">
                              <a:latin typeface="+mn-lt"/>
                            </a:rPr>
                            <a:t>Intended SOC chemotherapy</a:t>
                          </a:r>
                          <a:r>
                            <a:rPr lang="en-GB" sz="1600" i="1" baseline="0" dirty="0" smtClean="0">
                              <a:latin typeface="+mn-lt"/>
                            </a:rPr>
                            <a:t> regimen</a:t>
                          </a:r>
                          <a:endParaRPr lang="en-GB" sz="1600" i="1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err="1" smtClean="0">
                              <a:latin typeface="+mn-lt"/>
                            </a:rPr>
                            <a:t>Clofarabine</a:t>
                          </a:r>
                          <a:r>
                            <a:rPr lang="en-GB" sz="1600" dirty="0" smtClean="0">
                              <a:latin typeface="+mn-lt"/>
                            </a:rPr>
                            <a:t> or </a:t>
                          </a:r>
                          <a:r>
                            <a:rPr lang="en-GB" sz="1600" dirty="0" err="1" smtClean="0">
                              <a:latin typeface="+mn-lt"/>
                            </a:rPr>
                            <a:t>clorfarabine</a:t>
                          </a:r>
                          <a:r>
                            <a:rPr lang="en-GB" sz="1600" baseline="0" dirty="0" smtClean="0">
                              <a:latin typeface="+mn-lt"/>
                            </a:rPr>
                            <a:t> based regimen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FLAG</a:t>
                          </a:r>
                          <a:r>
                            <a:rPr lang="en-GB" sz="1600" baseline="0" dirty="0" smtClean="0">
                              <a:latin typeface="+mn-lt"/>
                            </a:rPr>
                            <a:t> with or without anthracycline based regimen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HIDAC based regimen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latin typeface="+mn-lt"/>
                            </a:rPr>
                            <a:t>High-dose methotrexate</a:t>
                          </a:r>
                          <a:r>
                            <a:rPr lang="en-GB" sz="1600" baseline="0" dirty="0" smtClean="0">
                              <a:latin typeface="+mn-lt"/>
                            </a:rPr>
                            <a:t> based regimen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b="0" kern="1400" dirty="0" err="1" smtClean="0">
                              <a:effectLst/>
                              <a:highlight>
                                <a:srgbClr val="000000"/>
                              </a:highligh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xxxxxxxxxxxxxxx</a:t>
                          </a:r>
                          <a:endParaRPr lang="en-GB" sz="16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allo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-SCT, allogeneic stem cell transplant; CI,</a:t>
                          </a:r>
                          <a:r>
                            <a:rPr lang="en-GB" sz="140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confidence interval; 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FLAG, 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fludarabine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cytarabine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arabinoside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and granulocyte colony-stimulating factor (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filgrastim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); 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HiDAC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high-dose </a:t>
                          </a:r>
                          <a:r>
                            <a:rPr lang="en-GB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cytarabine</a:t>
                          </a:r>
                          <a:r>
                            <a:rPr lang="en-GB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; HR, hazard ratio; SOC,</a:t>
                          </a:r>
                          <a:r>
                            <a:rPr lang="en-GB" sz="140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standard of care; ITT, intention to treat.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854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578" y="-196327"/>
            <a:ext cx="11055351" cy="1143000"/>
          </a:xfrm>
        </p:spPr>
        <p:txBody>
          <a:bodyPr/>
          <a:lstStyle/>
          <a:p>
            <a:r>
              <a:rPr lang="en-GB" dirty="0" err="1" smtClean="0"/>
              <a:t>Blinatumomab</a:t>
            </a:r>
            <a:r>
              <a:rPr lang="en-GB" dirty="0" smtClean="0"/>
              <a:t> non-randomised clinical evidence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DC2C9-A942-49FD-A584-C39B742903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50329"/>
              </p:ext>
            </p:extLst>
          </p:nvPr>
        </p:nvGraphicFramePr>
        <p:xfrm>
          <a:off x="184789" y="769093"/>
          <a:ext cx="11592736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4813"/>
                <a:gridCol w="5247608"/>
                <a:gridCol w="4830315"/>
              </a:tblGrid>
              <a:tr h="346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Study MT103-211</a:t>
                      </a: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Historical</a:t>
                      </a:r>
                      <a:r>
                        <a:rPr lang="en-GB" b="1" baseline="0" dirty="0" smtClean="0"/>
                        <a:t> comparator (</a:t>
                      </a:r>
                      <a:r>
                        <a:rPr lang="en-GB" b="1" dirty="0" smtClean="0"/>
                        <a:t>Study 20120310)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2, single-arm, multicentre, open-label study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Retrospective pooled analysis of historical data available from 1990 to 2013 for 1139 adult patients (</a:t>
                      </a:r>
                      <a:r>
                        <a:rPr lang="en-GB" dirty="0" smtClean="0"/>
                        <a:t>694 patients with data on CR and 1112 patients with OS data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were eligible if they were adults with </a:t>
                      </a:r>
                      <a:r>
                        <a:rPr lang="en-GB" sz="1800" dirty="0" smtClean="0"/>
                        <a:t>R/R </a:t>
                      </a:r>
                      <a:r>
                        <a:rPr lang="en-GB" sz="1800" dirty="0" err="1" smtClean="0"/>
                        <a:t>Ph</a:t>
                      </a:r>
                      <a:r>
                        <a:rPr lang="en-GB" sz="1800" dirty="0" smtClean="0"/>
                        <a:t>- B-precursor ALL and were: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refractory after induction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Relapsed within 12 months of first remission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Relapsed within 12 months of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-SCT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response to or relapse after salvage therapy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dirty="0" smtClean="0"/>
                        <a:t>Patients were eligible if they were</a:t>
                      </a:r>
                      <a:r>
                        <a:rPr lang="en-GB" sz="1800" baseline="0" dirty="0" smtClean="0"/>
                        <a:t> adults with</a:t>
                      </a:r>
                      <a:r>
                        <a:rPr lang="en-GB" sz="1800" dirty="0" smtClean="0"/>
                        <a:t> R/R </a:t>
                      </a:r>
                      <a:r>
                        <a:rPr lang="en-GB" sz="1800" dirty="0" err="1" smtClean="0"/>
                        <a:t>Ph</a:t>
                      </a:r>
                      <a:r>
                        <a:rPr lang="en-GB" sz="1800" dirty="0" smtClean="0"/>
                        <a:t>- B-precursor ALL and were: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first relapse or salvage treatment after a first remission duration of ≤ 12 months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Refractory to initial treatment,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R/R after first or later salvage,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R/R disease within 12 months of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Blinatumomab</a:t>
                      </a:r>
                      <a:endParaRPr lang="en-GB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of four SOC chemotherapy regimens (similar to regimens prescribed in the SOC chemotherapy arm in TOWER)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0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Proportion of patients achieving CR/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CRh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within the first two cycles (i.e., 12 weeks) of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blinatumomab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treatment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remission (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CRsg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with or without full haematological recovery depending on study group)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OS, RFS, EFS, CR,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CRh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*, post-baseline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-SCT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OS, RFS, post-baseline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-SCT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28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 analysis – propensity score analysis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1218105"/>
            <a:ext cx="11055351" cy="4641379"/>
          </a:xfrm>
        </p:spPr>
        <p:txBody>
          <a:bodyPr/>
          <a:lstStyle/>
          <a:p>
            <a:r>
              <a:rPr lang="en-GB" sz="1800" dirty="0" smtClean="0"/>
              <a:t>Company used weighted analysis to compare patients in </a:t>
            </a:r>
            <a:r>
              <a:rPr lang="en-GB" sz="1800" dirty="0"/>
              <a:t>Study </a:t>
            </a:r>
            <a:r>
              <a:rPr lang="en-GB" sz="1800" dirty="0" smtClean="0"/>
              <a:t>MT103-211 with the historical cohort</a:t>
            </a:r>
          </a:p>
          <a:p>
            <a:r>
              <a:rPr lang="en-GB" sz="1800" dirty="0" smtClean="0"/>
              <a:t>Two approaches were used to address differences in patient characteristics across studies</a:t>
            </a:r>
          </a:p>
          <a:p>
            <a:r>
              <a:rPr lang="en-GB" sz="1800" dirty="0" smtClean="0"/>
              <a:t>In the reweighted analysis patients were stratified based on known prognostic factors (e.g. age, prior </a:t>
            </a:r>
            <a:r>
              <a:rPr lang="en-GB" sz="1800" dirty="0" err="1" smtClean="0"/>
              <a:t>allo</a:t>
            </a:r>
            <a:r>
              <a:rPr lang="en-GB" sz="1800" dirty="0" smtClean="0"/>
              <a:t>-SCT and prior salvage therapy)</a:t>
            </a:r>
          </a:p>
          <a:p>
            <a:r>
              <a:rPr lang="en-GB" sz="1800" dirty="0" smtClean="0"/>
              <a:t>In the propensity score analysis, patient characteristics (e.g. age, prior </a:t>
            </a:r>
            <a:r>
              <a:rPr lang="en-GB" sz="1800" dirty="0" err="1" smtClean="0"/>
              <a:t>allo</a:t>
            </a:r>
            <a:r>
              <a:rPr lang="en-GB" sz="1800" dirty="0" smtClean="0"/>
              <a:t>-SCT, prior salvage therapy) were also used to weight the estimates using inverse probability of treatment weighting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DC2C9-A942-49FD-A584-C39B74290341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94364"/>
              </p:ext>
            </p:extLst>
          </p:nvPr>
        </p:nvGraphicFramePr>
        <p:xfrm>
          <a:off x="473298" y="3105419"/>
          <a:ext cx="11327950" cy="363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3174"/>
                <a:gridCol w="3047388"/>
                <a:gridCol w="3047388"/>
              </a:tblGrid>
              <a:tr h="834075"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+mn-lt"/>
                        </a:rPr>
                        <a:t>Historical</a:t>
                      </a:r>
                      <a:r>
                        <a:rPr lang="en-GB" sz="1800" b="0" baseline="0" dirty="0" smtClean="0">
                          <a:effectLst/>
                          <a:latin typeface="+mn-lt"/>
                        </a:rPr>
                        <a:t> cohort </a:t>
                      </a:r>
                    </a:p>
                    <a:p>
                      <a:pPr marL="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n-lt"/>
                        </a:rPr>
                        <a:t>(Study 20120310)</a:t>
                      </a:r>
                      <a:endParaRPr lang="en-GB" sz="1800" b="0" baseline="0" dirty="0" smtClean="0">
                        <a:effectLst/>
                        <a:latin typeface="+mn-lt"/>
                      </a:endParaRPr>
                    </a:p>
                    <a:p>
                      <a:pPr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baseline="0" dirty="0" smtClean="0">
                          <a:effectLst/>
                          <a:latin typeface="+mn-lt"/>
                        </a:rPr>
                        <a:t>N=1112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err="1" smtClean="0">
                          <a:effectLst/>
                          <a:latin typeface="+mn-lt"/>
                        </a:rPr>
                        <a:t>Blinatumomab</a:t>
                      </a:r>
                      <a:r>
                        <a:rPr lang="en-GB" sz="1800" b="0" kern="120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effectLst/>
                          <a:latin typeface="+mn-lt"/>
                        </a:rPr>
                        <a:t>(Study MT103-211)</a:t>
                      </a:r>
                    </a:p>
                    <a:p>
                      <a:pPr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effectLst/>
                          <a:latin typeface="+mn-lt"/>
                        </a:rPr>
                        <a:t> N=189 </a:t>
                      </a:r>
                    </a:p>
                  </a:txBody>
                  <a:tcPr marL="68580" marR="68580" marT="0" marB="0" anchor="ctr"/>
                </a:tc>
              </a:tr>
              <a:tr h="278025">
                <a:tc gridSpan="3"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Weighted analysis (combined weighted estimate)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729"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r>
                        <a:rPr lang="en-GB" sz="1800" b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OS, months (95% CI)</a:t>
                      </a:r>
                      <a:endParaRPr lang="en-GB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(2.8, 3.6)</a:t>
                      </a:r>
                      <a:endParaRPr lang="en-GB" sz="18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0" kern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 (4.2, 7.5)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729"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CRsg</a:t>
                      </a:r>
                      <a:r>
                        <a:rPr lang="en-GB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/CR/</a:t>
                      </a:r>
                      <a:r>
                        <a:rPr lang="en-GB" sz="1800" b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CRh</a:t>
                      </a:r>
                      <a:r>
                        <a:rPr lang="en-GB" sz="18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*, </a:t>
                      </a:r>
                      <a:r>
                        <a:rPr lang="en-GB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(95% CI)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800" dirty="0" smtClean="0">
                          <a:effectLst/>
                        </a:rPr>
                        <a:t>24 (20, 27)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800" dirty="0" smtClean="0">
                          <a:effectLst/>
                        </a:rPr>
                        <a:t>43 (36, 50)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025">
                <a:tc gridSpan="3"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Propensity score analysis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025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OS, HR (95% CI)</a:t>
                      </a:r>
                      <a:r>
                        <a:rPr lang="en-GB" sz="1800" baseline="30000" dirty="0">
                          <a:effectLst/>
                          <a:latin typeface="+mn-lt"/>
                        </a:rPr>
                        <a:t> 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indent="-45720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0.54 (0.40, 0.73)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CR/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CRh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vs. 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CRsg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OR (95% CI)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2.68 (1.67, 4.31)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576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30000" dirty="0" smtClean="0">
                          <a:latin typeface="+mn-lt"/>
                        </a:rPr>
                        <a:t>a </a:t>
                      </a:r>
                      <a:r>
                        <a:rPr lang="en-GB" sz="1400" dirty="0" err="1" smtClean="0">
                          <a:latin typeface="+mn-lt"/>
                        </a:rPr>
                        <a:t>CRsg</a:t>
                      </a:r>
                      <a:r>
                        <a:rPr lang="en-GB" sz="1400" dirty="0" smtClean="0">
                          <a:latin typeface="+mn-lt"/>
                        </a:rPr>
                        <a:t> (historical cohort) and CR/</a:t>
                      </a:r>
                      <a:r>
                        <a:rPr lang="en-GB" sz="1400" dirty="0" err="1" smtClean="0">
                          <a:latin typeface="+mn-lt"/>
                        </a:rPr>
                        <a:t>CRh</a:t>
                      </a:r>
                      <a:r>
                        <a:rPr lang="en-GB" sz="1400" dirty="0" smtClean="0">
                          <a:latin typeface="+mn-lt"/>
                        </a:rPr>
                        <a:t>* (MT103-211)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CI, confidence interval, CR, complete remission;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CRh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*, complete remission with partial haematological recovery, </a:t>
                      </a:r>
                      <a:r>
                        <a:rPr lang="en-GB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CRsg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remission with or without full haematological recovery depending on study group in historical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cohort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OS,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overall survival, OR, odds ratio, HR, hazard ratio</a:t>
                      </a:r>
                      <a:endParaRPr lang="en-GB" sz="14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27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 critique of clinical effectiveness – TOWER (1)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 trial as a whole was large and generally of good </a:t>
            </a:r>
            <a:r>
              <a:rPr lang="en-GB" dirty="0" smtClean="0">
                <a:latin typeface="+mn-lt"/>
              </a:rPr>
              <a:t>quality</a:t>
            </a:r>
            <a:r>
              <a:rPr lang="en-GB" dirty="0">
                <a:latin typeface="+mn-lt"/>
              </a:rPr>
              <a:t>, with clear and </a:t>
            </a:r>
            <a:r>
              <a:rPr lang="en-GB" dirty="0" smtClean="0">
                <a:latin typeface="+mn-lt"/>
              </a:rPr>
              <a:t>appropriate  </a:t>
            </a:r>
            <a:r>
              <a:rPr lang="en-GB" dirty="0">
                <a:latin typeface="+mn-lt"/>
              </a:rPr>
              <a:t>a</a:t>
            </a:r>
            <a:r>
              <a:rPr lang="en-GB" dirty="0" smtClean="0">
                <a:latin typeface="+mn-lt"/>
              </a:rPr>
              <a:t>pproach </a:t>
            </a:r>
            <a:r>
              <a:rPr lang="en-GB" dirty="0">
                <a:latin typeface="+mn-lt"/>
              </a:rPr>
              <a:t>to outcome selection and trial </a:t>
            </a:r>
            <a:r>
              <a:rPr lang="en-GB" dirty="0" smtClean="0">
                <a:latin typeface="+mn-lt"/>
              </a:rPr>
              <a:t>statistics and included patients </a:t>
            </a:r>
            <a:r>
              <a:rPr lang="en-GB" dirty="0" err="1" smtClean="0">
                <a:latin typeface="+mn-lt"/>
              </a:rPr>
              <a:t>generalisable</a:t>
            </a:r>
            <a:r>
              <a:rPr lang="en-GB" dirty="0" smtClean="0">
                <a:latin typeface="+mn-lt"/>
              </a:rPr>
              <a:t> to those in England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  <a:ea typeface="Times New Roman" panose="02020603050405020304" pitchFamily="18" charset="0"/>
              </a:rPr>
              <a:t>TOWER 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was not powered to undertake </a:t>
            </a:r>
            <a:r>
              <a:rPr lang="en-GB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subgroup </a:t>
            </a:r>
            <a:r>
              <a:rPr lang="en-GB" dirty="0" smtClean="0">
                <a:latin typeface="+mn-lt"/>
                <a:ea typeface="Times New Roman" panose="02020603050405020304" pitchFamily="18" charset="0"/>
              </a:rPr>
              <a:t>analyses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  <a:ea typeface="Times New Roman" panose="02020603050405020304" pitchFamily="18" charset="0"/>
              </a:rPr>
              <a:t>In 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TOWER, dropout was imbalanced between arms (and was higher in the standard of care chemotherapy </a:t>
            </a:r>
            <a:r>
              <a:rPr lang="en-GB" dirty="0" smtClean="0">
                <a:latin typeface="+mn-lt"/>
                <a:ea typeface="Times New Roman" panose="02020603050405020304" pitchFamily="18" charset="0"/>
              </a:rPr>
              <a:t>arm, 18.7% vs 1.5%), though 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this did not affect balance on known demographic </a:t>
            </a:r>
            <a:r>
              <a:rPr lang="en-GB" dirty="0" smtClean="0">
                <a:latin typeface="+mn-lt"/>
                <a:ea typeface="Times New Roman" panose="02020603050405020304" pitchFamily="18" charset="0"/>
              </a:rPr>
              <a:t>characteristics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  <a:ea typeface="Times New Roman" panose="02020603050405020304" pitchFamily="18" charset="0"/>
              </a:rPr>
              <a:t>Data 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presented for TOWER drew from interim analyses, and thus the study data presented are not at full </a:t>
            </a:r>
            <a:r>
              <a:rPr lang="en-GB" dirty="0" smtClean="0">
                <a:latin typeface="+mn-lt"/>
                <a:ea typeface="Times New Roman" panose="02020603050405020304" pitchFamily="18" charset="0"/>
              </a:rPr>
              <a:t>maturity (although </a:t>
            </a:r>
            <a:r>
              <a:rPr lang="en-GB" dirty="0" smtClean="0"/>
              <a:t>CR/</a:t>
            </a:r>
            <a:r>
              <a:rPr lang="en-GB" dirty="0" err="1" smtClean="0"/>
              <a:t>CRh</a:t>
            </a:r>
            <a:r>
              <a:rPr lang="en-GB" dirty="0"/>
              <a:t>*/</a:t>
            </a:r>
            <a:r>
              <a:rPr lang="en-GB" dirty="0" err="1"/>
              <a:t>CRi</a:t>
            </a:r>
            <a:r>
              <a:rPr lang="en-GB" dirty="0"/>
              <a:t> </a:t>
            </a:r>
            <a:r>
              <a:rPr lang="en-GB" dirty="0" smtClean="0"/>
              <a:t>data are)</a:t>
            </a:r>
            <a:endParaRPr lang="en-GB" dirty="0" smtClean="0">
              <a:latin typeface="+mn-lt"/>
              <a:ea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GB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DC2C9-A942-49FD-A584-C39B7429034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87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 critique of clinical effectiveness – TOWER (2)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kern="1400" dirty="0" err="1">
                <a:highlight>
                  <a:srgbClr val="00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xxxx</a:t>
            </a:r>
            <a:r>
              <a:rPr lang="en-GB" dirty="0" smtClean="0">
                <a:latin typeface="+mn-lt"/>
                <a:ea typeface="Times New Roman" panose="02020603050405020304" pitchFamily="18" charset="0"/>
              </a:rPr>
              <a:t> of patients in 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the </a:t>
            </a:r>
            <a:r>
              <a:rPr lang="en-GB" dirty="0" err="1">
                <a:latin typeface="+mn-lt"/>
                <a:ea typeface="Times New Roman" panose="02020603050405020304" pitchFamily="18" charset="0"/>
              </a:rPr>
              <a:t>blinatumomab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 arm received more than the five cycles of </a:t>
            </a:r>
            <a:r>
              <a:rPr lang="en-GB" dirty="0" err="1">
                <a:latin typeface="+mn-lt"/>
                <a:ea typeface="Times New Roman" panose="02020603050405020304" pitchFamily="18" charset="0"/>
              </a:rPr>
              <a:t>blinatumomab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 described in the marketing </a:t>
            </a:r>
            <a:r>
              <a:rPr lang="en-GB" dirty="0" smtClean="0">
                <a:latin typeface="+mn-lt"/>
                <a:ea typeface="Times New Roman" panose="02020603050405020304" pitchFamily="18" charset="0"/>
              </a:rPr>
              <a:t>authorisation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kern="1400" dirty="0" err="1">
                <a:highlight>
                  <a:srgbClr val="00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xxxx</a:t>
            </a:r>
            <a:r>
              <a:rPr lang="en-GB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of patients in the standard of care chemotherapy arm received </a:t>
            </a:r>
            <a:r>
              <a:rPr lang="en-GB" dirty="0" err="1">
                <a:latin typeface="+mn-lt"/>
                <a:ea typeface="Times New Roman" panose="02020603050405020304" pitchFamily="18" charset="0"/>
              </a:rPr>
              <a:t>blinatumomab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GB" dirty="0" smtClean="0">
                <a:latin typeface="+mn-lt"/>
                <a:ea typeface="Times New Roman" panose="02020603050405020304" pitchFamily="18" charset="0"/>
              </a:rPr>
              <a:t>subsequently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TOWER </a:t>
            </a:r>
            <a:r>
              <a:rPr lang="en-GB" dirty="0">
                <a:latin typeface="+mn-lt"/>
              </a:rPr>
              <a:t>was an open-label </a:t>
            </a:r>
            <a:r>
              <a:rPr lang="en-GB" dirty="0" smtClean="0">
                <a:latin typeface="+mn-lt"/>
              </a:rPr>
              <a:t>trial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Consolidation </a:t>
            </a:r>
            <a:r>
              <a:rPr lang="en-GB" dirty="0">
                <a:latin typeface="+mn-lt"/>
              </a:rPr>
              <a:t>criteria used in TOWER to determine if further treatment after two cycles is appropriate does not match precisely the consolidation criteria in the marketing </a:t>
            </a:r>
            <a:r>
              <a:rPr lang="en-GB" dirty="0" smtClean="0">
                <a:latin typeface="+mn-lt"/>
              </a:rPr>
              <a:t>authorisation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It </a:t>
            </a:r>
            <a:r>
              <a:rPr lang="en-GB" dirty="0">
                <a:latin typeface="+mn-lt"/>
              </a:rPr>
              <a:t>is unclear the degree to which the standard of care chemotherapy arm in TOWER is an appropriate substitute for FLAG-IDA, the scoped </a:t>
            </a:r>
            <a:r>
              <a:rPr lang="en-GB" dirty="0" smtClean="0">
                <a:latin typeface="+mn-lt"/>
              </a:rPr>
              <a:t>comparator</a:t>
            </a:r>
          </a:p>
          <a:p>
            <a:pPr marL="0" lvl="0" indent="0">
              <a:spcAft>
                <a:spcPts val="1200"/>
              </a:spcAft>
              <a:buNone/>
            </a:pPr>
            <a:endParaRPr lang="en-GB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DC2C9-A942-49FD-A584-C39B74290341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64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ERG Critique of </a:t>
            </a:r>
            <a:r>
              <a:rPr lang="en-GB" sz="3200" dirty="0"/>
              <a:t>clinical effectiveness - Study MT103-211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40769"/>
            <a:ext cx="11299903" cy="4641379"/>
          </a:xfrm>
        </p:spPr>
        <p:txBody>
          <a:bodyPr/>
          <a:lstStyle/>
          <a:p>
            <a:r>
              <a:rPr lang="en-GB" dirty="0"/>
              <a:t>The ERG did not regard the single-arm trial per se as relevant and thus focused on the comparison between the single-arm trial and the historical </a:t>
            </a:r>
            <a:r>
              <a:rPr lang="en-GB" dirty="0" smtClean="0"/>
              <a:t>cohort</a:t>
            </a:r>
            <a:endParaRPr lang="en-GB" dirty="0"/>
          </a:p>
          <a:p>
            <a:r>
              <a:rPr lang="en-GB" dirty="0" smtClean="0"/>
              <a:t>Note that magnitude of effectiveness comparable to TOWER</a:t>
            </a:r>
          </a:p>
          <a:p>
            <a:r>
              <a:rPr lang="en-GB" dirty="0" smtClean="0"/>
              <a:t>In </a:t>
            </a:r>
            <a:r>
              <a:rPr lang="en-GB" dirty="0"/>
              <a:t>the non-randomised comparison provided, the definition of complete remission was inconsistent between the </a:t>
            </a:r>
            <a:r>
              <a:rPr lang="en-GB" dirty="0" err="1"/>
              <a:t>blinatumomab</a:t>
            </a:r>
            <a:r>
              <a:rPr lang="en-GB" dirty="0"/>
              <a:t> arm and the standard of care chemotherapy natural history comparator, and was heterogeneous within the standard of care </a:t>
            </a:r>
            <a:r>
              <a:rPr lang="en-GB" dirty="0" smtClean="0"/>
              <a:t>arm</a:t>
            </a:r>
            <a:endParaRPr lang="en-GB" dirty="0"/>
          </a:p>
          <a:p>
            <a:r>
              <a:rPr lang="en-GB" dirty="0" smtClean="0"/>
              <a:t>Populations </a:t>
            </a:r>
            <a:r>
              <a:rPr lang="en-GB" dirty="0"/>
              <a:t>in Study MT103-211 and the historical comparator are </a:t>
            </a:r>
            <a:r>
              <a:rPr lang="en-GB" dirty="0" smtClean="0"/>
              <a:t>non-equivalent </a:t>
            </a:r>
          </a:p>
          <a:p>
            <a:r>
              <a:rPr lang="en-GB" dirty="0" smtClean="0"/>
              <a:t>Matched weighting analysis presented by company -the </a:t>
            </a:r>
            <a:r>
              <a:rPr lang="en-GB" dirty="0"/>
              <a:t>arms were not significantly different once matched except for on </a:t>
            </a:r>
            <a:r>
              <a:rPr lang="en-GB" dirty="0" smtClean="0"/>
              <a:t>region</a:t>
            </a:r>
          </a:p>
          <a:p>
            <a:r>
              <a:rPr lang="en-GB" dirty="0" smtClean="0"/>
              <a:t>Note </a:t>
            </a:r>
            <a:r>
              <a:rPr lang="en-GB" dirty="0"/>
              <a:t>that the company did not </a:t>
            </a:r>
            <a:r>
              <a:rPr lang="en-GB" dirty="0" smtClean="0"/>
              <a:t>provide </a:t>
            </a:r>
            <a:r>
              <a:rPr lang="en-GB" dirty="0"/>
              <a:t>evidence of covariate balance using the remission </a:t>
            </a:r>
            <a:r>
              <a:rPr lang="en-GB" dirty="0" smtClean="0"/>
              <a:t>analyses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DC2C9-A942-49FD-A584-C39B74290341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08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decision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What is the prognosis for </a:t>
            </a:r>
            <a:r>
              <a:rPr lang="en-GB" sz="2200" dirty="0" smtClean="0"/>
              <a:t>Philadelphia-chromosome-negative </a:t>
            </a:r>
            <a:r>
              <a:rPr lang="en-GB" sz="2200" dirty="0"/>
              <a:t>relapsed or refractory ALL?</a:t>
            </a:r>
          </a:p>
          <a:p>
            <a:r>
              <a:rPr lang="en-GB" sz="2200" dirty="0"/>
              <a:t>What is current standard of care for ALL? Is </a:t>
            </a:r>
            <a:r>
              <a:rPr lang="en-GB" sz="2200" dirty="0" err="1"/>
              <a:t>allo</a:t>
            </a:r>
            <a:r>
              <a:rPr lang="en-GB" sz="2200" dirty="0"/>
              <a:t>-SCT the only cure? </a:t>
            </a:r>
          </a:p>
          <a:p>
            <a:r>
              <a:rPr lang="en-GB" sz="2200" dirty="0"/>
              <a:t>The TOWER trial compared </a:t>
            </a:r>
            <a:r>
              <a:rPr lang="en-GB" sz="2200" dirty="0" err="1"/>
              <a:t>blinatumomab</a:t>
            </a:r>
            <a:r>
              <a:rPr lang="en-GB" sz="2200" dirty="0"/>
              <a:t> with </a:t>
            </a:r>
            <a:r>
              <a:rPr lang="en-GB" sz="2200" dirty="0" smtClean="0"/>
              <a:t>clinicians </a:t>
            </a:r>
            <a:r>
              <a:rPr lang="en-GB" sz="2200" dirty="0"/>
              <a:t>choice. Is FLAG-IDA the most relevant comparator in clinical practice? Is </a:t>
            </a:r>
            <a:r>
              <a:rPr lang="en-GB" sz="2200" dirty="0" err="1"/>
              <a:t>clofarabine</a:t>
            </a:r>
            <a:r>
              <a:rPr lang="en-GB" sz="2200" dirty="0"/>
              <a:t> a relevant comparator for some people?</a:t>
            </a:r>
          </a:p>
          <a:p>
            <a:r>
              <a:rPr lang="en-GB" sz="2200" dirty="0" smtClean="0"/>
              <a:t>Where does </a:t>
            </a:r>
            <a:r>
              <a:rPr lang="en-GB" sz="2200" dirty="0" err="1"/>
              <a:t>blinatumomab</a:t>
            </a:r>
            <a:r>
              <a:rPr lang="en-GB" sz="2200" dirty="0"/>
              <a:t> fit into the current treatment pathway? Is it most likely to be for first relapse, and for how many cycles? Can it be used in the outpatient setting? </a:t>
            </a:r>
          </a:p>
          <a:p>
            <a:r>
              <a:rPr lang="en-GB" sz="2200" dirty="0"/>
              <a:t>How </a:t>
            </a:r>
            <a:r>
              <a:rPr lang="en-GB" sz="2200" dirty="0" err="1"/>
              <a:t>generalisable</a:t>
            </a:r>
            <a:r>
              <a:rPr lang="en-GB" sz="2200" dirty="0"/>
              <a:t> are the results of the clinical </a:t>
            </a:r>
            <a:r>
              <a:rPr lang="en-GB" sz="2200" dirty="0" smtClean="0"/>
              <a:t>trials (</a:t>
            </a:r>
            <a:r>
              <a:rPr lang="en-GB" sz="2200" dirty="0"/>
              <a:t>which excluded people who had first relapse after </a:t>
            </a:r>
            <a:r>
              <a:rPr lang="en-GB" sz="2200" dirty="0" smtClean="0"/>
              <a:t>12m)? </a:t>
            </a:r>
          </a:p>
          <a:p>
            <a:r>
              <a:rPr lang="en-GB" sz="2200" dirty="0" err="1" smtClean="0"/>
              <a:t>Blinatumomab</a:t>
            </a:r>
            <a:r>
              <a:rPr lang="en-GB" sz="2200" dirty="0" smtClean="0"/>
              <a:t> was associated with an </a:t>
            </a:r>
            <a:r>
              <a:rPr lang="en-GB" sz="2200" dirty="0"/>
              <a:t>OS benefit </a:t>
            </a:r>
            <a:r>
              <a:rPr lang="en-GB" sz="2200" dirty="0" smtClean="0"/>
              <a:t>of 3.7 months </a:t>
            </a:r>
            <a:r>
              <a:rPr lang="en-GB" sz="2200" dirty="0"/>
              <a:t>and may be used as a bridge to transplant. What is the potential that </a:t>
            </a:r>
            <a:r>
              <a:rPr lang="en-GB" sz="2200" dirty="0" err="1"/>
              <a:t>blinatumomab</a:t>
            </a:r>
            <a:r>
              <a:rPr lang="en-GB" sz="2200" dirty="0"/>
              <a:t> alone </a:t>
            </a:r>
            <a:r>
              <a:rPr lang="en-GB" sz="2200" dirty="0" smtClean="0"/>
              <a:t>to produce </a:t>
            </a:r>
            <a:r>
              <a:rPr lang="en-GB" sz="2200" dirty="0"/>
              <a:t>a durable long term effect?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BD2C-BA18-4AED-8ACB-952F2FBC0D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1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Philadelphia-chromosome-negative relapsed or refractory B-precursor acute lymphoblastic leukaemia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BD2C-BA18-4AED-8ACB-952F2FBC0D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5280" y="1331640"/>
            <a:ext cx="11329672" cy="54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dirty="0"/>
              <a:t>Currently no NICE guidelines on treatment of ALL</a:t>
            </a:r>
          </a:p>
          <a:p>
            <a:pPr lvl="1"/>
            <a:r>
              <a:rPr lang="en-GB" altLang="en-US" sz="1800" dirty="0"/>
              <a:t>TA408 recommends </a:t>
            </a:r>
            <a:r>
              <a:rPr lang="en-GB" altLang="en-US" sz="1800" dirty="0" err="1"/>
              <a:t>pegaspargase</a:t>
            </a:r>
            <a:r>
              <a:rPr lang="en-GB" altLang="en-US" sz="1800" dirty="0"/>
              <a:t> for untreated ALL </a:t>
            </a:r>
          </a:p>
          <a:p>
            <a:pPr lvl="1"/>
            <a:r>
              <a:rPr lang="en-GB" altLang="en-US" sz="1800" dirty="0"/>
              <a:t>TKI inhibitors only </a:t>
            </a:r>
            <a:r>
              <a:rPr lang="en-GB" altLang="en-US" sz="1800" dirty="0" smtClean="0"/>
              <a:t>used for treating </a:t>
            </a:r>
            <a:r>
              <a:rPr lang="en-GB" sz="1800" dirty="0" err="1"/>
              <a:t>Ph</a:t>
            </a:r>
            <a:r>
              <a:rPr lang="en-GB" sz="1800" dirty="0" smtClean="0"/>
              <a:t>+</a:t>
            </a:r>
          </a:p>
          <a:p>
            <a:r>
              <a:rPr lang="en-GB" altLang="en-US" sz="2000" dirty="0"/>
              <a:t>Treatment of ALL grouped into three main phases: </a:t>
            </a:r>
          </a:p>
          <a:p>
            <a:pPr lvl="1"/>
            <a:r>
              <a:rPr lang="en-GB" altLang="en-US" sz="1800" dirty="0"/>
              <a:t>remission–induction </a:t>
            </a:r>
          </a:p>
          <a:p>
            <a:pPr lvl="1"/>
            <a:r>
              <a:rPr lang="en-GB" altLang="en-US" sz="1800" dirty="0"/>
              <a:t>intensification / consolidation</a:t>
            </a:r>
          </a:p>
          <a:p>
            <a:pPr lvl="1"/>
            <a:r>
              <a:rPr lang="en-GB" altLang="en-US" sz="1800" dirty="0"/>
              <a:t>continuation/ maintenance (including allogeneic stem cell transplant – a potentially curative option)</a:t>
            </a:r>
          </a:p>
          <a:p>
            <a:r>
              <a:rPr lang="en-GB" sz="2000" dirty="0" smtClean="0"/>
              <a:t>Relapsed ALL currently treated by combination chemotherapy with poor response and considerable toxicity</a:t>
            </a:r>
          </a:p>
          <a:p>
            <a:r>
              <a:rPr lang="en-GB" sz="2000" dirty="0" smtClean="0"/>
              <a:t>Most common regimen used for relapsed/refractory ALL is </a:t>
            </a:r>
            <a:r>
              <a:rPr lang="en-GB" sz="2000" dirty="0" err="1"/>
              <a:t>f</a:t>
            </a:r>
            <a:r>
              <a:rPr lang="en-GB" sz="2000" dirty="0" err="1" smtClean="0"/>
              <a:t>ludarabine</a:t>
            </a:r>
            <a:r>
              <a:rPr lang="en-GB" sz="2000" dirty="0"/>
              <a:t>, </a:t>
            </a:r>
            <a:r>
              <a:rPr lang="en-GB" sz="2000" dirty="0" err="1"/>
              <a:t>cytarabine</a:t>
            </a:r>
            <a:r>
              <a:rPr lang="en-GB" sz="2000" dirty="0"/>
              <a:t> and GCSF based combination </a:t>
            </a:r>
            <a:r>
              <a:rPr lang="en-GB" sz="2000" dirty="0" smtClean="0"/>
              <a:t>chemotherapy with or without </a:t>
            </a:r>
            <a:r>
              <a:rPr lang="en-GB" sz="2000" dirty="0" err="1" smtClean="0"/>
              <a:t>idarubicin</a:t>
            </a:r>
            <a:r>
              <a:rPr lang="en-GB" sz="2000" dirty="0" smtClean="0"/>
              <a:t> (FLAG-IDA)</a:t>
            </a:r>
          </a:p>
          <a:p>
            <a:r>
              <a:rPr lang="en-GB" sz="2000" dirty="0" err="1" smtClean="0"/>
              <a:t>Clofarabine</a:t>
            </a:r>
            <a:r>
              <a:rPr lang="en-GB" sz="2000" dirty="0" smtClean="0"/>
              <a:t>-based regimens sometimes used</a:t>
            </a:r>
          </a:p>
          <a:p>
            <a:pPr lvl="1"/>
            <a:r>
              <a:rPr lang="en-GB" sz="1800" dirty="0" smtClean="0"/>
              <a:t>MA for monotherapy in paediatric patients only</a:t>
            </a:r>
          </a:p>
          <a:p>
            <a:pPr lvl="1"/>
            <a:r>
              <a:rPr lang="en-GB" sz="1800" dirty="0" smtClean="0"/>
              <a:t>Significant off-label use in clinical practice</a:t>
            </a:r>
          </a:p>
          <a:p>
            <a:pPr lvl="1"/>
            <a:r>
              <a:rPr lang="en-GB" sz="1800" dirty="0"/>
              <a:t>CDF transition funding will remain in place until a commissioning decision is taken by the CDF ‘off label process</a:t>
            </a:r>
            <a:r>
              <a:rPr lang="en-GB" sz="1800" dirty="0" smtClean="0"/>
              <a:t>’</a:t>
            </a:r>
            <a:endParaRPr lang="en-GB" sz="1800" dirty="0"/>
          </a:p>
          <a:p>
            <a:r>
              <a:rPr lang="en-GB" sz="2000" dirty="0" err="1" smtClean="0"/>
              <a:t>Blinatumomab</a:t>
            </a:r>
            <a:r>
              <a:rPr lang="en-GB" sz="2000" dirty="0" smtClean="0"/>
              <a:t> an alternative to these “salvage” therapies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BD2C-BA18-4AED-8ACB-952F2FBC0D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5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Issues 1 (Leukaemia CARE)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64% of ALL patients are diagnosed following an emergency presentation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Adult patients with relapsed ALL have “an appalling prognosis”: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die from their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disease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usually within a few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months;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chemotherapy: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considerable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toxicity;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currently available options,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5yr overall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survival rate for relapsed patients &lt; 10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Allogeneic stem cell transplant + salvage chemo: ~ 25% survival at 5 yrs.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Need further treatment options for patients unable to tolerate aggressive chemotherapy.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Huge emotional impact on patients and their families</a:t>
            </a:r>
          </a:p>
          <a:p>
            <a:pPr marL="0" indent="0"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8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Issues 2 </a:t>
            </a:r>
            <a:r>
              <a:rPr lang="en-GB" dirty="0"/>
              <a:t>(Leukaemia CARE)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Blinatumomab’s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enefits for a difficult to treat patient population include: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remission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rates and prolonged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survival;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‘bridge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transplant’;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‘treatment-free’ period;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Allowing patients to receive therapy as outpatients due to lower toxicity;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“normal”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life for patients and family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7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96" y="0"/>
            <a:ext cx="11055351" cy="1143000"/>
          </a:xfrm>
        </p:spPr>
        <p:txBody>
          <a:bodyPr/>
          <a:lstStyle/>
          <a:p>
            <a:r>
              <a:rPr lang="en-GB" dirty="0" smtClean="0"/>
              <a:t>Technology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964671"/>
              </p:ext>
            </p:extLst>
          </p:nvPr>
        </p:nvGraphicFramePr>
        <p:xfrm>
          <a:off x="122664" y="1076630"/>
          <a:ext cx="11742233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8227"/>
                <a:gridCol w="9784006"/>
              </a:tblGrid>
              <a:tr h="63881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Details</a:t>
                      </a:r>
                      <a:r>
                        <a:rPr lang="en-GB" sz="1800" baseline="0" dirty="0" smtClean="0"/>
                        <a:t> of the technology</a:t>
                      </a:r>
                      <a:endParaRPr lang="en-GB" sz="1800" dirty="0"/>
                    </a:p>
                  </a:txBody>
                  <a:tcPr marL="82529" marR="825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 smtClean="0"/>
                        <a:t>Blinatumomab</a:t>
                      </a:r>
                      <a:r>
                        <a:rPr lang="en-GB" sz="1800" dirty="0" smtClean="0"/>
                        <a:t> (</a:t>
                      </a:r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BLINCYTO</a:t>
                      </a:r>
                      <a:r>
                        <a:rPr lang="en-GB" sz="1800" b="0" i="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Amgen)</a:t>
                      </a:r>
                      <a:endParaRPr lang="en-GB" sz="1800" b="0" i="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9" marR="82529"/>
                </a:tc>
              </a:tr>
              <a:tr h="109055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Marketing authorisation</a:t>
                      </a:r>
                      <a:endParaRPr lang="en-GB" sz="1800" dirty="0"/>
                    </a:p>
                  </a:txBody>
                  <a:tcPr marL="82529" marR="8252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Adults with Philadelphia-chromosome-negative relapsed or refractory B-precursor acute lymphoblastic leukaemia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marketing authorisation was granted in November 2015 (on a conditional basis given the lack of available randomised controlled trial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 at the time of approval)</a:t>
                      </a:r>
                      <a:endParaRPr lang="en-GB" sz="1800" dirty="0"/>
                    </a:p>
                  </a:txBody>
                  <a:tcPr marL="82529" marR="82529"/>
                </a:tc>
              </a:tr>
              <a:tr h="76047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Mechanism</a:t>
                      </a:r>
                      <a:r>
                        <a:rPr lang="en-GB" sz="1800" baseline="0" dirty="0" smtClean="0"/>
                        <a:t> of action</a:t>
                      </a:r>
                      <a:endParaRPr lang="en-GB" sz="1800" dirty="0"/>
                    </a:p>
                  </a:txBody>
                  <a:tcPr marL="82529" marR="8252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Blinatumomab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 T-cell engager antibody targeting CD19 and the CD3/T cell receptor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blinatumomab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binds to both the cancer cell and T-cell, the T-cell is recruited and activated to destroy the cancer cell</a:t>
                      </a:r>
                      <a:endParaRPr lang="en-GB" sz="1800" dirty="0"/>
                    </a:p>
                  </a:txBody>
                  <a:tcPr marL="82529" marR="82529"/>
                </a:tc>
              </a:tr>
              <a:tr h="215438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Administration</a:t>
                      </a:r>
                      <a:endParaRPr lang="en-GB" sz="1800" dirty="0"/>
                    </a:p>
                  </a:txBody>
                  <a:tcPr marL="82529" marR="82529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intravenous infusion for up to 96 hours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 dosage of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µg/day (starting dose; days 1–7) or 28 µg/day (subsequent doses)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cycle of treatment is 28 days of continuous infusion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 receive 2 cycles of treatment, separated by a 14 day treatment-free interval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who achieve complete remission may receive up to 3 additional cycles of consolidation treatment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Hospitalisation is recommended for initiation at a minimum for the first 9 days of the first cycle and the first 2 days of subsequent cycles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9" marR="82529"/>
                </a:tc>
              </a:tr>
              <a:tr h="63881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Acquisition</a:t>
                      </a:r>
                      <a:r>
                        <a:rPr lang="en-GB" sz="1800" baseline="0" dirty="0" smtClean="0"/>
                        <a:t> cost (excluding VAT)</a:t>
                      </a:r>
                      <a:endParaRPr lang="en-GB" sz="1800" dirty="0"/>
                    </a:p>
                  </a:txBody>
                  <a:tcPr marL="82529" marR="82529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price £2,017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38.5 µg vial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company has proposed a simple PAS which has been approved by the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DoH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9" marR="82529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BD2C-BA18-4AED-8ACB-952F2FBC0D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problem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BD2C-BA18-4AED-8ACB-952F2FBC0D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06927"/>
              </p:ext>
            </p:extLst>
          </p:nvPr>
        </p:nvGraphicFramePr>
        <p:xfrm>
          <a:off x="167634" y="1232419"/>
          <a:ext cx="11497318" cy="5422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1876"/>
                <a:gridCol w="2692403"/>
                <a:gridCol w="3103906"/>
                <a:gridCol w="4229133"/>
              </a:tblGrid>
              <a:tr h="406753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</a:t>
                      </a:r>
                      <a:r>
                        <a:rPr lang="en-GB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NICE scope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decision problem</a:t>
                      </a:r>
                    </a:p>
                  </a:txBody>
                  <a:tcPr/>
                </a:tc>
              </a:tr>
              <a:tr h="104783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People with Philadelphia-chromosome-negative relapsed or refractory B precursor acute lymphoblastic leukaemia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Adults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– MA does not include children</a:t>
                      </a:r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121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Blinatumomab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2194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Comparator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Fludarabine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cytarabine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GCSF based combination chemotherapy, with or without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idarubicin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Clofarabine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-based combination chemotherapy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supportive care (including palliative care)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Fludarabine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cytarabine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GCSF based combination chemotherapy </a:t>
                      </a:r>
                      <a:r>
                        <a:rPr lang="en-GB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idarubicin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(FLAG-IDA)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016883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survival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Event-free survival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Relapse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-free survival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response rates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to and duration of response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of stem cell transplant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Adverse effects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Health-related quality of life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16883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for whom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-SCT is considered an appropriate treatment option</a:t>
                      </a:r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who have not received prior salvage therapy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72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842" y="2337075"/>
            <a:ext cx="8291513" cy="1143000"/>
          </a:xfrm>
        </p:spPr>
        <p:txBody>
          <a:bodyPr/>
          <a:lstStyle/>
          <a:p>
            <a:r>
              <a:rPr lang="en-GB" dirty="0" smtClean="0"/>
              <a:t>Clinical effectiveness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BD2C-BA18-4AED-8ACB-952F2FBC0D4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875951"/>
      </p:ext>
    </p:extLst>
  </p:cSld>
  <p:clrMapOvr>
    <a:masterClrMapping/>
  </p:clrMapOvr>
</p:sld>
</file>

<file path=ppt/theme/theme1.xml><?xml version="1.0" encoding="utf-8"?>
<a:theme xmlns:a="http://schemas.openxmlformats.org/drawingml/2006/main" name="PMB_draft_template_J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CE 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MB_draft_template_J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CE 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6908</TotalTime>
  <Words>2127</Words>
  <Application>Microsoft Office PowerPoint</Application>
  <PresentationFormat>Widescreen</PresentationFormat>
  <Paragraphs>283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Cambria Math</vt:lpstr>
      <vt:lpstr>Symbol</vt:lpstr>
      <vt:lpstr>Times New Roman</vt:lpstr>
      <vt:lpstr>PMB_draft_template_JR</vt:lpstr>
      <vt:lpstr>1_PMB_draft_template_JR</vt:lpstr>
      <vt:lpstr>Blinatumomab for previously treated B-precursor acute lymphoblastic leukaemia [ID804]</vt:lpstr>
      <vt:lpstr>Key decision points</vt:lpstr>
      <vt:lpstr>Philadelphia-chromosome-negative relapsed or refractory B-precursor acute lymphoblastic leukaemia</vt:lpstr>
      <vt:lpstr>Current management</vt:lpstr>
      <vt:lpstr>Patient Issues 1 (Leukaemia CARE) </vt:lpstr>
      <vt:lpstr>Patient Issues 2 (Leukaemia CARE) </vt:lpstr>
      <vt:lpstr>Technology</vt:lpstr>
      <vt:lpstr>Decision problem</vt:lpstr>
      <vt:lpstr>Clinical effectiveness</vt:lpstr>
      <vt:lpstr>Blinatumomab Clinical Evidence -TOWER</vt:lpstr>
      <vt:lpstr>TOWER Results</vt:lpstr>
      <vt:lpstr>Kaplan–Meier plot of overall survival (TOWER)</vt:lpstr>
      <vt:lpstr>TOWER pre-specified subgroup analyses of overall survival</vt:lpstr>
      <vt:lpstr>Blinatumomab non-randomised clinical evidence</vt:lpstr>
      <vt:lpstr>Comparative analysis – propensity score analysis</vt:lpstr>
      <vt:lpstr>ERG critique of clinical effectiveness – TOWER (1)</vt:lpstr>
      <vt:lpstr>ERG critique of clinical effectiveness – TOWER (2)</vt:lpstr>
      <vt:lpstr>ERG Critique of clinical effectiveness - Study MT103-211 </vt:lpstr>
    </vt:vector>
  </TitlesOfParts>
  <Company>NICE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Pre-meeting briefing Blinatumomab for previously treated B-precursor acute lymphoblastic leukaemia [ID804]</dc:title>
  <dc:creator>Thomas Palmer</dc:creator>
  <cp:lastModifiedBy>Marcia Miller</cp:lastModifiedBy>
  <cp:revision>415</cp:revision>
  <cp:lastPrinted>2017-02-06T12:01:40Z</cp:lastPrinted>
  <dcterms:created xsi:type="dcterms:W3CDTF">2017-01-27T10:34:50Z</dcterms:created>
  <dcterms:modified xsi:type="dcterms:W3CDTF">2017-03-08T15:14:53Z</dcterms:modified>
</cp:coreProperties>
</file>