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87" r:id="rId2"/>
  </p:sldMasterIdLst>
  <p:notesMasterIdLst>
    <p:notesMasterId r:id="rId29"/>
  </p:notesMasterIdLst>
  <p:handoutMasterIdLst>
    <p:handoutMasterId r:id="rId30"/>
  </p:handoutMasterIdLst>
  <p:sldIdLst>
    <p:sldId id="351" r:id="rId3"/>
    <p:sldId id="352" r:id="rId4"/>
    <p:sldId id="312" r:id="rId5"/>
    <p:sldId id="302" r:id="rId6"/>
    <p:sldId id="334" r:id="rId7"/>
    <p:sldId id="304" r:id="rId8"/>
    <p:sldId id="303" r:id="rId9"/>
    <p:sldId id="310" r:id="rId10"/>
    <p:sldId id="316" r:id="rId11"/>
    <p:sldId id="340" r:id="rId12"/>
    <p:sldId id="335" r:id="rId13"/>
    <p:sldId id="343" r:id="rId14"/>
    <p:sldId id="336" r:id="rId15"/>
    <p:sldId id="344" r:id="rId16"/>
    <p:sldId id="321" r:id="rId17"/>
    <p:sldId id="327" r:id="rId18"/>
    <p:sldId id="323" r:id="rId19"/>
    <p:sldId id="324" r:id="rId20"/>
    <p:sldId id="320" r:id="rId21"/>
    <p:sldId id="330" r:id="rId22"/>
    <p:sldId id="331" r:id="rId23"/>
    <p:sldId id="325" r:id="rId24"/>
    <p:sldId id="298" r:id="rId25"/>
    <p:sldId id="319" r:id="rId26"/>
    <p:sldId id="299" r:id="rId27"/>
    <p:sldId id="354" r:id="rId28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Brett" initials="AB" lastIdx="92" clrIdx="0">
    <p:extLst>
      <p:ext uri="{19B8F6BF-5375-455C-9EA6-DF929625EA0E}">
        <p15:presenceInfo xmlns:p15="http://schemas.microsoft.com/office/powerpoint/2012/main" userId="S-1-5-21-2135317788-1047624253-925700815-21792" providerId="AD"/>
      </p:ext>
    </p:extLst>
  </p:cmAuthor>
  <p:cmAuthor id="2" name="Eleanor Donegan" initials="ED" lastIdx="86" clrIdx="1">
    <p:extLst>
      <p:ext uri="{19B8F6BF-5375-455C-9EA6-DF929625EA0E}">
        <p15:presenceInfo xmlns:p15="http://schemas.microsoft.com/office/powerpoint/2012/main" userId="S-1-5-21-2135317788-1047624253-925700815-1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72455" autoAdjust="0"/>
  </p:normalViewPr>
  <p:slideViewPr>
    <p:cSldViewPr>
      <p:cViewPr varScale="1">
        <p:scale>
          <a:sx n="53" d="100"/>
          <a:sy n="53" d="100"/>
        </p:scale>
        <p:origin x="18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9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5347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r">
              <a:defRPr sz="1200"/>
            </a:lvl1pPr>
          </a:lstStyle>
          <a:p>
            <a:fld id="{796F4E50-F464-42BB-B03D-459F03292F70}" type="datetimeFigureOut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14/11/2017</a:t>
            </a:fld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6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r">
              <a:defRPr sz="1200"/>
            </a:lvl1pPr>
          </a:lstStyle>
          <a:p>
            <a:fld id="{2E61F4EF-C34A-4611-B3D5-96D531809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46097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5347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5347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9577D4-48CF-4D33-AA8F-102FB5A63387}" type="datetimeFigureOut">
              <a:rPr lang="en-GB" smtClean="0"/>
              <a:pPr/>
              <a:t>14/11/2017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576263"/>
            <a:ext cx="5722937" cy="429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23" tIns="45011" rIns="90023" bIns="4501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9414" y="5070498"/>
            <a:ext cx="6159418" cy="3876826"/>
          </a:xfrm>
          <a:prstGeom prst="rect">
            <a:avLst/>
          </a:prstGeom>
        </p:spPr>
        <p:txBody>
          <a:bodyPr vert="horz" lIns="90023" tIns="45011" rIns="90023" bIns="45011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-1" y="9377317"/>
            <a:ext cx="5931693" cy="495346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National Institute for Health and Care Excellence</a:t>
            </a:r>
            <a:br>
              <a:rPr lang="en-GB" dirty="0" smtClean="0"/>
            </a:br>
            <a:r>
              <a:rPr lang="en-GB" dirty="0" smtClean="0"/>
              <a:t>Pre-meeting briefing – ID1072 </a:t>
            </a:r>
            <a:r>
              <a:rPr lang="en-GB" dirty="0" err="1" smtClean="0"/>
              <a:t>eribulin</a:t>
            </a:r>
            <a:r>
              <a:rPr lang="en-GB" dirty="0" smtClean="0"/>
              <a:t> for treating locally advanced or metastatic breast cancer after one prior chemotherapy regimen</a:t>
            </a:r>
          </a:p>
          <a:p>
            <a:pPr>
              <a:defRPr/>
            </a:pPr>
            <a:r>
              <a:rPr lang="en-GB" dirty="0" smtClean="0"/>
              <a:t>Issue date: October 2017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931692" y="9377317"/>
            <a:ext cx="735853" cy="495346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49BB253-DF53-4740-B7D7-9B82F5DA74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8253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CONFIDENTIAL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/>
                </a:solidFill>
              </a:rPr>
              <a:t>National Institute for Health and Care Excellence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400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i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i="1" dirty="0" smtClean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459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475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309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297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6568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baseline="0" dirty="0" smtClean="0"/>
          </a:p>
          <a:p>
            <a:endParaRPr lang="en-GB" i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42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227"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6945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714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334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 smtClean="0"/>
          </a:p>
          <a:p>
            <a:endParaRPr lang="en-GB" i="1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47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CONFIDENTIAL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/>
                </a:solidFill>
              </a:rPr>
              <a:t>National Institute for Health and Care Excellence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525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227"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6316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8532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2179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227">
              <a:defRPr/>
            </a:pPr>
            <a:endParaRPr lang="en-GB" i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7258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432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6811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CONFIDENTIAL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/>
                </a:solidFill>
              </a:rPr>
              <a:t>National Institute for Health and Care Excellence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>
                <a:solidFill>
                  <a:prstClr val="black"/>
                </a:solidFill>
              </a:rPr>
              <a:pPr/>
              <a:t>26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644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337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 smtClean="0"/>
          </a:p>
          <a:p>
            <a:endParaRPr lang="en-GB" i="1" dirty="0" smtClean="0"/>
          </a:p>
          <a:p>
            <a:endParaRPr lang="en-GB" i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635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492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strike="noStrike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185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227">
              <a:defRPr/>
            </a:pPr>
            <a:endParaRPr lang="en-GB" i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804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570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93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2"/>
            <a:ext cx="863749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Box 2"/>
          <p:cNvSpPr txBox="1"/>
          <p:nvPr userDrawn="1"/>
        </p:nvSpPr>
        <p:spPr>
          <a:xfrm>
            <a:off x="3814446" y="0"/>
            <a:ext cx="1519968" cy="30777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</a:rPr>
              <a:t>CONFIDENTIAL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14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588" y="1268413"/>
            <a:ext cx="4203737" cy="5040311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1"/>
          </p:nvPr>
        </p:nvSpPr>
        <p:spPr>
          <a:xfrm>
            <a:off x="4658576" y="1268415"/>
            <a:ext cx="4234599" cy="5040310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1559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685" y="1268414"/>
            <a:ext cx="4203640" cy="5040312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658613" y="1268414"/>
            <a:ext cx="4234562" cy="5040311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422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255685" y="1268414"/>
            <a:ext cx="8637490" cy="42126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Placeholder for image/chart (click icons below)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5684" y="5528669"/>
            <a:ext cx="8637491" cy="7800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dirty="0"/>
              <a:t>Caption for image</a:t>
            </a:r>
          </a:p>
        </p:txBody>
      </p:sp>
    </p:spTree>
    <p:extLst>
      <p:ext uri="{BB962C8B-B14F-4D97-AF65-F5344CB8AC3E}">
        <p14:creationId xmlns:p14="http://schemas.microsoft.com/office/powerpoint/2010/main" val="2226929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5200"/>
            <a:ext cx="7774632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592000"/>
            <a:ext cx="7776000" cy="1752600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4904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49EB973-4E3D-4426-BD5D-4294625AFE0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0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8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69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588" y="1268413"/>
            <a:ext cx="4203737" cy="5040311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1"/>
          </p:nvPr>
        </p:nvSpPr>
        <p:spPr>
          <a:xfrm>
            <a:off x="4658576" y="1268415"/>
            <a:ext cx="4234599" cy="5040310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6767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685" y="1268414"/>
            <a:ext cx="4203640" cy="5040312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658613" y="1268414"/>
            <a:ext cx="4234562" cy="5040311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5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255685" y="1268414"/>
            <a:ext cx="8637490" cy="42126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Placeholder for image/chart (click icons below)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5684" y="5528669"/>
            <a:ext cx="8637491" cy="7800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dirty="0"/>
              <a:t>Caption for image</a:t>
            </a:r>
          </a:p>
        </p:txBody>
      </p:sp>
    </p:spTree>
    <p:extLst>
      <p:ext uri="{BB962C8B-B14F-4D97-AF65-F5344CB8AC3E}">
        <p14:creationId xmlns:p14="http://schemas.microsoft.com/office/powerpoint/2010/main" val="243785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2"/>
            <a:ext cx="863749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3814446" y="0"/>
            <a:ext cx="1519968" cy="30777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prstClr val="white"/>
                </a:solidFill>
              </a:rPr>
              <a:t>CONFIDENTIAL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08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4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9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5685" y="233815"/>
            <a:ext cx="8633804" cy="9869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85" y="1268413"/>
            <a:ext cx="8637490" cy="5040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87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4" r:id="rId2"/>
    <p:sldLayoutId id="2147483666" r:id="rId3"/>
    <p:sldLayoutId id="2147483667" r:id="rId4"/>
    <p:sldLayoutId id="2147483668" r:id="rId5"/>
    <p:sldLayoutId id="2147483669" r:id="rId6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58" userDrawn="1">
          <p15:clr>
            <a:srgbClr val="F26B43"/>
          </p15:clr>
        </p15:guide>
        <p15:guide id="2" orient="horz" pos="799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5685" y="233815"/>
            <a:ext cx="8633804" cy="9869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85" y="1268413"/>
            <a:ext cx="8637490" cy="5040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2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58">
          <p15:clr>
            <a:srgbClr val="F26B43"/>
          </p15:clr>
        </p15:guide>
        <p15:guide id="2" orient="horz" pos="799">
          <p15:clr>
            <a:srgbClr val="F26B43"/>
          </p15:clr>
        </p15:guide>
        <p15:guide id="3" pos="5602">
          <p15:clr>
            <a:srgbClr val="F26B43"/>
          </p15:clr>
        </p15:guide>
        <p15:guide id="4" orient="horz" pos="397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b="1" dirty="0">
                <a:solidFill>
                  <a:schemeClr val="accent1"/>
                </a:solidFill>
              </a:rPr>
              <a:t>Lead team </a:t>
            </a:r>
            <a:r>
              <a:rPr lang="en-GB" sz="3200" b="1" dirty="0" smtClean="0">
                <a:solidFill>
                  <a:schemeClr val="accent1"/>
                </a:solidFill>
              </a:rPr>
              <a:t>presentation</a:t>
            </a:r>
            <a:br>
              <a:rPr lang="en-GB" sz="3200" b="1" dirty="0" smtClean="0">
                <a:solidFill>
                  <a:schemeClr val="accent1"/>
                </a:solidFill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b="1" dirty="0" err="1" smtClean="0">
                <a:solidFill>
                  <a:schemeClr val="accent1"/>
                </a:solidFill>
              </a:rPr>
              <a:t>Eribulin</a:t>
            </a:r>
            <a:r>
              <a:rPr lang="en-GB" sz="3200" b="1" dirty="0" smtClean="0">
                <a:solidFill>
                  <a:schemeClr val="accent1"/>
                </a:solidFill>
              </a:rPr>
              <a:t> for treating locally advanced or metastatic breast cancer after one prior chemotherapy regimen</a:t>
            </a:r>
            <a:endParaRPr lang="en-GB" sz="3200" b="1" dirty="0">
              <a:solidFill>
                <a:schemeClr val="accent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3568" y="3450525"/>
            <a:ext cx="7776000" cy="1752600"/>
          </a:xfrm>
        </p:spPr>
        <p:txBody>
          <a:bodyPr/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Appraisal Committee meeting</a:t>
            </a:r>
          </a:p>
          <a:p>
            <a:r>
              <a:rPr lang="en-GB" b="1" dirty="0" smtClean="0"/>
              <a:t>Cost Effectiveness</a:t>
            </a:r>
          </a:p>
          <a:p>
            <a:r>
              <a:rPr lang="en-GB" dirty="0" smtClean="0"/>
              <a:t>Committee A</a:t>
            </a:r>
          </a:p>
          <a:p>
            <a:r>
              <a:rPr lang="en-GB" dirty="0" smtClean="0"/>
              <a:t>Lead team: </a:t>
            </a:r>
            <a:r>
              <a:rPr lang="en-GB" dirty="0"/>
              <a:t>Andrew England, </a:t>
            </a:r>
            <a:r>
              <a:rPr lang="en-GB" dirty="0" err="1"/>
              <a:t>Nerys</a:t>
            </a:r>
            <a:r>
              <a:rPr lang="en-GB" dirty="0"/>
              <a:t> </a:t>
            </a:r>
            <a:r>
              <a:rPr lang="en-GB" dirty="0" err="1"/>
              <a:t>Woolacott</a:t>
            </a:r>
            <a:r>
              <a:rPr lang="en-GB" dirty="0"/>
              <a:t>, Pamela </a:t>
            </a:r>
            <a:r>
              <a:rPr lang="en-GB" dirty="0" smtClean="0"/>
              <a:t>Rees</a:t>
            </a:r>
          </a:p>
          <a:p>
            <a:r>
              <a:rPr lang="en-GB" dirty="0" smtClean="0"/>
              <a:t>Assessment Group: Liverpool Reviews and Implementation Group</a:t>
            </a:r>
          </a:p>
          <a:p>
            <a:r>
              <a:rPr lang="en-GB" dirty="0" smtClean="0"/>
              <a:t>NICE technical team: Anna Brett, Eleanor Donegan</a:t>
            </a:r>
          </a:p>
          <a:p>
            <a:r>
              <a:rPr lang="en-GB" dirty="0" smtClean="0"/>
              <a:t>2 November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49EB973-4E3D-4426-BD5D-4294625AFE0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116632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Public observers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111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critique</a:t>
            </a:r>
            <a:br>
              <a:rPr lang="en-GB" dirty="0" smtClean="0"/>
            </a:br>
            <a:r>
              <a:rPr lang="en-GB" sz="2800" dirty="0" smtClean="0"/>
              <a:t>Progression-free survival (large effect on ICER)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Close correspondence between timing of progressive disease developing regardless of treatment used</a:t>
            </a:r>
          </a:p>
          <a:p>
            <a:r>
              <a:rPr lang="en-GB" sz="2400" dirty="0" smtClean="0"/>
              <a:t>When tested, no statistically significant difference shown between risk of disease progression in each trial arm</a:t>
            </a:r>
          </a:p>
          <a:p>
            <a:r>
              <a:rPr lang="en-GB" sz="2400" dirty="0" smtClean="0"/>
              <a:t>Pooled analysis of progression-free survival in both trial arms identified a long-term constant hazard trend</a:t>
            </a:r>
          </a:p>
          <a:p>
            <a:r>
              <a:rPr lang="en-GB" sz="2400" dirty="0" smtClean="0"/>
              <a:t>A common mean progression-free survival per patient was estimated</a:t>
            </a:r>
          </a:p>
          <a:p>
            <a:r>
              <a:rPr lang="en-GB" sz="2400" b="1" dirty="0" smtClean="0"/>
              <a:t>No progression-free survival benefit included in the ERG’s model, but some benefit modelled in company model (0.57 months)</a:t>
            </a:r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7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alternative approach</a:t>
            </a:r>
            <a:br>
              <a:rPr lang="en-GB" dirty="0" smtClean="0"/>
            </a:br>
            <a:r>
              <a:rPr lang="en-GB" sz="2800" dirty="0" smtClean="0"/>
              <a:t>Progression-free survival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255685" y="1204755"/>
            <a:ext cx="8628024" cy="515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61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critique</a:t>
            </a:r>
            <a:br>
              <a:rPr lang="en-GB" dirty="0" smtClean="0"/>
            </a:br>
            <a:r>
              <a:rPr lang="en-GB" sz="2800" dirty="0" smtClean="0"/>
              <a:t>Post-progression survival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200" dirty="0" smtClean="0"/>
              <a:t>Exploratory </a:t>
            </a:r>
            <a:r>
              <a:rPr lang="en-GB" sz="2200" dirty="0"/>
              <a:t>analysis used parametric models fitted to trial </a:t>
            </a:r>
            <a:r>
              <a:rPr lang="en-GB" sz="2200" dirty="0" smtClean="0"/>
              <a:t>data</a:t>
            </a:r>
          </a:p>
          <a:p>
            <a:r>
              <a:rPr lang="en-GB" sz="2200" dirty="0" smtClean="0"/>
              <a:t>Potential </a:t>
            </a:r>
            <a:r>
              <a:rPr lang="en-GB" sz="2200" dirty="0"/>
              <a:t>for bias in this approach </a:t>
            </a:r>
            <a:r>
              <a:rPr lang="en-GB" sz="2200" dirty="0" smtClean="0"/>
              <a:t>noted:</a:t>
            </a:r>
          </a:p>
          <a:p>
            <a:pPr lvl="1"/>
            <a:r>
              <a:rPr lang="en-GB" sz="2200" dirty="0" smtClean="0"/>
              <a:t>characteristics </a:t>
            </a:r>
            <a:r>
              <a:rPr lang="en-GB" sz="2200" dirty="0"/>
              <a:t>of patients surviving disease progression may not be </a:t>
            </a:r>
            <a:r>
              <a:rPr lang="en-GB" sz="2200" dirty="0" smtClean="0"/>
              <a:t>well-balanced</a:t>
            </a:r>
          </a:p>
          <a:p>
            <a:pPr lvl="1"/>
            <a:r>
              <a:rPr lang="en-GB" sz="2200" dirty="0"/>
              <a:t>p</a:t>
            </a:r>
            <a:r>
              <a:rPr lang="en-GB" sz="2200" dirty="0" smtClean="0"/>
              <a:t>roportion of non-fatal progression events differed between the 2 arms (</a:t>
            </a:r>
            <a:r>
              <a:rPr lang="en-GB" sz="2200" dirty="0" err="1" smtClean="0"/>
              <a:t>eribulin</a:t>
            </a:r>
            <a:r>
              <a:rPr lang="en-GB" sz="2200" dirty="0" smtClean="0"/>
              <a:t>: 81.3%; </a:t>
            </a:r>
            <a:r>
              <a:rPr lang="en-GB" sz="2200" dirty="0" err="1" smtClean="0"/>
              <a:t>capecitabine</a:t>
            </a:r>
            <a:r>
              <a:rPr lang="en-GB" sz="2200" dirty="0" smtClean="0"/>
              <a:t>: 76.1%)</a:t>
            </a:r>
          </a:p>
          <a:p>
            <a:r>
              <a:rPr lang="en-GB" sz="2200" b="1" dirty="0" smtClean="0"/>
              <a:t>Exploratory analysis showed post-progression survival benefit of 2.21 months, which is less than the OS benefit modelled by the company (4.05 months) and that used in the ERG’s base case (5.94 months)</a:t>
            </a:r>
          </a:p>
          <a:p>
            <a:r>
              <a:rPr lang="en-GB" sz="2200" dirty="0"/>
              <a:t>Comparison of alternative estimates shows uncertainty around additional survival benefit after progression</a:t>
            </a:r>
          </a:p>
          <a:p>
            <a:pPr marL="0" indent="0">
              <a:buNone/>
            </a:pP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607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alternative approach</a:t>
            </a:r>
            <a:br>
              <a:rPr lang="en-GB" dirty="0" smtClean="0"/>
            </a:br>
            <a:r>
              <a:rPr lang="en-GB" sz="2800" dirty="0" smtClean="0"/>
              <a:t>Post-progression survival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85" y="1268412"/>
            <a:ext cx="8628024" cy="50879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1311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critique</a:t>
            </a:r>
            <a:br>
              <a:rPr lang="en-GB" dirty="0" smtClean="0"/>
            </a:br>
            <a:r>
              <a:rPr lang="en-GB" sz="2800" dirty="0" smtClean="0"/>
              <a:t>Overall survival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Trends </a:t>
            </a:r>
            <a:r>
              <a:rPr lang="en-GB" sz="2400" dirty="0"/>
              <a:t>in cumulative hazard plots of trial data used to identify the time point in each arm where a long-term exponential cumulative hazard trend was </a:t>
            </a:r>
            <a:r>
              <a:rPr lang="en-GB" sz="2400" dirty="0" smtClean="0"/>
              <a:t>established:</a:t>
            </a:r>
          </a:p>
          <a:p>
            <a:pPr lvl="1"/>
            <a:r>
              <a:rPr lang="en-GB" sz="2400" dirty="0" smtClean="0"/>
              <a:t>25.3 </a:t>
            </a:r>
            <a:r>
              <a:rPr lang="en-GB" sz="2400" dirty="0"/>
              <a:t>months in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arm</a:t>
            </a:r>
          </a:p>
          <a:p>
            <a:pPr lvl="1"/>
            <a:r>
              <a:rPr lang="en-GB" sz="2400" dirty="0" smtClean="0"/>
              <a:t>3.2 </a:t>
            </a:r>
            <a:r>
              <a:rPr lang="en-GB" sz="2400" dirty="0"/>
              <a:t>months in </a:t>
            </a:r>
            <a:r>
              <a:rPr lang="en-GB" sz="2400" dirty="0" err="1" smtClean="0"/>
              <a:t>capecitabine</a:t>
            </a:r>
            <a:r>
              <a:rPr lang="en-GB" sz="2400" dirty="0" smtClean="0"/>
              <a:t> arm</a:t>
            </a:r>
            <a:endParaRPr lang="en-GB" sz="2400" dirty="0"/>
          </a:p>
          <a:p>
            <a:r>
              <a:rPr lang="en-GB" sz="2400" dirty="0"/>
              <a:t>Trend line applied in place of trial data at the time at which the trend line most closely replicated the trial </a:t>
            </a:r>
            <a:r>
              <a:rPr lang="en-GB" sz="2400" dirty="0" smtClean="0"/>
              <a:t>data.</a:t>
            </a:r>
          </a:p>
          <a:p>
            <a:r>
              <a:rPr lang="en-GB" sz="2400" dirty="0" smtClean="0"/>
              <a:t>Exponential </a:t>
            </a:r>
            <a:r>
              <a:rPr lang="en-GB" sz="2400" dirty="0"/>
              <a:t>extrapolation </a:t>
            </a:r>
            <a:r>
              <a:rPr lang="en-GB" sz="2400" dirty="0" smtClean="0"/>
              <a:t>applied from:</a:t>
            </a:r>
          </a:p>
          <a:p>
            <a:pPr lvl="1"/>
            <a:r>
              <a:rPr lang="en-GB" sz="2400" dirty="0" smtClean="0"/>
              <a:t>23.72 </a:t>
            </a:r>
            <a:r>
              <a:rPr lang="en-GB" sz="2400" dirty="0"/>
              <a:t>months in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arm</a:t>
            </a:r>
          </a:p>
          <a:p>
            <a:pPr lvl="1"/>
            <a:r>
              <a:rPr lang="en-GB" sz="2400" dirty="0" smtClean="0"/>
              <a:t>17.18 </a:t>
            </a:r>
            <a:r>
              <a:rPr lang="en-GB" sz="2400" dirty="0"/>
              <a:t>months in </a:t>
            </a:r>
            <a:r>
              <a:rPr lang="en-GB" sz="2400" dirty="0" err="1" smtClean="0"/>
              <a:t>capecitabine</a:t>
            </a:r>
            <a:r>
              <a:rPr lang="en-GB" sz="2400" dirty="0" smtClean="0"/>
              <a:t> arm</a:t>
            </a:r>
          </a:p>
          <a:p>
            <a:pPr marL="228600" lvl="1">
              <a:buFont typeface="Arial" panose="020B0604020202020204" pitchFamily="34" charset="0"/>
              <a:buChar char="•"/>
            </a:pPr>
            <a:r>
              <a:rPr lang="en-GB" sz="2400" b="1" dirty="0" smtClean="0"/>
              <a:t>Modelled benefit greater than company’s (5.94 months compared with 4.62 months)</a:t>
            </a:r>
            <a:endParaRPr lang="en-GB" sz="2400" b="1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504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alternative approach</a:t>
            </a:r>
            <a:br>
              <a:rPr lang="en-GB" dirty="0" smtClean="0"/>
            </a:br>
            <a:r>
              <a:rPr lang="en-GB" sz="2800" dirty="0" smtClean="0"/>
              <a:t>Overall survival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85" y="1204756"/>
            <a:ext cx="8628023" cy="515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305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Modelled mean survival benefit</a:t>
            </a:r>
            <a:br>
              <a:rPr lang="en-GB" dirty="0" smtClean="0"/>
            </a:br>
            <a:r>
              <a:rPr lang="en-GB" sz="2800" dirty="0" smtClean="0"/>
              <a:t>Comparison of company’s and ERG’s results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09914034"/>
              </p:ext>
            </p:extLst>
          </p:nvPr>
        </p:nvGraphicFramePr>
        <p:xfrm>
          <a:off x="255588" y="1268413"/>
          <a:ext cx="863758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284"/>
                <a:gridCol w="1728192"/>
                <a:gridCol w="1944216"/>
                <a:gridCol w="1800896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Eribulin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Capecitabine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Net gain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GB" b="1" dirty="0" smtClean="0"/>
                        <a:t>Overall survival</a:t>
                      </a:r>
                      <a:endParaRPr lang="en-GB" b="1" dirty="0"/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Company’s estimates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21.75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17.13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4.62 months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ERG’s estimates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23.72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17.78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5.94 months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GB" b="1" dirty="0" smtClean="0"/>
                        <a:t>Progression-free survival</a:t>
                      </a:r>
                      <a:endParaRPr lang="en-GB" b="1" dirty="0"/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Company’s estimates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4.56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3.99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0.57 months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ERG’s estimates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7.65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7.65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0.00</a:t>
                      </a:r>
                      <a:r>
                        <a:rPr lang="en-GB" baseline="0" dirty="0" smtClean="0"/>
                        <a:t> months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GB" b="1" dirty="0" smtClean="0"/>
                        <a:t>Post-progression survival</a:t>
                      </a:r>
                      <a:endParaRPr lang="en-GB" b="1" dirty="0"/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Company’s estimates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17.19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13.14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4.05 months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ERG’s estimates (base</a:t>
                      </a:r>
                      <a:r>
                        <a:rPr lang="en-GB" baseline="0" dirty="0" smtClean="0"/>
                        <a:t> case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16.07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10.13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5.94 months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ERG’s estimates</a:t>
                      </a:r>
                      <a:r>
                        <a:rPr lang="en-GB" baseline="0" dirty="0" smtClean="0"/>
                        <a:t> (exploratory)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19.39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17.18</a:t>
                      </a:r>
                      <a:r>
                        <a:rPr lang="en-GB" baseline="0" dirty="0" smtClean="0"/>
                        <a:t>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2.21 months</a:t>
                      </a:r>
                      <a:endParaRPr lang="en-GB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493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critique</a:t>
            </a:r>
            <a:br>
              <a:rPr lang="en-GB" dirty="0" smtClean="0"/>
            </a:br>
            <a:r>
              <a:rPr lang="en-GB" sz="2800" dirty="0" smtClean="0"/>
              <a:t>Health utility values (large effect on ICER)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err="1" smtClean="0"/>
              <a:t>Crott</a:t>
            </a:r>
            <a:r>
              <a:rPr lang="en-GB" dirty="0" smtClean="0"/>
              <a:t> and Briggs (2010) algorithm based on a historical clinical trial including only untreated patients with locally advanced (not metastatic) breast cancer where only neo-adjuvant treatments were administered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Crott</a:t>
            </a:r>
            <a:r>
              <a:rPr lang="en-GB" dirty="0" smtClean="0"/>
              <a:t> and Briggs algorithm is not appropriate because of </a:t>
            </a:r>
            <a:r>
              <a:rPr lang="en-GB" dirty="0"/>
              <a:t>d</a:t>
            </a:r>
            <a:r>
              <a:rPr lang="en-GB" dirty="0" smtClean="0"/>
              <a:t>ifferences in the population between Study 301 and patients in whom the mapping algorithm was developed (disease stage; line of treatment; type of treatment).</a:t>
            </a:r>
          </a:p>
          <a:p>
            <a:r>
              <a:rPr lang="en-GB" dirty="0"/>
              <a:t>L</a:t>
            </a:r>
            <a:r>
              <a:rPr lang="en-GB" dirty="0" smtClean="0"/>
              <a:t>loyd et al. (2006) utility values </a:t>
            </a:r>
            <a:r>
              <a:rPr lang="en-GB" dirty="0"/>
              <a:t>for breast cancer patients having chemotherapy </a:t>
            </a:r>
            <a:r>
              <a:rPr lang="en-GB" dirty="0" smtClean="0"/>
              <a:t>have been used in TA250 and are more appropriate</a:t>
            </a:r>
          </a:p>
          <a:p>
            <a:r>
              <a:rPr lang="en-GB" dirty="0"/>
              <a:t>Progressive disease utility value used in company’s model similar to value for stable disease which is implausible</a:t>
            </a:r>
          </a:p>
          <a:p>
            <a:r>
              <a:rPr lang="en-GB" dirty="0" smtClean="0"/>
              <a:t>ERG preferred utility values in Lloyd et al. for progressive disease </a:t>
            </a:r>
          </a:p>
          <a:p>
            <a:r>
              <a:rPr lang="en-GB" dirty="0" smtClean="0"/>
              <a:t>ERG’s alternative utility values: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17</a:t>
            </a:fld>
            <a:endParaRPr lang="en-GB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258973"/>
              </p:ext>
            </p:extLst>
          </p:nvPr>
        </p:nvGraphicFramePr>
        <p:xfrm>
          <a:off x="255685" y="5608955"/>
          <a:ext cx="862802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947"/>
                <a:gridCol w="2158411"/>
                <a:gridCol w="27116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Health state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Eribulin</a:t>
                      </a:r>
                      <a:endParaRPr lang="en-GB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Capecitabine</a:t>
                      </a:r>
                      <a:endParaRPr lang="en-GB" dirty="0" smtClean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Stable disease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0.705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0.697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Progressive disease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0.496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0.496</a:t>
                      </a:r>
                      <a:endParaRPr lang="en-GB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952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critique</a:t>
            </a:r>
            <a:br>
              <a:rPr lang="en-GB" dirty="0" smtClean="0"/>
            </a:br>
            <a:r>
              <a:rPr lang="en-GB" sz="2800" dirty="0" smtClean="0"/>
              <a:t>Resource use and costs (not large effect on ICER)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Treatment costs underestimated because of:</a:t>
            </a:r>
          </a:p>
          <a:p>
            <a:pPr lvl="1"/>
            <a:r>
              <a:rPr lang="en-GB" dirty="0" smtClean="0"/>
              <a:t>Logic errors relating to oral </a:t>
            </a:r>
            <a:r>
              <a:rPr lang="en-GB" dirty="0" err="1" smtClean="0"/>
              <a:t>vinorelbine</a:t>
            </a:r>
            <a:r>
              <a:rPr lang="en-GB" dirty="0" smtClean="0"/>
              <a:t> and </a:t>
            </a:r>
            <a:r>
              <a:rPr lang="en-GB" dirty="0" err="1" smtClean="0"/>
              <a:t>eribulin</a:t>
            </a:r>
            <a:r>
              <a:rPr lang="en-GB" dirty="0" smtClean="0"/>
              <a:t> administration</a:t>
            </a:r>
          </a:p>
          <a:p>
            <a:pPr lvl="1"/>
            <a:r>
              <a:rPr lang="en-GB" dirty="0" smtClean="0"/>
              <a:t>Method of applying average body surface area data to calculate unit costs of </a:t>
            </a:r>
            <a:r>
              <a:rPr lang="en-GB" dirty="0" err="1" smtClean="0"/>
              <a:t>eribulin</a:t>
            </a:r>
            <a:r>
              <a:rPr lang="en-GB" dirty="0" smtClean="0"/>
              <a:t> and other chemotherapies:</a:t>
            </a:r>
          </a:p>
          <a:p>
            <a:pPr lvl="2"/>
            <a:r>
              <a:rPr lang="en-GB" dirty="0" smtClean="0"/>
              <a:t>Range of required doses and scope for wastage is greater than that estimated by company because of calculation error (using standard error instead of standard deviation)</a:t>
            </a:r>
          </a:p>
          <a:p>
            <a:pPr lvl="2"/>
            <a:r>
              <a:rPr lang="en-GB" dirty="0" smtClean="0"/>
              <a:t>Survey data used to estimate average body surface area includes patients having adjuvant, neo-adjuvant and palliative care; these should be excluded to obtain closer match to patients in Study 301</a:t>
            </a:r>
          </a:p>
          <a:p>
            <a:r>
              <a:rPr lang="en-GB" dirty="0"/>
              <a:t>Treatment costs before progression may be overestimated </a:t>
            </a:r>
            <a:r>
              <a:rPr lang="en-GB" dirty="0" smtClean="0"/>
              <a:t>because </a:t>
            </a:r>
            <a:r>
              <a:rPr lang="en-GB" dirty="0"/>
              <a:t>company uses PFS </a:t>
            </a:r>
            <a:r>
              <a:rPr lang="en-GB" dirty="0" smtClean="0"/>
              <a:t>for </a:t>
            </a:r>
            <a:r>
              <a:rPr lang="en-GB" dirty="0"/>
              <a:t>number of patients on </a:t>
            </a:r>
            <a:r>
              <a:rPr lang="en-GB" dirty="0" smtClean="0"/>
              <a:t>treatment; </a:t>
            </a:r>
            <a:r>
              <a:rPr lang="en-GB" dirty="0"/>
              <a:t>ERG prefers time to treatment </a:t>
            </a:r>
            <a:r>
              <a:rPr lang="en-GB" dirty="0" smtClean="0"/>
              <a:t>discontinuation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31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critique</a:t>
            </a:r>
            <a:br>
              <a:rPr lang="en-GB" dirty="0" smtClean="0"/>
            </a:br>
            <a:r>
              <a:rPr lang="en-GB" sz="2800" dirty="0" smtClean="0"/>
              <a:t>Treatment duration (large effect on ICER)</a:t>
            </a:r>
            <a:endParaRPr 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In the company’s model treatment can either stop at progression or be capped at a maximum of 8 months (cycles) across primary and secondary treatments (stable and progressive disease)</a:t>
            </a:r>
          </a:p>
          <a:p>
            <a:r>
              <a:rPr lang="en-GB" dirty="0" smtClean="0"/>
              <a:t>Both underestimate costs of secondary treatments</a:t>
            </a:r>
          </a:p>
          <a:p>
            <a:r>
              <a:rPr lang="en-GB" dirty="0" smtClean="0"/>
              <a:t>A maximum number of overall treatment cycles does not take account of different responses to 3</a:t>
            </a:r>
            <a:r>
              <a:rPr lang="en-GB" baseline="30000" dirty="0" smtClean="0"/>
              <a:t>rd</a:t>
            </a:r>
            <a:r>
              <a:rPr lang="en-GB" dirty="0" smtClean="0"/>
              <a:t> line treatment: patients whose disease responds well are likely to continue treatment for longer and more likely to proceed to further lines of treatment</a:t>
            </a:r>
          </a:p>
          <a:p>
            <a:r>
              <a:rPr lang="en-GB" dirty="0" smtClean="0"/>
              <a:t>Stopping treatment at progression results in no costs incurred for secondary treatments: </a:t>
            </a:r>
            <a:r>
              <a:rPr lang="en-GB" dirty="0" err="1" smtClean="0"/>
              <a:t>eribulin</a:t>
            </a:r>
            <a:r>
              <a:rPr lang="en-GB" dirty="0" smtClean="0"/>
              <a:t> is associated with additional post-progression survival so leads to more additional lines of treatment and associated costs</a:t>
            </a:r>
          </a:p>
          <a:p>
            <a:r>
              <a:rPr lang="en-GB" dirty="0" smtClean="0"/>
              <a:t>ERG applies a 3</a:t>
            </a:r>
            <a:r>
              <a:rPr lang="en-GB" baseline="30000" dirty="0" smtClean="0"/>
              <a:t>rd</a:t>
            </a:r>
            <a:r>
              <a:rPr lang="en-GB" dirty="0" smtClean="0"/>
              <a:t> option to the company’s model which removes the cap on the maximum number of cycles of treatment and includes the costs of secondary treatments for 60% patients with progressed disease in each cycle.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42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decision points</a:t>
            </a:r>
            <a:endParaRPr lang="en-GB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Is it appropriate to model a progression-free survival benefit? </a:t>
            </a:r>
          </a:p>
          <a:p>
            <a:r>
              <a:rPr lang="en-GB" sz="2400" dirty="0" smtClean="0"/>
              <a:t>Is the survival benefit likely to be pre- or post-progression?</a:t>
            </a:r>
          </a:p>
          <a:p>
            <a:r>
              <a:rPr lang="en-GB" sz="2400" dirty="0" smtClean="0"/>
              <a:t>Which are the most plausible utility values for progressive disease? The company’s or ERG’s? </a:t>
            </a:r>
          </a:p>
          <a:p>
            <a:r>
              <a:rPr lang="en-GB" sz="2400" dirty="0" smtClean="0"/>
              <a:t>Are treatment costs realistic? Is the 8 month cap on primary and secondary treatment duration appropriate?</a:t>
            </a:r>
          </a:p>
          <a:p>
            <a:r>
              <a:rPr lang="en-GB" sz="2400" dirty="0" smtClean="0"/>
              <a:t>What is the most plausible ICER? </a:t>
            </a:r>
          </a:p>
          <a:p>
            <a:r>
              <a:rPr lang="en-GB" sz="2400" dirty="0" smtClean="0"/>
              <a:t>Does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meet the end of life criteria?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49EB973-4E3D-4426-BD5D-4294625AFE0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71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critique</a:t>
            </a:r>
            <a:br>
              <a:rPr lang="en-GB" dirty="0" smtClean="0"/>
            </a:br>
            <a:r>
              <a:rPr lang="en-GB" sz="2800" dirty="0" smtClean="0"/>
              <a:t>Cost effectiveness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Availability of an almost fully mature survival dataset allows a reliable assessment of the relative effectiveness of treatment with </a:t>
            </a:r>
            <a:r>
              <a:rPr lang="en-GB" dirty="0" err="1" smtClean="0"/>
              <a:t>eribulin</a:t>
            </a:r>
            <a:r>
              <a:rPr lang="en-GB" dirty="0" smtClean="0"/>
              <a:t> compared with </a:t>
            </a:r>
            <a:r>
              <a:rPr lang="en-GB" dirty="0" err="1" smtClean="0"/>
              <a:t>capecitabine</a:t>
            </a:r>
            <a:r>
              <a:rPr lang="en-GB" dirty="0" smtClean="0"/>
              <a:t> for the subgroup 1 population</a:t>
            </a:r>
          </a:p>
          <a:p>
            <a:r>
              <a:rPr lang="en-GB" dirty="0" smtClean="0"/>
              <a:t>Probabilistic sensitivity analysis limited and cannot be relied upon to generate meaningful results because:</a:t>
            </a:r>
          </a:p>
          <a:p>
            <a:pPr lvl="1"/>
            <a:r>
              <a:rPr lang="en-GB" dirty="0" smtClean="0"/>
              <a:t>Limited number of parameters varied (survival, utility, primary and secondary treatment costs)</a:t>
            </a:r>
          </a:p>
          <a:p>
            <a:pPr lvl="1"/>
            <a:r>
              <a:rPr lang="en-GB" dirty="0" smtClean="0"/>
              <a:t>Does not account for uncertainty related to correlated values</a:t>
            </a:r>
          </a:p>
          <a:p>
            <a:pPr lvl="1"/>
            <a:r>
              <a:rPr lang="en-GB" dirty="0" smtClean="0"/>
              <a:t>Parameter uncertainty not explored sufficiently (for example, treatment costs only varied +/-10%)</a:t>
            </a:r>
          </a:p>
          <a:p>
            <a:r>
              <a:rPr lang="en-GB" dirty="0" smtClean="0"/>
              <a:t>Adverse event costs may be underestimated (only 1 episode assumed)</a:t>
            </a:r>
          </a:p>
          <a:p>
            <a:r>
              <a:rPr lang="en-GB" dirty="0" smtClean="0"/>
              <a:t>Alternative approaches may be more appropriate for OS and PFS estimates, progressive disease utility values and primary and secondary treatment costs (see previous slides)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407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changes to company’s base case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88591575"/>
              </p:ext>
            </p:extLst>
          </p:nvPr>
        </p:nvGraphicFramePr>
        <p:xfrm>
          <a:off x="255588" y="1268413"/>
          <a:ext cx="8637588" cy="44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084"/>
                <a:gridCol w="3744416"/>
                <a:gridCol w="3529088"/>
              </a:tblGrid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Company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ERG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OS</a:t>
                      </a:r>
                      <a:endParaRPr lang="en-GB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Direct from KM trial</a:t>
                      </a:r>
                      <a:r>
                        <a:rPr lang="en-GB" baseline="0" dirty="0" smtClean="0"/>
                        <a:t> data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Parametric models fitted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PFS</a:t>
                      </a:r>
                      <a:endParaRPr lang="en-GB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Direct from KM trial</a:t>
                      </a:r>
                      <a:r>
                        <a:rPr lang="en-GB" baseline="0" dirty="0" smtClean="0"/>
                        <a:t> data</a:t>
                      </a:r>
                      <a:endParaRPr lang="en-GB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Common</a:t>
                      </a:r>
                      <a:r>
                        <a:rPr lang="en-GB" baseline="0" dirty="0" smtClean="0"/>
                        <a:t> mean PFS per patient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Utilities</a:t>
                      </a:r>
                      <a:endParaRPr lang="en-GB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Crott</a:t>
                      </a:r>
                      <a:r>
                        <a:rPr lang="en-GB" dirty="0" smtClean="0"/>
                        <a:t> &amp; Briggs (2010)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Lloyd et al. (2006)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Costs</a:t>
                      </a:r>
                      <a:endParaRPr lang="en-GB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 smtClean="0"/>
                        <a:t>Pre-progression treatment derived</a:t>
                      </a:r>
                      <a:r>
                        <a:rPr lang="en-GB" baseline="0" dirty="0" smtClean="0"/>
                        <a:t> from PFS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Logic errors (</a:t>
                      </a:r>
                      <a:r>
                        <a:rPr lang="en-GB" baseline="0" dirty="0" err="1" smtClean="0"/>
                        <a:t>eribulin</a:t>
                      </a:r>
                      <a:r>
                        <a:rPr lang="en-GB" baseline="0" dirty="0" smtClean="0"/>
                        <a:t> administration; oral </a:t>
                      </a:r>
                      <a:r>
                        <a:rPr lang="en-GB" baseline="0" dirty="0" err="1" smtClean="0"/>
                        <a:t>vinorelbine</a:t>
                      </a:r>
                      <a:r>
                        <a:rPr lang="en-GB" baseline="0" dirty="0" smtClean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Average BSA calculation error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Average BSA survey data including irrelevant treatments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 smtClean="0"/>
                        <a:t>Pre-progression treatment derived from TTD</a:t>
                      </a:r>
                      <a:endParaRPr lang="en-GB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Logic errors corrected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Average BSA error corrected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Average BSA survey data excluding irrelevant treatments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Treatment duration</a:t>
                      </a:r>
                      <a:endParaRPr lang="en-GB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 month cap</a:t>
                      </a:r>
                      <a:r>
                        <a:rPr lang="en-GB" baseline="0" dirty="0" smtClean="0"/>
                        <a:t> applied across primary and subsequent treatments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 smtClean="0"/>
                        <a:t>No cap (subsequent</a:t>
                      </a:r>
                      <a:r>
                        <a:rPr lang="en-GB" baseline="0" dirty="0" smtClean="0"/>
                        <a:t> treatment costs included for 60% patients post-progression)</a:t>
                      </a:r>
                      <a:endParaRPr lang="en-GB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96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11189966"/>
              </p:ext>
            </p:extLst>
          </p:nvPr>
        </p:nvGraphicFramePr>
        <p:xfrm>
          <a:off x="255587" y="1268413"/>
          <a:ext cx="8637587" cy="532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4485"/>
                <a:gridCol w="1152128"/>
                <a:gridCol w="1259124"/>
                <a:gridCol w="126185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Inc. Cost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Inc. QALY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ICER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Company’s base case</a:t>
                      </a:r>
                      <a:endParaRPr lang="en-GB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£36,244</a:t>
                      </a:r>
                    </a:p>
                  </a:txBody>
                  <a:tcPr marL="45720" marR="45720"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GB" b="1" u="sng" dirty="0" smtClean="0">
                          <a:solidFill>
                            <a:schemeClr val="tx1"/>
                          </a:solidFill>
                        </a:rPr>
                        <a:t>ERG’s changes</a:t>
                      </a:r>
                      <a:endParaRPr lang="en-GB" b="1" u="sng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+mn-lt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+mn-lt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r"/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ERG’s PFS estimates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£50,866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ERG’s OS estimates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£37,646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Annual discounting instead of continuous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£36,111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</a:t>
                      </a:r>
                      <a:r>
                        <a:rPr lang="en-GB" baseline="0" dirty="0" smtClean="0"/>
                        <a:t> to treatment discontinuation used for costs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£39,286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 cost: </a:t>
                      </a:r>
                      <a:r>
                        <a:rPr lang="en-GB" dirty="0" err="1" smtClean="0"/>
                        <a:t>eribulin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£40,630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 cost: other chemotherapies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£36,021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Utility value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</a:rPr>
                        <a:t> for progressive disease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£47,148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Secondary treatment costs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£47,354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Logic error: </a:t>
                      </a:r>
                      <a:r>
                        <a:rPr lang="en-GB" dirty="0" err="1" smtClean="0"/>
                        <a:t>eribulin</a:t>
                      </a:r>
                      <a:r>
                        <a:rPr lang="en-GB" dirty="0" smtClean="0"/>
                        <a:t> administration costs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£39,192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Logic error: oral </a:t>
                      </a:r>
                      <a:r>
                        <a:rPr lang="en-GB" dirty="0" err="1" smtClean="0"/>
                        <a:t>vinorelbine</a:t>
                      </a:r>
                      <a:r>
                        <a:rPr lang="en-GB" dirty="0" smtClean="0"/>
                        <a:t> costs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£36,341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ERG’s</a:t>
                      </a:r>
                      <a:r>
                        <a:rPr lang="en-GB" b="1" baseline="0" dirty="0" smtClean="0"/>
                        <a:t> base case</a:t>
                      </a:r>
                      <a:endParaRPr lang="en-GB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smtClean="0"/>
                        <a:t>£82,743</a:t>
                      </a:r>
                      <a:endParaRPr lang="en-GB" b="1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ERG’s base case results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(with PAS)</a:t>
            </a:r>
            <a:endParaRPr lang="en-GB" sz="3100" dirty="0"/>
          </a:p>
        </p:txBody>
      </p:sp>
      <p:sp>
        <p:nvSpPr>
          <p:cNvPr id="18" name="Rectangle 17"/>
          <p:cNvSpPr/>
          <p:nvPr/>
        </p:nvSpPr>
        <p:spPr>
          <a:xfrm>
            <a:off x="246219" y="6236537"/>
            <a:ext cx="8637490" cy="36004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65052" y="1628800"/>
            <a:ext cx="8637490" cy="36004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559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034584021"/>
              </p:ext>
            </p:extLst>
          </p:nvPr>
        </p:nvGraphicFramePr>
        <p:xfrm>
          <a:off x="255588" y="1268413"/>
          <a:ext cx="863758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108"/>
                <a:gridCol w="2232248"/>
                <a:gridCol w="2376264"/>
                <a:gridCol w="244896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Criterion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Study 301 (subgroup 1) trial results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Company’s modelled results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ERG’s modelled results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Short life expectancy, normally less than 24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Mean: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17.13 months</a:t>
                      </a:r>
                    </a:p>
                    <a:p>
                      <a:endParaRPr lang="en-GB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dirty="0" smtClean="0"/>
                        <a:t>Median: </a:t>
                      </a: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  <a:cs typeface="+mn-cs"/>
                        </a:rPr>
                        <a:t>**************</a:t>
                      </a: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GB" sz="1800" u="sng" kern="1200" dirty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Mean: Not presented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Median: 13.24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i="0" dirty="0" smtClean="0"/>
                        <a:t>Mean: 17.78 months</a:t>
                      </a:r>
                    </a:p>
                    <a:p>
                      <a:endParaRPr lang="en-GB" i="0" dirty="0" smtClean="0"/>
                    </a:p>
                    <a:p>
                      <a:r>
                        <a:rPr lang="en-GB" i="0" dirty="0" smtClean="0"/>
                        <a:t>Median: 13.02 months</a:t>
                      </a:r>
                      <a:endParaRPr lang="en-GB" i="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Extension to life, normally</a:t>
                      </a:r>
                      <a:r>
                        <a:rPr lang="en-GB" baseline="0" dirty="0" smtClean="0"/>
                        <a:t> a mean additional 3 months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Mean: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4.62 months</a:t>
                      </a:r>
                    </a:p>
                    <a:p>
                      <a:endParaRPr lang="en-GB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dirty="0" smtClean="0"/>
                        <a:t>Median: </a:t>
                      </a: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  <a:cs typeface="+mn-cs"/>
                        </a:rPr>
                        <a:t>**************</a:t>
                      </a: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Mean: 4.61 months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Median: 2.73 months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i="0" dirty="0" smtClean="0"/>
                        <a:t>Mean: 5.94 months</a:t>
                      </a:r>
                    </a:p>
                    <a:p>
                      <a:endParaRPr lang="en-GB" i="0" dirty="0" smtClean="0"/>
                    </a:p>
                    <a:p>
                      <a:r>
                        <a:rPr lang="en-GB" i="0" dirty="0" smtClean="0"/>
                        <a:t>Median: &gt;3.00</a:t>
                      </a:r>
                      <a:r>
                        <a:rPr lang="en-GB" i="0" baseline="0" dirty="0" smtClean="0"/>
                        <a:t> months</a:t>
                      </a:r>
                      <a:endParaRPr lang="en-GB" i="0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 of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519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Relevant conclusions from TA423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1800" b="1" dirty="0" smtClean="0"/>
              <a:t>Population: </a:t>
            </a:r>
            <a:r>
              <a:rPr lang="en-GB" sz="1800" dirty="0" smtClean="0"/>
              <a:t>Noted </a:t>
            </a:r>
            <a:r>
              <a:rPr lang="en-GB" sz="1800" dirty="0" err="1" smtClean="0"/>
              <a:t>eribulin</a:t>
            </a:r>
            <a:r>
              <a:rPr lang="en-GB" sz="1800" dirty="0" smtClean="0"/>
              <a:t> more widely used via CDF for HER2-negative disease because this has fewer treatment options.</a:t>
            </a:r>
          </a:p>
          <a:p>
            <a:r>
              <a:rPr lang="en-GB" sz="1800" b="1" dirty="0" smtClean="0"/>
              <a:t>Quality of life data: </a:t>
            </a:r>
            <a:r>
              <a:rPr lang="en-GB" sz="1800" dirty="0" smtClean="0"/>
              <a:t>Aware survey compliance decreases over time and data from 24 months only from very few people, but welcomed direct data from patients taking </a:t>
            </a:r>
            <a:r>
              <a:rPr lang="en-GB" sz="1800" dirty="0" err="1" smtClean="0"/>
              <a:t>eribulin</a:t>
            </a:r>
            <a:r>
              <a:rPr lang="en-GB" sz="1800" dirty="0" smtClean="0"/>
              <a:t>: of value but has inherent limitations.</a:t>
            </a:r>
          </a:p>
          <a:p>
            <a:r>
              <a:rPr lang="en-GB" sz="1800" b="1" dirty="0" smtClean="0"/>
              <a:t>Health utility values: </a:t>
            </a:r>
            <a:r>
              <a:rPr lang="en-GB" sz="1800" dirty="0" err="1" smtClean="0"/>
              <a:t>Crott</a:t>
            </a:r>
            <a:r>
              <a:rPr lang="en-GB" sz="1800" dirty="0" smtClean="0"/>
              <a:t> and Briggs algorithm resulted in small decrease between stable and progressive disease that was not plausible. Lloyd et al. values considered more relevant; resulted in ~20% decline from stable to progressive disease; considered high by clinical experts. Concluded most plausible value likely to be in between.</a:t>
            </a:r>
          </a:p>
          <a:p>
            <a:r>
              <a:rPr lang="en-GB" sz="1800" b="1" dirty="0" smtClean="0"/>
              <a:t>Treatment costs: </a:t>
            </a:r>
            <a:r>
              <a:rPr lang="en-GB" sz="1800" dirty="0" smtClean="0"/>
              <a:t>Company used standard error instead of standard deviation, resulting in narrow range of body surface areas in the model. ERG’s correction increased drug wastage and therefore costs, especially of </a:t>
            </a:r>
            <a:r>
              <a:rPr lang="en-GB" sz="1800" dirty="0" err="1" smtClean="0"/>
              <a:t>eribulin</a:t>
            </a:r>
            <a:r>
              <a:rPr lang="en-GB" sz="1800" dirty="0" smtClean="0"/>
              <a:t>. Concluded drug wastage somewhere in between company and ERG’s estimates.</a:t>
            </a:r>
          </a:p>
          <a:p>
            <a:r>
              <a:rPr lang="en-GB" sz="1800" b="1" dirty="0" smtClean="0"/>
              <a:t>Subsequent treatments: </a:t>
            </a:r>
            <a:r>
              <a:rPr lang="en-GB" sz="1800" dirty="0" smtClean="0"/>
              <a:t>Cap for all lines of treatment implausible and likely to underestimate costs of subsequent treatments. Uncertainty about proportion of patients who might still be on treatment after 6 months and duration of subsequent treatments. Significant source of uncertainty in model that could not be resolved. Concluded somewhere in between company and ERG’s estimates.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883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Innovation and Equalities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Company considers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to be innovative because of its:</a:t>
            </a:r>
          </a:p>
          <a:p>
            <a:pPr lvl="1"/>
            <a:r>
              <a:rPr lang="en-GB" sz="2400" dirty="0" smtClean="0"/>
              <a:t>unique mechanism of action</a:t>
            </a:r>
          </a:p>
          <a:p>
            <a:pPr lvl="1"/>
            <a:r>
              <a:rPr lang="en-GB" sz="2400" dirty="0" smtClean="0"/>
              <a:t>convenient administration method (intravenous infusion for 2 to 5 minutes with no special handling or tubing required)</a:t>
            </a:r>
          </a:p>
          <a:p>
            <a:pPr lvl="1"/>
            <a:endParaRPr lang="en-GB" sz="2400" dirty="0" smtClean="0"/>
          </a:p>
          <a:p>
            <a:r>
              <a:rPr lang="en-GB" sz="2400" dirty="0" smtClean="0"/>
              <a:t>Company and consultees: </a:t>
            </a:r>
            <a:r>
              <a:rPr lang="en-GB" sz="2400" dirty="0"/>
              <a:t>no potential equalities issues</a:t>
            </a:r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407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decision points</a:t>
            </a:r>
            <a:endParaRPr lang="en-GB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Is it appropriate to model a progression-free survival benefit? </a:t>
            </a:r>
          </a:p>
          <a:p>
            <a:r>
              <a:rPr lang="en-GB" sz="2400" dirty="0" smtClean="0"/>
              <a:t>Is the survival benefit likely to be pre- or post-progression?</a:t>
            </a:r>
          </a:p>
          <a:p>
            <a:r>
              <a:rPr lang="en-GB" sz="2400" dirty="0" smtClean="0"/>
              <a:t>Which are the most plausible utility values for progressive disease? The company’s or ERG’s? </a:t>
            </a:r>
          </a:p>
          <a:p>
            <a:r>
              <a:rPr lang="en-GB" sz="2400" dirty="0" smtClean="0"/>
              <a:t>Are treatment costs realistic? Is the 8 month cap on primary and secondary treatment duration appropriate?</a:t>
            </a:r>
          </a:p>
          <a:p>
            <a:r>
              <a:rPr lang="en-GB" sz="2400" dirty="0" smtClean="0"/>
              <a:t>What is the most plausible ICER? </a:t>
            </a:r>
          </a:p>
          <a:p>
            <a:r>
              <a:rPr lang="en-GB" sz="2400" dirty="0" smtClean="0"/>
              <a:t>Does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meet the end of life criteria?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49EB973-4E3D-4426-BD5D-4294625AFE0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0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49EB973-4E3D-4426-BD5D-4294625AFE0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255685" y="4272010"/>
            <a:ext cx="8637490" cy="2084339"/>
          </a:xfrm>
        </p:spPr>
        <p:txBody>
          <a:bodyPr/>
          <a:lstStyle/>
          <a:p>
            <a:r>
              <a:rPr lang="en-GB" sz="1800" dirty="0" smtClean="0"/>
              <a:t>Enter the </a:t>
            </a:r>
            <a:r>
              <a:rPr lang="en-GB" sz="1800" dirty="0"/>
              <a:t>model in </a:t>
            </a:r>
            <a:r>
              <a:rPr lang="en-GB" sz="1800" dirty="0" smtClean="0"/>
              <a:t>stable disease, treated with </a:t>
            </a:r>
            <a:r>
              <a:rPr lang="en-GB" sz="1800" dirty="0" err="1"/>
              <a:t>eribulin</a:t>
            </a:r>
            <a:r>
              <a:rPr lang="en-GB" sz="1800" dirty="0"/>
              <a:t> or </a:t>
            </a:r>
            <a:r>
              <a:rPr lang="en-GB" sz="1800" dirty="0" err="1" smtClean="0"/>
              <a:t>capecitabine</a:t>
            </a:r>
            <a:endParaRPr lang="en-GB" sz="1800" dirty="0" smtClean="0"/>
          </a:p>
          <a:p>
            <a:r>
              <a:rPr lang="en-GB" sz="1800" dirty="0" smtClean="0"/>
              <a:t>Stay in stable disease until progression </a:t>
            </a:r>
          </a:p>
          <a:p>
            <a:r>
              <a:rPr lang="en-GB" sz="1800" dirty="0" smtClean="0"/>
              <a:t>Assumed to </a:t>
            </a:r>
            <a:r>
              <a:rPr lang="en-GB" sz="1800" dirty="0"/>
              <a:t>remain </a:t>
            </a:r>
            <a:r>
              <a:rPr lang="en-GB" sz="1800" dirty="0" smtClean="0"/>
              <a:t>in progressive state until death</a:t>
            </a:r>
            <a:endParaRPr lang="en-GB" sz="1800" dirty="0"/>
          </a:p>
          <a:p>
            <a:r>
              <a:rPr lang="en-GB" sz="1800" dirty="0" smtClean="0"/>
              <a:t>Stable </a:t>
            </a:r>
            <a:r>
              <a:rPr lang="en-GB" sz="1800" dirty="0"/>
              <a:t>disease health state can transition directly to </a:t>
            </a:r>
            <a:r>
              <a:rPr lang="en-GB" sz="1800" dirty="0" smtClean="0"/>
              <a:t>death</a:t>
            </a:r>
          </a:p>
          <a:p>
            <a:r>
              <a:rPr lang="en-GB" sz="1800" b="1" dirty="0" smtClean="0"/>
              <a:t>Patients receive treatment for up to a maximum of 8 months (cycles) across stable and progressive disease health states</a:t>
            </a:r>
            <a:endParaRPr lang="en-GB" sz="1800" b="1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economic model</a:t>
            </a:r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5748127" y="1346582"/>
            <a:ext cx="3024336" cy="1410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Progressive disease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683568" y="1346583"/>
            <a:ext cx="3024336" cy="1410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Stable disease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3213545" y="2728643"/>
            <a:ext cx="3024336" cy="1410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Dead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097631" y="2649414"/>
            <a:ext cx="504056" cy="3600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893053" y="2603134"/>
            <a:ext cx="360039" cy="4123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707904" y="2052003"/>
            <a:ext cx="204022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rved Down Arrow 34"/>
          <p:cNvSpPr/>
          <p:nvPr/>
        </p:nvSpPr>
        <p:spPr>
          <a:xfrm>
            <a:off x="1691680" y="1053830"/>
            <a:ext cx="1080120" cy="2927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Curved Down Arrow 36"/>
          <p:cNvSpPr/>
          <p:nvPr/>
        </p:nvSpPr>
        <p:spPr>
          <a:xfrm>
            <a:off x="6774889" y="1053829"/>
            <a:ext cx="1080120" cy="2927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26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economic model</a:t>
            </a:r>
            <a:br>
              <a:rPr lang="en-GB" dirty="0" smtClean="0"/>
            </a:br>
            <a:r>
              <a:rPr lang="en-GB" sz="2800" dirty="0" smtClean="0"/>
              <a:t>Structure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41891176"/>
              </p:ext>
            </p:extLst>
          </p:nvPr>
        </p:nvGraphicFramePr>
        <p:xfrm>
          <a:off x="255588" y="1268413"/>
          <a:ext cx="8637588" cy="51409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660228"/>
                <a:gridCol w="59773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Partition survival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Population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 smtClean="0"/>
                        <a:t>HER2-negative patients with locally advanced or metastatic breast cancer whose disease has progressed after 1</a:t>
                      </a:r>
                      <a:r>
                        <a:rPr lang="en-GB" baseline="0" dirty="0" smtClean="0"/>
                        <a:t> prior chemotherapy regimen in advanced setting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Comparator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Capecitabine</a:t>
                      </a:r>
                      <a:r>
                        <a:rPr lang="en-GB" dirty="0" smtClean="0"/>
                        <a:t>;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i="1" dirty="0" smtClean="0">
                          <a:solidFill>
                            <a:schemeClr val="tx1"/>
                          </a:solidFill>
                        </a:rPr>
                        <a:t>sensitivity analysis explored</a:t>
                      </a:r>
                    </a:p>
                    <a:p>
                      <a:r>
                        <a:rPr lang="en-GB" i="1" dirty="0" err="1" smtClean="0">
                          <a:solidFill>
                            <a:schemeClr val="tx1"/>
                          </a:solidFill>
                        </a:rPr>
                        <a:t>capecitabine</a:t>
                      </a:r>
                      <a:r>
                        <a:rPr lang="en-GB" i="1" baseline="0" dirty="0" smtClean="0">
                          <a:solidFill>
                            <a:schemeClr val="tx1"/>
                          </a:solidFill>
                        </a:rPr>
                        <a:t> (50%) and </a:t>
                      </a:r>
                      <a:r>
                        <a:rPr lang="en-GB" i="1" dirty="0" err="1" smtClean="0">
                          <a:solidFill>
                            <a:schemeClr val="tx1"/>
                          </a:solidFill>
                        </a:rPr>
                        <a:t>vinorelbine</a:t>
                      </a:r>
                      <a:r>
                        <a:rPr lang="en-GB" i="1" dirty="0" smtClean="0">
                          <a:solidFill>
                            <a:schemeClr val="tx1"/>
                          </a:solidFill>
                        </a:rPr>
                        <a:t> (50%)</a:t>
                      </a:r>
                      <a:endParaRPr lang="en-GB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 horizon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5 years </a:t>
                      </a:r>
                      <a:r>
                        <a:rPr lang="en-GB" i="1" dirty="0" smtClean="0"/>
                        <a:t>(10 and 20 years explored in sensitivity analysis)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Cycle length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 month (</a:t>
                      </a:r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maximum treatment duration of 8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</a:rPr>
                        <a:t> months across stable and progressed disease health states, in both arms)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Measure of effects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Quality-adjusted</a:t>
                      </a:r>
                      <a:r>
                        <a:rPr lang="en-GB" baseline="0" dirty="0" smtClean="0"/>
                        <a:t> life years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Discounting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3.5%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Transition probabilities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Derived from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Kaplan-Meier </a:t>
                      </a:r>
                      <a:r>
                        <a:rPr lang="en-GB" dirty="0" smtClean="0"/>
                        <a:t>curves from Study 301,</a:t>
                      </a:r>
                      <a:r>
                        <a:rPr lang="en-GB" baseline="0" dirty="0" smtClean="0"/>
                        <a:t> s</a:t>
                      </a:r>
                      <a:r>
                        <a:rPr lang="en-GB" dirty="0" smtClean="0"/>
                        <a:t>ubgroup</a:t>
                      </a:r>
                      <a:r>
                        <a:rPr lang="en-GB" baseline="0" dirty="0" smtClean="0"/>
                        <a:t> 1 </a:t>
                      </a:r>
                      <a:r>
                        <a:rPr lang="en-GB" dirty="0" smtClean="0"/>
                        <a:t>results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Progression-free survival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Overall survival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85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8637490" cy="940609"/>
          </a:xfrm>
        </p:spPr>
        <p:txBody>
          <a:bodyPr/>
          <a:lstStyle/>
          <a:p>
            <a:r>
              <a:rPr lang="en-GB" dirty="0" smtClean="0"/>
              <a:t>Company’s economic model</a:t>
            </a:r>
            <a:br>
              <a:rPr lang="en-GB" dirty="0" smtClean="0"/>
            </a:br>
            <a:r>
              <a:rPr lang="en-GB" sz="2800" dirty="0" smtClean="0"/>
              <a:t>Clinical parameters: PFS &amp; OS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34"/>
          <a:stretch/>
        </p:blipFill>
        <p:spPr bwMode="auto">
          <a:xfrm>
            <a:off x="251520" y="1057241"/>
            <a:ext cx="8385969" cy="25632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96708"/>
            <a:ext cx="8637489" cy="35741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07904" y="1247555"/>
            <a:ext cx="4702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PFS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59832" y="3939087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OS – first 5 years</a:t>
            </a:r>
            <a:endParaRPr lang="en-GB" b="1" dirty="0"/>
          </a:p>
        </p:txBody>
      </p:sp>
      <p:sp>
        <p:nvSpPr>
          <p:cNvPr id="9" name="Rectangle 8"/>
          <p:cNvSpPr/>
          <p:nvPr/>
        </p:nvSpPr>
        <p:spPr>
          <a:xfrm>
            <a:off x="683568" y="3515255"/>
            <a:ext cx="2520280" cy="191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7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t>6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55685" y="1268414"/>
            <a:ext cx="8637490" cy="5040312"/>
          </a:xfrm>
        </p:spPr>
        <p:txBody>
          <a:bodyPr/>
          <a:lstStyle/>
          <a:p>
            <a:r>
              <a:rPr lang="en-GB" dirty="0" smtClean="0"/>
              <a:t>Health-related quality of life data from Study 301 (EORTC QLQ-C30) mapped to EQ-5D utility scores using regression algorithm</a:t>
            </a:r>
          </a:p>
          <a:p>
            <a:r>
              <a:rPr lang="en-GB" dirty="0" smtClean="0"/>
              <a:t>Algorithm developed using data from people with locally advanced breast cancer and good baseline health status (</a:t>
            </a:r>
            <a:r>
              <a:rPr lang="en-GB" dirty="0" err="1" smtClean="0"/>
              <a:t>Crott</a:t>
            </a:r>
            <a:r>
              <a:rPr lang="en-GB" dirty="0" smtClean="0"/>
              <a:t> and Briggs, 2010)</a:t>
            </a:r>
          </a:p>
          <a:p>
            <a:r>
              <a:rPr lang="en-GB" dirty="0" smtClean="0"/>
              <a:t>Disutility values associated with adverse events calculated using data from Study 301 (grade 3 or 4 adverse events occurring in &gt;2% patients, plus alopecia [in response to feedback during TA250])</a:t>
            </a:r>
          </a:p>
          <a:p>
            <a:r>
              <a:rPr lang="en-GB" dirty="0" smtClean="0"/>
              <a:t>Stable disease utility scores adjusted for tumour response and disutility</a:t>
            </a:r>
          </a:p>
          <a:p>
            <a:r>
              <a:rPr lang="en-GB" dirty="0" smtClean="0"/>
              <a:t>For progressive disease health state, both arms assigned aggregate utility values of the total study population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503778098"/>
              </p:ext>
            </p:extLst>
          </p:nvPr>
        </p:nvGraphicFramePr>
        <p:xfrm>
          <a:off x="237934" y="4797152"/>
          <a:ext cx="862802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947"/>
                <a:gridCol w="2158411"/>
                <a:gridCol w="27116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Health state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Eribulin</a:t>
                      </a:r>
                      <a:endParaRPr lang="en-GB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Capecitabine</a:t>
                      </a:r>
                      <a:endParaRPr lang="en-GB" dirty="0" smtClean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Stable disease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0.705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0.697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Progressive disease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0.679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0.679</a:t>
                      </a:r>
                      <a:endParaRPr lang="en-GB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economic model</a:t>
            </a:r>
            <a:br>
              <a:rPr lang="en-GB" dirty="0" smtClean="0"/>
            </a:br>
            <a:r>
              <a:rPr lang="en-GB" sz="2800" dirty="0" smtClean="0"/>
              <a:t>Health utility values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3752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economic model</a:t>
            </a:r>
            <a:br>
              <a:rPr lang="en-GB" dirty="0" smtClean="0"/>
            </a:br>
            <a:r>
              <a:rPr lang="en-GB" sz="2800" dirty="0" smtClean="0"/>
              <a:t>Resource use and costs</a:t>
            </a:r>
            <a:endParaRPr lang="en-GB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65743197"/>
              </p:ext>
            </p:extLst>
          </p:nvPr>
        </p:nvGraphicFramePr>
        <p:xfrm>
          <a:off x="255587" y="1268413"/>
          <a:ext cx="8628121" cy="53035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64085"/>
                <a:gridCol w="726403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Treatment costs</a:t>
                      </a:r>
                      <a:endParaRPr lang="en-GB" sz="18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sz="1800" b="1" baseline="0" dirty="0" smtClean="0"/>
                        <a:t>Average dose of treatment</a:t>
                      </a:r>
                      <a:r>
                        <a:rPr lang="en-GB" sz="1800" baseline="0" dirty="0" smtClean="0"/>
                        <a:t>: calculated based on average body surface area of 1.74m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baseline="0" dirty="0" smtClean="0"/>
                        <a:t> (CI 1.72, 1.76), derived from UK survey data (Sacco et al., recommended by ERG in TA250)</a:t>
                      </a:r>
                    </a:p>
                    <a:p>
                      <a:r>
                        <a:rPr lang="en-GB" sz="1800" b="1" baseline="0" dirty="0" smtClean="0"/>
                        <a:t>Drug wastage</a:t>
                      </a:r>
                      <a:r>
                        <a:rPr lang="en-GB" sz="1800" b="0" baseline="0" dirty="0" smtClean="0"/>
                        <a:t>: costs included (if more than 10% dose required from next pack, next pack used and remainder accounted for as wasted)</a:t>
                      </a:r>
                      <a:endParaRPr lang="en-GB" sz="1800" baseline="0" dirty="0" smtClean="0"/>
                    </a:p>
                    <a:p>
                      <a:r>
                        <a:rPr lang="en-GB" sz="1800" b="1" baseline="0" dirty="0" smtClean="0"/>
                        <a:t>Dose intensity</a:t>
                      </a:r>
                      <a:r>
                        <a:rPr lang="en-GB" sz="1800" baseline="0" dirty="0" smtClean="0"/>
                        <a:t>: 0.87 </a:t>
                      </a:r>
                      <a:r>
                        <a:rPr lang="en-GB" sz="1800" baseline="0" dirty="0" err="1" smtClean="0"/>
                        <a:t>eribulin</a:t>
                      </a:r>
                      <a:r>
                        <a:rPr lang="en-GB" sz="1800" baseline="0" dirty="0" smtClean="0"/>
                        <a:t>; 0.86 </a:t>
                      </a:r>
                      <a:r>
                        <a:rPr lang="en-GB" sz="1800" baseline="0" dirty="0" err="1" smtClean="0"/>
                        <a:t>capecitabine</a:t>
                      </a:r>
                      <a:r>
                        <a:rPr lang="en-GB" sz="1800" baseline="0" dirty="0" smtClean="0"/>
                        <a:t> (mean relative dose intensities from Study 301)</a:t>
                      </a:r>
                    </a:p>
                    <a:p>
                      <a:r>
                        <a:rPr lang="en-GB" sz="1800" b="1" baseline="0" dirty="0" smtClean="0"/>
                        <a:t>Treatment duration</a:t>
                      </a:r>
                      <a:r>
                        <a:rPr lang="en-GB" sz="1800" baseline="0" dirty="0" smtClean="0"/>
                        <a:t>: capped at 8 months so all treatment costs end after 8 cycles</a:t>
                      </a:r>
                    </a:p>
                    <a:p>
                      <a:r>
                        <a:rPr lang="en-GB" sz="1800" b="1" baseline="0" dirty="0" smtClean="0"/>
                        <a:t>Subsequent therapies</a:t>
                      </a:r>
                      <a:r>
                        <a:rPr lang="en-GB" sz="1800" baseline="0" dirty="0" smtClean="0"/>
                        <a:t>: comprised </a:t>
                      </a:r>
                      <a:r>
                        <a:rPr lang="en-GB" sz="1800" baseline="0" dirty="0" err="1" smtClean="0"/>
                        <a:t>vinorelbine</a:t>
                      </a:r>
                      <a:r>
                        <a:rPr lang="en-GB" sz="1800" baseline="0" dirty="0" smtClean="0"/>
                        <a:t>, gemcitabine, </a:t>
                      </a:r>
                      <a:r>
                        <a:rPr lang="en-GB" sz="1800" baseline="0" dirty="0" err="1" smtClean="0"/>
                        <a:t>taxanes</a:t>
                      </a:r>
                      <a:r>
                        <a:rPr lang="en-GB" sz="1800" baseline="0" dirty="0" smtClean="0"/>
                        <a:t>, anthracyclines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Medical</a:t>
                      </a:r>
                      <a:r>
                        <a:rPr lang="en-GB" sz="1800" baseline="0" dirty="0" smtClean="0"/>
                        <a:t> costs</a:t>
                      </a:r>
                      <a:endParaRPr lang="en-GB" sz="18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In progressive health state, additional costs relating to palliative (last 6 months of life) and end of life care (last 2 weeks of life) applied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Adverse events</a:t>
                      </a:r>
                      <a:endParaRPr lang="en-GB" sz="18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Grade 3/4 events with &gt;2% prevalence needing treatment and/or hospitalisation, converted to monthly rate</a:t>
                      </a:r>
                    </a:p>
                  </a:txBody>
                  <a:tcPr marL="45720" marR="45720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Sources: 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NHS Reference costs 2014-15; PSSRU Unit Costs of Health and Social Care 2015; </a:t>
                      </a:r>
                      <a:r>
                        <a:rPr lang="en-GB" sz="1800" b="0" baseline="0" dirty="0" err="1" smtClean="0">
                          <a:solidFill>
                            <a:schemeClr val="tx1"/>
                          </a:solidFill>
                        </a:rPr>
                        <a:t>eMit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electronic market information tool; MIMS; NICE clinical guideline for advanced breast cancer (CG81); TA250 feedback. Validated by expert opinion.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800" baseline="0" dirty="0" smtClean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241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476273915"/>
              </p:ext>
            </p:extLst>
          </p:nvPr>
        </p:nvGraphicFramePr>
        <p:xfrm>
          <a:off x="255588" y="1268413"/>
          <a:ext cx="8637588" cy="5387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092"/>
                <a:gridCol w="1224136"/>
                <a:gridCol w="1296144"/>
                <a:gridCol w="1224137"/>
                <a:gridCol w="1224136"/>
                <a:gridCol w="936103"/>
                <a:gridCol w="216025"/>
                <a:gridCol w="1080815"/>
              </a:tblGrid>
              <a:tr h="370840"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Life years gained</a:t>
                      </a:r>
                      <a:endParaRPr lang="en-GB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Incremental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ICER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Costs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QALYs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Costs</a:t>
                      </a:r>
                      <a:endParaRPr lang="en-GB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QALYs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Capecitabine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Eribulin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£36,244</a:t>
                      </a:r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  <a:tr h="370840">
                <a:tc gridSpan="8"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  <a:tr h="370840">
                <a:tc gridSpan="8"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  <a:tr h="370840">
                <a:tc gridSpan="8">
                  <a:txBody>
                    <a:bodyPr/>
                    <a:lstStyle/>
                    <a:p>
                      <a:r>
                        <a:rPr lang="en-GB" dirty="0" smtClean="0"/>
                        <a:t>Probabilistic sensitivity analysis showed ICERs ranged between</a:t>
                      </a:r>
                      <a:r>
                        <a:rPr lang="en-GB" baseline="0" dirty="0" smtClean="0"/>
                        <a:t> £27,000 and £48,000 per QALY gained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Probability</a:t>
                      </a:r>
                      <a:r>
                        <a:rPr lang="en-GB" baseline="0" dirty="0" smtClean="0"/>
                        <a:t> of </a:t>
                      </a:r>
                      <a:r>
                        <a:rPr lang="en-GB" baseline="0" dirty="0" err="1" smtClean="0"/>
                        <a:t>eribulin</a:t>
                      </a:r>
                      <a:r>
                        <a:rPr lang="en-GB" baseline="0" dirty="0" smtClean="0"/>
                        <a:t> being cost effective at £25,000 per QALY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u="sng" kern="120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Arial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8%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dirty="0" smtClean="0"/>
                        <a:t>Probability</a:t>
                      </a:r>
                      <a:r>
                        <a:rPr lang="en-GB" baseline="0" dirty="0" smtClean="0"/>
                        <a:t> of </a:t>
                      </a:r>
                      <a:r>
                        <a:rPr lang="en-GB" baseline="0" dirty="0" err="1" smtClean="0"/>
                        <a:t>eribulin</a:t>
                      </a:r>
                      <a:r>
                        <a:rPr lang="en-GB" baseline="0" dirty="0" smtClean="0"/>
                        <a:t> being cost effective at </a:t>
                      </a:r>
                      <a:r>
                        <a:rPr lang="en-GB" dirty="0" smtClean="0"/>
                        <a:t>£30,000 per QALY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20%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dirty="0" smtClean="0"/>
                        <a:t>Probability</a:t>
                      </a:r>
                      <a:r>
                        <a:rPr lang="en-GB" baseline="0" dirty="0" smtClean="0"/>
                        <a:t> of </a:t>
                      </a:r>
                      <a:r>
                        <a:rPr lang="en-GB" baseline="0" dirty="0" err="1" smtClean="0"/>
                        <a:t>eribulin</a:t>
                      </a:r>
                      <a:r>
                        <a:rPr lang="en-GB" baseline="0" dirty="0" smtClean="0"/>
                        <a:t> being cost effective at </a:t>
                      </a:r>
                      <a:r>
                        <a:rPr lang="en-GB" dirty="0" smtClean="0"/>
                        <a:t>£50,000 per QALY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70%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b="1" dirty="0" smtClean="0"/>
                        <a:t>End of life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dirty="0" smtClean="0"/>
                        <a:t>Company made a case for </a:t>
                      </a:r>
                      <a:r>
                        <a:rPr lang="en-GB" dirty="0" err="1" smtClean="0"/>
                        <a:t>eribulin</a:t>
                      </a:r>
                      <a:r>
                        <a:rPr lang="en-GB" dirty="0" smtClean="0"/>
                        <a:t> meeting the end of life criteria: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dirty="0" smtClean="0"/>
                        <a:t>Life</a:t>
                      </a:r>
                      <a:r>
                        <a:rPr lang="en-GB" baseline="0" dirty="0" smtClean="0"/>
                        <a:t> expectancy &lt;2 years; Extension to life &gt;3 months</a:t>
                      </a:r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Company’s base case results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(with PAS)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301754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economic model</a:t>
            </a:r>
            <a:br>
              <a:rPr lang="en-GB" dirty="0" smtClean="0"/>
            </a:br>
            <a:r>
              <a:rPr lang="en-GB" sz="2800" dirty="0" smtClean="0"/>
              <a:t>Deterministic sensitivity and scenario analyses</a:t>
            </a:r>
            <a:endParaRPr lang="en-GB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955467859"/>
              </p:ext>
            </p:extLst>
          </p:nvPr>
        </p:nvGraphicFramePr>
        <p:xfrm>
          <a:off x="255587" y="1268413"/>
          <a:ext cx="8628121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0669"/>
                <a:gridCol w="2007452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ICER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Company’s base case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£36,244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Deterministic sensitivity</a:t>
                      </a:r>
                      <a:r>
                        <a:rPr lang="en-GB" b="1" baseline="0" dirty="0" smtClean="0">
                          <a:solidFill>
                            <a:schemeClr val="bg1"/>
                          </a:solidFill>
                        </a:rPr>
                        <a:t> analysis</a:t>
                      </a:r>
                      <a:endParaRPr lang="en-GB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Progressive disease utility (0.705/0.500)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£35,091 - £47,148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Eribulin</a:t>
                      </a:r>
                      <a:r>
                        <a:rPr lang="en-GB" dirty="0" smtClean="0"/>
                        <a:t> price (+/-20%)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£32,095 - £40,394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Administration costs (+/-20%)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£34,879 - £37,610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Healthcare</a:t>
                      </a:r>
                      <a:r>
                        <a:rPr lang="en-GB" baseline="0" dirty="0" smtClean="0"/>
                        <a:t> costs (+/-20%)</a:t>
                      </a:r>
                      <a:endParaRPr lang="en-GB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£35,622 - £36,866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Scenario analyses</a:t>
                      </a: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Comparator: </a:t>
                      </a:r>
                      <a:r>
                        <a:rPr lang="en-GB" baseline="0" dirty="0" smtClean="0"/>
                        <a:t>50% </a:t>
                      </a:r>
                      <a:r>
                        <a:rPr lang="en-GB" baseline="0" dirty="0" err="1" smtClean="0"/>
                        <a:t>capecitabine</a:t>
                      </a:r>
                      <a:r>
                        <a:rPr lang="en-GB" baseline="0" dirty="0" smtClean="0"/>
                        <a:t>, 50% </a:t>
                      </a:r>
                      <a:r>
                        <a:rPr lang="en-GB" baseline="0" dirty="0" err="1" smtClean="0"/>
                        <a:t>vinorelbine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(equal efficacy)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£33,654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Time horizon: 10 years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£30,217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 horizon: 20 years (lifetime)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£29,743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Maximum treatment duration: 12 months (1° and 2° treatments)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£38,175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Drug</a:t>
                      </a:r>
                      <a:r>
                        <a:rPr lang="en-GB" baseline="0" dirty="0" smtClean="0"/>
                        <a:t> wastage: excluded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£33,000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Adverse</a:t>
                      </a:r>
                      <a:r>
                        <a:rPr lang="en-GB" baseline="0" dirty="0" smtClean="0"/>
                        <a:t> event costs: All grade 3/4 events experienced by &gt;2%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£36,221</a:t>
                      </a: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48361"/>
      </p:ext>
    </p:extLst>
  </p:cSld>
  <p:clrMapOvr>
    <a:masterClrMapping/>
  </p:clrMapOvr>
</p:sld>
</file>

<file path=ppt/theme/theme1.xml><?xml version="1.0" encoding="utf-8"?>
<a:theme xmlns:a="http://schemas.openxmlformats.org/drawingml/2006/main" name="NICE Theme">
  <a:themeElements>
    <a:clrScheme name="NICE 2017">
      <a:dk1>
        <a:sysClr val="windowText" lastClr="000000"/>
      </a:dk1>
      <a:lt1>
        <a:sysClr val="window" lastClr="FFFFFF"/>
      </a:lt1>
      <a:dk2>
        <a:srgbClr val="44546A"/>
      </a:dk2>
      <a:lt2>
        <a:srgbClr val="E9E9E9"/>
      </a:lt2>
      <a:accent1>
        <a:srgbClr val="004650"/>
      </a:accent1>
      <a:accent2>
        <a:srgbClr val="00506A"/>
      </a:accent2>
      <a:accent3>
        <a:srgbClr val="517489"/>
      </a:accent3>
      <a:accent4>
        <a:srgbClr val="A2BDC1"/>
      </a:accent4>
      <a:accent5>
        <a:srgbClr val="18646E"/>
      </a:accent5>
      <a:accent6>
        <a:srgbClr val="451551"/>
      </a:accent6>
      <a:hlink>
        <a:srgbClr val="005EA5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B TEMPLATE LIVE" id="{6B758018-0B7F-4040-9F98-59BB6045AA5B}" vid="{0573D4C4-1413-4AB4-848E-332D7680BA59}"/>
    </a:ext>
  </a:extLst>
</a:theme>
</file>

<file path=ppt/theme/theme2.xml><?xml version="1.0" encoding="utf-8"?>
<a:theme xmlns:a="http://schemas.openxmlformats.org/drawingml/2006/main" name="3_NICE Theme">
  <a:themeElements>
    <a:clrScheme name="NICE 2017">
      <a:dk1>
        <a:sysClr val="windowText" lastClr="000000"/>
      </a:dk1>
      <a:lt1>
        <a:sysClr val="window" lastClr="FFFFFF"/>
      </a:lt1>
      <a:dk2>
        <a:srgbClr val="44546A"/>
      </a:dk2>
      <a:lt2>
        <a:srgbClr val="E9E9E9"/>
      </a:lt2>
      <a:accent1>
        <a:srgbClr val="004650"/>
      </a:accent1>
      <a:accent2>
        <a:srgbClr val="00506A"/>
      </a:accent2>
      <a:accent3>
        <a:srgbClr val="517489"/>
      </a:accent3>
      <a:accent4>
        <a:srgbClr val="A2BDC1"/>
      </a:accent4>
      <a:accent5>
        <a:srgbClr val="18646E"/>
      </a:accent5>
      <a:accent6>
        <a:srgbClr val="451551"/>
      </a:accent6>
      <a:hlink>
        <a:srgbClr val="005EA5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B TEMPLATE LIVE" id="{49CF1925-9F2A-459B-B4B8-866DA74AC261}" vid="{540D021E-A769-4541-877B-51AD9978412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PMB TEMPLATE LIVE</Template>
  <TotalTime>6619</TotalTime>
  <Words>2654</Words>
  <Application>Microsoft Office PowerPoint</Application>
  <PresentationFormat>On-screen Show (4:3)</PresentationFormat>
  <Paragraphs>458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MS Mincho</vt:lpstr>
      <vt:lpstr>Arial</vt:lpstr>
      <vt:lpstr>Calibri</vt:lpstr>
      <vt:lpstr>Times New Roman</vt:lpstr>
      <vt:lpstr>NICE Theme</vt:lpstr>
      <vt:lpstr>3_NICE Theme</vt:lpstr>
      <vt:lpstr>  Lead team presentation  Eribulin for treating locally advanced or metastatic breast cancer after one prior chemotherapy regimen</vt:lpstr>
      <vt:lpstr>Key decision points</vt:lpstr>
      <vt:lpstr>Company’s economic model</vt:lpstr>
      <vt:lpstr>Company’s economic model Structure</vt:lpstr>
      <vt:lpstr>Company’s economic model Clinical parameters: PFS &amp; OS</vt:lpstr>
      <vt:lpstr>Company’s economic model Health utility values</vt:lpstr>
      <vt:lpstr>Company’s economic model Resource use and costs</vt:lpstr>
      <vt:lpstr>Company’s base case results (with PAS)</vt:lpstr>
      <vt:lpstr>Company’s economic model Deterministic sensitivity and scenario analyses</vt:lpstr>
      <vt:lpstr>ERG’s critique Progression-free survival (large effect on ICER)</vt:lpstr>
      <vt:lpstr>ERG’s alternative approach Progression-free survival</vt:lpstr>
      <vt:lpstr>ERG’s critique Post-progression survival</vt:lpstr>
      <vt:lpstr>ERG’s alternative approach Post-progression survival</vt:lpstr>
      <vt:lpstr>ERG’s critique Overall survival</vt:lpstr>
      <vt:lpstr>ERG’s alternative approach Overall survival</vt:lpstr>
      <vt:lpstr>Modelled mean survival benefit Comparison of company’s and ERG’s results</vt:lpstr>
      <vt:lpstr>ERG’s critique Health utility values (large effect on ICER)</vt:lpstr>
      <vt:lpstr>ERG’s critique Resource use and costs (not large effect on ICER)</vt:lpstr>
      <vt:lpstr>ERG’s critique Treatment duration (large effect on ICER)</vt:lpstr>
      <vt:lpstr>ERG’s critique Cost effectiveness</vt:lpstr>
      <vt:lpstr>ERG’s changes to company’s base case</vt:lpstr>
      <vt:lpstr>ERG’s base case results (with PAS)</vt:lpstr>
      <vt:lpstr>End of life</vt:lpstr>
      <vt:lpstr>Relevant conclusions from TA423</vt:lpstr>
      <vt:lpstr>Innovation and Equalities</vt:lpstr>
      <vt:lpstr>Key decision points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Pre-meeting briefing [Appraisal title]</dc:title>
  <dc:creator>Anna Brett</dc:creator>
  <cp:lastModifiedBy>Marcia Miller</cp:lastModifiedBy>
  <cp:revision>572</cp:revision>
  <cp:lastPrinted>2017-10-20T08:01:43Z</cp:lastPrinted>
  <dcterms:created xsi:type="dcterms:W3CDTF">2017-08-22T07:50:04Z</dcterms:created>
  <dcterms:modified xsi:type="dcterms:W3CDTF">2017-11-14T15:50:37Z</dcterms:modified>
</cp:coreProperties>
</file>