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9" r:id="rId3"/>
    <p:sldId id="283" r:id="rId4"/>
    <p:sldId id="419" r:id="rId5"/>
    <p:sldId id="420" r:id="rId6"/>
    <p:sldId id="613" r:id="rId7"/>
    <p:sldId id="576" r:id="rId8"/>
    <p:sldId id="577" r:id="rId9"/>
    <p:sldId id="578" r:id="rId10"/>
    <p:sldId id="579" r:id="rId11"/>
    <p:sldId id="580" r:id="rId12"/>
    <p:sldId id="582" r:id="rId13"/>
    <p:sldId id="611" r:id="rId14"/>
    <p:sldId id="585" r:id="rId15"/>
    <p:sldId id="594" r:id="rId16"/>
    <p:sldId id="586" r:id="rId17"/>
    <p:sldId id="612" r:id="rId18"/>
    <p:sldId id="591" r:id="rId19"/>
    <p:sldId id="592" r:id="rId20"/>
    <p:sldId id="587" r:id="rId21"/>
    <p:sldId id="589" r:id="rId22"/>
    <p:sldId id="601" r:id="rId23"/>
    <p:sldId id="600" r:id="rId24"/>
    <p:sldId id="596" r:id="rId25"/>
    <p:sldId id="597" r:id="rId26"/>
    <p:sldId id="598" r:id="rId27"/>
    <p:sldId id="602" r:id="rId28"/>
    <p:sldId id="603" r:id="rId29"/>
    <p:sldId id="604" r:id="rId30"/>
    <p:sldId id="605" r:id="rId31"/>
    <p:sldId id="606" r:id="rId32"/>
    <p:sldId id="607" r:id="rId33"/>
    <p:sldId id="609" r:id="rId34"/>
    <p:sldId id="608" r:id="rId35"/>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Brad Groves" initials="BG" lastIdx="6" clrIdx="6">
    <p:extLst>
      <p:ext uri="{19B8F6BF-5375-455C-9EA6-DF929625EA0E}">
        <p15:presenceInfo xmlns:p15="http://schemas.microsoft.com/office/powerpoint/2012/main" userId="S::brad.groves@nice.org.uk::64b11465-fe00-4ca6-9e9c-1c869330e48b" providerId="AD"/>
      </p:ext>
    </p:extLst>
  </p:cmAuthor>
  <p:cmAuthor id="1" name="Melinda Goodall" initials="MG" lastIdx="25" clrIdx="0">
    <p:extLst>
      <p:ext uri="{19B8F6BF-5375-455C-9EA6-DF929625EA0E}">
        <p15:presenceInfo xmlns:p15="http://schemas.microsoft.com/office/powerpoint/2012/main" userId="S-1-5-21-2135317788-1047624253-925700815-19721" providerId="AD"/>
      </p:ext>
    </p:extLst>
  </p:cmAuthor>
  <p:cmAuthor id="8" name="Shamika de Silva" initials="SdS" lastIdx="2" clrIdx="7">
    <p:extLst>
      <p:ext uri="{19B8F6BF-5375-455C-9EA6-DF929625EA0E}">
        <p15:presenceInfo xmlns:p15="http://schemas.microsoft.com/office/powerpoint/2012/main" userId="S::shamika.desilva@biogen.com::ac4104ff-0961-4dfb-ba1d-b2218b66021d" providerId="AD"/>
      </p:ext>
    </p:extLst>
  </p:cmAuthor>
  <p:cmAuthor id="2" name="Kirsty Pitt" initials="KP" lastIdx="67" clrIdx="1">
    <p:extLst>
      <p:ext uri="{19B8F6BF-5375-455C-9EA6-DF929625EA0E}">
        <p15:presenceInfo xmlns:p15="http://schemas.microsoft.com/office/powerpoint/2012/main" userId="S-1-5-21-2135317788-1047624253-925700815-23121" providerId="AD"/>
      </p:ext>
    </p:extLst>
  </p:cmAuthor>
  <p:cmAuthor id="3" name="Lucy Beggs" initials="LB" lastIdx="15" clrIdx="2">
    <p:extLst>
      <p:ext uri="{19B8F6BF-5375-455C-9EA6-DF929625EA0E}">
        <p15:presenceInfo xmlns:p15="http://schemas.microsoft.com/office/powerpoint/2012/main" userId="S-1-5-21-2135317788-1047624253-925700815-28172" providerId="AD"/>
      </p:ext>
    </p:extLst>
  </p:cmAuthor>
  <p:cmAuthor id="4" name="Ross Dent" initials="RD" lastIdx="13" clrIdx="3">
    <p:extLst>
      <p:ext uri="{19B8F6BF-5375-455C-9EA6-DF929625EA0E}">
        <p15:presenceInfo xmlns:p15="http://schemas.microsoft.com/office/powerpoint/2012/main" userId="S-1-5-21-2135317788-1047624253-925700815-26610" providerId="AD"/>
      </p:ext>
    </p:extLst>
  </p:cmAuthor>
  <p:cmAuthor id="5" name="Abitha Senthinathan" initials="AS" lastIdx="99" clrIdx="4">
    <p:extLst>
      <p:ext uri="{19B8F6BF-5375-455C-9EA6-DF929625EA0E}">
        <p15:presenceInfo xmlns:p15="http://schemas.microsoft.com/office/powerpoint/2012/main" userId="S::Abitha.Senthinathan@nice.org.uk::dd24f2b8-db59-42e5-8a6a-80494977f96d" providerId="AD"/>
      </p:ext>
    </p:extLst>
  </p:cmAuthor>
  <p:cmAuthor id="6" name="Thomas Strong" initials="TS" lastIdx="23" clrIdx="5">
    <p:extLst>
      <p:ext uri="{19B8F6BF-5375-455C-9EA6-DF929625EA0E}">
        <p15:presenceInfo xmlns:p15="http://schemas.microsoft.com/office/powerpoint/2012/main" userId="S::Thomas.Strong@nice.org.uk::4ae2de93-f35a-4e05-b61b-4df3db941ad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8646E"/>
    <a:srgbClr val="222222"/>
    <a:srgbClr val="F4A480"/>
    <a:srgbClr val="A2BDC1"/>
    <a:srgbClr val="393938"/>
    <a:srgbClr val="4D4D4D"/>
    <a:srgbClr val="00506A"/>
    <a:srgbClr val="DEDEDE"/>
    <a:srgbClr val="1959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A579F0-D245-4C47-855F-D3F991640C25}" v="11" dt="2021-05-17T09:50:01.842"/>
  </p1510:revLst>
</p1510:revInfo>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42" autoAdjust="0"/>
    <p:restoredTop sz="93907" autoAdjust="0"/>
  </p:normalViewPr>
  <p:slideViewPr>
    <p:cSldViewPr snapToGrid="0" showGuides="1">
      <p:cViewPr varScale="1">
        <p:scale>
          <a:sx n="58" d="100"/>
          <a:sy n="58" d="100"/>
        </p:scale>
        <p:origin x="392" y="60"/>
      </p:cViewPr>
      <p:guideLst>
        <p:guide orient="horz"/>
        <p:guide/>
      </p:guideLst>
    </p:cSldViewPr>
  </p:slideViewPr>
  <p:outlineViewPr>
    <p:cViewPr>
      <p:scale>
        <a:sx n="33" d="100"/>
        <a:sy n="33" d="100"/>
      </p:scale>
      <p:origin x="0" y="-16564"/>
    </p:cViewPr>
  </p:outlineViewPr>
  <p:notesTextViewPr>
    <p:cViewPr>
      <p:scale>
        <a:sx n="1" d="1"/>
        <a:sy n="1" d="1"/>
      </p:scale>
      <p:origin x="0" y="0"/>
    </p:cViewPr>
  </p:notesText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2000" dirty="0">
                <a:latin typeface="Calibri (body)"/>
              </a:rPr>
              <a:t>Type</a:t>
            </a:r>
            <a:r>
              <a:rPr lang="en-GB" sz="2000" baseline="0" dirty="0">
                <a:latin typeface="Calibri (body)"/>
              </a:rPr>
              <a:t> II n=13</a:t>
            </a:r>
            <a:endParaRPr lang="en-GB" sz="2000" dirty="0">
              <a:latin typeface="Calibri (body)"/>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Timepoints</c:v>
                </c:pt>
              </c:strCache>
            </c:strRef>
          </c:tx>
          <c:spPr>
            <a:solidFill>
              <a:schemeClr val="accent4">
                <a:lumMod val="75000"/>
              </a:schemeClr>
            </a:solidFill>
            <a:ln w="19050">
              <a:solidFill>
                <a:schemeClr val="tx1"/>
              </a:solidFill>
            </a:ln>
            <a:effectLst/>
          </c:spPr>
          <c:invertIfNegative val="0"/>
          <c:cat>
            <c:strRef>
              <c:f>Sheet1!$A$2:$A$4</c:f>
              <c:strCache>
                <c:ptCount val="3"/>
                <c:pt idx="0">
                  <c:v>At 6 months</c:v>
                </c:pt>
                <c:pt idx="1">
                  <c:v>At 10 months</c:v>
                </c:pt>
                <c:pt idx="2">
                  <c:v>At 14 months</c:v>
                </c:pt>
              </c:strCache>
            </c:strRef>
          </c:cat>
          <c:val>
            <c:numRef>
              <c:f>Sheet1!$B$2:$B$4</c:f>
              <c:numCache>
                <c:formatCode>General</c:formatCode>
                <c:ptCount val="3"/>
                <c:pt idx="0">
                  <c:v>0.15</c:v>
                </c:pt>
                <c:pt idx="1">
                  <c:v>1</c:v>
                </c:pt>
                <c:pt idx="2">
                  <c:v>1.2</c:v>
                </c:pt>
              </c:numCache>
            </c:numRef>
          </c:val>
          <c:extLst>
            <c:ext xmlns:c16="http://schemas.microsoft.com/office/drawing/2014/chart" uri="{C3380CC4-5D6E-409C-BE32-E72D297353CC}">
              <c16:uniqueId val="{00000000-58FC-41F1-9288-87D6B502066D}"/>
            </c:ext>
          </c:extLst>
        </c:ser>
        <c:dLbls>
          <c:showLegendKey val="0"/>
          <c:showVal val="0"/>
          <c:showCatName val="0"/>
          <c:showSerName val="0"/>
          <c:showPercent val="0"/>
          <c:showBubbleSize val="0"/>
        </c:dLbls>
        <c:gapWidth val="150"/>
        <c:overlap val="100"/>
        <c:axId val="402435568"/>
        <c:axId val="402436128"/>
      </c:barChart>
      <c:catAx>
        <c:axId val="402435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2436128"/>
        <c:crosses val="autoZero"/>
        <c:auto val="1"/>
        <c:lblAlgn val="ctr"/>
        <c:lblOffset val="100"/>
        <c:noMultiLvlLbl val="0"/>
      </c:catAx>
      <c:valAx>
        <c:axId val="402436128"/>
        <c:scaling>
          <c:orientation val="minMax"/>
          <c:max val="4"/>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Change in score from baseline</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2435568"/>
        <c:crosses val="autoZero"/>
        <c:crossBetween val="between"/>
        <c:majorUnit val="1"/>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2000" dirty="0">
                <a:latin typeface="Calibri (body)"/>
              </a:rPr>
              <a:t>Type III</a:t>
            </a:r>
            <a:r>
              <a:rPr lang="en-GB" sz="2000" baseline="0" dirty="0">
                <a:latin typeface="Calibri (body)"/>
              </a:rPr>
              <a:t> non-ambulant n=51 </a:t>
            </a:r>
            <a:endParaRPr lang="en-GB" sz="2000" dirty="0">
              <a:latin typeface="Calibri (body)"/>
            </a:endParaRPr>
          </a:p>
        </c:rich>
      </c:tx>
      <c:layout>
        <c:manualLayout>
          <c:xMode val="edge"/>
          <c:yMode val="edge"/>
          <c:x val="0.14454844000384137"/>
          <c:y val="1.8565188663247943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Timepoints</c:v>
                </c:pt>
              </c:strCache>
            </c:strRef>
          </c:tx>
          <c:spPr>
            <a:solidFill>
              <a:schemeClr val="accent4">
                <a:lumMod val="75000"/>
              </a:schemeClr>
            </a:solidFill>
            <a:ln w="19050">
              <a:solidFill>
                <a:schemeClr val="tx1"/>
              </a:solidFill>
            </a:ln>
            <a:effectLst/>
          </c:spPr>
          <c:invertIfNegative val="0"/>
          <c:cat>
            <c:strRef>
              <c:f>Sheet1!$A$2:$A$4</c:f>
              <c:strCache>
                <c:ptCount val="3"/>
                <c:pt idx="0">
                  <c:v>At 6 months</c:v>
                </c:pt>
                <c:pt idx="1">
                  <c:v>At 10 months</c:v>
                </c:pt>
                <c:pt idx="2">
                  <c:v>At 14 months</c:v>
                </c:pt>
              </c:strCache>
            </c:strRef>
          </c:cat>
          <c:val>
            <c:numRef>
              <c:f>Sheet1!$B$2:$B$4</c:f>
              <c:numCache>
                <c:formatCode>General</c:formatCode>
                <c:ptCount val="3"/>
                <c:pt idx="0">
                  <c:v>1.37</c:v>
                </c:pt>
                <c:pt idx="1">
                  <c:v>2.5099999999999998</c:v>
                </c:pt>
                <c:pt idx="2">
                  <c:v>3.53</c:v>
                </c:pt>
              </c:numCache>
            </c:numRef>
          </c:val>
          <c:extLst>
            <c:ext xmlns:c16="http://schemas.microsoft.com/office/drawing/2014/chart" uri="{C3380CC4-5D6E-409C-BE32-E72D297353CC}">
              <c16:uniqueId val="{00000000-E7A8-4156-B1BF-8B1C94F445DC}"/>
            </c:ext>
          </c:extLst>
        </c:ser>
        <c:dLbls>
          <c:showLegendKey val="0"/>
          <c:showVal val="0"/>
          <c:showCatName val="0"/>
          <c:showSerName val="0"/>
          <c:showPercent val="0"/>
          <c:showBubbleSize val="0"/>
        </c:dLbls>
        <c:gapWidth val="150"/>
        <c:overlap val="100"/>
        <c:axId val="402438368"/>
        <c:axId val="402438928"/>
      </c:barChart>
      <c:catAx>
        <c:axId val="402438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2438928"/>
        <c:crosses val="autoZero"/>
        <c:auto val="1"/>
        <c:lblAlgn val="ctr"/>
        <c:lblOffset val="100"/>
        <c:noMultiLvlLbl val="0"/>
      </c:catAx>
      <c:valAx>
        <c:axId val="402438928"/>
        <c:scaling>
          <c:orientation val="minMax"/>
          <c:max val="4"/>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Change in score from baseline</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2438368"/>
        <c:crosses val="autoZero"/>
        <c:crossBetween val="between"/>
        <c:majorUnit val="1"/>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2000" dirty="0">
                <a:latin typeface="Calibri (body)"/>
              </a:rPr>
              <a:t>Type</a:t>
            </a:r>
            <a:r>
              <a:rPr lang="en-GB" sz="2000" baseline="0" dirty="0">
                <a:latin typeface="Calibri (body)"/>
              </a:rPr>
              <a:t> II n=13</a:t>
            </a:r>
            <a:endParaRPr lang="en-GB" sz="2000" dirty="0">
              <a:latin typeface="Calibri (body)"/>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Timepoints</c:v>
                </c:pt>
              </c:strCache>
            </c:strRef>
          </c:tx>
          <c:spPr>
            <a:solidFill>
              <a:schemeClr val="accent4">
                <a:lumMod val="75000"/>
              </a:schemeClr>
            </a:solidFill>
            <a:ln w="19050">
              <a:solidFill>
                <a:schemeClr val="tx1"/>
              </a:solidFill>
            </a:ln>
            <a:effectLst/>
          </c:spPr>
          <c:invertIfNegative val="0"/>
          <c:cat>
            <c:strRef>
              <c:f>Sheet1!$A$2:$A$4</c:f>
              <c:strCache>
                <c:ptCount val="3"/>
                <c:pt idx="0">
                  <c:v>At 6 months</c:v>
                </c:pt>
                <c:pt idx="1">
                  <c:v>At 10 months</c:v>
                </c:pt>
                <c:pt idx="2">
                  <c:v>At 14 months</c:v>
                </c:pt>
              </c:strCache>
            </c:strRef>
          </c:cat>
          <c:val>
            <c:numRef>
              <c:f>Sheet1!$B$2:$B$4</c:f>
              <c:numCache>
                <c:formatCode>General</c:formatCode>
                <c:ptCount val="3"/>
                <c:pt idx="0">
                  <c:v>0.8</c:v>
                </c:pt>
                <c:pt idx="1">
                  <c:v>1.67</c:v>
                </c:pt>
                <c:pt idx="2">
                  <c:v>1.6</c:v>
                </c:pt>
              </c:numCache>
            </c:numRef>
          </c:val>
          <c:extLst>
            <c:ext xmlns:c16="http://schemas.microsoft.com/office/drawing/2014/chart" uri="{C3380CC4-5D6E-409C-BE32-E72D297353CC}">
              <c16:uniqueId val="{00000000-AAE3-45C0-8440-FE3C5A44D727}"/>
            </c:ext>
          </c:extLst>
        </c:ser>
        <c:dLbls>
          <c:showLegendKey val="0"/>
          <c:showVal val="0"/>
          <c:showCatName val="0"/>
          <c:showSerName val="0"/>
          <c:showPercent val="0"/>
          <c:showBubbleSize val="0"/>
        </c:dLbls>
        <c:gapWidth val="150"/>
        <c:overlap val="100"/>
        <c:axId val="268305424"/>
        <c:axId val="401029856"/>
      </c:barChart>
      <c:catAx>
        <c:axId val="268305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1029856"/>
        <c:crosses val="autoZero"/>
        <c:auto val="1"/>
        <c:lblAlgn val="ctr"/>
        <c:lblOffset val="100"/>
        <c:noMultiLvlLbl val="0"/>
      </c:catAx>
      <c:valAx>
        <c:axId val="401029856"/>
        <c:scaling>
          <c:orientation val="minMax"/>
          <c:max val="4"/>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Change in score from baseline</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8305424"/>
        <c:crosses val="autoZero"/>
        <c:crossBetween val="between"/>
        <c:majorUnit val="1"/>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2000" dirty="0">
                <a:latin typeface="Calibri (body)"/>
              </a:rPr>
              <a:t>Type III</a:t>
            </a:r>
            <a:r>
              <a:rPr lang="en-GB" sz="2000" baseline="0" dirty="0">
                <a:latin typeface="Calibri (body)"/>
              </a:rPr>
              <a:t> non-ambulant n=51</a:t>
            </a:r>
            <a:endParaRPr lang="en-GB" sz="2000" dirty="0">
              <a:latin typeface="Calibri (body)"/>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Timepoints</c:v>
                </c:pt>
              </c:strCache>
            </c:strRef>
          </c:tx>
          <c:spPr>
            <a:solidFill>
              <a:schemeClr val="accent4">
                <a:lumMod val="75000"/>
              </a:schemeClr>
            </a:solidFill>
            <a:ln w="19050">
              <a:solidFill>
                <a:schemeClr val="tx1"/>
              </a:solidFill>
            </a:ln>
            <a:effectLst/>
          </c:spPr>
          <c:invertIfNegative val="0"/>
          <c:cat>
            <c:strRef>
              <c:f>Sheet1!$A$2:$A$4</c:f>
              <c:strCache>
                <c:ptCount val="3"/>
                <c:pt idx="0">
                  <c:v>At 6 months</c:v>
                </c:pt>
                <c:pt idx="1">
                  <c:v>At 10 months</c:v>
                </c:pt>
                <c:pt idx="2">
                  <c:v>At 14 months</c:v>
                </c:pt>
              </c:strCache>
            </c:strRef>
          </c:cat>
          <c:val>
            <c:numRef>
              <c:f>Sheet1!$B$2:$B$4</c:f>
              <c:numCache>
                <c:formatCode>General</c:formatCode>
                <c:ptCount val="3"/>
                <c:pt idx="0">
                  <c:v>0.63</c:v>
                </c:pt>
                <c:pt idx="1">
                  <c:v>1</c:v>
                </c:pt>
                <c:pt idx="2">
                  <c:v>1.47</c:v>
                </c:pt>
              </c:numCache>
            </c:numRef>
          </c:val>
          <c:extLst>
            <c:ext xmlns:c16="http://schemas.microsoft.com/office/drawing/2014/chart" uri="{C3380CC4-5D6E-409C-BE32-E72D297353CC}">
              <c16:uniqueId val="{00000000-4ECE-4F52-BBED-5C19F8D7A54D}"/>
            </c:ext>
          </c:extLst>
        </c:ser>
        <c:dLbls>
          <c:showLegendKey val="0"/>
          <c:showVal val="0"/>
          <c:showCatName val="0"/>
          <c:showSerName val="0"/>
          <c:showPercent val="0"/>
          <c:showBubbleSize val="0"/>
        </c:dLbls>
        <c:gapWidth val="150"/>
        <c:overlap val="100"/>
        <c:axId val="268477808"/>
        <c:axId val="268482848"/>
      </c:barChart>
      <c:catAx>
        <c:axId val="268477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8482848"/>
        <c:crosses val="autoZero"/>
        <c:auto val="1"/>
        <c:lblAlgn val="ctr"/>
        <c:lblOffset val="100"/>
        <c:noMultiLvlLbl val="0"/>
      </c:catAx>
      <c:valAx>
        <c:axId val="268482848"/>
        <c:scaling>
          <c:orientation val="minMax"/>
          <c:max val="4"/>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Change in score from baseline</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8477808"/>
        <c:crosses val="autoZero"/>
        <c:crossBetween val="between"/>
        <c:majorUnit val="1"/>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8" dt="2021-05-17T10:20:45.326" idx="2">
    <p:pos x="4639" y="4106"/>
    <p:text>Please note: This should read 'n=168', not 'n=51'</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0" y="1"/>
            <a:ext cx="2889938" cy="495348"/>
          </a:xfrm>
          <a:prstGeom prst="rect">
            <a:avLst/>
          </a:prstGeom>
        </p:spPr>
        <p:txBody>
          <a:bodyPr/>
          <a:lstStyle/>
          <a:p>
            <a:r>
              <a:rPr lang="en-GB">
                <a:solidFill>
                  <a:prstClr val="black"/>
                </a:solidFill>
              </a:rPr>
              <a:t>CONFIDENTIAL</a:t>
            </a:r>
            <a:endParaRPr lang="en-GB" dirty="0">
              <a:solidFill>
                <a:prstClr val="black"/>
              </a:solidFill>
            </a:endParaRPr>
          </a:p>
        </p:txBody>
      </p:sp>
      <p:sp>
        <p:nvSpPr>
          <p:cNvPr id="5" name="Footer Placeholder 4"/>
          <p:cNvSpPr>
            <a:spLocks noGrp="1"/>
          </p:cNvSpPr>
          <p:nvPr>
            <p:ph type="ftr" sz="quarter" idx="11"/>
          </p:nvPr>
        </p:nvSpPr>
        <p:spPr>
          <a:xfrm>
            <a:off x="-1" y="9377317"/>
            <a:ext cx="5931693" cy="495347"/>
          </a:xfrm>
          <a:prstGeom prst="rect">
            <a:avLst/>
          </a:prstGeom>
        </p:spPr>
        <p:txBody>
          <a:bodyPr/>
          <a:lstStyle/>
          <a:p>
            <a:pPr>
              <a:defRPr/>
            </a:pPr>
            <a:r>
              <a:rPr lang="en-GB" dirty="0">
                <a:solidFill>
                  <a:prstClr val="black"/>
                </a:solidFill>
              </a:rPr>
              <a:t>National Institute for Health and Care Excellence Pre-meeting briefing – Nusinersen for SMA date: [Month year]</a:t>
            </a:r>
          </a:p>
        </p:txBody>
      </p:sp>
    </p:spTree>
    <p:extLst>
      <p:ext uri="{BB962C8B-B14F-4D97-AF65-F5344CB8AC3E}">
        <p14:creationId xmlns:p14="http://schemas.microsoft.com/office/powerpoint/2010/main" val="3362611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baseline to 14 months follow-up; 13-0 for type II and 52-7 for type III non-ambulant</a:t>
            </a: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16</a:t>
            </a:fld>
            <a:endParaRPr lang="en-GB" dirty="0"/>
          </a:p>
        </p:txBody>
      </p:sp>
    </p:spTree>
    <p:extLst>
      <p:ext uri="{BB962C8B-B14F-4D97-AF65-F5344CB8AC3E}">
        <p14:creationId xmlns:p14="http://schemas.microsoft.com/office/powerpoint/2010/main" val="103241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baseline to 14 months follow-up; 13-0 for type II and 52-7 for type III non-ambulant</a:t>
            </a: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17</a:t>
            </a:fld>
            <a:endParaRPr lang="en-GB" dirty="0"/>
          </a:p>
        </p:txBody>
      </p:sp>
    </p:spTree>
    <p:extLst>
      <p:ext uri="{BB962C8B-B14F-4D97-AF65-F5344CB8AC3E}">
        <p14:creationId xmlns:p14="http://schemas.microsoft.com/office/powerpoint/2010/main" val="2348529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20</a:t>
            </a:fld>
            <a:endParaRPr lang="en-GB" dirty="0"/>
          </a:p>
        </p:txBody>
      </p:sp>
    </p:spTree>
    <p:extLst>
      <p:ext uri="{BB962C8B-B14F-4D97-AF65-F5344CB8AC3E}">
        <p14:creationId xmlns:p14="http://schemas.microsoft.com/office/powerpoint/2010/main" val="2035284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endParaRPr lang="en-GB" sz="1200" dirty="0">
              <a:solidFill>
                <a:schemeClr val="tx1"/>
              </a:solidFill>
            </a:endParaRPr>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680911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200" dirty="0">
                <a:solidFill>
                  <a:schemeClr val="tx1"/>
                </a:solidFill>
              </a:rPr>
              <a:t>Data source: ERG report tables 6, 11, 20, 21</a:t>
            </a:r>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837326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200" dirty="0">
                <a:solidFill>
                  <a:schemeClr val="tx1"/>
                </a:solidFill>
              </a:rPr>
              <a:t>Data source: ERG report tables 6, 11, 20, 21</a:t>
            </a:r>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43554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0" y="1"/>
            <a:ext cx="2889938" cy="495348"/>
          </a:xfrm>
          <a:prstGeom prst="rect">
            <a:avLst/>
          </a:prstGeom>
        </p:spPr>
        <p:txBody>
          <a:bodyPr/>
          <a:lstStyle/>
          <a:p>
            <a:r>
              <a:rPr lang="en-GB"/>
              <a:t>CONFIDENTIAL</a:t>
            </a:r>
            <a:endParaRPr lang="en-GB" dirty="0"/>
          </a:p>
        </p:txBody>
      </p:sp>
      <p:sp>
        <p:nvSpPr>
          <p:cNvPr id="5" name="Footer Placeholder 4"/>
          <p:cNvSpPr>
            <a:spLocks noGrp="1"/>
          </p:cNvSpPr>
          <p:nvPr>
            <p:ph type="ftr" sz="quarter" idx="11"/>
          </p:nvPr>
        </p:nvSpPr>
        <p:spPr>
          <a:xfrm>
            <a:off x="-1" y="9377317"/>
            <a:ext cx="5931693" cy="495347"/>
          </a:xfrm>
          <a:prstGeom prst="rect">
            <a:avLst/>
          </a:prstGeom>
        </p:spPr>
        <p:txBody>
          <a:bodyPr/>
          <a:lstStyle/>
          <a:p>
            <a:pPr>
              <a:defRPr/>
            </a:pPr>
            <a:r>
              <a:rPr lang="en-GB" dirty="0"/>
              <a:t>National Institute for Health and Care Excellence Pre-meeting briefing – Nusinersen for SMA date: [Month year]</a:t>
            </a:r>
          </a:p>
        </p:txBody>
      </p:sp>
    </p:spTree>
    <p:extLst>
      <p:ext uri="{BB962C8B-B14F-4D97-AF65-F5344CB8AC3E}">
        <p14:creationId xmlns:p14="http://schemas.microsoft.com/office/powerpoint/2010/main" val="258621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0" y="1"/>
            <a:ext cx="2889938" cy="495348"/>
          </a:xfrm>
          <a:prstGeom prst="rect">
            <a:avLst/>
          </a:prstGeom>
        </p:spPr>
        <p:txBody>
          <a:bodyPr/>
          <a:lstStyle/>
          <a:p>
            <a:r>
              <a:rPr lang="en-GB"/>
              <a:t>CONFIDENTIAL</a:t>
            </a:r>
            <a:endParaRPr lang="en-GB" dirty="0"/>
          </a:p>
        </p:txBody>
      </p:sp>
      <p:sp>
        <p:nvSpPr>
          <p:cNvPr id="5" name="Footer Placeholder 4"/>
          <p:cNvSpPr>
            <a:spLocks noGrp="1"/>
          </p:cNvSpPr>
          <p:nvPr>
            <p:ph type="ftr" sz="quarter" idx="11"/>
          </p:nvPr>
        </p:nvSpPr>
        <p:spPr>
          <a:xfrm>
            <a:off x="-1" y="9377317"/>
            <a:ext cx="5931693" cy="495347"/>
          </a:xfrm>
          <a:prstGeom prst="rect">
            <a:avLst/>
          </a:prstGeom>
        </p:spPr>
        <p:txBody>
          <a:bodyPr/>
          <a:lstStyle/>
          <a:p>
            <a:pPr>
              <a:defRPr/>
            </a:pPr>
            <a:r>
              <a:rPr lang="en-GB" dirty="0"/>
              <a:t>National Institute for Health and Care Excellence Pre-meeting briefing – Nusinersen for SMA date: [Month year]</a:t>
            </a:r>
          </a:p>
        </p:txBody>
      </p:sp>
    </p:spTree>
    <p:extLst>
      <p:ext uri="{BB962C8B-B14F-4D97-AF65-F5344CB8AC3E}">
        <p14:creationId xmlns:p14="http://schemas.microsoft.com/office/powerpoint/2010/main" val="45469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endParaRPr lang="en-GB" sz="1200" dirty="0">
              <a:solidFill>
                <a:schemeClr val="tx1"/>
              </a:solidFill>
            </a:endParaRPr>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221002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200" dirty="0">
                <a:solidFill>
                  <a:schemeClr val="tx1"/>
                </a:solidFill>
              </a:rPr>
              <a:t>Data source: ERG report tables 6, 11, 20, 21</a:t>
            </a:r>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93838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200" dirty="0">
                <a:solidFill>
                  <a:schemeClr val="tx1"/>
                </a:solidFill>
              </a:rPr>
              <a:t>Data source: ERG report tables 6, 11, 20, 21</a:t>
            </a:r>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104616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200" dirty="0">
                <a:solidFill>
                  <a:schemeClr val="tx1"/>
                </a:solidFill>
              </a:rPr>
              <a:t>Data source: ERG report tables 6, 11, 20, 21</a:t>
            </a:r>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363841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200" dirty="0">
                <a:solidFill>
                  <a:schemeClr val="tx1"/>
                </a:solidFill>
              </a:rPr>
              <a:t>Data source: ERG report tables 6, 11, 20, 21</a:t>
            </a:r>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855570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200" dirty="0">
                <a:solidFill>
                  <a:schemeClr val="tx1"/>
                </a:solidFill>
              </a:rPr>
              <a:t>Data source: ERG report tables 6, 11, 20, 21</a:t>
            </a:r>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6020734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b="1"/>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2020.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670" y="776289"/>
            <a:ext cx="9713172" cy="1260211"/>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513"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B705B88-326E-4254-B14E-8F1CD507D722}" type="datetimeFigureOut">
              <a:rPr lang="en-GB" smtClean="0"/>
              <a:t>04/06/2021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75CC49-A8B8-42DB-B365-366735573889}" type="slidenum">
              <a:rPr lang="en-GB" smtClean="0"/>
              <a:t>‹#›</a:t>
            </a:fld>
            <a:endParaRPr lang="en-GB"/>
          </a:p>
        </p:txBody>
      </p:sp>
    </p:spTree>
    <p:extLst>
      <p:ext uri="{BB962C8B-B14F-4D97-AF65-F5344CB8AC3E}">
        <p14:creationId xmlns:p14="http://schemas.microsoft.com/office/powerpoint/2010/main" val="3510584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1">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atin typeface="Lato" panose="020F0502020204030203" pitchFamily="34" charset="0"/>
                <a:ea typeface="Lato" panose="020F0502020204030203" pitchFamily="34" charset="0"/>
                <a:cs typeface="Lato" panose="020F0502020204030203" pitchFamily="34" charset="0"/>
              </a:defRPr>
            </a:lvl1pPr>
            <a:lvl2pPr>
              <a:defRPr>
                <a:latin typeface="Lato" panose="020F0502020204030203" pitchFamily="34" charset="0"/>
                <a:ea typeface="Lato" panose="020F0502020204030203" pitchFamily="34" charset="0"/>
                <a:cs typeface="Lato"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 id="2147483686" r:id="rId10"/>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https://www.nice.org.uk/guidance/ta588"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nice.org.uk/guidance/ta588/resources"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6749" y="2564431"/>
            <a:ext cx="9383395" cy="702589"/>
          </a:xfrm>
        </p:spPr>
        <p:txBody>
          <a:bodyPr/>
          <a:lstStyle/>
          <a:p>
            <a:r>
              <a:rPr lang="en-US" b="1" dirty="0"/>
              <a:t>Managed Access Review</a:t>
            </a:r>
            <a:br>
              <a:rPr lang="en-US" b="1" dirty="0"/>
            </a:br>
            <a:r>
              <a:rPr lang="en-US" b="1" dirty="0"/>
              <a:t>Committee adjudication</a:t>
            </a:r>
          </a:p>
        </p:txBody>
      </p:sp>
      <p:sp>
        <p:nvSpPr>
          <p:cNvPr id="3" name="Subtitle 2"/>
          <p:cNvSpPr>
            <a:spLocks noGrp="1"/>
          </p:cNvSpPr>
          <p:nvPr>
            <p:ph type="subTitle" idx="1"/>
          </p:nvPr>
        </p:nvSpPr>
        <p:spPr>
          <a:xfrm>
            <a:off x="514350" y="4294242"/>
            <a:ext cx="9867899" cy="2204915"/>
          </a:xfrm>
        </p:spPr>
        <p:txBody>
          <a:bodyPr/>
          <a:lstStyle/>
          <a:p>
            <a:r>
              <a:rPr lang="en-US" sz="2600" dirty="0"/>
              <a:t>12 April 2021</a:t>
            </a:r>
          </a:p>
        </p:txBody>
      </p:sp>
      <p:sp>
        <p:nvSpPr>
          <p:cNvPr id="4" name="Text Placeholder 3"/>
          <p:cNvSpPr>
            <a:spLocks noGrp="1"/>
          </p:cNvSpPr>
          <p:nvPr>
            <p:ph type="body" sz="quarter" idx="13"/>
          </p:nvPr>
        </p:nvSpPr>
        <p:spPr>
          <a:xfrm>
            <a:off x="516749" y="1206036"/>
            <a:ext cx="9166265" cy="1222839"/>
          </a:xfrm>
        </p:spPr>
        <p:txBody>
          <a:bodyPr/>
          <a:lstStyle/>
          <a:p>
            <a:pPr>
              <a:lnSpc>
                <a:spcPct val="100000"/>
              </a:lnSpc>
            </a:pPr>
            <a:r>
              <a:rPr lang="en-GB" sz="3800" dirty="0"/>
              <a:t>Nusinersen for treating spinal muscular atrophy [TA588]</a:t>
            </a:r>
            <a:r>
              <a:rPr lang="en-US" sz="3800" dirty="0"/>
              <a:t> </a:t>
            </a:r>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02DDF2-FA0B-4106-BF2C-20B62CB00CD5}"/>
              </a:ext>
            </a:extLst>
          </p:cNvPr>
          <p:cNvSpPr>
            <a:spLocks noGrp="1"/>
          </p:cNvSpPr>
          <p:nvPr>
            <p:ph type="title"/>
          </p:nvPr>
        </p:nvSpPr>
        <p:spPr/>
        <p:txBody>
          <a:bodyPr/>
          <a:lstStyle/>
          <a:p>
            <a:r>
              <a:rPr lang="en-US" dirty="0"/>
              <a:t>Managed Access committee discussion</a:t>
            </a:r>
            <a:endParaRPr lang="en-GB" dirty="0"/>
          </a:p>
        </p:txBody>
      </p:sp>
      <p:sp>
        <p:nvSpPr>
          <p:cNvPr id="3" name="Slide Number Placeholder 2"/>
          <p:cNvSpPr>
            <a:spLocks noGrp="1"/>
          </p:cNvSpPr>
          <p:nvPr>
            <p:ph type="sldNum" sz="quarter" idx="12"/>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10</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
        <p:nvSpPr>
          <p:cNvPr id="4" name="Content Placeholder 3">
            <a:extLst>
              <a:ext uri="{FF2B5EF4-FFF2-40B4-BE49-F238E27FC236}">
                <a16:creationId xmlns:a16="http://schemas.microsoft.com/office/drawing/2014/main" id="{91EE11C8-0FA4-4C9F-9352-C3A2FD79C5EE}"/>
              </a:ext>
            </a:extLst>
          </p:cNvPr>
          <p:cNvSpPr>
            <a:spLocks noGrp="1"/>
          </p:cNvSpPr>
          <p:nvPr>
            <p:ph sz="quarter" idx="10"/>
          </p:nvPr>
        </p:nvSpPr>
        <p:spPr/>
        <p:txBody>
          <a:bodyPr/>
          <a:lstStyle/>
          <a:p>
            <a:r>
              <a:rPr lang="en-GB" b="0" i="0" dirty="0">
                <a:solidFill>
                  <a:srgbClr val="0E0E0E"/>
                </a:solidFill>
                <a:effectLst/>
                <a:latin typeface="Lato" panose="020F0502020204030203" pitchFamily="34" charset="0"/>
              </a:rPr>
              <a:t>Committee concluded that:</a:t>
            </a:r>
          </a:p>
          <a:p>
            <a:pPr lvl="1"/>
            <a:r>
              <a:rPr lang="en-GB" b="0" i="0" dirty="0">
                <a:solidFill>
                  <a:srgbClr val="0E0E0E"/>
                </a:solidFill>
                <a:effectLst/>
                <a:latin typeface="Lato" panose="020F0502020204030203" pitchFamily="34" charset="0"/>
              </a:rPr>
              <a:t>A managed access agreement has the potential to address uncertainties</a:t>
            </a:r>
          </a:p>
          <a:p>
            <a:pPr lvl="1"/>
            <a:r>
              <a:rPr lang="en-GB" b="0" i="0" dirty="0">
                <a:solidFill>
                  <a:srgbClr val="0E0E0E"/>
                </a:solidFill>
                <a:effectLst/>
                <a:latin typeface="Lato" panose="020F0502020204030203" pitchFamily="34" charset="0"/>
              </a:rPr>
              <a:t>Acknowledged the need to manage risks associated with the identified uncertainties. It considered the details of NHSE/I and the  company's proposed eligibility criteria in the managed access agreement and concluded that they were clinically achievable</a:t>
            </a:r>
          </a:p>
          <a:p>
            <a:pPr marL="361950" lvl="1" indent="0">
              <a:buNone/>
            </a:pPr>
            <a:endParaRPr lang="en-GB" b="0" i="0" dirty="0">
              <a:solidFill>
                <a:srgbClr val="0E0E0E"/>
              </a:solidFill>
              <a:effectLst/>
              <a:latin typeface="Lato" panose="020F0502020204030203" pitchFamily="34" charset="0"/>
            </a:endParaRPr>
          </a:p>
          <a:p>
            <a:pPr lvl="1">
              <a:buFont typeface="Arial" panose="020B0604020202020204" pitchFamily="34" charset="0"/>
              <a:buChar char="•"/>
            </a:pPr>
            <a:endParaRPr lang="en-GB" dirty="0">
              <a:solidFill>
                <a:srgbClr val="0E0E0E"/>
              </a:solidFill>
              <a:latin typeface="Lato" panose="020F0502020204030203" pitchFamily="34" charset="0"/>
            </a:endParaRPr>
          </a:p>
          <a:p>
            <a:endParaRPr lang="en-GB" b="0" i="0" dirty="0">
              <a:solidFill>
                <a:srgbClr val="0E0E0E"/>
              </a:solidFill>
              <a:effectLst/>
              <a:latin typeface="Lato" panose="020F0502020204030203" pitchFamily="34" charset="0"/>
            </a:endParaRPr>
          </a:p>
          <a:p>
            <a:endParaRPr lang="en-GB" b="1" dirty="0"/>
          </a:p>
        </p:txBody>
      </p:sp>
      <p:sp>
        <p:nvSpPr>
          <p:cNvPr id="28" name="Title 1">
            <a:extLst>
              <a:ext uri="{FF2B5EF4-FFF2-40B4-BE49-F238E27FC236}">
                <a16:creationId xmlns:a16="http://schemas.microsoft.com/office/drawing/2014/main" id="{5672B128-4540-4301-8E56-13E5F35DA1A3}"/>
              </a:ext>
            </a:extLst>
          </p:cNvPr>
          <p:cNvSpPr txBox="1">
            <a:spLocks/>
          </p:cNvSpPr>
          <p:nvPr/>
        </p:nvSpPr>
        <p:spPr>
          <a:xfrm>
            <a:off x="8850702" y="-84021"/>
            <a:ext cx="1841791" cy="446330"/>
          </a:xfrm>
          <a:prstGeom prst="rect">
            <a:avLst/>
          </a:prstGeom>
          <a:solidFill>
            <a:srgbClr val="CBCFD0"/>
          </a:solidFill>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pPr algn="ctr"/>
            <a:r>
              <a:rPr lang="en-GB" sz="2400" dirty="0">
                <a:solidFill>
                  <a:schemeClr val="bg1"/>
                </a:solidFill>
              </a:rPr>
              <a:t>RECAP</a:t>
            </a:r>
            <a:endParaRPr lang="en-GB" sz="2800" dirty="0">
              <a:solidFill>
                <a:schemeClr val="bg1"/>
              </a:solidFill>
            </a:endParaRPr>
          </a:p>
        </p:txBody>
      </p:sp>
      <p:sp>
        <p:nvSpPr>
          <p:cNvPr id="6" name="Rectangle 5">
            <a:extLst>
              <a:ext uri="{FF2B5EF4-FFF2-40B4-BE49-F238E27FC236}">
                <a16:creationId xmlns:a16="http://schemas.microsoft.com/office/drawing/2014/main" id="{19E7E504-5A20-455A-9DF9-9754FB452EFB}"/>
              </a:ext>
            </a:extLst>
          </p:cNvPr>
          <p:cNvSpPr/>
          <p:nvPr/>
        </p:nvSpPr>
        <p:spPr>
          <a:xfrm>
            <a:off x="515620" y="4846320"/>
            <a:ext cx="9814348" cy="1088571"/>
          </a:xfrm>
          <a:prstGeom prst="rect">
            <a:avLst/>
          </a:prstGeom>
          <a:solidFill>
            <a:srgbClr val="00206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bg1"/>
                </a:solidFill>
                <a:latin typeface="+mj-lt"/>
              </a:rPr>
              <a:t>A unique clause was included within the Data Collection Agreement which outlines NICE’s commitment to</a:t>
            </a:r>
            <a:r>
              <a:rPr lang="en-GB" sz="2000" b="0" i="0" dirty="0">
                <a:solidFill>
                  <a:schemeClr val="bg1"/>
                </a:solidFill>
                <a:effectLst/>
                <a:latin typeface="+mj-lt"/>
              </a:rPr>
              <a:t> review new evidence on the potential benefits of nusinersen for non-ambulant type III SMA patients</a:t>
            </a:r>
            <a:endParaRPr lang="en-GB" sz="2000" dirty="0">
              <a:solidFill>
                <a:schemeClr val="bg1"/>
              </a:solidFill>
              <a:latin typeface="+mj-lt"/>
            </a:endParaRPr>
          </a:p>
        </p:txBody>
      </p:sp>
    </p:spTree>
    <p:extLst>
      <p:ext uri="{BB962C8B-B14F-4D97-AF65-F5344CB8AC3E}">
        <p14:creationId xmlns:p14="http://schemas.microsoft.com/office/powerpoint/2010/main" val="3405439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11</a:t>
            </a:fld>
            <a:endParaRPr lang="en-GB" dirty="0"/>
          </a:p>
        </p:txBody>
      </p:sp>
      <p:sp>
        <p:nvSpPr>
          <p:cNvPr id="9" name="Rectangle: Rounded Corners 8">
            <a:extLst>
              <a:ext uri="{FF2B5EF4-FFF2-40B4-BE49-F238E27FC236}">
                <a16:creationId xmlns:a16="http://schemas.microsoft.com/office/drawing/2014/main" id="{0D168E73-D87B-49CF-B02E-BF98E1F09555}"/>
              </a:ext>
            </a:extLst>
          </p:cNvPr>
          <p:cNvSpPr/>
          <p:nvPr/>
        </p:nvSpPr>
        <p:spPr>
          <a:xfrm>
            <a:off x="222410" y="35626"/>
            <a:ext cx="1447507" cy="1276350"/>
          </a:xfrm>
          <a:prstGeom prst="roundRect">
            <a:avLst/>
          </a:prstGeom>
          <a:solidFill>
            <a:srgbClr val="1864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Evidence submission from Biogen</a:t>
            </a:r>
          </a:p>
        </p:txBody>
      </p:sp>
      <p:sp>
        <p:nvSpPr>
          <p:cNvPr id="10" name="Rectangle: Rounded Corners 9">
            <a:extLst>
              <a:ext uri="{FF2B5EF4-FFF2-40B4-BE49-F238E27FC236}">
                <a16:creationId xmlns:a16="http://schemas.microsoft.com/office/drawing/2014/main" id="{CC4FA3F2-B6BB-43EE-A5C2-3198A4381A30}"/>
              </a:ext>
            </a:extLst>
          </p:cNvPr>
          <p:cNvSpPr/>
          <p:nvPr/>
        </p:nvSpPr>
        <p:spPr>
          <a:xfrm>
            <a:off x="206440" y="2158608"/>
            <a:ext cx="3209466" cy="732599"/>
          </a:xfrm>
          <a:prstGeom prst="roundRect">
            <a:avLst/>
          </a:prstGeom>
          <a:solidFill>
            <a:srgbClr val="1864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dirty="0"/>
              <a:t>1. Is the evidence of sufficient quality for decision making?</a:t>
            </a:r>
          </a:p>
        </p:txBody>
      </p:sp>
      <p:sp>
        <p:nvSpPr>
          <p:cNvPr id="11" name="Rectangle: Rounded Corners 10">
            <a:extLst>
              <a:ext uri="{FF2B5EF4-FFF2-40B4-BE49-F238E27FC236}">
                <a16:creationId xmlns:a16="http://schemas.microsoft.com/office/drawing/2014/main" id="{1AA8E597-B421-4999-AB44-DA6D1F771F7B}"/>
              </a:ext>
            </a:extLst>
          </p:cNvPr>
          <p:cNvSpPr/>
          <p:nvPr/>
        </p:nvSpPr>
        <p:spPr>
          <a:xfrm>
            <a:off x="211091" y="3155685"/>
            <a:ext cx="3209466" cy="1760984"/>
          </a:xfrm>
          <a:prstGeom prst="roundRect">
            <a:avLst/>
          </a:prstGeom>
          <a:solidFill>
            <a:srgbClr val="1864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dirty="0"/>
              <a:t>2. Does the new evidence demonstrate a </a:t>
            </a:r>
            <a:r>
              <a:rPr lang="en-GB" sz="1500" b="1" u="sng" dirty="0"/>
              <a:t>comparable clinical benefit</a:t>
            </a:r>
            <a:r>
              <a:rPr lang="en-GB" sz="1500" b="1" dirty="0"/>
              <a:t> </a:t>
            </a:r>
            <a:r>
              <a:rPr lang="en-GB" sz="1500" dirty="0"/>
              <a:t>for non-ambulant Type III patients compared with Type II patients (able to sit independently but never had the ability to walk independently)</a:t>
            </a:r>
          </a:p>
        </p:txBody>
      </p:sp>
      <p:sp>
        <p:nvSpPr>
          <p:cNvPr id="12" name="Rectangle: Rounded Corners 11">
            <a:extLst>
              <a:ext uri="{FF2B5EF4-FFF2-40B4-BE49-F238E27FC236}">
                <a16:creationId xmlns:a16="http://schemas.microsoft.com/office/drawing/2014/main" id="{CF8D6405-49F7-4589-81AE-7C9FB7208816}"/>
              </a:ext>
            </a:extLst>
          </p:cNvPr>
          <p:cNvSpPr/>
          <p:nvPr/>
        </p:nvSpPr>
        <p:spPr>
          <a:xfrm>
            <a:off x="222410" y="5293754"/>
            <a:ext cx="3198147" cy="1599893"/>
          </a:xfrm>
          <a:prstGeom prst="roundRect">
            <a:avLst/>
          </a:prstGeom>
          <a:solidFill>
            <a:srgbClr val="1864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dirty="0"/>
              <a:t>3. Does the new evidence provide sufficient new information and demonstrate a comparable clinical benefit to amend the MAA eligibility criteria?</a:t>
            </a:r>
          </a:p>
        </p:txBody>
      </p:sp>
      <p:sp>
        <p:nvSpPr>
          <p:cNvPr id="13" name="Rectangle: Rounded Corners 12">
            <a:extLst>
              <a:ext uri="{FF2B5EF4-FFF2-40B4-BE49-F238E27FC236}">
                <a16:creationId xmlns:a16="http://schemas.microsoft.com/office/drawing/2014/main" id="{FAA77125-EFE6-4A02-9672-36EA3E04C884}"/>
              </a:ext>
            </a:extLst>
          </p:cNvPr>
          <p:cNvSpPr/>
          <p:nvPr/>
        </p:nvSpPr>
        <p:spPr>
          <a:xfrm>
            <a:off x="7414336" y="1866457"/>
            <a:ext cx="2614472" cy="1619930"/>
          </a:xfrm>
          <a:prstGeom prst="roundRect">
            <a:avLst/>
          </a:prstGeom>
          <a:solidFill>
            <a:srgbClr val="1864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dirty="0"/>
              <a:t>The MAOC reviews the evidence report from the EAC and indicates whether or not they support the recommendations of the EAC</a:t>
            </a:r>
          </a:p>
        </p:txBody>
      </p:sp>
      <p:sp>
        <p:nvSpPr>
          <p:cNvPr id="14" name="Rectangle 13">
            <a:extLst>
              <a:ext uri="{FF2B5EF4-FFF2-40B4-BE49-F238E27FC236}">
                <a16:creationId xmlns:a16="http://schemas.microsoft.com/office/drawing/2014/main" id="{D5F5519F-60C6-45D4-A0B3-9CCE84172612}"/>
              </a:ext>
            </a:extLst>
          </p:cNvPr>
          <p:cNvSpPr/>
          <p:nvPr/>
        </p:nvSpPr>
        <p:spPr>
          <a:xfrm>
            <a:off x="222410" y="1411842"/>
            <a:ext cx="6222252" cy="37127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EAC (independent) review</a:t>
            </a:r>
          </a:p>
        </p:txBody>
      </p:sp>
      <p:sp>
        <p:nvSpPr>
          <p:cNvPr id="15" name="Rectangle 14">
            <a:extLst>
              <a:ext uri="{FF2B5EF4-FFF2-40B4-BE49-F238E27FC236}">
                <a16:creationId xmlns:a16="http://schemas.microsoft.com/office/drawing/2014/main" id="{01368209-D61E-4FE6-9D7A-8565B389FD6F}"/>
              </a:ext>
            </a:extLst>
          </p:cNvPr>
          <p:cNvSpPr/>
          <p:nvPr/>
        </p:nvSpPr>
        <p:spPr>
          <a:xfrm>
            <a:off x="7202865" y="681879"/>
            <a:ext cx="3037413" cy="95026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Managed Access Oversight Committee review</a:t>
            </a:r>
          </a:p>
        </p:txBody>
      </p:sp>
      <p:sp>
        <p:nvSpPr>
          <p:cNvPr id="16" name="Rectangle: Rounded Corners 15">
            <a:extLst>
              <a:ext uri="{FF2B5EF4-FFF2-40B4-BE49-F238E27FC236}">
                <a16:creationId xmlns:a16="http://schemas.microsoft.com/office/drawing/2014/main" id="{A318F5B9-2498-4757-99E0-906193A829A9}"/>
              </a:ext>
            </a:extLst>
          </p:cNvPr>
          <p:cNvSpPr/>
          <p:nvPr/>
        </p:nvSpPr>
        <p:spPr>
          <a:xfrm>
            <a:off x="4125568" y="2324914"/>
            <a:ext cx="2376886" cy="2146643"/>
          </a:xfrm>
          <a:prstGeom prst="round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n-GB" sz="1500" b="1" u="sng" dirty="0"/>
              <a:t>Yes-</a:t>
            </a:r>
            <a:r>
              <a:rPr lang="en-GB" sz="1500" dirty="0"/>
              <a:t> the MAA eligibility criteria should be amended to expand access to Type III SMA patients who no longer have independent ambulation</a:t>
            </a:r>
          </a:p>
        </p:txBody>
      </p:sp>
      <p:sp>
        <p:nvSpPr>
          <p:cNvPr id="17" name="Rectangle: Rounded Corners 16">
            <a:extLst>
              <a:ext uri="{FF2B5EF4-FFF2-40B4-BE49-F238E27FC236}">
                <a16:creationId xmlns:a16="http://schemas.microsoft.com/office/drawing/2014/main" id="{2844928B-E9B4-4E72-ACE6-DB507F970813}"/>
              </a:ext>
            </a:extLst>
          </p:cNvPr>
          <p:cNvSpPr/>
          <p:nvPr/>
        </p:nvSpPr>
        <p:spPr>
          <a:xfrm>
            <a:off x="4067781" y="4776282"/>
            <a:ext cx="2376886" cy="2354066"/>
          </a:xfrm>
          <a:prstGeom prst="round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n-GB" sz="1500" b="1" u="sng" dirty="0"/>
              <a:t>No-</a:t>
            </a:r>
            <a:r>
              <a:rPr lang="en-GB" sz="1500" b="1" dirty="0"/>
              <a:t> </a:t>
            </a:r>
            <a:r>
              <a:rPr lang="en-GB" sz="1500" dirty="0"/>
              <a:t>the MAA eligibility criteria remains unchanged; patients who are currently ineligible for nusinersen treatment will have access to best supportive care only</a:t>
            </a:r>
          </a:p>
        </p:txBody>
      </p:sp>
      <p:cxnSp>
        <p:nvCxnSpPr>
          <p:cNvPr id="18" name="Connector: Elbow 17">
            <a:extLst>
              <a:ext uri="{FF2B5EF4-FFF2-40B4-BE49-F238E27FC236}">
                <a16:creationId xmlns:a16="http://schemas.microsoft.com/office/drawing/2014/main" id="{B06F92B0-CF19-4F0A-BDDB-8D9A30748746}"/>
              </a:ext>
              <a:ext uri="{C183D7F6-B498-43B3-948B-1728B52AA6E4}">
                <adec:decorative xmlns:adec="http://schemas.microsoft.com/office/drawing/2017/decorative" val="1"/>
              </a:ext>
            </a:extLst>
          </p:cNvPr>
          <p:cNvCxnSpPr>
            <a:cxnSpLocks/>
            <a:stCxn id="9" idx="3"/>
            <a:endCxn id="14" idx="0"/>
          </p:cNvCxnSpPr>
          <p:nvPr/>
        </p:nvCxnSpPr>
        <p:spPr>
          <a:xfrm>
            <a:off x="1669917" y="673801"/>
            <a:ext cx="1663619" cy="738041"/>
          </a:xfrm>
          <a:prstGeom prst="bentConnector2">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DB59CC5-E92F-4F4E-A418-0F2A64FF54AD}"/>
              </a:ext>
              <a:ext uri="{C183D7F6-B498-43B3-948B-1728B52AA6E4}">
                <adec:decorative xmlns:adec="http://schemas.microsoft.com/office/drawing/2017/decorative" val="1"/>
              </a:ext>
            </a:extLst>
          </p:cNvPr>
          <p:cNvCxnSpPr>
            <a:cxnSpLocks/>
            <a:stCxn id="10" idx="2"/>
            <a:endCxn id="11" idx="0"/>
          </p:cNvCxnSpPr>
          <p:nvPr/>
        </p:nvCxnSpPr>
        <p:spPr>
          <a:xfrm>
            <a:off x="1811173" y="2891207"/>
            <a:ext cx="4651" cy="26447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FC38C3E-EB07-4CDB-802D-86B72CA3A1D4}"/>
              </a:ext>
              <a:ext uri="{C183D7F6-B498-43B3-948B-1728B52AA6E4}">
                <adec:decorative xmlns:adec="http://schemas.microsoft.com/office/drawing/2017/decorative" val="1"/>
              </a:ext>
            </a:extLst>
          </p:cNvPr>
          <p:cNvCxnSpPr>
            <a:cxnSpLocks/>
            <a:stCxn id="11" idx="2"/>
            <a:endCxn id="12" idx="0"/>
          </p:cNvCxnSpPr>
          <p:nvPr/>
        </p:nvCxnSpPr>
        <p:spPr>
          <a:xfrm>
            <a:off x="1815824" y="4916669"/>
            <a:ext cx="5660" cy="37708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ctor: Elbow 20">
            <a:extLst>
              <a:ext uri="{FF2B5EF4-FFF2-40B4-BE49-F238E27FC236}">
                <a16:creationId xmlns:a16="http://schemas.microsoft.com/office/drawing/2014/main" id="{63ECA259-93BF-4CAF-91A2-7FFC1CEDBD49}"/>
              </a:ext>
              <a:ext uri="{C183D7F6-B498-43B3-948B-1728B52AA6E4}">
                <adec:decorative xmlns:adec="http://schemas.microsoft.com/office/drawing/2017/decorative" val="1"/>
              </a:ext>
            </a:extLst>
          </p:cNvPr>
          <p:cNvCxnSpPr>
            <a:cxnSpLocks/>
            <a:stCxn id="12" idx="3"/>
            <a:endCxn id="16" idx="1"/>
          </p:cNvCxnSpPr>
          <p:nvPr/>
        </p:nvCxnSpPr>
        <p:spPr>
          <a:xfrm flipV="1">
            <a:off x="3420557" y="3398236"/>
            <a:ext cx="705011" cy="2695465"/>
          </a:xfrm>
          <a:prstGeom prst="bentConnector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ctor: Elbow 21">
            <a:extLst>
              <a:ext uri="{FF2B5EF4-FFF2-40B4-BE49-F238E27FC236}">
                <a16:creationId xmlns:a16="http://schemas.microsoft.com/office/drawing/2014/main" id="{085D357E-68B4-4B3A-9439-FC05EF372CC7}"/>
              </a:ext>
              <a:ext uri="{C183D7F6-B498-43B3-948B-1728B52AA6E4}">
                <adec:decorative xmlns:adec="http://schemas.microsoft.com/office/drawing/2017/decorative" val="1"/>
              </a:ext>
            </a:extLst>
          </p:cNvPr>
          <p:cNvCxnSpPr>
            <a:cxnSpLocks/>
            <a:stCxn id="12" idx="3"/>
            <a:endCxn id="17" idx="1"/>
          </p:cNvCxnSpPr>
          <p:nvPr/>
        </p:nvCxnSpPr>
        <p:spPr>
          <a:xfrm flipV="1">
            <a:off x="3420557" y="5953315"/>
            <a:ext cx="647224" cy="140386"/>
          </a:xfrm>
          <a:prstGeom prst="bentConnector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or: Elbow 22">
            <a:extLst>
              <a:ext uri="{FF2B5EF4-FFF2-40B4-BE49-F238E27FC236}">
                <a16:creationId xmlns:a16="http://schemas.microsoft.com/office/drawing/2014/main" id="{CF81D0F2-8F90-44BC-BBBB-E062909295D7}"/>
              </a:ext>
              <a:ext uri="{C183D7F6-B498-43B3-948B-1728B52AA6E4}">
                <adec:decorative xmlns:adec="http://schemas.microsoft.com/office/drawing/2017/decorative" val="1"/>
              </a:ext>
            </a:extLst>
          </p:cNvPr>
          <p:cNvCxnSpPr>
            <a:cxnSpLocks/>
          </p:cNvCxnSpPr>
          <p:nvPr/>
        </p:nvCxnSpPr>
        <p:spPr>
          <a:xfrm rot="5400000" flipH="1" flipV="1">
            <a:off x="5798346" y="3540755"/>
            <a:ext cx="2642148" cy="610453"/>
          </a:xfrm>
          <a:prstGeom prst="bentConnector3">
            <a:avLst>
              <a:gd name="adj1" fmla="val 10007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9D40355-6DD2-4400-996A-7D133DCCF9B1}"/>
              </a:ext>
              <a:ext uri="{C183D7F6-B498-43B3-948B-1728B52AA6E4}">
                <adec:decorative xmlns:adec="http://schemas.microsoft.com/office/drawing/2017/decorative" val="1"/>
              </a:ext>
            </a:extLst>
          </p:cNvPr>
          <p:cNvCxnSpPr>
            <a:cxnSpLocks/>
          </p:cNvCxnSpPr>
          <p:nvPr/>
        </p:nvCxnSpPr>
        <p:spPr>
          <a:xfrm>
            <a:off x="6444667" y="5162692"/>
            <a:ext cx="369526" cy="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962E69E4-20C5-4943-A28B-1F7421689E3B}"/>
              </a:ext>
              <a:ext uri="{C183D7F6-B498-43B3-948B-1728B52AA6E4}">
                <adec:decorative xmlns:adec="http://schemas.microsoft.com/office/drawing/2017/decorative" val="1"/>
              </a:ext>
            </a:extLst>
          </p:cNvPr>
          <p:cNvCxnSpPr>
            <a:cxnSpLocks/>
            <a:endCxn id="10" idx="0"/>
          </p:cNvCxnSpPr>
          <p:nvPr/>
        </p:nvCxnSpPr>
        <p:spPr>
          <a:xfrm>
            <a:off x="1811173" y="1783112"/>
            <a:ext cx="0" cy="37549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Rounded Corners 25">
            <a:extLst>
              <a:ext uri="{FF2B5EF4-FFF2-40B4-BE49-F238E27FC236}">
                <a16:creationId xmlns:a16="http://schemas.microsoft.com/office/drawing/2014/main" id="{A8012B38-A47D-4490-BBFD-33811483C5A6}"/>
              </a:ext>
            </a:extLst>
          </p:cNvPr>
          <p:cNvSpPr/>
          <p:nvPr/>
        </p:nvSpPr>
        <p:spPr>
          <a:xfrm>
            <a:off x="6994347" y="4120574"/>
            <a:ext cx="1632188" cy="102044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sz="1400" dirty="0"/>
              <a:t>MAOC </a:t>
            </a:r>
            <a:r>
              <a:rPr lang="en-GB" sz="1400" b="1" dirty="0"/>
              <a:t>supports</a:t>
            </a:r>
            <a:r>
              <a:rPr lang="en-GB" sz="1400" dirty="0"/>
              <a:t> EAC recommendation</a:t>
            </a:r>
          </a:p>
        </p:txBody>
      </p:sp>
      <p:sp>
        <p:nvSpPr>
          <p:cNvPr id="27" name="Rectangle: Rounded Corners 26">
            <a:extLst>
              <a:ext uri="{FF2B5EF4-FFF2-40B4-BE49-F238E27FC236}">
                <a16:creationId xmlns:a16="http://schemas.microsoft.com/office/drawing/2014/main" id="{686350E3-134E-45DB-9B1A-7B6CC407B6FE}"/>
              </a:ext>
            </a:extLst>
          </p:cNvPr>
          <p:cNvSpPr/>
          <p:nvPr/>
        </p:nvSpPr>
        <p:spPr>
          <a:xfrm>
            <a:off x="8778935" y="4120574"/>
            <a:ext cx="1632188" cy="102044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sz="1400" dirty="0"/>
              <a:t>MAOC </a:t>
            </a:r>
            <a:r>
              <a:rPr lang="en-GB" sz="1400" b="1" dirty="0"/>
              <a:t>opposes</a:t>
            </a:r>
            <a:r>
              <a:rPr lang="en-GB" sz="1400" dirty="0"/>
              <a:t> EAC recommendation</a:t>
            </a:r>
          </a:p>
        </p:txBody>
      </p:sp>
      <p:sp>
        <p:nvSpPr>
          <p:cNvPr id="28" name="Rectangle: Rounded Corners 27">
            <a:extLst>
              <a:ext uri="{FF2B5EF4-FFF2-40B4-BE49-F238E27FC236}">
                <a16:creationId xmlns:a16="http://schemas.microsoft.com/office/drawing/2014/main" id="{068694C7-4D68-4E0C-A78B-ACF7C6F39545}"/>
              </a:ext>
            </a:extLst>
          </p:cNvPr>
          <p:cNvSpPr/>
          <p:nvPr/>
        </p:nvSpPr>
        <p:spPr>
          <a:xfrm>
            <a:off x="6994347" y="5929121"/>
            <a:ext cx="1632188" cy="102044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sz="1400" dirty="0"/>
              <a:t>Final recommendation publication</a:t>
            </a:r>
          </a:p>
        </p:txBody>
      </p:sp>
      <p:sp>
        <p:nvSpPr>
          <p:cNvPr id="29" name="Rectangle: Rounded Corners 28">
            <a:extLst>
              <a:ext uri="{FF2B5EF4-FFF2-40B4-BE49-F238E27FC236}">
                <a16:creationId xmlns:a16="http://schemas.microsoft.com/office/drawing/2014/main" id="{B231251E-4A9B-4804-BB76-3E2A442F02E6}"/>
              </a:ext>
            </a:extLst>
          </p:cNvPr>
          <p:cNvSpPr/>
          <p:nvPr/>
        </p:nvSpPr>
        <p:spPr>
          <a:xfrm>
            <a:off x="8783389" y="5929121"/>
            <a:ext cx="1632188" cy="102044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sz="1400" dirty="0"/>
              <a:t>Referral to appraisal committee for adjudication</a:t>
            </a:r>
          </a:p>
        </p:txBody>
      </p:sp>
      <p:cxnSp>
        <p:nvCxnSpPr>
          <p:cNvPr id="30" name="Connector: Elbow 29">
            <a:extLst>
              <a:ext uri="{FF2B5EF4-FFF2-40B4-BE49-F238E27FC236}">
                <a16:creationId xmlns:a16="http://schemas.microsoft.com/office/drawing/2014/main" id="{CEF2FD5B-DBA1-424F-9D47-0A9EFCAF6E19}"/>
              </a:ext>
              <a:ext uri="{C183D7F6-B498-43B3-948B-1728B52AA6E4}">
                <adec:decorative xmlns:adec="http://schemas.microsoft.com/office/drawing/2017/decorative" val="1"/>
              </a:ext>
            </a:extLst>
          </p:cNvPr>
          <p:cNvCxnSpPr>
            <a:cxnSpLocks/>
            <a:stCxn id="13" idx="2"/>
            <a:endCxn id="26" idx="0"/>
          </p:cNvCxnSpPr>
          <p:nvPr/>
        </p:nvCxnSpPr>
        <p:spPr>
          <a:xfrm rot="5400000">
            <a:off x="7948914" y="3347915"/>
            <a:ext cx="634187" cy="911131"/>
          </a:xfrm>
          <a:prstGeom prst="bentConnector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A299593B-43C7-4FB7-864F-6D8B67A8A045}"/>
              </a:ext>
              <a:ext uri="{C183D7F6-B498-43B3-948B-1728B52AA6E4}">
                <adec:decorative xmlns:adec="http://schemas.microsoft.com/office/drawing/2017/decorative" val="1"/>
              </a:ext>
            </a:extLst>
          </p:cNvPr>
          <p:cNvCxnSpPr>
            <a:cxnSpLocks/>
            <a:stCxn id="13" idx="2"/>
            <a:endCxn id="27" idx="0"/>
          </p:cNvCxnSpPr>
          <p:nvPr/>
        </p:nvCxnSpPr>
        <p:spPr>
          <a:xfrm rot="16200000" flipH="1">
            <a:off x="8841207" y="3366751"/>
            <a:ext cx="634187" cy="873457"/>
          </a:xfrm>
          <a:prstGeom prst="bentConnector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A421ACB2-CCD5-4C0E-8249-D857C17FF0E0}"/>
              </a:ext>
              <a:ext uri="{C183D7F6-B498-43B3-948B-1728B52AA6E4}">
                <adec:decorative xmlns:adec="http://schemas.microsoft.com/office/drawing/2017/decorative" val="1"/>
              </a:ext>
            </a:extLst>
          </p:cNvPr>
          <p:cNvCxnSpPr>
            <a:stCxn id="26" idx="2"/>
            <a:endCxn id="28" idx="0"/>
          </p:cNvCxnSpPr>
          <p:nvPr/>
        </p:nvCxnSpPr>
        <p:spPr>
          <a:xfrm>
            <a:off x="7810441" y="5141016"/>
            <a:ext cx="0" cy="78810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61A03B6E-0E58-4CF9-9DC2-689BFDFC880E}"/>
              </a:ext>
              <a:ext uri="{C183D7F6-B498-43B3-948B-1728B52AA6E4}">
                <adec:decorative xmlns:adec="http://schemas.microsoft.com/office/drawing/2017/decorative" val="1"/>
              </a:ext>
            </a:extLst>
          </p:cNvPr>
          <p:cNvCxnSpPr>
            <a:stCxn id="27" idx="2"/>
            <a:endCxn id="29" idx="0"/>
          </p:cNvCxnSpPr>
          <p:nvPr/>
        </p:nvCxnSpPr>
        <p:spPr>
          <a:xfrm>
            <a:off x="9595029" y="5141016"/>
            <a:ext cx="4454" cy="78810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descr="MAOC opposes EAC recommendation&#10;">
            <a:extLst>
              <a:ext uri="{FF2B5EF4-FFF2-40B4-BE49-F238E27FC236}">
                <a16:creationId xmlns:a16="http://schemas.microsoft.com/office/drawing/2014/main" id="{00A48DB3-7501-4938-8394-C78CE2487C20}"/>
              </a:ext>
            </a:extLst>
          </p:cNvPr>
          <p:cNvSpPr/>
          <p:nvPr/>
        </p:nvSpPr>
        <p:spPr>
          <a:xfrm>
            <a:off x="8721572" y="4023360"/>
            <a:ext cx="1746910" cy="301946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itle 3">
            <a:extLst>
              <a:ext uri="{FF2B5EF4-FFF2-40B4-BE49-F238E27FC236}">
                <a16:creationId xmlns:a16="http://schemas.microsoft.com/office/drawing/2014/main" id="{F0996E25-F9B4-4A80-B736-DAEB2694F226}"/>
              </a:ext>
            </a:extLst>
          </p:cNvPr>
          <p:cNvSpPr>
            <a:spLocks noGrp="1"/>
          </p:cNvSpPr>
          <p:nvPr>
            <p:ph type="title"/>
          </p:nvPr>
        </p:nvSpPr>
        <p:spPr>
          <a:xfrm>
            <a:off x="508000" y="-765501"/>
            <a:ext cx="9669780" cy="765501"/>
          </a:xfrm>
        </p:spPr>
        <p:txBody>
          <a:bodyPr vert="horz" lIns="0" tIns="0" rIns="0" bIns="0" rtlCol="0" anchor="b" anchorCtr="0">
            <a:noAutofit/>
          </a:bodyPr>
          <a:lstStyle/>
          <a:p>
            <a:r>
              <a:rPr lang="en-GB" dirty="0"/>
              <a:t>Evidence review process</a:t>
            </a:r>
          </a:p>
        </p:txBody>
      </p:sp>
    </p:spTree>
    <p:extLst>
      <p:ext uri="{BB962C8B-B14F-4D97-AF65-F5344CB8AC3E}">
        <p14:creationId xmlns:p14="http://schemas.microsoft.com/office/powerpoint/2010/main" val="209531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7" grpId="0" animBg="1"/>
      <p:bldP spid="26" grpId="0" animBg="1"/>
      <p:bldP spid="27" grpId="0" animBg="1"/>
      <p:bldP spid="28" grpId="0" animBg="1"/>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02DDF2-FA0B-4106-BF2C-20B62CB00CD5}"/>
              </a:ext>
            </a:extLst>
          </p:cNvPr>
          <p:cNvSpPr>
            <a:spLocks noGrp="1"/>
          </p:cNvSpPr>
          <p:nvPr>
            <p:ph type="title"/>
          </p:nvPr>
        </p:nvSpPr>
        <p:spPr>
          <a:xfrm>
            <a:off x="511810" y="409313"/>
            <a:ext cx="9669780" cy="765501"/>
          </a:xfrm>
        </p:spPr>
        <p:txBody>
          <a:bodyPr/>
          <a:lstStyle/>
          <a:p>
            <a:r>
              <a:rPr lang="en-US" dirty="0"/>
              <a:t>Summary of evidence submission</a:t>
            </a:r>
            <a:br>
              <a:rPr lang="en-US" dirty="0"/>
            </a:br>
            <a:r>
              <a:rPr lang="en-US" dirty="0"/>
              <a:t>Company submission – key studies</a:t>
            </a:r>
            <a:endParaRPr lang="en-GB" dirty="0"/>
          </a:p>
        </p:txBody>
      </p:sp>
      <p:sp>
        <p:nvSpPr>
          <p:cNvPr id="3" name="Slide Number Placeholder 2"/>
          <p:cNvSpPr>
            <a:spLocks noGrp="1"/>
          </p:cNvSpPr>
          <p:nvPr>
            <p:ph type="sldNum" sz="quarter" idx="12"/>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12</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grpSp>
        <p:nvGrpSpPr>
          <p:cNvPr id="65" name="Group 64" descr="open-label, multicentre, multiple-dose, dose-escalation study&#10;2-15 years of age&#10;N=81, but only 9 non-ambulant type III &#10;Motor function outcomes and HRQoL &#10;Presented during original appraisal&#10;">
            <a:extLst>
              <a:ext uri="{FF2B5EF4-FFF2-40B4-BE49-F238E27FC236}">
                <a16:creationId xmlns:a16="http://schemas.microsoft.com/office/drawing/2014/main" id="{889B283F-0243-4F0C-AAD7-DC10AA9B7A0B}"/>
              </a:ext>
            </a:extLst>
          </p:cNvPr>
          <p:cNvGrpSpPr/>
          <p:nvPr/>
        </p:nvGrpSpPr>
        <p:grpSpPr>
          <a:xfrm>
            <a:off x="363420" y="1745419"/>
            <a:ext cx="4668482" cy="2629143"/>
            <a:chOff x="267628" y="1403999"/>
            <a:chExt cx="3208998" cy="2629143"/>
          </a:xfrm>
        </p:grpSpPr>
        <p:sp>
          <p:nvSpPr>
            <p:cNvPr id="66" name="Rectangle 65">
              <a:extLst>
                <a:ext uri="{FF2B5EF4-FFF2-40B4-BE49-F238E27FC236}">
                  <a16:creationId xmlns:a16="http://schemas.microsoft.com/office/drawing/2014/main" id="{9FDEED55-0959-40C1-82E0-9D55FC853585}"/>
                </a:ext>
              </a:extLst>
            </p:cNvPr>
            <p:cNvSpPr/>
            <p:nvPr/>
          </p:nvSpPr>
          <p:spPr>
            <a:xfrm>
              <a:off x="267628" y="1403999"/>
              <a:ext cx="3208998" cy="340288"/>
            </a:xfrm>
            <a:prstGeom prst="rect">
              <a:avLst/>
            </a:prstGeom>
            <a:solidFill>
              <a:schemeClr val="accent5">
                <a:lumMod val="75000"/>
                <a:lumOff val="2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CS2/CS12 </a:t>
              </a:r>
              <a:endParaRPr lang="en-GB" dirty="0">
                <a:solidFill>
                  <a:schemeClr val="bg1"/>
                </a:solidFill>
              </a:endParaRPr>
            </a:p>
          </p:txBody>
        </p:sp>
        <p:sp>
          <p:nvSpPr>
            <p:cNvPr id="67" name="Rectangle 66" descr="CS2/CS12 &#10;open-label, multicentre, multiple-dose, dose-escalation study&#10;2-15 years of age&#10;N=81, but only 9 non-ambulant type III &#10;Motor function outcomes and HRQoL &#10;Presented during original appraisal&#10;">
              <a:extLst>
                <a:ext uri="{FF2B5EF4-FFF2-40B4-BE49-F238E27FC236}">
                  <a16:creationId xmlns:a16="http://schemas.microsoft.com/office/drawing/2014/main" id="{63825F38-5677-491B-8999-73A869BD732F}"/>
                </a:ext>
              </a:extLst>
            </p:cNvPr>
            <p:cNvSpPr/>
            <p:nvPr/>
          </p:nvSpPr>
          <p:spPr>
            <a:xfrm>
              <a:off x="267628" y="1745119"/>
              <a:ext cx="3208998" cy="228802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open-label, multicentre, multiple-dose, dose-escalation study</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2-15 years of age</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N=81, but only 9 non-ambulant type III </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Motor function outcomes and </a:t>
              </a:r>
              <a:r>
                <a:rPr lang="en-GB" sz="1800" dirty="0" err="1">
                  <a:solidFill>
                    <a:schemeClr val="tx1"/>
                  </a:solidFill>
                  <a:latin typeface="Arial" panose="020B0604020202020204" pitchFamily="34" charset="0"/>
                  <a:cs typeface="Arial" panose="020B0604020202020204" pitchFamily="34" charset="0"/>
                </a:rPr>
                <a:t>HRQoL</a:t>
              </a:r>
              <a:r>
                <a:rPr lang="en-GB" sz="1800" dirty="0">
                  <a:solidFill>
                    <a:schemeClr val="tx1"/>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sz="1800" dirty="0">
                  <a:solidFill>
                    <a:schemeClr val="tx1"/>
                  </a:solidFill>
                </a:rPr>
                <a:t>Presented during original appraisal</a:t>
              </a:r>
            </a:p>
          </p:txBody>
        </p:sp>
      </p:grpSp>
      <p:grpSp>
        <p:nvGrpSpPr>
          <p:cNvPr id="70" name="Group 69" descr="Extension of ENDEAR (infantile) and CHERISH (later-onset)&#10;Motor function outcomes and HRQoL&#10;CHERISH eligibility included: &#10;Age between 6 months and 12 years&#10;Must be able to sit independently but never walked independently&#10;Presented during original appraisal&#10;">
            <a:extLst>
              <a:ext uri="{FF2B5EF4-FFF2-40B4-BE49-F238E27FC236}">
                <a16:creationId xmlns:a16="http://schemas.microsoft.com/office/drawing/2014/main" id="{0E505FDB-C0AC-43CD-9754-217EA4CA566B}"/>
              </a:ext>
            </a:extLst>
          </p:cNvPr>
          <p:cNvGrpSpPr/>
          <p:nvPr/>
        </p:nvGrpSpPr>
        <p:grpSpPr>
          <a:xfrm>
            <a:off x="5661499" y="1737174"/>
            <a:ext cx="4737369" cy="2637388"/>
            <a:chOff x="7734678" y="1514297"/>
            <a:chExt cx="2645033" cy="2637388"/>
          </a:xfrm>
        </p:grpSpPr>
        <p:sp>
          <p:nvSpPr>
            <p:cNvPr id="71" name="Rectangle 70">
              <a:extLst>
                <a:ext uri="{FF2B5EF4-FFF2-40B4-BE49-F238E27FC236}">
                  <a16:creationId xmlns:a16="http://schemas.microsoft.com/office/drawing/2014/main" id="{E5BCB83F-2411-49B6-B921-14C2BDAC8C63}"/>
                </a:ext>
              </a:extLst>
            </p:cNvPr>
            <p:cNvSpPr/>
            <p:nvPr/>
          </p:nvSpPr>
          <p:spPr>
            <a:xfrm>
              <a:off x="7734678" y="1514297"/>
              <a:ext cx="2645032" cy="340288"/>
            </a:xfrm>
            <a:prstGeom prst="rect">
              <a:avLst/>
            </a:prstGeom>
            <a:solidFill>
              <a:schemeClr val="accent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CS11 (SHINE)</a:t>
              </a:r>
              <a:endParaRPr lang="en-GB" dirty="0">
                <a:solidFill>
                  <a:schemeClr val="bg1"/>
                </a:solidFill>
              </a:endParaRPr>
            </a:p>
          </p:txBody>
        </p:sp>
        <p:sp>
          <p:nvSpPr>
            <p:cNvPr id="72" name="Rectangle 71" descr="CS11 (SHINE)&#10;Extension of ENDEAR (infantile) and CHERISH (later-onset)&#10;Motor function outcomes and HRQoL&#10;CHERISH eligibility included: &#10;Age between 6 months and 12 years&#10;Must be able to sit independently but never walked independently&#10;Presented during original appraisal&#10;">
              <a:extLst>
                <a:ext uri="{FF2B5EF4-FFF2-40B4-BE49-F238E27FC236}">
                  <a16:creationId xmlns:a16="http://schemas.microsoft.com/office/drawing/2014/main" id="{4307F5D2-399B-4EDC-83EA-68D18584E148}"/>
                </a:ext>
              </a:extLst>
            </p:cNvPr>
            <p:cNvSpPr/>
            <p:nvPr/>
          </p:nvSpPr>
          <p:spPr>
            <a:xfrm>
              <a:off x="7734678" y="1846594"/>
              <a:ext cx="2645033" cy="230509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E</a:t>
              </a:r>
              <a:r>
                <a:rPr lang="en-GB" sz="1800" baseline="0" dirty="0">
                  <a:solidFill>
                    <a:schemeClr val="tx1"/>
                  </a:solidFill>
                  <a:latin typeface="Arial" panose="020B0604020202020204" pitchFamily="34" charset="0"/>
                  <a:cs typeface="Arial" panose="020B0604020202020204" pitchFamily="34" charset="0"/>
                </a:rPr>
                <a:t>xtension of ENDEAR (infantile) and CHERISH (later-onset)</a:t>
              </a:r>
            </a:p>
            <a:p>
              <a:pPr marL="285750" indent="-285750">
                <a:buFont typeface="Arial" panose="020B0604020202020204" pitchFamily="34" charset="0"/>
                <a:buChar char="•"/>
              </a:pPr>
              <a:r>
                <a:rPr lang="en-GB" sz="1800" baseline="0" dirty="0">
                  <a:solidFill>
                    <a:schemeClr val="tx1"/>
                  </a:solidFill>
                  <a:latin typeface="Arial" panose="020B0604020202020204" pitchFamily="34" charset="0"/>
                  <a:cs typeface="Arial" panose="020B0604020202020204" pitchFamily="34" charset="0"/>
                </a:rPr>
                <a:t>Motor function outcomes and </a:t>
              </a:r>
              <a:r>
                <a:rPr lang="en-GB" sz="1800" baseline="0" dirty="0" err="1">
                  <a:solidFill>
                    <a:schemeClr val="tx1"/>
                  </a:solidFill>
                  <a:latin typeface="Arial" panose="020B0604020202020204" pitchFamily="34" charset="0"/>
                  <a:cs typeface="Arial" panose="020B0604020202020204" pitchFamily="34" charset="0"/>
                </a:rPr>
                <a:t>HRQoL</a:t>
              </a:r>
              <a:endParaRPr lang="en-GB" sz="1800" baseline="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CHERISH eligibility included: </a:t>
              </a:r>
            </a:p>
            <a:p>
              <a:pPr marL="807278" lvl="1" indent="-285750">
                <a:buFont typeface="Arial" panose="020B0604020202020204" pitchFamily="34" charset="0"/>
                <a:buChar char="•"/>
              </a:pPr>
              <a:r>
                <a:rPr lang="en-GB" sz="1700" dirty="0">
                  <a:solidFill>
                    <a:schemeClr val="tx1"/>
                  </a:solidFill>
                  <a:latin typeface="Arial" panose="020B0604020202020204" pitchFamily="34" charset="0"/>
                  <a:cs typeface="Arial" panose="020B0604020202020204" pitchFamily="34" charset="0"/>
                </a:rPr>
                <a:t>Age between </a:t>
              </a:r>
              <a:r>
                <a:rPr lang="en-GB" sz="1700" b="1" dirty="0">
                  <a:solidFill>
                    <a:schemeClr val="tx1"/>
                  </a:solidFill>
                  <a:latin typeface="Arial" panose="020B0604020202020204" pitchFamily="34" charset="0"/>
                  <a:cs typeface="Arial" panose="020B0604020202020204" pitchFamily="34" charset="0"/>
                </a:rPr>
                <a:t>6 months and 12 years</a:t>
              </a:r>
            </a:p>
            <a:p>
              <a:pPr marL="807278" lvl="1" indent="-285750">
                <a:buFont typeface="Arial" panose="020B0604020202020204" pitchFamily="34" charset="0"/>
                <a:buChar char="•"/>
              </a:pPr>
              <a:r>
                <a:rPr lang="en-GB" sz="1700" dirty="0">
                  <a:solidFill>
                    <a:schemeClr val="tx1"/>
                  </a:solidFill>
                </a:rPr>
                <a:t>Must be able to </a:t>
              </a:r>
              <a:r>
                <a:rPr lang="en-GB" sz="1700" b="1" dirty="0">
                  <a:solidFill>
                    <a:schemeClr val="tx1"/>
                  </a:solidFill>
                </a:rPr>
                <a:t>sit independently </a:t>
              </a:r>
              <a:r>
                <a:rPr lang="en-GB" sz="1700" dirty="0">
                  <a:solidFill>
                    <a:schemeClr val="tx1"/>
                  </a:solidFill>
                </a:rPr>
                <a:t>but </a:t>
              </a:r>
              <a:r>
                <a:rPr lang="en-GB" sz="1700" b="1" dirty="0">
                  <a:solidFill>
                    <a:schemeClr val="tx1"/>
                  </a:solidFill>
                </a:rPr>
                <a:t>never walked independently</a:t>
              </a:r>
            </a:p>
            <a:p>
              <a:pPr marL="285750" indent="-285750">
                <a:buFont typeface="Arial" panose="020B0604020202020204" pitchFamily="34" charset="0"/>
                <a:buChar char="•"/>
              </a:pPr>
              <a:r>
                <a:rPr lang="en-GB" sz="1700" dirty="0">
                  <a:solidFill>
                    <a:schemeClr val="tx1"/>
                  </a:solidFill>
                </a:rPr>
                <a:t>Presented during original appraisal</a:t>
              </a:r>
            </a:p>
          </p:txBody>
        </p:sp>
      </p:grpSp>
      <p:grpSp>
        <p:nvGrpSpPr>
          <p:cNvPr id="17" name="Group 16" descr="Observational registry&#10;Spanish, Germany and Italian patients&#10;Children and adults (any age) with either type III or type IV SMA. (non-ambulant type III: n=51)&#10;Comparison of treated vs non-treated and adult vs paediatric&#10;">
            <a:extLst>
              <a:ext uri="{FF2B5EF4-FFF2-40B4-BE49-F238E27FC236}">
                <a16:creationId xmlns:a16="http://schemas.microsoft.com/office/drawing/2014/main" id="{9D1CBFA5-950C-4956-878F-B66573D70FBC}"/>
              </a:ext>
            </a:extLst>
          </p:cNvPr>
          <p:cNvGrpSpPr/>
          <p:nvPr/>
        </p:nvGrpSpPr>
        <p:grpSpPr>
          <a:xfrm>
            <a:off x="5661496" y="4697447"/>
            <a:ext cx="4737369" cy="2716696"/>
            <a:chOff x="267628" y="1316446"/>
            <a:chExt cx="3208998" cy="2716696"/>
          </a:xfrm>
          <a:solidFill>
            <a:schemeClr val="bg1"/>
          </a:solidFill>
        </p:grpSpPr>
        <p:sp>
          <p:nvSpPr>
            <p:cNvPr id="18" name="Rectangle 17" descr="Registry data commissioned by Biogen&#10;">
              <a:extLst>
                <a:ext uri="{FF2B5EF4-FFF2-40B4-BE49-F238E27FC236}">
                  <a16:creationId xmlns:a16="http://schemas.microsoft.com/office/drawing/2014/main" id="{CC8C4767-5181-428E-B785-21AAB0D5B3C3}"/>
                </a:ext>
              </a:extLst>
            </p:cNvPr>
            <p:cNvSpPr/>
            <p:nvPr/>
          </p:nvSpPr>
          <p:spPr>
            <a:xfrm>
              <a:off x="267628" y="1316446"/>
              <a:ext cx="3208998" cy="663173"/>
            </a:xfrm>
            <a:prstGeom prst="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bg1"/>
                  </a:solidFill>
                </a:rPr>
                <a:t>Registry data commissioned by Biogen</a:t>
              </a:r>
            </a:p>
          </p:txBody>
        </p:sp>
        <p:sp>
          <p:nvSpPr>
            <p:cNvPr id="19" name="Rectangle 18" descr="Observational registry&#10;Spanish, Germany and Italian patients&#10;Children and adults (any age) with either type III or type IV SMA. (non-ambulant type III: n=51)&#10;Comparison of treated vs non-treated and adult vs paediatric&#10;">
              <a:extLst>
                <a:ext uri="{FF2B5EF4-FFF2-40B4-BE49-F238E27FC236}">
                  <a16:creationId xmlns:a16="http://schemas.microsoft.com/office/drawing/2014/main" id="{A3C58B08-418D-4AC4-AE5A-AB3F74984C52}"/>
                </a:ext>
              </a:extLst>
            </p:cNvPr>
            <p:cNvSpPr/>
            <p:nvPr/>
          </p:nvSpPr>
          <p:spPr>
            <a:xfrm>
              <a:off x="267628" y="1979621"/>
              <a:ext cx="3208998" cy="2053521"/>
            </a:xfrm>
            <a:prstGeom prst="rect">
              <a:avLst/>
            </a:prstGeom>
            <a:grp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Observational registry</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Spanish, Germany and Italian patients</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Children and adults (any age) with either type III or type IV SMA. (non-ambulant type III: n=51)</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Comparison of treated vs non-treated and adult vs paediatric</a:t>
              </a:r>
              <a:endParaRPr lang="en-GB" sz="1800" dirty="0">
                <a:solidFill>
                  <a:schemeClr val="tx1"/>
                </a:solidFill>
              </a:endParaRPr>
            </a:p>
          </p:txBody>
        </p:sp>
      </p:grpSp>
      <p:grpSp>
        <p:nvGrpSpPr>
          <p:cNvPr id="20" name="Group 19" descr="Retrospective&#10;Adults (&gt;18yrs) with ambulant or non-ambulant type III or type II SMA (non-ambulant type III: n=51)&#10;Motor function (HFMSE+RULM)&#10;">
            <a:extLst>
              <a:ext uri="{FF2B5EF4-FFF2-40B4-BE49-F238E27FC236}">
                <a16:creationId xmlns:a16="http://schemas.microsoft.com/office/drawing/2014/main" id="{2DD5E512-3BCB-44C0-B531-3EE4EFB44DB5}"/>
              </a:ext>
            </a:extLst>
          </p:cNvPr>
          <p:cNvGrpSpPr/>
          <p:nvPr/>
        </p:nvGrpSpPr>
        <p:grpSpPr>
          <a:xfrm>
            <a:off x="363420" y="4697448"/>
            <a:ext cx="4668482" cy="2716695"/>
            <a:chOff x="267628" y="1316447"/>
            <a:chExt cx="3208998" cy="2716695"/>
          </a:xfrm>
          <a:solidFill>
            <a:schemeClr val="bg1"/>
          </a:solidFill>
        </p:grpSpPr>
        <p:sp>
          <p:nvSpPr>
            <p:cNvPr id="21" name="Rectangle 20">
              <a:extLst>
                <a:ext uri="{FF2B5EF4-FFF2-40B4-BE49-F238E27FC236}">
                  <a16:creationId xmlns:a16="http://schemas.microsoft.com/office/drawing/2014/main" id="{C0BC1B9E-8D32-4AC4-98C1-A0B91F77A7FE}"/>
                </a:ext>
              </a:extLst>
            </p:cNvPr>
            <p:cNvSpPr/>
            <p:nvPr/>
          </p:nvSpPr>
          <p:spPr>
            <a:xfrm>
              <a:off x="267628" y="1316447"/>
              <a:ext cx="3208998" cy="663174"/>
            </a:xfrm>
            <a:prstGeom prst="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bg1"/>
                  </a:solidFill>
                </a:rPr>
                <a:t>Italian secondary + tertiary care centres</a:t>
              </a:r>
            </a:p>
            <a:p>
              <a:pPr algn="ctr"/>
              <a:r>
                <a:rPr lang="en-GB" sz="2000" dirty="0">
                  <a:solidFill>
                    <a:schemeClr val="bg1"/>
                  </a:solidFill>
                </a:rPr>
                <a:t>(Maggi et al. 2020)</a:t>
              </a:r>
            </a:p>
          </p:txBody>
        </p:sp>
        <p:sp>
          <p:nvSpPr>
            <p:cNvPr id="22" name="Rectangle 21" descr="Italian secondary + tertiary care centres&#10;(Maggi et al. 2020)&#10;Retrospective&#10;Adults (&gt;18yrs) with ambulant or non-ambulant type III or type II SMA (non-ambulant type III: n=51)&#10;Motor function (HFMSE+RULM)&#10;">
              <a:extLst>
                <a:ext uri="{FF2B5EF4-FFF2-40B4-BE49-F238E27FC236}">
                  <a16:creationId xmlns:a16="http://schemas.microsoft.com/office/drawing/2014/main" id="{06389934-0830-4107-B81F-FD97A7B9C19A}"/>
                </a:ext>
              </a:extLst>
            </p:cNvPr>
            <p:cNvSpPr/>
            <p:nvPr/>
          </p:nvSpPr>
          <p:spPr>
            <a:xfrm>
              <a:off x="267628" y="1979621"/>
              <a:ext cx="3208998" cy="2053521"/>
            </a:xfrm>
            <a:prstGeom prst="rect">
              <a:avLst/>
            </a:prstGeom>
            <a:grp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Retrospective</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Adults (&gt;18yrs) with ambulant or non-ambulant type III or type II SMA (non-ambulant type III: n=51)</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Motor function (HFMSE+RULM)</a:t>
              </a:r>
              <a:endParaRPr lang="en-GB" sz="1800" dirty="0">
                <a:solidFill>
                  <a:schemeClr val="tx1"/>
                </a:solidFill>
              </a:endParaRPr>
            </a:p>
          </p:txBody>
        </p:sp>
      </p:grpSp>
    </p:spTree>
    <p:extLst>
      <p:ext uri="{BB962C8B-B14F-4D97-AF65-F5344CB8AC3E}">
        <p14:creationId xmlns:p14="http://schemas.microsoft.com/office/powerpoint/2010/main" val="1377157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EAC assessment of evidence</a:t>
            </a:r>
            <a:br>
              <a:rPr lang="en-GB" dirty="0"/>
            </a:br>
            <a:r>
              <a:rPr lang="en-GB" dirty="0"/>
              <a:t>Quality</a:t>
            </a:r>
          </a:p>
        </p:txBody>
      </p:sp>
      <p:sp>
        <p:nvSpPr>
          <p:cNvPr id="3" name="Slide Number Placeholder 2"/>
          <p:cNvSpPr>
            <a:spLocks noGrp="1"/>
          </p:cNvSpPr>
          <p:nvPr>
            <p:ph type="sldNum" sz="quarter" idx="12"/>
          </p:nvPr>
        </p:nvSpPr>
        <p:spPr/>
        <p:txBody>
          <a:bodyPr/>
          <a:lstStyle/>
          <a:p>
            <a:fld id="{DDBE135E-2566-4748-853C-8A3B78F0FB00}" type="slidenum">
              <a:rPr lang="en-GB" smtClean="0"/>
              <a:t>13</a:t>
            </a:fld>
            <a:endParaRPr lang="en-GB" dirty="0"/>
          </a:p>
        </p:txBody>
      </p:sp>
      <p:sp>
        <p:nvSpPr>
          <p:cNvPr id="10" name="Rectangle 9">
            <a:extLst>
              <a:ext uri="{FF2B5EF4-FFF2-40B4-BE49-F238E27FC236}">
                <a16:creationId xmlns:a16="http://schemas.microsoft.com/office/drawing/2014/main" id="{D9399FB5-1230-42EA-80C6-411E834F5C9B}"/>
              </a:ext>
            </a:extLst>
          </p:cNvPr>
          <p:cNvSpPr/>
          <p:nvPr/>
        </p:nvSpPr>
        <p:spPr>
          <a:xfrm>
            <a:off x="172750" y="6270640"/>
            <a:ext cx="10347900" cy="676987"/>
          </a:xfrm>
          <a:prstGeom prst="rect">
            <a:avLst/>
          </a:prstGeom>
          <a:solidFill>
            <a:srgbClr val="00206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900" dirty="0">
                <a:solidFill>
                  <a:schemeClr val="bg1"/>
                </a:solidFill>
                <a:latin typeface="+mj-lt"/>
              </a:rPr>
              <a:t>EAC concluded that it does </a:t>
            </a:r>
            <a:r>
              <a:rPr lang="en-GB" sz="1900" b="1" dirty="0">
                <a:solidFill>
                  <a:schemeClr val="bg1"/>
                </a:solidFill>
                <a:latin typeface="+mj-lt"/>
              </a:rPr>
              <a:t>not</a:t>
            </a:r>
            <a:r>
              <a:rPr lang="en-GB" sz="1900" dirty="0">
                <a:solidFill>
                  <a:schemeClr val="bg1"/>
                </a:solidFill>
                <a:latin typeface="+mj-lt"/>
              </a:rPr>
              <a:t> consider new evidence of sufficient quality for decision-making concerning the existing eligibility criteria with respect to non-ambulant type III SMA patients</a:t>
            </a:r>
          </a:p>
        </p:txBody>
      </p:sp>
      <p:graphicFrame>
        <p:nvGraphicFramePr>
          <p:cNvPr id="4" name="Table 4">
            <a:extLst>
              <a:ext uri="{FF2B5EF4-FFF2-40B4-BE49-F238E27FC236}">
                <a16:creationId xmlns:a16="http://schemas.microsoft.com/office/drawing/2014/main" id="{2F4C5E8E-E24A-49DF-B472-59EA97DC7C36}"/>
              </a:ext>
            </a:extLst>
          </p:cNvPr>
          <p:cNvGraphicFramePr>
            <a:graphicFrameLocks noGrp="1"/>
          </p:cNvGraphicFramePr>
          <p:nvPr>
            <p:extLst>
              <p:ext uri="{D42A27DB-BD31-4B8C-83A1-F6EECF244321}">
                <p14:modId xmlns:p14="http://schemas.microsoft.com/office/powerpoint/2010/main" val="843199882"/>
              </p:ext>
            </p:extLst>
          </p:nvPr>
        </p:nvGraphicFramePr>
        <p:xfrm>
          <a:off x="168940" y="1557207"/>
          <a:ext cx="10347900" cy="4602480"/>
        </p:xfrm>
        <a:graphic>
          <a:graphicData uri="http://schemas.openxmlformats.org/drawingml/2006/table">
            <a:tbl>
              <a:tblPr firstRow="1" bandRow="1">
                <a:tableStyleId>{F5AB1C69-6EDB-4FF4-983F-18BD219EF322}</a:tableStyleId>
              </a:tblPr>
              <a:tblGrid>
                <a:gridCol w="4831077">
                  <a:extLst>
                    <a:ext uri="{9D8B030D-6E8A-4147-A177-3AD203B41FA5}">
                      <a16:colId xmlns:a16="http://schemas.microsoft.com/office/drawing/2014/main" val="4049955648"/>
                    </a:ext>
                  </a:extLst>
                </a:gridCol>
                <a:gridCol w="5516823">
                  <a:extLst>
                    <a:ext uri="{9D8B030D-6E8A-4147-A177-3AD203B41FA5}">
                      <a16:colId xmlns:a16="http://schemas.microsoft.com/office/drawing/2014/main" val="3672493496"/>
                    </a:ext>
                  </a:extLst>
                </a:gridCol>
              </a:tblGrid>
              <a:tr h="370840">
                <a:tc>
                  <a:txBody>
                    <a:bodyPr/>
                    <a:lstStyle/>
                    <a:p>
                      <a:pPr algn="ctr"/>
                      <a:r>
                        <a:rPr lang="en-US" sz="2000" dirty="0"/>
                        <a:t>Good</a:t>
                      </a:r>
                      <a:endParaRPr lang="en-GB" sz="2000" dirty="0"/>
                    </a:p>
                  </a:txBody>
                  <a:tcPr/>
                </a:tc>
                <a:tc>
                  <a:txBody>
                    <a:bodyPr/>
                    <a:lstStyle/>
                    <a:p>
                      <a:pPr algn="ctr"/>
                      <a:r>
                        <a:rPr lang="en-US" sz="2000" dirty="0"/>
                        <a:t>Poor</a:t>
                      </a:r>
                      <a:endParaRPr lang="en-GB" sz="2000" dirty="0"/>
                    </a:p>
                  </a:txBody>
                  <a:tcPr/>
                </a:tc>
                <a:extLst>
                  <a:ext uri="{0D108BD9-81ED-4DB2-BD59-A6C34878D82A}">
                    <a16:rowId xmlns:a16="http://schemas.microsoft.com/office/drawing/2014/main" val="2535106157"/>
                  </a:ext>
                </a:extLst>
              </a:tr>
              <a:tr h="370840">
                <a:tc>
                  <a:txBody>
                    <a:bodyPr/>
                    <a:lstStyle/>
                    <a:p>
                      <a:r>
                        <a:rPr lang="en-US" sz="2000" dirty="0"/>
                        <a:t>Maggi et al (2020) had good sample size</a:t>
                      </a:r>
                      <a:endParaRPr lang="en-GB" sz="2000" dirty="0"/>
                    </a:p>
                  </a:txBody>
                  <a:tcPr/>
                </a:tc>
                <a:tc>
                  <a:txBody>
                    <a:bodyPr/>
                    <a:lstStyle/>
                    <a:p>
                      <a:r>
                        <a:rPr lang="en-US" sz="2000" dirty="0"/>
                        <a:t>Very small amount of clinical evidence</a:t>
                      </a:r>
                      <a:endParaRPr lang="en-GB" sz="2000" dirty="0"/>
                    </a:p>
                  </a:txBody>
                  <a:tcPr/>
                </a:tc>
                <a:extLst>
                  <a:ext uri="{0D108BD9-81ED-4DB2-BD59-A6C34878D82A}">
                    <a16:rowId xmlns:a16="http://schemas.microsoft.com/office/drawing/2014/main" val="1829293732"/>
                  </a:ext>
                </a:extLst>
              </a:tr>
              <a:tr h="370840">
                <a:tc>
                  <a:txBody>
                    <a:bodyPr/>
                    <a:lstStyle/>
                    <a:p>
                      <a:r>
                        <a:rPr lang="en-US" sz="2000" dirty="0"/>
                        <a:t>All studies had measures administered by objective third party (e.g. therapist)</a:t>
                      </a:r>
                      <a:endParaRPr lang="en-GB" sz="2000" dirty="0"/>
                    </a:p>
                  </a:txBody>
                  <a:tcPr/>
                </a:tc>
                <a:tc>
                  <a:txBody>
                    <a:bodyPr/>
                    <a:lstStyle/>
                    <a:p>
                      <a:r>
                        <a:rPr lang="en-US" sz="2000" dirty="0"/>
                        <a:t>Vast majority had very low sample sizes</a:t>
                      </a:r>
                      <a:endParaRPr lang="en-GB" sz="2000" dirty="0"/>
                    </a:p>
                  </a:txBody>
                  <a:tcPr/>
                </a:tc>
                <a:extLst>
                  <a:ext uri="{0D108BD9-81ED-4DB2-BD59-A6C34878D82A}">
                    <a16:rowId xmlns:a16="http://schemas.microsoft.com/office/drawing/2014/main" val="3907815531"/>
                  </a:ext>
                </a:extLst>
              </a:tr>
              <a:tr h="370840">
                <a:tc>
                  <a:txBody>
                    <a:bodyPr/>
                    <a:lstStyle/>
                    <a:p>
                      <a:endParaRPr lang="en-GB" sz="2000"/>
                    </a:p>
                  </a:txBody>
                  <a:tcPr/>
                </a:tc>
                <a:tc>
                  <a:txBody>
                    <a:bodyPr/>
                    <a:lstStyle/>
                    <a:p>
                      <a:r>
                        <a:rPr lang="en-US" sz="2000" dirty="0"/>
                        <a:t>Lots of missing or pooled data for type III non-ambulant subgroup</a:t>
                      </a:r>
                      <a:endParaRPr lang="en-GB" sz="2000" dirty="0"/>
                    </a:p>
                  </a:txBody>
                  <a:tcPr/>
                </a:tc>
                <a:extLst>
                  <a:ext uri="{0D108BD9-81ED-4DB2-BD59-A6C34878D82A}">
                    <a16:rowId xmlns:a16="http://schemas.microsoft.com/office/drawing/2014/main" val="940488522"/>
                  </a:ext>
                </a:extLst>
              </a:tr>
              <a:tr h="370840">
                <a:tc>
                  <a:txBody>
                    <a:bodyPr/>
                    <a:lstStyle/>
                    <a:p>
                      <a:endParaRPr lang="en-GB" sz="2000"/>
                    </a:p>
                  </a:txBody>
                  <a:tcPr/>
                </a:tc>
                <a:tc>
                  <a:txBody>
                    <a:bodyPr/>
                    <a:lstStyle/>
                    <a:p>
                      <a:r>
                        <a:rPr lang="en-GB" sz="2000" dirty="0"/>
                        <a:t>Either not stated when patients lost ambulation or includes patients who lost ambulation &gt;12 months ago</a:t>
                      </a:r>
                    </a:p>
                  </a:txBody>
                  <a:tcPr/>
                </a:tc>
                <a:extLst>
                  <a:ext uri="{0D108BD9-81ED-4DB2-BD59-A6C34878D82A}">
                    <a16:rowId xmlns:a16="http://schemas.microsoft.com/office/drawing/2014/main" val="1402651374"/>
                  </a:ext>
                </a:extLst>
              </a:tr>
              <a:tr h="0">
                <a:tc>
                  <a:txBody>
                    <a:bodyPr/>
                    <a:lstStyle/>
                    <a:p>
                      <a:endParaRPr lang="en-GB" sz="2000" dirty="0"/>
                    </a:p>
                  </a:txBody>
                  <a:tcPr/>
                </a:tc>
                <a:tc>
                  <a:txBody>
                    <a:bodyPr/>
                    <a:lstStyle/>
                    <a:p>
                      <a:r>
                        <a:rPr lang="en-US" sz="2000" dirty="0"/>
                        <a:t>No comparative clinical evidence with type III non-ambulant control group using best standard care</a:t>
                      </a:r>
                      <a:endParaRPr lang="en-GB" sz="2000" dirty="0"/>
                    </a:p>
                  </a:txBody>
                  <a:tcPr/>
                </a:tc>
                <a:extLst>
                  <a:ext uri="{0D108BD9-81ED-4DB2-BD59-A6C34878D82A}">
                    <a16:rowId xmlns:a16="http://schemas.microsoft.com/office/drawing/2014/main" val="2035680291"/>
                  </a:ext>
                </a:extLst>
              </a:tr>
              <a:tr h="370840">
                <a:tc>
                  <a:txBody>
                    <a:bodyPr/>
                    <a:lstStyle/>
                    <a:p>
                      <a:endParaRPr lang="en-GB" sz="2000" dirty="0"/>
                    </a:p>
                  </a:txBody>
                  <a:tcPr/>
                </a:tc>
                <a:tc>
                  <a:txBody>
                    <a:bodyPr/>
                    <a:lstStyle/>
                    <a:p>
                      <a:r>
                        <a:rPr lang="en-US" sz="2000" dirty="0"/>
                        <a:t>Not </a:t>
                      </a:r>
                      <a:r>
                        <a:rPr lang="en-US" sz="2000" dirty="0" err="1"/>
                        <a:t>randomised</a:t>
                      </a:r>
                      <a:endParaRPr lang="en-GB" sz="2000" dirty="0"/>
                    </a:p>
                  </a:txBody>
                  <a:tcPr/>
                </a:tc>
                <a:extLst>
                  <a:ext uri="{0D108BD9-81ED-4DB2-BD59-A6C34878D82A}">
                    <a16:rowId xmlns:a16="http://schemas.microsoft.com/office/drawing/2014/main" val="2642742179"/>
                  </a:ext>
                </a:extLst>
              </a:tr>
            </a:tbl>
          </a:graphicData>
        </a:graphic>
      </p:graphicFrame>
    </p:spTree>
    <p:extLst>
      <p:ext uri="{BB962C8B-B14F-4D97-AF65-F5344CB8AC3E}">
        <p14:creationId xmlns:p14="http://schemas.microsoft.com/office/powerpoint/2010/main" val="1484293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EAC assessment of evidence</a:t>
            </a:r>
            <a:br>
              <a:rPr lang="en-GB" dirty="0"/>
            </a:br>
            <a:r>
              <a:rPr lang="en-GB" dirty="0"/>
              <a:t>Study outcomes</a:t>
            </a:r>
          </a:p>
        </p:txBody>
      </p:sp>
      <p:sp>
        <p:nvSpPr>
          <p:cNvPr id="3" name="Slide Number Placeholder 2"/>
          <p:cNvSpPr>
            <a:spLocks noGrp="1"/>
          </p:cNvSpPr>
          <p:nvPr>
            <p:ph type="sldNum" sz="quarter" idx="12"/>
          </p:nvPr>
        </p:nvSpPr>
        <p:spPr/>
        <p:txBody>
          <a:bodyPr/>
          <a:lstStyle/>
          <a:p>
            <a:fld id="{DDBE135E-2566-4748-853C-8A3B78F0FB00}" type="slidenum">
              <a:rPr lang="en-GB" smtClean="0"/>
              <a:t>14</a:t>
            </a:fld>
            <a:endParaRPr lang="en-GB" dirty="0"/>
          </a:p>
        </p:txBody>
      </p:sp>
      <p:sp>
        <p:nvSpPr>
          <p:cNvPr id="4" name="Content Placeholder 3">
            <a:extLst>
              <a:ext uri="{FF2B5EF4-FFF2-40B4-BE49-F238E27FC236}">
                <a16:creationId xmlns:a16="http://schemas.microsoft.com/office/drawing/2014/main" id="{4F5DBA6C-98B3-4F5F-8DBE-CF428049D045}"/>
              </a:ext>
            </a:extLst>
          </p:cNvPr>
          <p:cNvSpPr>
            <a:spLocks noGrp="1"/>
          </p:cNvSpPr>
          <p:nvPr>
            <p:ph sz="quarter" idx="10"/>
          </p:nvPr>
        </p:nvSpPr>
        <p:spPr>
          <a:xfrm>
            <a:off x="394855" y="1485900"/>
            <a:ext cx="9928398" cy="5309755"/>
          </a:xfrm>
        </p:spPr>
        <p:txBody>
          <a:bodyPr/>
          <a:lstStyle/>
          <a:p>
            <a:r>
              <a:rPr lang="en-US" sz="2000" dirty="0"/>
              <a:t>EAC presented the following studies together:</a:t>
            </a:r>
          </a:p>
          <a:p>
            <a:pPr lvl="1"/>
            <a:r>
              <a:rPr lang="en-GB" sz="2000" dirty="0"/>
              <a:t>CS2/CS12 (n=15) and CS11 (n=2)</a:t>
            </a:r>
          </a:p>
          <a:p>
            <a:pPr lvl="1"/>
            <a:r>
              <a:rPr lang="en-GB" sz="2000" dirty="0"/>
              <a:t>Yeo et al 2020: US Hospital data records (n=2)</a:t>
            </a:r>
          </a:p>
          <a:p>
            <a:pPr lvl="1"/>
            <a:r>
              <a:rPr lang="en-US" sz="2000" dirty="0" err="1"/>
              <a:t>Barp</a:t>
            </a:r>
            <a:r>
              <a:rPr lang="en-US" sz="2000" dirty="0"/>
              <a:t> et al 2020: Case series, Italian Neurorehabilitation Unit (n=2)</a:t>
            </a:r>
          </a:p>
          <a:p>
            <a:endParaRPr lang="en-US" sz="2000" dirty="0"/>
          </a:p>
          <a:p>
            <a:r>
              <a:rPr lang="en-US" sz="2000" dirty="0"/>
              <a:t>In total, </a:t>
            </a:r>
            <a:r>
              <a:rPr lang="fr-FR" sz="2000" dirty="0"/>
              <a:t>9 non-ambulant type III and 12 type II participants</a:t>
            </a:r>
            <a:endParaRPr lang="en-US" sz="2000" dirty="0"/>
          </a:p>
          <a:p>
            <a:endParaRPr lang="en-GB" sz="2000" dirty="0"/>
          </a:p>
          <a:p>
            <a:r>
              <a:rPr lang="en-GB" sz="2000" dirty="0"/>
              <a:t>The EAC considered that:</a:t>
            </a:r>
          </a:p>
          <a:p>
            <a:pPr lvl="1"/>
            <a:r>
              <a:rPr lang="en-GB" sz="2000" dirty="0"/>
              <a:t>Motor function measures suggest that non-ambulant type III patients are generally already at ceiling or scoring very highly on RULM and show both improvement and deterioration on the HFMSE.  </a:t>
            </a:r>
          </a:p>
          <a:p>
            <a:pPr lvl="1"/>
            <a:r>
              <a:rPr lang="en-GB" sz="2000" dirty="0"/>
              <a:t>This is compared to type II patients who show marked clinically meaningful improvements of up to 5 points or higher for the HFMSE and 4 points for the ULM. </a:t>
            </a:r>
          </a:p>
          <a:p>
            <a:pPr lvl="1"/>
            <a:r>
              <a:rPr lang="en-GB" sz="2000" dirty="0"/>
              <a:t>A great number of type II patients showed clinically meaningful improvements. </a:t>
            </a:r>
          </a:p>
          <a:p>
            <a:endParaRPr lang="en-GB" sz="2000" dirty="0"/>
          </a:p>
        </p:txBody>
      </p:sp>
    </p:spTree>
    <p:extLst>
      <p:ext uri="{BB962C8B-B14F-4D97-AF65-F5344CB8AC3E}">
        <p14:creationId xmlns:p14="http://schemas.microsoft.com/office/powerpoint/2010/main" val="1498591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EAC assessment of evidence</a:t>
            </a:r>
            <a:br>
              <a:rPr lang="en-GB" dirty="0"/>
            </a:br>
            <a:r>
              <a:rPr lang="en-GB" dirty="0"/>
              <a:t>Study outcomes</a:t>
            </a:r>
          </a:p>
        </p:txBody>
      </p:sp>
      <p:sp>
        <p:nvSpPr>
          <p:cNvPr id="3" name="Slide Number Placeholder 2"/>
          <p:cNvSpPr>
            <a:spLocks noGrp="1"/>
          </p:cNvSpPr>
          <p:nvPr>
            <p:ph type="sldNum" sz="quarter" idx="12"/>
          </p:nvPr>
        </p:nvSpPr>
        <p:spPr/>
        <p:txBody>
          <a:bodyPr/>
          <a:lstStyle/>
          <a:p>
            <a:fld id="{DDBE135E-2566-4748-853C-8A3B78F0FB00}" type="slidenum">
              <a:rPr lang="en-GB" smtClean="0"/>
              <a:t>15</a:t>
            </a:fld>
            <a:endParaRPr lang="en-GB" dirty="0"/>
          </a:p>
        </p:txBody>
      </p:sp>
      <p:graphicFrame>
        <p:nvGraphicFramePr>
          <p:cNvPr id="5" name="Table 5">
            <a:extLst>
              <a:ext uri="{FF2B5EF4-FFF2-40B4-BE49-F238E27FC236}">
                <a16:creationId xmlns:a16="http://schemas.microsoft.com/office/drawing/2014/main" id="{2DAD750D-7639-4464-B2E1-449DA763BA92}"/>
              </a:ext>
            </a:extLst>
          </p:cNvPr>
          <p:cNvGraphicFramePr>
            <a:graphicFrameLocks noGrp="1"/>
          </p:cNvGraphicFramePr>
          <p:nvPr>
            <p:extLst>
              <p:ext uri="{D42A27DB-BD31-4B8C-83A1-F6EECF244321}">
                <p14:modId xmlns:p14="http://schemas.microsoft.com/office/powerpoint/2010/main" val="3001821920"/>
              </p:ext>
            </p:extLst>
          </p:nvPr>
        </p:nvGraphicFramePr>
        <p:xfrm>
          <a:off x="257810" y="1754512"/>
          <a:ext cx="4499676" cy="2311648"/>
        </p:xfrm>
        <a:graphic>
          <a:graphicData uri="http://schemas.openxmlformats.org/drawingml/2006/table">
            <a:tbl>
              <a:tblPr firstRow="1" bandRow="1">
                <a:tableStyleId>{F5AB1C69-6EDB-4FF4-983F-18BD219EF322}</a:tableStyleId>
              </a:tblPr>
              <a:tblGrid>
                <a:gridCol w="1124919">
                  <a:extLst>
                    <a:ext uri="{9D8B030D-6E8A-4147-A177-3AD203B41FA5}">
                      <a16:colId xmlns:a16="http://schemas.microsoft.com/office/drawing/2014/main" val="1135806282"/>
                    </a:ext>
                  </a:extLst>
                </a:gridCol>
                <a:gridCol w="1124919">
                  <a:extLst>
                    <a:ext uri="{9D8B030D-6E8A-4147-A177-3AD203B41FA5}">
                      <a16:colId xmlns:a16="http://schemas.microsoft.com/office/drawing/2014/main" val="500622467"/>
                    </a:ext>
                  </a:extLst>
                </a:gridCol>
                <a:gridCol w="1124919">
                  <a:extLst>
                    <a:ext uri="{9D8B030D-6E8A-4147-A177-3AD203B41FA5}">
                      <a16:colId xmlns:a16="http://schemas.microsoft.com/office/drawing/2014/main" val="3157589948"/>
                    </a:ext>
                  </a:extLst>
                </a:gridCol>
                <a:gridCol w="1124919">
                  <a:extLst>
                    <a:ext uri="{9D8B030D-6E8A-4147-A177-3AD203B41FA5}">
                      <a16:colId xmlns:a16="http://schemas.microsoft.com/office/drawing/2014/main" val="4136718347"/>
                    </a:ext>
                  </a:extLst>
                </a:gridCol>
              </a:tblGrid>
              <a:tr h="577912">
                <a:tc gridSpan="4">
                  <a:txBody>
                    <a:bodyPr/>
                    <a:lstStyle/>
                    <a:p>
                      <a:pPr algn="ctr"/>
                      <a:r>
                        <a:rPr lang="en-US" dirty="0"/>
                        <a:t>HFMSE</a:t>
                      </a:r>
                      <a:endParaRPr lang="en-GB" dirty="0"/>
                    </a:p>
                  </a:txBody>
                  <a:tcPr anchor="ctr"/>
                </a:tc>
                <a:tc hMerge="1">
                  <a:txBody>
                    <a:bodyPr/>
                    <a:lstStyle/>
                    <a:p>
                      <a:pPr algn="ctr"/>
                      <a:r>
                        <a:rPr lang="en-US" dirty="0"/>
                        <a:t>HFMSE</a:t>
                      </a:r>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192486746"/>
                  </a:ext>
                </a:extLst>
              </a:tr>
              <a:tr h="577912">
                <a:tc>
                  <a:txBody>
                    <a:bodyPr/>
                    <a:lstStyle/>
                    <a:p>
                      <a:pPr algn="ctr"/>
                      <a:endParaRPr lang="en-GB" dirty="0"/>
                    </a:p>
                  </a:txBody>
                  <a:tcPr/>
                </a:tc>
                <a:tc>
                  <a:txBody>
                    <a:bodyPr/>
                    <a:lstStyle/>
                    <a:p>
                      <a:pPr algn="ctr"/>
                      <a:endParaRPr lang="en-GB" sz="1800" dirty="0"/>
                    </a:p>
                  </a:txBody>
                  <a:tcPr/>
                </a:tc>
                <a:tc>
                  <a:txBody>
                    <a:bodyPr/>
                    <a:lstStyle/>
                    <a:p>
                      <a:pPr algn="ctr"/>
                      <a:endParaRPr lang="en-GB" sz="1800" dirty="0"/>
                    </a:p>
                  </a:txBody>
                  <a:tcPr/>
                </a:tc>
                <a:tc>
                  <a:txBody>
                    <a:bodyPr/>
                    <a:lstStyle/>
                    <a:p>
                      <a:pPr algn="ctr"/>
                      <a:endParaRPr lang="en-GB" sz="1800" dirty="0"/>
                    </a:p>
                  </a:txBody>
                  <a:tcPr/>
                </a:tc>
                <a:extLst>
                  <a:ext uri="{0D108BD9-81ED-4DB2-BD59-A6C34878D82A}">
                    <a16:rowId xmlns:a16="http://schemas.microsoft.com/office/drawing/2014/main" val="796875150"/>
                  </a:ext>
                </a:extLst>
              </a:tr>
              <a:tr h="577912">
                <a:tc>
                  <a:txBody>
                    <a:bodyPr/>
                    <a:lstStyle/>
                    <a:p>
                      <a:pPr algn="ctr"/>
                      <a:r>
                        <a:rPr lang="en-US" dirty="0"/>
                        <a:t>Type II</a:t>
                      </a:r>
                      <a:endParaRPr lang="en-GB" dirty="0"/>
                    </a:p>
                  </a:txBody>
                  <a:tcPr anchor="ctr"/>
                </a:tc>
                <a:tc>
                  <a:txBody>
                    <a:bodyPr/>
                    <a:lstStyle/>
                    <a:p>
                      <a:pPr algn="ctr"/>
                      <a:r>
                        <a:rPr lang="en-US" dirty="0"/>
                        <a:t>10</a:t>
                      </a:r>
                      <a:endParaRPr lang="en-GB" dirty="0"/>
                    </a:p>
                  </a:txBody>
                  <a:tcPr anchor="ctr"/>
                </a:tc>
                <a:tc>
                  <a:txBody>
                    <a:bodyPr/>
                    <a:lstStyle/>
                    <a:p>
                      <a:pPr algn="ctr"/>
                      <a:r>
                        <a:rPr lang="en-US" dirty="0"/>
                        <a:t>2</a:t>
                      </a:r>
                      <a:endParaRPr lang="en-GB" dirty="0"/>
                    </a:p>
                  </a:txBody>
                  <a:tcPr anchor="ctr"/>
                </a:tc>
                <a:tc>
                  <a:txBody>
                    <a:bodyPr/>
                    <a:lstStyle/>
                    <a:p>
                      <a:pPr algn="ctr"/>
                      <a:r>
                        <a:rPr lang="en-US" dirty="0"/>
                        <a:t>0</a:t>
                      </a:r>
                      <a:endParaRPr lang="en-GB" dirty="0"/>
                    </a:p>
                  </a:txBody>
                  <a:tcPr anchor="ctr"/>
                </a:tc>
                <a:extLst>
                  <a:ext uri="{0D108BD9-81ED-4DB2-BD59-A6C34878D82A}">
                    <a16:rowId xmlns:a16="http://schemas.microsoft.com/office/drawing/2014/main" val="3845414978"/>
                  </a:ext>
                </a:extLst>
              </a:tr>
              <a:tr h="577912">
                <a:tc>
                  <a:txBody>
                    <a:bodyPr/>
                    <a:lstStyle/>
                    <a:p>
                      <a:pPr algn="ctr"/>
                      <a:r>
                        <a:rPr lang="en-US" dirty="0"/>
                        <a:t>Type III</a:t>
                      </a:r>
                      <a:endParaRPr lang="en-GB" dirty="0"/>
                    </a:p>
                  </a:txBody>
                  <a:tcPr anchor="ctr"/>
                </a:tc>
                <a:tc>
                  <a:txBody>
                    <a:bodyPr/>
                    <a:lstStyle/>
                    <a:p>
                      <a:pPr algn="ctr"/>
                      <a:r>
                        <a:rPr lang="en-US" dirty="0"/>
                        <a:t>2</a:t>
                      </a:r>
                      <a:endParaRPr lang="en-GB" dirty="0"/>
                    </a:p>
                  </a:txBody>
                  <a:tcPr anchor="ctr"/>
                </a:tc>
                <a:tc>
                  <a:txBody>
                    <a:bodyPr/>
                    <a:lstStyle/>
                    <a:p>
                      <a:pPr algn="ctr"/>
                      <a:r>
                        <a:rPr lang="en-US" dirty="0"/>
                        <a:t>2</a:t>
                      </a:r>
                      <a:endParaRPr lang="en-GB" dirty="0"/>
                    </a:p>
                  </a:txBody>
                  <a:tcPr anchor="ctr"/>
                </a:tc>
                <a:tc>
                  <a:txBody>
                    <a:bodyPr/>
                    <a:lstStyle/>
                    <a:p>
                      <a:pPr algn="ctr"/>
                      <a:r>
                        <a:rPr lang="en-US" dirty="0"/>
                        <a:t>2</a:t>
                      </a:r>
                      <a:endParaRPr lang="en-GB" dirty="0"/>
                    </a:p>
                  </a:txBody>
                  <a:tcPr anchor="ctr"/>
                </a:tc>
                <a:extLst>
                  <a:ext uri="{0D108BD9-81ED-4DB2-BD59-A6C34878D82A}">
                    <a16:rowId xmlns:a16="http://schemas.microsoft.com/office/drawing/2014/main" val="567929352"/>
                  </a:ext>
                </a:extLst>
              </a:tr>
            </a:tbl>
          </a:graphicData>
        </a:graphic>
      </p:graphicFrame>
      <p:grpSp>
        <p:nvGrpSpPr>
          <p:cNvPr id="18" name="Group 17">
            <a:extLst>
              <a:ext uri="{FF2B5EF4-FFF2-40B4-BE49-F238E27FC236}">
                <a16:creationId xmlns:a16="http://schemas.microsoft.com/office/drawing/2014/main" id="{BB2955FE-9024-405C-9BAD-150226C824F4}"/>
              </a:ext>
              <a:ext uri="{C183D7F6-B498-43B3-948B-1728B52AA6E4}">
                <adec:decorative xmlns:adec="http://schemas.microsoft.com/office/drawing/2017/decorative" val="1"/>
              </a:ext>
            </a:extLst>
          </p:cNvPr>
          <p:cNvGrpSpPr/>
          <p:nvPr/>
        </p:nvGrpSpPr>
        <p:grpSpPr>
          <a:xfrm>
            <a:off x="1714846" y="2399985"/>
            <a:ext cx="2747374" cy="451340"/>
            <a:chOff x="1714846" y="2516721"/>
            <a:chExt cx="2747374" cy="451340"/>
          </a:xfrm>
        </p:grpSpPr>
        <p:sp>
          <p:nvSpPr>
            <p:cNvPr id="8" name="Arrow: Up 7">
              <a:extLst>
                <a:ext uri="{FF2B5EF4-FFF2-40B4-BE49-F238E27FC236}">
                  <a16:creationId xmlns:a16="http://schemas.microsoft.com/office/drawing/2014/main" id="{F8D233EB-D674-4CDD-8C00-F0AB464C979D}"/>
                </a:ext>
              </a:extLst>
            </p:cNvPr>
            <p:cNvSpPr/>
            <p:nvPr/>
          </p:nvSpPr>
          <p:spPr>
            <a:xfrm>
              <a:off x="1714846" y="2516721"/>
              <a:ext cx="473878" cy="451340"/>
            </a:xfrm>
            <a:prstGeom prst="upArrow">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753AD3C8-BF65-41D0-810D-245409A3F92D}"/>
                </a:ext>
              </a:extLst>
            </p:cNvPr>
            <p:cNvSpPr/>
            <p:nvPr/>
          </p:nvSpPr>
          <p:spPr>
            <a:xfrm>
              <a:off x="2801567" y="2672364"/>
              <a:ext cx="573932" cy="100019"/>
            </a:xfrm>
            <a:prstGeom prst="rect">
              <a:avLst/>
            </a:prstGeom>
            <a:solidFill>
              <a:srgbClr val="FFC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Up 16">
              <a:extLst>
                <a:ext uri="{FF2B5EF4-FFF2-40B4-BE49-F238E27FC236}">
                  <a16:creationId xmlns:a16="http://schemas.microsoft.com/office/drawing/2014/main" id="{5678E841-799E-452E-BFA1-5B4594F26E72}"/>
                </a:ext>
              </a:extLst>
            </p:cNvPr>
            <p:cNvSpPr/>
            <p:nvPr/>
          </p:nvSpPr>
          <p:spPr>
            <a:xfrm rot="10800000">
              <a:off x="3988342" y="2516721"/>
              <a:ext cx="473878" cy="451340"/>
            </a:xfrm>
            <a:prstGeom prst="upArrow">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19" name="Table 5">
            <a:extLst>
              <a:ext uri="{FF2B5EF4-FFF2-40B4-BE49-F238E27FC236}">
                <a16:creationId xmlns:a16="http://schemas.microsoft.com/office/drawing/2014/main" id="{F68F8097-3C6A-444E-8001-E6C91173E1BB}"/>
              </a:ext>
            </a:extLst>
          </p:cNvPr>
          <p:cNvGraphicFramePr>
            <a:graphicFrameLocks noGrp="1"/>
          </p:cNvGraphicFramePr>
          <p:nvPr>
            <p:extLst>
              <p:ext uri="{D42A27DB-BD31-4B8C-83A1-F6EECF244321}">
                <p14:modId xmlns:p14="http://schemas.microsoft.com/office/powerpoint/2010/main" val="2020118696"/>
              </p:ext>
            </p:extLst>
          </p:nvPr>
        </p:nvGraphicFramePr>
        <p:xfrm>
          <a:off x="5678104" y="1754512"/>
          <a:ext cx="4499676" cy="2311648"/>
        </p:xfrm>
        <a:graphic>
          <a:graphicData uri="http://schemas.openxmlformats.org/drawingml/2006/table">
            <a:tbl>
              <a:tblPr firstRow="1" bandRow="1">
                <a:tableStyleId>{F5AB1C69-6EDB-4FF4-983F-18BD219EF322}</a:tableStyleId>
              </a:tblPr>
              <a:tblGrid>
                <a:gridCol w="1124919">
                  <a:extLst>
                    <a:ext uri="{9D8B030D-6E8A-4147-A177-3AD203B41FA5}">
                      <a16:colId xmlns:a16="http://schemas.microsoft.com/office/drawing/2014/main" val="1135806282"/>
                    </a:ext>
                  </a:extLst>
                </a:gridCol>
                <a:gridCol w="1124919">
                  <a:extLst>
                    <a:ext uri="{9D8B030D-6E8A-4147-A177-3AD203B41FA5}">
                      <a16:colId xmlns:a16="http://schemas.microsoft.com/office/drawing/2014/main" val="500622467"/>
                    </a:ext>
                  </a:extLst>
                </a:gridCol>
                <a:gridCol w="1124919">
                  <a:extLst>
                    <a:ext uri="{9D8B030D-6E8A-4147-A177-3AD203B41FA5}">
                      <a16:colId xmlns:a16="http://schemas.microsoft.com/office/drawing/2014/main" val="3157589948"/>
                    </a:ext>
                  </a:extLst>
                </a:gridCol>
                <a:gridCol w="1124919">
                  <a:extLst>
                    <a:ext uri="{9D8B030D-6E8A-4147-A177-3AD203B41FA5}">
                      <a16:colId xmlns:a16="http://schemas.microsoft.com/office/drawing/2014/main" val="4136718347"/>
                    </a:ext>
                  </a:extLst>
                </a:gridCol>
              </a:tblGrid>
              <a:tr h="577912">
                <a:tc gridSpan="4">
                  <a:txBody>
                    <a:bodyPr/>
                    <a:lstStyle/>
                    <a:p>
                      <a:pPr algn="ctr"/>
                      <a:r>
                        <a:rPr lang="en-US" dirty="0"/>
                        <a:t>RULM</a:t>
                      </a:r>
                      <a:endParaRPr lang="en-GB" dirty="0"/>
                    </a:p>
                  </a:txBody>
                  <a:tcPr anchor="ctr"/>
                </a:tc>
                <a:tc hMerge="1">
                  <a:txBody>
                    <a:bodyPr/>
                    <a:lstStyle/>
                    <a:p>
                      <a:pPr algn="ctr"/>
                      <a:r>
                        <a:rPr lang="en-US" dirty="0"/>
                        <a:t>HFMSE</a:t>
                      </a:r>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192486746"/>
                  </a:ext>
                </a:extLst>
              </a:tr>
              <a:tr h="577912">
                <a:tc>
                  <a:txBody>
                    <a:bodyPr/>
                    <a:lstStyle/>
                    <a:p>
                      <a:pPr algn="ctr"/>
                      <a:endParaRPr lang="en-GB" dirty="0"/>
                    </a:p>
                  </a:txBody>
                  <a:tcPr/>
                </a:tc>
                <a:tc>
                  <a:txBody>
                    <a:bodyPr/>
                    <a:lstStyle/>
                    <a:p>
                      <a:pPr algn="ctr"/>
                      <a:endParaRPr lang="en-GB" sz="1800" dirty="0"/>
                    </a:p>
                  </a:txBody>
                  <a:tcPr/>
                </a:tc>
                <a:tc>
                  <a:txBody>
                    <a:bodyPr/>
                    <a:lstStyle/>
                    <a:p>
                      <a:pPr algn="ctr"/>
                      <a:endParaRPr lang="en-GB" sz="1800" dirty="0"/>
                    </a:p>
                  </a:txBody>
                  <a:tcPr/>
                </a:tc>
                <a:tc>
                  <a:txBody>
                    <a:bodyPr/>
                    <a:lstStyle/>
                    <a:p>
                      <a:pPr algn="ctr"/>
                      <a:endParaRPr lang="en-GB" sz="1800" dirty="0"/>
                    </a:p>
                  </a:txBody>
                  <a:tcPr/>
                </a:tc>
                <a:extLst>
                  <a:ext uri="{0D108BD9-81ED-4DB2-BD59-A6C34878D82A}">
                    <a16:rowId xmlns:a16="http://schemas.microsoft.com/office/drawing/2014/main" val="796875150"/>
                  </a:ext>
                </a:extLst>
              </a:tr>
              <a:tr h="577912">
                <a:tc>
                  <a:txBody>
                    <a:bodyPr/>
                    <a:lstStyle/>
                    <a:p>
                      <a:pPr algn="ctr"/>
                      <a:r>
                        <a:rPr lang="en-US" dirty="0"/>
                        <a:t>Type II</a:t>
                      </a:r>
                      <a:endParaRPr lang="en-GB" dirty="0"/>
                    </a:p>
                  </a:txBody>
                  <a:tcPr anchor="ctr"/>
                </a:tc>
                <a:tc>
                  <a:txBody>
                    <a:bodyPr/>
                    <a:lstStyle/>
                    <a:p>
                      <a:pPr algn="ctr"/>
                      <a:r>
                        <a:rPr lang="en-US" b="0" dirty="0"/>
                        <a:t>5</a:t>
                      </a:r>
                      <a:endParaRPr lang="en-GB" b="0" dirty="0"/>
                    </a:p>
                  </a:txBody>
                  <a:tcPr anchor="ctr"/>
                </a:tc>
                <a:tc>
                  <a:txBody>
                    <a:bodyPr/>
                    <a:lstStyle/>
                    <a:p>
                      <a:pPr algn="ctr"/>
                      <a:r>
                        <a:rPr lang="en-US" b="0" dirty="0"/>
                        <a:t>1</a:t>
                      </a:r>
                      <a:endParaRPr lang="en-GB" b="0" dirty="0"/>
                    </a:p>
                  </a:txBody>
                  <a:tcPr anchor="ctr"/>
                </a:tc>
                <a:tc>
                  <a:txBody>
                    <a:bodyPr/>
                    <a:lstStyle/>
                    <a:p>
                      <a:pPr algn="ctr"/>
                      <a:r>
                        <a:rPr lang="en-US" b="0" dirty="0"/>
                        <a:t>0</a:t>
                      </a:r>
                      <a:endParaRPr lang="en-GB" b="0" dirty="0"/>
                    </a:p>
                  </a:txBody>
                  <a:tcPr anchor="ctr"/>
                </a:tc>
                <a:extLst>
                  <a:ext uri="{0D108BD9-81ED-4DB2-BD59-A6C34878D82A}">
                    <a16:rowId xmlns:a16="http://schemas.microsoft.com/office/drawing/2014/main" val="3845414978"/>
                  </a:ext>
                </a:extLst>
              </a:tr>
              <a:tr h="577912">
                <a:tc>
                  <a:txBody>
                    <a:bodyPr/>
                    <a:lstStyle/>
                    <a:p>
                      <a:pPr algn="ctr"/>
                      <a:r>
                        <a:rPr lang="en-US" dirty="0"/>
                        <a:t>Type III</a:t>
                      </a:r>
                      <a:endParaRPr lang="en-GB" dirty="0"/>
                    </a:p>
                  </a:txBody>
                  <a:tcPr anchor="ctr"/>
                </a:tc>
                <a:tc>
                  <a:txBody>
                    <a:bodyPr/>
                    <a:lstStyle/>
                    <a:p>
                      <a:pPr algn="ctr"/>
                      <a:r>
                        <a:rPr lang="en-US" b="0" dirty="0"/>
                        <a:t>3</a:t>
                      </a:r>
                      <a:endParaRPr lang="en-GB" b="0" dirty="0"/>
                    </a:p>
                  </a:txBody>
                  <a:tcPr anchor="ctr"/>
                </a:tc>
                <a:tc>
                  <a:txBody>
                    <a:bodyPr/>
                    <a:lstStyle/>
                    <a:p>
                      <a:pPr algn="ctr"/>
                      <a:r>
                        <a:rPr lang="en-US" b="0" dirty="0"/>
                        <a:t>6</a:t>
                      </a:r>
                      <a:endParaRPr lang="en-GB" b="0" dirty="0"/>
                    </a:p>
                  </a:txBody>
                  <a:tcPr anchor="ctr"/>
                </a:tc>
                <a:tc>
                  <a:txBody>
                    <a:bodyPr/>
                    <a:lstStyle/>
                    <a:p>
                      <a:pPr algn="ctr"/>
                      <a:r>
                        <a:rPr lang="en-US" b="0" dirty="0"/>
                        <a:t>0</a:t>
                      </a:r>
                      <a:endParaRPr lang="en-GB" b="0" dirty="0"/>
                    </a:p>
                  </a:txBody>
                  <a:tcPr anchor="ctr"/>
                </a:tc>
                <a:extLst>
                  <a:ext uri="{0D108BD9-81ED-4DB2-BD59-A6C34878D82A}">
                    <a16:rowId xmlns:a16="http://schemas.microsoft.com/office/drawing/2014/main" val="567929352"/>
                  </a:ext>
                </a:extLst>
              </a:tr>
            </a:tbl>
          </a:graphicData>
        </a:graphic>
      </p:graphicFrame>
      <p:grpSp>
        <p:nvGrpSpPr>
          <p:cNvPr id="20" name="Group 19">
            <a:extLst>
              <a:ext uri="{FF2B5EF4-FFF2-40B4-BE49-F238E27FC236}">
                <a16:creationId xmlns:a16="http://schemas.microsoft.com/office/drawing/2014/main" id="{2C918B03-C9E9-4322-A378-564F8A0B2E2F}"/>
              </a:ext>
              <a:ext uri="{C183D7F6-B498-43B3-948B-1728B52AA6E4}">
                <adec:decorative xmlns:adec="http://schemas.microsoft.com/office/drawing/2017/decorative" val="1"/>
              </a:ext>
            </a:extLst>
          </p:cNvPr>
          <p:cNvGrpSpPr/>
          <p:nvPr/>
        </p:nvGrpSpPr>
        <p:grpSpPr>
          <a:xfrm>
            <a:off x="7180216" y="2399985"/>
            <a:ext cx="2747374" cy="451340"/>
            <a:chOff x="1714846" y="2516721"/>
            <a:chExt cx="2747374" cy="451340"/>
          </a:xfrm>
        </p:grpSpPr>
        <p:sp>
          <p:nvSpPr>
            <p:cNvPr id="21" name="Arrow: Up 20">
              <a:extLst>
                <a:ext uri="{FF2B5EF4-FFF2-40B4-BE49-F238E27FC236}">
                  <a16:creationId xmlns:a16="http://schemas.microsoft.com/office/drawing/2014/main" id="{8BD26C5E-BD90-4F39-AEB3-FD2D8F0908BC}"/>
                </a:ext>
              </a:extLst>
            </p:cNvPr>
            <p:cNvSpPr/>
            <p:nvPr/>
          </p:nvSpPr>
          <p:spPr>
            <a:xfrm>
              <a:off x="1714846" y="2516721"/>
              <a:ext cx="473878" cy="451340"/>
            </a:xfrm>
            <a:prstGeom prst="upArrow">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84342A19-03DE-4D0D-834C-7023EB4E461B}"/>
                </a:ext>
              </a:extLst>
            </p:cNvPr>
            <p:cNvSpPr/>
            <p:nvPr/>
          </p:nvSpPr>
          <p:spPr>
            <a:xfrm>
              <a:off x="2801567" y="2672364"/>
              <a:ext cx="573932" cy="100019"/>
            </a:xfrm>
            <a:prstGeom prst="rect">
              <a:avLst/>
            </a:prstGeom>
            <a:solidFill>
              <a:srgbClr val="FFC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Arrow: Up 22">
              <a:extLst>
                <a:ext uri="{FF2B5EF4-FFF2-40B4-BE49-F238E27FC236}">
                  <a16:creationId xmlns:a16="http://schemas.microsoft.com/office/drawing/2014/main" id="{669CF49F-0E93-44C7-9934-988E6D192C71}"/>
                </a:ext>
              </a:extLst>
            </p:cNvPr>
            <p:cNvSpPr/>
            <p:nvPr/>
          </p:nvSpPr>
          <p:spPr>
            <a:xfrm rot="10800000">
              <a:off x="3988342" y="2516721"/>
              <a:ext cx="473878" cy="451340"/>
            </a:xfrm>
            <a:prstGeom prst="upArrow">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24" name="Table 5">
            <a:extLst>
              <a:ext uri="{FF2B5EF4-FFF2-40B4-BE49-F238E27FC236}">
                <a16:creationId xmlns:a16="http://schemas.microsoft.com/office/drawing/2014/main" id="{8B6B8BEE-ACFC-4A63-8AF7-BD3EA315EC8F}"/>
              </a:ext>
            </a:extLst>
          </p:cNvPr>
          <p:cNvGraphicFramePr>
            <a:graphicFrameLocks noGrp="1"/>
          </p:cNvGraphicFramePr>
          <p:nvPr>
            <p:extLst>
              <p:ext uri="{D42A27DB-BD31-4B8C-83A1-F6EECF244321}">
                <p14:modId xmlns:p14="http://schemas.microsoft.com/office/powerpoint/2010/main" val="1072360662"/>
              </p:ext>
            </p:extLst>
          </p:nvPr>
        </p:nvGraphicFramePr>
        <p:xfrm>
          <a:off x="5678101" y="4424274"/>
          <a:ext cx="4499676" cy="2223101"/>
        </p:xfrm>
        <a:graphic>
          <a:graphicData uri="http://schemas.openxmlformats.org/drawingml/2006/table">
            <a:tbl>
              <a:tblPr firstRow="1" bandRow="1">
                <a:tableStyleId>{F5AB1C69-6EDB-4FF4-983F-18BD219EF322}</a:tableStyleId>
              </a:tblPr>
              <a:tblGrid>
                <a:gridCol w="1111805">
                  <a:extLst>
                    <a:ext uri="{9D8B030D-6E8A-4147-A177-3AD203B41FA5}">
                      <a16:colId xmlns:a16="http://schemas.microsoft.com/office/drawing/2014/main" val="1135806282"/>
                    </a:ext>
                  </a:extLst>
                </a:gridCol>
                <a:gridCol w="1731524">
                  <a:extLst>
                    <a:ext uri="{9D8B030D-6E8A-4147-A177-3AD203B41FA5}">
                      <a16:colId xmlns:a16="http://schemas.microsoft.com/office/drawing/2014/main" val="500622467"/>
                    </a:ext>
                  </a:extLst>
                </a:gridCol>
                <a:gridCol w="1656347">
                  <a:extLst>
                    <a:ext uri="{9D8B030D-6E8A-4147-A177-3AD203B41FA5}">
                      <a16:colId xmlns:a16="http://schemas.microsoft.com/office/drawing/2014/main" val="3157589948"/>
                    </a:ext>
                  </a:extLst>
                </a:gridCol>
              </a:tblGrid>
              <a:tr h="566015">
                <a:tc gridSpan="3">
                  <a:txBody>
                    <a:bodyPr/>
                    <a:lstStyle/>
                    <a:p>
                      <a:pPr algn="ctr"/>
                      <a:r>
                        <a:rPr lang="en-GB" sz="2400" dirty="0">
                          <a:latin typeface="Calibri (body)"/>
                        </a:rPr>
                        <a:t>6MWT (ambulation)</a:t>
                      </a:r>
                      <a:endParaRPr lang="en-GB" dirty="0"/>
                    </a:p>
                  </a:txBody>
                  <a:tcPr anchor="ctr"/>
                </a:tc>
                <a:tc hMerge="1">
                  <a:txBody>
                    <a:bodyPr/>
                    <a:lstStyle/>
                    <a:p>
                      <a:pPr algn="ctr"/>
                      <a:r>
                        <a:rPr lang="en-US" dirty="0"/>
                        <a:t>HFMSE</a:t>
                      </a:r>
                      <a:endParaRPr lang="en-GB" dirty="0"/>
                    </a:p>
                  </a:txBody>
                  <a:tcPr/>
                </a:tc>
                <a:tc hMerge="1">
                  <a:txBody>
                    <a:bodyPr/>
                    <a:lstStyle/>
                    <a:p>
                      <a:endParaRPr lang="en-GB" dirty="0"/>
                    </a:p>
                  </a:txBody>
                  <a:tcPr/>
                </a:tc>
                <a:extLst>
                  <a:ext uri="{0D108BD9-81ED-4DB2-BD59-A6C34878D82A}">
                    <a16:rowId xmlns:a16="http://schemas.microsoft.com/office/drawing/2014/main" val="2192486746"/>
                  </a:ext>
                </a:extLst>
              </a:tr>
              <a:tr h="828543">
                <a:tc>
                  <a:txBody>
                    <a:bodyPr/>
                    <a:lstStyle/>
                    <a:p>
                      <a:pPr algn="ctr"/>
                      <a:r>
                        <a:rPr lang="en-US" dirty="0"/>
                        <a:t>Type II</a:t>
                      </a:r>
                      <a:endParaRPr lang="en-GB" dirty="0"/>
                    </a:p>
                  </a:txBody>
                  <a:tcPr anchor="ctr"/>
                </a:tc>
                <a:tc>
                  <a:txBody>
                    <a:bodyPr/>
                    <a:lstStyle/>
                    <a:p>
                      <a:pPr algn="ctr"/>
                      <a:r>
                        <a:rPr lang="en-US" b="0" dirty="0"/>
                        <a:t>1 gained</a:t>
                      </a:r>
                      <a:endParaRPr lang="en-GB" b="0" dirty="0"/>
                    </a:p>
                  </a:txBody>
                  <a:tcPr anchor="ctr"/>
                </a:tc>
                <a:tc>
                  <a:txBody>
                    <a:bodyPr/>
                    <a:lstStyle/>
                    <a:p>
                      <a:pPr algn="ctr"/>
                      <a:r>
                        <a:rPr lang="en-US" b="0" dirty="0"/>
                        <a:t>10 not gained</a:t>
                      </a:r>
                      <a:endParaRPr lang="en-GB" b="0" dirty="0"/>
                    </a:p>
                  </a:txBody>
                  <a:tcPr anchor="ctr"/>
                </a:tc>
                <a:extLst>
                  <a:ext uri="{0D108BD9-81ED-4DB2-BD59-A6C34878D82A}">
                    <a16:rowId xmlns:a16="http://schemas.microsoft.com/office/drawing/2014/main" val="3845414978"/>
                  </a:ext>
                </a:extLst>
              </a:tr>
              <a:tr h="828543">
                <a:tc>
                  <a:txBody>
                    <a:bodyPr/>
                    <a:lstStyle/>
                    <a:p>
                      <a:pPr algn="ctr"/>
                      <a:r>
                        <a:rPr lang="en-US" dirty="0"/>
                        <a:t>Type III</a:t>
                      </a:r>
                      <a:endParaRPr lang="en-GB" dirty="0"/>
                    </a:p>
                  </a:txBody>
                  <a:tcPr anchor="ctr"/>
                </a:tc>
                <a:tc>
                  <a:txBody>
                    <a:bodyPr/>
                    <a:lstStyle/>
                    <a:p>
                      <a:pPr algn="ctr"/>
                      <a:r>
                        <a:rPr lang="en-US" b="0" dirty="0"/>
                        <a:t>2 regained</a:t>
                      </a:r>
                      <a:endParaRPr lang="en-GB" b="0" dirty="0"/>
                    </a:p>
                  </a:txBody>
                  <a:tcPr anchor="ctr"/>
                </a:tc>
                <a:tc>
                  <a:txBody>
                    <a:bodyPr/>
                    <a:lstStyle/>
                    <a:p>
                      <a:pPr algn="ctr"/>
                      <a:r>
                        <a:rPr lang="en-US" b="0" dirty="0"/>
                        <a:t>2 not regained</a:t>
                      </a:r>
                      <a:endParaRPr lang="en-GB" b="0" dirty="0"/>
                    </a:p>
                  </a:txBody>
                  <a:tcPr anchor="ctr"/>
                </a:tc>
                <a:extLst>
                  <a:ext uri="{0D108BD9-81ED-4DB2-BD59-A6C34878D82A}">
                    <a16:rowId xmlns:a16="http://schemas.microsoft.com/office/drawing/2014/main" val="567929352"/>
                  </a:ext>
                </a:extLst>
              </a:tr>
            </a:tbl>
          </a:graphicData>
        </a:graphic>
      </p:graphicFrame>
      <p:graphicFrame>
        <p:nvGraphicFramePr>
          <p:cNvPr id="29" name="Table 5">
            <a:extLst>
              <a:ext uri="{FF2B5EF4-FFF2-40B4-BE49-F238E27FC236}">
                <a16:creationId xmlns:a16="http://schemas.microsoft.com/office/drawing/2014/main" id="{DC4BB4F8-41ED-4FFD-BF2A-7591EC80662A}"/>
              </a:ext>
            </a:extLst>
          </p:cNvPr>
          <p:cNvGraphicFramePr>
            <a:graphicFrameLocks noGrp="1"/>
          </p:cNvGraphicFramePr>
          <p:nvPr>
            <p:extLst>
              <p:ext uri="{D42A27DB-BD31-4B8C-83A1-F6EECF244321}">
                <p14:modId xmlns:p14="http://schemas.microsoft.com/office/powerpoint/2010/main" val="3333597620"/>
              </p:ext>
            </p:extLst>
          </p:nvPr>
        </p:nvGraphicFramePr>
        <p:xfrm>
          <a:off x="257810" y="4424274"/>
          <a:ext cx="4499676" cy="2311648"/>
        </p:xfrm>
        <a:graphic>
          <a:graphicData uri="http://schemas.openxmlformats.org/drawingml/2006/table">
            <a:tbl>
              <a:tblPr firstRow="1" bandRow="1">
                <a:tableStyleId>{F5AB1C69-6EDB-4FF4-983F-18BD219EF322}</a:tableStyleId>
              </a:tblPr>
              <a:tblGrid>
                <a:gridCol w="1124919">
                  <a:extLst>
                    <a:ext uri="{9D8B030D-6E8A-4147-A177-3AD203B41FA5}">
                      <a16:colId xmlns:a16="http://schemas.microsoft.com/office/drawing/2014/main" val="1135806282"/>
                    </a:ext>
                  </a:extLst>
                </a:gridCol>
                <a:gridCol w="1124919">
                  <a:extLst>
                    <a:ext uri="{9D8B030D-6E8A-4147-A177-3AD203B41FA5}">
                      <a16:colId xmlns:a16="http://schemas.microsoft.com/office/drawing/2014/main" val="500622467"/>
                    </a:ext>
                  </a:extLst>
                </a:gridCol>
                <a:gridCol w="1124919">
                  <a:extLst>
                    <a:ext uri="{9D8B030D-6E8A-4147-A177-3AD203B41FA5}">
                      <a16:colId xmlns:a16="http://schemas.microsoft.com/office/drawing/2014/main" val="3157589948"/>
                    </a:ext>
                  </a:extLst>
                </a:gridCol>
                <a:gridCol w="1124919">
                  <a:extLst>
                    <a:ext uri="{9D8B030D-6E8A-4147-A177-3AD203B41FA5}">
                      <a16:colId xmlns:a16="http://schemas.microsoft.com/office/drawing/2014/main" val="4136718347"/>
                    </a:ext>
                  </a:extLst>
                </a:gridCol>
              </a:tblGrid>
              <a:tr h="577912">
                <a:tc gridSpan="4">
                  <a:txBody>
                    <a:bodyPr/>
                    <a:lstStyle/>
                    <a:p>
                      <a:pPr algn="ctr"/>
                      <a:r>
                        <a:rPr lang="en-US" dirty="0"/>
                        <a:t>Respiratory</a:t>
                      </a:r>
                      <a:endParaRPr lang="en-GB" dirty="0"/>
                    </a:p>
                  </a:txBody>
                  <a:tcPr anchor="ctr"/>
                </a:tc>
                <a:tc hMerge="1">
                  <a:txBody>
                    <a:bodyPr/>
                    <a:lstStyle/>
                    <a:p>
                      <a:pPr algn="ctr"/>
                      <a:r>
                        <a:rPr lang="en-US" dirty="0"/>
                        <a:t>HFMSE</a:t>
                      </a:r>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192486746"/>
                  </a:ext>
                </a:extLst>
              </a:tr>
              <a:tr h="577912">
                <a:tc>
                  <a:txBody>
                    <a:bodyPr/>
                    <a:lstStyle/>
                    <a:p>
                      <a:pPr algn="ctr"/>
                      <a:endParaRPr lang="en-GB" dirty="0"/>
                    </a:p>
                  </a:txBody>
                  <a:tcPr/>
                </a:tc>
                <a:tc>
                  <a:txBody>
                    <a:bodyPr/>
                    <a:lstStyle/>
                    <a:p>
                      <a:pPr algn="ctr"/>
                      <a:endParaRPr lang="en-GB" sz="1800" dirty="0"/>
                    </a:p>
                  </a:txBody>
                  <a:tcPr/>
                </a:tc>
                <a:tc>
                  <a:txBody>
                    <a:bodyPr/>
                    <a:lstStyle/>
                    <a:p>
                      <a:pPr algn="ctr"/>
                      <a:endParaRPr lang="en-GB" sz="1800" dirty="0"/>
                    </a:p>
                  </a:txBody>
                  <a:tcPr/>
                </a:tc>
                <a:tc>
                  <a:txBody>
                    <a:bodyPr/>
                    <a:lstStyle/>
                    <a:p>
                      <a:pPr algn="ctr"/>
                      <a:endParaRPr lang="en-GB" sz="1800" dirty="0"/>
                    </a:p>
                  </a:txBody>
                  <a:tcPr/>
                </a:tc>
                <a:extLst>
                  <a:ext uri="{0D108BD9-81ED-4DB2-BD59-A6C34878D82A}">
                    <a16:rowId xmlns:a16="http://schemas.microsoft.com/office/drawing/2014/main" val="796875150"/>
                  </a:ext>
                </a:extLst>
              </a:tr>
              <a:tr h="577912">
                <a:tc>
                  <a:txBody>
                    <a:bodyPr/>
                    <a:lstStyle/>
                    <a:p>
                      <a:pPr algn="ctr"/>
                      <a:r>
                        <a:rPr lang="en-US" dirty="0"/>
                        <a:t>Type II</a:t>
                      </a:r>
                      <a:endParaRPr lang="en-GB" dirty="0"/>
                    </a:p>
                  </a:txBody>
                  <a:tcPr anchor="ctr"/>
                </a:tc>
                <a:tc>
                  <a:txBody>
                    <a:bodyPr/>
                    <a:lstStyle/>
                    <a:p>
                      <a:pPr algn="ctr"/>
                      <a:r>
                        <a:rPr lang="en-US" dirty="0"/>
                        <a:t>-</a:t>
                      </a:r>
                      <a:endParaRPr lang="en-GB" dirty="0"/>
                    </a:p>
                  </a:txBody>
                  <a:tcPr anchor="ctr"/>
                </a:tc>
                <a:tc>
                  <a:txBody>
                    <a:bodyPr/>
                    <a:lstStyle/>
                    <a:p>
                      <a:pPr algn="ctr"/>
                      <a:r>
                        <a:rPr lang="en-US" dirty="0"/>
                        <a:t>-</a:t>
                      </a:r>
                      <a:endParaRPr lang="en-GB" dirty="0"/>
                    </a:p>
                  </a:txBody>
                  <a:tcPr anchor="ctr"/>
                </a:tc>
                <a:tc>
                  <a:txBody>
                    <a:bodyPr/>
                    <a:lstStyle/>
                    <a:p>
                      <a:pPr algn="ctr"/>
                      <a:r>
                        <a:rPr lang="en-US" dirty="0"/>
                        <a:t>-</a:t>
                      </a:r>
                      <a:endParaRPr lang="en-GB" dirty="0"/>
                    </a:p>
                  </a:txBody>
                  <a:tcPr anchor="ctr"/>
                </a:tc>
                <a:extLst>
                  <a:ext uri="{0D108BD9-81ED-4DB2-BD59-A6C34878D82A}">
                    <a16:rowId xmlns:a16="http://schemas.microsoft.com/office/drawing/2014/main" val="3845414978"/>
                  </a:ext>
                </a:extLst>
              </a:tr>
              <a:tr h="577912">
                <a:tc>
                  <a:txBody>
                    <a:bodyPr/>
                    <a:lstStyle/>
                    <a:p>
                      <a:pPr algn="ctr"/>
                      <a:r>
                        <a:rPr lang="en-US" dirty="0"/>
                        <a:t>Type III</a:t>
                      </a:r>
                      <a:endParaRPr lang="en-GB" dirty="0"/>
                    </a:p>
                  </a:txBody>
                  <a:tcPr anchor="ctr"/>
                </a:tc>
                <a:tc>
                  <a:txBody>
                    <a:bodyPr/>
                    <a:lstStyle/>
                    <a:p>
                      <a:pPr algn="ctr"/>
                      <a:r>
                        <a:rPr lang="en-US" dirty="0"/>
                        <a:t>-</a:t>
                      </a:r>
                      <a:endParaRPr lang="en-GB" dirty="0"/>
                    </a:p>
                  </a:txBody>
                  <a:tcPr anchor="ctr"/>
                </a:tc>
                <a:tc>
                  <a:txBody>
                    <a:bodyPr/>
                    <a:lstStyle/>
                    <a:p>
                      <a:pPr algn="ctr"/>
                      <a:r>
                        <a:rPr lang="en-US" dirty="0"/>
                        <a:t>-</a:t>
                      </a:r>
                      <a:endParaRPr lang="en-GB" dirty="0"/>
                    </a:p>
                  </a:txBody>
                  <a:tcPr anchor="ctr"/>
                </a:tc>
                <a:tc>
                  <a:txBody>
                    <a:bodyPr/>
                    <a:lstStyle/>
                    <a:p>
                      <a:pPr algn="ctr"/>
                      <a:r>
                        <a:rPr lang="en-US" dirty="0"/>
                        <a:t>2</a:t>
                      </a:r>
                      <a:endParaRPr lang="en-GB" dirty="0"/>
                    </a:p>
                  </a:txBody>
                  <a:tcPr anchor="ctr"/>
                </a:tc>
                <a:extLst>
                  <a:ext uri="{0D108BD9-81ED-4DB2-BD59-A6C34878D82A}">
                    <a16:rowId xmlns:a16="http://schemas.microsoft.com/office/drawing/2014/main" val="567929352"/>
                  </a:ext>
                </a:extLst>
              </a:tr>
            </a:tbl>
          </a:graphicData>
        </a:graphic>
      </p:graphicFrame>
      <p:grpSp>
        <p:nvGrpSpPr>
          <p:cNvPr id="30" name="Group 29">
            <a:extLst>
              <a:ext uri="{FF2B5EF4-FFF2-40B4-BE49-F238E27FC236}">
                <a16:creationId xmlns:a16="http://schemas.microsoft.com/office/drawing/2014/main" id="{29209DC4-2CE0-4B8D-B04E-B1E979DB4CCA}"/>
              </a:ext>
              <a:ext uri="{C183D7F6-B498-43B3-948B-1728B52AA6E4}">
                <adec:decorative xmlns:adec="http://schemas.microsoft.com/office/drawing/2017/decorative" val="1"/>
              </a:ext>
            </a:extLst>
          </p:cNvPr>
          <p:cNvGrpSpPr/>
          <p:nvPr/>
        </p:nvGrpSpPr>
        <p:grpSpPr>
          <a:xfrm>
            <a:off x="1714846" y="5069751"/>
            <a:ext cx="2747374" cy="451340"/>
            <a:chOff x="1714846" y="2516721"/>
            <a:chExt cx="2747374" cy="451340"/>
          </a:xfrm>
        </p:grpSpPr>
        <p:sp>
          <p:nvSpPr>
            <p:cNvPr id="31" name="Arrow: Up 30">
              <a:extLst>
                <a:ext uri="{FF2B5EF4-FFF2-40B4-BE49-F238E27FC236}">
                  <a16:creationId xmlns:a16="http://schemas.microsoft.com/office/drawing/2014/main" id="{066A650A-8194-4F04-88C0-2426FF02BD04}"/>
                </a:ext>
              </a:extLst>
            </p:cNvPr>
            <p:cNvSpPr/>
            <p:nvPr/>
          </p:nvSpPr>
          <p:spPr>
            <a:xfrm>
              <a:off x="1714846" y="2516721"/>
              <a:ext cx="473878" cy="451340"/>
            </a:xfrm>
            <a:prstGeom prst="upArrow">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4BDF3F47-DE7E-41F1-9581-012E51E5343D}"/>
                </a:ext>
              </a:extLst>
            </p:cNvPr>
            <p:cNvSpPr/>
            <p:nvPr/>
          </p:nvSpPr>
          <p:spPr>
            <a:xfrm>
              <a:off x="2801567" y="2672364"/>
              <a:ext cx="573932" cy="100019"/>
            </a:xfrm>
            <a:prstGeom prst="rect">
              <a:avLst/>
            </a:prstGeom>
            <a:solidFill>
              <a:srgbClr val="FFC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Arrow: Up 32">
              <a:extLst>
                <a:ext uri="{FF2B5EF4-FFF2-40B4-BE49-F238E27FC236}">
                  <a16:creationId xmlns:a16="http://schemas.microsoft.com/office/drawing/2014/main" id="{9CBAFB13-BCF3-4742-A129-E296B8173138}"/>
                </a:ext>
              </a:extLst>
            </p:cNvPr>
            <p:cNvSpPr/>
            <p:nvPr/>
          </p:nvSpPr>
          <p:spPr>
            <a:xfrm rot="10800000">
              <a:off x="3988342" y="2516721"/>
              <a:ext cx="473878" cy="451340"/>
            </a:xfrm>
            <a:prstGeom prst="upArrow">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550645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EAC assessment of evidence</a:t>
            </a:r>
            <a:br>
              <a:rPr lang="en-GB" dirty="0"/>
            </a:br>
            <a:r>
              <a:rPr lang="en-GB" dirty="0"/>
              <a:t>Registry outcomes – Maggi et al (2020)</a:t>
            </a:r>
          </a:p>
        </p:txBody>
      </p:sp>
      <p:sp>
        <p:nvSpPr>
          <p:cNvPr id="3" name="Slide Number Placeholder 2"/>
          <p:cNvSpPr>
            <a:spLocks noGrp="1"/>
          </p:cNvSpPr>
          <p:nvPr>
            <p:ph type="sldNum" sz="quarter" idx="12"/>
          </p:nvPr>
        </p:nvSpPr>
        <p:spPr/>
        <p:txBody>
          <a:bodyPr/>
          <a:lstStyle/>
          <a:p>
            <a:fld id="{DDBE135E-2566-4748-853C-8A3B78F0FB00}" type="slidenum">
              <a:rPr lang="en-GB" smtClean="0"/>
              <a:t>16</a:t>
            </a:fld>
            <a:endParaRPr lang="en-GB" dirty="0"/>
          </a:p>
        </p:txBody>
      </p:sp>
      <p:sp>
        <p:nvSpPr>
          <p:cNvPr id="4" name="Content Placeholder 3">
            <a:extLst>
              <a:ext uri="{FF2B5EF4-FFF2-40B4-BE49-F238E27FC236}">
                <a16:creationId xmlns:a16="http://schemas.microsoft.com/office/drawing/2014/main" id="{4F5DBA6C-98B3-4F5F-8DBE-CF428049D045}"/>
              </a:ext>
            </a:extLst>
          </p:cNvPr>
          <p:cNvSpPr>
            <a:spLocks noGrp="1"/>
          </p:cNvSpPr>
          <p:nvPr>
            <p:ph sz="quarter" idx="10"/>
          </p:nvPr>
        </p:nvSpPr>
        <p:spPr>
          <a:xfrm>
            <a:off x="508000" y="1828800"/>
            <a:ext cx="9669780" cy="4912257"/>
          </a:xfrm>
        </p:spPr>
        <p:txBody>
          <a:bodyPr/>
          <a:lstStyle/>
          <a:p>
            <a:r>
              <a:rPr lang="en-GB" dirty="0"/>
              <a:t>Had largest sample sizes from the clinical evidence with 51 adult type III non-ambulant patients and 13 adult type II patients</a:t>
            </a:r>
          </a:p>
          <a:p>
            <a:r>
              <a:rPr lang="en-GB" dirty="0"/>
              <a:t>Results were reported as change from baseline to 6 months (T0-T6), 10 months (T0-T10) and 14 months (T0-T14)</a:t>
            </a:r>
          </a:p>
          <a:p>
            <a:endParaRPr lang="en-GB" dirty="0"/>
          </a:p>
          <a:p>
            <a:r>
              <a:rPr lang="en-GB" dirty="0"/>
              <a:t>Showed statistically significant improvements in motor function measures for non-ambulant type III patients. Only one of the means reached a level of clinically meaningful improvement and ranges reported showed deterioration for some patients. </a:t>
            </a:r>
          </a:p>
          <a:p>
            <a:r>
              <a:rPr lang="en-GB" dirty="0"/>
              <a:t>Type II participants showed no significant improvement. </a:t>
            </a:r>
          </a:p>
          <a:p>
            <a:r>
              <a:rPr lang="en-GB" dirty="0"/>
              <a:t>However, very few patients at the later follow-up</a:t>
            </a:r>
          </a:p>
        </p:txBody>
      </p:sp>
    </p:spTree>
    <p:extLst>
      <p:ext uri="{BB962C8B-B14F-4D97-AF65-F5344CB8AC3E}">
        <p14:creationId xmlns:p14="http://schemas.microsoft.com/office/powerpoint/2010/main" val="1563362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Maggi et al (2020)</a:t>
            </a:r>
          </a:p>
        </p:txBody>
      </p:sp>
      <p:sp>
        <p:nvSpPr>
          <p:cNvPr id="3" name="Slide Number Placeholder 2"/>
          <p:cNvSpPr>
            <a:spLocks noGrp="1"/>
          </p:cNvSpPr>
          <p:nvPr>
            <p:ph type="sldNum" sz="quarter" idx="12"/>
          </p:nvPr>
        </p:nvSpPr>
        <p:spPr/>
        <p:txBody>
          <a:bodyPr/>
          <a:lstStyle/>
          <a:p>
            <a:fld id="{DDBE135E-2566-4748-853C-8A3B78F0FB00}" type="slidenum">
              <a:rPr lang="en-GB" smtClean="0"/>
              <a:t>17</a:t>
            </a:fld>
            <a:endParaRPr lang="en-GB" dirty="0"/>
          </a:p>
        </p:txBody>
      </p:sp>
      <p:grpSp>
        <p:nvGrpSpPr>
          <p:cNvPr id="23" name="Group 22" descr="Figure adapted from Maggi et al (2020): Heatmap/table of clinically meaningful functional improvements during treatment. &#10;">
            <a:extLst>
              <a:ext uri="{FF2B5EF4-FFF2-40B4-BE49-F238E27FC236}">
                <a16:creationId xmlns:a16="http://schemas.microsoft.com/office/drawing/2014/main" id="{02C11F94-606C-4592-88C5-529D38613B04}"/>
              </a:ext>
            </a:extLst>
          </p:cNvPr>
          <p:cNvGrpSpPr/>
          <p:nvPr/>
        </p:nvGrpSpPr>
        <p:grpSpPr>
          <a:xfrm>
            <a:off x="909366" y="1219200"/>
            <a:ext cx="8867047" cy="3926732"/>
            <a:chOff x="1940382" y="887440"/>
            <a:chExt cx="6358679" cy="3101911"/>
          </a:xfrm>
        </p:grpSpPr>
        <p:pic>
          <p:nvPicPr>
            <p:cNvPr id="21" name="Picture 20">
              <a:extLst>
                <a:ext uri="{FF2B5EF4-FFF2-40B4-BE49-F238E27FC236}">
                  <a16:creationId xmlns:a16="http://schemas.microsoft.com/office/drawing/2014/main" id="{37C56410-EFCD-4834-BA74-1DB1E6416BEF}"/>
                </a:ext>
              </a:extLst>
            </p:cNvPr>
            <p:cNvPicPr>
              <a:picLocks noChangeAspect="1"/>
            </p:cNvPicPr>
            <p:nvPr/>
          </p:nvPicPr>
          <p:blipFill rotWithShape="1">
            <a:blip r:embed="rId3"/>
            <a:srcRect t="78304"/>
            <a:stretch/>
          </p:blipFill>
          <p:spPr>
            <a:xfrm>
              <a:off x="1940382" y="3122967"/>
              <a:ext cx="6358679" cy="866384"/>
            </a:xfrm>
            <a:prstGeom prst="rect">
              <a:avLst/>
            </a:prstGeom>
          </p:spPr>
        </p:pic>
        <p:pic>
          <p:nvPicPr>
            <p:cNvPr id="22" name="Picture 21">
              <a:extLst>
                <a:ext uri="{FF2B5EF4-FFF2-40B4-BE49-F238E27FC236}">
                  <a16:creationId xmlns:a16="http://schemas.microsoft.com/office/drawing/2014/main" id="{F4D1DADD-E9D8-4027-97F5-4466073D67DC}"/>
                </a:ext>
              </a:extLst>
            </p:cNvPr>
            <p:cNvPicPr>
              <a:picLocks noChangeAspect="1"/>
            </p:cNvPicPr>
            <p:nvPr/>
          </p:nvPicPr>
          <p:blipFill rotWithShape="1">
            <a:blip r:embed="rId3"/>
            <a:srcRect b="42565"/>
            <a:stretch/>
          </p:blipFill>
          <p:spPr>
            <a:xfrm>
              <a:off x="1940382" y="887440"/>
              <a:ext cx="6358679" cy="2293505"/>
            </a:xfrm>
            <a:prstGeom prst="rect">
              <a:avLst/>
            </a:prstGeom>
          </p:spPr>
        </p:pic>
      </p:grpSp>
      <p:sp>
        <p:nvSpPr>
          <p:cNvPr id="24" name="Content Placeholder 3">
            <a:extLst>
              <a:ext uri="{FF2B5EF4-FFF2-40B4-BE49-F238E27FC236}">
                <a16:creationId xmlns:a16="http://schemas.microsoft.com/office/drawing/2014/main" id="{7E30375D-6266-4F55-B492-131F8ACE1676}"/>
              </a:ext>
            </a:extLst>
          </p:cNvPr>
          <p:cNvSpPr>
            <a:spLocks noGrp="1"/>
          </p:cNvSpPr>
          <p:nvPr>
            <p:ph sz="quarter" idx="10"/>
          </p:nvPr>
        </p:nvSpPr>
        <p:spPr>
          <a:xfrm>
            <a:off x="508000" y="5291847"/>
            <a:ext cx="9669780" cy="1449210"/>
          </a:xfrm>
        </p:spPr>
        <p:txBody>
          <a:bodyPr/>
          <a:lstStyle/>
          <a:p>
            <a:pPr marL="4763" indent="0">
              <a:buNone/>
            </a:pPr>
            <a:r>
              <a:rPr lang="en-GB" sz="1800" dirty="0"/>
              <a:t>Figure adapted from Maggi et al (2020): Heatmap/table of clinically meaningful functional improvements during treatment. </a:t>
            </a:r>
          </a:p>
          <a:p>
            <a:pPr marL="4763" indent="0">
              <a:buNone/>
            </a:pPr>
            <a:r>
              <a:rPr lang="en-GB" sz="1800" dirty="0"/>
              <a:t>Red colour code corresponds to population size at given time</a:t>
            </a:r>
          </a:p>
          <a:p>
            <a:pPr marL="4763" indent="0">
              <a:buNone/>
            </a:pPr>
            <a:r>
              <a:rPr lang="en-GB" sz="1800" dirty="0"/>
              <a:t>Green colour code corresponds to % of responders (</a:t>
            </a:r>
            <a:r>
              <a:rPr lang="en-GB" sz="1800" dirty="0" err="1"/>
              <a:t>ie</a:t>
            </a:r>
            <a:r>
              <a:rPr lang="en-GB" sz="1800" dirty="0"/>
              <a:t>, patients with clinically meaningful improvement) at a given time point</a:t>
            </a:r>
          </a:p>
        </p:txBody>
      </p:sp>
    </p:spTree>
    <p:extLst>
      <p:ext uri="{BB962C8B-B14F-4D97-AF65-F5344CB8AC3E}">
        <p14:creationId xmlns:p14="http://schemas.microsoft.com/office/powerpoint/2010/main" val="699213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9707" y="1435913"/>
            <a:ext cx="9157529" cy="602753"/>
          </a:xfrm>
        </p:spPr>
        <p:txBody>
          <a:bodyPr>
            <a:noAutofit/>
          </a:bodyPr>
          <a:lstStyle/>
          <a:p>
            <a:r>
              <a:rPr lang="en-GB" sz="3859" dirty="0">
                <a:latin typeface="Calibri (body)"/>
              </a:rPr>
              <a:t>Maggi et al (2020) – mean change in HFMSE score</a:t>
            </a:r>
          </a:p>
        </p:txBody>
      </p:sp>
      <p:graphicFrame>
        <p:nvGraphicFramePr>
          <p:cNvPr id="4" name="Chart 3" descr="Type II n=13"/>
          <p:cNvGraphicFramePr/>
          <p:nvPr>
            <p:extLst>
              <p:ext uri="{D42A27DB-BD31-4B8C-83A1-F6EECF244321}">
                <p14:modId xmlns:p14="http://schemas.microsoft.com/office/powerpoint/2010/main" val="1799632956"/>
              </p:ext>
            </p:extLst>
          </p:nvPr>
        </p:nvGraphicFramePr>
        <p:xfrm>
          <a:off x="305858" y="2192788"/>
          <a:ext cx="4536758" cy="45253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descr="Type III non-ambulant n=51&#10;"/>
          <p:cNvGraphicFramePr/>
          <p:nvPr>
            <p:extLst>
              <p:ext uri="{D42A27DB-BD31-4B8C-83A1-F6EECF244321}">
                <p14:modId xmlns:p14="http://schemas.microsoft.com/office/powerpoint/2010/main" val="1040688815"/>
              </p:ext>
            </p:extLst>
          </p:nvPr>
        </p:nvGraphicFramePr>
        <p:xfrm>
          <a:off x="5388707" y="2192788"/>
          <a:ext cx="4684137" cy="4525353"/>
        </p:xfrm>
        <a:graphic>
          <a:graphicData uri="http://schemas.openxmlformats.org/drawingml/2006/chart">
            <c:chart xmlns:c="http://schemas.openxmlformats.org/drawingml/2006/chart" xmlns:r="http://schemas.openxmlformats.org/officeDocument/2006/relationships" r:id="rId3"/>
          </a:graphicData>
        </a:graphic>
      </p:graphicFrame>
      <p:grpSp>
        <p:nvGrpSpPr>
          <p:cNvPr id="12" name="Group 11">
            <a:extLst>
              <a:ext uri="{C183D7F6-B498-43B3-948B-1728B52AA6E4}">
                <adec:decorative xmlns:adec="http://schemas.microsoft.com/office/drawing/2017/decorative" val="1"/>
              </a:ext>
            </a:extLst>
          </p:cNvPr>
          <p:cNvGrpSpPr/>
          <p:nvPr/>
        </p:nvGrpSpPr>
        <p:grpSpPr>
          <a:xfrm>
            <a:off x="5108524" y="6681257"/>
            <a:ext cx="2544970" cy="448585"/>
            <a:chOff x="5466393" y="5885350"/>
            <a:chExt cx="2308266" cy="406862"/>
          </a:xfrm>
        </p:grpSpPr>
        <p:sp>
          <p:nvSpPr>
            <p:cNvPr id="13" name="TextBox 12"/>
            <p:cNvSpPr txBox="1"/>
            <p:nvPr/>
          </p:nvSpPr>
          <p:spPr>
            <a:xfrm>
              <a:off x="5466393" y="5885350"/>
              <a:ext cx="288032" cy="406862"/>
            </a:xfrm>
            <a:prstGeom prst="rect">
              <a:avLst/>
            </a:prstGeom>
            <a:noFill/>
          </p:spPr>
          <p:txBody>
            <a:bodyPr wrap="square" rtlCol="0">
              <a:spAutoFit/>
            </a:bodyPr>
            <a:lstStyle/>
            <a:p>
              <a:r>
                <a:rPr lang="en-GB" sz="2315" dirty="0"/>
                <a:t>*</a:t>
              </a:r>
            </a:p>
          </p:txBody>
        </p:sp>
        <p:sp>
          <p:nvSpPr>
            <p:cNvPr id="14" name="TextBox 13"/>
            <p:cNvSpPr txBox="1"/>
            <p:nvPr/>
          </p:nvSpPr>
          <p:spPr>
            <a:xfrm>
              <a:off x="5607286" y="5937362"/>
              <a:ext cx="2167373" cy="206863"/>
            </a:xfrm>
            <a:prstGeom prst="rect">
              <a:avLst/>
            </a:prstGeom>
            <a:noFill/>
          </p:spPr>
          <p:txBody>
            <a:bodyPr wrap="square" rtlCol="0">
              <a:spAutoFit/>
            </a:bodyPr>
            <a:lstStyle/>
            <a:p>
              <a:r>
                <a:rPr lang="en-GB" sz="882" dirty="0">
                  <a:latin typeface="Calibri (body)"/>
                </a:rPr>
                <a:t>Statistically significant</a:t>
              </a:r>
            </a:p>
          </p:txBody>
        </p:sp>
      </p:grpSp>
      <p:sp>
        <p:nvSpPr>
          <p:cNvPr id="15" name="TextBox 14"/>
          <p:cNvSpPr txBox="1"/>
          <p:nvPr/>
        </p:nvSpPr>
        <p:spPr>
          <a:xfrm>
            <a:off x="6487767" y="4619085"/>
            <a:ext cx="446776" cy="448584"/>
          </a:xfrm>
          <a:prstGeom prst="rect">
            <a:avLst/>
          </a:prstGeom>
          <a:noFill/>
        </p:spPr>
        <p:txBody>
          <a:bodyPr wrap="square" rtlCol="0">
            <a:spAutoFit/>
          </a:bodyPr>
          <a:lstStyle/>
          <a:p>
            <a:pPr algn="ctr"/>
            <a:r>
              <a:rPr lang="en-GB" sz="2315" dirty="0"/>
              <a:t>*</a:t>
            </a:r>
          </a:p>
        </p:txBody>
      </p:sp>
      <p:sp>
        <p:nvSpPr>
          <p:cNvPr id="16" name="TextBox 15"/>
          <p:cNvSpPr txBox="1"/>
          <p:nvPr/>
        </p:nvSpPr>
        <p:spPr>
          <a:xfrm>
            <a:off x="7783122" y="3748066"/>
            <a:ext cx="421695" cy="448584"/>
          </a:xfrm>
          <a:prstGeom prst="rect">
            <a:avLst/>
          </a:prstGeom>
          <a:noFill/>
        </p:spPr>
        <p:txBody>
          <a:bodyPr wrap="square" rtlCol="0">
            <a:spAutoFit/>
          </a:bodyPr>
          <a:lstStyle/>
          <a:p>
            <a:pPr algn="ctr"/>
            <a:r>
              <a:rPr lang="en-GB" sz="2315" dirty="0"/>
              <a:t>*</a:t>
            </a:r>
          </a:p>
        </p:txBody>
      </p:sp>
      <p:sp>
        <p:nvSpPr>
          <p:cNvPr id="17" name="TextBox 16"/>
          <p:cNvSpPr txBox="1"/>
          <p:nvPr/>
        </p:nvSpPr>
        <p:spPr>
          <a:xfrm>
            <a:off x="9078131" y="2932894"/>
            <a:ext cx="396961" cy="448584"/>
          </a:xfrm>
          <a:prstGeom prst="rect">
            <a:avLst/>
          </a:prstGeom>
          <a:noFill/>
        </p:spPr>
        <p:txBody>
          <a:bodyPr wrap="square" rtlCol="0">
            <a:spAutoFit/>
          </a:bodyPr>
          <a:lstStyle/>
          <a:p>
            <a:pPr algn="ctr"/>
            <a:r>
              <a:rPr lang="en-GB" sz="2315" dirty="0"/>
              <a:t>*</a:t>
            </a:r>
          </a:p>
        </p:txBody>
      </p:sp>
      <p:cxnSp>
        <p:nvCxnSpPr>
          <p:cNvPr id="23" name="Straight Connector 22">
            <a:extLst>
              <a:ext uri="{C183D7F6-B498-43B3-948B-1728B52AA6E4}">
                <adec:decorative xmlns:adec="http://schemas.microsoft.com/office/drawing/2017/decorative" val="1"/>
              </a:ext>
            </a:extLst>
          </p:cNvPr>
          <p:cNvCxnSpPr/>
          <p:nvPr/>
        </p:nvCxnSpPr>
        <p:spPr>
          <a:xfrm>
            <a:off x="980132" y="3621847"/>
            <a:ext cx="373143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C183D7F6-B498-43B3-948B-1728B52AA6E4}">
                <adec:decorative xmlns:adec="http://schemas.microsoft.com/office/drawing/2017/decorative" val="1"/>
              </a:ext>
            </a:extLst>
          </p:cNvPr>
          <p:cNvCxnSpPr/>
          <p:nvPr/>
        </p:nvCxnSpPr>
        <p:spPr>
          <a:xfrm>
            <a:off x="6076191" y="3621847"/>
            <a:ext cx="373143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34" name="Group 33">
            <a:extLst>
              <a:ext uri="{C183D7F6-B498-43B3-948B-1728B52AA6E4}">
                <adec:decorative xmlns:adec="http://schemas.microsoft.com/office/drawing/2017/decorative" val="1"/>
              </a:ext>
            </a:extLst>
          </p:cNvPr>
          <p:cNvGrpSpPr/>
          <p:nvPr/>
        </p:nvGrpSpPr>
        <p:grpSpPr>
          <a:xfrm>
            <a:off x="4023122" y="6681250"/>
            <a:ext cx="1349667" cy="363818"/>
            <a:chOff x="3371526" y="6059837"/>
            <a:chExt cx="1224136" cy="329980"/>
          </a:xfrm>
        </p:grpSpPr>
        <p:sp>
          <p:nvSpPr>
            <p:cNvPr id="11" name="TextBox 10"/>
            <p:cNvSpPr txBox="1"/>
            <p:nvPr/>
          </p:nvSpPr>
          <p:spPr>
            <a:xfrm>
              <a:off x="3587550" y="6059837"/>
              <a:ext cx="1008112" cy="329980"/>
            </a:xfrm>
            <a:prstGeom prst="rect">
              <a:avLst/>
            </a:prstGeom>
            <a:noFill/>
          </p:spPr>
          <p:txBody>
            <a:bodyPr wrap="square" rtlCol="0">
              <a:spAutoFit/>
            </a:bodyPr>
            <a:lstStyle/>
            <a:p>
              <a:r>
                <a:rPr lang="en-GB" sz="882" dirty="0"/>
                <a:t>Clinically meaningful</a:t>
              </a:r>
            </a:p>
          </p:txBody>
        </p:sp>
        <p:cxnSp>
          <p:nvCxnSpPr>
            <p:cNvPr id="33" name="Straight Connector 32"/>
            <p:cNvCxnSpPr/>
            <p:nvPr/>
          </p:nvCxnSpPr>
          <p:spPr>
            <a:xfrm flipH="1">
              <a:off x="3371526" y="6219571"/>
              <a:ext cx="21602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5" name="TextBox 34"/>
          <p:cNvSpPr txBox="1"/>
          <p:nvPr/>
        </p:nvSpPr>
        <p:spPr>
          <a:xfrm>
            <a:off x="305859" y="7154056"/>
            <a:ext cx="3478127" cy="448584"/>
          </a:xfrm>
          <a:prstGeom prst="rect">
            <a:avLst/>
          </a:prstGeom>
          <a:noFill/>
        </p:spPr>
        <p:txBody>
          <a:bodyPr wrap="square" rtlCol="0">
            <a:spAutoFit/>
          </a:bodyPr>
          <a:lstStyle/>
          <a:p>
            <a:r>
              <a:rPr lang="en-GB" sz="2315" dirty="0"/>
              <a:t>*</a:t>
            </a:r>
            <a:r>
              <a:rPr lang="en-GB" sz="1103" dirty="0">
                <a:latin typeface="Calibri (body)"/>
              </a:rPr>
              <a:t>Hammersmith functional motor scale expanded</a:t>
            </a:r>
          </a:p>
        </p:txBody>
      </p:sp>
      <p:sp>
        <p:nvSpPr>
          <p:cNvPr id="18" name="Slide Number Placeholder 2">
            <a:extLst>
              <a:ext uri="{FF2B5EF4-FFF2-40B4-BE49-F238E27FC236}">
                <a16:creationId xmlns:a16="http://schemas.microsoft.com/office/drawing/2014/main" id="{C06E53A7-F32D-4B7E-A2DD-6036329475BD}"/>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18</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68756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859" dirty="0">
                <a:latin typeface="Calibri (body)"/>
              </a:rPr>
              <a:t>Maggi et al (2020) – mean change in RULM score</a:t>
            </a:r>
          </a:p>
        </p:txBody>
      </p:sp>
      <p:graphicFrame>
        <p:nvGraphicFramePr>
          <p:cNvPr id="4" name="Chart 3" descr="Type II n=13&#10;"/>
          <p:cNvGraphicFramePr/>
          <p:nvPr>
            <p:extLst>
              <p:ext uri="{D42A27DB-BD31-4B8C-83A1-F6EECF244321}">
                <p14:modId xmlns:p14="http://schemas.microsoft.com/office/powerpoint/2010/main" val="1147363612"/>
              </p:ext>
            </p:extLst>
          </p:nvPr>
        </p:nvGraphicFramePr>
        <p:xfrm>
          <a:off x="305858" y="2192788"/>
          <a:ext cx="4536758" cy="45253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descr="Type III non-ambulant n=51&#10;"/>
          <p:cNvGraphicFramePr/>
          <p:nvPr>
            <p:extLst>
              <p:ext uri="{D42A27DB-BD31-4B8C-83A1-F6EECF244321}">
                <p14:modId xmlns:p14="http://schemas.microsoft.com/office/powerpoint/2010/main" val="641112757"/>
              </p:ext>
            </p:extLst>
          </p:nvPr>
        </p:nvGraphicFramePr>
        <p:xfrm>
          <a:off x="5388707" y="2192788"/>
          <a:ext cx="4684137" cy="4525353"/>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7831305" y="4822229"/>
            <a:ext cx="364465" cy="448584"/>
          </a:xfrm>
          <a:prstGeom prst="rect">
            <a:avLst/>
          </a:prstGeom>
          <a:noFill/>
        </p:spPr>
        <p:txBody>
          <a:bodyPr wrap="square" rtlCol="0">
            <a:spAutoFit/>
          </a:bodyPr>
          <a:lstStyle/>
          <a:p>
            <a:r>
              <a:rPr lang="en-GB" sz="2315" dirty="0"/>
              <a:t>*</a:t>
            </a:r>
          </a:p>
        </p:txBody>
      </p:sp>
      <p:sp>
        <p:nvSpPr>
          <p:cNvPr id="13" name="TextBox 12"/>
          <p:cNvSpPr txBox="1"/>
          <p:nvPr/>
        </p:nvSpPr>
        <p:spPr>
          <a:xfrm>
            <a:off x="9078131" y="4460906"/>
            <a:ext cx="396961" cy="448584"/>
          </a:xfrm>
          <a:prstGeom prst="rect">
            <a:avLst/>
          </a:prstGeom>
          <a:noFill/>
        </p:spPr>
        <p:txBody>
          <a:bodyPr wrap="square" rtlCol="0">
            <a:spAutoFit/>
          </a:bodyPr>
          <a:lstStyle/>
          <a:p>
            <a:pPr algn="ctr"/>
            <a:r>
              <a:rPr lang="en-GB" sz="2315" dirty="0"/>
              <a:t>*</a:t>
            </a:r>
          </a:p>
        </p:txBody>
      </p:sp>
      <p:grpSp>
        <p:nvGrpSpPr>
          <p:cNvPr id="14" name="Group 13">
            <a:extLst>
              <a:ext uri="{C183D7F6-B498-43B3-948B-1728B52AA6E4}">
                <adec:decorative xmlns:adec="http://schemas.microsoft.com/office/drawing/2017/decorative" val="1"/>
              </a:ext>
            </a:extLst>
          </p:cNvPr>
          <p:cNvGrpSpPr/>
          <p:nvPr/>
        </p:nvGrpSpPr>
        <p:grpSpPr>
          <a:xfrm>
            <a:off x="5108524" y="6681257"/>
            <a:ext cx="2544970" cy="448585"/>
            <a:chOff x="5466393" y="5885350"/>
            <a:chExt cx="2308266" cy="406862"/>
          </a:xfrm>
        </p:grpSpPr>
        <p:sp>
          <p:nvSpPr>
            <p:cNvPr id="15" name="TextBox 14"/>
            <p:cNvSpPr txBox="1"/>
            <p:nvPr/>
          </p:nvSpPr>
          <p:spPr>
            <a:xfrm>
              <a:off x="5466393" y="5885350"/>
              <a:ext cx="288032" cy="406862"/>
            </a:xfrm>
            <a:prstGeom prst="rect">
              <a:avLst/>
            </a:prstGeom>
            <a:noFill/>
          </p:spPr>
          <p:txBody>
            <a:bodyPr wrap="square" rtlCol="0">
              <a:spAutoFit/>
            </a:bodyPr>
            <a:lstStyle/>
            <a:p>
              <a:r>
                <a:rPr lang="en-GB" sz="2315" dirty="0"/>
                <a:t>*</a:t>
              </a:r>
            </a:p>
          </p:txBody>
        </p:sp>
        <p:sp>
          <p:nvSpPr>
            <p:cNvPr id="16" name="TextBox 15"/>
            <p:cNvSpPr txBox="1"/>
            <p:nvPr/>
          </p:nvSpPr>
          <p:spPr>
            <a:xfrm>
              <a:off x="5607286" y="5937362"/>
              <a:ext cx="2167373" cy="206863"/>
            </a:xfrm>
            <a:prstGeom prst="rect">
              <a:avLst/>
            </a:prstGeom>
            <a:noFill/>
          </p:spPr>
          <p:txBody>
            <a:bodyPr wrap="square" rtlCol="0">
              <a:spAutoFit/>
            </a:bodyPr>
            <a:lstStyle/>
            <a:p>
              <a:r>
                <a:rPr lang="en-GB" sz="882" dirty="0">
                  <a:latin typeface="Calibri (body)"/>
                </a:rPr>
                <a:t>Statistically significant</a:t>
              </a:r>
            </a:p>
          </p:txBody>
        </p:sp>
      </p:grpSp>
      <p:cxnSp>
        <p:nvCxnSpPr>
          <p:cNvPr id="17" name="Straight Connector 16">
            <a:extLst>
              <a:ext uri="{C183D7F6-B498-43B3-948B-1728B52AA6E4}">
                <adec:decorative xmlns:adec="http://schemas.microsoft.com/office/drawing/2017/decorative" val="1"/>
              </a:ext>
            </a:extLst>
          </p:cNvPr>
          <p:cNvCxnSpPr/>
          <p:nvPr/>
        </p:nvCxnSpPr>
        <p:spPr>
          <a:xfrm flipV="1">
            <a:off x="980132" y="4358019"/>
            <a:ext cx="3862484" cy="87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C183D7F6-B498-43B3-948B-1728B52AA6E4}">
                <adec:decorative xmlns:adec="http://schemas.microsoft.com/office/drawing/2017/decorative" val="1"/>
              </a:ext>
            </a:extLst>
          </p:cNvPr>
          <p:cNvCxnSpPr/>
          <p:nvPr/>
        </p:nvCxnSpPr>
        <p:spPr>
          <a:xfrm>
            <a:off x="5981838" y="4378368"/>
            <a:ext cx="3953359" cy="878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C183D7F6-B498-43B3-948B-1728B52AA6E4}">
                <adec:decorative xmlns:adec="http://schemas.microsoft.com/office/drawing/2017/decorative" val="1"/>
              </a:ext>
            </a:extLst>
          </p:cNvPr>
          <p:cNvGrpSpPr/>
          <p:nvPr/>
        </p:nvGrpSpPr>
        <p:grpSpPr>
          <a:xfrm>
            <a:off x="4023122" y="6681250"/>
            <a:ext cx="1349667" cy="363818"/>
            <a:chOff x="3371526" y="6059837"/>
            <a:chExt cx="1224136" cy="329980"/>
          </a:xfrm>
        </p:grpSpPr>
        <p:sp>
          <p:nvSpPr>
            <p:cNvPr id="22" name="TextBox 21"/>
            <p:cNvSpPr txBox="1"/>
            <p:nvPr/>
          </p:nvSpPr>
          <p:spPr>
            <a:xfrm>
              <a:off x="3587550" y="6059837"/>
              <a:ext cx="1008112" cy="329980"/>
            </a:xfrm>
            <a:prstGeom prst="rect">
              <a:avLst/>
            </a:prstGeom>
            <a:noFill/>
          </p:spPr>
          <p:txBody>
            <a:bodyPr wrap="square" rtlCol="0">
              <a:spAutoFit/>
            </a:bodyPr>
            <a:lstStyle/>
            <a:p>
              <a:r>
                <a:rPr lang="en-GB" sz="882" dirty="0"/>
                <a:t>Clinically meaningful</a:t>
              </a:r>
            </a:p>
          </p:txBody>
        </p:sp>
        <p:cxnSp>
          <p:nvCxnSpPr>
            <p:cNvPr id="23" name="Straight Connector 22"/>
            <p:cNvCxnSpPr/>
            <p:nvPr/>
          </p:nvCxnSpPr>
          <p:spPr>
            <a:xfrm flipH="1">
              <a:off x="3371526" y="6219571"/>
              <a:ext cx="21602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6" name="TextBox 25"/>
          <p:cNvSpPr txBox="1"/>
          <p:nvPr/>
        </p:nvSpPr>
        <p:spPr>
          <a:xfrm>
            <a:off x="305858" y="7189362"/>
            <a:ext cx="3478127" cy="448584"/>
          </a:xfrm>
          <a:prstGeom prst="rect">
            <a:avLst/>
          </a:prstGeom>
          <a:noFill/>
        </p:spPr>
        <p:txBody>
          <a:bodyPr wrap="square" rtlCol="0">
            <a:spAutoFit/>
          </a:bodyPr>
          <a:lstStyle/>
          <a:p>
            <a:r>
              <a:rPr lang="en-GB" sz="2315" dirty="0"/>
              <a:t>*</a:t>
            </a:r>
            <a:r>
              <a:rPr lang="en-GB" sz="1103" dirty="0">
                <a:latin typeface="Calibri (body)"/>
              </a:rPr>
              <a:t>Revised Upper Limb Module</a:t>
            </a:r>
          </a:p>
        </p:txBody>
      </p:sp>
      <p:sp>
        <p:nvSpPr>
          <p:cNvPr id="18" name="Slide Number Placeholder 2">
            <a:extLst>
              <a:ext uri="{FF2B5EF4-FFF2-40B4-BE49-F238E27FC236}">
                <a16:creationId xmlns:a16="http://schemas.microsoft.com/office/drawing/2014/main" id="{E93B540A-D2E8-4565-A3E8-1946E8EE02E2}"/>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19</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06325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rPr>
              <a:t>Nusinersen (</a:t>
            </a:r>
            <a:r>
              <a:rPr lang="en-GB" dirty="0" err="1">
                <a:effectLst/>
              </a:rPr>
              <a:t>Spinraza</a:t>
            </a:r>
            <a:r>
              <a:rPr lang="en-GB" dirty="0">
                <a:effectLst/>
              </a:rPr>
              <a:t>, Biogen Idec) </a:t>
            </a:r>
            <a:endParaRPr lang="en-GB" dirty="0"/>
          </a:p>
        </p:txBody>
      </p:sp>
      <p:sp>
        <p:nvSpPr>
          <p:cNvPr id="4" name="Slide Number Placeholder 3"/>
          <p:cNvSpPr>
            <a:spLocks noGrp="1"/>
          </p:cNvSpPr>
          <p:nvPr>
            <p:ph type="sldNum" sz="quarter" idx="12"/>
          </p:nvPr>
        </p:nvSpPr>
        <p:spPr/>
        <p:txBody>
          <a:bodyPr/>
          <a:lstStyle/>
          <a:p>
            <a:fld id="{532824D6-1CC4-45B0-B658-13A760FABFFA}" type="slidenum">
              <a:rPr lang="en-GB" smtClean="0"/>
              <a:pPr/>
              <a:t>2</a:t>
            </a:fld>
            <a:endParaRPr lang="en-GB"/>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3195309103"/>
              </p:ext>
            </p:extLst>
          </p:nvPr>
        </p:nvGraphicFramePr>
        <p:xfrm>
          <a:off x="508000" y="1460066"/>
          <a:ext cx="9551290" cy="5190933"/>
        </p:xfrm>
        <a:graphic>
          <a:graphicData uri="http://schemas.openxmlformats.org/drawingml/2006/table">
            <a:tbl>
              <a:tblPr firstCol="1" bandRow="1">
                <a:tableStyleId>{073A0DAA-6AF3-43AB-8588-CEC1D06C72B9}</a:tableStyleId>
              </a:tblPr>
              <a:tblGrid>
                <a:gridCol w="2225675">
                  <a:extLst>
                    <a:ext uri="{9D8B030D-6E8A-4147-A177-3AD203B41FA5}">
                      <a16:colId xmlns:a16="http://schemas.microsoft.com/office/drawing/2014/main" val="20000"/>
                    </a:ext>
                  </a:extLst>
                </a:gridCol>
                <a:gridCol w="7325615">
                  <a:extLst>
                    <a:ext uri="{9D8B030D-6E8A-4147-A177-3AD203B41FA5}">
                      <a16:colId xmlns:a16="http://schemas.microsoft.com/office/drawing/2014/main" val="20001"/>
                    </a:ext>
                  </a:extLst>
                </a:gridCol>
              </a:tblGrid>
              <a:tr h="907351">
                <a:tc>
                  <a:txBody>
                    <a:bodyPr/>
                    <a:lstStyle/>
                    <a:p>
                      <a:r>
                        <a:rPr lang="en-GB" sz="2000" dirty="0"/>
                        <a:t>Marketing</a:t>
                      </a:r>
                      <a:r>
                        <a:rPr lang="en-GB" sz="2000" baseline="0" dirty="0"/>
                        <a:t> authorisation</a:t>
                      </a:r>
                      <a:endParaRPr lang="en-GB" sz="2000" dirty="0">
                        <a:latin typeface="Arial" panose="020B0604020202020204" pitchFamily="34" charset="0"/>
                        <a:cs typeface="Arial" panose="020B0604020202020204" pitchFamily="34" charset="0"/>
                      </a:endParaRPr>
                    </a:p>
                  </a:txBody>
                  <a:tcPr marL="100817" marR="100817" marT="50408" marB="50408"/>
                </a:tc>
                <a:tc>
                  <a:txBody>
                    <a:bodyPr/>
                    <a:lstStyle/>
                    <a:p>
                      <a:pPr algn="l" fontAlgn="t"/>
                      <a:r>
                        <a:rPr lang="en-GB" dirty="0">
                          <a:effectLst/>
                        </a:rPr>
                        <a:t>Treatment of 5q spinal muscular atrophy</a:t>
                      </a:r>
                    </a:p>
                  </a:txBody>
                  <a:tcPr marL="114300" marR="114300" marT="114300" marB="114300"/>
                </a:tc>
                <a:extLst>
                  <a:ext uri="{0D108BD9-81ED-4DB2-BD59-A6C34878D82A}">
                    <a16:rowId xmlns:a16="http://schemas.microsoft.com/office/drawing/2014/main" val="10000"/>
                  </a:ext>
                </a:extLst>
              </a:tr>
              <a:tr h="907351">
                <a:tc>
                  <a:txBody>
                    <a:bodyPr/>
                    <a:lstStyle/>
                    <a:p>
                      <a:r>
                        <a:rPr lang="en-US" sz="2000" dirty="0"/>
                        <a:t>Mechanism of action</a:t>
                      </a:r>
                      <a:endParaRPr lang="en-GB" sz="2000" dirty="0">
                        <a:latin typeface="Arial" panose="020B0604020202020204" pitchFamily="34" charset="0"/>
                        <a:cs typeface="Arial" panose="020B0604020202020204" pitchFamily="34" charset="0"/>
                      </a:endParaRPr>
                    </a:p>
                  </a:txBody>
                  <a:tcPr marL="100817" marR="100817" marT="50408" marB="50408"/>
                </a:tc>
                <a:tc>
                  <a:txBody>
                    <a:bodyPr/>
                    <a:lstStyle/>
                    <a:p>
                      <a:pPr algn="l" fontAlgn="t"/>
                      <a:r>
                        <a:rPr lang="en-GB" b="0" dirty="0">
                          <a:effectLst/>
                        </a:rPr>
                        <a:t>Antisense oligonucleotide that targets SMN2, causing it to make more complete SMN protein</a:t>
                      </a:r>
                      <a:endParaRPr lang="en-GB" b="1" dirty="0">
                        <a:effectLst/>
                      </a:endParaRPr>
                    </a:p>
                  </a:txBody>
                  <a:tcPr marL="114300" marR="114300" marT="114300" marB="114300"/>
                </a:tc>
                <a:extLst>
                  <a:ext uri="{0D108BD9-81ED-4DB2-BD59-A6C34878D82A}">
                    <a16:rowId xmlns:a16="http://schemas.microsoft.com/office/drawing/2014/main" val="4242195737"/>
                  </a:ext>
                </a:extLst>
              </a:tr>
              <a:tr h="907351">
                <a:tc>
                  <a:txBody>
                    <a:bodyPr/>
                    <a:lstStyle/>
                    <a:p>
                      <a:r>
                        <a:rPr lang="en-GB" sz="2000" dirty="0"/>
                        <a:t>Administration</a:t>
                      </a:r>
                      <a:endParaRPr lang="en-GB" sz="2000" dirty="0">
                        <a:latin typeface="Arial" panose="020B0604020202020204" pitchFamily="34" charset="0"/>
                        <a:cs typeface="Arial" panose="020B0604020202020204" pitchFamily="34" charset="0"/>
                      </a:endParaRPr>
                    </a:p>
                  </a:txBody>
                  <a:tcPr marL="100817" marR="100817" marT="50408" marB="50408"/>
                </a:tc>
                <a:tc>
                  <a:txBody>
                    <a:bodyPr/>
                    <a:lstStyle/>
                    <a:p>
                      <a:pPr algn="l" fontAlgn="t"/>
                      <a:r>
                        <a:rPr lang="en-GB" dirty="0">
                          <a:effectLst/>
                        </a:rPr>
                        <a:t>12 mg, by intrathecal infusion, on days 0, 14, 28 and 63, then every 4 months.</a:t>
                      </a:r>
                    </a:p>
                  </a:txBody>
                  <a:tcPr marL="114300" marR="114300" marT="114300" marB="114300"/>
                </a:tc>
                <a:extLst>
                  <a:ext uri="{0D108BD9-81ED-4DB2-BD59-A6C34878D82A}">
                    <a16:rowId xmlns:a16="http://schemas.microsoft.com/office/drawing/2014/main" val="10001"/>
                  </a:ext>
                </a:extLst>
              </a:tr>
              <a:tr h="907351">
                <a:tc>
                  <a:txBody>
                    <a:bodyPr/>
                    <a:lstStyle/>
                    <a:p>
                      <a:r>
                        <a:rPr lang="en-US" sz="2000" dirty="0"/>
                        <a:t>Price</a:t>
                      </a:r>
                      <a:endParaRPr lang="en-GB" sz="2000" dirty="0">
                        <a:latin typeface="Arial" panose="020B0604020202020204" pitchFamily="34" charset="0"/>
                        <a:cs typeface="Arial" panose="020B0604020202020204" pitchFamily="34" charset="0"/>
                      </a:endParaRPr>
                    </a:p>
                  </a:txBody>
                  <a:tcPr marL="100817" marR="100817" marT="50408" marB="50408"/>
                </a:tc>
                <a:tc>
                  <a:txBody>
                    <a:bodyPr/>
                    <a:lstStyle/>
                    <a:p>
                      <a:r>
                        <a:rPr lang="en-GB" sz="2100" b="0" i="0" kern="1200" dirty="0">
                          <a:solidFill>
                            <a:schemeClr val="dk1"/>
                          </a:solidFill>
                          <a:effectLst/>
                          <a:latin typeface="+mn-lt"/>
                          <a:ea typeface="+mn-ea"/>
                          <a:cs typeface="+mn-cs"/>
                        </a:rPr>
                        <a:t>The list price is £75,000 per vial (excluding VAT; BNF, accessed June 2018).</a:t>
                      </a:r>
                    </a:p>
                    <a:p>
                      <a:r>
                        <a:rPr lang="en-GB" sz="2100" b="0" i="0" kern="1200" dirty="0">
                          <a:solidFill>
                            <a:schemeClr val="dk1"/>
                          </a:solidFill>
                          <a:effectLst/>
                          <a:latin typeface="+mn-lt"/>
                          <a:ea typeface="+mn-ea"/>
                          <a:cs typeface="+mn-cs"/>
                        </a:rPr>
                        <a:t>At list price, the total annual treatment cost is £450,000 for the first year and £225,000 subsequently. Over 5 years, the treatment costs per person would be £1.35 million.</a:t>
                      </a:r>
                    </a:p>
                    <a:p>
                      <a:r>
                        <a:rPr lang="en-GB" sz="2100" b="0" i="0" kern="1200" dirty="0">
                          <a:solidFill>
                            <a:schemeClr val="dk1"/>
                          </a:solidFill>
                          <a:effectLst/>
                          <a:latin typeface="+mn-lt"/>
                          <a:ea typeface="+mn-ea"/>
                          <a:cs typeface="+mn-cs"/>
                        </a:rPr>
                        <a:t>The company has a </a:t>
                      </a:r>
                      <a:r>
                        <a:rPr lang="en-GB" sz="2100" b="0" i="0" u="sng" kern="1200" dirty="0">
                          <a:solidFill>
                            <a:schemeClr val="dk1"/>
                          </a:solidFill>
                          <a:effectLst/>
                          <a:latin typeface="+mn-lt"/>
                          <a:ea typeface="+mn-ea"/>
                          <a:cs typeface="+mn-cs"/>
                          <a:hlinkClick r:id="rId2"/>
                        </a:rPr>
                        <a:t>commercial arrangement</a:t>
                      </a:r>
                      <a:r>
                        <a:rPr lang="en-GB" sz="2100" b="0" i="0" kern="1200" dirty="0">
                          <a:solidFill>
                            <a:schemeClr val="dk1"/>
                          </a:solidFill>
                          <a:effectLst/>
                          <a:latin typeface="+mn-lt"/>
                          <a:ea typeface="+mn-ea"/>
                          <a:cs typeface="+mn-cs"/>
                        </a:rPr>
                        <a:t>.</a:t>
                      </a:r>
                    </a:p>
                    <a:p>
                      <a:pPr algn="l" fontAlgn="t"/>
                      <a:endParaRPr lang="en-GB" b="1" dirty="0">
                        <a:effectLst/>
                      </a:endParaRPr>
                    </a:p>
                  </a:txBody>
                  <a:tcPr marL="114300" marR="114300" marT="114300" marB="114300"/>
                </a:tc>
                <a:extLst>
                  <a:ext uri="{0D108BD9-81ED-4DB2-BD59-A6C34878D82A}">
                    <a16:rowId xmlns:a16="http://schemas.microsoft.com/office/drawing/2014/main" val="1901756979"/>
                  </a:ext>
                </a:extLst>
              </a:tr>
            </a:tbl>
          </a:graphicData>
        </a:graphic>
      </p:graphicFrame>
      <p:sp>
        <p:nvSpPr>
          <p:cNvPr id="5" name="Title 1">
            <a:extLst>
              <a:ext uri="{FF2B5EF4-FFF2-40B4-BE49-F238E27FC236}">
                <a16:creationId xmlns:a16="http://schemas.microsoft.com/office/drawing/2014/main" id="{362583F4-3673-4CD3-8127-A1156D1E92C0}"/>
              </a:ext>
            </a:extLst>
          </p:cNvPr>
          <p:cNvSpPr txBox="1">
            <a:spLocks/>
          </p:cNvSpPr>
          <p:nvPr/>
        </p:nvSpPr>
        <p:spPr>
          <a:xfrm>
            <a:off x="8850702" y="-84021"/>
            <a:ext cx="1841791" cy="446330"/>
          </a:xfrm>
          <a:prstGeom prst="rect">
            <a:avLst/>
          </a:prstGeom>
          <a:solidFill>
            <a:srgbClr val="CBCFD0"/>
          </a:solidFill>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pPr algn="ctr"/>
            <a:r>
              <a:rPr lang="en-GB" sz="2400" dirty="0">
                <a:solidFill>
                  <a:schemeClr val="bg1"/>
                </a:solidFill>
              </a:rPr>
              <a:t>RECAP</a:t>
            </a:r>
            <a:endParaRPr lang="en-GB" sz="2800" dirty="0">
              <a:solidFill>
                <a:schemeClr val="bg1"/>
              </a:solidFill>
            </a:endParaRPr>
          </a:p>
        </p:txBody>
      </p:sp>
    </p:spTree>
    <p:extLst>
      <p:ext uri="{BB962C8B-B14F-4D97-AF65-F5344CB8AC3E}">
        <p14:creationId xmlns:p14="http://schemas.microsoft.com/office/powerpoint/2010/main" val="3983965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EAC assessment of evidence</a:t>
            </a:r>
            <a:br>
              <a:rPr lang="en-GB" dirty="0"/>
            </a:br>
            <a:r>
              <a:rPr lang="en-GB" dirty="0"/>
              <a:t>Registry outcomes – Biogen commissioned</a:t>
            </a:r>
          </a:p>
        </p:txBody>
      </p:sp>
      <p:sp>
        <p:nvSpPr>
          <p:cNvPr id="3" name="Slide Number Placeholder 2"/>
          <p:cNvSpPr>
            <a:spLocks noGrp="1"/>
          </p:cNvSpPr>
          <p:nvPr>
            <p:ph type="sldNum" sz="quarter" idx="12"/>
          </p:nvPr>
        </p:nvSpPr>
        <p:spPr/>
        <p:txBody>
          <a:bodyPr/>
          <a:lstStyle/>
          <a:p>
            <a:fld id="{DDBE135E-2566-4748-853C-8A3B78F0FB00}" type="slidenum">
              <a:rPr lang="en-GB" smtClean="0"/>
              <a:t>20</a:t>
            </a:fld>
            <a:endParaRPr lang="en-GB" dirty="0"/>
          </a:p>
        </p:txBody>
      </p:sp>
      <p:sp>
        <p:nvSpPr>
          <p:cNvPr id="4" name="Content Placeholder 3">
            <a:extLst>
              <a:ext uri="{FF2B5EF4-FFF2-40B4-BE49-F238E27FC236}">
                <a16:creationId xmlns:a16="http://schemas.microsoft.com/office/drawing/2014/main" id="{4F5DBA6C-98B3-4F5F-8DBE-CF428049D045}"/>
              </a:ext>
            </a:extLst>
          </p:cNvPr>
          <p:cNvSpPr>
            <a:spLocks noGrp="1"/>
          </p:cNvSpPr>
          <p:nvPr>
            <p:ph sz="quarter" idx="10"/>
          </p:nvPr>
        </p:nvSpPr>
        <p:spPr>
          <a:xfrm>
            <a:off x="508000" y="1721796"/>
            <a:ext cx="9669780" cy="5019261"/>
          </a:xfrm>
        </p:spPr>
        <p:txBody>
          <a:bodyPr/>
          <a:lstStyle/>
          <a:p>
            <a:r>
              <a:rPr lang="en-GB" dirty="0"/>
              <a:t>European data of 168 type III non-ambulant patients</a:t>
            </a:r>
          </a:p>
          <a:p>
            <a:pPr lvl="1"/>
            <a:r>
              <a:rPr lang="en-GB" dirty="0"/>
              <a:t>159 treated with </a:t>
            </a:r>
            <a:r>
              <a:rPr lang="en-GB" dirty="0" err="1"/>
              <a:t>nusinersen</a:t>
            </a:r>
            <a:r>
              <a:rPr lang="en-GB" dirty="0"/>
              <a:t> (</a:t>
            </a:r>
            <a:r>
              <a:rPr lang="en-US" sz="1800" dirty="0">
                <a:effectLst/>
                <a:highlight>
                  <a:srgbClr val="000000"/>
                </a:highlight>
                <a:latin typeface="Calibri" panose="020F0502020204030204" pitchFamily="34" charset="0"/>
                <a:ea typeface="Calibri" panose="020F0502020204030204" pitchFamily="34" charset="0"/>
                <a:cs typeface="Times New Roman" panose="02020603050405020304" pitchFamily="18" charset="0"/>
              </a:rPr>
              <a:t>REDACTED TEXT</a:t>
            </a:r>
            <a:r>
              <a:rPr lang="en-GB" dirty="0">
                <a:highlight>
                  <a:srgbClr val="000000"/>
                </a:highlight>
              </a:rPr>
              <a:t> </a:t>
            </a:r>
            <a:r>
              <a:rPr lang="en-GB" dirty="0"/>
              <a:t>adult, </a:t>
            </a:r>
            <a:r>
              <a:rPr lang="en-US" sz="1800" dirty="0">
                <a:effectLst/>
                <a:highlight>
                  <a:srgbClr val="000000"/>
                </a:highlight>
                <a:latin typeface="Calibri" panose="020F0502020204030204" pitchFamily="34" charset="0"/>
                <a:ea typeface="Calibri" panose="020F0502020204030204" pitchFamily="34" charset="0"/>
                <a:cs typeface="Times New Roman" panose="02020603050405020304" pitchFamily="18" charset="0"/>
              </a:rPr>
              <a:t>REDACTED TEXT</a:t>
            </a:r>
            <a:r>
              <a:rPr lang="en-GB" dirty="0">
                <a:highlight>
                  <a:srgbClr val="000000"/>
                </a:highlight>
              </a:rPr>
              <a:t> </a:t>
            </a:r>
            <a:r>
              <a:rPr lang="en-GB" dirty="0"/>
              <a:t>paediatric)</a:t>
            </a:r>
          </a:p>
          <a:p>
            <a:pPr lvl="1"/>
            <a:r>
              <a:rPr lang="en-GB" dirty="0"/>
              <a:t>9 untreated (</a:t>
            </a:r>
            <a:r>
              <a:rPr lang="en-US" sz="1800" dirty="0">
                <a:effectLst/>
                <a:highlight>
                  <a:srgbClr val="000000"/>
                </a:highlight>
                <a:latin typeface="Calibri" panose="020F0502020204030204" pitchFamily="34" charset="0"/>
                <a:ea typeface="Calibri" panose="020F0502020204030204" pitchFamily="34" charset="0"/>
                <a:cs typeface="Times New Roman" panose="02020603050405020304" pitchFamily="18" charset="0"/>
              </a:rPr>
              <a:t>REDACTED TEXT </a:t>
            </a:r>
            <a:r>
              <a:rPr lang="en-GB" dirty="0"/>
              <a:t>adult, </a:t>
            </a:r>
            <a:r>
              <a:rPr lang="en-US" sz="1800" dirty="0">
                <a:effectLst/>
                <a:highlight>
                  <a:srgbClr val="000000"/>
                </a:highlight>
                <a:latin typeface="Calibri" panose="020F0502020204030204" pitchFamily="34" charset="0"/>
                <a:ea typeface="Calibri" panose="020F0502020204030204" pitchFamily="34" charset="0"/>
                <a:cs typeface="Times New Roman" panose="02020603050405020304" pitchFamily="18" charset="0"/>
              </a:rPr>
              <a:t>REDACTED TEXT </a:t>
            </a:r>
            <a:r>
              <a:rPr lang="en-GB" dirty="0"/>
              <a:t>paediatric)</a:t>
            </a:r>
          </a:p>
          <a:p>
            <a:r>
              <a:rPr lang="en-GB" dirty="0"/>
              <a:t>Used standard linear modelling to report estimated/predicted amount of change for HFMSE and RULM over 12 months. </a:t>
            </a:r>
          </a:p>
          <a:p>
            <a:r>
              <a:rPr lang="en-GB" dirty="0"/>
              <a:t>Data showed that showed </a:t>
            </a:r>
            <a:r>
              <a:rPr lang="en-US" sz="1800" dirty="0">
                <a:effectLst/>
                <a:highlight>
                  <a:srgbClr val="000000"/>
                </a:highlight>
                <a:latin typeface="Calibri" panose="020F0502020204030204" pitchFamily="34" charset="0"/>
                <a:ea typeface="Calibri" panose="020F0502020204030204" pitchFamily="34" charset="0"/>
                <a:cs typeface="Times New Roman" panose="02020603050405020304" pitchFamily="18" charset="0"/>
              </a:rPr>
              <a:t>REDACTED TEXT </a:t>
            </a:r>
            <a:r>
              <a:rPr lang="en-GB" dirty="0"/>
              <a:t>over 12 months.</a:t>
            </a:r>
          </a:p>
          <a:p>
            <a:r>
              <a:rPr lang="en-GB" dirty="0"/>
              <a:t>EAC considers this a very good sample size but note that this is modelled data and there are relatively few participants in the comparison group</a:t>
            </a:r>
          </a:p>
        </p:txBody>
      </p:sp>
    </p:spTree>
    <p:extLst>
      <p:ext uri="{BB962C8B-B14F-4D97-AF65-F5344CB8AC3E}">
        <p14:creationId xmlns:p14="http://schemas.microsoft.com/office/powerpoint/2010/main" val="1141337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EAC assessment of evidence</a:t>
            </a:r>
            <a:br>
              <a:rPr lang="en-GB" dirty="0"/>
            </a:br>
            <a:r>
              <a:rPr lang="en-GB" dirty="0"/>
              <a:t>Registry outcomes – Biogen commissioned</a:t>
            </a:r>
          </a:p>
        </p:txBody>
      </p:sp>
      <p:sp>
        <p:nvSpPr>
          <p:cNvPr id="3" name="Slide Number Placeholder 2"/>
          <p:cNvSpPr>
            <a:spLocks noGrp="1"/>
          </p:cNvSpPr>
          <p:nvPr>
            <p:ph type="sldNum" sz="quarter" idx="12"/>
          </p:nvPr>
        </p:nvSpPr>
        <p:spPr/>
        <p:txBody>
          <a:bodyPr/>
          <a:lstStyle/>
          <a:p>
            <a:fld id="{DDBE135E-2566-4748-853C-8A3B78F0FB00}" type="slidenum">
              <a:rPr lang="en-GB" smtClean="0"/>
              <a:t>21</a:t>
            </a:fld>
            <a:endParaRPr lang="en-GB" dirty="0"/>
          </a:p>
        </p:txBody>
      </p:sp>
      <p:sp>
        <p:nvSpPr>
          <p:cNvPr id="16" name="TextBox 15">
            <a:extLst>
              <a:ext uri="{FF2B5EF4-FFF2-40B4-BE49-F238E27FC236}">
                <a16:creationId xmlns:a16="http://schemas.microsoft.com/office/drawing/2014/main" id="{96534EE5-2826-481F-AADF-04A4B7B9F3FE}"/>
              </a:ext>
            </a:extLst>
          </p:cNvPr>
          <p:cNvSpPr txBox="1"/>
          <p:nvPr/>
        </p:nvSpPr>
        <p:spPr>
          <a:xfrm>
            <a:off x="305859" y="7154057"/>
            <a:ext cx="3478127" cy="431785"/>
          </a:xfrm>
          <a:prstGeom prst="rect">
            <a:avLst/>
          </a:prstGeom>
          <a:noFill/>
        </p:spPr>
        <p:txBody>
          <a:bodyPr wrap="square" rtlCol="0">
            <a:spAutoFit/>
          </a:bodyPr>
          <a:lstStyle/>
          <a:p>
            <a:r>
              <a:rPr lang="en-GB" sz="1103" dirty="0">
                <a:latin typeface="Calibri (body)"/>
              </a:rPr>
              <a:t>Hammersmith functional motor scale expanded and Revised Upper Limb module</a:t>
            </a:r>
          </a:p>
        </p:txBody>
      </p:sp>
      <p:sp>
        <p:nvSpPr>
          <p:cNvPr id="19" name="TextBox 18">
            <a:extLst>
              <a:ext uri="{FF2B5EF4-FFF2-40B4-BE49-F238E27FC236}">
                <a16:creationId xmlns:a16="http://schemas.microsoft.com/office/drawing/2014/main" id="{C7FECD57-1F2B-4C70-B1A5-F0309607B1EC}"/>
              </a:ext>
            </a:extLst>
          </p:cNvPr>
          <p:cNvSpPr txBox="1"/>
          <p:nvPr/>
        </p:nvSpPr>
        <p:spPr>
          <a:xfrm>
            <a:off x="5216430" y="2850697"/>
            <a:ext cx="5345348" cy="378886"/>
          </a:xfrm>
          <a:prstGeom prst="rect">
            <a:avLst/>
          </a:prstGeom>
          <a:noFill/>
        </p:spPr>
        <p:txBody>
          <a:bodyPr wrap="square">
            <a:spAutoFit/>
          </a:bodyPr>
          <a:lstStyle/>
          <a:p>
            <a:pPr algn="ctr" rtl="0">
              <a:defRPr sz="1862" b="0" i="0" u="none" strike="noStrike" kern="1200" spc="0" baseline="0">
                <a:solidFill>
                  <a:srgbClr val="393938">
                    <a:lumMod val="65000"/>
                    <a:lumOff val="35000"/>
                  </a:srgbClr>
                </a:solidFill>
                <a:latin typeface="+mn-lt"/>
                <a:ea typeface="+mn-ea"/>
                <a:cs typeface="+mn-cs"/>
              </a:defRPr>
            </a:pPr>
            <a:r>
              <a:rPr lang="en-GB" u="none" dirty="0"/>
              <a:t>Paediatric patients</a:t>
            </a:r>
          </a:p>
        </p:txBody>
      </p:sp>
      <p:sp>
        <p:nvSpPr>
          <p:cNvPr id="21" name="TextBox 20">
            <a:extLst>
              <a:ext uri="{FF2B5EF4-FFF2-40B4-BE49-F238E27FC236}">
                <a16:creationId xmlns:a16="http://schemas.microsoft.com/office/drawing/2014/main" id="{6D88CAF2-6960-4D22-BC11-E6D0FC24965F}"/>
              </a:ext>
            </a:extLst>
          </p:cNvPr>
          <p:cNvSpPr txBox="1"/>
          <p:nvPr/>
        </p:nvSpPr>
        <p:spPr>
          <a:xfrm>
            <a:off x="920733" y="3365133"/>
            <a:ext cx="5447488" cy="369332"/>
          </a:xfrm>
          <a:prstGeom prst="rect">
            <a:avLst/>
          </a:prstGeom>
          <a:noFill/>
        </p:spPr>
        <p:txBody>
          <a:bodyPr wrap="square">
            <a:spAutoFit/>
          </a:bodyPr>
          <a:lstStyle/>
          <a:p>
            <a:r>
              <a:rPr lang="en-US" sz="1800" dirty="0">
                <a:effectLst/>
                <a:highlight>
                  <a:srgbClr val="000000"/>
                </a:highlight>
                <a:latin typeface="Calibri" panose="020F0502020204030204" pitchFamily="34" charset="0"/>
                <a:ea typeface="Calibri" panose="020F0502020204030204" pitchFamily="34" charset="0"/>
                <a:cs typeface="Times New Roman" panose="02020603050405020304" pitchFamily="18" charset="0"/>
              </a:rPr>
              <a:t>REDACTED TEXT </a:t>
            </a:r>
            <a:endParaRPr lang="en-GB" dirty="0">
              <a:highlight>
                <a:srgbClr val="000000"/>
              </a:highlight>
            </a:endParaRPr>
          </a:p>
        </p:txBody>
      </p:sp>
      <p:sp>
        <p:nvSpPr>
          <p:cNvPr id="22" name="TextBox 21">
            <a:extLst>
              <a:ext uri="{FF2B5EF4-FFF2-40B4-BE49-F238E27FC236}">
                <a16:creationId xmlns:a16="http://schemas.microsoft.com/office/drawing/2014/main" id="{C95E26B4-A3F6-4A84-9A9B-B831F1E75D21}"/>
              </a:ext>
            </a:extLst>
          </p:cNvPr>
          <p:cNvSpPr txBox="1"/>
          <p:nvPr/>
        </p:nvSpPr>
        <p:spPr>
          <a:xfrm>
            <a:off x="6420255" y="3350788"/>
            <a:ext cx="5447488" cy="369332"/>
          </a:xfrm>
          <a:prstGeom prst="rect">
            <a:avLst/>
          </a:prstGeom>
          <a:noFill/>
        </p:spPr>
        <p:txBody>
          <a:bodyPr wrap="square">
            <a:spAutoFit/>
          </a:bodyPr>
          <a:lstStyle/>
          <a:p>
            <a:r>
              <a:rPr lang="en-US" sz="1800" dirty="0">
                <a:effectLst/>
                <a:highlight>
                  <a:srgbClr val="000000"/>
                </a:highlight>
                <a:latin typeface="Calibri" panose="020F0502020204030204" pitchFamily="34" charset="0"/>
                <a:ea typeface="Calibri" panose="020F0502020204030204" pitchFamily="34" charset="0"/>
                <a:cs typeface="Times New Roman" panose="02020603050405020304" pitchFamily="18" charset="0"/>
              </a:rPr>
              <a:t>REDACTED TEXT </a:t>
            </a:r>
            <a:endParaRPr lang="en-GB" dirty="0">
              <a:highlight>
                <a:srgbClr val="000000"/>
              </a:highlight>
            </a:endParaRPr>
          </a:p>
        </p:txBody>
      </p:sp>
      <p:sp>
        <p:nvSpPr>
          <p:cNvPr id="9" name="TextBox 8">
            <a:extLst>
              <a:ext uri="{FF2B5EF4-FFF2-40B4-BE49-F238E27FC236}">
                <a16:creationId xmlns:a16="http://schemas.microsoft.com/office/drawing/2014/main" id="{BCF54FF8-2A0F-41CE-B371-D9072F8FED8F}"/>
              </a:ext>
            </a:extLst>
          </p:cNvPr>
          <p:cNvSpPr txBox="1"/>
          <p:nvPr/>
        </p:nvSpPr>
        <p:spPr>
          <a:xfrm>
            <a:off x="-263485" y="2850697"/>
            <a:ext cx="5345348" cy="378886"/>
          </a:xfrm>
          <a:prstGeom prst="rect">
            <a:avLst/>
          </a:prstGeom>
          <a:noFill/>
        </p:spPr>
        <p:txBody>
          <a:bodyPr wrap="square">
            <a:spAutoFit/>
          </a:bodyPr>
          <a:lstStyle/>
          <a:p>
            <a:pPr algn="ctr" rtl="0">
              <a:defRPr sz="1862" b="0" i="0" u="none" strike="noStrike" kern="1200" spc="0" baseline="0">
                <a:solidFill>
                  <a:srgbClr val="393938">
                    <a:lumMod val="65000"/>
                    <a:lumOff val="35000"/>
                  </a:srgbClr>
                </a:solidFill>
                <a:latin typeface="+mn-lt"/>
                <a:ea typeface="+mn-ea"/>
                <a:cs typeface="+mn-cs"/>
              </a:defRPr>
            </a:pPr>
            <a:r>
              <a:rPr lang="en-GB" u="none" dirty="0"/>
              <a:t>Adult patients</a:t>
            </a:r>
          </a:p>
        </p:txBody>
      </p:sp>
    </p:spTree>
    <p:extLst>
      <p:ext uri="{BB962C8B-B14F-4D97-AF65-F5344CB8AC3E}">
        <p14:creationId xmlns:p14="http://schemas.microsoft.com/office/powerpoint/2010/main" val="2062967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02DDF2-FA0B-4106-BF2C-20B62CB00CD5}"/>
              </a:ext>
            </a:extLst>
          </p:cNvPr>
          <p:cNvSpPr>
            <a:spLocks noGrp="1"/>
          </p:cNvSpPr>
          <p:nvPr>
            <p:ph type="title"/>
          </p:nvPr>
        </p:nvSpPr>
        <p:spPr/>
        <p:txBody>
          <a:bodyPr/>
          <a:lstStyle/>
          <a:p>
            <a:r>
              <a:rPr lang="en-US" dirty="0"/>
              <a:t>Summary of evidence submission</a:t>
            </a:r>
            <a:br>
              <a:rPr lang="en-US" dirty="0"/>
            </a:br>
            <a:r>
              <a:rPr lang="en-US" dirty="0"/>
              <a:t>Patient advisory group feedback</a:t>
            </a:r>
            <a:endParaRPr lang="en-GB" dirty="0"/>
          </a:p>
        </p:txBody>
      </p:sp>
      <p:sp>
        <p:nvSpPr>
          <p:cNvPr id="2" name="Content Placeholder 1">
            <a:extLst>
              <a:ext uri="{FF2B5EF4-FFF2-40B4-BE49-F238E27FC236}">
                <a16:creationId xmlns:a16="http://schemas.microsoft.com/office/drawing/2014/main" id="{277B1D2E-DB08-4404-A5DB-17C9DF002A9C}"/>
              </a:ext>
            </a:extLst>
          </p:cNvPr>
          <p:cNvSpPr>
            <a:spLocks noGrp="1"/>
          </p:cNvSpPr>
          <p:nvPr>
            <p:ph sz="quarter" idx="10"/>
          </p:nvPr>
        </p:nvSpPr>
        <p:spPr>
          <a:xfrm>
            <a:off x="508000" y="1955260"/>
            <a:ext cx="9669780" cy="4785797"/>
          </a:xfrm>
        </p:spPr>
        <p:txBody>
          <a:bodyPr/>
          <a:lstStyle/>
          <a:p>
            <a:r>
              <a:rPr lang="en-US" dirty="0"/>
              <a:t>As part of the MAA review, evidence was invited from patient groups. These are included within the appendices of the company submission.</a:t>
            </a:r>
          </a:p>
          <a:p>
            <a:r>
              <a:rPr lang="en-GB" dirty="0"/>
              <a:t>SMA UK submitted evidence on:</a:t>
            </a:r>
          </a:p>
          <a:p>
            <a:pPr lvl="1"/>
            <a:r>
              <a:rPr lang="en-GB" dirty="0"/>
              <a:t>Survey asking about ‘The Impact of Not Being Eligible for Treatment on Those Who Have SMA Type III and Their Families’</a:t>
            </a:r>
          </a:p>
          <a:p>
            <a:pPr lvl="1"/>
            <a:r>
              <a:rPr lang="en-GB" dirty="0"/>
              <a:t>PROMS follow-up surveys of two children who had lost ability to walk and will be subject to stopping criteria of remaining ambulant</a:t>
            </a:r>
          </a:p>
          <a:p>
            <a:pPr lvl="1"/>
            <a:r>
              <a:rPr lang="en-GB" dirty="0"/>
              <a:t>Testimonies from adults in Europe who have SMA Type III, have lost their ability to walk and have been treated with nusinersen</a:t>
            </a:r>
          </a:p>
          <a:p>
            <a:pPr lvl="1"/>
            <a:r>
              <a:rPr lang="en-GB" dirty="0"/>
              <a:t>Importance of treatment outcomes to those with Type II and Type III</a:t>
            </a:r>
          </a:p>
          <a:p>
            <a:endParaRPr lang="en-GB" dirty="0"/>
          </a:p>
        </p:txBody>
      </p:sp>
      <p:sp>
        <p:nvSpPr>
          <p:cNvPr id="4" name="Slide Number Placeholder 2">
            <a:extLst>
              <a:ext uri="{FF2B5EF4-FFF2-40B4-BE49-F238E27FC236}">
                <a16:creationId xmlns:a16="http://schemas.microsoft.com/office/drawing/2014/main" id="{76B2687A-8354-4DD8-998E-F1F7C24707D0}"/>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22</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99840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02DDF2-FA0B-4106-BF2C-20B62CB00CD5}"/>
              </a:ext>
            </a:extLst>
          </p:cNvPr>
          <p:cNvSpPr>
            <a:spLocks noGrp="1"/>
          </p:cNvSpPr>
          <p:nvPr>
            <p:ph type="title"/>
          </p:nvPr>
        </p:nvSpPr>
        <p:spPr/>
        <p:txBody>
          <a:bodyPr/>
          <a:lstStyle/>
          <a:p>
            <a:r>
              <a:rPr lang="en-US" dirty="0"/>
              <a:t>Summary of evidence submission</a:t>
            </a:r>
            <a:br>
              <a:rPr lang="en-US" dirty="0"/>
            </a:br>
            <a:r>
              <a:rPr lang="en-US" dirty="0"/>
              <a:t>Patient advisory group feedback</a:t>
            </a:r>
            <a:endParaRPr lang="en-GB" dirty="0"/>
          </a:p>
        </p:txBody>
      </p:sp>
      <p:sp>
        <p:nvSpPr>
          <p:cNvPr id="2" name="Content Placeholder 1">
            <a:extLst>
              <a:ext uri="{FF2B5EF4-FFF2-40B4-BE49-F238E27FC236}">
                <a16:creationId xmlns:a16="http://schemas.microsoft.com/office/drawing/2014/main" id="{277B1D2E-DB08-4404-A5DB-17C9DF002A9C}"/>
              </a:ext>
            </a:extLst>
          </p:cNvPr>
          <p:cNvSpPr>
            <a:spLocks noGrp="1"/>
          </p:cNvSpPr>
          <p:nvPr>
            <p:ph sz="quarter" idx="10"/>
          </p:nvPr>
        </p:nvSpPr>
        <p:spPr>
          <a:xfrm>
            <a:off x="508000" y="1955260"/>
            <a:ext cx="9669780" cy="4785797"/>
          </a:xfrm>
        </p:spPr>
        <p:txBody>
          <a:bodyPr/>
          <a:lstStyle/>
          <a:p>
            <a:r>
              <a:rPr lang="en-US" dirty="0"/>
              <a:t>The evidence re-enforces the </a:t>
            </a:r>
            <a:r>
              <a:rPr lang="en-GB" dirty="0"/>
              <a:t>severe impact that SMA has on the quality of life of patients, carers and their families</a:t>
            </a:r>
          </a:p>
          <a:p>
            <a:r>
              <a:rPr lang="en-GB" dirty="0"/>
              <a:t>Eligibility criteria that stops a small group from receiving this drug is extremely distressing and is unfair</a:t>
            </a:r>
          </a:p>
          <a:p>
            <a:r>
              <a:rPr lang="en-GB" dirty="0"/>
              <a:t>The need to meet eligibility criteria to receive, and continue to receive, nusinersen is stressful for patients and their families</a:t>
            </a:r>
          </a:p>
          <a:p>
            <a:r>
              <a:rPr lang="en-GB" dirty="0"/>
              <a:t>Treatment which stops the progression of disease would be life-changing, even if it doesn’t mean regaining ambulation</a:t>
            </a:r>
          </a:p>
          <a:p>
            <a:r>
              <a:rPr lang="en-GB" dirty="0"/>
              <a:t>People who have lost the ability to walk but have received nusinersen report improvements in daily activities</a:t>
            </a:r>
          </a:p>
          <a:p>
            <a:endParaRPr lang="en-GB" dirty="0"/>
          </a:p>
        </p:txBody>
      </p:sp>
      <p:sp>
        <p:nvSpPr>
          <p:cNvPr id="4" name="Slide Number Placeholder 2">
            <a:extLst>
              <a:ext uri="{FF2B5EF4-FFF2-40B4-BE49-F238E27FC236}">
                <a16:creationId xmlns:a16="http://schemas.microsoft.com/office/drawing/2014/main" id="{5E0A2189-5526-4D1F-9C46-918BB9CDD363}"/>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23</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88542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02DDF2-FA0B-4106-BF2C-20B62CB00CD5}"/>
              </a:ext>
            </a:extLst>
          </p:cNvPr>
          <p:cNvSpPr>
            <a:spLocks noGrp="1"/>
          </p:cNvSpPr>
          <p:nvPr>
            <p:ph type="title"/>
          </p:nvPr>
        </p:nvSpPr>
        <p:spPr/>
        <p:txBody>
          <a:bodyPr/>
          <a:lstStyle/>
          <a:p>
            <a:r>
              <a:rPr lang="en-US" dirty="0"/>
              <a:t>Summary of evidence submission</a:t>
            </a:r>
            <a:br>
              <a:rPr lang="en-US" dirty="0"/>
            </a:br>
            <a:r>
              <a:rPr lang="en-US" dirty="0"/>
              <a:t>Clinician case series</a:t>
            </a:r>
            <a:endParaRPr lang="en-GB" dirty="0"/>
          </a:p>
        </p:txBody>
      </p:sp>
      <p:sp>
        <p:nvSpPr>
          <p:cNvPr id="2" name="Content Placeholder 1">
            <a:extLst>
              <a:ext uri="{FF2B5EF4-FFF2-40B4-BE49-F238E27FC236}">
                <a16:creationId xmlns:a16="http://schemas.microsoft.com/office/drawing/2014/main" id="{277B1D2E-DB08-4404-A5DB-17C9DF002A9C}"/>
              </a:ext>
            </a:extLst>
          </p:cNvPr>
          <p:cNvSpPr>
            <a:spLocks noGrp="1"/>
          </p:cNvSpPr>
          <p:nvPr>
            <p:ph sz="quarter" idx="10"/>
          </p:nvPr>
        </p:nvSpPr>
        <p:spPr>
          <a:xfrm>
            <a:off x="508000" y="1955260"/>
            <a:ext cx="9669780" cy="4785797"/>
          </a:xfrm>
        </p:spPr>
        <p:txBody>
          <a:bodyPr/>
          <a:lstStyle/>
          <a:p>
            <a:r>
              <a:rPr lang="en-US" dirty="0"/>
              <a:t>As part of the MAA review, evidence was invited from clinicians on the use of nusinersen within the UK. These are included within the appendices of the company submission.</a:t>
            </a:r>
          </a:p>
          <a:p>
            <a:r>
              <a:rPr lang="en-GB" dirty="0"/>
              <a:t>Case series were presented for</a:t>
            </a:r>
          </a:p>
          <a:p>
            <a:pPr lvl="1"/>
            <a:r>
              <a:rPr lang="en-GB" dirty="0"/>
              <a:t>2 siblings: one who is non-ambulant and not treated with nusinersen, and one who is ambulant and treated with nusinersen</a:t>
            </a:r>
          </a:p>
          <a:p>
            <a:pPr lvl="1"/>
            <a:r>
              <a:rPr lang="en-GB" dirty="0"/>
              <a:t>2 siblings: one who is non-ambulant and not treated with nusinersen, and one who is ambulant and treated with nusinersen</a:t>
            </a:r>
          </a:p>
          <a:p>
            <a:pPr lvl="1"/>
            <a:r>
              <a:rPr lang="en-GB" dirty="0"/>
              <a:t>1 patient who has lost ambulation on nusinersen</a:t>
            </a:r>
          </a:p>
          <a:p>
            <a:pPr lvl="1"/>
            <a:r>
              <a:rPr lang="en-GB" dirty="0"/>
              <a:t>1 patient who has regained ambulation nusinersen</a:t>
            </a:r>
          </a:p>
          <a:p>
            <a:pPr lvl="1"/>
            <a:endParaRPr lang="en-GB" dirty="0"/>
          </a:p>
        </p:txBody>
      </p:sp>
      <p:sp>
        <p:nvSpPr>
          <p:cNvPr id="4" name="Slide Number Placeholder 2">
            <a:extLst>
              <a:ext uri="{FF2B5EF4-FFF2-40B4-BE49-F238E27FC236}">
                <a16:creationId xmlns:a16="http://schemas.microsoft.com/office/drawing/2014/main" id="{62A6030A-EF7C-45C9-A965-EDF86F344875}"/>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24</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55946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EAC assessment of evidence</a:t>
            </a:r>
            <a:br>
              <a:rPr lang="en-GB" dirty="0"/>
            </a:br>
            <a:r>
              <a:rPr lang="en-GB" dirty="0"/>
              <a:t>Patient advisory group feedback</a:t>
            </a:r>
          </a:p>
        </p:txBody>
      </p:sp>
      <p:sp>
        <p:nvSpPr>
          <p:cNvPr id="19" name="TextBox 18">
            <a:extLst>
              <a:ext uri="{FF2B5EF4-FFF2-40B4-BE49-F238E27FC236}">
                <a16:creationId xmlns:a16="http://schemas.microsoft.com/office/drawing/2014/main" id="{308896B6-709A-4C9E-8F71-A60A7E25E17B}"/>
              </a:ext>
            </a:extLst>
          </p:cNvPr>
          <p:cNvSpPr txBox="1"/>
          <p:nvPr/>
        </p:nvSpPr>
        <p:spPr>
          <a:xfrm>
            <a:off x="376514" y="1573718"/>
            <a:ext cx="10067965" cy="5279074"/>
          </a:xfrm>
          <a:prstGeom prst="rect">
            <a:avLst/>
          </a:prstGeom>
          <a:noFill/>
        </p:spPr>
        <p:txBody>
          <a:bodyPr wrap="square">
            <a:spAutoFit/>
          </a:bodyPr>
          <a:lstStyle/>
          <a:p>
            <a:pPr marL="285750" indent="-285750">
              <a:lnSpc>
                <a:spcPct val="115000"/>
              </a:lnSpc>
              <a:spcAft>
                <a:spcPts val="600"/>
              </a:spcAft>
              <a:buFont typeface="Arial" panose="020B0604020202020204" pitchFamily="34" charset="0"/>
              <a:buChar char="•"/>
            </a:pPr>
            <a:r>
              <a:rPr lang="en-GB" sz="2000" dirty="0">
                <a:latin typeface="+mj-lt"/>
                <a:ea typeface="Calibri" panose="020F0502020204030204" pitchFamily="34" charset="0"/>
                <a:cs typeface="Times New Roman" panose="02020603050405020304" pitchFamily="18" charset="0"/>
              </a:rPr>
              <a:t>Testimonial information from 94 patients and/or family members. </a:t>
            </a:r>
          </a:p>
          <a:p>
            <a:pPr marL="807278" lvl="1" indent="-285750">
              <a:lnSpc>
                <a:spcPct val="115000"/>
              </a:lnSpc>
              <a:spcAft>
                <a:spcPts val="600"/>
              </a:spcAft>
              <a:buFont typeface="Arial" panose="020B0604020202020204" pitchFamily="34" charset="0"/>
              <a:buChar char="•"/>
            </a:pPr>
            <a:r>
              <a:rPr lang="en-GB" sz="2000" dirty="0">
                <a:latin typeface="+mj-lt"/>
                <a:ea typeface="Calibri" panose="020F0502020204030204" pitchFamily="34" charset="0"/>
                <a:cs typeface="Times New Roman" panose="02020603050405020304" pitchFamily="18" charset="0"/>
              </a:rPr>
              <a:t>55 from non-ambulant type III patients or family members from 5 sources</a:t>
            </a:r>
          </a:p>
          <a:p>
            <a:pPr marL="807278" lvl="1" indent="-285750">
              <a:lnSpc>
                <a:spcPct val="115000"/>
              </a:lnSpc>
              <a:spcAft>
                <a:spcPts val="600"/>
              </a:spcAft>
              <a:buFont typeface="Arial" panose="020B0604020202020204" pitchFamily="34" charset="0"/>
              <a:buChar char="•"/>
            </a:pPr>
            <a:r>
              <a:rPr lang="en-GB" sz="2000" dirty="0">
                <a:latin typeface="+mj-lt"/>
                <a:ea typeface="Calibri" panose="020F0502020204030204" pitchFamily="34" charset="0"/>
                <a:cs typeface="Times New Roman" panose="02020603050405020304" pitchFamily="18" charset="0"/>
              </a:rPr>
              <a:t>41 from concerning either type II, ambulant or not treated with nusinersen</a:t>
            </a:r>
          </a:p>
          <a:p>
            <a:pPr marL="285750" indent="-285750">
              <a:lnSpc>
                <a:spcPct val="115000"/>
              </a:lnSpc>
              <a:spcAft>
                <a:spcPts val="600"/>
              </a:spcAft>
              <a:buFont typeface="Arial" panose="020B0604020202020204" pitchFamily="34" charset="0"/>
              <a:buChar char="•"/>
            </a:pPr>
            <a:r>
              <a:rPr lang="en-GB" sz="2000" dirty="0">
                <a:latin typeface="+mj-lt"/>
                <a:ea typeface="Calibri" panose="020F0502020204030204" pitchFamily="34" charset="0"/>
                <a:cs typeface="Times New Roman" panose="02020603050405020304" pitchFamily="18" charset="0"/>
              </a:rPr>
              <a:t>Of the 5 sources:</a:t>
            </a:r>
          </a:p>
          <a:p>
            <a:pPr marL="807278" lvl="1" indent="-285750">
              <a:lnSpc>
                <a:spcPct val="115000"/>
              </a:lnSpc>
              <a:spcAft>
                <a:spcPts val="600"/>
              </a:spcAft>
              <a:buFont typeface="Arial" panose="020B0604020202020204" pitchFamily="34" charset="0"/>
              <a:buChar char="•"/>
            </a:pPr>
            <a:r>
              <a:rPr lang="en-GB" sz="2000" dirty="0">
                <a:latin typeface="+mj-lt"/>
                <a:ea typeface="Calibri" panose="020F0502020204030204" pitchFamily="34" charset="0"/>
                <a:cs typeface="Times New Roman" panose="02020603050405020304" pitchFamily="18" charset="0"/>
              </a:rPr>
              <a:t>1 presented information from people who are non-ambulant with type III SMA about the impact of being ineligible for treatment under the managed access agreement, including the mental health impact. </a:t>
            </a:r>
          </a:p>
          <a:p>
            <a:pPr marL="807278" lvl="1" indent="-285750">
              <a:lnSpc>
                <a:spcPct val="115000"/>
              </a:lnSpc>
              <a:spcAft>
                <a:spcPts val="600"/>
              </a:spcAft>
              <a:buFont typeface="Arial" panose="020B0604020202020204" pitchFamily="34" charset="0"/>
              <a:buChar char="•"/>
            </a:pPr>
            <a:r>
              <a:rPr lang="en-GB" sz="2000" dirty="0">
                <a:latin typeface="+mj-lt"/>
                <a:ea typeface="Calibri" panose="020F0502020204030204" pitchFamily="34" charset="0"/>
                <a:cs typeface="Times New Roman" panose="02020603050405020304" pitchFamily="18" charset="0"/>
              </a:rPr>
              <a:t>1 reported importance of specific outcomes to patients other than being able to walk</a:t>
            </a:r>
          </a:p>
          <a:p>
            <a:pPr marL="807278" lvl="1" indent="-285750">
              <a:lnSpc>
                <a:spcPct val="115000"/>
              </a:lnSpc>
              <a:spcAft>
                <a:spcPts val="600"/>
              </a:spcAft>
              <a:buFont typeface="Arial" panose="020B0604020202020204" pitchFamily="34" charset="0"/>
              <a:buChar char="•"/>
            </a:pPr>
            <a:r>
              <a:rPr lang="en-GB" sz="2000" dirty="0">
                <a:latin typeface="+mj-lt"/>
                <a:ea typeface="Calibri" panose="020F0502020204030204" pitchFamily="34" charset="0"/>
                <a:cs typeface="Times New Roman" panose="02020603050405020304" pitchFamily="18" charset="0"/>
              </a:rPr>
              <a:t>3 related to the effects of receiving treatment (in both children and adults)</a:t>
            </a:r>
          </a:p>
          <a:p>
            <a:pPr marL="285750" indent="-285750">
              <a:lnSpc>
                <a:spcPct val="115000"/>
              </a:lnSpc>
              <a:spcAft>
                <a:spcPts val="600"/>
              </a:spcAft>
              <a:buFont typeface="Arial" panose="020B0604020202020204" pitchFamily="34" charset="0"/>
              <a:buChar char="•"/>
            </a:pPr>
            <a:r>
              <a:rPr lang="en-GB" sz="2000" dirty="0">
                <a:latin typeface="+mj-lt"/>
                <a:ea typeface="Calibri" panose="020F0502020204030204" pitchFamily="34" charset="0"/>
                <a:cs typeface="Times New Roman" panose="02020603050405020304" pitchFamily="18" charset="0"/>
              </a:rPr>
              <a:t>Vast majority in favour of nusinersen in the non-ambulant type III population </a:t>
            </a:r>
          </a:p>
          <a:p>
            <a:pPr marL="285750" indent="-285750">
              <a:lnSpc>
                <a:spcPct val="115000"/>
              </a:lnSpc>
              <a:spcAft>
                <a:spcPts val="600"/>
              </a:spcAft>
              <a:buFont typeface="Arial" panose="020B0604020202020204" pitchFamily="34" charset="0"/>
              <a:buChar char="•"/>
            </a:pPr>
            <a:r>
              <a:rPr lang="en-GB" sz="2000" dirty="0">
                <a:latin typeface="+mj-lt"/>
                <a:ea typeface="Calibri" panose="020F0502020204030204" pitchFamily="34" charset="0"/>
                <a:cs typeface="Times New Roman" panose="02020603050405020304" pitchFamily="18" charset="0"/>
              </a:rPr>
              <a:t>However, EAC concluded that, it is not possible to validate these reports and so it was not appropriate for us to use this information in decision making process </a:t>
            </a:r>
            <a:endParaRPr lang="en-GB" sz="2000" dirty="0">
              <a:effectLst/>
              <a:latin typeface="+mj-lt"/>
              <a:ea typeface="Calibri" panose="020F0502020204030204" pitchFamily="34" charset="0"/>
              <a:cs typeface="Times New Roman" panose="02020603050405020304" pitchFamily="18" charset="0"/>
            </a:endParaRPr>
          </a:p>
        </p:txBody>
      </p:sp>
      <p:sp>
        <p:nvSpPr>
          <p:cNvPr id="4" name="Slide Number Placeholder 2">
            <a:extLst>
              <a:ext uri="{FF2B5EF4-FFF2-40B4-BE49-F238E27FC236}">
                <a16:creationId xmlns:a16="http://schemas.microsoft.com/office/drawing/2014/main" id="{1E83C5F4-5E1D-47D5-9761-720A82B445A1}"/>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25</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56079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EAC assessment of evidence</a:t>
            </a:r>
            <a:br>
              <a:rPr lang="en-GB" dirty="0"/>
            </a:br>
            <a:r>
              <a:rPr lang="en-GB" dirty="0"/>
              <a:t>Conclusion</a:t>
            </a:r>
          </a:p>
        </p:txBody>
      </p:sp>
      <p:sp>
        <p:nvSpPr>
          <p:cNvPr id="3" name="Content Placeholder 2">
            <a:extLst>
              <a:ext uri="{FF2B5EF4-FFF2-40B4-BE49-F238E27FC236}">
                <a16:creationId xmlns:a16="http://schemas.microsoft.com/office/drawing/2014/main" id="{F11216E7-B622-4E2D-98C2-E973297E7E62}"/>
              </a:ext>
            </a:extLst>
          </p:cNvPr>
          <p:cNvSpPr>
            <a:spLocks noGrp="1"/>
          </p:cNvSpPr>
          <p:nvPr>
            <p:ph sz="quarter" idx="10"/>
          </p:nvPr>
        </p:nvSpPr>
        <p:spPr>
          <a:xfrm>
            <a:off x="508000" y="1818290"/>
            <a:ext cx="9669780" cy="4922767"/>
          </a:xfrm>
        </p:spPr>
        <p:txBody>
          <a:bodyPr/>
          <a:lstStyle/>
          <a:p>
            <a:r>
              <a:rPr lang="en-GB" dirty="0"/>
              <a:t>New evidence </a:t>
            </a:r>
            <a:r>
              <a:rPr lang="en-GB" b="1" dirty="0"/>
              <a:t>does not </a:t>
            </a:r>
            <a:r>
              <a:rPr lang="en-GB" dirty="0"/>
              <a:t>provide sufficient new information and demonstrate a comparable clinical benefit for non-ambulant patients to support a recommendation to amend the MAA eligibility criteria to expand access to non-ambulant type III SMA patients</a:t>
            </a:r>
          </a:p>
          <a:p>
            <a:pPr lvl="1"/>
            <a:r>
              <a:rPr lang="en-GB" dirty="0"/>
              <a:t>The quality of evidence as a whole is too poor and the results too inconclusive</a:t>
            </a:r>
          </a:p>
          <a:p>
            <a:pPr lvl="1"/>
            <a:r>
              <a:rPr lang="en-GB" dirty="0"/>
              <a:t>The majority of the evidence appears to show that those who are type III non-ambulant would show less improvement that those with type II </a:t>
            </a:r>
          </a:p>
          <a:p>
            <a:endParaRPr lang="en-GB" dirty="0"/>
          </a:p>
        </p:txBody>
      </p:sp>
      <p:sp>
        <p:nvSpPr>
          <p:cNvPr id="4" name="Slide Number Placeholder 2">
            <a:extLst>
              <a:ext uri="{FF2B5EF4-FFF2-40B4-BE49-F238E27FC236}">
                <a16:creationId xmlns:a16="http://schemas.microsoft.com/office/drawing/2014/main" id="{8D50432C-BA54-4319-8FA1-6D15ABE46F77}"/>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26</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761671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MAOC consideration of evidence</a:t>
            </a:r>
            <a:br>
              <a:rPr lang="en-GB" dirty="0"/>
            </a:br>
            <a:endParaRPr lang="en-GB" dirty="0"/>
          </a:p>
        </p:txBody>
      </p:sp>
      <p:sp>
        <p:nvSpPr>
          <p:cNvPr id="3" name="Content Placeholder 2">
            <a:extLst>
              <a:ext uri="{FF2B5EF4-FFF2-40B4-BE49-F238E27FC236}">
                <a16:creationId xmlns:a16="http://schemas.microsoft.com/office/drawing/2014/main" id="{E46E1445-08D3-4177-9C33-CBC3968C4152}"/>
              </a:ext>
            </a:extLst>
          </p:cNvPr>
          <p:cNvSpPr>
            <a:spLocks noGrp="1"/>
          </p:cNvSpPr>
          <p:nvPr>
            <p:ph sz="quarter" idx="10"/>
          </p:nvPr>
        </p:nvSpPr>
        <p:spPr>
          <a:xfrm>
            <a:off x="392565" y="1058579"/>
            <a:ext cx="10058400" cy="5850221"/>
          </a:xfrm>
        </p:spPr>
        <p:txBody>
          <a:bodyPr/>
          <a:lstStyle/>
          <a:p>
            <a:r>
              <a:rPr lang="en-GB" sz="2200" dirty="0"/>
              <a:t>MAOC do not support the recommendation of the EAC and recommend access should be expanded to non-ambulant type III SMA patients </a:t>
            </a:r>
          </a:p>
          <a:p>
            <a:r>
              <a:rPr lang="en-GB" sz="2200" dirty="0"/>
              <a:t>The MAOC considered that the objectives of the interim review did not allow for the evidence to be considered fairly and highlight:</a:t>
            </a:r>
          </a:p>
          <a:p>
            <a:pPr lvl="1"/>
            <a:r>
              <a:rPr lang="en-GB" sz="2200" dirty="0"/>
              <a:t>assessing the quality of the evidence for decision-making was not considered in the context of SMA as a rare disease</a:t>
            </a:r>
          </a:p>
          <a:p>
            <a:pPr lvl="1"/>
            <a:r>
              <a:rPr lang="en-GB" sz="2200" dirty="0"/>
              <a:t>current SMA classification systems were not developed to distinguish between groups of patients for commissioning purposes </a:t>
            </a:r>
          </a:p>
          <a:p>
            <a:pPr lvl="1"/>
            <a:r>
              <a:rPr lang="en-GB" sz="2200" dirty="0"/>
              <a:t>EAC has relied upon clinically meaningful improvement in clinical studies, which do not reflect outcomes that patient’s report as being important for them</a:t>
            </a:r>
          </a:p>
          <a:p>
            <a:pPr lvl="1"/>
            <a:r>
              <a:rPr lang="en-GB" sz="2200" dirty="0"/>
              <a:t>stabilisation (as opposed to an improvement) is the benefit of nusinersen for this group and the framing of the question for the evidence review does not allow for consideration of this point</a:t>
            </a:r>
          </a:p>
          <a:p>
            <a:pPr lvl="1"/>
            <a:r>
              <a:rPr lang="en-GB" sz="2200" dirty="0"/>
              <a:t>patient accounts of the benefits of treatment were not considered</a:t>
            </a:r>
          </a:p>
          <a:p>
            <a:endParaRPr lang="en-GB" sz="2200" dirty="0"/>
          </a:p>
          <a:p>
            <a:pPr marL="4763" indent="0">
              <a:buNone/>
            </a:pPr>
            <a:endParaRPr lang="en-GB" sz="2200" dirty="0"/>
          </a:p>
          <a:p>
            <a:endParaRPr lang="en-GB" sz="2200" dirty="0"/>
          </a:p>
        </p:txBody>
      </p:sp>
      <p:sp>
        <p:nvSpPr>
          <p:cNvPr id="4" name="Slide Number Placeholder 2">
            <a:extLst>
              <a:ext uri="{FF2B5EF4-FFF2-40B4-BE49-F238E27FC236}">
                <a16:creationId xmlns:a16="http://schemas.microsoft.com/office/drawing/2014/main" id="{8D6098BF-351C-4006-8F88-AE67507E5512}"/>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27</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44585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MAOC consideration of evidence</a:t>
            </a:r>
            <a:br>
              <a:rPr lang="en-GB" dirty="0"/>
            </a:br>
            <a:r>
              <a:rPr lang="en-GB" dirty="0"/>
              <a:t>SMA classification</a:t>
            </a:r>
            <a:br>
              <a:rPr lang="en-GB" dirty="0"/>
            </a:br>
            <a:endParaRPr lang="en-GB" dirty="0"/>
          </a:p>
        </p:txBody>
      </p:sp>
      <p:sp>
        <p:nvSpPr>
          <p:cNvPr id="3" name="Content Placeholder 2">
            <a:extLst>
              <a:ext uri="{FF2B5EF4-FFF2-40B4-BE49-F238E27FC236}">
                <a16:creationId xmlns:a16="http://schemas.microsoft.com/office/drawing/2014/main" id="{E46E1445-08D3-4177-9C33-CBC3968C4152}"/>
              </a:ext>
            </a:extLst>
          </p:cNvPr>
          <p:cNvSpPr>
            <a:spLocks noGrp="1"/>
          </p:cNvSpPr>
          <p:nvPr>
            <p:ph sz="quarter" idx="10"/>
          </p:nvPr>
        </p:nvSpPr>
        <p:spPr>
          <a:xfrm>
            <a:off x="508000" y="1741251"/>
            <a:ext cx="9669780" cy="4999806"/>
          </a:xfrm>
        </p:spPr>
        <p:txBody>
          <a:bodyPr/>
          <a:lstStyle/>
          <a:p>
            <a:pPr>
              <a:spcBef>
                <a:spcPts val="1800"/>
              </a:spcBef>
            </a:pPr>
            <a:r>
              <a:rPr lang="en-GB" dirty="0"/>
              <a:t>SMA classification system was intended to aid our understanding of disease states - not act as a barrier to access treatment</a:t>
            </a:r>
          </a:p>
          <a:p>
            <a:pPr>
              <a:spcBef>
                <a:spcPts val="1800"/>
              </a:spcBef>
            </a:pPr>
            <a:r>
              <a:rPr lang="en-GB" dirty="0"/>
              <a:t>boundaries between the different SMA clinical classifications are not clear cut and the application of a type can be a subjective decision</a:t>
            </a:r>
          </a:p>
          <a:p>
            <a:pPr>
              <a:spcBef>
                <a:spcPts val="1800"/>
              </a:spcBef>
            </a:pPr>
            <a:r>
              <a:rPr lang="en-GB" dirty="0"/>
              <a:t>the assessment of ambulation is very subjective and can vary from day to day</a:t>
            </a:r>
          </a:p>
          <a:p>
            <a:pPr>
              <a:spcBef>
                <a:spcPts val="1800"/>
              </a:spcBef>
            </a:pPr>
            <a:r>
              <a:rPr lang="en-GB" dirty="0"/>
              <a:t>the MAA applies the WHO definition for independent ambulation which we heard is not commonly used in clinical classification and so has created inconsistencies with regards to nusinersen access </a:t>
            </a:r>
          </a:p>
          <a:p>
            <a:pPr marL="4763" indent="0">
              <a:spcBef>
                <a:spcPts val="1800"/>
              </a:spcBef>
              <a:buNone/>
            </a:pPr>
            <a:endParaRPr lang="en-GB" dirty="0"/>
          </a:p>
          <a:p>
            <a:pPr>
              <a:spcBef>
                <a:spcPts val="1800"/>
              </a:spcBef>
            </a:pPr>
            <a:endParaRPr lang="en-GB" dirty="0"/>
          </a:p>
        </p:txBody>
      </p:sp>
      <p:sp>
        <p:nvSpPr>
          <p:cNvPr id="4" name="Slide Number Placeholder 2">
            <a:extLst>
              <a:ext uri="{FF2B5EF4-FFF2-40B4-BE49-F238E27FC236}">
                <a16:creationId xmlns:a16="http://schemas.microsoft.com/office/drawing/2014/main" id="{81757979-A15D-442D-A420-FCBFBE16652E}"/>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28</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349319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MAOC consideration of evidence</a:t>
            </a:r>
            <a:br>
              <a:rPr lang="en-GB" dirty="0"/>
            </a:br>
            <a:r>
              <a:rPr lang="en-GB" dirty="0"/>
              <a:t>Stabilisation is the aim of treatment</a:t>
            </a:r>
            <a:br>
              <a:rPr lang="en-GB" dirty="0"/>
            </a:br>
            <a:endParaRPr lang="en-GB" dirty="0"/>
          </a:p>
        </p:txBody>
      </p:sp>
      <p:sp>
        <p:nvSpPr>
          <p:cNvPr id="3" name="Content Placeholder 2">
            <a:extLst>
              <a:ext uri="{FF2B5EF4-FFF2-40B4-BE49-F238E27FC236}">
                <a16:creationId xmlns:a16="http://schemas.microsoft.com/office/drawing/2014/main" id="{E46E1445-08D3-4177-9C33-CBC3968C4152}"/>
              </a:ext>
            </a:extLst>
          </p:cNvPr>
          <p:cNvSpPr>
            <a:spLocks noGrp="1"/>
          </p:cNvSpPr>
          <p:nvPr>
            <p:ph sz="quarter" idx="10"/>
          </p:nvPr>
        </p:nvSpPr>
        <p:spPr>
          <a:xfrm>
            <a:off x="508000" y="1741251"/>
            <a:ext cx="9669780" cy="4999806"/>
          </a:xfrm>
        </p:spPr>
        <p:txBody>
          <a:bodyPr/>
          <a:lstStyle/>
          <a:p>
            <a:r>
              <a:rPr lang="en-GB" dirty="0"/>
              <a:t>Nusinersen preserves motor neurones, rather than creating new ones</a:t>
            </a:r>
          </a:p>
          <a:p>
            <a:endParaRPr lang="en-GB" dirty="0"/>
          </a:p>
          <a:p>
            <a:r>
              <a:rPr lang="en-GB" dirty="0"/>
              <a:t>‘Comparable clinical benefit’ to type IIs is the wrong benchmark to consider</a:t>
            </a:r>
            <a:r>
              <a:rPr lang="en-GB" b="1" dirty="0"/>
              <a:t>. </a:t>
            </a:r>
            <a:r>
              <a:rPr lang="en-GB" dirty="0"/>
              <a:t>Instead, the benchmark for these patients should be stabilisation of disease</a:t>
            </a:r>
          </a:p>
          <a:p>
            <a:endParaRPr lang="en-GB" dirty="0"/>
          </a:p>
          <a:p>
            <a:r>
              <a:rPr lang="en-GB" dirty="0"/>
              <a:t>The evidence presented demonstrate that nusinersen stabilises patients</a:t>
            </a:r>
          </a:p>
        </p:txBody>
      </p:sp>
      <p:sp>
        <p:nvSpPr>
          <p:cNvPr id="4" name="Slide Number Placeholder 2">
            <a:extLst>
              <a:ext uri="{FF2B5EF4-FFF2-40B4-BE49-F238E27FC236}">
                <a16:creationId xmlns:a16="http://schemas.microsoft.com/office/drawing/2014/main" id="{EFC2B7BA-6CAF-41FC-9FE8-6B5E281C7BF7}"/>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29</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18739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dirty="0">
                <a:solidFill>
                  <a:srgbClr val="195962"/>
                </a:solidFill>
              </a:rPr>
              <a:t>Spinal muscular atrophy </a:t>
            </a:r>
            <a:br>
              <a:rPr lang="en-GB" sz="3087" dirty="0"/>
            </a:br>
            <a:r>
              <a:rPr lang="en-GB" sz="3000" dirty="0"/>
              <a:t>Disease</a:t>
            </a:r>
            <a:r>
              <a:rPr lang="en-GB" sz="3000" i="1" dirty="0"/>
              <a:t> </a:t>
            </a:r>
            <a:r>
              <a:rPr lang="en-GB" sz="3000" dirty="0"/>
              <a:t>background</a:t>
            </a:r>
          </a:p>
        </p:txBody>
      </p:sp>
      <p:sp>
        <p:nvSpPr>
          <p:cNvPr id="4" name="Slide Number Placeholder 3"/>
          <p:cNvSpPr>
            <a:spLocks noGrp="1"/>
          </p:cNvSpPr>
          <p:nvPr>
            <p:ph type="sldNum" sz="quarter" idx="12"/>
          </p:nvPr>
        </p:nvSpPr>
        <p:spPr/>
        <p:txBody>
          <a:bodyPr/>
          <a:lstStyle/>
          <a:p>
            <a:fld id="{532824D6-1CC4-45B0-B658-13A760FABFFA}" type="slidenum">
              <a:rPr lang="en-GB" smtClean="0">
                <a:solidFill>
                  <a:prstClr val="black">
                    <a:tint val="75000"/>
                  </a:prstClr>
                </a:solidFill>
              </a:rPr>
              <a:pPr/>
              <a:t>3</a:t>
            </a:fld>
            <a:endParaRPr lang="en-GB">
              <a:solidFill>
                <a:prstClr val="black">
                  <a:tint val="75000"/>
                </a:prstClr>
              </a:solidFill>
            </a:endParaRPr>
          </a:p>
        </p:txBody>
      </p:sp>
      <p:sp>
        <p:nvSpPr>
          <p:cNvPr id="3" name="Content Placeholder 2"/>
          <p:cNvSpPr>
            <a:spLocks noGrp="1"/>
          </p:cNvSpPr>
          <p:nvPr>
            <p:ph sz="quarter" idx="10"/>
          </p:nvPr>
        </p:nvSpPr>
        <p:spPr>
          <a:xfrm>
            <a:off x="508000" y="1653009"/>
            <a:ext cx="9669780" cy="5444103"/>
          </a:xfrm>
        </p:spPr>
        <p:txBody>
          <a:bodyPr/>
          <a:lstStyle/>
          <a:p>
            <a:r>
              <a:rPr lang="en-GB" sz="2200" dirty="0"/>
              <a:t>SMA is a genetic, progressive neuromuscular disease most commonly caused by mutations in the </a:t>
            </a:r>
            <a:r>
              <a:rPr lang="en-GB" sz="2200" i="1" dirty="0"/>
              <a:t>SMN1</a:t>
            </a:r>
            <a:r>
              <a:rPr lang="en-GB" sz="2200" dirty="0"/>
              <a:t> on chromosome 5q</a:t>
            </a:r>
          </a:p>
          <a:p>
            <a:pPr lvl="1"/>
            <a:r>
              <a:rPr lang="en-GB" sz="2200" i="1" dirty="0"/>
              <a:t>SMN1</a:t>
            </a:r>
            <a:r>
              <a:rPr lang="en-GB" sz="2200" dirty="0"/>
              <a:t> gene encodes the “survival motor neurone” (SMN) protein</a:t>
            </a:r>
          </a:p>
          <a:p>
            <a:pPr lvl="1"/>
            <a:r>
              <a:rPr lang="en-GB" sz="2200" dirty="0"/>
              <a:t>The lack of SMN protein causes the motor neurones to malfunction, deteriorate and eventually die</a:t>
            </a:r>
          </a:p>
          <a:p>
            <a:r>
              <a:rPr lang="en-GB" sz="2200" dirty="0"/>
              <a:t>Long-term degenerative condition causing muscle weakness, results in gradually worsening physical disabilities and mobility loss. </a:t>
            </a:r>
          </a:p>
          <a:p>
            <a:r>
              <a:rPr lang="en-GB" sz="2200" dirty="0"/>
              <a:t>Estimated that ~100 people are born with SMA per year, and 1,200–2,500 children and adults are currently living with SMA, in the UK </a:t>
            </a:r>
          </a:p>
          <a:p>
            <a:r>
              <a:rPr lang="en-GB" sz="2200" dirty="0"/>
              <a:t>SMN2 can compensate for the SMN1 deletion to some degree, the number of SMN2 gene copies is inversely related to the severity of SMA and can be used to predict the course of the disease</a:t>
            </a:r>
          </a:p>
        </p:txBody>
      </p:sp>
      <p:sp>
        <p:nvSpPr>
          <p:cNvPr id="6" name="Title 1"/>
          <p:cNvSpPr txBox="1">
            <a:spLocks/>
          </p:cNvSpPr>
          <p:nvPr/>
        </p:nvSpPr>
        <p:spPr>
          <a:xfrm>
            <a:off x="8850702" y="-84021"/>
            <a:ext cx="1841791" cy="446330"/>
          </a:xfrm>
          <a:prstGeom prst="rect">
            <a:avLst/>
          </a:prstGeom>
          <a:solidFill>
            <a:srgbClr val="CBCFD0"/>
          </a:solidFill>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pPr algn="ctr"/>
            <a:r>
              <a:rPr lang="en-GB" sz="2400" dirty="0">
                <a:solidFill>
                  <a:schemeClr val="bg1"/>
                </a:solidFill>
              </a:rPr>
              <a:t>RECAP</a:t>
            </a:r>
            <a:endParaRPr lang="en-GB" sz="2800" dirty="0">
              <a:solidFill>
                <a:schemeClr val="bg1"/>
              </a:solidFill>
            </a:endParaRPr>
          </a:p>
        </p:txBody>
      </p:sp>
    </p:spTree>
    <p:extLst>
      <p:ext uri="{BB962C8B-B14F-4D97-AF65-F5344CB8AC3E}">
        <p14:creationId xmlns:p14="http://schemas.microsoft.com/office/powerpoint/2010/main" val="28617418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MAOC consideration of evidence</a:t>
            </a:r>
            <a:br>
              <a:rPr lang="en-GB" dirty="0"/>
            </a:br>
            <a:r>
              <a:rPr lang="en-GB" dirty="0"/>
              <a:t>disease assessment scales</a:t>
            </a:r>
            <a:br>
              <a:rPr lang="en-GB" dirty="0"/>
            </a:br>
            <a:endParaRPr lang="en-GB" dirty="0"/>
          </a:p>
        </p:txBody>
      </p:sp>
      <p:sp>
        <p:nvSpPr>
          <p:cNvPr id="3" name="Content Placeholder 2">
            <a:extLst>
              <a:ext uri="{FF2B5EF4-FFF2-40B4-BE49-F238E27FC236}">
                <a16:creationId xmlns:a16="http://schemas.microsoft.com/office/drawing/2014/main" id="{E46E1445-08D3-4177-9C33-CBC3968C4152}"/>
              </a:ext>
            </a:extLst>
          </p:cNvPr>
          <p:cNvSpPr>
            <a:spLocks noGrp="1"/>
          </p:cNvSpPr>
          <p:nvPr>
            <p:ph sz="quarter" idx="10"/>
          </p:nvPr>
        </p:nvSpPr>
        <p:spPr>
          <a:xfrm>
            <a:off x="508000" y="1741251"/>
            <a:ext cx="9669780" cy="4999806"/>
          </a:xfrm>
        </p:spPr>
        <p:txBody>
          <a:bodyPr/>
          <a:lstStyle/>
          <a:p>
            <a:r>
              <a:rPr lang="en-GB" dirty="0"/>
              <a:t>The disease assessment scales measure functional ability, e.g. the ability to walk</a:t>
            </a:r>
          </a:p>
          <a:p>
            <a:r>
              <a:rPr lang="en-GB" dirty="0"/>
              <a:t>These do not capture important outcomes that relate to upper limb and fine motor skills. These can be very important to patients and as they have great impacts on maintaining independence</a:t>
            </a:r>
          </a:p>
          <a:p>
            <a:r>
              <a:rPr lang="en-GB" dirty="0"/>
              <a:t>Benefits of treatment which are important to patients but are not captured in the scales presented in the evidence review include: </a:t>
            </a:r>
          </a:p>
          <a:p>
            <a:pPr lvl="1"/>
            <a:r>
              <a:rPr lang="en-GB" dirty="0"/>
              <a:t>Increased energy levels allowing patients to perform better at work or school </a:t>
            </a:r>
          </a:p>
          <a:p>
            <a:pPr lvl="1"/>
            <a:r>
              <a:rPr lang="en-GB" dirty="0"/>
              <a:t>Being able to transfer independently to a wheelchair</a:t>
            </a:r>
          </a:p>
          <a:p>
            <a:pPr lvl="1"/>
            <a:r>
              <a:rPr lang="en-GB" dirty="0"/>
              <a:t>Maintaining voice strength and the ability to talk</a:t>
            </a:r>
          </a:p>
          <a:p>
            <a:endParaRPr lang="en-GB" dirty="0"/>
          </a:p>
        </p:txBody>
      </p:sp>
      <p:sp>
        <p:nvSpPr>
          <p:cNvPr id="4" name="Slide Number Placeholder 2">
            <a:extLst>
              <a:ext uri="{FF2B5EF4-FFF2-40B4-BE49-F238E27FC236}">
                <a16:creationId xmlns:a16="http://schemas.microsoft.com/office/drawing/2014/main" id="{AD9E48B1-B018-49A7-BE8D-F2F1427F3735}"/>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30</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64173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MAOC consideration of evidence</a:t>
            </a:r>
            <a:br>
              <a:rPr lang="en-GB" dirty="0"/>
            </a:br>
            <a:r>
              <a:rPr lang="en-GB" dirty="0"/>
              <a:t>patient voice was not considered</a:t>
            </a:r>
            <a:br>
              <a:rPr lang="en-GB" dirty="0"/>
            </a:br>
            <a:endParaRPr lang="en-GB" dirty="0"/>
          </a:p>
        </p:txBody>
      </p:sp>
      <p:sp>
        <p:nvSpPr>
          <p:cNvPr id="3" name="Content Placeholder 2">
            <a:extLst>
              <a:ext uri="{FF2B5EF4-FFF2-40B4-BE49-F238E27FC236}">
                <a16:creationId xmlns:a16="http://schemas.microsoft.com/office/drawing/2014/main" id="{E46E1445-08D3-4177-9C33-CBC3968C4152}"/>
              </a:ext>
            </a:extLst>
          </p:cNvPr>
          <p:cNvSpPr>
            <a:spLocks noGrp="1"/>
          </p:cNvSpPr>
          <p:nvPr>
            <p:ph sz="quarter" idx="10"/>
          </p:nvPr>
        </p:nvSpPr>
        <p:spPr>
          <a:xfrm>
            <a:off x="508000" y="1741251"/>
            <a:ext cx="9669780" cy="4999806"/>
          </a:xfrm>
        </p:spPr>
        <p:txBody>
          <a:bodyPr/>
          <a:lstStyle/>
          <a:p>
            <a:r>
              <a:rPr lang="en-GB" dirty="0"/>
              <a:t>Patient reported outcomes were not considered sufficiently by the EAC</a:t>
            </a:r>
          </a:p>
          <a:p>
            <a:endParaRPr lang="en-GB" dirty="0"/>
          </a:p>
          <a:p>
            <a:r>
              <a:rPr lang="en-GB" dirty="0"/>
              <a:t>They note that this evidence highlights: </a:t>
            </a:r>
          </a:p>
          <a:p>
            <a:pPr lvl="1"/>
            <a:r>
              <a:rPr lang="en-GB" dirty="0"/>
              <a:t>The mental impact of being unable to access treatment</a:t>
            </a:r>
          </a:p>
          <a:p>
            <a:pPr lvl="1"/>
            <a:r>
              <a:rPr lang="en-GB" dirty="0"/>
              <a:t>The benefits of nusinersen that are not captured by current assessment scales</a:t>
            </a:r>
          </a:p>
          <a:p>
            <a:pPr lvl="1"/>
            <a:r>
              <a:rPr lang="en-GB" dirty="0"/>
              <a:t>Evidence to determine what is a clinically meaningful difference to patients</a:t>
            </a:r>
          </a:p>
          <a:p>
            <a:pPr lvl="1"/>
            <a:endParaRPr lang="en-GB" dirty="0"/>
          </a:p>
          <a:p>
            <a:endParaRPr lang="en-GB" dirty="0"/>
          </a:p>
        </p:txBody>
      </p:sp>
      <p:sp>
        <p:nvSpPr>
          <p:cNvPr id="4" name="Slide Number Placeholder 2">
            <a:extLst>
              <a:ext uri="{FF2B5EF4-FFF2-40B4-BE49-F238E27FC236}">
                <a16:creationId xmlns:a16="http://schemas.microsoft.com/office/drawing/2014/main" id="{C02D411E-B01B-460C-8661-54A40C2366C4}"/>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31</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89730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MAOC consideration of evidence</a:t>
            </a:r>
            <a:br>
              <a:rPr lang="en-GB" dirty="0"/>
            </a:br>
            <a:r>
              <a:rPr lang="en-GB" dirty="0"/>
              <a:t>SMA is a rare disease</a:t>
            </a:r>
            <a:br>
              <a:rPr lang="en-GB" dirty="0"/>
            </a:br>
            <a:endParaRPr lang="en-GB" dirty="0"/>
          </a:p>
        </p:txBody>
      </p:sp>
      <p:sp>
        <p:nvSpPr>
          <p:cNvPr id="3" name="Content Placeholder 2">
            <a:extLst>
              <a:ext uri="{FF2B5EF4-FFF2-40B4-BE49-F238E27FC236}">
                <a16:creationId xmlns:a16="http://schemas.microsoft.com/office/drawing/2014/main" id="{E46E1445-08D3-4177-9C33-CBC3968C4152}"/>
              </a:ext>
            </a:extLst>
          </p:cNvPr>
          <p:cNvSpPr>
            <a:spLocks noGrp="1"/>
          </p:cNvSpPr>
          <p:nvPr>
            <p:ph sz="quarter" idx="10"/>
          </p:nvPr>
        </p:nvSpPr>
        <p:spPr>
          <a:xfrm>
            <a:off x="508000" y="1741251"/>
            <a:ext cx="9669780" cy="4999806"/>
          </a:xfrm>
        </p:spPr>
        <p:txBody>
          <a:bodyPr/>
          <a:lstStyle/>
          <a:p>
            <a:r>
              <a:rPr lang="en-GB" dirty="0"/>
              <a:t>The EAC considered that the evidence submitted was of insufficient quality to recommend changing the eligibility criteria</a:t>
            </a:r>
          </a:p>
          <a:p>
            <a:endParaRPr lang="en-GB" dirty="0"/>
          </a:p>
          <a:p>
            <a:r>
              <a:rPr lang="en-GB" dirty="0"/>
              <a:t>The MAOC considered that the level of evidence submitted, that is real world evidence as opposed to randomised studies, was of the quality expected given the rarity of SMA</a:t>
            </a:r>
          </a:p>
          <a:p>
            <a:endParaRPr lang="en-GB" dirty="0"/>
          </a:p>
          <a:p>
            <a:r>
              <a:rPr lang="en-GB" dirty="0"/>
              <a:t>The MAOC highlighted that several publications they considered relevant to this evidence review had not been included in the EAC’s report or presentation and requested further detail on reasons why this evidence was omitted.</a:t>
            </a:r>
          </a:p>
          <a:p>
            <a:pPr lvl="1"/>
            <a:endParaRPr lang="en-GB" dirty="0"/>
          </a:p>
          <a:p>
            <a:endParaRPr lang="en-GB" dirty="0"/>
          </a:p>
        </p:txBody>
      </p:sp>
      <p:sp>
        <p:nvSpPr>
          <p:cNvPr id="4" name="Slide Number Placeholder 2">
            <a:extLst>
              <a:ext uri="{FF2B5EF4-FFF2-40B4-BE49-F238E27FC236}">
                <a16:creationId xmlns:a16="http://schemas.microsoft.com/office/drawing/2014/main" id="{1D182EF2-5880-4E1F-81FD-F42EE7364855}"/>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32</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8291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E7FD0-87DE-4370-BECC-6AAEEE412F74}"/>
              </a:ext>
            </a:extLst>
          </p:cNvPr>
          <p:cNvSpPr>
            <a:spLocks noGrp="1"/>
          </p:cNvSpPr>
          <p:nvPr>
            <p:ph type="title"/>
          </p:nvPr>
        </p:nvSpPr>
        <p:spPr/>
        <p:txBody>
          <a:bodyPr/>
          <a:lstStyle/>
          <a:p>
            <a:r>
              <a:rPr lang="en-GB" dirty="0"/>
              <a:t>Additional Evidence</a:t>
            </a:r>
          </a:p>
        </p:txBody>
      </p:sp>
      <p:sp>
        <p:nvSpPr>
          <p:cNvPr id="3" name="Slide Number Placeholder 2">
            <a:extLst>
              <a:ext uri="{FF2B5EF4-FFF2-40B4-BE49-F238E27FC236}">
                <a16:creationId xmlns:a16="http://schemas.microsoft.com/office/drawing/2014/main" id="{AF489338-EB4C-4562-8DEA-B1AB90925624}"/>
              </a:ext>
            </a:extLst>
          </p:cNvPr>
          <p:cNvSpPr>
            <a:spLocks noGrp="1"/>
          </p:cNvSpPr>
          <p:nvPr>
            <p:ph type="sldNum" sz="quarter" idx="12"/>
          </p:nvPr>
        </p:nvSpPr>
        <p:spPr/>
        <p:txBody>
          <a:bodyPr/>
          <a:lstStyle/>
          <a:p>
            <a:fld id="{DDBE135E-2566-4748-853C-8A3B78F0FB00}" type="slidenum">
              <a:rPr lang="en-GB" smtClean="0"/>
              <a:t>33</a:t>
            </a:fld>
            <a:endParaRPr lang="en-GB" dirty="0"/>
          </a:p>
        </p:txBody>
      </p:sp>
      <p:sp>
        <p:nvSpPr>
          <p:cNvPr id="4" name="Content Placeholder 3">
            <a:extLst>
              <a:ext uri="{FF2B5EF4-FFF2-40B4-BE49-F238E27FC236}">
                <a16:creationId xmlns:a16="http://schemas.microsoft.com/office/drawing/2014/main" id="{CDE66820-A965-48E2-AE88-333A9015DFA8}"/>
              </a:ext>
            </a:extLst>
          </p:cNvPr>
          <p:cNvSpPr>
            <a:spLocks noGrp="1"/>
          </p:cNvSpPr>
          <p:nvPr>
            <p:ph sz="quarter" idx="10"/>
          </p:nvPr>
        </p:nvSpPr>
        <p:spPr/>
        <p:txBody>
          <a:bodyPr/>
          <a:lstStyle/>
          <a:p>
            <a:r>
              <a:rPr lang="en-GB" dirty="0"/>
              <a:t>By exception, NICE has accepted a further evidence submission from the patient groups following the MAOC meeting, including:</a:t>
            </a:r>
          </a:p>
          <a:p>
            <a:r>
              <a:rPr lang="en-GB" dirty="0"/>
              <a:t>A video detailing an SMA patient’s perspective provided in the papers ahead with a request from the patient groups that this video be viewed as part of Committee’s deliberations</a:t>
            </a:r>
          </a:p>
          <a:p>
            <a:r>
              <a:rPr lang="en-GB" dirty="0"/>
              <a:t>Additional unpublished paper from </a:t>
            </a:r>
            <a:r>
              <a:rPr lang="en-GB" dirty="0" err="1"/>
              <a:t>Muntoni</a:t>
            </a:r>
            <a:r>
              <a:rPr lang="en-GB" dirty="0"/>
              <a:t> et al</a:t>
            </a:r>
          </a:p>
          <a:p>
            <a:pPr marL="361950" lvl="1" indent="0">
              <a:buNone/>
            </a:pPr>
            <a:endParaRPr lang="en-GB" dirty="0">
              <a:solidFill>
                <a:srgbClr val="FF0000"/>
              </a:solidFill>
            </a:endParaRPr>
          </a:p>
          <a:p>
            <a:pPr lvl="1"/>
            <a:endParaRPr lang="en-GB" dirty="0">
              <a:solidFill>
                <a:srgbClr val="FF0000"/>
              </a:solidFill>
            </a:endParaRPr>
          </a:p>
          <a:p>
            <a:pPr lvl="1"/>
            <a:r>
              <a:rPr lang="en-GB" dirty="0">
                <a:solidFill>
                  <a:srgbClr val="FF0000"/>
                </a:solidFill>
              </a:rPr>
              <a:t>Statistically significant improvement in mean HFMSE and RULM scores at 12 months for non-ambulant type IIIs</a:t>
            </a:r>
          </a:p>
          <a:p>
            <a:endParaRPr lang="en-GB" dirty="0">
              <a:solidFill>
                <a:srgbClr val="FF0000"/>
              </a:solidFill>
            </a:endParaRPr>
          </a:p>
          <a:p>
            <a:endParaRPr lang="en-GB" dirty="0"/>
          </a:p>
          <a:p>
            <a:endParaRPr lang="en-GB" dirty="0"/>
          </a:p>
        </p:txBody>
      </p:sp>
      <p:graphicFrame>
        <p:nvGraphicFramePr>
          <p:cNvPr id="5" name="Table 5">
            <a:extLst>
              <a:ext uri="{FF2B5EF4-FFF2-40B4-BE49-F238E27FC236}">
                <a16:creationId xmlns:a16="http://schemas.microsoft.com/office/drawing/2014/main" id="{B22E8D51-20AC-40F2-8BEC-F80B3240B595}"/>
              </a:ext>
            </a:extLst>
          </p:cNvPr>
          <p:cNvGraphicFramePr>
            <a:graphicFrameLocks noGrp="1"/>
          </p:cNvGraphicFramePr>
          <p:nvPr>
            <p:extLst>
              <p:ext uri="{D42A27DB-BD31-4B8C-83A1-F6EECF244321}">
                <p14:modId xmlns:p14="http://schemas.microsoft.com/office/powerpoint/2010/main" val="3553002921"/>
              </p:ext>
            </p:extLst>
          </p:nvPr>
        </p:nvGraphicFramePr>
        <p:xfrm>
          <a:off x="508000" y="3797317"/>
          <a:ext cx="9677401" cy="2651760"/>
        </p:xfrm>
        <a:graphic>
          <a:graphicData uri="http://schemas.openxmlformats.org/drawingml/2006/table">
            <a:tbl>
              <a:tblPr firstRow="1" bandRow="1">
                <a:tableStyleId>{F5AB1C69-6EDB-4FF4-983F-18BD219EF322}</a:tableStyleId>
              </a:tblPr>
              <a:tblGrid>
                <a:gridCol w="1612900">
                  <a:extLst>
                    <a:ext uri="{9D8B030D-6E8A-4147-A177-3AD203B41FA5}">
                      <a16:colId xmlns:a16="http://schemas.microsoft.com/office/drawing/2014/main" val="2347540612"/>
                    </a:ext>
                  </a:extLst>
                </a:gridCol>
                <a:gridCol w="709849">
                  <a:extLst>
                    <a:ext uri="{9D8B030D-6E8A-4147-A177-3AD203B41FA5}">
                      <a16:colId xmlns:a16="http://schemas.microsoft.com/office/drawing/2014/main" val="3120969142"/>
                    </a:ext>
                  </a:extLst>
                </a:gridCol>
                <a:gridCol w="1838663">
                  <a:extLst>
                    <a:ext uri="{9D8B030D-6E8A-4147-A177-3AD203B41FA5}">
                      <a16:colId xmlns:a16="http://schemas.microsoft.com/office/drawing/2014/main" val="4067664490"/>
                    </a:ext>
                  </a:extLst>
                </a:gridCol>
                <a:gridCol w="1838663">
                  <a:extLst>
                    <a:ext uri="{9D8B030D-6E8A-4147-A177-3AD203B41FA5}">
                      <a16:colId xmlns:a16="http://schemas.microsoft.com/office/drawing/2014/main" val="1567868294"/>
                    </a:ext>
                  </a:extLst>
                </a:gridCol>
                <a:gridCol w="2042538">
                  <a:extLst>
                    <a:ext uri="{9D8B030D-6E8A-4147-A177-3AD203B41FA5}">
                      <a16:colId xmlns:a16="http://schemas.microsoft.com/office/drawing/2014/main" val="4011161678"/>
                    </a:ext>
                  </a:extLst>
                </a:gridCol>
                <a:gridCol w="1634788">
                  <a:extLst>
                    <a:ext uri="{9D8B030D-6E8A-4147-A177-3AD203B41FA5}">
                      <a16:colId xmlns:a16="http://schemas.microsoft.com/office/drawing/2014/main" val="1602312918"/>
                    </a:ext>
                  </a:extLst>
                </a:gridCol>
              </a:tblGrid>
              <a:tr h="599924">
                <a:tc>
                  <a:txBody>
                    <a:bodyPr/>
                    <a:lstStyle/>
                    <a:p>
                      <a:pPr algn="ctr"/>
                      <a:r>
                        <a:rPr lang="en-US" sz="1800" dirty="0">
                          <a:solidFill>
                            <a:schemeClr val="bg1"/>
                          </a:solidFill>
                        </a:rPr>
                        <a:t>Type III ‘sitters’</a:t>
                      </a:r>
                      <a:endParaRPr lang="en-GB" sz="1800" dirty="0">
                        <a:solidFill>
                          <a:schemeClr val="bg1"/>
                        </a:solidFill>
                      </a:endParaRPr>
                    </a:p>
                  </a:txBody>
                  <a:tcPr anchor="ctr"/>
                </a:tc>
                <a:tc>
                  <a:txBody>
                    <a:bodyPr/>
                    <a:lstStyle/>
                    <a:p>
                      <a:pPr algn="ctr"/>
                      <a:r>
                        <a:rPr lang="en-US" sz="1800" b="1" kern="1200" dirty="0">
                          <a:solidFill>
                            <a:schemeClr val="bg1"/>
                          </a:solidFill>
                          <a:effectLst/>
                          <a:latin typeface="+mn-lt"/>
                          <a:ea typeface="+mn-ea"/>
                          <a:cs typeface="+mn-cs"/>
                        </a:rPr>
                        <a:t>N</a:t>
                      </a:r>
                      <a:endParaRPr lang="en-GB" sz="1800" b="1" kern="1200" dirty="0">
                        <a:solidFill>
                          <a:schemeClr val="bg1"/>
                        </a:solidFill>
                        <a:effectLst/>
                        <a:latin typeface="+mn-lt"/>
                        <a:ea typeface="+mn-ea"/>
                        <a:cs typeface="+mn-cs"/>
                      </a:endParaRPr>
                    </a:p>
                  </a:txBody>
                  <a:tcPr marL="68580" marR="68580" marT="0" marB="0" anchor="ctr"/>
                </a:tc>
                <a:tc>
                  <a:txBody>
                    <a:bodyPr/>
                    <a:lstStyle/>
                    <a:p>
                      <a:pPr algn="ctr"/>
                      <a:r>
                        <a:rPr lang="en-US" sz="1800" b="1" kern="1200" dirty="0">
                          <a:solidFill>
                            <a:schemeClr val="bg1"/>
                          </a:solidFill>
                          <a:effectLst/>
                          <a:latin typeface="+mn-lt"/>
                          <a:ea typeface="+mn-ea"/>
                          <a:cs typeface="+mn-cs"/>
                        </a:rPr>
                        <a:t>Baseline Mean Score (95%CI)</a:t>
                      </a:r>
                      <a:endParaRPr lang="en-GB" sz="1800" b="1" kern="1200" dirty="0">
                        <a:solidFill>
                          <a:schemeClr val="bg1"/>
                        </a:solidFill>
                        <a:effectLst/>
                        <a:latin typeface="+mn-lt"/>
                        <a:ea typeface="+mn-ea"/>
                        <a:cs typeface="+mn-cs"/>
                      </a:endParaRPr>
                    </a:p>
                  </a:txBody>
                  <a:tcPr marL="68580" marR="68580" marT="0" marB="0" anchor="ctr"/>
                </a:tc>
                <a:tc>
                  <a:txBody>
                    <a:bodyPr/>
                    <a:lstStyle/>
                    <a:p>
                      <a:pPr algn="ctr"/>
                      <a:r>
                        <a:rPr lang="en-US" sz="1800" b="1" kern="1200" dirty="0">
                          <a:solidFill>
                            <a:schemeClr val="bg1"/>
                          </a:solidFill>
                          <a:effectLst/>
                          <a:latin typeface="+mn-lt"/>
                          <a:ea typeface="+mn-ea"/>
                          <a:cs typeface="+mn-cs"/>
                        </a:rPr>
                        <a:t>12-month Mean Score (95%CI)</a:t>
                      </a:r>
                      <a:endParaRPr lang="en-GB" sz="1800" b="1" kern="1200" dirty="0">
                        <a:solidFill>
                          <a:schemeClr val="bg1"/>
                        </a:solidFill>
                        <a:effectLst/>
                        <a:latin typeface="+mn-lt"/>
                        <a:ea typeface="+mn-ea"/>
                        <a:cs typeface="+mn-cs"/>
                      </a:endParaRPr>
                    </a:p>
                  </a:txBody>
                  <a:tcPr marL="68580" marR="68580" marT="0" marB="0" anchor="ctr"/>
                </a:tc>
                <a:tc>
                  <a:txBody>
                    <a:bodyPr/>
                    <a:lstStyle/>
                    <a:p>
                      <a:pPr algn="ctr"/>
                      <a:r>
                        <a:rPr lang="en-US" sz="1800" b="1" kern="1200" dirty="0">
                          <a:solidFill>
                            <a:schemeClr val="bg1"/>
                          </a:solidFill>
                          <a:effectLst/>
                          <a:latin typeface="+mn-lt"/>
                          <a:ea typeface="+mn-ea"/>
                          <a:cs typeface="+mn-cs"/>
                        </a:rPr>
                        <a:t>Mean difference (95%CI)</a:t>
                      </a:r>
                      <a:endParaRPr lang="en-GB" sz="1800" b="1" kern="1200" dirty="0">
                        <a:solidFill>
                          <a:schemeClr val="bg1"/>
                        </a:solidFill>
                        <a:effectLst/>
                        <a:latin typeface="+mn-lt"/>
                        <a:ea typeface="+mn-ea"/>
                        <a:cs typeface="+mn-cs"/>
                      </a:endParaRPr>
                    </a:p>
                  </a:txBody>
                  <a:tcPr marL="68580" marR="68580" marT="0" marB="0" anchor="ctr"/>
                </a:tc>
                <a:tc>
                  <a:txBody>
                    <a:bodyPr/>
                    <a:lstStyle/>
                    <a:p>
                      <a:pPr algn="ctr"/>
                      <a:r>
                        <a:rPr lang="en-US" sz="1800" b="1" kern="1200" dirty="0">
                          <a:solidFill>
                            <a:schemeClr val="bg1"/>
                          </a:solidFill>
                          <a:effectLst/>
                          <a:latin typeface="+mn-lt"/>
                          <a:ea typeface="+mn-ea"/>
                          <a:cs typeface="+mn-cs"/>
                        </a:rPr>
                        <a:t>p-value</a:t>
                      </a:r>
                      <a:endParaRPr lang="en-GB" sz="1800" b="1" kern="1200" dirty="0">
                        <a:solidFill>
                          <a:schemeClr val="bg1"/>
                        </a:solidFill>
                        <a:effectLst/>
                        <a:latin typeface="+mn-lt"/>
                        <a:ea typeface="+mn-ea"/>
                        <a:cs typeface="+mn-cs"/>
                      </a:endParaRPr>
                    </a:p>
                  </a:txBody>
                  <a:tcPr marL="68580" marR="68580" marT="0" marB="0" anchor="ctr"/>
                </a:tc>
                <a:extLst>
                  <a:ext uri="{0D108BD9-81ED-4DB2-BD59-A6C34878D82A}">
                    <a16:rowId xmlns:a16="http://schemas.microsoft.com/office/drawing/2014/main" val="2895747780"/>
                  </a:ext>
                </a:extLst>
              </a:tr>
              <a:tr h="685628">
                <a:tc>
                  <a:txBody>
                    <a:bodyPr/>
                    <a:lstStyle/>
                    <a:p>
                      <a:pPr algn="ctr"/>
                      <a:r>
                        <a:rPr lang="en-US" sz="2100" b="1" kern="1200" dirty="0">
                          <a:solidFill>
                            <a:schemeClr val="dk1"/>
                          </a:solidFill>
                          <a:effectLst/>
                          <a:latin typeface="+mn-lt"/>
                          <a:ea typeface="+mn-ea"/>
                          <a:cs typeface="+mn-cs"/>
                        </a:rPr>
                        <a:t>HFMSE score</a:t>
                      </a:r>
                      <a:endParaRPr lang="en-GB" dirty="0"/>
                    </a:p>
                  </a:txBody>
                  <a:tcPr anchor="ctr"/>
                </a:tc>
                <a:tc>
                  <a:txBody>
                    <a:bodyPr/>
                    <a:lstStyle/>
                    <a:p>
                      <a:pPr algn="ctr"/>
                      <a:endParaRPr lang="en-GB" sz="1800" u="sng" dirty="0">
                        <a:solidFill>
                          <a:schemeClr val="tx1">
                            <a:lumMod val="50000"/>
                          </a:schemeClr>
                        </a:solidFill>
                      </a:endParaRPr>
                    </a:p>
                  </a:txBody>
                  <a:tcPr anchor="ctr"/>
                </a:tc>
                <a:tc>
                  <a:txBody>
                    <a:bodyPr/>
                    <a:lstStyle/>
                    <a:p>
                      <a:pPr algn="ctr"/>
                      <a:r>
                        <a:rPr lang="en-US" sz="2100" kern="1200" dirty="0">
                          <a:solidFill>
                            <a:schemeClr val="dk1"/>
                          </a:solidFill>
                          <a:effectLst/>
                          <a:highlight>
                            <a:srgbClr val="000000"/>
                          </a:highlight>
                          <a:latin typeface="+mn-lt"/>
                          <a:ea typeface="+mn-ea"/>
                          <a:cs typeface="+mn-cs"/>
                        </a:rPr>
                        <a:t>REDACTED TEXT REDACTED TEXT </a:t>
                      </a:r>
                      <a:endParaRPr lang="en-GB" sz="1800" u="sng" kern="1200" dirty="0">
                        <a:solidFill>
                          <a:schemeClr val="dk1"/>
                        </a:solidFill>
                        <a:highlight>
                          <a:srgbClr val="000000"/>
                        </a:highlight>
                        <a:latin typeface="+mn-lt"/>
                        <a:ea typeface="+mn-ea"/>
                        <a:cs typeface="+mn-cs"/>
                      </a:endParaRPr>
                    </a:p>
                  </a:txBody>
                  <a:tcPr marL="68580" marR="68580"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US" sz="2100" kern="1200" dirty="0">
                          <a:solidFill>
                            <a:schemeClr val="dk1"/>
                          </a:solidFill>
                          <a:effectLst/>
                          <a:highlight>
                            <a:srgbClr val="000000"/>
                          </a:highlight>
                          <a:latin typeface="+mn-lt"/>
                          <a:ea typeface="+mn-ea"/>
                          <a:cs typeface="+mn-cs"/>
                        </a:rPr>
                        <a:t>REDACTED TEXT </a:t>
                      </a:r>
                      <a:endParaRPr kumimoji="0" lang="en-GB" sz="1800" b="0" i="0" u="sng"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US" sz="2100" kern="1200" dirty="0">
                          <a:solidFill>
                            <a:schemeClr val="dk1"/>
                          </a:solidFill>
                          <a:effectLst/>
                          <a:highlight>
                            <a:srgbClr val="000000"/>
                          </a:highlight>
                          <a:latin typeface="+mn-lt"/>
                          <a:ea typeface="+mn-ea"/>
                          <a:cs typeface="+mn-cs"/>
                        </a:rPr>
                        <a:t>REDACTED TEXT </a:t>
                      </a:r>
                      <a:endParaRPr kumimoji="0" lang="en-GB" sz="1800" b="0" i="0" u="sng"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nchor="ctr"/>
                </a:tc>
                <a:tc>
                  <a:txBody>
                    <a:bodyPr/>
                    <a:lstStyle/>
                    <a:p>
                      <a:pPr algn="ctr"/>
                      <a:r>
                        <a:rPr lang="en-US" sz="2100" kern="1200" dirty="0">
                          <a:solidFill>
                            <a:schemeClr val="dk1"/>
                          </a:solidFill>
                          <a:effectLst/>
                          <a:highlight>
                            <a:srgbClr val="000000"/>
                          </a:highlight>
                          <a:latin typeface="+mn-lt"/>
                          <a:ea typeface="+mn-ea"/>
                          <a:cs typeface="+mn-cs"/>
                        </a:rPr>
                        <a:t>REDACTED TEXT </a:t>
                      </a:r>
                      <a:endParaRPr lang="en-GB" sz="1800" u="sng" kern="1200" dirty="0">
                        <a:solidFill>
                          <a:schemeClr val="dk1"/>
                        </a:solidFill>
                        <a:highlight>
                          <a:srgbClr val="000000"/>
                        </a:highlight>
                        <a:latin typeface="+mn-lt"/>
                        <a:ea typeface="+mn-ea"/>
                        <a:cs typeface="+mn-cs"/>
                      </a:endParaRPr>
                    </a:p>
                  </a:txBody>
                  <a:tcPr marL="68580" marR="68580" marT="0" marB="0" anchor="ctr"/>
                </a:tc>
                <a:extLst>
                  <a:ext uri="{0D108BD9-81ED-4DB2-BD59-A6C34878D82A}">
                    <a16:rowId xmlns:a16="http://schemas.microsoft.com/office/drawing/2014/main" val="132676798"/>
                  </a:ext>
                </a:extLst>
              </a:tr>
              <a:tr h="685628">
                <a:tc>
                  <a:txBody>
                    <a:bodyPr/>
                    <a:lstStyle/>
                    <a:p>
                      <a:pPr algn="ctr"/>
                      <a:r>
                        <a:rPr lang="en-US" sz="2100" b="1" kern="1200" dirty="0">
                          <a:solidFill>
                            <a:schemeClr val="dk1"/>
                          </a:solidFill>
                          <a:effectLst/>
                          <a:latin typeface="+mn-lt"/>
                          <a:ea typeface="+mn-ea"/>
                          <a:cs typeface="+mn-cs"/>
                        </a:rPr>
                        <a:t>RULM score</a:t>
                      </a:r>
                      <a:endParaRPr lang="en-GB" dirty="0"/>
                    </a:p>
                  </a:txBody>
                  <a:tcPr anchor="ctr"/>
                </a:tc>
                <a:tc>
                  <a:txBody>
                    <a:bodyPr/>
                    <a:lstStyle/>
                    <a:p>
                      <a:pPr algn="ctr"/>
                      <a:r>
                        <a:rPr lang="en-US" sz="1400" u="sng" dirty="0">
                          <a:highlight>
                            <a:srgbClr val="000000"/>
                          </a:highlight>
                        </a:rPr>
                        <a:t>REDACTED TEXT</a:t>
                      </a:r>
                      <a:endParaRPr lang="en-GB" sz="1400" u="sng" dirty="0">
                        <a:highlight>
                          <a:srgbClr val="000000"/>
                        </a:highlight>
                      </a:endParaRPr>
                    </a:p>
                  </a:txBody>
                  <a:tcPr anchor="ctr"/>
                </a:tc>
                <a:tc>
                  <a:txBody>
                    <a:bodyPr/>
                    <a:lstStyle/>
                    <a:p>
                      <a:pPr algn="ctr"/>
                      <a:r>
                        <a:rPr lang="en-US" sz="2100" kern="1200" dirty="0">
                          <a:solidFill>
                            <a:schemeClr val="dk1"/>
                          </a:solidFill>
                          <a:effectLst/>
                          <a:highlight>
                            <a:srgbClr val="000000"/>
                          </a:highlight>
                          <a:latin typeface="+mn-lt"/>
                          <a:ea typeface="+mn-ea"/>
                          <a:cs typeface="+mn-cs"/>
                        </a:rPr>
                        <a:t>REDACTED TEXT </a:t>
                      </a:r>
                      <a:endParaRPr lang="en-GB" sz="1800" u="sng" kern="1200" dirty="0">
                        <a:solidFill>
                          <a:schemeClr val="dk1"/>
                        </a:solidFill>
                        <a:highlight>
                          <a:srgbClr val="000000"/>
                        </a:highlight>
                        <a:latin typeface="+mn-lt"/>
                        <a:ea typeface="+mn-ea"/>
                        <a:cs typeface="+mn-cs"/>
                      </a:endParaRPr>
                    </a:p>
                  </a:txBody>
                  <a:tcPr marL="68580" marR="68580"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US" sz="2100" kern="1200" dirty="0">
                          <a:solidFill>
                            <a:schemeClr val="dk1"/>
                          </a:solidFill>
                          <a:effectLst/>
                          <a:highlight>
                            <a:srgbClr val="000000"/>
                          </a:highlight>
                          <a:latin typeface="+mn-lt"/>
                          <a:ea typeface="+mn-ea"/>
                          <a:cs typeface="+mn-cs"/>
                        </a:rPr>
                        <a:t>REDACTED TEXT </a:t>
                      </a:r>
                      <a:endParaRPr kumimoji="0" lang="en-GB" sz="1800" b="0" i="0" u="sng"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nchor="ct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US" sz="2100" kern="1200" dirty="0">
                          <a:solidFill>
                            <a:schemeClr val="dk1"/>
                          </a:solidFill>
                          <a:effectLst/>
                          <a:highlight>
                            <a:srgbClr val="000000"/>
                          </a:highlight>
                          <a:latin typeface="+mn-lt"/>
                          <a:ea typeface="+mn-ea"/>
                          <a:cs typeface="+mn-cs"/>
                        </a:rPr>
                        <a:t>REDACTED TEXT </a:t>
                      </a:r>
                      <a:endParaRPr kumimoji="0" lang="en-GB" sz="1800" b="0" i="0" u="sng" strike="noStrike" kern="1200" cap="none" spc="0" normalizeH="0" baseline="0" noProof="0" dirty="0">
                        <a:ln>
                          <a:noFill/>
                        </a:ln>
                        <a:solidFill>
                          <a:srgbClr val="393938"/>
                        </a:solidFill>
                        <a:effectLst/>
                        <a:highlight>
                          <a:srgbClr val="000000"/>
                        </a:highlight>
                        <a:uLnTx/>
                        <a:uFillTx/>
                        <a:latin typeface="Arial" panose="020B0604020202020204"/>
                        <a:ea typeface="+mn-ea"/>
                        <a:cs typeface="+mn-cs"/>
                      </a:endParaRPr>
                    </a:p>
                  </a:txBody>
                  <a:tcPr marL="68580" marR="68580" marT="0" marB="0" anchor="ctr"/>
                </a:tc>
                <a:tc>
                  <a:txBody>
                    <a:bodyPr/>
                    <a:lstStyle/>
                    <a:p>
                      <a:pPr algn="ctr"/>
                      <a:r>
                        <a:rPr lang="en-US" sz="2100" kern="1200" dirty="0">
                          <a:solidFill>
                            <a:schemeClr val="dk1"/>
                          </a:solidFill>
                          <a:effectLst/>
                          <a:highlight>
                            <a:srgbClr val="000000"/>
                          </a:highlight>
                          <a:latin typeface="+mn-lt"/>
                          <a:ea typeface="+mn-ea"/>
                          <a:cs typeface="+mn-cs"/>
                        </a:rPr>
                        <a:t>REDACTED TEXT </a:t>
                      </a:r>
                      <a:endParaRPr lang="en-GB" sz="1800" u="sng" kern="1200" dirty="0">
                        <a:solidFill>
                          <a:schemeClr val="dk1"/>
                        </a:solidFill>
                        <a:highlight>
                          <a:srgbClr val="000000"/>
                        </a:highlight>
                        <a:latin typeface="+mn-lt"/>
                        <a:ea typeface="+mn-ea"/>
                        <a:cs typeface="+mn-cs"/>
                      </a:endParaRPr>
                    </a:p>
                  </a:txBody>
                  <a:tcPr marL="68580" marR="68580" marT="0" marB="0" anchor="ctr"/>
                </a:tc>
                <a:extLst>
                  <a:ext uri="{0D108BD9-81ED-4DB2-BD59-A6C34878D82A}">
                    <a16:rowId xmlns:a16="http://schemas.microsoft.com/office/drawing/2014/main" val="1080143095"/>
                  </a:ext>
                </a:extLst>
              </a:tr>
            </a:tbl>
          </a:graphicData>
        </a:graphic>
      </p:graphicFrame>
      <p:sp>
        <p:nvSpPr>
          <p:cNvPr id="6" name="Rectangle 5">
            <a:extLst>
              <a:ext uri="{FF2B5EF4-FFF2-40B4-BE49-F238E27FC236}">
                <a16:creationId xmlns:a16="http://schemas.microsoft.com/office/drawing/2014/main" id="{1152D8E9-3A9C-425F-92C0-EC95DEB5B3E5}"/>
              </a:ext>
            </a:extLst>
          </p:cNvPr>
          <p:cNvSpPr/>
          <p:nvPr/>
        </p:nvSpPr>
        <p:spPr>
          <a:xfrm>
            <a:off x="1901163" y="6930281"/>
            <a:ext cx="7461115" cy="412054"/>
          </a:xfrm>
          <a:prstGeom prst="rect">
            <a:avLst/>
          </a:prstGeom>
          <a:solidFill>
            <a:srgbClr val="00206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900" dirty="0">
                <a:solidFill>
                  <a:schemeClr val="bg1"/>
                </a:solidFill>
                <a:latin typeface="+mj-lt"/>
              </a:rPr>
              <a:t>EAC has not critiqued additional evidence</a:t>
            </a:r>
          </a:p>
        </p:txBody>
      </p:sp>
    </p:spTree>
    <p:extLst>
      <p:ext uri="{BB962C8B-B14F-4D97-AF65-F5344CB8AC3E}">
        <p14:creationId xmlns:p14="http://schemas.microsoft.com/office/powerpoint/2010/main" val="23264585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issues</a:t>
            </a:r>
            <a:br>
              <a:rPr lang="en-GB" dirty="0"/>
            </a:br>
            <a:endParaRPr lang="en-GB" dirty="0"/>
          </a:p>
        </p:txBody>
      </p:sp>
      <p:sp>
        <p:nvSpPr>
          <p:cNvPr id="3" name="Content Placeholder 2">
            <a:extLst>
              <a:ext uri="{FF2B5EF4-FFF2-40B4-BE49-F238E27FC236}">
                <a16:creationId xmlns:a16="http://schemas.microsoft.com/office/drawing/2014/main" id="{E46E1445-08D3-4177-9C33-CBC3968C4152}"/>
              </a:ext>
            </a:extLst>
          </p:cNvPr>
          <p:cNvSpPr>
            <a:spLocks noGrp="1"/>
          </p:cNvSpPr>
          <p:nvPr>
            <p:ph sz="quarter" idx="10"/>
          </p:nvPr>
        </p:nvSpPr>
        <p:spPr>
          <a:xfrm>
            <a:off x="508000" y="1741251"/>
            <a:ext cx="9669780" cy="4999806"/>
          </a:xfrm>
        </p:spPr>
        <p:txBody>
          <a:bodyPr/>
          <a:lstStyle/>
          <a:p>
            <a:pPr marL="4763" indent="0">
              <a:lnSpc>
                <a:spcPct val="115000"/>
              </a:lnSpc>
              <a:spcAft>
                <a:spcPts val="1000"/>
              </a:spcAft>
              <a:buNone/>
            </a:pPr>
            <a:endParaRPr lang="en-GB" sz="1800" dirty="0">
              <a:effectLst/>
              <a:latin typeface="Arial" panose="020B0604020202020204" pitchFamily="34" charset="0"/>
              <a:ea typeface="Calibri" panose="020F0502020204030204" pitchFamily="34" charset="0"/>
            </a:endParaRPr>
          </a:p>
          <a:p>
            <a:pPr marL="4763" indent="0">
              <a:lnSpc>
                <a:spcPct val="115000"/>
              </a:lnSpc>
              <a:spcAft>
                <a:spcPts val="1000"/>
              </a:spcAft>
              <a:buNone/>
            </a:pPr>
            <a:r>
              <a:rPr lang="en-GB" dirty="0">
                <a:effectLst/>
                <a:latin typeface="+mj-lt"/>
                <a:ea typeface="Calibri" panose="020F0502020204030204" pitchFamily="34" charset="0"/>
              </a:rPr>
              <a:t>Considering the new evidence that has become available since the eligibility criteria were developed, does Committee consider that there is sufficient </a:t>
            </a:r>
            <a:r>
              <a:rPr lang="en-GB" dirty="0">
                <a:latin typeface="+mj-lt"/>
              </a:rPr>
              <a:t>evidence of a reasonable quality </a:t>
            </a:r>
            <a:r>
              <a:rPr lang="en-GB" dirty="0">
                <a:effectLst/>
                <a:latin typeface="+mj-lt"/>
                <a:ea typeface="Calibri" panose="020F0502020204030204" pitchFamily="34" charset="0"/>
              </a:rPr>
              <a:t>to amend the existing treatment criteria, and thereby allow access for non-ambulant type III SMA patients?</a:t>
            </a:r>
            <a:endParaRPr lang="en-GB" dirty="0">
              <a:effectLst/>
              <a:latin typeface="+mj-lt"/>
              <a:ea typeface="Times New Roman" panose="02020603050405020304" pitchFamily="18" charset="0"/>
            </a:endParaRPr>
          </a:p>
          <a:p>
            <a:endParaRPr lang="en-GB" dirty="0"/>
          </a:p>
        </p:txBody>
      </p:sp>
      <p:sp>
        <p:nvSpPr>
          <p:cNvPr id="4" name="Slide Number Placeholder 2">
            <a:extLst>
              <a:ext uri="{FF2B5EF4-FFF2-40B4-BE49-F238E27FC236}">
                <a16:creationId xmlns:a16="http://schemas.microsoft.com/office/drawing/2014/main" id="{4FF59707-EDB6-44A3-BD64-BC20F5C0408A}"/>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34</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6295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46F54-9652-4A2A-9A02-0F1E1143E712}"/>
              </a:ext>
            </a:extLst>
          </p:cNvPr>
          <p:cNvSpPr>
            <a:spLocks noGrp="1"/>
          </p:cNvSpPr>
          <p:nvPr>
            <p:ph type="title"/>
          </p:nvPr>
        </p:nvSpPr>
        <p:spPr/>
        <p:txBody>
          <a:bodyPr/>
          <a:lstStyle/>
          <a:p>
            <a:pPr algn="ctr"/>
            <a:r>
              <a:rPr lang="en-US" dirty="0">
                <a:solidFill>
                  <a:srgbClr val="195962"/>
                </a:solidFill>
              </a:rPr>
              <a:t>Symptoms and complications</a:t>
            </a:r>
          </a:p>
        </p:txBody>
      </p:sp>
      <p:pic>
        <p:nvPicPr>
          <p:cNvPr id="8" name="Content Placeholder 7" descr="Broad relationship between age and gross motor skills acquisition, depending on the different phenotype of SMA&#10;">
            <a:extLst>
              <a:ext uri="{FF2B5EF4-FFF2-40B4-BE49-F238E27FC236}">
                <a16:creationId xmlns:a16="http://schemas.microsoft.com/office/drawing/2014/main" id="{D2A8DF5C-52BF-40CA-AEAB-5890A2B1F196}"/>
              </a:ext>
            </a:extLst>
          </p:cNvPr>
          <p:cNvPicPr>
            <a:picLocks noGrp="1" noChangeAspect="1"/>
          </p:cNvPicPr>
          <p:nvPr>
            <p:ph sz="quarter" idx="10"/>
          </p:nvPr>
        </p:nvPicPr>
        <p:blipFill>
          <a:blip r:embed="rId3" cstate="print">
            <a:extLst>
              <a:ext uri="{28A0092B-C50C-407E-A947-70E740481C1C}">
                <a14:useLocalDpi xmlns:a14="http://schemas.microsoft.com/office/drawing/2010/main" val="0"/>
              </a:ext>
            </a:extLst>
          </a:blip>
          <a:stretch>
            <a:fillRect/>
          </a:stretch>
        </p:blipFill>
        <p:spPr>
          <a:xfrm>
            <a:off x="1025610" y="1127761"/>
            <a:ext cx="9074949" cy="5671842"/>
          </a:xfrm>
        </p:spPr>
      </p:pic>
      <p:sp>
        <p:nvSpPr>
          <p:cNvPr id="4" name="Slide Number Placeholder 3">
            <a:extLst>
              <a:ext uri="{FF2B5EF4-FFF2-40B4-BE49-F238E27FC236}">
                <a16:creationId xmlns:a16="http://schemas.microsoft.com/office/drawing/2014/main" id="{5E91EB69-69E5-42E1-BF95-D4135D70F7DB}"/>
              </a:ext>
            </a:extLst>
          </p:cNvPr>
          <p:cNvSpPr>
            <a:spLocks noGrp="1"/>
          </p:cNvSpPr>
          <p:nvPr>
            <p:ph type="sldNum" sz="quarter" idx="4294967295"/>
          </p:nvPr>
        </p:nvSpPr>
        <p:spPr>
          <a:xfrm>
            <a:off x="7832180" y="7008171"/>
            <a:ext cx="2268379" cy="402567"/>
          </a:xfrm>
          <a:prstGeom prst="rect">
            <a:avLst/>
          </a:prstGeom>
        </p:spPr>
        <p:txBody>
          <a:bodyPr/>
          <a:lstStyle/>
          <a:p>
            <a:fld id="{532824D6-1CC4-45B0-B658-13A760FABFFA}" type="slidenum">
              <a:rPr lang="en-GB" smtClean="0"/>
              <a:pPr/>
              <a:t>4</a:t>
            </a:fld>
            <a:endParaRPr lang="en-GB"/>
          </a:p>
        </p:txBody>
      </p:sp>
      <p:sp>
        <p:nvSpPr>
          <p:cNvPr id="9" name="TextBox 8" descr="Broad relationship between age and gross motor skills acquisition, depending on the different phenotype of SMA&#10;">
            <a:extLst>
              <a:ext uri="{FF2B5EF4-FFF2-40B4-BE49-F238E27FC236}">
                <a16:creationId xmlns:a16="http://schemas.microsoft.com/office/drawing/2014/main" id="{2AA96224-425C-4FBD-B5AD-0D12B211E76E}"/>
              </a:ext>
            </a:extLst>
          </p:cNvPr>
          <p:cNvSpPr txBox="1"/>
          <p:nvPr/>
        </p:nvSpPr>
        <p:spPr>
          <a:xfrm>
            <a:off x="1808806" y="6605902"/>
            <a:ext cx="8653745" cy="804836"/>
          </a:xfrm>
          <a:prstGeom prst="rect">
            <a:avLst/>
          </a:prstGeom>
          <a:noFill/>
        </p:spPr>
        <p:txBody>
          <a:bodyPr wrap="square" rtlCol="0">
            <a:spAutoFit/>
          </a:bodyPr>
          <a:lstStyle/>
          <a:p>
            <a:r>
              <a:rPr lang="en-GB" sz="2315" dirty="0"/>
              <a:t>Broad relationship between age and gross motor skills acquisition, depending on the different phenotype of SMA</a:t>
            </a:r>
            <a:endParaRPr lang="en-US" sz="2315" dirty="0"/>
          </a:p>
        </p:txBody>
      </p:sp>
      <p:sp>
        <p:nvSpPr>
          <p:cNvPr id="7" name="Title 1"/>
          <p:cNvSpPr txBox="1">
            <a:spLocks/>
          </p:cNvSpPr>
          <p:nvPr/>
        </p:nvSpPr>
        <p:spPr>
          <a:xfrm>
            <a:off x="8850702" y="-84021"/>
            <a:ext cx="1841791" cy="446330"/>
          </a:xfrm>
          <a:prstGeom prst="rect">
            <a:avLst/>
          </a:prstGeom>
          <a:solidFill>
            <a:srgbClr val="CBCFD0"/>
          </a:solidFill>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pPr algn="ctr"/>
            <a:r>
              <a:rPr lang="en-GB" sz="2400" dirty="0">
                <a:solidFill>
                  <a:schemeClr val="bg1"/>
                </a:solidFill>
              </a:rPr>
              <a:t>RECAP</a:t>
            </a:r>
            <a:endParaRPr lang="en-GB" sz="2800" dirty="0">
              <a:solidFill>
                <a:schemeClr val="bg1"/>
              </a:solidFill>
            </a:endParaRPr>
          </a:p>
        </p:txBody>
      </p:sp>
    </p:spTree>
    <p:extLst>
      <p:ext uri="{BB962C8B-B14F-4D97-AF65-F5344CB8AC3E}">
        <p14:creationId xmlns:p14="http://schemas.microsoft.com/office/powerpoint/2010/main" val="2426732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26" y="214160"/>
            <a:ext cx="9523233" cy="1037065"/>
          </a:xfrm>
        </p:spPr>
        <p:txBody>
          <a:bodyPr/>
          <a:lstStyle/>
          <a:p>
            <a:pPr algn="ctr"/>
            <a:r>
              <a:rPr lang="en-GB" dirty="0"/>
              <a:t>Classification and subtypes of SMA</a:t>
            </a:r>
          </a:p>
        </p:txBody>
      </p:sp>
      <p:graphicFrame>
        <p:nvGraphicFramePr>
          <p:cNvPr id="5" name="Content Placeholder 4"/>
          <p:cNvGraphicFramePr>
            <a:graphicFrameLocks noGrp="1"/>
          </p:cNvGraphicFramePr>
          <p:nvPr>
            <p:ph sz="quarter" idx="10"/>
          </p:nvPr>
        </p:nvGraphicFramePr>
        <p:xfrm>
          <a:off x="503780" y="1066684"/>
          <a:ext cx="9741752" cy="5095712"/>
        </p:xfrm>
        <a:graphic>
          <a:graphicData uri="http://schemas.openxmlformats.org/drawingml/2006/table">
            <a:tbl>
              <a:tblPr firstRow="1" firstCol="1" bandRow="1">
                <a:tableStyleId>{5C22544A-7EE6-4342-B048-85BDC9FD1C3A}</a:tableStyleId>
              </a:tblPr>
              <a:tblGrid>
                <a:gridCol w="952705">
                  <a:extLst>
                    <a:ext uri="{9D8B030D-6E8A-4147-A177-3AD203B41FA5}">
                      <a16:colId xmlns:a16="http://schemas.microsoft.com/office/drawing/2014/main" val="20000"/>
                    </a:ext>
                  </a:extLst>
                </a:gridCol>
                <a:gridCol w="1915453">
                  <a:extLst>
                    <a:ext uri="{9D8B030D-6E8A-4147-A177-3AD203B41FA5}">
                      <a16:colId xmlns:a16="http://schemas.microsoft.com/office/drawing/2014/main" val="20001"/>
                    </a:ext>
                  </a:extLst>
                </a:gridCol>
                <a:gridCol w="1577802">
                  <a:extLst>
                    <a:ext uri="{9D8B030D-6E8A-4147-A177-3AD203B41FA5}">
                      <a16:colId xmlns:a16="http://schemas.microsoft.com/office/drawing/2014/main" val="20002"/>
                    </a:ext>
                  </a:extLst>
                </a:gridCol>
                <a:gridCol w="2619941">
                  <a:extLst>
                    <a:ext uri="{9D8B030D-6E8A-4147-A177-3AD203B41FA5}">
                      <a16:colId xmlns:a16="http://schemas.microsoft.com/office/drawing/2014/main" val="20003"/>
                    </a:ext>
                  </a:extLst>
                </a:gridCol>
                <a:gridCol w="2675851">
                  <a:extLst>
                    <a:ext uri="{9D8B030D-6E8A-4147-A177-3AD203B41FA5}">
                      <a16:colId xmlns:a16="http://schemas.microsoft.com/office/drawing/2014/main" val="20004"/>
                    </a:ext>
                  </a:extLst>
                </a:gridCol>
              </a:tblGrid>
              <a:tr h="636964">
                <a:tc>
                  <a:txBody>
                    <a:bodyPr/>
                    <a:lstStyle/>
                    <a:p>
                      <a:pPr>
                        <a:lnSpc>
                          <a:spcPct val="100000"/>
                        </a:lnSpc>
                        <a:spcAft>
                          <a:spcPts val="0"/>
                        </a:spcAft>
                      </a:pP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solidFill>
                      <a:srgbClr val="18646E"/>
                    </a:solidFill>
                  </a:tcPr>
                </a:tc>
                <a:tc>
                  <a:txBody>
                    <a:bodyPr/>
                    <a:lstStyle/>
                    <a:p>
                      <a:pPr>
                        <a:lnSpc>
                          <a:spcPct val="100000"/>
                        </a:lnSpc>
                        <a:spcAft>
                          <a:spcPts val="0"/>
                        </a:spcAft>
                      </a:pPr>
                      <a:r>
                        <a:rPr lang="en-GB" sz="2000" dirty="0">
                          <a:effectLst/>
                        </a:rPr>
                        <a:t>Age of onset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solidFill>
                      <a:srgbClr val="18646E"/>
                    </a:solidFill>
                  </a:tcPr>
                </a:tc>
                <a:tc>
                  <a:txBody>
                    <a:bodyPr/>
                    <a:lstStyle/>
                    <a:p>
                      <a:pPr>
                        <a:lnSpc>
                          <a:spcPct val="100000"/>
                        </a:lnSpc>
                        <a:spcAft>
                          <a:spcPts val="0"/>
                        </a:spcAft>
                      </a:pPr>
                      <a:r>
                        <a:rPr lang="en-GB" sz="2000" dirty="0">
                          <a:effectLst/>
                        </a:rPr>
                        <a:t>Max. motor milestone</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solidFill>
                      <a:srgbClr val="18646E"/>
                    </a:solidFill>
                  </a:tcPr>
                </a:tc>
                <a:tc>
                  <a:txBody>
                    <a:bodyPr/>
                    <a:lstStyle/>
                    <a:p>
                      <a:pPr>
                        <a:lnSpc>
                          <a:spcPct val="100000"/>
                        </a:lnSpc>
                        <a:spcAft>
                          <a:spcPts val="0"/>
                        </a:spcAft>
                      </a:pPr>
                      <a:r>
                        <a:rPr lang="en-GB" sz="2000" dirty="0">
                          <a:effectLst/>
                        </a:rPr>
                        <a:t>Motor ability and additional features</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solidFill>
                      <a:srgbClr val="18646E"/>
                    </a:solidFill>
                  </a:tcPr>
                </a:tc>
                <a:tc>
                  <a:txBody>
                    <a:bodyPr/>
                    <a:lstStyle/>
                    <a:p>
                      <a:pPr>
                        <a:lnSpc>
                          <a:spcPct val="100000"/>
                        </a:lnSpc>
                        <a:spcAft>
                          <a:spcPts val="0"/>
                        </a:spcAft>
                      </a:pPr>
                      <a:r>
                        <a:rPr lang="en-GB" sz="2000" b="1" kern="1200" dirty="0">
                          <a:solidFill>
                            <a:schemeClr val="lt1"/>
                          </a:solidFill>
                          <a:effectLst/>
                          <a:latin typeface="+mn-lt"/>
                          <a:ea typeface="+mn-ea"/>
                          <a:cs typeface="+mn-cs"/>
                        </a:rPr>
                        <a:t>Survival</a:t>
                      </a:r>
                    </a:p>
                  </a:txBody>
                  <a:tcPr marL="75613" marR="75613" marT="0" marB="0">
                    <a:solidFill>
                      <a:srgbClr val="18646E"/>
                    </a:solidFill>
                  </a:tcPr>
                </a:tc>
                <a:extLst>
                  <a:ext uri="{0D108BD9-81ED-4DB2-BD59-A6C34878D82A}">
                    <a16:rowId xmlns:a16="http://schemas.microsoft.com/office/drawing/2014/main" val="10000"/>
                  </a:ext>
                </a:extLst>
              </a:tr>
              <a:tr h="955446">
                <a:tc>
                  <a:txBody>
                    <a:bodyPr/>
                    <a:lstStyle/>
                    <a:p>
                      <a:pPr marL="0" algn="l" defTabSz="914400" rtl="0" eaLnBrk="1" latinLnBrk="0" hangingPunct="1">
                        <a:lnSpc>
                          <a:spcPct val="100000"/>
                        </a:lnSpc>
                        <a:spcAft>
                          <a:spcPts val="0"/>
                        </a:spcAft>
                      </a:pPr>
                      <a:r>
                        <a:rPr lang="en-GB" sz="2000" b="1" kern="1200" dirty="0">
                          <a:solidFill>
                            <a:schemeClr val="lt1"/>
                          </a:solidFill>
                          <a:effectLst/>
                          <a:latin typeface="+mn-lt"/>
                          <a:ea typeface="+mn-ea"/>
                          <a:cs typeface="+mn-cs"/>
                        </a:rPr>
                        <a:t>Type 0</a:t>
                      </a:r>
                    </a:p>
                  </a:txBody>
                  <a:tcPr marL="75613" marR="75613" marT="0" marB="0">
                    <a:solidFill>
                      <a:srgbClr val="18646E"/>
                    </a:solidFill>
                  </a:tcPr>
                </a:tc>
                <a:tc>
                  <a:txBody>
                    <a:bodyPr/>
                    <a:lstStyle/>
                    <a:p>
                      <a:pPr>
                        <a:lnSpc>
                          <a:spcPct val="100000"/>
                        </a:lnSpc>
                        <a:spcAft>
                          <a:spcPts val="0"/>
                        </a:spcAft>
                      </a:pPr>
                      <a:r>
                        <a:rPr lang="en-GB" sz="2000" dirty="0">
                          <a:effectLst/>
                        </a:rPr>
                        <a:t>Before birth</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tc>
                  <a:txBody>
                    <a:bodyPr/>
                    <a:lstStyle/>
                    <a:p>
                      <a:pPr>
                        <a:lnSpc>
                          <a:spcPct val="100000"/>
                        </a:lnSpc>
                        <a:spcAft>
                          <a:spcPts val="0"/>
                        </a:spcAft>
                      </a:pPr>
                      <a:r>
                        <a:rPr lang="en-GB" sz="2000" dirty="0">
                          <a:effectLst/>
                        </a:rPr>
                        <a:t>None</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tc>
                  <a:txBody>
                    <a:bodyPr/>
                    <a:lstStyle/>
                    <a:p>
                      <a:pPr>
                        <a:lnSpc>
                          <a:spcPct val="100000"/>
                        </a:lnSpc>
                        <a:spcAft>
                          <a:spcPts val="0"/>
                        </a:spcAft>
                      </a:pPr>
                      <a:r>
                        <a:rPr lang="en-GB" sz="2000" dirty="0">
                          <a:effectLst/>
                        </a:rPr>
                        <a:t>Severe hypotonia; unable to sit and roll</a:t>
                      </a:r>
                      <a:endPar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tc>
                  <a:txBody>
                    <a:bodyPr/>
                    <a:lstStyle/>
                    <a:p>
                      <a:pPr>
                        <a:lnSpc>
                          <a:spcPct val="100000"/>
                        </a:lnSpc>
                        <a:spcAft>
                          <a:spcPts val="0"/>
                        </a:spcAft>
                      </a:pPr>
                      <a:r>
                        <a:rPr lang="en-GB" sz="2000" dirty="0">
                          <a:effectLst/>
                        </a:rPr>
                        <a:t>Respiratory insufficiency at birth: death within weeks</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extLst>
                  <a:ext uri="{0D108BD9-81ED-4DB2-BD59-A6C34878D82A}">
                    <a16:rowId xmlns:a16="http://schemas.microsoft.com/office/drawing/2014/main" val="10001"/>
                  </a:ext>
                </a:extLst>
              </a:tr>
              <a:tr h="955446">
                <a:tc>
                  <a:txBody>
                    <a:bodyPr/>
                    <a:lstStyle/>
                    <a:p>
                      <a:pPr>
                        <a:lnSpc>
                          <a:spcPct val="100000"/>
                        </a:lnSpc>
                        <a:spcAft>
                          <a:spcPts val="0"/>
                        </a:spcAft>
                      </a:pPr>
                      <a:r>
                        <a:rPr lang="en-GB" sz="2000" dirty="0">
                          <a:effectLst/>
                        </a:rPr>
                        <a:t>Type 1</a:t>
                      </a:r>
                      <a:endParaRPr lang="en-GB" sz="2000" strike="sngStrike"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solidFill>
                      <a:srgbClr val="18646E"/>
                    </a:solidFill>
                  </a:tcPr>
                </a:tc>
                <a:tc>
                  <a:txBody>
                    <a:bodyPr/>
                    <a:lstStyle/>
                    <a:p>
                      <a:pPr>
                        <a:lnSpc>
                          <a:spcPct val="100000"/>
                        </a:lnSpc>
                        <a:spcAft>
                          <a:spcPts val="0"/>
                        </a:spcAft>
                      </a:pPr>
                      <a:r>
                        <a:rPr lang="en-GB" sz="2000" dirty="0">
                          <a:effectLst/>
                        </a:rPr>
                        <a:t>2 weeks (</a:t>
                      </a:r>
                      <a:r>
                        <a:rPr lang="en-GB" sz="2000" dirty="0" err="1">
                          <a:effectLst/>
                        </a:rPr>
                        <a:t>Ia</a:t>
                      </a:r>
                      <a:r>
                        <a:rPr lang="en-GB" sz="2000" dirty="0">
                          <a:effectLst/>
                        </a:rPr>
                        <a:t>)</a:t>
                      </a:r>
                    </a:p>
                    <a:p>
                      <a:pPr>
                        <a:lnSpc>
                          <a:spcPct val="100000"/>
                        </a:lnSpc>
                        <a:spcAft>
                          <a:spcPts val="0"/>
                        </a:spcAft>
                      </a:pPr>
                      <a:r>
                        <a:rPr lang="en-GB" sz="2000" dirty="0">
                          <a:effectLst/>
                        </a:rPr>
                        <a:t>3 months (</a:t>
                      </a:r>
                      <a:r>
                        <a:rPr lang="en-GB" sz="2000" dirty="0" err="1">
                          <a:effectLst/>
                        </a:rPr>
                        <a:t>Ib</a:t>
                      </a:r>
                      <a:r>
                        <a:rPr lang="en-GB" sz="2000" dirty="0">
                          <a:effectLst/>
                        </a:rPr>
                        <a:t>)</a:t>
                      </a:r>
                    </a:p>
                    <a:p>
                      <a:pPr>
                        <a:lnSpc>
                          <a:spcPct val="100000"/>
                        </a:lnSpc>
                        <a:spcAft>
                          <a:spcPts val="0"/>
                        </a:spcAft>
                      </a:pPr>
                      <a:r>
                        <a:rPr lang="en-GB" sz="2000" dirty="0">
                          <a:effectLst/>
                        </a:rPr>
                        <a:t>6 months (</a:t>
                      </a:r>
                      <a:r>
                        <a:rPr lang="en-GB" sz="2000" dirty="0" err="1">
                          <a:effectLst/>
                        </a:rPr>
                        <a:t>Ic</a:t>
                      </a:r>
                      <a:r>
                        <a:rPr lang="en-GB" sz="2000" dirty="0">
                          <a:effectLst/>
                        </a:rPr>
                        <a: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E7E9E9"/>
                    </a:solidFill>
                  </a:tcPr>
                </a:tc>
                <a:tc>
                  <a:txBody>
                    <a:bodyPr/>
                    <a:lstStyle/>
                    <a:p>
                      <a:pPr>
                        <a:lnSpc>
                          <a:spcPct val="100000"/>
                        </a:lnSpc>
                        <a:spcAft>
                          <a:spcPts val="0"/>
                        </a:spcAft>
                      </a:pPr>
                      <a:r>
                        <a:rPr lang="en-GB" sz="2000" dirty="0">
                          <a:effectLst/>
                        </a:rPr>
                        <a:t>None</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E7E9E9"/>
                    </a:solidFill>
                  </a:tcPr>
                </a:tc>
                <a:tc>
                  <a:txBody>
                    <a:bodyPr/>
                    <a:lstStyle/>
                    <a:p>
                      <a:pPr>
                        <a:lnSpc>
                          <a:spcPct val="100000"/>
                        </a:lnSpc>
                        <a:spcAft>
                          <a:spcPts val="0"/>
                        </a:spcAft>
                      </a:pPr>
                      <a:r>
                        <a:rPr lang="en-GB" sz="2000" dirty="0">
                          <a:effectLst/>
                        </a:rPr>
                        <a:t>Severe hypotonia; unable to sit and roll</a:t>
                      </a:r>
                      <a:endParaRPr lang="en-GB"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E7E9E9"/>
                    </a:solidFill>
                  </a:tcPr>
                </a:tc>
                <a:tc>
                  <a:txBody>
                    <a:bodyPr/>
                    <a:lstStyle/>
                    <a:p>
                      <a:pPr>
                        <a:lnSpc>
                          <a:spcPct val="100000"/>
                        </a:lnSpc>
                        <a:spcAft>
                          <a:spcPts val="0"/>
                        </a:spcAft>
                      </a:pPr>
                      <a:r>
                        <a:rPr lang="en-GB" sz="2000" dirty="0">
                          <a:effectLst/>
                        </a:rPr>
                        <a:t>Death/ventilation by 2 years</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E7E9E9"/>
                    </a:solidFill>
                  </a:tcPr>
                </a:tc>
                <a:extLst>
                  <a:ext uri="{0D108BD9-81ED-4DB2-BD59-A6C34878D82A}">
                    <a16:rowId xmlns:a16="http://schemas.microsoft.com/office/drawing/2014/main" val="10002"/>
                  </a:ext>
                </a:extLst>
              </a:tr>
              <a:tr h="955446">
                <a:tc>
                  <a:txBody>
                    <a:bodyPr/>
                    <a:lstStyle/>
                    <a:p>
                      <a:pPr>
                        <a:lnSpc>
                          <a:spcPct val="100000"/>
                        </a:lnSpc>
                        <a:spcAft>
                          <a:spcPts val="0"/>
                        </a:spcAft>
                      </a:pPr>
                      <a:r>
                        <a:rPr lang="en-GB" sz="2000" dirty="0">
                          <a:effectLst/>
                        </a:rPr>
                        <a:t>Type 2</a:t>
                      </a:r>
                      <a:endParaRPr lang="en-GB" sz="2000" strike="sngStrike"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solidFill>
                      <a:srgbClr val="18646E"/>
                    </a:solidFill>
                  </a:tcPr>
                </a:tc>
                <a:tc>
                  <a:txBody>
                    <a:bodyPr/>
                    <a:lstStyle/>
                    <a:p>
                      <a:pPr>
                        <a:lnSpc>
                          <a:spcPct val="100000"/>
                        </a:lnSpc>
                        <a:spcAft>
                          <a:spcPts val="0"/>
                        </a:spcAft>
                      </a:pPr>
                      <a:r>
                        <a:rPr lang="en-GB" sz="2000" dirty="0">
                          <a:effectLst/>
                        </a:rPr>
                        <a:t>6–18 months</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tc>
                  <a:txBody>
                    <a:bodyPr/>
                    <a:lstStyle/>
                    <a:p>
                      <a:pPr>
                        <a:lnSpc>
                          <a:spcPct val="100000"/>
                        </a:lnSpc>
                        <a:spcAft>
                          <a:spcPts val="0"/>
                        </a:spcAft>
                      </a:pPr>
                      <a:r>
                        <a:rPr lang="en-GB" sz="2000" dirty="0">
                          <a:effectLst/>
                        </a:rPr>
                        <a:t>Sitting</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tc>
                  <a:txBody>
                    <a:bodyPr/>
                    <a:lstStyle/>
                    <a:p>
                      <a:pPr>
                        <a:lnSpc>
                          <a:spcPct val="100000"/>
                        </a:lnSpc>
                        <a:spcAft>
                          <a:spcPts val="0"/>
                        </a:spcAft>
                      </a:pPr>
                      <a:r>
                        <a:rPr lang="en-GB" sz="2000" dirty="0">
                          <a:effectLst/>
                        </a:rPr>
                        <a:t>Proximal weakness: unable to walk independently</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tc>
                  <a:txBody>
                    <a:bodyPr/>
                    <a:lstStyle/>
                    <a:p>
                      <a:pPr>
                        <a:lnSpc>
                          <a:spcPct val="100000"/>
                        </a:lnSpc>
                        <a:spcAft>
                          <a:spcPts val="0"/>
                        </a:spcAft>
                      </a:pPr>
                      <a:r>
                        <a:rPr lang="en-GB" sz="2000" dirty="0">
                          <a:effectLst/>
                        </a:rPr>
                        <a:t>Survival into adulthood (typically &gt;25 years)</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extLst>
                  <a:ext uri="{0D108BD9-81ED-4DB2-BD59-A6C34878D82A}">
                    <a16:rowId xmlns:a16="http://schemas.microsoft.com/office/drawing/2014/main" val="10003"/>
                  </a:ext>
                </a:extLst>
              </a:tr>
              <a:tr h="955446">
                <a:tc>
                  <a:txBody>
                    <a:bodyPr/>
                    <a:lstStyle/>
                    <a:p>
                      <a:pPr>
                        <a:lnSpc>
                          <a:spcPct val="100000"/>
                        </a:lnSpc>
                        <a:spcAft>
                          <a:spcPts val="0"/>
                        </a:spcAft>
                      </a:pPr>
                      <a:r>
                        <a:rPr lang="en-GB" sz="2000" dirty="0">
                          <a:effectLst/>
                        </a:rPr>
                        <a:t>Type 3</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solidFill>
                      <a:srgbClr val="18646E"/>
                    </a:solidFill>
                  </a:tcPr>
                </a:tc>
                <a:tc>
                  <a:txBody>
                    <a:bodyPr/>
                    <a:lstStyle/>
                    <a:p>
                      <a:pPr>
                        <a:lnSpc>
                          <a:spcPct val="100000"/>
                        </a:lnSpc>
                        <a:spcAft>
                          <a:spcPts val="0"/>
                        </a:spcAft>
                      </a:pPr>
                      <a:r>
                        <a:rPr lang="en-GB" sz="2000" dirty="0">
                          <a:solidFill>
                            <a:schemeClr val="tx1"/>
                          </a:solidFill>
                          <a:effectLst/>
                        </a:rPr>
                        <a:t>&lt;3 years (</a:t>
                      </a:r>
                      <a:r>
                        <a:rPr lang="en-GB" sz="2000" dirty="0" err="1">
                          <a:solidFill>
                            <a:schemeClr val="tx1"/>
                          </a:solidFill>
                          <a:effectLst/>
                        </a:rPr>
                        <a:t>IIIa</a:t>
                      </a:r>
                      <a:r>
                        <a:rPr lang="en-GB" sz="2000" dirty="0">
                          <a:solidFill>
                            <a:schemeClr val="tx1"/>
                          </a:solidFill>
                          <a:effectLst/>
                        </a:rPr>
                        <a:t>)</a:t>
                      </a:r>
                    </a:p>
                    <a:p>
                      <a:pPr>
                        <a:lnSpc>
                          <a:spcPct val="100000"/>
                        </a:lnSpc>
                        <a:spcAft>
                          <a:spcPts val="0"/>
                        </a:spcAft>
                      </a:pPr>
                      <a:r>
                        <a:rPr lang="en-GB" sz="2000" dirty="0">
                          <a:solidFill>
                            <a:schemeClr val="tx1"/>
                          </a:solidFill>
                          <a:effectLst/>
                        </a:rPr>
                        <a:t>&gt;3 years (</a:t>
                      </a:r>
                      <a:r>
                        <a:rPr lang="en-GB" sz="2000" dirty="0" err="1">
                          <a:solidFill>
                            <a:schemeClr val="tx1"/>
                          </a:solidFill>
                          <a:effectLst/>
                        </a:rPr>
                        <a:t>IIIb</a:t>
                      </a:r>
                      <a:r>
                        <a:rPr lang="en-GB" sz="2000" dirty="0">
                          <a:solidFill>
                            <a:schemeClr val="tx1"/>
                          </a:solidFill>
                          <a:effectLst/>
                        </a:rPr>
                        <a:t>)</a:t>
                      </a:r>
                    </a:p>
                    <a:p>
                      <a:pPr>
                        <a:lnSpc>
                          <a:spcPct val="100000"/>
                        </a:lnSpc>
                        <a:spcAft>
                          <a:spcPts val="0"/>
                        </a:spcAft>
                      </a:pPr>
                      <a:r>
                        <a:rPr lang="en-GB" sz="2000" dirty="0">
                          <a:solidFill>
                            <a:schemeClr val="tx1"/>
                          </a:solidFill>
                          <a:effectLst/>
                        </a:rPr>
                        <a:t>&gt;12 years (</a:t>
                      </a:r>
                      <a:r>
                        <a:rPr lang="en-GB" sz="2000" dirty="0" err="1">
                          <a:solidFill>
                            <a:schemeClr val="tx1"/>
                          </a:solidFill>
                          <a:effectLst/>
                        </a:rPr>
                        <a:t>IIIc</a:t>
                      </a:r>
                      <a:r>
                        <a:rPr lang="en-GB" sz="2000" dirty="0">
                          <a:solidFill>
                            <a:schemeClr val="tx1"/>
                          </a:solidFill>
                          <a:effectLst/>
                        </a:rPr>
                        <a:t>)</a:t>
                      </a:r>
                      <a:endParaRPr lang="en-GB"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E7E9E9"/>
                    </a:solidFill>
                  </a:tcPr>
                </a:tc>
                <a:tc>
                  <a:txBody>
                    <a:bodyPr/>
                    <a:lstStyle/>
                    <a:p>
                      <a:pPr>
                        <a:lnSpc>
                          <a:spcPct val="100000"/>
                        </a:lnSpc>
                        <a:spcAft>
                          <a:spcPts val="0"/>
                        </a:spcAft>
                      </a:pPr>
                      <a:r>
                        <a:rPr lang="en-GB" sz="2000" dirty="0">
                          <a:effectLst/>
                        </a:rPr>
                        <a:t>Walking </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E7E9E9"/>
                    </a:solidFill>
                  </a:tcPr>
                </a:tc>
                <a:tc>
                  <a:txBody>
                    <a:bodyPr/>
                    <a:lstStyle/>
                    <a:p>
                      <a:pPr>
                        <a:lnSpc>
                          <a:spcPct val="100000"/>
                        </a:lnSpc>
                        <a:spcAft>
                          <a:spcPts val="0"/>
                        </a:spcAft>
                      </a:pPr>
                      <a:r>
                        <a:rPr lang="en-GB" sz="2000" dirty="0">
                          <a:effectLst/>
                        </a:rPr>
                        <a:t>May lose ability to walk</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E7E9E9"/>
                    </a:solidFill>
                  </a:tcPr>
                </a:tc>
                <a:tc>
                  <a:txBody>
                    <a:bodyPr/>
                    <a:lstStyle/>
                    <a:p>
                      <a:pPr>
                        <a:lnSpc>
                          <a:spcPct val="100000"/>
                        </a:lnSpc>
                        <a:spcAft>
                          <a:spcPts val="0"/>
                        </a:spcAft>
                      </a:pPr>
                      <a:r>
                        <a:rPr lang="en-GB" sz="2000" dirty="0">
                          <a:effectLst/>
                        </a:rPr>
                        <a:t>Normal life span</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E7E9E9"/>
                    </a:solidFill>
                  </a:tcPr>
                </a:tc>
                <a:extLst>
                  <a:ext uri="{0D108BD9-81ED-4DB2-BD59-A6C34878D82A}">
                    <a16:rowId xmlns:a16="http://schemas.microsoft.com/office/drawing/2014/main" val="10004"/>
                  </a:ext>
                </a:extLst>
              </a:tr>
              <a:tr h="636964">
                <a:tc>
                  <a:txBody>
                    <a:bodyPr/>
                    <a:lstStyle/>
                    <a:p>
                      <a:pPr>
                        <a:lnSpc>
                          <a:spcPct val="100000"/>
                        </a:lnSpc>
                        <a:spcAft>
                          <a:spcPts val="0"/>
                        </a:spcAft>
                      </a:pPr>
                      <a:r>
                        <a:rPr lang="en-GB" sz="2000" dirty="0">
                          <a:effectLst/>
                        </a:rPr>
                        <a:t>Type 4</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solidFill>
                      <a:srgbClr val="18646E"/>
                    </a:solidFill>
                  </a:tcPr>
                </a:tc>
                <a:tc>
                  <a:txBody>
                    <a:bodyPr/>
                    <a:lstStyle/>
                    <a:p>
                      <a:pPr>
                        <a:lnSpc>
                          <a:spcPct val="100000"/>
                        </a:lnSpc>
                        <a:spcAft>
                          <a:spcPts val="0"/>
                        </a:spcAft>
                      </a:pPr>
                      <a:r>
                        <a:rPr lang="en-GB" sz="2000" dirty="0">
                          <a:solidFill>
                            <a:schemeClr val="tx1"/>
                          </a:solidFill>
                          <a:effectLst/>
                        </a:rPr>
                        <a:t>&gt;30 years or 10–30 years</a:t>
                      </a:r>
                      <a:endParaRPr lang="en-GB"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tc>
                  <a:txBody>
                    <a:bodyPr/>
                    <a:lstStyle/>
                    <a:p>
                      <a:pPr>
                        <a:lnSpc>
                          <a:spcPct val="100000"/>
                        </a:lnSpc>
                        <a:spcAft>
                          <a:spcPts val="0"/>
                        </a:spcAft>
                      </a:pPr>
                      <a:r>
                        <a:rPr lang="en-GB" sz="2000" dirty="0">
                          <a:effectLst/>
                        </a:rPr>
                        <a:t>Normal </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tc>
                  <a:txBody>
                    <a:bodyPr/>
                    <a:lstStyle/>
                    <a:p>
                      <a:pPr>
                        <a:lnSpc>
                          <a:spcPct val="100000"/>
                        </a:lnSpc>
                        <a:spcAft>
                          <a:spcPts val="0"/>
                        </a:spcAft>
                      </a:pPr>
                      <a:r>
                        <a:rPr lang="en-GB" sz="2000" dirty="0">
                          <a:effectLst/>
                        </a:rPr>
                        <a:t>Mild motor impairment</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tc>
                  <a:txBody>
                    <a:bodyPr/>
                    <a:lstStyle/>
                    <a:p>
                      <a:pPr>
                        <a:lnSpc>
                          <a:spcPct val="100000"/>
                        </a:lnSpc>
                        <a:spcAft>
                          <a:spcPts val="0"/>
                        </a:spcAft>
                      </a:pPr>
                      <a:r>
                        <a:rPr lang="en-GB" sz="2000" dirty="0">
                          <a:effectLst/>
                        </a:rPr>
                        <a:t>Normal life span</a:t>
                      </a:r>
                      <a:endParaRPr lang="en-GB"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5613" marR="75613" marT="0" marB="0" anchor="ctr">
                    <a:solidFill>
                      <a:srgbClr val="CBCFD0"/>
                    </a:solidFill>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4294967295"/>
          </p:nvPr>
        </p:nvSpPr>
        <p:spPr>
          <a:xfrm>
            <a:off x="7832180" y="7008171"/>
            <a:ext cx="2268379" cy="402567"/>
          </a:xfrm>
          <a:prstGeom prst="rect">
            <a:avLst/>
          </a:prstGeom>
        </p:spPr>
        <p:txBody>
          <a:bodyPr/>
          <a:lstStyle/>
          <a:p>
            <a:fld id="{532824D6-1CC4-45B0-B658-13A760FABFFA}" type="slidenum">
              <a:rPr lang="en-GB" smtClean="0"/>
              <a:pPr/>
              <a:t>5</a:t>
            </a:fld>
            <a:endParaRPr lang="en-GB"/>
          </a:p>
        </p:txBody>
      </p:sp>
      <p:sp>
        <p:nvSpPr>
          <p:cNvPr id="7" name="TextBox 6">
            <a:extLst>
              <a:ext uri="{FF2B5EF4-FFF2-40B4-BE49-F238E27FC236}">
                <a16:creationId xmlns:a16="http://schemas.microsoft.com/office/drawing/2014/main" id="{D9EE1867-5F56-4ADB-AF1D-0D2FA394054D}"/>
              </a:ext>
            </a:extLst>
          </p:cNvPr>
          <p:cNvSpPr txBox="1"/>
          <p:nvPr/>
        </p:nvSpPr>
        <p:spPr>
          <a:xfrm>
            <a:off x="1026594" y="6199793"/>
            <a:ext cx="9218938" cy="830997"/>
          </a:xfrm>
          <a:prstGeom prst="rect">
            <a:avLst/>
          </a:prstGeom>
          <a:noFill/>
        </p:spPr>
        <p:txBody>
          <a:bodyPr wrap="square" rtlCol="0">
            <a:spAutoFit/>
          </a:bodyPr>
          <a:lstStyle/>
          <a:p>
            <a:pPr marL="315039" indent="-315039">
              <a:buFont typeface="Arial" panose="020B0604020202020204" pitchFamily="34" charset="0"/>
              <a:buChar char="•"/>
            </a:pPr>
            <a:r>
              <a:rPr lang="en-US" sz="2400" dirty="0"/>
              <a:t>Type 1 SMA defined as </a:t>
            </a:r>
            <a:r>
              <a:rPr lang="en-US" sz="2400" b="1" dirty="0">
                <a:solidFill>
                  <a:srgbClr val="FF0000"/>
                </a:solidFill>
              </a:rPr>
              <a:t>early onset </a:t>
            </a:r>
            <a:r>
              <a:rPr lang="en-US" sz="2400" dirty="0"/>
              <a:t>in the model</a:t>
            </a:r>
          </a:p>
          <a:p>
            <a:pPr marL="315039" indent="-315039">
              <a:buFont typeface="Arial" panose="020B0604020202020204" pitchFamily="34" charset="0"/>
              <a:buChar char="•"/>
            </a:pPr>
            <a:r>
              <a:rPr lang="en-US" sz="2400" dirty="0"/>
              <a:t>Type 2 and 3 SMA defined as </a:t>
            </a:r>
            <a:r>
              <a:rPr lang="en-US" sz="2400" b="1" dirty="0">
                <a:solidFill>
                  <a:srgbClr val="FF0000"/>
                </a:solidFill>
              </a:rPr>
              <a:t>later onset </a:t>
            </a:r>
            <a:r>
              <a:rPr lang="en-US" sz="2400" dirty="0"/>
              <a:t>in the model</a:t>
            </a:r>
          </a:p>
        </p:txBody>
      </p:sp>
      <p:sp>
        <p:nvSpPr>
          <p:cNvPr id="8" name="Title 1"/>
          <p:cNvSpPr txBox="1">
            <a:spLocks/>
          </p:cNvSpPr>
          <p:nvPr/>
        </p:nvSpPr>
        <p:spPr>
          <a:xfrm>
            <a:off x="8850702" y="-84021"/>
            <a:ext cx="1841791" cy="446330"/>
          </a:xfrm>
          <a:prstGeom prst="rect">
            <a:avLst/>
          </a:prstGeom>
          <a:solidFill>
            <a:srgbClr val="CBCFD0"/>
          </a:solidFill>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pPr algn="ctr"/>
            <a:r>
              <a:rPr lang="en-GB" sz="2400" dirty="0">
                <a:solidFill>
                  <a:schemeClr val="bg1"/>
                </a:solidFill>
              </a:rPr>
              <a:t>RECAP</a:t>
            </a:r>
            <a:endParaRPr lang="en-GB" sz="2800" dirty="0">
              <a:solidFill>
                <a:schemeClr val="bg1"/>
              </a:solidFill>
            </a:endParaRPr>
          </a:p>
        </p:txBody>
      </p:sp>
      <p:sp>
        <p:nvSpPr>
          <p:cNvPr id="9" name="Rectangle 8">
            <a:extLst>
              <a:ext uri="{FF2B5EF4-FFF2-40B4-BE49-F238E27FC236}">
                <a16:creationId xmlns:a16="http://schemas.microsoft.com/office/drawing/2014/main" id="{5392BE79-0CF3-4E7F-9432-7AE74E295C56}"/>
              </a:ext>
              <a:ext uri="{C183D7F6-B498-43B3-948B-1728B52AA6E4}">
                <adec:decorative xmlns:adec="http://schemas.microsoft.com/office/drawing/2017/decorative" val="1"/>
              </a:ext>
            </a:extLst>
          </p:cNvPr>
          <p:cNvSpPr/>
          <p:nvPr/>
        </p:nvSpPr>
        <p:spPr>
          <a:xfrm>
            <a:off x="408588" y="4134255"/>
            <a:ext cx="9876223" cy="179161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latin typeface="Calibri (body)"/>
            </a:endParaRPr>
          </a:p>
        </p:txBody>
      </p:sp>
    </p:spTree>
    <p:extLst>
      <p:ext uri="{BB962C8B-B14F-4D97-AF65-F5344CB8AC3E}">
        <p14:creationId xmlns:p14="http://schemas.microsoft.com/office/powerpoint/2010/main" val="194116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02DDF2-FA0B-4106-BF2C-20B62CB00CD5}"/>
              </a:ext>
            </a:extLst>
          </p:cNvPr>
          <p:cNvSpPr>
            <a:spLocks noGrp="1"/>
          </p:cNvSpPr>
          <p:nvPr>
            <p:ph type="title"/>
          </p:nvPr>
        </p:nvSpPr>
        <p:spPr/>
        <p:txBody>
          <a:bodyPr/>
          <a:lstStyle/>
          <a:p>
            <a:r>
              <a:rPr lang="en-US" dirty="0"/>
              <a:t>Summary of motor function tests</a:t>
            </a:r>
            <a:endParaRPr lang="en-GB" dirty="0"/>
          </a:p>
        </p:txBody>
      </p:sp>
      <p:sp>
        <p:nvSpPr>
          <p:cNvPr id="28" name="Title 1">
            <a:extLst>
              <a:ext uri="{FF2B5EF4-FFF2-40B4-BE49-F238E27FC236}">
                <a16:creationId xmlns:a16="http://schemas.microsoft.com/office/drawing/2014/main" id="{5672B128-4540-4301-8E56-13E5F35DA1A3}"/>
              </a:ext>
            </a:extLst>
          </p:cNvPr>
          <p:cNvSpPr txBox="1">
            <a:spLocks/>
          </p:cNvSpPr>
          <p:nvPr/>
        </p:nvSpPr>
        <p:spPr>
          <a:xfrm>
            <a:off x="8850702" y="-84021"/>
            <a:ext cx="1841791" cy="446330"/>
          </a:xfrm>
          <a:prstGeom prst="rect">
            <a:avLst/>
          </a:prstGeom>
          <a:solidFill>
            <a:srgbClr val="CBCFD0"/>
          </a:solidFill>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pPr algn="ctr"/>
            <a:r>
              <a:rPr lang="en-GB" sz="2400" dirty="0">
                <a:solidFill>
                  <a:schemeClr val="bg1"/>
                </a:solidFill>
              </a:rPr>
              <a:t>RECAP</a:t>
            </a:r>
            <a:endParaRPr lang="en-GB" sz="2800" dirty="0">
              <a:solidFill>
                <a:schemeClr val="bg1"/>
              </a:solidFill>
            </a:endParaRPr>
          </a:p>
        </p:txBody>
      </p:sp>
      <p:sp>
        <p:nvSpPr>
          <p:cNvPr id="5" name="TextBox 2">
            <a:extLst>
              <a:ext uri="{FF2B5EF4-FFF2-40B4-BE49-F238E27FC236}">
                <a16:creationId xmlns:a16="http://schemas.microsoft.com/office/drawing/2014/main" id="{6E7DE1C0-38AA-4956-9F87-EDBF0A6379C4}"/>
              </a:ext>
            </a:extLst>
          </p:cNvPr>
          <p:cNvSpPr txBox="1"/>
          <p:nvPr/>
        </p:nvSpPr>
        <p:spPr>
          <a:xfrm>
            <a:off x="511810" y="1201029"/>
            <a:ext cx="6929850" cy="524759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dirty="0">
                <a:latin typeface="+mj-lt"/>
              </a:rPr>
              <a:t>Hammersmith functional motor scale expanded (HFMSE)</a:t>
            </a:r>
          </a:p>
          <a:p>
            <a:pPr marL="285750" indent="-285750">
              <a:buFont typeface="Arial" panose="020B0604020202020204" pitchFamily="34" charset="0"/>
              <a:buChar char="•"/>
            </a:pPr>
            <a:endParaRPr lang="en-GB" sz="2500" dirty="0">
              <a:latin typeface="+mj-lt"/>
            </a:endParaRPr>
          </a:p>
          <a:p>
            <a:pPr marL="285750" indent="-285750">
              <a:buFont typeface="Arial" panose="020B0604020202020204" pitchFamily="34" charset="0"/>
              <a:buChar char="•"/>
            </a:pPr>
            <a:endParaRPr lang="en-GB" sz="2500" dirty="0">
              <a:latin typeface="+mj-lt"/>
            </a:endParaRPr>
          </a:p>
          <a:p>
            <a:endParaRPr lang="en-GB" sz="2500" dirty="0">
              <a:latin typeface="+mj-lt"/>
            </a:endParaRPr>
          </a:p>
          <a:p>
            <a:endParaRPr lang="en-GB" sz="2500" dirty="0">
              <a:latin typeface="+mj-lt"/>
            </a:endParaRPr>
          </a:p>
          <a:p>
            <a:endParaRPr lang="en-GB" sz="2500" dirty="0">
              <a:latin typeface="+mj-lt"/>
            </a:endParaRPr>
          </a:p>
          <a:p>
            <a:r>
              <a:rPr lang="en-GB" sz="2000" dirty="0">
                <a:latin typeface="+mj-lt"/>
              </a:rPr>
              <a:t>Revised Upper Limb Module (RULM)</a:t>
            </a:r>
          </a:p>
          <a:p>
            <a:pPr marL="285750" indent="-285750">
              <a:buFont typeface="Arial" panose="020B0604020202020204" pitchFamily="34" charset="0"/>
              <a:buChar char="•"/>
            </a:pPr>
            <a:endParaRPr lang="en-GB" sz="2500" dirty="0">
              <a:latin typeface="+mj-lt"/>
            </a:endParaRPr>
          </a:p>
          <a:p>
            <a:endParaRPr lang="en-GB" sz="2500" dirty="0">
              <a:latin typeface="+mj-lt"/>
            </a:endParaRPr>
          </a:p>
          <a:p>
            <a:endParaRPr lang="en-GB" sz="2500" dirty="0">
              <a:latin typeface="+mj-lt"/>
            </a:endParaRPr>
          </a:p>
          <a:p>
            <a:endParaRPr lang="en-GB" sz="2500" dirty="0">
              <a:latin typeface="+mj-lt"/>
            </a:endParaRPr>
          </a:p>
          <a:p>
            <a:endParaRPr lang="en-GB" sz="2500" dirty="0">
              <a:latin typeface="+mj-lt"/>
            </a:endParaRPr>
          </a:p>
          <a:p>
            <a:r>
              <a:rPr lang="en-GB" sz="2000" dirty="0">
                <a:latin typeface="+mj-lt"/>
              </a:rPr>
              <a:t>6 minute- walk test – 6MWT</a:t>
            </a:r>
          </a:p>
          <a:p>
            <a:pPr marL="342900" indent="-342900">
              <a:buFont typeface="Arial" panose="020B0604020202020204" pitchFamily="34" charset="0"/>
              <a:buChar char="•"/>
            </a:pPr>
            <a:endParaRPr lang="en-GB" sz="2500" dirty="0">
              <a:latin typeface="+mj-lt"/>
            </a:endParaRPr>
          </a:p>
        </p:txBody>
      </p:sp>
      <p:pic>
        <p:nvPicPr>
          <p:cNvPr id="6" name="Picture 5">
            <a:extLst>
              <a:ext uri="{FF2B5EF4-FFF2-40B4-BE49-F238E27FC236}">
                <a16:creationId xmlns:a16="http://schemas.microsoft.com/office/drawing/2014/main" id="{26CD1314-CE79-4C1A-B1E7-8EC23686252E}"/>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71875" y="1572981"/>
            <a:ext cx="5119821" cy="1756158"/>
          </a:xfrm>
          <a:prstGeom prst="rect">
            <a:avLst/>
          </a:prstGeom>
        </p:spPr>
      </p:pic>
      <p:pic>
        <p:nvPicPr>
          <p:cNvPr id="7" name="Picture 6">
            <a:extLst>
              <a:ext uri="{FF2B5EF4-FFF2-40B4-BE49-F238E27FC236}">
                <a16:creationId xmlns:a16="http://schemas.microsoft.com/office/drawing/2014/main" id="{1A38658F-9EE1-4E29-BC78-BB868BAA0039}"/>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07012" y="3783960"/>
            <a:ext cx="3637737" cy="1755024"/>
          </a:xfrm>
          <a:prstGeom prst="rect">
            <a:avLst/>
          </a:prstGeom>
        </p:spPr>
      </p:pic>
      <p:pic>
        <p:nvPicPr>
          <p:cNvPr id="8" name="Picture 7">
            <a:extLst>
              <a:ext uri="{FF2B5EF4-FFF2-40B4-BE49-F238E27FC236}">
                <a16:creationId xmlns:a16="http://schemas.microsoft.com/office/drawing/2014/main" id="{D8C044C9-DE12-4EBA-83C1-979E1984A8FD}"/>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42690" y="6013605"/>
            <a:ext cx="5495061" cy="1318651"/>
          </a:xfrm>
          <a:prstGeom prst="rect">
            <a:avLst/>
          </a:prstGeom>
        </p:spPr>
      </p:pic>
      <p:pic>
        <p:nvPicPr>
          <p:cNvPr id="10" name="table" descr="Summary of motor function tests">
            <a:extLst>
              <a:ext uri="{FF2B5EF4-FFF2-40B4-BE49-F238E27FC236}">
                <a16:creationId xmlns:a16="http://schemas.microsoft.com/office/drawing/2014/main" id="{F2BBD7D8-1983-489D-99A7-C264495BCA02}"/>
              </a:ext>
            </a:extLst>
          </p:cNvPr>
          <p:cNvPicPr>
            <a:picLocks noChangeAspect="1"/>
          </p:cNvPicPr>
          <p:nvPr/>
        </p:nvPicPr>
        <p:blipFill>
          <a:blip r:embed="rId6"/>
          <a:stretch>
            <a:fillRect/>
          </a:stretch>
        </p:blipFill>
        <p:spPr>
          <a:xfrm>
            <a:off x="8113219" y="1233745"/>
            <a:ext cx="2293563" cy="5556161"/>
          </a:xfrm>
          <a:prstGeom prst="rect">
            <a:avLst/>
          </a:prstGeom>
        </p:spPr>
      </p:pic>
      <p:sp>
        <p:nvSpPr>
          <p:cNvPr id="11" name="Slide Number Placeholder 2">
            <a:extLst>
              <a:ext uri="{FF2B5EF4-FFF2-40B4-BE49-F238E27FC236}">
                <a16:creationId xmlns:a16="http://schemas.microsoft.com/office/drawing/2014/main" id="{1DFFAD9C-67D8-405B-A6A1-06F10A1EAFE9}"/>
              </a:ext>
            </a:extLst>
          </p:cNvPr>
          <p:cNvSpPr>
            <a:spLocks noGrp="1"/>
          </p:cNvSpPr>
          <p:nvPr>
            <p:ph type="sldNum" sz="quarter" idx="12"/>
          </p:nvPr>
        </p:nvSpPr>
        <p:spPr>
          <a:xfrm>
            <a:off x="9677400" y="6930281"/>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6</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39933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02DDF2-FA0B-4106-BF2C-20B62CB00CD5}"/>
              </a:ext>
            </a:extLst>
          </p:cNvPr>
          <p:cNvSpPr>
            <a:spLocks noGrp="1"/>
          </p:cNvSpPr>
          <p:nvPr>
            <p:ph type="title"/>
          </p:nvPr>
        </p:nvSpPr>
        <p:spPr/>
        <p:txBody>
          <a:bodyPr/>
          <a:lstStyle/>
          <a:p>
            <a:r>
              <a:rPr lang="en-US" dirty="0"/>
              <a:t>Summary of main clinical trial evidence</a:t>
            </a:r>
            <a:endParaRPr lang="en-GB" dirty="0"/>
          </a:p>
        </p:txBody>
      </p:sp>
      <p:sp>
        <p:nvSpPr>
          <p:cNvPr id="3" name="Slide Number Placeholder 2"/>
          <p:cNvSpPr>
            <a:spLocks noGrp="1"/>
          </p:cNvSpPr>
          <p:nvPr>
            <p:ph type="sldNum" sz="quarter" idx="12"/>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7</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
        <p:nvSpPr>
          <p:cNvPr id="28" name="Title 1">
            <a:extLst>
              <a:ext uri="{FF2B5EF4-FFF2-40B4-BE49-F238E27FC236}">
                <a16:creationId xmlns:a16="http://schemas.microsoft.com/office/drawing/2014/main" id="{5672B128-4540-4301-8E56-13E5F35DA1A3}"/>
              </a:ext>
            </a:extLst>
          </p:cNvPr>
          <p:cNvSpPr txBox="1">
            <a:spLocks/>
          </p:cNvSpPr>
          <p:nvPr/>
        </p:nvSpPr>
        <p:spPr>
          <a:xfrm>
            <a:off x="8850702" y="-84021"/>
            <a:ext cx="1841791" cy="446330"/>
          </a:xfrm>
          <a:prstGeom prst="rect">
            <a:avLst/>
          </a:prstGeom>
          <a:solidFill>
            <a:srgbClr val="CBCFD0"/>
          </a:solidFill>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pPr algn="ctr"/>
            <a:r>
              <a:rPr lang="en-GB" sz="2400" dirty="0">
                <a:solidFill>
                  <a:schemeClr val="bg1"/>
                </a:solidFill>
              </a:rPr>
              <a:t>RECAP</a:t>
            </a:r>
            <a:endParaRPr lang="en-GB" sz="2800" dirty="0">
              <a:solidFill>
                <a:schemeClr val="bg1"/>
              </a:solidFill>
            </a:endParaRPr>
          </a:p>
        </p:txBody>
      </p:sp>
      <p:grpSp>
        <p:nvGrpSpPr>
          <p:cNvPr id="65" name="Group 64" descr="Randomised, double-blind, multicentre (including the UK), phase III, sham, procedure-controlled trial.&#10;Age between 2 weeks and 6 months&#10;SMN2 copy number = 2&#10;">
            <a:extLst>
              <a:ext uri="{FF2B5EF4-FFF2-40B4-BE49-F238E27FC236}">
                <a16:creationId xmlns:a16="http://schemas.microsoft.com/office/drawing/2014/main" id="{889B283F-0243-4F0C-AAD7-DC10AA9B7A0B}"/>
              </a:ext>
            </a:extLst>
          </p:cNvPr>
          <p:cNvGrpSpPr/>
          <p:nvPr/>
        </p:nvGrpSpPr>
        <p:grpSpPr>
          <a:xfrm>
            <a:off x="363420" y="1657867"/>
            <a:ext cx="4668482" cy="2716695"/>
            <a:chOff x="267628" y="1316447"/>
            <a:chExt cx="3208998" cy="2716695"/>
          </a:xfrm>
        </p:grpSpPr>
        <p:sp>
          <p:nvSpPr>
            <p:cNvPr id="66" name="Rectangle 65">
              <a:extLst>
                <a:ext uri="{FF2B5EF4-FFF2-40B4-BE49-F238E27FC236}">
                  <a16:creationId xmlns:a16="http://schemas.microsoft.com/office/drawing/2014/main" id="{9FDEED55-0959-40C1-82E0-9D55FC853585}"/>
                </a:ext>
              </a:extLst>
            </p:cNvPr>
            <p:cNvSpPr/>
            <p:nvPr/>
          </p:nvSpPr>
          <p:spPr>
            <a:xfrm>
              <a:off x="267628" y="1316447"/>
              <a:ext cx="3208998" cy="340288"/>
            </a:xfrm>
            <a:prstGeom prst="rect">
              <a:avLst/>
            </a:prstGeom>
            <a:solidFill>
              <a:schemeClr val="accent5">
                <a:lumMod val="75000"/>
                <a:lumOff val="2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ENDEAR (n=122)</a:t>
              </a:r>
              <a:endParaRPr lang="en-GB" dirty="0">
                <a:solidFill>
                  <a:schemeClr val="bg1"/>
                </a:solidFill>
              </a:endParaRPr>
            </a:p>
          </p:txBody>
        </p:sp>
        <p:sp>
          <p:nvSpPr>
            <p:cNvPr id="67" name="Rectangle 66">
              <a:extLst>
                <a:ext uri="{FF2B5EF4-FFF2-40B4-BE49-F238E27FC236}">
                  <a16:creationId xmlns:a16="http://schemas.microsoft.com/office/drawing/2014/main" id="{63825F38-5677-491B-8999-73A869BD732F}"/>
                </a:ext>
              </a:extLst>
            </p:cNvPr>
            <p:cNvSpPr/>
            <p:nvPr/>
          </p:nvSpPr>
          <p:spPr>
            <a:xfrm>
              <a:off x="267628" y="1745119"/>
              <a:ext cx="3208998" cy="228802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Randomised, double-blind, multicentre (including the UK), phase III, sham, procedure-controlled trial.</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Age between 2 weeks and 6 months</a:t>
              </a:r>
            </a:p>
            <a:p>
              <a:pPr marL="285750" indent="-285750">
                <a:buFont typeface="Arial" panose="020B0604020202020204" pitchFamily="34" charset="0"/>
                <a:buChar char="•"/>
              </a:pPr>
              <a:r>
                <a:rPr lang="en-GB" sz="1800" dirty="0">
                  <a:solidFill>
                    <a:schemeClr val="tx1"/>
                  </a:solidFill>
                </a:rPr>
                <a:t>SMN2 copy number = 2</a:t>
              </a:r>
            </a:p>
          </p:txBody>
        </p:sp>
      </p:grpSp>
      <p:grpSp>
        <p:nvGrpSpPr>
          <p:cNvPr id="70" name="Group 69" descr="randomised, double-blind, multicentre, phase III, sham, procedure-controlled trial.&#10;Age between 6 months and 12 years&#10;Must be able to sit independently but never walked independently&#10;">
            <a:extLst>
              <a:ext uri="{FF2B5EF4-FFF2-40B4-BE49-F238E27FC236}">
                <a16:creationId xmlns:a16="http://schemas.microsoft.com/office/drawing/2014/main" id="{0E505FDB-C0AC-43CD-9754-217EA4CA566B}"/>
              </a:ext>
            </a:extLst>
          </p:cNvPr>
          <p:cNvGrpSpPr/>
          <p:nvPr/>
        </p:nvGrpSpPr>
        <p:grpSpPr>
          <a:xfrm>
            <a:off x="5661499" y="1631455"/>
            <a:ext cx="4523551" cy="2754124"/>
            <a:chOff x="7734678" y="1397561"/>
            <a:chExt cx="2645033" cy="2754124"/>
          </a:xfrm>
        </p:grpSpPr>
        <p:sp>
          <p:nvSpPr>
            <p:cNvPr id="71" name="Rectangle 70">
              <a:extLst>
                <a:ext uri="{FF2B5EF4-FFF2-40B4-BE49-F238E27FC236}">
                  <a16:creationId xmlns:a16="http://schemas.microsoft.com/office/drawing/2014/main" id="{E5BCB83F-2411-49B6-B921-14C2BDAC8C63}"/>
                </a:ext>
              </a:extLst>
            </p:cNvPr>
            <p:cNvSpPr/>
            <p:nvPr/>
          </p:nvSpPr>
          <p:spPr>
            <a:xfrm>
              <a:off x="7734678" y="1397561"/>
              <a:ext cx="2645032" cy="340288"/>
            </a:xfrm>
            <a:prstGeom prst="rect">
              <a:avLst/>
            </a:prstGeom>
            <a:solidFill>
              <a:schemeClr val="accent1">
                <a:lumMod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CHERISH (n=126)</a:t>
              </a:r>
              <a:endParaRPr lang="en-GB" dirty="0">
                <a:solidFill>
                  <a:schemeClr val="bg1"/>
                </a:solidFill>
              </a:endParaRPr>
            </a:p>
          </p:txBody>
        </p:sp>
        <p:sp>
          <p:nvSpPr>
            <p:cNvPr id="72" name="Rectangle 71">
              <a:extLst>
                <a:ext uri="{FF2B5EF4-FFF2-40B4-BE49-F238E27FC236}">
                  <a16:creationId xmlns:a16="http://schemas.microsoft.com/office/drawing/2014/main" id="{4307F5D2-399B-4EDC-83EA-68D18584E148}"/>
                </a:ext>
              </a:extLst>
            </p:cNvPr>
            <p:cNvSpPr/>
            <p:nvPr/>
          </p:nvSpPr>
          <p:spPr>
            <a:xfrm>
              <a:off x="7734678" y="1846594"/>
              <a:ext cx="2645033" cy="230509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randomised, double-blind, multicentre, phase III, sham, procedure-controlled trial.</a:t>
              </a:r>
            </a:p>
            <a:p>
              <a:pPr marL="285750" indent="-285750">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Age between </a:t>
              </a:r>
              <a:r>
                <a:rPr lang="en-GB" sz="1800" b="1" dirty="0">
                  <a:solidFill>
                    <a:schemeClr val="tx1"/>
                  </a:solidFill>
                  <a:latin typeface="Arial" panose="020B0604020202020204" pitchFamily="34" charset="0"/>
                  <a:cs typeface="Arial" panose="020B0604020202020204" pitchFamily="34" charset="0"/>
                </a:rPr>
                <a:t>6 months and 12 years</a:t>
              </a:r>
            </a:p>
            <a:p>
              <a:pPr marL="285750" indent="-285750">
                <a:buFont typeface="Arial" panose="020B0604020202020204" pitchFamily="34" charset="0"/>
                <a:buChar char="•"/>
              </a:pPr>
              <a:r>
                <a:rPr lang="en-GB" sz="1800" dirty="0">
                  <a:solidFill>
                    <a:schemeClr val="tx1"/>
                  </a:solidFill>
                </a:rPr>
                <a:t>Must be able to </a:t>
              </a:r>
              <a:r>
                <a:rPr lang="en-GB" sz="1800" b="1" dirty="0">
                  <a:solidFill>
                    <a:schemeClr val="tx1"/>
                  </a:solidFill>
                </a:rPr>
                <a:t>sit independently </a:t>
              </a:r>
              <a:r>
                <a:rPr lang="en-GB" sz="1800" dirty="0">
                  <a:solidFill>
                    <a:schemeClr val="tx1"/>
                  </a:solidFill>
                </a:rPr>
                <a:t>but </a:t>
              </a:r>
              <a:r>
                <a:rPr lang="en-GB" sz="1800" b="1" dirty="0">
                  <a:solidFill>
                    <a:schemeClr val="tx1"/>
                  </a:solidFill>
                </a:rPr>
                <a:t>never walked independently</a:t>
              </a:r>
            </a:p>
          </p:txBody>
        </p:sp>
      </p:grpSp>
      <p:sp>
        <p:nvSpPr>
          <p:cNvPr id="77" name="Rectangle 76">
            <a:extLst>
              <a:ext uri="{FF2B5EF4-FFF2-40B4-BE49-F238E27FC236}">
                <a16:creationId xmlns:a16="http://schemas.microsoft.com/office/drawing/2014/main" id="{25DDC0A9-84CB-404C-AC5B-85598F5EA967}"/>
              </a:ext>
            </a:extLst>
          </p:cNvPr>
          <p:cNvSpPr/>
          <p:nvPr/>
        </p:nvSpPr>
        <p:spPr>
          <a:xfrm>
            <a:off x="5664480" y="1135614"/>
            <a:ext cx="4513292" cy="24555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rPr>
              <a:t>Type 2/3 SMA (‘later onset’)</a:t>
            </a:r>
            <a:endParaRPr lang="en-GB" sz="1800" dirty="0">
              <a:solidFill>
                <a:schemeClr val="tx1"/>
              </a:solidFill>
            </a:endParaRPr>
          </a:p>
        </p:txBody>
      </p:sp>
      <p:cxnSp>
        <p:nvCxnSpPr>
          <p:cNvPr id="78" name="Straight Arrow Connector 77">
            <a:extLst>
              <a:ext uri="{FF2B5EF4-FFF2-40B4-BE49-F238E27FC236}">
                <a16:creationId xmlns:a16="http://schemas.microsoft.com/office/drawing/2014/main" id="{DB225705-269D-42B2-A5B0-0277113B45E0}"/>
              </a:ext>
              <a:ext uri="{C183D7F6-B498-43B3-948B-1728B52AA6E4}">
                <adec:decorative xmlns:adec="http://schemas.microsoft.com/office/drawing/2017/decorative" val="1"/>
              </a:ext>
            </a:extLst>
          </p:cNvPr>
          <p:cNvCxnSpPr>
            <a:cxnSpLocks/>
            <a:stCxn id="77" idx="2"/>
            <a:endCxn id="71" idx="0"/>
          </p:cNvCxnSpPr>
          <p:nvPr/>
        </p:nvCxnSpPr>
        <p:spPr>
          <a:xfrm>
            <a:off x="7921126" y="1381165"/>
            <a:ext cx="2148" cy="25029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79" name="Rectangle 78">
            <a:extLst>
              <a:ext uri="{FF2B5EF4-FFF2-40B4-BE49-F238E27FC236}">
                <a16:creationId xmlns:a16="http://schemas.microsoft.com/office/drawing/2014/main" id="{706C9AC2-C682-472D-AEAF-CA1B4D59E758}"/>
              </a:ext>
            </a:extLst>
          </p:cNvPr>
          <p:cNvSpPr/>
          <p:nvPr/>
        </p:nvSpPr>
        <p:spPr>
          <a:xfrm>
            <a:off x="363420" y="1180931"/>
            <a:ext cx="4668481" cy="24555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rPr>
              <a:t>Type 1 SMA (‘early onset’)</a:t>
            </a:r>
            <a:endParaRPr lang="en-GB" sz="1800" dirty="0">
              <a:solidFill>
                <a:schemeClr val="tx1"/>
              </a:solidFill>
            </a:endParaRPr>
          </a:p>
        </p:txBody>
      </p:sp>
      <p:cxnSp>
        <p:nvCxnSpPr>
          <p:cNvPr id="80" name="Straight Arrow Connector 79">
            <a:extLst>
              <a:ext uri="{FF2B5EF4-FFF2-40B4-BE49-F238E27FC236}">
                <a16:creationId xmlns:a16="http://schemas.microsoft.com/office/drawing/2014/main" id="{D7B66B66-2D7A-4556-9BE6-2C5985ECD6B4}"/>
              </a:ext>
              <a:ext uri="{C183D7F6-B498-43B3-948B-1728B52AA6E4}">
                <adec:decorative xmlns:adec="http://schemas.microsoft.com/office/drawing/2017/decorative" val="1"/>
              </a:ext>
            </a:extLst>
          </p:cNvPr>
          <p:cNvCxnSpPr>
            <a:cxnSpLocks/>
            <a:stCxn id="79" idx="2"/>
            <a:endCxn id="66" idx="0"/>
          </p:cNvCxnSpPr>
          <p:nvPr/>
        </p:nvCxnSpPr>
        <p:spPr>
          <a:xfrm>
            <a:off x="2697661" y="1426482"/>
            <a:ext cx="0" cy="23138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81" name="Rectangle 80">
            <a:extLst>
              <a:ext uri="{FF2B5EF4-FFF2-40B4-BE49-F238E27FC236}">
                <a16:creationId xmlns:a16="http://schemas.microsoft.com/office/drawing/2014/main" id="{C8C4DDB7-7F58-4FAB-A591-454915D1E13D}"/>
              </a:ext>
            </a:extLst>
          </p:cNvPr>
          <p:cNvSpPr/>
          <p:nvPr/>
        </p:nvSpPr>
        <p:spPr>
          <a:xfrm>
            <a:off x="363413" y="5052402"/>
            <a:ext cx="9814359" cy="1851619"/>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4428" marR="0" lvl="1"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a:solidFill>
                  <a:schemeClr val="tx1"/>
                </a:solidFill>
                <a:latin typeface="Arial" panose="020B0604020202020204" pitchFamily="34" charset="0"/>
                <a:cs typeface="Arial" panose="020B0604020202020204" pitchFamily="34" charset="0"/>
              </a:rPr>
              <a:t>NURTURE – single-arm</a:t>
            </a:r>
            <a:r>
              <a:rPr lang="en-GB" sz="2000" baseline="0" dirty="0">
                <a:solidFill>
                  <a:schemeClr val="tx1"/>
                </a:solidFill>
                <a:latin typeface="Arial" panose="020B0604020202020204" pitchFamily="34" charset="0"/>
                <a:cs typeface="Arial" panose="020B0604020202020204" pitchFamily="34" charset="0"/>
              </a:rPr>
              <a:t> pre-symptomatic infants</a:t>
            </a:r>
          </a:p>
          <a:p>
            <a:pPr marL="864428" marR="0" lvl="1"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aseline="0" dirty="0">
                <a:solidFill>
                  <a:schemeClr val="tx1"/>
                </a:solidFill>
                <a:latin typeface="Arial" panose="020B0604020202020204" pitchFamily="34" charset="0"/>
                <a:cs typeface="Arial" panose="020B0604020202020204" pitchFamily="34" charset="0"/>
              </a:rPr>
              <a:t>SHINE – extension of ENDEAR and CHERISH</a:t>
            </a:r>
          </a:p>
          <a:p>
            <a:pPr marL="864428" marR="0" lvl="1"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aseline="0" dirty="0">
                <a:solidFill>
                  <a:schemeClr val="tx1"/>
                </a:solidFill>
                <a:latin typeface="Arial" panose="020B0604020202020204" pitchFamily="34" charset="0"/>
                <a:cs typeface="Arial" panose="020B0604020202020204" pitchFamily="34" charset="0"/>
              </a:rPr>
              <a:t>EMBRACE – for people not eligible for the RCTs</a:t>
            </a:r>
          </a:p>
          <a:p>
            <a:pPr marL="864428" marR="0" lvl="1"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a:solidFill>
                  <a:schemeClr val="tx1"/>
                </a:solidFill>
                <a:latin typeface="Arial" panose="020B0604020202020204" pitchFamily="34" charset="0"/>
                <a:cs typeface="Arial" panose="020B0604020202020204" pitchFamily="34" charset="0"/>
              </a:rPr>
              <a:t>CS2 and CS12 – continuation studies from phase I dose ranging studies in later onset population</a:t>
            </a:r>
          </a:p>
          <a:p>
            <a:pPr marL="864428" marR="0" lvl="1"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a:solidFill>
                  <a:schemeClr val="tx1"/>
                </a:solidFill>
                <a:latin typeface="Arial" panose="020B0604020202020204" pitchFamily="34" charset="0"/>
                <a:cs typeface="Arial" panose="020B0604020202020204" pitchFamily="34" charset="0"/>
              </a:rPr>
              <a:t>CS3A – dose ranging study in infantile onset</a:t>
            </a:r>
          </a:p>
        </p:txBody>
      </p:sp>
      <p:sp>
        <p:nvSpPr>
          <p:cNvPr id="82" name="Rectangle 81">
            <a:extLst>
              <a:ext uri="{FF2B5EF4-FFF2-40B4-BE49-F238E27FC236}">
                <a16:creationId xmlns:a16="http://schemas.microsoft.com/office/drawing/2014/main" id="{843791C0-DB63-488E-A418-AA1B66872EFF}"/>
              </a:ext>
            </a:extLst>
          </p:cNvPr>
          <p:cNvSpPr/>
          <p:nvPr/>
        </p:nvSpPr>
        <p:spPr>
          <a:xfrm>
            <a:off x="363417" y="4692682"/>
            <a:ext cx="9814348" cy="364391"/>
          </a:xfrm>
          <a:prstGeom prst="rect">
            <a:avLst/>
          </a:prstGeom>
          <a:solidFill>
            <a:srgbClr val="00206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bg1"/>
                </a:solidFill>
              </a:rPr>
              <a:t>Additional studies</a:t>
            </a:r>
            <a:endParaRPr lang="en-GB" sz="1800" dirty="0">
              <a:solidFill>
                <a:schemeClr val="bg1"/>
              </a:solidFill>
            </a:endParaRPr>
          </a:p>
        </p:txBody>
      </p:sp>
    </p:spTree>
    <p:extLst>
      <p:ext uri="{BB962C8B-B14F-4D97-AF65-F5344CB8AC3E}">
        <p14:creationId xmlns:p14="http://schemas.microsoft.com/office/powerpoint/2010/main" val="300872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02DDF2-FA0B-4106-BF2C-20B62CB00CD5}"/>
              </a:ext>
            </a:extLst>
          </p:cNvPr>
          <p:cNvSpPr>
            <a:spLocks noGrp="1"/>
          </p:cNvSpPr>
          <p:nvPr>
            <p:ph type="title"/>
          </p:nvPr>
        </p:nvSpPr>
        <p:spPr/>
        <p:txBody>
          <a:bodyPr/>
          <a:lstStyle/>
          <a:p>
            <a:r>
              <a:rPr lang="en-US" dirty="0"/>
              <a:t>NICE committee recommendation</a:t>
            </a:r>
            <a:endParaRPr lang="en-GB" dirty="0"/>
          </a:p>
        </p:txBody>
      </p:sp>
      <p:sp>
        <p:nvSpPr>
          <p:cNvPr id="3" name="Slide Number Placeholder 2"/>
          <p:cNvSpPr>
            <a:spLocks noGrp="1"/>
          </p:cNvSpPr>
          <p:nvPr>
            <p:ph type="sldNum" sz="quarter" idx="12"/>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8</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
        <p:nvSpPr>
          <p:cNvPr id="4" name="Content Placeholder 3">
            <a:extLst>
              <a:ext uri="{FF2B5EF4-FFF2-40B4-BE49-F238E27FC236}">
                <a16:creationId xmlns:a16="http://schemas.microsoft.com/office/drawing/2014/main" id="{91EE11C8-0FA4-4C9F-9352-C3A2FD79C5EE}"/>
              </a:ext>
            </a:extLst>
          </p:cNvPr>
          <p:cNvSpPr>
            <a:spLocks noGrp="1"/>
          </p:cNvSpPr>
          <p:nvPr>
            <p:ph sz="quarter" idx="10"/>
          </p:nvPr>
        </p:nvSpPr>
        <p:spPr/>
        <p:txBody>
          <a:bodyPr/>
          <a:lstStyle/>
          <a:p>
            <a:pPr algn="l"/>
            <a:r>
              <a:rPr lang="en-GB" sz="2000" b="0" i="0" dirty="0">
                <a:solidFill>
                  <a:srgbClr val="0E0E0E"/>
                </a:solidFill>
                <a:effectLst/>
                <a:latin typeface="Lato" panose="020F0502020204030203" pitchFamily="34" charset="0"/>
              </a:rPr>
              <a:t>Nusinersen is recommended as an option for treating 5q spinal muscular atrophy (SMA) only if:</a:t>
            </a:r>
          </a:p>
          <a:p>
            <a:pPr lvl="1">
              <a:buFont typeface="Arial" panose="020B0604020202020204" pitchFamily="34" charset="0"/>
              <a:buChar char="•"/>
            </a:pPr>
            <a:r>
              <a:rPr lang="en-GB" sz="2000" b="0" i="0" dirty="0">
                <a:solidFill>
                  <a:srgbClr val="0E0E0E"/>
                </a:solidFill>
                <a:effectLst/>
                <a:latin typeface="Lato" panose="020F0502020204030203" pitchFamily="34" charset="0"/>
              </a:rPr>
              <a:t>people have pre-symptomatic SMA, or SMA types 1, 2 or 3 and</a:t>
            </a:r>
          </a:p>
          <a:p>
            <a:pPr lvl="1">
              <a:buFont typeface="Arial" panose="020B0604020202020204" pitchFamily="34" charset="0"/>
              <a:buChar char="•"/>
            </a:pPr>
            <a:r>
              <a:rPr lang="en-GB" sz="2000" b="0" i="0" dirty="0">
                <a:solidFill>
                  <a:srgbClr val="0E0E0E"/>
                </a:solidFill>
                <a:effectLst/>
                <a:latin typeface="Lato" panose="020F0502020204030203" pitchFamily="34" charset="0"/>
              </a:rPr>
              <a:t>the conditions in the </a:t>
            </a:r>
            <a:r>
              <a:rPr lang="en-GB" sz="2000" b="0" i="0" u="sng" dirty="0">
                <a:solidFill>
                  <a:srgbClr val="005EA5"/>
                </a:solidFill>
                <a:effectLst/>
                <a:latin typeface="Lato" panose="020F0502020204030203" pitchFamily="34" charset="0"/>
                <a:hlinkClick r:id="rId3"/>
              </a:rPr>
              <a:t>managed access agreement</a:t>
            </a:r>
            <a:r>
              <a:rPr lang="en-GB" sz="2000" b="0" i="0" dirty="0">
                <a:solidFill>
                  <a:srgbClr val="0E0E0E"/>
                </a:solidFill>
                <a:effectLst/>
                <a:latin typeface="Lato" panose="020F0502020204030203" pitchFamily="34" charset="0"/>
              </a:rPr>
              <a:t> are followed</a:t>
            </a:r>
          </a:p>
          <a:p>
            <a:pPr lvl="1">
              <a:buFont typeface="Arial" panose="020B0604020202020204" pitchFamily="34" charset="0"/>
              <a:buChar char="•"/>
            </a:pPr>
            <a:endParaRPr lang="en-GB" sz="2000" dirty="0">
              <a:solidFill>
                <a:srgbClr val="0E0E0E"/>
              </a:solidFill>
              <a:latin typeface="Lato" panose="020F0502020204030203" pitchFamily="34" charset="0"/>
            </a:endParaRPr>
          </a:p>
          <a:p>
            <a:r>
              <a:rPr lang="en-GB" sz="2000" b="0" i="0" dirty="0">
                <a:solidFill>
                  <a:srgbClr val="0E0E0E"/>
                </a:solidFill>
                <a:effectLst/>
                <a:latin typeface="Lato" panose="020F0502020204030203" pitchFamily="34" charset="0"/>
              </a:rPr>
              <a:t>Committee noted that:</a:t>
            </a:r>
          </a:p>
          <a:p>
            <a:pPr lvl="1"/>
            <a:r>
              <a:rPr lang="en-GB" sz="2000" b="0" i="0" dirty="0">
                <a:solidFill>
                  <a:srgbClr val="0E0E0E"/>
                </a:solidFill>
                <a:effectLst/>
                <a:latin typeface="Lato" panose="020F0502020204030203" pitchFamily="34" charset="0"/>
              </a:rPr>
              <a:t>Nusinersen substantially improves motor function for people with later‑onset SMA but the effect on survival is unclear</a:t>
            </a:r>
          </a:p>
          <a:p>
            <a:pPr lvl="1"/>
            <a:r>
              <a:rPr lang="en-GB" sz="2000" b="0" i="0" dirty="0">
                <a:solidFill>
                  <a:srgbClr val="0E0E0E"/>
                </a:solidFill>
                <a:effectLst/>
                <a:latin typeface="Lato" panose="020F0502020204030203" pitchFamily="34" charset="0"/>
              </a:rPr>
              <a:t>Long-term benefits with nusinersen are uncertain</a:t>
            </a:r>
            <a:endParaRPr lang="en-GB" sz="2000" b="1" dirty="0"/>
          </a:p>
        </p:txBody>
      </p:sp>
      <p:sp>
        <p:nvSpPr>
          <p:cNvPr id="28" name="Title 1">
            <a:extLst>
              <a:ext uri="{FF2B5EF4-FFF2-40B4-BE49-F238E27FC236}">
                <a16:creationId xmlns:a16="http://schemas.microsoft.com/office/drawing/2014/main" id="{5672B128-4540-4301-8E56-13E5F35DA1A3}"/>
              </a:ext>
            </a:extLst>
          </p:cNvPr>
          <p:cNvSpPr txBox="1">
            <a:spLocks/>
          </p:cNvSpPr>
          <p:nvPr/>
        </p:nvSpPr>
        <p:spPr>
          <a:xfrm>
            <a:off x="8850702" y="-84021"/>
            <a:ext cx="1841791" cy="446330"/>
          </a:xfrm>
          <a:prstGeom prst="rect">
            <a:avLst/>
          </a:prstGeom>
          <a:solidFill>
            <a:srgbClr val="CBCFD0"/>
          </a:solidFill>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pPr algn="ctr"/>
            <a:r>
              <a:rPr lang="en-GB" sz="2400" dirty="0">
                <a:solidFill>
                  <a:schemeClr val="bg1"/>
                </a:solidFill>
              </a:rPr>
              <a:t>RECAP</a:t>
            </a:r>
            <a:endParaRPr lang="en-GB" sz="2800" dirty="0">
              <a:solidFill>
                <a:schemeClr val="bg1"/>
              </a:solidFill>
            </a:endParaRPr>
          </a:p>
        </p:txBody>
      </p:sp>
    </p:spTree>
    <p:extLst>
      <p:ext uri="{BB962C8B-B14F-4D97-AF65-F5344CB8AC3E}">
        <p14:creationId xmlns:p14="http://schemas.microsoft.com/office/powerpoint/2010/main" val="2272812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02DDF2-FA0B-4106-BF2C-20B62CB00CD5}"/>
              </a:ext>
            </a:extLst>
          </p:cNvPr>
          <p:cNvSpPr>
            <a:spLocks noGrp="1"/>
          </p:cNvSpPr>
          <p:nvPr>
            <p:ph type="title"/>
          </p:nvPr>
        </p:nvSpPr>
        <p:spPr>
          <a:xfrm>
            <a:off x="508000" y="453699"/>
            <a:ext cx="9958962" cy="765501"/>
          </a:xfrm>
        </p:spPr>
        <p:txBody>
          <a:bodyPr/>
          <a:lstStyle/>
          <a:p>
            <a:r>
              <a:rPr lang="en-US" dirty="0"/>
              <a:t>Managed Access Agreement eligibility criteria</a:t>
            </a:r>
            <a:endParaRPr lang="en-GB" dirty="0"/>
          </a:p>
        </p:txBody>
      </p:sp>
      <p:sp>
        <p:nvSpPr>
          <p:cNvPr id="3" name="Slide Number Placeholder 2"/>
          <p:cNvSpPr>
            <a:spLocks noGrp="1"/>
          </p:cNvSpPr>
          <p:nvPr>
            <p:ph type="sldNum" sz="quarter" idx="12"/>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9</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
        <p:nvSpPr>
          <p:cNvPr id="4" name="Content Placeholder 3">
            <a:extLst>
              <a:ext uri="{FF2B5EF4-FFF2-40B4-BE49-F238E27FC236}">
                <a16:creationId xmlns:a16="http://schemas.microsoft.com/office/drawing/2014/main" id="{91EE11C8-0FA4-4C9F-9352-C3A2FD79C5EE}"/>
              </a:ext>
            </a:extLst>
          </p:cNvPr>
          <p:cNvSpPr>
            <a:spLocks noGrp="1"/>
          </p:cNvSpPr>
          <p:nvPr>
            <p:ph sz="quarter" idx="10"/>
          </p:nvPr>
        </p:nvSpPr>
        <p:spPr/>
        <p:txBody>
          <a:bodyPr/>
          <a:lstStyle/>
          <a:p>
            <a:pPr algn="l"/>
            <a:r>
              <a:rPr lang="en-GB" sz="2200" b="0" i="0" dirty="0">
                <a:solidFill>
                  <a:srgbClr val="0E0E0E"/>
                </a:solidFill>
                <a:effectLst/>
                <a:latin typeface="Lato" panose="020F0502020204030203" pitchFamily="34" charset="0"/>
              </a:rPr>
              <a:t>Relevant starting criteria:</a:t>
            </a:r>
          </a:p>
          <a:p>
            <a:pPr lvl="1"/>
            <a:r>
              <a:rPr lang="en-GB" sz="2200" dirty="0">
                <a:solidFill>
                  <a:srgbClr val="0E0E0E"/>
                </a:solidFill>
                <a:latin typeface="Lato" panose="020F0502020204030203" pitchFamily="34" charset="0"/>
              </a:rPr>
              <a:t>if independent ambulation is gained before starting therapy patients must still be independently ambulant, with the exception of paediatric patients who have lost independent ambulation in the previous 12 months.</a:t>
            </a:r>
          </a:p>
          <a:p>
            <a:endParaRPr lang="en-GB" sz="2200" dirty="0">
              <a:solidFill>
                <a:srgbClr val="0E0E0E"/>
              </a:solidFill>
              <a:latin typeface="Lato" panose="020F0502020204030203" pitchFamily="34" charset="0"/>
            </a:endParaRPr>
          </a:p>
          <a:p>
            <a:r>
              <a:rPr lang="en-GB" sz="2200" dirty="0">
                <a:solidFill>
                  <a:srgbClr val="0E0E0E"/>
                </a:solidFill>
                <a:latin typeface="Lato" panose="020F0502020204030203" pitchFamily="34" charset="0"/>
              </a:rPr>
              <a:t>Relevant stopping criteria:</a:t>
            </a:r>
          </a:p>
          <a:p>
            <a:pPr lvl="1"/>
            <a:r>
              <a:rPr lang="en-GB" sz="2200" b="0" i="0" dirty="0">
                <a:solidFill>
                  <a:srgbClr val="0E0E0E"/>
                </a:solidFill>
                <a:effectLst/>
                <a:latin typeface="Lato" panose="020F0502020204030203" pitchFamily="34" charset="0"/>
              </a:rPr>
              <a:t>inability to regain ambulation within 12 months of nusinersen initiation in paediatric patients who have lost ambulation in the previous 12 months </a:t>
            </a:r>
          </a:p>
          <a:p>
            <a:pPr lvl="1"/>
            <a:endParaRPr lang="en-GB" sz="2200" b="0" i="0" dirty="0">
              <a:solidFill>
                <a:srgbClr val="0E0E0E"/>
              </a:solidFill>
              <a:effectLst/>
              <a:latin typeface="Lato" panose="020F0502020204030203" pitchFamily="34" charset="0"/>
            </a:endParaRPr>
          </a:p>
          <a:p>
            <a:r>
              <a:rPr lang="en-GB" sz="2200" dirty="0">
                <a:latin typeface="Lato" panose="020F0502020204030203" pitchFamily="34" charset="0"/>
              </a:rPr>
              <a:t>Additional stopping rules account for declines in motor functions and patients will stop receiving treatment once the pre-defined thresholds are exceeded</a:t>
            </a:r>
            <a:endParaRPr lang="en-GB" sz="2200" b="0" i="0" dirty="0">
              <a:effectLst/>
              <a:latin typeface="Lato" panose="020F0502020204030203" pitchFamily="34" charset="0"/>
            </a:endParaRPr>
          </a:p>
          <a:p>
            <a:pPr lvl="1">
              <a:buFont typeface="Arial" panose="020B0604020202020204" pitchFamily="34" charset="0"/>
              <a:buChar char="•"/>
            </a:pPr>
            <a:endParaRPr lang="en-GB" sz="2200" dirty="0">
              <a:solidFill>
                <a:srgbClr val="0E0E0E"/>
              </a:solidFill>
              <a:latin typeface="Lato" panose="020F0502020204030203" pitchFamily="34" charset="0"/>
            </a:endParaRPr>
          </a:p>
          <a:p>
            <a:endParaRPr lang="en-GB" sz="2200" b="0" i="0" dirty="0">
              <a:solidFill>
                <a:srgbClr val="0E0E0E"/>
              </a:solidFill>
              <a:effectLst/>
              <a:latin typeface="Lato" panose="020F0502020204030203" pitchFamily="34" charset="0"/>
            </a:endParaRPr>
          </a:p>
          <a:p>
            <a:endParaRPr lang="en-GB" sz="2200" b="1" dirty="0"/>
          </a:p>
        </p:txBody>
      </p:sp>
      <p:sp>
        <p:nvSpPr>
          <p:cNvPr id="28" name="Title 1">
            <a:extLst>
              <a:ext uri="{FF2B5EF4-FFF2-40B4-BE49-F238E27FC236}">
                <a16:creationId xmlns:a16="http://schemas.microsoft.com/office/drawing/2014/main" id="{5672B128-4540-4301-8E56-13E5F35DA1A3}"/>
              </a:ext>
            </a:extLst>
          </p:cNvPr>
          <p:cNvSpPr txBox="1">
            <a:spLocks/>
          </p:cNvSpPr>
          <p:nvPr/>
        </p:nvSpPr>
        <p:spPr>
          <a:xfrm>
            <a:off x="8850702" y="-84021"/>
            <a:ext cx="1841791" cy="446330"/>
          </a:xfrm>
          <a:prstGeom prst="rect">
            <a:avLst/>
          </a:prstGeom>
          <a:solidFill>
            <a:srgbClr val="CBCFD0"/>
          </a:solidFill>
        </p:spPr>
        <p:txBody>
          <a:bodyPr vert="horz" lIns="0" tIns="0" rIns="0" bIns="0" rtlCol="0" anchor="t" anchorCtr="0">
            <a:noAutofit/>
          </a:bodyPr>
          <a:lstStyle>
            <a:lvl1pPr algn="l" defTabSz="1043056" rtl="0" eaLnBrk="1" latinLnBrk="0" hangingPunct="1">
              <a:lnSpc>
                <a:spcPts val="4200"/>
              </a:lnSpc>
              <a:spcBef>
                <a:spcPct val="0"/>
              </a:spcBef>
              <a:buNone/>
              <a:defRPr sz="3600" kern="1200">
                <a:solidFill>
                  <a:schemeClr val="bg2"/>
                </a:solidFill>
                <a:latin typeface="Arial" panose="020B0604020202020204" pitchFamily="34" charset="0"/>
                <a:ea typeface="+mj-ea"/>
                <a:cs typeface="Arial" panose="020B0604020202020204" pitchFamily="34" charset="0"/>
              </a:defRPr>
            </a:lvl1pPr>
          </a:lstStyle>
          <a:p>
            <a:pPr algn="ctr"/>
            <a:r>
              <a:rPr lang="en-GB" sz="2400" dirty="0">
                <a:solidFill>
                  <a:schemeClr val="bg1"/>
                </a:solidFill>
              </a:rPr>
              <a:t>RECAP</a:t>
            </a:r>
            <a:endParaRPr lang="en-GB" sz="2800" dirty="0">
              <a:solidFill>
                <a:schemeClr val="bg1"/>
              </a:solidFill>
            </a:endParaRPr>
          </a:p>
        </p:txBody>
      </p:sp>
    </p:spTree>
    <p:extLst>
      <p:ext uri="{BB962C8B-B14F-4D97-AF65-F5344CB8AC3E}">
        <p14:creationId xmlns:p14="http://schemas.microsoft.com/office/powerpoint/2010/main" val="4089781445"/>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Presentation1" id="{3DEFCC73-9387-47B8-B17A-85B0F1B23B91}" vid="{C2893B29-1BEB-4FAE-BC98-E20FEF3AA4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Committee slide template Jan 19.pptx</Template>
  <TotalTime>8406</TotalTime>
  <Words>3467</Words>
  <Application>Microsoft Office PowerPoint</Application>
  <PresentationFormat>Custom</PresentationFormat>
  <Paragraphs>430</Paragraphs>
  <Slides>34</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(body)</vt:lpstr>
      <vt:lpstr>Lato</vt:lpstr>
      <vt:lpstr>Times New Roman</vt:lpstr>
      <vt:lpstr>NICE</vt:lpstr>
      <vt:lpstr>Managed Access Review Committee adjudication</vt:lpstr>
      <vt:lpstr>Nusinersen (Spinraza, Biogen Idec) </vt:lpstr>
      <vt:lpstr>Spinal muscular atrophy  Disease background</vt:lpstr>
      <vt:lpstr>Symptoms and complications</vt:lpstr>
      <vt:lpstr>Classification and subtypes of SMA</vt:lpstr>
      <vt:lpstr>Summary of motor function tests</vt:lpstr>
      <vt:lpstr>Summary of main clinical trial evidence</vt:lpstr>
      <vt:lpstr>NICE committee recommendation</vt:lpstr>
      <vt:lpstr>Managed Access Agreement eligibility criteria</vt:lpstr>
      <vt:lpstr>Managed Access committee discussion</vt:lpstr>
      <vt:lpstr>Evidence review process</vt:lpstr>
      <vt:lpstr>Summary of evidence submission Company submission – key studies</vt:lpstr>
      <vt:lpstr>EAC assessment of evidence Quality</vt:lpstr>
      <vt:lpstr>EAC assessment of evidence Study outcomes</vt:lpstr>
      <vt:lpstr>EAC assessment of evidence Study outcomes</vt:lpstr>
      <vt:lpstr>EAC assessment of evidence Registry outcomes – Maggi et al (2020)</vt:lpstr>
      <vt:lpstr>Maggi et al (2020)</vt:lpstr>
      <vt:lpstr>Maggi et al (2020) – mean change in HFMSE score</vt:lpstr>
      <vt:lpstr>Maggi et al (2020) – mean change in RULM score</vt:lpstr>
      <vt:lpstr>EAC assessment of evidence Registry outcomes – Biogen commissioned</vt:lpstr>
      <vt:lpstr>EAC assessment of evidence Registry outcomes – Biogen commissioned</vt:lpstr>
      <vt:lpstr>Summary of evidence submission Patient advisory group feedback</vt:lpstr>
      <vt:lpstr>Summary of evidence submission Patient advisory group feedback</vt:lpstr>
      <vt:lpstr>Summary of evidence submission Clinician case series</vt:lpstr>
      <vt:lpstr>EAC assessment of evidence Patient advisory group feedback</vt:lpstr>
      <vt:lpstr>EAC assessment of evidence Conclusion</vt:lpstr>
      <vt:lpstr>MAOC consideration of evidence </vt:lpstr>
      <vt:lpstr>MAOC consideration of evidence SMA classification </vt:lpstr>
      <vt:lpstr>MAOC consideration of evidence Stabilisation is the aim of treatment </vt:lpstr>
      <vt:lpstr>MAOC consideration of evidence disease assessment scales </vt:lpstr>
      <vt:lpstr>MAOC consideration of evidence patient voice was not considered </vt:lpstr>
      <vt:lpstr>MAOC consideration of evidence SMA is a rare disease </vt:lpstr>
      <vt:lpstr>Additional Evidence</vt:lpstr>
      <vt:lpstr>Key issues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team presentation</dc:title>
  <dc:creator>Abitha Senthinathan</dc:creator>
  <cp:lastModifiedBy>Merissa Bellew</cp:lastModifiedBy>
  <cp:revision>297</cp:revision>
  <dcterms:created xsi:type="dcterms:W3CDTF">2021-03-08T11:07:57Z</dcterms:created>
  <dcterms:modified xsi:type="dcterms:W3CDTF">2021-06-04T02:22:39Z</dcterms:modified>
</cp:coreProperties>
</file>