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4" r:id="rId2"/>
  </p:sldMasterIdLst>
  <p:notesMasterIdLst>
    <p:notesMasterId r:id="rId29"/>
  </p:notesMasterIdLst>
  <p:sldIdLst>
    <p:sldId id="256" r:id="rId3"/>
    <p:sldId id="303" r:id="rId4"/>
    <p:sldId id="311" r:id="rId5"/>
    <p:sldId id="259" r:id="rId6"/>
    <p:sldId id="305" r:id="rId7"/>
    <p:sldId id="306" r:id="rId8"/>
    <p:sldId id="307" r:id="rId9"/>
    <p:sldId id="309" r:id="rId10"/>
    <p:sldId id="308" r:id="rId11"/>
    <p:sldId id="281" r:id="rId12"/>
    <p:sldId id="302" r:id="rId13"/>
    <p:sldId id="284" r:id="rId14"/>
    <p:sldId id="315" r:id="rId15"/>
    <p:sldId id="312" r:id="rId16"/>
    <p:sldId id="282" r:id="rId17"/>
    <p:sldId id="316" r:id="rId18"/>
    <p:sldId id="300" r:id="rId19"/>
    <p:sldId id="294" r:id="rId20"/>
    <p:sldId id="319" r:id="rId21"/>
    <p:sldId id="324" r:id="rId22"/>
    <p:sldId id="320" r:id="rId23"/>
    <p:sldId id="322" r:id="rId24"/>
    <p:sldId id="323" r:id="rId25"/>
    <p:sldId id="314" r:id="rId26"/>
    <p:sldId id="318" r:id="rId27"/>
    <p:sldId id="321" r:id="rId28"/>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nda Goodall" initials="MG" lastIdx="25" clrIdx="0">
    <p:extLst>
      <p:ext uri="{19B8F6BF-5375-455C-9EA6-DF929625EA0E}">
        <p15:presenceInfo xmlns:p15="http://schemas.microsoft.com/office/powerpoint/2012/main" userId="S-1-5-21-2135317788-1047624253-925700815-19721"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3" name="Lucy Beggs" initials="LB" lastIdx="15" clrIdx="2">
    <p:extLst>
      <p:ext uri="{19B8F6BF-5375-455C-9EA6-DF929625EA0E}">
        <p15:presenceInfo xmlns:p15="http://schemas.microsoft.com/office/powerpoint/2012/main" userId="S-1-5-21-2135317788-1047624253-925700815-28172"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5" name="Luke Cowie" initials="LC" lastIdx="11" clrIdx="4">
    <p:extLst>
      <p:ext uri="{19B8F6BF-5375-455C-9EA6-DF929625EA0E}">
        <p15:presenceInfo xmlns:p15="http://schemas.microsoft.com/office/powerpoint/2012/main" userId="S-1-5-21-2135317788-1047624253-925700815-25271" providerId="AD"/>
      </p:ext>
    </p:extLst>
  </p:cmAuthor>
  <p:cmAuthor id="6" name="Richard Diaz" initials="RD" lastIdx="16" clrIdx="5">
    <p:extLst>
      <p:ext uri="{19B8F6BF-5375-455C-9EA6-DF929625EA0E}">
        <p15:presenceInfo xmlns:p15="http://schemas.microsoft.com/office/powerpoint/2012/main" userId="S-1-5-21-2135317788-1047624253-925700815-117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EDEDE"/>
    <a:srgbClr val="A2BDC1"/>
    <a:srgbClr val="18646E"/>
    <a:srgbClr val="393938"/>
    <a:srgbClr val="4D4D4D"/>
    <a:srgbClr val="00506A"/>
    <a:srgbClr val="222222"/>
    <a:srgbClr val="195962"/>
    <a:srgbClr val="366D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21" autoAdjust="0"/>
    <p:restoredTop sz="88734" autoAdjust="0"/>
  </p:normalViewPr>
  <p:slideViewPr>
    <p:cSldViewPr snapToGrid="0" showGuides="1">
      <p:cViewPr varScale="1">
        <p:scale>
          <a:sx n="93" d="100"/>
          <a:sy n="93" d="100"/>
        </p:scale>
        <p:origin x="1278" y="84"/>
      </p:cViewPr>
      <p:guideLst>
        <p:guide orient="horz"/>
        <p:guide/>
      </p:guideLst>
    </p:cSldViewPr>
  </p:slideViewPr>
  <p:notesTextViewPr>
    <p:cViewPr>
      <p:scale>
        <a:sx n="1" d="1"/>
        <a:sy n="1" d="1"/>
      </p:scale>
      <p:origin x="0" y="0"/>
    </p:cViewPr>
  </p:notesText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Adapted from Table 6 page 33 and Table 7 page 34 of CS</a:t>
            </a: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a:t>
            </a:fld>
            <a:endParaRPr lang="en-GB" dirty="0"/>
          </a:p>
        </p:txBody>
      </p:sp>
    </p:spTree>
    <p:extLst>
      <p:ext uri="{BB962C8B-B14F-4D97-AF65-F5344CB8AC3E}">
        <p14:creationId xmlns:p14="http://schemas.microsoft.com/office/powerpoint/2010/main" val="833496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Adapted from Table 11 page 41 of CS</a:t>
            </a: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6</a:t>
            </a:fld>
            <a:endParaRPr lang="en-GB" dirty="0"/>
          </a:p>
        </p:txBody>
      </p:sp>
    </p:spTree>
    <p:extLst>
      <p:ext uri="{BB962C8B-B14F-4D97-AF65-F5344CB8AC3E}">
        <p14:creationId xmlns:p14="http://schemas.microsoft.com/office/powerpoint/2010/main" val="65119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 20 page 51 of CS</a:t>
            </a:r>
          </a:p>
        </p:txBody>
      </p:sp>
      <p:sp>
        <p:nvSpPr>
          <p:cNvPr id="4" name="Slide Number Placeholder 3"/>
          <p:cNvSpPr>
            <a:spLocks noGrp="1"/>
          </p:cNvSpPr>
          <p:nvPr>
            <p:ph type="sldNum" sz="quarter" idx="5"/>
          </p:nvPr>
        </p:nvSpPr>
        <p:spPr/>
        <p:txBody>
          <a:bodyPr/>
          <a:lstStyle/>
          <a:p>
            <a:fld id="{49DD4D23-C98A-435E-AE88-9061F8349B02}" type="slidenum">
              <a:rPr lang="en-GB" smtClean="0"/>
              <a:pPr/>
              <a:t>7</a:t>
            </a:fld>
            <a:endParaRPr lang="en-GB" dirty="0"/>
          </a:p>
        </p:txBody>
      </p:sp>
    </p:spTree>
    <p:extLst>
      <p:ext uri="{BB962C8B-B14F-4D97-AF65-F5344CB8AC3E}">
        <p14:creationId xmlns:p14="http://schemas.microsoft.com/office/powerpoint/2010/main" val="3766491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 25 page 60 of CS (updated as Table 4 in response to clarification question A9)</a:t>
            </a:r>
          </a:p>
          <a:p>
            <a:r>
              <a:rPr lang="en-US" dirty="0"/>
              <a:t>Table 26 page 62 of CS</a:t>
            </a:r>
          </a:p>
        </p:txBody>
      </p:sp>
      <p:sp>
        <p:nvSpPr>
          <p:cNvPr id="4" name="Slide Number Placeholder 3"/>
          <p:cNvSpPr>
            <a:spLocks noGrp="1"/>
          </p:cNvSpPr>
          <p:nvPr>
            <p:ph type="sldNum" sz="quarter" idx="5"/>
          </p:nvPr>
        </p:nvSpPr>
        <p:spPr/>
        <p:txBody>
          <a:bodyPr/>
          <a:lstStyle/>
          <a:p>
            <a:fld id="{49DD4D23-C98A-435E-AE88-9061F8349B02}" type="slidenum">
              <a:rPr lang="en-GB" smtClean="0"/>
              <a:pPr/>
              <a:t>8</a:t>
            </a:fld>
            <a:endParaRPr lang="en-GB" dirty="0"/>
          </a:p>
        </p:txBody>
      </p:sp>
    </p:spTree>
    <p:extLst>
      <p:ext uri="{BB962C8B-B14F-4D97-AF65-F5344CB8AC3E}">
        <p14:creationId xmlns:p14="http://schemas.microsoft.com/office/powerpoint/2010/main" val="2091029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pP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15</a:t>
            </a:fld>
            <a:endParaRPr lang="en-GB" dirty="0"/>
          </a:p>
        </p:txBody>
      </p:sp>
    </p:spTree>
    <p:extLst>
      <p:ext uri="{BB962C8B-B14F-4D97-AF65-F5344CB8AC3E}">
        <p14:creationId xmlns:p14="http://schemas.microsoft.com/office/powerpoint/2010/main" val="28222302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2019.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1" y="3670196"/>
            <a:ext cx="9383395" cy="702589"/>
          </a:xfrm>
        </p:spPr>
        <p:txBody>
          <a:bodyPr/>
          <a:lstStyle>
            <a:lvl1pPr algn="l">
              <a:lnSpc>
                <a:spcPts val="4455"/>
              </a:lnSpc>
              <a:defRPr sz="3819"/>
            </a:lvl1pPr>
          </a:lstStyle>
          <a:p>
            <a:r>
              <a:rPr lang="en-US"/>
              <a:t>Click to edit Master title style</a:t>
            </a:r>
            <a:endParaRPr lang="en-GB" dirty="0"/>
          </a:p>
        </p:txBody>
      </p:sp>
      <p:sp>
        <p:nvSpPr>
          <p:cNvPr id="3" name="Subtitle 2"/>
          <p:cNvSpPr>
            <a:spLocks noGrp="1"/>
          </p:cNvSpPr>
          <p:nvPr>
            <p:ph type="subTitle" idx="1"/>
          </p:nvPr>
        </p:nvSpPr>
        <p:spPr>
          <a:xfrm>
            <a:off x="508000" y="4392908"/>
            <a:ext cx="7781290" cy="819150"/>
          </a:xfrm>
        </p:spPr>
        <p:txBody>
          <a:bodyPr/>
          <a:lstStyle>
            <a:lvl1pPr marL="0" indent="0" algn="l">
              <a:lnSpc>
                <a:spcPts val="3659"/>
              </a:lnSpc>
              <a:spcBef>
                <a:spcPts val="0"/>
              </a:spcBef>
              <a:buNone/>
              <a:defRPr sz="2864">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414891" indent="0" algn="ctr">
              <a:buNone/>
              <a:defRPr>
                <a:solidFill>
                  <a:schemeClr val="tx1">
                    <a:tint val="75000"/>
                  </a:schemeClr>
                </a:solidFill>
              </a:defRPr>
            </a:lvl2pPr>
            <a:lvl3pPr marL="829782" indent="0" algn="ctr">
              <a:buNone/>
              <a:defRPr>
                <a:solidFill>
                  <a:schemeClr val="tx1">
                    <a:tint val="75000"/>
                  </a:schemeClr>
                </a:solidFill>
              </a:defRPr>
            </a:lvl3pPr>
            <a:lvl4pPr marL="1244673" indent="0" algn="ctr">
              <a:buNone/>
              <a:defRPr>
                <a:solidFill>
                  <a:schemeClr val="tx1">
                    <a:tint val="75000"/>
                  </a:schemeClr>
                </a:solidFill>
              </a:defRPr>
            </a:lvl4pPr>
            <a:lvl5pPr marL="1659564" indent="0" algn="ctr">
              <a:buNone/>
              <a:defRPr>
                <a:solidFill>
                  <a:schemeClr val="tx1">
                    <a:tint val="75000"/>
                  </a:schemeClr>
                </a:solidFill>
              </a:defRPr>
            </a:lvl5pPr>
            <a:lvl6pPr marL="2074455" indent="0" algn="ctr">
              <a:buNone/>
              <a:defRPr>
                <a:solidFill>
                  <a:schemeClr val="tx1">
                    <a:tint val="75000"/>
                  </a:schemeClr>
                </a:solidFill>
              </a:defRPr>
            </a:lvl6pPr>
            <a:lvl7pPr marL="2489346" indent="0" algn="ctr">
              <a:buNone/>
              <a:defRPr>
                <a:solidFill>
                  <a:schemeClr val="tx1">
                    <a:tint val="75000"/>
                  </a:schemeClr>
                </a:solidFill>
              </a:defRPr>
            </a:lvl7pPr>
            <a:lvl8pPr marL="2904237" indent="0" algn="ctr">
              <a:buNone/>
              <a:defRPr>
                <a:solidFill>
                  <a:schemeClr val="tx1">
                    <a:tint val="75000"/>
                  </a:schemeClr>
                </a:solidFill>
              </a:defRPr>
            </a:lvl8pPr>
            <a:lvl9pPr marL="3319128"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4"/>
          </a:xfrm>
          <a:prstGeom prst="rect">
            <a:avLst/>
          </a:prstGeom>
        </p:spPr>
      </p:pic>
      <p:sp>
        <p:nvSpPr>
          <p:cNvPr id="8" name="TextBox 7"/>
          <p:cNvSpPr txBox="1"/>
          <p:nvPr userDrawn="1"/>
        </p:nvSpPr>
        <p:spPr>
          <a:xfrm>
            <a:off x="532523" y="6815138"/>
            <a:ext cx="9358872" cy="342914"/>
          </a:xfrm>
          <a:prstGeom prst="rect">
            <a:avLst/>
          </a:prstGeom>
          <a:noFill/>
        </p:spPr>
        <p:txBody>
          <a:bodyPr wrap="square" lIns="0" tIns="0" rIns="0" bIns="0" rtlCol="0">
            <a:spAutoFit/>
          </a:bodyPr>
          <a:lstStyle/>
          <a:p>
            <a:r>
              <a:rPr lang="en-GB" sz="1114" spc="0" baseline="0" dirty="0">
                <a:solidFill>
                  <a:srgbClr val="757474"/>
                </a:solidFill>
                <a:latin typeface="Arial" panose="020B0604020202020204" pitchFamily="34" charset="0"/>
                <a:cs typeface="Arial" panose="020B0604020202020204" pitchFamily="34" charset="0"/>
              </a:rPr>
              <a:t>© NICE 2019. All rights reserved. Subject to notice of rights. The content in this publication is owned by multiple parties and may not be re-used without the permission of the relevant copyright owner.</a:t>
            </a:r>
            <a:endParaRPr lang="en-US" sz="1114"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8" y="2941409"/>
            <a:ext cx="8271760" cy="697044"/>
          </a:xfrm>
        </p:spPr>
        <p:txBody>
          <a:bodyPr/>
          <a:lstStyle>
            <a:lvl1pPr marL="0" indent="0">
              <a:lnSpc>
                <a:spcPts val="4455"/>
              </a:lnSpc>
              <a:defRPr sz="3819">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1365348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4455"/>
              </a:lnSpc>
              <a:spcBef>
                <a:spcPts val="0"/>
              </a:spcBef>
              <a:defRPr sz="3819" b="0">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2"/>
            <a:ext cx="9010754" cy="689677"/>
          </a:xfrm>
        </p:spPr>
        <p:txBody>
          <a:bodyPr/>
          <a:lstStyle>
            <a:lvl1pPr>
              <a:lnSpc>
                <a:spcPts val="3659"/>
              </a:lnSpc>
              <a:spcBef>
                <a:spcPts val="0"/>
              </a:spcBef>
              <a:defRPr sz="2864">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5195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3341"/>
              </a:lnSpc>
              <a:spcBef>
                <a:spcPts val="903"/>
              </a:spcBef>
              <a:defRPr sz="2864"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942921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lvl1pPr marL="189018">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1741826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1" y="1306801"/>
            <a:ext cx="7197725" cy="1106189"/>
          </a:xfrm>
        </p:spPr>
        <p:txBody>
          <a:bodyPr anchor="t" anchorCtr="0"/>
          <a:lstStyle/>
          <a:p>
            <a:r>
              <a:rPr lang="en-US"/>
              <a:t>Click to edit Master title style</a:t>
            </a:r>
            <a:endParaRPr lang="en-GB" dirty="0"/>
          </a:p>
        </p:txBody>
      </p:sp>
      <p:sp>
        <p:nvSpPr>
          <p:cNvPr id="3" name="Content Placeholder 2"/>
          <p:cNvSpPr>
            <a:spLocks noGrp="1"/>
          </p:cNvSpPr>
          <p:nvPr>
            <p:ph idx="1"/>
          </p:nvPr>
        </p:nvSpPr>
        <p:spPr>
          <a:xfrm>
            <a:off x="1110812" y="2701824"/>
            <a:ext cx="8618976" cy="3756127"/>
          </a:xfrm>
        </p:spPr>
        <p:txBody>
          <a:bodyPr numCol="2" spcCol="162000"/>
          <a:lstStyle>
            <a:lvl1pPr marL="189018">
              <a:lnSpc>
                <a:spcPts val="1909"/>
              </a:lnSpc>
              <a:spcBef>
                <a:spcPts val="676"/>
              </a:spcBef>
              <a:defRPr sz="1591" b="0">
                <a:solidFill>
                  <a:schemeClr val="tx1"/>
                </a:solidFill>
                <a:latin typeface="Arial" panose="020B0604020202020204" pitchFamily="34" charset="0"/>
                <a:cs typeface="Arial" panose="020B0604020202020204" pitchFamily="34" charset="0"/>
              </a:defRPr>
            </a:lvl1pPr>
            <a:lvl2pPr>
              <a:lnSpc>
                <a:spcPts val="1909"/>
              </a:lnSpc>
              <a:spcBef>
                <a:spcPts val="451"/>
              </a:spcBef>
              <a:buClr>
                <a:schemeClr val="tx1"/>
              </a:buClr>
              <a:defRPr sz="1591">
                <a:solidFill>
                  <a:schemeClr val="tx1"/>
                </a:solidFill>
              </a:defRPr>
            </a:lvl2pPr>
            <a:lvl3pPr>
              <a:lnSpc>
                <a:spcPts val="1909"/>
              </a:lnSpc>
              <a:defRPr sz="1591">
                <a:solidFill>
                  <a:schemeClr val="bg1"/>
                </a:solidFill>
              </a:defRPr>
            </a:lvl3pPr>
            <a:lvl4pPr>
              <a:lnSpc>
                <a:spcPts val="1909"/>
              </a:lnSpc>
              <a:defRPr sz="1591">
                <a:solidFill>
                  <a:schemeClr val="bg1"/>
                </a:solidFill>
              </a:defRPr>
            </a:lvl4pPr>
            <a:lvl5pPr>
              <a:lnSpc>
                <a:spcPts val="1909"/>
              </a:lnSpc>
              <a:defRPr sz="1591">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200292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1" y="453700"/>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1" y="1296955"/>
            <a:ext cx="9669780" cy="5444103"/>
          </a:xfrm>
        </p:spPr>
        <p:txBody>
          <a:bodyPr/>
          <a:lstStyle>
            <a:lvl1pPr marL="276576" indent="-272787">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25971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1" y="453700"/>
            <a:ext cx="9669780" cy="765501"/>
          </a:xfrm>
        </p:spPr>
        <p:txBody>
          <a:bodyPr anchor="t" anchorCtr="0"/>
          <a:lstStyle>
            <a:lvl1pPr>
              <a:defRPr>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1" y="1296955"/>
            <a:ext cx="4759325" cy="5444103"/>
          </a:xfrm>
        </p:spPr>
        <p:txBody>
          <a:bodyPr/>
          <a:lstStyle>
            <a:lvl1pPr marL="276576" indent="-272787">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7"/>
            <a:ext cx="4729791" cy="5425441"/>
          </a:xfrm>
        </p:spPr>
        <p:txBody>
          <a:bodyPr/>
          <a:lstStyle>
            <a:lvl1pPr marL="0" indent="0">
              <a:buNone/>
              <a:defRPr sz="1909">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350350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1"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3" y="2996928"/>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2"/>
            <a:ext cx="500380" cy="333663"/>
          </a:xfrm>
          <a:prstGeom prst="rect">
            <a:avLst/>
          </a:prstGeom>
        </p:spPr>
        <p:txBody>
          <a:bodyPr vert="horz" lIns="0" tIns="0" rIns="0" bIns="0" rtlCol="0" anchor="b" anchorCtr="0"/>
          <a:lstStyle>
            <a:lvl1pPr algn="r">
              <a:defRPr sz="1114"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234834814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hf hdr="0" ftr="0" dt="0"/>
  <p:txStyles>
    <p:titleStyle>
      <a:lvl1pPr algn="l" defTabSz="829782" rtl="0" eaLnBrk="1" latinLnBrk="0" hangingPunct="1">
        <a:lnSpc>
          <a:spcPts val="3341"/>
        </a:lnSpc>
        <a:spcBef>
          <a:spcPct val="0"/>
        </a:spcBef>
        <a:buNone/>
        <a:defRPr sz="2864" kern="1200">
          <a:solidFill>
            <a:schemeClr val="bg2"/>
          </a:solidFill>
          <a:latin typeface="Arial" panose="020B0604020202020204" pitchFamily="34" charset="0"/>
          <a:ea typeface="+mj-ea"/>
          <a:cs typeface="Arial" panose="020B0604020202020204" pitchFamily="34" charset="0"/>
        </a:defRPr>
      </a:lvl1pPr>
    </p:titleStyle>
    <p:bodyStyle>
      <a:lvl1pPr marL="3789" indent="0" algn="l" defTabSz="829782" rtl="0" eaLnBrk="1" latinLnBrk="0" hangingPunct="1">
        <a:lnSpc>
          <a:spcPct val="100000"/>
        </a:lnSpc>
        <a:spcBef>
          <a:spcPts val="676"/>
        </a:spcBef>
        <a:buClr>
          <a:schemeClr val="tx1"/>
        </a:buClr>
        <a:buFontTx/>
        <a:buNone/>
        <a:defRPr sz="1909" kern="1200">
          <a:solidFill>
            <a:schemeClr val="tx1"/>
          </a:solidFill>
          <a:latin typeface="Arial" panose="020B0604020202020204" pitchFamily="34" charset="0"/>
          <a:ea typeface="+mn-ea"/>
          <a:cs typeface="Arial" panose="020B0604020202020204" pitchFamily="34" charset="0"/>
        </a:defRPr>
      </a:lvl1pPr>
      <a:lvl2pPr marL="500110" indent="-213431" algn="l" defTabSz="829782" rtl="0" eaLnBrk="1" latinLnBrk="0" hangingPunct="1">
        <a:lnSpc>
          <a:spcPct val="100000"/>
        </a:lnSpc>
        <a:spcBef>
          <a:spcPts val="676"/>
        </a:spcBef>
        <a:buClr>
          <a:schemeClr val="tx1"/>
        </a:buClr>
        <a:buSzPct val="95000"/>
        <a:buFont typeface="Arial" panose="020B0604020202020204" pitchFamily="34" charset="0"/>
        <a:buChar char="–"/>
        <a:defRPr sz="1909" kern="1200">
          <a:solidFill>
            <a:schemeClr val="tx1"/>
          </a:solidFill>
          <a:latin typeface="Arial" panose="020B0604020202020204" pitchFamily="34" charset="0"/>
          <a:ea typeface="+mn-ea"/>
          <a:cs typeface="Arial" panose="020B0604020202020204" pitchFamily="34" charset="0"/>
        </a:defRPr>
      </a:lvl2pPr>
      <a:lvl3pPr marL="712277" indent="-212168" algn="l" defTabSz="829782" rtl="0" eaLnBrk="1" latinLnBrk="0" hangingPunct="1">
        <a:lnSpc>
          <a:spcPct val="100000"/>
        </a:lnSpc>
        <a:spcBef>
          <a:spcPts val="676"/>
        </a:spcBef>
        <a:buClr>
          <a:schemeClr val="tx1"/>
        </a:buClr>
        <a:buFont typeface="Arial" panose="020B0604020202020204" pitchFamily="34" charset="0"/>
        <a:buChar char="•"/>
        <a:defRPr sz="1909" kern="1200">
          <a:solidFill>
            <a:schemeClr val="tx1"/>
          </a:solidFill>
          <a:latin typeface="Arial" panose="020B0604020202020204" pitchFamily="34" charset="0"/>
          <a:ea typeface="+mn-ea"/>
          <a:cs typeface="Arial" panose="020B0604020202020204" pitchFamily="34" charset="0"/>
        </a:defRPr>
      </a:lvl3pPr>
      <a:lvl4pPr marL="925709" indent="-213431" algn="l" defTabSz="829782" rtl="0" eaLnBrk="1" latinLnBrk="0" hangingPunct="1">
        <a:lnSpc>
          <a:spcPct val="100000"/>
        </a:lnSpc>
        <a:spcBef>
          <a:spcPts val="676"/>
        </a:spcBef>
        <a:buClr>
          <a:schemeClr val="tx1"/>
        </a:buClr>
        <a:buFont typeface="Arial" panose="020B0604020202020204" pitchFamily="34" charset="0"/>
        <a:buChar char="-"/>
        <a:defRPr sz="1909" kern="1200">
          <a:solidFill>
            <a:schemeClr val="tx1"/>
          </a:solidFill>
          <a:latin typeface="Arial" panose="020B0604020202020204" pitchFamily="34" charset="0"/>
          <a:ea typeface="+mn-ea"/>
          <a:cs typeface="Arial" panose="020B0604020202020204" pitchFamily="34" charset="0"/>
        </a:defRPr>
      </a:lvl4pPr>
      <a:lvl5pPr marL="1139139" indent="-213431" algn="l" defTabSz="829782" rtl="0" eaLnBrk="1" latinLnBrk="0" hangingPunct="1">
        <a:lnSpc>
          <a:spcPct val="100000"/>
        </a:lnSpc>
        <a:spcBef>
          <a:spcPts val="676"/>
        </a:spcBef>
        <a:buClr>
          <a:schemeClr val="tx1"/>
        </a:buClr>
        <a:buFont typeface="Lato" panose="020F0502020204030203" pitchFamily="34" charset="0"/>
        <a:buChar char="∙"/>
        <a:defRPr sz="1909" kern="1200">
          <a:solidFill>
            <a:schemeClr val="tx1"/>
          </a:solidFill>
          <a:latin typeface="Arial" panose="020B0604020202020204" pitchFamily="34" charset="0"/>
          <a:ea typeface="+mn-ea"/>
          <a:cs typeface="Arial" panose="020B0604020202020204" pitchFamily="34" charset="0"/>
        </a:defRPr>
      </a:lvl5pPr>
      <a:lvl6pPr marL="2281900" indent="-207446" algn="l" defTabSz="829782" rtl="0" eaLnBrk="1" latinLnBrk="0" hangingPunct="1">
        <a:spcBef>
          <a:spcPct val="20000"/>
        </a:spcBef>
        <a:buFont typeface="Arial" pitchFamily="34" charset="0"/>
        <a:buChar char="•"/>
        <a:defRPr sz="1830" kern="1200">
          <a:solidFill>
            <a:schemeClr val="tx1"/>
          </a:solidFill>
          <a:latin typeface="+mn-lt"/>
          <a:ea typeface="+mn-ea"/>
          <a:cs typeface="+mn-cs"/>
        </a:defRPr>
      </a:lvl6pPr>
      <a:lvl7pPr marL="2696791" indent="-207446" algn="l" defTabSz="829782" rtl="0" eaLnBrk="1" latinLnBrk="0" hangingPunct="1">
        <a:spcBef>
          <a:spcPct val="20000"/>
        </a:spcBef>
        <a:buFont typeface="Arial" pitchFamily="34" charset="0"/>
        <a:buChar char="•"/>
        <a:defRPr sz="1830" kern="1200">
          <a:solidFill>
            <a:schemeClr val="tx1"/>
          </a:solidFill>
          <a:latin typeface="+mn-lt"/>
          <a:ea typeface="+mn-ea"/>
          <a:cs typeface="+mn-cs"/>
        </a:defRPr>
      </a:lvl7pPr>
      <a:lvl8pPr marL="3111682" indent="-207446" algn="l" defTabSz="829782" rtl="0" eaLnBrk="1" latinLnBrk="0" hangingPunct="1">
        <a:spcBef>
          <a:spcPct val="20000"/>
        </a:spcBef>
        <a:buFont typeface="Arial" pitchFamily="34" charset="0"/>
        <a:buChar char="•"/>
        <a:defRPr sz="1830" kern="1200">
          <a:solidFill>
            <a:schemeClr val="tx1"/>
          </a:solidFill>
          <a:latin typeface="+mn-lt"/>
          <a:ea typeface="+mn-ea"/>
          <a:cs typeface="+mn-cs"/>
        </a:defRPr>
      </a:lvl8pPr>
      <a:lvl9pPr marL="3526574" indent="-207446" algn="l" defTabSz="829782" rtl="0" eaLnBrk="1" latinLnBrk="0" hangingPunct="1">
        <a:spcBef>
          <a:spcPct val="20000"/>
        </a:spcBef>
        <a:buFont typeface="Arial" pitchFamily="34" charset="0"/>
        <a:buChar char="•"/>
        <a:defRPr sz="1830" kern="1200">
          <a:solidFill>
            <a:schemeClr val="tx1"/>
          </a:solidFill>
          <a:latin typeface="+mn-lt"/>
          <a:ea typeface="+mn-ea"/>
          <a:cs typeface="+mn-cs"/>
        </a:defRPr>
      </a:lvl9pPr>
    </p:bodyStyle>
    <p:otherStyle>
      <a:defPPr>
        <a:defRPr lang="en-US"/>
      </a:defPPr>
      <a:lvl1pPr marL="0" algn="l" defTabSz="829782" rtl="0" eaLnBrk="1" latinLnBrk="0" hangingPunct="1">
        <a:defRPr sz="1671" kern="1200">
          <a:solidFill>
            <a:schemeClr val="tx1"/>
          </a:solidFill>
          <a:latin typeface="+mn-lt"/>
          <a:ea typeface="+mn-ea"/>
          <a:cs typeface="+mn-cs"/>
        </a:defRPr>
      </a:lvl1pPr>
      <a:lvl2pPr marL="414891" algn="l" defTabSz="829782" rtl="0" eaLnBrk="1" latinLnBrk="0" hangingPunct="1">
        <a:defRPr sz="1671" kern="1200">
          <a:solidFill>
            <a:schemeClr val="tx1"/>
          </a:solidFill>
          <a:latin typeface="+mn-lt"/>
          <a:ea typeface="+mn-ea"/>
          <a:cs typeface="+mn-cs"/>
        </a:defRPr>
      </a:lvl2pPr>
      <a:lvl3pPr marL="829782" algn="l" defTabSz="829782" rtl="0" eaLnBrk="1" latinLnBrk="0" hangingPunct="1">
        <a:defRPr sz="1671" kern="1200">
          <a:solidFill>
            <a:schemeClr val="tx1"/>
          </a:solidFill>
          <a:latin typeface="+mn-lt"/>
          <a:ea typeface="+mn-ea"/>
          <a:cs typeface="+mn-cs"/>
        </a:defRPr>
      </a:lvl3pPr>
      <a:lvl4pPr marL="1244673" algn="l" defTabSz="829782" rtl="0" eaLnBrk="1" latinLnBrk="0" hangingPunct="1">
        <a:defRPr sz="1671" kern="1200">
          <a:solidFill>
            <a:schemeClr val="tx1"/>
          </a:solidFill>
          <a:latin typeface="+mn-lt"/>
          <a:ea typeface="+mn-ea"/>
          <a:cs typeface="+mn-cs"/>
        </a:defRPr>
      </a:lvl4pPr>
      <a:lvl5pPr marL="1659564" algn="l" defTabSz="829782" rtl="0" eaLnBrk="1" latinLnBrk="0" hangingPunct="1">
        <a:defRPr sz="1671" kern="1200">
          <a:solidFill>
            <a:schemeClr val="tx1"/>
          </a:solidFill>
          <a:latin typeface="+mn-lt"/>
          <a:ea typeface="+mn-ea"/>
          <a:cs typeface="+mn-cs"/>
        </a:defRPr>
      </a:lvl5pPr>
      <a:lvl6pPr marL="2074455" algn="l" defTabSz="829782" rtl="0" eaLnBrk="1" latinLnBrk="0" hangingPunct="1">
        <a:defRPr sz="1671" kern="1200">
          <a:solidFill>
            <a:schemeClr val="tx1"/>
          </a:solidFill>
          <a:latin typeface="+mn-lt"/>
          <a:ea typeface="+mn-ea"/>
          <a:cs typeface="+mn-cs"/>
        </a:defRPr>
      </a:lvl6pPr>
      <a:lvl7pPr marL="2489346" algn="l" defTabSz="829782" rtl="0" eaLnBrk="1" latinLnBrk="0" hangingPunct="1">
        <a:defRPr sz="1671" kern="1200">
          <a:solidFill>
            <a:schemeClr val="tx1"/>
          </a:solidFill>
          <a:latin typeface="+mn-lt"/>
          <a:ea typeface="+mn-ea"/>
          <a:cs typeface="+mn-cs"/>
        </a:defRPr>
      </a:lvl7pPr>
      <a:lvl8pPr marL="2904237" algn="l" defTabSz="829782" rtl="0" eaLnBrk="1" latinLnBrk="0" hangingPunct="1">
        <a:defRPr sz="1671" kern="1200">
          <a:solidFill>
            <a:schemeClr val="tx1"/>
          </a:solidFill>
          <a:latin typeface="+mn-lt"/>
          <a:ea typeface="+mn-ea"/>
          <a:cs typeface="+mn-cs"/>
        </a:defRPr>
      </a:lvl8pPr>
      <a:lvl9pPr marL="3319128" algn="l" defTabSz="829782" rtl="0" eaLnBrk="1" latinLnBrk="0" hangingPunct="1">
        <a:defRPr sz="167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6749" y="2407438"/>
            <a:ext cx="9383395" cy="702589"/>
          </a:xfrm>
        </p:spPr>
        <p:txBody>
          <a:bodyPr/>
          <a:lstStyle/>
          <a:p>
            <a:r>
              <a:rPr lang="en-US" b="1" dirty="0"/>
              <a:t>Lead team presentation</a:t>
            </a:r>
          </a:p>
        </p:txBody>
      </p:sp>
      <p:sp>
        <p:nvSpPr>
          <p:cNvPr id="3" name="Subtitle 2"/>
          <p:cNvSpPr>
            <a:spLocks noGrp="1"/>
          </p:cNvSpPr>
          <p:nvPr>
            <p:ph type="subTitle" idx="1"/>
          </p:nvPr>
        </p:nvSpPr>
        <p:spPr>
          <a:xfrm>
            <a:off x="516749" y="3323492"/>
            <a:ext cx="9647159" cy="3375691"/>
          </a:xfrm>
        </p:spPr>
        <p:txBody>
          <a:bodyPr/>
          <a:lstStyle/>
          <a:p>
            <a:r>
              <a:rPr lang="en-US" dirty="0"/>
              <a:t>Gillian Ells, Rebecca Harmston, Soo Fon Lim</a:t>
            </a:r>
          </a:p>
          <a:p>
            <a:r>
              <a:rPr lang="en-US" dirty="0"/>
              <a:t>ERG: Aberdeen HTA Group</a:t>
            </a:r>
          </a:p>
          <a:p>
            <a:r>
              <a:rPr lang="en-US" dirty="0"/>
              <a:t>Technical team: Gary McVeigh, Luke Cowie, Richard Diaz, Linda Landells</a:t>
            </a:r>
          </a:p>
          <a:p>
            <a:r>
              <a:rPr lang="en-US" dirty="0"/>
              <a:t>Company: Pfizer</a:t>
            </a:r>
          </a:p>
          <a:p>
            <a:pPr algn="r"/>
            <a:r>
              <a:rPr lang="en-US" dirty="0"/>
              <a:t>7</a:t>
            </a:r>
            <a:r>
              <a:rPr lang="en-US" baseline="30000" dirty="0"/>
              <a:t>th</a:t>
            </a:r>
            <a:r>
              <a:rPr lang="en-US" dirty="0"/>
              <a:t> January 2020</a:t>
            </a:r>
          </a:p>
        </p:txBody>
      </p:sp>
      <p:sp>
        <p:nvSpPr>
          <p:cNvPr id="4" name="Text Placeholder 3"/>
          <p:cNvSpPr>
            <a:spLocks noGrp="1"/>
          </p:cNvSpPr>
          <p:nvPr>
            <p:ph type="body" sz="quarter" idx="13"/>
          </p:nvPr>
        </p:nvSpPr>
        <p:spPr>
          <a:xfrm>
            <a:off x="516749" y="1088073"/>
            <a:ext cx="9647159" cy="1391358"/>
          </a:xfrm>
        </p:spPr>
        <p:txBody>
          <a:bodyPr/>
          <a:lstStyle/>
          <a:p>
            <a:pPr>
              <a:lnSpc>
                <a:spcPct val="100000"/>
              </a:lnSpc>
            </a:pPr>
            <a:r>
              <a:rPr lang="en-GB" sz="3600" dirty="0"/>
              <a:t>Lorlatinib for previously treated ALK-positive advanced non-small-cell lung cancer [ID1388]</a:t>
            </a:r>
          </a:p>
          <a:p>
            <a:pPr>
              <a:lnSpc>
                <a:spcPct val="100000"/>
              </a:lnSpc>
            </a:pPr>
            <a:r>
              <a:rPr lang="en-US" sz="3600" dirty="0"/>
              <a:t> </a:t>
            </a:r>
          </a:p>
        </p:txBody>
      </p:sp>
      <p:sp>
        <p:nvSpPr>
          <p:cNvPr id="5" name="TextBox 4">
            <a:extLst>
              <a:ext uri="{FF2B5EF4-FFF2-40B4-BE49-F238E27FC236}">
                <a16:creationId xmlns:a16="http://schemas.microsoft.com/office/drawing/2014/main" id="{7BC2EC4B-2554-4BCA-860D-90741D60B4FB}"/>
              </a:ext>
            </a:extLst>
          </p:cNvPr>
          <p:cNvSpPr txBox="1"/>
          <p:nvPr/>
        </p:nvSpPr>
        <p:spPr>
          <a:xfrm>
            <a:off x="4845269" y="493986"/>
            <a:ext cx="4744889" cy="276999"/>
          </a:xfrm>
          <a:prstGeom prst="rect">
            <a:avLst/>
          </a:prstGeom>
          <a:noFill/>
          <a:ln>
            <a:solidFill>
              <a:schemeClr val="tx1"/>
            </a:solidFill>
          </a:ln>
        </p:spPr>
        <p:txBody>
          <a:bodyPr wrap="none" lIns="0" tIns="0" rIns="0" bIns="0" rtlCol="0">
            <a:spAutoFit/>
          </a:bodyPr>
          <a:lstStyle/>
          <a:p>
            <a:r>
              <a:rPr lang="en-US" sz="1800">
                <a:solidFill>
                  <a:schemeClr val="tx1"/>
                </a:solidFill>
              </a:rPr>
              <a:t> For </a:t>
            </a:r>
            <a:r>
              <a:rPr lang="en-US" sz="1800" dirty="0">
                <a:solidFill>
                  <a:schemeClr val="tx1"/>
                </a:solidFill>
              </a:rPr>
              <a:t>Public – Confidential information redacted</a:t>
            </a:r>
            <a:endParaRPr lang="en-GB" sz="1800" dirty="0" err="1">
              <a:solidFill>
                <a:schemeClr val="tx1"/>
              </a:solidFill>
            </a:endParaRP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Slide Number Placeholder 2"/>
          <p:cNvSpPr>
            <a:spLocks noGrp="1"/>
          </p:cNvSpPr>
          <p:nvPr>
            <p:ph type="sldNum" sz="quarter" idx="12"/>
          </p:nvPr>
        </p:nvSpPr>
        <p:spPr/>
        <p:txBody>
          <a:bodyPr/>
          <a:lstStyle/>
          <a:p>
            <a:fld id="{DDBE135E-2566-4748-853C-8A3B78F0FB00}" type="slidenum">
              <a:rPr lang="en-GB" smtClean="0"/>
              <a:t>10</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939873491"/>
              </p:ext>
            </p:extLst>
          </p:nvPr>
        </p:nvGraphicFramePr>
        <p:xfrm>
          <a:off x="507999" y="1219200"/>
          <a:ext cx="9720000" cy="5029200"/>
        </p:xfrm>
        <a:graphic>
          <a:graphicData uri="http://schemas.openxmlformats.org/drawingml/2006/table">
            <a:tbl>
              <a:tblPr firstCol="1" bandRow="1">
                <a:tableStyleId>{F5AB1C69-6EDB-4FF4-983F-18BD219EF322}</a:tableStyleId>
              </a:tblPr>
              <a:tblGrid>
                <a:gridCol w="4068000">
                  <a:extLst>
                    <a:ext uri="{9D8B030D-6E8A-4147-A177-3AD203B41FA5}">
                      <a16:colId xmlns:a16="http://schemas.microsoft.com/office/drawing/2014/main" val="20000"/>
                    </a:ext>
                  </a:extLst>
                </a:gridCol>
                <a:gridCol w="5652000">
                  <a:extLst>
                    <a:ext uri="{9D8B030D-6E8A-4147-A177-3AD203B41FA5}">
                      <a16:colId xmlns:a16="http://schemas.microsoft.com/office/drawing/2014/main" val="20001"/>
                    </a:ext>
                  </a:extLst>
                </a:gridCol>
              </a:tblGrid>
              <a:tr h="370840">
                <a:tc>
                  <a:txBody>
                    <a:bodyPr/>
                    <a:lstStyle/>
                    <a:p>
                      <a:r>
                        <a:rPr lang="en-GB" dirty="0"/>
                        <a:t>Comparators</a:t>
                      </a:r>
                    </a:p>
                  </a:txBody>
                  <a:tcPr/>
                </a:tc>
                <a:tc>
                  <a:txBody>
                    <a:bodyPr/>
                    <a:lstStyle/>
                    <a:p>
                      <a:r>
                        <a:rPr lang="en-GB" dirty="0"/>
                        <a:t>Platinum doublet chemotherapy (PDC) and atezolizumab plus bevacizumab, carboplatin and paclitaxel (ABCP)</a:t>
                      </a:r>
                    </a:p>
                  </a:txBody>
                  <a:tcPr/>
                </a:tc>
                <a:extLst>
                  <a:ext uri="{0D108BD9-81ED-4DB2-BD59-A6C34878D82A}">
                    <a16:rowId xmlns:a16="http://schemas.microsoft.com/office/drawing/2014/main" val="10000"/>
                  </a:ext>
                </a:extLst>
              </a:tr>
              <a:tr h="370840">
                <a:tc>
                  <a:txBody>
                    <a:bodyPr/>
                    <a:lstStyle/>
                    <a:p>
                      <a:r>
                        <a:rPr lang="en-GB" dirty="0"/>
                        <a:t>Key clinical trial</a:t>
                      </a:r>
                    </a:p>
                  </a:txBody>
                  <a:tcPr/>
                </a:tc>
                <a:tc>
                  <a:txBody>
                    <a:bodyPr/>
                    <a:lstStyle/>
                    <a:p>
                      <a:r>
                        <a:rPr lang="en-GB" dirty="0"/>
                        <a:t>Study 1001, single arm, open-label, multicentre Phase 1/2 study of lorlatinib. </a:t>
                      </a:r>
                    </a:p>
                  </a:txBody>
                  <a:tcPr/>
                </a:tc>
                <a:extLst>
                  <a:ext uri="{0D108BD9-81ED-4DB2-BD59-A6C34878D82A}">
                    <a16:rowId xmlns:a16="http://schemas.microsoft.com/office/drawing/2014/main" val="10002"/>
                  </a:ext>
                </a:extLst>
              </a:tr>
              <a:tr h="370840">
                <a:tc>
                  <a:txBody>
                    <a:bodyPr/>
                    <a:lstStyle/>
                    <a:p>
                      <a:r>
                        <a:rPr lang="en-GB" dirty="0"/>
                        <a:t>Comparison</a:t>
                      </a:r>
                      <a:r>
                        <a:rPr lang="en-GB" baseline="0" dirty="0"/>
                        <a:t> with PDC</a:t>
                      </a:r>
                      <a:endParaRPr lang="en-GB" dirty="0"/>
                    </a:p>
                  </a:txBody>
                  <a:tcPr/>
                </a:tc>
                <a:tc>
                  <a:txBody>
                    <a:bodyPr/>
                    <a:lstStyle/>
                    <a:p>
                      <a:r>
                        <a:rPr lang="en-GB" dirty="0"/>
                        <a:t>Matching adjusted indirect comparison (MAIC)</a:t>
                      </a:r>
                    </a:p>
                  </a:txBody>
                  <a:tcPr/>
                </a:tc>
                <a:extLst>
                  <a:ext uri="{0D108BD9-81ED-4DB2-BD59-A6C34878D82A}">
                    <a16:rowId xmlns:a16="http://schemas.microsoft.com/office/drawing/2014/main" val="10004"/>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dirty="0"/>
                        <a:t>Comparison</a:t>
                      </a:r>
                      <a:r>
                        <a:rPr lang="en-GB" baseline="0" dirty="0"/>
                        <a:t> with ABCP</a:t>
                      </a:r>
                      <a:endParaRPr lang="en-GB" dirty="0"/>
                    </a:p>
                    <a:p>
                      <a:endParaRPr lang="en-GB" dirty="0"/>
                    </a:p>
                  </a:txBody>
                  <a:tcPr/>
                </a:tc>
                <a:tc>
                  <a:txBody>
                    <a:bodyPr/>
                    <a:lstStyle/>
                    <a:p>
                      <a:r>
                        <a:rPr lang="en-US" dirty="0"/>
                        <a:t>Unanchored, unadjusted comparison with population adjustment.</a:t>
                      </a:r>
                      <a:endParaRPr lang="en-GB" dirty="0"/>
                    </a:p>
                  </a:txBody>
                  <a:tcPr/>
                </a:tc>
                <a:extLst>
                  <a:ext uri="{0D108BD9-81ED-4DB2-BD59-A6C34878D82A}">
                    <a16:rowId xmlns:a16="http://schemas.microsoft.com/office/drawing/2014/main" val="4226441597"/>
                  </a:ext>
                </a:extLst>
              </a:tr>
              <a:tr h="370840">
                <a:tc>
                  <a:txBody>
                    <a:bodyPr/>
                    <a:lstStyle/>
                    <a:p>
                      <a:r>
                        <a:rPr lang="en-GB" dirty="0"/>
                        <a:t>Key results</a:t>
                      </a:r>
                    </a:p>
                  </a:txBody>
                  <a:tcPr/>
                </a:tc>
                <a:tc>
                  <a:txBody>
                    <a:bodyPr/>
                    <a:lstStyle/>
                    <a:p>
                      <a:r>
                        <a:rPr lang="en-GB" dirty="0"/>
                        <a:t>Lorlatinib is associated with a notably decreased hazard of </a:t>
                      </a:r>
                      <a:r>
                        <a:rPr lang="en-GB"/>
                        <a:t>progression compared </a:t>
                      </a:r>
                      <a:r>
                        <a:rPr lang="en-GB" dirty="0"/>
                        <a:t>with PDC, and outperforms ABCP on PFS and OS.</a:t>
                      </a:r>
                    </a:p>
                  </a:txBody>
                  <a:tcPr/>
                </a:tc>
                <a:extLst>
                  <a:ext uri="{0D108BD9-81ED-4DB2-BD59-A6C34878D82A}">
                    <a16:rowId xmlns:a16="http://schemas.microsoft.com/office/drawing/2014/main" val="10005"/>
                  </a:ext>
                </a:extLst>
              </a:tr>
              <a:tr h="370840">
                <a:tc>
                  <a:txBody>
                    <a:bodyPr/>
                    <a:lstStyle/>
                    <a:p>
                      <a:r>
                        <a:rPr lang="en-GB" dirty="0"/>
                        <a:t>Model</a:t>
                      </a:r>
                    </a:p>
                  </a:txBody>
                  <a:tcPr/>
                </a:tc>
                <a:tc>
                  <a:txBody>
                    <a:bodyPr/>
                    <a:lstStyle/>
                    <a:p>
                      <a:r>
                        <a:rPr lang="en-GB" dirty="0"/>
                        <a:t>Partitioned survival model:  Progression-free, Progressed disease &amp; Death.</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91500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dirty="0"/>
              <a:t>Patient and carer perspectives</a:t>
            </a:r>
          </a:p>
        </p:txBody>
      </p:sp>
      <p:sp>
        <p:nvSpPr>
          <p:cNvPr id="3" name="Slide Number Placeholder 2"/>
          <p:cNvSpPr>
            <a:spLocks noGrp="1"/>
          </p:cNvSpPr>
          <p:nvPr>
            <p:ph type="sldNum" sz="quarter" idx="12"/>
          </p:nvPr>
        </p:nvSpPr>
        <p:spPr/>
        <p:txBody>
          <a:bodyPr/>
          <a:lstStyle/>
          <a:p>
            <a:fld id="{DDBE135E-2566-4748-853C-8A3B78F0FB00}" type="slidenum">
              <a:rPr lang="en-GB" smtClean="0"/>
              <a:t>11</a:t>
            </a:fld>
            <a:endParaRPr lang="en-GB" dirty="0"/>
          </a:p>
        </p:txBody>
      </p:sp>
      <p:sp>
        <p:nvSpPr>
          <p:cNvPr id="4" name="Content Placeholder 3"/>
          <p:cNvSpPr>
            <a:spLocks noGrp="1"/>
          </p:cNvSpPr>
          <p:nvPr>
            <p:ph sz="quarter" idx="10"/>
          </p:nvPr>
        </p:nvSpPr>
        <p:spPr/>
        <p:txBody>
          <a:bodyPr/>
          <a:lstStyle/>
          <a:p>
            <a:pPr algn="just"/>
            <a:r>
              <a:rPr lang="en-GB" sz="2000" dirty="0"/>
              <a:t>A devastating diagnosis with big mental health impact for patients and families. </a:t>
            </a:r>
          </a:p>
          <a:p>
            <a:pPr algn="just"/>
            <a:r>
              <a:rPr lang="en-GB" sz="2000" dirty="0"/>
              <a:t>All current treatments have side effects that impact on QoL: hair loss, weight gain, muscle aches, severe constipation and sun-sensitivity (extremely painful).</a:t>
            </a:r>
          </a:p>
          <a:p>
            <a:pPr algn="just"/>
            <a:r>
              <a:rPr lang="en-GB" sz="2000" dirty="0"/>
              <a:t>Although there are four ALK TKIs, in practice only alectinib is currently available for most new patients.</a:t>
            </a:r>
          </a:p>
          <a:p>
            <a:pPr algn="just"/>
            <a:r>
              <a:rPr lang="en-GB" sz="2000" dirty="0"/>
              <a:t>ALK TKI treatments are a huge improvement over chemotherapy treatments. People can live ‘relatively normally’ and don’t feel like cancer patients (hair loss etc.). There is a reduced need for hospital visits with all the associated burdens. </a:t>
            </a:r>
          </a:p>
          <a:p>
            <a:pPr algn="just"/>
            <a:r>
              <a:rPr lang="en-GB" sz="2000" dirty="0"/>
              <a:t>Lorlatinib appears more easily tolerated than other ALK TKIs (e.g. less fatigue, no sun sensitivity or GI problems). Many patients find their initial symptoms improve vastly upon starting treatment, which means they can return to work.</a:t>
            </a:r>
          </a:p>
          <a:p>
            <a:pPr algn="just"/>
            <a:r>
              <a:rPr lang="en-GB" sz="2000" dirty="0"/>
              <a:t>Side effects include mood swings and increased ‘vivid dreams’, but patients in general feel that these are not greatly impacting their QoL and are easily tolerated.</a:t>
            </a:r>
          </a:p>
          <a:p>
            <a:pPr algn="just"/>
            <a:r>
              <a:rPr lang="en-GB" sz="2000" dirty="0"/>
              <a:t>One tablet per day makes it easier to take and minimises impact on QoL.</a:t>
            </a:r>
          </a:p>
          <a:p>
            <a:pPr algn="just"/>
            <a:endParaRPr lang="en-GB" sz="2000" dirty="0"/>
          </a:p>
          <a:p>
            <a:pPr algn="just"/>
            <a:endParaRPr lang="en-GB" sz="2000" dirty="0"/>
          </a:p>
        </p:txBody>
      </p:sp>
    </p:spTree>
    <p:extLst>
      <p:ext uri="{BB962C8B-B14F-4D97-AF65-F5344CB8AC3E}">
        <p14:creationId xmlns:p14="http://schemas.microsoft.com/office/powerpoint/2010/main" val="2788980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ext uri="{D42A27DB-BD31-4B8C-83A1-F6EECF244321}">
                <p14:modId xmlns:p14="http://schemas.microsoft.com/office/powerpoint/2010/main" val="4186705731"/>
              </p:ext>
            </p:extLst>
          </p:nvPr>
        </p:nvGraphicFramePr>
        <p:xfrm>
          <a:off x="190250" y="1649579"/>
          <a:ext cx="10276141" cy="4480560"/>
        </p:xfrm>
        <a:graphic>
          <a:graphicData uri="http://schemas.openxmlformats.org/drawingml/2006/table">
            <a:tbl>
              <a:tblPr firstRow="1" bandRow="1">
                <a:tableStyleId>{F5AB1C69-6EDB-4FF4-983F-18BD219EF322}</a:tableStyleId>
              </a:tblPr>
              <a:tblGrid>
                <a:gridCol w="373380">
                  <a:extLst>
                    <a:ext uri="{9D8B030D-6E8A-4147-A177-3AD203B41FA5}">
                      <a16:colId xmlns:a16="http://schemas.microsoft.com/office/drawing/2014/main" val="20000"/>
                    </a:ext>
                  </a:extLst>
                </a:gridCol>
                <a:gridCol w="3455353">
                  <a:extLst>
                    <a:ext uri="{9D8B030D-6E8A-4147-A177-3AD203B41FA5}">
                      <a16:colId xmlns:a16="http://schemas.microsoft.com/office/drawing/2014/main" val="20001"/>
                    </a:ext>
                  </a:extLst>
                </a:gridCol>
                <a:gridCol w="2588994">
                  <a:extLst>
                    <a:ext uri="{9D8B030D-6E8A-4147-A177-3AD203B41FA5}">
                      <a16:colId xmlns:a16="http://schemas.microsoft.com/office/drawing/2014/main" val="20002"/>
                    </a:ext>
                  </a:extLst>
                </a:gridCol>
                <a:gridCol w="2412000">
                  <a:extLst>
                    <a:ext uri="{9D8B030D-6E8A-4147-A177-3AD203B41FA5}">
                      <a16:colId xmlns:a16="http://schemas.microsoft.com/office/drawing/2014/main" val="20003"/>
                    </a:ext>
                  </a:extLst>
                </a:gridCol>
                <a:gridCol w="1446414">
                  <a:extLst>
                    <a:ext uri="{9D8B030D-6E8A-4147-A177-3AD203B41FA5}">
                      <a16:colId xmlns:a16="http://schemas.microsoft.com/office/drawing/2014/main" val="20004"/>
                    </a:ext>
                  </a:extLst>
                </a:gridCol>
              </a:tblGrid>
              <a:tr h="681901">
                <a:tc>
                  <a:txBody>
                    <a:bodyPr/>
                    <a:lstStyle/>
                    <a:p>
                      <a:endParaRPr lang="en-GB" sz="1800" b="1" dirty="0"/>
                    </a:p>
                  </a:txBody>
                  <a:tcPr/>
                </a:tc>
                <a:tc>
                  <a:txBody>
                    <a:bodyPr/>
                    <a:lstStyle/>
                    <a:p>
                      <a:r>
                        <a:rPr lang="en-GB" sz="1800" dirty="0"/>
                        <a:t>Summary</a:t>
                      </a:r>
                    </a:p>
                  </a:txBody>
                  <a:tcPr/>
                </a:tc>
                <a:tc>
                  <a:txBody>
                    <a:bodyPr/>
                    <a:lstStyle/>
                    <a:p>
                      <a:r>
                        <a:rPr lang="en-GB" sz="1800" dirty="0"/>
                        <a:t>Stakeholder responses</a:t>
                      </a:r>
                    </a:p>
                  </a:txBody>
                  <a:tcPr/>
                </a:tc>
                <a:tc>
                  <a:txBody>
                    <a:bodyPr/>
                    <a:lstStyle/>
                    <a:p>
                      <a:r>
                        <a:rPr lang="en-GB" sz="1800" baseline="0" dirty="0"/>
                        <a:t>T</a:t>
                      </a:r>
                      <a:r>
                        <a:rPr lang="en-GB" sz="1800" dirty="0"/>
                        <a:t>echnical team</a:t>
                      </a:r>
                    </a:p>
                  </a:txBody>
                  <a:tcPr/>
                </a:tc>
                <a:tc>
                  <a:txBody>
                    <a:bodyPr/>
                    <a:lstStyle/>
                    <a:p>
                      <a:r>
                        <a:rPr lang="en-GB" sz="1800" dirty="0"/>
                        <a:t>Included</a:t>
                      </a:r>
                      <a:r>
                        <a:rPr lang="en-GB" sz="1800" baseline="0" dirty="0"/>
                        <a:t> in u</a:t>
                      </a:r>
                      <a:r>
                        <a:rPr lang="en-GB" sz="1800" dirty="0"/>
                        <a:t>pdated base case?</a:t>
                      </a:r>
                    </a:p>
                  </a:txBody>
                  <a:tcPr/>
                </a:tc>
                <a:extLst>
                  <a:ext uri="{0D108BD9-81ED-4DB2-BD59-A6C34878D82A}">
                    <a16:rowId xmlns:a16="http://schemas.microsoft.com/office/drawing/2014/main" val="10000"/>
                  </a:ext>
                </a:extLst>
              </a:tr>
              <a:tr h="1152000">
                <a:tc>
                  <a:txBody>
                    <a:bodyPr/>
                    <a:lstStyle/>
                    <a:p>
                      <a:r>
                        <a:rPr lang="en-GB" sz="1800" b="1" dirty="0"/>
                        <a:t>1</a:t>
                      </a:r>
                    </a:p>
                  </a:txBody>
                  <a:tcPr>
                    <a:solidFill>
                      <a:schemeClr val="accent2">
                        <a:lumMod val="60000"/>
                        <a:lumOff val="40000"/>
                      </a:schemeClr>
                    </a:solidFill>
                  </a:tcPr>
                </a:tc>
                <a:tc>
                  <a:txBody>
                    <a:bodyPr/>
                    <a:lstStyle/>
                    <a:p>
                      <a:r>
                        <a:rPr lang="en-US" sz="1800" dirty="0"/>
                        <a:t>Comparators: Company argued that ABCP was not a relevant comparator.</a:t>
                      </a:r>
                      <a:endParaRPr lang="en-GB" sz="1800" dirty="0"/>
                    </a:p>
                  </a:txBody>
                  <a:tcPr/>
                </a:tc>
                <a:tc>
                  <a:txBody>
                    <a:bodyPr/>
                    <a:lstStyle/>
                    <a:p>
                      <a:r>
                        <a:rPr lang="en-US" sz="1800" dirty="0"/>
                        <a:t>Stakeholders agree that ABCP is a relevant comparator.</a:t>
                      </a:r>
                      <a:endParaRPr lang="en-GB" sz="1800" dirty="0"/>
                    </a:p>
                  </a:txBody>
                  <a:tcPr/>
                </a:tc>
                <a:tc>
                  <a:txBody>
                    <a:bodyPr/>
                    <a:lstStyle/>
                    <a:p>
                      <a:r>
                        <a:rPr lang="en-US" sz="1800" dirty="0"/>
                        <a:t>ICERs for ABCP to be considered.</a:t>
                      </a:r>
                      <a:endParaRPr lang="en-GB" sz="1800" dirty="0"/>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i="0" kern="1200" dirty="0">
                          <a:solidFill>
                            <a:schemeClr val="dk1"/>
                          </a:solidFill>
                          <a:effectLst/>
                          <a:latin typeface="+mn-lt"/>
                          <a:ea typeface="+mn-ea"/>
                          <a:cs typeface="+mn-cs"/>
                        </a:rPr>
                        <a:t>Company</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1" i="0" kern="1200" dirty="0">
                          <a:solidFill>
                            <a:schemeClr val="dk1"/>
                          </a:solidFill>
                          <a:effectLst/>
                          <a:latin typeface="+mn-lt"/>
                          <a:ea typeface="+mn-ea"/>
                          <a:cs typeface="+mn-cs"/>
                        </a:rPr>
                        <a:t>✓</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i="0" kern="1200" dirty="0">
                          <a:solidFill>
                            <a:schemeClr val="dk1"/>
                          </a:solidFill>
                          <a:effectLst/>
                          <a:latin typeface="+mn-lt"/>
                          <a:ea typeface="+mn-ea"/>
                          <a:cs typeface="+mn-cs"/>
                        </a:rPr>
                        <a:t>ERG</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1" i="0" kern="1200" dirty="0">
                          <a:solidFill>
                            <a:schemeClr val="dk1"/>
                          </a:solidFill>
                          <a:effectLst/>
                          <a:latin typeface="+mn-lt"/>
                          <a:ea typeface="+mn-ea"/>
                          <a:cs typeface="+mn-cs"/>
                        </a:rPr>
                        <a:t>✓</a:t>
                      </a:r>
                    </a:p>
                  </a:txBody>
                  <a:tcPr/>
                </a:tc>
                <a:extLst>
                  <a:ext uri="{0D108BD9-81ED-4DB2-BD59-A6C34878D82A}">
                    <a16:rowId xmlns:a16="http://schemas.microsoft.com/office/drawing/2014/main" val="10001"/>
                  </a:ext>
                </a:extLst>
              </a:tr>
              <a:tr h="1152000">
                <a:tc>
                  <a:txBody>
                    <a:bodyPr/>
                    <a:lstStyle/>
                    <a:p>
                      <a:r>
                        <a:rPr lang="en-US" sz="1800" b="1" dirty="0"/>
                        <a:t>2</a:t>
                      </a:r>
                      <a:endParaRPr lang="en-GB" sz="1800" b="1" dirty="0"/>
                    </a:p>
                  </a:txBody>
                  <a:tcPr>
                    <a:solidFill>
                      <a:schemeClr val="accent2">
                        <a:lumMod val="60000"/>
                        <a:lumOff val="40000"/>
                      </a:schemeClr>
                    </a:solidFill>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Proxy PDC data: the ERG considered that efficacy of PDC may have been underestimated.</a:t>
                      </a:r>
                      <a:endParaRPr lang="en-GB" sz="1800" kern="1200" baseline="0" dirty="0">
                        <a:solidFill>
                          <a:schemeClr val="dk1"/>
                        </a:solidFill>
                        <a:latin typeface="+mn-lt"/>
                        <a:ea typeface="+mn-ea"/>
                        <a:cs typeface="+mn-cs"/>
                      </a:endParaRPr>
                    </a:p>
                  </a:txBody>
                  <a:tcPr/>
                </a:tc>
                <a:tc>
                  <a:txBody>
                    <a:bodyPr/>
                    <a:lstStyle/>
                    <a:p>
                      <a:r>
                        <a:rPr lang="en-US" sz="1800" dirty="0"/>
                        <a:t>Stakeholders agree that the data is uncertain. </a:t>
                      </a:r>
                      <a:endParaRPr lang="en-GB" sz="1800" dirty="0"/>
                    </a:p>
                  </a:txBody>
                  <a:tcPr/>
                </a:tc>
                <a:tc>
                  <a:txBody>
                    <a:bodyPr/>
                    <a:lstStyle/>
                    <a:p>
                      <a:r>
                        <a:rPr lang="en-US" sz="1800" dirty="0"/>
                        <a:t>HR of 0.8 accepted for the relative efficacy of PDC vs singlet chemotherapy.</a:t>
                      </a:r>
                      <a:endParaRPr lang="en-GB" sz="1800" dirty="0"/>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mn-lt"/>
                          <a:ea typeface="+mn-ea"/>
                          <a:cs typeface="+mn-cs"/>
                        </a:rPr>
                        <a:t>Company</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mn-lt"/>
                          <a:ea typeface="+mn-ea"/>
                          <a:cs typeface="+mn-cs"/>
                        </a:rPr>
                        <a:t>✓</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mn-lt"/>
                          <a:ea typeface="+mn-ea"/>
                          <a:cs typeface="+mn-cs"/>
                        </a:rPr>
                        <a:t>ERG</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mn-lt"/>
                          <a:ea typeface="+mn-ea"/>
                          <a:cs typeface="+mn-cs"/>
                        </a:rPr>
                        <a:t>✓</a:t>
                      </a:r>
                    </a:p>
                  </a:txBody>
                  <a:tcPr/>
                </a:tc>
                <a:extLst>
                  <a:ext uri="{0D108BD9-81ED-4DB2-BD59-A6C34878D82A}">
                    <a16:rowId xmlns:a16="http://schemas.microsoft.com/office/drawing/2014/main" val="10002"/>
                  </a:ext>
                </a:extLst>
              </a:tr>
              <a:tr h="1152000">
                <a:tc>
                  <a:txBody>
                    <a:bodyPr/>
                    <a:lstStyle/>
                    <a:p>
                      <a:r>
                        <a:rPr lang="en-US" sz="1800" b="1" dirty="0"/>
                        <a:t>4</a:t>
                      </a:r>
                      <a:endParaRPr lang="en-GB" sz="1800" b="1" dirty="0"/>
                    </a:p>
                  </a:txBody>
                  <a:tcPr>
                    <a:solidFill>
                      <a:schemeClr val="accent2">
                        <a:lumMod val="60000"/>
                        <a:lumOff val="40000"/>
                      </a:schemeClr>
                    </a:solidFill>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Projection of OS for lorlatinib: lack of agreement among clinical experts on 10-year OS</a:t>
                      </a:r>
                      <a:endParaRPr lang="en-GB" sz="1800" kern="1200" baseline="0" dirty="0">
                        <a:solidFill>
                          <a:schemeClr val="dk1"/>
                        </a:solidFill>
                        <a:latin typeface="+mn-lt"/>
                        <a:ea typeface="+mn-ea"/>
                        <a:cs typeface="+mn-cs"/>
                      </a:endParaRPr>
                    </a:p>
                  </a:txBody>
                  <a:tcPr/>
                </a:tc>
                <a:tc>
                  <a:txBody>
                    <a:bodyPr/>
                    <a:lstStyle/>
                    <a:p>
                      <a:r>
                        <a:rPr lang="en-US" sz="1800" dirty="0"/>
                        <a:t>Stakeholders agree that the most plausible OS curve is generalised-gamma</a:t>
                      </a:r>
                      <a:endParaRPr lang="en-GB" sz="1800" dirty="0"/>
                    </a:p>
                  </a:txBody>
                  <a:tcPr/>
                </a:tc>
                <a:tc>
                  <a:txBody>
                    <a:bodyPr/>
                    <a:lstStyle/>
                    <a:p>
                      <a:r>
                        <a:rPr lang="en-US" sz="1800" dirty="0"/>
                        <a:t>As per the original company submission.</a:t>
                      </a:r>
                      <a:endParaRPr lang="en-GB" sz="1800" dirty="0"/>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mn-lt"/>
                          <a:ea typeface="+mn-ea"/>
                          <a:cs typeface="+mn-cs"/>
                        </a:rPr>
                        <a:t>Company</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mn-lt"/>
                          <a:ea typeface="+mn-ea"/>
                          <a:cs typeface="+mn-cs"/>
                        </a:rPr>
                        <a:t>✓</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mn-lt"/>
                          <a:ea typeface="+mn-ea"/>
                          <a:cs typeface="+mn-cs"/>
                        </a:rPr>
                        <a:t>ERG</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mn-lt"/>
                          <a:ea typeface="+mn-ea"/>
                          <a:cs typeface="+mn-cs"/>
                        </a:rPr>
                        <a:t>✓</a:t>
                      </a:r>
                    </a:p>
                  </a:txBody>
                  <a:tcPr/>
                </a:tc>
                <a:extLst>
                  <a:ext uri="{0D108BD9-81ED-4DB2-BD59-A6C34878D82A}">
                    <a16:rowId xmlns:a16="http://schemas.microsoft.com/office/drawing/2014/main" val="316767852"/>
                  </a:ext>
                </a:extLst>
              </a:tr>
            </a:tbl>
          </a:graphicData>
        </a:graphic>
      </p:graphicFrame>
      <p:sp>
        <p:nvSpPr>
          <p:cNvPr id="2" name="Title 1"/>
          <p:cNvSpPr>
            <a:spLocks noGrp="1"/>
          </p:cNvSpPr>
          <p:nvPr>
            <p:ph type="title"/>
          </p:nvPr>
        </p:nvSpPr>
        <p:spPr>
          <a:xfrm>
            <a:off x="190250" y="407662"/>
            <a:ext cx="10276140" cy="765501"/>
          </a:xfrm>
        </p:spPr>
        <p:txBody>
          <a:bodyPr/>
          <a:lstStyle/>
          <a:p>
            <a:r>
              <a:rPr lang="en-GB" sz="3400" dirty="0"/>
              <a:t>Issues resolved during technical engagement (1)</a:t>
            </a:r>
          </a:p>
        </p:txBody>
      </p:sp>
      <p:sp>
        <p:nvSpPr>
          <p:cNvPr id="3" name="Slide Number Placeholder 2"/>
          <p:cNvSpPr>
            <a:spLocks noGrp="1"/>
          </p:cNvSpPr>
          <p:nvPr>
            <p:ph type="sldNum" sz="quarter" idx="12"/>
          </p:nvPr>
        </p:nvSpPr>
        <p:spPr/>
        <p:txBody>
          <a:bodyPr/>
          <a:lstStyle/>
          <a:p>
            <a:fld id="{DDBE135E-2566-4748-853C-8A3B78F0FB00}" type="slidenum">
              <a:rPr lang="en-GB" smtClean="0"/>
              <a:t>12</a:t>
            </a:fld>
            <a:endParaRPr lang="en-GB" dirty="0"/>
          </a:p>
        </p:txBody>
      </p:sp>
    </p:spTree>
    <p:extLst>
      <p:ext uri="{BB962C8B-B14F-4D97-AF65-F5344CB8AC3E}">
        <p14:creationId xmlns:p14="http://schemas.microsoft.com/office/powerpoint/2010/main" val="429831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ext uri="{D42A27DB-BD31-4B8C-83A1-F6EECF244321}">
                <p14:modId xmlns:p14="http://schemas.microsoft.com/office/powerpoint/2010/main" val="1367539635"/>
              </p:ext>
            </p:extLst>
          </p:nvPr>
        </p:nvGraphicFramePr>
        <p:xfrm>
          <a:off x="190250" y="1429245"/>
          <a:ext cx="10276141" cy="4480560"/>
        </p:xfrm>
        <a:graphic>
          <a:graphicData uri="http://schemas.openxmlformats.org/drawingml/2006/table">
            <a:tbl>
              <a:tblPr firstRow="1" bandRow="1">
                <a:tableStyleId>{F5AB1C69-6EDB-4FF4-983F-18BD219EF322}</a:tableStyleId>
              </a:tblPr>
              <a:tblGrid>
                <a:gridCol w="373380">
                  <a:extLst>
                    <a:ext uri="{9D8B030D-6E8A-4147-A177-3AD203B41FA5}">
                      <a16:colId xmlns:a16="http://schemas.microsoft.com/office/drawing/2014/main" val="20000"/>
                    </a:ext>
                  </a:extLst>
                </a:gridCol>
                <a:gridCol w="3455353">
                  <a:extLst>
                    <a:ext uri="{9D8B030D-6E8A-4147-A177-3AD203B41FA5}">
                      <a16:colId xmlns:a16="http://schemas.microsoft.com/office/drawing/2014/main" val="20001"/>
                    </a:ext>
                  </a:extLst>
                </a:gridCol>
                <a:gridCol w="2588994">
                  <a:extLst>
                    <a:ext uri="{9D8B030D-6E8A-4147-A177-3AD203B41FA5}">
                      <a16:colId xmlns:a16="http://schemas.microsoft.com/office/drawing/2014/main" val="20002"/>
                    </a:ext>
                  </a:extLst>
                </a:gridCol>
                <a:gridCol w="2412000">
                  <a:extLst>
                    <a:ext uri="{9D8B030D-6E8A-4147-A177-3AD203B41FA5}">
                      <a16:colId xmlns:a16="http://schemas.microsoft.com/office/drawing/2014/main" val="20003"/>
                    </a:ext>
                  </a:extLst>
                </a:gridCol>
                <a:gridCol w="1446414">
                  <a:extLst>
                    <a:ext uri="{9D8B030D-6E8A-4147-A177-3AD203B41FA5}">
                      <a16:colId xmlns:a16="http://schemas.microsoft.com/office/drawing/2014/main" val="20004"/>
                    </a:ext>
                  </a:extLst>
                </a:gridCol>
              </a:tblGrid>
              <a:tr h="681901">
                <a:tc>
                  <a:txBody>
                    <a:bodyPr/>
                    <a:lstStyle/>
                    <a:p>
                      <a:endParaRPr lang="en-GB" sz="1800" b="1" dirty="0"/>
                    </a:p>
                  </a:txBody>
                  <a:tcPr/>
                </a:tc>
                <a:tc>
                  <a:txBody>
                    <a:bodyPr/>
                    <a:lstStyle/>
                    <a:p>
                      <a:r>
                        <a:rPr lang="en-GB" sz="1800" dirty="0"/>
                        <a:t>Summary</a:t>
                      </a:r>
                    </a:p>
                  </a:txBody>
                  <a:tcPr/>
                </a:tc>
                <a:tc>
                  <a:txBody>
                    <a:bodyPr/>
                    <a:lstStyle/>
                    <a:p>
                      <a:r>
                        <a:rPr lang="en-GB" sz="1800" dirty="0"/>
                        <a:t>Stakeholder responses</a:t>
                      </a:r>
                    </a:p>
                  </a:txBody>
                  <a:tcPr/>
                </a:tc>
                <a:tc>
                  <a:txBody>
                    <a:bodyPr/>
                    <a:lstStyle/>
                    <a:p>
                      <a:r>
                        <a:rPr lang="en-GB" sz="1800" baseline="0" dirty="0"/>
                        <a:t>T</a:t>
                      </a:r>
                      <a:r>
                        <a:rPr lang="en-GB" sz="1800" dirty="0"/>
                        <a:t>echnical team</a:t>
                      </a:r>
                    </a:p>
                  </a:txBody>
                  <a:tcPr/>
                </a:tc>
                <a:tc>
                  <a:txBody>
                    <a:bodyPr/>
                    <a:lstStyle/>
                    <a:p>
                      <a:r>
                        <a:rPr lang="en-GB" sz="1800" dirty="0"/>
                        <a:t>Included</a:t>
                      </a:r>
                      <a:r>
                        <a:rPr lang="en-GB" sz="1800" baseline="0" dirty="0"/>
                        <a:t> in u</a:t>
                      </a:r>
                      <a:r>
                        <a:rPr lang="en-GB" sz="1800" dirty="0"/>
                        <a:t>pdated base case?</a:t>
                      </a:r>
                    </a:p>
                  </a:txBody>
                  <a:tcPr/>
                </a:tc>
                <a:extLst>
                  <a:ext uri="{0D108BD9-81ED-4DB2-BD59-A6C34878D82A}">
                    <a16:rowId xmlns:a16="http://schemas.microsoft.com/office/drawing/2014/main" val="10000"/>
                  </a:ext>
                </a:extLst>
              </a:tr>
              <a:tr h="1152000">
                <a:tc>
                  <a:txBody>
                    <a:bodyPr/>
                    <a:lstStyle/>
                    <a:p>
                      <a:r>
                        <a:rPr lang="en-US" sz="1800" b="1" dirty="0"/>
                        <a:t>6</a:t>
                      </a:r>
                      <a:endParaRPr lang="en-GB" sz="1800" b="1" dirty="0"/>
                    </a:p>
                  </a:txBody>
                  <a:tcPr>
                    <a:solidFill>
                      <a:schemeClr val="accent2">
                        <a:lumMod val="60000"/>
                        <a:lumOff val="40000"/>
                      </a:schemeClr>
                    </a:solidFill>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Treatment with lorlatinib post-progression: the ERG considered that this may have been underestimated.</a:t>
                      </a:r>
                      <a:endParaRPr lang="en-GB" sz="1800" kern="1200" baseline="0" dirty="0">
                        <a:solidFill>
                          <a:schemeClr val="dk1"/>
                        </a:solidFill>
                        <a:latin typeface="+mn-lt"/>
                        <a:ea typeface="+mn-ea"/>
                        <a:cs typeface="+mn-cs"/>
                      </a:endParaRPr>
                    </a:p>
                  </a:txBody>
                  <a:tcPr/>
                </a:tc>
                <a:tc>
                  <a:txBody>
                    <a:bodyPr/>
                    <a:lstStyle/>
                    <a:p>
                      <a:r>
                        <a:rPr lang="en-US" sz="1800" dirty="0"/>
                        <a:t>Stakeholders agree that the most plausible time is between 3-4 months.</a:t>
                      </a:r>
                      <a:endParaRPr lang="en-GB" sz="1800" dirty="0"/>
                    </a:p>
                  </a:txBody>
                  <a:tcPr/>
                </a:tc>
                <a:tc>
                  <a:txBody>
                    <a:bodyPr/>
                    <a:lstStyle/>
                    <a:p>
                      <a:r>
                        <a:rPr lang="en-US" sz="1800" dirty="0"/>
                        <a:t>3.5 months accepted as suitable for decision making.</a:t>
                      </a:r>
                      <a:endParaRPr lang="en-GB" sz="1800" dirty="0"/>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mn-lt"/>
                          <a:ea typeface="+mn-ea"/>
                          <a:cs typeface="+mn-cs"/>
                        </a:rPr>
                        <a:t>Company</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mn-lt"/>
                          <a:ea typeface="+mn-ea"/>
                          <a:cs typeface="+mn-cs"/>
                        </a:rPr>
                        <a:t>✓</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mn-lt"/>
                          <a:ea typeface="+mn-ea"/>
                          <a:cs typeface="+mn-cs"/>
                        </a:rPr>
                        <a:t>ERG</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mn-lt"/>
                          <a:ea typeface="+mn-ea"/>
                          <a:cs typeface="+mn-cs"/>
                        </a:rPr>
                        <a:t>✓</a:t>
                      </a:r>
                    </a:p>
                  </a:txBody>
                  <a:tcPr/>
                </a:tc>
                <a:extLst>
                  <a:ext uri="{0D108BD9-81ED-4DB2-BD59-A6C34878D82A}">
                    <a16:rowId xmlns:a16="http://schemas.microsoft.com/office/drawing/2014/main" val="211771481"/>
                  </a:ext>
                </a:extLst>
              </a:tr>
              <a:tr h="1152000">
                <a:tc>
                  <a:txBody>
                    <a:bodyPr/>
                    <a:lstStyle/>
                    <a:p>
                      <a:r>
                        <a:rPr lang="en-US" sz="1800" b="1" dirty="0"/>
                        <a:t>7</a:t>
                      </a:r>
                      <a:endParaRPr lang="en-GB" sz="1800" b="1" dirty="0"/>
                    </a:p>
                  </a:txBody>
                  <a:tcPr>
                    <a:solidFill>
                      <a:schemeClr val="accent2">
                        <a:lumMod val="60000"/>
                        <a:lumOff val="40000"/>
                      </a:schemeClr>
                    </a:solidFill>
                  </a:tcPr>
                </a:tc>
                <a:tc>
                  <a:txBody>
                    <a:bodyPr/>
                    <a:lstStyle/>
                    <a:p>
                      <a:r>
                        <a:rPr lang="en-US" sz="1800" dirty="0"/>
                        <a:t>Subsequent treatments: </a:t>
                      </a:r>
                      <a:r>
                        <a:rPr lang="en-GB" sz="1800" dirty="0"/>
                        <a:t>the proportion and type of subsequent treatments was uncertain.</a:t>
                      </a:r>
                    </a:p>
                  </a:txBody>
                  <a:tcPr/>
                </a:tc>
                <a:tc>
                  <a:txBody>
                    <a:bodyPr/>
                    <a:lstStyle/>
                    <a:p>
                      <a:r>
                        <a:rPr lang="en-US" sz="1800" dirty="0"/>
                        <a:t>Stakeholders agreed on revised assumptions regarding subsequent treatments.</a:t>
                      </a:r>
                      <a:endParaRPr lang="en-GB" sz="1800" dirty="0"/>
                    </a:p>
                  </a:txBody>
                  <a:tcPr/>
                </a:tc>
                <a:tc>
                  <a:txBody>
                    <a:bodyPr/>
                    <a:lstStyle/>
                    <a:p>
                      <a:r>
                        <a:rPr lang="en-US" sz="1800" dirty="0"/>
                        <a:t>In line with clinical expert opinion and assumptions accepted in TA584</a:t>
                      </a:r>
                      <a:endParaRPr lang="en-GB" sz="1800" dirty="0"/>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i="0" kern="1200" dirty="0">
                          <a:solidFill>
                            <a:schemeClr val="dk1"/>
                          </a:solidFill>
                          <a:effectLst/>
                          <a:latin typeface="+mn-lt"/>
                          <a:ea typeface="+mn-ea"/>
                          <a:cs typeface="+mn-cs"/>
                        </a:rPr>
                        <a:t>Company</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1" i="0" kern="1200" dirty="0">
                          <a:solidFill>
                            <a:schemeClr val="dk1"/>
                          </a:solidFill>
                          <a:effectLst/>
                          <a:latin typeface="+mn-lt"/>
                          <a:ea typeface="+mn-ea"/>
                          <a:cs typeface="+mn-cs"/>
                        </a:rPr>
                        <a:t>✓</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i="0" kern="1200" dirty="0">
                          <a:solidFill>
                            <a:schemeClr val="dk1"/>
                          </a:solidFill>
                          <a:effectLst/>
                          <a:latin typeface="+mn-lt"/>
                          <a:ea typeface="+mn-ea"/>
                          <a:cs typeface="+mn-cs"/>
                        </a:rPr>
                        <a:t>ERG</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1" i="0" kern="1200" dirty="0">
                          <a:solidFill>
                            <a:schemeClr val="dk1"/>
                          </a:solidFill>
                          <a:effectLst/>
                          <a:latin typeface="+mn-lt"/>
                          <a:ea typeface="+mn-ea"/>
                          <a:cs typeface="+mn-cs"/>
                        </a:rPr>
                        <a:t>✓</a:t>
                      </a:r>
                    </a:p>
                  </a:txBody>
                  <a:tcPr/>
                </a:tc>
                <a:extLst>
                  <a:ext uri="{0D108BD9-81ED-4DB2-BD59-A6C34878D82A}">
                    <a16:rowId xmlns:a16="http://schemas.microsoft.com/office/drawing/2014/main" val="10001"/>
                  </a:ext>
                </a:extLst>
              </a:tr>
              <a:tr h="1152000">
                <a:tc>
                  <a:txBody>
                    <a:bodyPr/>
                    <a:lstStyle/>
                    <a:p>
                      <a:r>
                        <a:rPr lang="en-US" sz="1800" b="1" dirty="0"/>
                        <a:t>8</a:t>
                      </a:r>
                      <a:endParaRPr lang="en-GB" sz="1800" b="1" dirty="0"/>
                    </a:p>
                  </a:txBody>
                  <a:tcPr>
                    <a:solidFill>
                      <a:schemeClr val="accent2">
                        <a:lumMod val="60000"/>
                        <a:lumOff val="40000"/>
                      </a:schemeClr>
                    </a:solidFill>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US" sz="1800" kern="1200" baseline="0" dirty="0">
                          <a:solidFill>
                            <a:schemeClr val="dk1"/>
                          </a:solidFill>
                          <a:latin typeface="+mn-lt"/>
                          <a:ea typeface="+mn-ea"/>
                          <a:cs typeface="+mn-cs"/>
                        </a:rPr>
                        <a:t>Cancer Drugs Fund: does lorlatinib meet the inclusion criteria?</a:t>
                      </a:r>
                      <a:endParaRPr lang="en-GB" sz="1800" kern="1200" baseline="0" dirty="0">
                        <a:solidFill>
                          <a:schemeClr val="dk1"/>
                        </a:solidFill>
                        <a:latin typeface="+mn-lt"/>
                        <a:ea typeface="+mn-ea"/>
                        <a:cs typeface="+mn-cs"/>
                      </a:endParaRPr>
                    </a:p>
                  </a:txBody>
                  <a:tcPr/>
                </a:tc>
                <a:tc>
                  <a:txBody>
                    <a:bodyPr/>
                    <a:lstStyle/>
                    <a:p>
                      <a:r>
                        <a:rPr lang="en-US" sz="1800" dirty="0"/>
                        <a:t>Stakeholders agree that lorlatinib </a:t>
                      </a:r>
                      <a:r>
                        <a:rPr lang="en-GB" sz="1800" dirty="0"/>
                        <a:t>is not a suitable candidate for the CDF.</a:t>
                      </a:r>
                    </a:p>
                  </a:txBody>
                  <a:tcPr/>
                </a:tc>
                <a:tc>
                  <a:txBody>
                    <a:bodyPr/>
                    <a:lstStyle/>
                    <a:p>
                      <a:endParaRPr lang="en-US" sz="1800" dirty="0"/>
                    </a:p>
                    <a:p>
                      <a:r>
                        <a:rPr lang="en-GB" sz="1800" dirty="0"/>
                        <a:t>-</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93938"/>
                        </a:solidFill>
                        <a:effectLst/>
                        <a:uLnTx/>
                        <a:uFillTx/>
                        <a:latin typeface="+mn-lt"/>
                        <a:ea typeface="+mn-ea"/>
                        <a:cs typeface="+mn-cs"/>
                      </a:endParaRP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mn-lt"/>
                          <a:ea typeface="+mn-ea"/>
                          <a:cs typeface="+mn-cs"/>
                        </a:rPr>
                        <a:t>N/A</a:t>
                      </a:r>
                      <a:endParaRPr kumimoji="0" lang="en-GB" sz="1800" b="1" i="0" u="none" strike="noStrike" kern="1200" cap="none" spc="0" normalizeH="0" baseline="0" noProof="0" dirty="0">
                        <a:ln>
                          <a:noFill/>
                        </a:ln>
                        <a:solidFill>
                          <a:srgbClr val="393938"/>
                        </a:solidFill>
                        <a:effectLst/>
                        <a:uLnTx/>
                        <a:uFillTx/>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2" name="Title 1"/>
          <p:cNvSpPr>
            <a:spLocks noGrp="1"/>
          </p:cNvSpPr>
          <p:nvPr>
            <p:ph type="title"/>
          </p:nvPr>
        </p:nvSpPr>
        <p:spPr>
          <a:xfrm>
            <a:off x="227009" y="407662"/>
            <a:ext cx="10239381" cy="765501"/>
          </a:xfrm>
        </p:spPr>
        <p:txBody>
          <a:bodyPr/>
          <a:lstStyle/>
          <a:p>
            <a:r>
              <a:rPr lang="en-GB" sz="3400" dirty="0"/>
              <a:t>Issues resolved during technical engagement (2)</a:t>
            </a:r>
          </a:p>
        </p:txBody>
      </p:sp>
      <p:sp>
        <p:nvSpPr>
          <p:cNvPr id="3" name="Slide Number Placeholder 2"/>
          <p:cNvSpPr>
            <a:spLocks noGrp="1"/>
          </p:cNvSpPr>
          <p:nvPr>
            <p:ph type="sldNum" sz="quarter" idx="12"/>
          </p:nvPr>
        </p:nvSpPr>
        <p:spPr/>
        <p:txBody>
          <a:bodyPr/>
          <a:lstStyle/>
          <a:p>
            <a:fld id="{DDBE135E-2566-4748-853C-8A3B78F0FB00}" type="slidenum">
              <a:rPr lang="en-GB" smtClean="0"/>
              <a:t>13</a:t>
            </a:fld>
            <a:endParaRPr lang="en-GB" dirty="0"/>
          </a:p>
        </p:txBody>
      </p:sp>
      <p:sp>
        <p:nvSpPr>
          <p:cNvPr id="4" name="TextBox 3">
            <a:extLst>
              <a:ext uri="{FF2B5EF4-FFF2-40B4-BE49-F238E27FC236}">
                <a16:creationId xmlns:a16="http://schemas.microsoft.com/office/drawing/2014/main" id="{11F3DD7E-88C7-4F07-A941-BEC1E0557E6F}"/>
              </a:ext>
            </a:extLst>
          </p:cNvPr>
          <p:cNvSpPr txBox="1"/>
          <p:nvPr/>
        </p:nvSpPr>
        <p:spPr>
          <a:xfrm>
            <a:off x="227009" y="6070294"/>
            <a:ext cx="5407442" cy="276999"/>
          </a:xfrm>
          <a:prstGeom prst="rect">
            <a:avLst/>
          </a:prstGeom>
          <a:noFill/>
        </p:spPr>
        <p:txBody>
          <a:bodyPr wrap="none" lIns="0" tIns="0" rIns="0" bIns="0" rtlCol="0">
            <a:spAutoFit/>
          </a:bodyPr>
          <a:lstStyle/>
          <a:p>
            <a:r>
              <a:rPr lang="en-US" sz="1800" dirty="0"/>
              <a:t>Updated PAS submitted post-technical engagement. </a:t>
            </a:r>
            <a:endParaRPr lang="en-GB" sz="1800" dirty="0" err="1">
              <a:solidFill>
                <a:schemeClr val="tx1"/>
              </a:solidFill>
            </a:endParaRPr>
          </a:p>
        </p:txBody>
      </p:sp>
    </p:spTree>
    <p:extLst>
      <p:ext uri="{BB962C8B-B14F-4D97-AF65-F5344CB8AC3E}">
        <p14:creationId xmlns:p14="http://schemas.microsoft.com/office/powerpoint/2010/main" val="1936367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lstStyle/>
          <a:p>
            <a:r>
              <a:rPr lang="en-GB" sz="3200" dirty="0"/>
              <a:t>Outstanding issues after technical engagement</a:t>
            </a:r>
            <a:endParaRPr lang="en-GB" sz="3200"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14</a:t>
            </a:fld>
            <a:endParaRPr lang="en-GB" dirty="0"/>
          </a:p>
        </p:txBody>
      </p:sp>
      <p:sp>
        <p:nvSpPr>
          <p:cNvPr id="4" name="Content Placeholder 3"/>
          <p:cNvSpPr>
            <a:spLocks noGrp="1"/>
          </p:cNvSpPr>
          <p:nvPr>
            <p:ph sz="quarter" idx="10"/>
          </p:nvPr>
        </p:nvSpPr>
        <p:spPr>
          <a:xfrm>
            <a:off x="508000" y="1435395"/>
            <a:ext cx="9669780" cy="5227908"/>
          </a:xfrm>
        </p:spPr>
        <p:txBody>
          <a:bodyPr/>
          <a:lstStyle/>
          <a:p>
            <a:pPr marL="4763" indent="0">
              <a:buNone/>
            </a:pPr>
            <a:r>
              <a:rPr lang="en-US" sz="2200" b="1" dirty="0">
                <a:solidFill>
                  <a:schemeClr val="bg2"/>
                </a:solidFill>
              </a:rPr>
              <a:t>Issue 3 – </a:t>
            </a:r>
            <a:r>
              <a:rPr lang="en-GB" sz="2200" b="1" dirty="0">
                <a:solidFill>
                  <a:schemeClr val="bg2"/>
                </a:solidFill>
              </a:rPr>
              <a:t>Method for the indirect comparison </a:t>
            </a:r>
            <a:r>
              <a:rPr lang="en-GB" sz="2200" dirty="0"/>
              <a:t>(slides 15 to 16)</a:t>
            </a:r>
          </a:p>
          <a:p>
            <a:r>
              <a:rPr lang="en-GB" sz="2200" dirty="0"/>
              <a:t>MAIC with EXP-2:3A matching </a:t>
            </a:r>
            <a:r>
              <a:rPr lang="en-GB" sz="2200" b="1" dirty="0"/>
              <a:t>(Method 1)</a:t>
            </a:r>
            <a:r>
              <a:rPr lang="en-GB" sz="2200" dirty="0"/>
              <a:t> </a:t>
            </a:r>
          </a:p>
          <a:p>
            <a:r>
              <a:rPr lang="en-GB" sz="2200" dirty="0"/>
              <a:t>MAIC with EXP-3B:5 matching </a:t>
            </a:r>
            <a:r>
              <a:rPr lang="en-GB" sz="2200" b="1" dirty="0"/>
              <a:t>(Method 2)</a:t>
            </a:r>
            <a:r>
              <a:rPr lang="en-GB" sz="2200" dirty="0"/>
              <a:t>, or </a:t>
            </a:r>
          </a:p>
          <a:p>
            <a:r>
              <a:rPr lang="en-GB" sz="2200" dirty="0"/>
              <a:t>independent curves </a:t>
            </a:r>
            <a:r>
              <a:rPr lang="en-GB" sz="2200" b="1" dirty="0"/>
              <a:t>(Method 5)</a:t>
            </a:r>
            <a:r>
              <a:rPr lang="en-GB" sz="2200" dirty="0"/>
              <a:t>?</a:t>
            </a:r>
          </a:p>
          <a:p>
            <a:pPr marL="285750" lvl="1" indent="0">
              <a:buNone/>
            </a:pPr>
            <a:r>
              <a:rPr lang="en-GB" sz="2000" u="sng" dirty="0"/>
              <a:t>Slide 19</a:t>
            </a:r>
            <a:r>
              <a:rPr lang="en-GB" sz="2000" dirty="0"/>
              <a:t>: potential large impact on ICER</a:t>
            </a:r>
            <a:endParaRPr lang="en-GB" sz="2200" dirty="0"/>
          </a:p>
          <a:p>
            <a:pPr marL="4763" indent="0">
              <a:buNone/>
            </a:pPr>
            <a:endParaRPr lang="en-GB" sz="2200" b="1" dirty="0">
              <a:solidFill>
                <a:schemeClr val="bg2"/>
              </a:solidFill>
            </a:endParaRPr>
          </a:p>
          <a:p>
            <a:pPr marL="4763" indent="0">
              <a:buNone/>
            </a:pPr>
            <a:r>
              <a:rPr lang="en-GB" sz="2200" b="1" dirty="0">
                <a:solidFill>
                  <a:schemeClr val="bg2"/>
                </a:solidFill>
              </a:rPr>
              <a:t>Issue 5 - Utility values </a:t>
            </a:r>
            <a:r>
              <a:rPr lang="en-GB" sz="2200" dirty="0"/>
              <a:t>(slide 17)</a:t>
            </a:r>
          </a:p>
          <a:p>
            <a:r>
              <a:rPr lang="en-GB" sz="2200" dirty="0"/>
              <a:t>Progressed disease utility for both arms</a:t>
            </a:r>
          </a:p>
          <a:p>
            <a:r>
              <a:rPr lang="en-GB" sz="2200" dirty="0"/>
              <a:t>Utility value for progressed disease reflects time on treatment with lorlatinib beyond progression </a:t>
            </a:r>
          </a:p>
          <a:p>
            <a:pPr marL="285750" lvl="1" indent="0">
              <a:buNone/>
            </a:pPr>
            <a:r>
              <a:rPr lang="en-GB" sz="2000" u="sng" dirty="0"/>
              <a:t>Slides 19 &amp; 21</a:t>
            </a:r>
            <a:r>
              <a:rPr lang="en-GB" sz="2000" dirty="0"/>
              <a:t>: moderate impact on ICER</a:t>
            </a:r>
            <a:endParaRPr lang="en-GB" dirty="0"/>
          </a:p>
        </p:txBody>
      </p:sp>
    </p:spTree>
    <p:extLst>
      <p:ext uri="{BB962C8B-B14F-4D97-AF65-F5344CB8AC3E}">
        <p14:creationId xmlns:p14="http://schemas.microsoft.com/office/powerpoint/2010/main" val="422319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507999" y="1679944"/>
            <a:ext cx="9669780" cy="5020183"/>
          </a:xfrm>
        </p:spPr>
        <p:txBody>
          <a:bodyPr/>
          <a:lstStyle/>
          <a:p>
            <a:pPr marL="4763" indent="0">
              <a:buNone/>
            </a:pPr>
            <a:br>
              <a:rPr lang="en-GB" dirty="0"/>
            </a:br>
            <a:endParaRPr lang="en-GB" dirty="0"/>
          </a:p>
        </p:txBody>
      </p:sp>
      <p:sp>
        <p:nvSpPr>
          <p:cNvPr id="2" name="Title 1"/>
          <p:cNvSpPr>
            <a:spLocks noGrp="1"/>
          </p:cNvSpPr>
          <p:nvPr>
            <p:ph type="title"/>
          </p:nvPr>
        </p:nvSpPr>
        <p:spPr>
          <a:xfrm>
            <a:off x="507999" y="453699"/>
            <a:ext cx="9788525" cy="765501"/>
          </a:xfrm>
        </p:spPr>
        <p:txBody>
          <a:bodyPr/>
          <a:lstStyle/>
          <a:p>
            <a:pPr defTabSz="942975"/>
            <a:r>
              <a:rPr lang="en-GB" dirty="0">
                <a:solidFill>
                  <a:schemeClr val="accent1"/>
                </a:solidFill>
              </a:rPr>
              <a:t>Issue 3: </a:t>
            </a:r>
            <a:r>
              <a:rPr lang="en-GB" b="0" dirty="0"/>
              <a:t>Selection of method for the indirect comparison used in the economic modelling (1)</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15</a:t>
            </a:fld>
            <a:endParaRPr lang="en-GB" dirty="0"/>
          </a:p>
        </p:txBody>
      </p:sp>
      <p:sp>
        <p:nvSpPr>
          <p:cNvPr id="7" name="Content Placeholder 3">
            <a:extLst>
              <a:ext uri="{FF2B5EF4-FFF2-40B4-BE49-F238E27FC236}">
                <a16:creationId xmlns:a16="http://schemas.microsoft.com/office/drawing/2014/main" id="{8175B2EC-6846-478E-A6F3-B3FB92C76DDE}"/>
              </a:ext>
            </a:extLst>
          </p:cNvPr>
          <p:cNvSpPr txBox="1">
            <a:spLocks/>
          </p:cNvSpPr>
          <p:nvPr/>
        </p:nvSpPr>
        <p:spPr>
          <a:xfrm>
            <a:off x="363682" y="4721105"/>
            <a:ext cx="9925217" cy="1979022"/>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2000" b="1" dirty="0"/>
              <a:t>Stakeholder comments:</a:t>
            </a:r>
          </a:p>
          <a:p>
            <a:pPr>
              <a:spcBef>
                <a:spcPts val="0"/>
              </a:spcBef>
            </a:pPr>
            <a:r>
              <a:rPr lang="en-GB" sz="2000" dirty="0"/>
              <a:t>The main rationale for selecting independent curves in the submitted base case was that it is unclear if OS satisfied the proportional hazards assumption for the MAIC.</a:t>
            </a:r>
          </a:p>
          <a:p>
            <a:pPr>
              <a:spcBef>
                <a:spcPts val="0"/>
              </a:spcBef>
            </a:pPr>
            <a:r>
              <a:rPr lang="en-GB" sz="2000" dirty="0"/>
              <a:t>While considering the MAIC robust and accepting the plausibility of </a:t>
            </a:r>
            <a:r>
              <a:rPr lang="en-GB" sz="2000" b="1" dirty="0"/>
              <a:t>methods 1 and 2</a:t>
            </a:r>
            <a:r>
              <a:rPr lang="en-GB" sz="2000" dirty="0"/>
              <a:t>, on balance, the ERG prefers the company’s choice of independently fitted curves </a:t>
            </a:r>
            <a:r>
              <a:rPr lang="en-GB" sz="2000" b="1" dirty="0"/>
              <a:t>(method 5)</a:t>
            </a:r>
          </a:p>
        </p:txBody>
      </p:sp>
      <p:graphicFrame>
        <p:nvGraphicFramePr>
          <p:cNvPr id="12" name="Table 12">
            <a:extLst>
              <a:ext uri="{FF2B5EF4-FFF2-40B4-BE49-F238E27FC236}">
                <a16:creationId xmlns:a16="http://schemas.microsoft.com/office/drawing/2014/main" id="{2BB90B56-FEDD-4BB5-8327-72CA237F7671}"/>
              </a:ext>
            </a:extLst>
          </p:cNvPr>
          <p:cNvGraphicFramePr>
            <a:graphicFrameLocks noGrp="1"/>
          </p:cNvGraphicFramePr>
          <p:nvPr>
            <p:extLst>
              <p:ext uri="{D42A27DB-BD31-4B8C-83A1-F6EECF244321}">
                <p14:modId xmlns:p14="http://schemas.microsoft.com/office/powerpoint/2010/main" val="2793499480"/>
              </p:ext>
            </p:extLst>
          </p:nvPr>
        </p:nvGraphicFramePr>
        <p:xfrm>
          <a:off x="515621" y="2108636"/>
          <a:ext cx="9662158" cy="2407920"/>
        </p:xfrm>
        <a:graphic>
          <a:graphicData uri="http://schemas.openxmlformats.org/drawingml/2006/table">
            <a:tbl>
              <a:tblPr bandRow="1">
                <a:tableStyleId>{F5AB1C69-6EDB-4FF4-983F-18BD219EF322}</a:tableStyleId>
              </a:tblPr>
              <a:tblGrid>
                <a:gridCol w="5313679">
                  <a:extLst>
                    <a:ext uri="{9D8B030D-6E8A-4147-A177-3AD203B41FA5}">
                      <a16:colId xmlns:a16="http://schemas.microsoft.com/office/drawing/2014/main" val="1635123397"/>
                    </a:ext>
                  </a:extLst>
                </a:gridCol>
                <a:gridCol w="4348479">
                  <a:extLst>
                    <a:ext uri="{9D8B030D-6E8A-4147-A177-3AD203B41FA5}">
                      <a16:colId xmlns:a16="http://schemas.microsoft.com/office/drawing/2014/main" val="1850153716"/>
                    </a:ext>
                  </a:extLst>
                </a:gridCol>
              </a:tblGrid>
              <a:tr h="370840">
                <a:tc>
                  <a:txBody>
                    <a:bodyPr/>
                    <a:lstStyle/>
                    <a:p>
                      <a:pPr>
                        <a:spcBef>
                          <a:spcPts val="0"/>
                        </a:spcBef>
                      </a:pPr>
                      <a:r>
                        <a:rPr lang="en-GB" sz="2000" dirty="0"/>
                        <a:t>Hazard ratios (HRs) estimated using a MAIC</a:t>
                      </a:r>
                    </a:p>
                  </a:txBody>
                  <a:tcPr/>
                </a:tc>
                <a:tc>
                  <a:txBody>
                    <a:bodyPr/>
                    <a:lstStyle/>
                    <a:p>
                      <a:pPr algn="l">
                        <a:spcBef>
                          <a:spcPts val="0"/>
                        </a:spcBef>
                      </a:pPr>
                      <a:r>
                        <a:rPr lang="en-GB" sz="2000" b="1" dirty="0"/>
                        <a:t>–</a:t>
                      </a:r>
                      <a:r>
                        <a:rPr lang="en-GB" sz="2000" dirty="0"/>
                        <a:t> </a:t>
                      </a:r>
                      <a:r>
                        <a:rPr lang="en-GB" sz="2000" b="1" dirty="0"/>
                        <a:t>method 1 (EXP-2:3A) </a:t>
                      </a:r>
                    </a:p>
                    <a:p>
                      <a:pPr algn="l">
                        <a:spcBef>
                          <a:spcPts val="0"/>
                        </a:spcBef>
                      </a:pPr>
                      <a:r>
                        <a:rPr lang="en-GB" sz="2000" b="1" dirty="0"/>
                        <a:t>– method 2 (EXP-3B:5)</a:t>
                      </a:r>
                    </a:p>
                  </a:txBody>
                  <a:tcPr/>
                </a:tc>
                <a:extLst>
                  <a:ext uri="{0D108BD9-81ED-4DB2-BD59-A6C34878D82A}">
                    <a16:rowId xmlns:a16="http://schemas.microsoft.com/office/drawing/2014/main" val="2849296538"/>
                  </a:ext>
                </a:extLst>
              </a:tr>
              <a:tr h="370840">
                <a:tc>
                  <a:txBody>
                    <a:bodyPr/>
                    <a:lstStyle/>
                    <a:p>
                      <a:r>
                        <a:rPr lang="en-GB" sz="2000" dirty="0"/>
                        <a:t>HRs estimated using an unadjusted indirect comparison </a:t>
                      </a:r>
                    </a:p>
                  </a:txBody>
                  <a:tcPr/>
                </a:tc>
                <a:tc>
                  <a:txBody>
                    <a:bodyPr/>
                    <a:lstStyle/>
                    <a:p>
                      <a:pPr algn="l">
                        <a:spcBef>
                          <a:spcPts val="0"/>
                        </a:spcBef>
                      </a:pPr>
                      <a:r>
                        <a:rPr lang="en-GB" sz="2000" b="0" dirty="0"/>
                        <a:t>– method 3 (EXP-2:3A) </a:t>
                      </a:r>
                    </a:p>
                    <a:p>
                      <a:pPr algn="l">
                        <a:spcBef>
                          <a:spcPts val="0"/>
                        </a:spcBef>
                      </a:pPr>
                      <a:r>
                        <a:rPr lang="en-GB" sz="2000" b="0" dirty="0"/>
                        <a:t>– method 4 (EXP-3B:5)</a:t>
                      </a:r>
                    </a:p>
                  </a:txBody>
                  <a:tcPr/>
                </a:tc>
                <a:extLst>
                  <a:ext uri="{0D108BD9-81ED-4DB2-BD59-A6C34878D82A}">
                    <a16:rowId xmlns:a16="http://schemas.microsoft.com/office/drawing/2014/main" val="1551428321"/>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dirty="0"/>
                        <a:t>Direct estimation of PFS and OS by fitting independent parametric curves to chemotherapy data from the clinical studies </a:t>
                      </a:r>
                    </a:p>
                  </a:txBody>
                  <a:tcPr/>
                </a:tc>
                <a:tc>
                  <a:txBody>
                    <a:bodyPr/>
                    <a:lstStyle/>
                    <a:p>
                      <a:pPr marL="265113" indent="-265113">
                        <a:spcBef>
                          <a:spcPts val="0"/>
                        </a:spcBef>
                      </a:pPr>
                      <a:r>
                        <a:rPr lang="en-GB" sz="2000" dirty="0"/>
                        <a:t>– </a:t>
                      </a:r>
                      <a:r>
                        <a:rPr lang="en-GB" sz="2000" b="1" dirty="0"/>
                        <a:t>method 5 (no population adjustment)</a:t>
                      </a:r>
                    </a:p>
                    <a:p>
                      <a:pPr marL="4763" indent="0">
                        <a:spcBef>
                          <a:spcPts val="0"/>
                        </a:spcBef>
                        <a:buNone/>
                      </a:pPr>
                      <a:r>
                        <a:rPr lang="en-GB" sz="2000" dirty="0"/>
                        <a:t>– method 6 (population adjustment)</a:t>
                      </a:r>
                    </a:p>
                  </a:txBody>
                  <a:tcPr/>
                </a:tc>
                <a:extLst>
                  <a:ext uri="{0D108BD9-81ED-4DB2-BD59-A6C34878D82A}">
                    <a16:rowId xmlns:a16="http://schemas.microsoft.com/office/drawing/2014/main" val="1638206946"/>
                  </a:ext>
                </a:extLst>
              </a:tr>
            </a:tbl>
          </a:graphicData>
        </a:graphic>
      </p:graphicFrame>
      <p:sp>
        <p:nvSpPr>
          <p:cNvPr id="15" name="Rectangle 14">
            <a:extLst>
              <a:ext uri="{FF2B5EF4-FFF2-40B4-BE49-F238E27FC236}">
                <a16:creationId xmlns:a16="http://schemas.microsoft.com/office/drawing/2014/main" id="{20A51BF8-855F-491D-BC3D-2BE5A2E0B52D}"/>
              </a:ext>
            </a:extLst>
          </p:cNvPr>
          <p:cNvSpPr/>
          <p:nvPr/>
        </p:nvSpPr>
        <p:spPr>
          <a:xfrm>
            <a:off x="507997" y="1685821"/>
            <a:ext cx="9662157" cy="400110"/>
          </a:xfrm>
          <a:prstGeom prst="rect">
            <a:avLst/>
          </a:prstGeom>
        </p:spPr>
        <p:txBody>
          <a:bodyPr wrap="square">
            <a:spAutoFit/>
          </a:bodyPr>
          <a:lstStyle/>
          <a:p>
            <a:pPr marL="4763" indent="0">
              <a:spcBef>
                <a:spcPts val="0"/>
              </a:spcBef>
              <a:buNone/>
            </a:pPr>
            <a:r>
              <a:rPr lang="en-GB" sz="2000" b="1" dirty="0"/>
              <a:t>Background: </a:t>
            </a:r>
            <a:r>
              <a:rPr lang="en-GB" sz="2000" dirty="0"/>
              <a:t>The company used 3 techniques for comparing lorlatinib to PDC: </a:t>
            </a:r>
          </a:p>
        </p:txBody>
      </p:sp>
    </p:spTree>
    <p:extLst>
      <p:ext uri="{BB962C8B-B14F-4D97-AF65-F5344CB8AC3E}">
        <p14:creationId xmlns:p14="http://schemas.microsoft.com/office/powerpoint/2010/main" val="3194118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1049254"/>
          </a:xfrm>
        </p:spPr>
        <p:txBody>
          <a:bodyPr/>
          <a:lstStyle/>
          <a:p>
            <a:pPr defTabSz="942975"/>
            <a:r>
              <a:rPr lang="en-GB" dirty="0">
                <a:solidFill>
                  <a:schemeClr val="accent1"/>
                </a:solidFill>
              </a:rPr>
              <a:t>Issue 3: </a:t>
            </a:r>
            <a:r>
              <a:rPr lang="en-GB" b="0" dirty="0"/>
              <a:t>Selection of method for the indirect comparison used in the economic modelling (2)</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16</a:t>
            </a:fld>
            <a:endParaRPr lang="en-GB" dirty="0"/>
          </a:p>
        </p:txBody>
      </p:sp>
      <p:sp>
        <p:nvSpPr>
          <p:cNvPr id="5" name="Content Placeholder 3">
            <a:extLst>
              <a:ext uri="{FF2B5EF4-FFF2-40B4-BE49-F238E27FC236}">
                <a16:creationId xmlns:a16="http://schemas.microsoft.com/office/drawing/2014/main" id="{006A08B3-D878-4AAA-B2B4-280286199F51}"/>
              </a:ext>
            </a:extLst>
          </p:cNvPr>
          <p:cNvSpPr txBox="1">
            <a:spLocks/>
          </p:cNvSpPr>
          <p:nvPr/>
        </p:nvSpPr>
        <p:spPr>
          <a:xfrm>
            <a:off x="322991" y="1580946"/>
            <a:ext cx="10039793" cy="2902920"/>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endParaRPr lang="en-GB" sz="2000" b="1" dirty="0"/>
          </a:p>
          <a:p>
            <a:pPr marL="4763" indent="0">
              <a:spcBef>
                <a:spcPts val="0"/>
              </a:spcBef>
              <a:buNone/>
            </a:pPr>
            <a:endParaRPr lang="en-GB" sz="2000" b="1" dirty="0"/>
          </a:p>
        </p:txBody>
      </p:sp>
      <p:graphicFrame>
        <p:nvGraphicFramePr>
          <p:cNvPr id="4" name="Table 3">
            <a:extLst>
              <a:ext uri="{FF2B5EF4-FFF2-40B4-BE49-F238E27FC236}">
                <a16:creationId xmlns:a16="http://schemas.microsoft.com/office/drawing/2014/main" id="{F5BBDD7A-1968-43CF-89FC-40A1619D1FA2}"/>
              </a:ext>
            </a:extLst>
          </p:cNvPr>
          <p:cNvGraphicFramePr>
            <a:graphicFrameLocks noGrp="1"/>
          </p:cNvGraphicFramePr>
          <p:nvPr>
            <p:extLst>
              <p:ext uri="{D42A27DB-BD31-4B8C-83A1-F6EECF244321}">
                <p14:modId xmlns:p14="http://schemas.microsoft.com/office/powerpoint/2010/main" val="172051015"/>
              </p:ext>
            </p:extLst>
          </p:nvPr>
        </p:nvGraphicFramePr>
        <p:xfrm>
          <a:off x="376456" y="1678763"/>
          <a:ext cx="9932862" cy="2721221"/>
        </p:xfrm>
        <a:graphic>
          <a:graphicData uri="http://schemas.openxmlformats.org/drawingml/2006/table">
            <a:tbl>
              <a:tblPr firstRow="1" firstCol="1" bandRow="1">
                <a:tableStyleId>{F5AB1C69-6EDB-4FF4-983F-18BD219EF322}</a:tableStyleId>
              </a:tblPr>
              <a:tblGrid>
                <a:gridCol w="1959120">
                  <a:extLst>
                    <a:ext uri="{9D8B030D-6E8A-4147-A177-3AD203B41FA5}">
                      <a16:colId xmlns:a16="http://schemas.microsoft.com/office/drawing/2014/main" val="217179318"/>
                    </a:ext>
                  </a:extLst>
                </a:gridCol>
                <a:gridCol w="870332">
                  <a:extLst>
                    <a:ext uri="{9D8B030D-6E8A-4147-A177-3AD203B41FA5}">
                      <a16:colId xmlns:a16="http://schemas.microsoft.com/office/drawing/2014/main" val="116885162"/>
                    </a:ext>
                  </a:extLst>
                </a:gridCol>
                <a:gridCol w="1983037">
                  <a:extLst>
                    <a:ext uri="{9D8B030D-6E8A-4147-A177-3AD203B41FA5}">
                      <a16:colId xmlns:a16="http://schemas.microsoft.com/office/drawing/2014/main" val="22177073"/>
                    </a:ext>
                  </a:extLst>
                </a:gridCol>
                <a:gridCol w="3093298">
                  <a:extLst>
                    <a:ext uri="{9D8B030D-6E8A-4147-A177-3AD203B41FA5}">
                      <a16:colId xmlns:a16="http://schemas.microsoft.com/office/drawing/2014/main" val="3301554330"/>
                    </a:ext>
                  </a:extLst>
                </a:gridCol>
                <a:gridCol w="2027075">
                  <a:extLst>
                    <a:ext uri="{9D8B030D-6E8A-4147-A177-3AD203B41FA5}">
                      <a16:colId xmlns:a16="http://schemas.microsoft.com/office/drawing/2014/main" val="249956894"/>
                    </a:ext>
                  </a:extLst>
                </a:gridCol>
              </a:tblGrid>
              <a:tr h="1011174">
                <a:tc>
                  <a:txBody>
                    <a:bodyPr/>
                    <a:lstStyle/>
                    <a:p>
                      <a:pPr>
                        <a:spcAft>
                          <a:spcPts val="0"/>
                        </a:spcAft>
                      </a:pPr>
                      <a:r>
                        <a:rPr lang="en-GB" sz="2000" dirty="0">
                          <a:effectLst/>
                        </a:rPr>
                        <a:t>Comparator arm used </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Out-come</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a:effectLst/>
                        </a:rPr>
                        <a:t>Studies </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Final lorlatinib population matching</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Associated method of ITC</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66324617"/>
                  </a:ext>
                </a:extLst>
              </a:tr>
              <a:tr h="855062">
                <a:tc rowSpan="2">
                  <a:txBody>
                    <a:bodyPr/>
                    <a:lstStyle/>
                    <a:p>
                      <a:pPr>
                        <a:spcAft>
                          <a:spcPts val="0"/>
                        </a:spcAft>
                      </a:pPr>
                      <a:r>
                        <a:rPr lang="en-GB" sz="2000" dirty="0">
                          <a:effectLst/>
                        </a:rPr>
                        <a:t>Chemotherapy (pemetrexed or docetaxel)</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en-GB" sz="2000">
                          <a:effectLst/>
                        </a:rPr>
                        <a:t>PFS</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Pooled ALUR and</a:t>
                      </a:r>
                    </a:p>
                    <a:p>
                      <a:pPr>
                        <a:spcAft>
                          <a:spcPts val="0"/>
                        </a:spcAft>
                      </a:pPr>
                      <a:r>
                        <a:rPr lang="en-GB" sz="2000" dirty="0">
                          <a:effectLst/>
                        </a:rPr>
                        <a:t>ASCEND-5</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EXP-2:3A</a:t>
                      </a:r>
                    </a:p>
                    <a:p>
                      <a:pPr>
                        <a:spcAft>
                          <a:spcPts val="0"/>
                        </a:spcAft>
                      </a:pPr>
                      <a:r>
                        <a:rPr lang="en-GB" sz="2000" dirty="0">
                          <a:effectLst/>
                        </a:rPr>
                        <a:t>EXP-3B:5 (model cohort)</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a:effectLst/>
                        </a:rPr>
                        <a:t>Method 1 PFS</a:t>
                      </a:r>
                    </a:p>
                    <a:p>
                      <a:pPr>
                        <a:spcAft>
                          <a:spcPts val="0"/>
                        </a:spcAft>
                      </a:pPr>
                      <a:r>
                        <a:rPr lang="en-GB" sz="2000">
                          <a:effectLst/>
                        </a:rPr>
                        <a:t>Method 2 PFS</a:t>
                      </a:r>
                      <a:endParaRPr lang="en-GB"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74888930"/>
                  </a:ext>
                </a:extLst>
              </a:tr>
              <a:tr h="795647">
                <a:tc vMerge="1">
                  <a:txBody>
                    <a:bodyPr/>
                    <a:lstStyle/>
                    <a:p>
                      <a:pPr>
                        <a:spcAft>
                          <a:spcPts val="0"/>
                        </a:spcAft>
                      </a:pP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OS</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PROFILE 1001/1005</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EXP-2:3A</a:t>
                      </a:r>
                    </a:p>
                    <a:p>
                      <a:pPr>
                        <a:spcAft>
                          <a:spcPts val="0"/>
                        </a:spcAft>
                      </a:pPr>
                      <a:r>
                        <a:rPr lang="en-GB" sz="2000" dirty="0">
                          <a:effectLst/>
                        </a:rPr>
                        <a:t>EXP-3B:5 (model cohort)</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rPr>
                        <a:t>Method 1 OS</a:t>
                      </a:r>
                    </a:p>
                    <a:p>
                      <a:pPr>
                        <a:spcAft>
                          <a:spcPts val="0"/>
                        </a:spcAft>
                      </a:pPr>
                      <a:r>
                        <a:rPr lang="en-GB" sz="2000" dirty="0">
                          <a:effectLst/>
                        </a:rPr>
                        <a:t>Method 2 OS</a:t>
                      </a:r>
                      <a:endParaRPr lang="en-GB" sz="2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0844571"/>
                  </a:ext>
                </a:extLst>
              </a:tr>
            </a:tbl>
          </a:graphicData>
        </a:graphic>
      </p:graphicFrame>
      <p:sp>
        <p:nvSpPr>
          <p:cNvPr id="6" name="TextBox 5">
            <a:extLst>
              <a:ext uri="{FF2B5EF4-FFF2-40B4-BE49-F238E27FC236}">
                <a16:creationId xmlns:a16="http://schemas.microsoft.com/office/drawing/2014/main" id="{05E743E7-8483-4472-A91F-32AE0060E113}"/>
              </a:ext>
            </a:extLst>
          </p:cNvPr>
          <p:cNvSpPr txBox="1"/>
          <p:nvPr/>
        </p:nvSpPr>
        <p:spPr>
          <a:xfrm>
            <a:off x="322991" y="4605005"/>
            <a:ext cx="10039793" cy="1384995"/>
          </a:xfrm>
          <a:prstGeom prst="rect">
            <a:avLst/>
          </a:prstGeom>
          <a:noFill/>
          <a:ln w="28575">
            <a:solidFill>
              <a:schemeClr val="bg2"/>
            </a:solidFill>
          </a:ln>
        </p:spPr>
        <p:txBody>
          <a:bodyPr wrap="square" lIns="0" tIns="0" rIns="0" bIns="0" rtlCol="0">
            <a:spAutoFit/>
          </a:bodyPr>
          <a:lstStyle/>
          <a:p>
            <a:pPr marL="285750" indent="-285750">
              <a:buFont typeface="Arial" panose="020B0604020202020204" pitchFamily="34" charset="0"/>
              <a:buChar char="•"/>
            </a:pPr>
            <a:r>
              <a:rPr lang="en-GB" sz="1800" b="1" dirty="0"/>
              <a:t>ERG comment: </a:t>
            </a:r>
            <a:r>
              <a:rPr lang="en-GB" sz="1800" dirty="0"/>
              <a:t>The reason behind matching on the EXP-2:3A patient population is that they are more in line with the patients within the ALUR, ASCEND5 and PROFILE 1001/1005 studies as they received both chemotherapy and crizotinib previously. The company indicate that EXP-2:3A is their primary matching cohort, but because EXP-3B:5 is the target population, they also carried out an analysis for that as well. </a:t>
            </a:r>
            <a:endParaRPr lang="en-GB" sz="1800" dirty="0">
              <a:solidFill>
                <a:schemeClr val="tx1"/>
              </a:solidFill>
            </a:endParaRPr>
          </a:p>
        </p:txBody>
      </p:sp>
      <p:sp>
        <p:nvSpPr>
          <p:cNvPr id="7" name="TextBox 6">
            <a:extLst>
              <a:ext uri="{FF2B5EF4-FFF2-40B4-BE49-F238E27FC236}">
                <a16:creationId xmlns:a16="http://schemas.microsoft.com/office/drawing/2014/main" id="{CC2EDADD-5221-42F1-8E06-093D63A5332D}"/>
              </a:ext>
            </a:extLst>
          </p:cNvPr>
          <p:cNvSpPr txBox="1"/>
          <p:nvPr/>
        </p:nvSpPr>
        <p:spPr>
          <a:xfrm>
            <a:off x="322991" y="6113721"/>
            <a:ext cx="10039793" cy="553998"/>
          </a:xfrm>
          <a:prstGeom prst="rect">
            <a:avLst/>
          </a:prstGeom>
          <a:noFill/>
          <a:ln w="28575">
            <a:solidFill>
              <a:schemeClr val="bg2"/>
            </a:solidFill>
          </a:ln>
        </p:spPr>
        <p:txBody>
          <a:bodyPr wrap="square" lIns="0" tIns="0" rIns="0" bIns="0" rtlCol="0">
            <a:spAutoFit/>
          </a:bodyPr>
          <a:lstStyle/>
          <a:p>
            <a:pPr marL="285750" indent="-285750">
              <a:buFont typeface="Arial" panose="020B0604020202020204" pitchFamily="34" charset="0"/>
              <a:buChar char="•"/>
            </a:pPr>
            <a:r>
              <a:rPr lang="en-US" sz="1800" b="1" dirty="0">
                <a:solidFill>
                  <a:schemeClr val="tx1"/>
                </a:solidFill>
              </a:rPr>
              <a:t>Question: </a:t>
            </a:r>
            <a:r>
              <a:rPr lang="en-GB" sz="1800" dirty="0"/>
              <a:t>What method for indirect comparison does the committee think is most appropriate for decision making?</a:t>
            </a:r>
            <a:r>
              <a:rPr lang="en-US" sz="1800" dirty="0">
                <a:solidFill>
                  <a:schemeClr val="tx1"/>
                </a:solidFill>
              </a:rPr>
              <a:t> </a:t>
            </a:r>
            <a:endParaRPr lang="en-GB" sz="1800" dirty="0" err="1">
              <a:solidFill>
                <a:schemeClr val="tx1"/>
              </a:solidFill>
            </a:endParaRPr>
          </a:p>
        </p:txBody>
      </p:sp>
    </p:spTree>
    <p:extLst>
      <p:ext uri="{BB962C8B-B14F-4D97-AF65-F5344CB8AC3E}">
        <p14:creationId xmlns:p14="http://schemas.microsoft.com/office/powerpoint/2010/main" val="560234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dirty="0">
                <a:solidFill>
                  <a:schemeClr val="accent1"/>
                </a:solidFill>
              </a:rPr>
              <a:t>Issue 5: </a:t>
            </a:r>
            <a:r>
              <a:rPr lang="en-GB" sz="2800" b="0" dirty="0"/>
              <a:t>Selection of utility values </a:t>
            </a: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17</a:t>
            </a:fld>
            <a:endParaRPr lang="en-GB" dirty="0"/>
          </a:p>
        </p:txBody>
      </p:sp>
      <p:sp>
        <p:nvSpPr>
          <p:cNvPr id="4" name="Content Placeholder 3"/>
          <p:cNvSpPr>
            <a:spLocks noGrp="1"/>
          </p:cNvSpPr>
          <p:nvPr>
            <p:ph sz="quarter" idx="10"/>
          </p:nvPr>
        </p:nvSpPr>
        <p:spPr>
          <a:xfrm>
            <a:off x="507998" y="2138054"/>
            <a:ext cx="9788523" cy="1345909"/>
          </a:xfrm>
          <a:ln w="38100">
            <a:solidFill>
              <a:srgbClr val="A2BDC1"/>
            </a:solidFill>
          </a:ln>
        </p:spPr>
        <p:txBody>
          <a:bodyPr lIns="36000" tIns="36000" rIns="36000" bIns="36000"/>
          <a:lstStyle/>
          <a:p>
            <a:pPr marL="4763" indent="0">
              <a:spcBef>
                <a:spcPts val="0"/>
              </a:spcBef>
              <a:buNone/>
            </a:pPr>
            <a:r>
              <a:rPr lang="en-GB" sz="2000" b="1" dirty="0"/>
              <a:t>Stakeholder comments</a:t>
            </a:r>
          </a:p>
          <a:p>
            <a:pPr marL="4763" indent="0">
              <a:spcBef>
                <a:spcPts val="0"/>
              </a:spcBef>
              <a:buNone/>
            </a:pPr>
            <a:r>
              <a:rPr lang="en-GB" sz="2000" dirty="0"/>
              <a:t>This value appears to reflect health status around the time of progression on an ALK TKI, when patients may still be on treatment, rather than reflecting QOL in progressed state where patients deteriorate over time. </a:t>
            </a:r>
          </a:p>
          <a:p>
            <a:pPr marL="4763" indent="0">
              <a:spcBef>
                <a:spcPts val="0"/>
              </a:spcBef>
              <a:buNone/>
            </a:pPr>
            <a:endParaRPr lang="en-GB" sz="2000" dirty="0"/>
          </a:p>
        </p:txBody>
      </p:sp>
      <p:sp>
        <p:nvSpPr>
          <p:cNvPr id="5" name="Content Placeholder 3"/>
          <p:cNvSpPr txBox="1">
            <a:spLocks/>
          </p:cNvSpPr>
          <p:nvPr/>
        </p:nvSpPr>
        <p:spPr>
          <a:xfrm>
            <a:off x="507999" y="1014250"/>
            <a:ext cx="9788524" cy="1027201"/>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2000" b="1" dirty="0"/>
              <a:t>Background</a:t>
            </a:r>
          </a:p>
          <a:p>
            <a:pPr marL="4763" indent="0">
              <a:spcBef>
                <a:spcPts val="0"/>
              </a:spcBef>
              <a:buNone/>
            </a:pPr>
            <a:r>
              <a:rPr lang="en-GB" sz="2000" dirty="0"/>
              <a:t>The value (</a:t>
            </a:r>
            <a:r>
              <a:rPr lang="en-GB" sz="2000" b="1" dirty="0"/>
              <a:t>0.65</a:t>
            </a:r>
            <a:r>
              <a:rPr lang="en-GB" sz="2000" dirty="0"/>
              <a:t>, Labbé 2017) chosen for the progressed disease state in the base case appears high compared with published values specific to treatment line. </a:t>
            </a:r>
          </a:p>
        </p:txBody>
      </p:sp>
      <p:sp>
        <p:nvSpPr>
          <p:cNvPr id="7" name="Rectangle 6">
            <a:extLst>
              <a:ext uri="{FF2B5EF4-FFF2-40B4-BE49-F238E27FC236}">
                <a16:creationId xmlns:a16="http://schemas.microsoft.com/office/drawing/2014/main" id="{4EF2ED1B-DBE2-470A-92BC-DBB4FF68D930}"/>
              </a:ext>
            </a:extLst>
          </p:cNvPr>
          <p:cNvSpPr/>
          <p:nvPr/>
        </p:nvSpPr>
        <p:spPr>
          <a:xfrm>
            <a:off x="507998" y="4926126"/>
            <a:ext cx="9788523" cy="2092881"/>
          </a:xfrm>
          <a:prstGeom prst="rect">
            <a:avLst/>
          </a:prstGeom>
          <a:ln w="28575">
            <a:solidFill>
              <a:schemeClr val="bg2"/>
            </a:solidFill>
          </a:ln>
        </p:spPr>
        <p:txBody>
          <a:bodyPr wrap="square">
            <a:spAutoFit/>
          </a:bodyPr>
          <a:lstStyle/>
          <a:p>
            <a:r>
              <a:rPr lang="en-GB" sz="2000" b="1" dirty="0"/>
              <a:t>Question: What utilities does the committee think are most appropriate for decision making? </a:t>
            </a:r>
          </a:p>
          <a:p>
            <a:pPr marL="342900" indent="-342900">
              <a:buFont typeface="Arial" panose="020B0604020202020204" pitchFamily="34" charset="0"/>
              <a:buChar char="•"/>
            </a:pPr>
            <a:r>
              <a:rPr lang="en-GB" sz="1800" dirty="0"/>
              <a:t>Progressed health state utility value of </a:t>
            </a:r>
            <a:r>
              <a:rPr lang="en-GB" sz="1800" b="1" dirty="0"/>
              <a:t>0.59</a:t>
            </a:r>
            <a:r>
              <a:rPr lang="en-GB" sz="1800" dirty="0"/>
              <a:t>? </a:t>
            </a:r>
          </a:p>
          <a:p>
            <a:pPr marL="342900" indent="-342900">
              <a:buFont typeface="Arial" panose="020B0604020202020204" pitchFamily="34" charset="0"/>
              <a:buChar char="•"/>
            </a:pPr>
            <a:r>
              <a:rPr lang="en-GB" sz="1800" dirty="0"/>
              <a:t>Value of </a:t>
            </a:r>
            <a:r>
              <a:rPr lang="en-GB" sz="1800" b="1" dirty="0"/>
              <a:t>0.65</a:t>
            </a:r>
            <a:r>
              <a:rPr lang="en-GB" sz="1800" dirty="0"/>
              <a:t> for lorlatinib patients in progression and on treatment and </a:t>
            </a:r>
            <a:r>
              <a:rPr lang="en-GB" sz="1800" b="1" dirty="0"/>
              <a:t>0.59</a:t>
            </a:r>
            <a:r>
              <a:rPr lang="en-GB" sz="1800" dirty="0"/>
              <a:t> for progressed and off treatment in both arms?</a:t>
            </a:r>
          </a:p>
          <a:p>
            <a:pPr marL="342900" indent="-342900">
              <a:buFont typeface="Arial" panose="020B0604020202020204" pitchFamily="34" charset="0"/>
              <a:buChar char="•"/>
            </a:pPr>
            <a:r>
              <a:rPr lang="en-GB" sz="1800" dirty="0"/>
              <a:t>Value of </a:t>
            </a:r>
            <a:r>
              <a:rPr lang="en-GB" sz="1800" b="1" dirty="0"/>
              <a:t>0.65</a:t>
            </a:r>
            <a:r>
              <a:rPr lang="en-GB" sz="1800" dirty="0"/>
              <a:t> for lorlatinib patients in progression and on treatment and </a:t>
            </a:r>
            <a:r>
              <a:rPr lang="en-GB" sz="1800" b="1" dirty="0"/>
              <a:t>0.46</a:t>
            </a:r>
            <a:r>
              <a:rPr lang="en-GB" sz="1800" dirty="0"/>
              <a:t> for progressed and off treatment in both arms? </a:t>
            </a:r>
            <a:endParaRPr lang="en-GB" sz="1800" b="1" dirty="0"/>
          </a:p>
        </p:txBody>
      </p:sp>
      <p:sp>
        <p:nvSpPr>
          <p:cNvPr id="8" name="Content Placeholder 3">
            <a:extLst>
              <a:ext uri="{FF2B5EF4-FFF2-40B4-BE49-F238E27FC236}">
                <a16:creationId xmlns:a16="http://schemas.microsoft.com/office/drawing/2014/main" id="{3D972F84-75DA-452B-9419-43BF29B8EE49}"/>
              </a:ext>
            </a:extLst>
          </p:cNvPr>
          <p:cNvSpPr txBox="1">
            <a:spLocks/>
          </p:cNvSpPr>
          <p:nvPr/>
        </p:nvSpPr>
        <p:spPr>
          <a:xfrm>
            <a:off x="507998" y="3550337"/>
            <a:ext cx="9788523" cy="1326151"/>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2000" b="1" dirty="0"/>
              <a:t>ERG and tech team preference: </a:t>
            </a:r>
          </a:p>
          <a:p>
            <a:pPr marL="4763" indent="0">
              <a:spcBef>
                <a:spcPts val="0"/>
              </a:spcBef>
              <a:buFont typeface="Arial" panose="020B0604020202020204" pitchFamily="34" charset="0"/>
              <a:buNone/>
            </a:pPr>
            <a:r>
              <a:rPr lang="en-GB" sz="2000" dirty="0"/>
              <a:t>The ERG feels that 0.59 may be a reasonable average of utility values in the progressed disease health state. The technical team would also support a 2 value utility for progressed disease.</a:t>
            </a:r>
          </a:p>
        </p:txBody>
      </p:sp>
    </p:spTree>
    <p:extLst>
      <p:ext uri="{BB962C8B-B14F-4D97-AF65-F5344CB8AC3E}">
        <p14:creationId xmlns:p14="http://schemas.microsoft.com/office/powerpoint/2010/main" val="109545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Cost effectiveness results – updated base case</a:t>
            </a:r>
            <a:br>
              <a:rPr lang="en-GB" sz="3200" dirty="0"/>
            </a:br>
            <a:r>
              <a:rPr lang="en-GB" sz="3200" dirty="0"/>
              <a:t>Lorlatinib vs PDC</a:t>
            </a:r>
          </a:p>
        </p:txBody>
      </p:sp>
      <p:sp>
        <p:nvSpPr>
          <p:cNvPr id="3" name="Slide Number Placeholder 2"/>
          <p:cNvSpPr>
            <a:spLocks noGrp="1"/>
          </p:cNvSpPr>
          <p:nvPr>
            <p:ph type="sldNum" sz="quarter" idx="12"/>
          </p:nvPr>
        </p:nvSpPr>
        <p:spPr/>
        <p:txBody>
          <a:bodyPr/>
          <a:lstStyle/>
          <a:p>
            <a:fld id="{DDBE135E-2566-4748-853C-8A3B78F0FB00}" type="slidenum">
              <a:rPr lang="en-GB" smtClean="0"/>
              <a:t>18</a:t>
            </a:fld>
            <a:endParaRPr lang="en-GB" dirty="0"/>
          </a:p>
        </p:txBody>
      </p:sp>
      <p:graphicFrame>
        <p:nvGraphicFramePr>
          <p:cNvPr id="6" name="Table 5">
            <a:extLst>
              <a:ext uri="{FF2B5EF4-FFF2-40B4-BE49-F238E27FC236}">
                <a16:creationId xmlns:a16="http://schemas.microsoft.com/office/drawing/2014/main" id="{CFBC920A-D24D-47A7-ACDF-A252730A8C9E}"/>
              </a:ext>
            </a:extLst>
          </p:cNvPr>
          <p:cNvGraphicFramePr>
            <a:graphicFrameLocks noGrp="1"/>
          </p:cNvGraphicFramePr>
          <p:nvPr>
            <p:extLst>
              <p:ext uri="{D42A27DB-BD31-4B8C-83A1-F6EECF244321}">
                <p14:modId xmlns:p14="http://schemas.microsoft.com/office/powerpoint/2010/main" val="2483433698"/>
              </p:ext>
            </p:extLst>
          </p:nvPr>
        </p:nvGraphicFramePr>
        <p:xfrm>
          <a:off x="508000" y="2333128"/>
          <a:ext cx="9539766" cy="3840480"/>
        </p:xfrm>
        <a:graphic>
          <a:graphicData uri="http://schemas.openxmlformats.org/drawingml/2006/table">
            <a:tbl>
              <a:tblPr firstRow="1" firstCol="1" bandRow="1">
                <a:tableStyleId>{F5AB1C69-6EDB-4FF4-983F-18BD219EF322}</a:tableStyleId>
              </a:tblPr>
              <a:tblGrid>
                <a:gridCol w="2256465">
                  <a:extLst>
                    <a:ext uri="{9D8B030D-6E8A-4147-A177-3AD203B41FA5}">
                      <a16:colId xmlns:a16="http://schemas.microsoft.com/office/drawing/2014/main" val="3832834141"/>
                    </a:ext>
                  </a:extLst>
                </a:gridCol>
                <a:gridCol w="4202587">
                  <a:extLst>
                    <a:ext uri="{9D8B030D-6E8A-4147-A177-3AD203B41FA5}">
                      <a16:colId xmlns:a16="http://schemas.microsoft.com/office/drawing/2014/main" val="409420764"/>
                    </a:ext>
                  </a:extLst>
                </a:gridCol>
                <a:gridCol w="1073342">
                  <a:extLst>
                    <a:ext uri="{9D8B030D-6E8A-4147-A177-3AD203B41FA5}">
                      <a16:colId xmlns:a16="http://schemas.microsoft.com/office/drawing/2014/main" val="2123905792"/>
                    </a:ext>
                  </a:extLst>
                </a:gridCol>
                <a:gridCol w="1019517">
                  <a:extLst>
                    <a:ext uri="{9D8B030D-6E8A-4147-A177-3AD203B41FA5}">
                      <a16:colId xmlns:a16="http://schemas.microsoft.com/office/drawing/2014/main" val="2988074674"/>
                    </a:ext>
                  </a:extLst>
                </a:gridCol>
                <a:gridCol w="987855">
                  <a:extLst>
                    <a:ext uri="{9D8B030D-6E8A-4147-A177-3AD203B41FA5}">
                      <a16:colId xmlns:a16="http://schemas.microsoft.com/office/drawing/2014/main" val="770772256"/>
                    </a:ext>
                  </a:extLst>
                </a:gridCol>
              </a:tblGrid>
              <a:tr h="523118">
                <a:tc>
                  <a:txBody>
                    <a:bodyPr/>
                    <a:lstStyle/>
                    <a:p>
                      <a:pPr>
                        <a:spcAft>
                          <a:spcPts val="0"/>
                        </a:spcAft>
                      </a:pPr>
                      <a:r>
                        <a:rPr lang="en-GB" sz="1800">
                          <a:effectLst/>
                        </a:rPr>
                        <a:t>Scenario</a:t>
                      </a:r>
                      <a:endParaRPr lang="en-GB" sz="1800">
                        <a:effectLst/>
                        <a:latin typeface="Times New Roman" panose="02020603050405020304" pitchFamily="18" charset="0"/>
                        <a:ea typeface="Times New Roman" panose="02020603050405020304" pitchFamily="18" charset="0"/>
                      </a:endParaRPr>
                    </a:p>
                  </a:txBody>
                  <a:tcPr marL="34409" marR="34409" marT="0" marB="0"/>
                </a:tc>
                <a:tc>
                  <a:txBody>
                    <a:bodyPr/>
                    <a:lstStyle/>
                    <a:p>
                      <a:pPr>
                        <a:spcAft>
                          <a:spcPts val="0"/>
                        </a:spcAft>
                      </a:pPr>
                      <a:r>
                        <a:rPr lang="en-GB" sz="1800" dirty="0">
                          <a:effectLst/>
                        </a:rPr>
                        <a:t>Description</a:t>
                      </a:r>
                      <a:endParaRPr lang="en-GB" sz="1800" dirty="0">
                        <a:effectLst/>
                        <a:latin typeface="Times New Roman" panose="02020603050405020304" pitchFamily="18" charset="0"/>
                        <a:ea typeface="Times New Roman" panose="02020603050405020304" pitchFamily="18" charset="0"/>
                      </a:endParaRPr>
                    </a:p>
                  </a:txBody>
                  <a:tcPr marL="34409" marR="34409" marT="0" marB="0"/>
                </a:tc>
                <a:tc>
                  <a:txBody>
                    <a:bodyPr/>
                    <a:lstStyle/>
                    <a:p>
                      <a:pPr>
                        <a:spcAft>
                          <a:spcPts val="0"/>
                        </a:spcAft>
                      </a:pPr>
                      <a:r>
                        <a:rPr lang="en-GB" sz="1800">
                          <a:effectLst/>
                        </a:rPr>
                        <a:t>ICER change from original base-case </a:t>
                      </a:r>
                      <a:endParaRPr lang="en-GB" sz="1800">
                        <a:effectLst/>
                        <a:latin typeface="Times New Roman" panose="02020603050405020304" pitchFamily="18" charset="0"/>
                        <a:ea typeface="Times New Roman" panose="02020603050405020304" pitchFamily="18" charset="0"/>
                      </a:endParaRPr>
                    </a:p>
                  </a:txBody>
                  <a:tcPr marL="34409" marR="34409" marT="0" marB="0"/>
                </a:tc>
                <a:tc>
                  <a:txBody>
                    <a:bodyPr/>
                    <a:lstStyle/>
                    <a:p>
                      <a:pPr>
                        <a:spcAft>
                          <a:spcPts val="0"/>
                        </a:spcAft>
                      </a:pPr>
                      <a:r>
                        <a:rPr lang="en-GB" sz="1800">
                          <a:effectLst/>
                        </a:rPr>
                        <a:t>Deterministic ICER</a:t>
                      </a:r>
                      <a:endParaRPr lang="en-GB" sz="1800">
                        <a:effectLst/>
                        <a:latin typeface="Times New Roman" panose="02020603050405020304" pitchFamily="18" charset="0"/>
                        <a:ea typeface="Times New Roman" panose="02020603050405020304" pitchFamily="18" charset="0"/>
                      </a:endParaRPr>
                    </a:p>
                  </a:txBody>
                  <a:tcPr marL="34409" marR="34409" marT="0" marB="0"/>
                </a:tc>
                <a:tc>
                  <a:txBody>
                    <a:bodyPr/>
                    <a:lstStyle/>
                    <a:p>
                      <a:pPr>
                        <a:spcAft>
                          <a:spcPts val="0"/>
                        </a:spcAft>
                      </a:pPr>
                      <a:r>
                        <a:rPr lang="en-GB" sz="1800">
                          <a:effectLst/>
                        </a:rPr>
                        <a:t>Probabilistic ICER</a:t>
                      </a:r>
                      <a:endParaRPr lang="en-GB" sz="1800">
                        <a:effectLst/>
                        <a:latin typeface="Times New Roman" panose="02020603050405020304" pitchFamily="18" charset="0"/>
                        <a:ea typeface="Times New Roman" panose="02020603050405020304" pitchFamily="18" charset="0"/>
                      </a:endParaRPr>
                    </a:p>
                  </a:txBody>
                  <a:tcPr marL="34409" marR="34409" marT="0" marB="0"/>
                </a:tc>
                <a:extLst>
                  <a:ext uri="{0D108BD9-81ED-4DB2-BD59-A6C34878D82A}">
                    <a16:rowId xmlns:a16="http://schemas.microsoft.com/office/drawing/2014/main" val="4064099620"/>
                  </a:ext>
                </a:extLst>
              </a:tr>
              <a:tr h="523118">
                <a:tc>
                  <a:txBody>
                    <a:bodyPr/>
                    <a:lstStyle/>
                    <a:p>
                      <a:pPr>
                        <a:spcAft>
                          <a:spcPts val="0"/>
                        </a:spcAft>
                      </a:pPr>
                      <a:r>
                        <a:rPr lang="en-GB" sz="1800" dirty="0">
                          <a:effectLst/>
                        </a:rPr>
                        <a:t>Base-case vs. PDC</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Post-TE agreed base-case settings with updated lorlatinib PAS and list prices on subsequent treatments</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£34,091</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£31,318</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1905842839"/>
                  </a:ext>
                </a:extLst>
              </a:tr>
              <a:tr h="523118">
                <a:tc>
                  <a:txBody>
                    <a:bodyPr/>
                    <a:lstStyle/>
                    <a:p>
                      <a:pPr>
                        <a:spcAft>
                          <a:spcPts val="0"/>
                        </a:spcAft>
                      </a:pPr>
                      <a:r>
                        <a:rPr lang="en-GB" sz="1800" dirty="0">
                          <a:effectLst/>
                        </a:rPr>
                        <a:t>Base-case + resolved issues</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As above but with inputs updated for resolved issues 2, 4, 6 and 7, and model errors corrected.</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+£19,749</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£53,840</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£49,022</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1844543856"/>
                  </a:ext>
                </a:extLst>
              </a:tr>
              <a:tr h="523118">
                <a:tc gridSpan="5">
                  <a:txBody>
                    <a:bodyPr/>
                    <a:lstStyle/>
                    <a:p>
                      <a:pPr>
                        <a:spcAft>
                          <a:spcPts val="0"/>
                        </a:spcAft>
                      </a:pPr>
                      <a:r>
                        <a:rPr lang="en-GB" sz="1800" dirty="0">
                          <a:effectLst/>
                        </a:rPr>
                        <a:t>Notes: All scenarios include the confidential PAS for lorlatinib and apply list prices for comparator and subsequent treatments. </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4903916"/>
                  </a:ext>
                </a:extLst>
              </a:tr>
            </a:tbl>
          </a:graphicData>
        </a:graphic>
      </p:graphicFrame>
    </p:spTree>
    <p:extLst>
      <p:ext uri="{BB962C8B-B14F-4D97-AF65-F5344CB8AC3E}">
        <p14:creationId xmlns:p14="http://schemas.microsoft.com/office/powerpoint/2010/main" val="2253893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405" y="453699"/>
            <a:ext cx="9784375" cy="765501"/>
          </a:xfrm>
        </p:spPr>
        <p:txBody>
          <a:bodyPr/>
          <a:lstStyle/>
          <a:p>
            <a:r>
              <a:rPr lang="en-GB" dirty="0"/>
              <a:t> Impact of Issues 3 and 5 – Lorlatinib vs PDC</a:t>
            </a:r>
          </a:p>
        </p:txBody>
      </p:sp>
      <p:sp>
        <p:nvSpPr>
          <p:cNvPr id="3" name="Slide Number Placeholder 2"/>
          <p:cNvSpPr>
            <a:spLocks noGrp="1"/>
          </p:cNvSpPr>
          <p:nvPr>
            <p:ph type="sldNum" sz="quarter" idx="12"/>
          </p:nvPr>
        </p:nvSpPr>
        <p:spPr/>
        <p:txBody>
          <a:bodyPr/>
          <a:lstStyle/>
          <a:p>
            <a:fld id="{DDBE135E-2566-4748-853C-8A3B78F0FB00}" type="slidenum">
              <a:rPr lang="en-GB" smtClean="0"/>
              <a:t>19</a:t>
            </a:fld>
            <a:endParaRPr lang="en-GB" dirty="0"/>
          </a:p>
        </p:txBody>
      </p:sp>
      <p:graphicFrame>
        <p:nvGraphicFramePr>
          <p:cNvPr id="6" name="Table 5">
            <a:extLst>
              <a:ext uri="{FF2B5EF4-FFF2-40B4-BE49-F238E27FC236}">
                <a16:creationId xmlns:a16="http://schemas.microsoft.com/office/drawing/2014/main" id="{CFBC920A-D24D-47A7-ACDF-A252730A8C9E}"/>
              </a:ext>
            </a:extLst>
          </p:cNvPr>
          <p:cNvGraphicFramePr>
            <a:graphicFrameLocks noGrp="1"/>
          </p:cNvGraphicFramePr>
          <p:nvPr>
            <p:extLst>
              <p:ext uri="{D42A27DB-BD31-4B8C-83A1-F6EECF244321}">
                <p14:modId xmlns:p14="http://schemas.microsoft.com/office/powerpoint/2010/main" val="841169844"/>
              </p:ext>
            </p:extLst>
          </p:nvPr>
        </p:nvGraphicFramePr>
        <p:xfrm>
          <a:off x="508000" y="1065090"/>
          <a:ext cx="9539766" cy="5901120"/>
        </p:xfrm>
        <a:graphic>
          <a:graphicData uri="http://schemas.openxmlformats.org/drawingml/2006/table">
            <a:tbl>
              <a:tblPr firstRow="1" firstCol="1" bandRow="1">
                <a:tableStyleId>{F5AB1C69-6EDB-4FF4-983F-18BD219EF322}</a:tableStyleId>
              </a:tblPr>
              <a:tblGrid>
                <a:gridCol w="2069947">
                  <a:extLst>
                    <a:ext uri="{9D8B030D-6E8A-4147-A177-3AD203B41FA5}">
                      <a16:colId xmlns:a16="http://schemas.microsoft.com/office/drawing/2014/main" val="3832834141"/>
                    </a:ext>
                  </a:extLst>
                </a:gridCol>
                <a:gridCol w="3596822">
                  <a:extLst>
                    <a:ext uri="{9D8B030D-6E8A-4147-A177-3AD203B41FA5}">
                      <a16:colId xmlns:a16="http://schemas.microsoft.com/office/drawing/2014/main" val="409420764"/>
                    </a:ext>
                  </a:extLst>
                </a:gridCol>
                <a:gridCol w="1222624">
                  <a:extLst>
                    <a:ext uri="{9D8B030D-6E8A-4147-A177-3AD203B41FA5}">
                      <a16:colId xmlns:a16="http://schemas.microsoft.com/office/drawing/2014/main" val="2123905792"/>
                    </a:ext>
                  </a:extLst>
                </a:gridCol>
                <a:gridCol w="1662518">
                  <a:extLst>
                    <a:ext uri="{9D8B030D-6E8A-4147-A177-3AD203B41FA5}">
                      <a16:colId xmlns:a16="http://schemas.microsoft.com/office/drawing/2014/main" val="2988074674"/>
                    </a:ext>
                  </a:extLst>
                </a:gridCol>
                <a:gridCol w="987855">
                  <a:extLst>
                    <a:ext uri="{9D8B030D-6E8A-4147-A177-3AD203B41FA5}">
                      <a16:colId xmlns:a16="http://schemas.microsoft.com/office/drawing/2014/main" val="770772256"/>
                    </a:ext>
                  </a:extLst>
                </a:gridCol>
              </a:tblGrid>
              <a:tr h="523118">
                <a:tc>
                  <a:txBody>
                    <a:bodyPr/>
                    <a:lstStyle/>
                    <a:p>
                      <a:pPr>
                        <a:spcAft>
                          <a:spcPts val="0"/>
                        </a:spcAft>
                      </a:pPr>
                      <a:r>
                        <a:rPr lang="en-GB" sz="1800">
                          <a:effectLst/>
                        </a:rPr>
                        <a:t>Scenario</a:t>
                      </a:r>
                      <a:endParaRPr lang="en-GB" sz="1800">
                        <a:effectLst/>
                        <a:latin typeface="Times New Roman" panose="02020603050405020304" pitchFamily="18" charset="0"/>
                        <a:ea typeface="Times New Roman" panose="02020603050405020304" pitchFamily="18" charset="0"/>
                      </a:endParaRPr>
                    </a:p>
                  </a:txBody>
                  <a:tcPr marL="34409" marR="34409" marT="0" marB="0"/>
                </a:tc>
                <a:tc>
                  <a:txBody>
                    <a:bodyPr/>
                    <a:lstStyle/>
                    <a:p>
                      <a:pPr>
                        <a:spcAft>
                          <a:spcPts val="0"/>
                        </a:spcAft>
                      </a:pPr>
                      <a:r>
                        <a:rPr lang="en-GB" sz="1800" dirty="0">
                          <a:effectLst/>
                        </a:rPr>
                        <a:t>Description</a:t>
                      </a:r>
                      <a:endParaRPr lang="en-GB" sz="1800" dirty="0">
                        <a:effectLst/>
                        <a:latin typeface="Times New Roman" panose="02020603050405020304" pitchFamily="18" charset="0"/>
                        <a:ea typeface="Times New Roman" panose="02020603050405020304" pitchFamily="18" charset="0"/>
                      </a:endParaRPr>
                    </a:p>
                  </a:txBody>
                  <a:tcPr marL="34409" marR="34409" marT="0" marB="0"/>
                </a:tc>
                <a:tc>
                  <a:txBody>
                    <a:bodyPr/>
                    <a:lstStyle/>
                    <a:p>
                      <a:pPr algn="ctr">
                        <a:spcAft>
                          <a:spcPts val="0"/>
                        </a:spcAft>
                      </a:pPr>
                      <a:r>
                        <a:rPr lang="el-GR" sz="1800" dirty="0">
                          <a:effectLst/>
                        </a:rPr>
                        <a:t>Δ</a:t>
                      </a:r>
                      <a:r>
                        <a:rPr lang="en-GB" sz="1800" dirty="0">
                          <a:effectLst/>
                        </a:rPr>
                        <a:t>ICER </a:t>
                      </a:r>
                      <a:endParaRPr lang="en-GB" sz="1800" dirty="0">
                        <a:effectLst/>
                        <a:latin typeface="Times New Roman" panose="02020603050405020304" pitchFamily="18" charset="0"/>
                        <a:ea typeface="Times New Roman" panose="02020603050405020304" pitchFamily="18" charset="0"/>
                      </a:endParaRPr>
                    </a:p>
                  </a:txBody>
                  <a:tcPr marL="34409" marR="34409" marT="0" marB="0"/>
                </a:tc>
                <a:tc>
                  <a:txBody>
                    <a:bodyPr/>
                    <a:lstStyle/>
                    <a:p>
                      <a:pPr>
                        <a:spcAft>
                          <a:spcPts val="0"/>
                        </a:spcAft>
                      </a:pPr>
                      <a:r>
                        <a:rPr lang="en-GB" sz="1800" dirty="0">
                          <a:effectLst/>
                        </a:rPr>
                        <a:t>Deterministic ICER</a:t>
                      </a:r>
                      <a:endParaRPr lang="en-GB" sz="1800" dirty="0">
                        <a:effectLst/>
                        <a:latin typeface="Times New Roman" panose="02020603050405020304" pitchFamily="18" charset="0"/>
                        <a:ea typeface="Times New Roman" panose="02020603050405020304" pitchFamily="18" charset="0"/>
                      </a:endParaRPr>
                    </a:p>
                  </a:txBody>
                  <a:tcPr marL="34409" marR="34409" marT="0" marB="0"/>
                </a:tc>
                <a:tc>
                  <a:txBody>
                    <a:bodyPr/>
                    <a:lstStyle/>
                    <a:p>
                      <a:pPr>
                        <a:spcAft>
                          <a:spcPts val="0"/>
                        </a:spcAft>
                      </a:pPr>
                      <a:r>
                        <a:rPr lang="en-GB" sz="1800" dirty="0">
                          <a:effectLst/>
                        </a:rPr>
                        <a:t>PSA ICER</a:t>
                      </a:r>
                      <a:endParaRPr lang="en-GB" sz="1800" dirty="0">
                        <a:effectLst/>
                        <a:latin typeface="Times New Roman" panose="02020603050405020304" pitchFamily="18" charset="0"/>
                        <a:ea typeface="Times New Roman" panose="02020603050405020304" pitchFamily="18" charset="0"/>
                      </a:endParaRPr>
                    </a:p>
                  </a:txBody>
                  <a:tcPr marL="34409" marR="34409" marT="0" marB="0"/>
                </a:tc>
                <a:extLst>
                  <a:ext uri="{0D108BD9-81ED-4DB2-BD59-A6C34878D82A}">
                    <a16:rowId xmlns:a16="http://schemas.microsoft.com/office/drawing/2014/main" val="4064099620"/>
                  </a:ext>
                </a:extLst>
              </a:tr>
              <a:tr h="504000">
                <a:tc rowSpan="3">
                  <a:txBody>
                    <a:bodyPr/>
                    <a:lstStyle/>
                    <a:p>
                      <a:pPr>
                        <a:spcAft>
                          <a:spcPts val="0"/>
                        </a:spcAft>
                      </a:pPr>
                      <a:r>
                        <a:rPr lang="en-GB" sz="1800" dirty="0">
                          <a:effectLst/>
                        </a:rPr>
                        <a:t>Updated base-case with independent curves (Method 5)</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0.59 PD utility</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+£21,732</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a:effectLst/>
                        </a:rPr>
                        <a:t>£55,823</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£50,898</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3547232092"/>
                  </a:ext>
                </a:extLst>
              </a:tr>
              <a:tr h="504000">
                <a:tc vMerge="1">
                  <a:txBody>
                    <a:bodyPr/>
                    <a:lstStyle/>
                    <a:p>
                      <a:endParaRPr lang="en-GB"/>
                    </a:p>
                  </a:txBody>
                  <a:tcPr/>
                </a:tc>
                <a:tc>
                  <a:txBody>
                    <a:bodyPr/>
                    <a:lstStyle/>
                    <a:p>
                      <a:pPr>
                        <a:spcAft>
                          <a:spcPts val="0"/>
                        </a:spcAft>
                      </a:pPr>
                      <a:r>
                        <a:rPr lang="en-GB" sz="1800" b="0" dirty="0"/>
                        <a:t>0.65 for lorlatinib PD/on treatment</a:t>
                      </a:r>
                    </a:p>
                    <a:p>
                      <a:pPr>
                        <a:spcAft>
                          <a:spcPts val="0"/>
                        </a:spcAft>
                      </a:pPr>
                      <a:r>
                        <a:rPr lang="en-GB" sz="1800" b="0" dirty="0"/>
                        <a:t>0.59 PD/off treatment </a:t>
                      </a:r>
                      <a:r>
                        <a:rPr lang="en-GB" sz="1800" dirty="0"/>
                        <a:t>in both arms</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+£20,981</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£55,072</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£50,767</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1698551113"/>
                  </a:ext>
                </a:extLst>
              </a:tr>
              <a:tr h="504000">
                <a:tc vMerge="1">
                  <a:txBody>
                    <a:bodyPr/>
                    <a:lstStyle/>
                    <a:p>
                      <a:endParaRPr lang="en-GB"/>
                    </a:p>
                  </a:txBody>
                  <a:tcPr/>
                </a:tc>
                <a:tc>
                  <a:txBody>
                    <a:bodyPr/>
                    <a:lstStyle/>
                    <a:p>
                      <a:pPr>
                        <a:spcAft>
                          <a:spcPts val="0"/>
                        </a:spcAft>
                      </a:pPr>
                      <a:r>
                        <a:rPr lang="en-GB" sz="1800" b="0" dirty="0"/>
                        <a:t>0.65 for lorlatinib PD/on treatment</a:t>
                      </a:r>
                    </a:p>
                    <a:p>
                      <a:pPr>
                        <a:spcAft>
                          <a:spcPts val="0"/>
                        </a:spcAft>
                      </a:pPr>
                      <a:r>
                        <a:rPr lang="en-GB" sz="1800" b="0" dirty="0"/>
                        <a:t>0.46 PD/off treatment </a:t>
                      </a:r>
                      <a:r>
                        <a:rPr lang="en-GB" sz="1800" dirty="0"/>
                        <a:t>in both arms</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+£23,854</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£57,945</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£54,668</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1749644034"/>
                  </a:ext>
                </a:extLst>
              </a:tr>
              <a:tr h="504000">
                <a:tc rowSpan="3">
                  <a:txBody>
                    <a:bodyPr/>
                    <a:lstStyle/>
                    <a:p>
                      <a:pPr>
                        <a:spcAft>
                          <a:spcPts val="0"/>
                        </a:spcAft>
                      </a:pPr>
                      <a:r>
                        <a:rPr lang="en-GB" sz="1800">
                          <a:effectLst/>
                        </a:rPr>
                        <a:t>Updated base-case with EXP-3B:5 MAIC (Method 2)</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0.59 PD utility</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+£35,718</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£69,809</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£66,115</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394594093"/>
                  </a:ext>
                </a:extLst>
              </a:tr>
              <a:tr h="504000">
                <a:tc vMerge="1">
                  <a:txBody>
                    <a:bodyPr/>
                    <a:lstStyle/>
                    <a:p>
                      <a:endParaRPr lang="en-GB"/>
                    </a:p>
                  </a:txBody>
                  <a:tcPr/>
                </a:tc>
                <a:tc>
                  <a:txBody>
                    <a:bodyPr/>
                    <a:lstStyle/>
                    <a:p>
                      <a:pPr>
                        <a:spcAft>
                          <a:spcPts val="0"/>
                        </a:spcAft>
                      </a:pPr>
                      <a:r>
                        <a:rPr lang="en-GB" sz="1800" b="0" dirty="0"/>
                        <a:t>0.65 for lorlatinib PD/on treatment</a:t>
                      </a:r>
                    </a:p>
                    <a:p>
                      <a:pPr>
                        <a:spcAft>
                          <a:spcPts val="0"/>
                        </a:spcAft>
                      </a:pPr>
                      <a:r>
                        <a:rPr lang="en-GB" sz="1800" b="0" dirty="0"/>
                        <a:t>0.59 PD/</a:t>
                      </a:r>
                      <a:r>
                        <a:rPr lang="en-GB" sz="1800" dirty="0"/>
                        <a:t>off treatment in both arms</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+£34,580</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£68,671</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£65,372</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374577555"/>
                  </a:ext>
                </a:extLst>
              </a:tr>
              <a:tr h="504000">
                <a:tc vMerge="1">
                  <a:txBody>
                    <a:bodyPr/>
                    <a:lstStyle/>
                    <a:p>
                      <a:endParaRPr lang="en-GB"/>
                    </a:p>
                  </a:txBody>
                  <a:tcPr/>
                </a:tc>
                <a:tc>
                  <a:txBody>
                    <a:bodyPr/>
                    <a:lstStyle/>
                    <a:p>
                      <a:pPr>
                        <a:spcAft>
                          <a:spcPts val="0"/>
                        </a:spcAft>
                      </a:pPr>
                      <a:r>
                        <a:rPr lang="en-GB" sz="1800" b="0" dirty="0"/>
                        <a:t>0.65 for lorlatinib PD/on treatment</a:t>
                      </a:r>
                    </a:p>
                    <a:p>
                      <a:pPr>
                        <a:spcAft>
                          <a:spcPts val="0"/>
                        </a:spcAft>
                      </a:pPr>
                      <a:r>
                        <a:rPr lang="en-GB" sz="1800" b="0" dirty="0"/>
                        <a:t>0.46 PD/off treatment </a:t>
                      </a:r>
                      <a:r>
                        <a:rPr lang="en-GB" sz="1800" dirty="0"/>
                        <a:t>in both arms</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+£34,405</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£68,496</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£65,999</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2469391902"/>
                  </a:ext>
                </a:extLst>
              </a:tr>
              <a:tr h="504000">
                <a:tc rowSpan="3">
                  <a:txBody>
                    <a:bodyPr/>
                    <a:lstStyle/>
                    <a:p>
                      <a:pPr>
                        <a:spcAft>
                          <a:spcPts val="0"/>
                        </a:spcAft>
                      </a:pPr>
                      <a:r>
                        <a:rPr lang="en-GB" sz="1800" dirty="0">
                          <a:effectLst/>
                        </a:rPr>
                        <a:t>Updated base-case with EXP-2:3A MAIC (Method 1)</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0.59 PD utility</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+£16,103</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£50,194</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a:effectLst/>
                        </a:rPr>
                        <a:t>£47,966</a:t>
                      </a:r>
                      <a:endParaRPr lang="en-GB" sz="180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2645709681"/>
                  </a:ext>
                </a:extLst>
              </a:tr>
              <a:tr h="504000">
                <a:tc vMerge="1">
                  <a:txBody>
                    <a:bodyPr/>
                    <a:lstStyle/>
                    <a:p>
                      <a:endParaRPr lang="en-GB"/>
                    </a:p>
                  </a:txBody>
                  <a:tcPr/>
                </a:tc>
                <a:tc>
                  <a:txBody>
                    <a:bodyPr/>
                    <a:lstStyle/>
                    <a:p>
                      <a:pPr>
                        <a:spcAft>
                          <a:spcPts val="0"/>
                        </a:spcAft>
                      </a:pPr>
                      <a:r>
                        <a:rPr lang="en-GB" sz="1800" b="0" dirty="0"/>
                        <a:t>0.65 for lorlatinib PD/on treatment</a:t>
                      </a:r>
                    </a:p>
                    <a:p>
                      <a:pPr>
                        <a:spcAft>
                          <a:spcPts val="0"/>
                        </a:spcAft>
                      </a:pPr>
                      <a:r>
                        <a:rPr lang="en-GB" sz="1800" b="0" dirty="0"/>
                        <a:t>0.59 PD</a:t>
                      </a:r>
                      <a:r>
                        <a:rPr lang="en-GB" sz="1800" dirty="0"/>
                        <a:t>/off treatment in both arms</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+£15,571</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£49,662</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£47,487</a:t>
                      </a:r>
                    </a:p>
                  </a:txBody>
                  <a:tcPr marL="34409" marR="34409" marT="0" marB="0" anchor="ctr"/>
                </a:tc>
                <a:extLst>
                  <a:ext uri="{0D108BD9-81ED-4DB2-BD59-A6C34878D82A}">
                    <a16:rowId xmlns:a16="http://schemas.microsoft.com/office/drawing/2014/main" val="2560183344"/>
                  </a:ext>
                </a:extLst>
              </a:tr>
              <a:tr h="504000">
                <a:tc vMerge="1">
                  <a:txBody>
                    <a:bodyPr/>
                    <a:lstStyle/>
                    <a:p>
                      <a:endParaRPr lang="en-GB"/>
                    </a:p>
                  </a:txBody>
                  <a:tcPr/>
                </a:tc>
                <a:tc>
                  <a:txBody>
                    <a:bodyPr/>
                    <a:lstStyle/>
                    <a:p>
                      <a:pPr>
                        <a:spcAft>
                          <a:spcPts val="0"/>
                        </a:spcAft>
                      </a:pPr>
                      <a:r>
                        <a:rPr lang="en-GB" sz="1800" b="0" dirty="0"/>
                        <a:t>0.65 for lorlatinib PD/on treatment</a:t>
                      </a:r>
                    </a:p>
                    <a:p>
                      <a:pPr>
                        <a:spcAft>
                          <a:spcPts val="0"/>
                        </a:spcAft>
                      </a:pPr>
                      <a:r>
                        <a:rPr lang="en-GB" sz="1800" b="0" dirty="0"/>
                        <a:t>0.46 PD/off treatment </a:t>
                      </a:r>
                      <a:r>
                        <a:rPr lang="en-GB" sz="1800" dirty="0"/>
                        <a:t>in both arms</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+£18,473</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lgn="ctr">
                        <a:spcAft>
                          <a:spcPts val="0"/>
                        </a:spcAft>
                      </a:pPr>
                      <a:r>
                        <a:rPr lang="en-GB" sz="1800" dirty="0">
                          <a:effectLst/>
                        </a:rPr>
                        <a:t>£52,564</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a:txBody>
                    <a:bodyPr/>
                    <a:lstStyle/>
                    <a:p>
                      <a:pPr>
                        <a:spcAft>
                          <a:spcPts val="0"/>
                        </a:spcAft>
                      </a:pPr>
                      <a:r>
                        <a:rPr lang="en-GB" sz="1800" dirty="0">
                          <a:effectLst/>
                        </a:rPr>
                        <a:t>£50,294</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extLst>
                  <a:ext uri="{0D108BD9-81ED-4DB2-BD59-A6C34878D82A}">
                    <a16:rowId xmlns:a16="http://schemas.microsoft.com/office/drawing/2014/main" val="2126509216"/>
                  </a:ext>
                </a:extLst>
              </a:tr>
              <a:tr h="523118">
                <a:tc gridSpan="5">
                  <a:txBody>
                    <a:bodyPr/>
                    <a:lstStyle/>
                    <a:p>
                      <a:pPr>
                        <a:spcAft>
                          <a:spcPts val="0"/>
                        </a:spcAft>
                      </a:pPr>
                      <a:r>
                        <a:rPr lang="en-GB" sz="1800" dirty="0">
                          <a:effectLst/>
                        </a:rPr>
                        <a:t>Notes: All scenarios include the confidential PAS for lorlatinib and apply list prices for comparator and subsequent treatments. (PD – progressed disease)</a:t>
                      </a:r>
                      <a:endParaRPr lang="en-GB" sz="1800" dirty="0">
                        <a:effectLst/>
                        <a:latin typeface="Times New Roman" panose="02020603050405020304" pitchFamily="18" charset="0"/>
                        <a:ea typeface="Times New Roman" panose="02020603050405020304" pitchFamily="18" charset="0"/>
                      </a:endParaRPr>
                    </a:p>
                  </a:txBody>
                  <a:tcPr marL="34409" marR="34409" marT="0" marB="0" anchor="ct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4903916"/>
                  </a:ext>
                </a:extLst>
              </a:tr>
            </a:tbl>
          </a:graphicData>
        </a:graphic>
      </p:graphicFrame>
    </p:spTree>
    <p:extLst>
      <p:ext uri="{BB962C8B-B14F-4D97-AF65-F5344CB8AC3E}">
        <p14:creationId xmlns:p14="http://schemas.microsoft.com/office/powerpoint/2010/main" val="4237373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C9A14-160A-498E-A9F8-7D646A1AFC96}"/>
              </a:ext>
            </a:extLst>
          </p:cNvPr>
          <p:cNvSpPr>
            <a:spLocks noGrp="1"/>
          </p:cNvSpPr>
          <p:nvPr>
            <p:ph type="title"/>
          </p:nvPr>
        </p:nvSpPr>
        <p:spPr/>
        <p:txBody>
          <a:bodyPr/>
          <a:lstStyle/>
          <a:p>
            <a:r>
              <a:rPr lang="en-US" dirty="0"/>
              <a:t>Disease background: ALK+ NSCLC</a:t>
            </a:r>
            <a:endParaRPr lang="en-GB" dirty="0"/>
          </a:p>
        </p:txBody>
      </p:sp>
      <p:sp>
        <p:nvSpPr>
          <p:cNvPr id="3" name="Slide Number Placeholder 2">
            <a:extLst>
              <a:ext uri="{FF2B5EF4-FFF2-40B4-BE49-F238E27FC236}">
                <a16:creationId xmlns:a16="http://schemas.microsoft.com/office/drawing/2014/main" id="{941AB0BD-6947-48A2-9FFF-B947D1B2A972}"/>
              </a:ext>
            </a:extLst>
          </p:cNvPr>
          <p:cNvSpPr>
            <a:spLocks noGrp="1"/>
          </p:cNvSpPr>
          <p:nvPr>
            <p:ph type="sldNum" sz="quarter" idx="12"/>
          </p:nvPr>
        </p:nvSpPr>
        <p:spPr/>
        <p:txBody>
          <a:bodyPr/>
          <a:lstStyle/>
          <a:p>
            <a:fld id="{DDBE135E-2566-4748-853C-8A3B78F0FB00}" type="slidenum">
              <a:rPr lang="en-GB" smtClean="0"/>
              <a:t>2</a:t>
            </a:fld>
            <a:endParaRPr lang="en-GB" dirty="0"/>
          </a:p>
        </p:txBody>
      </p:sp>
      <p:sp>
        <p:nvSpPr>
          <p:cNvPr id="4" name="Content Placeholder 3">
            <a:extLst>
              <a:ext uri="{FF2B5EF4-FFF2-40B4-BE49-F238E27FC236}">
                <a16:creationId xmlns:a16="http://schemas.microsoft.com/office/drawing/2014/main" id="{7D3477BE-1E50-4FBB-A92F-BF2415651C79}"/>
              </a:ext>
            </a:extLst>
          </p:cNvPr>
          <p:cNvSpPr>
            <a:spLocks noGrp="1"/>
          </p:cNvSpPr>
          <p:nvPr>
            <p:ph sz="quarter" idx="10"/>
          </p:nvPr>
        </p:nvSpPr>
        <p:spPr/>
        <p:txBody>
          <a:bodyPr/>
          <a:lstStyle/>
          <a:p>
            <a:endParaRPr lang="en-US" sz="2200" dirty="0"/>
          </a:p>
          <a:p>
            <a:r>
              <a:rPr lang="en-US" sz="2200" dirty="0"/>
              <a:t>Lung cancer is third most common cancer in the UK (~13% of all cancer)</a:t>
            </a:r>
          </a:p>
          <a:p>
            <a:r>
              <a:rPr lang="en-GB" sz="2200" dirty="0"/>
              <a:t>Most (~ 88%) lung cancers are non-small cell lung cancer (NSCLC) </a:t>
            </a:r>
          </a:p>
          <a:p>
            <a:r>
              <a:rPr lang="en-GB" sz="2200" dirty="0"/>
              <a:t>In 2016 approximately 32,533 people were diagnosed with NSCLC in England, of whom 53% had stage IV disease</a:t>
            </a:r>
          </a:p>
          <a:p>
            <a:r>
              <a:rPr lang="en-GB" sz="2200" dirty="0"/>
              <a:t>Prognosis is often poor due to late diagnosis</a:t>
            </a:r>
          </a:p>
          <a:p>
            <a:r>
              <a:rPr lang="en-GB" sz="2200" dirty="0"/>
              <a:t>ALK testing is a standard part of the diagnostic work-up in NSCLC</a:t>
            </a:r>
          </a:p>
          <a:p>
            <a:r>
              <a:rPr lang="en-GB" sz="2200" dirty="0"/>
              <a:t>ALK is a rare mutation with an estimated prevalence rate of between 1.6% and 5% in NSCLC, almost exclusively in adenocarcinoma NSCLCs</a:t>
            </a:r>
          </a:p>
          <a:p>
            <a:r>
              <a:rPr lang="en-GB" sz="2200" dirty="0"/>
              <a:t>ALK mutations are more common in younger people who are non-smokers</a:t>
            </a:r>
          </a:p>
          <a:p>
            <a:r>
              <a:rPr lang="en-GB" sz="2200" dirty="0"/>
              <a:t>Brain metastases are a frequent complication, occurring in ~30% of ALK+ NSCLC</a:t>
            </a:r>
          </a:p>
          <a:p>
            <a:endParaRPr lang="en-GB" sz="2200" dirty="0"/>
          </a:p>
          <a:p>
            <a:endParaRPr lang="en-GB" sz="2200" dirty="0"/>
          </a:p>
        </p:txBody>
      </p:sp>
    </p:spTree>
    <p:extLst>
      <p:ext uri="{BB962C8B-B14F-4D97-AF65-F5344CB8AC3E}">
        <p14:creationId xmlns:p14="http://schemas.microsoft.com/office/powerpoint/2010/main" val="2407087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F4B9B-FFB3-4BAC-B812-7B599CDC7965}"/>
              </a:ext>
            </a:extLst>
          </p:cNvPr>
          <p:cNvSpPr>
            <a:spLocks noGrp="1"/>
          </p:cNvSpPr>
          <p:nvPr>
            <p:ph type="title"/>
          </p:nvPr>
        </p:nvSpPr>
        <p:spPr>
          <a:xfrm>
            <a:off x="508000" y="453699"/>
            <a:ext cx="9669780" cy="765501"/>
          </a:xfrm>
        </p:spPr>
        <p:txBody>
          <a:bodyPr/>
          <a:lstStyle/>
          <a:p>
            <a:r>
              <a:rPr lang="en-US" dirty="0"/>
              <a:t>ERG exploratory analysis (lorlatinib v PDC)</a:t>
            </a:r>
            <a:endParaRPr lang="en-GB" dirty="0"/>
          </a:p>
        </p:txBody>
      </p:sp>
      <p:sp>
        <p:nvSpPr>
          <p:cNvPr id="3" name="Slide Number Placeholder 2">
            <a:extLst>
              <a:ext uri="{FF2B5EF4-FFF2-40B4-BE49-F238E27FC236}">
                <a16:creationId xmlns:a16="http://schemas.microsoft.com/office/drawing/2014/main" id="{100F5852-1253-4C18-B4ED-FF662BD715E1}"/>
              </a:ext>
            </a:extLst>
          </p:cNvPr>
          <p:cNvSpPr>
            <a:spLocks noGrp="1"/>
          </p:cNvSpPr>
          <p:nvPr>
            <p:ph type="sldNum" sz="quarter" idx="12"/>
          </p:nvPr>
        </p:nvSpPr>
        <p:spPr>
          <a:xfrm>
            <a:off x="9677400" y="6930281"/>
            <a:ext cx="500380" cy="333663"/>
          </a:xfrm>
        </p:spPr>
        <p:txBody>
          <a:bodyPr/>
          <a:lstStyle/>
          <a:p>
            <a:fld id="{DDBE135E-2566-4748-853C-8A3B78F0FB00}" type="slidenum">
              <a:rPr lang="en-GB" smtClean="0"/>
              <a:t>20</a:t>
            </a:fld>
            <a:endParaRPr lang="en-GB" dirty="0"/>
          </a:p>
        </p:txBody>
      </p:sp>
      <p:graphicFrame>
        <p:nvGraphicFramePr>
          <p:cNvPr id="6" name="Table 5">
            <a:extLst>
              <a:ext uri="{FF2B5EF4-FFF2-40B4-BE49-F238E27FC236}">
                <a16:creationId xmlns:a16="http://schemas.microsoft.com/office/drawing/2014/main" id="{5FBC51AB-A380-46FC-8040-AACB0FA81A4D}"/>
              </a:ext>
            </a:extLst>
          </p:cNvPr>
          <p:cNvGraphicFramePr>
            <a:graphicFrameLocks noGrp="1"/>
          </p:cNvGraphicFramePr>
          <p:nvPr>
            <p:extLst>
              <p:ext uri="{D42A27DB-BD31-4B8C-83A1-F6EECF244321}">
                <p14:modId xmlns:p14="http://schemas.microsoft.com/office/powerpoint/2010/main" val="4211538955"/>
              </p:ext>
            </p:extLst>
          </p:nvPr>
        </p:nvGraphicFramePr>
        <p:xfrm>
          <a:off x="597785" y="1478074"/>
          <a:ext cx="9279860" cy="4504748"/>
        </p:xfrm>
        <a:graphic>
          <a:graphicData uri="http://schemas.openxmlformats.org/drawingml/2006/table">
            <a:tbl>
              <a:tblPr firstRow="1" firstCol="1" bandRow="1">
                <a:tableStyleId>{F5AB1C69-6EDB-4FF4-983F-18BD219EF322}</a:tableStyleId>
              </a:tblPr>
              <a:tblGrid>
                <a:gridCol w="2809151">
                  <a:extLst>
                    <a:ext uri="{9D8B030D-6E8A-4147-A177-3AD203B41FA5}">
                      <a16:colId xmlns:a16="http://schemas.microsoft.com/office/drawing/2014/main" val="650565366"/>
                    </a:ext>
                  </a:extLst>
                </a:gridCol>
                <a:gridCol w="2684409">
                  <a:extLst>
                    <a:ext uri="{9D8B030D-6E8A-4147-A177-3AD203B41FA5}">
                      <a16:colId xmlns:a16="http://schemas.microsoft.com/office/drawing/2014/main" val="2154358878"/>
                    </a:ext>
                  </a:extLst>
                </a:gridCol>
                <a:gridCol w="1893150">
                  <a:extLst>
                    <a:ext uri="{9D8B030D-6E8A-4147-A177-3AD203B41FA5}">
                      <a16:colId xmlns:a16="http://schemas.microsoft.com/office/drawing/2014/main" val="2981867435"/>
                    </a:ext>
                  </a:extLst>
                </a:gridCol>
                <a:gridCol w="1893150">
                  <a:extLst>
                    <a:ext uri="{9D8B030D-6E8A-4147-A177-3AD203B41FA5}">
                      <a16:colId xmlns:a16="http://schemas.microsoft.com/office/drawing/2014/main" val="622488871"/>
                    </a:ext>
                  </a:extLst>
                </a:gridCol>
              </a:tblGrid>
              <a:tr h="570426">
                <a:tc>
                  <a:txBody>
                    <a:bodyPr/>
                    <a:lstStyle/>
                    <a:p>
                      <a:pPr>
                        <a:lnSpc>
                          <a:spcPct val="107000"/>
                        </a:lnSpc>
                        <a:spcAft>
                          <a:spcPts val="0"/>
                        </a:spcAft>
                      </a:pPr>
                      <a:r>
                        <a:rPr lang="en-GB" sz="1800" dirty="0">
                          <a:effectLst/>
                        </a:rPr>
                        <a:t>Scenario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Description</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a:effectLst/>
                        </a:rPr>
                        <a:t>ICER</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a:effectLst/>
                        </a:rPr>
                        <a:t>Probabilistic ICER</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9939975"/>
                  </a:ext>
                </a:extLst>
              </a:tr>
              <a:tr h="1652280">
                <a:tc>
                  <a:txBody>
                    <a:bodyPr/>
                    <a:lstStyle/>
                    <a:p>
                      <a:pPr>
                        <a:lnSpc>
                          <a:spcPct val="107000"/>
                        </a:lnSpc>
                        <a:spcAft>
                          <a:spcPts val="0"/>
                        </a:spcAft>
                      </a:pPr>
                      <a:r>
                        <a:rPr lang="en-GB" sz="1800" dirty="0">
                          <a:effectLst/>
                        </a:rPr>
                        <a:t>Base-case but updated with resolved issues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Company scenario 1 but with inputs updated for resolved issues 2, 4, 6 and 7, and ERG revisions.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a:effectLst/>
                        </a:rPr>
                        <a:t>£53,840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800">
                          <a:effectLst/>
                        </a:rPr>
                        <a:t>£49,022</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2438634"/>
                  </a:ext>
                </a:extLst>
              </a:tr>
              <a:tr h="1320149">
                <a:tc>
                  <a:txBody>
                    <a:bodyPr/>
                    <a:lstStyle/>
                    <a:p>
                      <a:pPr>
                        <a:lnSpc>
                          <a:spcPct val="107000"/>
                        </a:lnSpc>
                        <a:spcAft>
                          <a:spcPts val="0"/>
                        </a:spcAft>
                      </a:pPr>
                      <a:r>
                        <a:rPr lang="en-GB" sz="1800" dirty="0">
                          <a:effectLst/>
                        </a:rPr>
                        <a:t>Updated base case with alternative extrapolation of lorlatinib OS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Exponential rather than generalised gamma for lorlatinib OS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a:effectLst/>
                        </a:rPr>
                        <a:t>£58,763</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800">
                          <a:effectLst/>
                        </a:rPr>
                        <a:t>£61,128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8625398"/>
                  </a:ext>
                </a:extLst>
              </a:tr>
              <a:tr h="957145">
                <a:tc gridSpan="4">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mn-lt"/>
                          <a:ea typeface="+mn-ea"/>
                          <a:cs typeface="+mn-cs"/>
                        </a:rPr>
                        <a:t>Notes: All scenarios include the confidential PAS for lorlatinib and apply list prices for comparator and subsequent treatments.</a:t>
                      </a:r>
                      <a:endParaRPr kumimoji="0" lang="en-GB" sz="18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75726051"/>
                  </a:ext>
                </a:extLst>
              </a:tr>
            </a:tbl>
          </a:graphicData>
        </a:graphic>
      </p:graphicFrame>
    </p:spTree>
    <p:extLst>
      <p:ext uri="{BB962C8B-B14F-4D97-AF65-F5344CB8AC3E}">
        <p14:creationId xmlns:p14="http://schemas.microsoft.com/office/powerpoint/2010/main" val="3718338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of Issue 5 – Lorlatinib vs ABCP</a:t>
            </a:r>
          </a:p>
        </p:txBody>
      </p:sp>
      <p:sp>
        <p:nvSpPr>
          <p:cNvPr id="3" name="Slide Number Placeholder 2"/>
          <p:cNvSpPr>
            <a:spLocks noGrp="1"/>
          </p:cNvSpPr>
          <p:nvPr>
            <p:ph type="sldNum" sz="quarter" idx="12"/>
          </p:nvPr>
        </p:nvSpPr>
        <p:spPr/>
        <p:txBody>
          <a:bodyPr/>
          <a:lstStyle/>
          <a:p>
            <a:fld id="{DDBE135E-2566-4748-853C-8A3B78F0FB00}" type="slidenum">
              <a:rPr lang="en-GB" smtClean="0"/>
              <a:t>21</a:t>
            </a:fld>
            <a:endParaRPr lang="en-GB" dirty="0"/>
          </a:p>
        </p:txBody>
      </p:sp>
      <p:graphicFrame>
        <p:nvGraphicFramePr>
          <p:cNvPr id="4" name="Table 3">
            <a:extLst>
              <a:ext uri="{FF2B5EF4-FFF2-40B4-BE49-F238E27FC236}">
                <a16:creationId xmlns:a16="http://schemas.microsoft.com/office/drawing/2014/main" id="{EF7578D8-5C33-4B09-BF83-D9D77CC55A93}"/>
              </a:ext>
            </a:extLst>
          </p:cNvPr>
          <p:cNvGraphicFramePr>
            <a:graphicFrameLocks noGrp="1"/>
          </p:cNvGraphicFramePr>
          <p:nvPr>
            <p:extLst>
              <p:ext uri="{D42A27DB-BD31-4B8C-83A1-F6EECF244321}">
                <p14:modId xmlns:p14="http://schemas.microsoft.com/office/powerpoint/2010/main" val="2512151946"/>
              </p:ext>
            </p:extLst>
          </p:nvPr>
        </p:nvGraphicFramePr>
        <p:xfrm>
          <a:off x="508000" y="1226762"/>
          <a:ext cx="9669780" cy="4678639"/>
        </p:xfrm>
        <a:graphic>
          <a:graphicData uri="http://schemas.openxmlformats.org/drawingml/2006/table">
            <a:tbl>
              <a:tblPr firstRow="1" firstCol="1" bandRow="1">
                <a:tableStyleId>{F5AB1C69-6EDB-4FF4-983F-18BD219EF322}</a:tableStyleId>
              </a:tblPr>
              <a:tblGrid>
                <a:gridCol w="2422487">
                  <a:extLst>
                    <a:ext uri="{9D8B030D-6E8A-4147-A177-3AD203B41FA5}">
                      <a16:colId xmlns:a16="http://schemas.microsoft.com/office/drawing/2014/main" val="779072916"/>
                    </a:ext>
                  </a:extLst>
                </a:gridCol>
                <a:gridCol w="4990769">
                  <a:extLst>
                    <a:ext uri="{9D8B030D-6E8A-4147-A177-3AD203B41FA5}">
                      <a16:colId xmlns:a16="http://schemas.microsoft.com/office/drawing/2014/main" val="860268628"/>
                    </a:ext>
                  </a:extLst>
                </a:gridCol>
                <a:gridCol w="967563">
                  <a:extLst>
                    <a:ext uri="{9D8B030D-6E8A-4147-A177-3AD203B41FA5}">
                      <a16:colId xmlns:a16="http://schemas.microsoft.com/office/drawing/2014/main" val="146664445"/>
                    </a:ext>
                  </a:extLst>
                </a:gridCol>
                <a:gridCol w="1288961">
                  <a:extLst>
                    <a:ext uri="{9D8B030D-6E8A-4147-A177-3AD203B41FA5}">
                      <a16:colId xmlns:a16="http://schemas.microsoft.com/office/drawing/2014/main" val="36571524"/>
                    </a:ext>
                  </a:extLst>
                </a:gridCol>
              </a:tblGrid>
              <a:tr h="1143271">
                <a:tc>
                  <a:txBody>
                    <a:bodyPr/>
                    <a:lstStyle/>
                    <a:p>
                      <a:pPr>
                        <a:spcAft>
                          <a:spcPts val="0"/>
                        </a:spcAft>
                      </a:pPr>
                      <a:r>
                        <a:rPr lang="en-GB" sz="1800">
                          <a:effectLst/>
                        </a:rPr>
                        <a:t>Scenario</a:t>
                      </a:r>
                      <a:endParaRPr lang="en-GB" sz="1800">
                        <a:effectLst/>
                        <a:latin typeface="Times New Roman" panose="02020603050405020304" pitchFamily="18" charset="0"/>
                        <a:ea typeface="Times New Roman" panose="02020603050405020304" pitchFamily="18" charset="0"/>
                      </a:endParaRPr>
                    </a:p>
                  </a:txBody>
                  <a:tcPr marL="44636" marR="44636" marT="0" marB="0"/>
                </a:tc>
                <a:tc>
                  <a:txBody>
                    <a:bodyPr/>
                    <a:lstStyle/>
                    <a:p>
                      <a:pPr>
                        <a:spcAft>
                          <a:spcPts val="0"/>
                        </a:spcAft>
                      </a:pPr>
                      <a:r>
                        <a:rPr lang="en-GB" sz="1800">
                          <a:effectLst/>
                        </a:rPr>
                        <a:t>Description</a:t>
                      </a:r>
                      <a:endParaRPr lang="en-GB" sz="1800">
                        <a:effectLst/>
                        <a:latin typeface="Times New Roman" panose="02020603050405020304" pitchFamily="18" charset="0"/>
                        <a:ea typeface="Times New Roman" panose="02020603050405020304" pitchFamily="18" charset="0"/>
                      </a:endParaRPr>
                    </a:p>
                  </a:txBody>
                  <a:tcPr marL="44636" marR="44636" marT="0" marB="0"/>
                </a:tc>
                <a:tc>
                  <a:txBody>
                    <a:bodyPr/>
                    <a:lstStyle/>
                    <a:p>
                      <a:pPr>
                        <a:spcAft>
                          <a:spcPts val="0"/>
                        </a:spcAft>
                      </a:pPr>
                      <a:r>
                        <a:rPr lang="el-GR" sz="1800" dirty="0">
                          <a:effectLst/>
                        </a:rPr>
                        <a:t>Δ</a:t>
                      </a:r>
                      <a:r>
                        <a:rPr lang="en-GB" sz="1800" dirty="0">
                          <a:effectLst/>
                        </a:rPr>
                        <a:t>ICER</a:t>
                      </a:r>
                      <a:endParaRPr lang="en-GB" sz="1800" dirty="0">
                        <a:effectLst/>
                        <a:latin typeface="Times New Roman" panose="02020603050405020304" pitchFamily="18" charset="0"/>
                        <a:ea typeface="Times New Roman" panose="02020603050405020304" pitchFamily="18" charset="0"/>
                      </a:endParaRPr>
                    </a:p>
                  </a:txBody>
                  <a:tcPr marL="44636" marR="44636" marT="0" marB="0"/>
                </a:tc>
                <a:tc>
                  <a:txBody>
                    <a:bodyPr/>
                    <a:lstStyle/>
                    <a:p>
                      <a:pPr algn="ctr">
                        <a:spcAft>
                          <a:spcPts val="0"/>
                        </a:spcAft>
                      </a:pPr>
                      <a:r>
                        <a:rPr lang="en-GB" sz="1800" dirty="0">
                          <a:effectLst/>
                        </a:rPr>
                        <a:t>ICER</a:t>
                      </a:r>
                      <a:endParaRPr lang="en-GB" sz="1800" dirty="0">
                        <a:effectLst/>
                        <a:latin typeface="Times New Roman" panose="02020603050405020304" pitchFamily="18" charset="0"/>
                        <a:ea typeface="Times New Roman" panose="02020603050405020304" pitchFamily="18" charset="0"/>
                      </a:endParaRPr>
                    </a:p>
                  </a:txBody>
                  <a:tcPr marL="44636" marR="44636" marT="0" marB="0"/>
                </a:tc>
                <a:extLst>
                  <a:ext uri="{0D108BD9-81ED-4DB2-BD59-A6C34878D82A}">
                    <a16:rowId xmlns:a16="http://schemas.microsoft.com/office/drawing/2014/main" val="3367931792"/>
                  </a:ext>
                </a:extLst>
              </a:tr>
              <a:tr h="658844">
                <a:tc>
                  <a:txBody>
                    <a:bodyPr/>
                    <a:lstStyle/>
                    <a:p>
                      <a:pPr>
                        <a:spcAft>
                          <a:spcPts val="0"/>
                        </a:spcAft>
                      </a:pPr>
                      <a:r>
                        <a:rPr lang="en-GB" sz="1800" dirty="0">
                          <a:effectLst/>
                        </a:rPr>
                        <a:t>Base-case vs. ABCP</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spcAft>
                          <a:spcPts val="0"/>
                        </a:spcAft>
                      </a:pPr>
                      <a:r>
                        <a:rPr lang="en-GB" sz="1800">
                          <a:effectLst/>
                        </a:rPr>
                        <a:t>Post-TE agreed base-case settings with updated lorlatinib PAS and list prices on comparators and subsequent treatments</a:t>
                      </a:r>
                      <a:endParaRPr lang="en-GB" sz="180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dirty="0">
                          <a:effectLst/>
                        </a:rPr>
                        <a:t>-</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dirty="0">
                          <a:effectLst/>
                        </a:rPr>
                        <a:t>Dominant</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extLst>
                  <a:ext uri="{0D108BD9-81ED-4DB2-BD59-A6C34878D82A}">
                    <a16:rowId xmlns:a16="http://schemas.microsoft.com/office/drawing/2014/main" val="4060240905"/>
                  </a:ext>
                </a:extLst>
              </a:tr>
              <a:tr h="658844">
                <a:tc>
                  <a:txBody>
                    <a:bodyPr/>
                    <a:lstStyle/>
                    <a:p>
                      <a:pPr>
                        <a:spcAft>
                          <a:spcPts val="0"/>
                        </a:spcAft>
                      </a:pPr>
                      <a:r>
                        <a:rPr lang="en-GB" sz="1800" dirty="0">
                          <a:effectLst/>
                        </a:rPr>
                        <a:t>Base-case + resolved issues</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spcAft>
                          <a:spcPts val="0"/>
                        </a:spcAft>
                      </a:pPr>
                      <a:r>
                        <a:rPr lang="en-GB" sz="1800">
                          <a:effectLst/>
                        </a:rPr>
                        <a:t>As above but with inputs updated for resolved issues 4, 6 and 7, and model errors corrected.</a:t>
                      </a:r>
                      <a:endParaRPr lang="en-GB" sz="180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dirty="0">
                          <a:effectLst/>
                        </a:rPr>
                        <a:t>-</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a:effectLst/>
                        </a:rPr>
                        <a:t>£12,505</a:t>
                      </a:r>
                      <a:endParaRPr lang="en-GB" sz="1800">
                        <a:effectLst/>
                        <a:latin typeface="Times New Roman" panose="02020603050405020304" pitchFamily="18" charset="0"/>
                        <a:ea typeface="Times New Roman" panose="02020603050405020304" pitchFamily="18" charset="0"/>
                      </a:endParaRPr>
                    </a:p>
                  </a:txBody>
                  <a:tcPr marL="44636" marR="44636" marT="0" marB="0" anchor="ctr"/>
                </a:tc>
                <a:extLst>
                  <a:ext uri="{0D108BD9-81ED-4DB2-BD59-A6C34878D82A}">
                    <a16:rowId xmlns:a16="http://schemas.microsoft.com/office/drawing/2014/main" val="2909136090"/>
                  </a:ext>
                </a:extLst>
              </a:tr>
              <a:tr h="384649">
                <a:tc rowSpan="3">
                  <a:txBody>
                    <a:bodyPr/>
                    <a:lstStyle/>
                    <a:p>
                      <a:pPr>
                        <a:spcAft>
                          <a:spcPts val="0"/>
                        </a:spcAft>
                      </a:pPr>
                      <a:r>
                        <a:rPr lang="en-GB" sz="1800" dirty="0">
                          <a:effectLst/>
                        </a:rPr>
                        <a:t>Base-case + different PD utilities (Issue 5)</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spcAft>
                          <a:spcPts val="0"/>
                        </a:spcAft>
                      </a:pPr>
                      <a:r>
                        <a:rPr lang="en-GB" sz="1800">
                          <a:effectLst/>
                        </a:rPr>
                        <a:t>0.59 PD utility</a:t>
                      </a:r>
                      <a:endParaRPr lang="en-GB" sz="180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dirty="0">
                          <a:effectLst/>
                        </a:rPr>
                        <a:t>-</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dirty="0">
                          <a:effectLst/>
                        </a:rPr>
                        <a:t>£13,109</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extLst>
                  <a:ext uri="{0D108BD9-81ED-4DB2-BD59-A6C34878D82A}">
                    <a16:rowId xmlns:a16="http://schemas.microsoft.com/office/drawing/2014/main" val="989727087"/>
                  </a:ext>
                </a:extLst>
              </a:tr>
              <a:tr h="384649">
                <a:tc vMerge="1">
                  <a:txBody>
                    <a:bodyPr/>
                    <a:lstStyle/>
                    <a:p>
                      <a:endParaRPr lang="en-GB"/>
                    </a:p>
                  </a:txBody>
                  <a:tcPr/>
                </a:tc>
                <a:tc>
                  <a:txBody>
                    <a:bodyPr/>
                    <a:lstStyle/>
                    <a:p>
                      <a:pPr>
                        <a:spcAft>
                          <a:spcPts val="0"/>
                        </a:spcAft>
                      </a:pPr>
                      <a:r>
                        <a:rPr lang="en-GB" sz="1800" b="0" dirty="0"/>
                        <a:t>0.65 for lorlatinib PD/on treatment</a:t>
                      </a:r>
                    </a:p>
                    <a:p>
                      <a:pPr>
                        <a:spcAft>
                          <a:spcPts val="0"/>
                        </a:spcAft>
                      </a:pPr>
                      <a:r>
                        <a:rPr lang="en-GB" sz="1800" b="0" dirty="0"/>
                        <a:t>0.59 PD/off treatment </a:t>
                      </a:r>
                      <a:r>
                        <a:rPr lang="en-GB" sz="1800" dirty="0"/>
                        <a:t>in both arms</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dirty="0">
                          <a:effectLst/>
                        </a:rPr>
                        <a:t>-</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a:effectLst/>
                        </a:rPr>
                        <a:t>£12,935</a:t>
                      </a:r>
                      <a:endParaRPr lang="en-GB" sz="1800">
                        <a:effectLst/>
                        <a:latin typeface="Times New Roman" panose="02020603050405020304" pitchFamily="18" charset="0"/>
                        <a:ea typeface="Times New Roman" panose="02020603050405020304" pitchFamily="18" charset="0"/>
                      </a:endParaRPr>
                    </a:p>
                  </a:txBody>
                  <a:tcPr marL="44636" marR="44636" marT="0" marB="0" anchor="ctr"/>
                </a:tc>
                <a:extLst>
                  <a:ext uri="{0D108BD9-81ED-4DB2-BD59-A6C34878D82A}">
                    <a16:rowId xmlns:a16="http://schemas.microsoft.com/office/drawing/2014/main" val="142332479"/>
                  </a:ext>
                </a:extLst>
              </a:tr>
              <a:tr h="384649">
                <a:tc vMerge="1">
                  <a:txBody>
                    <a:bodyPr/>
                    <a:lstStyle/>
                    <a:p>
                      <a:endParaRPr lang="en-GB"/>
                    </a:p>
                  </a:txBody>
                  <a:tcPr/>
                </a:tc>
                <a:tc>
                  <a:txBody>
                    <a:bodyPr/>
                    <a:lstStyle/>
                    <a:p>
                      <a:pPr>
                        <a:spcAft>
                          <a:spcPts val="0"/>
                        </a:spcAft>
                      </a:pPr>
                      <a:r>
                        <a:rPr lang="en-GB" sz="1800" b="0" dirty="0"/>
                        <a:t>0.65 for lorlatinib PD/on treatment</a:t>
                      </a:r>
                    </a:p>
                    <a:p>
                      <a:pPr>
                        <a:spcAft>
                          <a:spcPts val="0"/>
                        </a:spcAft>
                      </a:pPr>
                      <a:r>
                        <a:rPr lang="en-GB" sz="1800" b="0" dirty="0"/>
                        <a:t>0.46 PD/off treatment </a:t>
                      </a:r>
                      <a:r>
                        <a:rPr lang="en-GB" sz="1800" dirty="0"/>
                        <a:t>in both arms</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dirty="0">
                          <a:effectLst/>
                        </a:rPr>
                        <a:t>-</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a:txBody>
                    <a:bodyPr/>
                    <a:lstStyle/>
                    <a:p>
                      <a:pPr algn="ctr">
                        <a:spcAft>
                          <a:spcPts val="0"/>
                        </a:spcAft>
                      </a:pPr>
                      <a:r>
                        <a:rPr lang="en-GB" sz="1800" dirty="0">
                          <a:effectLst/>
                        </a:rPr>
                        <a:t>£13,978</a:t>
                      </a:r>
                      <a:endParaRPr lang="en-GB" sz="1800" dirty="0">
                        <a:effectLst/>
                        <a:latin typeface="Times New Roman" panose="02020603050405020304" pitchFamily="18" charset="0"/>
                        <a:ea typeface="Times New Roman" panose="02020603050405020304" pitchFamily="18" charset="0"/>
                      </a:endParaRPr>
                    </a:p>
                  </a:txBody>
                  <a:tcPr marL="44636" marR="44636" marT="0" marB="0"/>
                </a:tc>
                <a:extLst>
                  <a:ext uri="{0D108BD9-81ED-4DB2-BD59-A6C34878D82A}">
                    <a16:rowId xmlns:a16="http://schemas.microsoft.com/office/drawing/2014/main" val="4089420257"/>
                  </a:ext>
                </a:extLst>
              </a:tr>
              <a:tr h="571635">
                <a:tc gridSpan="4">
                  <a:txBody>
                    <a:bodyPr/>
                    <a:lstStyle/>
                    <a:p>
                      <a:pPr>
                        <a:spcAft>
                          <a:spcPts val="0"/>
                        </a:spcAft>
                      </a:pPr>
                      <a:r>
                        <a:rPr lang="en-GB" sz="1800" dirty="0">
                          <a:effectLst/>
                        </a:rPr>
                        <a:t>Notes: All scenarios include the confidential PAS for lorlatinib and apply list prices for comparator and subsequent treatments.</a:t>
                      </a:r>
                      <a:endParaRPr lang="en-GB" sz="1800" dirty="0">
                        <a:effectLst/>
                        <a:latin typeface="Times New Roman" panose="02020603050405020304" pitchFamily="18" charset="0"/>
                        <a:ea typeface="Times New Roman" panose="02020603050405020304" pitchFamily="18" charset="0"/>
                      </a:endParaRPr>
                    </a:p>
                  </a:txBody>
                  <a:tcPr marL="44636" marR="44636" marT="0" marB="0" anchor="ct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35685813"/>
                  </a:ext>
                </a:extLst>
              </a:tr>
            </a:tbl>
          </a:graphicData>
        </a:graphic>
      </p:graphicFrame>
    </p:spTree>
    <p:extLst>
      <p:ext uri="{BB962C8B-B14F-4D97-AF65-F5344CB8AC3E}">
        <p14:creationId xmlns:p14="http://schemas.microsoft.com/office/powerpoint/2010/main" val="69089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8333E-8DA0-4CC9-BE3A-82405F1D546A}"/>
              </a:ext>
            </a:extLst>
          </p:cNvPr>
          <p:cNvSpPr>
            <a:spLocks noGrp="1"/>
          </p:cNvSpPr>
          <p:nvPr>
            <p:ph type="title"/>
          </p:nvPr>
        </p:nvSpPr>
        <p:spPr>
          <a:xfrm>
            <a:off x="508000" y="453699"/>
            <a:ext cx="9826848" cy="765501"/>
          </a:xfrm>
        </p:spPr>
        <p:txBody>
          <a:bodyPr/>
          <a:lstStyle/>
          <a:p>
            <a:r>
              <a:rPr lang="en-US" dirty="0"/>
              <a:t>ABCP – ERG-reduced population adjustment</a:t>
            </a:r>
            <a:endParaRPr lang="en-GB" dirty="0"/>
          </a:p>
        </p:txBody>
      </p:sp>
      <p:sp>
        <p:nvSpPr>
          <p:cNvPr id="3" name="Slide Number Placeholder 2">
            <a:extLst>
              <a:ext uri="{FF2B5EF4-FFF2-40B4-BE49-F238E27FC236}">
                <a16:creationId xmlns:a16="http://schemas.microsoft.com/office/drawing/2014/main" id="{2517DF73-9A0D-4D88-9A5A-741677F34E4E}"/>
              </a:ext>
            </a:extLst>
          </p:cNvPr>
          <p:cNvSpPr>
            <a:spLocks noGrp="1"/>
          </p:cNvSpPr>
          <p:nvPr>
            <p:ph type="sldNum" sz="quarter" idx="12"/>
          </p:nvPr>
        </p:nvSpPr>
        <p:spPr/>
        <p:txBody>
          <a:bodyPr/>
          <a:lstStyle/>
          <a:p>
            <a:fld id="{DDBE135E-2566-4748-853C-8A3B78F0FB00}" type="slidenum">
              <a:rPr lang="en-GB" smtClean="0"/>
              <a:t>22</a:t>
            </a:fld>
            <a:endParaRPr lang="en-GB" dirty="0"/>
          </a:p>
        </p:txBody>
      </p:sp>
      <p:grpSp>
        <p:nvGrpSpPr>
          <p:cNvPr id="11" name="Group 10">
            <a:extLst>
              <a:ext uri="{FF2B5EF4-FFF2-40B4-BE49-F238E27FC236}">
                <a16:creationId xmlns:a16="http://schemas.microsoft.com/office/drawing/2014/main" id="{8F4E9289-5466-4F11-B655-F46FDDE4701D}"/>
              </a:ext>
            </a:extLst>
          </p:cNvPr>
          <p:cNvGrpSpPr/>
          <p:nvPr/>
        </p:nvGrpSpPr>
        <p:grpSpPr>
          <a:xfrm>
            <a:off x="508000" y="1555390"/>
            <a:ext cx="555256" cy="2409029"/>
            <a:chOff x="508000" y="1371602"/>
            <a:chExt cx="555256" cy="2409029"/>
          </a:xfrm>
        </p:grpSpPr>
        <p:sp>
          <p:nvSpPr>
            <p:cNvPr id="9" name="TextBox 8">
              <a:extLst>
                <a:ext uri="{FF2B5EF4-FFF2-40B4-BE49-F238E27FC236}">
                  <a16:creationId xmlns:a16="http://schemas.microsoft.com/office/drawing/2014/main" id="{8761C7C8-3C27-41B8-8B2A-6C5F0B2C6EFD}"/>
                </a:ext>
              </a:extLst>
            </p:cNvPr>
            <p:cNvSpPr txBox="1"/>
            <p:nvPr/>
          </p:nvSpPr>
          <p:spPr>
            <a:xfrm rot="16200000">
              <a:off x="-298895" y="2437616"/>
              <a:ext cx="2169045" cy="276999"/>
            </a:xfrm>
            <a:prstGeom prst="rect">
              <a:avLst/>
            </a:prstGeom>
            <a:noFill/>
          </p:spPr>
          <p:txBody>
            <a:bodyPr wrap="square" lIns="0" tIns="0" rIns="0" bIns="0" rtlCol="0">
              <a:spAutoFit/>
            </a:bodyPr>
            <a:lstStyle/>
            <a:p>
              <a:r>
                <a:rPr lang="en-US" sz="1800" dirty="0">
                  <a:solidFill>
                    <a:schemeClr val="tx1"/>
                  </a:solidFill>
                </a:rPr>
                <a:t>Company base case</a:t>
              </a:r>
              <a:endParaRPr lang="en-GB" sz="1800" dirty="0" err="1">
                <a:solidFill>
                  <a:schemeClr val="tx1"/>
                </a:solidFill>
              </a:endParaRPr>
            </a:p>
          </p:txBody>
        </p:sp>
        <p:sp>
          <p:nvSpPr>
            <p:cNvPr id="10" name="Rectangle 9">
              <a:extLst>
                <a:ext uri="{FF2B5EF4-FFF2-40B4-BE49-F238E27FC236}">
                  <a16:creationId xmlns:a16="http://schemas.microsoft.com/office/drawing/2014/main" id="{302FEDBC-7C99-451A-A011-C59FEE2F7815}"/>
                </a:ext>
              </a:extLst>
            </p:cNvPr>
            <p:cNvSpPr/>
            <p:nvPr/>
          </p:nvSpPr>
          <p:spPr>
            <a:xfrm>
              <a:off x="508000" y="1371602"/>
              <a:ext cx="555256" cy="2409029"/>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43DDE0C2-638C-4940-8374-CFD829095335}"/>
              </a:ext>
            </a:extLst>
          </p:cNvPr>
          <p:cNvGrpSpPr/>
          <p:nvPr/>
        </p:nvGrpSpPr>
        <p:grpSpPr>
          <a:xfrm>
            <a:off x="508000" y="4300609"/>
            <a:ext cx="555256" cy="2409029"/>
            <a:chOff x="508000" y="1371602"/>
            <a:chExt cx="555256" cy="2409029"/>
          </a:xfrm>
        </p:grpSpPr>
        <p:sp>
          <p:nvSpPr>
            <p:cNvPr id="13" name="TextBox 12">
              <a:extLst>
                <a:ext uri="{FF2B5EF4-FFF2-40B4-BE49-F238E27FC236}">
                  <a16:creationId xmlns:a16="http://schemas.microsoft.com/office/drawing/2014/main" id="{F0681BDF-483F-402A-94A7-7E2C57F8A5DE}"/>
                </a:ext>
              </a:extLst>
            </p:cNvPr>
            <p:cNvSpPr txBox="1"/>
            <p:nvPr/>
          </p:nvSpPr>
          <p:spPr>
            <a:xfrm rot="16200000">
              <a:off x="-324205" y="2412306"/>
              <a:ext cx="2219665" cy="276999"/>
            </a:xfrm>
            <a:prstGeom prst="rect">
              <a:avLst/>
            </a:prstGeom>
            <a:noFill/>
          </p:spPr>
          <p:txBody>
            <a:bodyPr wrap="square" lIns="0" tIns="0" rIns="0" bIns="0" rtlCol="0">
              <a:spAutoFit/>
            </a:bodyPr>
            <a:lstStyle/>
            <a:p>
              <a:r>
                <a:rPr lang="en-US" sz="1800" dirty="0">
                  <a:solidFill>
                    <a:schemeClr val="tx1"/>
                  </a:solidFill>
                </a:rPr>
                <a:t>ERG 25% adjustment</a:t>
              </a:r>
              <a:endParaRPr lang="en-GB" sz="1800" dirty="0" err="1">
                <a:solidFill>
                  <a:schemeClr val="tx1"/>
                </a:solidFill>
              </a:endParaRPr>
            </a:p>
          </p:txBody>
        </p:sp>
        <p:sp>
          <p:nvSpPr>
            <p:cNvPr id="14" name="Rectangle 13">
              <a:extLst>
                <a:ext uri="{FF2B5EF4-FFF2-40B4-BE49-F238E27FC236}">
                  <a16:creationId xmlns:a16="http://schemas.microsoft.com/office/drawing/2014/main" id="{AB39F08C-1B73-4082-81B8-FCE01A73736B}"/>
                </a:ext>
              </a:extLst>
            </p:cNvPr>
            <p:cNvSpPr/>
            <p:nvPr/>
          </p:nvSpPr>
          <p:spPr>
            <a:xfrm>
              <a:off x="508000" y="1371602"/>
              <a:ext cx="555256" cy="2409029"/>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Rectangle 3">
            <a:extLst>
              <a:ext uri="{FF2B5EF4-FFF2-40B4-BE49-F238E27FC236}">
                <a16:creationId xmlns:a16="http://schemas.microsoft.com/office/drawing/2014/main" id="{612B3A77-F0DF-4310-9AAE-8F73025FA6CF}"/>
              </a:ext>
            </a:extLst>
          </p:cNvPr>
          <p:cNvSpPr/>
          <p:nvPr/>
        </p:nvSpPr>
        <p:spPr>
          <a:xfrm>
            <a:off x="1412386" y="1382235"/>
            <a:ext cx="7210617" cy="5921267"/>
          </a:xfrm>
          <a:prstGeom prst="rect">
            <a:avLst/>
          </a:prstGeom>
          <a:solidFill>
            <a:srgbClr val="00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DBE37BD-3B16-40D6-811E-49102F50D18E}"/>
              </a:ext>
            </a:extLst>
          </p:cNvPr>
          <p:cNvSpPr txBox="1"/>
          <p:nvPr/>
        </p:nvSpPr>
        <p:spPr>
          <a:xfrm>
            <a:off x="4476308" y="1371602"/>
            <a:ext cx="5858540" cy="1384995"/>
          </a:xfrm>
          <a:prstGeom prst="rect">
            <a:avLst/>
          </a:prstGeom>
          <a:solidFill>
            <a:schemeClr val="accent6">
              <a:lumMod val="20000"/>
              <a:lumOff val="80000"/>
            </a:schemeClr>
          </a:solidFill>
          <a:ln w="25400">
            <a:solidFill>
              <a:schemeClr val="bg2"/>
            </a:solidFill>
          </a:ln>
        </p:spPr>
        <p:txBody>
          <a:bodyPr wrap="square" lIns="0" tIns="0" rIns="0" bIns="0" rtlCol="0">
            <a:spAutoFit/>
          </a:bodyPr>
          <a:lstStyle/>
          <a:p>
            <a:r>
              <a:rPr lang="en-GB" sz="1800" dirty="0"/>
              <a:t>OS curves applied in the company’s revised base case, with adjustment to the PDC curve to reflect superior efficacy compared to single agent chemotherapy, and the company’s full population adjustment (for ALK+ versus EGFR+) applied to ABCP. </a:t>
            </a:r>
            <a:endParaRPr lang="en-GB" sz="1800" dirty="0">
              <a:solidFill>
                <a:schemeClr val="tx1"/>
              </a:solidFill>
            </a:endParaRPr>
          </a:p>
        </p:txBody>
      </p:sp>
      <p:sp>
        <p:nvSpPr>
          <p:cNvPr id="8" name="TextBox 7">
            <a:extLst>
              <a:ext uri="{FF2B5EF4-FFF2-40B4-BE49-F238E27FC236}">
                <a16:creationId xmlns:a16="http://schemas.microsoft.com/office/drawing/2014/main" id="{F4799BDA-94CA-4895-ABA0-97825868E617}"/>
              </a:ext>
            </a:extLst>
          </p:cNvPr>
          <p:cNvSpPr txBox="1"/>
          <p:nvPr/>
        </p:nvSpPr>
        <p:spPr>
          <a:xfrm>
            <a:off x="4476308" y="4804666"/>
            <a:ext cx="5858540" cy="1107996"/>
          </a:xfrm>
          <a:prstGeom prst="rect">
            <a:avLst/>
          </a:prstGeom>
          <a:solidFill>
            <a:schemeClr val="accent6">
              <a:lumMod val="20000"/>
              <a:lumOff val="80000"/>
            </a:schemeClr>
          </a:solidFill>
          <a:ln w="25400">
            <a:solidFill>
              <a:schemeClr val="bg2"/>
            </a:solidFill>
          </a:ln>
        </p:spPr>
        <p:txBody>
          <a:bodyPr wrap="square" lIns="0" tIns="0" rIns="0" bIns="0" rtlCol="0">
            <a:spAutoFit/>
          </a:bodyPr>
          <a:lstStyle/>
          <a:p>
            <a:r>
              <a:rPr lang="en-GB" sz="1800" dirty="0"/>
              <a:t>OS curves applied in ERG exploratory ABCP comparison, with a proportionally reduced population adjustment (for ALK+ versus EGFR+) applied to ABCP for improved clinical plausibility relative to PDC efficacy.</a:t>
            </a:r>
            <a:endParaRPr lang="en-GB" sz="1800" dirty="0">
              <a:solidFill>
                <a:schemeClr val="tx1"/>
              </a:solidFill>
            </a:endParaRPr>
          </a:p>
        </p:txBody>
      </p:sp>
    </p:spTree>
    <p:extLst>
      <p:ext uri="{BB962C8B-B14F-4D97-AF65-F5344CB8AC3E}">
        <p14:creationId xmlns:p14="http://schemas.microsoft.com/office/powerpoint/2010/main" val="226864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3E569D-D2D9-489F-ABE4-6001DE6BF4F2}"/>
              </a:ext>
            </a:extLst>
          </p:cNvPr>
          <p:cNvSpPr>
            <a:spLocks noGrp="1"/>
          </p:cNvSpPr>
          <p:nvPr>
            <p:ph type="title"/>
          </p:nvPr>
        </p:nvSpPr>
        <p:spPr>
          <a:xfrm>
            <a:off x="459858" y="485598"/>
            <a:ext cx="9773684" cy="765501"/>
          </a:xfrm>
        </p:spPr>
        <p:txBody>
          <a:bodyPr/>
          <a:lstStyle/>
          <a:p>
            <a:r>
              <a:rPr lang="en-US" dirty="0"/>
              <a:t>ERG exploratory analysis (lorlatinib v ABCP)</a:t>
            </a:r>
            <a:endParaRPr lang="en-GB" dirty="0"/>
          </a:p>
        </p:txBody>
      </p:sp>
      <p:sp>
        <p:nvSpPr>
          <p:cNvPr id="3" name="Slide Number Placeholder 2">
            <a:extLst>
              <a:ext uri="{FF2B5EF4-FFF2-40B4-BE49-F238E27FC236}">
                <a16:creationId xmlns:a16="http://schemas.microsoft.com/office/drawing/2014/main" id="{E0C67C62-34D7-4146-9D16-14ACDEE738A9}"/>
              </a:ext>
            </a:extLst>
          </p:cNvPr>
          <p:cNvSpPr>
            <a:spLocks noGrp="1"/>
          </p:cNvSpPr>
          <p:nvPr>
            <p:ph type="sldNum" sz="quarter" idx="12"/>
          </p:nvPr>
        </p:nvSpPr>
        <p:spPr/>
        <p:txBody>
          <a:bodyPr/>
          <a:lstStyle/>
          <a:p>
            <a:fld id="{DDBE135E-2566-4748-853C-8A3B78F0FB00}" type="slidenum">
              <a:rPr lang="en-GB" smtClean="0"/>
              <a:t>23</a:t>
            </a:fld>
            <a:endParaRPr lang="en-GB" dirty="0"/>
          </a:p>
        </p:txBody>
      </p:sp>
      <p:graphicFrame>
        <p:nvGraphicFramePr>
          <p:cNvPr id="7" name="Table 6">
            <a:extLst>
              <a:ext uri="{FF2B5EF4-FFF2-40B4-BE49-F238E27FC236}">
                <a16:creationId xmlns:a16="http://schemas.microsoft.com/office/drawing/2014/main" id="{AE4D4068-30AD-414D-A11C-77A0E425BF89}"/>
              </a:ext>
            </a:extLst>
          </p:cNvPr>
          <p:cNvGraphicFramePr>
            <a:graphicFrameLocks noGrp="1"/>
          </p:cNvGraphicFramePr>
          <p:nvPr>
            <p:extLst>
              <p:ext uri="{D42A27DB-BD31-4B8C-83A1-F6EECF244321}">
                <p14:modId xmlns:p14="http://schemas.microsoft.com/office/powerpoint/2010/main" val="2781850666"/>
              </p:ext>
            </p:extLst>
          </p:nvPr>
        </p:nvGraphicFramePr>
        <p:xfrm>
          <a:off x="515620" y="1219200"/>
          <a:ext cx="9473610" cy="5592371"/>
        </p:xfrm>
        <a:graphic>
          <a:graphicData uri="http://schemas.openxmlformats.org/drawingml/2006/table">
            <a:tbl>
              <a:tblPr firstRow="1" firstCol="1" bandRow="1">
                <a:tableStyleId>{F5AB1C69-6EDB-4FF4-983F-18BD219EF322}</a:tableStyleId>
              </a:tblPr>
              <a:tblGrid>
                <a:gridCol w="3419371">
                  <a:extLst>
                    <a:ext uri="{9D8B030D-6E8A-4147-A177-3AD203B41FA5}">
                      <a16:colId xmlns:a16="http://schemas.microsoft.com/office/drawing/2014/main" val="388768227"/>
                    </a:ext>
                  </a:extLst>
                </a:gridCol>
                <a:gridCol w="3267531">
                  <a:extLst>
                    <a:ext uri="{9D8B030D-6E8A-4147-A177-3AD203B41FA5}">
                      <a16:colId xmlns:a16="http://schemas.microsoft.com/office/drawing/2014/main" val="1192382699"/>
                    </a:ext>
                  </a:extLst>
                </a:gridCol>
                <a:gridCol w="2786708">
                  <a:extLst>
                    <a:ext uri="{9D8B030D-6E8A-4147-A177-3AD203B41FA5}">
                      <a16:colId xmlns:a16="http://schemas.microsoft.com/office/drawing/2014/main" val="379928555"/>
                    </a:ext>
                  </a:extLst>
                </a:gridCol>
              </a:tblGrid>
              <a:tr h="277998">
                <a:tc>
                  <a:txBody>
                    <a:bodyPr/>
                    <a:lstStyle/>
                    <a:p>
                      <a:pPr>
                        <a:lnSpc>
                          <a:spcPct val="107000"/>
                        </a:lnSpc>
                        <a:spcAft>
                          <a:spcPts val="0"/>
                        </a:spcAft>
                      </a:pPr>
                      <a:r>
                        <a:rPr lang="en-GB" sz="1800" dirty="0">
                          <a:effectLst/>
                        </a:rPr>
                        <a:t>Scenario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nSpc>
                          <a:spcPct val="107000"/>
                        </a:lnSpc>
                        <a:spcAft>
                          <a:spcPts val="0"/>
                        </a:spcAft>
                      </a:pPr>
                      <a:r>
                        <a:rPr lang="en-GB" sz="1800">
                          <a:effectLst/>
                        </a:rPr>
                        <a:t>Description</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gn="ctr">
                        <a:lnSpc>
                          <a:spcPct val="107000"/>
                        </a:lnSpc>
                        <a:spcAft>
                          <a:spcPts val="0"/>
                        </a:spcAft>
                      </a:pPr>
                      <a:r>
                        <a:rPr lang="en-GB" sz="1800">
                          <a:effectLst/>
                        </a:rPr>
                        <a:t>ICER</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extLst>
                  <a:ext uri="{0D108BD9-81ED-4DB2-BD59-A6C34878D82A}">
                    <a16:rowId xmlns:a16="http://schemas.microsoft.com/office/drawing/2014/main" val="1128907004"/>
                  </a:ext>
                </a:extLst>
              </a:tr>
              <a:tr h="863511">
                <a:tc>
                  <a:txBody>
                    <a:bodyPr/>
                    <a:lstStyle/>
                    <a:p>
                      <a:pPr>
                        <a:lnSpc>
                          <a:spcPct val="107000"/>
                        </a:lnSpc>
                        <a:spcAft>
                          <a:spcPts val="0"/>
                        </a:spcAft>
                      </a:pPr>
                      <a:r>
                        <a:rPr lang="en-GB" sz="1800" dirty="0">
                          <a:effectLst/>
                        </a:rPr>
                        <a:t>Base-case but updated with resolved issues and ERG corrections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nSpc>
                          <a:spcPct val="107000"/>
                        </a:lnSpc>
                        <a:spcAft>
                          <a:spcPts val="0"/>
                        </a:spcAft>
                      </a:pPr>
                      <a:r>
                        <a:rPr lang="en-GB" sz="1800" dirty="0">
                          <a:effectLst/>
                        </a:rPr>
                        <a:t>Inputs updated for resolved issues 2, 4, 6 and 7, and ERG revisions.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gn="ctr">
                        <a:lnSpc>
                          <a:spcPct val="107000"/>
                        </a:lnSpc>
                        <a:spcAft>
                          <a:spcPts val="0"/>
                        </a:spcAft>
                      </a:pPr>
                      <a:r>
                        <a:rPr lang="en-GB" sz="1800">
                          <a:effectLst/>
                        </a:rPr>
                        <a:t>£12,505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nchor="ctr"/>
                </a:tc>
                <a:extLst>
                  <a:ext uri="{0D108BD9-81ED-4DB2-BD59-A6C34878D82A}">
                    <a16:rowId xmlns:a16="http://schemas.microsoft.com/office/drawing/2014/main" val="2741354313"/>
                  </a:ext>
                </a:extLst>
              </a:tr>
              <a:tr h="863511">
                <a:tc>
                  <a:txBody>
                    <a:bodyPr/>
                    <a:lstStyle/>
                    <a:p>
                      <a:pPr>
                        <a:lnSpc>
                          <a:spcPct val="107000"/>
                        </a:lnSpc>
                        <a:spcAft>
                          <a:spcPts val="0"/>
                        </a:spcAft>
                      </a:pPr>
                      <a:r>
                        <a:rPr lang="en-GB" sz="1800" dirty="0">
                          <a:effectLst/>
                        </a:rPr>
                        <a:t>Updated base case with alternative extrapolation of lorlatinib OS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nSpc>
                          <a:spcPct val="107000"/>
                        </a:lnSpc>
                        <a:spcAft>
                          <a:spcPts val="0"/>
                        </a:spcAft>
                      </a:pPr>
                      <a:r>
                        <a:rPr lang="en-GB" sz="1800" dirty="0">
                          <a:effectLst/>
                        </a:rPr>
                        <a:t>Exponential rather than generalised gamma for lorlatinib OS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gn="ctr">
                        <a:lnSpc>
                          <a:spcPct val="107000"/>
                        </a:lnSpc>
                        <a:spcAft>
                          <a:spcPts val="0"/>
                        </a:spcAft>
                      </a:pPr>
                      <a:r>
                        <a:rPr lang="en-GB" sz="1800">
                          <a:effectLst/>
                        </a:rPr>
                        <a:t>£10,576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nchor="ctr"/>
                </a:tc>
                <a:extLst>
                  <a:ext uri="{0D108BD9-81ED-4DB2-BD59-A6C34878D82A}">
                    <a16:rowId xmlns:a16="http://schemas.microsoft.com/office/drawing/2014/main" val="1584091653"/>
                  </a:ext>
                </a:extLst>
              </a:tr>
              <a:tr h="863511">
                <a:tc>
                  <a:txBody>
                    <a:bodyPr/>
                    <a:lstStyle/>
                    <a:p>
                      <a:pPr>
                        <a:lnSpc>
                          <a:spcPct val="107000"/>
                        </a:lnSpc>
                        <a:spcAft>
                          <a:spcPts val="0"/>
                        </a:spcAft>
                      </a:pPr>
                      <a:r>
                        <a:rPr lang="en-GB" sz="1800" dirty="0">
                          <a:effectLst/>
                        </a:rPr>
                        <a:t>Updated base case with reduced population adjustment for ABCP curves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nSpc>
                          <a:spcPct val="107000"/>
                        </a:lnSpc>
                        <a:spcAft>
                          <a:spcPts val="0"/>
                        </a:spcAft>
                      </a:pPr>
                      <a:r>
                        <a:rPr lang="en-GB" sz="1800">
                          <a:effectLst/>
                        </a:rPr>
                        <a:t>25% reduction applied to log HRs for population adjustment of ABCP curves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gn="ctr">
                        <a:lnSpc>
                          <a:spcPct val="107000"/>
                        </a:lnSpc>
                        <a:spcAft>
                          <a:spcPts val="0"/>
                        </a:spcAft>
                      </a:pPr>
                      <a:r>
                        <a:rPr lang="en-GB" sz="1800">
                          <a:effectLst/>
                        </a:rPr>
                        <a:t>£5,514</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nchor="ctr"/>
                </a:tc>
                <a:extLst>
                  <a:ext uri="{0D108BD9-81ED-4DB2-BD59-A6C34878D82A}">
                    <a16:rowId xmlns:a16="http://schemas.microsoft.com/office/drawing/2014/main" val="1931791388"/>
                  </a:ext>
                </a:extLst>
              </a:tr>
              <a:tr h="277998">
                <a:tc rowSpan="3">
                  <a:txBody>
                    <a:bodyPr/>
                    <a:lstStyle/>
                    <a:p>
                      <a:pPr>
                        <a:lnSpc>
                          <a:spcPct val="107000"/>
                        </a:lnSpc>
                        <a:spcAft>
                          <a:spcPts val="0"/>
                        </a:spcAft>
                      </a:pPr>
                      <a:r>
                        <a:rPr lang="en-GB" sz="1800" dirty="0">
                          <a:effectLst/>
                        </a:rPr>
                        <a:t>Above scenario with the company’s different PD utilities applied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nSpc>
                          <a:spcPct val="107000"/>
                        </a:lnSpc>
                        <a:spcAft>
                          <a:spcPts val="0"/>
                        </a:spcAft>
                      </a:pPr>
                      <a:r>
                        <a:rPr lang="en-GB" sz="1800" dirty="0">
                          <a:effectLst/>
                        </a:rPr>
                        <a:t>0.59 PD utility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gn="ctr">
                        <a:lnSpc>
                          <a:spcPct val="107000"/>
                        </a:lnSpc>
                        <a:spcAft>
                          <a:spcPts val="0"/>
                        </a:spcAft>
                      </a:pPr>
                      <a:r>
                        <a:rPr lang="en-GB" sz="1800">
                          <a:effectLst/>
                        </a:rPr>
                        <a:t>£5,759</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nchor="ctr"/>
                </a:tc>
                <a:extLst>
                  <a:ext uri="{0D108BD9-81ED-4DB2-BD59-A6C34878D82A}">
                    <a16:rowId xmlns:a16="http://schemas.microsoft.com/office/drawing/2014/main" val="1651143514"/>
                  </a:ext>
                </a:extLst>
              </a:tr>
              <a:tr h="277998">
                <a:tc vMerge="1">
                  <a:txBody>
                    <a:bodyPr/>
                    <a:lstStyle/>
                    <a:p>
                      <a:endParaRPr lang="en-GB"/>
                    </a:p>
                  </a:txBody>
                  <a:tcPr/>
                </a:tc>
                <a:tc>
                  <a:txBody>
                    <a:bodyPr/>
                    <a:lstStyle/>
                    <a:p>
                      <a:pPr>
                        <a:lnSpc>
                          <a:spcPct val="107000"/>
                        </a:lnSpc>
                        <a:spcAft>
                          <a:spcPts val="0"/>
                        </a:spcAft>
                      </a:pPr>
                      <a:r>
                        <a:rPr lang="en-GB" sz="1800">
                          <a:effectLst/>
                        </a:rPr>
                        <a:t>Utility method 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gn="ctr">
                        <a:lnSpc>
                          <a:spcPct val="107000"/>
                        </a:lnSpc>
                        <a:spcAft>
                          <a:spcPts val="0"/>
                        </a:spcAft>
                      </a:pPr>
                      <a:r>
                        <a:rPr lang="en-GB" sz="1800">
                          <a:effectLst/>
                        </a:rPr>
                        <a:t>£5,665</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nchor="ctr"/>
                </a:tc>
                <a:extLst>
                  <a:ext uri="{0D108BD9-81ED-4DB2-BD59-A6C34878D82A}">
                    <a16:rowId xmlns:a16="http://schemas.microsoft.com/office/drawing/2014/main" val="3041363105"/>
                  </a:ext>
                </a:extLst>
              </a:tr>
              <a:tr h="307514">
                <a:tc vMerge="1">
                  <a:txBody>
                    <a:bodyPr/>
                    <a:lstStyle/>
                    <a:p>
                      <a:endParaRPr lang="en-GB"/>
                    </a:p>
                  </a:txBody>
                  <a:tcPr/>
                </a:tc>
                <a:tc>
                  <a:txBody>
                    <a:bodyPr/>
                    <a:lstStyle/>
                    <a:p>
                      <a:pPr>
                        <a:lnSpc>
                          <a:spcPct val="107000"/>
                        </a:lnSpc>
                        <a:spcAft>
                          <a:spcPts val="0"/>
                        </a:spcAft>
                      </a:pPr>
                      <a:r>
                        <a:rPr lang="en-GB" sz="1800">
                          <a:effectLst/>
                        </a:rPr>
                        <a:t>Utility method 2</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gn="ctr">
                        <a:lnSpc>
                          <a:spcPct val="107000"/>
                        </a:lnSpc>
                        <a:spcAft>
                          <a:spcPts val="0"/>
                        </a:spcAft>
                      </a:pPr>
                      <a:r>
                        <a:rPr lang="en-GB" sz="1800">
                          <a:effectLst/>
                        </a:rPr>
                        <a:t>£6,021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extLst>
                  <a:ext uri="{0D108BD9-81ED-4DB2-BD59-A6C34878D82A}">
                    <a16:rowId xmlns:a16="http://schemas.microsoft.com/office/drawing/2014/main" val="3587818302"/>
                  </a:ext>
                </a:extLst>
              </a:tr>
              <a:tr h="1156267">
                <a:tc>
                  <a:txBody>
                    <a:bodyPr/>
                    <a:lstStyle/>
                    <a:p>
                      <a:pPr>
                        <a:lnSpc>
                          <a:spcPct val="107000"/>
                        </a:lnSpc>
                        <a:spcAft>
                          <a:spcPts val="0"/>
                        </a:spcAft>
                      </a:pPr>
                      <a:r>
                        <a:rPr lang="en-GB" sz="1800" dirty="0">
                          <a:effectLst/>
                        </a:rPr>
                        <a:t>Updated base case with reduced proportion of patients receiving subsequent treatment following ABCP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nSpc>
                          <a:spcPct val="107000"/>
                        </a:lnSpc>
                        <a:spcAft>
                          <a:spcPts val="0"/>
                        </a:spcAft>
                      </a:pPr>
                      <a:r>
                        <a:rPr lang="en-GB" sz="1800">
                          <a:effectLst/>
                        </a:rPr>
                        <a:t>45% receive docetaxel after ABPC, rather than 60%.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tc>
                <a:tc>
                  <a:txBody>
                    <a:bodyPr/>
                    <a:lstStyle/>
                    <a:p>
                      <a:pPr algn="ctr">
                        <a:lnSpc>
                          <a:spcPct val="107000"/>
                        </a:lnSpc>
                        <a:spcAft>
                          <a:spcPts val="0"/>
                        </a:spcAft>
                      </a:pPr>
                      <a:r>
                        <a:rPr lang="en-GB" sz="1800">
                          <a:effectLst/>
                        </a:rPr>
                        <a:t>£12,793</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43143" marR="43143" marT="0" marB="0" anchor="ctr"/>
                </a:tc>
                <a:extLst>
                  <a:ext uri="{0D108BD9-81ED-4DB2-BD59-A6C34878D82A}">
                    <a16:rowId xmlns:a16="http://schemas.microsoft.com/office/drawing/2014/main" val="2817253605"/>
                  </a:ext>
                </a:extLst>
              </a:tr>
              <a:tr h="691692">
                <a:tc gridSpan="3">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mn-lt"/>
                          <a:ea typeface="+mn-ea"/>
                          <a:cs typeface="+mn-cs"/>
                        </a:rPr>
                        <a:t>Notes: All scenarios include the confidential PAS for lorlatinib and apply list prices for comparator and subsequent treatments.</a:t>
                      </a:r>
                      <a:endParaRPr kumimoji="0" lang="en-GB" sz="18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69215537"/>
                  </a:ext>
                </a:extLst>
              </a:tr>
            </a:tbl>
          </a:graphicData>
        </a:graphic>
      </p:graphicFrame>
    </p:spTree>
    <p:extLst>
      <p:ext uri="{BB962C8B-B14F-4D97-AF65-F5344CB8AC3E}">
        <p14:creationId xmlns:p14="http://schemas.microsoft.com/office/powerpoint/2010/main" val="1176340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B27D5-D214-4999-83BB-381BBC51BD6D}"/>
              </a:ext>
            </a:extLst>
          </p:cNvPr>
          <p:cNvSpPr>
            <a:spLocks noGrp="1"/>
          </p:cNvSpPr>
          <p:nvPr>
            <p:ph type="title"/>
          </p:nvPr>
        </p:nvSpPr>
        <p:spPr/>
        <p:txBody>
          <a:bodyPr/>
          <a:lstStyle/>
          <a:p>
            <a:r>
              <a:rPr lang="en-US" dirty="0"/>
              <a:t>Equality issues and innovation</a:t>
            </a:r>
            <a:endParaRPr lang="en-GB" dirty="0"/>
          </a:p>
        </p:txBody>
      </p:sp>
      <p:sp>
        <p:nvSpPr>
          <p:cNvPr id="3" name="Slide Number Placeholder 2">
            <a:extLst>
              <a:ext uri="{FF2B5EF4-FFF2-40B4-BE49-F238E27FC236}">
                <a16:creationId xmlns:a16="http://schemas.microsoft.com/office/drawing/2014/main" id="{C9CA4214-5244-4CB4-8E0E-567CD417DCFD}"/>
              </a:ext>
            </a:extLst>
          </p:cNvPr>
          <p:cNvSpPr>
            <a:spLocks noGrp="1"/>
          </p:cNvSpPr>
          <p:nvPr>
            <p:ph type="sldNum" sz="quarter" idx="12"/>
          </p:nvPr>
        </p:nvSpPr>
        <p:spPr/>
        <p:txBody>
          <a:bodyPr/>
          <a:lstStyle/>
          <a:p>
            <a:fld id="{DDBE135E-2566-4748-853C-8A3B78F0FB00}" type="slidenum">
              <a:rPr lang="en-GB" smtClean="0"/>
              <a:t>24</a:t>
            </a:fld>
            <a:endParaRPr lang="en-GB" dirty="0"/>
          </a:p>
        </p:txBody>
      </p:sp>
      <p:sp>
        <p:nvSpPr>
          <p:cNvPr id="4" name="Content Placeholder 3">
            <a:extLst>
              <a:ext uri="{FF2B5EF4-FFF2-40B4-BE49-F238E27FC236}">
                <a16:creationId xmlns:a16="http://schemas.microsoft.com/office/drawing/2014/main" id="{C6EAB8D1-D4BA-4031-B0FD-DA051F1CB429}"/>
              </a:ext>
            </a:extLst>
          </p:cNvPr>
          <p:cNvSpPr>
            <a:spLocks noGrp="1"/>
          </p:cNvSpPr>
          <p:nvPr>
            <p:ph sz="quarter" idx="10"/>
          </p:nvPr>
        </p:nvSpPr>
        <p:spPr/>
        <p:txBody>
          <a:bodyPr/>
          <a:lstStyle/>
          <a:p>
            <a:endParaRPr lang="en-US" dirty="0"/>
          </a:p>
          <a:p>
            <a:r>
              <a:rPr lang="en-US" dirty="0"/>
              <a:t>No equality issues have been raised during this appraisal.</a:t>
            </a:r>
          </a:p>
          <a:p>
            <a:endParaRPr lang="en-US" dirty="0"/>
          </a:p>
          <a:p>
            <a:pPr marL="4763" indent="0">
              <a:buNone/>
            </a:pPr>
            <a:r>
              <a:rPr lang="en-US" b="1" dirty="0"/>
              <a:t>Company on innovation:</a:t>
            </a:r>
          </a:p>
          <a:p>
            <a:r>
              <a:rPr lang="en-GB" dirty="0"/>
              <a:t>Lorlatinib is the first third-generation targeted therapy for patients with ALK-positive advanced NSCLC. Lorlatinib was specifically designed to penetrate the blood-brain barrier. Lorlatinib is active against all single ALK resistant mutations and retains significant activity against the G1202R mutation, which is the most common ALK mutation among patients who have progressed following treatment with first- and/or second-generation ALK TKIs. </a:t>
            </a:r>
          </a:p>
          <a:p>
            <a:r>
              <a:rPr lang="en-GB" dirty="0"/>
              <a:t>The technical team considers that all relevant benefits associated with the drug are adequately captured in the model.</a:t>
            </a:r>
          </a:p>
        </p:txBody>
      </p:sp>
    </p:spTree>
    <p:extLst>
      <p:ext uri="{BB962C8B-B14F-4D97-AF65-F5344CB8AC3E}">
        <p14:creationId xmlns:p14="http://schemas.microsoft.com/office/powerpoint/2010/main" val="189484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issues</a:t>
            </a: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25</a:t>
            </a:fld>
            <a:endParaRPr lang="en-GB" dirty="0"/>
          </a:p>
        </p:txBody>
      </p:sp>
      <p:sp>
        <p:nvSpPr>
          <p:cNvPr id="4" name="Content Placeholder 3"/>
          <p:cNvSpPr>
            <a:spLocks noGrp="1"/>
          </p:cNvSpPr>
          <p:nvPr>
            <p:ph sz="quarter" idx="10"/>
          </p:nvPr>
        </p:nvSpPr>
        <p:spPr/>
        <p:txBody>
          <a:bodyPr/>
          <a:lstStyle/>
          <a:p>
            <a:pPr marL="4763" indent="0">
              <a:buNone/>
            </a:pPr>
            <a:r>
              <a:rPr lang="en-US" sz="2200" b="1" dirty="0">
                <a:solidFill>
                  <a:schemeClr val="bg2"/>
                </a:solidFill>
              </a:rPr>
              <a:t>Issue 3 - </a:t>
            </a:r>
            <a:r>
              <a:rPr lang="en-GB" sz="2200" b="1" dirty="0">
                <a:solidFill>
                  <a:schemeClr val="bg2"/>
                </a:solidFill>
              </a:rPr>
              <a:t>Selection of method for the indirect comparison used in the economic modelling</a:t>
            </a:r>
          </a:p>
          <a:p>
            <a:r>
              <a:rPr lang="en-GB" sz="2200" dirty="0"/>
              <a:t>Should the indirect comparison be conducted using </a:t>
            </a:r>
            <a:r>
              <a:rPr lang="en-GB" sz="2200" b="1" dirty="0"/>
              <a:t>method 1</a:t>
            </a:r>
            <a:r>
              <a:rPr lang="en-GB" sz="2200" dirty="0"/>
              <a:t> (MAIC with EXP-2:3A matching), </a:t>
            </a:r>
            <a:r>
              <a:rPr lang="en-GB" sz="2200" b="1" dirty="0"/>
              <a:t>method 2</a:t>
            </a:r>
            <a:r>
              <a:rPr lang="en-GB" sz="2200" dirty="0"/>
              <a:t> (MAIC with EXP-3B:5 matching), or </a:t>
            </a:r>
            <a:r>
              <a:rPr lang="en-GB" sz="2200" b="1" dirty="0"/>
              <a:t>method 5</a:t>
            </a:r>
            <a:r>
              <a:rPr lang="en-GB" sz="2200" dirty="0"/>
              <a:t> (independent curves)?</a:t>
            </a:r>
          </a:p>
          <a:p>
            <a:pPr lvl="1">
              <a:buFont typeface="Courier New" panose="02070309020205020404" pitchFamily="49" charset="0"/>
              <a:buChar char="o"/>
            </a:pPr>
            <a:endParaRPr lang="en-GB" sz="2200" dirty="0"/>
          </a:p>
          <a:p>
            <a:pPr marL="4763" indent="0">
              <a:buNone/>
            </a:pPr>
            <a:r>
              <a:rPr lang="en-GB" sz="2200" b="1" dirty="0">
                <a:solidFill>
                  <a:schemeClr val="bg2"/>
                </a:solidFill>
              </a:rPr>
              <a:t>Issue 5 - Selection of utility values</a:t>
            </a:r>
          </a:p>
          <a:p>
            <a:r>
              <a:rPr lang="en-GB" sz="2200" dirty="0"/>
              <a:t>Should the utility for progressed disease for both arms be </a:t>
            </a:r>
            <a:r>
              <a:rPr lang="en-GB" sz="2200" b="1" dirty="0"/>
              <a:t>0.59</a:t>
            </a:r>
            <a:r>
              <a:rPr lang="en-GB" sz="2200" dirty="0"/>
              <a:t>?</a:t>
            </a:r>
          </a:p>
          <a:p>
            <a:r>
              <a:rPr lang="en-GB" sz="2200" dirty="0"/>
              <a:t>Or, should the utility value for progressed disease reflect time on treatment with lorlatinib beyond progression: </a:t>
            </a:r>
          </a:p>
          <a:p>
            <a:pPr lvl="2">
              <a:buSzPct val="50000"/>
              <a:buFont typeface="Courier New" panose="02070309020205020404" pitchFamily="49" charset="0"/>
              <a:buChar char="o"/>
            </a:pPr>
            <a:r>
              <a:rPr lang="en-GB" sz="2200" dirty="0"/>
              <a:t>Value of </a:t>
            </a:r>
            <a:r>
              <a:rPr lang="en-GB" sz="2200" b="1" dirty="0"/>
              <a:t>0.65</a:t>
            </a:r>
            <a:r>
              <a:rPr lang="en-GB" sz="2200" dirty="0"/>
              <a:t> for lorlatinib patients in progression and on treatment and </a:t>
            </a:r>
            <a:r>
              <a:rPr lang="en-GB" sz="2200" b="1" dirty="0"/>
              <a:t>0.59</a:t>
            </a:r>
            <a:r>
              <a:rPr lang="en-GB" sz="2200" dirty="0"/>
              <a:t> for progressed and off treatment in both arms? </a:t>
            </a:r>
          </a:p>
          <a:p>
            <a:pPr lvl="2">
              <a:buSzPct val="50000"/>
              <a:buFont typeface="Courier New" panose="02070309020205020404" pitchFamily="49" charset="0"/>
              <a:buChar char="o"/>
            </a:pPr>
            <a:r>
              <a:rPr lang="en-GB" sz="2200" dirty="0"/>
              <a:t>Value of </a:t>
            </a:r>
            <a:r>
              <a:rPr lang="en-GB" sz="2200" b="1" dirty="0"/>
              <a:t>0.65</a:t>
            </a:r>
            <a:r>
              <a:rPr lang="en-GB" sz="2200" dirty="0"/>
              <a:t> for lorlatinib patients in progression and on treatment and </a:t>
            </a:r>
            <a:r>
              <a:rPr lang="en-GB" sz="2200" b="1" dirty="0"/>
              <a:t>0.46</a:t>
            </a:r>
            <a:r>
              <a:rPr lang="en-GB" sz="2200" dirty="0"/>
              <a:t> for progressed and off treatment in both arms? </a:t>
            </a:r>
          </a:p>
          <a:p>
            <a:pPr marL="1085850" lvl="2" indent="-457200">
              <a:buFont typeface="+mj-lt"/>
              <a:buAutoNum type="romanLcPeriod"/>
            </a:pPr>
            <a:endParaRPr lang="en-GB" dirty="0"/>
          </a:p>
        </p:txBody>
      </p:sp>
    </p:spTree>
    <p:extLst>
      <p:ext uri="{BB962C8B-B14F-4D97-AF65-F5344CB8AC3E}">
        <p14:creationId xmlns:p14="http://schemas.microsoft.com/office/powerpoint/2010/main" val="3847342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issues</a:t>
            </a: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26</a:t>
            </a:fld>
            <a:endParaRPr lang="en-GB" dirty="0"/>
          </a:p>
        </p:txBody>
      </p:sp>
      <p:grpSp>
        <p:nvGrpSpPr>
          <p:cNvPr id="11" name="Group 10">
            <a:extLst>
              <a:ext uri="{FF2B5EF4-FFF2-40B4-BE49-F238E27FC236}">
                <a16:creationId xmlns:a16="http://schemas.microsoft.com/office/drawing/2014/main" id="{4944AA94-ECBD-4CB2-87B1-FD143B6778AA}"/>
              </a:ext>
            </a:extLst>
          </p:cNvPr>
          <p:cNvGrpSpPr/>
          <p:nvPr/>
        </p:nvGrpSpPr>
        <p:grpSpPr>
          <a:xfrm>
            <a:off x="1479159" y="1640166"/>
            <a:ext cx="6783754" cy="1787159"/>
            <a:chOff x="2451881" y="4477150"/>
            <a:chExt cx="6783754" cy="1787159"/>
          </a:xfrm>
        </p:grpSpPr>
        <p:sp>
          <p:nvSpPr>
            <p:cNvPr id="5" name="Rectangle 4">
              <a:extLst>
                <a:ext uri="{FF2B5EF4-FFF2-40B4-BE49-F238E27FC236}">
                  <a16:creationId xmlns:a16="http://schemas.microsoft.com/office/drawing/2014/main" id="{58A3CAA4-6033-4CED-87A5-6B0C178A3AC1}"/>
                </a:ext>
              </a:extLst>
            </p:cNvPr>
            <p:cNvSpPr/>
            <p:nvPr/>
          </p:nvSpPr>
          <p:spPr>
            <a:xfrm>
              <a:off x="2451881" y="4477150"/>
              <a:ext cx="6783754" cy="1787159"/>
            </a:xfrm>
            <a:prstGeom prst="rect">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D2C71E5-E2BF-4437-B850-A95DA7F68C40}"/>
                </a:ext>
              </a:extLst>
            </p:cNvPr>
            <p:cNvSpPr txBox="1"/>
            <p:nvPr/>
          </p:nvSpPr>
          <p:spPr>
            <a:xfrm>
              <a:off x="2493107" y="4544767"/>
              <a:ext cx="6568831" cy="1354217"/>
            </a:xfrm>
            <a:prstGeom prst="rect">
              <a:avLst/>
            </a:prstGeom>
            <a:noFill/>
          </p:spPr>
          <p:txBody>
            <a:bodyPr wrap="square" lIns="0" tIns="0" rIns="0" bIns="0" rtlCol="0">
              <a:spAutoFit/>
            </a:bodyPr>
            <a:lstStyle/>
            <a:p>
              <a:pPr marL="4763" indent="0">
                <a:buNone/>
              </a:pPr>
              <a:r>
                <a:rPr lang="en-US" sz="2200" b="1" dirty="0">
                  <a:solidFill>
                    <a:schemeClr val="bg2"/>
                  </a:solidFill>
                </a:rPr>
                <a:t>ICER ranges – Lorlatinib vs PDC:</a:t>
              </a:r>
            </a:p>
            <a:p>
              <a:pPr marL="4763" indent="0">
                <a:buNone/>
              </a:pPr>
              <a:endParaRPr lang="en-US" sz="2200" b="1" dirty="0">
                <a:solidFill>
                  <a:schemeClr val="bg2"/>
                </a:solidFill>
              </a:endParaRPr>
            </a:p>
            <a:p>
              <a:pPr marL="342900" indent="-342900">
                <a:buFont typeface="Arial" panose="020B0604020202020204" pitchFamily="34" charset="0"/>
                <a:buChar char="•"/>
              </a:pPr>
              <a:r>
                <a:rPr lang="en-US" sz="2200" b="1" dirty="0">
                  <a:solidFill>
                    <a:schemeClr val="bg2"/>
                  </a:solidFill>
                </a:rPr>
                <a:t>Lowest = £49,662 </a:t>
              </a:r>
              <a:r>
                <a:rPr lang="en-US" sz="2200" dirty="0">
                  <a:solidFill>
                    <a:schemeClr val="bg2"/>
                  </a:solidFill>
                </a:rPr>
                <a:t>(Method 1 + Utility method 1)</a:t>
              </a:r>
              <a:endParaRPr lang="en-US" sz="2200" b="1" dirty="0">
                <a:solidFill>
                  <a:schemeClr val="bg2"/>
                </a:solidFill>
              </a:endParaRPr>
            </a:p>
            <a:p>
              <a:pPr marL="342900" indent="-342900">
                <a:buFont typeface="Arial" panose="020B0604020202020204" pitchFamily="34" charset="0"/>
                <a:buChar char="•"/>
              </a:pPr>
              <a:r>
                <a:rPr lang="en-US" sz="2200" b="1" dirty="0">
                  <a:solidFill>
                    <a:schemeClr val="bg2"/>
                  </a:solidFill>
                </a:rPr>
                <a:t>Highest = £69,809 </a:t>
              </a:r>
              <a:r>
                <a:rPr lang="en-US" sz="2200" dirty="0">
                  <a:solidFill>
                    <a:schemeClr val="bg2"/>
                  </a:solidFill>
                </a:rPr>
                <a:t>(Method 2 + 0.59 PD utility)</a:t>
              </a:r>
            </a:p>
          </p:txBody>
        </p:sp>
      </p:grpSp>
      <p:grpSp>
        <p:nvGrpSpPr>
          <p:cNvPr id="16" name="Group 15">
            <a:extLst>
              <a:ext uri="{FF2B5EF4-FFF2-40B4-BE49-F238E27FC236}">
                <a16:creationId xmlns:a16="http://schemas.microsoft.com/office/drawing/2014/main" id="{265CDF0D-4FC5-456A-970D-C45018BD5F4D}"/>
              </a:ext>
            </a:extLst>
          </p:cNvPr>
          <p:cNvGrpSpPr/>
          <p:nvPr/>
        </p:nvGrpSpPr>
        <p:grpSpPr>
          <a:xfrm>
            <a:off x="1479159" y="3679982"/>
            <a:ext cx="6783754" cy="1787159"/>
            <a:chOff x="2651467" y="4793674"/>
            <a:chExt cx="6783754" cy="1787159"/>
          </a:xfrm>
        </p:grpSpPr>
        <p:sp>
          <p:nvSpPr>
            <p:cNvPr id="13" name="Rectangle 12">
              <a:extLst>
                <a:ext uri="{FF2B5EF4-FFF2-40B4-BE49-F238E27FC236}">
                  <a16:creationId xmlns:a16="http://schemas.microsoft.com/office/drawing/2014/main" id="{FAD43684-3E62-4BFD-8C51-5DD7218C0758}"/>
                </a:ext>
              </a:extLst>
            </p:cNvPr>
            <p:cNvSpPr/>
            <p:nvPr/>
          </p:nvSpPr>
          <p:spPr>
            <a:xfrm>
              <a:off x="2651467" y="4793674"/>
              <a:ext cx="6783754" cy="1787159"/>
            </a:xfrm>
            <a:prstGeom prst="rect">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B22BCBAB-6ADA-4D71-885E-46C1B8E2D8AF}"/>
                </a:ext>
              </a:extLst>
            </p:cNvPr>
            <p:cNvSpPr/>
            <p:nvPr/>
          </p:nvSpPr>
          <p:spPr>
            <a:xfrm>
              <a:off x="2695233" y="4871645"/>
              <a:ext cx="6437044" cy="1446550"/>
            </a:xfrm>
            <a:prstGeom prst="rect">
              <a:avLst/>
            </a:prstGeom>
          </p:spPr>
          <p:txBody>
            <a:bodyPr wrap="square">
              <a:spAutoFit/>
            </a:bodyPr>
            <a:lstStyle/>
            <a:p>
              <a:pPr marL="4763" indent="0">
                <a:buNone/>
              </a:pPr>
              <a:r>
                <a:rPr lang="en-US" sz="2200" b="1" dirty="0">
                  <a:solidFill>
                    <a:schemeClr val="bg2"/>
                  </a:solidFill>
                </a:rPr>
                <a:t>ICER ranges – Lorlatinib vs ABCP:</a:t>
              </a:r>
              <a:endParaRPr lang="en-GB" sz="2200" dirty="0"/>
            </a:p>
            <a:p>
              <a:pPr marL="4763" indent="0">
                <a:buNone/>
              </a:pPr>
              <a:endParaRPr lang="en-GB" sz="2200" dirty="0"/>
            </a:p>
            <a:p>
              <a:pPr marL="342900" indent="-342900">
                <a:buFont typeface="Arial" panose="020B0604020202020204" pitchFamily="34" charset="0"/>
                <a:buChar char="•"/>
              </a:pPr>
              <a:r>
                <a:rPr lang="en-GB" sz="2200" b="1" dirty="0">
                  <a:solidFill>
                    <a:schemeClr val="bg2"/>
                  </a:solidFill>
                </a:rPr>
                <a:t>Lowest = £12,505 </a:t>
              </a:r>
              <a:r>
                <a:rPr lang="en-GB" sz="2200" dirty="0">
                  <a:solidFill>
                    <a:schemeClr val="bg2"/>
                  </a:solidFill>
                </a:rPr>
                <a:t>(Updated base case)</a:t>
              </a:r>
            </a:p>
            <a:p>
              <a:pPr marL="342900" indent="-342900">
                <a:buFont typeface="Arial" panose="020B0604020202020204" pitchFamily="34" charset="0"/>
                <a:buChar char="•"/>
              </a:pPr>
              <a:r>
                <a:rPr lang="en-GB" sz="2200" b="1" dirty="0">
                  <a:solidFill>
                    <a:schemeClr val="bg2"/>
                  </a:solidFill>
                </a:rPr>
                <a:t>Highest = £13,978 </a:t>
              </a:r>
              <a:r>
                <a:rPr lang="en-GB" sz="2200" dirty="0">
                  <a:solidFill>
                    <a:schemeClr val="bg2"/>
                  </a:solidFill>
                </a:rPr>
                <a:t>(Utility method 2)</a:t>
              </a:r>
              <a:endParaRPr lang="en-GB" sz="2200" b="1" dirty="0">
                <a:solidFill>
                  <a:schemeClr val="bg2"/>
                </a:solidFill>
              </a:endParaRPr>
            </a:p>
          </p:txBody>
        </p:sp>
      </p:grpSp>
      <p:sp>
        <p:nvSpPr>
          <p:cNvPr id="19" name="TextBox 18">
            <a:extLst>
              <a:ext uri="{FF2B5EF4-FFF2-40B4-BE49-F238E27FC236}">
                <a16:creationId xmlns:a16="http://schemas.microsoft.com/office/drawing/2014/main" id="{50DCA7E3-4E73-4BDA-A77F-53C5651722E6}"/>
              </a:ext>
            </a:extLst>
          </p:cNvPr>
          <p:cNvSpPr txBox="1"/>
          <p:nvPr/>
        </p:nvSpPr>
        <p:spPr>
          <a:xfrm>
            <a:off x="1520385" y="6143835"/>
            <a:ext cx="6783755" cy="553998"/>
          </a:xfrm>
          <a:prstGeom prst="rect">
            <a:avLst/>
          </a:prstGeom>
          <a:noFill/>
          <a:ln w="28575">
            <a:solidFill>
              <a:schemeClr val="bg2"/>
            </a:solidFill>
          </a:ln>
        </p:spPr>
        <p:txBody>
          <a:bodyPr wrap="square" lIns="0" tIns="0" rIns="0" bIns="0" rtlCol="0">
            <a:spAutoFit/>
          </a:bodyPr>
          <a:lstStyle/>
          <a:p>
            <a:pPr marL="285750" indent="-285750">
              <a:buFont typeface="Arial" panose="020B0604020202020204" pitchFamily="34" charset="0"/>
              <a:buChar char="•"/>
            </a:pPr>
            <a:r>
              <a:rPr lang="en-US" sz="1800" dirty="0">
                <a:solidFill>
                  <a:schemeClr val="tx1"/>
                </a:solidFill>
              </a:rPr>
              <a:t>Note: PAS price for lorlatinib and list prices for comparators and subsequent treatments.</a:t>
            </a:r>
            <a:endParaRPr lang="en-GB" sz="1800" dirty="0" err="1">
              <a:solidFill>
                <a:schemeClr val="tx1"/>
              </a:solidFill>
            </a:endParaRPr>
          </a:p>
        </p:txBody>
      </p:sp>
    </p:spTree>
    <p:extLst>
      <p:ext uri="{BB962C8B-B14F-4D97-AF65-F5344CB8AC3E}">
        <p14:creationId xmlns:p14="http://schemas.microsoft.com/office/powerpoint/2010/main" val="90742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3" name="Connector: Elbow 92">
            <a:extLst>
              <a:ext uri="{FF2B5EF4-FFF2-40B4-BE49-F238E27FC236}">
                <a16:creationId xmlns:a16="http://schemas.microsoft.com/office/drawing/2014/main" id="{59743054-9E8F-4401-AAA8-FCFD0101300E}"/>
              </a:ext>
            </a:extLst>
          </p:cNvPr>
          <p:cNvCxnSpPr>
            <a:cxnSpLocks/>
            <a:stCxn id="87" idx="2"/>
            <a:endCxn id="81" idx="1"/>
          </p:cNvCxnSpPr>
          <p:nvPr/>
        </p:nvCxnSpPr>
        <p:spPr>
          <a:xfrm rot="16200000" flipH="1">
            <a:off x="696526" y="2899223"/>
            <a:ext cx="810678" cy="537014"/>
          </a:xfrm>
          <a:prstGeom prst="bentConnector2">
            <a:avLst/>
          </a:prstGeom>
          <a:ln>
            <a:prstDash val="solid"/>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11810" y="401484"/>
            <a:ext cx="9669780" cy="377924"/>
          </a:xfrm>
        </p:spPr>
        <p:txBody>
          <a:bodyPr/>
          <a:lstStyle/>
          <a:p>
            <a:r>
              <a:rPr lang="en-GB" sz="3600" b="1" dirty="0"/>
              <a:t>Proposed treatment pathway</a:t>
            </a:r>
          </a:p>
        </p:txBody>
      </p:sp>
      <p:grpSp>
        <p:nvGrpSpPr>
          <p:cNvPr id="66" name="Group 65">
            <a:extLst>
              <a:ext uri="{FF2B5EF4-FFF2-40B4-BE49-F238E27FC236}">
                <a16:creationId xmlns:a16="http://schemas.microsoft.com/office/drawing/2014/main" id="{92C4726E-BC3F-4FB2-82EF-44CEB19BA395}"/>
              </a:ext>
            </a:extLst>
          </p:cNvPr>
          <p:cNvGrpSpPr/>
          <p:nvPr/>
        </p:nvGrpSpPr>
        <p:grpSpPr>
          <a:xfrm>
            <a:off x="1406043" y="4989067"/>
            <a:ext cx="1809260" cy="406965"/>
            <a:chOff x="1015682" y="959556"/>
            <a:chExt cx="3999986" cy="430887"/>
          </a:xfrm>
        </p:grpSpPr>
        <p:sp>
          <p:nvSpPr>
            <p:cNvPr id="67" name="Rectangle: Rounded Corners 66">
              <a:extLst>
                <a:ext uri="{FF2B5EF4-FFF2-40B4-BE49-F238E27FC236}">
                  <a16:creationId xmlns:a16="http://schemas.microsoft.com/office/drawing/2014/main" id="{B995F4F7-F14A-41B5-9EFF-7759DB3C46B3}"/>
                </a:ext>
              </a:extLst>
            </p:cNvPr>
            <p:cNvSpPr/>
            <p:nvPr/>
          </p:nvSpPr>
          <p:spPr>
            <a:xfrm>
              <a:off x="1015682" y="959556"/>
              <a:ext cx="3999986" cy="430887"/>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579" dirty="0">
                <a:solidFill>
                  <a:prstClr val="white"/>
                </a:solidFill>
                <a:latin typeface="Arial" panose="020B0604020202020204"/>
              </a:endParaRPr>
            </a:p>
          </p:txBody>
        </p:sp>
        <p:sp>
          <p:nvSpPr>
            <p:cNvPr id="68" name="TextBox 67">
              <a:extLst>
                <a:ext uri="{FF2B5EF4-FFF2-40B4-BE49-F238E27FC236}">
                  <a16:creationId xmlns:a16="http://schemas.microsoft.com/office/drawing/2014/main" id="{D182B4C6-A99E-42B9-8AEB-1C9403425EF3}"/>
                </a:ext>
              </a:extLst>
            </p:cNvPr>
            <p:cNvSpPr txBox="1"/>
            <p:nvPr/>
          </p:nvSpPr>
          <p:spPr>
            <a:xfrm>
              <a:off x="1140179" y="1027024"/>
              <a:ext cx="3747913" cy="257300"/>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PDC</a:t>
              </a:r>
              <a:endParaRPr lang="en-GB" sz="1579" dirty="0">
                <a:solidFill>
                  <a:srgbClr val="393938"/>
                </a:solidFill>
                <a:latin typeface="Arial" panose="020B0604020202020204"/>
              </a:endParaRPr>
            </a:p>
          </p:txBody>
        </p:sp>
      </p:grpSp>
      <p:grpSp>
        <p:nvGrpSpPr>
          <p:cNvPr id="102" name="Group 101">
            <a:extLst>
              <a:ext uri="{FF2B5EF4-FFF2-40B4-BE49-F238E27FC236}">
                <a16:creationId xmlns:a16="http://schemas.microsoft.com/office/drawing/2014/main" id="{965184AD-910B-4A39-A66B-FF206EFFFA83}"/>
              </a:ext>
            </a:extLst>
          </p:cNvPr>
          <p:cNvGrpSpPr/>
          <p:nvPr/>
        </p:nvGrpSpPr>
        <p:grpSpPr>
          <a:xfrm>
            <a:off x="3310208" y="4896504"/>
            <a:ext cx="3218712" cy="576343"/>
            <a:chOff x="1042412" y="866101"/>
            <a:chExt cx="2071164" cy="742231"/>
          </a:xfrm>
        </p:grpSpPr>
        <p:sp>
          <p:nvSpPr>
            <p:cNvPr id="103" name="Rectangle: Rounded Corners 102">
              <a:extLst>
                <a:ext uri="{FF2B5EF4-FFF2-40B4-BE49-F238E27FC236}">
                  <a16:creationId xmlns:a16="http://schemas.microsoft.com/office/drawing/2014/main" id="{90BED344-DA40-41F8-A83C-5A892CE1C717}"/>
                </a:ext>
              </a:extLst>
            </p:cNvPr>
            <p:cNvSpPr/>
            <p:nvPr/>
          </p:nvSpPr>
          <p:spPr>
            <a:xfrm>
              <a:off x="1042412" y="866101"/>
              <a:ext cx="2071164" cy="742231"/>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579" dirty="0">
                <a:solidFill>
                  <a:prstClr val="white"/>
                </a:solidFill>
                <a:latin typeface="Arial" panose="020B0604020202020204"/>
              </a:endParaRPr>
            </a:p>
          </p:txBody>
        </p:sp>
        <p:sp>
          <p:nvSpPr>
            <p:cNvPr id="104" name="TextBox 103">
              <a:extLst>
                <a:ext uri="{FF2B5EF4-FFF2-40B4-BE49-F238E27FC236}">
                  <a16:creationId xmlns:a16="http://schemas.microsoft.com/office/drawing/2014/main" id="{42B4D5EF-7C6D-4AF8-9F81-468AA4B94B80}"/>
                </a:ext>
              </a:extLst>
            </p:cNvPr>
            <p:cNvSpPr txBox="1"/>
            <p:nvPr/>
          </p:nvSpPr>
          <p:spPr>
            <a:xfrm>
              <a:off x="1042413" y="914601"/>
              <a:ext cx="2071163" cy="625923"/>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Atezolizumab plus bevacizumab, paclitaxel and carboplatin (TA584)</a:t>
              </a:r>
              <a:endParaRPr lang="en-GB" sz="1579" dirty="0">
                <a:solidFill>
                  <a:srgbClr val="393938"/>
                </a:solidFill>
                <a:latin typeface="Arial" panose="020B0604020202020204"/>
              </a:endParaRPr>
            </a:p>
          </p:txBody>
        </p:sp>
      </p:grpSp>
      <p:cxnSp>
        <p:nvCxnSpPr>
          <p:cNvPr id="137" name="Straight Arrow Connector 136">
            <a:extLst>
              <a:ext uri="{FF2B5EF4-FFF2-40B4-BE49-F238E27FC236}">
                <a16:creationId xmlns:a16="http://schemas.microsoft.com/office/drawing/2014/main" id="{55633CC6-199E-4519-8174-8572E9F5C479}"/>
              </a:ext>
            </a:extLst>
          </p:cNvPr>
          <p:cNvCxnSpPr>
            <a:cxnSpLocks/>
          </p:cNvCxnSpPr>
          <p:nvPr/>
        </p:nvCxnSpPr>
        <p:spPr>
          <a:xfrm>
            <a:off x="8134732" y="3790623"/>
            <a:ext cx="0" cy="1442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016E7253-21B3-4017-8B3B-B93DC90117A8}"/>
              </a:ext>
            </a:extLst>
          </p:cNvPr>
          <p:cNvCxnSpPr>
            <a:cxnSpLocks/>
          </p:cNvCxnSpPr>
          <p:nvPr/>
        </p:nvCxnSpPr>
        <p:spPr>
          <a:xfrm>
            <a:off x="8777373" y="3781864"/>
            <a:ext cx="0" cy="1424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6B30FE9C-B990-4CDF-A373-25C450D09313}"/>
              </a:ext>
            </a:extLst>
          </p:cNvPr>
          <p:cNvCxnSpPr>
            <a:cxnSpLocks/>
          </p:cNvCxnSpPr>
          <p:nvPr/>
        </p:nvCxnSpPr>
        <p:spPr>
          <a:xfrm>
            <a:off x="4919632" y="4478537"/>
            <a:ext cx="0" cy="4179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0F62D02-B899-42DD-97ED-D2DAD302889D}"/>
              </a:ext>
            </a:extLst>
          </p:cNvPr>
          <p:cNvSpPr txBox="1"/>
          <p:nvPr/>
        </p:nvSpPr>
        <p:spPr>
          <a:xfrm>
            <a:off x="7326884" y="1789936"/>
            <a:ext cx="2609659" cy="243015"/>
          </a:xfrm>
          <a:prstGeom prst="rect">
            <a:avLst/>
          </a:prstGeom>
          <a:noFill/>
        </p:spPr>
        <p:txBody>
          <a:bodyPr wrap="square" lIns="0" tIns="0" rIns="0" bIns="0" rtlCol="0">
            <a:spAutoFit/>
          </a:bodyPr>
          <a:lstStyle/>
          <a:p>
            <a:pPr defTabSz="802020"/>
            <a:r>
              <a:rPr lang="en-US" sz="1579" dirty="0">
                <a:solidFill>
                  <a:srgbClr val="393938"/>
                </a:solidFill>
                <a:latin typeface="Arial" panose="020B0604020202020204"/>
              </a:rPr>
              <a:t>ALK status undetermined</a:t>
            </a:r>
            <a:endParaRPr lang="en-GB" sz="1579" dirty="0">
              <a:solidFill>
                <a:srgbClr val="393938"/>
              </a:solidFill>
              <a:latin typeface="Arial" panose="020B0604020202020204"/>
            </a:endParaRPr>
          </a:p>
        </p:txBody>
      </p:sp>
      <p:grpSp>
        <p:nvGrpSpPr>
          <p:cNvPr id="19" name="Group 18">
            <a:extLst>
              <a:ext uri="{FF2B5EF4-FFF2-40B4-BE49-F238E27FC236}">
                <a16:creationId xmlns:a16="http://schemas.microsoft.com/office/drawing/2014/main" id="{4BCA1E22-FC21-4341-9FF9-4009053D33B2}"/>
              </a:ext>
            </a:extLst>
          </p:cNvPr>
          <p:cNvGrpSpPr/>
          <p:nvPr/>
        </p:nvGrpSpPr>
        <p:grpSpPr>
          <a:xfrm>
            <a:off x="6762401" y="5853058"/>
            <a:ext cx="3405097" cy="576284"/>
            <a:chOff x="2422518" y="1409748"/>
            <a:chExt cx="4524649" cy="657046"/>
          </a:xfrm>
        </p:grpSpPr>
        <p:sp>
          <p:nvSpPr>
            <p:cNvPr id="86" name="Rectangle: Rounded Corners 85">
              <a:extLst>
                <a:ext uri="{FF2B5EF4-FFF2-40B4-BE49-F238E27FC236}">
                  <a16:creationId xmlns:a16="http://schemas.microsoft.com/office/drawing/2014/main" id="{909411EC-F316-4517-85E8-B5FF641D6C95}"/>
                </a:ext>
              </a:extLst>
            </p:cNvPr>
            <p:cNvSpPr/>
            <p:nvPr/>
          </p:nvSpPr>
          <p:spPr>
            <a:xfrm>
              <a:off x="2422518" y="1409748"/>
              <a:ext cx="4524649" cy="657046"/>
            </a:xfrm>
            <a:prstGeom prst="roundRect">
              <a:avLst/>
            </a:prstGeom>
            <a:solidFill>
              <a:schemeClr val="bg2">
                <a:alpha val="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579" dirty="0">
                <a:solidFill>
                  <a:prstClr val="white"/>
                </a:solidFill>
                <a:latin typeface="Arial" panose="020B0604020202020204"/>
              </a:endParaRPr>
            </a:p>
          </p:txBody>
        </p:sp>
        <p:sp>
          <p:nvSpPr>
            <p:cNvPr id="5" name="TextBox 4">
              <a:extLst>
                <a:ext uri="{FF2B5EF4-FFF2-40B4-BE49-F238E27FC236}">
                  <a16:creationId xmlns:a16="http://schemas.microsoft.com/office/drawing/2014/main" id="{29A21413-DCDF-42EB-AC0C-69643903D9BF}"/>
                </a:ext>
              </a:extLst>
            </p:cNvPr>
            <p:cNvSpPr txBox="1"/>
            <p:nvPr/>
          </p:nvSpPr>
          <p:spPr>
            <a:xfrm>
              <a:off x="2580753" y="1470088"/>
              <a:ext cx="4304332" cy="554144"/>
            </a:xfrm>
            <a:prstGeom prst="rect">
              <a:avLst/>
            </a:prstGeom>
            <a:noFill/>
          </p:spPr>
          <p:txBody>
            <a:bodyPr wrap="square" lIns="0" tIns="0" rIns="0" bIns="0" rtlCol="0">
              <a:spAutoFit/>
            </a:bodyPr>
            <a:lstStyle/>
            <a:p>
              <a:pPr defTabSz="802020"/>
              <a:r>
                <a:rPr lang="en-US" sz="1579" dirty="0">
                  <a:solidFill>
                    <a:srgbClr val="393938"/>
                  </a:solidFill>
                  <a:latin typeface="Arial" panose="020B0604020202020204"/>
                </a:rPr>
                <a:t>ALK testing is routine: PDC 1st line pathway is small &amp; dwindling</a:t>
              </a:r>
              <a:endParaRPr lang="en-GB" sz="1579" dirty="0">
                <a:solidFill>
                  <a:srgbClr val="393938"/>
                </a:solidFill>
                <a:latin typeface="Arial" panose="020B0604020202020204"/>
              </a:endParaRPr>
            </a:p>
          </p:txBody>
        </p:sp>
      </p:grpSp>
      <p:sp>
        <p:nvSpPr>
          <p:cNvPr id="90" name="TextBox 89">
            <a:extLst>
              <a:ext uri="{FF2B5EF4-FFF2-40B4-BE49-F238E27FC236}">
                <a16:creationId xmlns:a16="http://schemas.microsoft.com/office/drawing/2014/main" id="{9374DC01-9320-4006-8F5D-15CFD45F302F}"/>
              </a:ext>
            </a:extLst>
          </p:cNvPr>
          <p:cNvSpPr txBox="1"/>
          <p:nvPr/>
        </p:nvSpPr>
        <p:spPr>
          <a:xfrm>
            <a:off x="7281626" y="4955463"/>
            <a:ext cx="2159323" cy="486030"/>
          </a:xfrm>
          <a:prstGeom prst="rect">
            <a:avLst/>
          </a:prstGeom>
          <a:noFill/>
        </p:spPr>
        <p:txBody>
          <a:bodyPr wrap="square" lIns="0" tIns="0" rIns="0" bIns="0" rtlCol="0">
            <a:spAutoFit/>
          </a:bodyPr>
          <a:lstStyle/>
          <a:p>
            <a:pPr defTabSz="802020"/>
            <a:r>
              <a:rPr lang="en-US" sz="1579" dirty="0">
                <a:solidFill>
                  <a:srgbClr val="393938"/>
                </a:solidFill>
                <a:latin typeface="Arial" panose="020B0604020202020204"/>
              </a:rPr>
              <a:t>Atezolizumab (TA520)</a:t>
            </a:r>
          </a:p>
          <a:p>
            <a:pPr defTabSz="802020"/>
            <a:r>
              <a:rPr lang="en-US" sz="1579" dirty="0">
                <a:solidFill>
                  <a:srgbClr val="393938"/>
                </a:solidFill>
                <a:latin typeface="Arial" panose="020B0604020202020204"/>
              </a:rPr>
              <a:t>Pembrolizumab (TA428)</a:t>
            </a:r>
            <a:endParaRPr lang="en-GB" sz="1579" dirty="0">
              <a:solidFill>
                <a:srgbClr val="393938"/>
              </a:solidFill>
              <a:latin typeface="Arial" panose="020B0604020202020204"/>
            </a:endParaRPr>
          </a:p>
        </p:txBody>
      </p:sp>
      <p:grpSp>
        <p:nvGrpSpPr>
          <p:cNvPr id="8" name="Group 7">
            <a:extLst>
              <a:ext uri="{FF2B5EF4-FFF2-40B4-BE49-F238E27FC236}">
                <a16:creationId xmlns:a16="http://schemas.microsoft.com/office/drawing/2014/main" id="{312BA9EC-2BAE-4B12-AB22-A6D3D34F8F46}"/>
              </a:ext>
            </a:extLst>
          </p:cNvPr>
          <p:cNvGrpSpPr/>
          <p:nvPr/>
        </p:nvGrpSpPr>
        <p:grpSpPr>
          <a:xfrm>
            <a:off x="1469356" y="1722422"/>
            <a:ext cx="8231488" cy="4477143"/>
            <a:chOff x="1023538" y="825629"/>
            <a:chExt cx="9385069" cy="5104581"/>
          </a:xfrm>
        </p:grpSpPr>
        <p:grpSp>
          <p:nvGrpSpPr>
            <p:cNvPr id="107" name="Group 106">
              <a:extLst>
                <a:ext uri="{FF2B5EF4-FFF2-40B4-BE49-F238E27FC236}">
                  <a16:creationId xmlns:a16="http://schemas.microsoft.com/office/drawing/2014/main" id="{ED32CFD9-E504-4565-9FD1-F80630BA94DF}"/>
                </a:ext>
              </a:extLst>
            </p:cNvPr>
            <p:cNvGrpSpPr/>
            <p:nvPr/>
          </p:nvGrpSpPr>
          <p:grpSpPr>
            <a:xfrm>
              <a:off x="1023538" y="3043635"/>
              <a:ext cx="2663758" cy="662579"/>
              <a:chOff x="222451" y="2395033"/>
              <a:chExt cx="2663758" cy="615297"/>
            </a:xfrm>
          </p:grpSpPr>
          <p:grpSp>
            <p:nvGrpSpPr>
              <p:cNvPr id="13" name="Group 12">
                <a:extLst>
                  <a:ext uri="{FF2B5EF4-FFF2-40B4-BE49-F238E27FC236}">
                    <a16:creationId xmlns:a16="http://schemas.microsoft.com/office/drawing/2014/main" id="{9D38F9B1-D585-4BB4-8450-115D6E9780B8}"/>
                  </a:ext>
                </a:extLst>
              </p:cNvPr>
              <p:cNvGrpSpPr/>
              <p:nvPr/>
            </p:nvGrpSpPr>
            <p:grpSpPr>
              <a:xfrm>
                <a:off x="222451" y="2395033"/>
                <a:ext cx="1264778" cy="615297"/>
                <a:chOff x="1839611" y="3828620"/>
                <a:chExt cx="1264778" cy="615297"/>
              </a:xfrm>
            </p:grpSpPr>
            <p:sp>
              <p:nvSpPr>
                <p:cNvPr id="50" name="Rectangle: Rounded Corners 49">
                  <a:extLst>
                    <a:ext uri="{FF2B5EF4-FFF2-40B4-BE49-F238E27FC236}">
                      <a16:creationId xmlns:a16="http://schemas.microsoft.com/office/drawing/2014/main" id="{7678449D-0440-4324-91BC-3E4411B5B8E4}"/>
                    </a:ext>
                  </a:extLst>
                </p:cNvPr>
                <p:cNvSpPr/>
                <p:nvPr/>
              </p:nvSpPr>
              <p:spPr>
                <a:xfrm>
                  <a:off x="1839611" y="3828620"/>
                  <a:ext cx="1264778" cy="615297"/>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sp>
              <p:nvSpPr>
                <p:cNvPr id="55" name="TextBox 54">
                  <a:extLst>
                    <a:ext uri="{FF2B5EF4-FFF2-40B4-BE49-F238E27FC236}">
                      <a16:creationId xmlns:a16="http://schemas.microsoft.com/office/drawing/2014/main" id="{C5D4A600-DDC0-41F5-BCE1-A20AC5F288A1}"/>
                    </a:ext>
                  </a:extLst>
                </p:cNvPr>
                <p:cNvSpPr txBox="1"/>
                <p:nvPr/>
              </p:nvSpPr>
              <p:spPr>
                <a:xfrm>
                  <a:off x="1973074" y="3867444"/>
                  <a:ext cx="1042587" cy="514599"/>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Brigatinib</a:t>
                  </a:r>
                </a:p>
                <a:p>
                  <a:pPr algn="ctr" defTabSz="802020"/>
                  <a:r>
                    <a:rPr lang="en-US" sz="1579" dirty="0">
                      <a:solidFill>
                        <a:srgbClr val="393938"/>
                      </a:solidFill>
                      <a:latin typeface="Arial" panose="020B0604020202020204"/>
                    </a:rPr>
                    <a:t>(TA571)</a:t>
                  </a:r>
                  <a:endParaRPr lang="en-GB" sz="1579" dirty="0">
                    <a:solidFill>
                      <a:srgbClr val="393938"/>
                    </a:solidFill>
                    <a:latin typeface="Arial" panose="020B0604020202020204"/>
                  </a:endParaRPr>
                </a:p>
              </p:txBody>
            </p:sp>
          </p:grpSp>
          <p:grpSp>
            <p:nvGrpSpPr>
              <p:cNvPr id="12" name="Group 11">
                <a:extLst>
                  <a:ext uri="{FF2B5EF4-FFF2-40B4-BE49-F238E27FC236}">
                    <a16:creationId xmlns:a16="http://schemas.microsoft.com/office/drawing/2014/main" id="{6725B037-6241-46B6-A9F2-288C4E104786}"/>
                  </a:ext>
                </a:extLst>
              </p:cNvPr>
              <p:cNvGrpSpPr/>
              <p:nvPr/>
            </p:nvGrpSpPr>
            <p:grpSpPr>
              <a:xfrm>
                <a:off x="1621431" y="2395033"/>
                <a:ext cx="1264778" cy="615297"/>
                <a:chOff x="3969520" y="3698798"/>
                <a:chExt cx="1264778" cy="615297"/>
              </a:xfrm>
            </p:grpSpPr>
            <p:sp>
              <p:nvSpPr>
                <p:cNvPr id="51" name="Rectangle: Rounded Corners 50">
                  <a:extLst>
                    <a:ext uri="{FF2B5EF4-FFF2-40B4-BE49-F238E27FC236}">
                      <a16:creationId xmlns:a16="http://schemas.microsoft.com/office/drawing/2014/main" id="{79130615-4CE4-4ED2-A75A-EC191098C218}"/>
                    </a:ext>
                  </a:extLst>
                </p:cNvPr>
                <p:cNvSpPr/>
                <p:nvPr/>
              </p:nvSpPr>
              <p:spPr>
                <a:xfrm>
                  <a:off x="3969520" y="3698798"/>
                  <a:ext cx="1264778" cy="615297"/>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sp>
              <p:nvSpPr>
                <p:cNvPr id="56" name="TextBox 55">
                  <a:extLst>
                    <a:ext uri="{FF2B5EF4-FFF2-40B4-BE49-F238E27FC236}">
                      <a16:creationId xmlns:a16="http://schemas.microsoft.com/office/drawing/2014/main" id="{001866DA-ACE3-44DE-B8B9-A94C0EA7865F}"/>
                    </a:ext>
                  </a:extLst>
                </p:cNvPr>
                <p:cNvSpPr txBox="1"/>
                <p:nvPr/>
              </p:nvSpPr>
              <p:spPr>
                <a:xfrm>
                  <a:off x="4090111" y="3729447"/>
                  <a:ext cx="1042587" cy="514599"/>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Ceritinib</a:t>
                  </a:r>
                </a:p>
                <a:p>
                  <a:pPr algn="ctr" defTabSz="802020"/>
                  <a:r>
                    <a:rPr lang="en-US" sz="1579" dirty="0">
                      <a:solidFill>
                        <a:srgbClr val="393938"/>
                      </a:solidFill>
                      <a:latin typeface="Arial" panose="020B0604020202020204"/>
                    </a:rPr>
                    <a:t>(TA395)</a:t>
                  </a:r>
                  <a:endParaRPr lang="en-GB" sz="1579" dirty="0">
                    <a:solidFill>
                      <a:srgbClr val="393938"/>
                    </a:solidFill>
                    <a:latin typeface="Arial" panose="020B0604020202020204"/>
                  </a:endParaRPr>
                </a:p>
              </p:txBody>
            </p:sp>
          </p:grpSp>
        </p:grpSp>
        <p:grpSp>
          <p:nvGrpSpPr>
            <p:cNvPr id="106" name="Group 105">
              <a:extLst>
                <a:ext uri="{FF2B5EF4-FFF2-40B4-BE49-F238E27FC236}">
                  <a16:creationId xmlns:a16="http://schemas.microsoft.com/office/drawing/2014/main" id="{4200B62D-93FD-4A2D-95E7-77CE4B7452CD}"/>
                </a:ext>
              </a:extLst>
            </p:cNvPr>
            <p:cNvGrpSpPr/>
            <p:nvPr/>
          </p:nvGrpSpPr>
          <p:grpSpPr>
            <a:xfrm>
              <a:off x="1655926" y="828676"/>
              <a:ext cx="5101130" cy="2020254"/>
              <a:chOff x="137994" y="371860"/>
              <a:chExt cx="5101130" cy="1876086"/>
            </a:xfrm>
          </p:grpSpPr>
          <p:grpSp>
            <p:nvGrpSpPr>
              <p:cNvPr id="9" name="Group 8">
                <a:extLst>
                  <a:ext uri="{FF2B5EF4-FFF2-40B4-BE49-F238E27FC236}">
                    <a16:creationId xmlns:a16="http://schemas.microsoft.com/office/drawing/2014/main" id="{3381D1B5-CE4F-47BB-AD8C-287FAF080984}"/>
                  </a:ext>
                </a:extLst>
              </p:cNvPr>
              <p:cNvGrpSpPr/>
              <p:nvPr/>
            </p:nvGrpSpPr>
            <p:grpSpPr>
              <a:xfrm>
                <a:off x="904586" y="1627267"/>
                <a:ext cx="1264778" cy="615297"/>
                <a:chOff x="1683520" y="1401509"/>
                <a:chExt cx="1264778" cy="615297"/>
              </a:xfrm>
            </p:grpSpPr>
            <p:sp>
              <p:nvSpPr>
                <p:cNvPr id="7" name="TextBox 6">
                  <a:extLst>
                    <a:ext uri="{FF2B5EF4-FFF2-40B4-BE49-F238E27FC236}">
                      <a16:creationId xmlns:a16="http://schemas.microsoft.com/office/drawing/2014/main" id="{6A96517A-B58B-4C8B-8984-399BDB1063C4}"/>
                    </a:ext>
                  </a:extLst>
                </p:cNvPr>
                <p:cNvSpPr txBox="1"/>
                <p:nvPr/>
              </p:nvSpPr>
              <p:spPr>
                <a:xfrm>
                  <a:off x="1794615" y="1432159"/>
                  <a:ext cx="1042587" cy="514599"/>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Crizotinib</a:t>
                  </a:r>
                </a:p>
                <a:p>
                  <a:pPr algn="ctr" defTabSz="802020"/>
                  <a:r>
                    <a:rPr lang="en-US" sz="1579" dirty="0">
                      <a:solidFill>
                        <a:srgbClr val="393938"/>
                      </a:solidFill>
                      <a:latin typeface="Arial" panose="020B0604020202020204"/>
                    </a:rPr>
                    <a:t>(TA406)</a:t>
                  </a:r>
                  <a:endParaRPr lang="en-GB" sz="1579" dirty="0">
                    <a:solidFill>
                      <a:srgbClr val="393938"/>
                    </a:solidFill>
                    <a:latin typeface="Arial" panose="020B0604020202020204"/>
                  </a:endParaRPr>
                </a:p>
              </p:txBody>
            </p:sp>
            <p:sp>
              <p:nvSpPr>
                <p:cNvPr id="6" name="Rectangle: Rounded Corners 5">
                  <a:extLst>
                    <a:ext uri="{FF2B5EF4-FFF2-40B4-BE49-F238E27FC236}">
                      <a16:creationId xmlns:a16="http://schemas.microsoft.com/office/drawing/2014/main" id="{A01C1F33-521E-4E1A-8F80-6593687F722C}"/>
                    </a:ext>
                  </a:extLst>
                </p:cNvPr>
                <p:cNvSpPr/>
                <p:nvPr/>
              </p:nvSpPr>
              <p:spPr>
                <a:xfrm>
                  <a:off x="1683520" y="1401509"/>
                  <a:ext cx="1264778" cy="615297"/>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grpSp>
          <p:grpSp>
            <p:nvGrpSpPr>
              <p:cNvPr id="10" name="Group 9">
                <a:extLst>
                  <a:ext uri="{FF2B5EF4-FFF2-40B4-BE49-F238E27FC236}">
                    <a16:creationId xmlns:a16="http://schemas.microsoft.com/office/drawing/2014/main" id="{1C062CA4-A038-4EB7-B5B5-E2004FB4B01C}"/>
                  </a:ext>
                </a:extLst>
              </p:cNvPr>
              <p:cNvGrpSpPr/>
              <p:nvPr/>
            </p:nvGrpSpPr>
            <p:grpSpPr>
              <a:xfrm>
                <a:off x="2439466" y="1627267"/>
                <a:ext cx="1264778" cy="615297"/>
                <a:chOff x="3867920" y="2211916"/>
                <a:chExt cx="1264778" cy="615297"/>
              </a:xfrm>
            </p:grpSpPr>
            <p:sp>
              <p:nvSpPr>
                <p:cNvPr id="52" name="Rectangle: Rounded Corners 51">
                  <a:extLst>
                    <a:ext uri="{FF2B5EF4-FFF2-40B4-BE49-F238E27FC236}">
                      <a16:creationId xmlns:a16="http://schemas.microsoft.com/office/drawing/2014/main" id="{FC2A7FB4-1160-444B-96D4-E11FE68E4114}"/>
                    </a:ext>
                  </a:extLst>
                </p:cNvPr>
                <p:cNvSpPr/>
                <p:nvPr/>
              </p:nvSpPr>
              <p:spPr>
                <a:xfrm>
                  <a:off x="3867920" y="2211916"/>
                  <a:ext cx="1264778" cy="615297"/>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sp>
              <p:nvSpPr>
                <p:cNvPr id="53" name="TextBox 52">
                  <a:extLst>
                    <a:ext uri="{FF2B5EF4-FFF2-40B4-BE49-F238E27FC236}">
                      <a16:creationId xmlns:a16="http://schemas.microsoft.com/office/drawing/2014/main" id="{B60F8FE8-2A12-4CBC-B889-A77268CB84ED}"/>
                    </a:ext>
                  </a:extLst>
                </p:cNvPr>
                <p:cNvSpPr txBox="1"/>
                <p:nvPr/>
              </p:nvSpPr>
              <p:spPr>
                <a:xfrm>
                  <a:off x="3979015" y="2242565"/>
                  <a:ext cx="1042587" cy="514599"/>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Ceritinib</a:t>
                  </a:r>
                </a:p>
                <a:p>
                  <a:pPr algn="ctr" defTabSz="802020"/>
                  <a:r>
                    <a:rPr lang="en-US" sz="1579" dirty="0">
                      <a:solidFill>
                        <a:srgbClr val="393938"/>
                      </a:solidFill>
                      <a:latin typeface="Arial" panose="020B0604020202020204"/>
                    </a:rPr>
                    <a:t>(TA500)</a:t>
                  </a:r>
                  <a:endParaRPr lang="en-GB" sz="1579" dirty="0">
                    <a:solidFill>
                      <a:srgbClr val="393938"/>
                    </a:solidFill>
                    <a:latin typeface="Arial" panose="020B0604020202020204"/>
                  </a:endParaRPr>
                </a:p>
              </p:txBody>
            </p:sp>
          </p:grpSp>
          <p:grpSp>
            <p:nvGrpSpPr>
              <p:cNvPr id="11" name="Group 10">
                <a:extLst>
                  <a:ext uri="{FF2B5EF4-FFF2-40B4-BE49-F238E27FC236}">
                    <a16:creationId xmlns:a16="http://schemas.microsoft.com/office/drawing/2014/main" id="{625060BD-B84D-46DD-8119-E2B04F530963}"/>
                  </a:ext>
                </a:extLst>
              </p:cNvPr>
              <p:cNvGrpSpPr/>
              <p:nvPr/>
            </p:nvGrpSpPr>
            <p:grpSpPr>
              <a:xfrm>
                <a:off x="3974346" y="1632649"/>
                <a:ext cx="1264778" cy="615297"/>
                <a:chOff x="1794616" y="2519565"/>
                <a:chExt cx="1264778" cy="615297"/>
              </a:xfrm>
            </p:grpSpPr>
            <p:sp>
              <p:nvSpPr>
                <p:cNvPr id="45" name="Rectangle: Rounded Corners 44">
                  <a:extLst>
                    <a:ext uri="{FF2B5EF4-FFF2-40B4-BE49-F238E27FC236}">
                      <a16:creationId xmlns:a16="http://schemas.microsoft.com/office/drawing/2014/main" id="{7DADC710-95E1-459F-A01F-0B6F4C482F74}"/>
                    </a:ext>
                  </a:extLst>
                </p:cNvPr>
                <p:cNvSpPr/>
                <p:nvPr/>
              </p:nvSpPr>
              <p:spPr>
                <a:xfrm>
                  <a:off x="1794616" y="2519565"/>
                  <a:ext cx="1264778" cy="615297"/>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sp>
              <p:nvSpPr>
                <p:cNvPr id="54" name="TextBox 53">
                  <a:extLst>
                    <a:ext uri="{FF2B5EF4-FFF2-40B4-BE49-F238E27FC236}">
                      <a16:creationId xmlns:a16="http://schemas.microsoft.com/office/drawing/2014/main" id="{A0B3A27F-AA64-40A7-B11D-20AC7C5B2A97}"/>
                    </a:ext>
                  </a:extLst>
                </p:cNvPr>
                <p:cNvSpPr txBox="1"/>
                <p:nvPr/>
              </p:nvSpPr>
              <p:spPr>
                <a:xfrm>
                  <a:off x="1899777" y="2550214"/>
                  <a:ext cx="1042587" cy="514599"/>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Alectinib</a:t>
                  </a:r>
                </a:p>
                <a:p>
                  <a:pPr algn="ctr" defTabSz="802020"/>
                  <a:r>
                    <a:rPr lang="en-US" sz="1579" dirty="0">
                      <a:solidFill>
                        <a:srgbClr val="393938"/>
                      </a:solidFill>
                      <a:latin typeface="Arial" panose="020B0604020202020204"/>
                    </a:rPr>
                    <a:t>(TA536)</a:t>
                  </a:r>
                  <a:endParaRPr lang="en-GB" sz="1579" dirty="0">
                    <a:solidFill>
                      <a:srgbClr val="393938"/>
                    </a:solidFill>
                    <a:latin typeface="Arial" panose="020B0604020202020204"/>
                  </a:endParaRPr>
                </a:p>
              </p:txBody>
            </p:sp>
          </p:grpSp>
          <p:grpSp>
            <p:nvGrpSpPr>
              <p:cNvPr id="16" name="Group 15">
                <a:extLst>
                  <a:ext uri="{FF2B5EF4-FFF2-40B4-BE49-F238E27FC236}">
                    <a16:creationId xmlns:a16="http://schemas.microsoft.com/office/drawing/2014/main" id="{F83F9CE4-2646-4188-8F7B-C93443C247CD}"/>
                  </a:ext>
                </a:extLst>
              </p:cNvPr>
              <p:cNvGrpSpPr/>
              <p:nvPr/>
            </p:nvGrpSpPr>
            <p:grpSpPr>
              <a:xfrm>
                <a:off x="137994" y="371860"/>
                <a:ext cx="5101129" cy="430887"/>
                <a:chOff x="308258" y="371860"/>
                <a:chExt cx="4707409" cy="430887"/>
              </a:xfrm>
            </p:grpSpPr>
            <p:sp>
              <p:nvSpPr>
                <p:cNvPr id="14" name="Rectangle: Rounded Corners 13">
                  <a:extLst>
                    <a:ext uri="{FF2B5EF4-FFF2-40B4-BE49-F238E27FC236}">
                      <a16:creationId xmlns:a16="http://schemas.microsoft.com/office/drawing/2014/main" id="{457EF615-AA76-4DBC-AB91-FA66CCEE53BC}"/>
                    </a:ext>
                  </a:extLst>
                </p:cNvPr>
                <p:cNvSpPr/>
                <p:nvPr/>
              </p:nvSpPr>
              <p:spPr>
                <a:xfrm>
                  <a:off x="308258" y="371860"/>
                  <a:ext cx="4707409" cy="430887"/>
                </a:xfrm>
                <a:prstGeom prst="roundRect">
                  <a:avLst/>
                </a:prstGeom>
                <a:solidFill>
                  <a:schemeClr val="bg2">
                    <a:alpha val="21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579" dirty="0">
                    <a:solidFill>
                      <a:prstClr val="white"/>
                    </a:solidFill>
                    <a:latin typeface="Arial" panose="020B0604020202020204"/>
                  </a:endParaRPr>
                </a:p>
              </p:txBody>
            </p:sp>
            <p:sp>
              <p:nvSpPr>
                <p:cNvPr id="15" name="TextBox 14">
                  <a:extLst>
                    <a:ext uri="{FF2B5EF4-FFF2-40B4-BE49-F238E27FC236}">
                      <a16:creationId xmlns:a16="http://schemas.microsoft.com/office/drawing/2014/main" id="{50784BE1-E5FC-49BF-ABDF-C4ED3913F241}"/>
                    </a:ext>
                  </a:extLst>
                </p:cNvPr>
                <p:cNvSpPr txBox="1"/>
                <p:nvPr/>
              </p:nvSpPr>
              <p:spPr>
                <a:xfrm>
                  <a:off x="788007" y="458374"/>
                  <a:ext cx="3747911" cy="257300"/>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ALK positive NSCLC</a:t>
                  </a:r>
                  <a:endParaRPr lang="en-GB" sz="1579" dirty="0">
                    <a:solidFill>
                      <a:srgbClr val="393938"/>
                    </a:solidFill>
                    <a:latin typeface="Arial" panose="020B0604020202020204"/>
                  </a:endParaRPr>
                </a:p>
              </p:txBody>
            </p:sp>
          </p:grpSp>
        </p:grpSp>
        <p:grpSp>
          <p:nvGrpSpPr>
            <p:cNvPr id="105" name="Group 104">
              <a:extLst>
                <a:ext uri="{FF2B5EF4-FFF2-40B4-BE49-F238E27FC236}">
                  <a16:creationId xmlns:a16="http://schemas.microsoft.com/office/drawing/2014/main" id="{0B781C4C-189F-4C7E-AE8E-7729C580E4F1}"/>
                </a:ext>
              </a:extLst>
            </p:cNvPr>
            <p:cNvGrpSpPr/>
            <p:nvPr/>
          </p:nvGrpSpPr>
          <p:grpSpPr>
            <a:xfrm>
              <a:off x="7701955" y="1798041"/>
              <a:ext cx="2653366" cy="2178549"/>
              <a:chOff x="4999387" y="1332243"/>
              <a:chExt cx="2653366" cy="2023086"/>
            </a:xfrm>
          </p:grpSpPr>
          <p:grpSp>
            <p:nvGrpSpPr>
              <p:cNvPr id="63" name="Group 62">
                <a:extLst>
                  <a:ext uri="{FF2B5EF4-FFF2-40B4-BE49-F238E27FC236}">
                    <a16:creationId xmlns:a16="http://schemas.microsoft.com/office/drawing/2014/main" id="{3E2A95B9-47CE-4BEB-826A-673288F09C53}"/>
                  </a:ext>
                </a:extLst>
              </p:cNvPr>
              <p:cNvGrpSpPr/>
              <p:nvPr/>
            </p:nvGrpSpPr>
            <p:grpSpPr>
              <a:xfrm>
                <a:off x="5669625" y="1332243"/>
                <a:ext cx="1254636" cy="560517"/>
                <a:chOff x="1823162" y="2836845"/>
                <a:chExt cx="1254636" cy="560517"/>
              </a:xfrm>
            </p:grpSpPr>
            <p:sp>
              <p:nvSpPr>
                <p:cNvPr id="64" name="Rectangle: Rounded Corners 63">
                  <a:extLst>
                    <a:ext uri="{FF2B5EF4-FFF2-40B4-BE49-F238E27FC236}">
                      <a16:creationId xmlns:a16="http://schemas.microsoft.com/office/drawing/2014/main" id="{1132E056-007D-4CEE-9DD5-9CA0E2BCA9D5}"/>
                    </a:ext>
                  </a:extLst>
                </p:cNvPr>
                <p:cNvSpPr/>
                <p:nvPr/>
              </p:nvSpPr>
              <p:spPr>
                <a:xfrm>
                  <a:off x="1823162" y="2843364"/>
                  <a:ext cx="1254636" cy="553998"/>
                </a:xfrm>
                <a:prstGeom prst="roundRect">
                  <a:avLst/>
                </a:prstGeom>
                <a:solidFill>
                  <a:schemeClr val="accent1">
                    <a:alpha val="12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sp>
              <p:nvSpPr>
                <p:cNvPr id="65" name="TextBox 64">
                  <a:extLst>
                    <a:ext uri="{FF2B5EF4-FFF2-40B4-BE49-F238E27FC236}">
                      <a16:creationId xmlns:a16="http://schemas.microsoft.com/office/drawing/2014/main" id="{EFD55B9E-346F-458B-BBED-DA8A455E9B54}"/>
                    </a:ext>
                  </a:extLst>
                </p:cNvPr>
                <p:cNvSpPr txBox="1"/>
                <p:nvPr/>
              </p:nvSpPr>
              <p:spPr>
                <a:xfrm>
                  <a:off x="1893297" y="2836845"/>
                  <a:ext cx="1042587" cy="514600"/>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PDC</a:t>
                  </a:r>
                </a:p>
                <a:p>
                  <a:pPr algn="ctr" defTabSz="802020"/>
                  <a:r>
                    <a:rPr lang="en-US" sz="1579" dirty="0">
                      <a:solidFill>
                        <a:srgbClr val="393938"/>
                      </a:solidFill>
                      <a:latin typeface="Arial" panose="020B0604020202020204"/>
                    </a:rPr>
                    <a:t>(TA181)</a:t>
                  </a:r>
                </a:p>
              </p:txBody>
            </p:sp>
          </p:grpSp>
          <p:grpSp>
            <p:nvGrpSpPr>
              <p:cNvPr id="72" name="Group 71">
                <a:extLst>
                  <a:ext uri="{FF2B5EF4-FFF2-40B4-BE49-F238E27FC236}">
                    <a16:creationId xmlns:a16="http://schemas.microsoft.com/office/drawing/2014/main" id="{F8460BDC-3ACF-4343-9D80-8075B8E3943D}"/>
                  </a:ext>
                </a:extLst>
              </p:cNvPr>
              <p:cNvGrpSpPr/>
              <p:nvPr/>
            </p:nvGrpSpPr>
            <p:grpSpPr>
              <a:xfrm>
                <a:off x="5669625" y="2044280"/>
                <a:ext cx="1264778" cy="566732"/>
                <a:chOff x="1823162" y="2784109"/>
                <a:chExt cx="1264778" cy="566732"/>
              </a:xfrm>
            </p:grpSpPr>
            <p:sp>
              <p:nvSpPr>
                <p:cNvPr id="73" name="Rectangle: Rounded Corners 72">
                  <a:extLst>
                    <a:ext uri="{FF2B5EF4-FFF2-40B4-BE49-F238E27FC236}">
                      <a16:creationId xmlns:a16="http://schemas.microsoft.com/office/drawing/2014/main" id="{2F6B8A4E-266F-4FD8-AFDF-F6E85219CEBA}"/>
                    </a:ext>
                  </a:extLst>
                </p:cNvPr>
                <p:cNvSpPr/>
                <p:nvPr/>
              </p:nvSpPr>
              <p:spPr>
                <a:xfrm>
                  <a:off x="1823162" y="2784109"/>
                  <a:ext cx="1264778" cy="566732"/>
                </a:xfrm>
                <a:prstGeom prst="roundRect">
                  <a:avLst/>
                </a:prstGeom>
                <a:solidFill>
                  <a:schemeClr val="accent1">
                    <a:alpha val="12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sp>
              <p:nvSpPr>
                <p:cNvPr id="74" name="TextBox 73">
                  <a:extLst>
                    <a:ext uri="{FF2B5EF4-FFF2-40B4-BE49-F238E27FC236}">
                      <a16:creationId xmlns:a16="http://schemas.microsoft.com/office/drawing/2014/main" id="{3685A258-7148-4D0E-95ED-16222438002D}"/>
                    </a:ext>
                  </a:extLst>
                </p:cNvPr>
                <p:cNvSpPr txBox="1"/>
                <p:nvPr/>
              </p:nvSpPr>
              <p:spPr>
                <a:xfrm>
                  <a:off x="1934257" y="2820567"/>
                  <a:ext cx="1042587" cy="514600"/>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Crizotinib</a:t>
                  </a:r>
                </a:p>
                <a:p>
                  <a:pPr algn="ctr" defTabSz="802020"/>
                  <a:r>
                    <a:rPr lang="en-US" sz="1579" dirty="0">
                      <a:solidFill>
                        <a:srgbClr val="393938"/>
                      </a:solidFill>
                      <a:latin typeface="Arial" panose="020B0604020202020204"/>
                    </a:rPr>
                    <a:t>(TA422)</a:t>
                  </a:r>
                </a:p>
              </p:txBody>
            </p:sp>
          </p:grpSp>
          <p:grpSp>
            <p:nvGrpSpPr>
              <p:cNvPr id="75" name="Group 74">
                <a:extLst>
                  <a:ext uri="{FF2B5EF4-FFF2-40B4-BE49-F238E27FC236}">
                    <a16:creationId xmlns:a16="http://schemas.microsoft.com/office/drawing/2014/main" id="{C3B7D86A-4F6C-4B90-9E59-D22365FA7EFF}"/>
                  </a:ext>
                </a:extLst>
              </p:cNvPr>
              <p:cNvGrpSpPr/>
              <p:nvPr/>
            </p:nvGrpSpPr>
            <p:grpSpPr>
              <a:xfrm>
                <a:off x="6387975" y="2760567"/>
                <a:ext cx="1264778" cy="592058"/>
                <a:chOff x="3960867" y="3906862"/>
                <a:chExt cx="1264778" cy="592058"/>
              </a:xfrm>
            </p:grpSpPr>
            <p:sp>
              <p:nvSpPr>
                <p:cNvPr id="76" name="Rectangle: Rounded Corners 75">
                  <a:extLst>
                    <a:ext uri="{FF2B5EF4-FFF2-40B4-BE49-F238E27FC236}">
                      <a16:creationId xmlns:a16="http://schemas.microsoft.com/office/drawing/2014/main" id="{023C45F1-AF6C-49C1-9E55-AAA3D98485EC}"/>
                    </a:ext>
                  </a:extLst>
                </p:cNvPr>
                <p:cNvSpPr/>
                <p:nvPr/>
              </p:nvSpPr>
              <p:spPr>
                <a:xfrm>
                  <a:off x="3960867" y="3906862"/>
                  <a:ext cx="1264778" cy="592058"/>
                </a:xfrm>
                <a:prstGeom prst="roundRect">
                  <a:avLst/>
                </a:prstGeom>
                <a:solidFill>
                  <a:schemeClr val="accent1">
                    <a:alpha val="12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sp>
              <p:nvSpPr>
                <p:cNvPr id="77" name="TextBox 76">
                  <a:extLst>
                    <a:ext uri="{FF2B5EF4-FFF2-40B4-BE49-F238E27FC236}">
                      <a16:creationId xmlns:a16="http://schemas.microsoft.com/office/drawing/2014/main" id="{69EF8DCC-8003-48B7-8A7E-E548A167C1E7}"/>
                    </a:ext>
                  </a:extLst>
                </p:cNvPr>
                <p:cNvSpPr txBox="1"/>
                <p:nvPr/>
              </p:nvSpPr>
              <p:spPr>
                <a:xfrm>
                  <a:off x="4068815" y="3951067"/>
                  <a:ext cx="1042587" cy="514600"/>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Ceritinib</a:t>
                  </a:r>
                </a:p>
                <a:p>
                  <a:pPr algn="ctr" defTabSz="802020"/>
                  <a:r>
                    <a:rPr lang="en-US" sz="1579" dirty="0">
                      <a:solidFill>
                        <a:srgbClr val="393938"/>
                      </a:solidFill>
                      <a:latin typeface="Arial" panose="020B0604020202020204"/>
                    </a:rPr>
                    <a:t>(TA395)</a:t>
                  </a:r>
                  <a:endParaRPr lang="en-GB" sz="1579" dirty="0">
                    <a:solidFill>
                      <a:srgbClr val="393938"/>
                    </a:solidFill>
                    <a:latin typeface="Arial" panose="020B0604020202020204"/>
                  </a:endParaRPr>
                </a:p>
              </p:txBody>
            </p:sp>
          </p:grpSp>
          <p:grpSp>
            <p:nvGrpSpPr>
              <p:cNvPr id="78" name="Group 77">
                <a:extLst>
                  <a:ext uri="{FF2B5EF4-FFF2-40B4-BE49-F238E27FC236}">
                    <a16:creationId xmlns:a16="http://schemas.microsoft.com/office/drawing/2014/main" id="{A0E57156-ECDC-4ABE-A3CB-3234A2335136}"/>
                  </a:ext>
                </a:extLst>
              </p:cNvPr>
              <p:cNvGrpSpPr/>
              <p:nvPr/>
            </p:nvGrpSpPr>
            <p:grpSpPr>
              <a:xfrm>
                <a:off x="4999387" y="2771767"/>
                <a:ext cx="1264778" cy="583562"/>
                <a:chOff x="1840611" y="4052582"/>
                <a:chExt cx="1264778" cy="583562"/>
              </a:xfrm>
            </p:grpSpPr>
            <p:sp>
              <p:nvSpPr>
                <p:cNvPr id="79" name="Rectangle: Rounded Corners 78">
                  <a:extLst>
                    <a:ext uri="{FF2B5EF4-FFF2-40B4-BE49-F238E27FC236}">
                      <a16:creationId xmlns:a16="http://schemas.microsoft.com/office/drawing/2014/main" id="{E5674009-BAC8-4D71-AC8B-3165D21FD8B7}"/>
                    </a:ext>
                  </a:extLst>
                </p:cNvPr>
                <p:cNvSpPr/>
                <p:nvPr/>
              </p:nvSpPr>
              <p:spPr>
                <a:xfrm>
                  <a:off x="1840611" y="4052582"/>
                  <a:ext cx="1264778" cy="583562"/>
                </a:xfrm>
                <a:prstGeom prst="roundRect">
                  <a:avLst/>
                </a:prstGeom>
                <a:solidFill>
                  <a:schemeClr val="accent1">
                    <a:alpha val="12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dirty="0">
                    <a:solidFill>
                      <a:prstClr val="white"/>
                    </a:solidFill>
                    <a:latin typeface="Arial" panose="020B0604020202020204"/>
                  </a:endParaRPr>
                </a:p>
              </p:txBody>
            </p:sp>
            <p:sp>
              <p:nvSpPr>
                <p:cNvPr id="80" name="TextBox 79">
                  <a:extLst>
                    <a:ext uri="{FF2B5EF4-FFF2-40B4-BE49-F238E27FC236}">
                      <a16:creationId xmlns:a16="http://schemas.microsoft.com/office/drawing/2014/main" id="{E87D1A1E-00F6-44CA-B7B8-CDDCF95199DA}"/>
                    </a:ext>
                  </a:extLst>
                </p:cNvPr>
                <p:cNvSpPr txBox="1"/>
                <p:nvPr/>
              </p:nvSpPr>
              <p:spPr>
                <a:xfrm>
                  <a:off x="1974162" y="4095184"/>
                  <a:ext cx="1042587" cy="514599"/>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Brigatinib</a:t>
                  </a:r>
                </a:p>
                <a:p>
                  <a:pPr algn="ctr" defTabSz="802020"/>
                  <a:r>
                    <a:rPr lang="en-US" sz="1579" dirty="0">
                      <a:solidFill>
                        <a:srgbClr val="393938"/>
                      </a:solidFill>
                      <a:latin typeface="Arial" panose="020B0604020202020204"/>
                    </a:rPr>
                    <a:t>(TA571)</a:t>
                  </a:r>
                  <a:endParaRPr lang="en-GB" sz="1579" dirty="0">
                    <a:solidFill>
                      <a:srgbClr val="393938"/>
                    </a:solidFill>
                    <a:latin typeface="Arial" panose="020B0604020202020204"/>
                  </a:endParaRPr>
                </a:p>
              </p:txBody>
            </p:sp>
          </p:grpSp>
        </p:grpSp>
        <p:grpSp>
          <p:nvGrpSpPr>
            <p:cNvPr id="96" name="Group 95">
              <a:extLst>
                <a:ext uri="{FF2B5EF4-FFF2-40B4-BE49-F238E27FC236}">
                  <a16:creationId xmlns:a16="http://schemas.microsoft.com/office/drawing/2014/main" id="{1A1F0819-4CD4-4978-AA9E-7B571B2845B1}"/>
                </a:ext>
              </a:extLst>
            </p:cNvPr>
            <p:cNvGrpSpPr/>
            <p:nvPr/>
          </p:nvGrpSpPr>
          <p:grpSpPr>
            <a:xfrm>
              <a:off x="1103895" y="5262664"/>
              <a:ext cx="2613261" cy="667546"/>
              <a:chOff x="1220220" y="970804"/>
              <a:chExt cx="3734308" cy="301452"/>
            </a:xfrm>
          </p:grpSpPr>
          <p:sp>
            <p:nvSpPr>
              <p:cNvPr id="97" name="Rectangle: Rounded Corners 96">
                <a:extLst>
                  <a:ext uri="{FF2B5EF4-FFF2-40B4-BE49-F238E27FC236}">
                    <a16:creationId xmlns:a16="http://schemas.microsoft.com/office/drawing/2014/main" id="{EF6015A1-4479-4B34-8C34-9D7E45C35C13}"/>
                  </a:ext>
                </a:extLst>
              </p:cNvPr>
              <p:cNvSpPr/>
              <p:nvPr/>
            </p:nvSpPr>
            <p:spPr>
              <a:xfrm>
                <a:off x="1220220" y="970804"/>
                <a:ext cx="3734308" cy="301452"/>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579" dirty="0">
                  <a:solidFill>
                    <a:prstClr val="white"/>
                  </a:solidFill>
                  <a:latin typeface="Arial" panose="020B0604020202020204"/>
                </a:endParaRPr>
              </a:p>
            </p:txBody>
          </p:sp>
          <p:sp>
            <p:nvSpPr>
              <p:cNvPr id="98" name="TextBox 97">
                <a:extLst>
                  <a:ext uri="{FF2B5EF4-FFF2-40B4-BE49-F238E27FC236}">
                    <a16:creationId xmlns:a16="http://schemas.microsoft.com/office/drawing/2014/main" id="{8B005424-1329-4D02-BA00-7CF18A9CF187}"/>
                  </a:ext>
                </a:extLst>
              </p:cNvPr>
              <p:cNvSpPr txBox="1"/>
              <p:nvPr/>
            </p:nvSpPr>
            <p:spPr>
              <a:xfrm>
                <a:off x="1372758" y="996770"/>
                <a:ext cx="3518066" cy="250242"/>
              </a:xfrm>
              <a:prstGeom prst="rect">
                <a:avLst/>
              </a:prstGeom>
              <a:noFill/>
            </p:spPr>
            <p:txBody>
              <a:bodyPr wrap="square" lIns="0" tIns="0" rIns="0" bIns="0" rtlCol="0">
                <a:spAutoFit/>
              </a:bodyPr>
              <a:lstStyle/>
              <a:p>
                <a:pPr defTabSz="802020"/>
                <a:r>
                  <a:rPr lang="en-US" sz="1579" dirty="0">
                    <a:solidFill>
                      <a:srgbClr val="393938"/>
                    </a:solidFill>
                    <a:latin typeface="Arial" panose="020B0604020202020204"/>
                  </a:rPr>
                  <a:t>Atezolizumab (TA520)</a:t>
                </a:r>
              </a:p>
              <a:p>
                <a:pPr defTabSz="802020"/>
                <a:r>
                  <a:rPr lang="en-US" sz="1579" dirty="0">
                    <a:solidFill>
                      <a:srgbClr val="393938"/>
                    </a:solidFill>
                    <a:latin typeface="Arial" panose="020B0604020202020204"/>
                  </a:rPr>
                  <a:t>Pembrolizumab (TA428)</a:t>
                </a:r>
                <a:endParaRPr lang="en-GB" sz="1579" dirty="0">
                  <a:solidFill>
                    <a:srgbClr val="393938"/>
                  </a:solidFill>
                  <a:latin typeface="Arial" panose="020B0604020202020204"/>
                </a:endParaRPr>
              </a:p>
            </p:txBody>
          </p:sp>
        </p:grpSp>
        <p:cxnSp>
          <p:nvCxnSpPr>
            <p:cNvPr id="109" name="Straight Arrow Connector 108">
              <a:extLst>
                <a:ext uri="{FF2B5EF4-FFF2-40B4-BE49-F238E27FC236}">
                  <a16:creationId xmlns:a16="http://schemas.microsoft.com/office/drawing/2014/main" id="{7DE469C3-CF89-4457-B844-250A3B9DC108}"/>
                </a:ext>
              </a:extLst>
            </p:cNvPr>
            <p:cNvCxnSpPr>
              <a:stCxn id="6" idx="2"/>
              <a:endCxn id="51" idx="0"/>
            </p:cNvCxnSpPr>
            <p:nvPr/>
          </p:nvCxnSpPr>
          <p:spPr>
            <a:xfrm>
              <a:off x="3054907" y="2843134"/>
              <a:ext cx="0" cy="2005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4" name="Straight Arrow Connector 113">
              <a:extLst>
                <a:ext uri="{FF2B5EF4-FFF2-40B4-BE49-F238E27FC236}">
                  <a16:creationId xmlns:a16="http://schemas.microsoft.com/office/drawing/2014/main" id="{1FA2F9F8-8E28-48F4-A428-AF8FF2D9D32D}"/>
                </a:ext>
              </a:extLst>
            </p:cNvPr>
            <p:cNvCxnSpPr>
              <a:cxnSpLocks/>
              <a:stCxn id="52" idx="2"/>
            </p:cNvCxnSpPr>
            <p:nvPr/>
          </p:nvCxnSpPr>
          <p:spPr>
            <a:xfrm>
              <a:off x="4589787" y="2843134"/>
              <a:ext cx="0" cy="11269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499226EA-D672-4DCF-90C8-3DEFD7FDD61C}"/>
                </a:ext>
              </a:extLst>
            </p:cNvPr>
            <p:cNvCxnSpPr>
              <a:cxnSpLocks/>
            </p:cNvCxnSpPr>
            <p:nvPr/>
          </p:nvCxnSpPr>
          <p:spPr>
            <a:xfrm>
              <a:off x="6129366" y="2875044"/>
              <a:ext cx="0" cy="1092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20646D89-B9B2-40AF-8F1A-5E108376CC87}"/>
                </a:ext>
              </a:extLst>
            </p:cNvPr>
            <p:cNvCxnSpPr>
              <a:cxnSpLocks/>
              <a:stCxn id="51" idx="2"/>
            </p:cNvCxnSpPr>
            <p:nvPr/>
          </p:nvCxnSpPr>
          <p:spPr>
            <a:xfrm>
              <a:off x="3054907" y="3706214"/>
              <a:ext cx="3154" cy="2653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5ADCB572-DF43-473A-A890-E750996BF0FA}"/>
                </a:ext>
              </a:extLst>
            </p:cNvPr>
            <p:cNvCxnSpPr>
              <a:cxnSpLocks/>
            </p:cNvCxnSpPr>
            <p:nvPr/>
          </p:nvCxnSpPr>
          <p:spPr>
            <a:xfrm>
              <a:off x="1655927" y="3724273"/>
              <a:ext cx="0" cy="2458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a:extLst>
                <a:ext uri="{FF2B5EF4-FFF2-40B4-BE49-F238E27FC236}">
                  <a16:creationId xmlns:a16="http://schemas.microsoft.com/office/drawing/2014/main" id="{D8A5BFE1-3F94-4D40-85AA-66294ABA89F1}"/>
                </a:ext>
              </a:extLst>
            </p:cNvPr>
            <p:cNvCxnSpPr>
              <a:cxnSpLocks/>
            </p:cNvCxnSpPr>
            <p:nvPr/>
          </p:nvCxnSpPr>
          <p:spPr>
            <a:xfrm>
              <a:off x="9722932" y="3973794"/>
              <a:ext cx="0" cy="2005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2FC815D7-6E2E-4B16-88DC-3DF811940720}"/>
                </a:ext>
              </a:extLst>
            </p:cNvPr>
            <p:cNvCxnSpPr>
              <a:cxnSpLocks/>
              <a:stCxn id="80" idx="2"/>
            </p:cNvCxnSpPr>
            <p:nvPr/>
          </p:nvCxnSpPr>
          <p:spPr>
            <a:xfrm>
              <a:off x="8356800" y="3948203"/>
              <a:ext cx="0" cy="2286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a:extLst>
                <a:ext uri="{FF2B5EF4-FFF2-40B4-BE49-F238E27FC236}">
                  <a16:creationId xmlns:a16="http://schemas.microsoft.com/office/drawing/2014/main" id="{843C1C6B-9AE3-48E7-9D3F-5921CAAE7199}"/>
                </a:ext>
              </a:extLst>
            </p:cNvPr>
            <p:cNvCxnSpPr>
              <a:cxnSpLocks/>
            </p:cNvCxnSpPr>
            <p:nvPr/>
          </p:nvCxnSpPr>
          <p:spPr>
            <a:xfrm>
              <a:off x="2288316" y="3967993"/>
              <a:ext cx="0" cy="5820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0" name="Straight Arrow Connector 149">
              <a:extLst>
                <a:ext uri="{FF2B5EF4-FFF2-40B4-BE49-F238E27FC236}">
                  <a16:creationId xmlns:a16="http://schemas.microsoft.com/office/drawing/2014/main" id="{D4644382-2CC2-4D3A-AB6D-65BF7003CDCA}"/>
                </a:ext>
              </a:extLst>
            </p:cNvPr>
            <p:cNvCxnSpPr>
              <a:cxnSpLocks/>
            </p:cNvCxnSpPr>
            <p:nvPr/>
          </p:nvCxnSpPr>
          <p:spPr>
            <a:xfrm>
              <a:off x="2288316" y="5012710"/>
              <a:ext cx="1" cy="2501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6" name="Straight Arrow Connector 155">
              <a:extLst>
                <a:ext uri="{FF2B5EF4-FFF2-40B4-BE49-F238E27FC236}">
                  <a16:creationId xmlns:a16="http://schemas.microsoft.com/office/drawing/2014/main" id="{2E335943-1B9B-48FC-80A5-DD163B4C941D}"/>
                </a:ext>
              </a:extLst>
            </p:cNvPr>
            <p:cNvCxnSpPr>
              <a:cxnSpLocks/>
              <a:stCxn id="103" idx="2"/>
              <a:endCxn id="71" idx="0"/>
            </p:cNvCxnSpPr>
            <p:nvPr/>
          </p:nvCxnSpPr>
          <p:spPr>
            <a:xfrm>
              <a:off x="4957267" y="5101648"/>
              <a:ext cx="0" cy="161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70" name="Group 69">
              <a:extLst>
                <a:ext uri="{FF2B5EF4-FFF2-40B4-BE49-F238E27FC236}">
                  <a16:creationId xmlns:a16="http://schemas.microsoft.com/office/drawing/2014/main" id="{7ABEC057-856C-4632-81D7-25C0182044EC}"/>
                </a:ext>
              </a:extLst>
            </p:cNvPr>
            <p:cNvGrpSpPr/>
            <p:nvPr/>
          </p:nvGrpSpPr>
          <p:grpSpPr>
            <a:xfrm>
              <a:off x="3925860" y="5262664"/>
              <a:ext cx="2062814" cy="667546"/>
              <a:chOff x="513714" y="967036"/>
              <a:chExt cx="3999986" cy="619909"/>
            </a:xfrm>
          </p:grpSpPr>
          <p:sp>
            <p:nvSpPr>
              <p:cNvPr id="71" name="Rectangle: Rounded Corners 70">
                <a:extLst>
                  <a:ext uri="{FF2B5EF4-FFF2-40B4-BE49-F238E27FC236}">
                    <a16:creationId xmlns:a16="http://schemas.microsoft.com/office/drawing/2014/main" id="{9BC0F061-B0C2-4906-B656-E0B3D215095F}"/>
                  </a:ext>
                </a:extLst>
              </p:cNvPr>
              <p:cNvSpPr/>
              <p:nvPr/>
            </p:nvSpPr>
            <p:spPr>
              <a:xfrm>
                <a:off x="513714" y="967036"/>
                <a:ext cx="3999986" cy="619909"/>
              </a:xfrm>
              <a:prstGeom prst="roundRect">
                <a:avLst/>
              </a:prstGeom>
              <a:solidFill>
                <a:schemeClr val="accent1">
                  <a:alpha val="12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579" dirty="0">
                  <a:solidFill>
                    <a:prstClr val="white"/>
                  </a:solidFill>
                  <a:latin typeface="Arial" panose="020B0604020202020204"/>
                </a:endParaRPr>
              </a:p>
            </p:txBody>
          </p:sp>
          <p:sp>
            <p:nvSpPr>
              <p:cNvPr id="84" name="TextBox 83">
                <a:extLst>
                  <a:ext uri="{FF2B5EF4-FFF2-40B4-BE49-F238E27FC236}">
                    <a16:creationId xmlns:a16="http://schemas.microsoft.com/office/drawing/2014/main" id="{3884FDB4-4AC2-4404-BF4A-9F7B4386AFD5}"/>
                  </a:ext>
                </a:extLst>
              </p:cNvPr>
              <p:cNvSpPr txBox="1"/>
              <p:nvPr/>
            </p:nvSpPr>
            <p:spPr>
              <a:xfrm>
                <a:off x="639752" y="1020434"/>
                <a:ext cx="3747913" cy="514599"/>
              </a:xfrm>
              <a:prstGeom prst="rect">
                <a:avLst/>
              </a:prstGeom>
              <a:noFill/>
            </p:spPr>
            <p:txBody>
              <a:bodyPr wrap="square" lIns="0" tIns="0" rIns="0" bIns="0" rtlCol="0">
                <a:spAutoFit/>
              </a:bodyPr>
              <a:lstStyle/>
              <a:p>
                <a:pPr algn="ctr" defTabSz="802020"/>
                <a:r>
                  <a:rPr lang="en-US" sz="1579" dirty="0">
                    <a:solidFill>
                      <a:srgbClr val="393938"/>
                    </a:solidFill>
                    <a:latin typeface="Arial" panose="020B0604020202020204"/>
                  </a:rPr>
                  <a:t>Singlet chemotherapy</a:t>
                </a:r>
                <a:endParaRPr lang="en-GB" sz="1579" dirty="0">
                  <a:solidFill>
                    <a:srgbClr val="393938"/>
                  </a:solidFill>
                  <a:latin typeface="Arial" panose="020B0604020202020204"/>
                </a:endParaRPr>
              </a:p>
            </p:txBody>
          </p:sp>
        </p:grpSp>
        <p:cxnSp>
          <p:nvCxnSpPr>
            <p:cNvPr id="26" name="Straight Connector 25">
              <a:extLst>
                <a:ext uri="{FF2B5EF4-FFF2-40B4-BE49-F238E27FC236}">
                  <a16:creationId xmlns:a16="http://schemas.microsoft.com/office/drawing/2014/main" id="{F83DBA93-C399-442E-8B46-E51F1EFD1877}"/>
                </a:ext>
              </a:extLst>
            </p:cNvPr>
            <p:cNvCxnSpPr>
              <a:cxnSpLocks/>
            </p:cNvCxnSpPr>
            <p:nvPr/>
          </p:nvCxnSpPr>
          <p:spPr>
            <a:xfrm>
              <a:off x="1655927" y="3970092"/>
              <a:ext cx="44734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AAAD3C18-2C92-4418-95A1-298515630647}"/>
                </a:ext>
              </a:extLst>
            </p:cNvPr>
            <p:cNvCxnSpPr>
              <a:cxnSpLocks/>
              <a:endCxn id="50" idx="0"/>
            </p:cNvCxnSpPr>
            <p:nvPr/>
          </p:nvCxnSpPr>
          <p:spPr>
            <a:xfrm rot="10800000" flipV="1">
              <a:off x="1655927" y="2503311"/>
              <a:ext cx="766592" cy="54032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85" name="Rectangle: Rounded Corners 84">
              <a:extLst>
                <a:ext uri="{FF2B5EF4-FFF2-40B4-BE49-F238E27FC236}">
                  <a16:creationId xmlns:a16="http://schemas.microsoft.com/office/drawing/2014/main" id="{BBE71E67-8BEB-4A75-91C9-7D346EE5B4B8}"/>
                </a:ext>
              </a:extLst>
            </p:cNvPr>
            <p:cNvSpPr/>
            <p:nvPr/>
          </p:nvSpPr>
          <p:spPr>
            <a:xfrm>
              <a:off x="7543382" y="825629"/>
              <a:ext cx="2865225" cy="452287"/>
            </a:xfrm>
            <a:prstGeom prst="roundRect">
              <a:avLst/>
            </a:prstGeom>
            <a:solidFill>
              <a:schemeClr val="bg2">
                <a:alpha val="21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579" dirty="0">
                <a:solidFill>
                  <a:prstClr val="white"/>
                </a:solidFill>
                <a:latin typeface="Arial" panose="020B0604020202020204"/>
              </a:endParaRPr>
            </a:p>
          </p:txBody>
        </p:sp>
        <p:sp>
          <p:nvSpPr>
            <p:cNvPr id="89" name="Rectangle: Rounded Corners 88">
              <a:extLst>
                <a:ext uri="{FF2B5EF4-FFF2-40B4-BE49-F238E27FC236}">
                  <a16:creationId xmlns:a16="http://schemas.microsoft.com/office/drawing/2014/main" id="{5A16A58C-BA93-48D8-A534-F44BAF879DDF}"/>
                </a:ext>
              </a:extLst>
            </p:cNvPr>
            <p:cNvSpPr/>
            <p:nvPr/>
          </p:nvSpPr>
          <p:spPr>
            <a:xfrm>
              <a:off x="7555826" y="4457466"/>
              <a:ext cx="2613261" cy="662579"/>
            </a:xfrm>
            <a:prstGeom prst="roundRect">
              <a:avLst/>
            </a:prstGeom>
            <a:solidFill>
              <a:schemeClr val="accent1">
                <a:alpha val="12000"/>
              </a:schemeClr>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579" dirty="0">
                <a:solidFill>
                  <a:prstClr val="white"/>
                </a:solidFill>
                <a:latin typeface="Arial" panose="020B0604020202020204"/>
              </a:endParaRPr>
            </a:p>
          </p:txBody>
        </p:sp>
        <p:cxnSp>
          <p:nvCxnSpPr>
            <p:cNvPr id="91" name="Straight Arrow Connector 90">
              <a:extLst>
                <a:ext uri="{FF2B5EF4-FFF2-40B4-BE49-F238E27FC236}">
                  <a16:creationId xmlns:a16="http://schemas.microsoft.com/office/drawing/2014/main" id="{20E7B880-DC71-4C8C-B2A4-E08C70872BDD}"/>
                </a:ext>
              </a:extLst>
            </p:cNvPr>
            <p:cNvCxnSpPr>
              <a:cxnSpLocks/>
            </p:cNvCxnSpPr>
            <p:nvPr/>
          </p:nvCxnSpPr>
          <p:spPr>
            <a:xfrm>
              <a:off x="9035692" y="4176663"/>
              <a:ext cx="0" cy="282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932D0D36-9D8A-4B2F-8905-FD957495988D}"/>
              </a:ext>
            </a:extLst>
          </p:cNvPr>
          <p:cNvGrpSpPr/>
          <p:nvPr/>
        </p:nvGrpSpPr>
        <p:grpSpPr>
          <a:xfrm>
            <a:off x="6521684" y="4657726"/>
            <a:ext cx="2569607" cy="2300"/>
            <a:chOff x="7443899" y="4426019"/>
            <a:chExt cx="2929718" cy="2622"/>
          </a:xfrm>
        </p:grpSpPr>
        <p:cxnSp>
          <p:nvCxnSpPr>
            <p:cNvPr id="34" name="Straight Arrow Connector 33">
              <a:extLst>
                <a:ext uri="{FF2B5EF4-FFF2-40B4-BE49-F238E27FC236}">
                  <a16:creationId xmlns:a16="http://schemas.microsoft.com/office/drawing/2014/main" id="{E7E2F14B-9575-4B94-952D-5871705F13CA}"/>
                </a:ext>
              </a:extLst>
            </p:cNvPr>
            <p:cNvCxnSpPr>
              <a:cxnSpLocks/>
            </p:cNvCxnSpPr>
            <p:nvPr/>
          </p:nvCxnSpPr>
          <p:spPr>
            <a:xfrm flipH="1">
              <a:off x="8005417" y="4426019"/>
              <a:ext cx="2368200" cy="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DC2E5A35-27D1-45FF-B8AC-7E821456D06D}"/>
                </a:ext>
              </a:extLst>
            </p:cNvPr>
            <p:cNvCxnSpPr>
              <a:cxnSpLocks/>
            </p:cNvCxnSpPr>
            <p:nvPr/>
          </p:nvCxnSpPr>
          <p:spPr>
            <a:xfrm flipH="1">
              <a:off x="7443899" y="4428641"/>
              <a:ext cx="56789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60" name="Connector: Elbow 59">
            <a:extLst>
              <a:ext uri="{FF2B5EF4-FFF2-40B4-BE49-F238E27FC236}">
                <a16:creationId xmlns:a16="http://schemas.microsoft.com/office/drawing/2014/main" id="{113F4920-02CB-4149-8B2D-82734FCE80B5}"/>
              </a:ext>
            </a:extLst>
          </p:cNvPr>
          <p:cNvCxnSpPr>
            <a:cxnSpLocks/>
          </p:cNvCxnSpPr>
          <p:nvPr/>
        </p:nvCxnSpPr>
        <p:spPr>
          <a:xfrm rot="16200000" flipV="1">
            <a:off x="7993072" y="3860640"/>
            <a:ext cx="3106957" cy="877880"/>
          </a:xfrm>
          <a:prstGeom prst="bentConnector3">
            <a:avLst>
              <a:gd name="adj1" fmla="val 100306"/>
            </a:avLst>
          </a:prstGeom>
          <a:ln>
            <a:prstDash val="solid"/>
            <a:tailEnd type="triangle"/>
          </a:ln>
        </p:spPr>
        <p:style>
          <a:lnRef idx="1">
            <a:schemeClr val="accent1"/>
          </a:lnRef>
          <a:fillRef idx="0">
            <a:schemeClr val="accent1"/>
          </a:fillRef>
          <a:effectRef idx="0">
            <a:schemeClr val="accent1"/>
          </a:effectRef>
          <a:fontRef idx="minor">
            <a:schemeClr val="tx1"/>
          </a:fontRef>
        </p:style>
      </p:cxnSp>
      <p:sp>
        <p:nvSpPr>
          <p:cNvPr id="88" name="Rectangle: Rounded Corners 87">
            <a:extLst>
              <a:ext uri="{FF2B5EF4-FFF2-40B4-BE49-F238E27FC236}">
                <a16:creationId xmlns:a16="http://schemas.microsoft.com/office/drawing/2014/main" id="{FFD158F9-F72F-47AB-8209-9C09D1460A5F}"/>
              </a:ext>
            </a:extLst>
          </p:cNvPr>
          <p:cNvSpPr/>
          <p:nvPr/>
        </p:nvSpPr>
        <p:spPr>
          <a:xfrm>
            <a:off x="6957465" y="2396074"/>
            <a:ext cx="2796814" cy="3202127"/>
          </a:xfrm>
          <a:prstGeom prst="roundRect">
            <a:avLst/>
          </a:prstGeom>
          <a:noFill/>
          <a:ln w="31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a:solidFill>
                <a:prstClr val="white"/>
              </a:solidFill>
              <a:latin typeface="Arial" panose="020B0604020202020204"/>
            </a:endParaRPr>
          </a:p>
        </p:txBody>
      </p:sp>
      <p:sp>
        <p:nvSpPr>
          <p:cNvPr id="81" name="Rectangle: Rounded Corners 80">
            <a:extLst>
              <a:ext uri="{FF2B5EF4-FFF2-40B4-BE49-F238E27FC236}">
                <a16:creationId xmlns:a16="http://schemas.microsoft.com/office/drawing/2014/main" id="{7DE975D8-9A85-4367-801A-3BEA325B3D3F}"/>
              </a:ext>
            </a:extLst>
          </p:cNvPr>
          <p:cNvSpPr/>
          <p:nvPr/>
        </p:nvSpPr>
        <p:spPr>
          <a:xfrm>
            <a:off x="1370371" y="2828045"/>
            <a:ext cx="3864751" cy="1490051"/>
          </a:xfrm>
          <a:prstGeom prst="roundRect">
            <a:avLst/>
          </a:prstGeom>
          <a:noFill/>
          <a:ln w="31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a:solidFill>
                <a:prstClr val="white"/>
              </a:solidFill>
              <a:latin typeface="Arial" panose="020B0604020202020204"/>
            </a:endParaRPr>
          </a:p>
        </p:txBody>
      </p:sp>
      <p:grpSp>
        <p:nvGrpSpPr>
          <p:cNvPr id="83" name="Group 82">
            <a:extLst>
              <a:ext uri="{FF2B5EF4-FFF2-40B4-BE49-F238E27FC236}">
                <a16:creationId xmlns:a16="http://schemas.microsoft.com/office/drawing/2014/main" id="{280CDA69-BE61-4EEB-9BF6-A04575023F44}"/>
              </a:ext>
            </a:extLst>
          </p:cNvPr>
          <p:cNvGrpSpPr/>
          <p:nvPr/>
        </p:nvGrpSpPr>
        <p:grpSpPr>
          <a:xfrm>
            <a:off x="171796" y="1899101"/>
            <a:ext cx="1323123" cy="863290"/>
            <a:chOff x="2422518" y="1409748"/>
            <a:chExt cx="4524649" cy="657046"/>
          </a:xfrm>
        </p:grpSpPr>
        <p:sp>
          <p:nvSpPr>
            <p:cNvPr id="87" name="Rectangle: Rounded Corners 86">
              <a:extLst>
                <a:ext uri="{FF2B5EF4-FFF2-40B4-BE49-F238E27FC236}">
                  <a16:creationId xmlns:a16="http://schemas.microsoft.com/office/drawing/2014/main" id="{BD530DDA-BF0B-4A5F-9949-DE3CAC55132D}"/>
                </a:ext>
              </a:extLst>
            </p:cNvPr>
            <p:cNvSpPr/>
            <p:nvPr/>
          </p:nvSpPr>
          <p:spPr>
            <a:xfrm>
              <a:off x="2422518" y="1409748"/>
              <a:ext cx="4524649" cy="657046"/>
            </a:xfrm>
            <a:prstGeom prst="roundRect">
              <a:avLst/>
            </a:prstGeom>
            <a:solidFill>
              <a:schemeClr val="bg2">
                <a:alpha val="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201" tIns="40100" rIns="80201" bIns="40100" numCol="1" spcCol="0" rtlCol="0" fromWordArt="0" anchor="ctr" anchorCtr="0" forceAA="0" compatLnSpc="1">
              <a:prstTxWarp prst="textNoShape">
                <a:avLst/>
              </a:prstTxWarp>
              <a:noAutofit/>
            </a:bodyPr>
            <a:lstStyle/>
            <a:p>
              <a:pPr algn="ctr" defTabSz="802020"/>
              <a:endParaRPr lang="en-GB" sz="1228" dirty="0">
                <a:solidFill>
                  <a:prstClr val="white"/>
                </a:solidFill>
                <a:latin typeface="Arial" panose="020B0604020202020204"/>
              </a:endParaRPr>
            </a:p>
          </p:txBody>
        </p:sp>
        <p:sp>
          <p:nvSpPr>
            <p:cNvPr id="92" name="TextBox 91">
              <a:extLst>
                <a:ext uri="{FF2B5EF4-FFF2-40B4-BE49-F238E27FC236}">
                  <a16:creationId xmlns:a16="http://schemas.microsoft.com/office/drawing/2014/main" id="{F546E79A-D6E2-4543-9599-C93E6A5A1911}"/>
                </a:ext>
              </a:extLst>
            </p:cNvPr>
            <p:cNvSpPr txBox="1"/>
            <p:nvPr/>
          </p:nvSpPr>
          <p:spPr>
            <a:xfrm>
              <a:off x="2580753" y="1470088"/>
              <a:ext cx="4304330" cy="575272"/>
            </a:xfrm>
            <a:prstGeom prst="rect">
              <a:avLst/>
            </a:prstGeom>
            <a:noFill/>
          </p:spPr>
          <p:txBody>
            <a:bodyPr wrap="square" lIns="0" tIns="0" rIns="0" bIns="0" rtlCol="0">
              <a:spAutoFit/>
            </a:bodyPr>
            <a:lstStyle/>
            <a:p>
              <a:pPr defTabSz="802020"/>
              <a:r>
                <a:rPr lang="en-US" sz="1228" dirty="0">
                  <a:solidFill>
                    <a:srgbClr val="393938"/>
                  </a:solidFill>
                  <a:latin typeface="Arial" panose="020B0604020202020204"/>
                </a:rPr>
                <a:t>Most ALK+ patients now receive alectinib first line. </a:t>
              </a:r>
              <a:endParaRPr lang="en-GB" sz="1228" dirty="0">
                <a:solidFill>
                  <a:srgbClr val="393938"/>
                </a:solidFill>
                <a:latin typeface="Arial" panose="020B0604020202020204"/>
              </a:endParaRPr>
            </a:p>
          </p:txBody>
        </p:sp>
      </p:grpSp>
      <p:sp>
        <p:nvSpPr>
          <p:cNvPr id="23" name="Rectangle: Rounded Corners 22">
            <a:extLst>
              <a:ext uri="{FF2B5EF4-FFF2-40B4-BE49-F238E27FC236}">
                <a16:creationId xmlns:a16="http://schemas.microsoft.com/office/drawing/2014/main" id="{6ED529F3-4102-4AEB-9854-65588294F2F0}"/>
              </a:ext>
            </a:extLst>
          </p:cNvPr>
          <p:cNvSpPr/>
          <p:nvPr/>
        </p:nvSpPr>
        <p:spPr>
          <a:xfrm>
            <a:off x="1619254" y="4575768"/>
            <a:ext cx="4742767" cy="226951"/>
          </a:xfrm>
          <a:prstGeom prst="roundRect">
            <a:avLst/>
          </a:prstGeom>
          <a:noFill/>
          <a:ln w="952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a:endParaRPr lang="en-GB" sz="1579">
              <a:solidFill>
                <a:prstClr val="white"/>
              </a:solidFill>
              <a:latin typeface="Arial" panose="020B0604020202020204"/>
            </a:endParaRPr>
          </a:p>
        </p:txBody>
      </p:sp>
      <p:sp>
        <p:nvSpPr>
          <p:cNvPr id="24" name="TextBox 23">
            <a:extLst>
              <a:ext uri="{FF2B5EF4-FFF2-40B4-BE49-F238E27FC236}">
                <a16:creationId xmlns:a16="http://schemas.microsoft.com/office/drawing/2014/main" id="{32F4C472-BB27-4DD3-8815-B9EAD588AB50}"/>
              </a:ext>
            </a:extLst>
          </p:cNvPr>
          <p:cNvSpPr txBox="1"/>
          <p:nvPr/>
        </p:nvSpPr>
        <p:spPr>
          <a:xfrm>
            <a:off x="1619254" y="4575769"/>
            <a:ext cx="4742766" cy="243015"/>
          </a:xfrm>
          <a:prstGeom prst="rect">
            <a:avLst/>
          </a:prstGeom>
          <a:solidFill>
            <a:srgbClr val="FF0000">
              <a:alpha val="9000"/>
            </a:srgbClr>
          </a:solidFill>
        </p:spPr>
        <p:txBody>
          <a:bodyPr wrap="square" lIns="0" tIns="0" rIns="0" bIns="0" rtlCol="0">
            <a:spAutoFit/>
          </a:bodyPr>
          <a:lstStyle/>
          <a:p>
            <a:pPr algn="ctr" defTabSz="802020"/>
            <a:r>
              <a:rPr lang="en-US" sz="1579" dirty="0">
                <a:solidFill>
                  <a:srgbClr val="FF0000"/>
                </a:solidFill>
                <a:latin typeface="Arial" panose="020B0604020202020204"/>
              </a:rPr>
              <a:t>Lorlatinib</a:t>
            </a:r>
            <a:endParaRPr lang="en-GB" sz="1579" dirty="0">
              <a:solidFill>
                <a:srgbClr val="FF0000"/>
              </a:solidFill>
              <a:latin typeface="Arial" panose="020B0604020202020204"/>
            </a:endParaRPr>
          </a:p>
        </p:txBody>
      </p:sp>
      <p:cxnSp>
        <p:nvCxnSpPr>
          <p:cNvPr id="108" name="Straight Arrow Connector 107">
            <a:extLst>
              <a:ext uri="{FF2B5EF4-FFF2-40B4-BE49-F238E27FC236}">
                <a16:creationId xmlns:a16="http://schemas.microsoft.com/office/drawing/2014/main" id="{A7C2881C-CCA9-4A49-9D39-74CBEA8CBBD5}"/>
              </a:ext>
            </a:extLst>
          </p:cNvPr>
          <p:cNvCxnSpPr>
            <a:cxnSpLocks/>
          </p:cNvCxnSpPr>
          <p:nvPr/>
        </p:nvCxnSpPr>
        <p:spPr>
          <a:xfrm>
            <a:off x="8494613" y="3104707"/>
            <a:ext cx="0" cy="1442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F69B455D-8C70-4A51-86D0-B0596AC4DF73}"/>
              </a:ext>
            </a:extLst>
          </p:cNvPr>
          <p:cNvSpPr txBox="1"/>
          <p:nvPr/>
        </p:nvSpPr>
        <p:spPr>
          <a:xfrm>
            <a:off x="2024013" y="6668429"/>
            <a:ext cx="7075437" cy="553998"/>
          </a:xfrm>
          <a:prstGeom prst="rect">
            <a:avLst/>
          </a:prstGeom>
          <a:noFill/>
          <a:ln>
            <a:solidFill>
              <a:schemeClr val="tx1"/>
            </a:solidFill>
          </a:ln>
        </p:spPr>
        <p:txBody>
          <a:bodyPr wrap="square" lIns="0" tIns="0" rIns="0" bIns="0" rtlCol="0">
            <a:spAutoFit/>
          </a:bodyPr>
          <a:lstStyle/>
          <a:p>
            <a:r>
              <a:rPr lang="en-US" sz="1800" dirty="0"/>
              <a:t> ALK = anaplastic lymphoma kinase</a:t>
            </a:r>
          </a:p>
          <a:p>
            <a:r>
              <a:rPr lang="en-US" sz="1800" dirty="0"/>
              <a:t> PDC = platinum doublet chemotherapy</a:t>
            </a:r>
          </a:p>
        </p:txBody>
      </p:sp>
    </p:spTree>
    <p:extLst>
      <p:ext uri="{BB962C8B-B14F-4D97-AF65-F5344CB8AC3E}">
        <p14:creationId xmlns:p14="http://schemas.microsoft.com/office/powerpoint/2010/main" val="2084281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Lorlatinib (</a:t>
            </a:r>
            <a:r>
              <a:rPr lang="en-GB" dirty="0" err="1">
                <a:ea typeface="Times New Roman" panose="02020603050405020304" pitchFamily="18" charset="0"/>
                <a:cs typeface="Times New Roman" panose="02020603050405020304" pitchFamily="18" charset="0"/>
              </a:rPr>
              <a:t>Lorviqua</a:t>
            </a:r>
            <a:r>
              <a:rPr lang="en-GB" dirty="0"/>
              <a:t>, Pfizer)</a:t>
            </a:r>
          </a:p>
        </p:txBody>
      </p:sp>
      <p:sp>
        <p:nvSpPr>
          <p:cNvPr id="4" name="Slide Number Placeholder 3"/>
          <p:cNvSpPr>
            <a:spLocks noGrp="1"/>
          </p:cNvSpPr>
          <p:nvPr>
            <p:ph type="sldNum" sz="quarter" idx="12"/>
          </p:nvPr>
        </p:nvSpPr>
        <p:spPr/>
        <p:txBody>
          <a:bodyPr/>
          <a:lstStyle/>
          <a:p>
            <a:fld id="{532824D6-1CC4-45B0-B658-13A760FABFFA}" type="slidenum">
              <a:rPr lang="en-GB" smtClean="0"/>
              <a:pPr/>
              <a:t>4</a:t>
            </a:fld>
            <a:endParaRPr lang="en-GB"/>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3977709765"/>
              </p:ext>
            </p:extLst>
          </p:nvPr>
        </p:nvGraphicFramePr>
        <p:xfrm>
          <a:off x="567245" y="1219200"/>
          <a:ext cx="9551290" cy="5437263"/>
        </p:xfrm>
        <a:graphic>
          <a:graphicData uri="http://schemas.openxmlformats.org/drawingml/2006/table">
            <a:tbl>
              <a:tblPr firstCol="1" bandRow="1">
                <a:tableStyleId>{F5AB1C69-6EDB-4FF4-983F-18BD219EF322}</a:tableStyleId>
              </a:tblPr>
              <a:tblGrid>
                <a:gridCol w="2802191">
                  <a:extLst>
                    <a:ext uri="{9D8B030D-6E8A-4147-A177-3AD203B41FA5}">
                      <a16:colId xmlns:a16="http://schemas.microsoft.com/office/drawing/2014/main" val="20000"/>
                    </a:ext>
                  </a:extLst>
                </a:gridCol>
                <a:gridCol w="6749099">
                  <a:extLst>
                    <a:ext uri="{9D8B030D-6E8A-4147-A177-3AD203B41FA5}">
                      <a16:colId xmlns:a16="http://schemas.microsoft.com/office/drawing/2014/main" val="20001"/>
                    </a:ext>
                  </a:extLst>
                </a:gridCol>
              </a:tblGrid>
              <a:tr h="907351">
                <a:tc>
                  <a:txBody>
                    <a:bodyPr/>
                    <a:lstStyle/>
                    <a:p>
                      <a:r>
                        <a:rPr lang="en-GB" sz="2600" dirty="0">
                          <a:latin typeface="Arial" panose="020B0604020202020204" pitchFamily="34" charset="0"/>
                          <a:cs typeface="Arial" panose="020B0604020202020204" pitchFamily="34" charset="0"/>
                        </a:rPr>
                        <a:t>Marketing</a:t>
                      </a:r>
                      <a:r>
                        <a:rPr lang="en-GB" sz="2600" baseline="0" dirty="0">
                          <a:latin typeface="Arial" panose="020B0604020202020204" pitchFamily="34" charset="0"/>
                          <a:cs typeface="Arial" panose="020B0604020202020204" pitchFamily="34" charset="0"/>
                        </a:rPr>
                        <a:t> authorisation</a:t>
                      </a:r>
                      <a:endParaRPr lang="en-GB" sz="2600" dirty="0">
                        <a:latin typeface="Arial" panose="020B0604020202020204" pitchFamily="34" charset="0"/>
                        <a:cs typeface="Arial" panose="020B0604020202020204" pitchFamily="34" charset="0"/>
                      </a:endParaRPr>
                    </a:p>
                  </a:txBody>
                  <a:tcPr marL="100817" marR="100817" marT="50408" marB="50408"/>
                </a:tc>
                <a:tc>
                  <a:txBody>
                    <a:bodyPr/>
                    <a:lstStyle/>
                    <a:p>
                      <a:r>
                        <a:rPr lang="en-GB" sz="2100" kern="1200" dirty="0">
                          <a:solidFill>
                            <a:schemeClr val="dk1"/>
                          </a:solidFill>
                          <a:effectLst/>
                          <a:latin typeface="+mn-lt"/>
                          <a:ea typeface="+mn-ea"/>
                          <a:cs typeface="+mn-cs"/>
                        </a:rPr>
                        <a:t>Lorlatinib received conditional approval in the EU for the indication in this submission on 7 May 2019</a:t>
                      </a:r>
                      <a:endParaRPr kumimoji="0" lang="en-GB" altLang="en-US" sz="26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endParaRPr>
                    </a:p>
                  </a:txBody>
                  <a:tcPr marL="100817" marR="100817" marT="50408" marB="50408"/>
                </a:tc>
                <a:extLst>
                  <a:ext uri="{0D108BD9-81ED-4DB2-BD59-A6C34878D82A}">
                    <a16:rowId xmlns:a16="http://schemas.microsoft.com/office/drawing/2014/main" val="10000"/>
                  </a:ext>
                </a:extLst>
              </a:tr>
              <a:tr h="907351">
                <a:tc>
                  <a:txBody>
                    <a:bodyPr/>
                    <a:lstStyle/>
                    <a:p>
                      <a:r>
                        <a:rPr lang="en-US" sz="2600" dirty="0">
                          <a:latin typeface="Arial" panose="020B0604020202020204" pitchFamily="34" charset="0"/>
                          <a:cs typeface="Arial" panose="020B0604020202020204" pitchFamily="34" charset="0"/>
                        </a:rPr>
                        <a:t>Mechanism</a:t>
                      </a:r>
                      <a:endParaRPr lang="en-GB" sz="2600" dirty="0">
                        <a:latin typeface="Arial" panose="020B0604020202020204" pitchFamily="34" charset="0"/>
                        <a:cs typeface="Arial" panose="020B0604020202020204" pitchFamily="34" charset="0"/>
                      </a:endParaRPr>
                    </a:p>
                  </a:txBody>
                  <a:tcPr marL="100817" marR="100817" marT="50408" marB="50408"/>
                </a:tc>
                <a:tc>
                  <a:txBody>
                    <a:bodyPr/>
                    <a:lstStyle/>
                    <a:p>
                      <a:r>
                        <a:rPr lang="en-GB" sz="2100" kern="1200" dirty="0">
                          <a:solidFill>
                            <a:schemeClr val="dk1"/>
                          </a:solidFill>
                          <a:effectLst/>
                          <a:latin typeface="+mn-lt"/>
                          <a:ea typeface="+mn-ea"/>
                          <a:cs typeface="+mn-cs"/>
                        </a:rPr>
                        <a:t>Lorlatinib is a macrocyclic, selective, adenosine triphosphate-competitive, brain penetrant, small molecule tyrosine kinase inhibitor (TKI)</a:t>
                      </a:r>
                      <a:endParaRPr kumimoji="0" lang="en-GB" altLang="en-US" sz="26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endParaRPr>
                    </a:p>
                  </a:txBody>
                  <a:tcPr marL="100817" marR="100817" marT="50408" marB="50408"/>
                </a:tc>
                <a:extLst>
                  <a:ext uri="{0D108BD9-81ED-4DB2-BD59-A6C34878D82A}">
                    <a16:rowId xmlns:a16="http://schemas.microsoft.com/office/drawing/2014/main" val="1322706813"/>
                  </a:ext>
                </a:extLst>
              </a:tr>
              <a:tr h="2088000">
                <a:tc>
                  <a:txBody>
                    <a:bodyPr/>
                    <a:lstStyle/>
                    <a:p>
                      <a:r>
                        <a:rPr lang="en-US" sz="2600" dirty="0">
                          <a:latin typeface="Arial" panose="020B0604020202020204" pitchFamily="34" charset="0"/>
                          <a:cs typeface="Arial" panose="020B0604020202020204" pitchFamily="34" charset="0"/>
                        </a:rPr>
                        <a:t>Indications</a:t>
                      </a:r>
                      <a:endParaRPr lang="en-GB" sz="2600" dirty="0">
                        <a:latin typeface="Arial" panose="020B0604020202020204" pitchFamily="34" charset="0"/>
                        <a:cs typeface="Arial" panose="020B0604020202020204" pitchFamily="34" charset="0"/>
                      </a:endParaRPr>
                    </a:p>
                  </a:txBody>
                  <a:tcPr marL="100817" marR="100817" marT="50408" marB="50408"/>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0" lang="en-GB" sz="2100" b="0" i="0" u="none" strike="noStrike" kern="1200" cap="none" spc="0" normalizeH="0" baseline="0" noProof="0" dirty="0">
                          <a:ln>
                            <a:noFill/>
                          </a:ln>
                          <a:solidFill>
                            <a:srgbClr val="393938"/>
                          </a:solidFill>
                          <a:effectLst/>
                          <a:uLnTx/>
                          <a:uFillTx/>
                          <a:latin typeface="+mn-lt"/>
                          <a:ea typeface="+mn-ea"/>
                          <a:cs typeface="+mn-cs"/>
                        </a:rPr>
                        <a:t>Lorlatinib as monotherapy is indicated for the treatment of adult patients with ALK-positive advanced NSCLC whose disease has progressed after:</a:t>
                      </a:r>
                    </a:p>
                    <a:p>
                      <a:pPr marL="0" marR="0" lvl="0" indent="0" algn="l" defTabSz="1043056"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dirty="0">
                        <a:ln>
                          <a:noFill/>
                        </a:ln>
                        <a:solidFill>
                          <a:srgbClr val="393938"/>
                        </a:solidFill>
                        <a:effectLst/>
                        <a:uLnTx/>
                        <a:uFillTx/>
                        <a:latin typeface="+mn-lt"/>
                        <a:ea typeface="+mn-ea"/>
                        <a:cs typeface="+mn-cs"/>
                      </a:endParaRPr>
                    </a:p>
                    <a:p>
                      <a:pPr marL="342900" marR="0" lvl="0"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100" b="0" i="0" u="none" strike="noStrike" kern="1200" cap="none" spc="0" normalizeH="0" baseline="0" noProof="0" dirty="0">
                          <a:ln>
                            <a:noFill/>
                          </a:ln>
                          <a:solidFill>
                            <a:srgbClr val="393938"/>
                          </a:solidFill>
                          <a:effectLst/>
                          <a:uLnTx/>
                          <a:uFillTx/>
                          <a:latin typeface="+mn-lt"/>
                          <a:ea typeface="+mn-ea"/>
                          <a:cs typeface="+mn-cs"/>
                        </a:rPr>
                        <a:t>Alectinib or ceritinib as the first ALK TKI therapy</a:t>
                      </a:r>
                    </a:p>
                    <a:p>
                      <a:pPr marL="342900" marR="0" lvl="0"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100" b="0" i="0" u="none" strike="noStrike" kern="1200" cap="none" spc="0" normalizeH="0" baseline="0" noProof="0" dirty="0">
                          <a:ln>
                            <a:noFill/>
                          </a:ln>
                          <a:solidFill>
                            <a:srgbClr val="393938"/>
                          </a:solidFill>
                          <a:effectLst/>
                          <a:uLnTx/>
                          <a:uFillTx/>
                          <a:latin typeface="+mn-lt"/>
                          <a:ea typeface="+mn-ea"/>
                          <a:cs typeface="+mn-cs"/>
                        </a:rPr>
                        <a:t>Crizotinib and at least 1 other ALK TKI</a:t>
                      </a:r>
                      <a:endParaRPr kumimoji="0" lang="en-GB" altLang="en-US" sz="2600" b="0"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a:txBody>
                  <a:tcPr marL="100817" marR="100817" marT="50408" marB="50408"/>
                </a:tc>
                <a:extLst>
                  <a:ext uri="{0D108BD9-81ED-4DB2-BD59-A6C34878D82A}">
                    <a16:rowId xmlns:a16="http://schemas.microsoft.com/office/drawing/2014/main" val="2487517548"/>
                  </a:ext>
                </a:extLst>
              </a:tr>
              <a:tr h="792000">
                <a:tc>
                  <a:txBody>
                    <a:bodyPr/>
                    <a:lstStyle/>
                    <a:p>
                      <a:r>
                        <a:rPr lang="en-GB" sz="2600" dirty="0">
                          <a:latin typeface="Arial" panose="020B0604020202020204" pitchFamily="34" charset="0"/>
                          <a:cs typeface="Arial" panose="020B0604020202020204" pitchFamily="34" charset="0"/>
                        </a:rPr>
                        <a:t>Administration</a:t>
                      </a:r>
                    </a:p>
                  </a:txBody>
                  <a:tcPr marL="100817" marR="100817" marT="50408" marB="50408"/>
                </a:tc>
                <a:tc>
                  <a:txBody>
                    <a:bodyPr/>
                    <a:lstStyle/>
                    <a:p>
                      <a:r>
                        <a:rPr lang="en-GB" sz="2100" kern="1200" dirty="0">
                          <a:solidFill>
                            <a:schemeClr val="dk1"/>
                          </a:solidFill>
                          <a:effectLst/>
                          <a:latin typeface="+mn-lt"/>
                          <a:ea typeface="+mn-ea"/>
                          <a:cs typeface="+mn-cs"/>
                        </a:rPr>
                        <a:t>The recommended dose of lorlatinib is 100mg taken orally, once daily. Treatment with lorlatinib is recommended as long as the patient is deriving clinical benefit from therapy without unacceptable toxicity</a:t>
                      </a:r>
                      <a:endParaRPr lang="en-GB" sz="2600" dirty="0">
                        <a:latin typeface="Arial" panose="020B0604020202020204" pitchFamily="34" charset="0"/>
                        <a:cs typeface="Arial" panose="020B0604020202020204" pitchFamily="34" charset="0"/>
                      </a:endParaRPr>
                    </a:p>
                  </a:txBody>
                  <a:tcPr marL="100817" marR="100817" marT="50408" marB="50408"/>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83965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D74A8-7797-4CD4-B75F-5E780AC3B679}"/>
              </a:ext>
            </a:extLst>
          </p:cNvPr>
          <p:cNvSpPr>
            <a:spLocks noGrp="1"/>
          </p:cNvSpPr>
          <p:nvPr>
            <p:ph type="title"/>
          </p:nvPr>
        </p:nvSpPr>
        <p:spPr/>
        <p:txBody>
          <a:bodyPr/>
          <a:lstStyle/>
          <a:p>
            <a:r>
              <a:rPr lang="en-US" dirty="0"/>
              <a:t>Clinical evidence: key trial</a:t>
            </a:r>
            <a:endParaRPr lang="en-GB" dirty="0"/>
          </a:p>
        </p:txBody>
      </p:sp>
      <p:sp>
        <p:nvSpPr>
          <p:cNvPr id="3" name="Slide Number Placeholder 2">
            <a:extLst>
              <a:ext uri="{FF2B5EF4-FFF2-40B4-BE49-F238E27FC236}">
                <a16:creationId xmlns:a16="http://schemas.microsoft.com/office/drawing/2014/main" id="{BAD7637E-139F-423E-B555-84449279289F}"/>
              </a:ext>
            </a:extLst>
          </p:cNvPr>
          <p:cNvSpPr>
            <a:spLocks noGrp="1"/>
          </p:cNvSpPr>
          <p:nvPr>
            <p:ph type="sldNum" sz="quarter" idx="12"/>
          </p:nvPr>
        </p:nvSpPr>
        <p:spPr/>
        <p:txBody>
          <a:bodyPr/>
          <a:lstStyle/>
          <a:p>
            <a:fld id="{DDBE135E-2566-4748-853C-8A3B78F0FB00}" type="slidenum">
              <a:rPr lang="en-GB" smtClean="0"/>
              <a:t>5</a:t>
            </a:fld>
            <a:endParaRPr lang="en-GB" dirty="0"/>
          </a:p>
        </p:txBody>
      </p:sp>
      <p:graphicFrame>
        <p:nvGraphicFramePr>
          <p:cNvPr id="5" name="Content Placeholder 4">
            <a:extLst>
              <a:ext uri="{FF2B5EF4-FFF2-40B4-BE49-F238E27FC236}">
                <a16:creationId xmlns:a16="http://schemas.microsoft.com/office/drawing/2014/main" id="{2081086E-ADE0-4758-95AF-DF8F3B09DAEF}"/>
              </a:ext>
            </a:extLst>
          </p:cNvPr>
          <p:cNvGraphicFramePr>
            <a:graphicFrameLocks noGrp="1"/>
          </p:cNvGraphicFramePr>
          <p:nvPr>
            <p:ph sz="quarter" idx="10"/>
            <p:extLst>
              <p:ext uri="{D42A27DB-BD31-4B8C-83A1-F6EECF244321}">
                <p14:modId xmlns:p14="http://schemas.microsoft.com/office/powerpoint/2010/main" val="3583505199"/>
              </p:ext>
            </p:extLst>
          </p:nvPr>
        </p:nvGraphicFramePr>
        <p:xfrm>
          <a:off x="211015" y="1059755"/>
          <a:ext cx="10234247" cy="3884700"/>
        </p:xfrm>
        <a:graphic>
          <a:graphicData uri="http://schemas.openxmlformats.org/drawingml/2006/table">
            <a:tbl>
              <a:tblPr firstRow="1" firstCol="1" bandRow="1" bandCol="1">
                <a:tableStyleId>{F5AB1C69-6EDB-4FF4-983F-18BD219EF322}</a:tableStyleId>
              </a:tblPr>
              <a:tblGrid>
                <a:gridCol w="3083170">
                  <a:extLst>
                    <a:ext uri="{9D8B030D-6E8A-4147-A177-3AD203B41FA5}">
                      <a16:colId xmlns:a16="http://schemas.microsoft.com/office/drawing/2014/main" val="4000518599"/>
                    </a:ext>
                  </a:extLst>
                </a:gridCol>
                <a:gridCol w="7151077">
                  <a:extLst>
                    <a:ext uri="{9D8B030D-6E8A-4147-A177-3AD203B41FA5}">
                      <a16:colId xmlns:a16="http://schemas.microsoft.com/office/drawing/2014/main" val="1952558275"/>
                    </a:ext>
                  </a:extLst>
                </a:gridCol>
              </a:tblGrid>
              <a:tr h="316015">
                <a:tc>
                  <a:txBody>
                    <a:bodyPr/>
                    <a:lstStyle/>
                    <a:p>
                      <a:pPr>
                        <a:spcAft>
                          <a:spcPts val="0"/>
                        </a:spcAft>
                      </a:pPr>
                      <a:r>
                        <a:rPr lang="en-GB" sz="1800">
                          <a:effectLst/>
                        </a:rPr>
                        <a:t>Study </a:t>
                      </a:r>
                      <a:endParaRPr lang="en-GB" sz="1800" b="1">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en-GB" sz="1800" u="none" dirty="0">
                          <a:effectLst/>
                        </a:rPr>
                        <a:t>B7461001 (NCT01970865; Study 1001; data cut Feb 2018)</a:t>
                      </a:r>
                      <a:endParaRPr lang="en-GB" sz="1800" u="none"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68765397"/>
                  </a:ext>
                </a:extLst>
              </a:tr>
              <a:tr h="270233">
                <a:tc>
                  <a:txBody>
                    <a:bodyPr/>
                    <a:lstStyle/>
                    <a:p>
                      <a:pPr>
                        <a:spcAft>
                          <a:spcPts val="0"/>
                        </a:spcAft>
                      </a:pPr>
                      <a:r>
                        <a:rPr lang="en-GB" sz="1800">
                          <a:effectLst/>
                        </a:rPr>
                        <a:t>Study design</a:t>
                      </a:r>
                      <a:endParaRPr lang="en-GB" sz="1800" b="1">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en-GB" sz="1800" dirty="0">
                          <a:effectLst/>
                        </a:rPr>
                        <a:t>Single arm, open-label, multicentre Phase 1/2 study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0441280"/>
                  </a:ext>
                </a:extLst>
              </a:tr>
              <a:tr h="458039">
                <a:tc>
                  <a:txBody>
                    <a:bodyPr/>
                    <a:lstStyle/>
                    <a:p>
                      <a:pPr>
                        <a:spcAft>
                          <a:spcPts val="0"/>
                        </a:spcAft>
                      </a:pPr>
                      <a:r>
                        <a:rPr lang="en-GB" sz="1800" dirty="0">
                          <a:effectLst/>
                        </a:rPr>
                        <a:t>Population</a:t>
                      </a: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en-GB" sz="1800" dirty="0">
                          <a:effectLst/>
                        </a:rPr>
                        <a:t>Adult patients with metastatic ALK-positive or ROS1-positive NSCLC</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48283663"/>
                  </a:ext>
                </a:extLst>
              </a:tr>
              <a:tr h="916086">
                <a:tc>
                  <a:txBody>
                    <a:bodyPr/>
                    <a:lstStyle/>
                    <a:p>
                      <a:pPr>
                        <a:spcAft>
                          <a:spcPts val="0"/>
                        </a:spcAft>
                      </a:pPr>
                      <a:r>
                        <a:rPr lang="en-GB" sz="1800" b="1" dirty="0">
                          <a:solidFill>
                            <a:schemeClr val="bg1"/>
                          </a:solidFill>
                          <a:effectLst/>
                          <a:latin typeface="+mn-lt"/>
                          <a:ea typeface="Calibri" panose="020F0502020204030204" pitchFamily="34" charset="0"/>
                          <a:cs typeface="Times New Roman" panose="02020603050405020304" pitchFamily="18" charset="0"/>
                        </a:rPr>
                        <a:t>Location (no. of centres in which patients were randomised to lorlatinib) </a:t>
                      </a:r>
                    </a:p>
                  </a:txBody>
                  <a:tcPr marL="68580" marR="68580" marT="0" marB="0"/>
                </a:tc>
                <a:tc>
                  <a:txBody>
                    <a:bodyPr/>
                    <a:lstStyle/>
                    <a:p>
                      <a:pPr>
                        <a:spcAft>
                          <a:spcPts val="0"/>
                        </a:spcAft>
                      </a:pPr>
                      <a:r>
                        <a:rPr lang="en-GB" sz="1800" dirty="0">
                          <a:effectLst/>
                          <a:latin typeface="+mn-lt"/>
                          <a:ea typeface="Times New Roman" panose="02020603050405020304" pitchFamily="18" charset="0"/>
                          <a:cs typeface="Times New Roman" panose="02020603050405020304" pitchFamily="18" charset="0"/>
                        </a:rPr>
                        <a:t>Australia (2), Canada (1), France (4), Germany (1), Hong Kong (1), Italy (4), Japan (10), Korea (1), Singapore (2), Spain (4), Switzerland (2), Taiwan (1), US (11)</a:t>
                      </a:r>
                    </a:p>
                  </a:txBody>
                  <a:tcPr marL="68580" marR="68580" marT="0" marB="0"/>
                </a:tc>
                <a:extLst>
                  <a:ext uri="{0D108BD9-81ED-4DB2-BD59-A6C34878D82A}">
                    <a16:rowId xmlns:a16="http://schemas.microsoft.com/office/drawing/2014/main" val="4183148734"/>
                  </a:ext>
                </a:extLst>
              </a:tr>
              <a:tr h="270233">
                <a:tc>
                  <a:txBody>
                    <a:bodyPr/>
                    <a:lstStyle/>
                    <a:p>
                      <a:pPr>
                        <a:spcAft>
                          <a:spcPts val="0"/>
                        </a:spcAft>
                      </a:pPr>
                      <a:r>
                        <a:rPr lang="en-GB" sz="1800">
                          <a:effectLst/>
                        </a:rPr>
                        <a:t>Intervention(s)</a:t>
                      </a:r>
                      <a:endParaRPr lang="en-GB" sz="1800" b="1">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en-GB" sz="1800">
                          <a:effectLst/>
                        </a:rPr>
                        <a:t>Lorlatinib</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52985607"/>
                  </a:ext>
                </a:extLst>
              </a:tr>
              <a:tr h="270233">
                <a:tc>
                  <a:txBody>
                    <a:bodyPr/>
                    <a:lstStyle/>
                    <a:p>
                      <a:pPr>
                        <a:spcAft>
                          <a:spcPts val="0"/>
                        </a:spcAft>
                      </a:pPr>
                      <a:r>
                        <a:rPr lang="en-GB" sz="1800" dirty="0">
                          <a:effectLst/>
                        </a:rPr>
                        <a:t>Comparator(s)</a:t>
                      </a: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en-GB" sz="1800" dirty="0">
                          <a:effectLst/>
                        </a:rPr>
                        <a:t>N/A</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1507616"/>
                  </a:ext>
                </a:extLst>
              </a:tr>
              <a:tr h="270233">
                <a:tc>
                  <a:txBody>
                    <a:bodyPr/>
                    <a:lstStyle/>
                    <a:p>
                      <a:pPr>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Supports MA</a:t>
                      </a: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Yes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56095556"/>
                  </a:ext>
                </a:extLst>
              </a:tr>
              <a:tr h="270233">
                <a:tc>
                  <a:txBody>
                    <a:bodyPr/>
                    <a:lstStyle/>
                    <a:p>
                      <a:pPr>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Used in the model</a:t>
                      </a: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Yes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36329278"/>
                  </a:ext>
                </a:extLst>
              </a:tr>
              <a:tr h="810698">
                <a:tc>
                  <a:txBody>
                    <a:bodyPr/>
                    <a:lstStyle/>
                    <a:p>
                      <a:pPr>
                        <a:spcAft>
                          <a:spcPts val="0"/>
                        </a:spcAft>
                      </a:pPr>
                      <a:r>
                        <a:rPr lang="en-GB" sz="1800" dirty="0">
                          <a:effectLst/>
                        </a:rPr>
                        <a:t>Rationale for use/non-use in the model</a:t>
                      </a: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en-GB" sz="1800" dirty="0">
                          <a:effectLst/>
                        </a:rPr>
                        <a:t>Efficacy data for lorlatinib is used in the model because this is the only study that currently provides data for lorlatinib in the population and line of relevance to this submission.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30188162"/>
                  </a:ext>
                </a:extLst>
              </a:tr>
            </a:tbl>
          </a:graphicData>
        </a:graphic>
      </p:graphicFrame>
      <p:graphicFrame>
        <p:nvGraphicFramePr>
          <p:cNvPr id="6" name="Table 5">
            <a:extLst>
              <a:ext uri="{FF2B5EF4-FFF2-40B4-BE49-F238E27FC236}">
                <a16:creationId xmlns:a16="http://schemas.microsoft.com/office/drawing/2014/main" id="{ECC1CE82-F689-471A-8250-8D3417CD5144}"/>
              </a:ext>
            </a:extLst>
          </p:cNvPr>
          <p:cNvGraphicFramePr>
            <a:graphicFrameLocks noGrp="1"/>
          </p:cNvGraphicFramePr>
          <p:nvPr>
            <p:extLst>
              <p:ext uri="{D42A27DB-BD31-4B8C-83A1-F6EECF244321}">
                <p14:modId xmlns:p14="http://schemas.microsoft.com/office/powerpoint/2010/main" val="100295933"/>
              </p:ext>
            </p:extLst>
          </p:nvPr>
        </p:nvGraphicFramePr>
        <p:xfrm>
          <a:off x="211015" y="4999213"/>
          <a:ext cx="10234247" cy="2264731"/>
        </p:xfrm>
        <a:graphic>
          <a:graphicData uri="http://schemas.openxmlformats.org/drawingml/2006/table">
            <a:tbl>
              <a:tblPr firstRow="1" firstCol="1" lastRow="1" bandRow="1">
                <a:tableStyleId>{F5AB1C69-6EDB-4FF4-983F-18BD219EF322}</a:tableStyleId>
              </a:tblPr>
              <a:tblGrid>
                <a:gridCol w="1021104">
                  <a:extLst>
                    <a:ext uri="{9D8B030D-6E8A-4147-A177-3AD203B41FA5}">
                      <a16:colId xmlns:a16="http://schemas.microsoft.com/office/drawing/2014/main" val="1153195384"/>
                    </a:ext>
                  </a:extLst>
                </a:gridCol>
                <a:gridCol w="9213143">
                  <a:extLst>
                    <a:ext uri="{9D8B030D-6E8A-4147-A177-3AD203B41FA5}">
                      <a16:colId xmlns:a16="http://schemas.microsoft.com/office/drawing/2014/main" val="624272293"/>
                    </a:ext>
                  </a:extLst>
                </a:gridCol>
              </a:tblGrid>
              <a:tr h="172245">
                <a:tc>
                  <a:txBody>
                    <a:bodyPr/>
                    <a:lstStyle/>
                    <a:p>
                      <a:pPr>
                        <a:spcAft>
                          <a:spcPts val="0"/>
                        </a:spcAft>
                      </a:pPr>
                      <a:r>
                        <a:rPr lang="en-GB" sz="1800">
                          <a:effectLst/>
                        </a:rPr>
                        <a:t>EXP-2</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b="0" dirty="0">
                          <a:solidFill>
                            <a:schemeClr val="tx1"/>
                          </a:solidFill>
                          <a:effectLst/>
                        </a:rPr>
                        <a:t>Patients relapsing after crizotinib therapy only</a:t>
                      </a:r>
                      <a:endParaRPr lang="en-GB" sz="1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038684595"/>
                  </a:ext>
                </a:extLst>
              </a:tr>
              <a:tr h="344491">
                <a:tc>
                  <a:txBody>
                    <a:bodyPr/>
                    <a:lstStyle/>
                    <a:p>
                      <a:pPr>
                        <a:spcAft>
                          <a:spcPts val="0"/>
                        </a:spcAft>
                      </a:pPr>
                      <a:r>
                        <a:rPr lang="en-GB" sz="1800">
                          <a:effectLst/>
                        </a:rPr>
                        <a:t>EXP-3A</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b="0">
                          <a:solidFill>
                            <a:schemeClr val="tx1"/>
                          </a:solidFill>
                          <a:effectLst/>
                        </a:rPr>
                        <a:t>Patients relapsing after crizotinib therapy and one or two prior regimens of chemotherapy</a:t>
                      </a:r>
                      <a:endParaRPr lang="en-GB" sz="18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9212318"/>
                  </a:ext>
                </a:extLst>
              </a:tr>
              <a:tr h="344491">
                <a:tc>
                  <a:txBody>
                    <a:bodyPr/>
                    <a:lstStyle/>
                    <a:p>
                      <a:pPr>
                        <a:spcAft>
                          <a:spcPts val="0"/>
                        </a:spcAft>
                      </a:pPr>
                      <a:r>
                        <a:rPr lang="en-GB" sz="1800">
                          <a:effectLst/>
                        </a:rPr>
                        <a:t>EXP-3B</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b="0" dirty="0">
                          <a:solidFill>
                            <a:schemeClr val="tx1"/>
                          </a:solidFill>
                          <a:effectLst/>
                        </a:rPr>
                        <a:t>Patients relapsing after one ALK TKI therapy other than crizotinib with or without any number of prior chemotherapy regimens</a:t>
                      </a:r>
                      <a:endParaRPr lang="en-GB" sz="1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696791588"/>
                  </a:ext>
                </a:extLst>
              </a:tr>
              <a:tr h="344491">
                <a:tc>
                  <a:txBody>
                    <a:bodyPr/>
                    <a:lstStyle/>
                    <a:p>
                      <a:pPr>
                        <a:spcAft>
                          <a:spcPts val="0"/>
                        </a:spcAft>
                      </a:pPr>
                      <a:r>
                        <a:rPr lang="en-GB" sz="1800">
                          <a:effectLst/>
                        </a:rPr>
                        <a:t>EXP-4</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b="0" dirty="0">
                          <a:solidFill>
                            <a:schemeClr val="tx1"/>
                          </a:solidFill>
                          <a:effectLst/>
                        </a:rPr>
                        <a:t>Patients relapsing after two prior ALK TKI therapies with or without any number of prior chemotherapy regimens</a:t>
                      </a:r>
                      <a:endParaRPr lang="en-GB" sz="1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539020811"/>
                  </a:ext>
                </a:extLst>
              </a:tr>
              <a:tr h="138983">
                <a:tc>
                  <a:txBody>
                    <a:bodyPr/>
                    <a:lstStyle/>
                    <a:p>
                      <a:pPr>
                        <a:spcAft>
                          <a:spcPts val="0"/>
                        </a:spcAft>
                      </a:pPr>
                      <a:r>
                        <a:rPr lang="en-GB" sz="1800">
                          <a:effectLst/>
                        </a:rPr>
                        <a:t>EXP-5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b="0" dirty="0">
                          <a:solidFill>
                            <a:schemeClr val="tx1"/>
                          </a:solidFill>
                          <a:effectLst/>
                        </a:rPr>
                        <a:t>Patients relapsing after three or more prior ALK TKI therapies with or without any number of prior chemotherapy regimens</a:t>
                      </a:r>
                      <a:endParaRPr lang="en-GB" sz="1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052868227"/>
                  </a:ext>
                </a:extLst>
              </a:tr>
            </a:tbl>
          </a:graphicData>
        </a:graphic>
      </p:graphicFrame>
    </p:spTree>
    <p:extLst>
      <p:ext uri="{BB962C8B-B14F-4D97-AF65-F5344CB8AC3E}">
        <p14:creationId xmlns:p14="http://schemas.microsoft.com/office/powerpoint/2010/main" val="1249814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1F0C5-4EFB-417C-AF19-530AEFBDD9CA}"/>
              </a:ext>
            </a:extLst>
          </p:cNvPr>
          <p:cNvSpPr>
            <a:spLocks noGrp="1"/>
          </p:cNvSpPr>
          <p:nvPr>
            <p:ph type="title"/>
          </p:nvPr>
        </p:nvSpPr>
        <p:spPr/>
        <p:txBody>
          <a:bodyPr/>
          <a:lstStyle/>
          <a:p>
            <a:r>
              <a:rPr lang="en-US" dirty="0"/>
              <a:t>Clinical evidence: baseline characteristics</a:t>
            </a:r>
            <a:endParaRPr lang="en-GB" dirty="0"/>
          </a:p>
        </p:txBody>
      </p:sp>
      <p:sp>
        <p:nvSpPr>
          <p:cNvPr id="3" name="Slide Number Placeholder 2">
            <a:extLst>
              <a:ext uri="{FF2B5EF4-FFF2-40B4-BE49-F238E27FC236}">
                <a16:creationId xmlns:a16="http://schemas.microsoft.com/office/drawing/2014/main" id="{CAA3FC54-B8A6-46EC-BB9E-A5FAC0D4AF29}"/>
              </a:ext>
            </a:extLst>
          </p:cNvPr>
          <p:cNvSpPr>
            <a:spLocks noGrp="1"/>
          </p:cNvSpPr>
          <p:nvPr>
            <p:ph type="sldNum" sz="quarter" idx="12"/>
          </p:nvPr>
        </p:nvSpPr>
        <p:spPr/>
        <p:txBody>
          <a:bodyPr/>
          <a:lstStyle/>
          <a:p>
            <a:fld id="{DDBE135E-2566-4748-853C-8A3B78F0FB00}" type="slidenum">
              <a:rPr lang="en-GB" smtClean="0"/>
              <a:t>6</a:t>
            </a:fld>
            <a:endParaRPr lang="en-GB" dirty="0"/>
          </a:p>
        </p:txBody>
      </p:sp>
      <p:graphicFrame>
        <p:nvGraphicFramePr>
          <p:cNvPr id="5" name="Content Placeholder 4">
            <a:extLst>
              <a:ext uri="{FF2B5EF4-FFF2-40B4-BE49-F238E27FC236}">
                <a16:creationId xmlns:a16="http://schemas.microsoft.com/office/drawing/2014/main" id="{F80D6874-BF3F-4E03-B71B-00EAF39CCC89}"/>
              </a:ext>
            </a:extLst>
          </p:cNvPr>
          <p:cNvGraphicFramePr>
            <a:graphicFrameLocks noGrp="1"/>
          </p:cNvGraphicFramePr>
          <p:nvPr>
            <p:ph sz="quarter" idx="10"/>
            <p:extLst>
              <p:ext uri="{D42A27DB-BD31-4B8C-83A1-F6EECF244321}">
                <p14:modId xmlns:p14="http://schemas.microsoft.com/office/powerpoint/2010/main" val="3116917968"/>
              </p:ext>
            </p:extLst>
          </p:nvPr>
        </p:nvGraphicFramePr>
        <p:xfrm>
          <a:off x="661481" y="1219200"/>
          <a:ext cx="9432000" cy="5508005"/>
        </p:xfrm>
        <a:graphic>
          <a:graphicData uri="http://schemas.openxmlformats.org/drawingml/2006/table">
            <a:tbl>
              <a:tblPr firstRow="1" firstCol="1" bandRow="1">
                <a:tableStyleId>{F5AB1C69-6EDB-4FF4-983F-18BD219EF322}</a:tableStyleId>
              </a:tblPr>
              <a:tblGrid>
                <a:gridCol w="1980000">
                  <a:extLst>
                    <a:ext uri="{9D8B030D-6E8A-4147-A177-3AD203B41FA5}">
                      <a16:colId xmlns:a16="http://schemas.microsoft.com/office/drawing/2014/main" val="2647115224"/>
                    </a:ext>
                  </a:extLst>
                </a:gridCol>
                <a:gridCol w="2340000">
                  <a:extLst>
                    <a:ext uri="{9D8B030D-6E8A-4147-A177-3AD203B41FA5}">
                      <a16:colId xmlns:a16="http://schemas.microsoft.com/office/drawing/2014/main" val="2106810815"/>
                    </a:ext>
                  </a:extLst>
                </a:gridCol>
                <a:gridCol w="1260000">
                  <a:extLst>
                    <a:ext uri="{9D8B030D-6E8A-4147-A177-3AD203B41FA5}">
                      <a16:colId xmlns:a16="http://schemas.microsoft.com/office/drawing/2014/main" val="389252110"/>
                    </a:ext>
                  </a:extLst>
                </a:gridCol>
                <a:gridCol w="1260000">
                  <a:extLst>
                    <a:ext uri="{9D8B030D-6E8A-4147-A177-3AD203B41FA5}">
                      <a16:colId xmlns:a16="http://schemas.microsoft.com/office/drawing/2014/main" val="2249574488"/>
                    </a:ext>
                  </a:extLst>
                </a:gridCol>
                <a:gridCol w="1260000">
                  <a:extLst>
                    <a:ext uri="{9D8B030D-6E8A-4147-A177-3AD203B41FA5}">
                      <a16:colId xmlns:a16="http://schemas.microsoft.com/office/drawing/2014/main" val="2221971367"/>
                    </a:ext>
                  </a:extLst>
                </a:gridCol>
                <a:gridCol w="1332000">
                  <a:extLst>
                    <a:ext uri="{9D8B030D-6E8A-4147-A177-3AD203B41FA5}">
                      <a16:colId xmlns:a16="http://schemas.microsoft.com/office/drawing/2014/main" val="4207314584"/>
                    </a:ext>
                  </a:extLst>
                </a:gridCol>
              </a:tblGrid>
              <a:tr h="579790">
                <a:tc gridSpan="2">
                  <a:txBody>
                    <a:bodyPr/>
                    <a:lstStyle/>
                    <a:p>
                      <a:pPr>
                        <a:spcAft>
                          <a:spcPts val="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accent3"/>
                      </a:solidFill>
                      <a:prstDash val="solid"/>
                      <a:round/>
                      <a:headEnd type="none" w="med" len="med"/>
                      <a:tailEnd type="none" w="med" len="med"/>
                    </a:lnL>
                  </a:tcPr>
                </a:tc>
                <a:tc hMerge="1">
                  <a:txBody>
                    <a:bodyPr/>
                    <a:lstStyle/>
                    <a:p>
                      <a:endParaRPr lang="en-GB"/>
                    </a:p>
                  </a:txBody>
                  <a:tcPr/>
                </a:tc>
                <a:tc>
                  <a:txBody>
                    <a:bodyPr/>
                    <a:lstStyle/>
                    <a:p>
                      <a:pPr>
                        <a:spcAft>
                          <a:spcPts val="0"/>
                        </a:spcAft>
                      </a:pPr>
                      <a:r>
                        <a:rPr lang="en-GB" sz="1800" dirty="0">
                          <a:effectLst/>
                        </a:rPr>
                        <a:t>EXP-3B</a:t>
                      </a:r>
                      <a:br>
                        <a:rPr lang="en-GB" sz="1800" dirty="0">
                          <a:effectLst/>
                        </a:rPr>
                      </a:br>
                      <a:r>
                        <a:rPr lang="en-GB" sz="1800" dirty="0">
                          <a:effectLst/>
                        </a:rPr>
                        <a:t>(n=28)</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rPr>
                        <a:t>EXP-4</a:t>
                      </a:r>
                      <a:br>
                        <a:rPr lang="en-GB" sz="1800" dirty="0">
                          <a:effectLst/>
                        </a:rPr>
                      </a:br>
                      <a:r>
                        <a:rPr lang="en-GB" sz="1800" dirty="0">
                          <a:effectLst/>
                        </a:rPr>
                        <a:t>(n=65)</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rPr>
                        <a:t>EXP-5</a:t>
                      </a:r>
                      <a:br>
                        <a:rPr lang="en-GB" sz="1800" dirty="0">
                          <a:effectLst/>
                        </a:rPr>
                      </a:br>
                      <a:r>
                        <a:rPr lang="en-GB" sz="1800" dirty="0">
                          <a:effectLst/>
                        </a:rPr>
                        <a:t>(n=46)</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rPr>
                        <a:t>EXP-3B:5</a:t>
                      </a:r>
                      <a:br>
                        <a:rPr lang="en-GB" sz="1800" dirty="0">
                          <a:effectLst/>
                        </a:rPr>
                      </a:br>
                      <a:r>
                        <a:rPr lang="en-GB" sz="1800" dirty="0">
                          <a:effectLst/>
                        </a:rPr>
                        <a:t>(n=139)</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1919691612"/>
                  </a:ext>
                </a:extLst>
              </a:tr>
              <a:tr h="289895">
                <a:tc gridSpan="2">
                  <a:txBody>
                    <a:bodyPr/>
                    <a:lstStyle/>
                    <a:p>
                      <a:pPr>
                        <a:spcAft>
                          <a:spcPts val="0"/>
                        </a:spcAft>
                      </a:pPr>
                      <a:r>
                        <a:rPr lang="en-GB" sz="1800" dirty="0">
                          <a:effectLst/>
                        </a:rPr>
                        <a:t>Mean (SD) age, years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accent3"/>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tc hMerge="1">
                  <a:txBody>
                    <a:bodyPr/>
                    <a:lstStyle/>
                    <a:p>
                      <a:endParaRPr lang="en-GB"/>
                    </a:p>
                  </a:txBody>
                  <a:tcPr/>
                </a:tc>
                <a:tc>
                  <a:txBody>
                    <a:bodyPr/>
                    <a:lstStyle/>
                    <a:p>
                      <a:pPr>
                        <a:spcAft>
                          <a:spcPts val="0"/>
                        </a:spcAft>
                      </a:pPr>
                      <a:r>
                        <a:rPr lang="en-GB" sz="1800" dirty="0">
                          <a:effectLst/>
                        </a:rPr>
                        <a:t>55.0 (11.6)</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52.2 (11.8)</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51.5 (11.2)</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52.5 (11.6)</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B w="1905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938241920"/>
                  </a:ext>
                </a:extLst>
              </a:tr>
              <a:tr h="289895">
                <a:tc rowSpan="2">
                  <a:txBody>
                    <a:bodyPr/>
                    <a:lstStyle/>
                    <a:p>
                      <a:pPr marL="90170" marR="0" lvl="0" indent="0" algn="l" defTabSz="1043056" rtl="0" eaLnBrk="1" fontAlgn="auto" latinLnBrk="0" hangingPunct="1">
                        <a:lnSpc>
                          <a:spcPct val="100000"/>
                        </a:lnSpc>
                        <a:spcBef>
                          <a:spcPts val="0"/>
                        </a:spcBef>
                        <a:spcAft>
                          <a:spcPts val="0"/>
                        </a:spcAft>
                        <a:buClrTx/>
                        <a:buSzTx/>
                        <a:buFontTx/>
                        <a:buNone/>
                        <a:tabLst/>
                        <a:defRPr/>
                      </a:pPr>
                      <a:r>
                        <a:rPr lang="en-GB" sz="1800" dirty="0">
                          <a:effectLst/>
                        </a:rPr>
                        <a:t>Gender,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3"/>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0170">
                        <a:spcAft>
                          <a:spcPts val="0"/>
                        </a:spcAft>
                      </a:pPr>
                      <a:r>
                        <a:rPr lang="en-GB" sz="1800" b="1">
                          <a:solidFill>
                            <a:schemeClr val="bg1"/>
                          </a:solidFill>
                          <a:effectLst/>
                        </a:rPr>
                        <a:t>Female</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bg1"/>
                      </a:solidFill>
                      <a:prstDash val="solid"/>
                      <a:round/>
                      <a:headEnd type="none" w="med" len="med"/>
                      <a:tailEnd type="none" w="med" len="med"/>
                    </a:lnT>
                    <a:solidFill>
                      <a:schemeClr val="accent3"/>
                    </a:solidFill>
                  </a:tcPr>
                </a:tc>
                <a:tc>
                  <a:txBody>
                    <a:bodyPr/>
                    <a:lstStyle/>
                    <a:p>
                      <a:pPr>
                        <a:spcAft>
                          <a:spcPts val="0"/>
                        </a:spcAft>
                      </a:pPr>
                      <a:r>
                        <a:rPr lang="en-GB" sz="1800" dirty="0">
                          <a:effectLst/>
                        </a:rPr>
                        <a:t>16 (57.1)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a:effectLst/>
                        </a:rPr>
                        <a:t>37 (57.0)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a:effectLst/>
                        </a:rPr>
                        <a:t>25 (54.3)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dirty="0">
                          <a:effectLst/>
                        </a:rPr>
                        <a:t>78 (56.1)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tcPr>
                </a:tc>
                <a:extLst>
                  <a:ext uri="{0D108BD9-81ED-4DB2-BD59-A6C34878D82A}">
                    <a16:rowId xmlns:a16="http://schemas.microsoft.com/office/drawing/2014/main" val="3176042510"/>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dirty="0">
                          <a:solidFill>
                            <a:schemeClr val="bg1"/>
                          </a:solidFill>
                          <a:effectLst/>
                        </a:rPr>
                        <a:t>Male</a:t>
                      </a:r>
                      <a:endParaRPr lang="en-GB"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B w="28575" cap="flat" cmpd="sng" algn="ctr">
                      <a:solidFill>
                        <a:schemeClr val="bg1"/>
                      </a:solidFill>
                      <a:prstDash val="solid"/>
                      <a:round/>
                      <a:headEnd type="none" w="med" len="med"/>
                      <a:tailEnd type="none" w="med" len="med"/>
                    </a:lnB>
                    <a:solidFill>
                      <a:schemeClr val="accent3"/>
                    </a:solidFill>
                  </a:tcPr>
                </a:tc>
                <a:tc>
                  <a:txBody>
                    <a:bodyPr/>
                    <a:lstStyle/>
                    <a:p>
                      <a:pPr>
                        <a:spcAft>
                          <a:spcPts val="0"/>
                        </a:spcAft>
                      </a:pPr>
                      <a:r>
                        <a:rPr lang="en-GB" sz="1800">
                          <a:effectLst/>
                        </a:rPr>
                        <a:t>12 (42.9)</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28 (43.1)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a:effectLst/>
                        </a:rPr>
                        <a:t>21 (45.7)</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61 (43.9)</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B w="1905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6687939"/>
                  </a:ext>
                </a:extLst>
              </a:tr>
              <a:tr h="289895">
                <a:tc rowSpan="5">
                  <a:txBody>
                    <a:bodyPr/>
                    <a:lstStyle/>
                    <a:p>
                      <a:pPr marL="90170" marR="0" lvl="0" indent="0" algn="l" defTabSz="1043056" rtl="0" eaLnBrk="1" fontAlgn="auto" latinLnBrk="0" hangingPunct="1">
                        <a:lnSpc>
                          <a:spcPct val="100000"/>
                        </a:lnSpc>
                        <a:spcBef>
                          <a:spcPts val="0"/>
                        </a:spcBef>
                        <a:spcAft>
                          <a:spcPts val="0"/>
                        </a:spcAft>
                        <a:buClrTx/>
                        <a:buSzTx/>
                        <a:buFontTx/>
                        <a:buNone/>
                        <a:tabLst/>
                        <a:defRPr/>
                      </a:pPr>
                      <a:r>
                        <a:rPr lang="en-GB" sz="1800" dirty="0">
                          <a:effectLst/>
                        </a:rPr>
                        <a:t>Race,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accent3"/>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0170">
                        <a:spcAft>
                          <a:spcPts val="0"/>
                        </a:spcAft>
                      </a:pPr>
                      <a:r>
                        <a:rPr lang="en-GB" sz="1800" b="1">
                          <a:solidFill>
                            <a:schemeClr val="bg1"/>
                          </a:solidFill>
                          <a:effectLst/>
                        </a:rPr>
                        <a:t>White</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bg1"/>
                      </a:solidFill>
                      <a:prstDash val="solid"/>
                      <a:round/>
                      <a:headEnd type="none" w="med" len="med"/>
                      <a:tailEnd type="none" w="med" len="med"/>
                    </a:lnT>
                    <a:solidFill>
                      <a:schemeClr val="accent3"/>
                    </a:solidFill>
                  </a:tcPr>
                </a:tc>
                <a:tc>
                  <a:txBody>
                    <a:bodyPr/>
                    <a:lstStyle/>
                    <a:p>
                      <a:pPr>
                        <a:spcAft>
                          <a:spcPts val="0"/>
                        </a:spcAft>
                      </a:pPr>
                      <a:r>
                        <a:rPr lang="en-GB" sz="1800">
                          <a:effectLst/>
                        </a:rPr>
                        <a:t>7 (25.0)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a:effectLst/>
                        </a:rPr>
                        <a:t>32 (49.2)</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dirty="0">
                          <a:effectLst/>
                        </a:rPr>
                        <a:t>27 (58.7)</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dirty="0">
                          <a:effectLst/>
                        </a:rPr>
                        <a:t>66 (47.5)</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tcPr>
                </a:tc>
                <a:extLst>
                  <a:ext uri="{0D108BD9-81ED-4DB2-BD59-A6C34878D82A}">
                    <a16:rowId xmlns:a16="http://schemas.microsoft.com/office/drawing/2014/main" val="824397960"/>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a:solidFill>
                            <a:schemeClr val="bg1"/>
                          </a:solidFill>
                          <a:effectLst/>
                        </a:rPr>
                        <a:t>Black</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spcAft>
                          <a:spcPts val="0"/>
                        </a:spcAft>
                      </a:pPr>
                      <a:r>
                        <a:rPr lang="en-GB" sz="1800">
                          <a:effectLst/>
                        </a:rPr>
                        <a:t>1 (3.6)</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rPr>
                        <a:t>0 (0.0)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rPr>
                        <a:t>0 (0.0)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1 (0.7)</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3109323241"/>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a:solidFill>
                            <a:schemeClr val="bg1"/>
                          </a:solidFill>
                          <a:effectLst/>
                        </a:rPr>
                        <a:t>Asian</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spcAft>
                          <a:spcPts val="0"/>
                        </a:spcAft>
                      </a:pPr>
                      <a:r>
                        <a:rPr lang="en-GB" sz="1800">
                          <a:effectLst/>
                        </a:rPr>
                        <a:t>16 (57.1)</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23 (35.4)</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14 (30.4)</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53 (38.1)</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2995277109"/>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a:solidFill>
                            <a:schemeClr val="bg1"/>
                          </a:solidFill>
                          <a:effectLst/>
                        </a:rPr>
                        <a:t>Other</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spcAft>
                          <a:spcPts val="0"/>
                        </a:spcAft>
                      </a:pPr>
                      <a:r>
                        <a:rPr lang="en-GB" sz="1800">
                          <a:effectLst/>
                        </a:rPr>
                        <a:t>1 (3.6)</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3 (4.6)</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rPr>
                        <a:t>2 (4.3)</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6 (4.3)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1222989692"/>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dirty="0">
                          <a:solidFill>
                            <a:schemeClr val="bg1"/>
                          </a:solidFill>
                          <a:effectLst/>
                        </a:rPr>
                        <a:t>Unspecified</a:t>
                      </a:r>
                      <a:endParaRPr lang="en-GB"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B w="28575" cap="flat" cmpd="sng" algn="ctr">
                      <a:solidFill>
                        <a:schemeClr val="bg1"/>
                      </a:solidFill>
                      <a:prstDash val="solid"/>
                      <a:round/>
                      <a:headEnd type="none" w="med" len="med"/>
                      <a:tailEnd type="none" w="med" len="med"/>
                    </a:lnB>
                    <a:solidFill>
                      <a:schemeClr val="accent3"/>
                    </a:solidFill>
                  </a:tcPr>
                </a:tc>
                <a:tc>
                  <a:txBody>
                    <a:bodyPr/>
                    <a:lstStyle/>
                    <a:p>
                      <a:pPr>
                        <a:spcAft>
                          <a:spcPts val="0"/>
                        </a:spcAft>
                      </a:pPr>
                      <a:r>
                        <a:rPr lang="en-GB" sz="1800">
                          <a:effectLst/>
                        </a:rPr>
                        <a:t>3 (10.7)</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a:effectLst/>
                        </a:rPr>
                        <a:t>7 (10.8)</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a:effectLst/>
                        </a:rPr>
                        <a:t>3 (6.5)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13 (9.4)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B w="1905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233732372"/>
                  </a:ext>
                </a:extLst>
              </a:tr>
              <a:tr h="289895">
                <a:tc rowSpan="4">
                  <a:txBody>
                    <a:bodyPr/>
                    <a:lstStyle/>
                    <a:p>
                      <a:pPr marL="90170" marR="0" lvl="0" indent="0" algn="l" defTabSz="1043056" rtl="0" eaLnBrk="1" fontAlgn="auto" latinLnBrk="0" hangingPunct="1">
                        <a:lnSpc>
                          <a:spcPct val="100000"/>
                        </a:lnSpc>
                        <a:spcBef>
                          <a:spcPts val="0"/>
                        </a:spcBef>
                        <a:spcAft>
                          <a:spcPts val="0"/>
                        </a:spcAft>
                        <a:buClrTx/>
                        <a:buSzTx/>
                        <a:buFontTx/>
                        <a:buNone/>
                        <a:tabLst/>
                        <a:defRPr/>
                      </a:pPr>
                      <a:r>
                        <a:rPr lang="en-GB" sz="1800" dirty="0">
                          <a:effectLst/>
                        </a:rPr>
                        <a:t>ECOG PS,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3"/>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0170">
                        <a:spcAft>
                          <a:spcPts val="0"/>
                        </a:spcAft>
                      </a:pPr>
                      <a:r>
                        <a:rPr lang="en-GB" sz="1800" b="1">
                          <a:solidFill>
                            <a:schemeClr val="bg1"/>
                          </a:solidFill>
                          <a:effectLst/>
                        </a:rPr>
                        <a:t>0</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bg1"/>
                      </a:solidFill>
                      <a:prstDash val="solid"/>
                      <a:round/>
                      <a:headEnd type="none" w="med" len="med"/>
                      <a:tailEnd type="none" w="med" len="med"/>
                    </a:lnT>
                    <a:solidFill>
                      <a:schemeClr val="accent3"/>
                    </a:solidFill>
                  </a:tcPr>
                </a:tc>
                <a:tc>
                  <a:txBody>
                    <a:bodyPr/>
                    <a:lstStyle/>
                    <a:p>
                      <a:pPr>
                        <a:spcAft>
                          <a:spcPts val="0"/>
                        </a:spcAft>
                      </a:pPr>
                      <a:r>
                        <a:rPr lang="en-GB" sz="1800">
                          <a:effectLst/>
                        </a:rPr>
                        <a:t>14 (51.9)</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a:effectLst/>
                        </a:rPr>
                        <a:t>25 (38.5)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dirty="0">
                          <a:effectLst/>
                        </a:rPr>
                        <a:t>21 (45.7)</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dirty="0">
                          <a:effectLst/>
                        </a:rPr>
                        <a:t>60 (43.5)</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tcPr>
                </a:tc>
                <a:extLst>
                  <a:ext uri="{0D108BD9-81ED-4DB2-BD59-A6C34878D82A}">
                    <a16:rowId xmlns:a16="http://schemas.microsoft.com/office/drawing/2014/main" val="2449524381"/>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a:solidFill>
                            <a:schemeClr val="bg1"/>
                          </a:solidFill>
                          <a:effectLst/>
                        </a:rPr>
                        <a:t>1</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spcAft>
                          <a:spcPts val="0"/>
                        </a:spcAft>
                      </a:pPr>
                      <a:r>
                        <a:rPr lang="en-GB" sz="1800">
                          <a:effectLst/>
                        </a:rPr>
                        <a:t>13 (48.1)</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37 (56.9)</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22 (47.8)</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72 (52.2)</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1662417311"/>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dirty="0">
                          <a:solidFill>
                            <a:schemeClr val="bg1"/>
                          </a:solidFill>
                          <a:effectLst/>
                        </a:rPr>
                        <a:t>2</a:t>
                      </a:r>
                      <a:endParaRPr lang="en-GB"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spcAft>
                          <a:spcPts val="0"/>
                        </a:spcAft>
                      </a:pPr>
                      <a:r>
                        <a:rPr lang="en-GB" sz="1800">
                          <a:effectLst/>
                        </a:rPr>
                        <a:t>0 (0.0)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3 (4.6)</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3 (6.5)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6 (4.3)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736065702"/>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dirty="0">
                          <a:solidFill>
                            <a:schemeClr val="bg1"/>
                          </a:solidFill>
                          <a:effectLst/>
                        </a:rPr>
                        <a:t>3</a:t>
                      </a:r>
                      <a:endParaRPr lang="en-GB"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B w="28575" cap="flat" cmpd="sng" algn="ctr">
                      <a:solidFill>
                        <a:schemeClr val="bg1"/>
                      </a:solidFill>
                      <a:prstDash val="solid"/>
                      <a:round/>
                      <a:headEnd type="none" w="med" len="med"/>
                      <a:tailEnd type="none" w="med" len="med"/>
                    </a:lnB>
                    <a:solidFill>
                      <a:schemeClr val="accent3"/>
                    </a:solidFill>
                  </a:tcPr>
                </a:tc>
                <a:tc>
                  <a:txBody>
                    <a:bodyPr/>
                    <a:lstStyle/>
                    <a:p>
                      <a:pPr>
                        <a:spcAft>
                          <a:spcPts val="0"/>
                        </a:spcAft>
                      </a:pPr>
                      <a:r>
                        <a:rPr lang="en-GB" sz="1800">
                          <a:effectLst/>
                        </a:rPr>
                        <a:t>0 (0.0)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a:effectLst/>
                        </a:rPr>
                        <a:t>0 (0.0)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0 (0.0)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0 (0.0)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B w="1905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052881966"/>
                  </a:ext>
                </a:extLst>
              </a:tr>
              <a:tr h="289895">
                <a:tc gridSpan="2">
                  <a:txBody>
                    <a:bodyPr/>
                    <a:lstStyle/>
                    <a:p>
                      <a:pPr>
                        <a:spcAft>
                          <a:spcPts val="0"/>
                        </a:spcAft>
                      </a:pPr>
                      <a:r>
                        <a:rPr lang="en-GB" sz="1800" dirty="0">
                          <a:effectLst/>
                        </a:rPr>
                        <a:t>Brain metastases,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accent3"/>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GB"/>
                    </a:p>
                  </a:txBody>
                  <a:tcPr/>
                </a:tc>
                <a:tc>
                  <a:txBody>
                    <a:bodyPr/>
                    <a:lstStyle/>
                    <a:p>
                      <a:pPr>
                        <a:spcAft>
                          <a:spcPts val="0"/>
                        </a:spcAft>
                      </a:pPr>
                      <a:r>
                        <a:rPr lang="en-GB" sz="1800">
                          <a:effectLst/>
                        </a:rPr>
                        <a:t>12 (42.9)</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c>
                  <a:txBody>
                    <a:bodyPr/>
                    <a:lstStyle/>
                    <a:p>
                      <a:pPr>
                        <a:spcAft>
                          <a:spcPts val="0"/>
                        </a:spcAft>
                      </a:pPr>
                      <a:r>
                        <a:rPr lang="en-GB" sz="1800">
                          <a:effectLst/>
                        </a:rPr>
                        <a:t>44 (67.7)</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37 (80.4)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c>
                  <a:txBody>
                    <a:bodyPr/>
                    <a:lstStyle/>
                    <a:p>
                      <a:pPr>
                        <a:spcAft>
                          <a:spcPts val="0"/>
                        </a:spcAft>
                      </a:pPr>
                      <a:r>
                        <a:rPr lang="en-GB" sz="1800" dirty="0">
                          <a:effectLst/>
                        </a:rPr>
                        <a:t>93 (66.9)</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949022161"/>
                  </a:ext>
                </a:extLst>
              </a:tr>
              <a:tr h="289895">
                <a:tc rowSpan="3">
                  <a:txBody>
                    <a:bodyPr/>
                    <a:lstStyle/>
                    <a:p>
                      <a:pPr marL="90170" marR="0" lvl="0" indent="0" algn="l" defTabSz="1043056" rtl="0" eaLnBrk="1" fontAlgn="auto" latinLnBrk="0" hangingPunct="1">
                        <a:lnSpc>
                          <a:spcPct val="100000"/>
                        </a:lnSpc>
                        <a:spcBef>
                          <a:spcPts val="0"/>
                        </a:spcBef>
                        <a:spcAft>
                          <a:spcPts val="0"/>
                        </a:spcAft>
                        <a:buClrTx/>
                        <a:buSzTx/>
                        <a:buFontTx/>
                        <a:buNone/>
                        <a:tabLst/>
                        <a:defRPr/>
                      </a:pPr>
                      <a:r>
                        <a:rPr lang="en-GB" sz="1800" dirty="0">
                          <a:effectLst/>
                        </a:rPr>
                        <a:t>Prior cancer treatment,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3"/>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0170">
                        <a:spcAft>
                          <a:spcPts val="0"/>
                        </a:spcAft>
                      </a:pPr>
                      <a:r>
                        <a:rPr lang="en-GB" sz="1800" b="1">
                          <a:solidFill>
                            <a:schemeClr val="bg1"/>
                          </a:solidFill>
                          <a:effectLst/>
                        </a:rPr>
                        <a:t>Surgery</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28575" cap="flat" cmpd="sng" algn="ctr">
                      <a:solidFill>
                        <a:schemeClr val="bg1"/>
                      </a:solidFill>
                      <a:prstDash val="solid"/>
                      <a:round/>
                      <a:headEnd type="none" w="med" len="med"/>
                      <a:tailEnd type="none" w="med" len="med"/>
                    </a:lnT>
                    <a:solidFill>
                      <a:schemeClr val="accent3"/>
                    </a:solidFill>
                  </a:tcPr>
                </a:tc>
                <a:tc>
                  <a:txBody>
                    <a:bodyPr/>
                    <a:lstStyle/>
                    <a:p>
                      <a:pPr>
                        <a:spcAft>
                          <a:spcPts val="0"/>
                        </a:spcAft>
                      </a:pPr>
                      <a:r>
                        <a:rPr lang="en-GB" sz="1800">
                          <a:effectLst/>
                        </a:rPr>
                        <a:t>16 (57.1)</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a:effectLst/>
                        </a:rPr>
                        <a:t>33 (50.8)</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a:effectLst/>
                        </a:rPr>
                        <a:t>29 (63.0)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T w="19050" cap="flat" cmpd="sng" algn="ctr">
                      <a:solidFill>
                        <a:schemeClr val="accent3"/>
                      </a:solidFill>
                      <a:prstDash val="solid"/>
                      <a:round/>
                      <a:headEnd type="none" w="med" len="med"/>
                      <a:tailEnd type="none" w="med" len="med"/>
                    </a:lnT>
                  </a:tcPr>
                </a:tc>
                <a:tc>
                  <a:txBody>
                    <a:bodyPr/>
                    <a:lstStyle/>
                    <a:p>
                      <a:pPr>
                        <a:spcAft>
                          <a:spcPts val="0"/>
                        </a:spcAft>
                      </a:pPr>
                      <a:r>
                        <a:rPr lang="en-GB" sz="1800" dirty="0">
                          <a:effectLst/>
                        </a:rPr>
                        <a:t>78 (56.1)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T w="19050" cap="flat" cmpd="sng" algn="ctr">
                      <a:solidFill>
                        <a:schemeClr val="accent3"/>
                      </a:solidFill>
                      <a:prstDash val="solid"/>
                      <a:round/>
                      <a:headEnd type="none" w="med" len="med"/>
                      <a:tailEnd type="none" w="med" len="med"/>
                    </a:lnT>
                  </a:tcPr>
                </a:tc>
                <a:extLst>
                  <a:ext uri="{0D108BD9-81ED-4DB2-BD59-A6C34878D82A}">
                    <a16:rowId xmlns:a16="http://schemas.microsoft.com/office/drawing/2014/main" val="1220178308"/>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a:solidFill>
                            <a:schemeClr val="bg1"/>
                          </a:solidFill>
                          <a:effectLst/>
                        </a:rPr>
                        <a:t>Radiotherapy</a:t>
                      </a:r>
                      <a:endParaRPr lang="en-GB" sz="1800" b="1">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spcAft>
                          <a:spcPts val="0"/>
                        </a:spcAft>
                      </a:pPr>
                      <a:r>
                        <a:rPr lang="en-GB" sz="1800">
                          <a:effectLst/>
                        </a:rPr>
                        <a:t>12 (42.9)</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49 (75.4)</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rPr>
                        <a:t>34 (73.9)</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95 (68.3)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1867346765"/>
                  </a:ext>
                </a:extLst>
              </a:tr>
              <a:tr h="289895">
                <a:tc vMerge="1">
                  <a:txBody>
                    <a:bodyPr/>
                    <a:lstStyle/>
                    <a:p>
                      <a:pPr marL="90170">
                        <a:spcAft>
                          <a:spcPts val="0"/>
                        </a:spcAft>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90170">
                        <a:spcAft>
                          <a:spcPts val="0"/>
                        </a:spcAft>
                      </a:pPr>
                      <a:r>
                        <a:rPr lang="en-GB" sz="1800" b="1" dirty="0">
                          <a:solidFill>
                            <a:schemeClr val="bg1"/>
                          </a:solidFill>
                          <a:effectLst/>
                        </a:rPr>
                        <a:t>Systemic therapies</a:t>
                      </a:r>
                      <a:endParaRPr lang="en-GB"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spcAft>
                          <a:spcPts val="0"/>
                        </a:spcAft>
                      </a:pPr>
                      <a:r>
                        <a:rPr lang="en-GB" sz="1800">
                          <a:effectLst/>
                        </a:rPr>
                        <a:t>28 (100.0)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65 (100.0)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a:effectLst/>
                        </a:rPr>
                        <a:t>46 (100.0)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rPr>
                        <a:t>139 (100.0)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3102877700"/>
                  </a:ext>
                </a:extLst>
              </a:tr>
              <a:tr h="289895">
                <a:tc gridSpan="6">
                  <a:txBody>
                    <a:bodyPr/>
                    <a:lstStyle/>
                    <a:p>
                      <a:pPr marL="90170">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Note: Cohorts 2:3A are not part of the company submission.</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3"/>
                      </a:solidFill>
                      <a:prstDash val="solid"/>
                      <a:round/>
                      <a:headEnd type="none" w="med" len="med"/>
                      <a:tailEnd type="none" w="med" len="med"/>
                    </a:lnL>
                    <a:lnR w="19050" cap="flat" cmpd="sng" algn="ctr">
                      <a:solidFill>
                        <a:schemeClr val="accent3"/>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hMerge="1">
                  <a:txBody>
                    <a:bodyPr/>
                    <a:lstStyle/>
                    <a:p>
                      <a:pPr marL="90170">
                        <a:spcAft>
                          <a:spcPts val="0"/>
                        </a:spcAft>
                      </a:pPr>
                      <a:endParaRPr lang="en-GB" sz="1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hMerge="1">
                  <a:txBody>
                    <a:bodyPr/>
                    <a:lstStyle/>
                    <a:p>
                      <a:pPr>
                        <a:spcAft>
                          <a:spcPts val="0"/>
                        </a:spcAft>
                      </a:pP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hMerge="1">
                  <a:txBody>
                    <a:bodyPr/>
                    <a:lstStyle/>
                    <a:p>
                      <a:pPr>
                        <a:spcAft>
                          <a:spcPts val="0"/>
                        </a:spcAft>
                      </a:pP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hMerge="1">
                  <a:txBody>
                    <a:bodyPr/>
                    <a:lstStyle/>
                    <a:p>
                      <a:pPr>
                        <a:spcAft>
                          <a:spcPts val="0"/>
                        </a:spcAft>
                      </a:pP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B w="19050" cap="flat" cmpd="sng" algn="ctr">
                      <a:solidFill>
                        <a:schemeClr val="accent3"/>
                      </a:solidFill>
                      <a:prstDash val="solid"/>
                      <a:round/>
                      <a:headEnd type="none" w="med" len="med"/>
                      <a:tailEnd type="none" w="med" len="med"/>
                    </a:lnB>
                  </a:tcPr>
                </a:tc>
                <a:tc hMerge="1">
                  <a:txBody>
                    <a:bodyPr/>
                    <a:lstStyle/>
                    <a:p>
                      <a:pPr>
                        <a:spcAft>
                          <a:spcPts val="0"/>
                        </a:spcAft>
                      </a:pP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R w="19050" cap="flat" cmpd="sng" algn="ctr">
                      <a:solidFill>
                        <a:schemeClr val="accent3"/>
                      </a:solidFill>
                      <a:prstDash val="solid"/>
                      <a:round/>
                      <a:headEnd type="none" w="med" len="med"/>
                      <a:tailEnd type="none" w="med" len="med"/>
                    </a:lnR>
                    <a:lnB w="1905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475351944"/>
                  </a:ext>
                </a:extLst>
              </a:tr>
            </a:tbl>
          </a:graphicData>
        </a:graphic>
      </p:graphicFrame>
      <p:sp>
        <p:nvSpPr>
          <p:cNvPr id="4" name="Rectangle 3">
            <a:extLst>
              <a:ext uri="{FF2B5EF4-FFF2-40B4-BE49-F238E27FC236}">
                <a16:creationId xmlns:a16="http://schemas.microsoft.com/office/drawing/2014/main" id="{4346A6DC-1350-4705-A277-E25CB3FF5657}"/>
              </a:ext>
            </a:extLst>
          </p:cNvPr>
          <p:cNvSpPr/>
          <p:nvPr/>
        </p:nvSpPr>
        <p:spPr>
          <a:xfrm>
            <a:off x="8761228" y="1219200"/>
            <a:ext cx="1332253" cy="522413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40144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C56E9-D87C-453D-A1CD-25B0E65A4B4F}"/>
              </a:ext>
            </a:extLst>
          </p:cNvPr>
          <p:cNvSpPr>
            <a:spLocks noGrp="1"/>
          </p:cNvSpPr>
          <p:nvPr>
            <p:ph type="title"/>
          </p:nvPr>
        </p:nvSpPr>
        <p:spPr/>
        <p:txBody>
          <a:bodyPr/>
          <a:lstStyle/>
          <a:p>
            <a:r>
              <a:rPr lang="en-US" sz="3500" dirty="0"/>
              <a:t>Clinical evidence: PFS &amp; OS from Study 1001</a:t>
            </a:r>
            <a:endParaRPr lang="en-GB" sz="3500" dirty="0"/>
          </a:p>
        </p:txBody>
      </p:sp>
      <p:sp>
        <p:nvSpPr>
          <p:cNvPr id="3" name="Slide Number Placeholder 2">
            <a:extLst>
              <a:ext uri="{FF2B5EF4-FFF2-40B4-BE49-F238E27FC236}">
                <a16:creationId xmlns:a16="http://schemas.microsoft.com/office/drawing/2014/main" id="{B5D1CDE3-69B7-4FF3-895A-414A7297888B}"/>
              </a:ext>
            </a:extLst>
          </p:cNvPr>
          <p:cNvSpPr>
            <a:spLocks noGrp="1"/>
          </p:cNvSpPr>
          <p:nvPr>
            <p:ph type="sldNum" sz="quarter" idx="12"/>
          </p:nvPr>
        </p:nvSpPr>
        <p:spPr/>
        <p:txBody>
          <a:bodyPr/>
          <a:lstStyle/>
          <a:p>
            <a:fld id="{DDBE135E-2566-4748-853C-8A3B78F0FB00}" type="slidenum">
              <a:rPr lang="en-GB" smtClean="0"/>
              <a:t>7</a:t>
            </a:fld>
            <a:endParaRPr lang="en-GB" dirty="0"/>
          </a:p>
        </p:txBody>
      </p:sp>
      <p:graphicFrame>
        <p:nvGraphicFramePr>
          <p:cNvPr id="5" name="Content Placeholder 4">
            <a:extLst>
              <a:ext uri="{FF2B5EF4-FFF2-40B4-BE49-F238E27FC236}">
                <a16:creationId xmlns:a16="http://schemas.microsoft.com/office/drawing/2014/main" id="{3EB5CB40-7FCD-44BE-B5CE-FA9E9F1D5FF5}"/>
              </a:ext>
            </a:extLst>
          </p:cNvPr>
          <p:cNvGraphicFramePr>
            <a:graphicFrameLocks noGrp="1"/>
          </p:cNvGraphicFramePr>
          <p:nvPr>
            <p:ph sz="quarter" idx="10"/>
            <p:extLst>
              <p:ext uri="{D42A27DB-BD31-4B8C-83A1-F6EECF244321}">
                <p14:modId xmlns:p14="http://schemas.microsoft.com/office/powerpoint/2010/main" val="1601975474"/>
              </p:ext>
            </p:extLst>
          </p:nvPr>
        </p:nvGraphicFramePr>
        <p:xfrm>
          <a:off x="508000" y="1296988"/>
          <a:ext cx="9669463" cy="3017520"/>
        </p:xfrm>
        <a:graphic>
          <a:graphicData uri="http://schemas.openxmlformats.org/drawingml/2006/table">
            <a:tbl>
              <a:tblPr firstRow="1" firstCol="1" lastRow="1" bandRow="1">
                <a:tableStyleId>{F5AB1C69-6EDB-4FF4-983F-18BD219EF322}</a:tableStyleId>
              </a:tblPr>
              <a:tblGrid>
                <a:gridCol w="2123271">
                  <a:extLst>
                    <a:ext uri="{9D8B030D-6E8A-4147-A177-3AD203B41FA5}">
                      <a16:colId xmlns:a16="http://schemas.microsoft.com/office/drawing/2014/main" val="811320056"/>
                    </a:ext>
                  </a:extLst>
                </a:gridCol>
                <a:gridCol w="1886280">
                  <a:extLst>
                    <a:ext uri="{9D8B030D-6E8A-4147-A177-3AD203B41FA5}">
                      <a16:colId xmlns:a16="http://schemas.microsoft.com/office/drawing/2014/main" val="203532930"/>
                    </a:ext>
                  </a:extLst>
                </a:gridCol>
                <a:gridCol w="1886280">
                  <a:extLst>
                    <a:ext uri="{9D8B030D-6E8A-4147-A177-3AD203B41FA5}">
                      <a16:colId xmlns:a16="http://schemas.microsoft.com/office/drawing/2014/main" val="4030971435"/>
                    </a:ext>
                  </a:extLst>
                </a:gridCol>
                <a:gridCol w="1886280">
                  <a:extLst>
                    <a:ext uri="{9D8B030D-6E8A-4147-A177-3AD203B41FA5}">
                      <a16:colId xmlns:a16="http://schemas.microsoft.com/office/drawing/2014/main" val="3856570121"/>
                    </a:ext>
                  </a:extLst>
                </a:gridCol>
                <a:gridCol w="1887352">
                  <a:extLst>
                    <a:ext uri="{9D8B030D-6E8A-4147-A177-3AD203B41FA5}">
                      <a16:colId xmlns:a16="http://schemas.microsoft.com/office/drawing/2014/main" val="443188768"/>
                    </a:ext>
                  </a:extLst>
                </a:gridCol>
              </a:tblGrid>
              <a:tr h="0">
                <a:tc>
                  <a:txBody>
                    <a:bodyPr/>
                    <a:lstStyle/>
                    <a:p>
                      <a:pPr>
                        <a:spcAft>
                          <a:spcPts val="0"/>
                        </a:spcAft>
                      </a:pPr>
                      <a:r>
                        <a:rPr lang="en-GB" sz="1800">
                          <a:effectLst/>
                        </a:rPr>
                        <a:t>Endpoint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tc>
                <a:tc>
                  <a:txBody>
                    <a:bodyPr/>
                    <a:lstStyle/>
                    <a:p>
                      <a:pPr>
                        <a:spcAft>
                          <a:spcPts val="0"/>
                        </a:spcAft>
                      </a:pPr>
                      <a:r>
                        <a:rPr lang="en-GB" sz="1800">
                          <a:effectLst/>
                        </a:rPr>
                        <a:t>EXP-3B</a:t>
                      </a:r>
                      <a:br>
                        <a:rPr lang="en-GB" sz="1800">
                          <a:effectLst/>
                        </a:rPr>
                      </a:br>
                      <a:r>
                        <a:rPr lang="en-GB" sz="1800">
                          <a:effectLst/>
                        </a:rPr>
                        <a:t>(n=28)</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tc>
                <a:tc>
                  <a:txBody>
                    <a:bodyPr/>
                    <a:lstStyle/>
                    <a:p>
                      <a:pPr>
                        <a:spcAft>
                          <a:spcPts val="0"/>
                        </a:spcAft>
                      </a:pPr>
                      <a:r>
                        <a:rPr lang="en-GB" sz="1800">
                          <a:effectLst/>
                        </a:rPr>
                        <a:t>EXP-4</a:t>
                      </a:r>
                      <a:br>
                        <a:rPr lang="en-GB" sz="1800">
                          <a:effectLst/>
                        </a:rPr>
                      </a:br>
                      <a:r>
                        <a:rPr lang="en-GB" sz="1800">
                          <a:effectLst/>
                        </a:rPr>
                        <a:t>(n=65)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tc>
                <a:tc>
                  <a:txBody>
                    <a:bodyPr/>
                    <a:lstStyle/>
                    <a:p>
                      <a:pPr>
                        <a:spcAft>
                          <a:spcPts val="0"/>
                        </a:spcAft>
                      </a:pPr>
                      <a:r>
                        <a:rPr lang="en-GB" sz="1800">
                          <a:effectLst/>
                        </a:rPr>
                        <a:t>EXP-5</a:t>
                      </a:r>
                      <a:br>
                        <a:rPr lang="en-GB" sz="1800">
                          <a:effectLst/>
                        </a:rPr>
                      </a:br>
                      <a:r>
                        <a:rPr lang="en-GB" sz="1800">
                          <a:effectLst/>
                        </a:rPr>
                        <a:t>(n=46)</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tc>
                <a:tc>
                  <a:txBody>
                    <a:bodyPr/>
                    <a:lstStyle/>
                    <a:p>
                      <a:pPr>
                        <a:spcAft>
                          <a:spcPts val="0"/>
                        </a:spcAft>
                      </a:pPr>
                      <a:r>
                        <a:rPr lang="en-GB" sz="1800">
                          <a:effectLst/>
                        </a:rPr>
                        <a:t>EXP-3B:5</a:t>
                      </a:r>
                      <a:br>
                        <a:rPr lang="en-GB" sz="1800">
                          <a:effectLst/>
                        </a:rPr>
                      </a:br>
                      <a:r>
                        <a:rPr lang="en-GB" sz="1800">
                          <a:effectLst/>
                        </a:rPr>
                        <a:t>(n=139)</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tc>
                <a:extLst>
                  <a:ext uri="{0D108BD9-81ED-4DB2-BD59-A6C34878D82A}">
                    <a16:rowId xmlns:a16="http://schemas.microsoft.com/office/drawing/2014/main" val="3529809261"/>
                  </a:ext>
                </a:extLst>
              </a:tr>
              <a:tr h="0">
                <a:tc>
                  <a:txBody>
                    <a:bodyPr/>
                    <a:lstStyle/>
                    <a:p>
                      <a:pPr>
                        <a:spcAft>
                          <a:spcPts val="0"/>
                        </a:spcAft>
                      </a:pPr>
                      <a:r>
                        <a:rPr lang="en-GB" sz="1800">
                          <a:effectLst/>
                        </a:rPr>
                        <a:t>Median (95% CI) PFS, months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tc>
                <a:tc>
                  <a:txBody>
                    <a:bodyPr/>
                    <a:lstStyle/>
                    <a:p>
                      <a:pPr>
                        <a:spcAft>
                          <a:spcPts val="0"/>
                        </a:spcAft>
                      </a:pPr>
                      <a:r>
                        <a:rPr lang="en-GB" sz="1800" u="none" strike="noStrike">
                          <a:effectLst/>
                        </a:rPr>
                        <a:t>5.5 (2.9, 8.2)</a:t>
                      </a:r>
                      <a:endParaRPr lang="en-GB" sz="1800" u="sng">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dirty="0">
                          <a:effectLst/>
                        </a:rPr>
                        <a:t>7.4 (5.4, 11.1)</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a:effectLst/>
                        </a:rPr>
                        <a:t>5.6 (4.0, 8.3)</a:t>
                      </a:r>
                      <a:endParaRPr lang="en-GB" sz="1800" u="sng">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a:effectLst/>
                        </a:rPr>
                        <a:t>6.9 (5.4, 8.2)</a:t>
                      </a:r>
                      <a:endParaRPr lang="en-GB" sz="1800" u="sng">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extLst>
                  <a:ext uri="{0D108BD9-81ED-4DB2-BD59-A6C34878D82A}">
                    <a16:rowId xmlns:a16="http://schemas.microsoft.com/office/drawing/2014/main" val="582985631"/>
                  </a:ext>
                </a:extLst>
              </a:tr>
              <a:tr h="0">
                <a:tc>
                  <a:txBody>
                    <a:bodyPr/>
                    <a:lstStyle/>
                    <a:p>
                      <a:pPr>
                        <a:spcAft>
                          <a:spcPts val="0"/>
                        </a:spcAft>
                      </a:pPr>
                      <a:r>
                        <a:rPr lang="en-GB" sz="1800" dirty="0">
                          <a:effectLst/>
                        </a:rPr>
                        <a:t>Median (95% CI) OS, months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tc>
                <a:tc>
                  <a:txBody>
                    <a:bodyPr/>
                    <a:lstStyle/>
                    <a:p>
                      <a:pPr>
                        <a:spcAft>
                          <a:spcPts val="0"/>
                        </a:spcAft>
                      </a:pPr>
                      <a:r>
                        <a:rPr lang="en-GB" sz="1800" u="none" strike="noStrike" dirty="0">
                          <a:effectLst/>
                        </a:rPr>
                        <a:t>21.1 (12.3, NR)</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a:effectLst/>
                        </a:rPr>
                        <a:t>18.7 (15.1, NR)</a:t>
                      </a:r>
                      <a:endParaRPr lang="en-GB" sz="1800" u="sng">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dirty="0">
                          <a:effectLst/>
                        </a:rPr>
                        <a:t>19.2 (10.5, NR)</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dirty="0">
                          <a:effectLst/>
                        </a:rPr>
                        <a:t>20.4 (16.1, NR)</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extLst>
                  <a:ext uri="{0D108BD9-81ED-4DB2-BD59-A6C34878D82A}">
                    <a16:rowId xmlns:a16="http://schemas.microsoft.com/office/drawing/2014/main" val="1704114541"/>
                  </a:ext>
                </a:extLst>
              </a:tr>
              <a:tr h="0">
                <a:tc gridSpan="5">
                  <a:txBody>
                    <a:bodyPr/>
                    <a:lstStyle/>
                    <a:p>
                      <a:pPr>
                        <a:spcAft>
                          <a:spcPts val="0"/>
                        </a:spcAft>
                      </a:pPr>
                      <a:r>
                        <a:rPr lang="en-GB" sz="1800">
                          <a:effectLst/>
                        </a:rPr>
                        <a:t>OS probability, % (95% CI)</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95845708"/>
                  </a:ext>
                </a:extLst>
              </a:tr>
              <a:tr h="0">
                <a:tc>
                  <a:txBody>
                    <a:bodyPr/>
                    <a:lstStyle/>
                    <a:p>
                      <a:pPr marL="90170">
                        <a:spcAft>
                          <a:spcPts val="0"/>
                        </a:spcAft>
                      </a:pPr>
                      <a:r>
                        <a:rPr lang="en-GB" sz="1800">
                          <a:effectLst/>
                        </a:rPr>
                        <a:t>12 months</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24" marR="68524" marT="0" marB="0"/>
                </a:tc>
                <a:tc>
                  <a:txBody>
                    <a:bodyPr/>
                    <a:lstStyle/>
                    <a:p>
                      <a:pPr>
                        <a:spcAft>
                          <a:spcPts val="0"/>
                        </a:spcAft>
                      </a:pPr>
                      <a:r>
                        <a:rPr lang="en-GB" sz="1800" u="none" strike="noStrike">
                          <a:effectLst/>
                        </a:rPr>
                        <a:t>0.698 (0.485, 0.836)</a:t>
                      </a:r>
                      <a:endParaRPr lang="en-GB" sz="1800" u="sng">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a:effectLst/>
                        </a:rPr>
                        <a:t>0.696 (0.566, 0.795)</a:t>
                      </a:r>
                      <a:endParaRPr lang="en-GB" sz="1800" u="sng">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dirty="0">
                          <a:effectLst/>
                        </a:rPr>
                        <a:t>0.641 (0.482, 0.762)</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u="none" strike="noStrike" dirty="0">
                          <a:effectLst/>
                        </a:rPr>
                        <a:t>0.678 (0.591, 0.750)</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extLst>
                  <a:ext uri="{0D108BD9-81ED-4DB2-BD59-A6C34878D82A}">
                    <a16:rowId xmlns:a16="http://schemas.microsoft.com/office/drawing/2014/main" val="2390458115"/>
                  </a:ext>
                </a:extLst>
              </a:tr>
              <a:tr h="0">
                <a:tc>
                  <a:txBody>
                    <a:bodyPr/>
                    <a:lstStyle/>
                    <a:p>
                      <a:pPr marL="90170">
                        <a:spcAft>
                          <a:spcPts val="0"/>
                        </a:spcAft>
                      </a:pPr>
                      <a:r>
                        <a:rPr lang="en-GB" sz="1800" dirty="0">
                          <a:effectLst/>
                        </a:rPr>
                        <a:t>18 months</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24" marR="68524" marT="0" marB="0"/>
                </a:tc>
                <a:tc>
                  <a:txBody>
                    <a:bodyPr/>
                    <a:lstStyle/>
                    <a:p>
                      <a:pPr>
                        <a:spcAft>
                          <a:spcPts val="0"/>
                        </a:spcAft>
                      </a:pPr>
                      <a:r>
                        <a:rPr lang="en-GB" sz="1800" b="0" u="none" strike="noStrike">
                          <a:solidFill>
                            <a:srgbClr val="000000"/>
                          </a:solidFill>
                          <a:effectLst/>
                        </a:rPr>
                        <a:t>0.616 (0.402, 0.772)</a:t>
                      </a:r>
                      <a:endParaRPr lang="en-GB" sz="1800" b="0"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b="0" u="none" strike="noStrike">
                          <a:solidFill>
                            <a:srgbClr val="000000"/>
                          </a:solidFill>
                          <a:effectLst/>
                        </a:rPr>
                        <a:t>0.512 (0.376, 0.633)</a:t>
                      </a:r>
                      <a:endParaRPr lang="en-GB" sz="1800" b="0"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b="0" u="none" strike="noStrike">
                          <a:solidFill>
                            <a:srgbClr val="000000"/>
                          </a:solidFill>
                          <a:effectLst/>
                        </a:rPr>
                        <a:t>0.572 (0.414, 0.702)</a:t>
                      </a:r>
                      <a:endParaRPr lang="en-GB" sz="1800" b="0"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tc>
                  <a:txBody>
                    <a:bodyPr/>
                    <a:lstStyle/>
                    <a:p>
                      <a:pPr>
                        <a:spcAft>
                          <a:spcPts val="0"/>
                        </a:spcAft>
                      </a:pPr>
                      <a:r>
                        <a:rPr lang="en-GB" sz="1800" b="0" u="none" strike="noStrike" dirty="0">
                          <a:solidFill>
                            <a:srgbClr val="000000"/>
                          </a:solidFill>
                          <a:effectLst/>
                        </a:rPr>
                        <a:t>0.556 (0.155, 0.306)</a:t>
                      </a:r>
                      <a:endParaRPr lang="en-GB" sz="1800" b="0"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24" marR="68524" marT="0" marB="0">
                    <a:solidFill>
                      <a:srgbClr val="DEDEDE"/>
                    </a:solidFill>
                  </a:tcPr>
                </a:tc>
                <a:extLst>
                  <a:ext uri="{0D108BD9-81ED-4DB2-BD59-A6C34878D82A}">
                    <a16:rowId xmlns:a16="http://schemas.microsoft.com/office/drawing/2014/main" val="1674536176"/>
                  </a:ext>
                </a:extLst>
              </a:tr>
            </a:tbl>
          </a:graphicData>
        </a:graphic>
      </p:graphicFrame>
    </p:spTree>
    <p:extLst>
      <p:ext uri="{BB962C8B-B14F-4D97-AF65-F5344CB8AC3E}">
        <p14:creationId xmlns:p14="http://schemas.microsoft.com/office/powerpoint/2010/main" val="3831760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C56E9-D87C-453D-A1CD-25B0E65A4B4F}"/>
              </a:ext>
            </a:extLst>
          </p:cNvPr>
          <p:cNvSpPr>
            <a:spLocks noGrp="1"/>
          </p:cNvSpPr>
          <p:nvPr>
            <p:ph type="title"/>
          </p:nvPr>
        </p:nvSpPr>
        <p:spPr/>
        <p:txBody>
          <a:bodyPr/>
          <a:lstStyle/>
          <a:p>
            <a:r>
              <a:rPr lang="en-US" sz="3500" dirty="0"/>
              <a:t>MAIC results: PFS &amp; OS</a:t>
            </a:r>
            <a:endParaRPr lang="en-GB" sz="3500" dirty="0"/>
          </a:p>
        </p:txBody>
      </p:sp>
      <p:sp>
        <p:nvSpPr>
          <p:cNvPr id="3" name="Slide Number Placeholder 2">
            <a:extLst>
              <a:ext uri="{FF2B5EF4-FFF2-40B4-BE49-F238E27FC236}">
                <a16:creationId xmlns:a16="http://schemas.microsoft.com/office/drawing/2014/main" id="{B5D1CDE3-69B7-4FF3-895A-414A7297888B}"/>
              </a:ext>
            </a:extLst>
          </p:cNvPr>
          <p:cNvSpPr>
            <a:spLocks noGrp="1"/>
          </p:cNvSpPr>
          <p:nvPr>
            <p:ph type="sldNum" sz="quarter" idx="12"/>
          </p:nvPr>
        </p:nvSpPr>
        <p:spPr/>
        <p:txBody>
          <a:bodyPr/>
          <a:lstStyle/>
          <a:p>
            <a:fld id="{DDBE135E-2566-4748-853C-8A3B78F0FB00}" type="slidenum">
              <a:rPr lang="en-GB" smtClean="0"/>
              <a:t>8</a:t>
            </a:fld>
            <a:endParaRPr lang="en-GB" dirty="0"/>
          </a:p>
        </p:txBody>
      </p:sp>
      <p:graphicFrame>
        <p:nvGraphicFramePr>
          <p:cNvPr id="9" name="Table 8">
            <a:extLst>
              <a:ext uri="{FF2B5EF4-FFF2-40B4-BE49-F238E27FC236}">
                <a16:creationId xmlns:a16="http://schemas.microsoft.com/office/drawing/2014/main" id="{5E4B845A-BA65-4421-BCC8-1EB723762AA3}"/>
              </a:ext>
            </a:extLst>
          </p:cNvPr>
          <p:cNvGraphicFramePr>
            <a:graphicFrameLocks noGrp="1"/>
          </p:cNvGraphicFramePr>
          <p:nvPr>
            <p:extLst>
              <p:ext uri="{D42A27DB-BD31-4B8C-83A1-F6EECF244321}">
                <p14:modId xmlns:p14="http://schemas.microsoft.com/office/powerpoint/2010/main" val="2669336859"/>
              </p:ext>
            </p:extLst>
          </p:nvPr>
        </p:nvGraphicFramePr>
        <p:xfrm>
          <a:off x="1062018" y="1100411"/>
          <a:ext cx="9115762" cy="2772000"/>
        </p:xfrm>
        <a:graphic>
          <a:graphicData uri="http://schemas.openxmlformats.org/drawingml/2006/table">
            <a:tbl>
              <a:tblPr firstRow="1" bandRow="1">
                <a:tableStyleId>{F5AB1C69-6EDB-4FF4-983F-18BD219EF322}</a:tableStyleId>
              </a:tblPr>
              <a:tblGrid>
                <a:gridCol w="1555762">
                  <a:extLst>
                    <a:ext uri="{9D8B030D-6E8A-4147-A177-3AD203B41FA5}">
                      <a16:colId xmlns:a16="http://schemas.microsoft.com/office/drawing/2014/main" val="3307796438"/>
                    </a:ext>
                  </a:extLst>
                </a:gridCol>
                <a:gridCol w="936000">
                  <a:extLst>
                    <a:ext uri="{9D8B030D-6E8A-4147-A177-3AD203B41FA5}">
                      <a16:colId xmlns:a16="http://schemas.microsoft.com/office/drawing/2014/main" val="2146157362"/>
                    </a:ext>
                  </a:extLst>
                </a:gridCol>
                <a:gridCol w="1584000">
                  <a:extLst>
                    <a:ext uri="{9D8B030D-6E8A-4147-A177-3AD203B41FA5}">
                      <a16:colId xmlns:a16="http://schemas.microsoft.com/office/drawing/2014/main" val="1456506303"/>
                    </a:ext>
                  </a:extLst>
                </a:gridCol>
                <a:gridCol w="936000">
                  <a:extLst>
                    <a:ext uri="{9D8B030D-6E8A-4147-A177-3AD203B41FA5}">
                      <a16:colId xmlns:a16="http://schemas.microsoft.com/office/drawing/2014/main" val="61648576"/>
                    </a:ext>
                  </a:extLst>
                </a:gridCol>
                <a:gridCol w="1584000">
                  <a:extLst>
                    <a:ext uri="{9D8B030D-6E8A-4147-A177-3AD203B41FA5}">
                      <a16:colId xmlns:a16="http://schemas.microsoft.com/office/drawing/2014/main" val="1886139143"/>
                    </a:ext>
                  </a:extLst>
                </a:gridCol>
                <a:gridCol w="936000">
                  <a:extLst>
                    <a:ext uri="{9D8B030D-6E8A-4147-A177-3AD203B41FA5}">
                      <a16:colId xmlns:a16="http://schemas.microsoft.com/office/drawing/2014/main" val="944472268"/>
                    </a:ext>
                  </a:extLst>
                </a:gridCol>
                <a:gridCol w="1584000">
                  <a:extLst>
                    <a:ext uri="{9D8B030D-6E8A-4147-A177-3AD203B41FA5}">
                      <a16:colId xmlns:a16="http://schemas.microsoft.com/office/drawing/2014/main" val="1113641065"/>
                    </a:ext>
                  </a:extLst>
                </a:gridCol>
              </a:tblGrid>
              <a:tr h="1188000">
                <a:tc rowSpan="2">
                  <a:txBody>
                    <a:bodyPr/>
                    <a:lstStyle/>
                    <a:p>
                      <a:pPr>
                        <a:spcAft>
                          <a:spcPts val="300"/>
                        </a:spcAft>
                      </a:pPr>
                      <a:r>
                        <a:rPr lang="en-GB" sz="1800" dirty="0">
                          <a:effectLst/>
                        </a:rPr>
                        <a:t>Weighted matching cohort  (Study 1001)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gridSpan="2">
                  <a:txBody>
                    <a:bodyPr/>
                    <a:lstStyle/>
                    <a:p>
                      <a:pPr algn="ctr">
                        <a:spcAft>
                          <a:spcPts val="300"/>
                        </a:spcAft>
                      </a:pPr>
                      <a:r>
                        <a:rPr lang="en-GB" sz="1800" dirty="0">
                          <a:effectLst/>
                        </a:rPr>
                        <a:t>Naïve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hMerge="1">
                  <a:txBody>
                    <a:bodyPr/>
                    <a:lstStyle/>
                    <a:p>
                      <a:endParaRPr lang="en-GB"/>
                    </a:p>
                  </a:txBody>
                  <a:tcPr/>
                </a:tc>
                <a:tc gridSpan="2">
                  <a:txBody>
                    <a:bodyPr/>
                    <a:lstStyle/>
                    <a:p>
                      <a:pPr algn="ctr">
                        <a:spcAft>
                          <a:spcPts val="300"/>
                        </a:spcAft>
                      </a:pPr>
                      <a:r>
                        <a:rPr lang="en-GB" sz="1800">
                          <a:effectLst/>
                        </a:rPr>
                        <a:t>Adjusted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hMerge="1">
                  <a:txBody>
                    <a:bodyPr/>
                    <a:lstStyle/>
                    <a:p>
                      <a:endParaRPr lang="en-GB"/>
                    </a:p>
                  </a:txBody>
                  <a:tcPr/>
                </a:tc>
                <a:tc gridSpan="2">
                  <a:txBody>
                    <a:bodyPr/>
                    <a:lstStyle/>
                    <a:p>
                      <a:pPr>
                        <a:spcAft>
                          <a:spcPts val="300"/>
                        </a:spcAft>
                      </a:pPr>
                      <a:r>
                        <a:rPr lang="en-GB" sz="1800">
                          <a:effectLst/>
                        </a:rPr>
                        <a:t>Adjusted (updated based on correct % of ALUR subjects with ECOG 1/2)</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hMerge="1">
                  <a:txBody>
                    <a:bodyPr/>
                    <a:lstStyle/>
                    <a:p>
                      <a:endParaRPr lang="en-GB"/>
                    </a:p>
                  </a:txBody>
                  <a:tcPr/>
                </a:tc>
                <a:extLst>
                  <a:ext uri="{0D108BD9-81ED-4DB2-BD59-A6C34878D82A}">
                    <a16:rowId xmlns:a16="http://schemas.microsoft.com/office/drawing/2014/main" val="836544353"/>
                  </a:ext>
                </a:extLst>
              </a:tr>
              <a:tr h="360000">
                <a:tc vMerge="1">
                  <a:txBody>
                    <a:bodyPr/>
                    <a:lstStyle/>
                    <a:p>
                      <a:endParaRPr lang="en-GB"/>
                    </a:p>
                  </a:txBody>
                  <a:tcPr/>
                </a:tc>
                <a:tc>
                  <a:txBody>
                    <a:bodyPr/>
                    <a:lstStyle/>
                    <a:p>
                      <a:pPr>
                        <a:spcAft>
                          <a:spcPts val="300"/>
                        </a:spcAft>
                      </a:pPr>
                      <a:r>
                        <a:rPr lang="en-GB" sz="1800" dirty="0">
                          <a:effectLst/>
                        </a:rPr>
                        <a:t>HR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300"/>
                        </a:spcAft>
                      </a:pPr>
                      <a:r>
                        <a:rPr lang="en-GB" sz="1800" dirty="0">
                          <a:effectLst/>
                        </a:rPr>
                        <a:t>95% CI</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300"/>
                        </a:spcAft>
                      </a:pPr>
                      <a:r>
                        <a:rPr lang="en-GB" sz="1800" dirty="0">
                          <a:effectLst/>
                        </a:rPr>
                        <a:t>HR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300"/>
                        </a:spcAft>
                      </a:pPr>
                      <a:r>
                        <a:rPr lang="en-GB" sz="1800" dirty="0">
                          <a:effectLst/>
                        </a:rPr>
                        <a:t>95% CI*</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300"/>
                        </a:spcAft>
                      </a:pPr>
                      <a:r>
                        <a:rPr lang="en-GB" sz="1800" dirty="0">
                          <a:effectLst/>
                        </a:rPr>
                        <a:t>HR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300"/>
                        </a:spcAft>
                      </a:pPr>
                      <a:r>
                        <a:rPr lang="en-GB" sz="1800" dirty="0">
                          <a:effectLst/>
                        </a:rPr>
                        <a:t>95% CI*</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extLst>
                  <a:ext uri="{0D108BD9-81ED-4DB2-BD59-A6C34878D82A}">
                    <a16:rowId xmlns:a16="http://schemas.microsoft.com/office/drawing/2014/main" val="3467293089"/>
                  </a:ext>
                </a:extLst>
              </a:tr>
              <a:tr h="612000">
                <a:tc>
                  <a:txBody>
                    <a:bodyPr/>
                    <a:lstStyle/>
                    <a:p>
                      <a:pPr>
                        <a:spcAft>
                          <a:spcPts val="300"/>
                        </a:spcAft>
                      </a:pPr>
                      <a:r>
                        <a:rPr lang="en-GB" sz="1800" dirty="0">
                          <a:effectLst/>
                        </a:rPr>
                        <a:t>EXP-2:3A</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lang="en-GB" sz="1800" u="sng" dirty="0">
                          <a:solidFill>
                            <a:srgbClr val="000000"/>
                          </a:solidFill>
                          <a:effectLst/>
                          <a:highlight>
                            <a:srgbClr val="000000"/>
                          </a:highlight>
                        </a:rPr>
                        <a:t>xxxxx</a:t>
                      </a:r>
                      <a:endPar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mn-lt"/>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extLst>
                  <a:ext uri="{0D108BD9-81ED-4DB2-BD59-A6C34878D82A}">
                    <a16:rowId xmlns:a16="http://schemas.microsoft.com/office/drawing/2014/main" val="4294810170"/>
                  </a:ext>
                </a:extLst>
              </a:tr>
              <a:tr h="612000">
                <a:tc>
                  <a:txBody>
                    <a:bodyPr/>
                    <a:lstStyle/>
                    <a:p>
                      <a:pPr>
                        <a:spcAft>
                          <a:spcPts val="300"/>
                        </a:spcAft>
                      </a:pPr>
                      <a:r>
                        <a:rPr lang="en-GB" sz="1800" dirty="0">
                          <a:effectLst/>
                        </a:rPr>
                        <a:t>EXP-3B:5</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mn-lt"/>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lang="en-GB" sz="1800" u="sng" dirty="0">
                          <a:solidFill>
                            <a:srgbClr val="000000"/>
                          </a:solidFill>
                          <a:effectLst/>
                          <a:highlight>
                            <a:srgbClr val="000000"/>
                          </a:highlight>
                        </a:rPr>
                        <a:t>xxxxxxxxxxx</a:t>
                      </a:r>
                      <a:endParaRPr lang="en-GB" sz="1800" u="sng" dirty="0">
                        <a:solidFill>
                          <a:srgbClr val="000000"/>
                        </a:solidFill>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tc>
                  <a:txBody>
                    <a:bodyPr/>
                    <a:lstStyle/>
                    <a:p>
                      <a:pPr>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04" marR="31004" marT="0" marB="0"/>
                </a:tc>
                <a:extLst>
                  <a:ext uri="{0D108BD9-81ED-4DB2-BD59-A6C34878D82A}">
                    <a16:rowId xmlns:a16="http://schemas.microsoft.com/office/drawing/2014/main" val="871759559"/>
                  </a:ext>
                </a:extLst>
              </a:tr>
            </a:tbl>
          </a:graphicData>
        </a:graphic>
      </p:graphicFrame>
      <p:graphicFrame>
        <p:nvGraphicFramePr>
          <p:cNvPr id="11" name="Table 10">
            <a:extLst>
              <a:ext uri="{FF2B5EF4-FFF2-40B4-BE49-F238E27FC236}">
                <a16:creationId xmlns:a16="http://schemas.microsoft.com/office/drawing/2014/main" id="{9926F627-EAE5-4AA5-AA75-FD37D6142C84}"/>
              </a:ext>
            </a:extLst>
          </p:cNvPr>
          <p:cNvGraphicFramePr>
            <a:graphicFrameLocks noGrp="1"/>
          </p:cNvGraphicFramePr>
          <p:nvPr>
            <p:extLst>
              <p:ext uri="{D42A27DB-BD31-4B8C-83A1-F6EECF244321}">
                <p14:modId xmlns:p14="http://schemas.microsoft.com/office/powerpoint/2010/main" val="3357968583"/>
              </p:ext>
            </p:extLst>
          </p:nvPr>
        </p:nvGraphicFramePr>
        <p:xfrm>
          <a:off x="1069780" y="3872411"/>
          <a:ext cx="9108000" cy="2972610"/>
        </p:xfrm>
        <a:graphic>
          <a:graphicData uri="http://schemas.openxmlformats.org/drawingml/2006/table">
            <a:tbl>
              <a:tblPr firstRow="1" lastRow="1" bandRow="1">
                <a:tableStyleId>{F5AB1C69-6EDB-4FF4-983F-18BD219EF322}</a:tableStyleId>
              </a:tblPr>
              <a:tblGrid>
                <a:gridCol w="1548000">
                  <a:extLst>
                    <a:ext uri="{9D8B030D-6E8A-4147-A177-3AD203B41FA5}">
                      <a16:colId xmlns:a16="http://schemas.microsoft.com/office/drawing/2014/main" val="3840565747"/>
                    </a:ext>
                  </a:extLst>
                </a:gridCol>
                <a:gridCol w="936000">
                  <a:extLst>
                    <a:ext uri="{9D8B030D-6E8A-4147-A177-3AD203B41FA5}">
                      <a16:colId xmlns:a16="http://schemas.microsoft.com/office/drawing/2014/main" val="158222175"/>
                    </a:ext>
                  </a:extLst>
                </a:gridCol>
                <a:gridCol w="1584000">
                  <a:extLst>
                    <a:ext uri="{9D8B030D-6E8A-4147-A177-3AD203B41FA5}">
                      <a16:colId xmlns:a16="http://schemas.microsoft.com/office/drawing/2014/main" val="3159113820"/>
                    </a:ext>
                  </a:extLst>
                </a:gridCol>
                <a:gridCol w="936000">
                  <a:extLst>
                    <a:ext uri="{9D8B030D-6E8A-4147-A177-3AD203B41FA5}">
                      <a16:colId xmlns:a16="http://schemas.microsoft.com/office/drawing/2014/main" val="1696663438"/>
                    </a:ext>
                  </a:extLst>
                </a:gridCol>
                <a:gridCol w="1584000">
                  <a:extLst>
                    <a:ext uri="{9D8B030D-6E8A-4147-A177-3AD203B41FA5}">
                      <a16:colId xmlns:a16="http://schemas.microsoft.com/office/drawing/2014/main" val="4279306370"/>
                    </a:ext>
                  </a:extLst>
                </a:gridCol>
                <a:gridCol w="936000">
                  <a:extLst>
                    <a:ext uri="{9D8B030D-6E8A-4147-A177-3AD203B41FA5}">
                      <a16:colId xmlns:a16="http://schemas.microsoft.com/office/drawing/2014/main" val="2856988042"/>
                    </a:ext>
                  </a:extLst>
                </a:gridCol>
                <a:gridCol w="1584000">
                  <a:extLst>
                    <a:ext uri="{9D8B030D-6E8A-4147-A177-3AD203B41FA5}">
                      <a16:colId xmlns:a16="http://schemas.microsoft.com/office/drawing/2014/main" val="3442842311"/>
                    </a:ext>
                  </a:extLst>
                </a:gridCol>
              </a:tblGrid>
              <a:tr h="696485">
                <a:tc rowSpan="2">
                  <a:txBody>
                    <a:bodyPr/>
                    <a:lstStyle/>
                    <a:p>
                      <a:pPr>
                        <a:lnSpc>
                          <a:spcPct val="100000"/>
                        </a:lnSpc>
                        <a:spcAft>
                          <a:spcPts val="0"/>
                        </a:spcAft>
                      </a:pPr>
                      <a:r>
                        <a:rPr lang="en-GB" sz="1800" dirty="0">
                          <a:effectLst/>
                        </a:rPr>
                        <a:t>Weighted matching cohort (Study 1001)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ctr">
                        <a:lnSpc>
                          <a:spcPct val="150000"/>
                        </a:lnSpc>
                        <a:spcAft>
                          <a:spcPts val="0"/>
                        </a:spcAft>
                      </a:pPr>
                      <a:r>
                        <a:rPr lang="en-GB" sz="1800" dirty="0">
                          <a:effectLst/>
                        </a:rPr>
                        <a:t>Naïve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gridSpan="2">
                  <a:txBody>
                    <a:bodyPr/>
                    <a:lstStyle/>
                    <a:p>
                      <a:pPr>
                        <a:lnSpc>
                          <a:spcPct val="100000"/>
                        </a:lnSpc>
                        <a:spcAft>
                          <a:spcPts val="0"/>
                        </a:spcAft>
                      </a:pPr>
                      <a:r>
                        <a:rPr lang="en-GB" sz="1800" dirty="0">
                          <a:effectLst/>
                        </a:rPr>
                        <a:t>Adjusted (including brain metastases)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gridSpan="2">
                  <a:txBody>
                    <a:bodyPr/>
                    <a:lstStyle/>
                    <a:p>
                      <a:pPr>
                        <a:lnSpc>
                          <a:spcPct val="100000"/>
                        </a:lnSpc>
                        <a:spcAft>
                          <a:spcPts val="0"/>
                        </a:spcAft>
                      </a:pPr>
                      <a:r>
                        <a:rPr lang="en-GB" sz="1800" dirty="0">
                          <a:effectLst/>
                        </a:rPr>
                        <a:t>Adjusted (not including brain metastases)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967271345"/>
                  </a:ext>
                </a:extLst>
              </a:tr>
              <a:tr h="396000">
                <a:tc vMerge="1">
                  <a:txBody>
                    <a:bodyPr/>
                    <a:lstStyle/>
                    <a:p>
                      <a:endParaRPr lang="en-GB"/>
                    </a:p>
                  </a:txBody>
                  <a:tcPr/>
                </a:tc>
                <a:tc>
                  <a:txBody>
                    <a:bodyPr/>
                    <a:lstStyle/>
                    <a:p>
                      <a:pPr>
                        <a:lnSpc>
                          <a:spcPct val="150000"/>
                        </a:lnSpc>
                        <a:spcAft>
                          <a:spcPts val="0"/>
                        </a:spcAft>
                      </a:pPr>
                      <a:r>
                        <a:rPr lang="en-GB" sz="1800" dirty="0">
                          <a:effectLst/>
                        </a:rPr>
                        <a:t>HR</a:t>
                      </a: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GB" sz="1800" dirty="0">
                          <a:effectLst/>
                        </a:rPr>
                        <a:t>95% CI</a:t>
                      </a: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GB" sz="1800">
                          <a:effectLst/>
                        </a:rPr>
                        <a:t>HR</a:t>
                      </a:r>
                      <a:endParaRPr lang="en-GB" sz="1800" b="1">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GB" sz="1800">
                          <a:effectLst/>
                        </a:rPr>
                        <a:t>95% CI*</a:t>
                      </a:r>
                      <a:endParaRPr lang="en-GB" sz="1800" b="1">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GB" sz="1800">
                          <a:effectLst/>
                        </a:rPr>
                        <a:t>HR</a:t>
                      </a:r>
                      <a:endParaRPr lang="en-GB" sz="1800" b="1">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en-GB" sz="1800">
                          <a:effectLst/>
                        </a:rPr>
                        <a:t>95% CI*</a:t>
                      </a:r>
                      <a:endParaRPr lang="en-GB" sz="1800" b="1">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5606622"/>
                  </a:ext>
                </a:extLst>
              </a:tr>
              <a:tr h="696485">
                <a:tc>
                  <a:txBody>
                    <a:bodyPr/>
                    <a:lstStyle/>
                    <a:p>
                      <a:pPr>
                        <a:lnSpc>
                          <a:spcPct val="150000"/>
                        </a:lnSpc>
                        <a:spcAft>
                          <a:spcPts val="0"/>
                        </a:spcAft>
                      </a:pPr>
                      <a:r>
                        <a:rPr lang="en-GB" sz="1800">
                          <a:effectLst/>
                        </a:rPr>
                        <a:t>EXP-2:3A</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83751508"/>
                  </a:ext>
                </a:extLst>
              </a:tr>
              <a:tr h="696485">
                <a:tc>
                  <a:txBody>
                    <a:bodyPr/>
                    <a:lstStyle/>
                    <a:p>
                      <a:pPr>
                        <a:lnSpc>
                          <a:spcPct val="150000"/>
                        </a:lnSpc>
                        <a:spcAft>
                          <a:spcPts val="0"/>
                        </a:spcAft>
                      </a:pPr>
                      <a:r>
                        <a:rPr lang="en-GB" sz="1800">
                          <a:effectLst/>
                        </a:rPr>
                        <a:t>EXP-3B:5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0"/>
                        </a:spcAft>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xxxxxxxxxxx</a:t>
                      </a:r>
                      <a:endParaRPr lang="en-GB" sz="1800" u="sng"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20405634"/>
                  </a:ext>
                </a:extLst>
              </a:tr>
              <a:tr h="325332">
                <a:tc gridSpan="7">
                  <a:txBody>
                    <a:bodyPr/>
                    <a:lstStyle/>
                    <a:p>
                      <a:pPr>
                        <a:lnSpc>
                          <a:spcPct val="150000"/>
                        </a:lnSpc>
                        <a:spcAft>
                          <a:spcPts val="0"/>
                        </a:spcAft>
                      </a:pPr>
                      <a:r>
                        <a:rPr lang="en-GB" sz="1800" dirty="0">
                          <a:effectLst/>
                        </a:rPr>
                        <a:t>Abbreviations: CI = confidence interval; HR = hazard ratio *bootstrapped 95% CI</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41390135"/>
                  </a:ext>
                </a:extLst>
              </a:tr>
            </a:tbl>
          </a:graphicData>
        </a:graphic>
      </p:graphicFrame>
      <p:sp>
        <p:nvSpPr>
          <p:cNvPr id="4" name="TextBox 3">
            <a:extLst>
              <a:ext uri="{FF2B5EF4-FFF2-40B4-BE49-F238E27FC236}">
                <a16:creationId xmlns:a16="http://schemas.microsoft.com/office/drawing/2014/main" id="{EB487621-419B-4442-AE89-C5AA56085892}"/>
              </a:ext>
            </a:extLst>
          </p:cNvPr>
          <p:cNvSpPr txBox="1"/>
          <p:nvPr/>
        </p:nvSpPr>
        <p:spPr>
          <a:xfrm>
            <a:off x="410358" y="2347911"/>
            <a:ext cx="651659" cy="276999"/>
          </a:xfrm>
          <a:prstGeom prst="rect">
            <a:avLst/>
          </a:prstGeom>
          <a:noFill/>
        </p:spPr>
        <p:txBody>
          <a:bodyPr wrap="square" lIns="0" tIns="0" rIns="0" bIns="0" rtlCol="0">
            <a:spAutoFit/>
          </a:bodyPr>
          <a:lstStyle/>
          <a:p>
            <a:r>
              <a:rPr lang="en-US" sz="1800" b="1" dirty="0">
                <a:solidFill>
                  <a:schemeClr val="accent3"/>
                </a:solidFill>
              </a:rPr>
              <a:t>PFS</a:t>
            </a:r>
            <a:endParaRPr lang="en-GB" sz="1800" b="1" dirty="0" err="1">
              <a:solidFill>
                <a:schemeClr val="accent3"/>
              </a:solidFill>
            </a:endParaRPr>
          </a:p>
        </p:txBody>
      </p:sp>
      <p:sp>
        <p:nvSpPr>
          <p:cNvPr id="8" name="TextBox 7">
            <a:extLst>
              <a:ext uri="{FF2B5EF4-FFF2-40B4-BE49-F238E27FC236}">
                <a16:creationId xmlns:a16="http://schemas.microsoft.com/office/drawing/2014/main" id="{6F348347-0AEA-4A76-B0C6-F5C4C627AFEC}"/>
              </a:ext>
            </a:extLst>
          </p:cNvPr>
          <p:cNvSpPr txBox="1"/>
          <p:nvPr/>
        </p:nvSpPr>
        <p:spPr>
          <a:xfrm>
            <a:off x="410359" y="4777628"/>
            <a:ext cx="651659" cy="276999"/>
          </a:xfrm>
          <a:prstGeom prst="rect">
            <a:avLst/>
          </a:prstGeom>
          <a:noFill/>
        </p:spPr>
        <p:txBody>
          <a:bodyPr wrap="square" lIns="0" tIns="0" rIns="0" bIns="0" rtlCol="0">
            <a:spAutoFit/>
          </a:bodyPr>
          <a:lstStyle/>
          <a:p>
            <a:r>
              <a:rPr lang="en-US" sz="1800" b="1" dirty="0">
                <a:solidFill>
                  <a:schemeClr val="accent3"/>
                </a:solidFill>
              </a:rPr>
              <a:t>OS</a:t>
            </a:r>
            <a:endParaRPr lang="en-GB" sz="1800" b="1" dirty="0" err="1">
              <a:solidFill>
                <a:schemeClr val="accent3"/>
              </a:solidFill>
            </a:endParaRPr>
          </a:p>
        </p:txBody>
      </p:sp>
    </p:spTree>
    <p:extLst>
      <p:ext uri="{BB962C8B-B14F-4D97-AF65-F5344CB8AC3E}">
        <p14:creationId xmlns:p14="http://schemas.microsoft.com/office/powerpoint/2010/main" val="1883920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FF11-4F42-48A0-AE5C-4BEB49A3C37D}"/>
              </a:ext>
            </a:extLst>
          </p:cNvPr>
          <p:cNvSpPr>
            <a:spLocks noGrp="1"/>
          </p:cNvSpPr>
          <p:nvPr>
            <p:ph type="title"/>
          </p:nvPr>
        </p:nvSpPr>
        <p:spPr/>
        <p:txBody>
          <a:bodyPr/>
          <a:lstStyle/>
          <a:p>
            <a:r>
              <a:rPr lang="en-US" dirty="0"/>
              <a:t>Company’s model</a:t>
            </a:r>
            <a:endParaRPr lang="en-GB" dirty="0"/>
          </a:p>
        </p:txBody>
      </p:sp>
      <p:sp>
        <p:nvSpPr>
          <p:cNvPr id="3" name="Slide Number Placeholder 2">
            <a:extLst>
              <a:ext uri="{FF2B5EF4-FFF2-40B4-BE49-F238E27FC236}">
                <a16:creationId xmlns:a16="http://schemas.microsoft.com/office/drawing/2014/main" id="{460C2C13-4CFD-4E94-93D1-2E2E46748364}"/>
              </a:ext>
            </a:extLst>
          </p:cNvPr>
          <p:cNvSpPr>
            <a:spLocks noGrp="1"/>
          </p:cNvSpPr>
          <p:nvPr>
            <p:ph type="sldNum" sz="quarter" idx="12"/>
          </p:nvPr>
        </p:nvSpPr>
        <p:spPr/>
        <p:txBody>
          <a:bodyPr/>
          <a:lstStyle/>
          <a:p>
            <a:fld id="{DDBE135E-2566-4748-853C-8A3B78F0FB00}" type="slidenum">
              <a:rPr lang="en-GB" smtClean="0"/>
              <a:t>9</a:t>
            </a:fld>
            <a:endParaRPr lang="en-GB" dirty="0"/>
          </a:p>
        </p:txBody>
      </p:sp>
      <p:pic>
        <p:nvPicPr>
          <p:cNvPr id="5" name="Content Placeholder 4">
            <a:extLst>
              <a:ext uri="{FF2B5EF4-FFF2-40B4-BE49-F238E27FC236}">
                <a16:creationId xmlns:a16="http://schemas.microsoft.com/office/drawing/2014/main" id="{3C3EB4A9-FC1A-43CA-8245-A2342ABACA4C}"/>
              </a:ext>
            </a:extLst>
          </p:cNvPr>
          <p:cNvPicPr>
            <a:picLocks noGrp="1"/>
          </p:cNvPicPr>
          <p:nvPr>
            <p:ph sz="quarter" idx="10"/>
          </p:nvPr>
        </p:nvPicPr>
        <p:blipFill rotWithShape="1">
          <a:blip r:embed="rId2"/>
          <a:stretch/>
        </p:blipFill>
        <p:spPr bwMode="auto">
          <a:xfrm>
            <a:off x="508000" y="1174493"/>
            <a:ext cx="9669463" cy="3182354"/>
          </a:xfrm>
          <a:prstGeom prst="rect">
            <a:avLst/>
          </a:prstGeom>
          <a:ln>
            <a:noFill/>
          </a:ln>
          <a:extLst>
            <a:ext uri="{53640926-AAD7-44D8-BBD7-CCE9431645EC}">
              <a14:shadowObscured xmlns:a14="http://schemas.microsoft.com/office/drawing/2010/main"/>
            </a:ext>
          </a:extLst>
        </p:spPr>
      </p:pic>
      <p:sp>
        <p:nvSpPr>
          <p:cNvPr id="6" name="TextBox 5">
            <a:extLst>
              <a:ext uri="{FF2B5EF4-FFF2-40B4-BE49-F238E27FC236}">
                <a16:creationId xmlns:a16="http://schemas.microsoft.com/office/drawing/2014/main" id="{1D08CD7A-43B9-4734-A981-2F83821EAD3E}"/>
              </a:ext>
            </a:extLst>
          </p:cNvPr>
          <p:cNvSpPr txBox="1"/>
          <p:nvPr/>
        </p:nvSpPr>
        <p:spPr>
          <a:xfrm>
            <a:off x="774551" y="4356847"/>
            <a:ext cx="9176273" cy="2769989"/>
          </a:xfrm>
          <a:prstGeom prst="rect">
            <a:avLst/>
          </a:prstGeom>
          <a:noFill/>
        </p:spPr>
        <p:txBody>
          <a:bodyPr wrap="square" lIns="0" tIns="0" rIns="0" bIns="0" rtlCol="0">
            <a:spAutoFit/>
          </a:bodyPr>
          <a:lstStyle/>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Partitioned survival model with 3 health states: </a:t>
            </a:r>
            <a:r>
              <a:rPr lang="en-GB" sz="1800" i="1" dirty="0"/>
              <a:t>progression-free, progressed disease </a:t>
            </a:r>
            <a:r>
              <a:rPr lang="en-GB" sz="1800" dirty="0"/>
              <a:t>and </a:t>
            </a:r>
            <a:r>
              <a:rPr lang="en-GB" sz="1800" i="1" dirty="0"/>
              <a:t>death.</a:t>
            </a:r>
          </a:p>
          <a:p>
            <a:pPr marL="285750" indent="-285750">
              <a:buFont typeface="Arial" panose="020B0604020202020204" pitchFamily="34" charset="0"/>
              <a:buChar char="•"/>
            </a:pPr>
            <a:r>
              <a:rPr lang="en-GB" sz="1800" dirty="0"/>
              <a:t>A lifetime horizon of 20 years applied in the model base case.</a:t>
            </a:r>
          </a:p>
          <a:p>
            <a:pPr marL="285750" indent="-285750">
              <a:buFont typeface="Arial" panose="020B0604020202020204" pitchFamily="34" charset="0"/>
              <a:buChar char="•"/>
            </a:pPr>
            <a:r>
              <a:rPr lang="en-GB" sz="1800" dirty="0"/>
              <a:t>30-day cycle length (aligns with pack size), with a half-cycle correction applied.</a:t>
            </a:r>
          </a:p>
          <a:p>
            <a:pPr marL="285750" indent="-285750">
              <a:buFont typeface="Arial" panose="020B0604020202020204" pitchFamily="34" charset="0"/>
              <a:buChar char="•"/>
            </a:pPr>
            <a:r>
              <a:rPr lang="en-GB" sz="1800" dirty="0"/>
              <a:t>NHS and Personal Social Services (PSS) perspective</a:t>
            </a:r>
          </a:p>
          <a:p>
            <a:pPr marL="285750" indent="-285750">
              <a:buFont typeface="Arial" panose="020B0604020202020204" pitchFamily="34" charset="0"/>
              <a:buChar char="•"/>
            </a:pPr>
            <a:r>
              <a:rPr lang="en-GB" sz="1800" dirty="0"/>
              <a:t>An annual discount rate of 3.5% for costs and benefits</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i="1" dirty="0"/>
          </a:p>
        </p:txBody>
      </p:sp>
      <p:pic>
        <p:nvPicPr>
          <p:cNvPr id="7" name="Content Placeholder 4">
            <a:extLst>
              <a:ext uri="{FF2B5EF4-FFF2-40B4-BE49-F238E27FC236}">
                <a16:creationId xmlns:a16="http://schemas.microsoft.com/office/drawing/2014/main" id="{CA4705EA-A824-44C7-A5E0-4A112292FB3B}"/>
              </a:ext>
            </a:extLst>
          </p:cNvPr>
          <p:cNvPicPr>
            <a:picLocks/>
          </p:cNvPicPr>
          <p:nvPr/>
        </p:nvPicPr>
        <p:blipFill rotWithShape="1">
          <a:blip r:embed="rId2"/>
          <a:stretch/>
        </p:blipFill>
        <p:spPr bwMode="auto">
          <a:xfrm>
            <a:off x="660400" y="1326893"/>
            <a:ext cx="9669463" cy="318235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22373982"/>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Committee slide template Jan 19.pptx" id="{E7448097-975A-4B1B-9491-476867EAC520}" vid="{B2E0642F-84F4-4BED-98E7-CB30702B29A7}"/>
    </a:ext>
  </a:extLst>
</a:theme>
</file>

<file path=ppt/theme/theme2.xml><?xml version="1.0" encoding="utf-8"?>
<a:theme xmlns:a="http://schemas.openxmlformats.org/drawingml/2006/main" name="1_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smtClean="0"/>
        </a:defPPr>
      </a:lstStyle>
    </a:txDef>
  </a:objectDefaults>
  <a:extraClrSchemeLst/>
  <a:extLst>
    <a:ext uri="{05A4C25C-085E-4340-85A3-A5531E510DB2}">
      <thm15:themeFamily xmlns:thm15="http://schemas.microsoft.com/office/thememl/2012/main" name="Presentation1" id="{146CC5CC-4659-4FA9-AD05-60CDFD125650}" vid="{04518FEB-7798-4A0F-953C-60FEDD90F9C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Committee slide template Jan 19.pptx</Template>
  <TotalTime>4186</TotalTime>
  <Words>3700</Words>
  <Application>Microsoft Office PowerPoint</Application>
  <PresentationFormat>Custom</PresentationFormat>
  <Paragraphs>606</Paragraphs>
  <Slides>26</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Arial</vt:lpstr>
      <vt:lpstr>Calibri</vt:lpstr>
      <vt:lpstr>Courier New</vt:lpstr>
      <vt:lpstr>Lato</vt:lpstr>
      <vt:lpstr>Times New Roman</vt:lpstr>
      <vt:lpstr>NICE</vt:lpstr>
      <vt:lpstr>1_NICE</vt:lpstr>
      <vt:lpstr>Lead team presentation</vt:lpstr>
      <vt:lpstr>Disease background: ALK+ NSCLC</vt:lpstr>
      <vt:lpstr>Proposed treatment pathway</vt:lpstr>
      <vt:lpstr>Lorlatinib (Lorviqua, Pfizer)</vt:lpstr>
      <vt:lpstr>Clinical evidence: key trial</vt:lpstr>
      <vt:lpstr>Clinical evidence: baseline characteristics</vt:lpstr>
      <vt:lpstr>Clinical evidence: PFS &amp; OS from Study 1001</vt:lpstr>
      <vt:lpstr>MAIC results: PFS &amp; OS</vt:lpstr>
      <vt:lpstr>Company’s model</vt:lpstr>
      <vt:lpstr>Background</vt:lpstr>
      <vt:lpstr>Patient and carer perspectives</vt:lpstr>
      <vt:lpstr>Issues resolved during technical engagement (1)</vt:lpstr>
      <vt:lpstr>Issues resolved during technical engagement (2)</vt:lpstr>
      <vt:lpstr>Outstanding issues after technical engagement</vt:lpstr>
      <vt:lpstr>Issue 3: Selection of method for the indirect comparison used in the economic modelling (1)</vt:lpstr>
      <vt:lpstr>Issue 3: Selection of method for the indirect comparison used in the economic modelling (2)</vt:lpstr>
      <vt:lpstr>Issue 5: Selection of utility values </vt:lpstr>
      <vt:lpstr>Cost effectiveness results – updated base case Lorlatinib vs PDC</vt:lpstr>
      <vt:lpstr> Impact of Issues 3 and 5 – Lorlatinib vs PDC</vt:lpstr>
      <vt:lpstr>ERG exploratory analysis (lorlatinib v PDC)</vt:lpstr>
      <vt:lpstr>Impact of Issue 5 – Lorlatinib vs ABCP</vt:lpstr>
      <vt:lpstr>ABCP – ERG-reduced population adjustment</vt:lpstr>
      <vt:lpstr>ERG exploratory analysis (lorlatinib v ABCP)</vt:lpstr>
      <vt:lpstr>Equality issues and innovation</vt:lpstr>
      <vt:lpstr>Key issues</vt:lpstr>
      <vt:lpstr>Key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team presentation</dc:title>
  <dc:creator>Luke Cowie</dc:creator>
  <cp:lastModifiedBy>Kate Moore</cp:lastModifiedBy>
  <cp:revision>164</cp:revision>
  <dcterms:created xsi:type="dcterms:W3CDTF">2019-08-21T15:10:02Z</dcterms:created>
  <dcterms:modified xsi:type="dcterms:W3CDTF">2020-01-21T13:41:40Z</dcterms:modified>
</cp:coreProperties>
</file>