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46" r:id="rId1"/>
    <p:sldMasterId id="2147484005" r:id="rId2"/>
  </p:sldMasterIdLst>
  <p:notesMasterIdLst>
    <p:notesMasterId r:id="rId23"/>
  </p:notesMasterIdLst>
  <p:handoutMasterIdLst>
    <p:handoutMasterId r:id="rId24"/>
  </p:handoutMasterIdLst>
  <p:sldIdLst>
    <p:sldId id="301" r:id="rId3"/>
    <p:sldId id="877" r:id="rId4"/>
    <p:sldId id="260" r:id="rId5"/>
    <p:sldId id="317" r:id="rId6"/>
    <p:sldId id="867" r:id="rId7"/>
    <p:sldId id="870" r:id="rId8"/>
    <p:sldId id="318" r:id="rId9"/>
    <p:sldId id="868" r:id="rId10"/>
    <p:sldId id="873" r:id="rId11"/>
    <p:sldId id="876" r:id="rId12"/>
    <p:sldId id="878" r:id="rId13"/>
    <p:sldId id="869" r:id="rId14"/>
    <p:sldId id="871" r:id="rId15"/>
    <p:sldId id="879" r:id="rId16"/>
    <p:sldId id="880" r:id="rId17"/>
    <p:sldId id="881" r:id="rId18"/>
    <p:sldId id="882" r:id="rId19"/>
    <p:sldId id="872" r:id="rId20"/>
    <p:sldId id="875" r:id="rId21"/>
    <p:sldId id="319"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e Scott" initials="KS" lastIdx="1" clrIdx="0">
    <p:extLst>
      <p:ext uri="{19B8F6BF-5375-455C-9EA6-DF929625EA0E}">
        <p15:presenceInfo xmlns:p15="http://schemas.microsoft.com/office/powerpoint/2012/main" userId="S::Kate.Scott@nice.org.uk::a9daa57c-aae8-44b9-9578-78ab7c935033" providerId="AD"/>
      </p:ext>
    </p:extLst>
  </p:cmAuthor>
  <p:cmAuthor id="2" name="Emma Kent" initials="EK" lastIdx="7" clrIdx="1">
    <p:extLst>
      <p:ext uri="{19B8F6BF-5375-455C-9EA6-DF929625EA0E}">
        <p15:presenceInfo xmlns:p15="http://schemas.microsoft.com/office/powerpoint/2012/main" userId="S::Emma.Kent@nice.org.uk::922fff22-5a89-4243-ae9d-8bccd52e488d" providerId="AD"/>
      </p:ext>
    </p:extLst>
  </p:cmAuthor>
  <p:cmAuthor id="3" name="Claire Hawksworth" initials="CH" lastIdx="5" clrIdx="2">
    <p:extLst>
      <p:ext uri="{19B8F6BF-5375-455C-9EA6-DF929625EA0E}">
        <p15:presenceInfo xmlns:p15="http://schemas.microsoft.com/office/powerpoint/2012/main" userId="S::Claire.Hawksworth@nice.org.uk::dc99446f-51e4-42fe-950b-ed0e33aa2a99" providerId="AD"/>
      </p:ext>
    </p:extLst>
  </p:cmAuthor>
  <p:cmAuthor id="4" name="Brad Groves" initials="BG" lastIdx="1" clrIdx="3">
    <p:extLst>
      <p:ext uri="{19B8F6BF-5375-455C-9EA6-DF929625EA0E}">
        <p15:presenceInfo xmlns:p15="http://schemas.microsoft.com/office/powerpoint/2012/main" userId="S::brad.groves@nice.org.uk::64b11465-fe00-4ca6-9e9c-1c869330e48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751"/>
    <a:srgbClr val="18646E"/>
    <a:srgbClr val="0000FF"/>
    <a:srgbClr val="222222"/>
    <a:srgbClr val="FFFFFF"/>
    <a:srgbClr val="451551"/>
    <a:srgbClr val="A2BDC1"/>
    <a:srgbClr val="ADADAD"/>
    <a:srgbClr val="E9E9E9"/>
    <a:srgbClr val="5174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56" autoAdjust="0"/>
    <p:restoredTop sz="96357" autoAdjust="0"/>
  </p:normalViewPr>
  <p:slideViewPr>
    <p:cSldViewPr snapToGrid="0" snapToObjects="1">
      <p:cViewPr varScale="1">
        <p:scale>
          <a:sx n="64" d="100"/>
          <a:sy n="64" d="100"/>
        </p:scale>
        <p:origin x="740" y="32"/>
      </p:cViewPr>
      <p:guideLst/>
    </p:cSldViewPr>
  </p:slideViewPr>
  <p:outlineViewPr>
    <p:cViewPr>
      <p:scale>
        <a:sx n="33" d="100"/>
        <a:sy n="33" d="100"/>
      </p:scale>
      <p:origin x="0" y="-15222"/>
    </p:cViewPr>
  </p:outlineViewPr>
  <p:notesTextViewPr>
    <p:cViewPr>
      <p:scale>
        <a:sx n="1" d="1"/>
        <a:sy n="1" d="1"/>
      </p:scale>
      <p:origin x="0" y="0"/>
    </p:cViewPr>
  </p:notesTextViewPr>
  <p:notesViewPr>
    <p:cSldViewPr snapToGrid="0" snapToObjects="1">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A7B4E0-C5AF-4E67-A372-F7A03C7E29D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FF831CFB-1E73-40F4-AB1A-D345A7F8CA0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B99B0F1-6494-479E-9AB9-629C0F1571D6}" type="datetimeFigureOut">
              <a:rPr lang="en-GB" smtClean="0"/>
              <a:t>15/02/2021</a:t>
            </a:fld>
            <a:endParaRPr lang="en-GB"/>
          </a:p>
        </p:txBody>
      </p:sp>
      <p:sp>
        <p:nvSpPr>
          <p:cNvPr id="4" name="Footer Placeholder 3">
            <a:extLst>
              <a:ext uri="{FF2B5EF4-FFF2-40B4-BE49-F238E27FC236}">
                <a16:creationId xmlns:a16="http://schemas.microsoft.com/office/drawing/2014/main" id="{FC8C8A56-2EE4-4E74-BCEC-B277CFD218C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52F1CB3-6147-438D-AE3F-8D3A9D32BC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6832AD-622C-4DA7-9523-4C5A8793F563}" type="slidenum">
              <a:rPr lang="en-GB" smtClean="0"/>
              <a:t>‹#›</a:t>
            </a:fld>
            <a:endParaRPr lang="en-GB"/>
          </a:p>
        </p:txBody>
      </p:sp>
    </p:spTree>
    <p:extLst>
      <p:ext uri="{BB962C8B-B14F-4D97-AF65-F5344CB8AC3E}">
        <p14:creationId xmlns:p14="http://schemas.microsoft.com/office/powerpoint/2010/main" val="3518527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0D7A42-0977-2147-8194-01C3DBCDFF3E}" type="datetimeFigureOut">
              <a:rPr lang="en-US" smtClean="0"/>
              <a:t>2/15/2021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92B9AF-1FF3-B64A-A57E-17202D6D58C9}" type="slidenum">
              <a:rPr lang="en-US" smtClean="0"/>
              <a:t>‹#›</a:t>
            </a:fld>
            <a:endParaRPr lang="en-US"/>
          </a:p>
        </p:txBody>
      </p:sp>
    </p:spTree>
    <p:extLst>
      <p:ext uri="{BB962C8B-B14F-4D97-AF65-F5344CB8AC3E}">
        <p14:creationId xmlns:p14="http://schemas.microsoft.com/office/powerpoint/2010/main" val="42326004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1043056" rtl="0" eaLnBrk="1" fontAlgn="auto" latinLnBrk="0" hangingPunct="1">
              <a:lnSpc>
                <a:spcPct val="100000"/>
              </a:lnSpc>
              <a:spcBef>
                <a:spcPts val="0"/>
              </a:spcBef>
              <a:spcAft>
                <a:spcPts val="0"/>
              </a:spcAft>
              <a:buClrTx/>
              <a:buSzTx/>
              <a:buFontTx/>
              <a:buNone/>
              <a:tabLst/>
              <a:defRPr/>
            </a:pPr>
            <a:fld id="{49DD4D23-C98A-435E-AE88-9061F8349B02}" type="slidenum">
              <a:rPr kumimoji="0" lang="en-GB" sz="1200" b="0" i="0" u="none" strike="noStrike" kern="1200" cap="none" spc="0" normalizeH="0" baseline="0" noProof="0" smtClean="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rPr>
              <a:pPr marL="0" marR="0" lvl="0" indent="0" algn="r" defTabSz="1043056"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Lato" panose="020F0502020204030203" pitchFamily="34" charset="0"/>
              <a:ea typeface="Lato" panose="020F0502020204030203" pitchFamily="34" charset="0"/>
              <a:cs typeface="Lato" panose="020F0502020204030203" pitchFamily="34" charset="0"/>
            </a:endParaRPr>
          </a:p>
        </p:txBody>
      </p:sp>
    </p:spTree>
    <p:extLst>
      <p:ext uri="{BB962C8B-B14F-4D97-AF65-F5344CB8AC3E}">
        <p14:creationId xmlns:p14="http://schemas.microsoft.com/office/powerpoint/2010/main" val="285793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Tree>
    <p:extLst>
      <p:ext uri="{BB962C8B-B14F-4D97-AF65-F5344CB8AC3E}">
        <p14:creationId xmlns:p14="http://schemas.microsoft.com/office/powerpoint/2010/main" val="10587259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Tree>
    <p:extLst>
      <p:ext uri="{BB962C8B-B14F-4D97-AF65-F5344CB8AC3E}">
        <p14:creationId xmlns:p14="http://schemas.microsoft.com/office/powerpoint/2010/main" val="646229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cs typeface="Calibri"/>
            </a:endParaRPr>
          </a:p>
        </p:txBody>
      </p:sp>
    </p:spTree>
    <p:extLst>
      <p:ext uri="{BB962C8B-B14F-4D97-AF65-F5344CB8AC3E}">
        <p14:creationId xmlns:p14="http://schemas.microsoft.com/office/powerpoint/2010/main" val="21340435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1.xml"/><Relationship Id="rId4" Type="http://schemas.openxmlformats.org/officeDocument/2006/relationships/image" Target="../media/image9.emf"/></Relationships>
</file>

<file path=ppt/slideLayouts/_rels/slideLayout5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2.xml"/><Relationship Id="rId4" Type="http://schemas.openxmlformats.org/officeDocument/2006/relationships/image" Target="../media/image7.jpeg"/></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3924300" cy="1276350"/>
          </a:xfrm>
          <a:prstGeom prst="rect">
            <a:avLst/>
          </a:prstGeom>
        </p:spPr>
        <p:txBody>
          <a:bodyPr anchor="t" anchorCtr="0">
            <a:normAutofit/>
          </a:bodyPr>
          <a:lstStyle>
            <a:lvl1pPr algn="l">
              <a:defRPr sz="4000"/>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2" name="Picture Placeholder 11">
            <a:extLst>
              <a:ext uri="{FF2B5EF4-FFF2-40B4-BE49-F238E27FC236}">
                <a16:creationId xmlns:a16="http://schemas.microsoft.com/office/drawing/2014/main" id="{DD23A9BB-0467-40B1-8547-4AAFA68D1909}"/>
              </a:ext>
            </a:extLst>
          </p:cNvPr>
          <p:cNvSpPr>
            <a:spLocks noGrp="1"/>
          </p:cNvSpPr>
          <p:nvPr>
            <p:ph type="pic" sz="quarter" idx="10"/>
          </p:nvPr>
        </p:nvSpPr>
        <p:spPr>
          <a:xfrm>
            <a:off x="6095998" y="344630"/>
            <a:ext cx="5736002" cy="6168740"/>
          </a:xfrm>
        </p:spPr>
        <p:txBody>
          <a:bodyPr/>
          <a:lstStyle/>
          <a:p>
            <a:endParaRPr lang="en-GB" dirty="0"/>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08740"/>
            <a:ext cx="4267199" cy="411779"/>
          </a:xfrm>
          <a:prstGeom prst="rect">
            <a:avLst/>
          </a:prstGeom>
        </p:spPr>
      </p:pic>
    </p:spTree>
    <p:extLst>
      <p:ext uri="{BB962C8B-B14F-4D97-AF65-F5344CB8AC3E}">
        <p14:creationId xmlns:p14="http://schemas.microsoft.com/office/powerpoint/2010/main" val="76363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ple Pag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6491" cy="1276350"/>
          </a:xfrm>
          <a:prstGeom prst="rect">
            <a:avLst/>
          </a:prstGeom>
        </p:spPr>
        <p:txBody>
          <a:bodyPr anchor="t" anchorCtr="0">
            <a:normAutofit/>
          </a:bodyPr>
          <a:lstStyle>
            <a:lvl1pPr algn="l">
              <a:defRPr sz="40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9" name="Text Placeholder 3">
            <a:extLst>
              <a:ext uri="{FF2B5EF4-FFF2-40B4-BE49-F238E27FC236}">
                <a16:creationId xmlns:a16="http://schemas.microsoft.com/office/drawing/2014/main" id="{B858E11F-CACB-4EFE-80EE-3759BCA5BECC}"/>
              </a:ext>
            </a:extLst>
          </p:cNvPr>
          <p:cNvSpPr>
            <a:spLocks noGrp="1"/>
          </p:cNvSpPr>
          <p:nvPr>
            <p:ph type="body" sz="quarter" idx="12" hasCustomPrompt="1"/>
          </p:nvPr>
        </p:nvSpPr>
        <p:spPr>
          <a:xfrm>
            <a:off x="496384" y="1774022"/>
            <a:ext cx="11076491" cy="4005262"/>
          </a:xfrm>
        </p:spPr>
        <p:txBody>
          <a:bodyPr/>
          <a:lstStyle>
            <a:lvl1pPr>
              <a:lnSpc>
                <a:spcPct val="150000"/>
              </a:lnSpc>
              <a:defRPr sz="1800">
                <a:solidFill>
                  <a:schemeClr val="bg1"/>
                </a:solidFill>
              </a:defRPr>
            </a:lvl1pPr>
            <a:lvl2pPr>
              <a:lnSpc>
                <a:spcPct val="150000"/>
              </a:lnSpc>
              <a:defRPr sz="1800">
                <a:solidFill>
                  <a:schemeClr val="bg1"/>
                </a:solidFill>
              </a:defRPr>
            </a:lvl2pPr>
            <a:lvl3pPr>
              <a:lnSpc>
                <a:spcPct val="150000"/>
              </a:lnSpc>
              <a:defRPr sz="1800">
                <a:solidFill>
                  <a:schemeClr val="bg1"/>
                </a:solidFill>
              </a:defRPr>
            </a:lvl3pPr>
            <a:lvl4pPr>
              <a:lnSpc>
                <a:spcPct val="150000"/>
              </a:lnSpc>
              <a:defRPr sz="1800">
                <a:solidFill>
                  <a:schemeClr val="bg1"/>
                </a:solidFill>
              </a:defRPr>
            </a:lvl4pPr>
            <a:lvl5pPr>
              <a:lnSpc>
                <a:spcPct val="150000"/>
              </a:lnSpc>
              <a:defRPr sz="1800">
                <a:solidFill>
                  <a:schemeClr val="bg1"/>
                </a:solidFill>
              </a:defRPr>
            </a:lvl5pPr>
          </a:lstStyle>
          <a:p>
            <a:pPr lvl="0"/>
            <a:r>
              <a:rPr lang="en-US" dirty="0"/>
              <a:t>Please use this space to insert written content as required. Please use </a:t>
            </a:r>
            <a:r>
              <a:rPr lang="en-US" dirty="0" err="1"/>
              <a:t>Lato</a:t>
            </a:r>
            <a:r>
              <a:rPr lang="en-US" dirty="0"/>
              <a:t> or Arial with a minimum font size of 18 </a:t>
            </a:r>
            <a:r>
              <a:rPr lang="en-US" dirty="0" err="1"/>
              <a:t>pt</a:t>
            </a:r>
            <a:r>
              <a:rPr lang="en-US" dirty="0"/>
              <a: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26361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(one column)</a:t>
            </a:r>
            <a:br>
              <a:rPr lang="en-US" dirty="0"/>
            </a:br>
            <a:endParaRPr lang="en-US" dirty="0"/>
          </a:p>
        </p:txBody>
      </p:sp>
      <p:sp>
        <p:nvSpPr>
          <p:cNvPr id="11" name="Subtitle 2">
            <a:extLst>
              <a:ext uri="{FF2B5EF4-FFF2-40B4-BE49-F238E27FC236}">
                <a16:creationId xmlns:a16="http://schemas.microsoft.com/office/drawing/2014/main" id="{FAC2841A-2EFF-4DDA-A274-2C038BF872B1}"/>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spTree>
    <p:extLst>
      <p:ext uri="{BB962C8B-B14F-4D97-AF65-F5344CB8AC3E}">
        <p14:creationId xmlns:p14="http://schemas.microsoft.com/office/powerpoint/2010/main" val="24295040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e Column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EC3CC89E-EBF2-B346-B7D3-219415B110FA}"/>
              </a:ext>
            </a:extLst>
          </p:cNvPr>
          <p:cNvSpPr>
            <a:spLocks noGrp="1"/>
          </p:cNvSpPr>
          <p:nvPr>
            <p:ph type="ctrTitle" hasCustomPrompt="1"/>
          </p:nvPr>
        </p:nvSpPr>
        <p:spPr>
          <a:xfrm>
            <a:off x="496384" y="487510"/>
            <a:ext cx="11080070"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(one column)</a:t>
            </a:r>
            <a:br>
              <a:rPr lang="en-US" dirty="0"/>
            </a:br>
            <a:endParaRPr lang="en-US" dirty="0"/>
          </a:p>
        </p:txBody>
      </p:sp>
      <p:sp>
        <p:nvSpPr>
          <p:cNvPr id="6" name="Subtitle 2">
            <a:extLst>
              <a:ext uri="{FF2B5EF4-FFF2-40B4-BE49-F238E27FC236}">
                <a16:creationId xmlns:a16="http://schemas.microsoft.com/office/drawing/2014/main" id="{CCE67437-CAF1-4EBD-91F9-62BA4F771442}"/>
              </a:ext>
            </a:extLst>
          </p:cNvPr>
          <p:cNvSpPr>
            <a:spLocks noGrp="1"/>
          </p:cNvSpPr>
          <p:nvPr>
            <p:ph type="subTitle" idx="1" hasCustomPrompt="1"/>
          </p:nvPr>
        </p:nvSpPr>
        <p:spPr>
          <a:xfrm>
            <a:off x="496580" y="1781111"/>
            <a:ext cx="11080069" cy="4041718"/>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spTree>
    <p:extLst>
      <p:ext uri="{BB962C8B-B14F-4D97-AF65-F5344CB8AC3E}">
        <p14:creationId xmlns:p14="http://schemas.microsoft.com/office/powerpoint/2010/main" val="2683825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Column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4" y="1769458"/>
            <a:ext cx="10838726" cy="4052845"/>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8" name="Title 1">
            <a:extLst>
              <a:ext uri="{FF2B5EF4-FFF2-40B4-BE49-F238E27FC236}">
                <a16:creationId xmlns:a16="http://schemas.microsoft.com/office/drawing/2014/main" id="{9E099680-070E-A94B-9DEC-E527F670151D}"/>
              </a:ext>
            </a:extLst>
          </p:cNvPr>
          <p:cNvSpPr>
            <a:spLocks noGrp="1"/>
          </p:cNvSpPr>
          <p:nvPr>
            <p:ph type="ctrTitle" hasCustomPrompt="1"/>
          </p:nvPr>
        </p:nvSpPr>
        <p:spPr>
          <a:xfrm>
            <a:off x="496384" y="487510"/>
            <a:ext cx="10838726" cy="1276350"/>
          </a:xfrm>
          <a:prstGeom prst="rect">
            <a:avLst/>
          </a:prstGeom>
        </p:spPr>
        <p:txBody>
          <a:bodyPr anchor="t" anchorCtr="0">
            <a:normAutofit/>
          </a:bodyPr>
          <a:lstStyle>
            <a:lvl1pPr algn="l">
              <a:defRPr sz="4000">
                <a:solidFill>
                  <a:schemeClr val="bg1"/>
                </a:solidFill>
              </a:defRPr>
            </a:lvl1pPr>
          </a:lstStyle>
          <a:p>
            <a:r>
              <a:rPr lang="en-GB" sz="4000" b="1" dirty="0">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b="1" dirty="0">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spTree>
    <p:extLst>
      <p:ext uri="{BB962C8B-B14F-4D97-AF65-F5344CB8AC3E}">
        <p14:creationId xmlns:p14="http://schemas.microsoft.com/office/powerpoint/2010/main" val="1435249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e Column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0862179" cy="1276350"/>
          </a:xfrm>
          <a:prstGeom prst="rect">
            <a:avLst/>
          </a:prstGeom>
        </p:spPr>
        <p:txBody>
          <a:bodyPr anchor="t" anchorCtr="0">
            <a:normAutofit/>
          </a:bodyPr>
          <a:lstStyle>
            <a:lvl1pPr algn="l">
              <a:defRPr sz="4000">
                <a:solidFill>
                  <a:schemeClr val="bg1">
                    <a:lumMod val="95000"/>
                  </a:schemeClr>
                </a:solidFill>
              </a:defRPr>
            </a:lvl1pPr>
          </a:lstStyle>
          <a:p>
            <a:r>
              <a:rPr lang="en-GB" sz="4000" b="1" dirty="0">
                <a:solidFill>
                  <a:srgbClr val="FAF8F6"/>
                </a:solidFill>
                <a:latin typeface="Lato" panose="020F0502020204030203" pitchFamily="34" charset="77"/>
                <a:ea typeface="Roboto Light" panose="02000000000000000000" pitchFamily="2" charset="0"/>
                <a:cs typeface="Roboto Light" panose="02000000000000000000" pitchFamily="2" charset="0"/>
              </a:rPr>
              <a:t>This is sample bulleted text </a:t>
            </a:r>
            <a: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t>(one column)</a:t>
            </a:r>
            <a:br>
              <a:rPr lang="en-GB" b="1" dirty="0">
                <a:solidFill>
                  <a:srgbClr val="FAF8F6"/>
                </a:solidFill>
                <a:latin typeface="Lato" panose="020F0502020204030203" pitchFamily="34" charset="77"/>
                <a:ea typeface="Roboto Light" panose="02000000000000000000" pitchFamily="2" charset="0"/>
                <a:cs typeface="Roboto Light" panose="02000000000000000000" pitchFamily="2" charset="0"/>
              </a:rPr>
            </a:br>
            <a:endParaRPr lang="en-US" sz="4000" b="1" dirty="0">
              <a:solidFill>
                <a:srgbClr val="FAF8F6"/>
              </a:solidFill>
              <a:latin typeface="Lato" panose="020F0502020204030203" pitchFamily="34" charset="77"/>
              <a:ea typeface="Roboto Light" panose="02000000000000000000" pitchFamily="2" charset="0"/>
              <a:cs typeface="Roboto Light" panose="02000000000000000000" pitchFamily="2" charset="0"/>
            </a:endParaRPr>
          </a:p>
        </p:txBody>
      </p:sp>
      <p:pic>
        <p:nvPicPr>
          <p:cNvPr id="6" name="Picture 5">
            <a:extLst>
              <a:ext uri="{FF2B5EF4-FFF2-40B4-BE49-F238E27FC236}">
                <a16:creationId xmlns:a16="http://schemas.microsoft.com/office/drawing/2014/main" id="{A76A2A80-BE7B-5142-B335-3371EE3BA0E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Subtitle 2">
            <a:extLst>
              <a:ext uri="{FF2B5EF4-FFF2-40B4-BE49-F238E27FC236}">
                <a16:creationId xmlns:a16="http://schemas.microsoft.com/office/drawing/2014/main" id="{D1CF93E0-1159-45C2-B3BC-2CB9CC1EF798}"/>
              </a:ext>
            </a:extLst>
          </p:cNvPr>
          <p:cNvSpPr>
            <a:spLocks noGrp="1"/>
          </p:cNvSpPr>
          <p:nvPr>
            <p:ph type="subTitle" idx="1" hasCustomPrompt="1"/>
          </p:nvPr>
        </p:nvSpPr>
        <p:spPr>
          <a:xfrm>
            <a:off x="496383" y="1769458"/>
            <a:ext cx="10862179" cy="4052845"/>
          </a:xfrm>
          <a:prstGeom prst="rect">
            <a:avLst/>
          </a:prstGeom>
        </p:spPr>
        <p:txBody>
          <a:bodyPr>
            <a:normAutofit/>
          </a:bodyPr>
          <a:lstStyle>
            <a:lvl1pPr marL="285750" indent="-285750" algn="l">
              <a:lnSpc>
                <a:spcPct val="150000"/>
              </a:lnSpc>
              <a:spcBef>
                <a:spcPts val="200"/>
              </a:spcBef>
              <a:buFont typeface="Arial" panose="020B0604020202020204" pitchFamily="34" charset="0"/>
              <a:buNone/>
              <a:defRPr sz="1800">
                <a:solidFill>
                  <a:schemeClr val="bg1">
                    <a:lumMod val="9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23731881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(two columns)</a:t>
            </a:r>
            <a:br>
              <a:rPr lang="en-US" dirty="0"/>
            </a:br>
            <a:endParaRPr lang="en-US" dirty="0"/>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5"/>
            <a:ext cx="11270744" cy="4056269"/>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294644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(two columns)</a:t>
            </a:r>
            <a:br>
              <a:rPr lang="en-US" dirty="0"/>
            </a:br>
            <a:endParaRPr lang="en-US" dirty="0"/>
          </a:p>
        </p:txBody>
      </p:sp>
      <p:sp>
        <p:nvSpPr>
          <p:cNvPr id="8" name="Subtitle 2">
            <a:extLst>
              <a:ext uri="{FF2B5EF4-FFF2-40B4-BE49-F238E27FC236}">
                <a16:creationId xmlns:a16="http://schemas.microsoft.com/office/drawing/2014/main" id="{A958713B-718A-FF4E-BC11-A9FF68A06FFC}"/>
              </a:ext>
            </a:extLst>
          </p:cNvPr>
          <p:cNvSpPr>
            <a:spLocks noGrp="1"/>
          </p:cNvSpPr>
          <p:nvPr>
            <p:ph type="subTitle" idx="1" hasCustomPrompt="1"/>
          </p:nvPr>
        </p:nvSpPr>
        <p:spPr>
          <a:xfrm>
            <a:off x="487358" y="1771876"/>
            <a:ext cx="11150460" cy="4050953"/>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9084509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(two columns)</a:t>
            </a:r>
            <a:br>
              <a:rPr lang="en-US" dirty="0"/>
            </a:br>
            <a:endParaRPr lang="en-US" dirty="0"/>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4" y="1769462"/>
            <a:ext cx="11132198" cy="4026219"/>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6873460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a:solidFill>
                  <a:schemeClr val="bg1"/>
                </a:solidFill>
              </a:defRPr>
            </a:lvl1pPr>
          </a:lstStyle>
          <a:p>
            <a:r>
              <a:rPr lang="en-US" dirty="0"/>
              <a:t>This is sample bulleted text (two columns)</a:t>
            </a:r>
            <a:br>
              <a:rPr lang="en-US" dirty="0"/>
            </a:br>
            <a:endParaRPr lang="en-US" dirty="0"/>
          </a:p>
        </p:txBody>
      </p:sp>
      <p:sp>
        <p:nvSpPr>
          <p:cNvPr id="8" name="Subtitle 2">
            <a:extLst>
              <a:ext uri="{FF2B5EF4-FFF2-40B4-BE49-F238E27FC236}">
                <a16:creationId xmlns:a16="http://schemas.microsoft.com/office/drawing/2014/main" id="{58F93585-C0D1-49C7-AF5A-D2A228752C97}"/>
              </a:ext>
            </a:extLst>
          </p:cNvPr>
          <p:cNvSpPr>
            <a:spLocks noGrp="1"/>
          </p:cNvSpPr>
          <p:nvPr>
            <p:ph type="subTitle" idx="1" hasCustomPrompt="1"/>
          </p:nvPr>
        </p:nvSpPr>
        <p:spPr>
          <a:xfrm>
            <a:off x="496384" y="1787934"/>
            <a:ext cx="11104488" cy="4007747"/>
          </a:xfrm>
          <a:prstGeom prst="rect">
            <a:avLst/>
          </a:prstGeom>
        </p:spPr>
        <p:txBody>
          <a:bodyPr numCol="2"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1756376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Column (Whit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(three columns)</a:t>
            </a:r>
            <a:br>
              <a:rPr lang="en-US" dirty="0"/>
            </a:br>
            <a:endParaRPr lang="en-US" dirty="0"/>
          </a:p>
        </p:txBody>
      </p:sp>
      <p:sp>
        <p:nvSpPr>
          <p:cNvPr id="5" name="Subtitle 2">
            <a:extLst>
              <a:ext uri="{FF2B5EF4-FFF2-40B4-BE49-F238E27FC236}">
                <a16:creationId xmlns:a16="http://schemas.microsoft.com/office/drawing/2014/main" id="{94D36FDB-2411-49D7-9748-068B4FDBA1BA}"/>
              </a:ext>
            </a:extLst>
          </p:cNvPr>
          <p:cNvSpPr>
            <a:spLocks noGrp="1"/>
          </p:cNvSpPr>
          <p:nvPr>
            <p:ph type="subTitle" idx="1" hasCustomPrompt="1"/>
          </p:nvPr>
        </p:nvSpPr>
        <p:spPr>
          <a:xfrm>
            <a:off x="496383" y="1771876"/>
            <a:ext cx="11224562" cy="4019324"/>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2381311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Grey)">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userDrawn="1"/>
        </p:nvSpPr>
        <p:spPr>
          <a:xfrm>
            <a:off x="359999" y="326189"/>
            <a:ext cx="55306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a:p>
        </p:txBody>
      </p:sp>
      <p:pic>
        <p:nvPicPr>
          <p:cNvPr id="8" name="Picture 7" descr="National Institute for Health and Care Excellence logo">
            <a:extLst>
              <a:ext uri="{FF2B5EF4-FFF2-40B4-BE49-F238E27FC236}">
                <a16:creationId xmlns:a16="http://schemas.microsoft.com/office/drawing/2014/main" id="{A9B4C92B-6CC0-4DC2-8C94-2263D143C28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08740"/>
            <a:ext cx="4267199" cy="411779"/>
          </a:xfrm>
          <a:prstGeom prst="rect">
            <a:avLst/>
          </a:prstGeom>
        </p:spPr>
      </p:pic>
      <p:sp>
        <p:nvSpPr>
          <p:cNvPr id="7" name="Title 1">
            <a:extLst>
              <a:ext uri="{FF2B5EF4-FFF2-40B4-BE49-F238E27FC236}">
                <a16:creationId xmlns:a16="http://schemas.microsoft.com/office/drawing/2014/main" id="{70E25C59-0584-4CF4-895C-25095457B280}"/>
              </a:ext>
            </a:extLst>
          </p:cNvPr>
          <p:cNvSpPr>
            <a:spLocks noGrp="1"/>
          </p:cNvSpPr>
          <p:nvPr>
            <p:ph type="ctrTitle" hasCustomPrompt="1"/>
          </p:nvPr>
        </p:nvSpPr>
        <p:spPr>
          <a:xfrm>
            <a:off x="724988" y="722208"/>
            <a:ext cx="3924300" cy="1276350"/>
          </a:xfrm>
          <a:prstGeom prst="rect">
            <a:avLst/>
          </a:prstGeom>
        </p:spPr>
        <p:txBody>
          <a:bodyPr anchor="t" anchorCtr="0">
            <a:normAutofit/>
          </a:bodyPr>
          <a:lstStyle>
            <a:lvl1pPr algn="l">
              <a:defRPr sz="4000"/>
            </a:lvl1pPr>
          </a:lstStyle>
          <a:p>
            <a:r>
              <a:rPr lang="en-US" dirty="0"/>
              <a:t>This is a sample title page layout</a:t>
            </a:r>
          </a:p>
        </p:txBody>
      </p:sp>
      <p:sp>
        <p:nvSpPr>
          <p:cNvPr id="9" name="Subtitle 2">
            <a:extLst>
              <a:ext uri="{FF2B5EF4-FFF2-40B4-BE49-F238E27FC236}">
                <a16:creationId xmlns:a16="http://schemas.microsoft.com/office/drawing/2014/main" id="{A5BFA7E2-C37B-421B-8A16-074A51159D3A}"/>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Tree>
    <p:extLst>
      <p:ext uri="{BB962C8B-B14F-4D97-AF65-F5344CB8AC3E}">
        <p14:creationId xmlns:p14="http://schemas.microsoft.com/office/powerpoint/2010/main" val="6695489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hree Column (Gre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a:solidFill>
                  <a:srgbClr val="222222"/>
                </a:solidFill>
              </a:defRPr>
            </a:lvl1pPr>
          </a:lstStyle>
          <a:p>
            <a:r>
              <a:rPr lang="en-US" dirty="0"/>
              <a:t>This is sample bulleted text (three columns)</a:t>
            </a:r>
            <a:br>
              <a:rPr lang="en-US" dirty="0"/>
            </a:br>
            <a:endParaRPr lang="en-US" dirty="0"/>
          </a:p>
        </p:txBody>
      </p:sp>
      <p:sp>
        <p:nvSpPr>
          <p:cNvPr id="9" name="Subtitle 2">
            <a:extLst>
              <a:ext uri="{FF2B5EF4-FFF2-40B4-BE49-F238E27FC236}">
                <a16:creationId xmlns:a16="http://schemas.microsoft.com/office/drawing/2014/main" id="{84D682AB-2D42-44C5-B887-A4DF8FEE4B7B}"/>
              </a:ext>
            </a:extLst>
          </p:cNvPr>
          <p:cNvSpPr>
            <a:spLocks noGrp="1"/>
          </p:cNvSpPr>
          <p:nvPr>
            <p:ph type="subTitle" idx="1" hasCustomPrompt="1"/>
          </p:nvPr>
        </p:nvSpPr>
        <p:spPr>
          <a:xfrm>
            <a:off x="496383" y="1771875"/>
            <a:ext cx="11058308" cy="4050953"/>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endParaRPr lang="en-GB" dirty="0">
              <a:solidFill>
                <a:srgbClr val="FFFFFF"/>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endParaRPr lang="en-GB" dirty="0">
              <a:solidFill>
                <a:srgbClr val="222222"/>
              </a:solidFill>
              <a:latin typeface="Lato" panose="020F0502020204030203" pitchFamily="34" charset="77"/>
            </a:endParaRPr>
          </a:p>
          <a:p>
            <a:pPr marL="285750" marR="0" lvl="0" indent="-285750" algn="l" defTabSz="914400" rtl="0" eaLnBrk="1" fontAlgn="auto" latinLnBrk="0" hangingPunct="1">
              <a:lnSpc>
                <a:spcPct val="100000"/>
              </a:lnSpc>
              <a:spcBef>
                <a:spcPts val="200"/>
              </a:spcBef>
              <a:spcAft>
                <a:spcPts val="0"/>
              </a:spcAft>
              <a:buClrTx/>
              <a:buSzTx/>
              <a:buFont typeface="Arial" panose="020B0604020202020204" pitchFamily="34" charset="0"/>
              <a:buChar char="•"/>
              <a:tabLst/>
              <a:defRPr/>
            </a:pPr>
            <a:r>
              <a:rPr lang="en-GB" dirty="0">
                <a:solidFill>
                  <a:srgbClr val="222222"/>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19924694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hree Column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a:solidFill>
                  <a:srgbClr val="FFFFFF"/>
                </a:solidFill>
              </a:defRPr>
            </a:lvl1pPr>
          </a:lstStyle>
          <a:p>
            <a:r>
              <a:rPr lang="en-US" dirty="0"/>
              <a:t>This is sample bulleted text (three columns)</a:t>
            </a:r>
            <a:br>
              <a:rPr lang="en-US" dirty="0"/>
            </a:br>
            <a:endParaRPr lang="en-US" dirty="0"/>
          </a:p>
        </p:txBody>
      </p:sp>
      <p:sp>
        <p:nvSpPr>
          <p:cNvPr id="12" name="Subtitle 2">
            <a:extLst>
              <a:ext uri="{FF2B5EF4-FFF2-40B4-BE49-F238E27FC236}">
                <a16:creationId xmlns:a16="http://schemas.microsoft.com/office/drawing/2014/main" id="{D95635EA-8A47-BA4A-86F6-47CB93FEA6AA}"/>
              </a:ext>
            </a:extLst>
          </p:cNvPr>
          <p:cNvSpPr>
            <a:spLocks noGrp="1"/>
          </p:cNvSpPr>
          <p:nvPr>
            <p:ph type="subTitle" idx="1" hasCustomPrompt="1"/>
          </p:nvPr>
        </p:nvSpPr>
        <p:spPr>
          <a:xfrm>
            <a:off x="496384" y="1769462"/>
            <a:ext cx="11076780" cy="4026219"/>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38838417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lumn (Purpl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a:solidFill>
                  <a:schemeClr val="bg1"/>
                </a:solidFill>
              </a:defRPr>
            </a:lvl1pPr>
          </a:lstStyle>
          <a:p>
            <a:r>
              <a:rPr lang="en-US" dirty="0"/>
              <a:t>This is sample bulleted text (three columns)</a:t>
            </a:r>
            <a:br>
              <a:rPr lang="en-US" dirty="0"/>
            </a:br>
            <a:endParaRPr lang="en-US" dirty="0"/>
          </a:p>
        </p:txBody>
      </p:sp>
      <p:sp>
        <p:nvSpPr>
          <p:cNvPr id="10" name="Subtitle 2">
            <a:extLst>
              <a:ext uri="{FF2B5EF4-FFF2-40B4-BE49-F238E27FC236}">
                <a16:creationId xmlns:a16="http://schemas.microsoft.com/office/drawing/2014/main" id="{4A73DD63-0FA2-42C5-83E9-7FCD43A98672}"/>
              </a:ext>
            </a:extLst>
          </p:cNvPr>
          <p:cNvSpPr>
            <a:spLocks noGrp="1"/>
          </p:cNvSpPr>
          <p:nvPr>
            <p:ph type="subTitle" idx="1" hasCustomPrompt="1"/>
          </p:nvPr>
        </p:nvSpPr>
        <p:spPr>
          <a:xfrm>
            <a:off x="496384" y="1787934"/>
            <a:ext cx="11132198" cy="4007747"/>
          </a:xfrm>
          <a:prstGeom prst="rect">
            <a:avLst/>
          </a:prstGeom>
        </p:spPr>
        <p:txBody>
          <a:bodyPr numCol="3" spcCol="216000">
            <a:normAutofit/>
          </a:bodyPr>
          <a:lstStyle>
            <a:lvl1pPr marL="285750" indent="-285750" algn="l">
              <a:lnSpc>
                <a:spcPct val="100000"/>
              </a:lnSpc>
              <a:spcBef>
                <a:spcPts val="200"/>
              </a:spcBef>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 </a:t>
            </a:r>
          </a:p>
          <a:p>
            <a:pPr>
              <a:buFont typeface="Arial" panose="020B0604020202020204" pitchFamily="34" charset="0"/>
              <a:buChar char="•"/>
            </a:pPr>
            <a:endParaRPr lang="en-GB" dirty="0">
              <a:solidFill>
                <a:srgbClr val="FFFFFF"/>
              </a:solidFill>
              <a:latin typeface="Lato" panose="020F0502020204030203" pitchFamily="34" charset="77"/>
              <a:ea typeface="Roboto Light" panose="02000000000000000000" pitchFamily="2" charset="0"/>
              <a:cs typeface="Roboto Light" panose="02000000000000000000" pitchFamily="2" charset="0"/>
            </a:endParaRPr>
          </a:p>
          <a:p>
            <a:pPr>
              <a:buFont typeface="Arial" panose="020B0604020202020204" pitchFamily="34" charset="0"/>
              <a:buChar char="•"/>
            </a:pPr>
            <a:r>
              <a:rPr lang="en-GB" dirty="0">
                <a:solidFill>
                  <a:srgbClr val="FFFFFF"/>
                </a:solidFill>
                <a:latin typeface="Lato" panose="020F0502020204030203" pitchFamily="34" charset="77"/>
              </a:rPr>
              <a:t>Please use this space to insert written content as required</a:t>
            </a:r>
          </a:p>
          <a:p>
            <a:pPr>
              <a:buFont typeface="Arial" panose="020B0604020202020204" pitchFamily="34" charset="0"/>
              <a:buChar char="•"/>
            </a:pPr>
            <a:endParaRPr lang="en-GB" dirty="0">
              <a:solidFill>
                <a:srgbClr val="FFFFFF"/>
              </a:solidFill>
              <a:latin typeface="Lato" panose="020F0502020204030203" pitchFamily="34" charset="77"/>
            </a:endParaRPr>
          </a:p>
        </p:txBody>
      </p:sp>
    </p:spTree>
    <p:extLst>
      <p:ext uri="{BB962C8B-B14F-4D97-AF65-F5344CB8AC3E}">
        <p14:creationId xmlns:p14="http://schemas.microsoft.com/office/powerpoint/2010/main" val="18898797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629144" cy="4044766"/>
          </a:xfrm>
          <a:prstGeom prst="rect">
            <a:avLst/>
          </a:prstGeom>
        </p:spPr>
        <p:txBody>
          <a:bodyPr>
            <a:normAutofit/>
          </a:bodyPr>
          <a:lstStyle>
            <a:lvl1pPr marL="285750" indent="-285750" algn="l">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spTree>
    <p:extLst>
      <p:ext uri="{BB962C8B-B14F-4D97-AF65-F5344CB8AC3E}">
        <p14:creationId xmlns:p14="http://schemas.microsoft.com/office/powerpoint/2010/main" val="24534700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ample Layout P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sp>
        <p:nvSpPr>
          <p:cNvPr id="10" name="Subtitle 2">
            <a:extLst>
              <a:ext uri="{FF2B5EF4-FFF2-40B4-BE49-F238E27FC236}">
                <a16:creationId xmlns:a16="http://schemas.microsoft.com/office/drawing/2014/main" id="{DD8664C8-2569-40A4-99EB-04CE594F56B2}"/>
              </a:ext>
            </a:extLst>
          </p:cNvPr>
          <p:cNvSpPr>
            <a:spLocks noGrp="1"/>
          </p:cNvSpPr>
          <p:nvPr>
            <p:ph type="subTitle" idx="1" hasCustomPrompt="1"/>
          </p:nvPr>
        </p:nvSpPr>
        <p:spPr>
          <a:xfrm>
            <a:off x="496383" y="1774143"/>
            <a:ext cx="8435181" cy="4066102"/>
          </a:xfrm>
          <a:prstGeom prst="rect">
            <a:avLst/>
          </a:prstGeom>
        </p:spPr>
        <p:txBody>
          <a:bodyPr>
            <a:normAutofit/>
          </a:bodyPr>
          <a:lstStyle>
            <a:lvl1pPr marL="285750" indent="-285750" algn="l">
              <a:buFont typeface="Arial" panose="020B0604020202020204" pitchFamily="34" charset="0"/>
              <a:buChar char="•"/>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spTree>
    <p:extLst>
      <p:ext uri="{BB962C8B-B14F-4D97-AF65-F5344CB8AC3E}">
        <p14:creationId xmlns:p14="http://schemas.microsoft.com/office/powerpoint/2010/main" val="22135398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a:solidFill>
                  <a:srgbClr val="FFFFFF"/>
                </a:solidFill>
              </a:defRPr>
            </a:lvl1pPr>
          </a:lstStyle>
          <a:p>
            <a:r>
              <a:rPr lang="en-US" dirty="0"/>
              <a:t>This is a sample page layout</a:t>
            </a:r>
            <a:br>
              <a:rPr lang="en-US" dirty="0"/>
            </a:br>
            <a:endParaRPr lang="en-US" dirty="0"/>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1774143"/>
            <a:ext cx="8416708" cy="4074812"/>
          </a:xfrm>
          <a:prstGeom prst="rect">
            <a:avLst/>
          </a:prstGeom>
        </p:spPr>
        <p:txBody>
          <a:bodyPr>
            <a:normAutofit/>
          </a:bodyPr>
          <a:lstStyle>
            <a:lvl1pPr marL="285750" indent="-285750" algn="l">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Tree>
    <p:extLst>
      <p:ext uri="{BB962C8B-B14F-4D97-AF65-F5344CB8AC3E}">
        <p14:creationId xmlns:p14="http://schemas.microsoft.com/office/powerpoint/2010/main" val="13839948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ample Layout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8984025"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a:solidFill>
                  <a:srgbClr val="FFFFFF"/>
                </a:solidFill>
              </a:defRPr>
            </a:lvl1pPr>
          </a:lstStyle>
          <a:p>
            <a:r>
              <a:rPr lang="en-US" dirty="0"/>
              <a:t>This is a sample page layout</a:t>
            </a:r>
            <a:br>
              <a:rPr lang="en-US" dirty="0"/>
            </a:br>
            <a:endParaRPr lang="en-US" dirty="0"/>
          </a:p>
        </p:txBody>
      </p:sp>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9545044" y="391242"/>
            <a:ext cx="2286956" cy="6098821"/>
          </a:xfrm>
        </p:spPr>
        <p:txBody>
          <a:bodyPr/>
          <a:lstStyle/>
          <a:p>
            <a:endParaRPr lang="en-GB" dirty="0"/>
          </a:p>
        </p:txBody>
      </p:sp>
      <p:pic>
        <p:nvPicPr>
          <p:cNvPr id="10" name="Picture 9">
            <a:extLst>
              <a:ext uri="{FF2B5EF4-FFF2-40B4-BE49-F238E27FC236}">
                <a16:creationId xmlns:a16="http://schemas.microsoft.com/office/drawing/2014/main" id="{DFFFA366-D5B5-F246-BC40-BFD8DCE28133}"/>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Subtitle 2">
            <a:extLst>
              <a:ext uri="{FF2B5EF4-FFF2-40B4-BE49-F238E27FC236}">
                <a16:creationId xmlns:a16="http://schemas.microsoft.com/office/drawing/2014/main" id="{5AD97662-6149-41E3-A713-4513F6577CE4}"/>
              </a:ext>
            </a:extLst>
          </p:cNvPr>
          <p:cNvSpPr>
            <a:spLocks noGrp="1"/>
          </p:cNvSpPr>
          <p:nvPr>
            <p:ph type="subTitle" idx="1" hasCustomPrompt="1"/>
          </p:nvPr>
        </p:nvSpPr>
        <p:spPr>
          <a:xfrm>
            <a:off x="496383" y="1774143"/>
            <a:ext cx="8444417" cy="4074812"/>
          </a:xfrm>
          <a:prstGeom prst="rect">
            <a:avLst/>
          </a:prstGeom>
        </p:spPr>
        <p:txBody>
          <a:bodyPr>
            <a:normAutofit/>
          </a:bodyPr>
          <a:lstStyle>
            <a:lvl1pPr marL="285750" indent="-285750" algn="l">
              <a:buFont typeface="Arial" panose="020B0604020202020204" pitchFamily="34" charset="0"/>
              <a:buChar char="•"/>
              <a:defRPr sz="1800">
                <a:solidFill>
                  <a:srgbClr val="FFFFFF"/>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US" dirty="0">
              <a:solidFill>
                <a:schemeClr val="bg1"/>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chemeClr val="bg1"/>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41756984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ample Layout P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1" y="350520"/>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a:lvl1pPr>
          </a:lstStyle>
          <a:p>
            <a:pPr lvl="0"/>
            <a:r>
              <a:rPr lang="en-GB" dirty="0"/>
              <a:t>Example one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a:lvl1pPr>
          </a:lstStyle>
          <a:p>
            <a:pPr lvl="0"/>
            <a:r>
              <a:rPr lang="en-GB" dirty="0"/>
              <a:t>Example two</a:t>
            </a:r>
            <a:endParaRPr lang="en-US" dirty="0"/>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a:lvl1pPr>
          </a:lstStyle>
          <a:p>
            <a:pPr lvl="0"/>
            <a:r>
              <a:rPr lang="en-GB" dirty="0"/>
              <a:t>Example three</a:t>
            </a:r>
            <a:endParaRPr lang="en-US" dirty="0"/>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420549683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ample Layout P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userDrawn="1"/>
        </p:nvSpPr>
        <p:spPr>
          <a:xfrm>
            <a:off x="3796941" y="350520"/>
            <a:ext cx="803506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1" name="Picture 10" descr="A picture containing drawing&#10;&#10;Description automatically generated">
            <a:extLst>
              <a:ext uri="{FF2B5EF4-FFF2-40B4-BE49-F238E27FC236}">
                <a16:creationId xmlns:a16="http://schemas.microsoft.com/office/drawing/2014/main" id="{03C715E6-6E97-2843-9347-B83E02ADD7E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pic>
        <p:nvPicPr>
          <p:cNvPr id="9" name="Picture 8">
            <a:extLst>
              <a:ext uri="{FF2B5EF4-FFF2-40B4-BE49-F238E27FC236}">
                <a16:creationId xmlns:a16="http://schemas.microsoft.com/office/drawing/2014/main" id="{8B1F633A-3DEE-2E45-8FE4-94F7C936C464}"/>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42717"/>
            <a:ext cx="666786" cy="217726"/>
          </a:xfrm>
          <a:prstGeom prst="rect">
            <a:avLst/>
          </a:prstGeom>
        </p:spPr>
      </p:pic>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a:lvl1pPr>
          </a:lstStyle>
          <a:p>
            <a:pPr lvl="0"/>
            <a:r>
              <a:rPr lang="en-GB" dirty="0"/>
              <a:t>Example one</a:t>
            </a:r>
            <a:endParaRPr lang="en-US" dirty="0"/>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a:lvl1pPr>
          </a:lstStyle>
          <a:p>
            <a:pPr lvl="0"/>
            <a:r>
              <a:rPr lang="en-GB" dirty="0"/>
              <a:t>Example two</a:t>
            </a:r>
            <a:endParaRPr lang="en-US" dirty="0"/>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a:lvl1pPr>
          </a:lstStyle>
          <a:p>
            <a:pPr lvl="0"/>
            <a:r>
              <a:rPr lang="en-GB" dirty="0"/>
              <a:t>Example three</a:t>
            </a:r>
            <a:endParaRPr lang="en-US" dirty="0"/>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109809633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Quote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19" y="404892"/>
            <a:ext cx="4088843" cy="6098821"/>
          </a:xfrm>
        </p:spPr>
        <p:txBody>
          <a:body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a:lvl1pPr>
          </a:lstStyle>
          <a:p>
            <a:r>
              <a:rPr lang="en-GB" dirty="0">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29876364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1" y="350520"/>
            <a:ext cx="553066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683466"/>
            <a:ext cx="3924300" cy="1276350"/>
          </a:xfrm>
          <a:prstGeom prst="rect">
            <a:avLst/>
          </a:prstGeom>
        </p:spPr>
        <p:txBody>
          <a:bodyPr anchor="t" anchorCtr="0">
            <a:normAutofit/>
          </a:bodyPr>
          <a:lstStyle>
            <a:lvl1pPr algn="l">
              <a:defRPr sz="4000">
                <a:solidFill>
                  <a:schemeClr val="bg1"/>
                </a:solidFill>
              </a:defRPr>
            </a:lvl1pPr>
          </a:lstStyle>
          <a:p>
            <a:r>
              <a:rPr lang="en-US" dirty="0"/>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Tree>
    <p:extLst>
      <p:ext uri="{BB962C8B-B14F-4D97-AF65-F5344CB8AC3E}">
        <p14:creationId xmlns:p14="http://schemas.microsoft.com/office/powerpoint/2010/main" val="37413813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Quote Image (Purple)">
    <p:spTree>
      <p:nvGrpSpPr>
        <p:cNvPr id="1" name=""/>
        <p:cNvGrpSpPr/>
        <p:nvPr/>
      </p:nvGrpSpPr>
      <p:grpSpPr>
        <a:xfrm>
          <a:off x="0" y="0"/>
          <a:ext cx="0" cy="0"/>
          <a:chOff x="0" y="0"/>
          <a:chExt cx="0" cy="0"/>
        </a:xfrm>
      </p:grpSpPr>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60000" y="408658"/>
            <a:ext cx="4088843" cy="6098821"/>
          </a:xfrm>
        </p:spPr>
        <p:txBody>
          <a:bodyPr/>
          <a:lstStyle/>
          <a:p>
            <a:endParaRPr lang="en-GB"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4635583" y="401128"/>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891181" y="6076421"/>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451551"/>
                </a:solidFill>
              </a:defRPr>
            </a:lvl1pPr>
          </a:lstStyle>
          <a:p>
            <a:pPr lvl="0"/>
            <a:r>
              <a:rPr lang="en-GB" dirty="0"/>
              <a:t>This is a sample quote layout page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a:lvl1pPr>
          </a:lstStyle>
          <a:p>
            <a:r>
              <a:rPr lang="en-GB" dirty="0">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a:lvl1pPr>
          </a:lstStyle>
          <a:p>
            <a:r>
              <a:rPr lang="en-GB" dirty="0">
                <a:solidFill>
                  <a:srgbClr val="0E0E0E"/>
                </a:solidFill>
                <a:latin typeface="Lato" panose="020F0502020204030203" pitchFamily="34" charset="77"/>
              </a:rPr>
              <a:t>Insert name and job title here</a:t>
            </a:r>
          </a:p>
        </p:txBody>
      </p:sp>
    </p:spTree>
    <p:extLst>
      <p:ext uri="{BB962C8B-B14F-4D97-AF65-F5344CB8AC3E}">
        <p14:creationId xmlns:p14="http://schemas.microsoft.com/office/powerpoint/2010/main" val="18478972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Example Image (Purpl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userDrawn="1"/>
        </p:nvSpPr>
        <p:spPr>
          <a:xfrm>
            <a:off x="322942" y="385353"/>
            <a:ext cx="3200400" cy="6122126"/>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a:solidFill>
                  <a:schemeClr val="bg1"/>
                </a:solidFill>
              </a:defRPr>
            </a:lvl1pPr>
          </a:lstStyle>
          <a:p>
            <a:r>
              <a:rPr lang="en-US" dirty="0"/>
              <a:t>This is a sample page layout</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3746519" y="404892"/>
            <a:ext cx="4088843" cy="6098821"/>
          </a:xfrm>
        </p:spPr>
        <p:txBody>
          <a:bodyPr/>
          <a:lstStyle/>
          <a:p>
            <a:endParaRPr lang="en-GB" dirty="0"/>
          </a:p>
        </p:txBody>
      </p:sp>
      <p:pic>
        <p:nvPicPr>
          <p:cNvPr id="11" name="Picture 10">
            <a:extLst>
              <a:ext uri="{FF2B5EF4-FFF2-40B4-BE49-F238E27FC236}">
                <a16:creationId xmlns:a16="http://schemas.microsoft.com/office/drawing/2014/main" id="{03C715E6-6E97-2843-9347-B83E02ADD7E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userDrawn="1"/>
        </p:nvSpPr>
        <p:spPr>
          <a:xfrm>
            <a:off x="8059781" y="401128"/>
            <a:ext cx="3772219" cy="6106351"/>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a:lvl1pPr>
          </a:lstStyle>
          <a:p>
            <a:pPr lvl="0"/>
            <a:r>
              <a:rPr lang="en-GB" dirty="0"/>
              <a:t>Example one</a:t>
            </a:r>
            <a:endParaRPr lang="en-US" dirty="0"/>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a:lvl1pPr>
          </a:lstStyle>
          <a:p>
            <a:pPr lvl="0"/>
            <a:r>
              <a:rPr lang="en-GB" dirty="0"/>
              <a:t>Example two</a:t>
            </a:r>
            <a:endParaRPr lang="en-US" dirty="0"/>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a:lvl1pPr>
          </a:lstStyle>
          <a:p>
            <a:r>
              <a:rPr lang="en-GB" dirty="0">
                <a:solidFill>
                  <a:srgbClr val="0E0E0E"/>
                </a:solidFill>
                <a:latin typeface="Lato" panose="020F0502020204030203" pitchFamily="34" charset="77"/>
              </a:rPr>
              <a:t>Please use this space to insert written content as required </a:t>
            </a:r>
          </a:p>
        </p:txBody>
      </p:sp>
    </p:spTree>
    <p:extLst>
      <p:ext uri="{BB962C8B-B14F-4D97-AF65-F5344CB8AC3E}">
        <p14:creationId xmlns:p14="http://schemas.microsoft.com/office/powerpoint/2010/main" val="39397118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Bullets Image (Grey)">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userDrawn="1"/>
        </p:nvSpPr>
        <p:spPr>
          <a:xfrm>
            <a:off x="359999" y="367937"/>
            <a:ext cx="11472001" cy="6122126"/>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5" y="487510"/>
            <a:ext cx="6624432" cy="1276350"/>
          </a:xfrm>
          <a:prstGeom prst="rect">
            <a:avLst/>
          </a:prstGeom>
        </p:spPr>
        <p:txBody>
          <a:bodyPr anchor="t" anchorCtr="0">
            <a:normAutofit/>
          </a:bodyPr>
          <a:lstStyle>
            <a:lvl1pPr algn="l">
              <a:defRPr sz="4000">
                <a:solidFill>
                  <a:srgbClr val="222222"/>
                </a:solidFill>
              </a:defRPr>
            </a:lvl1pPr>
          </a:lstStyle>
          <a:p>
            <a:r>
              <a:rPr lang="en-US" dirty="0"/>
              <a:t>This is a sample page layout</a:t>
            </a:r>
            <a:br>
              <a:rPr lang="en-US" dirty="0"/>
            </a:br>
            <a:endParaRPr lang="en-US" dirty="0"/>
          </a:p>
        </p:txBody>
      </p:sp>
      <p:sp>
        <p:nvSpPr>
          <p:cNvPr id="5" name="Subtitle 1">
            <a:extLst>
              <a:ext uri="{FF2B5EF4-FFF2-40B4-BE49-F238E27FC236}">
                <a16:creationId xmlns:a16="http://schemas.microsoft.com/office/drawing/2014/main" id="{AF89FD6B-3774-0946-9EF6-17EFA435C986}"/>
              </a:ext>
            </a:extLst>
          </p:cNvPr>
          <p:cNvSpPr>
            <a:spLocks noGrp="1"/>
          </p:cNvSpPr>
          <p:nvPr>
            <p:ph type="body" sz="quarter" idx="12" hasCustomPrompt="1"/>
          </p:nvPr>
        </p:nvSpPr>
        <p:spPr>
          <a:xfrm>
            <a:off x="496888" y="1775004"/>
            <a:ext cx="6623929" cy="765175"/>
          </a:xfrm>
        </p:spPr>
        <p:txBody>
          <a:bodyPr/>
          <a:lstStyle>
            <a:lvl1pPr>
              <a:defRPr/>
            </a:lvl1pPr>
          </a:lstStyle>
          <a:p>
            <a:pPr lvl="0"/>
            <a:r>
              <a:rPr lang="en-GB" dirty="0">
                <a:solidFill>
                  <a:srgbClr val="222222"/>
                </a:solidFill>
                <a:latin typeface="Lato" panose="020F0502020204030203" pitchFamily="34" charset="77"/>
              </a:rPr>
              <a:t>Subtitle here please</a:t>
            </a:r>
            <a:endParaRPr lang="en-US" dirty="0"/>
          </a:p>
        </p:txBody>
      </p:sp>
      <p:sp>
        <p:nvSpPr>
          <p:cNvPr id="3" name="Text placeholder">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496383" y="2551323"/>
            <a:ext cx="6624433" cy="3288922"/>
          </a:xfrm>
          <a:prstGeom prst="rect">
            <a:avLst/>
          </a:prstGeom>
        </p:spPr>
        <p:txBody>
          <a:bodyPr>
            <a:normAutofit/>
          </a:bodyPr>
          <a:lstStyle>
            <a:lvl1pPr marL="285750" indent="-285750" algn="l">
              <a:spcBef>
                <a:spcPts val="200"/>
              </a:spcBef>
              <a:buFont typeface="Arial" panose="020B0604020202020204" pitchFamily="34" charset="0"/>
              <a:buNone/>
              <a:defRPr sz="1800">
                <a:solidFill>
                  <a:srgbClr val="22222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r>
              <a:rPr lang="en-GB" dirty="0">
                <a:solidFill>
                  <a:srgbClr val="222222"/>
                </a:solidFill>
                <a:latin typeface="Lato" panose="020F0502020204030203" pitchFamily="34" charset="77"/>
              </a:rPr>
              <a:t>Please use this space to insert written content as required </a:t>
            </a:r>
          </a:p>
          <a:p>
            <a:pPr marL="285750" indent="-285750">
              <a:buFont typeface="Arial" panose="020B0604020202020204" pitchFamily="34" charset="0"/>
              <a:buChar char="•"/>
            </a:pPr>
            <a:endParaRPr lang="en-GB" dirty="0">
              <a:solidFill>
                <a:srgbClr val="222222"/>
              </a:solidFill>
              <a:latin typeface="Lato" panose="020F0502020204030203" pitchFamily="34" charset="77"/>
              <a:ea typeface="Roboto Light" panose="02000000000000000000" pitchFamily="2" charset="0"/>
              <a:cs typeface="Roboto Light" panose="02000000000000000000" pitchFamily="2" charset="0"/>
            </a:endParaRPr>
          </a:p>
          <a:p>
            <a:pPr marL="285750" indent="-285750">
              <a:buFont typeface="Arial" panose="020B0604020202020204" pitchFamily="34" charset="0"/>
              <a:buChar char="•"/>
            </a:pPr>
            <a:endParaRPr lang="en-GB" dirty="0">
              <a:solidFill>
                <a:srgbClr val="222222"/>
              </a:solidFill>
              <a:latin typeface="Lato" panose="020F0502020204030203" pitchFamily="34" charset="77"/>
            </a:endParaRP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339295" y="538933"/>
            <a:ext cx="4274226" cy="2718617"/>
          </a:xfrm>
        </p:spPr>
        <p:txBody>
          <a:bodyPr/>
          <a:lstStyle/>
          <a:p>
            <a:endParaRPr lang="en-GB" dirty="0"/>
          </a:p>
        </p:txBody>
      </p:sp>
      <p:sp>
        <p:nvSpPr>
          <p:cNvPr id="12" name="Picture Placeholder 11">
            <a:extLst>
              <a:ext uri="{FF2B5EF4-FFF2-40B4-BE49-F238E27FC236}">
                <a16:creationId xmlns:a16="http://schemas.microsoft.com/office/drawing/2014/main" id="{846BE371-9E73-7148-BCCF-AB4D82E0951A}"/>
              </a:ext>
              <a:ext uri="{C183D7F6-B498-43B3-948B-1728B52AA6E4}">
                <adec:decorative xmlns:adec="http://schemas.microsoft.com/office/drawing/2017/decorative" val="1"/>
              </a:ext>
            </a:extLst>
          </p:cNvPr>
          <p:cNvSpPr>
            <a:spLocks noGrp="1"/>
          </p:cNvSpPr>
          <p:nvPr>
            <p:ph type="pic" sz="quarter" idx="11"/>
          </p:nvPr>
        </p:nvSpPr>
        <p:spPr>
          <a:xfrm>
            <a:off x="7339295" y="3514498"/>
            <a:ext cx="4274226" cy="2718617"/>
          </a:xfrm>
        </p:spPr>
        <p:txBody>
          <a:bodyPr/>
          <a:lstStyle/>
          <a:p>
            <a:endParaRPr lang="en-GB" dirty="0"/>
          </a:p>
        </p:txBody>
      </p:sp>
    </p:spTree>
    <p:extLst>
      <p:ext uri="{BB962C8B-B14F-4D97-AF65-F5344CB8AC3E}">
        <p14:creationId xmlns:p14="http://schemas.microsoft.com/office/powerpoint/2010/main" val="27653715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Infographics">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8224354" y="314326"/>
            <a:ext cx="3546708" cy="3138766"/>
          </a:xfrm>
        </p:spPr>
        <p:txBody>
          <a:bodyPr/>
          <a:lstStyle/>
          <a:p>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962398" y="3459199"/>
            <a:ext cx="4261955" cy="3084476"/>
          </a:xfrm>
        </p:spPr>
        <p:txBody>
          <a:bodyPr/>
          <a:lstStyle/>
          <a:p>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415689" y="314326"/>
            <a:ext cx="3546708" cy="3138766"/>
          </a:xfrm>
        </p:spPr>
        <p:txBody>
          <a:bodyPr/>
          <a:lstStyle/>
          <a:p>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415688" y="4465747"/>
            <a:ext cx="3546475" cy="609878"/>
          </a:xfrm>
        </p:spPr>
        <p:txBody>
          <a:bodyPr/>
          <a:lstStyle>
            <a:lvl1pPr>
              <a:defRPr sz="4000" b="1">
                <a:solidFill>
                  <a:srgbClr val="004751"/>
                </a:solidFill>
              </a:defRPr>
            </a:lvl1pPr>
          </a:lstStyle>
          <a:p>
            <a:r>
              <a:rPr lang="en-US" dirty="0"/>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415688" y="5121422"/>
            <a:ext cx="3546709" cy="766578"/>
          </a:xfrm>
        </p:spPr>
        <p:txBody>
          <a:bodyPr/>
          <a:lstStyle>
            <a:lvl1pPr>
              <a:defRPr sz="1800"/>
            </a:lvl1pPr>
          </a:lstStyle>
          <a:p>
            <a:pPr lvl="0"/>
            <a:r>
              <a:rPr lang="en-GB" dirty="0">
                <a:solidFill>
                  <a:srgbClr val="222222"/>
                </a:solidFill>
                <a:latin typeface="Lato" panose="020F0502020204030203" pitchFamily="34" charset="77"/>
              </a:rPr>
              <a:t>Use this space for additional info</a:t>
            </a:r>
            <a:endParaRPr lang="en-US" dirty="0"/>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195515" y="1819793"/>
            <a:ext cx="3386003" cy="580507"/>
          </a:xfrm>
          <a:prstGeom prst="rect">
            <a:avLst/>
          </a:prstGeom>
        </p:spPr>
        <p:txBody>
          <a:bodyPr anchor="t" anchorCtr="0">
            <a:normAutofit/>
          </a:bodyPr>
          <a:lstStyle>
            <a:lvl1pPr algn="l">
              <a:defRPr sz="4000">
                <a:solidFill>
                  <a:srgbClr val="004751"/>
                </a:solidFill>
              </a:defRPr>
            </a:lvl1pPr>
          </a:lstStyle>
          <a:p>
            <a:r>
              <a:rPr lang="en-US" dirty="0"/>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195515" y="2470096"/>
            <a:ext cx="3546709" cy="766578"/>
          </a:xfrm>
        </p:spPr>
        <p:txBody>
          <a:bodyPr/>
          <a:lstStyle>
            <a:lvl1pPr>
              <a:defRPr sz="1800"/>
            </a:lvl1pPr>
          </a:lstStyle>
          <a:p>
            <a:pPr lvl="0"/>
            <a:r>
              <a:rPr lang="en-GB" dirty="0">
                <a:solidFill>
                  <a:srgbClr val="222222"/>
                </a:solidFill>
                <a:latin typeface="Lato" panose="020F0502020204030203" pitchFamily="34" charset="77"/>
              </a:rPr>
              <a:t>Use this space for additional info</a:t>
            </a:r>
            <a:endParaRPr lang="en-US" dirty="0"/>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385175" y="4465748"/>
            <a:ext cx="3546475" cy="609878"/>
          </a:xfrm>
        </p:spPr>
        <p:txBody>
          <a:bodyPr/>
          <a:lstStyle>
            <a:lvl1pPr>
              <a:defRPr sz="4000" b="1">
                <a:solidFill>
                  <a:srgbClr val="004751"/>
                </a:solidFill>
              </a:defRPr>
            </a:lvl1pPr>
          </a:lstStyle>
          <a:p>
            <a:pPr lvl="0"/>
            <a:r>
              <a:rPr lang="en-US" dirty="0"/>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385059" y="5145570"/>
            <a:ext cx="3546709" cy="766578"/>
          </a:xfrm>
        </p:spPr>
        <p:txBody>
          <a:bodyPr/>
          <a:lstStyle>
            <a:lvl1pPr>
              <a:defRPr sz="1600"/>
            </a:lvl1pPr>
          </a:lstStyle>
          <a:p>
            <a:pPr lvl="0"/>
            <a:r>
              <a:rPr lang="en-GB" dirty="0">
                <a:solidFill>
                  <a:srgbClr val="222222"/>
                </a:solidFill>
                <a:latin typeface="Lato" panose="020F0502020204030203" pitchFamily="34" charset="77"/>
              </a:rPr>
              <a:t>Use this space for additional info</a:t>
            </a:r>
            <a:endParaRPr lang="en-US" dirty="0"/>
          </a:p>
        </p:txBody>
      </p:sp>
    </p:spTree>
    <p:extLst>
      <p:ext uri="{BB962C8B-B14F-4D97-AF65-F5344CB8AC3E}">
        <p14:creationId xmlns:p14="http://schemas.microsoft.com/office/powerpoint/2010/main" val="18423428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Infographics 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a:solidFill>
                  <a:srgbClr val="004751"/>
                </a:solidFill>
              </a:defRPr>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userDrawn="1"/>
        </p:nvSpPr>
        <p:spPr>
          <a:xfrm>
            <a:off x="485839" y="1953699"/>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85839" y="2113662"/>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A</a:t>
            </a:r>
            <a:endParaRPr lang="en-US" dirty="0"/>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userDrawn="1"/>
        </p:nvSpPr>
        <p:spPr>
          <a:xfrm>
            <a:off x="485839"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B</a:t>
            </a:r>
            <a:endParaRPr lang="en-US" dirty="0"/>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userDrawn="1"/>
        </p:nvSpPr>
        <p:spPr>
          <a:xfrm>
            <a:off x="6230964" y="195369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58834"/>
            <a:ext cx="1076325" cy="669260"/>
          </a:xfrm>
        </p:spPr>
        <p:txBody>
          <a:bodyPr/>
          <a:lstStyle>
            <a:lvl1pPr algn="ctr">
              <a:defRPr sz="4400">
                <a:solidFill>
                  <a:srgbClr val="FFFFFF"/>
                </a:solidFill>
              </a:defRPr>
            </a:lvl1pPr>
          </a:lstStyle>
          <a:p>
            <a:pPr lvl="0"/>
            <a:r>
              <a:rPr lang="en-GB" dirty="0"/>
              <a:t>C</a:t>
            </a:r>
            <a:endParaRPr lang="en-US" dirty="0"/>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userDrawn="1"/>
        </p:nvSpPr>
        <p:spPr>
          <a:xfrm>
            <a:off x="6230965" y="3619138"/>
            <a:ext cx="1063517" cy="1079863"/>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779101"/>
            <a:ext cx="1076325" cy="669260"/>
          </a:xfrm>
        </p:spPr>
        <p:txBody>
          <a:bodyPr/>
          <a:lstStyle>
            <a:lvl1pPr algn="ctr">
              <a:buFontTx/>
              <a:buNone/>
              <a:defRPr sz="4400">
                <a:solidFill>
                  <a:schemeClr val="bg1">
                    <a:lumMod val="95000"/>
                  </a:schemeClr>
                </a:solidFill>
              </a:defRPr>
            </a:lvl1pPr>
            <a:lvl2pPr>
              <a:buFontTx/>
              <a:buNone/>
              <a:defRPr/>
            </a:lvl2pPr>
            <a:lvl3pPr>
              <a:buFontTx/>
              <a:buNone/>
              <a:defRPr/>
            </a:lvl3pPr>
            <a:lvl4pPr>
              <a:buFontTx/>
              <a:buNone/>
              <a:defRPr/>
            </a:lvl4pPr>
            <a:lvl5pPr>
              <a:buFontTx/>
              <a:buNone/>
              <a:defRPr/>
            </a:lvl5pPr>
          </a:lstStyle>
          <a:p>
            <a:pPr lvl="0"/>
            <a:r>
              <a:rPr lang="en-GB" dirty="0"/>
              <a:t>D</a:t>
            </a:r>
            <a:endParaRPr lang="en-US" dirty="0"/>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buFontTx/>
              <a:buNone/>
              <a:defRPr sz="1800"/>
            </a:lvl1pPr>
          </a:lstStyle>
          <a:p>
            <a:pPr lvl="0"/>
            <a:r>
              <a:rPr lang="en-GB" dirty="0"/>
              <a:t>Please use this space to insert written content as required</a:t>
            </a:r>
            <a:endParaRPr lang="en-US" dirty="0"/>
          </a:p>
        </p:txBody>
      </p:sp>
    </p:spTree>
    <p:extLst>
      <p:ext uri="{BB962C8B-B14F-4D97-AF65-F5344CB8AC3E}">
        <p14:creationId xmlns:p14="http://schemas.microsoft.com/office/powerpoint/2010/main" val="3853422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a:solidFill>
                  <a:srgbClr val="451551"/>
                </a:solidFill>
              </a:defRPr>
            </a:lvl1pPr>
          </a:lstStyle>
          <a:p>
            <a:r>
              <a:rPr lang="en-US" dirty="0"/>
              <a:t>Table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a:lvl1pPr>
          </a:lstStyle>
          <a:p>
            <a:pPr lvl="0"/>
            <a:r>
              <a:rPr lang="en-GB" dirty="0">
                <a:solidFill>
                  <a:srgbClr val="222222"/>
                </a:solidFill>
                <a:latin typeface="Lato" panose="020F0502020204030203" pitchFamily="34" charset="77"/>
              </a:rPr>
              <a:t>Please insert tables according to the style below</a:t>
            </a:r>
            <a:endParaRPr lang="en-US" dirty="0"/>
          </a:p>
        </p:txBody>
      </p:sp>
      <p:sp>
        <p:nvSpPr>
          <p:cNvPr id="6" name="Table Placeholder 5">
            <a:extLst>
              <a:ext uri="{FF2B5EF4-FFF2-40B4-BE49-F238E27FC236}">
                <a16:creationId xmlns:a16="http://schemas.microsoft.com/office/drawing/2014/main" id="{7FEA4806-8CAE-8D4D-88AC-691B8A06E9A4}"/>
              </a:ext>
            </a:extLst>
          </p:cNvPr>
          <p:cNvSpPr>
            <a:spLocks noGrp="1"/>
          </p:cNvSpPr>
          <p:nvPr>
            <p:ph type="tbl" sz="quarter" idx="19"/>
          </p:nvPr>
        </p:nvSpPr>
        <p:spPr>
          <a:xfrm>
            <a:off x="496888" y="2392363"/>
            <a:ext cx="5191531" cy="2753795"/>
          </a:xfrm>
        </p:spPr>
        <p:txBody>
          <a:bodyPr/>
          <a:lstStyle/>
          <a:p>
            <a:endParaRPr lang="en-US"/>
          </a:p>
        </p:txBody>
      </p:sp>
      <p:sp>
        <p:nvSpPr>
          <p:cNvPr id="8" name="Table Placeholder 5">
            <a:extLst>
              <a:ext uri="{FF2B5EF4-FFF2-40B4-BE49-F238E27FC236}">
                <a16:creationId xmlns:a16="http://schemas.microsoft.com/office/drawing/2014/main" id="{194BD8C5-50CB-3B48-80B0-64F3B438E273}"/>
              </a:ext>
            </a:extLst>
          </p:cNvPr>
          <p:cNvSpPr>
            <a:spLocks noGrp="1"/>
          </p:cNvSpPr>
          <p:nvPr>
            <p:ph type="tbl" sz="quarter" idx="20"/>
          </p:nvPr>
        </p:nvSpPr>
        <p:spPr>
          <a:xfrm>
            <a:off x="6096000" y="2392363"/>
            <a:ext cx="5191531" cy="2753795"/>
          </a:xfrm>
        </p:spPr>
        <p:txBody>
          <a:bodyPr/>
          <a:lstStyle/>
          <a:p>
            <a:endParaRPr lang="en-US"/>
          </a:p>
        </p:txBody>
      </p:sp>
    </p:spTree>
    <p:extLst>
      <p:ext uri="{BB962C8B-B14F-4D97-AF65-F5344CB8AC3E}">
        <p14:creationId xmlns:p14="http://schemas.microsoft.com/office/powerpoint/2010/main" val="34886960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a:solidFill>
                  <a:srgbClr val="004751"/>
                </a:solidFill>
              </a:defRPr>
            </a:lvl1pPr>
          </a:lstStyle>
          <a:p>
            <a:r>
              <a:rPr lang="en-US" dirty="0"/>
              <a:t>Chart examples</a:t>
            </a:r>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5" name="Chart Placeholder 4">
            <a:extLst>
              <a:ext uri="{FF2B5EF4-FFF2-40B4-BE49-F238E27FC236}">
                <a16:creationId xmlns:a16="http://schemas.microsoft.com/office/drawing/2014/main" id="{7E3AB261-B17C-5046-A098-0ADB62DAAA76}"/>
              </a:ext>
            </a:extLst>
          </p:cNvPr>
          <p:cNvSpPr>
            <a:spLocks noGrp="1"/>
          </p:cNvSpPr>
          <p:nvPr>
            <p:ph type="chart" sz="quarter" idx="10"/>
          </p:nvPr>
        </p:nvSpPr>
        <p:spPr>
          <a:xfrm>
            <a:off x="882866" y="2015207"/>
            <a:ext cx="4700587" cy="3668713"/>
          </a:xfrm>
        </p:spPr>
        <p:txBody>
          <a:bodyPr/>
          <a:lstStyle/>
          <a:p>
            <a:endParaRPr lang="en-US" dirty="0"/>
          </a:p>
        </p:txBody>
      </p:sp>
      <p:sp>
        <p:nvSpPr>
          <p:cNvPr id="9" name="Chart Placeholder 4">
            <a:extLst>
              <a:ext uri="{FF2B5EF4-FFF2-40B4-BE49-F238E27FC236}">
                <a16:creationId xmlns:a16="http://schemas.microsoft.com/office/drawing/2014/main" id="{3A5B2D22-2763-9D41-9CA4-2B9DADCE1519}"/>
              </a:ext>
            </a:extLst>
          </p:cNvPr>
          <p:cNvSpPr>
            <a:spLocks noGrp="1"/>
          </p:cNvSpPr>
          <p:nvPr>
            <p:ph type="chart" sz="quarter" idx="11"/>
          </p:nvPr>
        </p:nvSpPr>
        <p:spPr>
          <a:xfrm>
            <a:off x="6359933" y="2015206"/>
            <a:ext cx="4700587" cy="3668713"/>
          </a:xfrm>
        </p:spPr>
        <p:txBody>
          <a:bodyPr/>
          <a:lstStyle/>
          <a:p>
            <a:endParaRPr lang="en-US" dirty="0"/>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800"/>
            </a:lvl1pPr>
          </a:lstStyle>
          <a:p>
            <a:pPr lvl="0"/>
            <a:r>
              <a:rPr lang="en-GB" dirty="0">
                <a:solidFill>
                  <a:srgbClr val="222222"/>
                </a:solidFill>
                <a:latin typeface="Lato" panose="020F0502020204030203" pitchFamily="34" charset="77"/>
              </a:rPr>
              <a:t>Please insert charts according to the style below</a:t>
            </a:r>
            <a:endParaRPr lang="en-US" dirty="0"/>
          </a:p>
        </p:txBody>
      </p:sp>
    </p:spTree>
    <p:extLst>
      <p:ext uri="{BB962C8B-B14F-4D97-AF65-F5344CB8AC3E}">
        <p14:creationId xmlns:p14="http://schemas.microsoft.com/office/powerpoint/2010/main" val="285970795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ign Off (White)">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22099"/>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371573555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ign Off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6BE12E55-EF22-1E4A-AAB4-8BAE571FC3DB}"/>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22099"/>
            <a:ext cx="4267199" cy="411779"/>
          </a:xfrm>
          <a:prstGeom prst="rect">
            <a:avLst/>
          </a:prstGeom>
        </p:spPr>
      </p:pic>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rgbClr val="222222"/>
                </a:solidFill>
              </a:defRPr>
            </a:lvl1pPr>
          </a:lstStyle>
          <a:p>
            <a:r>
              <a:rPr lang="en-US" dirty="0"/>
              <a:t>Thank you.</a:t>
            </a:r>
          </a:p>
        </p:txBody>
      </p:sp>
    </p:spTree>
    <p:extLst>
      <p:ext uri="{BB962C8B-B14F-4D97-AF65-F5344CB8AC3E}">
        <p14:creationId xmlns:p14="http://schemas.microsoft.com/office/powerpoint/2010/main" val="86100485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38430"/>
            <a:ext cx="4267199" cy="411779"/>
          </a:xfrm>
          <a:prstGeom prst="rect">
            <a:avLst/>
          </a:prstGeom>
        </p:spPr>
      </p:pic>
    </p:spTree>
    <p:extLst>
      <p:ext uri="{BB962C8B-B14F-4D97-AF65-F5344CB8AC3E}">
        <p14:creationId xmlns:p14="http://schemas.microsoft.com/office/powerpoint/2010/main" val="2833521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1" y="350520"/>
            <a:ext cx="553066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2" name="Picture Placeholder 11">
            <a:extLst>
              <a:ext uri="{FF2B5EF4-FFF2-40B4-BE49-F238E27FC236}">
                <a16:creationId xmlns:a16="http://schemas.microsoft.com/office/drawing/2014/main" id="{DD23A9BB-0467-40B1-8547-4AAFA68D1909}"/>
              </a:ext>
              <a:ext uri="{C183D7F6-B498-43B3-948B-1728B52AA6E4}">
                <adec:decorative xmlns:adec="http://schemas.microsoft.com/office/drawing/2017/decorative" val="1"/>
              </a:ext>
            </a:extLst>
          </p:cNvPr>
          <p:cNvSpPr>
            <a:spLocks noGrp="1"/>
          </p:cNvSpPr>
          <p:nvPr>
            <p:ph type="pic" sz="quarter" idx="10"/>
          </p:nvPr>
        </p:nvSpPr>
        <p:spPr>
          <a:xfrm>
            <a:off x="6095998" y="344630"/>
            <a:ext cx="5736002" cy="6168740"/>
          </a:xfrm>
        </p:spPr>
        <p:txBody>
          <a:bodyPr/>
          <a:lstStyle/>
          <a:p>
            <a:endParaRPr lang="en-GB"/>
          </a:p>
        </p:txBody>
      </p:sp>
      <p:pic>
        <p:nvPicPr>
          <p:cNvPr id="6" name="Picture 5" descr="National Institute for Health and Care Excellence logo">
            <a:extLst>
              <a:ext uri="{FF2B5EF4-FFF2-40B4-BE49-F238E27FC236}">
                <a16:creationId xmlns:a16="http://schemas.microsoft.com/office/drawing/2014/main" id="{B01BEAF0-10A5-487D-A638-8580733C8CC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
        <p:nvSpPr>
          <p:cNvPr id="7" name="Title 1">
            <a:extLst>
              <a:ext uri="{FF2B5EF4-FFF2-40B4-BE49-F238E27FC236}">
                <a16:creationId xmlns:a16="http://schemas.microsoft.com/office/drawing/2014/main" id="{A9789412-DB88-448F-8665-80D1476288DA}"/>
              </a:ext>
            </a:extLst>
          </p:cNvPr>
          <p:cNvSpPr>
            <a:spLocks noGrp="1"/>
          </p:cNvSpPr>
          <p:nvPr>
            <p:ph type="ctrTitle" hasCustomPrompt="1"/>
          </p:nvPr>
        </p:nvSpPr>
        <p:spPr>
          <a:xfrm>
            <a:off x="724988" y="683466"/>
            <a:ext cx="3924300" cy="1276350"/>
          </a:xfrm>
          <a:prstGeom prst="rect">
            <a:avLst/>
          </a:prstGeom>
        </p:spPr>
        <p:txBody>
          <a:bodyPr anchor="t" anchorCtr="0">
            <a:normAutofit/>
          </a:bodyPr>
          <a:lstStyle>
            <a:lvl1pPr algn="l">
              <a:defRPr sz="4000">
                <a:solidFill>
                  <a:schemeClr val="bg1"/>
                </a:solidFill>
              </a:defRPr>
            </a:lvl1pPr>
          </a:lstStyle>
          <a:p>
            <a:r>
              <a:rPr lang="en-US" dirty="0"/>
              <a:t>This is a sample title page layout</a:t>
            </a:r>
          </a:p>
        </p:txBody>
      </p:sp>
      <p:sp>
        <p:nvSpPr>
          <p:cNvPr id="8" name="Subtitle 2">
            <a:extLst>
              <a:ext uri="{FF2B5EF4-FFF2-40B4-BE49-F238E27FC236}">
                <a16:creationId xmlns:a16="http://schemas.microsoft.com/office/drawing/2014/main" id="{65407C8E-9326-4458-9C56-2C76C948E0AF}"/>
              </a:ext>
            </a:extLst>
          </p:cNvPr>
          <p:cNvSpPr>
            <a:spLocks noGrp="1"/>
          </p:cNvSpPr>
          <p:nvPr>
            <p:ph type="subTitle" idx="1" hasCustomPrompt="1"/>
          </p:nvPr>
        </p:nvSpPr>
        <p:spPr>
          <a:xfrm>
            <a:off x="724988" y="2202747"/>
            <a:ext cx="3924300"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Tree>
    <p:extLst>
      <p:ext uri="{BB962C8B-B14F-4D97-AF65-F5344CB8AC3E}">
        <p14:creationId xmlns:p14="http://schemas.microsoft.com/office/powerpoint/2010/main" val="14702727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ign Off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6" y="2663825"/>
            <a:ext cx="7531197" cy="765175"/>
          </a:xfrm>
          <a:prstGeom prst="rect">
            <a:avLst/>
          </a:prstGeom>
        </p:spPr>
        <p:txBody>
          <a:bodyPr anchor="t" anchorCtr="0">
            <a:normAutofit/>
          </a:bodyPr>
          <a:lstStyle>
            <a:lvl1pPr algn="l">
              <a:defRPr sz="3600">
                <a:solidFill>
                  <a:schemeClr val="bg1">
                    <a:lumMod val="95000"/>
                  </a:schemeClr>
                </a:solidFill>
              </a:defRPr>
            </a:lvl1pPr>
          </a:lstStyle>
          <a:p>
            <a:r>
              <a:rPr lang="en-US" dirty="0"/>
              <a:t>Thank you.</a:t>
            </a:r>
          </a:p>
        </p:txBody>
      </p:sp>
      <p:pic>
        <p:nvPicPr>
          <p:cNvPr id="7" name="Picture 6">
            <a:extLst>
              <a:ext uri="{FF2B5EF4-FFF2-40B4-BE49-F238E27FC236}">
                <a16:creationId xmlns:a16="http://schemas.microsoft.com/office/drawing/2014/main" id="{DF40DE4A-289F-6041-807C-AFF82A201A2A}"/>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65354" y="638430"/>
            <a:ext cx="4267199" cy="411779"/>
          </a:xfrm>
          <a:prstGeom prst="rect">
            <a:avLst/>
          </a:prstGeom>
        </p:spPr>
      </p:pic>
    </p:spTree>
    <p:extLst>
      <p:ext uri="{BB962C8B-B14F-4D97-AF65-F5344CB8AC3E}">
        <p14:creationId xmlns:p14="http://schemas.microsoft.com/office/powerpoint/2010/main" val="44868947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99385" y="3660488"/>
            <a:ext cx="105156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a:t>Presentation title</a:t>
            </a:r>
          </a:p>
        </p:txBody>
      </p:sp>
      <p:sp>
        <p:nvSpPr>
          <p:cNvPr id="11" name="Subtitle 2"/>
          <p:cNvSpPr>
            <a:spLocks noGrp="1"/>
          </p:cNvSpPr>
          <p:nvPr>
            <p:ph type="subTitle" idx="1" hasCustomPrompt="1"/>
          </p:nvPr>
        </p:nvSpPr>
        <p:spPr>
          <a:xfrm>
            <a:off x="599385" y="4364955"/>
            <a:ext cx="9144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Date</a:t>
            </a:r>
          </a:p>
        </p:txBody>
      </p:sp>
      <p:pic>
        <p:nvPicPr>
          <p:cNvPr id="5" name="Content Placeholder 16">
            <a:extLst>
              <a:ext uri="{FF2B5EF4-FFF2-40B4-BE49-F238E27FC236}">
                <a16:creationId xmlns:a16="http://schemas.microsoft.com/office/drawing/2014/main" id="{5FDDE1C8-218E-4901-92BB-E0ADB27DCE4B}"/>
              </a:ext>
            </a:extLst>
          </p:cNvPr>
          <p:cNvPicPr>
            <a:picLocks noChangeAspect="1"/>
          </p:cNvPicPr>
          <p:nvPr userDrawn="1"/>
        </p:nvPicPr>
        <p:blipFill>
          <a:blip r:embed="rId2"/>
          <a:stretch>
            <a:fillRect/>
          </a:stretch>
        </p:blipFill>
        <p:spPr>
          <a:xfrm>
            <a:off x="0" y="6345237"/>
            <a:ext cx="12192000" cy="309465"/>
          </a:xfrm>
          <a:prstGeom prst="rect">
            <a:avLst/>
          </a:prstGeom>
        </p:spPr>
      </p:pic>
      <p:sp>
        <p:nvSpPr>
          <p:cNvPr id="6" name="Text Box 4">
            <a:extLst>
              <a:ext uri="{FF2B5EF4-FFF2-40B4-BE49-F238E27FC236}">
                <a16:creationId xmlns:a16="http://schemas.microsoft.com/office/drawing/2014/main" id="{733EB1D2-9EB5-4BBA-9043-DD9322866AB7}"/>
              </a:ext>
            </a:extLst>
          </p:cNvPr>
          <p:cNvSpPr txBox="1"/>
          <p:nvPr userDrawn="1"/>
        </p:nvSpPr>
        <p:spPr>
          <a:xfrm>
            <a:off x="3434080" y="5792942"/>
            <a:ext cx="532384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12" name="Picture 11" descr="A picture containing clipart&#10;&#10;Description generated with very high confidence">
            <a:extLst>
              <a:ext uri="{FF2B5EF4-FFF2-40B4-BE49-F238E27FC236}">
                <a16:creationId xmlns:a16="http://schemas.microsoft.com/office/drawing/2014/main" id="{25D146D4-2370-415D-9D7A-C61BB668FD48}"/>
              </a:ext>
            </a:extLst>
          </p:cNvPr>
          <p:cNvPicPr>
            <a:picLocks noChangeAspect="1"/>
          </p:cNvPicPr>
          <p:nvPr userDrawn="1"/>
        </p:nvPicPr>
        <p:blipFill>
          <a:blip r:embed="rId3"/>
          <a:stretch>
            <a:fillRect/>
          </a:stretch>
        </p:blipFill>
        <p:spPr>
          <a:xfrm>
            <a:off x="10535612" y="449435"/>
            <a:ext cx="1080655" cy="436418"/>
          </a:xfrm>
          <a:prstGeom prst="rect">
            <a:avLst/>
          </a:prstGeom>
        </p:spPr>
      </p:pic>
    </p:spTree>
    <p:extLst>
      <p:ext uri="{BB962C8B-B14F-4D97-AF65-F5344CB8AC3E}">
        <p14:creationId xmlns:p14="http://schemas.microsoft.com/office/powerpoint/2010/main" val="3354162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0" y="1649628"/>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0"/>
          <p:cNvSpPr>
            <a:spLocks noGrp="1"/>
          </p:cNvSpPr>
          <p:nvPr>
            <p:ph type="title"/>
          </p:nvPr>
        </p:nvSpPr>
        <p:spPr>
          <a:xfrm>
            <a:off x="614921" y="854465"/>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53653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3" y="6372537"/>
            <a:ext cx="647363"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1877" y="1037981"/>
            <a:ext cx="10641499"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1877" y="1833143"/>
            <a:ext cx="106414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7" y="6333441"/>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GB"/>
              <a:t>1. Voluntary Scheme 2019; 2. PPRS 2014</a:t>
            </a:r>
            <a:endParaRPr lang="en-US"/>
          </a:p>
        </p:txBody>
      </p:sp>
    </p:spTree>
    <p:extLst>
      <p:ext uri="{BB962C8B-B14F-4D97-AF65-F5344CB8AC3E}">
        <p14:creationId xmlns:p14="http://schemas.microsoft.com/office/powerpoint/2010/main" val="2649923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1" y="1680295"/>
            <a:ext cx="10455609" cy="3950736"/>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Slide Number Placeholder 2"/>
          <p:cNvSpPr>
            <a:spLocks noGrp="1"/>
          </p:cNvSpPr>
          <p:nvPr>
            <p:ph type="sldNum" sz="quarter" idx="10"/>
          </p:nvPr>
        </p:nvSpPr>
        <p:spPr>
          <a:xfrm>
            <a:off x="8737600" y="6356351"/>
            <a:ext cx="2844800" cy="365125"/>
          </a:xfrm>
          <a:prstGeom prst="rect">
            <a:avLst/>
          </a:prstGeom>
        </p:spPr>
        <p:txBody>
          <a:bodyPr/>
          <a:lstStyle>
            <a:lvl1pPr>
              <a:defRPr/>
            </a:lvl1pPr>
          </a:lstStyle>
          <a:p>
            <a:fld id="{D66C4C68-9C76-5449-BBA0-107A51179E14}" type="slidenum">
              <a:rPr lang="en-US" smtClean="0"/>
              <a:pPr/>
              <a:t>‹#›</a:t>
            </a:fld>
            <a:endParaRPr lang="en-US"/>
          </a:p>
        </p:txBody>
      </p:sp>
      <p:sp>
        <p:nvSpPr>
          <p:cNvPr id="6" name="Title 1"/>
          <p:cNvSpPr>
            <a:spLocks noGrp="1"/>
          </p:cNvSpPr>
          <p:nvPr>
            <p:ph type="title"/>
          </p:nvPr>
        </p:nvSpPr>
        <p:spPr>
          <a:xfrm>
            <a:off x="609602" y="749913"/>
            <a:ext cx="9809087" cy="667725"/>
          </a:xfrm>
          <a:prstGeom prst="rect">
            <a:avLst/>
          </a:prstGeom>
        </p:spPr>
        <p:txBody>
          <a:bodyPr/>
          <a:lstStyle/>
          <a:p>
            <a:r>
              <a:rPr lang="en-GB"/>
              <a:t>Click to edit Master title style</a:t>
            </a:r>
            <a:endParaRPr lang="en-US"/>
          </a:p>
        </p:txBody>
      </p:sp>
    </p:spTree>
    <p:extLst>
      <p:ext uri="{BB962C8B-B14F-4D97-AF65-F5344CB8AC3E}">
        <p14:creationId xmlns:p14="http://schemas.microsoft.com/office/powerpoint/2010/main" val="73451813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and Content (no arrow)">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2" y="749913"/>
            <a:ext cx="9835239" cy="667725"/>
          </a:xfrm>
          <a:prstGeom prst="rect">
            <a:avLst/>
          </a:prstGeom>
        </p:spPr>
        <p:txBody>
          <a:bodyPr/>
          <a:lstStyle/>
          <a:p>
            <a:r>
              <a:rPr lang="en-GB"/>
              <a:t>Click to edit Master title style</a:t>
            </a:r>
            <a:endParaRPr lang="en-US"/>
          </a:p>
        </p:txBody>
      </p:sp>
      <p:sp>
        <p:nvSpPr>
          <p:cNvPr id="3" name="Slide Number Placeholder 2"/>
          <p:cNvSpPr>
            <a:spLocks noGrp="1"/>
          </p:cNvSpPr>
          <p:nvPr>
            <p:ph type="sldNum" sz="quarter" idx="10"/>
          </p:nvPr>
        </p:nvSpPr>
        <p:spPr>
          <a:xfrm>
            <a:off x="8737600" y="6356351"/>
            <a:ext cx="2844800" cy="365125"/>
          </a:xfrm>
          <a:prstGeom prst="rect">
            <a:avLst/>
          </a:prstGeom>
        </p:spPr>
        <p:txBody>
          <a:bodyPr/>
          <a:lstStyle>
            <a:lvl1pPr>
              <a:defRPr/>
            </a:lvl1pPr>
          </a:lstStyle>
          <a:p>
            <a:fld id="{67DE7D0A-5CC0-CD4F-AD63-02ED5F8284D6}" type="slidenum">
              <a:rPr lang="en-US" smtClean="0"/>
              <a:pPr/>
              <a:t>‹#›</a:t>
            </a:fld>
            <a:endParaRPr lang="en-US"/>
          </a:p>
        </p:txBody>
      </p:sp>
      <p:sp>
        <p:nvSpPr>
          <p:cNvPr id="4" name="Content Placeholder 2"/>
          <p:cNvSpPr>
            <a:spLocks noGrp="1"/>
          </p:cNvSpPr>
          <p:nvPr>
            <p:ph idx="1"/>
          </p:nvPr>
        </p:nvSpPr>
        <p:spPr>
          <a:xfrm>
            <a:off x="609601" y="1680295"/>
            <a:ext cx="10455609" cy="3950736"/>
          </a:xfrm>
          <a:prstGeom prst="rect">
            <a:avLst/>
          </a:prstGeo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3708400927"/>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a:t>Click to edit Master title style</a:t>
            </a:r>
            <a:endParaRPr lang="en-GB" noProof="0"/>
          </a:p>
        </p:txBody>
      </p:sp>
      <p:sp>
        <p:nvSpPr>
          <p:cNvPr id="3" name="Inhaltsplatzhalter 2"/>
          <p:cNvSpPr>
            <a:spLocks noGrp="1"/>
          </p:cNvSpPr>
          <p:nvPr>
            <p:ph idx="1" hasCustomPrompt="1"/>
          </p:nvPr>
        </p:nvSpPr>
        <p:spPr>
          <a:xfrm>
            <a:off x="695327" y="1989141"/>
            <a:ext cx="5256743" cy="3960812"/>
          </a:xfrm>
        </p:spPr>
        <p:txBody>
          <a:bodyPr/>
          <a:lstStyle>
            <a:lvl1pPr>
              <a:spcAft>
                <a:spcPts val="600"/>
              </a:spcAft>
              <a:defRPr/>
            </a:lvl1pPr>
            <a:lvl2pPr>
              <a:spcAft>
                <a:spcPts val="600"/>
              </a:spcAft>
              <a:defRPr/>
            </a:lvl2pPr>
            <a:lvl3pPr>
              <a:spcAft>
                <a:spcPts val="600"/>
              </a:spcAft>
              <a:defRPr/>
            </a:lvl3pPr>
            <a:lvl4pPr>
              <a:spcAft>
                <a:spcPts val="600"/>
              </a:spcAft>
              <a:defRPr/>
            </a:lvl4pPr>
          </a:lstStyle>
          <a:p>
            <a:pPr lvl="0"/>
            <a:r>
              <a:rPr lang="en-GB" noProof="0" err="1"/>
              <a:t>Formatvorlagen</a:t>
            </a:r>
            <a:r>
              <a:rPr lang="en-GB" noProof="0"/>
              <a:t> des </a:t>
            </a:r>
            <a:r>
              <a:rPr lang="en-GB" noProof="0" err="1"/>
              <a:t>Textmasters</a:t>
            </a:r>
            <a:r>
              <a:rPr lang="en-GB" noProof="0"/>
              <a:t> </a:t>
            </a:r>
            <a:r>
              <a:rPr lang="en-GB" noProof="0" err="1"/>
              <a:t>bearbeiten</a:t>
            </a:r>
            <a:endParaRPr lang="en-GB" noProof="0"/>
          </a:p>
          <a:p>
            <a:pPr lvl="1"/>
            <a:r>
              <a:rPr lang="en-GB" noProof="0" err="1"/>
              <a:t>Zweite</a:t>
            </a:r>
            <a:r>
              <a:rPr lang="en-GB" noProof="0"/>
              <a:t> </a:t>
            </a:r>
            <a:r>
              <a:rPr lang="en-GB" noProof="0" err="1"/>
              <a:t>Ebene</a:t>
            </a:r>
            <a:endParaRPr lang="en-GB" noProof="0"/>
          </a:p>
          <a:p>
            <a:pPr lvl="2"/>
            <a:r>
              <a:rPr lang="en-GB" noProof="0" err="1"/>
              <a:t>Dritte</a:t>
            </a:r>
            <a:r>
              <a:rPr lang="en-GB" noProof="0"/>
              <a:t> </a:t>
            </a:r>
            <a:r>
              <a:rPr lang="en-GB" noProof="0" err="1"/>
              <a:t>Ebene</a:t>
            </a:r>
            <a:endParaRPr lang="en-GB" noProof="0"/>
          </a:p>
          <a:p>
            <a:pPr lvl="3"/>
            <a:r>
              <a:rPr lang="en-GB" noProof="0" err="1"/>
              <a:t>Vierte</a:t>
            </a:r>
            <a:r>
              <a:rPr lang="en-GB" noProof="0"/>
              <a:t> </a:t>
            </a:r>
            <a:r>
              <a:rPr lang="en-GB" noProof="0" err="1"/>
              <a:t>Ebene</a:t>
            </a:r>
            <a:endParaRPr lang="en-GB" noProof="0"/>
          </a:p>
        </p:txBody>
      </p:sp>
      <p:sp>
        <p:nvSpPr>
          <p:cNvPr id="7" name="Inhaltsplatzhalter 2"/>
          <p:cNvSpPr>
            <a:spLocks noGrp="1"/>
          </p:cNvSpPr>
          <p:nvPr>
            <p:ph idx="13" hasCustomPrompt="1"/>
          </p:nvPr>
        </p:nvSpPr>
        <p:spPr>
          <a:xfrm>
            <a:off x="6240466" y="1989143"/>
            <a:ext cx="5256212" cy="3960811"/>
          </a:xfrm>
        </p:spPr>
        <p:txBody>
          <a:bodyPr/>
          <a:lstStyle/>
          <a:p>
            <a:pPr lvl="0"/>
            <a:r>
              <a:rPr lang="en-GB" noProof="0" err="1"/>
              <a:t>Formatvorlagen</a:t>
            </a:r>
            <a:r>
              <a:rPr lang="en-GB" noProof="0"/>
              <a:t> des </a:t>
            </a:r>
            <a:r>
              <a:rPr lang="en-GB" noProof="0" err="1"/>
              <a:t>Textmasters</a:t>
            </a:r>
            <a:r>
              <a:rPr lang="en-GB" noProof="0"/>
              <a:t> </a:t>
            </a:r>
            <a:r>
              <a:rPr lang="en-GB" noProof="0" err="1"/>
              <a:t>bearbeiten</a:t>
            </a:r>
            <a:endParaRPr lang="en-GB" noProof="0"/>
          </a:p>
          <a:p>
            <a:pPr lvl="1"/>
            <a:r>
              <a:rPr lang="en-GB" noProof="0" err="1"/>
              <a:t>Zweite</a:t>
            </a:r>
            <a:r>
              <a:rPr lang="en-GB" noProof="0"/>
              <a:t> </a:t>
            </a:r>
            <a:r>
              <a:rPr lang="en-GB" noProof="0" err="1"/>
              <a:t>Ebene</a:t>
            </a:r>
            <a:endParaRPr lang="en-GB" noProof="0"/>
          </a:p>
          <a:p>
            <a:pPr lvl="2"/>
            <a:r>
              <a:rPr lang="en-GB" noProof="0" err="1"/>
              <a:t>Dritte</a:t>
            </a:r>
            <a:r>
              <a:rPr lang="en-GB" noProof="0"/>
              <a:t> </a:t>
            </a:r>
            <a:r>
              <a:rPr lang="en-GB" noProof="0" err="1"/>
              <a:t>Ebene</a:t>
            </a:r>
            <a:endParaRPr lang="en-GB" noProof="0"/>
          </a:p>
          <a:p>
            <a:pPr lvl="3"/>
            <a:r>
              <a:rPr lang="en-GB" noProof="0" err="1"/>
              <a:t>Vierte</a:t>
            </a:r>
            <a:r>
              <a:rPr lang="en-GB" noProof="0"/>
              <a:t> </a:t>
            </a:r>
            <a:r>
              <a:rPr lang="en-GB" noProof="0" err="1"/>
              <a:t>Ebene</a:t>
            </a:r>
            <a:endParaRPr lang="en-GB" noProof="0"/>
          </a:p>
        </p:txBody>
      </p:sp>
      <p:sp>
        <p:nvSpPr>
          <p:cNvPr id="8" name="Textplatzhalter 7"/>
          <p:cNvSpPr>
            <a:spLocks noGrp="1"/>
          </p:cNvSpPr>
          <p:nvPr>
            <p:ph type="body" sz="quarter" idx="14"/>
          </p:nvPr>
        </p:nvSpPr>
        <p:spPr>
          <a:xfrm>
            <a:off x="695328" y="1263653"/>
            <a:ext cx="10801349" cy="436563"/>
          </a:xfrm>
        </p:spPr>
        <p:txBody>
          <a:bodyPr rIns="2520000">
            <a:noAutofit/>
          </a:bodyPr>
          <a:lstStyle>
            <a:lvl1pPr marL="0" indent="0">
              <a:buNone/>
              <a:defRPr sz="2400" cap="all" baseline="0">
                <a:solidFill>
                  <a:schemeClr val="accent2"/>
                </a:solidFill>
              </a:defRPr>
            </a:lvl1pPr>
          </a:lstStyle>
          <a:p>
            <a:pPr lvl="0"/>
            <a:r>
              <a:rPr lang="en-US" noProof="0"/>
              <a:t>Edit Master text styles</a:t>
            </a:r>
          </a:p>
        </p:txBody>
      </p:sp>
      <p:sp>
        <p:nvSpPr>
          <p:cNvPr id="9" name="Textplatzhalter 8"/>
          <p:cNvSpPr>
            <a:spLocks noGrp="1"/>
          </p:cNvSpPr>
          <p:nvPr>
            <p:ph type="body" sz="quarter" idx="15"/>
          </p:nvPr>
        </p:nvSpPr>
        <p:spPr>
          <a:xfrm>
            <a:off x="695325" y="6418267"/>
            <a:ext cx="7867651" cy="287337"/>
          </a:xfrm>
        </p:spPr>
        <p:txBody>
          <a:bodyPr anchor="ctr" anchorCtr="0"/>
          <a:lstStyle>
            <a:lvl1pPr marL="0" indent="0">
              <a:buNone/>
              <a:defRPr sz="1200"/>
            </a:lvl1pPr>
            <a:lvl2pPr marL="185718" indent="0">
              <a:buNone/>
              <a:defRPr/>
            </a:lvl2pPr>
            <a:lvl3pPr marL="361915" indent="0">
              <a:buNone/>
              <a:defRPr/>
            </a:lvl3pPr>
            <a:lvl4pPr marL="542873" indent="0">
              <a:buNone/>
              <a:defRPr/>
            </a:lvl4pPr>
            <a:lvl5pPr marL="714305" indent="0">
              <a:buNone/>
              <a:defRPr/>
            </a:lvl5pPr>
          </a:lstStyle>
          <a:p>
            <a:pPr lvl="0"/>
            <a:r>
              <a:rPr lang="en-US" noProof="0"/>
              <a:t>Edit Master text styles</a:t>
            </a:r>
          </a:p>
        </p:txBody>
      </p:sp>
      <p:sp>
        <p:nvSpPr>
          <p:cNvPr id="11" name="Foliennummernplatzhalter 5"/>
          <p:cNvSpPr>
            <a:spLocks noGrp="1"/>
          </p:cNvSpPr>
          <p:nvPr>
            <p:ph type="sldNum" sz="quarter" idx="4"/>
          </p:nvPr>
        </p:nvSpPr>
        <p:spPr>
          <a:xfrm>
            <a:off x="10810875" y="6418267"/>
            <a:ext cx="685800" cy="287337"/>
          </a:xfrm>
          <a:prstGeom prst="rect">
            <a:avLst/>
          </a:prstGeom>
        </p:spPr>
        <p:txBody>
          <a:bodyPr vert="horz" wrap="none" lIns="0" tIns="0" rIns="0" bIns="0" rtlCol="0" anchor="ctr"/>
          <a:lstStyle>
            <a:lvl1pPr algn="r">
              <a:defRPr sz="1200">
                <a:solidFill>
                  <a:schemeClr val="accent2"/>
                </a:solidFill>
              </a:defRPr>
            </a:lvl1pPr>
          </a:lstStyle>
          <a:p>
            <a:r>
              <a:rPr lang="en-GB" noProof="0"/>
              <a:t>page </a:t>
            </a:r>
            <a:fld id="{A03CC9DA-2EE4-4227-A642-5A6CE2420B24}" type="slidenum">
              <a:rPr lang="en-GB" noProof="0" smtClean="0"/>
              <a:pPr/>
              <a:t>‹#›</a:t>
            </a:fld>
            <a:endParaRPr lang="en-GB" noProof="0"/>
          </a:p>
        </p:txBody>
      </p:sp>
    </p:spTree>
    <p:extLst>
      <p:ext uri="{BB962C8B-B14F-4D97-AF65-F5344CB8AC3E}">
        <p14:creationId xmlns:p14="http://schemas.microsoft.com/office/powerpoint/2010/main" val="62764495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Word slide - standard NHSI">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505928" y="1343804"/>
            <a:ext cx="1112208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
        <p:nvSpPr>
          <p:cNvPr id="7" name="Title 10">
            <a:extLst>
              <a:ext uri="{FF2B5EF4-FFF2-40B4-BE49-F238E27FC236}">
                <a16:creationId xmlns:a16="http://schemas.microsoft.com/office/drawing/2014/main" id="{6E6050CD-0BC4-4328-A366-D79C64580C7E}"/>
              </a:ext>
            </a:extLst>
          </p:cNvPr>
          <p:cNvSpPr>
            <a:spLocks noGrp="1"/>
          </p:cNvSpPr>
          <p:nvPr>
            <p:ph type="title"/>
          </p:nvPr>
        </p:nvSpPr>
        <p:spPr>
          <a:xfrm>
            <a:off x="251969" y="219457"/>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64281461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1740" y="124075"/>
            <a:ext cx="8442664" cy="870227"/>
          </a:xfrm>
        </p:spPr>
        <p:txBody>
          <a:bodyPr/>
          <a:lstStyle>
            <a:lvl1pPr algn="l">
              <a:defRPr sz="2000" b="1">
                <a:solidFill>
                  <a:schemeClr val="tx2"/>
                </a:solidFill>
              </a:defRPr>
            </a:lvl1pPr>
          </a:lstStyle>
          <a:p>
            <a:r>
              <a:rPr lang="en-US"/>
              <a:t>Click to edit Master title style</a:t>
            </a:r>
            <a:endParaRPr lang="en-GB" dirty="0"/>
          </a:p>
        </p:txBody>
      </p:sp>
      <p:pic>
        <p:nvPicPr>
          <p:cNvPr id="4" name="Picture 3" descr="A picture containing clipart&#10;&#10;Description generated with very high confidence">
            <a:extLst>
              <a:ext uri="{FF2B5EF4-FFF2-40B4-BE49-F238E27FC236}">
                <a16:creationId xmlns:a16="http://schemas.microsoft.com/office/drawing/2014/main" id="{AD93F56E-5EAA-48D9-B4A6-644EF9BDBB4B}"/>
              </a:ext>
            </a:extLst>
          </p:cNvPr>
          <p:cNvPicPr>
            <a:picLocks noChangeAspect="1"/>
          </p:cNvPicPr>
          <p:nvPr userDrawn="1"/>
        </p:nvPicPr>
        <p:blipFill>
          <a:blip r:embed="rId2"/>
          <a:stretch>
            <a:fillRect/>
          </a:stretch>
        </p:blipFill>
        <p:spPr>
          <a:xfrm>
            <a:off x="10261546" y="293024"/>
            <a:ext cx="1440873" cy="436418"/>
          </a:xfrm>
          <a:prstGeom prst="rect">
            <a:avLst/>
          </a:prstGeom>
        </p:spPr>
      </p:pic>
      <p:sp>
        <p:nvSpPr>
          <p:cNvPr id="5" name="TextBox 4">
            <a:extLst>
              <a:ext uri="{FF2B5EF4-FFF2-40B4-BE49-F238E27FC236}">
                <a16:creationId xmlns:a16="http://schemas.microsoft.com/office/drawing/2014/main" id="{B951E048-6DE9-4057-9979-E581105400B7}"/>
              </a:ext>
            </a:extLst>
          </p:cNvPr>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6" name="Footer Placeholder 2">
            <a:extLst>
              <a:ext uri="{FF2B5EF4-FFF2-40B4-BE49-F238E27FC236}">
                <a16:creationId xmlns:a16="http://schemas.microsoft.com/office/drawing/2014/main" id="{0CADF9CA-1316-4D00-9F09-8332C2A3162F}"/>
              </a:ext>
            </a:extLst>
          </p:cNvPr>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37599546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DCFDE-B97D-4DD7-AF44-D5CCF9569E8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516D9A2-E663-4790-AE36-309E1DF2F6E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E008733-6FC8-4ADF-B2BD-A2444FF14A6D}"/>
              </a:ext>
            </a:extLst>
          </p:cNvPr>
          <p:cNvSpPr>
            <a:spLocks noGrp="1"/>
          </p:cNvSpPr>
          <p:nvPr>
            <p:ph type="dt" sz="half" idx="10"/>
          </p:nvPr>
        </p:nvSpPr>
        <p:spPr/>
        <p:txBody>
          <a:bodyPr/>
          <a:lstStyle/>
          <a:p>
            <a:fld id="{F8073C59-9BDD-4812-9212-DDF302ADCA56}" type="datetimeFigureOut">
              <a:rPr lang="en-GB" smtClean="0"/>
              <a:t>15/02/2021</a:t>
            </a:fld>
            <a:endParaRPr lang="en-GB"/>
          </a:p>
        </p:txBody>
      </p:sp>
      <p:sp>
        <p:nvSpPr>
          <p:cNvPr id="5" name="Footer Placeholder 4">
            <a:extLst>
              <a:ext uri="{FF2B5EF4-FFF2-40B4-BE49-F238E27FC236}">
                <a16:creationId xmlns:a16="http://schemas.microsoft.com/office/drawing/2014/main" id="{12DEFC57-AEC0-4902-ACCD-CB3162B9BA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44F03A6-E8CC-4B4A-A8A1-D6C85AE982E8}"/>
              </a:ext>
            </a:extLst>
          </p:cNvPr>
          <p:cNvSpPr>
            <a:spLocks noGrp="1"/>
          </p:cNvSpPr>
          <p:nvPr>
            <p:ph type="sldNum" sz="quarter" idx="12"/>
          </p:nvPr>
        </p:nvSpPr>
        <p:spPr/>
        <p:txBody>
          <a:bodyPr/>
          <a:lstStyle/>
          <a:p>
            <a:fld id="{D1869073-ADC9-4164-A146-1DAC2C114F7F}" type="slidenum">
              <a:rPr lang="en-GB" smtClean="0"/>
              <a:t>‹#›</a:t>
            </a:fld>
            <a:endParaRPr lang="en-GB"/>
          </a:p>
        </p:txBody>
      </p:sp>
    </p:spTree>
    <p:extLst>
      <p:ext uri="{BB962C8B-B14F-4D97-AF65-F5344CB8AC3E}">
        <p14:creationId xmlns:p14="http://schemas.microsoft.com/office/powerpoint/2010/main" val="7969835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0" y="350520"/>
            <a:ext cx="11471999"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Tree>
    <p:extLst>
      <p:ext uri="{BB962C8B-B14F-4D97-AF65-F5344CB8AC3E}">
        <p14:creationId xmlns:p14="http://schemas.microsoft.com/office/powerpoint/2010/main" val="348478779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968" y="1593"/>
          <a:ext cx="1953" cy="1587"/>
        </p:xfrm>
        <a:graphic>
          <a:graphicData uri="http://schemas.openxmlformats.org/presentationml/2006/ole">
            <mc:AlternateContent xmlns:mc="http://schemas.openxmlformats.org/markup-compatibility/2006">
              <mc:Choice xmlns:v="urn:schemas-microsoft-com:vml" Requires="v">
                <p:oleObj name="think-cell Slide" r:id="rId3" imgW="360" imgH="360" progId="TCLayout.ActiveDocument.1">
                  <p:embed/>
                </p:oleObj>
              </mc:Choice>
              <mc:Fallback>
                <p:oleObj name="think-cell Slide" r:id="rId3" imgW="360" imgH="360" progId="TCLayout.ActiveDocument.1">
                  <p:embed/>
                  <p:pic>
                    <p:nvPicPr>
                      <p:cNvPr id="2" name="Object 1" hidden="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68" y="1593"/>
                        <a:ext cx="1953" cy="1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32402949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graphicFrame>
        <p:nvGraphicFramePr>
          <p:cNvPr id="24728" name="Rectangle 152" hidden="1"/>
          <p:cNvGraphicFramePr>
            <a:graphicFrameLocks/>
          </p:cNvGraphicFramePr>
          <p:nvPr>
            <p:custDataLst>
              <p:tags r:id="rId1"/>
            </p:custDataLst>
          </p:nvPr>
        </p:nvGraphicFramePr>
        <p:xfrm>
          <a:off x="0" y="2"/>
          <a:ext cx="211667" cy="158751"/>
        </p:xfrm>
        <a:graphic>
          <a:graphicData uri="http://schemas.openxmlformats.org/presentationml/2006/ole">
            <mc:AlternateContent xmlns:mc="http://schemas.openxmlformats.org/markup-compatibility/2006">
              <mc:Choice xmlns:v="urn:schemas-microsoft-com:vml" Requires="v">
                <p:oleObj name="think-cell Slide" r:id="rId3" imgW="0" imgH="0" progId="TCLayout.ActiveDocument.1">
                  <p:embed/>
                </p:oleObj>
              </mc:Choice>
              <mc:Fallback>
                <p:oleObj name="think-cell Slide" r:id="rId3" imgW="0" imgH="0" progId="TCLayout.ActiveDocument.1">
                  <p:embed/>
                  <p:pic>
                    <p:nvPicPr>
                      <p:cNvPr id="24728" name="Rectangle 152" hidden="1"/>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2"/>
                        <a:ext cx="211667" cy="1587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 name="Title 9"/>
          <p:cNvSpPr>
            <a:spLocks noGrp="1"/>
          </p:cNvSpPr>
          <p:nvPr>
            <p:ph type="title"/>
          </p:nvPr>
        </p:nvSpPr>
        <p:spPr>
          <a:xfrm>
            <a:off x="768355" y="2480567"/>
            <a:ext cx="10847915" cy="2160735"/>
          </a:xfrm>
        </p:spPr>
        <p:txBody>
          <a:bodyPr/>
          <a:lstStyle>
            <a:lvl1pPr>
              <a:defRPr sz="3000"/>
            </a:lvl1pPr>
          </a:lstStyle>
          <a:p>
            <a:r>
              <a:rPr lang="en-US"/>
              <a:t>Click to edit Master title style</a:t>
            </a:r>
            <a:endParaRPr lang="en-GB" dirty="0"/>
          </a:p>
        </p:txBody>
      </p:sp>
      <p:sp>
        <p:nvSpPr>
          <p:cNvPr id="26" name="Text Placeholder 11"/>
          <p:cNvSpPr>
            <a:spLocks noGrp="1"/>
          </p:cNvSpPr>
          <p:nvPr>
            <p:ph type="body" sz="quarter" idx="10"/>
          </p:nvPr>
        </p:nvSpPr>
        <p:spPr>
          <a:xfrm>
            <a:off x="768355" y="4949709"/>
            <a:ext cx="10847915" cy="991523"/>
          </a:xfrm>
        </p:spPr>
        <p:txBody>
          <a:bodyPr/>
          <a:lstStyle>
            <a:lvl1pPr>
              <a:defRPr sz="2800" b="0">
                <a:solidFill>
                  <a:schemeClr val="accent5"/>
                </a:solidFill>
              </a:defRPr>
            </a:lvl1pPr>
          </a:lstStyle>
          <a:p>
            <a:pPr lvl="0"/>
            <a:r>
              <a:rPr lang="en-US"/>
              <a:t>Click to edit Master text styles</a:t>
            </a:r>
          </a:p>
        </p:txBody>
      </p:sp>
      <p:sp>
        <p:nvSpPr>
          <p:cNvPr id="27" name="Text Placeholder 14"/>
          <p:cNvSpPr>
            <a:spLocks noGrp="1"/>
          </p:cNvSpPr>
          <p:nvPr>
            <p:ph type="body" sz="quarter" idx="11" hasCustomPrompt="1"/>
          </p:nvPr>
        </p:nvSpPr>
        <p:spPr>
          <a:xfrm>
            <a:off x="768355" y="5985384"/>
            <a:ext cx="10847915" cy="361031"/>
          </a:xfrm>
        </p:spPr>
        <p:txBody>
          <a:bodyPr/>
          <a:lstStyle>
            <a:lvl1pPr>
              <a:defRPr b="0">
                <a:solidFill>
                  <a:schemeClr val="accent5"/>
                </a:solidFill>
              </a:defRPr>
            </a:lvl1pPr>
          </a:lstStyle>
          <a:p>
            <a:pPr lvl="0"/>
            <a:r>
              <a:rPr lang="en-US" dirty="0"/>
              <a:t>Date</a:t>
            </a:r>
            <a:endParaRPr lang="en-GB" dirty="0"/>
          </a:p>
        </p:txBody>
      </p:sp>
      <p:pic>
        <p:nvPicPr>
          <p:cNvPr id="7" name="Picture 6" descr="A picture containing clipart&#10;&#10;Description generated with very high confidence">
            <a:extLst>
              <a:ext uri="{FF2B5EF4-FFF2-40B4-BE49-F238E27FC236}">
                <a16:creationId xmlns:a16="http://schemas.microsoft.com/office/drawing/2014/main" id="{833FE518-A4C3-40F3-ABCF-B1473F9552B3}"/>
              </a:ext>
            </a:extLst>
          </p:cNvPr>
          <p:cNvPicPr>
            <a:picLocks noChangeAspect="1"/>
          </p:cNvPicPr>
          <p:nvPr userDrawn="1"/>
        </p:nvPicPr>
        <p:blipFill>
          <a:blip r:embed="rId4"/>
          <a:stretch>
            <a:fillRect/>
          </a:stretch>
        </p:blipFill>
        <p:spPr>
          <a:xfrm>
            <a:off x="10261546" y="293024"/>
            <a:ext cx="1440873" cy="436418"/>
          </a:xfrm>
          <a:prstGeom prst="rect">
            <a:avLst/>
          </a:prstGeom>
        </p:spPr>
      </p:pic>
    </p:spTree>
    <p:extLst>
      <p:ext uri="{BB962C8B-B14F-4D97-AF65-F5344CB8AC3E}">
        <p14:creationId xmlns:p14="http://schemas.microsoft.com/office/powerpoint/2010/main" val="224856987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Title Placeholder 1">
            <a:extLst>
              <a:ext uri="{FF2B5EF4-FFF2-40B4-BE49-F238E27FC236}">
                <a16:creationId xmlns:a16="http://schemas.microsoft.com/office/drawing/2014/main" id="{5DB24119-644F-EB4F-A243-52AC2CA0A914}"/>
              </a:ext>
            </a:extLst>
          </p:cNvPr>
          <p:cNvSpPr>
            <a:spLocks noGrp="1"/>
          </p:cNvSpPr>
          <p:nvPr>
            <p:ph type="title"/>
          </p:nvPr>
        </p:nvSpPr>
        <p:spPr>
          <a:xfrm>
            <a:off x="425451" y="729754"/>
            <a:ext cx="7074576" cy="500108"/>
          </a:xfrm>
          <a:prstGeom prst="rect">
            <a:avLst/>
          </a:prstGeom>
        </p:spPr>
        <p:txBody>
          <a:bodyPr vert="horz" lIns="91440" tIns="45720" rIns="91440" bIns="45720" rtlCol="0" anchor="ctr">
            <a:normAutofit/>
          </a:bodyPr>
          <a:lstStyle>
            <a:lvl1pPr>
              <a:defRPr sz="2400">
                <a:solidFill>
                  <a:srgbClr val="005E98"/>
                </a:solidFill>
              </a:defRPr>
            </a:lvl1pPr>
          </a:lstStyle>
          <a:p>
            <a:r>
              <a:rPr lang="en-US" dirty="0"/>
              <a:t>Click to edit Master title style</a:t>
            </a:r>
            <a:endParaRPr lang="en-GB" dirty="0"/>
          </a:p>
        </p:txBody>
      </p:sp>
      <p:sp>
        <p:nvSpPr>
          <p:cNvPr id="4" name="Text Placeholder 8">
            <a:extLst>
              <a:ext uri="{FF2B5EF4-FFF2-40B4-BE49-F238E27FC236}">
                <a16:creationId xmlns:a16="http://schemas.microsoft.com/office/drawing/2014/main" id="{ED3C9A16-E8EB-4E41-B454-F685938651CC}"/>
              </a:ext>
            </a:extLst>
          </p:cNvPr>
          <p:cNvSpPr>
            <a:spLocks noGrp="1"/>
          </p:cNvSpPr>
          <p:nvPr>
            <p:ph type="body" sz="quarter" idx="10"/>
          </p:nvPr>
        </p:nvSpPr>
        <p:spPr>
          <a:xfrm>
            <a:off x="425451" y="1959617"/>
            <a:ext cx="11341100" cy="3876981"/>
          </a:xfrm>
          <a:prstGeom prst="rect">
            <a:avLst/>
          </a:prstGeom>
        </p:spPr>
        <p:txBody>
          <a:bodyPr/>
          <a:lstStyle>
            <a:lvl1pPr>
              <a:defRPr sz="1500" b="0" i="0">
                <a:latin typeface="Frutiger LT Std 55 Roman" panose="020B0602020204020204" pitchFamily="34" charset="77"/>
              </a:defRPr>
            </a:lvl1pPr>
            <a:lvl2pPr>
              <a:defRPr sz="1350" b="0" i="0">
                <a:latin typeface="Frutiger LT Std 55 Roman" panose="020B0602020204020204" pitchFamily="34" charset="77"/>
              </a:defRPr>
            </a:lvl2pPr>
          </a:lstStyle>
          <a:p>
            <a:pPr lvl="0"/>
            <a:r>
              <a:rPr lang="en-US" dirty="0"/>
              <a:t>Edit Master text styles</a:t>
            </a:r>
          </a:p>
        </p:txBody>
      </p:sp>
    </p:spTree>
    <p:extLst>
      <p:ext uri="{BB962C8B-B14F-4D97-AF65-F5344CB8AC3E}">
        <p14:creationId xmlns:p14="http://schemas.microsoft.com/office/powerpoint/2010/main" val="1015708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vider Slide (Purpl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userDrawn="1"/>
        </p:nvSpPr>
        <p:spPr>
          <a:xfrm>
            <a:off x="360000" y="350520"/>
            <a:ext cx="11471999" cy="6156959"/>
          </a:xfrm>
          <a:prstGeom prst="rect">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B01BEAF0-10A5-487D-A638-8580733C8CC6}"/>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24988" y="5710518"/>
            <a:ext cx="4267199" cy="411779"/>
          </a:xfrm>
          <a:prstGeom prst="rect">
            <a:avLst/>
          </a:prstGeom>
        </p:spPr>
      </p:pic>
      <p:sp>
        <p:nvSpPr>
          <p:cNvPr id="7" name="Title 1">
            <a:extLst>
              <a:ext uri="{FF2B5EF4-FFF2-40B4-BE49-F238E27FC236}">
                <a16:creationId xmlns:a16="http://schemas.microsoft.com/office/drawing/2014/main" id="{AD2AEADB-4337-4878-BB07-3CD1B33B46B5}"/>
              </a:ext>
            </a:extLst>
          </p:cNvPr>
          <p:cNvSpPr>
            <a:spLocks noGrp="1"/>
          </p:cNvSpPr>
          <p:nvPr>
            <p:ph type="ctrTitle" hasCustomPrompt="1"/>
          </p:nvPr>
        </p:nvSpPr>
        <p:spPr>
          <a:xfrm>
            <a:off x="724988" y="746309"/>
            <a:ext cx="5199563" cy="1276350"/>
          </a:xfrm>
          <a:prstGeom prst="rect">
            <a:avLst/>
          </a:prstGeom>
        </p:spPr>
        <p:txBody>
          <a:bodyPr anchor="t" anchorCtr="0">
            <a:normAutofit/>
          </a:bodyPr>
          <a:lstStyle>
            <a:lvl1pPr algn="l">
              <a:defRPr sz="4000">
                <a:solidFill>
                  <a:schemeClr val="bg1"/>
                </a:solidFill>
              </a:defRPr>
            </a:lvl1pPr>
          </a:lstStyle>
          <a:p>
            <a:r>
              <a:rPr lang="en-US" dirty="0"/>
              <a:t>This is a sample divider page layout</a:t>
            </a:r>
          </a:p>
        </p:txBody>
      </p:sp>
      <p:sp>
        <p:nvSpPr>
          <p:cNvPr id="8" name="Subtitle 2">
            <a:extLst>
              <a:ext uri="{FF2B5EF4-FFF2-40B4-BE49-F238E27FC236}">
                <a16:creationId xmlns:a16="http://schemas.microsoft.com/office/drawing/2014/main" id="{0F404470-FC0D-4812-9A23-A880D12A6DDE}"/>
              </a:ext>
            </a:extLst>
          </p:cNvPr>
          <p:cNvSpPr>
            <a:spLocks noGrp="1"/>
          </p:cNvSpPr>
          <p:nvPr>
            <p:ph type="subTitle" idx="1" hasCustomPrompt="1"/>
          </p:nvPr>
        </p:nvSpPr>
        <p:spPr>
          <a:xfrm>
            <a:off x="724988" y="2230292"/>
            <a:ext cx="5199564" cy="1356518"/>
          </a:xfrm>
          <a:prstGeom prst="rect">
            <a:avLst/>
          </a:prstGeom>
        </p:spPr>
        <p:txBody>
          <a:bodyP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Subtitle here please</a:t>
            </a:r>
            <a:endParaRPr lang="en-US" dirty="0"/>
          </a:p>
        </p:txBody>
      </p:sp>
    </p:spTree>
    <p:extLst>
      <p:ext uri="{BB962C8B-B14F-4D97-AF65-F5344CB8AC3E}">
        <p14:creationId xmlns:p14="http://schemas.microsoft.com/office/powerpoint/2010/main" val="267627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ample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3" y="487510"/>
            <a:ext cx="11178381"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4" name="Text Placeholder 3">
            <a:extLst>
              <a:ext uri="{FF2B5EF4-FFF2-40B4-BE49-F238E27FC236}">
                <a16:creationId xmlns:a16="http://schemas.microsoft.com/office/drawing/2014/main" id="{D8A59B50-E623-4981-8E6B-4C312DCAB927}"/>
              </a:ext>
            </a:extLst>
          </p:cNvPr>
          <p:cNvSpPr>
            <a:spLocks noGrp="1"/>
          </p:cNvSpPr>
          <p:nvPr>
            <p:ph type="body" sz="quarter" idx="12" hasCustomPrompt="1"/>
          </p:nvPr>
        </p:nvSpPr>
        <p:spPr>
          <a:xfrm>
            <a:off x="496383" y="1778908"/>
            <a:ext cx="11177587" cy="4005262"/>
          </a:xfrm>
        </p:spPr>
        <p:txBody>
          <a:bodyP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en-US" dirty="0"/>
              <a:t>Please use this space to insert written content as required. Please use </a:t>
            </a:r>
            <a:r>
              <a:rPr lang="en-US" dirty="0" err="1"/>
              <a:t>Lato</a:t>
            </a:r>
            <a:r>
              <a:rPr lang="en-US" dirty="0"/>
              <a:t> or Arial with a minimum font size of 18 </a:t>
            </a:r>
            <a:r>
              <a:rPr lang="en-US" dirty="0" err="1"/>
              <a:t>pt</a:t>
            </a:r>
            <a:r>
              <a:rPr lang="en-US" dirty="0"/>
              <a: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464884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ample Page (Grey)">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E9E9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5987" cy="1276350"/>
          </a:xfrm>
          <a:prstGeom prst="rect">
            <a:avLst/>
          </a:prstGeom>
        </p:spPr>
        <p:txBody>
          <a:bodyPr anchor="t" anchorCtr="0">
            <a:normAutofit/>
          </a:bodyPr>
          <a:lstStyle>
            <a:lvl1pPr algn="l">
              <a:defRPr sz="4000"/>
            </a:lvl1pPr>
          </a:lstStyle>
          <a:p>
            <a:r>
              <a:rPr lang="en-US" dirty="0"/>
              <a:t>This is a sample page layout</a:t>
            </a:r>
            <a:br>
              <a:rPr lang="en-US" dirty="0"/>
            </a:br>
            <a:endParaRPr lang="en-US" dirty="0"/>
          </a:p>
        </p:txBody>
      </p:sp>
      <p:pic>
        <p:nvPicPr>
          <p:cNvPr id="7" name="Picture 6">
            <a:extLst>
              <a:ext uri="{FF2B5EF4-FFF2-40B4-BE49-F238E27FC236}">
                <a16:creationId xmlns:a16="http://schemas.microsoft.com/office/drawing/2014/main" id="{6F30B294-BAC4-5649-A920-E506AB8F815C}"/>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5822" y="6056144"/>
            <a:ext cx="669504" cy="218020"/>
          </a:xfrm>
          <a:prstGeom prst="rect">
            <a:avLst/>
          </a:prstGeom>
        </p:spPr>
      </p:pic>
      <p:sp>
        <p:nvSpPr>
          <p:cNvPr id="6" name="Text Placeholder 3">
            <a:extLst>
              <a:ext uri="{FF2B5EF4-FFF2-40B4-BE49-F238E27FC236}">
                <a16:creationId xmlns:a16="http://schemas.microsoft.com/office/drawing/2014/main" id="{D33D4C08-E927-4E75-8C3B-65EC3A83513D}"/>
              </a:ext>
            </a:extLst>
          </p:cNvPr>
          <p:cNvSpPr>
            <a:spLocks noGrp="1"/>
          </p:cNvSpPr>
          <p:nvPr>
            <p:ph type="body" sz="quarter" idx="12" hasCustomPrompt="1"/>
          </p:nvPr>
        </p:nvSpPr>
        <p:spPr>
          <a:xfrm>
            <a:off x="496383" y="1778908"/>
            <a:ext cx="11177587" cy="4005262"/>
          </a:xfrm>
        </p:spPr>
        <p:txBody>
          <a:bodyPr/>
          <a:lstStyle>
            <a:lvl1pPr>
              <a:lnSpc>
                <a:spcPct val="150000"/>
              </a:lnSpc>
              <a:defRPr sz="1800"/>
            </a:lvl1pPr>
            <a:lvl2pPr>
              <a:lnSpc>
                <a:spcPct val="150000"/>
              </a:lnSpc>
              <a:defRPr sz="1800"/>
            </a:lvl2pPr>
            <a:lvl3pPr>
              <a:lnSpc>
                <a:spcPct val="150000"/>
              </a:lnSpc>
              <a:defRPr sz="1800"/>
            </a:lvl3pPr>
            <a:lvl4pPr>
              <a:lnSpc>
                <a:spcPct val="150000"/>
              </a:lnSpc>
              <a:defRPr sz="1800"/>
            </a:lvl4pPr>
            <a:lvl5pPr>
              <a:lnSpc>
                <a:spcPct val="150000"/>
              </a:lnSpc>
              <a:defRPr sz="1800"/>
            </a:lvl5pPr>
          </a:lstStyle>
          <a:p>
            <a:pPr lvl="0"/>
            <a:r>
              <a:rPr lang="en-US" dirty="0"/>
              <a:t>Please use this space to insert written content as required. Please use </a:t>
            </a:r>
            <a:r>
              <a:rPr lang="en-US" dirty="0" err="1"/>
              <a:t>Lato</a:t>
            </a:r>
            <a:r>
              <a:rPr lang="en-US" dirty="0"/>
              <a:t> or Arial with a minimum font size of 18 </a:t>
            </a:r>
            <a:r>
              <a:rPr lang="en-US" dirty="0" err="1"/>
              <a:t>pt</a:t>
            </a:r>
            <a:r>
              <a:rPr lang="en-US" dirty="0"/>
              <a: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41267219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userDrawn="1"/>
        </p:nvSpPr>
        <p:spPr>
          <a:xfrm>
            <a:off x="360000" y="350520"/>
            <a:ext cx="11472000" cy="6156959"/>
          </a:xfrm>
          <a:prstGeom prst="rect">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11076491" cy="1276350"/>
          </a:xfrm>
          <a:prstGeom prst="rect">
            <a:avLst/>
          </a:prstGeom>
        </p:spPr>
        <p:txBody>
          <a:bodyPr anchor="t" anchorCtr="0">
            <a:normAutofit/>
          </a:bodyPr>
          <a:lstStyle>
            <a:lvl1pPr algn="l">
              <a:defRPr sz="4000">
                <a:solidFill>
                  <a:schemeClr val="bg1"/>
                </a:solidFill>
              </a:defRPr>
            </a:lvl1pPr>
          </a:lstStyle>
          <a:p>
            <a:r>
              <a:rPr lang="en-US" dirty="0"/>
              <a:t>This is a sample page layout</a:t>
            </a:r>
            <a:br>
              <a:rPr lang="en-US" dirty="0"/>
            </a:br>
            <a:endParaRPr lang="en-US" dirty="0"/>
          </a:p>
        </p:txBody>
      </p:sp>
      <p:pic>
        <p:nvPicPr>
          <p:cNvPr id="6" name="Picture 5">
            <a:extLst>
              <a:ext uri="{FF2B5EF4-FFF2-40B4-BE49-F238E27FC236}">
                <a16:creationId xmlns:a16="http://schemas.microsoft.com/office/drawing/2014/main" id="{908FBA05-6CDC-A840-80FD-B02E6D8D8D10}"/>
              </a:ext>
              <a:ext uri="{C183D7F6-B498-43B3-948B-1728B52AA6E4}">
                <adec:decorative xmlns:adec="http://schemas.microsoft.com/office/drawing/2017/decorative" val="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78540" y="6060646"/>
            <a:ext cx="666786" cy="217726"/>
          </a:xfrm>
          <a:prstGeom prst="rect">
            <a:avLst/>
          </a:prstGeom>
        </p:spPr>
      </p:pic>
      <p:sp>
        <p:nvSpPr>
          <p:cNvPr id="7" name="Text Placeholder 3">
            <a:extLst>
              <a:ext uri="{FF2B5EF4-FFF2-40B4-BE49-F238E27FC236}">
                <a16:creationId xmlns:a16="http://schemas.microsoft.com/office/drawing/2014/main" id="{D505188C-4EA9-41FC-88B3-8C1274287F83}"/>
              </a:ext>
            </a:extLst>
          </p:cNvPr>
          <p:cNvSpPr>
            <a:spLocks noGrp="1"/>
          </p:cNvSpPr>
          <p:nvPr>
            <p:ph type="body" sz="quarter" idx="12" hasCustomPrompt="1"/>
          </p:nvPr>
        </p:nvSpPr>
        <p:spPr>
          <a:xfrm>
            <a:off x="496383" y="1778908"/>
            <a:ext cx="11177587" cy="4005262"/>
          </a:xfrm>
        </p:spPr>
        <p:txBody>
          <a:bodyPr/>
          <a:lstStyle>
            <a:lvl1pPr>
              <a:lnSpc>
                <a:spcPct val="150000"/>
              </a:lnSpc>
              <a:defRPr sz="1800">
                <a:solidFill>
                  <a:schemeClr val="bg1"/>
                </a:solidFill>
              </a:defRPr>
            </a:lvl1pPr>
            <a:lvl2pPr>
              <a:lnSpc>
                <a:spcPct val="150000"/>
              </a:lnSpc>
              <a:defRPr sz="1800">
                <a:solidFill>
                  <a:schemeClr val="bg1"/>
                </a:solidFill>
              </a:defRPr>
            </a:lvl2pPr>
            <a:lvl3pPr>
              <a:lnSpc>
                <a:spcPct val="150000"/>
              </a:lnSpc>
              <a:defRPr sz="1800">
                <a:solidFill>
                  <a:schemeClr val="bg1"/>
                </a:solidFill>
              </a:defRPr>
            </a:lvl3pPr>
            <a:lvl4pPr>
              <a:lnSpc>
                <a:spcPct val="150000"/>
              </a:lnSpc>
              <a:defRPr sz="1800">
                <a:solidFill>
                  <a:schemeClr val="bg1"/>
                </a:solidFill>
              </a:defRPr>
            </a:lvl4pPr>
            <a:lvl5pPr>
              <a:lnSpc>
                <a:spcPct val="150000"/>
              </a:lnSpc>
              <a:defRPr sz="1800">
                <a:solidFill>
                  <a:schemeClr val="bg1"/>
                </a:solidFill>
              </a:defRPr>
            </a:lvl5pPr>
          </a:lstStyle>
          <a:p>
            <a:pPr lvl="0"/>
            <a:r>
              <a:rPr lang="en-US" dirty="0"/>
              <a:t>Please use this space to insert written content as required. Please use </a:t>
            </a:r>
            <a:r>
              <a:rPr lang="en-US" dirty="0" err="1"/>
              <a:t>Lato</a:t>
            </a:r>
            <a:r>
              <a:rPr lang="en-US" dirty="0"/>
              <a:t> or Arial with a minimum font size of 18 </a:t>
            </a:r>
            <a:r>
              <a:rPr lang="en-US" dirty="0" err="1"/>
              <a:t>pt</a:t>
            </a:r>
            <a:r>
              <a:rPr lang="en-US" dirty="0"/>
              <a:t> and avoid changing the </a:t>
            </a:r>
            <a:r>
              <a:rPr lang="en-US" dirty="0" err="1"/>
              <a:t>colour</a:t>
            </a:r>
            <a:r>
              <a:rPr lang="en-US" dirty="0"/>
              <a:t> of the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3329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theme" Target="../theme/theme2.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dirty="0"/>
              <a:t>This is the slide master template</a:t>
            </a:r>
            <a:endParaRPr lang="en-GB" dirty="0"/>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dirty="0"/>
              <a:t>Please select from the available layout slides</a:t>
            </a:r>
            <a:endParaRPr lang="en-GB" dirty="0"/>
          </a:p>
        </p:txBody>
      </p:sp>
      <p:sp>
        <p:nvSpPr>
          <p:cNvPr id="4" name="TextBox 3">
            <a:extLst>
              <a:ext uri="{FF2B5EF4-FFF2-40B4-BE49-F238E27FC236}">
                <a16:creationId xmlns:a16="http://schemas.microsoft.com/office/drawing/2014/main" id="{85C0BEE5-F46E-489E-A982-23DBD40B04C7}"/>
              </a:ext>
            </a:extLst>
          </p:cNvPr>
          <p:cNvSpPr txBox="1"/>
          <p:nvPr userDrawn="1"/>
        </p:nvSpPr>
        <p:spPr>
          <a:xfrm>
            <a:off x="10464802" y="6479432"/>
            <a:ext cx="1681018" cy="369332"/>
          </a:xfrm>
          <a:prstGeom prst="rect">
            <a:avLst/>
          </a:prstGeom>
          <a:noFill/>
        </p:spPr>
        <p:txBody>
          <a:bodyPr wrap="square" rtlCol="0">
            <a:spAutoFit/>
          </a:bodyPr>
          <a:lstStyle/>
          <a:p>
            <a:pPr algn="r"/>
            <a:fld id="{B0D9BCF7-9F5D-465F-A433-C4E25544D769}" type="slidenum">
              <a:rPr lang="en-GB" smtClean="0"/>
              <a:pPr algn="r"/>
              <a:t>‹#›</a:t>
            </a:fld>
            <a:endParaRPr lang="en-GB" dirty="0"/>
          </a:p>
        </p:txBody>
      </p:sp>
    </p:spTree>
    <p:extLst>
      <p:ext uri="{BB962C8B-B14F-4D97-AF65-F5344CB8AC3E}">
        <p14:creationId xmlns:p14="http://schemas.microsoft.com/office/powerpoint/2010/main" val="126810352"/>
      </p:ext>
    </p:extLst>
  </p:cSld>
  <p:clrMap bg1="lt1" tx1="dk1" bg2="lt2" tx2="dk2" accent1="accent1" accent2="accent2" accent3="accent3" accent4="accent4" accent5="accent5" accent6="accent6" hlink="hlink" folHlink="folHlink"/>
  <p:sldLayoutIdLst>
    <p:sldLayoutId id="2147483947" r:id="rId1"/>
    <p:sldLayoutId id="2147483959" r:id="rId2"/>
    <p:sldLayoutId id="2147483961" r:id="rId3"/>
    <p:sldLayoutId id="2147483960" r:id="rId4"/>
    <p:sldLayoutId id="2147483962" r:id="rId5"/>
    <p:sldLayoutId id="2147483963" r:id="rId6"/>
    <p:sldLayoutId id="2147483965" r:id="rId7"/>
    <p:sldLayoutId id="2147483966" r:id="rId8"/>
    <p:sldLayoutId id="2147483967" r:id="rId9"/>
    <p:sldLayoutId id="2147483968" r:id="rId10"/>
    <p:sldLayoutId id="2147483970" r:id="rId11"/>
    <p:sldLayoutId id="2147483969" r:id="rId12"/>
    <p:sldLayoutId id="2147483972" r:id="rId13"/>
    <p:sldLayoutId id="2147483971" r:id="rId14"/>
    <p:sldLayoutId id="2147483973" r:id="rId15"/>
    <p:sldLayoutId id="2147483974" r:id="rId16"/>
    <p:sldLayoutId id="2147483975" r:id="rId17"/>
    <p:sldLayoutId id="2147483976" r:id="rId18"/>
    <p:sldLayoutId id="2147484000" r:id="rId19"/>
    <p:sldLayoutId id="2147484001" r:id="rId20"/>
    <p:sldLayoutId id="2147484002" r:id="rId21"/>
    <p:sldLayoutId id="2147484003" r:id="rId22"/>
    <p:sldLayoutId id="2147483980" r:id="rId23"/>
    <p:sldLayoutId id="2147483981" r:id="rId24"/>
    <p:sldLayoutId id="2147483983" r:id="rId25"/>
    <p:sldLayoutId id="2147483982" r:id="rId26"/>
    <p:sldLayoutId id="2147483978" r:id="rId27"/>
    <p:sldLayoutId id="2147483977" r:id="rId28"/>
    <p:sldLayoutId id="2147483985" r:id="rId29"/>
    <p:sldLayoutId id="2147483986" r:id="rId30"/>
    <p:sldLayoutId id="2147483984" r:id="rId31"/>
    <p:sldLayoutId id="2147483987" r:id="rId32"/>
    <p:sldLayoutId id="2147483988" r:id="rId33"/>
    <p:sldLayoutId id="2147483989" r:id="rId34"/>
    <p:sldLayoutId id="2147483993" r:id="rId35"/>
    <p:sldLayoutId id="2147483994" r:id="rId36"/>
    <p:sldLayoutId id="2147483996" r:id="rId37"/>
    <p:sldLayoutId id="2147483997" r:id="rId38"/>
    <p:sldLayoutId id="2147483998" r:id="rId39"/>
    <p:sldLayoutId id="2147483999" r:id="rId40"/>
  </p:sldLayoutIdLst>
  <p:txStyles>
    <p:titleStyle>
      <a:lvl1pPr algn="l" defTabSz="914400" rtl="0" eaLnBrk="1" latinLnBrk="0" hangingPunct="1">
        <a:lnSpc>
          <a:spcPct val="90000"/>
        </a:lnSpc>
        <a:spcBef>
          <a:spcPct val="0"/>
        </a:spcBef>
        <a:buNone/>
        <a:defRPr sz="4000" b="1" kern="1200">
          <a:solidFill>
            <a:schemeClr val="tx1"/>
          </a:solidFill>
          <a:latin typeface="Lato" panose="020F0502020204030203" pitchFamily="34" charset="0"/>
          <a:ea typeface="Lato" panose="020F0502020204030203" pitchFamily="34" charset="0"/>
          <a:cs typeface="Lato" panose="020F0502020204030203" pitchFamily="34"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 |</a:t>
            </a:r>
          </a:p>
        </p:txBody>
      </p:sp>
      <p:pic>
        <p:nvPicPr>
          <p:cNvPr id="4" name="Picture 3" descr="A picture containing clipart&#10;&#10;Description generated with very high confidence">
            <a:extLst>
              <a:ext uri="{FF2B5EF4-FFF2-40B4-BE49-F238E27FC236}">
                <a16:creationId xmlns:a16="http://schemas.microsoft.com/office/drawing/2014/main" id="{AB097DA4-467D-4D31-8F30-3A87B097F694}"/>
              </a:ext>
            </a:extLst>
          </p:cNvPr>
          <p:cNvPicPr>
            <a:picLocks noChangeAspect="1"/>
          </p:cNvPicPr>
          <p:nvPr userDrawn="1"/>
        </p:nvPicPr>
        <p:blipFill>
          <a:blip r:embed="rId14"/>
          <a:stretch>
            <a:fillRect/>
          </a:stretch>
        </p:blipFill>
        <p:spPr>
          <a:xfrm>
            <a:off x="10535612" y="449435"/>
            <a:ext cx="1080655" cy="436418"/>
          </a:xfrm>
          <a:prstGeom prst="rect">
            <a:avLst/>
          </a:prstGeom>
        </p:spPr>
      </p:pic>
    </p:spTree>
    <p:extLst>
      <p:ext uri="{BB962C8B-B14F-4D97-AF65-F5344CB8AC3E}">
        <p14:creationId xmlns:p14="http://schemas.microsoft.com/office/powerpoint/2010/main" val="3044316522"/>
      </p:ext>
    </p:extLst>
  </p:cSld>
  <p:clrMap bg1="lt1" tx1="dk1" bg2="lt2" tx2="dk2" accent1="accent1" accent2="accent2" accent3="accent3" accent4="accent4" accent5="accent5" accent6="accent6" hlink="hlink" folHlink="folHlink"/>
  <p:sldLayoutIdLst>
    <p:sldLayoutId id="2147484006" r:id="rId1"/>
    <p:sldLayoutId id="2147484007" r:id="rId2"/>
    <p:sldLayoutId id="2147484008" r:id="rId3"/>
    <p:sldLayoutId id="2147484009" r:id="rId4"/>
    <p:sldLayoutId id="2147484010" r:id="rId5"/>
    <p:sldLayoutId id="2147484011" r:id="rId6"/>
    <p:sldLayoutId id="2147484012" r:id="rId7"/>
    <p:sldLayoutId id="2147484013" r:id="rId8"/>
    <p:sldLayoutId id="2147484014" r:id="rId9"/>
    <p:sldLayoutId id="2147484015" r:id="rId10"/>
    <p:sldLayoutId id="2147484016" r:id="rId11"/>
    <p:sldLayoutId id="2147484017"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186642BB-EAB3-4660-9FFE-8B9885D9727A}"/>
              </a:ext>
            </a:extLst>
          </p:cNvPr>
          <p:cNvSpPr>
            <a:spLocks noGrp="1"/>
          </p:cNvSpPr>
          <p:nvPr>
            <p:ph type="title" idx="4294967295"/>
          </p:nvPr>
        </p:nvSpPr>
        <p:spPr>
          <a:xfrm>
            <a:off x="725488" y="782638"/>
            <a:ext cx="4708525" cy="13573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3200" b="1" i="0" u="none" strike="noStrike" kern="1200" cap="none" spc="0" normalizeH="0" baseline="0" noProof="0" dirty="0">
                <a:ln>
                  <a:noFill/>
                </a:ln>
                <a:solidFill>
                  <a:schemeClr val="bg1"/>
                </a:solidFill>
                <a:effectLst/>
                <a:uLnTx/>
                <a:uFillTx/>
                <a:latin typeface="Lato" panose="020F0502020204030203" pitchFamily="34" charset="0"/>
                <a:ea typeface="Lato" panose="020F0502020204030203" pitchFamily="34" charset="0"/>
                <a:cs typeface="Lato" panose="020F0502020204030203" pitchFamily="34" charset="0"/>
              </a:rPr>
              <a:t>Cancer Drugs Fund termination engagement meeting</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GB" sz="2400" b="1" i="0" u="none" strike="noStrike" kern="1200" cap="none" spc="0" normalizeH="0" baseline="0" noProof="0" dirty="0">
                <a:ln>
                  <a:noFill/>
                </a:ln>
                <a:solidFill>
                  <a:schemeClr val="bg1"/>
                </a:solidFill>
                <a:effectLst/>
                <a:uLnTx/>
                <a:uFillTx/>
                <a:latin typeface="Lato" panose="020F0502020204030203" pitchFamily="34" charset="0"/>
                <a:ea typeface="Lato" panose="020F0502020204030203" pitchFamily="34" charset="0"/>
                <a:cs typeface="Lato" panose="020F0502020204030203" pitchFamily="34" charset="0"/>
              </a:rPr>
              <a:t>Patient and professional group Consultees &amp; Commentators</a:t>
            </a:r>
          </a:p>
        </p:txBody>
      </p:sp>
      <p:pic>
        <p:nvPicPr>
          <p:cNvPr id="6" name="Picture Placeholder 5">
            <a:extLst>
              <a:ext uri="{FF2B5EF4-FFF2-40B4-BE49-F238E27FC236}">
                <a16:creationId xmlns:a16="http://schemas.microsoft.com/office/drawing/2014/main" id="{6C1F6E4C-5B68-49B0-8ECA-8FB501685F89}"/>
              </a:ext>
              <a:ext uri="{C183D7F6-B498-43B3-948B-1728B52AA6E4}">
                <adec:decorative xmlns:adec="http://schemas.microsoft.com/office/drawing/2017/decorative" val="1"/>
              </a:ext>
            </a:extLst>
          </p:cNvPr>
          <p:cNvPicPr>
            <a:picLocks noGrp="1" noChangeAspect="1"/>
          </p:cNvPicPr>
          <p:nvPr>
            <p:ph type="pic" sz="quarter" idx="10"/>
          </p:nvPr>
        </p:nvPicPr>
        <p:blipFill>
          <a:blip r:embed="rId2"/>
          <a:srcRect l="18367" r="18367"/>
          <a:stretch>
            <a:fillRect/>
          </a:stretch>
        </p:blipFill>
        <p:spPr/>
      </p:pic>
      <p:sp>
        <p:nvSpPr>
          <p:cNvPr id="5" name="Subtitle 3">
            <a:extLst>
              <a:ext uri="{FF2B5EF4-FFF2-40B4-BE49-F238E27FC236}">
                <a16:creationId xmlns:a16="http://schemas.microsoft.com/office/drawing/2014/main" id="{DF95DFCD-F180-49A3-A21D-CF989699F8E0}"/>
              </a:ext>
            </a:extLst>
          </p:cNvPr>
          <p:cNvSpPr txBox="1">
            <a:spLocks/>
          </p:cNvSpPr>
          <p:nvPr/>
        </p:nvSpPr>
        <p:spPr>
          <a:xfrm>
            <a:off x="724987" y="3543224"/>
            <a:ext cx="4029893" cy="1356518"/>
          </a:xfrm>
          <a:prstGeom prst="rect">
            <a:avLst/>
          </a:prstGeom>
        </p:spPr>
        <p:txBody>
          <a:bodyPr vert="horz" lIns="91440" tIns="45720" rIns="91440" bIns="45720" rtlCol="0">
            <a:normAutofit fontScale="85000" lnSpcReduction="10000"/>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bg1"/>
                </a:solidFill>
                <a:latin typeface="Lato" panose="020F0502020204030203" pitchFamily="34" charset="0"/>
                <a:ea typeface="Lato" panose="020F0502020204030203" pitchFamily="34" charset="0"/>
                <a:cs typeface="Lato" panose="020F0502020204030203"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400" b="1" dirty="0"/>
              <a:t>Pembrolizumab</a:t>
            </a:r>
            <a:r>
              <a:rPr lang="en-GB" sz="2400" dirty="0"/>
              <a:t> (Keytruda) for untreated PD-L1-positive locally advanced or metastatic urothelial cancer when cisplatin is unsuitable (TA522/ID1634)</a:t>
            </a:r>
          </a:p>
        </p:txBody>
      </p:sp>
      <p:sp>
        <p:nvSpPr>
          <p:cNvPr id="7" name="Subtitle 3">
            <a:extLst>
              <a:ext uri="{FF2B5EF4-FFF2-40B4-BE49-F238E27FC236}">
                <a16:creationId xmlns:a16="http://schemas.microsoft.com/office/drawing/2014/main" id="{9AD797D3-E1DA-4895-8D56-C4BB7D6F4F89}"/>
              </a:ext>
            </a:extLst>
          </p:cNvPr>
          <p:cNvSpPr txBox="1">
            <a:spLocks/>
          </p:cNvSpPr>
          <p:nvPr/>
        </p:nvSpPr>
        <p:spPr>
          <a:xfrm>
            <a:off x="724988" y="5052142"/>
            <a:ext cx="3924300" cy="1356518"/>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bg1"/>
                </a:solidFill>
                <a:latin typeface="Lato" panose="020F0502020204030203" pitchFamily="34" charset="0"/>
                <a:ea typeface="Lato" panose="020F0502020204030203" pitchFamily="34" charset="0"/>
                <a:cs typeface="Lato" panose="020F0502020204030203"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t>10 February 2021</a:t>
            </a:r>
          </a:p>
        </p:txBody>
      </p:sp>
    </p:spTree>
    <p:extLst>
      <p:ext uri="{BB962C8B-B14F-4D97-AF65-F5344CB8AC3E}">
        <p14:creationId xmlns:p14="http://schemas.microsoft.com/office/powerpoint/2010/main" val="37529843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AFCF7-1EFA-4582-8A8F-24DC80EB4893}"/>
              </a:ext>
            </a:extLst>
          </p:cNvPr>
          <p:cNvSpPr>
            <a:spLocks noGrp="1"/>
          </p:cNvSpPr>
          <p:nvPr>
            <p:ph type="ctrTitle"/>
          </p:nvPr>
        </p:nvSpPr>
        <p:spPr/>
        <p:txBody>
          <a:bodyPr/>
          <a:lstStyle/>
          <a:p>
            <a:r>
              <a:rPr lang="en-GB" dirty="0"/>
              <a:t>Data collection during managed access</a:t>
            </a:r>
          </a:p>
        </p:txBody>
      </p:sp>
      <p:sp>
        <p:nvSpPr>
          <p:cNvPr id="3" name="Text Placeholder 2">
            <a:extLst>
              <a:ext uri="{FF2B5EF4-FFF2-40B4-BE49-F238E27FC236}">
                <a16:creationId xmlns:a16="http://schemas.microsoft.com/office/drawing/2014/main" id="{303249E1-D9D3-442D-A5CC-0370FA39B4B6}"/>
              </a:ext>
            </a:extLst>
          </p:cNvPr>
          <p:cNvSpPr>
            <a:spLocks noGrp="1"/>
          </p:cNvSpPr>
          <p:nvPr>
            <p:ph type="body" sz="quarter" idx="12"/>
          </p:nvPr>
        </p:nvSpPr>
        <p:spPr>
          <a:xfrm>
            <a:off x="1277433" y="1325880"/>
            <a:ext cx="9866817" cy="4382090"/>
          </a:xfrm>
        </p:spPr>
        <p:txBody>
          <a:bodyPr>
            <a:normAutofit fontScale="25000" lnSpcReduction="20000"/>
          </a:bodyPr>
          <a:lstStyle/>
          <a:p>
            <a:pPr marL="285750" indent="-285750">
              <a:buFont typeface="Arial" panose="020B0604020202020204" pitchFamily="34" charset="0"/>
              <a:buChar char="•"/>
            </a:pPr>
            <a:r>
              <a:rPr lang="en-GB" sz="6400" b="1" dirty="0"/>
              <a:t>Primary data source</a:t>
            </a:r>
            <a:r>
              <a:rPr lang="en-GB" sz="6400" dirty="0"/>
              <a:t>: ongoing KEYNOTE-361 trial</a:t>
            </a:r>
          </a:p>
          <a:p>
            <a:pPr marL="971550" lvl="1" indent="-285750"/>
            <a:r>
              <a:rPr lang="en-GB" sz="6400" dirty="0"/>
              <a:t>phase III RCT assessing pembrolizumab vs chemotherapy (with pre-specified subgroups by PD-L1 score) </a:t>
            </a:r>
          </a:p>
          <a:p>
            <a:pPr marL="971550" lvl="1" indent="-285750"/>
            <a:r>
              <a:rPr lang="en-GB" sz="6400" dirty="0"/>
              <a:t>outcomes: OS, PFS, safety, tolerability, quality of life</a:t>
            </a:r>
          </a:p>
          <a:p>
            <a:pPr marL="971550" lvl="1" indent="-285750"/>
            <a:r>
              <a:rPr lang="en-GB" sz="6400" dirty="0"/>
              <a:t>due to complete November 2019. Reporting was delayed to June 2020 at the company’s request  to account for the additional time needed for the study analysis (due to the sequential nature of the hypothesis testing used in the design of the study).</a:t>
            </a:r>
            <a:endParaRPr lang="en-GB" sz="6400" b="1" dirty="0"/>
          </a:p>
          <a:p>
            <a:pPr marL="285750" indent="-285750">
              <a:buFont typeface="Arial" panose="020B0604020202020204" pitchFamily="34" charset="0"/>
              <a:buChar char="•"/>
            </a:pPr>
            <a:r>
              <a:rPr lang="en-GB" sz="6400" b="1" dirty="0"/>
              <a:t>Secondary data source</a:t>
            </a:r>
            <a:r>
              <a:rPr lang="en-GB" sz="6400" dirty="0"/>
              <a:t>: systemic anti-cancer therapy (SACT) data set</a:t>
            </a:r>
          </a:p>
          <a:p>
            <a:pPr marL="971550" lvl="1" indent="-285750"/>
            <a:r>
              <a:rPr lang="en-GB" sz="6400" dirty="0"/>
              <a:t>nationally collected outcome data for people having systemic anti-cancer therapies in UK practice</a:t>
            </a:r>
          </a:p>
          <a:p>
            <a:pPr marL="971550" lvl="1" indent="-285750"/>
            <a:r>
              <a:rPr lang="en-GB" sz="6400" dirty="0"/>
              <a:t>outcomes: OS, treatment duration, PD-L1 score</a:t>
            </a:r>
          </a:p>
          <a:p>
            <a:pPr marL="971550" lvl="1" indent="-285750"/>
            <a:r>
              <a:rPr lang="en-GB" sz="6400" dirty="0"/>
              <a:t>data collection from 27 July 2018 until 31</a:t>
            </a:r>
            <a:r>
              <a:rPr lang="en-GB" sz="6400" baseline="30000" dirty="0"/>
              <a:t>st</a:t>
            </a:r>
            <a:r>
              <a:rPr lang="en-GB" sz="6400" dirty="0"/>
              <a:t> December 2019* (18 months)</a:t>
            </a:r>
          </a:p>
          <a:p>
            <a:pPr marL="971550" lvl="1" indent="-285750"/>
            <a:r>
              <a:rPr lang="en-GB" sz="6400" dirty="0"/>
              <a:t>this allowed assessment of OS and treatment duration by PD-L1 score.</a:t>
            </a:r>
            <a:endParaRPr lang="en-GB" sz="4000" dirty="0"/>
          </a:p>
          <a:p>
            <a:pPr lvl="1" indent="0">
              <a:buNone/>
            </a:pPr>
            <a:r>
              <a:rPr lang="en-GB" sz="5600" dirty="0"/>
              <a:t>*In July 2018 the EMA restricted the licence to adults with high levels of PD-L1, SACT data collected prior to this date is no longer applicable for this indication.</a:t>
            </a:r>
          </a:p>
          <a:p>
            <a:pPr lvl="1" indent="0">
              <a:buNone/>
            </a:pPr>
            <a:endParaRPr lang="en-GB" dirty="0"/>
          </a:p>
        </p:txBody>
      </p:sp>
    </p:spTree>
    <p:extLst>
      <p:ext uri="{BB962C8B-B14F-4D97-AF65-F5344CB8AC3E}">
        <p14:creationId xmlns:p14="http://schemas.microsoft.com/office/powerpoint/2010/main" val="10267817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52B7A-5733-47CD-8832-1638488DF574}"/>
              </a:ext>
            </a:extLst>
          </p:cNvPr>
          <p:cNvSpPr>
            <a:spLocks noGrp="1"/>
          </p:cNvSpPr>
          <p:nvPr>
            <p:ph type="ctrTitle"/>
          </p:nvPr>
        </p:nvSpPr>
        <p:spPr/>
        <p:txBody>
          <a:bodyPr/>
          <a:lstStyle/>
          <a:p>
            <a:r>
              <a:rPr lang="en-GB" dirty="0"/>
              <a:t>Treatment pathway</a:t>
            </a:r>
          </a:p>
        </p:txBody>
      </p:sp>
      <p:sp>
        <p:nvSpPr>
          <p:cNvPr id="26" name="TextBox 25">
            <a:extLst>
              <a:ext uri="{FF2B5EF4-FFF2-40B4-BE49-F238E27FC236}">
                <a16:creationId xmlns:a16="http://schemas.microsoft.com/office/drawing/2014/main" id="{17AD7CCA-1D4C-4B70-81A4-6622CF25E924}"/>
              </a:ext>
            </a:extLst>
          </p:cNvPr>
          <p:cNvSpPr txBox="1"/>
          <p:nvPr/>
        </p:nvSpPr>
        <p:spPr>
          <a:xfrm>
            <a:off x="1405815" y="6209214"/>
            <a:ext cx="9636654" cy="276999"/>
          </a:xfrm>
          <a:prstGeom prst="rect">
            <a:avLst/>
          </a:prstGeom>
          <a:noFill/>
        </p:spPr>
        <p:txBody>
          <a:bodyPr wrap="square" rtlCol="0">
            <a:spAutoFit/>
          </a:bodyPr>
          <a:lstStyle/>
          <a:p>
            <a:r>
              <a:rPr lang="en-GB" sz="1200" dirty="0">
                <a:solidFill>
                  <a:schemeClr val="bg1"/>
                </a:solidFill>
              </a:rPr>
              <a:t>MVAC- accelerated methotrexate, vinblastine, doxorubicin and cisplatin; G-CSF- granulocyte-colony stimulating factor </a:t>
            </a:r>
          </a:p>
        </p:txBody>
      </p:sp>
      <p:grpSp>
        <p:nvGrpSpPr>
          <p:cNvPr id="8" name="Group 7" descr="Diagram showing the treatment pathway for locally advanced or metastatic urothelial bladder carcinoma. This information is available on the NICE website (NICE Pathway on bladder cancer for other treatments for managing locally advanced or metastatic disease).">
            <a:extLst>
              <a:ext uri="{FF2B5EF4-FFF2-40B4-BE49-F238E27FC236}">
                <a16:creationId xmlns:a16="http://schemas.microsoft.com/office/drawing/2014/main" id="{86B55C97-BBC6-4C2B-823A-AD9AD9AE1F44}"/>
              </a:ext>
            </a:extLst>
          </p:cNvPr>
          <p:cNvGrpSpPr/>
          <p:nvPr/>
        </p:nvGrpSpPr>
        <p:grpSpPr>
          <a:xfrm>
            <a:off x="1636801" y="487510"/>
            <a:ext cx="10046562" cy="5658836"/>
            <a:chOff x="1636801" y="487510"/>
            <a:chExt cx="10046562" cy="5658836"/>
          </a:xfrm>
        </p:grpSpPr>
        <p:sp>
          <p:nvSpPr>
            <p:cNvPr id="4" name="Rectangle: Rounded Corners 3">
              <a:extLst>
                <a:ext uri="{FF2B5EF4-FFF2-40B4-BE49-F238E27FC236}">
                  <a16:creationId xmlns:a16="http://schemas.microsoft.com/office/drawing/2014/main" id="{F0707704-A6AA-43F8-884B-C499F791247B}"/>
                </a:ext>
              </a:extLst>
            </p:cNvPr>
            <p:cNvSpPr/>
            <p:nvPr/>
          </p:nvSpPr>
          <p:spPr>
            <a:xfrm>
              <a:off x="3961989" y="1288866"/>
              <a:ext cx="4145280" cy="8273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Locally advanced or metastatic urothelial bladder carcinoma</a:t>
              </a:r>
            </a:p>
          </p:txBody>
        </p:sp>
        <p:sp>
          <p:nvSpPr>
            <p:cNvPr id="6" name="Rectangle: Rounded Corners 5">
              <a:extLst>
                <a:ext uri="{FF2B5EF4-FFF2-40B4-BE49-F238E27FC236}">
                  <a16:creationId xmlns:a16="http://schemas.microsoft.com/office/drawing/2014/main" id="{9DB639C7-5A26-45F0-84F4-864078ADCF50}"/>
                </a:ext>
              </a:extLst>
            </p:cNvPr>
            <p:cNvSpPr/>
            <p:nvPr/>
          </p:nvSpPr>
          <p:spPr>
            <a:xfrm>
              <a:off x="1636801" y="2634337"/>
              <a:ext cx="2734902" cy="12763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600" dirty="0"/>
                <a:t>Cisplatin + gemcitabine</a:t>
              </a:r>
            </a:p>
            <a:p>
              <a:pPr marL="285750" indent="-285750">
                <a:buFont typeface="Arial" panose="020B0604020202020204" pitchFamily="34" charset="0"/>
                <a:buChar char="•"/>
              </a:pPr>
              <a:r>
                <a:rPr lang="en-GB" sz="1600" dirty="0"/>
                <a:t>MVAC plus G-CSF</a:t>
              </a:r>
            </a:p>
          </p:txBody>
        </p:sp>
        <p:sp>
          <p:nvSpPr>
            <p:cNvPr id="7" name="Rectangle: Rounded Corners 6">
              <a:extLst>
                <a:ext uri="{FF2B5EF4-FFF2-40B4-BE49-F238E27FC236}">
                  <a16:creationId xmlns:a16="http://schemas.microsoft.com/office/drawing/2014/main" id="{32E832E7-CC16-4BEA-8393-F49B2F573AA3}"/>
                </a:ext>
              </a:extLst>
            </p:cNvPr>
            <p:cNvSpPr/>
            <p:nvPr/>
          </p:nvSpPr>
          <p:spPr>
            <a:xfrm>
              <a:off x="7820299" y="2623185"/>
              <a:ext cx="3605348" cy="14790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600" dirty="0"/>
                <a:t>Carboplatin + gemcitabine</a:t>
              </a:r>
            </a:p>
            <a:p>
              <a:pPr marL="285750" indent="-285750">
                <a:buFont typeface="Arial" panose="020B0604020202020204" pitchFamily="34" charset="0"/>
                <a:buChar char="•"/>
              </a:pPr>
              <a:r>
                <a:rPr lang="en-GB" sz="1600" dirty="0"/>
                <a:t>Best supportive care</a:t>
              </a:r>
            </a:p>
            <a:p>
              <a:r>
                <a:rPr lang="en-GB" sz="1600" dirty="0"/>
                <a:t>If PD-L1 positive:</a:t>
              </a:r>
            </a:p>
            <a:p>
              <a:pPr marL="285750" indent="-285750">
                <a:buFont typeface="Arial" panose="020B0604020202020204" pitchFamily="34" charset="0"/>
                <a:buChar char="•"/>
              </a:pPr>
              <a:r>
                <a:rPr lang="en-GB" sz="1600" dirty="0">
                  <a:solidFill>
                    <a:schemeClr val="accent1">
                      <a:lumMod val="50000"/>
                      <a:lumOff val="50000"/>
                    </a:schemeClr>
                  </a:solidFill>
                </a:rPr>
                <a:t>Atezolizumab (TA492)</a:t>
              </a:r>
            </a:p>
            <a:p>
              <a:pPr marL="285750" indent="-285750">
                <a:buFont typeface="Arial" panose="020B0604020202020204" pitchFamily="34" charset="0"/>
                <a:buChar char="•"/>
              </a:pPr>
              <a:r>
                <a:rPr lang="en-GB" sz="1600" b="1" u="sng" dirty="0">
                  <a:solidFill>
                    <a:schemeClr val="accent2">
                      <a:lumMod val="90000"/>
                      <a:lumOff val="10000"/>
                    </a:schemeClr>
                  </a:solidFill>
                  <a:highlight>
                    <a:srgbClr val="C0C0C0"/>
                  </a:highlight>
                </a:rPr>
                <a:t>Pembrolizumab (TA522/ID1634) </a:t>
              </a:r>
            </a:p>
          </p:txBody>
        </p:sp>
        <p:sp>
          <p:nvSpPr>
            <p:cNvPr id="9" name="Rectangle: Rounded Corners 8">
              <a:extLst>
                <a:ext uri="{FF2B5EF4-FFF2-40B4-BE49-F238E27FC236}">
                  <a16:creationId xmlns:a16="http://schemas.microsoft.com/office/drawing/2014/main" id="{6D046291-84B7-428C-87B6-566446B56731}"/>
                </a:ext>
              </a:extLst>
            </p:cNvPr>
            <p:cNvSpPr/>
            <p:nvPr/>
          </p:nvSpPr>
          <p:spPr>
            <a:xfrm>
              <a:off x="1636801" y="4359171"/>
              <a:ext cx="2734902" cy="17871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600" dirty="0"/>
                <a:t>Retreatment with 1</a:t>
              </a:r>
              <a:r>
                <a:rPr lang="en-GB" sz="1600" baseline="30000" dirty="0"/>
                <a:t>st</a:t>
              </a:r>
              <a:r>
                <a:rPr lang="en-GB" sz="1600" dirty="0"/>
                <a:t> line chemotherapy</a:t>
              </a:r>
            </a:p>
            <a:p>
              <a:pPr marL="285750" indent="-285750">
                <a:buFont typeface="Arial" panose="020B0604020202020204" pitchFamily="34" charset="0"/>
                <a:buChar char="•"/>
              </a:pPr>
              <a:r>
                <a:rPr lang="en-GB" sz="1600" dirty="0"/>
                <a:t>Docetaxel or paclitaxel</a:t>
              </a:r>
            </a:p>
            <a:p>
              <a:pPr marL="285750" indent="-285750">
                <a:buFont typeface="Arial" panose="020B0604020202020204" pitchFamily="34" charset="0"/>
                <a:buChar char="•"/>
              </a:pPr>
              <a:r>
                <a:rPr lang="en-GB" sz="1600" dirty="0"/>
                <a:t>Atezolizumab (TA525)</a:t>
              </a:r>
            </a:p>
            <a:p>
              <a:pPr marL="285750" indent="-285750">
                <a:buFont typeface="Arial" panose="020B0604020202020204" pitchFamily="34" charset="0"/>
                <a:buChar char="•"/>
              </a:pPr>
              <a:r>
                <a:rPr lang="en-GB" sz="1600" dirty="0">
                  <a:solidFill>
                    <a:schemeClr val="accent1">
                      <a:lumMod val="50000"/>
                      <a:lumOff val="50000"/>
                    </a:schemeClr>
                  </a:solidFill>
                </a:rPr>
                <a:t>Pembrolizumab (TA519/ID1536)</a:t>
              </a:r>
            </a:p>
            <a:p>
              <a:pPr marL="285750" indent="-285750">
                <a:buFont typeface="Arial" panose="020B0604020202020204" pitchFamily="34" charset="0"/>
                <a:buChar char="•"/>
              </a:pPr>
              <a:r>
                <a:rPr lang="en-GB" sz="1600" dirty="0"/>
                <a:t>Best supportive care</a:t>
              </a:r>
            </a:p>
          </p:txBody>
        </p:sp>
        <p:sp>
          <p:nvSpPr>
            <p:cNvPr id="10" name="Rectangle: Rounded Corners 9">
              <a:extLst>
                <a:ext uri="{FF2B5EF4-FFF2-40B4-BE49-F238E27FC236}">
                  <a16:creationId xmlns:a16="http://schemas.microsoft.com/office/drawing/2014/main" id="{B2A4BA61-4B96-4514-AD23-BE3A3FB0DE64}"/>
                </a:ext>
              </a:extLst>
            </p:cNvPr>
            <p:cNvSpPr/>
            <p:nvPr/>
          </p:nvSpPr>
          <p:spPr>
            <a:xfrm>
              <a:off x="7820299" y="4494054"/>
              <a:ext cx="2965886" cy="154969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en-GB" sz="1600" dirty="0"/>
                <a:t>Carboplatin + paclitaxel</a:t>
              </a:r>
            </a:p>
            <a:p>
              <a:pPr marL="285750" indent="-285750">
                <a:buFont typeface="Arial" panose="020B0604020202020204" pitchFamily="34" charset="0"/>
                <a:buChar char="•"/>
              </a:pPr>
              <a:r>
                <a:rPr lang="en-GB" sz="1600" dirty="0"/>
                <a:t>Gemcitabine + paclitaxel</a:t>
              </a:r>
            </a:p>
            <a:p>
              <a:pPr marL="285750" indent="-285750">
                <a:buFont typeface="Arial" panose="020B0604020202020204" pitchFamily="34" charset="0"/>
                <a:buChar char="•"/>
              </a:pPr>
              <a:r>
                <a:rPr lang="en-GB" sz="1600" dirty="0"/>
                <a:t>Best supportive care</a:t>
              </a:r>
            </a:p>
          </p:txBody>
        </p:sp>
        <p:cxnSp>
          <p:nvCxnSpPr>
            <p:cNvPr id="16" name="Straight Arrow Connector 15">
              <a:extLst>
                <a:ext uri="{FF2B5EF4-FFF2-40B4-BE49-F238E27FC236}">
                  <a16:creationId xmlns:a16="http://schemas.microsoft.com/office/drawing/2014/main" id="{4BBE7474-A711-4884-B6CE-B717050EFF6E}"/>
                </a:ext>
              </a:extLst>
            </p:cNvPr>
            <p:cNvCxnSpPr>
              <a:cxnSpLocks/>
            </p:cNvCxnSpPr>
            <p:nvPr/>
          </p:nvCxnSpPr>
          <p:spPr>
            <a:xfrm>
              <a:off x="9257212" y="4110440"/>
              <a:ext cx="0" cy="374469"/>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9" name="Straight Arrow Connector 18">
              <a:extLst>
                <a:ext uri="{FF2B5EF4-FFF2-40B4-BE49-F238E27FC236}">
                  <a16:creationId xmlns:a16="http://schemas.microsoft.com/office/drawing/2014/main" id="{7BAA5BD1-07A8-48D7-9FCC-2C0459BC7349}"/>
                </a:ext>
              </a:extLst>
            </p:cNvPr>
            <p:cNvCxnSpPr>
              <a:cxnSpLocks/>
            </p:cNvCxnSpPr>
            <p:nvPr/>
          </p:nvCxnSpPr>
          <p:spPr>
            <a:xfrm>
              <a:off x="3065417" y="3923208"/>
              <a:ext cx="0" cy="45720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p:nvGrpSpPr>
            <p:cNvPr id="5" name="Group 4">
              <a:extLst>
                <a:ext uri="{FF2B5EF4-FFF2-40B4-BE49-F238E27FC236}">
                  <a16:creationId xmlns:a16="http://schemas.microsoft.com/office/drawing/2014/main" id="{07E9EDE4-315B-45CC-8D6F-1AF0F74CF927}"/>
                </a:ext>
              </a:extLst>
            </p:cNvPr>
            <p:cNvGrpSpPr/>
            <p:nvPr/>
          </p:nvGrpSpPr>
          <p:grpSpPr>
            <a:xfrm>
              <a:off x="3065417" y="2116181"/>
              <a:ext cx="6104709" cy="505099"/>
              <a:chOff x="3065417" y="2116181"/>
              <a:chExt cx="6104709" cy="505099"/>
            </a:xfrm>
          </p:grpSpPr>
          <p:cxnSp>
            <p:nvCxnSpPr>
              <p:cNvPr id="12" name="Straight Connector 11">
                <a:extLst>
                  <a:ext uri="{FF2B5EF4-FFF2-40B4-BE49-F238E27FC236}">
                    <a16:creationId xmlns:a16="http://schemas.microsoft.com/office/drawing/2014/main" id="{23C35F40-A160-4CD9-BACE-76DB450B99B5}"/>
                  </a:ext>
                </a:extLst>
              </p:cNvPr>
              <p:cNvCxnSpPr/>
              <p:nvPr/>
            </p:nvCxnSpPr>
            <p:spPr>
              <a:xfrm>
                <a:off x="3065417" y="2377440"/>
                <a:ext cx="6104709" cy="0"/>
              </a:xfrm>
              <a:prstGeom prst="line">
                <a:avLst/>
              </a:prstGeom>
              <a:ln w="28575"/>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858791CD-1D8B-479F-A270-6F99F5C7A5B7}"/>
                  </a:ext>
                </a:extLst>
              </p:cNvPr>
              <p:cNvCxnSpPr/>
              <p:nvPr/>
            </p:nvCxnSpPr>
            <p:spPr>
              <a:xfrm>
                <a:off x="3065417" y="2377440"/>
                <a:ext cx="0" cy="24384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11238715-DB63-4E23-95B9-D87B5FA2291A}"/>
                  </a:ext>
                </a:extLst>
              </p:cNvPr>
              <p:cNvCxnSpPr/>
              <p:nvPr/>
            </p:nvCxnSpPr>
            <p:spPr>
              <a:xfrm>
                <a:off x="9170126" y="2377440"/>
                <a:ext cx="0" cy="24384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21" name="Straight Connector 20">
                <a:extLst>
                  <a:ext uri="{FF2B5EF4-FFF2-40B4-BE49-F238E27FC236}">
                    <a16:creationId xmlns:a16="http://schemas.microsoft.com/office/drawing/2014/main" id="{23416090-3D51-4FCE-89CE-DB911A80D058}"/>
                  </a:ext>
                </a:extLst>
              </p:cNvPr>
              <p:cNvCxnSpPr>
                <a:cxnSpLocks/>
                <a:stCxn id="4" idx="2"/>
              </p:cNvCxnSpPr>
              <p:nvPr/>
            </p:nvCxnSpPr>
            <p:spPr>
              <a:xfrm>
                <a:off x="6034629" y="2116181"/>
                <a:ext cx="0" cy="261259"/>
              </a:xfrm>
              <a:prstGeom prst="line">
                <a:avLst/>
              </a:prstGeom>
              <a:ln w="28575"/>
            </p:spPr>
            <p:style>
              <a:lnRef idx="1">
                <a:schemeClr val="dk1"/>
              </a:lnRef>
              <a:fillRef idx="0">
                <a:schemeClr val="dk1"/>
              </a:fillRef>
              <a:effectRef idx="0">
                <a:schemeClr val="dk1"/>
              </a:effectRef>
              <a:fontRef idx="minor">
                <a:schemeClr val="tx1"/>
              </a:fontRef>
            </p:style>
          </p:cxnSp>
        </p:grpSp>
        <p:sp>
          <p:nvSpPr>
            <p:cNvPr id="23" name="TextBox 22">
              <a:extLst>
                <a:ext uri="{FF2B5EF4-FFF2-40B4-BE49-F238E27FC236}">
                  <a16:creationId xmlns:a16="http://schemas.microsoft.com/office/drawing/2014/main" id="{11D6E58B-7A47-4978-8CEF-CBA10510D3C6}"/>
                </a:ext>
              </a:extLst>
            </p:cNvPr>
            <p:cNvSpPr txBox="1"/>
            <p:nvPr/>
          </p:nvSpPr>
          <p:spPr>
            <a:xfrm>
              <a:off x="2002972" y="1906351"/>
              <a:ext cx="1741712" cy="338554"/>
            </a:xfrm>
            <a:prstGeom prst="rect">
              <a:avLst/>
            </a:prstGeom>
            <a:solidFill>
              <a:schemeClr val="bg1"/>
            </a:solidFill>
            <a:ln>
              <a:solidFill>
                <a:schemeClr val="tx1"/>
              </a:solidFill>
              <a:prstDash val="dash"/>
            </a:ln>
          </p:spPr>
          <p:txBody>
            <a:bodyPr wrap="square" rtlCol="0">
              <a:spAutoFit/>
            </a:bodyPr>
            <a:lstStyle/>
            <a:p>
              <a:r>
                <a:rPr lang="en-GB" sz="1600" dirty="0"/>
                <a:t>Cisplatin suitable</a:t>
              </a:r>
            </a:p>
          </p:txBody>
        </p:sp>
        <p:sp>
          <p:nvSpPr>
            <p:cNvPr id="24" name="TextBox 23">
              <a:extLst>
                <a:ext uri="{FF2B5EF4-FFF2-40B4-BE49-F238E27FC236}">
                  <a16:creationId xmlns:a16="http://schemas.microsoft.com/office/drawing/2014/main" id="{929F40C3-46DE-49E6-A941-03307FE47A29}"/>
                </a:ext>
              </a:extLst>
            </p:cNvPr>
            <p:cNvSpPr txBox="1"/>
            <p:nvPr/>
          </p:nvSpPr>
          <p:spPr>
            <a:xfrm>
              <a:off x="8324574" y="1938197"/>
              <a:ext cx="2056044" cy="338554"/>
            </a:xfrm>
            <a:prstGeom prst="rect">
              <a:avLst/>
            </a:prstGeom>
            <a:solidFill>
              <a:schemeClr val="bg1"/>
            </a:solidFill>
            <a:ln>
              <a:solidFill>
                <a:schemeClr val="tx1"/>
              </a:solidFill>
              <a:prstDash val="dash"/>
            </a:ln>
          </p:spPr>
          <p:txBody>
            <a:bodyPr wrap="square" rtlCol="0">
              <a:spAutoFit/>
            </a:bodyPr>
            <a:lstStyle/>
            <a:p>
              <a:r>
                <a:rPr lang="en-GB" sz="1600" dirty="0"/>
                <a:t>Cisplatin unsuitable</a:t>
              </a:r>
            </a:p>
          </p:txBody>
        </p:sp>
        <p:sp>
          <p:nvSpPr>
            <p:cNvPr id="25" name="TextBox 24">
              <a:extLst>
                <a:ext uri="{FF2B5EF4-FFF2-40B4-BE49-F238E27FC236}">
                  <a16:creationId xmlns:a16="http://schemas.microsoft.com/office/drawing/2014/main" id="{AC0D761D-8F92-4A4D-B436-FC132A7AA1EA}"/>
                </a:ext>
              </a:extLst>
            </p:cNvPr>
            <p:cNvSpPr txBox="1"/>
            <p:nvPr/>
          </p:nvSpPr>
          <p:spPr>
            <a:xfrm>
              <a:off x="4670155" y="4066078"/>
              <a:ext cx="2965887" cy="338554"/>
            </a:xfrm>
            <a:prstGeom prst="rect">
              <a:avLst/>
            </a:prstGeom>
            <a:solidFill>
              <a:schemeClr val="bg1"/>
            </a:solidFill>
            <a:ln>
              <a:solidFill>
                <a:schemeClr val="tx1"/>
              </a:solidFill>
              <a:prstDash val="dash"/>
            </a:ln>
          </p:spPr>
          <p:txBody>
            <a:bodyPr wrap="square" rtlCol="0">
              <a:spAutoFit/>
            </a:bodyPr>
            <a:lstStyle/>
            <a:p>
              <a:pPr algn="ctr"/>
              <a:r>
                <a:rPr lang="en-GB" sz="1600" dirty="0"/>
                <a:t>Disease progression</a:t>
              </a:r>
            </a:p>
          </p:txBody>
        </p:sp>
        <p:sp>
          <p:nvSpPr>
            <p:cNvPr id="3" name="TextBox 2">
              <a:extLst>
                <a:ext uri="{FF2B5EF4-FFF2-40B4-BE49-F238E27FC236}">
                  <a16:creationId xmlns:a16="http://schemas.microsoft.com/office/drawing/2014/main" id="{5B3F7136-9042-461A-B657-E1274B411F8A}"/>
                </a:ext>
              </a:extLst>
            </p:cNvPr>
            <p:cNvSpPr txBox="1"/>
            <p:nvPr/>
          </p:nvSpPr>
          <p:spPr>
            <a:xfrm>
              <a:off x="9467850" y="487510"/>
              <a:ext cx="2215513" cy="954107"/>
            </a:xfrm>
            <a:prstGeom prst="rect">
              <a:avLst/>
            </a:prstGeom>
            <a:solidFill>
              <a:schemeClr val="accent6">
                <a:lumMod val="50000"/>
              </a:schemeClr>
            </a:solidFill>
          </p:spPr>
          <p:txBody>
            <a:bodyPr wrap="square" rtlCol="0">
              <a:spAutoFit/>
            </a:bodyPr>
            <a:lstStyle/>
            <a:p>
              <a:r>
                <a:rPr lang="en-GB" sz="1400" b="1" dirty="0">
                  <a:solidFill>
                    <a:schemeClr val="bg1"/>
                  </a:solidFill>
                </a:rPr>
                <a:t>Colour key:</a:t>
              </a:r>
            </a:p>
            <a:p>
              <a:r>
                <a:rPr lang="en-GB" sz="1400" dirty="0">
                  <a:solidFill>
                    <a:schemeClr val="bg1"/>
                  </a:solidFill>
                  <a:highlight>
                    <a:srgbClr val="004751"/>
                  </a:highlight>
                </a:rPr>
                <a:t>Routinely commissioned</a:t>
              </a:r>
            </a:p>
            <a:p>
              <a:r>
                <a:rPr lang="en-GB" sz="1400" dirty="0">
                  <a:solidFill>
                    <a:schemeClr val="accent1">
                      <a:lumMod val="50000"/>
                      <a:lumOff val="50000"/>
                    </a:schemeClr>
                  </a:solidFill>
                  <a:highlight>
                    <a:srgbClr val="004751"/>
                  </a:highlight>
                </a:rPr>
                <a:t>Available within the CDF</a:t>
              </a:r>
            </a:p>
            <a:p>
              <a:r>
                <a:rPr lang="en-GB" sz="1400" b="1" dirty="0">
                  <a:solidFill>
                    <a:schemeClr val="accent2">
                      <a:lumMod val="90000"/>
                      <a:lumOff val="10000"/>
                    </a:schemeClr>
                  </a:solidFill>
                  <a:highlight>
                    <a:srgbClr val="C0C0C0"/>
                  </a:highlight>
                </a:rPr>
                <a:t>To be decommissioned </a:t>
              </a:r>
            </a:p>
          </p:txBody>
        </p:sp>
      </p:grpSp>
    </p:spTree>
    <p:extLst>
      <p:ext uri="{BB962C8B-B14F-4D97-AF65-F5344CB8AC3E}">
        <p14:creationId xmlns:p14="http://schemas.microsoft.com/office/powerpoint/2010/main" val="28768721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C4816C3-6B7E-44C6-A01E-349D5F5C20E8}"/>
              </a:ext>
            </a:extLst>
          </p:cNvPr>
          <p:cNvSpPr>
            <a:spLocks noGrp="1"/>
          </p:cNvSpPr>
          <p:nvPr>
            <p:ph type="ctrTitle"/>
          </p:nvPr>
        </p:nvSpPr>
        <p:spPr/>
        <p:txBody>
          <a:bodyPr>
            <a:normAutofit fontScale="90000"/>
          </a:bodyPr>
          <a:lstStyle/>
          <a:p>
            <a:r>
              <a:rPr lang="en-GB" dirty="0"/>
              <a:t>Clinical outcomes and the evidence driving the decision to terminate</a:t>
            </a:r>
            <a:br>
              <a:rPr lang="en-GB" dirty="0"/>
            </a:br>
            <a:endParaRPr lang="en-GB" dirty="0"/>
          </a:p>
        </p:txBody>
      </p:sp>
      <p:sp>
        <p:nvSpPr>
          <p:cNvPr id="5" name="Subtitle 4">
            <a:extLst>
              <a:ext uri="{FF2B5EF4-FFF2-40B4-BE49-F238E27FC236}">
                <a16:creationId xmlns:a16="http://schemas.microsoft.com/office/drawing/2014/main" id="{954DDC49-4B2A-48D5-BCE7-36C9224A9887}"/>
              </a:ext>
            </a:extLst>
          </p:cNvPr>
          <p:cNvSpPr>
            <a:spLocks noGrp="1"/>
          </p:cNvSpPr>
          <p:nvPr>
            <p:ph type="subTitle" idx="1"/>
          </p:nvPr>
        </p:nvSpPr>
        <p:spPr>
          <a:xfrm>
            <a:off x="794656" y="2775699"/>
            <a:ext cx="5199564" cy="1356518"/>
          </a:xfrm>
        </p:spPr>
        <p:txBody>
          <a:bodyPr/>
          <a:lstStyle/>
          <a:p>
            <a:r>
              <a:rPr lang="en-GB" dirty="0"/>
              <a:t>Presentation by MSD</a:t>
            </a:r>
          </a:p>
        </p:txBody>
      </p:sp>
    </p:spTree>
    <p:extLst>
      <p:ext uri="{BB962C8B-B14F-4D97-AF65-F5344CB8AC3E}">
        <p14:creationId xmlns:p14="http://schemas.microsoft.com/office/powerpoint/2010/main" val="39223215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E31423-4155-4290-AE5C-6960D493B6C4}"/>
              </a:ext>
            </a:extLst>
          </p:cNvPr>
          <p:cNvSpPr>
            <a:spLocks noGrp="1"/>
          </p:cNvSpPr>
          <p:nvPr>
            <p:ph type="ctrTitle"/>
          </p:nvPr>
        </p:nvSpPr>
        <p:spPr/>
        <p:txBody>
          <a:bodyPr/>
          <a:lstStyle/>
          <a:p>
            <a:r>
              <a:rPr lang="en-GB" dirty="0"/>
              <a:t>Decommissioning considerations</a:t>
            </a:r>
          </a:p>
        </p:txBody>
      </p:sp>
      <p:sp>
        <p:nvSpPr>
          <p:cNvPr id="5" name="Subtitle 4">
            <a:extLst>
              <a:ext uri="{FF2B5EF4-FFF2-40B4-BE49-F238E27FC236}">
                <a16:creationId xmlns:a16="http://schemas.microsoft.com/office/drawing/2014/main" id="{565DA3C5-4952-496F-B9F5-01047CFD8031}"/>
              </a:ext>
            </a:extLst>
          </p:cNvPr>
          <p:cNvSpPr>
            <a:spLocks noGrp="1"/>
          </p:cNvSpPr>
          <p:nvPr>
            <p:ph type="subTitle" idx="1"/>
          </p:nvPr>
        </p:nvSpPr>
        <p:spPr/>
        <p:txBody>
          <a:bodyPr/>
          <a:lstStyle/>
          <a:p>
            <a:r>
              <a:rPr lang="en-GB" dirty="0"/>
              <a:t>Presentation by NHS England and NHS Improvement</a:t>
            </a:r>
          </a:p>
        </p:txBody>
      </p:sp>
    </p:spTree>
    <p:extLst>
      <p:ext uri="{BB962C8B-B14F-4D97-AF65-F5344CB8AC3E}">
        <p14:creationId xmlns:p14="http://schemas.microsoft.com/office/powerpoint/2010/main" val="295110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D415322-0EB3-44BF-93F5-517754A0D712}"/>
              </a:ext>
            </a:extLst>
          </p:cNvPr>
          <p:cNvSpPr>
            <a:spLocks noGrp="1"/>
          </p:cNvSpPr>
          <p:nvPr>
            <p:ph type="title"/>
          </p:nvPr>
        </p:nvSpPr>
        <p:spPr>
          <a:xfrm>
            <a:off x="614921" y="1491448"/>
            <a:ext cx="8756073" cy="3773009"/>
          </a:xfrm>
        </p:spPr>
        <p:txBody>
          <a:bodyPr/>
          <a:lstStyle/>
          <a:p>
            <a:r>
              <a:rPr lang="en-GB" dirty="0"/>
              <a:t>Decommissioning of 1</a:t>
            </a:r>
            <a:r>
              <a:rPr lang="en-GB" baseline="30000" dirty="0"/>
              <a:t>st</a:t>
            </a:r>
            <a:r>
              <a:rPr lang="en-GB" dirty="0"/>
              <a:t> line pembrolizumab monotherapy for locally advanced or metastatic urothelial cancer in patients ineligible for cisplatin-containing chemotherapy and whose tumours express PD-L1 with a combined positive score (CPS) of ≥10</a:t>
            </a:r>
          </a:p>
        </p:txBody>
      </p:sp>
    </p:spTree>
    <p:extLst>
      <p:ext uri="{BB962C8B-B14F-4D97-AF65-F5344CB8AC3E}">
        <p14:creationId xmlns:p14="http://schemas.microsoft.com/office/powerpoint/2010/main" val="2644144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CCAB0-8B56-4831-BC89-A963B6CB0EE9}"/>
              </a:ext>
            </a:extLst>
          </p:cNvPr>
          <p:cNvSpPr>
            <a:spLocks noGrp="1"/>
          </p:cNvSpPr>
          <p:nvPr>
            <p:ph type="title"/>
          </p:nvPr>
        </p:nvSpPr>
        <p:spPr>
          <a:xfrm>
            <a:off x="559372" y="537100"/>
            <a:ext cx="9485776" cy="1026657"/>
          </a:xfrm>
        </p:spPr>
        <p:txBody>
          <a:bodyPr/>
          <a:lstStyle/>
          <a:p>
            <a:r>
              <a:rPr lang="en-GB" sz="3200" dirty="0"/>
              <a:t>Decommissioning 1</a:t>
            </a:r>
            <a:r>
              <a:rPr lang="en-GB" sz="3200" baseline="30000" dirty="0"/>
              <a:t>st</a:t>
            </a:r>
            <a:r>
              <a:rPr lang="en-GB" sz="3200" dirty="0"/>
              <a:t> line pembrolizumab for locally advanced or metastatic urothelial cancer</a:t>
            </a:r>
          </a:p>
        </p:txBody>
      </p:sp>
      <p:sp>
        <p:nvSpPr>
          <p:cNvPr id="3" name="Content Placeholder 2">
            <a:extLst>
              <a:ext uri="{FF2B5EF4-FFF2-40B4-BE49-F238E27FC236}">
                <a16:creationId xmlns:a16="http://schemas.microsoft.com/office/drawing/2014/main" id="{882BF918-7DB4-4B17-95D3-87DE9321642F}"/>
              </a:ext>
            </a:extLst>
          </p:cNvPr>
          <p:cNvSpPr>
            <a:spLocks noGrp="1"/>
          </p:cNvSpPr>
          <p:nvPr>
            <p:ph sz="quarter" idx="10"/>
          </p:nvPr>
        </p:nvSpPr>
        <p:spPr>
          <a:xfrm>
            <a:off x="559372" y="1704513"/>
            <a:ext cx="9737567" cy="4616387"/>
          </a:xfrm>
        </p:spPr>
        <p:txBody>
          <a:bodyPr vert="horz" lIns="91440" tIns="45720" rIns="91440" bIns="45720" rtlCol="0" anchor="t">
            <a:noAutofit/>
          </a:bodyPr>
          <a:lstStyle/>
          <a:p>
            <a:r>
              <a:rPr lang="en-GB" sz="2200" dirty="0">
                <a:solidFill>
                  <a:schemeClr val="accent1"/>
                </a:solidFill>
              </a:rPr>
              <a:t>Keynote 052: a large phase 2 study in patients ineligible for cisplatin-based chemotherapy</a:t>
            </a:r>
          </a:p>
          <a:p>
            <a:r>
              <a:rPr lang="en-GB" sz="2200" dirty="0">
                <a:solidFill>
                  <a:schemeClr val="accent1"/>
                </a:solidFill>
              </a:rPr>
              <a:t>50% inadequate renal function, 32% ECOG PS 2, 9% both inadequate renal function and PS 2, 9% with comorbidities (class III heart failure, ≥ grade 2 peripheral neuropathy, ≥ grade 2 hearing loss)</a:t>
            </a:r>
          </a:p>
          <a:p>
            <a:r>
              <a:rPr lang="en-GB" sz="2200" dirty="0">
                <a:solidFill>
                  <a:schemeClr val="accent1"/>
                </a:solidFill>
              </a:rPr>
              <a:t>In 110 patients with CPS ≥ 10, response rate was 47% with a median overall survival of 19 months and a median duration of response which must have been &gt;30 months (MDR was 30 months in the intention to treat analysis of the 370 patients in Keynote 052)</a:t>
            </a:r>
          </a:p>
          <a:p>
            <a:r>
              <a:rPr lang="en-GB" sz="2200" dirty="0">
                <a:solidFill>
                  <a:schemeClr val="accent1"/>
                </a:solidFill>
              </a:rPr>
              <a:t>Pembrolizumab: it is an effective treatment in this 1</a:t>
            </a:r>
            <a:r>
              <a:rPr lang="en-GB" sz="2200" baseline="30000" dirty="0">
                <a:solidFill>
                  <a:schemeClr val="accent1"/>
                </a:solidFill>
              </a:rPr>
              <a:t>st</a:t>
            </a:r>
            <a:r>
              <a:rPr lang="en-GB" sz="2200" dirty="0">
                <a:solidFill>
                  <a:schemeClr val="accent1"/>
                </a:solidFill>
              </a:rPr>
              <a:t> line cisplatin-ineligible setting</a:t>
            </a:r>
          </a:p>
          <a:p>
            <a:r>
              <a:rPr lang="en-GB" sz="2200" dirty="0">
                <a:solidFill>
                  <a:schemeClr val="accent1"/>
                </a:solidFill>
              </a:rPr>
              <a:t>Currently 75 patients/year accessing CDF-funded pembrolizumab monotherapy in this indication</a:t>
            </a:r>
          </a:p>
        </p:txBody>
      </p:sp>
    </p:spTree>
    <p:extLst>
      <p:ext uri="{BB962C8B-B14F-4D97-AF65-F5344CB8AC3E}">
        <p14:creationId xmlns:p14="http://schemas.microsoft.com/office/powerpoint/2010/main" val="34483040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CCAB0-8B56-4831-BC89-A963B6CB0EE9}"/>
              </a:ext>
            </a:extLst>
          </p:cNvPr>
          <p:cNvSpPr>
            <a:spLocks noGrp="1"/>
          </p:cNvSpPr>
          <p:nvPr>
            <p:ph type="title"/>
          </p:nvPr>
        </p:nvSpPr>
        <p:spPr>
          <a:xfrm>
            <a:off x="559372" y="195309"/>
            <a:ext cx="9485776" cy="994299"/>
          </a:xfrm>
        </p:spPr>
        <p:txBody>
          <a:bodyPr/>
          <a:lstStyle/>
          <a:p>
            <a:r>
              <a:rPr lang="en-GB" sz="3200" dirty="0"/>
              <a:t>Decommissioning 1</a:t>
            </a:r>
            <a:r>
              <a:rPr lang="en-GB" sz="3200" baseline="30000" dirty="0"/>
              <a:t>st</a:t>
            </a:r>
            <a:r>
              <a:rPr lang="en-GB" sz="3200" dirty="0"/>
              <a:t> line pembrolizumab for locally advanced or metastatic urothelial cancer (1)</a:t>
            </a:r>
          </a:p>
        </p:txBody>
      </p:sp>
      <p:sp>
        <p:nvSpPr>
          <p:cNvPr id="3" name="Content Placeholder 2">
            <a:extLst>
              <a:ext uri="{FF2B5EF4-FFF2-40B4-BE49-F238E27FC236}">
                <a16:creationId xmlns:a16="http://schemas.microsoft.com/office/drawing/2014/main" id="{882BF918-7DB4-4B17-95D3-87DE9321642F}"/>
              </a:ext>
            </a:extLst>
          </p:cNvPr>
          <p:cNvSpPr>
            <a:spLocks noGrp="1"/>
          </p:cNvSpPr>
          <p:nvPr>
            <p:ph sz="quarter" idx="10"/>
          </p:nvPr>
        </p:nvSpPr>
        <p:spPr>
          <a:xfrm>
            <a:off x="559372" y="1367161"/>
            <a:ext cx="9737567" cy="5295530"/>
          </a:xfrm>
        </p:spPr>
        <p:txBody>
          <a:bodyPr vert="horz" lIns="91440" tIns="45720" rIns="91440" bIns="45720" rtlCol="0" anchor="t">
            <a:noAutofit/>
          </a:bodyPr>
          <a:lstStyle/>
          <a:p>
            <a:r>
              <a:rPr lang="en-GB" sz="2000" dirty="0">
                <a:solidFill>
                  <a:schemeClr val="accent1"/>
                </a:solidFill>
              </a:rPr>
              <a:t>What are the routinely commissioned treatment options for the cisplatin-ineligible patients in 1</a:t>
            </a:r>
            <a:r>
              <a:rPr lang="en-GB" sz="2000" baseline="30000" dirty="0">
                <a:solidFill>
                  <a:schemeClr val="accent1"/>
                </a:solidFill>
              </a:rPr>
              <a:t>st</a:t>
            </a:r>
            <a:r>
              <a:rPr lang="en-GB" sz="2000" dirty="0">
                <a:solidFill>
                  <a:schemeClr val="accent1"/>
                </a:solidFill>
              </a:rPr>
              <a:t> line urothelial cancer?</a:t>
            </a:r>
          </a:p>
          <a:p>
            <a:r>
              <a:rPr lang="en-GB" sz="2000" dirty="0">
                <a:solidFill>
                  <a:schemeClr val="accent1"/>
                </a:solidFill>
              </a:rPr>
              <a:t>Reduced dosages of carboplatin are possible but toxicity becomes increasingly unpredictable in those with greater degrees of renal dysfunction</a:t>
            </a:r>
          </a:p>
          <a:p>
            <a:r>
              <a:rPr lang="en-GB" sz="2000" dirty="0">
                <a:solidFill>
                  <a:schemeClr val="accent1"/>
                </a:solidFill>
              </a:rPr>
              <a:t>Carboplatin and gemcitabine would not be appropriate for many patients of ECOG PS 2 and not for those with heart failure etc</a:t>
            </a:r>
          </a:p>
          <a:p>
            <a:r>
              <a:rPr lang="en-GB" sz="2000" dirty="0">
                <a:solidFill>
                  <a:schemeClr val="accent1"/>
                </a:solidFill>
              </a:rPr>
              <a:t>NHSE&amp;NHSI and NHS clinicians: a true unmet need in routine commissioning as for most patients best supportive care is the likely treatment option</a:t>
            </a:r>
          </a:p>
          <a:p>
            <a:r>
              <a:rPr lang="en-GB" sz="2000" dirty="0">
                <a:solidFill>
                  <a:schemeClr val="accent1"/>
                </a:solidFill>
              </a:rPr>
              <a:t>Pembrolizumab still has a marketing authorisation in this indication</a:t>
            </a:r>
          </a:p>
          <a:p>
            <a:r>
              <a:rPr lang="en-GB" sz="2000" dirty="0">
                <a:solidFill>
                  <a:schemeClr val="accent1"/>
                </a:solidFill>
              </a:rPr>
              <a:t>If NICE appraised and found pembrolizumab to be clinically effective but not cost effective, then patients, clinicians and NHSE&amp;NHSI would know that and this information would be part of the informed consent process in clinical management</a:t>
            </a:r>
          </a:p>
          <a:p>
            <a:r>
              <a:rPr lang="en-GB" sz="2000" dirty="0">
                <a:solidFill>
                  <a:schemeClr val="accent1"/>
                </a:solidFill>
              </a:rPr>
              <a:t>Patients, clinicians and NHSE&amp;I have been denied the opportunity for CDF pembrolizumab to be re-appraised in this 1</a:t>
            </a:r>
            <a:r>
              <a:rPr lang="en-GB" sz="2000" baseline="30000" dirty="0">
                <a:solidFill>
                  <a:schemeClr val="accent1"/>
                </a:solidFill>
              </a:rPr>
              <a:t>st</a:t>
            </a:r>
            <a:r>
              <a:rPr lang="en-GB" sz="2000" dirty="0">
                <a:solidFill>
                  <a:schemeClr val="accent1"/>
                </a:solidFill>
              </a:rPr>
              <a:t> line cisplatin-ineligible urothelial cancer setting</a:t>
            </a:r>
          </a:p>
        </p:txBody>
      </p:sp>
    </p:spTree>
    <p:extLst>
      <p:ext uri="{BB962C8B-B14F-4D97-AF65-F5344CB8AC3E}">
        <p14:creationId xmlns:p14="http://schemas.microsoft.com/office/powerpoint/2010/main" val="3437548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CCAB0-8B56-4831-BC89-A963B6CB0EE9}"/>
              </a:ext>
            </a:extLst>
          </p:cNvPr>
          <p:cNvSpPr>
            <a:spLocks noGrp="1"/>
          </p:cNvSpPr>
          <p:nvPr>
            <p:ph type="title"/>
          </p:nvPr>
        </p:nvSpPr>
        <p:spPr>
          <a:xfrm>
            <a:off x="559372" y="675953"/>
            <a:ext cx="9485776" cy="887804"/>
          </a:xfrm>
        </p:spPr>
        <p:txBody>
          <a:bodyPr/>
          <a:lstStyle/>
          <a:p>
            <a:r>
              <a:rPr lang="en-GB" sz="3200" dirty="0"/>
              <a:t>Decommissioning 1st line pembrolizumab for locally advanced or metastatic urothelial cancer (2)</a:t>
            </a:r>
          </a:p>
        </p:txBody>
      </p:sp>
      <p:sp>
        <p:nvSpPr>
          <p:cNvPr id="3" name="Content Placeholder 2">
            <a:extLst>
              <a:ext uri="{FF2B5EF4-FFF2-40B4-BE49-F238E27FC236}">
                <a16:creationId xmlns:a16="http://schemas.microsoft.com/office/drawing/2014/main" id="{882BF918-7DB4-4B17-95D3-87DE9321642F}"/>
              </a:ext>
            </a:extLst>
          </p:cNvPr>
          <p:cNvSpPr>
            <a:spLocks noGrp="1"/>
          </p:cNvSpPr>
          <p:nvPr>
            <p:ph sz="quarter" idx="10"/>
          </p:nvPr>
        </p:nvSpPr>
        <p:spPr>
          <a:xfrm>
            <a:off x="559372" y="2004134"/>
            <a:ext cx="9737567" cy="2849731"/>
          </a:xfrm>
        </p:spPr>
        <p:txBody>
          <a:bodyPr vert="horz" lIns="91440" tIns="45720" rIns="91440" bIns="45720" rtlCol="0" anchor="t">
            <a:normAutofit fontScale="92500"/>
          </a:bodyPr>
          <a:lstStyle/>
          <a:p>
            <a:r>
              <a:rPr lang="en-GB" sz="2200" dirty="0">
                <a:solidFill>
                  <a:schemeClr val="accent1"/>
                </a:solidFill>
              </a:rPr>
              <a:t>NHS England and NHS Improvement will cease funding, via the CDF, pembrolizumab in this indication from the date of publication of terminated guidance (17</a:t>
            </a:r>
            <a:r>
              <a:rPr lang="en-GB" sz="2200" baseline="30000" dirty="0">
                <a:solidFill>
                  <a:schemeClr val="accent1"/>
                </a:solidFill>
              </a:rPr>
              <a:t>th</a:t>
            </a:r>
            <a:r>
              <a:rPr lang="en-GB" sz="2200" dirty="0">
                <a:solidFill>
                  <a:schemeClr val="accent1"/>
                </a:solidFill>
              </a:rPr>
              <a:t> February 2021)</a:t>
            </a:r>
          </a:p>
          <a:p>
            <a:r>
              <a:rPr lang="en-GB" sz="2200" dirty="0">
                <a:solidFill>
                  <a:schemeClr val="accent1"/>
                </a:solidFill>
              </a:rPr>
              <a:t>Patients currently on treatment for this indication will continue to receive treatment until they and their clinicians agree to stop</a:t>
            </a:r>
          </a:p>
          <a:p>
            <a:pPr lvl="2"/>
            <a:r>
              <a:rPr lang="en-GB" sz="2200" dirty="0">
                <a:solidFill>
                  <a:schemeClr val="accent1"/>
                </a:solidFill>
              </a:rPr>
              <a:t>This will be funded by MSD</a:t>
            </a:r>
          </a:p>
          <a:p>
            <a:pPr marL="228600" lvl="2">
              <a:lnSpc>
                <a:spcPct val="100000"/>
              </a:lnSpc>
              <a:spcBef>
                <a:spcPts val="1000"/>
              </a:spcBef>
            </a:pPr>
            <a:r>
              <a:rPr lang="en-GB" sz="2200" dirty="0">
                <a:solidFill>
                  <a:schemeClr val="accent1"/>
                </a:solidFill>
              </a:rPr>
              <a:t>Due to the short notice of withdrawal of funding, clinicians will have 2 calendar months from the date of publication to start new patients on treatment</a:t>
            </a:r>
          </a:p>
          <a:p>
            <a:pPr lvl="1"/>
            <a:endParaRPr lang="en-GB" sz="1800" dirty="0"/>
          </a:p>
          <a:p>
            <a:pPr marL="0" indent="0">
              <a:buNone/>
            </a:pPr>
            <a:endParaRPr lang="en-GB" sz="2000" b="1" dirty="0">
              <a:solidFill>
                <a:schemeClr val="accent1"/>
              </a:solidFill>
            </a:endParaRPr>
          </a:p>
        </p:txBody>
      </p:sp>
    </p:spTree>
    <p:extLst>
      <p:ext uri="{BB962C8B-B14F-4D97-AF65-F5344CB8AC3E}">
        <p14:creationId xmlns:p14="http://schemas.microsoft.com/office/powerpoint/2010/main" val="599333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4BFECE-FA51-4B61-A643-07FAEEA97D7D}"/>
              </a:ext>
            </a:extLst>
          </p:cNvPr>
          <p:cNvSpPr>
            <a:spLocks noGrp="1"/>
          </p:cNvSpPr>
          <p:nvPr>
            <p:ph type="ctrTitle"/>
          </p:nvPr>
        </p:nvSpPr>
        <p:spPr/>
        <p:txBody>
          <a:bodyPr/>
          <a:lstStyle/>
          <a:p>
            <a:r>
              <a:rPr lang="en-GB" dirty="0"/>
              <a:t>Final NICE guidance termination wording for publication</a:t>
            </a:r>
          </a:p>
        </p:txBody>
      </p:sp>
      <p:sp>
        <p:nvSpPr>
          <p:cNvPr id="5" name="Subtitle 4">
            <a:extLst>
              <a:ext uri="{FF2B5EF4-FFF2-40B4-BE49-F238E27FC236}">
                <a16:creationId xmlns:a16="http://schemas.microsoft.com/office/drawing/2014/main" id="{E3120082-DB9D-4D42-BF7A-DD9FFB478711}"/>
              </a:ext>
            </a:extLst>
          </p:cNvPr>
          <p:cNvSpPr>
            <a:spLocks noGrp="1"/>
          </p:cNvSpPr>
          <p:nvPr>
            <p:ph type="subTitle" idx="1"/>
          </p:nvPr>
        </p:nvSpPr>
        <p:spPr>
          <a:xfrm>
            <a:off x="1403367" y="1753660"/>
            <a:ext cx="9048211" cy="4385884"/>
          </a:xfrm>
        </p:spPr>
        <p:txBody>
          <a:bodyPr>
            <a:normAutofit lnSpcReduction="10000"/>
          </a:bodyPr>
          <a:lstStyle/>
          <a:p>
            <a:pPr>
              <a:lnSpc>
                <a:spcPct val="110000"/>
              </a:lnSpc>
              <a:buFont typeface="Arial" panose="020B0604020202020204" pitchFamily="34" charset="0"/>
              <a:buChar char="•"/>
            </a:pPr>
            <a:r>
              <a:rPr lang="en-GB" dirty="0"/>
              <a:t>NICE is unable to make a recommendation about the use in the NHS of pembrolizumab for untreated PD-L1-positive, locally advanced or metastatic urothelial cancer when cisplatin is unsuitable. Merck Sharp &amp; Dohme has confirmed that it does not intend to make a complete evidence submission for the appraisal. This is because it does not consider that the new evidence collected when pembrolizumab was in the Cancer Drugs Fund (NICE’s technology appraisal guidance 522) shows that it works well enough in this patient population to be cost effective. </a:t>
            </a:r>
          </a:p>
          <a:p>
            <a:pPr marL="0" indent="0">
              <a:lnSpc>
                <a:spcPct val="110000"/>
              </a:lnSpc>
            </a:pPr>
            <a:endParaRPr lang="en-GB" dirty="0"/>
          </a:p>
          <a:p>
            <a:pPr>
              <a:lnSpc>
                <a:spcPct val="110000"/>
              </a:lnSpc>
              <a:buFont typeface="Arial" panose="020B0604020202020204" pitchFamily="34" charset="0"/>
              <a:buChar char="•"/>
            </a:pPr>
            <a:r>
              <a:rPr lang="en-GB" dirty="0"/>
              <a:t>NICE and the company have considered all the options for producing guidance on pembrolizumab for this indication. The decision to terminate this appraisal has not been taken lightly. NICE is disappointed that the committee and stakeholders will not have the opportunity to fully review the new evidence collected.</a:t>
            </a:r>
          </a:p>
          <a:p>
            <a:pPr marL="0" indent="0">
              <a:lnSpc>
                <a:spcPct val="110000"/>
              </a:lnSpc>
            </a:pPr>
            <a:endParaRPr lang="en-GB" dirty="0"/>
          </a:p>
          <a:p>
            <a:pPr>
              <a:lnSpc>
                <a:spcPct val="110000"/>
              </a:lnSpc>
              <a:buFont typeface="Arial" panose="020B0604020202020204" pitchFamily="34" charset="0"/>
              <a:buChar char="•"/>
            </a:pPr>
            <a:r>
              <a:rPr lang="en-GB" dirty="0"/>
              <a:t>See the NICE Pathway on bladder cancer for other treatments for managing locally advanced or metastatic disease.</a:t>
            </a:r>
          </a:p>
          <a:p>
            <a:pPr marL="0" indent="0">
              <a:buNone/>
            </a:pPr>
            <a:endParaRPr lang="en-GB" dirty="0"/>
          </a:p>
        </p:txBody>
      </p:sp>
    </p:spTree>
    <p:extLst>
      <p:ext uri="{BB962C8B-B14F-4D97-AF65-F5344CB8AC3E}">
        <p14:creationId xmlns:p14="http://schemas.microsoft.com/office/powerpoint/2010/main" val="4088660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DC2D8-E415-4747-A5B2-C99F7240075C}"/>
              </a:ext>
            </a:extLst>
          </p:cNvPr>
          <p:cNvSpPr>
            <a:spLocks noGrp="1"/>
          </p:cNvSpPr>
          <p:nvPr>
            <p:ph type="ctrTitle"/>
          </p:nvPr>
        </p:nvSpPr>
        <p:spPr/>
        <p:txBody>
          <a:bodyPr/>
          <a:lstStyle/>
          <a:p>
            <a:r>
              <a:rPr lang="en-GB" dirty="0"/>
              <a:t>Timeline for terminated guidance publication</a:t>
            </a:r>
          </a:p>
        </p:txBody>
      </p:sp>
      <p:sp>
        <p:nvSpPr>
          <p:cNvPr id="3" name="Subtitle 2">
            <a:extLst>
              <a:ext uri="{FF2B5EF4-FFF2-40B4-BE49-F238E27FC236}">
                <a16:creationId xmlns:a16="http://schemas.microsoft.com/office/drawing/2014/main" id="{16A0599B-9FA8-4598-A1CA-8D81F27A08DF}"/>
              </a:ext>
            </a:extLst>
          </p:cNvPr>
          <p:cNvSpPr>
            <a:spLocks noGrp="1"/>
          </p:cNvSpPr>
          <p:nvPr>
            <p:ph type="subTitle" idx="1"/>
          </p:nvPr>
        </p:nvSpPr>
        <p:spPr/>
        <p:txBody>
          <a:bodyPr/>
          <a:lstStyle/>
          <a:p>
            <a:pPr indent="0"/>
            <a:r>
              <a:rPr lang="en-GB" dirty="0"/>
              <a:t>Anticipated timeline for terminated guidance publication: </a:t>
            </a:r>
            <a:r>
              <a:rPr lang="en-GB" u="sng" dirty="0"/>
              <a:t>17 February 2021</a:t>
            </a:r>
          </a:p>
          <a:p>
            <a:pPr indent="0"/>
            <a:endParaRPr lang="en-GB" u="sng" dirty="0"/>
          </a:p>
          <a:p>
            <a:pPr indent="0"/>
            <a:r>
              <a:rPr lang="en-GB" u="sng" dirty="0"/>
              <a:t>Note:</a:t>
            </a:r>
            <a:r>
              <a:rPr lang="en-GB" dirty="0"/>
              <a:t> supporting evidence will be published on the NICE Website alongside the final guidance (including this slide set and the final SACT data report from Public Health England). </a:t>
            </a:r>
          </a:p>
        </p:txBody>
      </p:sp>
    </p:spTree>
    <p:extLst>
      <p:ext uri="{BB962C8B-B14F-4D97-AF65-F5344CB8AC3E}">
        <p14:creationId xmlns:p14="http://schemas.microsoft.com/office/powerpoint/2010/main" val="82097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DCA5FD-E5B6-4DFF-8D0A-5E4E2317EA2E}"/>
              </a:ext>
            </a:extLst>
          </p:cNvPr>
          <p:cNvSpPr>
            <a:spLocks noGrp="1"/>
          </p:cNvSpPr>
          <p:nvPr>
            <p:ph type="ctrTitle"/>
          </p:nvPr>
        </p:nvSpPr>
        <p:spPr/>
        <p:txBody>
          <a:bodyPr/>
          <a:lstStyle/>
          <a:p>
            <a:r>
              <a:rPr lang="en-GB" dirty="0"/>
              <a:t>Confidentiality considerations</a:t>
            </a:r>
          </a:p>
        </p:txBody>
      </p:sp>
      <p:sp>
        <p:nvSpPr>
          <p:cNvPr id="8" name="Text Placeholder 7">
            <a:extLst>
              <a:ext uri="{FF2B5EF4-FFF2-40B4-BE49-F238E27FC236}">
                <a16:creationId xmlns:a16="http://schemas.microsoft.com/office/drawing/2014/main" id="{848432F8-935D-4579-B393-ADF3010F85D1}"/>
              </a:ext>
            </a:extLst>
          </p:cNvPr>
          <p:cNvSpPr>
            <a:spLocks noGrp="1"/>
          </p:cNvSpPr>
          <p:nvPr>
            <p:ph type="body" sz="quarter" idx="12"/>
          </p:nvPr>
        </p:nvSpPr>
        <p:spPr>
          <a:xfrm>
            <a:off x="757705" y="1426369"/>
            <a:ext cx="10553343" cy="4005262"/>
          </a:xfrm>
        </p:spPr>
        <p:txBody>
          <a:bodyPr>
            <a:noAutofit/>
          </a:bodyPr>
          <a:lstStyle/>
          <a:p>
            <a:pPr marL="285750" indent="-285750">
              <a:buFont typeface="Arial" panose="020B0604020202020204" pitchFamily="34" charset="0"/>
              <a:buChar char="•"/>
            </a:pPr>
            <a:r>
              <a:rPr lang="en-GB" sz="1700" dirty="0"/>
              <a:t>The information presented in this meeting is </a:t>
            </a:r>
            <a:r>
              <a:rPr lang="en-GB" sz="1700" b="1" dirty="0">
                <a:solidFill>
                  <a:schemeClr val="accent2">
                    <a:lumMod val="90000"/>
                    <a:lumOff val="10000"/>
                  </a:schemeClr>
                </a:solidFill>
              </a:rPr>
              <a:t>confidential up to the point at which it is published by NICE on its website </a:t>
            </a:r>
            <a:r>
              <a:rPr lang="en-GB" sz="1700" dirty="0"/>
              <a:t>in accordance with NICE’s statement of participation (for technology appraisals).</a:t>
            </a:r>
          </a:p>
          <a:p>
            <a:pPr marL="285750" indent="-285750">
              <a:buFont typeface="Arial" panose="020B0604020202020204" pitchFamily="34" charset="0"/>
              <a:buChar char="•"/>
            </a:pPr>
            <a:r>
              <a:rPr lang="en-GB" sz="1700" dirty="0"/>
              <a:t>Content may be commercially sensitive, or has been provided to the Institute on an academic-in-confidence basis (for example research that has not yet been published), or be depersonalised data (data that is stripped of direct identifiers but contains fields which could be used to indirectly identify an individual through combinations of information).</a:t>
            </a:r>
          </a:p>
          <a:p>
            <a:pPr marL="285750" indent="-285750">
              <a:buFont typeface="Arial" panose="020B0604020202020204" pitchFamily="34" charset="0"/>
              <a:buChar char="•"/>
            </a:pPr>
            <a:r>
              <a:rPr lang="en-GB" sz="1700" dirty="0"/>
              <a:t>To ensure NICE’s processes are as transparent as possible, NICE considers it highly desirable that evidence pivotal to decision making should be publicly available. </a:t>
            </a:r>
          </a:p>
          <a:p>
            <a:pPr marL="971550" lvl="1" indent="-285750"/>
            <a:r>
              <a:rPr lang="en-GB" sz="1700" dirty="0"/>
              <a:t>Under exceptional circumstances, unpublished evidence is accepted under agreement of confidentiality and redacted. However, the Institute expects the company consultee to keep confidential material within their evidence submission to an absolute minimum.</a:t>
            </a:r>
          </a:p>
        </p:txBody>
      </p:sp>
    </p:spTree>
    <p:extLst>
      <p:ext uri="{BB962C8B-B14F-4D97-AF65-F5344CB8AC3E}">
        <p14:creationId xmlns:p14="http://schemas.microsoft.com/office/powerpoint/2010/main" val="1485844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1D9EB0-DB59-48F2-A0A6-B2E1292AAF5B}"/>
              </a:ext>
            </a:extLst>
          </p:cNvPr>
          <p:cNvSpPr>
            <a:spLocks noGrp="1"/>
          </p:cNvSpPr>
          <p:nvPr>
            <p:ph type="ctrTitle"/>
          </p:nvPr>
        </p:nvSpPr>
        <p:spPr/>
        <p:txBody>
          <a:bodyPr/>
          <a:lstStyle/>
          <a:p>
            <a:r>
              <a:rPr lang="en-GB" dirty="0"/>
              <a:t>Next steps and any other business</a:t>
            </a:r>
          </a:p>
        </p:txBody>
      </p:sp>
    </p:spTree>
    <p:extLst>
      <p:ext uri="{BB962C8B-B14F-4D97-AF65-F5344CB8AC3E}">
        <p14:creationId xmlns:p14="http://schemas.microsoft.com/office/powerpoint/2010/main" val="2372074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63DFF-8805-4CCA-8DFF-D155D4827A9B}"/>
              </a:ext>
            </a:extLst>
          </p:cNvPr>
          <p:cNvSpPr>
            <a:spLocks noGrp="1"/>
          </p:cNvSpPr>
          <p:nvPr>
            <p:ph type="ctrTitle"/>
          </p:nvPr>
        </p:nvSpPr>
        <p:spPr/>
        <p:txBody>
          <a:bodyPr/>
          <a:lstStyle/>
          <a:p>
            <a:r>
              <a:rPr lang="en-GB" dirty="0"/>
              <a:t>Agenda</a:t>
            </a:r>
          </a:p>
        </p:txBody>
      </p:sp>
      <p:sp>
        <p:nvSpPr>
          <p:cNvPr id="3" name="Subtitle 2">
            <a:extLst>
              <a:ext uri="{FF2B5EF4-FFF2-40B4-BE49-F238E27FC236}">
                <a16:creationId xmlns:a16="http://schemas.microsoft.com/office/drawing/2014/main" id="{DDCE7C7C-B206-428B-B45A-A3A3C0705D44}"/>
              </a:ext>
            </a:extLst>
          </p:cNvPr>
          <p:cNvSpPr>
            <a:spLocks noGrp="1"/>
          </p:cNvSpPr>
          <p:nvPr>
            <p:ph type="subTitle" idx="1"/>
          </p:nvPr>
        </p:nvSpPr>
        <p:spPr>
          <a:xfrm>
            <a:off x="724988" y="1908074"/>
            <a:ext cx="9011195" cy="2605051"/>
          </a:xfrm>
        </p:spPr>
        <p:txBody>
          <a:bodyPr>
            <a:normAutofit/>
          </a:bodyPr>
          <a:lstStyle/>
          <a:p>
            <a:pPr marL="457200" indent="-457200">
              <a:buFont typeface="+mj-lt"/>
              <a:buAutoNum type="arabicPeriod"/>
            </a:pPr>
            <a:r>
              <a:rPr lang="en-GB" dirty="0"/>
              <a:t>Background and context: the Cancer Drugs Fund and managed access (NICE)</a:t>
            </a:r>
          </a:p>
          <a:p>
            <a:pPr marL="457200" indent="-457200">
              <a:buFont typeface="+mj-lt"/>
              <a:buAutoNum type="arabicPeriod"/>
            </a:pPr>
            <a:r>
              <a:rPr lang="en-GB" dirty="0"/>
              <a:t>Clinical outcomes and the evidence driving the decision to terminate (MSD)</a:t>
            </a:r>
          </a:p>
          <a:p>
            <a:pPr marL="457200" indent="-457200">
              <a:buFont typeface="+mj-lt"/>
              <a:buAutoNum type="arabicPeriod"/>
            </a:pPr>
            <a:r>
              <a:rPr lang="en-GB" dirty="0"/>
              <a:t>Decommissioning considerations (NHS England &amp; NHS Improvement)</a:t>
            </a:r>
          </a:p>
          <a:p>
            <a:pPr marL="457200" indent="-457200">
              <a:buFont typeface="+mj-lt"/>
              <a:buAutoNum type="arabicPeriod"/>
            </a:pPr>
            <a:r>
              <a:rPr lang="en-GB" dirty="0"/>
              <a:t>Termination wording and publication timeline (NICE) </a:t>
            </a:r>
          </a:p>
          <a:p>
            <a:pPr marL="457200" indent="-457200">
              <a:buFont typeface="+mj-lt"/>
              <a:buAutoNum type="arabicPeriod"/>
            </a:pPr>
            <a:r>
              <a:rPr lang="en-GB" dirty="0"/>
              <a:t>Next steps and any other business (NICE)</a:t>
            </a:r>
          </a:p>
          <a:p>
            <a:pPr marL="457200" indent="-457200">
              <a:buFont typeface="+mj-lt"/>
              <a:buAutoNum type="arabicPeriod"/>
            </a:pPr>
            <a:endParaRPr lang="en-GB" dirty="0"/>
          </a:p>
        </p:txBody>
      </p:sp>
    </p:spTree>
    <p:extLst>
      <p:ext uri="{BB962C8B-B14F-4D97-AF65-F5344CB8AC3E}">
        <p14:creationId xmlns:p14="http://schemas.microsoft.com/office/powerpoint/2010/main" val="96203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9F366-B923-4759-84ED-3C5ACA95A665}"/>
              </a:ext>
            </a:extLst>
          </p:cNvPr>
          <p:cNvSpPr>
            <a:spLocks noGrp="1"/>
          </p:cNvSpPr>
          <p:nvPr>
            <p:ph type="ctrTitle"/>
          </p:nvPr>
        </p:nvSpPr>
        <p:spPr/>
        <p:txBody>
          <a:bodyPr/>
          <a:lstStyle/>
          <a:p>
            <a:r>
              <a:rPr lang="en-GB" dirty="0"/>
              <a:t>Key elements of a Cancer Drugs Fund (CDF) recommendation</a:t>
            </a:r>
          </a:p>
        </p:txBody>
      </p:sp>
      <p:sp>
        <p:nvSpPr>
          <p:cNvPr id="26" name="Oval 25">
            <a:extLst>
              <a:ext uri="{FF2B5EF4-FFF2-40B4-BE49-F238E27FC236}">
                <a16:creationId xmlns:a16="http://schemas.microsoft.com/office/drawing/2014/main" id="{9BD1EE26-6F07-4D2C-9AA4-C9DDD84A862A}"/>
              </a:ext>
              <a:ext uri="{C183D7F6-B498-43B3-948B-1728B52AA6E4}">
                <adec:decorative xmlns:adec="http://schemas.microsoft.com/office/drawing/2017/decorative" val="1"/>
              </a:ext>
            </a:extLst>
          </p:cNvPr>
          <p:cNvSpPr/>
          <p:nvPr/>
        </p:nvSpPr>
        <p:spPr>
          <a:xfrm>
            <a:off x="1072193" y="3200774"/>
            <a:ext cx="2261003" cy="2314812"/>
          </a:xfrm>
          <a:prstGeom prst="ellipse">
            <a:avLst/>
          </a:prstGeom>
          <a:solidFill>
            <a:srgbClr val="1864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Placeholder 11">
            <a:extLst>
              <a:ext uri="{FF2B5EF4-FFF2-40B4-BE49-F238E27FC236}">
                <a16:creationId xmlns:a16="http://schemas.microsoft.com/office/drawing/2014/main" id="{CC646526-7CF5-45B2-862A-51E120937D0B}"/>
              </a:ext>
              <a:ext uri="{C183D7F6-B498-43B3-948B-1728B52AA6E4}">
                <adec:decorative xmlns:adec="http://schemas.microsoft.com/office/drawing/2017/decorative" val="0"/>
              </a:ext>
            </a:extLst>
          </p:cNvPr>
          <p:cNvSpPr txBox="1">
            <a:spLocks/>
          </p:cNvSpPr>
          <p:nvPr/>
        </p:nvSpPr>
        <p:spPr>
          <a:xfrm>
            <a:off x="1208837" y="3693610"/>
            <a:ext cx="1975082" cy="10758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Tx/>
              <a:buNone/>
              <a:defRPr sz="20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NHS funded access to promising treatments over a fixed duration</a:t>
            </a:r>
            <a:endParaRPr lang="en-US" sz="1800" dirty="0"/>
          </a:p>
        </p:txBody>
      </p:sp>
      <p:sp>
        <p:nvSpPr>
          <p:cNvPr id="28" name="Oval 27">
            <a:extLst>
              <a:ext uri="{FF2B5EF4-FFF2-40B4-BE49-F238E27FC236}">
                <a16:creationId xmlns:a16="http://schemas.microsoft.com/office/drawing/2014/main" id="{AF80DE02-B3DC-4E9A-A3DB-F2B7AA669289}"/>
              </a:ext>
              <a:ext uri="{C183D7F6-B498-43B3-948B-1728B52AA6E4}">
                <adec:decorative xmlns:adec="http://schemas.microsoft.com/office/drawing/2017/decorative" val="1"/>
              </a:ext>
            </a:extLst>
          </p:cNvPr>
          <p:cNvSpPr/>
          <p:nvPr/>
        </p:nvSpPr>
        <p:spPr>
          <a:xfrm>
            <a:off x="3566247" y="3187190"/>
            <a:ext cx="2261003" cy="2314812"/>
          </a:xfrm>
          <a:prstGeom prst="ellipse">
            <a:avLst/>
          </a:prstGeom>
          <a:solidFill>
            <a:srgbClr val="451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Placeholder 11">
            <a:extLst>
              <a:ext uri="{FF2B5EF4-FFF2-40B4-BE49-F238E27FC236}">
                <a16:creationId xmlns:a16="http://schemas.microsoft.com/office/drawing/2014/main" id="{7ACE3B9A-15FD-473C-860E-67D7E6984CD4}"/>
              </a:ext>
              <a:ext uri="{C183D7F6-B498-43B3-948B-1728B52AA6E4}">
                <adec:decorative xmlns:adec="http://schemas.microsoft.com/office/drawing/2017/decorative" val="0"/>
              </a:ext>
            </a:extLst>
          </p:cNvPr>
          <p:cNvSpPr txBox="1">
            <a:spLocks/>
          </p:cNvSpPr>
          <p:nvPr/>
        </p:nvSpPr>
        <p:spPr>
          <a:xfrm>
            <a:off x="3730061" y="3554272"/>
            <a:ext cx="1904385" cy="10758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Tx/>
              <a:buNone/>
              <a:defRPr sz="20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t>Patient treatment access with concurrent data collection to address uncertainty</a:t>
            </a:r>
            <a:endParaRPr lang="en-US" sz="1800" dirty="0"/>
          </a:p>
        </p:txBody>
      </p:sp>
      <p:sp>
        <p:nvSpPr>
          <p:cNvPr id="30" name="Oval 29">
            <a:extLst>
              <a:ext uri="{FF2B5EF4-FFF2-40B4-BE49-F238E27FC236}">
                <a16:creationId xmlns:a16="http://schemas.microsoft.com/office/drawing/2014/main" id="{1578D9C5-F0B6-433B-9647-47C04FAA1B95}"/>
              </a:ext>
              <a:ext uri="{C183D7F6-B498-43B3-948B-1728B52AA6E4}">
                <adec:decorative xmlns:adec="http://schemas.microsoft.com/office/drawing/2017/decorative" val="1"/>
              </a:ext>
            </a:extLst>
          </p:cNvPr>
          <p:cNvSpPr/>
          <p:nvPr/>
        </p:nvSpPr>
        <p:spPr>
          <a:xfrm>
            <a:off x="6079389" y="3074125"/>
            <a:ext cx="2261003" cy="2314812"/>
          </a:xfrm>
          <a:prstGeom prst="ellipse">
            <a:avLst/>
          </a:prstGeom>
          <a:solidFill>
            <a:srgbClr val="A2BD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Placeholder 11">
            <a:extLst>
              <a:ext uri="{FF2B5EF4-FFF2-40B4-BE49-F238E27FC236}">
                <a16:creationId xmlns:a16="http://schemas.microsoft.com/office/drawing/2014/main" id="{E1E6C87E-FAA7-4ADD-BBB1-E16F2C802797}"/>
              </a:ext>
              <a:ext uri="{C183D7F6-B498-43B3-948B-1728B52AA6E4}">
                <adec:decorative xmlns:adec="http://schemas.microsoft.com/office/drawing/2017/decorative" val="0"/>
              </a:ext>
            </a:extLst>
          </p:cNvPr>
          <p:cNvSpPr txBox="1">
            <a:spLocks/>
          </p:cNvSpPr>
          <p:nvPr/>
        </p:nvSpPr>
        <p:spPr>
          <a:xfrm>
            <a:off x="6222349" y="3554273"/>
            <a:ext cx="1975082" cy="126113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Tx/>
              <a:buNone/>
              <a:defRPr sz="20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solidFill>
                  <a:srgbClr val="222222"/>
                </a:solidFill>
              </a:rPr>
              <a:t>Ongoing data collection via clinical trials and NHS funded national registries </a:t>
            </a:r>
            <a:endParaRPr lang="en-US" sz="1800" dirty="0">
              <a:solidFill>
                <a:srgbClr val="222222"/>
              </a:solidFill>
            </a:endParaRPr>
          </a:p>
        </p:txBody>
      </p:sp>
      <p:sp>
        <p:nvSpPr>
          <p:cNvPr id="32" name="Oval 31">
            <a:extLst>
              <a:ext uri="{FF2B5EF4-FFF2-40B4-BE49-F238E27FC236}">
                <a16:creationId xmlns:a16="http://schemas.microsoft.com/office/drawing/2014/main" id="{AE8B9180-CF79-4D43-B158-843ADFFA810C}"/>
              </a:ext>
              <a:ext uri="{C183D7F6-B498-43B3-948B-1728B52AA6E4}">
                <adec:decorative xmlns:adec="http://schemas.microsoft.com/office/drawing/2017/decorative" val="1"/>
              </a:ext>
            </a:extLst>
          </p:cNvPr>
          <p:cNvSpPr/>
          <p:nvPr/>
        </p:nvSpPr>
        <p:spPr>
          <a:xfrm>
            <a:off x="8592532" y="3074125"/>
            <a:ext cx="2261003" cy="2314812"/>
          </a:xfrm>
          <a:prstGeom prst="ellipse">
            <a:avLst/>
          </a:prstGeom>
          <a:solidFill>
            <a:srgbClr val="ADA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Placeholder 11">
            <a:extLst>
              <a:ext uri="{FF2B5EF4-FFF2-40B4-BE49-F238E27FC236}">
                <a16:creationId xmlns:a16="http://schemas.microsoft.com/office/drawing/2014/main" id="{6EF7D011-4270-4AED-ACAC-B7F99DC37016}"/>
              </a:ext>
              <a:ext uri="{C183D7F6-B498-43B3-948B-1728B52AA6E4}">
                <adec:decorative xmlns:adec="http://schemas.microsoft.com/office/drawing/2017/decorative" val="0"/>
              </a:ext>
            </a:extLst>
          </p:cNvPr>
          <p:cNvSpPr txBox="1">
            <a:spLocks/>
          </p:cNvSpPr>
          <p:nvPr/>
        </p:nvSpPr>
        <p:spPr>
          <a:xfrm>
            <a:off x="8735492" y="3377051"/>
            <a:ext cx="1975082" cy="1075841"/>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Tx/>
              <a:buNone/>
              <a:defRPr sz="2000" kern="1200">
                <a:solidFill>
                  <a:schemeClr val="bg1">
                    <a:lumMod val="95000"/>
                  </a:schemeClr>
                </a:solidFill>
                <a:latin typeface="Lato" panose="020F0502020204030203" pitchFamily="34" charset="0"/>
                <a:ea typeface="Lato" panose="020F0502020204030203" pitchFamily="34" charset="0"/>
                <a:cs typeface="Lato" panose="020F0502020204030203" pitchFamily="34" charset="0"/>
              </a:defRPr>
            </a:lvl1pPr>
            <a:lvl2pPr marL="685800" indent="-228600" algn="l" defTabSz="914400" rtl="0" eaLnBrk="1" latinLnBrk="0" hangingPunct="1">
              <a:lnSpc>
                <a:spcPct val="90000"/>
              </a:lnSpc>
              <a:spcBef>
                <a:spcPts val="500"/>
              </a:spcBef>
              <a:buFontTx/>
              <a:buNone/>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Tx/>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Tx/>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800" dirty="0">
                <a:solidFill>
                  <a:srgbClr val="222222"/>
                </a:solidFill>
              </a:rPr>
              <a:t>Evidence submission and NICE guidance review to inform a long-term NHS commissioning decision</a:t>
            </a:r>
            <a:endParaRPr lang="en-US" sz="1800" dirty="0">
              <a:solidFill>
                <a:srgbClr val="222222"/>
              </a:solidFill>
            </a:endParaRPr>
          </a:p>
        </p:txBody>
      </p:sp>
      <p:sp>
        <p:nvSpPr>
          <p:cNvPr id="35" name="TextBox 34">
            <a:extLst>
              <a:ext uri="{FF2B5EF4-FFF2-40B4-BE49-F238E27FC236}">
                <a16:creationId xmlns:a16="http://schemas.microsoft.com/office/drawing/2014/main" id="{578CC365-1CBB-43F4-AAD3-017A0B751A63}"/>
              </a:ext>
            </a:extLst>
          </p:cNvPr>
          <p:cNvSpPr txBox="1"/>
          <p:nvPr/>
        </p:nvSpPr>
        <p:spPr>
          <a:xfrm>
            <a:off x="496383" y="1771633"/>
            <a:ext cx="10214191" cy="923330"/>
          </a:xfrm>
          <a:prstGeom prst="rect">
            <a:avLst/>
          </a:prstGeom>
          <a:noFill/>
        </p:spPr>
        <p:txBody>
          <a:bodyPr wrap="square">
            <a:spAutoFit/>
          </a:bodyPr>
          <a:lstStyle/>
          <a:p>
            <a:r>
              <a:rPr lang="en-GB" dirty="0"/>
              <a:t>For promising new cancer drugs, NICE committees can recommend treatments for use in managed access that would otherwise have been ‘not recommended for routine commissioning’ due to significant uncertainty.</a:t>
            </a:r>
          </a:p>
        </p:txBody>
      </p:sp>
    </p:spTree>
    <p:extLst>
      <p:ext uri="{BB962C8B-B14F-4D97-AF65-F5344CB8AC3E}">
        <p14:creationId xmlns:p14="http://schemas.microsoft.com/office/powerpoint/2010/main" val="1115105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6799A85F-9E12-4DB5-8F42-8CF7B4196896}"/>
              </a:ext>
            </a:extLst>
          </p:cNvPr>
          <p:cNvSpPr>
            <a:spLocks noGrp="1"/>
          </p:cNvSpPr>
          <p:nvPr>
            <p:ph type="ctrTitle"/>
          </p:nvPr>
        </p:nvSpPr>
        <p:spPr/>
        <p:txBody>
          <a:bodyPr/>
          <a:lstStyle/>
          <a:p>
            <a:r>
              <a:rPr lang="en-GB" dirty="0"/>
              <a:t>NICE committee decision making in the CDF</a:t>
            </a:r>
          </a:p>
        </p:txBody>
      </p:sp>
      <p:sp>
        <p:nvSpPr>
          <p:cNvPr id="4" name="Slide Number Placeholder 3">
            <a:extLst>
              <a:ext uri="{FF2B5EF4-FFF2-40B4-BE49-F238E27FC236}">
                <a16:creationId xmlns:a16="http://schemas.microsoft.com/office/drawing/2014/main" id="{0DB4B974-050B-4839-9687-7E4D636FE5CB}"/>
              </a:ext>
            </a:extLst>
          </p:cNvPr>
          <p:cNvSpPr>
            <a:spLocks noGrp="1"/>
          </p:cNvSpPr>
          <p:nvPr>
            <p:ph type="sldNum" sz="quarter" idx="4294967295"/>
          </p:nvPr>
        </p:nvSpPr>
        <p:spPr>
          <a:xfrm>
            <a:off x="11737975" y="6353175"/>
            <a:ext cx="454025" cy="303213"/>
          </a:xfrm>
          <a:prstGeom prst="rect">
            <a:avLst/>
          </a:prstGeom>
        </p:spPr>
        <p:txBody>
          <a:bodyPr/>
          <a:lstStyle/>
          <a:p>
            <a:pPr defTabSz="946052"/>
            <a:fld id="{DDBE135E-2566-4748-853C-8A3B78F0FB00}" type="slidenum">
              <a:rPr lang="en-GB">
                <a:solidFill>
                  <a:srgbClr val="393938"/>
                </a:solidFill>
                <a:latin typeface="Lato"/>
              </a:rPr>
              <a:pPr defTabSz="946052"/>
              <a:t>5</a:t>
            </a:fld>
            <a:endParaRPr lang="en-GB" dirty="0">
              <a:solidFill>
                <a:srgbClr val="393938"/>
              </a:solidFill>
              <a:latin typeface="Lato"/>
            </a:endParaRPr>
          </a:p>
        </p:txBody>
      </p:sp>
      <p:sp>
        <p:nvSpPr>
          <p:cNvPr id="11" name="Down Arrow 14" descr="Proceed down if each answer is 'yes'">
            <a:extLst>
              <a:ext uri="{FF2B5EF4-FFF2-40B4-BE49-F238E27FC236}">
                <a16:creationId xmlns:a16="http://schemas.microsoft.com/office/drawing/2014/main" id="{E9DAA8A2-92D9-44AF-882F-F2D387457F8B}"/>
              </a:ext>
            </a:extLst>
          </p:cNvPr>
          <p:cNvSpPr/>
          <p:nvPr/>
        </p:nvSpPr>
        <p:spPr>
          <a:xfrm>
            <a:off x="1371392" y="1429947"/>
            <a:ext cx="1564432" cy="5012440"/>
          </a:xfrm>
          <a:prstGeom prst="downArrow">
            <a:avLst/>
          </a:prstGeom>
          <a:solidFill>
            <a:srgbClr val="18646E"/>
          </a:solidFill>
          <a:ln>
            <a:solidFill>
              <a:schemeClr val="accent6">
                <a:lumMod val="75000"/>
              </a:schemeClr>
            </a:solid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defTabSz="829361" fontAlgn="base">
              <a:spcBef>
                <a:spcPct val="0"/>
              </a:spcBef>
              <a:spcAft>
                <a:spcPct val="0"/>
              </a:spcAft>
              <a:defRPr/>
            </a:pPr>
            <a:endParaRPr lang="en-GB" sz="1361" dirty="0">
              <a:solidFill>
                <a:prstClr val="white"/>
              </a:solidFill>
              <a:latin typeface="Lato"/>
            </a:endParaRPr>
          </a:p>
        </p:txBody>
      </p:sp>
      <p:sp>
        <p:nvSpPr>
          <p:cNvPr id="12" name="TextBox 11">
            <a:extLst>
              <a:ext uri="{FF2B5EF4-FFF2-40B4-BE49-F238E27FC236}">
                <a16:creationId xmlns:a16="http://schemas.microsoft.com/office/drawing/2014/main" id="{83146F5D-ECF7-4117-AD4A-54F0F7DD9F29}"/>
              </a:ext>
            </a:extLst>
          </p:cNvPr>
          <p:cNvSpPr txBox="1"/>
          <p:nvPr/>
        </p:nvSpPr>
        <p:spPr>
          <a:xfrm>
            <a:off x="3034088" y="1385308"/>
            <a:ext cx="7088573" cy="715089"/>
          </a:xfrm>
          <a:prstGeom prst="round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defTabSz="829361" fontAlgn="base">
              <a:spcBef>
                <a:spcPct val="0"/>
              </a:spcBef>
              <a:spcAft>
                <a:spcPct val="0"/>
              </a:spcAft>
              <a:defRPr/>
            </a:pPr>
            <a:r>
              <a:rPr lang="en-GB" dirty="0">
                <a:solidFill>
                  <a:srgbClr val="4D4D4D"/>
                </a:solidFill>
                <a:latin typeface="Lato"/>
                <a:cs typeface="Arial" panose="020B0604020202020204" pitchFamily="34" charset="0"/>
              </a:rPr>
              <a:t>Starting point: drug not recommended </a:t>
            </a:r>
            <a:br>
              <a:rPr lang="en-GB" dirty="0">
                <a:solidFill>
                  <a:srgbClr val="4D4D4D"/>
                </a:solidFill>
                <a:latin typeface="Lato"/>
                <a:cs typeface="Arial" panose="020B0604020202020204" pitchFamily="34" charset="0"/>
              </a:rPr>
            </a:br>
            <a:r>
              <a:rPr lang="en-GB" dirty="0">
                <a:solidFill>
                  <a:srgbClr val="4D4D4D"/>
                </a:solidFill>
                <a:latin typeface="Lato"/>
                <a:cs typeface="Arial" panose="020B0604020202020204" pitchFamily="34" charset="0"/>
              </a:rPr>
              <a:t>for routine use due to </a:t>
            </a:r>
            <a:r>
              <a:rPr lang="en-GB" b="1" dirty="0">
                <a:solidFill>
                  <a:srgbClr val="18646E"/>
                </a:solidFill>
                <a:latin typeface="Lato"/>
                <a:cs typeface="Arial" panose="020B0604020202020204" pitchFamily="34" charset="0"/>
              </a:rPr>
              <a:t>clinical uncertainty</a:t>
            </a:r>
          </a:p>
        </p:txBody>
      </p:sp>
      <p:sp>
        <p:nvSpPr>
          <p:cNvPr id="6" name="TextBox 5">
            <a:extLst>
              <a:ext uri="{FF2B5EF4-FFF2-40B4-BE49-F238E27FC236}">
                <a16:creationId xmlns:a16="http://schemas.microsoft.com/office/drawing/2014/main" id="{E1780D6E-C519-492E-BDD2-E66DFC83E141}"/>
              </a:ext>
            </a:extLst>
          </p:cNvPr>
          <p:cNvSpPr txBox="1"/>
          <p:nvPr/>
        </p:nvSpPr>
        <p:spPr>
          <a:xfrm>
            <a:off x="3034088" y="2335708"/>
            <a:ext cx="7088573" cy="715089"/>
          </a:xfrm>
          <a:prstGeom prst="round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defTabSz="829361" fontAlgn="base">
              <a:spcBef>
                <a:spcPct val="0"/>
              </a:spcBef>
              <a:spcAft>
                <a:spcPct val="0"/>
              </a:spcAft>
              <a:defRPr/>
            </a:pPr>
            <a:r>
              <a:rPr lang="en-GB" dirty="0">
                <a:solidFill>
                  <a:srgbClr val="4D4D4D"/>
                </a:solidFill>
                <a:latin typeface="Lato"/>
                <a:cs typeface="Arial" panose="020B0604020202020204" pitchFamily="34" charset="0"/>
              </a:rPr>
              <a:t>1. Is the economic model robust for decision-making? (omitting the clinical uncertainty)</a:t>
            </a:r>
          </a:p>
        </p:txBody>
      </p:sp>
      <p:sp>
        <p:nvSpPr>
          <p:cNvPr id="5" name="TextBox 4">
            <a:extLst>
              <a:ext uri="{FF2B5EF4-FFF2-40B4-BE49-F238E27FC236}">
                <a16:creationId xmlns:a16="http://schemas.microsoft.com/office/drawing/2014/main" id="{B4D83AE7-B50B-4AB8-9E0D-452107EB6289}"/>
              </a:ext>
            </a:extLst>
          </p:cNvPr>
          <p:cNvSpPr txBox="1"/>
          <p:nvPr/>
        </p:nvSpPr>
        <p:spPr>
          <a:xfrm>
            <a:off x="3034087" y="3363055"/>
            <a:ext cx="7037157" cy="715089"/>
          </a:xfrm>
          <a:prstGeom prst="round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defTabSz="829361" fontAlgn="base">
              <a:spcBef>
                <a:spcPct val="0"/>
              </a:spcBef>
              <a:spcAft>
                <a:spcPct val="0"/>
              </a:spcAft>
              <a:defRPr/>
            </a:pPr>
            <a:r>
              <a:rPr lang="en-GB" dirty="0">
                <a:solidFill>
                  <a:srgbClr val="4D4D4D"/>
                </a:solidFill>
                <a:latin typeface="Lato"/>
                <a:cs typeface="Arial" panose="020B0604020202020204" pitchFamily="34" charset="0"/>
              </a:rPr>
              <a:t>2. Does drug have </a:t>
            </a:r>
            <a:r>
              <a:rPr lang="en-GB" b="1" dirty="0">
                <a:solidFill>
                  <a:srgbClr val="18646E"/>
                </a:solidFill>
                <a:latin typeface="Lato"/>
                <a:cs typeface="Arial" panose="020B0604020202020204" pitchFamily="34" charset="0"/>
              </a:rPr>
              <a:t>plausible potential </a:t>
            </a:r>
            <a:r>
              <a:rPr lang="en-GB" dirty="0">
                <a:solidFill>
                  <a:srgbClr val="4D4D4D"/>
                </a:solidFill>
                <a:latin typeface="Lato"/>
                <a:cs typeface="Arial" panose="020B0604020202020204" pitchFamily="34" charset="0"/>
              </a:rPr>
              <a:t>to be cost-effective at the current price?</a:t>
            </a:r>
          </a:p>
        </p:txBody>
      </p:sp>
      <p:sp>
        <p:nvSpPr>
          <p:cNvPr id="7" name="TextBox 6">
            <a:extLst>
              <a:ext uri="{FF2B5EF4-FFF2-40B4-BE49-F238E27FC236}">
                <a16:creationId xmlns:a16="http://schemas.microsoft.com/office/drawing/2014/main" id="{0ECA192B-9C23-497A-BAF4-2DBF73AF3F8D}"/>
              </a:ext>
            </a:extLst>
          </p:cNvPr>
          <p:cNvSpPr txBox="1"/>
          <p:nvPr/>
        </p:nvSpPr>
        <p:spPr>
          <a:xfrm>
            <a:off x="3022077" y="4352988"/>
            <a:ext cx="6985740" cy="408623"/>
          </a:xfrm>
          <a:prstGeom prst="round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defTabSz="829361" fontAlgn="base">
              <a:spcBef>
                <a:spcPct val="0"/>
              </a:spcBef>
              <a:spcAft>
                <a:spcPct val="0"/>
              </a:spcAft>
              <a:defRPr/>
            </a:pPr>
            <a:r>
              <a:rPr lang="en-GB" dirty="0">
                <a:solidFill>
                  <a:srgbClr val="4D4D4D"/>
                </a:solidFill>
                <a:latin typeface="Lato"/>
                <a:cs typeface="Arial" panose="020B0604020202020204" pitchFamily="34" charset="0"/>
              </a:rPr>
              <a:t>3. Could data collection </a:t>
            </a:r>
            <a:r>
              <a:rPr lang="en-GB" b="1" dirty="0">
                <a:solidFill>
                  <a:srgbClr val="18646E"/>
                </a:solidFill>
                <a:latin typeface="Lato"/>
                <a:cs typeface="Arial" panose="020B0604020202020204" pitchFamily="34" charset="0"/>
              </a:rPr>
              <a:t>resolve uncertainty</a:t>
            </a:r>
            <a:r>
              <a:rPr lang="en-GB" dirty="0">
                <a:solidFill>
                  <a:srgbClr val="4D4D4D"/>
                </a:solidFill>
                <a:latin typeface="Lato"/>
                <a:cs typeface="Arial" panose="020B0604020202020204" pitchFamily="34" charset="0"/>
              </a:rPr>
              <a:t>?</a:t>
            </a:r>
          </a:p>
        </p:txBody>
      </p:sp>
      <p:sp>
        <p:nvSpPr>
          <p:cNvPr id="8" name="TextBox 7">
            <a:extLst>
              <a:ext uri="{FF2B5EF4-FFF2-40B4-BE49-F238E27FC236}">
                <a16:creationId xmlns:a16="http://schemas.microsoft.com/office/drawing/2014/main" id="{A73116EB-30C6-4BD5-AFFE-F25B555AFD24}"/>
              </a:ext>
            </a:extLst>
          </p:cNvPr>
          <p:cNvSpPr txBox="1"/>
          <p:nvPr/>
        </p:nvSpPr>
        <p:spPr>
          <a:xfrm>
            <a:off x="3034088" y="4972153"/>
            <a:ext cx="3225444" cy="884072"/>
          </a:xfrm>
          <a:prstGeom prst="roundRect">
            <a:avLst/>
          </a:prstGeom>
        </p:spPr>
        <p:style>
          <a:lnRef idx="2">
            <a:schemeClr val="accent3"/>
          </a:lnRef>
          <a:fillRef idx="1">
            <a:schemeClr val="lt1"/>
          </a:fillRef>
          <a:effectRef idx="0">
            <a:schemeClr val="accent3"/>
          </a:effectRef>
          <a:fontRef idx="minor">
            <a:schemeClr val="dk1"/>
          </a:fontRef>
        </p:style>
        <p:txBody>
          <a:bodyPr wrap="square">
            <a:noAutofit/>
          </a:bodyPr>
          <a:lstStyle/>
          <a:p>
            <a:pPr algn="ctr" defTabSz="829361" fontAlgn="base">
              <a:spcBef>
                <a:spcPct val="0"/>
              </a:spcBef>
              <a:spcAft>
                <a:spcPct val="0"/>
              </a:spcAft>
              <a:defRPr/>
            </a:pPr>
            <a:r>
              <a:rPr lang="en-GB" dirty="0">
                <a:solidFill>
                  <a:srgbClr val="4D4D4D"/>
                </a:solidFill>
                <a:latin typeface="Lato"/>
                <a:cs typeface="Arial" panose="020B0604020202020204" pitchFamily="34" charset="0"/>
              </a:rPr>
              <a:t>4a. Will ongoing studies provide useful data?</a:t>
            </a:r>
          </a:p>
        </p:txBody>
      </p:sp>
      <p:sp>
        <p:nvSpPr>
          <p:cNvPr id="9" name="TextBox 8">
            <a:extLst>
              <a:ext uri="{FF2B5EF4-FFF2-40B4-BE49-F238E27FC236}">
                <a16:creationId xmlns:a16="http://schemas.microsoft.com/office/drawing/2014/main" id="{B1C7F261-9178-496C-B44C-B4011898D770}"/>
              </a:ext>
            </a:extLst>
          </p:cNvPr>
          <p:cNvSpPr txBox="1"/>
          <p:nvPr/>
        </p:nvSpPr>
        <p:spPr>
          <a:xfrm>
            <a:off x="6935472" y="4983835"/>
            <a:ext cx="3013735" cy="884072"/>
          </a:xfrm>
          <a:prstGeom prst="roundRect">
            <a:avLst/>
          </a:prstGeom>
        </p:spPr>
        <p:style>
          <a:lnRef idx="2">
            <a:schemeClr val="accent3"/>
          </a:lnRef>
          <a:fillRef idx="1">
            <a:schemeClr val="lt1"/>
          </a:fillRef>
          <a:effectRef idx="0">
            <a:schemeClr val="accent3"/>
          </a:effectRef>
          <a:fontRef idx="minor">
            <a:schemeClr val="dk1"/>
          </a:fontRef>
        </p:style>
        <p:txBody>
          <a:bodyPr wrap="square">
            <a:noAutofit/>
          </a:bodyPr>
          <a:lstStyle/>
          <a:p>
            <a:pPr algn="ctr" defTabSz="829361" fontAlgn="base">
              <a:spcBef>
                <a:spcPct val="0"/>
              </a:spcBef>
              <a:spcAft>
                <a:spcPct val="0"/>
              </a:spcAft>
              <a:defRPr/>
            </a:pPr>
            <a:r>
              <a:rPr lang="en-GB" dirty="0">
                <a:solidFill>
                  <a:srgbClr val="4D4D4D"/>
                </a:solidFill>
                <a:latin typeface="Lato"/>
                <a:cs typeface="Arial" panose="020B0604020202020204" pitchFamily="34" charset="0"/>
              </a:rPr>
              <a:t>4b. Is real-world </a:t>
            </a:r>
            <a:r>
              <a:rPr lang="en-GB" b="1" dirty="0">
                <a:solidFill>
                  <a:srgbClr val="18646E"/>
                </a:solidFill>
                <a:latin typeface="Lato"/>
                <a:cs typeface="Arial" panose="020B0604020202020204" pitchFamily="34" charset="0"/>
              </a:rPr>
              <a:t>data collection feasible</a:t>
            </a:r>
            <a:r>
              <a:rPr lang="en-GB" dirty="0">
                <a:solidFill>
                  <a:srgbClr val="4D4D4D"/>
                </a:solidFill>
                <a:latin typeface="Lato"/>
                <a:cs typeface="Arial" panose="020B0604020202020204" pitchFamily="34" charset="0"/>
              </a:rPr>
              <a:t>?</a:t>
            </a:r>
          </a:p>
        </p:txBody>
      </p:sp>
      <p:sp>
        <p:nvSpPr>
          <p:cNvPr id="10" name="TextBox 9">
            <a:extLst>
              <a:ext uri="{FF2B5EF4-FFF2-40B4-BE49-F238E27FC236}">
                <a16:creationId xmlns:a16="http://schemas.microsoft.com/office/drawing/2014/main" id="{42349483-1FED-4EE7-B99E-3E9CDA14BF84}"/>
              </a:ext>
            </a:extLst>
          </p:cNvPr>
          <p:cNvSpPr txBox="1"/>
          <p:nvPr/>
        </p:nvSpPr>
        <p:spPr>
          <a:xfrm>
            <a:off x="3118392" y="6022339"/>
            <a:ext cx="6858624" cy="408623"/>
          </a:xfrm>
          <a:prstGeom prst="round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ctr" defTabSz="829361" fontAlgn="base">
              <a:spcBef>
                <a:spcPct val="0"/>
              </a:spcBef>
              <a:spcAft>
                <a:spcPct val="0"/>
              </a:spcAft>
              <a:defRPr/>
            </a:pPr>
            <a:r>
              <a:rPr lang="en-GB" b="1" u="sng" dirty="0">
                <a:solidFill>
                  <a:srgbClr val="4D4D4D"/>
                </a:solidFill>
                <a:latin typeface="Lato"/>
                <a:cs typeface="Arial" panose="020B0604020202020204" pitchFamily="34" charset="0"/>
              </a:rPr>
              <a:t>Consider managed access (CDF) recommendation</a:t>
            </a:r>
          </a:p>
        </p:txBody>
      </p:sp>
      <p:sp>
        <p:nvSpPr>
          <p:cNvPr id="14" name="TextBox 13">
            <a:extLst>
              <a:ext uri="{FF2B5EF4-FFF2-40B4-BE49-F238E27FC236}">
                <a16:creationId xmlns:a16="http://schemas.microsoft.com/office/drawing/2014/main" id="{A96138A6-97C4-4B30-8069-B433B0297C95}"/>
              </a:ext>
              <a:ext uri="{C183D7F6-B498-43B3-948B-1728B52AA6E4}">
                <adec:decorative xmlns:adec="http://schemas.microsoft.com/office/drawing/2017/decorative" val="1"/>
              </a:ext>
            </a:extLst>
          </p:cNvPr>
          <p:cNvSpPr txBox="1"/>
          <p:nvPr/>
        </p:nvSpPr>
        <p:spPr>
          <a:xfrm>
            <a:off x="1676875" y="2918819"/>
            <a:ext cx="964005" cy="1348767"/>
          </a:xfrm>
          <a:prstGeom prst="rect">
            <a:avLst/>
          </a:prstGeom>
          <a:noFill/>
        </p:spPr>
        <p:txBody>
          <a:bodyPr wrap="square">
            <a:spAutoFit/>
          </a:bodyPr>
          <a:lstStyle/>
          <a:p>
            <a:pPr algn="ctr" defTabSz="829361" fontAlgn="base">
              <a:spcBef>
                <a:spcPct val="0"/>
              </a:spcBef>
              <a:spcAft>
                <a:spcPct val="0"/>
              </a:spcAft>
              <a:defRPr/>
            </a:pPr>
            <a:r>
              <a:rPr lang="en-US" sz="1600" b="1" dirty="0">
                <a:solidFill>
                  <a:prstClr val="white"/>
                </a:solidFill>
                <a:latin typeface="Lato"/>
              </a:rPr>
              <a:t>Proceed down if each answer is ‘YES</a:t>
            </a:r>
            <a:r>
              <a:rPr lang="en-US" sz="1600" dirty="0">
                <a:solidFill>
                  <a:prstClr val="white"/>
                </a:solidFill>
                <a:latin typeface="Lato"/>
              </a:rPr>
              <a:t>’</a:t>
            </a:r>
            <a:endParaRPr lang="en-GB" sz="1600" dirty="0">
              <a:solidFill>
                <a:prstClr val="white"/>
              </a:solidFill>
              <a:latin typeface="Lato"/>
            </a:endParaRPr>
          </a:p>
        </p:txBody>
      </p:sp>
    </p:spTree>
    <p:extLst>
      <p:ext uri="{BB962C8B-B14F-4D97-AF65-F5344CB8AC3E}">
        <p14:creationId xmlns:p14="http://schemas.microsoft.com/office/powerpoint/2010/main" val="1051797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6" grpId="0" animBg="1"/>
      <p:bldP spid="5"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FBA0C59-2ED4-41F3-8F38-D625A4D14C34}"/>
              </a:ext>
            </a:extLst>
          </p:cNvPr>
          <p:cNvSpPr>
            <a:spLocks noGrp="1"/>
          </p:cNvSpPr>
          <p:nvPr>
            <p:ph type="ctrTitle"/>
          </p:nvPr>
        </p:nvSpPr>
        <p:spPr>
          <a:xfrm>
            <a:off x="496384" y="697028"/>
            <a:ext cx="2734496" cy="4190385"/>
          </a:xfrm>
        </p:spPr>
        <p:txBody>
          <a:bodyPr/>
          <a:lstStyle/>
          <a:p>
            <a:r>
              <a:rPr lang="en-GB" dirty="0"/>
              <a:t>Principles of a CDF managed access agreement</a:t>
            </a:r>
          </a:p>
        </p:txBody>
      </p:sp>
      <p:graphicFrame>
        <p:nvGraphicFramePr>
          <p:cNvPr id="4" name="Table 5">
            <a:extLst>
              <a:ext uri="{FF2B5EF4-FFF2-40B4-BE49-F238E27FC236}">
                <a16:creationId xmlns:a16="http://schemas.microsoft.com/office/drawing/2014/main" id="{BA27498A-01F9-456E-A814-B6354DFE9E66}"/>
              </a:ext>
            </a:extLst>
          </p:cNvPr>
          <p:cNvGraphicFramePr>
            <a:graphicFrameLocks/>
          </p:cNvGraphicFramePr>
          <p:nvPr>
            <p:extLst>
              <p:ext uri="{D42A27DB-BD31-4B8C-83A1-F6EECF244321}">
                <p14:modId xmlns:p14="http://schemas.microsoft.com/office/powerpoint/2010/main" val="2989967456"/>
              </p:ext>
            </p:extLst>
          </p:nvPr>
        </p:nvGraphicFramePr>
        <p:xfrm>
          <a:off x="4357302" y="1910721"/>
          <a:ext cx="6903724" cy="4167039"/>
        </p:xfrm>
        <a:graphic>
          <a:graphicData uri="http://schemas.openxmlformats.org/drawingml/2006/table">
            <a:tbl>
              <a:tblPr firstRow="1" bandRow="1">
                <a:tableStyleId>{E8B1032C-EA38-4F05-BA0D-38AFFFC7BED3}</a:tableStyleId>
              </a:tblPr>
              <a:tblGrid>
                <a:gridCol w="1626027">
                  <a:extLst>
                    <a:ext uri="{9D8B030D-6E8A-4147-A177-3AD203B41FA5}">
                      <a16:colId xmlns:a16="http://schemas.microsoft.com/office/drawing/2014/main" val="1061190347"/>
                    </a:ext>
                  </a:extLst>
                </a:gridCol>
                <a:gridCol w="5277697">
                  <a:extLst>
                    <a:ext uri="{9D8B030D-6E8A-4147-A177-3AD203B41FA5}">
                      <a16:colId xmlns:a16="http://schemas.microsoft.com/office/drawing/2014/main" val="2755645137"/>
                    </a:ext>
                  </a:extLst>
                </a:gridCol>
              </a:tblGrid>
              <a:tr h="938035">
                <a:tc>
                  <a:txBody>
                    <a:bodyPr/>
                    <a:lstStyle/>
                    <a:p>
                      <a:r>
                        <a:rPr lang="en-GB" sz="1800" b="0" dirty="0">
                          <a:solidFill>
                            <a:schemeClr val="tx1"/>
                          </a:solidFill>
                        </a:rPr>
                        <a:t>NHS England and NHS Improvement</a:t>
                      </a:r>
                    </a:p>
                  </a:txBody>
                  <a:tcPr marL="90196" marR="90196" marT="45098" marB="45098"/>
                </a:tc>
                <a:tc>
                  <a:txBody>
                    <a:bodyPr/>
                    <a:lstStyle/>
                    <a:p>
                      <a:pPr marL="285750" indent="-285750" algn="l" defTabSz="1043056" rtl="0" eaLnBrk="1" latinLnBrk="0" hangingPunct="1">
                        <a:buFont typeface="Arial" panose="020B0604020202020204" pitchFamily="34" charset="0"/>
                        <a:buChar char="•"/>
                      </a:pPr>
                      <a:r>
                        <a:rPr lang="en-GB" sz="1800" b="0" kern="1200" dirty="0">
                          <a:solidFill>
                            <a:schemeClr val="tx1"/>
                          </a:solidFill>
                          <a:latin typeface="+mn-lt"/>
                          <a:ea typeface="+mn-ea"/>
                          <a:cs typeface="+mn-cs"/>
                        </a:rPr>
                        <a:t>Investment in the new treatment and real world data collection.</a:t>
                      </a:r>
                    </a:p>
                    <a:p>
                      <a:pPr marL="0" indent="0" algn="l" defTabSz="1043056" rtl="0" eaLnBrk="1" latinLnBrk="0" hangingPunct="1">
                        <a:buFont typeface="Arial" panose="020B0604020202020204" pitchFamily="34" charset="0"/>
                        <a:buNone/>
                      </a:pPr>
                      <a:endParaRPr lang="en-GB" sz="1800" b="0" kern="1200" dirty="0">
                        <a:solidFill>
                          <a:schemeClr val="tx1"/>
                        </a:solidFill>
                        <a:latin typeface="+mn-lt"/>
                        <a:ea typeface="+mn-ea"/>
                        <a:cs typeface="+mn-cs"/>
                      </a:endParaRPr>
                    </a:p>
                  </a:txBody>
                  <a:tcPr marL="90196" marR="90196" marT="45098" marB="45098"/>
                </a:tc>
                <a:extLst>
                  <a:ext uri="{0D108BD9-81ED-4DB2-BD59-A6C34878D82A}">
                    <a16:rowId xmlns:a16="http://schemas.microsoft.com/office/drawing/2014/main" val="1122413476"/>
                  </a:ext>
                </a:extLst>
              </a:tr>
              <a:tr h="1749795">
                <a:tc>
                  <a:txBody>
                    <a:bodyPr/>
                    <a:lstStyle/>
                    <a:p>
                      <a:r>
                        <a:rPr lang="en-GB" sz="1800" dirty="0">
                          <a:solidFill>
                            <a:schemeClr val="tx1"/>
                          </a:solidFill>
                        </a:rPr>
                        <a:t>NICE</a:t>
                      </a:r>
                    </a:p>
                  </a:txBody>
                  <a:tcPr marL="90196" marR="90196" marT="45098" marB="45098"/>
                </a:tc>
                <a:tc>
                  <a:txBody>
                    <a:bodyPr/>
                    <a:lstStyle/>
                    <a:p>
                      <a:pPr marL="285750" indent="-285750">
                        <a:buFont typeface="Arial" panose="020B0604020202020204" pitchFamily="34" charset="0"/>
                        <a:buChar char="•"/>
                      </a:pPr>
                      <a:r>
                        <a:rPr lang="en-GB" sz="1800" dirty="0">
                          <a:solidFill>
                            <a:schemeClr val="tx1"/>
                          </a:solidFill>
                        </a:rPr>
                        <a:t>Monitoring of the real world data collections in collaboration with Public Health England</a:t>
                      </a:r>
                    </a:p>
                    <a:p>
                      <a:pPr marL="285750" indent="-285750">
                        <a:buFont typeface="Arial" panose="020B0604020202020204" pitchFamily="34" charset="0"/>
                        <a:buChar char="•"/>
                      </a:pPr>
                      <a:r>
                        <a:rPr lang="en-GB" sz="1800" dirty="0">
                          <a:solidFill>
                            <a:schemeClr val="tx1"/>
                          </a:solidFill>
                        </a:rPr>
                        <a:t>Allocation of resource to review new evidence at the end of the managed access period and publish a final treatment recommendation. </a:t>
                      </a:r>
                    </a:p>
                    <a:p>
                      <a:pPr marL="0" indent="0">
                        <a:buFont typeface="Arial" panose="020B0604020202020204" pitchFamily="34" charset="0"/>
                        <a:buNone/>
                      </a:pPr>
                      <a:endParaRPr lang="en-GB" sz="1800" dirty="0">
                        <a:solidFill>
                          <a:schemeClr val="tx1"/>
                        </a:solidFill>
                      </a:endParaRPr>
                    </a:p>
                  </a:txBody>
                  <a:tcPr marL="90196" marR="90196" marT="45098" marB="45098"/>
                </a:tc>
                <a:extLst>
                  <a:ext uri="{0D108BD9-81ED-4DB2-BD59-A6C34878D82A}">
                    <a16:rowId xmlns:a16="http://schemas.microsoft.com/office/drawing/2014/main" val="3908836565"/>
                  </a:ext>
                </a:extLst>
              </a:tr>
              <a:tr h="1479209">
                <a:tc>
                  <a:txBody>
                    <a:bodyPr/>
                    <a:lstStyle/>
                    <a:p>
                      <a:r>
                        <a:rPr lang="en-GB" sz="1800" dirty="0">
                          <a:solidFill>
                            <a:schemeClr val="tx1"/>
                          </a:solidFill>
                        </a:rPr>
                        <a:t>Company</a:t>
                      </a:r>
                    </a:p>
                  </a:txBody>
                  <a:tcPr marL="90196" marR="90196" marT="45098" marB="45098"/>
                </a:tc>
                <a:tc>
                  <a:txBody>
                    <a:bodyPr/>
                    <a:lstStyle/>
                    <a:p>
                      <a:pPr marL="342900" indent="-342900">
                        <a:buFont typeface="Arial" panose="020B0604020202020204" pitchFamily="34" charset="0"/>
                        <a:buChar char="•"/>
                      </a:pPr>
                      <a:r>
                        <a:rPr lang="en-GB" sz="1800" dirty="0">
                          <a:solidFill>
                            <a:schemeClr val="tx1"/>
                          </a:solidFill>
                        </a:rPr>
                        <a:t>Management and delivery of the primary data source (clinical trial) </a:t>
                      </a:r>
                    </a:p>
                    <a:p>
                      <a:pPr marL="342900" indent="-342900">
                        <a:buFont typeface="Arial" panose="020B0604020202020204" pitchFamily="34" charset="0"/>
                        <a:buChar char="•"/>
                      </a:pPr>
                      <a:r>
                        <a:rPr lang="en-GB" sz="1800" dirty="0">
                          <a:solidFill>
                            <a:schemeClr val="tx1"/>
                          </a:solidFill>
                        </a:rPr>
                        <a:t>Submission of an evidence dossier to NICE at the end of the managed access period and payment for NICE guidance review.</a:t>
                      </a:r>
                    </a:p>
                  </a:txBody>
                  <a:tcPr marL="90196" marR="90196" marT="45098" marB="45098"/>
                </a:tc>
                <a:extLst>
                  <a:ext uri="{0D108BD9-81ED-4DB2-BD59-A6C34878D82A}">
                    <a16:rowId xmlns:a16="http://schemas.microsoft.com/office/drawing/2014/main" val="3937318485"/>
                  </a:ext>
                </a:extLst>
              </a:tr>
            </a:tbl>
          </a:graphicData>
        </a:graphic>
      </p:graphicFrame>
      <p:sp>
        <p:nvSpPr>
          <p:cNvPr id="16" name="TextBox 15">
            <a:extLst>
              <a:ext uri="{FF2B5EF4-FFF2-40B4-BE49-F238E27FC236}">
                <a16:creationId xmlns:a16="http://schemas.microsoft.com/office/drawing/2014/main" id="{31E261CA-2436-4770-8BC9-D1A91735B5D3}"/>
              </a:ext>
            </a:extLst>
          </p:cNvPr>
          <p:cNvSpPr txBox="1"/>
          <p:nvPr/>
        </p:nvSpPr>
        <p:spPr>
          <a:xfrm>
            <a:off x="4313340" y="888616"/>
            <a:ext cx="6991648" cy="646331"/>
          </a:xfrm>
          <a:prstGeom prst="rect">
            <a:avLst/>
          </a:prstGeom>
          <a:noFill/>
        </p:spPr>
        <p:txBody>
          <a:bodyPr wrap="square">
            <a:spAutoFit/>
          </a:bodyPr>
          <a:lstStyle/>
          <a:p>
            <a:r>
              <a:rPr lang="en-GB" dirty="0"/>
              <a:t>A CDF managed access agreement is a risk sharing model that relies on important contributions from each stakeholder group.</a:t>
            </a:r>
          </a:p>
        </p:txBody>
      </p:sp>
    </p:spTree>
    <p:extLst>
      <p:ext uri="{BB962C8B-B14F-4D97-AF65-F5344CB8AC3E}">
        <p14:creationId xmlns:p14="http://schemas.microsoft.com/office/powerpoint/2010/main" val="2016844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DE9AE-2C6B-4D01-9C90-59F125D4FAF5}"/>
              </a:ext>
            </a:extLst>
          </p:cNvPr>
          <p:cNvSpPr>
            <a:spLocks noGrp="1"/>
          </p:cNvSpPr>
          <p:nvPr>
            <p:ph type="ctrTitle"/>
          </p:nvPr>
        </p:nvSpPr>
        <p:spPr>
          <a:xfrm>
            <a:off x="239208" y="193256"/>
            <a:ext cx="11178381" cy="1276350"/>
          </a:xfrm>
        </p:spPr>
        <p:txBody>
          <a:bodyPr/>
          <a:lstStyle/>
          <a:p>
            <a:r>
              <a:rPr lang="en-GB" dirty="0"/>
              <a:t>CDF recommendation pathway</a:t>
            </a:r>
          </a:p>
        </p:txBody>
      </p:sp>
      <p:grpSp>
        <p:nvGrpSpPr>
          <p:cNvPr id="3" name="Group 2" descr="Flow diagram describing the CDF recommendation pathway. If a termination is indicated by the company there is an engagement with NHSE&amp;I and NICE to explore options to proceed with a CDF guidance review. If the issues contact be addressed, NICE will proceed with a termination including a C&amp;C engagement meeting and publication of the clinical data collected during the managed access period.">
            <a:extLst>
              <a:ext uri="{FF2B5EF4-FFF2-40B4-BE49-F238E27FC236}">
                <a16:creationId xmlns:a16="http://schemas.microsoft.com/office/drawing/2014/main" id="{E07552C8-A90A-4094-ACF7-848F0B800B56}"/>
              </a:ext>
            </a:extLst>
          </p:cNvPr>
          <p:cNvGrpSpPr/>
          <p:nvPr/>
        </p:nvGrpSpPr>
        <p:grpSpPr>
          <a:xfrm>
            <a:off x="473503" y="998130"/>
            <a:ext cx="11099254" cy="5594487"/>
            <a:chOff x="473503" y="998130"/>
            <a:chExt cx="11099254" cy="5594487"/>
          </a:xfrm>
        </p:grpSpPr>
        <p:sp>
          <p:nvSpPr>
            <p:cNvPr id="4" name="TextBox 22">
              <a:extLst>
                <a:ext uri="{FF2B5EF4-FFF2-40B4-BE49-F238E27FC236}">
                  <a16:creationId xmlns:a16="http://schemas.microsoft.com/office/drawing/2014/main" id="{4179771E-9837-4461-8983-5D85283143FD}"/>
                </a:ext>
              </a:extLst>
            </p:cNvPr>
            <p:cNvSpPr txBox="1"/>
            <p:nvPr/>
          </p:nvSpPr>
          <p:spPr>
            <a:xfrm rot="16200000">
              <a:off x="-1485722" y="2957355"/>
              <a:ext cx="4287782" cy="369332"/>
            </a:xfrm>
            <a:prstGeom prst="rect">
              <a:avLst/>
            </a:prstGeom>
            <a:solidFill>
              <a:srgbClr val="393938">
                <a:lumMod val="75000"/>
                <a:lumOff val="25000"/>
              </a:srgbClr>
            </a:solidFill>
            <a:ln>
              <a:solidFill>
                <a:srgbClr val="573562"/>
              </a:solidFill>
            </a:ln>
          </p:spPr>
          <p:txBody>
            <a:bodyPr wrap="square" rtlCol="0">
              <a:spAutoFit/>
            </a:bodyPr>
            <a:lstStyle>
              <a:defPPr>
                <a:defRPr lang="en-US"/>
              </a:defPPr>
              <a:lvl1pPr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1pPr>
              <a:lvl2pPr marL="455613" indent="1588"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2pPr>
              <a:lvl3pPr marL="912813" indent="1588"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3pPr>
              <a:lvl4pPr marL="1370013" indent="1588"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4pPr>
              <a:lvl5pPr marL="1827213" indent="1588"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5pPr>
              <a:lvl6pPr marL="2286000" algn="l" defTabSz="914400" rtl="0" eaLnBrk="1" latinLnBrk="0" hangingPunct="1">
                <a:defRPr kern="1200">
                  <a:solidFill>
                    <a:srgbClr val="000000"/>
                  </a:solidFill>
                  <a:latin typeface="Calibri" pitchFamily="34" charset="0"/>
                  <a:ea typeface="MS PGothic" pitchFamily="34" charset="-128"/>
                  <a:cs typeface="+mn-cs"/>
                  <a:sym typeface="Calibri" pitchFamily="34" charset="0"/>
                </a:defRPr>
              </a:lvl6pPr>
              <a:lvl7pPr marL="2743200" algn="l" defTabSz="914400" rtl="0" eaLnBrk="1" latinLnBrk="0" hangingPunct="1">
                <a:defRPr kern="1200">
                  <a:solidFill>
                    <a:srgbClr val="000000"/>
                  </a:solidFill>
                  <a:latin typeface="Calibri" pitchFamily="34" charset="0"/>
                  <a:ea typeface="MS PGothic" pitchFamily="34" charset="-128"/>
                  <a:cs typeface="+mn-cs"/>
                  <a:sym typeface="Calibri" pitchFamily="34" charset="0"/>
                </a:defRPr>
              </a:lvl7pPr>
              <a:lvl8pPr marL="3200400" algn="l" defTabSz="914400" rtl="0" eaLnBrk="1" latinLnBrk="0" hangingPunct="1">
                <a:defRPr kern="1200">
                  <a:solidFill>
                    <a:srgbClr val="000000"/>
                  </a:solidFill>
                  <a:latin typeface="Calibri" pitchFamily="34" charset="0"/>
                  <a:ea typeface="MS PGothic" pitchFamily="34" charset="-128"/>
                  <a:cs typeface="+mn-cs"/>
                  <a:sym typeface="Calibri" pitchFamily="34" charset="0"/>
                </a:defRPr>
              </a:lvl8pPr>
              <a:lvl9pPr marL="3657600" algn="l" defTabSz="914400" rtl="0" eaLnBrk="1" latinLnBrk="0" hangingPunct="1">
                <a:defRPr kern="1200">
                  <a:solidFill>
                    <a:srgbClr val="000000"/>
                  </a:solidFill>
                  <a:latin typeface="Calibri" pitchFamily="34" charset="0"/>
                  <a:ea typeface="MS PGothic" pitchFamily="34" charset="-128"/>
                  <a:cs typeface="+mn-cs"/>
                  <a:sym typeface="Calibri" pitchFamily="34" charset="0"/>
                </a:defRPr>
              </a:lvl9pPr>
            </a:lstStyle>
            <a:p>
              <a:pPr marL="0" marR="0" lvl="0" indent="0" algn="ctr" defTabSz="983338"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itchFamily="34" charset="0"/>
                  <a:ea typeface="MS PGothic" pitchFamily="34" charset="-128"/>
                  <a:cs typeface="+mn-cs"/>
                  <a:sym typeface="Calibri" pitchFamily="34" charset="0"/>
                </a:rPr>
                <a:t>NICE Appraisal Committee</a:t>
              </a:r>
            </a:p>
          </p:txBody>
        </p:sp>
        <p:cxnSp>
          <p:nvCxnSpPr>
            <p:cNvPr id="5" name="Straight Connector 4" descr="Arrow">
              <a:extLst>
                <a:ext uri="{FF2B5EF4-FFF2-40B4-BE49-F238E27FC236}">
                  <a16:creationId xmlns:a16="http://schemas.microsoft.com/office/drawing/2014/main" id="{DAFB8178-2CE0-47DA-A860-52AF2F1DE930}"/>
                </a:ext>
              </a:extLst>
            </p:cNvPr>
            <p:cNvCxnSpPr>
              <a:cxnSpLocks/>
            </p:cNvCxnSpPr>
            <p:nvPr/>
          </p:nvCxnSpPr>
          <p:spPr bwMode="auto">
            <a:xfrm flipV="1">
              <a:off x="921078" y="3793508"/>
              <a:ext cx="264720" cy="754"/>
            </a:xfrm>
            <a:prstGeom prst="line">
              <a:avLst/>
            </a:prstGeom>
            <a:noFill/>
            <a:ln w="28575" cap="flat" cmpd="sng" algn="ctr">
              <a:solidFill>
                <a:schemeClr val="tx1"/>
              </a:solidFill>
              <a:prstDash val="solid"/>
              <a:tailEnd type="triangle"/>
            </a:ln>
            <a:effectLst/>
          </p:spPr>
        </p:cxnSp>
        <p:sp>
          <p:nvSpPr>
            <p:cNvPr id="6" name="Rectangle 5">
              <a:extLst>
                <a:ext uri="{FF2B5EF4-FFF2-40B4-BE49-F238E27FC236}">
                  <a16:creationId xmlns:a16="http://schemas.microsoft.com/office/drawing/2014/main" id="{5F33AB28-2154-445E-8942-B1A02EC56E29}"/>
                </a:ext>
              </a:extLst>
            </p:cNvPr>
            <p:cNvSpPr/>
            <p:nvPr/>
          </p:nvSpPr>
          <p:spPr>
            <a:xfrm>
              <a:off x="1247722" y="4710984"/>
              <a:ext cx="1847088" cy="1030132"/>
            </a:xfrm>
            <a:prstGeom prst="rect">
              <a:avLst/>
            </a:prstGeom>
            <a:solidFill>
              <a:schemeClr val="accent1">
                <a:lumMod val="90000"/>
                <a:lumOff val="10000"/>
              </a:schemeClr>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Lato"/>
                  <a:ea typeface="+mn-ea"/>
                  <a:cs typeface="+mn-cs"/>
                </a:rPr>
                <a:t>CDF managed access recommendation</a:t>
              </a: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sp>
          <p:nvSpPr>
            <p:cNvPr id="7" name="Rectangle 6">
              <a:extLst>
                <a:ext uri="{FF2B5EF4-FFF2-40B4-BE49-F238E27FC236}">
                  <a16:creationId xmlns:a16="http://schemas.microsoft.com/office/drawing/2014/main" id="{128EBA00-D497-4EA6-94EB-06C6520DD6E5}"/>
                </a:ext>
              </a:extLst>
            </p:cNvPr>
            <p:cNvSpPr/>
            <p:nvPr/>
          </p:nvSpPr>
          <p:spPr>
            <a:xfrm>
              <a:off x="3446802" y="4044915"/>
              <a:ext cx="1847088" cy="1700417"/>
            </a:xfrm>
            <a:prstGeom prst="rect">
              <a:avLst/>
            </a:prstGeom>
            <a:solidFill>
              <a:schemeClr val="accent1">
                <a:lumMod val="90000"/>
                <a:lumOff val="10000"/>
              </a:schemeClr>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Lato"/>
                  <a:ea typeface="+mn-ea"/>
                  <a:cs typeface="+mn-cs"/>
                </a:rPr>
                <a:t>Managed Access Agreement (managed treatment access with </a:t>
              </a:r>
              <a:r>
                <a:rPr kumimoji="0" lang="en-US" sz="1600" b="0" i="0" u="none" strike="noStrike" kern="0" cap="none" spc="0" normalizeH="0" baseline="0" noProof="0" dirty="0">
                  <a:ln>
                    <a:noFill/>
                  </a:ln>
                  <a:solidFill>
                    <a:schemeClr val="bg1"/>
                  </a:solidFill>
                  <a:effectLst/>
                  <a:uLnTx/>
                  <a:uFillTx/>
                  <a:latin typeface="Lato"/>
                  <a:ea typeface="+mn-ea"/>
                  <a:cs typeface="+mn-cs"/>
                </a:rPr>
                <a:t>ongoing data collection</a:t>
              </a:r>
              <a:r>
                <a:rPr kumimoji="0" lang="en-US" sz="1600" b="0" i="0" u="none" strike="noStrike" kern="0" cap="none" spc="0" normalizeH="0" baseline="0" noProof="0" dirty="0">
                  <a:ln>
                    <a:noFill/>
                  </a:ln>
                  <a:solidFill>
                    <a:prstClr val="white"/>
                  </a:solidFill>
                  <a:effectLst/>
                  <a:uLnTx/>
                  <a:uFillTx/>
                  <a:latin typeface="Lato"/>
                  <a:ea typeface="+mn-ea"/>
                  <a:cs typeface="+mn-cs"/>
                </a:rPr>
                <a:t>)</a:t>
              </a: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sp>
          <p:nvSpPr>
            <p:cNvPr id="8" name="Rectangle 7">
              <a:extLst>
                <a:ext uri="{FF2B5EF4-FFF2-40B4-BE49-F238E27FC236}">
                  <a16:creationId xmlns:a16="http://schemas.microsoft.com/office/drawing/2014/main" id="{BCB912F0-C9D8-4361-AE89-9FC41B265830}"/>
                </a:ext>
              </a:extLst>
            </p:cNvPr>
            <p:cNvSpPr/>
            <p:nvPr/>
          </p:nvSpPr>
          <p:spPr>
            <a:xfrm>
              <a:off x="5581083" y="4723521"/>
              <a:ext cx="1847088" cy="1030132"/>
            </a:xfrm>
            <a:prstGeom prst="rect">
              <a:avLst/>
            </a:prstGeom>
            <a:solidFill>
              <a:srgbClr val="18646E"/>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Lato"/>
                  <a:ea typeface="+mn-ea"/>
                  <a:cs typeface="+mn-cs"/>
                </a:rPr>
                <a:t>NICE guidance review </a:t>
              </a: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sp>
          <p:nvSpPr>
            <p:cNvPr id="9" name="Rectangle 8">
              <a:extLst>
                <a:ext uri="{FF2B5EF4-FFF2-40B4-BE49-F238E27FC236}">
                  <a16:creationId xmlns:a16="http://schemas.microsoft.com/office/drawing/2014/main" id="{4A492A40-0DDD-4CAA-B4D4-0D3669C5C5B9}"/>
                </a:ext>
              </a:extLst>
            </p:cNvPr>
            <p:cNvSpPr/>
            <p:nvPr/>
          </p:nvSpPr>
          <p:spPr>
            <a:xfrm>
              <a:off x="8124035" y="3841305"/>
              <a:ext cx="1847088" cy="1027869"/>
            </a:xfrm>
            <a:prstGeom prst="rect">
              <a:avLst/>
            </a:prstGeom>
            <a:solidFill>
              <a:srgbClr val="18646E"/>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Lato"/>
                  <a:ea typeface="+mn-ea"/>
                  <a:cs typeface="+mn-cs"/>
                </a:rPr>
                <a:t>Positive recommendation for routine commissioning</a:t>
              </a: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sp>
          <p:nvSpPr>
            <p:cNvPr id="10" name="Rectangle 9">
              <a:extLst>
                <a:ext uri="{FF2B5EF4-FFF2-40B4-BE49-F238E27FC236}">
                  <a16:creationId xmlns:a16="http://schemas.microsoft.com/office/drawing/2014/main" id="{B4894CE4-1D51-49C0-AC9C-53B58CF1A9EB}"/>
                </a:ext>
              </a:extLst>
            </p:cNvPr>
            <p:cNvSpPr/>
            <p:nvPr/>
          </p:nvSpPr>
          <p:spPr>
            <a:xfrm>
              <a:off x="8126703" y="5063508"/>
              <a:ext cx="1847088" cy="1030132"/>
            </a:xfrm>
            <a:prstGeom prst="rect">
              <a:avLst/>
            </a:prstGeom>
            <a:solidFill>
              <a:srgbClr val="18646E"/>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Lato"/>
                  <a:ea typeface="+mn-ea"/>
                  <a:cs typeface="+mn-cs"/>
                </a:rPr>
                <a:t>Negative recommendation for routine commissioning</a:t>
              </a: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sp>
          <p:nvSpPr>
            <p:cNvPr id="11" name="TextBox 22">
              <a:extLst>
                <a:ext uri="{FF2B5EF4-FFF2-40B4-BE49-F238E27FC236}">
                  <a16:creationId xmlns:a16="http://schemas.microsoft.com/office/drawing/2014/main" id="{DCA98BCE-946B-4546-92A0-2CF3844BAFDB}"/>
                </a:ext>
              </a:extLst>
            </p:cNvPr>
            <p:cNvSpPr txBox="1"/>
            <p:nvPr/>
          </p:nvSpPr>
          <p:spPr>
            <a:xfrm>
              <a:off x="5710612" y="6223285"/>
              <a:ext cx="4342130" cy="369332"/>
            </a:xfrm>
            <a:prstGeom prst="rect">
              <a:avLst/>
            </a:prstGeom>
            <a:solidFill>
              <a:srgbClr val="393938">
                <a:lumMod val="75000"/>
                <a:lumOff val="25000"/>
              </a:srgbClr>
            </a:solidFill>
            <a:ln>
              <a:solidFill>
                <a:srgbClr val="573562"/>
              </a:solidFill>
            </a:ln>
          </p:spPr>
          <p:txBody>
            <a:bodyPr wrap="square" rtlCol="0">
              <a:spAutoFit/>
            </a:bodyPr>
            <a:lstStyle>
              <a:defPPr>
                <a:defRPr lang="en-US"/>
              </a:defPPr>
              <a:lvl1pPr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1pPr>
              <a:lvl2pPr marL="455613" indent="1588"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2pPr>
              <a:lvl3pPr marL="912813" indent="1588"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3pPr>
              <a:lvl4pPr marL="1370013" indent="1588"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4pPr>
              <a:lvl5pPr marL="1827213" indent="1588" algn="l" rtl="0" fontAlgn="base">
                <a:spcBef>
                  <a:spcPct val="0"/>
                </a:spcBef>
                <a:spcAft>
                  <a:spcPct val="0"/>
                </a:spcAft>
                <a:defRPr kern="1200">
                  <a:solidFill>
                    <a:srgbClr val="000000"/>
                  </a:solidFill>
                  <a:latin typeface="Calibri" pitchFamily="34" charset="0"/>
                  <a:ea typeface="MS PGothic" pitchFamily="34" charset="-128"/>
                  <a:cs typeface="+mn-cs"/>
                  <a:sym typeface="Calibri" pitchFamily="34" charset="0"/>
                </a:defRPr>
              </a:lvl5pPr>
              <a:lvl6pPr marL="2286000" algn="l" defTabSz="914400" rtl="0" eaLnBrk="1" latinLnBrk="0" hangingPunct="1">
                <a:defRPr kern="1200">
                  <a:solidFill>
                    <a:srgbClr val="000000"/>
                  </a:solidFill>
                  <a:latin typeface="Calibri" pitchFamily="34" charset="0"/>
                  <a:ea typeface="MS PGothic" pitchFamily="34" charset="-128"/>
                  <a:cs typeface="+mn-cs"/>
                  <a:sym typeface="Calibri" pitchFamily="34" charset="0"/>
                </a:defRPr>
              </a:lvl6pPr>
              <a:lvl7pPr marL="2743200" algn="l" defTabSz="914400" rtl="0" eaLnBrk="1" latinLnBrk="0" hangingPunct="1">
                <a:defRPr kern="1200">
                  <a:solidFill>
                    <a:srgbClr val="000000"/>
                  </a:solidFill>
                  <a:latin typeface="Calibri" pitchFamily="34" charset="0"/>
                  <a:ea typeface="MS PGothic" pitchFamily="34" charset="-128"/>
                  <a:cs typeface="+mn-cs"/>
                  <a:sym typeface="Calibri" pitchFamily="34" charset="0"/>
                </a:defRPr>
              </a:lvl7pPr>
              <a:lvl8pPr marL="3200400" algn="l" defTabSz="914400" rtl="0" eaLnBrk="1" latinLnBrk="0" hangingPunct="1">
                <a:defRPr kern="1200">
                  <a:solidFill>
                    <a:srgbClr val="000000"/>
                  </a:solidFill>
                  <a:latin typeface="Calibri" pitchFamily="34" charset="0"/>
                  <a:ea typeface="MS PGothic" pitchFamily="34" charset="-128"/>
                  <a:cs typeface="+mn-cs"/>
                  <a:sym typeface="Calibri" pitchFamily="34" charset="0"/>
                </a:defRPr>
              </a:lvl8pPr>
              <a:lvl9pPr marL="3657600" algn="l" defTabSz="914400" rtl="0" eaLnBrk="1" latinLnBrk="0" hangingPunct="1">
                <a:defRPr kern="1200">
                  <a:solidFill>
                    <a:srgbClr val="000000"/>
                  </a:solidFill>
                  <a:latin typeface="Calibri" pitchFamily="34" charset="0"/>
                  <a:ea typeface="MS PGothic" pitchFamily="34" charset="-128"/>
                  <a:cs typeface="+mn-cs"/>
                  <a:sym typeface="Calibri" pitchFamily="34" charset="0"/>
                </a:defRPr>
              </a:lvl9pPr>
            </a:lstStyle>
            <a:p>
              <a:pPr marL="0" marR="0" lvl="0" indent="0" algn="ctr" defTabSz="983338" rtl="0" eaLnBrk="1" fontAlgn="base" latinLnBrk="0" hangingPunct="1">
                <a:lnSpc>
                  <a:spcPct val="100000"/>
                </a:lnSpc>
                <a:spcBef>
                  <a:spcPct val="0"/>
                </a:spcBef>
                <a:spcAft>
                  <a:spcPct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pitchFamily="34" charset="0"/>
                  <a:ea typeface="MS PGothic" pitchFamily="34" charset="-128"/>
                  <a:cs typeface="+mn-cs"/>
                  <a:sym typeface="Calibri" pitchFamily="34" charset="0"/>
                </a:rPr>
                <a:t>NICE appraisal committee</a:t>
              </a:r>
            </a:p>
          </p:txBody>
        </p:sp>
        <p:cxnSp>
          <p:nvCxnSpPr>
            <p:cNvPr id="12" name="Straight Connector 11">
              <a:extLst>
                <a:ext uri="{FF2B5EF4-FFF2-40B4-BE49-F238E27FC236}">
                  <a16:creationId xmlns:a16="http://schemas.microsoft.com/office/drawing/2014/main" id="{944C3EEC-3238-48FA-85F3-DA8F8C826939}"/>
                </a:ext>
              </a:extLst>
            </p:cNvPr>
            <p:cNvCxnSpPr>
              <a:cxnSpLocks/>
            </p:cNvCxnSpPr>
            <p:nvPr/>
          </p:nvCxnSpPr>
          <p:spPr bwMode="auto">
            <a:xfrm flipV="1">
              <a:off x="3154628" y="5140642"/>
              <a:ext cx="264720" cy="754"/>
            </a:xfrm>
            <a:prstGeom prst="line">
              <a:avLst/>
            </a:prstGeom>
            <a:noFill/>
            <a:ln w="28575" cap="flat" cmpd="sng" algn="ctr">
              <a:solidFill>
                <a:srgbClr val="393938">
                  <a:shade val="95000"/>
                  <a:satMod val="105000"/>
                </a:srgbClr>
              </a:solidFill>
              <a:prstDash val="solid"/>
              <a:tailEnd type="triangle"/>
            </a:ln>
            <a:effectLst/>
          </p:spPr>
        </p:cxnSp>
        <p:cxnSp>
          <p:nvCxnSpPr>
            <p:cNvPr id="13" name="Straight Connector 12">
              <a:extLst>
                <a:ext uri="{FF2B5EF4-FFF2-40B4-BE49-F238E27FC236}">
                  <a16:creationId xmlns:a16="http://schemas.microsoft.com/office/drawing/2014/main" id="{887121F3-FC6B-4011-BC5D-72FD74C202A5}"/>
                </a:ext>
              </a:extLst>
            </p:cNvPr>
            <p:cNvCxnSpPr>
              <a:cxnSpLocks/>
            </p:cNvCxnSpPr>
            <p:nvPr/>
          </p:nvCxnSpPr>
          <p:spPr bwMode="auto">
            <a:xfrm>
              <a:off x="5293890" y="5138538"/>
              <a:ext cx="287193" cy="0"/>
            </a:xfrm>
            <a:prstGeom prst="line">
              <a:avLst/>
            </a:prstGeom>
            <a:noFill/>
            <a:ln w="28575" cap="flat" cmpd="sng" algn="ctr">
              <a:solidFill>
                <a:srgbClr val="393938">
                  <a:shade val="95000"/>
                  <a:satMod val="105000"/>
                </a:srgbClr>
              </a:solidFill>
              <a:prstDash val="solid"/>
              <a:tailEnd type="triangle"/>
            </a:ln>
            <a:effectLst/>
          </p:spPr>
        </p:cxnSp>
        <p:cxnSp>
          <p:nvCxnSpPr>
            <p:cNvPr id="14" name="Connector: Elbow 13">
              <a:extLst>
                <a:ext uri="{FF2B5EF4-FFF2-40B4-BE49-F238E27FC236}">
                  <a16:creationId xmlns:a16="http://schemas.microsoft.com/office/drawing/2014/main" id="{CFEE5B3C-8195-4A62-8C61-6AAD26DF8A08}"/>
                </a:ext>
              </a:extLst>
            </p:cNvPr>
            <p:cNvCxnSpPr>
              <a:cxnSpLocks/>
            </p:cNvCxnSpPr>
            <p:nvPr/>
          </p:nvCxnSpPr>
          <p:spPr>
            <a:xfrm flipV="1">
              <a:off x="7557700" y="4495825"/>
              <a:ext cx="569003" cy="445596"/>
            </a:xfrm>
            <a:prstGeom prst="bentConnector3">
              <a:avLst>
                <a:gd name="adj1" fmla="val 50000"/>
              </a:avLst>
            </a:prstGeom>
            <a:noFill/>
            <a:ln w="28575" cap="flat" cmpd="sng" algn="ctr">
              <a:solidFill>
                <a:srgbClr val="393938"/>
              </a:solidFill>
              <a:prstDash val="solid"/>
              <a:tailEnd type="triangle"/>
            </a:ln>
            <a:effectLst/>
          </p:spPr>
        </p:cxnSp>
        <p:cxnSp>
          <p:nvCxnSpPr>
            <p:cNvPr id="15" name="Connector: Elbow 14">
              <a:extLst>
                <a:ext uri="{FF2B5EF4-FFF2-40B4-BE49-F238E27FC236}">
                  <a16:creationId xmlns:a16="http://schemas.microsoft.com/office/drawing/2014/main" id="{B9FEF036-FF3A-43AC-B235-CCAF46DA3CCE}"/>
                </a:ext>
              </a:extLst>
            </p:cNvPr>
            <p:cNvCxnSpPr>
              <a:cxnSpLocks/>
            </p:cNvCxnSpPr>
            <p:nvPr/>
          </p:nvCxnSpPr>
          <p:spPr>
            <a:xfrm>
              <a:off x="7555032" y="5285912"/>
              <a:ext cx="569003" cy="548706"/>
            </a:xfrm>
            <a:prstGeom prst="bentConnector3">
              <a:avLst>
                <a:gd name="adj1" fmla="val 50000"/>
              </a:avLst>
            </a:prstGeom>
            <a:noFill/>
            <a:ln w="28575" cap="flat" cmpd="sng" algn="ctr">
              <a:solidFill>
                <a:srgbClr val="393938"/>
              </a:solidFill>
              <a:prstDash val="solid"/>
              <a:tailEnd type="triangle"/>
            </a:ln>
            <a:effectLst/>
          </p:spPr>
        </p:cxnSp>
        <p:sp>
          <p:nvSpPr>
            <p:cNvPr id="16" name="Rectangle 15">
              <a:extLst>
                <a:ext uri="{FF2B5EF4-FFF2-40B4-BE49-F238E27FC236}">
                  <a16:creationId xmlns:a16="http://schemas.microsoft.com/office/drawing/2014/main" id="{260D51C9-F1FC-4100-BAC6-3BA97E6E13F8}"/>
                </a:ext>
              </a:extLst>
            </p:cNvPr>
            <p:cNvSpPr/>
            <p:nvPr/>
          </p:nvSpPr>
          <p:spPr>
            <a:xfrm>
              <a:off x="1264041" y="3285301"/>
              <a:ext cx="1847088" cy="1030132"/>
            </a:xfrm>
            <a:prstGeom prst="rect">
              <a:avLst/>
            </a:prstGeom>
            <a:solidFill>
              <a:srgbClr val="18646E"/>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Lato"/>
                  <a:ea typeface="+mn-ea"/>
                  <a:cs typeface="+mn-cs"/>
                </a:rPr>
                <a:t>Negative recommendation for routine NHS commissioning</a:t>
              </a: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cxnSp>
          <p:nvCxnSpPr>
            <p:cNvPr id="17" name="Straight Arrow Connector 16">
              <a:extLst>
                <a:ext uri="{FF2B5EF4-FFF2-40B4-BE49-F238E27FC236}">
                  <a16:creationId xmlns:a16="http://schemas.microsoft.com/office/drawing/2014/main" id="{BA5BF209-7148-47D4-99AE-5B9DFF6581BE}"/>
                </a:ext>
              </a:extLst>
            </p:cNvPr>
            <p:cNvCxnSpPr/>
            <p:nvPr/>
          </p:nvCxnSpPr>
          <p:spPr>
            <a:xfrm>
              <a:off x="2171266" y="4361153"/>
              <a:ext cx="0" cy="269344"/>
            </a:xfrm>
            <a:prstGeom prst="straightConnector1">
              <a:avLst/>
            </a:prstGeom>
            <a:noFill/>
            <a:ln w="28575" cap="flat" cmpd="sng" algn="ctr">
              <a:solidFill>
                <a:srgbClr val="393938"/>
              </a:solidFill>
              <a:prstDash val="solid"/>
              <a:tailEnd type="triangle"/>
            </a:ln>
            <a:effectLst/>
          </p:spPr>
        </p:cxnSp>
        <p:cxnSp>
          <p:nvCxnSpPr>
            <p:cNvPr id="18" name="Straight Connector 17">
              <a:extLst>
                <a:ext uri="{FF2B5EF4-FFF2-40B4-BE49-F238E27FC236}">
                  <a16:creationId xmlns:a16="http://schemas.microsoft.com/office/drawing/2014/main" id="{467F1C29-6262-4CE1-AE8F-B1E2A5ED821F}"/>
                </a:ext>
              </a:extLst>
            </p:cNvPr>
            <p:cNvCxnSpPr>
              <a:cxnSpLocks/>
            </p:cNvCxnSpPr>
            <p:nvPr/>
          </p:nvCxnSpPr>
          <p:spPr bwMode="auto">
            <a:xfrm flipV="1">
              <a:off x="904759" y="2278768"/>
              <a:ext cx="264720" cy="754"/>
            </a:xfrm>
            <a:prstGeom prst="line">
              <a:avLst/>
            </a:prstGeom>
            <a:noFill/>
            <a:ln w="28575" cap="flat" cmpd="sng" algn="ctr">
              <a:solidFill>
                <a:schemeClr val="tx1"/>
              </a:solidFill>
              <a:prstDash val="solid"/>
              <a:tailEnd type="triangle"/>
            </a:ln>
            <a:effectLst/>
          </p:spPr>
        </p:cxnSp>
        <p:sp>
          <p:nvSpPr>
            <p:cNvPr id="19" name="Rectangle 18">
              <a:extLst>
                <a:ext uri="{FF2B5EF4-FFF2-40B4-BE49-F238E27FC236}">
                  <a16:creationId xmlns:a16="http://schemas.microsoft.com/office/drawing/2014/main" id="{A1D5BFAE-F714-4A19-9DB5-AC05D1534CD4}"/>
                </a:ext>
              </a:extLst>
            </p:cNvPr>
            <p:cNvSpPr/>
            <p:nvPr/>
          </p:nvSpPr>
          <p:spPr>
            <a:xfrm>
              <a:off x="1247722" y="1770561"/>
              <a:ext cx="1847088" cy="1030132"/>
            </a:xfrm>
            <a:prstGeom prst="rect">
              <a:avLst/>
            </a:prstGeom>
            <a:solidFill>
              <a:srgbClr val="18646E"/>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Lato"/>
                  <a:ea typeface="+mn-ea"/>
                  <a:cs typeface="+mn-cs"/>
                </a:rPr>
                <a:t>Positive recommendation for routine NHS commissioning</a:t>
              </a: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sp>
          <p:nvSpPr>
            <p:cNvPr id="24" name="Rectangle 23">
              <a:extLst>
                <a:ext uri="{FF2B5EF4-FFF2-40B4-BE49-F238E27FC236}">
                  <a16:creationId xmlns:a16="http://schemas.microsoft.com/office/drawing/2014/main" id="{88C7BB1C-9046-470D-9D8A-A1C562652161}"/>
                </a:ext>
              </a:extLst>
            </p:cNvPr>
            <p:cNvSpPr/>
            <p:nvPr/>
          </p:nvSpPr>
          <p:spPr>
            <a:xfrm>
              <a:off x="3561730" y="1759926"/>
              <a:ext cx="1617232" cy="1030132"/>
            </a:xfrm>
            <a:prstGeom prst="rect">
              <a:avLst/>
            </a:prstGeom>
            <a:solidFill>
              <a:schemeClr val="accent2"/>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prstClr val="white"/>
                  </a:solidFill>
                  <a:effectLst/>
                  <a:uLnTx/>
                  <a:uFillTx/>
                  <a:latin typeface="Lato"/>
                  <a:ea typeface="+mn-ea"/>
                  <a:cs typeface="+mn-cs"/>
                </a:rPr>
                <a:t>Termination indicated by company</a:t>
              </a: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sp>
          <p:nvSpPr>
            <p:cNvPr id="25" name="Rectangle 24">
              <a:extLst>
                <a:ext uri="{FF2B5EF4-FFF2-40B4-BE49-F238E27FC236}">
                  <a16:creationId xmlns:a16="http://schemas.microsoft.com/office/drawing/2014/main" id="{030C34DB-8132-4257-8D64-1596566E25F7}"/>
                </a:ext>
              </a:extLst>
            </p:cNvPr>
            <p:cNvSpPr/>
            <p:nvPr/>
          </p:nvSpPr>
          <p:spPr>
            <a:xfrm>
              <a:off x="5600607" y="1622472"/>
              <a:ext cx="1847088" cy="1313727"/>
            </a:xfrm>
            <a:prstGeom prst="rect">
              <a:avLst/>
            </a:prstGeom>
            <a:solidFill>
              <a:schemeClr val="accent2"/>
            </a:solidFill>
            <a:ln w="3175" cap="flat" cmpd="sng" algn="ctr">
              <a:solidFill>
                <a:srgbClr val="393938"/>
              </a:solidFill>
              <a:prstDash val="solid"/>
            </a:ln>
            <a:effectLst/>
          </p:spPr>
          <p:txBody>
            <a:bodyPr rtlCol="0" anchor="ctr"/>
            <a:lstStyle/>
            <a:p>
              <a:pPr lvl="0" algn="ctr" defTabSz="1043056">
                <a:defRPr/>
              </a:pPr>
              <a:endParaRPr kumimoji="0" lang="en-US" sz="1400" b="0" i="0" u="none" strike="noStrike" kern="0" cap="none" spc="0" normalizeH="0" baseline="0" noProof="0" dirty="0">
                <a:ln>
                  <a:noFill/>
                </a:ln>
                <a:solidFill>
                  <a:prstClr val="white"/>
                </a:solidFill>
                <a:effectLst/>
                <a:uLnTx/>
                <a:uFillTx/>
                <a:latin typeface="Lato"/>
              </a:endParaRPr>
            </a:p>
            <a:p>
              <a:pPr lvl="0" algn="ctr" defTabSz="1043056">
                <a:defRPr/>
              </a:pPr>
              <a:r>
                <a:rPr kumimoji="0" lang="en-US" sz="1400" b="0" i="0" u="none" strike="noStrike" kern="0" cap="none" spc="0" normalizeH="0" baseline="0" noProof="0" dirty="0">
                  <a:ln>
                    <a:noFill/>
                  </a:ln>
                  <a:solidFill>
                    <a:prstClr val="white"/>
                  </a:solidFill>
                  <a:effectLst/>
                  <a:uLnTx/>
                  <a:uFillTx/>
                  <a:latin typeface="Lato"/>
                </a:rPr>
                <a:t>NHSE&amp;I/ company/NICE to consider</a:t>
              </a:r>
              <a:r>
                <a:rPr kumimoji="0" lang="en-US" sz="1400" b="0" i="0" u="none" strike="noStrike" kern="0" cap="none" spc="0" normalizeH="0" noProof="0" dirty="0">
                  <a:ln>
                    <a:noFill/>
                  </a:ln>
                  <a:solidFill>
                    <a:prstClr val="white"/>
                  </a:solidFill>
                  <a:effectLst/>
                  <a:uLnTx/>
                  <a:uFillTx/>
                  <a:latin typeface="Lato"/>
                </a:rPr>
                <a:t> </a:t>
              </a:r>
              <a:r>
                <a:rPr kumimoji="0" lang="en-US" sz="1400" b="0" i="0" u="none" strike="noStrike" kern="0" cap="none" spc="0" normalizeH="0" baseline="0" noProof="0" dirty="0">
                  <a:ln>
                    <a:noFill/>
                  </a:ln>
                  <a:solidFill>
                    <a:prstClr val="white"/>
                  </a:solidFill>
                  <a:effectLst/>
                  <a:uLnTx/>
                  <a:uFillTx/>
                  <a:latin typeface="Lato"/>
                </a:rPr>
                <a:t> </a:t>
              </a:r>
              <a:r>
                <a:rPr lang="en-GB" sz="1400" kern="0" dirty="0">
                  <a:solidFill>
                    <a:prstClr val="white"/>
                  </a:solidFill>
                </a:rPr>
                <a:t>all options to enable a guidance review</a:t>
              </a:r>
            </a:p>
            <a:p>
              <a:pPr marL="0" marR="0" lvl="0" indent="0" algn="ctr" defTabSz="1043056" eaLnBrk="1" fontAlgn="auto" latinLnBrk="0" hangingPunct="1">
                <a:lnSpc>
                  <a:spcPct val="100000"/>
                </a:lnSpc>
                <a:spcBef>
                  <a:spcPts val="0"/>
                </a:spcBef>
                <a:spcAft>
                  <a:spcPts val="0"/>
                </a:spcAft>
                <a:buClrTx/>
                <a:buSzTx/>
                <a:buFontTx/>
                <a:buNone/>
                <a:tabLst/>
                <a:defRPr/>
              </a:pPr>
              <a:endParaRPr kumimoji="0" lang="en-GB" sz="1600" b="0" i="0" u="none" strike="noStrike" kern="0" cap="none" spc="0" normalizeH="0" baseline="0" noProof="0" dirty="0">
                <a:ln>
                  <a:noFill/>
                </a:ln>
                <a:solidFill>
                  <a:prstClr val="white"/>
                </a:solidFill>
                <a:effectLst/>
                <a:uLnTx/>
                <a:uFillTx/>
                <a:latin typeface="Lato"/>
                <a:ea typeface="+mn-ea"/>
                <a:cs typeface="+mn-cs"/>
              </a:endParaRPr>
            </a:p>
          </p:txBody>
        </p:sp>
        <p:sp>
          <p:nvSpPr>
            <p:cNvPr id="26" name="Rectangle 25">
              <a:extLst>
                <a:ext uri="{FF2B5EF4-FFF2-40B4-BE49-F238E27FC236}">
                  <a16:creationId xmlns:a16="http://schemas.microsoft.com/office/drawing/2014/main" id="{82ACA1E1-6864-433A-8C93-7199F4E4A930}"/>
                </a:ext>
              </a:extLst>
            </p:cNvPr>
            <p:cNvSpPr/>
            <p:nvPr/>
          </p:nvSpPr>
          <p:spPr>
            <a:xfrm>
              <a:off x="9725669" y="1622472"/>
              <a:ext cx="1847088" cy="1294970"/>
            </a:xfrm>
            <a:prstGeom prst="rect">
              <a:avLst/>
            </a:prstGeom>
            <a:solidFill>
              <a:schemeClr val="accent2"/>
            </a:solidFill>
            <a:ln w="3175" cap="flat" cmpd="sng" algn="ctr">
              <a:solidFill>
                <a:srgbClr val="393938"/>
              </a:solidFill>
              <a:prstDash val="solid"/>
            </a:ln>
            <a:effectLst/>
          </p:spPr>
          <p:txBody>
            <a:bodyPr rtlCol="0" anchor="ctr"/>
            <a:lstStyle/>
            <a:p>
              <a:pPr marL="0" marR="0" lvl="0" indent="0" algn="ctr" defTabSz="1043056"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white"/>
                  </a:solidFill>
                  <a:effectLst/>
                  <a:uLnTx/>
                  <a:uFillTx/>
                  <a:latin typeface="Lato"/>
                  <a:ea typeface="+mn-ea"/>
                  <a:cs typeface="+mn-cs"/>
                </a:rPr>
                <a:t>Proceed to termination with C&amp;C engagement meeting and publication</a:t>
              </a:r>
              <a:r>
                <a:rPr kumimoji="0" lang="en-US" sz="1400" b="0" i="0" u="none" strike="noStrike" kern="0" cap="none" spc="0" normalizeH="0" noProof="0" dirty="0">
                  <a:ln>
                    <a:noFill/>
                  </a:ln>
                  <a:solidFill>
                    <a:prstClr val="white"/>
                  </a:solidFill>
                  <a:effectLst/>
                  <a:uLnTx/>
                  <a:uFillTx/>
                  <a:latin typeface="Lato"/>
                  <a:ea typeface="+mn-ea"/>
                  <a:cs typeface="+mn-cs"/>
                </a:rPr>
                <a:t> of clinical data</a:t>
              </a:r>
              <a:endParaRPr kumimoji="0" lang="en-GB" sz="1400" b="0" i="0" u="none" strike="noStrike" kern="0" cap="none" spc="0" normalizeH="0" baseline="0" noProof="0" dirty="0">
                <a:ln>
                  <a:noFill/>
                </a:ln>
                <a:solidFill>
                  <a:prstClr val="white"/>
                </a:solidFill>
                <a:effectLst/>
                <a:uLnTx/>
                <a:uFillTx/>
                <a:latin typeface="Lato"/>
                <a:ea typeface="+mn-ea"/>
                <a:cs typeface="+mn-cs"/>
              </a:endParaRPr>
            </a:p>
          </p:txBody>
        </p:sp>
        <p:cxnSp>
          <p:nvCxnSpPr>
            <p:cNvPr id="29" name="Straight Arrow Connector 28">
              <a:extLst>
                <a:ext uri="{FF2B5EF4-FFF2-40B4-BE49-F238E27FC236}">
                  <a16:creationId xmlns:a16="http://schemas.microsoft.com/office/drawing/2014/main" id="{DD4ED827-2A45-4E6E-B13B-1033DEA4BFCA}"/>
                </a:ext>
              </a:extLst>
            </p:cNvPr>
            <p:cNvCxnSpPr>
              <a:endCxn id="24" idx="2"/>
            </p:cNvCxnSpPr>
            <p:nvPr/>
          </p:nvCxnSpPr>
          <p:spPr>
            <a:xfrm flipV="1">
              <a:off x="4370346" y="2790058"/>
              <a:ext cx="0" cy="120351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AB7D6585-9399-4688-AC6D-6DD70CAE3ED6}"/>
                </a:ext>
              </a:extLst>
            </p:cNvPr>
            <p:cNvCxnSpPr>
              <a:cxnSpLocks/>
            </p:cNvCxnSpPr>
            <p:nvPr/>
          </p:nvCxnSpPr>
          <p:spPr>
            <a:xfrm>
              <a:off x="5217376" y="2274992"/>
              <a:ext cx="364181" cy="43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Rectangle: Diagonal Corners Rounded 35">
              <a:extLst>
                <a:ext uri="{FF2B5EF4-FFF2-40B4-BE49-F238E27FC236}">
                  <a16:creationId xmlns:a16="http://schemas.microsoft.com/office/drawing/2014/main" id="{51702A57-76C7-4001-BB12-889164C92870}"/>
                </a:ext>
              </a:extLst>
            </p:cNvPr>
            <p:cNvSpPr/>
            <p:nvPr/>
          </p:nvSpPr>
          <p:spPr>
            <a:xfrm>
              <a:off x="5942647" y="3546941"/>
              <a:ext cx="1123959" cy="565837"/>
            </a:xfrm>
            <a:prstGeom prst="round2Diag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Issues addressed</a:t>
              </a:r>
            </a:p>
          </p:txBody>
        </p:sp>
        <p:cxnSp>
          <p:nvCxnSpPr>
            <p:cNvPr id="39" name="Straight Arrow Connector 38">
              <a:extLst>
                <a:ext uri="{FF2B5EF4-FFF2-40B4-BE49-F238E27FC236}">
                  <a16:creationId xmlns:a16="http://schemas.microsoft.com/office/drawing/2014/main" id="{256253F9-E867-4724-8BE9-793B253776A5}"/>
                </a:ext>
              </a:extLst>
            </p:cNvPr>
            <p:cNvCxnSpPr>
              <a:cxnSpLocks/>
              <a:stCxn id="25" idx="2"/>
            </p:cNvCxnSpPr>
            <p:nvPr/>
          </p:nvCxnSpPr>
          <p:spPr>
            <a:xfrm>
              <a:off x="6524151" y="2936199"/>
              <a:ext cx="0" cy="45561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C9E17674-399C-4703-BE04-EBD7BD6E2837}"/>
                </a:ext>
              </a:extLst>
            </p:cNvPr>
            <p:cNvCxnSpPr>
              <a:cxnSpLocks/>
            </p:cNvCxnSpPr>
            <p:nvPr/>
          </p:nvCxnSpPr>
          <p:spPr>
            <a:xfrm>
              <a:off x="6524150" y="4175522"/>
              <a:ext cx="1" cy="48109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Diagonal Corners Rounded 46">
              <a:extLst>
                <a:ext uri="{FF2B5EF4-FFF2-40B4-BE49-F238E27FC236}">
                  <a16:creationId xmlns:a16="http://schemas.microsoft.com/office/drawing/2014/main" id="{88B2C3F1-56EC-4243-A3DA-682B37AED893}"/>
                </a:ext>
              </a:extLst>
            </p:cNvPr>
            <p:cNvSpPr/>
            <p:nvPr/>
          </p:nvSpPr>
          <p:spPr>
            <a:xfrm>
              <a:off x="7918085" y="1937616"/>
              <a:ext cx="1284469" cy="674751"/>
            </a:xfrm>
            <a:prstGeom prst="round2DiagRect">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No change on company position </a:t>
              </a:r>
            </a:p>
          </p:txBody>
        </p:sp>
        <p:cxnSp>
          <p:nvCxnSpPr>
            <p:cNvPr id="48" name="Straight Arrow Connector 47">
              <a:extLst>
                <a:ext uri="{FF2B5EF4-FFF2-40B4-BE49-F238E27FC236}">
                  <a16:creationId xmlns:a16="http://schemas.microsoft.com/office/drawing/2014/main" id="{4AF5B384-C895-4DDB-9A1B-667DAAB82FEC}"/>
                </a:ext>
              </a:extLst>
            </p:cNvPr>
            <p:cNvCxnSpPr>
              <a:cxnSpLocks/>
            </p:cNvCxnSpPr>
            <p:nvPr/>
          </p:nvCxnSpPr>
          <p:spPr>
            <a:xfrm>
              <a:off x="7494753" y="2285627"/>
              <a:ext cx="364181" cy="43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EE5FF2A-69B5-4D47-9073-A7378A0B3710}"/>
                </a:ext>
              </a:extLst>
            </p:cNvPr>
            <p:cNvCxnSpPr>
              <a:cxnSpLocks/>
            </p:cNvCxnSpPr>
            <p:nvPr/>
          </p:nvCxnSpPr>
          <p:spPr>
            <a:xfrm>
              <a:off x="9267733" y="2274992"/>
              <a:ext cx="364181" cy="434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99063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AD7AB2-8653-4321-8DC1-B5076C6BEF9A}"/>
              </a:ext>
            </a:extLst>
          </p:cNvPr>
          <p:cNvSpPr>
            <a:spLocks noGrp="1"/>
          </p:cNvSpPr>
          <p:nvPr>
            <p:ph type="ctrTitle"/>
          </p:nvPr>
        </p:nvSpPr>
        <p:spPr/>
        <p:txBody>
          <a:bodyPr/>
          <a:lstStyle/>
          <a:p>
            <a:r>
              <a:rPr lang="en-GB" dirty="0"/>
              <a:t>What are the implications of a CDF guidance termination?</a:t>
            </a:r>
          </a:p>
        </p:txBody>
      </p:sp>
      <p:sp>
        <p:nvSpPr>
          <p:cNvPr id="3" name="Text Placeholder 2">
            <a:extLst>
              <a:ext uri="{FF2B5EF4-FFF2-40B4-BE49-F238E27FC236}">
                <a16:creationId xmlns:a16="http://schemas.microsoft.com/office/drawing/2014/main" id="{53E49339-8644-468E-AC5E-A907D0149BE8}"/>
              </a:ext>
            </a:extLst>
          </p:cNvPr>
          <p:cNvSpPr>
            <a:spLocks noGrp="1"/>
          </p:cNvSpPr>
          <p:nvPr>
            <p:ph type="body" sz="quarter" idx="12"/>
          </p:nvPr>
        </p:nvSpPr>
        <p:spPr>
          <a:xfrm>
            <a:off x="1349824" y="1831159"/>
            <a:ext cx="9213673" cy="4005262"/>
          </a:xfrm>
        </p:spPr>
        <p:txBody>
          <a:bodyPr>
            <a:normAutofit/>
          </a:bodyPr>
          <a:lstStyle/>
          <a:p>
            <a:pPr marL="285750" indent="-285750">
              <a:lnSpc>
                <a:spcPct val="100000"/>
              </a:lnSpc>
              <a:buFont typeface="Arial" panose="020B0604020202020204" pitchFamily="34" charset="0"/>
              <a:buChar char="•"/>
            </a:pPr>
            <a:r>
              <a:rPr lang="en-GB" sz="2000" dirty="0"/>
              <a:t>Termination of NICE guidance is not an anticipated conclusion for CDF managed access agreements </a:t>
            </a:r>
          </a:p>
          <a:p>
            <a:pPr marL="285750" indent="-285750">
              <a:lnSpc>
                <a:spcPct val="100000"/>
              </a:lnSpc>
              <a:buFont typeface="Arial" panose="020B0604020202020204" pitchFamily="34" charset="0"/>
              <a:buChar char="•"/>
            </a:pPr>
            <a:r>
              <a:rPr lang="en-GB" sz="2000" dirty="0"/>
              <a:t>By proceeding in this way there is no opportunity for the NICE Committee to review a new evidence submission or participate in a guidance review</a:t>
            </a:r>
          </a:p>
          <a:p>
            <a:pPr marL="285750" indent="-285750">
              <a:lnSpc>
                <a:spcPct val="100000"/>
              </a:lnSpc>
              <a:buFont typeface="Arial" panose="020B0604020202020204" pitchFamily="34" charset="0"/>
              <a:buChar char="•"/>
            </a:pPr>
            <a:r>
              <a:rPr lang="en-GB" sz="2000" dirty="0"/>
              <a:t>Termination only has one outcome- the decommissioning of a drug and the removal of an option from the treatment pathway</a:t>
            </a:r>
          </a:p>
          <a:p>
            <a:pPr marL="285750" indent="-285750">
              <a:lnSpc>
                <a:spcPct val="100000"/>
              </a:lnSpc>
              <a:buFont typeface="Arial" panose="020B0604020202020204" pitchFamily="34" charset="0"/>
              <a:buChar char="•"/>
            </a:pPr>
            <a:r>
              <a:rPr lang="en-GB" sz="2000" dirty="0"/>
              <a:t>NICE has no means to consider new evidence or review cost effectiveness to inform a final published recommendation</a:t>
            </a:r>
          </a:p>
          <a:p>
            <a:pPr marL="971550" lvl="1" indent="-285750">
              <a:lnSpc>
                <a:spcPct val="100000"/>
              </a:lnSpc>
            </a:pPr>
            <a:r>
              <a:rPr lang="en-GB" sz="2000" dirty="0"/>
              <a:t>This also has implications for other countries who follow NICE’s published recommendations and guidance.</a:t>
            </a:r>
          </a:p>
          <a:p>
            <a:pPr marL="971550" lvl="1" indent="-285750">
              <a:lnSpc>
                <a:spcPct val="100000"/>
              </a:lnSpc>
            </a:pPr>
            <a:endParaRPr lang="en-GB" sz="2000" dirty="0"/>
          </a:p>
        </p:txBody>
      </p:sp>
    </p:spTree>
    <p:extLst>
      <p:ext uri="{BB962C8B-B14F-4D97-AF65-F5344CB8AC3E}">
        <p14:creationId xmlns:p14="http://schemas.microsoft.com/office/powerpoint/2010/main" val="2358849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AFCF7-1EFA-4582-8A8F-24DC80EB4893}"/>
              </a:ext>
            </a:extLst>
          </p:cNvPr>
          <p:cNvSpPr>
            <a:spLocks noGrp="1"/>
          </p:cNvSpPr>
          <p:nvPr>
            <p:ph type="ctrTitle"/>
          </p:nvPr>
        </p:nvSpPr>
        <p:spPr/>
        <p:txBody>
          <a:bodyPr/>
          <a:lstStyle/>
          <a:p>
            <a:r>
              <a:rPr lang="en-GB" dirty="0"/>
              <a:t>Original CDF recommendation</a:t>
            </a:r>
          </a:p>
        </p:txBody>
      </p:sp>
      <p:sp>
        <p:nvSpPr>
          <p:cNvPr id="3" name="Text Placeholder 2">
            <a:extLst>
              <a:ext uri="{FF2B5EF4-FFF2-40B4-BE49-F238E27FC236}">
                <a16:creationId xmlns:a16="http://schemas.microsoft.com/office/drawing/2014/main" id="{303249E1-D9D3-442D-A5CC-0370FA39B4B6}"/>
              </a:ext>
            </a:extLst>
          </p:cNvPr>
          <p:cNvSpPr>
            <a:spLocks noGrp="1"/>
          </p:cNvSpPr>
          <p:nvPr>
            <p:ph type="body" sz="quarter" idx="12"/>
          </p:nvPr>
        </p:nvSpPr>
        <p:spPr>
          <a:xfrm>
            <a:off x="496383" y="1402080"/>
            <a:ext cx="11177587" cy="4382090"/>
          </a:xfrm>
        </p:spPr>
        <p:txBody>
          <a:bodyPr>
            <a:normAutofit fontScale="92500" lnSpcReduction="20000"/>
          </a:bodyPr>
          <a:lstStyle/>
          <a:p>
            <a:pPr marL="285750" indent="-285750">
              <a:buFont typeface="Arial" panose="020B0604020202020204" pitchFamily="34" charset="0"/>
              <a:buChar char="•"/>
            </a:pPr>
            <a:r>
              <a:rPr lang="en-GB" dirty="0"/>
              <a:t>On 8</a:t>
            </a:r>
            <a:r>
              <a:rPr lang="en-GB" baseline="30000" dirty="0"/>
              <a:t>th</a:t>
            </a:r>
            <a:r>
              <a:rPr lang="en-GB" dirty="0"/>
              <a:t> March 2018 NICE’s appraisal committee made a CDF recommendation for this Pembrolizumab (Keytruda) for untreated PD-L1-positive locally advanced or metastatic urothelial cancer when cisplatin is unsuitable (TA522/ID1634)</a:t>
            </a:r>
          </a:p>
          <a:p>
            <a:pPr marL="285750" indent="-285750">
              <a:buFont typeface="Arial" panose="020B0604020202020204" pitchFamily="34" charset="0"/>
              <a:buChar char="•"/>
            </a:pPr>
            <a:r>
              <a:rPr lang="en-GB" dirty="0"/>
              <a:t>Key clinical uncertainties:</a:t>
            </a:r>
          </a:p>
          <a:p>
            <a:pPr marL="971550" lvl="1" indent="-285750"/>
            <a:r>
              <a:rPr lang="en-GB" dirty="0"/>
              <a:t>lack of head-to-head data to establish relative effectiveness of pembrolizumab vs UK standard of care (carboplatin plus gemcitabine)</a:t>
            </a:r>
          </a:p>
          <a:p>
            <a:pPr marL="971550" lvl="1" indent="-285750"/>
            <a:r>
              <a:rPr lang="en-GB" dirty="0"/>
              <a:t>magnitude of OS and PFS benefit </a:t>
            </a:r>
          </a:p>
          <a:p>
            <a:pPr marL="971550" lvl="1" indent="-285750"/>
            <a:r>
              <a:rPr lang="en-GB" dirty="0"/>
              <a:t>longer term OS and PFS data</a:t>
            </a:r>
          </a:p>
          <a:p>
            <a:pPr marL="285750" indent="-285750">
              <a:buFont typeface="Arial" panose="020B0604020202020204" pitchFamily="34" charset="0"/>
              <a:buChar char="•"/>
            </a:pPr>
            <a:r>
              <a:rPr lang="en-GB"/>
              <a:t>KEYNOTE-052 </a:t>
            </a:r>
            <a:r>
              <a:rPr lang="en-GB" dirty="0"/>
              <a:t>was the key trial used in the company’s evidence submission. It was a phase II, single arm non-comparative study. Additional follow up was anticipated April 2019</a:t>
            </a:r>
          </a:p>
          <a:p>
            <a:pPr marL="285750" indent="-285750">
              <a:buFont typeface="Arial" panose="020B0604020202020204" pitchFamily="34" charset="0"/>
              <a:buChar char="•"/>
            </a:pPr>
            <a:r>
              <a:rPr lang="en-GB" dirty="0"/>
              <a:t>Committee were aware of a relevant ongoing RCT (KEYNOTE-361)</a:t>
            </a:r>
          </a:p>
        </p:txBody>
      </p:sp>
    </p:spTree>
    <p:extLst>
      <p:ext uri="{BB962C8B-B14F-4D97-AF65-F5344CB8AC3E}">
        <p14:creationId xmlns:p14="http://schemas.microsoft.com/office/powerpoint/2010/main" val="303141291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004550"/>
      </a:accent1>
      <a:accent2>
        <a:srgbClr val="451550"/>
      </a:accent2>
      <a:accent3>
        <a:srgbClr val="005069"/>
      </a:accent3>
      <a:accent4>
        <a:srgbClr val="0D0D0D"/>
      </a:accent4>
      <a:accent5>
        <a:srgbClr val="304C5F"/>
      </a:accent5>
      <a:accent6>
        <a:srgbClr val="A1BDC1"/>
      </a:accent6>
      <a:hlink>
        <a:srgbClr val="0000FF"/>
      </a:hlink>
      <a:folHlink>
        <a:srgbClr val="0000FF"/>
      </a:folHlink>
    </a:clrScheme>
    <a:fontScheme name="NICE corporate fonts">
      <a:majorFont>
        <a:latin typeface="Lato"/>
        <a:ea typeface=""/>
        <a:cs typeface=""/>
      </a:majorFont>
      <a:minorFont>
        <a:latin typeface="Lat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1823</Words>
  <Application>Microsoft Office PowerPoint</Application>
  <PresentationFormat>Widescreen</PresentationFormat>
  <Paragraphs>143</Paragraphs>
  <Slides>20</Slides>
  <Notes>4</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Calibri Light</vt:lpstr>
      <vt:lpstr>Frutiger LT Std 55 Roman</vt:lpstr>
      <vt:lpstr>Lato</vt:lpstr>
      <vt:lpstr>Office Theme</vt:lpstr>
      <vt:lpstr>1_Office Theme</vt:lpstr>
      <vt:lpstr>think-cell Slide</vt:lpstr>
      <vt:lpstr>Cancer Drugs Fund termination engagement meeting Patient and professional group Consultees &amp; Commentators</vt:lpstr>
      <vt:lpstr>Confidentiality considerations</vt:lpstr>
      <vt:lpstr>Agenda</vt:lpstr>
      <vt:lpstr>Key elements of a Cancer Drugs Fund (CDF) recommendation</vt:lpstr>
      <vt:lpstr>NICE committee decision making in the CDF</vt:lpstr>
      <vt:lpstr>Principles of a CDF managed access agreement</vt:lpstr>
      <vt:lpstr>CDF recommendation pathway</vt:lpstr>
      <vt:lpstr>What are the implications of a CDF guidance termination?</vt:lpstr>
      <vt:lpstr>Original CDF recommendation</vt:lpstr>
      <vt:lpstr>Data collection during managed access</vt:lpstr>
      <vt:lpstr>Treatment pathway</vt:lpstr>
      <vt:lpstr>Clinical outcomes and the evidence driving the decision to terminate </vt:lpstr>
      <vt:lpstr>Decommissioning considerations</vt:lpstr>
      <vt:lpstr>Decommissioning of 1st line pembrolizumab monotherapy for locally advanced or metastatic urothelial cancer in patients ineligible for cisplatin-containing chemotherapy and whose tumours express PD-L1 with a combined positive score (CPS) of ≥10</vt:lpstr>
      <vt:lpstr>Decommissioning 1st line pembrolizumab for locally advanced or metastatic urothelial cancer</vt:lpstr>
      <vt:lpstr>Decommissioning 1st line pembrolizumab for locally advanced or metastatic urothelial cancer (1)</vt:lpstr>
      <vt:lpstr>Decommissioning 1st line pembrolizumab for locally advanced or metastatic urothelial cancer (2)</vt:lpstr>
      <vt:lpstr>Final NICE guidance termination wording for publication</vt:lpstr>
      <vt:lpstr>Timeline for terminated guidance publication</vt:lpstr>
      <vt:lpstr>Next steps and any 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Cancer Drugs Fund termination engagement meeting</dc:title>
  <dc:creator/>
  <cp:lastModifiedBy>Merissa Bellew</cp:lastModifiedBy>
  <cp:revision>64</cp:revision>
  <dcterms:created xsi:type="dcterms:W3CDTF">2021-01-28T14:30:09Z</dcterms:created>
  <dcterms:modified xsi:type="dcterms:W3CDTF">2021-02-15T13:16:12Z</dcterms:modified>
</cp:coreProperties>
</file>