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44"/>
  </p:notesMasterIdLst>
  <p:sldIdLst>
    <p:sldId id="303" r:id="rId2"/>
    <p:sldId id="678" r:id="rId3"/>
    <p:sldId id="679" r:id="rId4"/>
    <p:sldId id="621" r:id="rId5"/>
    <p:sldId id="669" r:id="rId6"/>
    <p:sldId id="687" r:id="rId7"/>
    <p:sldId id="688" r:id="rId8"/>
    <p:sldId id="689" r:id="rId9"/>
    <p:sldId id="686" r:id="rId10"/>
    <p:sldId id="1457" r:id="rId11"/>
    <p:sldId id="1490" r:id="rId12"/>
    <p:sldId id="1483" r:id="rId13"/>
    <p:sldId id="1455" r:id="rId14"/>
    <p:sldId id="1453" r:id="rId15"/>
    <p:sldId id="1456" r:id="rId16"/>
    <p:sldId id="1454" r:id="rId17"/>
    <p:sldId id="461" r:id="rId18"/>
    <p:sldId id="1445" r:id="rId19"/>
    <p:sldId id="1447" r:id="rId20"/>
    <p:sldId id="1448" r:id="rId21"/>
    <p:sldId id="1449" r:id="rId22"/>
    <p:sldId id="1473" r:id="rId23"/>
    <p:sldId id="1481" r:id="rId24"/>
    <p:sldId id="1466" r:id="rId25"/>
    <p:sldId id="1488" r:id="rId26"/>
    <p:sldId id="1465" r:id="rId27"/>
    <p:sldId id="1467" r:id="rId28"/>
    <p:sldId id="1489" r:id="rId29"/>
    <p:sldId id="694" r:id="rId30"/>
    <p:sldId id="1468" r:id="rId31"/>
    <p:sldId id="1469" r:id="rId32"/>
    <p:sldId id="693" r:id="rId33"/>
    <p:sldId id="1474" r:id="rId34"/>
    <p:sldId id="691" r:id="rId35"/>
    <p:sldId id="1472" r:id="rId36"/>
    <p:sldId id="1475" r:id="rId37"/>
    <p:sldId id="1478" r:id="rId38"/>
    <p:sldId id="1484" r:id="rId39"/>
    <p:sldId id="1460" r:id="rId40"/>
    <p:sldId id="1470" r:id="rId41"/>
    <p:sldId id="1485" r:id="rId42"/>
    <p:sldId id="1486" r:id="rId43"/>
  </p:sldIdLst>
  <p:sldSz cx="10693400" cy="7561263"/>
  <p:notesSz cx="6858000" cy="9144000"/>
  <p:defaultTex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BF2AF7F-7036-4288-BF6F-E1BEE5A348DC}">
          <p14:sldIdLst>
            <p14:sldId id="303"/>
            <p14:sldId id="678"/>
            <p14:sldId id="679"/>
            <p14:sldId id="621"/>
            <p14:sldId id="669"/>
            <p14:sldId id="687"/>
            <p14:sldId id="688"/>
            <p14:sldId id="689"/>
            <p14:sldId id="686"/>
            <p14:sldId id="1457"/>
            <p14:sldId id="1490"/>
            <p14:sldId id="1483"/>
            <p14:sldId id="1455"/>
            <p14:sldId id="1453"/>
            <p14:sldId id="1456"/>
            <p14:sldId id="1454"/>
            <p14:sldId id="461"/>
            <p14:sldId id="1445"/>
            <p14:sldId id="1447"/>
            <p14:sldId id="1448"/>
            <p14:sldId id="1449"/>
            <p14:sldId id="1473"/>
            <p14:sldId id="1481"/>
            <p14:sldId id="1466"/>
            <p14:sldId id="1488"/>
            <p14:sldId id="1465"/>
            <p14:sldId id="1467"/>
            <p14:sldId id="1489"/>
            <p14:sldId id="694"/>
            <p14:sldId id="1468"/>
            <p14:sldId id="1469"/>
            <p14:sldId id="693"/>
            <p14:sldId id="1474"/>
            <p14:sldId id="691"/>
            <p14:sldId id="1472"/>
            <p14:sldId id="1475"/>
            <p14:sldId id="1478"/>
            <p14:sldId id="1484"/>
            <p14:sldId id="1460"/>
            <p14:sldId id="1470"/>
            <p14:sldId id="1485"/>
            <p14:sldId id="1486"/>
          </p14:sldIdLst>
        </p14:section>
      </p14:sectionLst>
    </p:ext>
    <p:ext uri="{EFAFB233-063F-42B5-8137-9DF3F51BA10A}">
      <p15:sldGuideLst xmlns:p15="http://schemas.microsoft.com/office/powerpoint/2012/main">
        <p15:guide id="1" orient="horz">
          <p15:clr>
            <a:srgbClr val="A4A3A4"/>
          </p15:clr>
        </p15:guide>
        <p15:guide id="2" pos="5681" userDrawn="1">
          <p15:clr>
            <a:srgbClr val="A4A3A4"/>
          </p15:clr>
        </p15:guide>
        <p15:guide id="3" pos="284" userDrawn="1">
          <p15:clr>
            <a:srgbClr val="A4A3A4"/>
          </p15:clr>
        </p15:guide>
        <p15:guide id="4" pos="6452" userDrawn="1">
          <p15:clr>
            <a:srgbClr val="A4A3A4"/>
          </p15:clr>
        </p15:guide>
        <p15:guide id="5" orient="horz" pos="72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70F3265-A59A-B0A1-ED3C-DF451EB2BF86}" name="Zain Hussain" initials="ZH" userId="S::Zain.Hussain@nice.org.uk::6bb0b37e-cc1e-46da-918b-e9b499e72558" providerId="AD"/>
  <p188:author id="{87477BD5-9D47-707D-04F3-B002DA454ED2}" name="Charlie Hewitt" initials="CH" userId="S::Charlie.Hewitt@nice.org.uk::02b58234-bd66-4ca2-852b-669d09f951b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elinda Goodall" initials="MG" lastIdx="25" clrIdx="0">
    <p:extLst>
      <p:ext uri="{19B8F6BF-5375-455C-9EA6-DF929625EA0E}">
        <p15:presenceInfo xmlns:p15="http://schemas.microsoft.com/office/powerpoint/2012/main" userId="S-1-5-21-2135317788-1047624253-925700815-19721" providerId="AD"/>
      </p:ext>
    </p:extLst>
  </p:cmAuthor>
  <p:cmAuthor id="2" name="Kirsty Pitt" initials="KP" lastIdx="67" clrIdx="1">
    <p:extLst>
      <p:ext uri="{19B8F6BF-5375-455C-9EA6-DF929625EA0E}">
        <p15:presenceInfo xmlns:p15="http://schemas.microsoft.com/office/powerpoint/2012/main" userId="S-1-5-21-2135317788-1047624253-925700815-23121" providerId="AD"/>
      </p:ext>
    </p:extLst>
  </p:cmAuthor>
  <p:cmAuthor id="3" name="Lucy Beggs" initials="LB" lastIdx="15" clrIdx="2">
    <p:extLst>
      <p:ext uri="{19B8F6BF-5375-455C-9EA6-DF929625EA0E}">
        <p15:presenceInfo xmlns:p15="http://schemas.microsoft.com/office/powerpoint/2012/main" userId="S-1-5-21-2135317788-1047624253-925700815-28172" providerId="AD"/>
      </p:ext>
    </p:extLst>
  </p:cmAuthor>
  <p:cmAuthor id="4" name="Ross Dent" initials="RD" lastIdx="13" clrIdx="3">
    <p:extLst>
      <p:ext uri="{19B8F6BF-5375-455C-9EA6-DF929625EA0E}">
        <p15:presenceInfo xmlns:p15="http://schemas.microsoft.com/office/powerpoint/2012/main" userId="S-1-5-21-2135317788-1047624253-925700815-26610" providerId="AD"/>
      </p:ext>
    </p:extLst>
  </p:cmAuthor>
  <p:cmAuthor id="5" name="Zain Hussain" initials="ZH" lastIdx="480" clrIdx="4">
    <p:extLst>
      <p:ext uri="{19B8F6BF-5375-455C-9EA6-DF929625EA0E}">
        <p15:presenceInfo xmlns:p15="http://schemas.microsoft.com/office/powerpoint/2012/main" userId="S::Zain.Hussain@nice.org.uk::6bb0b37e-cc1e-46da-918b-e9b499e72558" providerId="AD"/>
      </p:ext>
    </p:extLst>
  </p:cmAuthor>
  <p:cmAuthor id="6" name="Victoria Kelly" initials="VK" lastIdx="78" clrIdx="5">
    <p:extLst>
      <p:ext uri="{19B8F6BF-5375-455C-9EA6-DF929625EA0E}">
        <p15:presenceInfo xmlns:p15="http://schemas.microsoft.com/office/powerpoint/2012/main" userId="S::Victoria.Kelly@nice.org.uk::b3cb38c1-50f8-416d-a7ac-e58820acd664" providerId="AD"/>
      </p:ext>
    </p:extLst>
  </p:cmAuthor>
  <p:cmAuthor id="7" name="Alexandra Filby" initials="AF" lastIdx="64" clrIdx="6">
    <p:extLst>
      <p:ext uri="{19B8F6BF-5375-455C-9EA6-DF929625EA0E}">
        <p15:presenceInfo xmlns:p15="http://schemas.microsoft.com/office/powerpoint/2012/main" userId="S::Alexandra.Filby@nice.org.uk::572928bd-b411-49ea-94e7-8605fd05ba42" providerId="AD"/>
      </p:ext>
    </p:extLst>
  </p:cmAuthor>
  <p:cmAuthor id="8" name="Elizabeth Bell" initials="EB" lastIdx="12" clrIdx="7">
    <p:extLst>
      <p:ext uri="{19B8F6BF-5375-455C-9EA6-DF929625EA0E}">
        <p15:presenceInfo xmlns:p15="http://schemas.microsoft.com/office/powerpoint/2012/main" userId="S::Elizabeth.Bell@nice.org.uk::30e40adb-969c-4983-b598-476057d0150c" providerId="AD"/>
      </p:ext>
    </p:extLst>
  </p:cmAuthor>
  <p:cmAuthor id="9" name="Ross Dent" initials="RD [2]" lastIdx="35" clrIdx="8">
    <p:extLst>
      <p:ext uri="{19B8F6BF-5375-455C-9EA6-DF929625EA0E}">
        <p15:presenceInfo xmlns:p15="http://schemas.microsoft.com/office/powerpoint/2012/main" userId="S::Ross.Dent@nice.org.uk::85ba5c32-f745-4353-a2f9-f82afced9921" providerId="AD"/>
      </p:ext>
    </p:extLst>
  </p:cmAuthor>
  <p:cmAuthor id="10" name="Caron Jones" initials="CJ" lastIdx="91" clrIdx="9">
    <p:extLst>
      <p:ext uri="{19B8F6BF-5375-455C-9EA6-DF929625EA0E}">
        <p15:presenceInfo xmlns:p15="http://schemas.microsoft.com/office/powerpoint/2012/main" userId="S::Caron.Jones@nice.org.uk::1dc48ed7-672c-4bcb-ad74-96dd81f92c73" providerId="AD"/>
      </p:ext>
    </p:extLst>
  </p:cmAuthor>
  <p:cmAuthor id="11" name="Charlie Hewitt" initials="CH" lastIdx="219" clrIdx="10">
    <p:extLst>
      <p:ext uri="{19B8F6BF-5375-455C-9EA6-DF929625EA0E}">
        <p15:presenceInfo xmlns:p15="http://schemas.microsoft.com/office/powerpoint/2012/main" userId="S::Charlie.Hewitt@nice.org.uk::02b58234-bd66-4ca2-852b-669d09f951b3" providerId="AD"/>
      </p:ext>
    </p:extLst>
  </p:cmAuthor>
  <p:cmAuthor id="12" name="Andrew Hitchings" initials="AH" lastIdx="10" clrIdx="11">
    <p:extLst>
      <p:ext uri="{19B8F6BF-5375-455C-9EA6-DF929625EA0E}">
        <p15:presenceInfo xmlns:p15="http://schemas.microsoft.com/office/powerpoint/2012/main" userId="345076e3dd5b82af" providerId="Windows Live"/>
      </p:ext>
    </p:extLst>
  </p:cmAuthor>
  <p:cmAuthor id="13" name="Linda Landells" initials="LL" lastIdx="8" clrIdx="12">
    <p:extLst>
      <p:ext uri="{19B8F6BF-5375-455C-9EA6-DF929625EA0E}">
        <p15:presenceInfo xmlns:p15="http://schemas.microsoft.com/office/powerpoint/2012/main" userId="S::Linda.Landells@nice.org.uk::f9c26748-fb8b-4b68-bc1e-5e77d3c8c882" providerId="AD"/>
      </p:ext>
    </p:extLst>
  </p:cmAuthor>
  <p:cmAuthor id="14" name="Paul Tappenden" initials="PT" lastIdx="38" clrIdx="13">
    <p:extLst>
      <p:ext uri="{19B8F6BF-5375-455C-9EA6-DF929625EA0E}">
        <p15:presenceInfo xmlns:p15="http://schemas.microsoft.com/office/powerpoint/2012/main" userId="8263d747557fff1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C000"/>
    <a:srgbClr val="E7EAEB"/>
    <a:srgbClr val="CCD3D5"/>
    <a:srgbClr val="DAE5E6"/>
    <a:srgbClr val="FFFFFF"/>
    <a:srgbClr val="E1D0E6"/>
    <a:srgbClr val="C1ECF2"/>
    <a:srgbClr val="A2BDC1"/>
    <a:srgbClr val="F3F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2" autoAdjust="0"/>
    <p:restoredTop sz="95097" autoAdjust="0"/>
  </p:normalViewPr>
  <p:slideViewPr>
    <p:cSldViewPr snapToGrid="0" showGuides="1">
      <p:cViewPr varScale="1">
        <p:scale>
          <a:sx n="54" d="100"/>
          <a:sy n="54" d="100"/>
        </p:scale>
        <p:origin x="1288" y="64"/>
      </p:cViewPr>
      <p:guideLst>
        <p:guide orient="horz"/>
        <p:guide pos="5681"/>
        <p:guide pos="284"/>
        <p:guide pos="6452"/>
        <p:guide orient="horz" pos="726"/>
      </p:guideLst>
    </p:cSldViewPr>
  </p:slideViewPr>
  <p:notesTextViewPr>
    <p:cViewPr>
      <p:scale>
        <a:sx n="1" d="1"/>
        <a:sy n="1" d="1"/>
      </p:scale>
      <p:origin x="0" y="0"/>
    </p:cViewPr>
  </p:notesTextViewPr>
  <p:notesViewPr>
    <p:cSldViewPr snapToGrid="0" showGuides="1">
      <p:cViewPr varScale="1">
        <p:scale>
          <a:sx n="98" d="100"/>
          <a:sy n="98" d="100"/>
        </p:scale>
        <p:origin x="-63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8/10/relationships/authors" Targe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004888" y="685800"/>
            <a:ext cx="4848225"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1011677" y="4343400"/>
            <a:ext cx="4844374"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5"/>
          </p:nvPr>
        </p:nvSpPr>
        <p:spPr>
          <a:xfrm>
            <a:off x="6022876" y="8686800"/>
            <a:ext cx="835124" cy="457200"/>
          </a:xfrm>
          <a:prstGeom prst="rect">
            <a:avLst/>
          </a:prstGeom>
        </p:spPr>
        <p:txBody>
          <a:bodyPr vert="horz" lIns="91440" tIns="45720" rIns="91440" bIns="45720" rtlCol="0" anchor="b"/>
          <a:lstStyle>
            <a:lvl1pPr algn="r">
              <a:defRPr sz="1200">
                <a:latin typeface="Lato" panose="020F0502020204030203" pitchFamily="34" charset="0"/>
                <a:ea typeface="Lato" panose="020F0502020204030203" pitchFamily="34" charset="0"/>
                <a:cs typeface="Lato" panose="020F0502020204030203" pitchFamily="34" charset="0"/>
              </a:defRPr>
            </a:lvl1pPr>
          </a:lstStyle>
          <a:p>
            <a:fld id="{49DD4D23-C98A-435E-AE88-9061F8349B02}" type="slidenum">
              <a:rPr lang="en-GB" smtClean="0"/>
              <a:pPr/>
              <a:t>‹#›</a:t>
            </a:fld>
            <a:endParaRPr lang="en-GB" dirty="0"/>
          </a:p>
        </p:txBody>
      </p:sp>
    </p:spTree>
    <p:extLst>
      <p:ext uri="{BB962C8B-B14F-4D97-AF65-F5344CB8AC3E}">
        <p14:creationId xmlns:p14="http://schemas.microsoft.com/office/powerpoint/2010/main" val="610033486"/>
      </p:ext>
    </p:extLst>
  </p:cSld>
  <p:clrMap bg1="lt1" tx1="dk1" bg2="lt2" tx2="dk2" accent1="accent1" accent2="accent2" accent3="accent3" accent4="accent4" accent5="accent5" accent6="accent6" hlink="hlink" folHlink="folHlink"/>
  <p:notesStyle>
    <a:lvl1pPr marL="0" algn="l" defTabSz="1043056" rtl="0" eaLnBrk="1" latinLnBrk="0" hangingPunct="1">
      <a:spcAft>
        <a:spcPts val="450"/>
      </a:spcAft>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174625"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2pPr>
    <a:lvl3pPr marL="447675"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3pPr>
    <a:lvl4pPr marL="622300"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4pPr>
    <a:lvl5pPr marL="808038" indent="-185738"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a:t>
            </a:fld>
            <a:endParaRPr lang="en-GB" dirty="0"/>
          </a:p>
        </p:txBody>
      </p:sp>
    </p:spTree>
    <p:extLst>
      <p:ext uri="{BB962C8B-B14F-4D97-AF65-F5344CB8AC3E}">
        <p14:creationId xmlns:p14="http://schemas.microsoft.com/office/powerpoint/2010/main" val="3536691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11</a:t>
            </a:fld>
            <a:endParaRPr lang="en-GB" dirty="0"/>
          </a:p>
        </p:txBody>
      </p:sp>
    </p:spTree>
    <p:extLst>
      <p:ext uri="{BB962C8B-B14F-4D97-AF65-F5344CB8AC3E}">
        <p14:creationId xmlns:p14="http://schemas.microsoft.com/office/powerpoint/2010/main" val="1206920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12</a:t>
            </a:fld>
            <a:endParaRPr lang="en-GB" dirty="0"/>
          </a:p>
        </p:txBody>
      </p:sp>
    </p:spTree>
    <p:extLst>
      <p:ext uri="{BB962C8B-B14F-4D97-AF65-F5344CB8AC3E}">
        <p14:creationId xmlns:p14="http://schemas.microsoft.com/office/powerpoint/2010/main" val="417645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EFC27F2C-7D01-4E0A-B8AE-08C49B9FFDE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E87AEDDD-6EFC-46D2-8F5E-896E14751FB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26628" name="Slide Number Placeholder 3">
            <a:extLst>
              <a:ext uri="{FF2B5EF4-FFF2-40B4-BE49-F238E27FC236}">
                <a16:creationId xmlns:a16="http://schemas.microsoft.com/office/drawing/2014/main" id="{539706A0-D9B7-492F-A552-DB25379EAB6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BD08CED-0BFC-4F31-B0B5-ABE84FCA90B7}" type="slidenum">
              <a:rPr lang="en-GB" altLang="en-US"/>
              <a:pPr/>
              <a:t>13</a:t>
            </a:fld>
            <a:endParaRPr lang="en-GB" altLang="en-US"/>
          </a:p>
        </p:txBody>
      </p:sp>
      <p:sp>
        <p:nvSpPr>
          <p:cNvPr id="26629" name="Footer Placeholder 4">
            <a:extLst>
              <a:ext uri="{FF2B5EF4-FFF2-40B4-BE49-F238E27FC236}">
                <a16:creationId xmlns:a16="http://schemas.microsoft.com/office/drawing/2014/main" id="{3AA53111-560F-43C5-A4E3-088565B810AE}"/>
              </a:ext>
            </a:extLst>
          </p:cNvPr>
          <p:cNvSpPr>
            <a:spLocks noGrp="1" noChangeArrowheads="1"/>
          </p:cNvSpPr>
          <p:nvPr>
            <p:ph type="ft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t>National Institute for Health and Care Excellence ID1368 fremanezumab for preventing migraine Issue date: February 2019</a:t>
            </a:r>
          </a:p>
        </p:txBody>
      </p:sp>
    </p:spTree>
    <p:extLst>
      <p:ext uri="{BB962C8B-B14F-4D97-AF65-F5344CB8AC3E}">
        <p14:creationId xmlns:p14="http://schemas.microsoft.com/office/powerpoint/2010/main" val="2747052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EFC27F2C-7D01-4E0A-B8AE-08C49B9FFDE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E87AEDDD-6EFC-46D2-8F5E-896E14751FB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26628" name="Slide Number Placeholder 3">
            <a:extLst>
              <a:ext uri="{FF2B5EF4-FFF2-40B4-BE49-F238E27FC236}">
                <a16:creationId xmlns:a16="http://schemas.microsoft.com/office/drawing/2014/main" id="{539706A0-D9B7-492F-A552-DB25379EAB6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BD08CED-0BFC-4F31-B0B5-ABE84FCA90B7}" type="slidenum">
              <a:rPr lang="en-GB" altLang="en-US"/>
              <a:pPr/>
              <a:t>14</a:t>
            </a:fld>
            <a:endParaRPr lang="en-GB" altLang="en-US"/>
          </a:p>
        </p:txBody>
      </p:sp>
      <p:sp>
        <p:nvSpPr>
          <p:cNvPr id="26629" name="Footer Placeholder 4">
            <a:extLst>
              <a:ext uri="{FF2B5EF4-FFF2-40B4-BE49-F238E27FC236}">
                <a16:creationId xmlns:a16="http://schemas.microsoft.com/office/drawing/2014/main" id="{3AA53111-560F-43C5-A4E3-088565B810AE}"/>
              </a:ext>
            </a:extLst>
          </p:cNvPr>
          <p:cNvSpPr>
            <a:spLocks noGrp="1" noChangeArrowheads="1"/>
          </p:cNvSpPr>
          <p:nvPr>
            <p:ph type="ft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t>National Institute for Health and Care Excellence ID1368 fremanezumab for preventing migraine Issue date: February 2019</a:t>
            </a:r>
          </a:p>
        </p:txBody>
      </p:sp>
    </p:spTree>
    <p:extLst>
      <p:ext uri="{BB962C8B-B14F-4D97-AF65-F5344CB8AC3E}">
        <p14:creationId xmlns:p14="http://schemas.microsoft.com/office/powerpoint/2010/main" val="27006212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EFC27F2C-7D01-4E0A-B8AE-08C49B9FFDE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E87AEDDD-6EFC-46D2-8F5E-896E14751FB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26628" name="Slide Number Placeholder 3">
            <a:extLst>
              <a:ext uri="{FF2B5EF4-FFF2-40B4-BE49-F238E27FC236}">
                <a16:creationId xmlns:a16="http://schemas.microsoft.com/office/drawing/2014/main" id="{539706A0-D9B7-492F-A552-DB25379EAB6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BD08CED-0BFC-4F31-B0B5-ABE84FCA90B7}" type="slidenum">
              <a:rPr lang="en-GB" altLang="en-US"/>
              <a:pPr/>
              <a:t>15</a:t>
            </a:fld>
            <a:endParaRPr lang="en-GB" altLang="en-US"/>
          </a:p>
        </p:txBody>
      </p:sp>
      <p:sp>
        <p:nvSpPr>
          <p:cNvPr id="26629" name="Footer Placeholder 4">
            <a:extLst>
              <a:ext uri="{FF2B5EF4-FFF2-40B4-BE49-F238E27FC236}">
                <a16:creationId xmlns:a16="http://schemas.microsoft.com/office/drawing/2014/main" id="{3AA53111-560F-43C5-A4E3-088565B810AE}"/>
              </a:ext>
            </a:extLst>
          </p:cNvPr>
          <p:cNvSpPr>
            <a:spLocks noGrp="1" noChangeArrowheads="1"/>
          </p:cNvSpPr>
          <p:nvPr>
            <p:ph type="ft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t>National Institute for Health and Care Excellence ID1368 fremanezumab for preventing migraine Issue date: February 2019</a:t>
            </a:r>
          </a:p>
        </p:txBody>
      </p:sp>
    </p:spTree>
    <p:extLst>
      <p:ext uri="{BB962C8B-B14F-4D97-AF65-F5344CB8AC3E}">
        <p14:creationId xmlns:p14="http://schemas.microsoft.com/office/powerpoint/2010/main" val="3425038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EFC27F2C-7D01-4E0A-B8AE-08C49B9FFDE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E87AEDDD-6EFC-46D2-8F5E-896E14751FB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26628" name="Slide Number Placeholder 3">
            <a:extLst>
              <a:ext uri="{FF2B5EF4-FFF2-40B4-BE49-F238E27FC236}">
                <a16:creationId xmlns:a16="http://schemas.microsoft.com/office/drawing/2014/main" id="{539706A0-D9B7-492F-A552-DB25379EAB6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BD08CED-0BFC-4F31-B0B5-ABE84FCA90B7}" type="slidenum">
              <a:rPr lang="en-GB" altLang="en-US"/>
              <a:pPr/>
              <a:t>16</a:t>
            </a:fld>
            <a:endParaRPr lang="en-GB" altLang="en-US"/>
          </a:p>
        </p:txBody>
      </p:sp>
      <p:sp>
        <p:nvSpPr>
          <p:cNvPr id="26629" name="Footer Placeholder 4">
            <a:extLst>
              <a:ext uri="{FF2B5EF4-FFF2-40B4-BE49-F238E27FC236}">
                <a16:creationId xmlns:a16="http://schemas.microsoft.com/office/drawing/2014/main" id="{3AA53111-560F-43C5-A4E3-088565B810AE}"/>
              </a:ext>
            </a:extLst>
          </p:cNvPr>
          <p:cNvSpPr>
            <a:spLocks noGrp="1" noChangeArrowheads="1"/>
          </p:cNvSpPr>
          <p:nvPr>
            <p:ph type="ft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t>National Institute for Health and Care Excellence ID1368 fremanezumab for preventing migraine Issue date: February 2019</a:t>
            </a:r>
          </a:p>
        </p:txBody>
      </p:sp>
    </p:spTree>
    <p:extLst>
      <p:ext uri="{BB962C8B-B14F-4D97-AF65-F5344CB8AC3E}">
        <p14:creationId xmlns:p14="http://schemas.microsoft.com/office/powerpoint/2010/main" val="16303085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18</a:t>
            </a:fld>
            <a:endParaRPr lang="en-GB" dirty="0"/>
          </a:p>
        </p:txBody>
      </p:sp>
    </p:spTree>
    <p:extLst>
      <p:ext uri="{BB962C8B-B14F-4D97-AF65-F5344CB8AC3E}">
        <p14:creationId xmlns:p14="http://schemas.microsoft.com/office/powerpoint/2010/main" val="32778864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19</a:t>
            </a:fld>
            <a:endParaRPr lang="en-GB" dirty="0"/>
          </a:p>
        </p:txBody>
      </p:sp>
    </p:spTree>
    <p:extLst>
      <p:ext uri="{BB962C8B-B14F-4D97-AF65-F5344CB8AC3E}">
        <p14:creationId xmlns:p14="http://schemas.microsoft.com/office/powerpoint/2010/main" val="947866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20</a:t>
            </a:fld>
            <a:endParaRPr lang="en-GB" dirty="0"/>
          </a:p>
        </p:txBody>
      </p:sp>
    </p:spTree>
    <p:extLst>
      <p:ext uri="{BB962C8B-B14F-4D97-AF65-F5344CB8AC3E}">
        <p14:creationId xmlns:p14="http://schemas.microsoft.com/office/powerpoint/2010/main" val="14325897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21</a:t>
            </a:fld>
            <a:endParaRPr lang="en-GB" dirty="0"/>
          </a:p>
        </p:txBody>
      </p:sp>
    </p:spTree>
    <p:extLst>
      <p:ext uri="{BB962C8B-B14F-4D97-AF65-F5344CB8AC3E}">
        <p14:creationId xmlns:p14="http://schemas.microsoft.com/office/powerpoint/2010/main" val="4178573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3</a:t>
            </a:fld>
            <a:endParaRPr lang="en-GB" dirty="0"/>
          </a:p>
        </p:txBody>
      </p:sp>
    </p:spTree>
    <p:extLst>
      <p:ext uri="{BB962C8B-B14F-4D97-AF65-F5344CB8AC3E}">
        <p14:creationId xmlns:p14="http://schemas.microsoft.com/office/powerpoint/2010/main" val="37321969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37</a:t>
            </a:fld>
            <a:endParaRPr lang="en-GB" dirty="0"/>
          </a:p>
        </p:txBody>
      </p:sp>
    </p:spTree>
    <p:extLst>
      <p:ext uri="{BB962C8B-B14F-4D97-AF65-F5344CB8AC3E}">
        <p14:creationId xmlns:p14="http://schemas.microsoft.com/office/powerpoint/2010/main" val="13005749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41</a:t>
            </a:fld>
            <a:endParaRPr lang="en-GB" dirty="0"/>
          </a:p>
        </p:txBody>
      </p:sp>
    </p:spTree>
    <p:extLst>
      <p:ext uri="{BB962C8B-B14F-4D97-AF65-F5344CB8AC3E}">
        <p14:creationId xmlns:p14="http://schemas.microsoft.com/office/powerpoint/2010/main" val="23665697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42</a:t>
            </a:fld>
            <a:endParaRPr lang="en-GB" dirty="0"/>
          </a:p>
        </p:txBody>
      </p:sp>
    </p:spTree>
    <p:extLst>
      <p:ext uri="{BB962C8B-B14F-4D97-AF65-F5344CB8AC3E}">
        <p14:creationId xmlns:p14="http://schemas.microsoft.com/office/powerpoint/2010/main" val="606370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4</a:t>
            </a:fld>
            <a:endParaRPr lang="en-GB" dirty="0"/>
          </a:p>
        </p:txBody>
      </p:sp>
    </p:spTree>
    <p:extLst>
      <p:ext uri="{BB962C8B-B14F-4D97-AF65-F5344CB8AC3E}">
        <p14:creationId xmlns:p14="http://schemas.microsoft.com/office/powerpoint/2010/main" val="1444144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5</a:t>
            </a:fld>
            <a:endParaRPr lang="en-GB" dirty="0"/>
          </a:p>
        </p:txBody>
      </p:sp>
    </p:spTree>
    <p:extLst>
      <p:ext uri="{BB962C8B-B14F-4D97-AF65-F5344CB8AC3E}">
        <p14:creationId xmlns:p14="http://schemas.microsoft.com/office/powerpoint/2010/main" val="1397204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6</a:t>
            </a:fld>
            <a:endParaRPr lang="en-GB" dirty="0"/>
          </a:p>
        </p:txBody>
      </p:sp>
    </p:spTree>
    <p:extLst>
      <p:ext uri="{BB962C8B-B14F-4D97-AF65-F5344CB8AC3E}">
        <p14:creationId xmlns:p14="http://schemas.microsoft.com/office/powerpoint/2010/main" val="12280091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7</a:t>
            </a:fld>
            <a:endParaRPr lang="en-GB" dirty="0"/>
          </a:p>
        </p:txBody>
      </p:sp>
    </p:spTree>
    <p:extLst>
      <p:ext uri="{BB962C8B-B14F-4D97-AF65-F5344CB8AC3E}">
        <p14:creationId xmlns:p14="http://schemas.microsoft.com/office/powerpoint/2010/main" val="336561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8</a:t>
            </a:fld>
            <a:endParaRPr lang="en-GB" dirty="0"/>
          </a:p>
        </p:txBody>
      </p:sp>
    </p:spTree>
    <p:extLst>
      <p:ext uri="{BB962C8B-B14F-4D97-AF65-F5344CB8AC3E}">
        <p14:creationId xmlns:p14="http://schemas.microsoft.com/office/powerpoint/2010/main" val="3988018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9</a:t>
            </a:fld>
            <a:endParaRPr lang="en-GB" dirty="0"/>
          </a:p>
        </p:txBody>
      </p:sp>
    </p:spTree>
    <p:extLst>
      <p:ext uri="{BB962C8B-B14F-4D97-AF65-F5344CB8AC3E}">
        <p14:creationId xmlns:p14="http://schemas.microsoft.com/office/powerpoint/2010/main" val="2729724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10</a:t>
            </a:fld>
            <a:endParaRPr lang="en-GB" dirty="0"/>
          </a:p>
        </p:txBody>
      </p:sp>
    </p:spTree>
    <p:extLst>
      <p:ext uri="{BB962C8B-B14F-4D97-AF65-F5344CB8AC3E}">
        <p14:creationId xmlns:p14="http://schemas.microsoft.com/office/powerpoint/2010/main" val="22895190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8000" y="3670195"/>
            <a:ext cx="9383395" cy="702589"/>
          </a:xfrm>
        </p:spPr>
        <p:txBody>
          <a:bodyPr/>
          <a:lstStyle>
            <a:lvl1pPr algn="l">
              <a:lnSpc>
                <a:spcPts val="5600"/>
              </a:lnSpc>
              <a:defRPr sz="4800" b="1"/>
            </a:lvl1pPr>
          </a:lstStyle>
          <a:p>
            <a:r>
              <a:rPr lang="en-US"/>
              <a:t>Click to edit Master title style</a:t>
            </a:r>
            <a:endParaRPr lang="en-GB" dirty="0"/>
          </a:p>
        </p:txBody>
      </p:sp>
      <p:sp>
        <p:nvSpPr>
          <p:cNvPr id="3" name="Subtitle 2"/>
          <p:cNvSpPr>
            <a:spLocks noGrp="1"/>
          </p:cNvSpPr>
          <p:nvPr>
            <p:ph type="subTitle" idx="1"/>
          </p:nvPr>
        </p:nvSpPr>
        <p:spPr>
          <a:xfrm>
            <a:off x="508000" y="4392907"/>
            <a:ext cx="7781290" cy="819150"/>
          </a:xfrm>
        </p:spPr>
        <p:txBody>
          <a:bodyPr/>
          <a:lstStyle>
            <a:lvl1pPr marL="0" indent="0" algn="l">
              <a:lnSpc>
                <a:spcPts val="4600"/>
              </a:lnSpc>
              <a:spcBef>
                <a:spcPts val="0"/>
              </a:spcBef>
              <a:buNone/>
              <a:defRPr sz="3600">
                <a:solidFill>
                  <a:schemeClr val="bg2"/>
                </a:solidFill>
                <a:latin typeface="Arial" panose="020B0604020202020204" pitchFamily="34" charset="0"/>
                <a:ea typeface="Lato Light" panose="020F0502020204030203" pitchFamily="34" charset="0"/>
                <a:cs typeface="Arial" panose="020B0604020202020204" pitchFamily="34" charset="0"/>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en-US"/>
              <a:t>Click to edit Master subtitle style</a:t>
            </a:r>
            <a:endParaRPr lang="en-GB"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0875" y="369240"/>
            <a:ext cx="3412800" cy="662083"/>
          </a:xfrm>
          <a:prstGeom prst="rect">
            <a:avLst/>
          </a:prstGeom>
        </p:spPr>
      </p:pic>
      <p:sp>
        <p:nvSpPr>
          <p:cNvPr id="8" name="TextBox 7"/>
          <p:cNvSpPr txBox="1"/>
          <p:nvPr userDrawn="1"/>
        </p:nvSpPr>
        <p:spPr>
          <a:xfrm>
            <a:off x="532522" y="6872289"/>
            <a:ext cx="9358873" cy="430887"/>
          </a:xfrm>
          <a:prstGeom prst="rect">
            <a:avLst/>
          </a:prstGeom>
          <a:noFill/>
        </p:spPr>
        <p:txBody>
          <a:bodyPr wrap="square" lIns="0" tIns="0" rIns="0" bIns="0"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400" spc="0" baseline="0" dirty="0">
                <a:solidFill>
                  <a:srgbClr val="757474"/>
                </a:solidFill>
                <a:latin typeface="Arial" panose="020B0604020202020204" pitchFamily="34" charset="0"/>
                <a:cs typeface="Arial" panose="020B0604020202020204" pitchFamily="34" charset="0"/>
              </a:rPr>
              <a:t>© NICE 2021. All rights reserved. Subject to notice of rights. The content in this publication is owned by multiple parties and may not be re-used without the permission of the relevant copyright owner. </a:t>
            </a:r>
            <a:endParaRPr lang="en-US" sz="1400" spc="0" baseline="0" dirty="0">
              <a:solidFill>
                <a:srgbClr val="757474"/>
              </a:solidFill>
              <a:latin typeface="Arial" panose="020B0604020202020204" pitchFamily="34" charset="0"/>
              <a:cs typeface="Arial" panose="020B0604020202020204" pitchFamily="34" charset="0"/>
            </a:endParaRPr>
          </a:p>
        </p:txBody>
      </p:sp>
      <p:sp>
        <p:nvSpPr>
          <p:cNvPr id="10" name="Text Placeholder 9"/>
          <p:cNvSpPr>
            <a:spLocks noGrp="1"/>
          </p:cNvSpPr>
          <p:nvPr>
            <p:ph type="body" sz="quarter" idx="13"/>
          </p:nvPr>
        </p:nvSpPr>
        <p:spPr>
          <a:xfrm>
            <a:off x="498277" y="2941409"/>
            <a:ext cx="8271760" cy="697044"/>
          </a:xfrm>
        </p:spPr>
        <p:txBody>
          <a:bodyPr/>
          <a:lstStyle>
            <a:lvl1pPr marL="0" indent="0">
              <a:lnSpc>
                <a:spcPts val="5600"/>
              </a:lnSpc>
              <a:defRPr sz="4800">
                <a:solidFill>
                  <a:schemeClr val="bg2"/>
                </a:solidFill>
                <a:latin typeface="Arial" panose="020B0604020202020204" pitchFamily="34" charset="0"/>
                <a:ea typeface="Lato Light" panose="020F0502020204030203"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533279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BE135E-2566-4748-853C-8A3B78F0FB00}" type="slidenum">
              <a:rPr lang="en-GB" smtClean="0"/>
              <a:t>‹#›</a:t>
            </a:fld>
            <a:endParaRPr lang="en-GB" dirty="0"/>
          </a:p>
        </p:txBody>
      </p:sp>
      <p:sp>
        <p:nvSpPr>
          <p:cNvPr id="5" name="Text Placeholder 4"/>
          <p:cNvSpPr>
            <a:spLocks noGrp="1"/>
          </p:cNvSpPr>
          <p:nvPr>
            <p:ph type="body" sz="quarter" idx="13"/>
          </p:nvPr>
        </p:nvSpPr>
        <p:spPr>
          <a:xfrm>
            <a:off x="508000" y="2893102"/>
            <a:ext cx="8980488" cy="1469036"/>
          </a:xfrm>
        </p:spPr>
        <p:txBody>
          <a:bodyPr anchor="b" anchorCtr="0"/>
          <a:lstStyle>
            <a:lvl1pPr>
              <a:lnSpc>
                <a:spcPts val="5600"/>
              </a:lnSpc>
              <a:spcBef>
                <a:spcPts val="0"/>
              </a:spcBef>
              <a:defRPr sz="4800" b="1">
                <a:solidFill>
                  <a:schemeClr val="bg2"/>
                </a:solidFill>
                <a:latin typeface="Arial" panose="020B0604020202020204" pitchFamily="34" charset="0"/>
                <a:cs typeface="Arial" panose="020B060402020202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6" name="Text Placeholder 5"/>
          <p:cNvSpPr>
            <a:spLocks noGrp="1"/>
          </p:cNvSpPr>
          <p:nvPr>
            <p:ph type="body" sz="quarter" idx="14"/>
          </p:nvPr>
        </p:nvSpPr>
        <p:spPr>
          <a:xfrm>
            <a:off x="508000" y="4359981"/>
            <a:ext cx="9010754" cy="689677"/>
          </a:xfrm>
        </p:spPr>
        <p:txBody>
          <a:bodyPr/>
          <a:lstStyle>
            <a:lvl1pPr>
              <a:lnSpc>
                <a:spcPts val="4600"/>
              </a:lnSpc>
              <a:spcBef>
                <a:spcPts val="0"/>
              </a:spcBef>
              <a:defRPr sz="3600">
                <a:solidFill>
                  <a:schemeClr val="bg2"/>
                </a:solidFill>
                <a:latin typeface="Arial" panose="020B0604020202020204" pitchFamily="34" charset="0"/>
                <a:ea typeface="Lato Light" panose="020F0502020204030203"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452789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 Statement or Quote">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BE135E-2566-4748-853C-8A3B78F0FB00}" type="slidenum">
              <a:rPr lang="en-GB" smtClean="0"/>
              <a:t>‹#›</a:t>
            </a:fld>
            <a:endParaRPr lang="en-GB" dirty="0"/>
          </a:p>
        </p:txBody>
      </p:sp>
      <p:sp>
        <p:nvSpPr>
          <p:cNvPr id="5" name="Text Placeholder 4"/>
          <p:cNvSpPr>
            <a:spLocks noGrp="1"/>
          </p:cNvSpPr>
          <p:nvPr>
            <p:ph type="body" sz="quarter" idx="13"/>
          </p:nvPr>
        </p:nvSpPr>
        <p:spPr>
          <a:xfrm>
            <a:off x="508000" y="1295400"/>
            <a:ext cx="7734300" cy="4946650"/>
          </a:xfrm>
        </p:spPr>
        <p:txBody>
          <a:bodyPr/>
          <a:lstStyle>
            <a:lvl1pPr>
              <a:lnSpc>
                <a:spcPts val="4200"/>
              </a:lnSpc>
              <a:spcBef>
                <a:spcPts val="1134"/>
              </a:spcBef>
              <a:defRPr sz="3600" b="1">
                <a:solidFill>
                  <a:schemeClr val="bg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447362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Heading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marL="237600">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4121083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Heading and 2 Column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46400" y="1306800"/>
            <a:ext cx="7197725" cy="1106189"/>
          </a:xfrm>
        </p:spPr>
        <p:txBody>
          <a:bodyPr anchor="t" anchorCtr="0"/>
          <a:lstStyle/>
          <a:p>
            <a:r>
              <a:rPr lang="en-US"/>
              <a:t>Click to edit Master title style</a:t>
            </a:r>
            <a:endParaRPr lang="en-GB"/>
          </a:p>
        </p:txBody>
      </p:sp>
      <p:sp>
        <p:nvSpPr>
          <p:cNvPr id="3" name="Content Placeholder 2"/>
          <p:cNvSpPr>
            <a:spLocks noGrp="1"/>
          </p:cNvSpPr>
          <p:nvPr>
            <p:ph idx="1"/>
          </p:nvPr>
        </p:nvSpPr>
        <p:spPr>
          <a:xfrm>
            <a:off x="1110812" y="2701823"/>
            <a:ext cx="8618976" cy="3756127"/>
          </a:xfrm>
        </p:spPr>
        <p:txBody>
          <a:bodyPr numCol="2" spcCol="162000"/>
          <a:lstStyle>
            <a:lvl1pPr marL="237600">
              <a:lnSpc>
                <a:spcPts val="2400"/>
              </a:lnSpc>
              <a:spcBef>
                <a:spcPts val="850"/>
              </a:spcBef>
              <a:defRPr sz="2000">
                <a:solidFill>
                  <a:schemeClr val="tx1"/>
                </a:solidFill>
                <a:latin typeface="Arial" panose="020B0604020202020204" pitchFamily="34" charset="0"/>
                <a:cs typeface="Arial" panose="020B0604020202020204" pitchFamily="34" charset="0"/>
              </a:defRPr>
            </a:lvl1pPr>
            <a:lvl2pPr>
              <a:lnSpc>
                <a:spcPts val="2400"/>
              </a:lnSpc>
              <a:spcBef>
                <a:spcPts val="567"/>
              </a:spcBef>
              <a:buClr>
                <a:schemeClr val="tx1"/>
              </a:buClr>
              <a:defRPr sz="2000">
                <a:solidFill>
                  <a:schemeClr val="tx1"/>
                </a:solidFill>
              </a:defRPr>
            </a:lvl2pPr>
            <a:lvl3pPr>
              <a:lnSpc>
                <a:spcPts val="2400"/>
              </a:lnSpc>
              <a:defRPr sz="2000">
                <a:solidFill>
                  <a:schemeClr val="bg1"/>
                </a:solidFill>
              </a:defRPr>
            </a:lvl3pPr>
            <a:lvl4pPr>
              <a:lnSpc>
                <a:spcPts val="2400"/>
              </a:lnSpc>
              <a:defRPr sz="2000">
                <a:solidFill>
                  <a:schemeClr val="bg1"/>
                </a:solidFill>
              </a:defRPr>
            </a:lvl4pPr>
            <a:lvl5pPr>
              <a:lnSpc>
                <a:spcPts val="2400"/>
              </a:lnSpc>
              <a:defRPr sz="2000">
                <a:solidFill>
                  <a:schemeClr val="bg1"/>
                </a:solidFill>
              </a:defRPr>
            </a:lvl5pPr>
          </a:lstStyle>
          <a:p>
            <a:pPr lvl="0"/>
            <a:r>
              <a:rPr lang="en-US"/>
              <a:t>Click to edit Master text styles</a:t>
            </a:r>
          </a:p>
          <a:p>
            <a:pPr lvl="1"/>
            <a:r>
              <a:rPr lang="en-US"/>
              <a:t>Second level</a:t>
            </a:r>
          </a:p>
        </p:txBody>
      </p:sp>
      <p:sp>
        <p:nvSpPr>
          <p:cNvPr id="6" name="Slide Number Placeholder 5"/>
          <p:cNvSpPr>
            <a:spLocks noGrp="1"/>
          </p:cNvSpPr>
          <p:nvPr>
            <p:ph type="sldNum" sz="quarter" idx="12"/>
          </p:nvPr>
        </p:nvSpPr>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3545709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9669780"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316840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onfidential informa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9669780"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Box 6"/>
          <p:cNvSpPr txBox="1"/>
          <p:nvPr userDrawn="1"/>
        </p:nvSpPr>
        <p:spPr>
          <a:xfrm>
            <a:off x="4525198" y="0"/>
            <a:ext cx="1653017" cy="329962"/>
          </a:xfrm>
          <a:prstGeom prst="rect">
            <a:avLst/>
          </a:prstGeom>
          <a:solidFill>
            <a:schemeClr val="bg2"/>
          </a:solidFill>
        </p:spPr>
        <p:txBody>
          <a:bodyPr wrap="none" rtlCol="0">
            <a:spAutoFit/>
          </a:bodyPr>
          <a:lstStyle/>
          <a:p>
            <a:r>
              <a:rPr lang="en-GB" sz="1544" b="1" dirty="0">
                <a:solidFill>
                  <a:schemeClr val="bg1"/>
                </a:solidFill>
                <a:latin typeface="Arial" panose="020B0604020202020204" pitchFamily="34" charset="0"/>
                <a:cs typeface="Arial" panose="020B0604020202020204" pitchFamily="34" charset="0"/>
              </a:rPr>
              <a:t>CONFIDENTIAL</a:t>
            </a:r>
          </a:p>
        </p:txBody>
      </p:sp>
    </p:spTree>
    <p:extLst>
      <p:ext uri="{BB962C8B-B14F-4D97-AF65-F5344CB8AC3E}">
        <p14:creationId xmlns:p14="http://schemas.microsoft.com/office/powerpoint/2010/main" val="2222880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mp; graphic">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4759325" cy="5444103"/>
          </a:xfrm>
        </p:spPr>
        <p:txBody>
          <a:bodyPr/>
          <a:lstStyle>
            <a:lvl1pPr marL="347663" indent="-342900">
              <a:buFont typeface="Arial" panose="020B0604020202020204" pitchFamily="34" charset="0"/>
              <a:buChar char="•"/>
              <a:defRPr>
                <a:latin typeface="Lato" panose="020F0502020204030203" pitchFamily="34" charset="0"/>
                <a:ea typeface="Lato" panose="020F0502020204030203" pitchFamily="34" charset="0"/>
                <a:cs typeface="Lato" panose="020F0502020204030203" pitchFamily="34" charset="0"/>
              </a:defRPr>
            </a:lvl1pPr>
            <a:lvl2pPr>
              <a:defRPr>
                <a:latin typeface="Lato" panose="020F0502020204030203" pitchFamily="34" charset="0"/>
                <a:ea typeface="Lato" panose="020F0502020204030203" pitchFamily="34" charset="0"/>
                <a:cs typeface="Lato" panose="020F0502020204030203" pitchFamily="34" charset="0"/>
              </a:defRPr>
            </a:lvl2pPr>
            <a:lvl3pPr>
              <a:defRPr>
                <a:latin typeface="Lato" panose="020F0502020204030203" pitchFamily="34" charset="0"/>
                <a:ea typeface="Lato" panose="020F0502020204030203" pitchFamily="34" charset="0"/>
                <a:cs typeface="Lato" panose="020F0502020204030203" pitchFamily="34" charset="0"/>
              </a:defRPr>
            </a:lvl3pPr>
            <a:lvl4pPr>
              <a:defRPr>
                <a:latin typeface="Lato" panose="020F0502020204030203" pitchFamily="34" charset="0"/>
                <a:ea typeface="Lato" panose="020F0502020204030203" pitchFamily="34" charset="0"/>
                <a:cs typeface="Lato" panose="020F0502020204030203"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10"/>
          <p:cNvSpPr>
            <a:spLocks noGrp="1"/>
          </p:cNvSpPr>
          <p:nvPr>
            <p:ph sz="quarter" idx="11" hasCustomPrompt="1"/>
          </p:nvPr>
        </p:nvSpPr>
        <p:spPr>
          <a:xfrm>
            <a:off x="5447989" y="1315616"/>
            <a:ext cx="4729791" cy="5425441"/>
          </a:xfrm>
        </p:spPr>
        <p:txBody>
          <a:bodyPr/>
          <a:lstStyle>
            <a:lvl1pPr marL="0" indent="0">
              <a:buNone/>
              <a:defRPr sz="2400">
                <a:latin typeface="Arial" panose="020B0604020202020204" pitchFamily="34" charset="0"/>
                <a:cs typeface="Arial" panose="020B0604020202020204" pitchFamily="34" charset="0"/>
              </a:defRPr>
            </a:lvl1pPr>
          </a:lstStyle>
          <a:p>
            <a:pPr lvl="0"/>
            <a:r>
              <a:rPr lang="en-GB" dirty="0"/>
              <a:t>Placeholder for image/chart</a:t>
            </a:r>
          </a:p>
          <a:p>
            <a:pPr lvl="0"/>
            <a:r>
              <a:rPr lang="en-GB" dirty="0"/>
              <a:t>(click icons below)</a:t>
            </a:r>
          </a:p>
        </p:txBody>
      </p:sp>
    </p:spTree>
    <p:extLst>
      <p:ext uri="{BB962C8B-B14F-4D97-AF65-F5344CB8AC3E}">
        <p14:creationId xmlns:p14="http://schemas.microsoft.com/office/powerpoint/2010/main" val="2630328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mp; graphic with confidential informa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4759325"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10"/>
          <p:cNvSpPr>
            <a:spLocks noGrp="1"/>
          </p:cNvSpPr>
          <p:nvPr>
            <p:ph sz="quarter" idx="11" hasCustomPrompt="1"/>
          </p:nvPr>
        </p:nvSpPr>
        <p:spPr>
          <a:xfrm>
            <a:off x="5447989" y="1315616"/>
            <a:ext cx="4729791" cy="5425441"/>
          </a:xfrm>
        </p:spPr>
        <p:txBody>
          <a:bodyPr/>
          <a:lstStyle>
            <a:lvl1pPr marL="0" indent="0">
              <a:buNone/>
              <a:defRPr sz="2400">
                <a:latin typeface="Arial" panose="020B0604020202020204" pitchFamily="34" charset="0"/>
                <a:cs typeface="Arial" panose="020B0604020202020204" pitchFamily="34" charset="0"/>
              </a:defRPr>
            </a:lvl1pPr>
          </a:lstStyle>
          <a:p>
            <a:pPr lvl="0"/>
            <a:r>
              <a:rPr lang="en-GB" dirty="0"/>
              <a:t>Placeholder for image/chart</a:t>
            </a:r>
          </a:p>
          <a:p>
            <a:pPr lvl="0"/>
            <a:r>
              <a:rPr lang="en-GB" dirty="0"/>
              <a:t>(click icons below)</a:t>
            </a:r>
          </a:p>
        </p:txBody>
      </p:sp>
      <p:sp>
        <p:nvSpPr>
          <p:cNvPr id="8" name="TextBox 7"/>
          <p:cNvSpPr txBox="1"/>
          <p:nvPr userDrawn="1"/>
        </p:nvSpPr>
        <p:spPr>
          <a:xfrm>
            <a:off x="4525198" y="0"/>
            <a:ext cx="1653017" cy="329962"/>
          </a:xfrm>
          <a:prstGeom prst="rect">
            <a:avLst/>
          </a:prstGeom>
          <a:solidFill>
            <a:schemeClr val="bg2"/>
          </a:solidFill>
        </p:spPr>
        <p:txBody>
          <a:bodyPr wrap="none" rtlCol="0">
            <a:spAutoFit/>
          </a:bodyPr>
          <a:lstStyle/>
          <a:p>
            <a:r>
              <a:rPr lang="en-GB" sz="1544" b="1" dirty="0">
                <a:solidFill>
                  <a:schemeClr val="bg1"/>
                </a:solidFill>
                <a:latin typeface="Arial" panose="020B0604020202020204" pitchFamily="34" charset="0"/>
                <a:cs typeface="Arial" panose="020B0604020202020204" pitchFamily="34" charset="0"/>
              </a:rPr>
              <a:t>CONFIDENTIAL</a:t>
            </a:r>
          </a:p>
        </p:txBody>
      </p:sp>
    </p:spTree>
    <p:extLst>
      <p:ext uri="{BB962C8B-B14F-4D97-AF65-F5344CB8AC3E}">
        <p14:creationId xmlns:p14="http://schemas.microsoft.com/office/powerpoint/2010/main" val="340477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46400" y="1306800"/>
            <a:ext cx="7197725" cy="1101426"/>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1110812" y="2996927"/>
            <a:ext cx="7433113" cy="2756173"/>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4"/>
          </p:nvPr>
        </p:nvSpPr>
        <p:spPr>
          <a:xfrm>
            <a:off x="9677400" y="6930281"/>
            <a:ext cx="500380" cy="333663"/>
          </a:xfrm>
          <a:prstGeom prst="rect">
            <a:avLst/>
          </a:prstGeom>
        </p:spPr>
        <p:txBody>
          <a:bodyPr vert="horz" lIns="0" tIns="0" rIns="0" bIns="0" rtlCol="0" anchor="b" anchorCtr="0"/>
          <a:lstStyle>
            <a:lvl1pPr algn="r">
              <a:defRPr sz="1400" b="1">
                <a:solidFill>
                  <a:schemeClr val="tx1"/>
                </a:solidFill>
                <a:latin typeface="Arial" panose="020B0604020202020204" pitchFamily="34" charset="0"/>
                <a:cs typeface="Arial" panose="020B0604020202020204" pitchFamily="34" charset="0"/>
              </a:defRPr>
            </a:lvl1pPr>
          </a:lstStyle>
          <a:p>
            <a:fld id="{DDBE135E-2566-4748-853C-8A3B78F0FB00}" type="slidenum">
              <a:rPr lang="en-GB" smtClean="0"/>
              <a:pPr/>
              <a:t>‹#›</a:t>
            </a:fld>
            <a:endParaRPr lang="en-GB" dirty="0"/>
          </a:p>
        </p:txBody>
      </p:sp>
      <p:pic>
        <p:nvPicPr>
          <p:cNvPr id="9" name="Picture 8"/>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537717" y="6987026"/>
            <a:ext cx="664464" cy="222504"/>
          </a:xfrm>
          <a:prstGeom prst="rect">
            <a:avLst/>
          </a:prstGeom>
        </p:spPr>
      </p:pic>
    </p:spTree>
    <p:extLst>
      <p:ext uri="{BB962C8B-B14F-4D97-AF65-F5344CB8AC3E}">
        <p14:creationId xmlns:p14="http://schemas.microsoft.com/office/powerpoint/2010/main" val="1071066575"/>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62" r:id="rId5"/>
    <p:sldLayoutId id="2147483670" r:id="rId6"/>
    <p:sldLayoutId id="2147483671" r:id="rId7"/>
    <p:sldLayoutId id="2147483672" r:id="rId8"/>
    <p:sldLayoutId id="2147483673" r:id="rId9"/>
  </p:sldLayoutIdLst>
  <p:hf hdr="0" ftr="0" dt="0"/>
  <p:txStyles>
    <p:title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p:titleStyle>
    <p:bodyStyle>
      <a:lvl1pPr marL="4763" indent="0" algn="l" defTabSz="1043056" rtl="0" eaLnBrk="1" latinLnBrk="0" hangingPunct="1">
        <a:lnSpc>
          <a:spcPct val="100000"/>
        </a:lnSpc>
        <a:spcBef>
          <a:spcPts val="850"/>
        </a:spcBef>
        <a:buClr>
          <a:schemeClr val="tx1"/>
        </a:buClr>
        <a:buFont typeface="Arial"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81" userDrawn="1">
          <p15:clr>
            <a:srgbClr val="F26B43"/>
          </p15:clr>
        </p15:guide>
        <p15:guide id="2" pos="336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6750" y="2418530"/>
            <a:ext cx="9383395" cy="702589"/>
          </a:xfrm>
        </p:spPr>
        <p:txBody>
          <a:bodyPr/>
          <a:lstStyle/>
          <a:p>
            <a:r>
              <a:rPr lang="en-US" b="1" dirty="0"/>
              <a:t>Chair’s presentation</a:t>
            </a:r>
          </a:p>
        </p:txBody>
      </p:sp>
      <p:sp>
        <p:nvSpPr>
          <p:cNvPr id="3" name="Subtitle 2"/>
          <p:cNvSpPr>
            <a:spLocks noGrp="1"/>
          </p:cNvSpPr>
          <p:nvPr>
            <p:ph type="subTitle" idx="1"/>
          </p:nvPr>
        </p:nvSpPr>
        <p:spPr>
          <a:xfrm>
            <a:off x="516749" y="3238070"/>
            <a:ext cx="9811158" cy="2958558"/>
          </a:xfrm>
        </p:spPr>
        <p:txBody>
          <a:bodyPr/>
          <a:lstStyle/>
          <a:p>
            <a:pPr>
              <a:lnSpc>
                <a:spcPts val="3600"/>
              </a:lnSpc>
            </a:pPr>
            <a:r>
              <a:rPr lang="en-US" sz="2600" b="1" dirty="0"/>
              <a:t>Chair: </a:t>
            </a:r>
            <a:r>
              <a:rPr lang="en-US" sz="2600" dirty="0"/>
              <a:t>Megan John</a:t>
            </a:r>
          </a:p>
          <a:p>
            <a:pPr>
              <a:lnSpc>
                <a:spcPts val="3600"/>
              </a:lnSpc>
            </a:pPr>
            <a:r>
              <a:rPr lang="en-US" sz="2600" b="1" dirty="0"/>
              <a:t>ERG: </a:t>
            </a:r>
            <a:r>
              <a:rPr lang="en-US" sz="2600" dirty="0" err="1"/>
              <a:t>ScHARR</a:t>
            </a:r>
            <a:endParaRPr lang="en-US" sz="2600" dirty="0"/>
          </a:p>
          <a:p>
            <a:pPr>
              <a:lnSpc>
                <a:spcPts val="3600"/>
              </a:lnSpc>
            </a:pPr>
            <a:r>
              <a:rPr lang="en-US" sz="2600" b="1" dirty="0"/>
              <a:t>Technical team: </a:t>
            </a:r>
            <a:r>
              <a:rPr lang="en-US" sz="2600" dirty="0"/>
              <a:t>Zain Hussain, Charlie Hewitt, Linda Landells</a:t>
            </a:r>
          </a:p>
          <a:p>
            <a:pPr>
              <a:lnSpc>
                <a:spcPts val="3600"/>
              </a:lnSpc>
            </a:pPr>
            <a:r>
              <a:rPr lang="en-US" sz="2600" b="1" dirty="0"/>
              <a:t>Company: </a:t>
            </a:r>
            <a:r>
              <a:rPr lang="en-US" sz="2600" dirty="0"/>
              <a:t>AstraZeneca</a:t>
            </a:r>
          </a:p>
          <a:p>
            <a:pPr>
              <a:lnSpc>
                <a:spcPts val="3600"/>
              </a:lnSpc>
            </a:pPr>
            <a:r>
              <a:rPr lang="en-US" sz="2600" b="1" dirty="0"/>
              <a:t>ACM2: </a:t>
            </a:r>
            <a:r>
              <a:rPr lang="en-US" sz="2600" dirty="0"/>
              <a:t>15</a:t>
            </a:r>
            <a:r>
              <a:rPr lang="en-US" sz="2600" baseline="30000" dirty="0"/>
              <a:t>th</a:t>
            </a:r>
            <a:r>
              <a:rPr lang="en-US" sz="2600" dirty="0"/>
              <a:t> December 2021</a:t>
            </a:r>
          </a:p>
        </p:txBody>
      </p:sp>
      <p:sp>
        <p:nvSpPr>
          <p:cNvPr id="4" name="Text Placeholder 3"/>
          <p:cNvSpPr>
            <a:spLocks noGrp="1"/>
          </p:cNvSpPr>
          <p:nvPr>
            <p:ph type="body" sz="quarter" idx="13"/>
          </p:nvPr>
        </p:nvSpPr>
        <p:spPr>
          <a:xfrm>
            <a:off x="516749" y="995580"/>
            <a:ext cx="9383395" cy="653545"/>
          </a:xfrm>
        </p:spPr>
        <p:txBody>
          <a:bodyPr/>
          <a:lstStyle/>
          <a:p>
            <a:pPr>
              <a:lnSpc>
                <a:spcPct val="100000"/>
              </a:lnSpc>
            </a:pPr>
            <a:r>
              <a:rPr lang="en-GB" sz="3600" dirty="0"/>
              <a:t>Dapagliflozin for treating chronic kidney disease [ID3866]</a:t>
            </a:r>
            <a:endParaRPr lang="en-US" sz="3600" dirty="0"/>
          </a:p>
        </p:txBody>
      </p:sp>
      <p:sp>
        <p:nvSpPr>
          <p:cNvPr id="7" name="TextBox 6">
            <a:extLst>
              <a:ext uri="{FF2B5EF4-FFF2-40B4-BE49-F238E27FC236}">
                <a16:creationId xmlns:a16="http://schemas.microsoft.com/office/drawing/2014/main" id="{190FAC02-A069-4B49-B246-6567AB101D1A}"/>
              </a:ext>
            </a:extLst>
          </p:cNvPr>
          <p:cNvSpPr txBox="1"/>
          <p:nvPr/>
        </p:nvSpPr>
        <p:spPr>
          <a:xfrm>
            <a:off x="8763697" y="0"/>
            <a:ext cx="1741269" cy="719034"/>
          </a:xfrm>
          <a:prstGeom prst="rect">
            <a:avLst/>
          </a:prstGeom>
          <a:noFill/>
          <a:ln w="28575">
            <a:solidFill>
              <a:srgbClr val="C00000"/>
            </a:solidFill>
          </a:ln>
        </p:spPr>
        <p:txBody>
          <a:bodyPr wrap="square" lIns="36000" tIns="36000" rIns="36000" bIns="36000" rtlCol="0">
            <a:spAutoFit/>
          </a:bodyPr>
          <a:lstStyle/>
          <a:p>
            <a:pPr algn="ctr"/>
            <a:r>
              <a:rPr lang="en-US" b="1" dirty="0">
                <a:solidFill>
                  <a:srgbClr val="C00000"/>
                </a:solidFill>
              </a:rPr>
              <a:t>PART 1</a:t>
            </a:r>
          </a:p>
          <a:p>
            <a:pPr algn="ctr"/>
            <a:r>
              <a:rPr lang="en-GB" b="1" dirty="0">
                <a:solidFill>
                  <a:srgbClr val="C00000"/>
                </a:solidFill>
              </a:rPr>
              <a:t>AIC redacted</a:t>
            </a:r>
          </a:p>
        </p:txBody>
      </p:sp>
      <p:sp>
        <p:nvSpPr>
          <p:cNvPr id="8" name="Slide Number Placeholder 2">
            <a:extLst>
              <a:ext uri="{FF2B5EF4-FFF2-40B4-BE49-F238E27FC236}">
                <a16:creationId xmlns:a16="http://schemas.microsoft.com/office/drawing/2014/main" id="{CAAFDBFD-DED1-4ED8-A6AF-7E769EBE71F9}"/>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pPr algn="ctr"/>
              <a:t>1</a:t>
            </a:fld>
            <a:endParaRPr lang="en-GB" dirty="0"/>
          </a:p>
        </p:txBody>
      </p:sp>
      <p:sp>
        <p:nvSpPr>
          <p:cNvPr id="9" name="Rectangle 8">
            <a:extLst>
              <a:ext uri="{FF2B5EF4-FFF2-40B4-BE49-F238E27FC236}">
                <a16:creationId xmlns:a16="http://schemas.microsoft.com/office/drawing/2014/main" id="{4F511701-9D69-44BD-9873-D88F80725FA4}"/>
              </a:ext>
            </a:extLst>
          </p:cNvPr>
          <p:cNvSpPr/>
          <p:nvPr/>
        </p:nvSpPr>
        <p:spPr>
          <a:xfrm>
            <a:off x="1947325" y="0"/>
            <a:ext cx="6522242" cy="398834"/>
          </a:xfrm>
          <a:prstGeom prst="rect">
            <a:avLst/>
          </a:prstGeom>
          <a:solidFill>
            <a:schemeClr val="accent3"/>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Public slides - Contains confidential information</a:t>
            </a:r>
            <a:endParaRPr lang="en-GB" dirty="0"/>
          </a:p>
        </p:txBody>
      </p:sp>
    </p:spTree>
    <p:extLst>
      <p:ext uri="{BB962C8B-B14F-4D97-AF65-F5344CB8AC3E}">
        <p14:creationId xmlns:p14="http://schemas.microsoft.com/office/powerpoint/2010/main" val="4002273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2">
            <a:extLst>
              <a:ext uri="{FF2B5EF4-FFF2-40B4-BE49-F238E27FC236}">
                <a16:creationId xmlns:a16="http://schemas.microsoft.com/office/drawing/2014/main" id="{3496B9C7-B6CD-4327-9DC2-65FEA7A6C78D}"/>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pPr algn="ctr"/>
              <a:t>10</a:t>
            </a:fld>
            <a:endParaRPr lang="en-GB" dirty="0"/>
          </a:p>
        </p:txBody>
      </p:sp>
      <p:sp>
        <p:nvSpPr>
          <p:cNvPr id="9" name="Content Placeholder 5">
            <a:extLst>
              <a:ext uri="{FF2B5EF4-FFF2-40B4-BE49-F238E27FC236}">
                <a16:creationId xmlns:a16="http://schemas.microsoft.com/office/drawing/2014/main" id="{98C4EECB-983F-47B9-8094-DA440FFBBB2C}"/>
              </a:ext>
            </a:extLst>
          </p:cNvPr>
          <p:cNvSpPr>
            <a:spLocks noGrp="1"/>
          </p:cNvSpPr>
          <p:nvPr>
            <p:ph sz="quarter" idx="10"/>
          </p:nvPr>
        </p:nvSpPr>
        <p:spPr>
          <a:xfrm>
            <a:off x="515621" y="1427030"/>
            <a:ext cx="9669780" cy="5036720"/>
          </a:xfrm>
          <a:solidFill>
            <a:schemeClr val="bg1"/>
          </a:solidFill>
          <a:ln w="28575">
            <a:solidFill>
              <a:srgbClr val="393938"/>
            </a:solidFill>
          </a:ln>
        </p:spPr>
        <p:txBody>
          <a:bodyPr/>
          <a:lstStyle/>
          <a:p>
            <a:pPr marL="4763" indent="0">
              <a:buNone/>
            </a:pPr>
            <a:r>
              <a:rPr lang="en-GB" b="1" dirty="0"/>
              <a:t>Dapagliflozin is recommended as an option for treating chronic kidney disease (CKD) in adults. It is recommended only if:</a:t>
            </a:r>
          </a:p>
          <a:p>
            <a:r>
              <a:rPr lang="en-GB" b="1" dirty="0"/>
              <a:t>it is an add-on to optimised standard care including angiotensin-converting enzyme (ACE) inhibitors or angiotensin-receptor blockers (ARBs), unless these are contraindicated or not tolerated, and</a:t>
            </a:r>
          </a:p>
          <a:p>
            <a:r>
              <a:rPr lang="en-GB" b="1" dirty="0"/>
              <a:t>people have an estimated glomerular filtration rate (eGFR) of 25 ml/min/1.73 m</a:t>
            </a:r>
            <a:r>
              <a:rPr lang="en-GB" b="1" baseline="30000" dirty="0"/>
              <a:t>2</a:t>
            </a:r>
            <a:r>
              <a:rPr lang="en-GB" b="1" dirty="0"/>
              <a:t> to 75 ml/min/1.73 m</a:t>
            </a:r>
            <a:r>
              <a:rPr lang="en-GB" b="1" baseline="30000" dirty="0"/>
              <a:t>2</a:t>
            </a:r>
            <a:r>
              <a:rPr lang="en-GB" b="1" dirty="0"/>
              <a:t> and:</a:t>
            </a:r>
          </a:p>
          <a:p>
            <a:pPr lvl="1"/>
            <a:r>
              <a:rPr lang="en-GB" b="1" dirty="0"/>
              <a:t>a urine albumin-to-creatinine ratio (</a:t>
            </a:r>
            <a:r>
              <a:rPr lang="en-GB" b="1" dirty="0" err="1"/>
              <a:t>uACR</a:t>
            </a:r>
            <a:r>
              <a:rPr lang="en-GB" b="1" dirty="0"/>
              <a:t>) of 22.6 mg/mmol or more </a:t>
            </a:r>
          </a:p>
          <a:p>
            <a:pPr marL="361950" lvl="1" indent="0">
              <a:buNone/>
            </a:pPr>
            <a:r>
              <a:rPr lang="en-GB" b="1" dirty="0"/>
              <a:t>or</a:t>
            </a:r>
          </a:p>
          <a:p>
            <a:pPr lvl="1"/>
            <a:r>
              <a:rPr lang="en-GB" b="1" dirty="0"/>
              <a:t>a </a:t>
            </a:r>
            <a:r>
              <a:rPr lang="en-GB" b="1" dirty="0" err="1"/>
              <a:t>uACR</a:t>
            </a:r>
            <a:r>
              <a:rPr lang="en-GB" b="1" dirty="0"/>
              <a:t> of 3 mg/mmol or more and type 2 diabetes.</a:t>
            </a:r>
          </a:p>
        </p:txBody>
      </p:sp>
      <p:sp>
        <p:nvSpPr>
          <p:cNvPr id="12" name="Rectangle 11">
            <a:extLst>
              <a:ext uri="{FF2B5EF4-FFF2-40B4-BE49-F238E27FC236}">
                <a16:creationId xmlns:a16="http://schemas.microsoft.com/office/drawing/2014/main" id="{F2A42E10-91DE-405E-A10C-03C9669A5836}"/>
              </a:ext>
            </a:extLst>
          </p:cNvPr>
          <p:cNvSpPr/>
          <p:nvPr/>
        </p:nvSpPr>
        <p:spPr>
          <a:xfrm>
            <a:off x="9416026" y="-12146"/>
            <a:ext cx="1277374" cy="350345"/>
          </a:xfrm>
          <a:prstGeom prst="rect">
            <a:avLst/>
          </a:prstGeom>
          <a:solidFill>
            <a:schemeClr val="accent1">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ysClr val="windowText" lastClr="000000"/>
                </a:solidFill>
              </a:rPr>
              <a:t>RECAP</a:t>
            </a:r>
          </a:p>
        </p:txBody>
      </p:sp>
      <p:sp>
        <p:nvSpPr>
          <p:cNvPr id="14" name="Title 1">
            <a:extLst>
              <a:ext uri="{FF2B5EF4-FFF2-40B4-BE49-F238E27FC236}">
                <a16:creationId xmlns:a16="http://schemas.microsoft.com/office/drawing/2014/main" id="{66988421-E828-48A5-9E35-B6467E392E1B}"/>
              </a:ext>
            </a:extLst>
          </p:cNvPr>
          <p:cNvSpPr txBox="1">
            <a:spLocks noChangeArrowheads="1"/>
          </p:cNvSpPr>
          <p:nvPr/>
        </p:nvSpPr>
        <p:spPr>
          <a:xfrm>
            <a:off x="515621" y="246688"/>
            <a:ext cx="9669780"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dirty="0"/>
              <a:t>Appraisal Consultation Document (ACD) – </a:t>
            </a:r>
            <a:r>
              <a:rPr lang="en-GB" b="0" dirty="0"/>
              <a:t>Preliminary recommendation</a:t>
            </a:r>
          </a:p>
        </p:txBody>
      </p:sp>
    </p:spTree>
    <p:extLst>
      <p:ext uri="{BB962C8B-B14F-4D97-AF65-F5344CB8AC3E}">
        <p14:creationId xmlns:p14="http://schemas.microsoft.com/office/powerpoint/2010/main" val="3834741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024851-E9D3-4923-BAD3-46EAE87381EE}"/>
              </a:ext>
            </a:extLst>
          </p:cNvPr>
          <p:cNvSpPr/>
          <p:nvPr/>
        </p:nvSpPr>
        <p:spPr>
          <a:xfrm>
            <a:off x="3697768" y="2809420"/>
            <a:ext cx="6480012" cy="3755286"/>
          </a:xfrm>
          <a:prstGeom prst="rect">
            <a:avLst/>
          </a:prstGeom>
          <a:solidFill>
            <a:schemeClr val="accent6">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Slide Number Placeholder 2">
            <a:extLst>
              <a:ext uri="{FF2B5EF4-FFF2-40B4-BE49-F238E27FC236}">
                <a16:creationId xmlns:a16="http://schemas.microsoft.com/office/drawing/2014/main" id="{4A7078BB-2BDB-4058-AFCE-551ED7177B30}"/>
              </a:ext>
            </a:extLst>
          </p:cNvPr>
          <p:cNvSpPr>
            <a:spLocks noGrp="1"/>
          </p:cNvSpPr>
          <p:nvPr>
            <p:ph type="sldNum" sz="quarter" idx="12"/>
          </p:nvPr>
        </p:nvSpPr>
        <p:spPr/>
        <p:txBody>
          <a:bodyPr/>
          <a:lstStyle/>
          <a:p>
            <a:fld id="{DDBE135E-2566-4748-853C-8A3B78F0FB00}" type="slidenum">
              <a:rPr lang="en-GB" smtClean="0"/>
              <a:t>11</a:t>
            </a:fld>
            <a:endParaRPr lang="en-GB" dirty="0"/>
          </a:p>
        </p:txBody>
      </p:sp>
      <p:sp>
        <p:nvSpPr>
          <p:cNvPr id="7" name="TextBox 6">
            <a:extLst>
              <a:ext uri="{FF2B5EF4-FFF2-40B4-BE49-F238E27FC236}">
                <a16:creationId xmlns:a16="http://schemas.microsoft.com/office/drawing/2014/main" id="{193107FF-832A-4A55-99BB-DD96F82E50C2}"/>
              </a:ext>
            </a:extLst>
          </p:cNvPr>
          <p:cNvSpPr txBox="1"/>
          <p:nvPr/>
        </p:nvSpPr>
        <p:spPr>
          <a:xfrm>
            <a:off x="616688" y="2064555"/>
            <a:ext cx="2148368" cy="646331"/>
          </a:xfrm>
          <a:prstGeom prst="rect">
            <a:avLst/>
          </a:prstGeom>
          <a:noFill/>
        </p:spPr>
        <p:txBody>
          <a:bodyPr wrap="square" lIns="0" tIns="0" rIns="0" bIns="0" rtlCol="0">
            <a:spAutoFit/>
          </a:bodyPr>
          <a:lstStyle/>
          <a:p>
            <a:pPr algn="ctr"/>
            <a:r>
              <a:rPr lang="en-GB" sz="2400" b="1" dirty="0">
                <a:solidFill>
                  <a:schemeClr val="tx1"/>
                </a:solidFill>
              </a:rPr>
              <a:t>eGFR</a:t>
            </a:r>
          </a:p>
          <a:p>
            <a:pPr algn="ctr"/>
            <a:r>
              <a:rPr lang="en-GB" sz="1800" dirty="0"/>
              <a:t>(mL/min/1.73 m</a:t>
            </a:r>
            <a:r>
              <a:rPr lang="en-GB" sz="1800" baseline="30000" dirty="0"/>
              <a:t>2</a:t>
            </a:r>
            <a:r>
              <a:rPr lang="en-GB" sz="1800" dirty="0"/>
              <a:t>)</a:t>
            </a:r>
            <a:endParaRPr lang="en-GB" sz="1800" dirty="0">
              <a:solidFill>
                <a:schemeClr val="tx1"/>
              </a:solidFill>
            </a:endParaRPr>
          </a:p>
        </p:txBody>
      </p:sp>
      <p:sp>
        <p:nvSpPr>
          <p:cNvPr id="8" name="Rectangle 7">
            <a:extLst>
              <a:ext uri="{FF2B5EF4-FFF2-40B4-BE49-F238E27FC236}">
                <a16:creationId xmlns:a16="http://schemas.microsoft.com/office/drawing/2014/main" id="{447362BC-BBFA-4240-AE49-14549AFD5280}"/>
              </a:ext>
            </a:extLst>
          </p:cNvPr>
          <p:cNvSpPr/>
          <p:nvPr/>
        </p:nvSpPr>
        <p:spPr>
          <a:xfrm>
            <a:off x="3708399" y="2809418"/>
            <a:ext cx="6469381" cy="3755287"/>
          </a:xfrm>
          <a:custGeom>
            <a:avLst/>
            <a:gdLst>
              <a:gd name="connsiteX0" fmla="*/ 0 w 6273210"/>
              <a:gd name="connsiteY0" fmla="*/ 0 h 4601751"/>
              <a:gd name="connsiteX1" fmla="*/ 6273210 w 6273210"/>
              <a:gd name="connsiteY1" fmla="*/ 0 h 4601751"/>
              <a:gd name="connsiteX2" fmla="*/ 6273210 w 6273210"/>
              <a:gd name="connsiteY2" fmla="*/ 4601751 h 4601751"/>
              <a:gd name="connsiteX3" fmla="*/ 0 w 6273210"/>
              <a:gd name="connsiteY3" fmla="*/ 4601751 h 4601751"/>
              <a:gd name="connsiteX4" fmla="*/ 0 w 6273210"/>
              <a:gd name="connsiteY4" fmla="*/ 0 h 4601751"/>
              <a:gd name="connsiteX0" fmla="*/ 6273210 w 6364650"/>
              <a:gd name="connsiteY0" fmla="*/ 4601751 h 4693191"/>
              <a:gd name="connsiteX1" fmla="*/ 0 w 6364650"/>
              <a:gd name="connsiteY1" fmla="*/ 4601751 h 4693191"/>
              <a:gd name="connsiteX2" fmla="*/ 0 w 6364650"/>
              <a:gd name="connsiteY2" fmla="*/ 0 h 4693191"/>
              <a:gd name="connsiteX3" fmla="*/ 6273210 w 6364650"/>
              <a:gd name="connsiteY3" fmla="*/ 0 h 4693191"/>
              <a:gd name="connsiteX4" fmla="*/ 6364650 w 6364650"/>
              <a:gd name="connsiteY4" fmla="*/ 4693191 h 4693191"/>
              <a:gd name="connsiteX0" fmla="*/ 6273210 w 6273210"/>
              <a:gd name="connsiteY0" fmla="*/ 4601751 h 4601751"/>
              <a:gd name="connsiteX1" fmla="*/ 0 w 6273210"/>
              <a:gd name="connsiteY1" fmla="*/ 4601751 h 4601751"/>
              <a:gd name="connsiteX2" fmla="*/ 0 w 6273210"/>
              <a:gd name="connsiteY2" fmla="*/ 0 h 4601751"/>
              <a:gd name="connsiteX3" fmla="*/ 6273210 w 6273210"/>
              <a:gd name="connsiteY3" fmla="*/ 0 h 4601751"/>
              <a:gd name="connsiteX0" fmla="*/ 0 w 6273210"/>
              <a:gd name="connsiteY0" fmla="*/ 4601751 h 4601751"/>
              <a:gd name="connsiteX1" fmla="*/ 0 w 6273210"/>
              <a:gd name="connsiteY1" fmla="*/ 0 h 4601751"/>
              <a:gd name="connsiteX2" fmla="*/ 6273210 w 6273210"/>
              <a:gd name="connsiteY2" fmla="*/ 0 h 4601751"/>
            </a:gdLst>
            <a:ahLst/>
            <a:cxnLst>
              <a:cxn ang="0">
                <a:pos x="connsiteX0" y="connsiteY0"/>
              </a:cxn>
              <a:cxn ang="0">
                <a:pos x="connsiteX1" y="connsiteY1"/>
              </a:cxn>
              <a:cxn ang="0">
                <a:pos x="connsiteX2" y="connsiteY2"/>
              </a:cxn>
            </a:cxnLst>
            <a:rect l="l" t="t" r="r" b="b"/>
            <a:pathLst>
              <a:path w="6273210" h="4601751">
                <a:moveTo>
                  <a:pt x="0" y="4601751"/>
                </a:moveTo>
                <a:lnTo>
                  <a:pt x="0" y="0"/>
                </a:lnTo>
                <a:lnTo>
                  <a:pt x="6273210" y="0"/>
                </a:ln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Connector 9">
            <a:extLst>
              <a:ext uri="{FF2B5EF4-FFF2-40B4-BE49-F238E27FC236}">
                <a16:creationId xmlns:a16="http://schemas.microsoft.com/office/drawing/2014/main" id="{028DF59E-CAEB-4AD0-BB4D-31BE98D84524}"/>
              </a:ext>
            </a:extLst>
          </p:cNvPr>
          <p:cNvCxnSpPr>
            <a:cxnSpLocks/>
          </p:cNvCxnSpPr>
          <p:nvPr/>
        </p:nvCxnSpPr>
        <p:spPr>
          <a:xfrm>
            <a:off x="3598825" y="3761925"/>
            <a:ext cx="288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28664BD-1A1C-4B50-9292-1C837E646365}"/>
              </a:ext>
            </a:extLst>
          </p:cNvPr>
          <p:cNvSpPr txBox="1"/>
          <p:nvPr/>
        </p:nvSpPr>
        <p:spPr>
          <a:xfrm>
            <a:off x="3002280" y="3577259"/>
            <a:ext cx="695488" cy="369332"/>
          </a:xfrm>
          <a:prstGeom prst="rect">
            <a:avLst/>
          </a:prstGeom>
          <a:noFill/>
        </p:spPr>
        <p:txBody>
          <a:bodyPr wrap="square" lIns="0" tIns="0" rIns="0" bIns="0" rtlCol="0" anchor="ctr">
            <a:spAutoFit/>
          </a:bodyPr>
          <a:lstStyle/>
          <a:p>
            <a:pPr algn="ctr"/>
            <a:r>
              <a:rPr lang="en-GB" sz="2400" b="1" dirty="0">
                <a:solidFill>
                  <a:schemeClr val="tx1"/>
                </a:solidFill>
              </a:rPr>
              <a:t>75</a:t>
            </a:r>
          </a:p>
        </p:txBody>
      </p:sp>
      <p:cxnSp>
        <p:nvCxnSpPr>
          <p:cNvPr id="12" name="Straight Connector 11">
            <a:extLst>
              <a:ext uri="{FF2B5EF4-FFF2-40B4-BE49-F238E27FC236}">
                <a16:creationId xmlns:a16="http://schemas.microsoft.com/office/drawing/2014/main" id="{DD4E7458-C05E-4E2F-91A8-47DFFBD87FD9}"/>
              </a:ext>
            </a:extLst>
          </p:cNvPr>
          <p:cNvCxnSpPr>
            <a:cxnSpLocks/>
          </p:cNvCxnSpPr>
          <p:nvPr/>
        </p:nvCxnSpPr>
        <p:spPr>
          <a:xfrm>
            <a:off x="3598825" y="5513617"/>
            <a:ext cx="288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06AC4F9E-42D6-4F38-89E0-BE7BA01DBCB6}"/>
              </a:ext>
            </a:extLst>
          </p:cNvPr>
          <p:cNvSpPr txBox="1"/>
          <p:nvPr/>
        </p:nvSpPr>
        <p:spPr>
          <a:xfrm>
            <a:off x="3002280" y="5328951"/>
            <a:ext cx="695488" cy="369332"/>
          </a:xfrm>
          <a:prstGeom prst="rect">
            <a:avLst/>
          </a:prstGeom>
          <a:noFill/>
        </p:spPr>
        <p:txBody>
          <a:bodyPr wrap="square" lIns="0" tIns="0" rIns="0" bIns="0" rtlCol="0" anchor="ctr">
            <a:spAutoFit/>
          </a:bodyPr>
          <a:lstStyle/>
          <a:p>
            <a:pPr algn="ctr"/>
            <a:r>
              <a:rPr lang="en-GB" sz="2400" b="1" dirty="0">
                <a:solidFill>
                  <a:schemeClr val="tx1"/>
                </a:solidFill>
              </a:rPr>
              <a:t>25</a:t>
            </a:r>
          </a:p>
        </p:txBody>
      </p:sp>
      <p:cxnSp>
        <p:nvCxnSpPr>
          <p:cNvPr id="14" name="Straight Connector 13">
            <a:extLst>
              <a:ext uri="{FF2B5EF4-FFF2-40B4-BE49-F238E27FC236}">
                <a16:creationId xmlns:a16="http://schemas.microsoft.com/office/drawing/2014/main" id="{23C0E3DC-AD17-409E-94B7-C473DE0A5039}"/>
              </a:ext>
            </a:extLst>
          </p:cNvPr>
          <p:cNvCxnSpPr>
            <a:cxnSpLocks/>
          </p:cNvCxnSpPr>
          <p:nvPr/>
        </p:nvCxnSpPr>
        <p:spPr>
          <a:xfrm>
            <a:off x="7001244" y="2652720"/>
            <a:ext cx="0" cy="288000"/>
          </a:xfrm>
          <a:prstGeom prst="line">
            <a:avLst/>
          </a:prstGeom>
          <a:ln w="38100"/>
        </p:spPr>
        <p:style>
          <a:lnRef idx="1">
            <a:schemeClr val="accent1"/>
          </a:lnRef>
          <a:fillRef idx="0">
            <a:schemeClr val="accent1"/>
          </a:fillRef>
          <a:effectRef idx="0">
            <a:schemeClr val="accent1"/>
          </a:effectRef>
          <a:fontRef idx="minor">
            <a:schemeClr val="tx1"/>
          </a:fontRef>
        </p:style>
      </p:cxnSp>
      <p:graphicFrame>
        <p:nvGraphicFramePr>
          <p:cNvPr id="15" name="Table 14">
            <a:extLst>
              <a:ext uri="{FF2B5EF4-FFF2-40B4-BE49-F238E27FC236}">
                <a16:creationId xmlns:a16="http://schemas.microsoft.com/office/drawing/2014/main" id="{38CFF8ED-DF79-4B6B-9B90-28315DD1C13F}"/>
              </a:ext>
            </a:extLst>
          </p:cNvPr>
          <p:cNvGraphicFramePr>
            <a:graphicFrameLocks noGrp="1"/>
          </p:cNvGraphicFramePr>
          <p:nvPr/>
        </p:nvGraphicFramePr>
        <p:xfrm>
          <a:off x="502388" y="2809425"/>
          <a:ext cx="2393210" cy="3755286"/>
        </p:xfrm>
        <a:graphic>
          <a:graphicData uri="http://schemas.openxmlformats.org/drawingml/2006/table">
            <a:tbl>
              <a:tblPr bandRow="1">
                <a:tableStyleId>{F5AB1C69-6EDB-4FF4-983F-18BD219EF322}</a:tableStyleId>
              </a:tblPr>
              <a:tblGrid>
                <a:gridCol w="653312">
                  <a:extLst>
                    <a:ext uri="{9D8B030D-6E8A-4147-A177-3AD203B41FA5}">
                      <a16:colId xmlns:a16="http://schemas.microsoft.com/office/drawing/2014/main" val="3800953574"/>
                    </a:ext>
                  </a:extLst>
                </a:gridCol>
                <a:gridCol w="838200">
                  <a:extLst>
                    <a:ext uri="{9D8B030D-6E8A-4147-A177-3AD203B41FA5}">
                      <a16:colId xmlns:a16="http://schemas.microsoft.com/office/drawing/2014/main" val="796327164"/>
                    </a:ext>
                  </a:extLst>
                </a:gridCol>
                <a:gridCol w="901698">
                  <a:extLst>
                    <a:ext uri="{9D8B030D-6E8A-4147-A177-3AD203B41FA5}">
                      <a16:colId xmlns:a16="http://schemas.microsoft.com/office/drawing/2014/main" val="3064705788"/>
                    </a:ext>
                  </a:extLst>
                </a:gridCol>
              </a:tblGrid>
              <a:tr h="625881">
                <a:tc>
                  <a:txBody>
                    <a:bodyPr/>
                    <a:lstStyle/>
                    <a:p>
                      <a:pPr algn="ctr"/>
                      <a:r>
                        <a:rPr lang="en-GB" sz="1600" b="1" dirty="0">
                          <a:solidFill>
                            <a:schemeClr val="tx1"/>
                          </a:solidFill>
                        </a:rPr>
                        <a:t>G1</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&gt;90</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600" dirty="0">
                          <a:solidFill>
                            <a:schemeClr val="tx1"/>
                          </a:solidFill>
                        </a:rPr>
                        <a:t>Norm/ high</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426609050"/>
                  </a:ext>
                </a:extLst>
              </a:tr>
              <a:tr h="625881">
                <a:tc>
                  <a:txBody>
                    <a:bodyPr/>
                    <a:lstStyle/>
                    <a:p>
                      <a:pPr algn="ctr"/>
                      <a:r>
                        <a:rPr lang="en-GB" sz="1600" b="1" dirty="0">
                          <a:solidFill>
                            <a:schemeClr val="tx1"/>
                          </a:solidFill>
                        </a:rPr>
                        <a:t>G2</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60-89</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Mild</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62109906"/>
                  </a:ext>
                </a:extLst>
              </a:tr>
              <a:tr h="625881">
                <a:tc>
                  <a:txBody>
                    <a:bodyPr/>
                    <a:lstStyle/>
                    <a:p>
                      <a:pPr algn="ctr"/>
                      <a:r>
                        <a:rPr lang="en-GB" sz="1600" b="1" dirty="0">
                          <a:solidFill>
                            <a:schemeClr val="tx1"/>
                          </a:solidFill>
                        </a:rPr>
                        <a:t>G3a</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45-59</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Mild/ mod</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68223719"/>
                  </a:ext>
                </a:extLst>
              </a:tr>
              <a:tr h="625881">
                <a:tc>
                  <a:txBody>
                    <a:bodyPr/>
                    <a:lstStyle/>
                    <a:p>
                      <a:pPr algn="ctr"/>
                      <a:r>
                        <a:rPr lang="en-GB" sz="1600" b="1" dirty="0">
                          <a:solidFill>
                            <a:schemeClr val="tx1"/>
                          </a:solidFill>
                        </a:rPr>
                        <a:t>G3b</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30-44</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Mod/ severe</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35849563"/>
                  </a:ext>
                </a:extLst>
              </a:tr>
              <a:tr h="625881">
                <a:tc>
                  <a:txBody>
                    <a:bodyPr/>
                    <a:lstStyle/>
                    <a:p>
                      <a:pPr algn="ctr"/>
                      <a:r>
                        <a:rPr lang="en-GB" sz="1600" b="1" dirty="0">
                          <a:solidFill>
                            <a:schemeClr val="tx1"/>
                          </a:solidFill>
                        </a:rPr>
                        <a:t>G4</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15-29</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Severe</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39008339"/>
                  </a:ext>
                </a:extLst>
              </a:tr>
              <a:tr h="625881">
                <a:tc>
                  <a:txBody>
                    <a:bodyPr/>
                    <a:lstStyle/>
                    <a:p>
                      <a:pPr algn="ctr"/>
                      <a:r>
                        <a:rPr lang="en-GB" sz="1600" b="1" dirty="0">
                          <a:solidFill>
                            <a:schemeClr val="tx1"/>
                          </a:solidFill>
                        </a:rPr>
                        <a:t>G5</a:t>
                      </a:r>
                      <a:endParaRPr lang="en-GB" sz="1600" b="1" baseline="30000" dirty="0">
                        <a:solidFill>
                          <a:schemeClr val="tx1"/>
                        </a:solidFill>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&lt;15</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Kidney failure</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68135719"/>
                  </a:ext>
                </a:extLst>
              </a:tr>
            </a:tbl>
          </a:graphicData>
        </a:graphic>
      </p:graphicFrame>
      <p:graphicFrame>
        <p:nvGraphicFramePr>
          <p:cNvPr id="16" name="Table 15">
            <a:extLst>
              <a:ext uri="{FF2B5EF4-FFF2-40B4-BE49-F238E27FC236}">
                <a16:creationId xmlns:a16="http://schemas.microsoft.com/office/drawing/2014/main" id="{DD9BD113-F1F4-4DD7-A350-B0F78655EFCE}"/>
              </a:ext>
            </a:extLst>
          </p:cNvPr>
          <p:cNvGraphicFramePr>
            <a:graphicFrameLocks noGrp="1"/>
          </p:cNvGraphicFramePr>
          <p:nvPr/>
        </p:nvGraphicFramePr>
        <p:xfrm>
          <a:off x="3708399" y="1457445"/>
          <a:ext cx="6469381" cy="731520"/>
        </p:xfrm>
        <a:graphic>
          <a:graphicData uri="http://schemas.openxmlformats.org/drawingml/2006/table">
            <a:tbl>
              <a:tblPr bandRow="1">
                <a:tableStyleId>{F5AB1C69-6EDB-4FF4-983F-18BD219EF322}</a:tableStyleId>
              </a:tblPr>
              <a:tblGrid>
                <a:gridCol w="1982211">
                  <a:extLst>
                    <a:ext uri="{9D8B030D-6E8A-4147-A177-3AD203B41FA5}">
                      <a16:colId xmlns:a16="http://schemas.microsoft.com/office/drawing/2014/main" val="299823875"/>
                    </a:ext>
                  </a:extLst>
                </a:gridCol>
                <a:gridCol w="2223019">
                  <a:extLst>
                    <a:ext uri="{9D8B030D-6E8A-4147-A177-3AD203B41FA5}">
                      <a16:colId xmlns:a16="http://schemas.microsoft.com/office/drawing/2014/main" val="3611824987"/>
                    </a:ext>
                  </a:extLst>
                </a:gridCol>
                <a:gridCol w="2264151">
                  <a:extLst>
                    <a:ext uri="{9D8B030D-6E8A-4147-A177-3AD203B41FA5}">
                      <a16:colId xmlns:a16="http://schemas.microsoft.com/office/drawing/2014/main" val="1345499536"/>
                    </a:ext>
                  </a:extLst>
                </a:gridCol>
              </a:tblGrid>
              <a:tr h="0">
                <a:tc>
                  <a:txBody>
                    <a:bodyPr/>
                    <a:lstStyle/>
                    <a:p>
                      <a:pPr algn="ctr"/>
                      <a:r>
                        <a:rPr lang="en-GB" sz="1800" b="1" dirty="0">
                          <a:solidFill>
                            <a:schemeClr val="tx1"/>
                          </a:solidFill>
                        </a:rPr>
                        <a:t>A1</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b="1" dirty="0">
                          <a:solidFill>
                            <a:schemeClr val="tx1"/>
                          </a:solidFill>
                        </a:rPr>
                        <a:t>A2</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b="1" dirty="0">
                          <a:solidFill>
                            <a:schemeClr val="tx1"/>
                          </a:solidFill>
                        </a:rPr>
                        <a:t>A3</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671306169"/>
                  </a:ext>
                </a:extLst>
              </a:tr>
              <a:tr h="0">
                <a:tc>
                  <a:txBody>
                    <a:bodyPr/>
                    <a:lstStyle/>
                    <a:p>
                      <a:pPr algn="ctr"/>
                      <a:r>
                        <a:rPr lang="en-GB" sz="1800" b="0" dirty="0">
                          <a:solidFill>
                            <a:schemeClr val="tx1"/>
                          </a:solidFill>
                        </a:rPr>
                        <a:t>&lt;3 (norm/mild)</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b="0" dirty="0">
                          <a:solidFill>
                            <a:schemeClr val="tx1"/>
                          </a:solidFill>
                        </a:rPr>
                        <a:t>3-30 (mod)</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b="0" dirty="0">
                          <a:solidFill>
                            <a:schemeClr val="tx1"/>
                          </a:solidFill>
                        </a:rPr>
                        <a:t>&gt;30 (severe)</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49084229"/>
                  </a:ext>
                </a:extLst>
              </a:tr>
            </a:tbl>
          </a:graphicData>
        </a:graphic>
      </p:graphicFrame>
      <p:sp>
        <p:nvSpPr>
          <p:cNvPr id="17" name="TextBox 16">
            <a:extLst>
              <a:ext uri="{FF2B5EF4-FFF2-40B4-BE49-F238E27FC236}">
                <a16:creationId xmlns:a16="http://schemas.microsoft.com/office/drawing/2014/main" id="{6951403F-2AF8-4184-BE35-6669AD8F9D62}"/>
              </a:ext>
            </a:extLst>
          </p:cNvPr>
          <p:cNvSpPr txBox="1"/>
          <p:nvPr/>
        </p:nvSpPr>
        <p:spPr>
          <a:xfrm>
            <a:off x="6653500" y="2268441"/>
            <a:ext cx="695488" cy="369332"/>
          </a:xfrm>
          <a:prstGeom prst="rect">
            <a:avLst/>
          </a:prstGeom>
          <a:noFill/>
        </p:spPr>
        <p:txBody>
          <a:bodyPr wrap="square" lIns="0" tIns="0" rIns="0" bIns="0" rtlCol="0" anchor="ctr">
            <a:spAutoFit/>
          </a:bodyPr>
          <a:lstStyle/>
          <a:p>
            <a:pPr algn="ctr"/>
            <a:r>
              <a:rPr lang="en-GB" sz="2400" b="1" dirty="0">
                <a:solidFill>
                  <a:schemeClr val="tx1"/>
                </a:solidFill>
              </a:rPr>
              <a:t>22.6</a:t>
            </a:r>
          </a:p>
        </p:txBody>
      </p:sp>
      <p:sp>
        <p:nvSpPr>
          <p:cNvPr id="18" name="Rectangle 17">
            <a:extLst>
              <a:ext uri="{FF2B5EF4-FFF2-40B4-BE49-F238E27FC236}">
                <a16:creationId xmlns:a16="http://schemas.microsoft.com/office/drawing/2014/main" id="{21303177-51FD-41C0-96FD-DC901229001D}"/>
              </a:ext>
            </a:extLst>
          </p:cNvPr>
          <p:cNvSpPr/>
          <p:nvPr/>
        </p:nvSpPr>
        <p:spPr>
          <a:xfrm>
            <a:off x="7001244" y="3761925"/>
            <a:ext cx="3176536" cy="1751692"/>
          </a:xfrm>
          <a:prstGeom prst="rect">
            <a:avLst/>
          </a:prstGeom>
          <a:solidFill>
            <a:schemeClr val="bg2">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With or without T2DM</a:t>
            </a:r>
          </a:p>
        </p:txBody>
      </p:sp>
      <p:cxnSp>
        <p:nvCxnSpPr>
          <p:cNvPr id="21" name="Straight Connector 20">
            <a:extLst>
              <a:ext uri="{FF2B5EF4-FFF2-40B4-BE49-F238E27FC236}">
                <a16:creationId xmlns:a16="http://schemas.microsoft.com/office/drawing/2014/main" id="{F2397538-82DF-49C0-97A0-4C9A94FA4C09}"/>
              </a:ext>
            </a:extLst>
          </p:cNvPr>
          <p:cNvCxnSpPr/>
          <p:nvPr/>
        </p:nvCxnSpPr>
        <p:spPr>
          <a:xfrm>
            <a:off x="3886825" y="3761925"/>
            <a:ext cx="311441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885B4F2-C3E7-4815-B643-0E752CF55104}"/>
              </a:ext>
            </a:extLst>
          </p:cNvPr>
          <p:cNvCxnSpPr/>
          <p:nvPr/>
        </p:nvCxnSpPr>
        <p:spPr>
          <a:xfrm>
            <a:off x="3886825" y="5513617"/>
            <a:ext cx="311441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89EF83E-4AEA-4AF5-8E2B-36F2C5BCB5C0}"/>
              </a:ext>
            </a:extLst>
          </p:cNvPr>
          <p:cNvCxnSpPr>
            <a:cxnSpLocks/>
          </p:cNvCxnSpPr>
          <p:nvPr/>
        </p:nvCxnSpPr>
        <p:spPr>
          <a:xfrm>
            <a:off x="7001244" y="2940720"/>
            <a:ext cx="0" cy="821205"/>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497FBFEC-93A0-4CAB-B0BB-673969473657}"/>
              </a:ext>
            </a:extLst>
          </p:cNvPr>
          <p:cNvSpPr txBox="1"/>
          <p:nvPr/>
        </p:nvSpPr>
        <p:spPr>
          <a:xfrm>
            <a:off x="3719030" y="1041689"/>
            <a:ext cx="6458750" cy="369332"/>
          </a:xfrm>
          <a:prstGeom prst="rect">
            <a:avLst/>
          </a:prstGeom>
          <a:noFill/>
        </p:spPr>
        <p:txBody>
          <a:bodyPr wrap="square" lIns="0" tIns="0" rIns="0" bIns="0" rtlCol="0">
            <a:spAutoFit/>
          </a:bodyPr>
          <a:lstStyle/>
          <a:p>
            <a:pPr algn="ctr"/>
            <a:r>
              <a:rPr lang="en-GB" sz="2400" b="1" dirty="0" err="1"/>
              <a:t>uACR</a:t>
            </a:r>
            <a:r>
              <a:rPr lang="en-GB" sz="2400" b="1" dirty="0">
                <a:solidFill>
                  <a:schemeClr val="tx1"/>
                </a:solidFill>
              </a:rPr>
              <a:t> </a:t>
            </a:r>
            <a:r>
              <a:rPr lang="en-GB" sz="1800" dirty="0">
                <a:solidFill>
                  <a:schemeClr val="tx1"/>
                </a:solidFill>
              </a:rPr>
              <a:t>(mg/mmol)</a:t>
            </a:r>
          </a:p>
        </p:txBody>
      </p:sp>
      <p:sp>
        <p:nvSpPr>
          <p:cNvPr id="27" name="TextBox 26">
            <a:extLst>
              <a:ext uri="{FF2B5EF4-FFF2-40B4-BE49-F238E27FC236}">
                <a16:creationId xmlns:a16="http://schemas.microsoft.com/office/drawing/2014/main" id="{5F10416C-8BE9-414D-BA46-858C94223FE5}"/>
              </a:ext>
            </a:extLst>
          </p:cNvPr>
          <p:cNvSpPr txBox="1"/>
          <p:nvPr/>
        </p:nvSpPr>
        <p:spPr>
          <a:xfrm>
            <a:off x="1721301" y="6916153"/>
            <a:ext cx="7642621" cy="646331"/>
          </a:xfrm>
          <a:prstGeom prst="rect">
            <a:avLst/>
          </a:prstGeom>
          <a:noFill/>
        </p:spPr>
        <p:txBody>
          <a:bodyPr wrap="square" lIns="0" tIns="0" rIns="0" bIns="0" rtlCol="0">
            <a:spAutoFit/>
          </a:bodyPr>
          <a:lstStyle/>
          <a:p>
            <a:pPr algn="ctr"/>
            <a:r>
              <a:rPr lang="en-GB" sz="1400" dirty="0" err="1"/>
              <a:t>ACEi</a:t>
            </a:r>
            <a:r>
              <a:rPr lang="en-GB" sz="1400" dirty="0"/>
              <a:t>: Angiotensin converting enzyme inhibitor; ARB: Angiotensin receptor blocker; CKD: Chronic kidney disease; eGFR: Estimated glomerular filtration rate; T2DM: Type 2 diabetes mellitus; </a:t>
            </a:r>
            <a:r>
              <a:rPr lang="en-GB" sz="1400" dirty="0" err="1"/>
              <a:t>uACR</a:t>
            </a:r>
            <a:r>
              <a:rPr lang="en-GB" sz="1400" dirty="0"/>
              <a:t>: Urine albumin-to-creatinine ratio</a:t>
            </a:r>
          </a:p>
        </p:txBody>
      </p:sp>
      <p:sp>
        <p:nvSpPr>
          <p:cNvPr id="28" name="Rectangle 27">
            <a:extLst>
              <a:ext uri="{FF2B5EF4-FFF2-40B4-BE49-F238E27FC236}">
                <a16:creationId xmlns:a16="http://schemas.microsoft.com/office/drawing/2014/main" id="{2CBA7465-1C71-4BB0-BD87-DF69269F88A3}"/>
              </a:ext>
            </a:extLst>
          </p:cNvPr>
          <p:cNvSpPr/>
          <p:nvPr/>
        </p:nvSpPr>
        <p:spPr>
          <a:xfrm>
            <a:off x="9416026" y="-12146"/>
            <a:ext cx="1277374" cy="350345"/>
          </a:xfrm>
          <a:prstGeom prst="rect">
            <a:avLst/>
          </a:prstGeom>
          <a:solidFill>
            <a:schemeClr val="accent1">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ysClr val="windowText" lastClr="000000"/>
                </a:solidFill>
              </a:rPr>
              <a:t>RECAP</a:t>
            </a:r>
          </a:p>
        </p:txBody>
      </p:sp>
      <p:sp>
        <p:nvSpPr>
          <p:cNvPr id="30" name="Title 1">
            <a:extLst>
              <a:ext uri="{FF2B5EF4-FFF2-40B4-BE49-F238E27FC236}">
                <a16:creationId xmlns:a16="http://schemas.microsoft.com/office/drawing/2014/main" id="{EEDE30A3-D2B0-4903-9336-837FFE7AD9E9}"/>
              </a:ext>
            </a:extLst>
          </p:cNvPr>
          <p:cNvSpPr txBox="1">
            <a:spLocks noChangeArrowheads="1"/>
          </p:cNvSpPr>
          <p:nvPr/>
        </p:nvSpPr>
        <p:spPr>
          <a:xfrm>
            <a:off x="502389" y="248518"/>
            <a:ext cx="9675392"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dirty="0"/>
              <a:t>Population covered by ACD recommendations</a:t>
            </a:r>
          </a:p>
        </p:txBody>
      </p:sp>
      <p:cxnSp>
        <p:nvCxnSpPr>
          <p:cNvPr id="24" name="Straight Connector 23">
            <a:extLst>
              <a:ext uri="{FF2B5EF4-FFF2-40B4-BE49-F238E27FC236}">
                <a16:creationId xmlns:a16="http://schemas.microsoft.com/office/drawing/2014/main" id="{B0399C9F-006C-4A9B-917C-AD52C4C692E6}"/>
              </a:ext>
            </a:extLst>
          </p:cNvPr>
          <p:cNvCxnSpPr>
            <a:cxnSpLocks/>
          </p:cNvCxnSpPr>
          <p:nvPr/>
        </p:nvCxnSpPr>
        <p:spPr>
          <a:xfrm>
            <a:off x="5702091" y="2665418"/>
            <a:ext cx="0" cy="28800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512C6AA6-73F2-4A27-AF91-6122D97F1B4D}"/>
              </a:ext>
            </a:extLst>
          </p:cNvPr>
          <p:cNvSpPr txBox="1"/>
          <p:nvPr/>
        </p:nvSpPr>
        <p:spPr>
          <a:xfrm>
            <a:off x="5354347" y="2267662"/>
            <a:ext cx="695488" cy="369332"/>
          </a:xfrm>
          <a:prstGeom prst="rect">
            <a:avLst/>
          </a:prstGeom>
          <a:noFill/>
        </p:spPr>
        <p:txBody>
          <a:bodyPr wrap="square" lIns="0" tIns="0" rIns="0" bIns="0" rtlCol="0" anchor="ctr">
            <a:spAutoFit/>
          </a:bodyPr>
          <a:lstStyle/>
          <a:p>
            <a:pPr algn="ctr"/>
            <a:r>
              <a:rPr lang="en-GB" sz="2400" b="1" dirty="0">
                <a:solidFill>
                  <a:schemeClr val="tx1"/>
                </a:solidFill>
              </a:rPr>
              <a:t>3</a:t>
            </a:r>
          </a:p>
        </p:txBody>
      </p:sp>
      <p:sp>
        <p:nvSpPr>
          <p:cNvPr id="29" name="Rectangle 28">
            <a:extLst>
              <a:ext uri="{FF2B5EF4-FFF2-40B4-BE49-F238E27FC236}">
                <a16:creationId xmlns:a16="http://schemas.microsoft.com/office/drawing/2014/main" id="{6C1FA7AC-E0E1-42EC-BE5F-7B29CB800813}"/>
              </a:ext>
            </a:extLst>
          </p:cNvPr>
          <p:cNvSpPr/>
          <p:nvPr/>
        </p:nvSpPr>
        <p:spPr>
          <a:xfrm>
            <a:off x="5702091" y="3761925"/>
            <a:ext cx="1299153" cy="1751692"/>
          </a:xfrm>
          <a:prstGeom prst="rect">
            <a:avLst/>
          </a:prstGeom>
          <a:solidFill>
            <a:schemeClr val="bg2">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With T2DM</a:t>
            </a:r>
          </a:p>
        </p:txBody>
      </p:sp>
      <p:sp>
        <p:nvSpPr>
          <p:cNvPr id="2" name="TextBox 1">
            <a:extLst>
              <a:ext uri="{FF2B5EF4-FFF2-40B4-BE49-F238E27FC236}">
                <a16:creationId xmlns:a16="http://schemas.microsoft.com/office/drawing/2014/main" id="{171F3B81-8A31-4FC5-A092-50239577CF58}"/>
              </a:ext>
            </a:extLst>
          </p:cNvPr>
          <p:cNvSpPr txBox="1"/>
          <p:nvPr/>
        </p:nvSpPr>
        <p:spPr>
          <a:xfrm>
            <a:off x="6351667" y="5559783"/>
            <a:ext cx="3167598" cy="276999"/>
          </a:xfrm>
          <a:prstGeom prst="rect">
            <a:avLst/>
          </a:prstGeom>
          <a:noFill/>
        </p:spPr>
        <p:txBody>
          <a:bodyPr wrap="none" lIns="0" tIns="0" rIns="0" bIns="0" rtlCol="0">
            <a:spAutoFit/>
          </a:bodyPr>
          <a:lstStyle/>
          <a:p>
            <a:r>
              <a:rPr lang="en-GB" sz="1800" dirty="0">
                <a:solidFill>
                  <a:schemeClr val="tx1"/>
                </a:solidFill>
              </a:rPr>
              <a:t>All having optimised </a:t>
            </a:r>
            <a:r>
              <a:rPr lang="en-GB" sz="1800" dirty="0" err="1">
                <a:solidFill>
                  <a:schemeClr val="tx1"/>
                </a:solidFill>
              </a:rPr>
              <a:t>ACEi</a:t>
            </a:r>
            <a:r>
              <a:rPr lang="en-GB" sz="1800" dirty="0">
                <a:solidFill>
                  <a:schemeClr val="tx1"/>
                </a:solidFill>
              </a:rPr>
              <a:t>/ARB</a:t>
            </a:r>
          </a:p>
        </p:txBody>
      </p:sp>
      <p:cxnSp>
        <p:nvCxnSpPr>
          <p:cNvPr id="31" name="Straight Connector 30">
            <a:extLst>
              <a:ext uri="{FF2B5EF4-FFF2-40B4-BE49-F238E27FC236}">
                <a16:creationId xmlns:a16="http://schemas.microsoft.com/office/drawing/2014/main" id="{0843D3C0-6ACF-4427-BFDA-B5C72BCE7BA5}"/>
              </a:ext>
            </a:extLst>
          </p:cNvPr>
          <p:cNvCxnSpPr>
            <a:cxnSpLocks/>
          </p:cNvCxnSpPr>
          <p:nvPr/>
        </p:nvCxnSpPr>
        <p:spPr>
          <a:xfrm>
            <a:off x="5712482" y="2958633"/>
            <a:ext cx="0" cy="821205"/>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0371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3">
            <a:extLst>
              <a:ext uri="{FF2B5EF4-FFF2-40B4-BE49-F238E27FC236}">
                <a16:creationId xmlns:a16="http://schemas.microsoft.com/office/drawing/2014/main" id="{0EDE4248-7BA1-417A-AEAA-EAF67528BB2B}"/>
              </a:ext>
            </a:extLst>
          </p:cNvPr>
          <p:cNvSpPr txBox="1">
            <a:spLocks/>
          </p:cNvSpPr>
          <p:nvPr/>
        </p:nvSpPr>
        <p:spPr>
          <a:xfrm>
            <a:off x="571731" y="6331748"/>
            <a:ext cx="9369293" cy="384762"/>
          </a:xfrm>
          <a:prstGeom prst="rect">
            <a:avLst/>
          </a:prstGeom>
          <a:solidFill>
            <a:schemeClr val="accent2">
              <a:lumMod val="40000"/>
              <a:lumOff val="60000"/>
            </a:schemeClr>
          </a:solidFill>
          <a:ln w="38100">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2000" b="1" u="sng" dirty="0"/>
              <a:t>Key:</a:t>
            </a:r>
            <a:r>
              <a:rPr lang="en-GB" sz="2000" dirty="0"/>
              <a:t> Large impact             Small/moderate impact            Unknown impact</a:t>
            </a:r>
          </a:p>
        </p:txBody>
      </p:sp>
      <p:pic>
        <p:nvPicPr>
          <p:cNvPr id="17" name="Picture 16">
            <a:extLst>
              <a:ext uri="{FF2B5EF4-FFF2-40B4-BE49-F238E27FC236}">
                <a16:creationId xmlns:a16="http://schemas.microsoft.com/office/drawing/2014/main" id="{C6252D05-E10D-4E3D-8952-ABAE00685506}"/>
              </a:ext>
            </a:extLst>
          </p:cNvPr>
          <p:cNvPicPr>
            <a:picLocks noChangeAspect="1"/>
          </p:cNvPicPr>
          <p:nvPr/>
        </p:nvPicPr>
        <p:blipFill>
          <a:blip r:embed="rId3"/>
          <a:stretch>
            <a:fillRect/>
          </a:stretch>
        </p:blipFill>
        <p:spPr>
          <a:xfrm>
            <a:off x="9206086" y="6312729"/>
            <a:ext cx="428243" cy="422457"/>
          </a:xfrm>
          <a:prstGeom prst="rect">
            <a:avLst/>
          </a:prstGeom>
        </p:spPr>
      </p:pic>
      <p:pic>
        <p:nvPicPr>
          <p:cNvPr id="24" name="Picture 23">
            <a:extLst>
              <a:ext uri="{FF2B5EF4-FFF2-40B4-BE49-F238E27FC236}">
                <a16:creationId xmlns:a16="http://schemas.microsoft.com/office/drawing/2014/main" id="{632BB8D5-27E7-425A-B670-B059D1E4E44F}"/>
              </a:ext>
            </a:extLst>
          </p:cNvPr>
          <p:cNvPicPr>
            <a:picLocks noChangeAspect="1"/>
          </p:cNvPicPr>
          <p:nvPr/>
        </p:nvPicPr>
        <p:blipFill>
          <a:blip r:embed="rId4"/>
          <a:stretch>
            <a:fillRect/>
          </a:stretch>
        </p:blipFill>
        <p:spPr>
          <a:xfrm>
            <a:off x="2948312" y="6328343"/>
            <a:ext cx="422457" cy="422457"/>
          </a:xfrm>
          <a:prstGeom prst="rect">
            <a:avLst/>
          </a:prstGeom>
        </p:spPr>
      </p:pic>
      <p:pic>
        <p:nvPicPr>
          <p:cNvPr id="25" name="Picture 24">
            <a:extLst>
              <a:ext uri="{FF2B5EF4-FFF2-40B4-BE49-F238E27FC236}">
                <a16:creationId xmlns:a16="http://schemas.microsoft.com/office/drawing/2014/main" id="{A0934FB6-C03F-41A3-83D5-FA030EFA884A}"/>
              </a:ext>
            </a:extLst>
          </p:cNvPr>
          <p:cNvPicPr>
            <a:picLocks noChangeAspect="1"/>
          </p:cNvPicPr>
          <p:nvPr/>
        </p:nvPicPr>
        <p:blipFill>
          <a:blip r:embed="rId5"/>
          <a:stretch>
            <a:fillRect/>
          </a:stretch>
        </p:blipFill>
        <p:spPr>
          <a:xfrm>
            <a:off x="6484697" y="6315757"/>
            <a:ext cx="422457" cy="422457"/>
          </a:xfrm>
          <a:prstGeom prst="rect">
            <a:avLst/>
          </a:prstGeom>
        </p:spPr>
      </p:pic>
      <p:sp>
        <p:nvSpPr>
          <p:cNvPr id="9" name="TextBox 8">
            <a:extLst>
              <a:ext uri="{FF2B5EF4-FFF2-40B4-BE49-F238E27FC236}">
                <a16:creationId xmlns:a16="http://schemas.microsoft.com/office/drawing/2014/main" id="{C30A038E-F67C-421E-B14B-97B229A64743}"/>
              </a:ext>
            </a:extLst>
          </p:cNvPr>
          <p:cNvSpPr txBox="1"/>
          <p:nvPr/>
        </p:nvSpPr>
        <p:spPr>
          <a:xfrm>
            <a:off x="1246879" y="7219019"/>
            <a:ext cx="8197702" cy="338554"/>
          </a:xfrm>
          <a:prstGeom prst="rect">
            <a:avLst/>
          </a:prstGeom>
          <a:noFill/>
        </p:spPr>
        <p:txBody>
          <a:bodyPr wrap="square">
            <a:spAutoFit/>
          </a:bodyPr>
          <a:lstStyle/>
          <a:p>
            <a:pPr algn="ctr"/>
            <a:r>
              <a:rPr lang="en-GB" sz="1600" dirty="0"/>
              <a:t>T2DM: Type 2 diabetes mellitus; uACR: Urine albumin-to-creatinine ratio </a:t>
            </a:r>
            <a:endParaRPr lang="en-GB" sz="1600" b="1" dirty="0"/>
          </a:p>
        </p:txBody>
      </p:sp>
      <p:sp>
        <p:nvSpPr>
          <p:cNvPr id="21" name="Slide Number Placeholder 2">
            <a:extLst>
              <a:ext uri="{FF2B5EF4-FFF2-40B4-BE49-F238E27FC236}">
                <a16:creationId xmlns:a16="http://schemas.microsoft.com/office/drawing/2014/main" id="{8618B973-0585-4809-9657-703D76E35EE8}"/>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pPr algn="ctr"/>
              <a:t>12</a:t>
            </a:fld>
            <a:endParaRPr lang="en-GB" dirty="0"/>
          </a:p>
        </p:txBody>
      </p:sp>
      <p:graphicFrame>
        <p:nvGraphicFramePr>
          <p:cNvPr id="26" name="Table 5">
            <a:extLst>
              <a:ext uri="{FF2B5EF4-FFF2-40B4-BE49-F238E27FC236}">
                <a16:creationId xmlns:a16="http://schemas.microsoft.com/office/drawing/2014/main" id="{310442AB-057A-44EA-A728-98B83D762DD4}"/>
              </a:ext>
            </a:extLst>
          </p:cNvPr>
          <p:cNvGraphicFramePr>
            <a:graphicFrameLocks noGrp="1"/>
          </p:cNvGraphicFramePr>
          <p:nvPr>
            <p:ph sz="quarter" idx="10"/>
          </p:nvPr>
        </p:nvGraphicFramePr>
        <p:xfrm>
          <a:off x="571731" y="901829"/>
          <a:ext cx="9369293" cy="3383280"/>
        </p:xfrm>
        <a:graphic>
          <a:graphicData uri="http://schemas.openxmlformats.org/drawingml/2006/table">
            <a:tbl>
              <a:tblPr firstRow="1" bandRow="1">
                <a:tableStyleId>{F5AB1C69-6EDB-4FF4-983F-18BD219EF322}</a:tableStyleId>
              </a:tblPr>
              <a:tblGrid>
                <a:gridCol w="9369293">
                  <a:extLst>
                    <a:ext uri="{9D8B030D-6E8A-4147-A177-3AD203B41FA5}">
                      <a16:colId xmlns:a16="http://schemas.microsoft.com/office/drawing/2014/main" val="160302398"/>
                    </a:ext>
                  </a:extLst>
                </a:gridCol>
              </a:tblGrid>
              <a:tr h="349083">
                <a:tc>
                  <a:txBody>
                    <a:bodyPr/>
                    <a:lstStyle/>
                    <a:p>
                      <a:r>
                        <a:rPr lang="en-GB" sz="2400" dirty="0"/>
                        <a:t>Key issues post consultation</a:t>
                      </a:r>
                    </a:p>
                  </a:txBody>
                  <a:tcPr/>
                </a:tc>
                <a:extLst>
                  <a:ext uri="{0D108BD9-81ED-4DB2-BD59-A6C34878D82A}">
                    <a16:rowId xmlns:a16="http://schemas.microsoft.com/office/drawing/2014/main" val="794518834"/>
                  </a:ext>
                </a:extLst>
              </a:tr>
              <a:tr h="290790">
                <a:tc>
                  <a:txBody>
                    <a:bodyPr/>
                    <a:lstStyle/>
                    <a:p>
                      <a:pPr marL="0" marR="0" lvl="0" indent="0" algn="l" defTabSz="1043056" rtl="0" eaLnBrk="1" fontAlgn="auto" latinLnBrk="0" hangingPunct="1">
                        <a:lnSpc>
                          <a:spcPct val="100000"/>
                        </a:lnSpc>
                        <a:spcBef>
                          <a:spcPts val="0"/>
                        </a:spcBef>
                        <a:spcAft>
                          <a:spcPts val="0"/>
                        </a:spcAft>
                        <a:buClrTx/>
                        <a:buSzTx/>
                        <a:buFont typeface="+mj-lt"/>
                        <a:buNone/>
                        <a:tabLst/>
                        <a:defRPr/>
                      </a:pPr>
                      <a:r>
                        <a:rPr lang="en-GB" sz="2400" b="0" dirty="0">
                          <a:solidFill>
                            <a:schemeClr val="tx1"/>
                          </a:solidFill>
                        </a:rPr>
                        <a:t>1. Should dapagliflozin be recommended in people with type 2 diabetes and a uACR less than 3 mg/mmol?</a:t>
                      </a:r>
                    </a:p>
                  </a:txBody>
                  <a:tcPr>
                    <a:solidFill>
                      <a:srgbClr val="CCD3D5"/>
                    </a:solidFill>
                  </a:tcPr>
                </a:tc>
                <a:extLst>
                  <a:ext uri="{0D108BD9-81ED-4DB2-BD59-A6C34878D82A}">
                    <a16:rowId xmlns:a16="http://schemas.microsoft.com/office/drawing/2014/main" val="3302979884"/>
                  </a:ext>
                </a:extLst>
              </a:tr>
              <a:tr h="289560">
                <a:tc>
                  <a:txBody>
                    <a:bodyPr/>
                    <a:lstStyle/>
                    <a:p>
                      <a:pPr marL="0" marR="0" lvl="0" indent="0" algn="l" defTabSz="1043056" rtl="0" eaLnBrk="1" fontAlgn="auto" latinLnBrk="0" hangingPunct="1">
                        <a:lnSpc>
                          <a:spcPct val="100000"/>
                        </a:lnSpc>
                        <a:spcBef>
                          <a:spcPts val="0"/>
                        </a:spcBef>
                        <a:spcAft>
                          <a:spcPts val="0"/>
                        </a:spcAft>
                        <a:buClrTx/>
                        <a:buSzTx/>
                        <a:buFont typeface="+mj-lt"/>
                        <a:buNone/>
                        <a:tabLst/>
                        <a:defRPr/>
                      </a:pPr>
                      <a:r>
                        <a:rPr lang="en-GB" sz="2400" b="0" kern="1200" dirty="0">
                          <a:solidFill>
                            <a:schemeClr val="tx1"/>
                          </a:solidFill>
                          <a:effectLst/>
                          <a:latin typeface="+mn-lt"/>
                          <a:ea typeface="+mn-ea"/>
                          <a:cs typeface="+mn-cs"/>
                        </a:rPr>
                        <a:t>2. Should dapagliflozin be recommended in people without type 2 diabetes and a uACR less than 22.6 mg/mmol?</a:t>
                      </a:r>
                      <a:endParaRPr lang="en-GB" sz="2400" b="0" strike="sngStrike" kern="1200" baseline="0" dirty="0">
                        <a:solidFill>
                          <a:schemeClr val="tx1"/>
                        </a:solidFill>
                        <a:effectLst/>
                        <a:latin typeface="+mn-lt"/>
                        <a:ea typeface="+mn-ea"/>
                        <a:cs typeface="+mn-cs"/>
                      </a:endParaRPr>
                    </a:p>
                  </a:txBody>
                  <a:tcPr>
                    <a:solidFill>
                      <a:srgbClr val="E7EAEB"/>
                    </a:solidFill>
                  </a:tcPr>
                </a:tc>
                <a:extLst>
                  <a:ext uri="{0D108BD9-81ED-4DB2-BD59-A6C34878D82A}">
                    <a16:rowId xmlns:a16="http://schemas.microsoft.com/office/drawing/2014/main" val="742945308"/>
                  </a:ext>
                </a:extLst>
              </a:tr>
              <a:tr h="289560">
                <a:tc>
                  <a:txBody>
                    <a:bodyPr/>
                    <a:lstStyle/>
                    <a:p>
                      <a:pPr marL="0" marR="0" lvl="0" indent="0" algn="l" defTabSz="1043056" rtl="0" eaLnBrk="1" fontAlgn="auto" latinLnBrk="0" hangingPunct="1">
                        <a:lnSpc>
                          <a:spcPct val="100000"/>
                        </a:lnSpc>
                        <a:spcBef>
                          <a:spcPts val="0"/>
                        </a:spcBef>
                        <a:spcAft>
                          <a:spcPts val="0"/>
                        </a:spcAft>
                        <a:buClrTx/>
                        <a:buSzTx/>
                        <a:buFont typeface="+mj-lt"/>
                        <a:buNone/>
                        <a:tabLst/>
                        <a:defRPr/>
                      </a:pPr>
                      <a:r>
                        <a:rPr lang="en-GB" sz="2400" b="0" dirty="0">
                          <a:solidFill>
                            <a:schemeClr val="tx1"/>
                          </a:solidFill>
                        </a:rPr>
                        <a:t>3. What mean age should be used in the model?</a:t>
                      </a:r>
                    </a:p>
                  </a:txBody>
                  <a:tcPr>
                    <a:solidFill>
                      <a:srgbClr val="CCD3D5"/>
                    </a:solidFill>
                  </a:tcPr>
                </a:tc>
                <a:extLst>
                  <a:ext uri="{0D108BD9-81ED-4DB2-BD59-A6C34878D82A}">
                    <a16:rowId xmlns:a16="http://schemas.microsoft.com/office/drawing/2014/main" val="3676329065"/>
                  </a:ext>
                </a:extLst>
              </a:tr>
              <a:tr h="289560">
                <a:tc>
                  <a:txBody>
                    <a:bodyPr/>
                    <a:lstStyle/>
                    <a:p>
                      <a:pPr marL="0" marR="0" lvl="0" indent="0" algn="l" defTabSz="1043056" rtl="0" eaLnBrk="1" fontAlgn="auto" latinLnBrk="0" hangingPunct="1">
                        <a:lnSpc>
                          <a:spcPct val="100000"/>
                        </a:lnSpc>
                        <a:spcBef>
                          <a:spcPts val="0"/>
                        </a:spcBef>
                        <a:spcAft>
                          <a:spcPts val="0"/>
                        </a:spcAft>
                        <a:buClrTx/>
                        <a:buSzTx/>
                        <a:buFont typeface="+mj-lt"/>
                        <a:buNone/>
                        <a:tabLst/>
                        <a:defRPr/>
                      </a:pPr>
                      <a:r>
                        <a:rPr lang="en-GB" sz="2400" b="0" dirty="0">
                          <a:solidFill>
                            <a:schemeClr val="tx1"/>
                          </a:solidFill>
                        </a:rPr>
                        <a:t>4. Is canagliflozin a relevant comparator in people with co-morbid type 2 diabetes?</a:t>
                      </a:r>
                    </a:p>
                  </a:txBody>
                  <a:tcPr>
                    <a:solidFill>
                      <a:srgbClr val="E7EAEB"/>
                    </a:solidFill>
                  </a:tcPr>
                </a:tc>
                <a:extLst>
                  <a:ext uri="{0D108BD9-81ED-4DB2-BD59-A6C34878D82A}">
                    <a16:rowId xmlns:a16="http://schemas.microsoft.com/office/drawing/2014/main" val="3059942069"/>
                  </a:ext>
                </a:extLst>
              </a:tr>
            </a:tbl>
          </a:graphicData>
        </a:graphic>
      </p:graphicFrame>
      <p:sp>
        <p:nvSpPr>
          <p:cNvPr id="31" name="Title 1">
            <a:extLst>
              <a:ext uri="{FF2B5EF4-FFF2-40B4-BE49-F238E27FC236}">
                <a16:creationId xmlns:a16="http://schemas.microsoft.com/office/drawing/2014/main" id="{C1071A7E-A260-4871-9A15-42D94EF100F9}"/>
              </a:ext>
            </a:extLst>
          </p:cNvPr>
          <p:cNvSpPr txBox="1">
            <a:spLocks noChangeArrowheads="1"/>
          </p:cNvSpPr>
          <p:nvPr/>
        </p:nvSpPr>
        <p:spPr>
          <a:xfrm>
            <a:off x="571732" y="246688"/>
            <a:ext cx="9369292"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altLang="en-US" dirty="0"/>
              <a:t>Key issues for consideration</a:t>
            </a:r>
          </a:p>
        </p:txBody>
      </p:sp>
      <p:pic>
        <p:nvPicPr>
          <p:cNvPr id="11" name="Picture 10">
            <a:extLst>
              <a:ext uri="{FF2B5EF4-FFF2-40B4-BE49-F238E27FC236}">
                <a16:creationId xmlns:a16="http://schemas.microsoft.com/office/drawing/2014/main" id="{6BD54BF3-99DC-4834-B805-ADC9284DAA84}"/>
              </a:ext>
            </a:extLst>
          </p:cNvPr>
          <p:cNvPicPr>
            <a:picLocks noChangeAspect="1"/>
          </p:cNvPicPr>
          <p:nvPr/>
        </p:nvPicPr>
        <p:blipFill>
          <a:blip r:embed="rId4"/>
          <a:stretch>
            <a:fillRect/>
          </a:stretch>
        </p:blipFill>
        <p:spPr>
          <a:xfrm>
            <a:off x="7351568" y="3042871"/>
            <a:ext cx="422457" cy="422457"/>
          </a:xfrm>
          <a:prstGeom prst="rect">
            <a:avLst/>
          </a:prstGeom>
        </p:spPr>
      </p:pic>
    </p:spTree>
    <p:extLst>
      <p:ext uri="{BB962C8B-B14F-4D97-AF65-F5344CB8AC3E}">
        <p14:creationId xmlns:p14="http://schemas.microsoft.com/office/powerpoint/2010/main" val="1342504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2172AE8D-8911-4E74-8A45-073D15AAB17A}"/>
              </a:ext>
            </a:extLst>
          </p:cNvPr>
          <p:cNvGraphicFramePr>
            <a:graphicFrameLocks noGrp="1"/>
          </p:cNvGraphicFramePr>
          <p:nvPr>
            <p:ph sz="quarter" idx="10"/>
            <p:extLst>
              <p:ext uri="{D42A27DB-BD31-4B8C-83A1-F6EECF244321}">
                <p14:modId xmlns:p14="http://schemas.microsoft.com/office/powerpoint/2010/main" val="3819559187"/>
              </p:ext>
            </p:extLst>
          </p:nvPr>
        </p:nvGraphicFramePr>
        <p:xfrm>
          <a:off x="508000" y="809446"/>
          <a:ext cx="9677400" cy="5444032"/>
        </p:xfrm>
        <a:graphic>
          <a:graphicData uri="http://schemas.openxmlformats.org/drawingml/2006/table">
            <a:tbl>
              <a:tblPr firstRow="1" bandRow="1">
                <a:tableStyleId>{F5AB1C69-6EDB-4FF4-983F-18BD219EF322}</a:tableStyleId>
              </a:tblPr>
              <a:tblGrid>
                <a:gridCol w="7547980">
                  <a:extLst>
                    <a:ext uri="{9D8B030D-6E8A-4147-A177-3AD203B41FA5}">
                      <a16:colId xmlns:a16="http://schemas.microsoft.com/office/drawing/2014/main" val="20000"/>
                    </a:ext>
                  </a:extLst>
                </a:gridCol>
                <a:gridCol w="2129420">
                  <a:extLst>
                    <a:ext uri="{9D8B030D-6E8A-4147-A177-3AD203B41FA5}">
                      <a16:colId xmlns:a16="http://schemas.microsoft.com/office/drawing/2014/main" val="1159619542"/>
                    </a:ext>
                  </a:extLst>
                </a:gridCol>
              </a:tblGrid>
              <a:tr h="378817">
                <a:tc gridSpan="2">
                  <a:txBody>
                    <a:bodyPr/>
                    <a:lstStyle/>
                    <a:p>
                      <a:r>
                        <a:rPr lang="en-GB" sz="2400" dirty="0"/>
                        <a:t>Issue 1: Should dapagliflozin be recommended in people with type 2 diabetes and a </a:t>
                      </a:r>
                      <a:r>
                        <a:rPr lang="en-GB" sz="2400" dirty="0" err="1"/>
                        <a:t>uACR</a:t>
                      </a:r>
                      <a:r>
                        <a:rPr lang="en-GB" sz="2400" dirty="0"/>
                        <a:t> less than 3 mg/mmol?</a:t>
                      </a:r>
                    </a:p>
                  </a:txBody>
                  <a:tcPr marL="91442" marR="91442"/>
                </a:tc>
                <a:tc hMerge="1">
                  <a:txBody>
                    <a:bodyPr/>
                    <a:lstStyle/>
                    <a:p>
                      <a:endParaRPr lang="en-GB"/>
                    </a:p>
                  </a:txBody>
                  <a:tcPr/>
                </a:tc>
                <a:extLst>
                  <a:ext uri="{0D108BD9-81ED-4DB2-BD59-A6C34878D82A}">
                    <a16:rowId xmlns:a16="http://schemas.microsoft.com/office/drawing/2014/main" val="10000"/>
                  </a:ext>
                </a:extLst>
              </a:tr>
              <a:tr h="384352">
                <a:tc>
                  <a:txBody>
                    <a:bodyPr/>
                    <a:lstStyle/>
                    <a:p>
                      <a:pPr marL="0" indent="0">
                        <a:spcAft>
                          <a:spcPts val="1200"/>
                        </a:spcAft>
                        <a:buFont typeface="Arial" panose="020B0604020202020204" pitchFamily="34" charset="0"/>
                        <a:buNone/>
                      </a:pPr>
                      <a:r>
                        <a:rPr lang="en-GB" sz="1800" b="1" dirty="0">
                          <a:solidFill>
                            <a:schemeClr val="tx1"/>
                          </a:solidFill>
                        </a:rPr>
                        <a:t>Background</a:t>
                      </a:r>
                    </a:p>
                  </a:txBody>
                  <a:tcPr marL="91442" marR="91442"/>
                </a:tc>
                <a:tc>
                  <a:txBody>
                    <a:bodyPr/>
                    <a:lstStyle/>
                    <a:p>
                      <a:pPr>
                        <a:buFontTx/>
                        <a:buNone/>
                      </a:pPr>
                      <a:r>
                        <a:rPr lang="en-GB" sz="1800" b="1" dirty="0">
                          <a:solidFill>
                            <a:schemeClr val="tx1"/>
                          </a:solidFill>
                        </a:rPr>
                        <a:t>Conclusion</a:t>
                      </a:r>
                    </a:p>
                  </a:txBody>
                  <a:tcPr marL="91442" marR="91442"/>
                </a:tc>
                <a:extLst>
                  <a:ext uri="{0D108BD9-81ED-4DB2-BD59-A6C34878D82A}">
                    <a16:rowId xmlns:a16="http://schemas.microsoft.com/office/drawing/2014/main" val="2160002494"/>
                  </a:ext>
                </a:extLst>
              </a:tr>
              <a:tr h="1080769">
                <a:tc>
                  <a:txBody>
                    <a:bodyPr/>
                    <a:lstStyle/>
                    <a:p>
                      <a:pPr marL="342900" indent="-342900">
                        <a:spcBef>
                          <a:spcPts val="0"/>
                        </a:spcBef>
                        <a:spcAft>
                          <a:spcPts val="600"/>
                        </a:spcAft>
                        <a:buFont typeface="Arial" panose="020B0604020202020204" pitchFamily="34" charset="0"/>
                        <a:buChar char="•"/>
                      </a:pPr>
                      <a:r>
                        <a:rPr lang="en-GB" sz="1800" b="0" dirty="0">
                          <a:solidFill>
                            <a:schemeClr val="tx1"/>
                          </a:solidFill>
                        </a:rPr>
                        <a:t>DAPA-CKD did not provide evidence for people with a </a:t>
                      </a:r>
                      <a:r>
                        <a:rPr lang="en-GB" sz="1800" b="0" dirty="0" err="1">
                          <a:solidFill>
                            <a:schemeClr val="tx1"/>
                          </a:solidFill>
                        </a:rPr>
                        <a:t>uACR</a:t>
                      </a:r>
                      <a:r>
                        <a:rPr lang="en-GB" sz="1800" b="0" dirty="0">
                          <a:solidFill>
                            <a:schemeClr val="tx1"/>
                          </a:solidFill>
                        </a:rPr>
                        <a:t> less than 22.6 mg/mmol. The size of the benefit of dapagliflozin in subgroups outside DAPA-CKD was uncertain</a:t>
                      </a:r>
                    </a:p>
                    <a:p>
                      <a:pPr marL="342900" indent="-342900">
                        <a:spcBef>
                          <a:spcPts val="0"/>
                        </a:spcBef>
                        <a:spcAft>
                          <a:spcPts val="600"/>
                        </a:spcAft>
                        <a:buFont typeface="Arial" panose="020B0604020202020204" pitchFamily="34" charset="0"/>
                        <a:buChar char="•"/>
                      </a:pPr>
                      <a:r>
                        <a:rPr lang="en-GB" sz="1800" b="0" dirty="0">
                          <a:solidFill>
                            <a:schemeClr val="tx1"/>
                          </a:solidFill>
                        </a:rPr>
                        <a:t>The cost-effectiveness estimate of dapagliflozin in subgroup 2 (</a:t>
                      </a:r>
                      <a:r>
                        <a:rPr lang="en-GB" sz="1800" dirty="0">
                          <a:solidFill>
                            <a:schemeClr val="tx1"/>
                          </a:solidFill>
                        </a:rPr>
                        <a:t>people with type 2 diabetes and a uACR less than 22.6 mg/mmol) </a:t>
                      </a:r>
                      <a:r>
                        <a:rPr lang="en-GB" sz="1800" b="0" dirty="0">
                          <a:solidFill>
                            <a:schemeClr val="tx1"/>
                          </a:solidFill>
                        </a:rPr>
                        <a:t>was comfortably within NICE’s threshold range</a:t>
                      </a:r>
                    </a:p>
                    <a:p>
                      <a:pPr marL="342900" indent="-342900">
                        <a:spcBef>
                          <a:spcPts val="0"/>
                        </a:spcBef>
                        <a:spcAft>
                          <a:spcPts val="600"/>
                        </a:spcAft>
                        <a:buFont typeface="Arial" panose="020B0604020202020204" pitchFamily="34" charset="0"/>
                        <a:buChar char="•"/>
                      </a:pPr>
                      <a:r>
                        <a:rPr lang="en-GB" sz="1800" b="0" dirty="0">
                          <a:solidFill>
                            <a:schemeClr val="tx1"/>
                          </a:solidFill>
                        </a:rPr>
                        <a:t>NICE guideline for type 2 diabetes in adults (NG28) states that an SGLT2i should be offered or considered for people with T2DM and CKD, in addition to an ARB or an </a:t>
                      </a:r>
                      <a:r>
                        <a:rPr lang="en-GB" sz="1800" b="0" dirty="0" err="1">
                          <a:solidFill>
                            <a:schemeClr val="tx1"/>
                          </a:solidFill>
                        </a:rPr>
                        <a:t>ACEi</a:t>
                      </a:r>
                      <a:r>
                        <a:rPr lang="en-GB" sz="1800" b="0" dirty="0">
                          <a:solidFill>
                            <a:schemeClr val="tx1"/>
                          </a:solidFill>
                        </a:rPr>
                        <a:t>, if ACR is 3 mg/mmol or more</a:t>
                      </a:r>
                    </a:p>
                    <a:p>
                      <a:pPr marL="342900" indent="-342900">
                        <a:spcBef>
                          <a:spcPts val="0"/>
                        </a:spcBef>
                        <a:spcAft>
                          <a:spcPts val="600"/>
                        </a:spcAft>
                        <a:buFont typeface="Arial" panose="020B0604020202020204" pitchFamily="34" charset="0"/>
                        <a:buChar char="•"/>
                      </a:pPr>
                      <a:r>
                        <a:rPr lang="en-GB" sz="1800" b="0" dirty="0">
                          <a:solidFill>
                            <a:schemeClr val="tx1"/>
                          </a:solidFill>
                        </a:rPr>
                        <a:t>Committee considered the benefit of dapagliflozin in people with a low uACR was uncertain. It took into account the evidence from DECLARE-TIMI-58, which included people with lower uACR levels</a:t>
                      </a:r>
                    </a:p>
                    <a:p>
                      <a:pPr marL="342900" indent="-342900">
                        <a:spcBef>
                          <a:spcPts val="0"/>
                        </a:spcBef>
                        <a:spcAft>
                          <a:spcPts val="600"/>
                        </a:spcAft>
                        <a:buFont typeface="Arial" panose="020B0604020202020204" pitchFamily="34" charset="0"/>
                        <a:buChar char="•"/>
                      </a:pPr>
                      <a:r>
                        <a:rPr lang="en-GB" sz="1800" b="0" dirty="0">
                          <a:solidFill>
                            <a:schemeClr val="tx1"/>
                          </a:solidFill>
                        </a:rPr>
                        <a:t>Subgroup 2 represented a large proportion of costs and QALYs in the weighted economic analysis. Consequences of decision error high</a:t>
                      </a:r>
                    </a:p>
                  </a:txBody>
                  <a:tcPr marL="91442" marR="91442"/>
                </a:tc>
                <a:tc>
                  <a:txBody>
                    <a:bodyPr/>
                    <a:lstStyle/>
                    <a:p>
                      <a:pPr>
                        <a:buFontTx/>
                        <a:buNone/>
                      </a:pPr>
                      <a:r>
                        <a:rPr lang="en-GB" sz="1800" dirty="0">
                          <a:solidFill>
                            <a:schemeClr val="tx1"/>
                          </a:solidFill>
                        </a:rPr>
                        <a:t>Dapagliflozin is cost effective for people with a uACR of 3 mg/mmol or more and type 2 diabetes</a:t>
                      </a:r>
                      <a:endParaRPr lang="en-GB" sz="1800" b="1" dirty="0">
                        <a:solidFill>
                          <a:schemeClr val="tx1"/>
                        </a:solidFill>
                      </a:endParaRPr>
                    </a:p>
                  </a:txBody>
                  <a:tcPr marL="91442" marR="91442"/>
                </a:tc>
                <a:extLst>
                  <a:ext uri="{0D108BD9-81ED-4DB2-BD59-A6C34878D82A}">
                    <a16:rowId xmlns:a16="http://schemas.microsoft.com/office/drawing/2014/main" val="10001"/>
                  </a:ext>
                </a:extLst>
              </a:tr>
            </a:tbl>
          </a:graphicData>
        </a:graphic>
      </p:graphicFrame>
      <p:sp>
        <p:nvSpPr>
          <p:cNvPr id="5" name="Rectangle 4">
            <a:extLst>
              <a:ext uri="{FF2B5EF4-FFF2-40B4-BE49-F238E27FC236}">
                <a16:creationId xmlns:a16="http://schemas.microsoft.com/office/drawing/2014/main" id="{1DC47074-4E26-4D3D-93AE-7C3903E3A46C}"/>
              </a:ext>
            </a:extLst>
          </p:cNvPr>
          <p:cNvSpPr/>
          <p:nvPr/>
        </p:nvSpPr>
        <p:spPr>
          <a:xfrm>
            <a:off x="9416026" y="-12146"/>
            <a:ext cx="1277374" cy="350345"/>
          </a:xfrm>
          <a:prstGeom prst="rect">
            <a:avLst/>
          </a:prstGeom>
          <a:solidFill>
            <a:schemeClr val="accent1">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ysClr val="windowText" lastClr="000000"/>
                </a:solidFill>
              </a:rPr>
              <a:t>RECAP</a:t>
            </a:r>
          </a:p>
        </p:txBody>
      </p:sp>
      <p:sp>
        <p:nvSpPr>
          <p:cNvPr id="8" name="Title 1">
            <a:extLst>
              <a:ext uri="{FF2B5EF4-FFF2-40B4-BE49-F238E27FC236}">
                <a16:creationId xmlns:a16="http://schemas.microsoft.com/office/drawing/2014/main" id="{6BA2C965-3A93-4426-AA39-59D60EF0E682}"/>
              </a:ext>
            </a:extLst>
          </p:cNvPr>
          <p:cNvSpPr txBox="1">
            <a:spLocks noChangeArrowheads="1"/>
          </p:cNvSpPr>
          <p:nvPr/>
        </p:nvSpPr>
        <p:spPr>
          <a:xfrm>
            <a:off x="508000" y="246688"/>
            <a:ext cx="9936164"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altLang="en-US" dirty="0"/>
              <a:t>Committee’s consideration in ACD</a:t>
            </a:r>
          </a:p>
        </p:txBody>
      </p:sp>
      <p:sp>
        <p:nvSpPr>
          <p:cNvPr id="9" name="TextBox 8">
            <a:extLst>
              <a:ext uri="{FF2B5EF4-FFF2-40B4-BE49-F238E27FC236}">
                <a16:creationId xmlns:a16="http://schemas.microsoft.com/office/drawing/2014/main" id="{81C85AC8-4624-46AF-86A8-3453F7C79A58}"/>
              </a:ext>
            </a:extLst>
          </p:cNvPr>
          <p:cNvSpPr txBox="1"/>
          <p:nvPr/>
        </p:nvSpPr>
        <p:spPr>
          <a:xfrm>
            <a:off x="1256043" y="6915012"/>
            <a:ext cx="8898477" cy="646331"/>
          </a:xfrm>
          <a:prstGeom prst="rect">
            <a:avLst/>
          </a:prstGeom>
          <a:noFill/>
        </p:spPr>
        <p:txBody>
          <a:bodyPr wrap="square" lIns="0" tIns="0" rIns="0" bIns="0" rtlCol="0">
            <a:spAutoFit/>
          </a:bodyPr>
          <a:lstStyle/>
          <a:p>
            <a:pPr algn="ctr"/>
            <a:r>
              <a:rPr lang="en-GB" sz="1400" dirty="0" err="1"/>
              <a:t>ACEi</a:t>
            </a:r>
            <a:r>
              <a:rPr lang="en-GB" sz="1400" dirty="0"/>
              <a:t>: Angiotensin converting enzyme inhibitor; ARB: Angiotensin receptor blocker; CKD: Chronic kidney disease; eGFR: Estimated glomerular filtration rate; QALYs: Quality adjusted life years; SGLT2i: Sodium-glucose cotransporter-2 inhibitor; T2DM: Type 2 diabetes mellitus; </a:t>
            </a:r>
            <a:r>
              <a:rPr lang="en-GB" sz="1400" dirty="0" err="1"/>
              <a:t>uACR</a:t>
            </a:r>
            <a:r>
              <a:rPr lang="en-GB" sz="1400" dirty="0"/>
              <a:t>: Urine albumin-to-creatinine ratio </a:t>
            </a:r>
          </a:p>
        </p:txBody>
      </p:sp>
      <p:sp>
        <p:nvSpPr>
          <p:cNvPr id="10" name="TextBox 9">
            <a:extLst>
              <a:ext uri="{FF2B5EF4-FFF2-40B4-BE49-F238E27FC236}">
                <a16:creationId xmlns:a16="http://schemas.microsoft.com/office/drawing/2014/main" id="{2B855D52-59D4-468B-B1D6-2A575D30D311}"/>
              </a:ext>
            </a:extLst>
          </p:cNvPr>
          <p:cNvSpPr txBox="1"/>
          <p:nvPr/>
        </p:nvSpPr>
        <p:spPr>
          <a:xfrm>
            <a:off x="7114191" y="6472289"/>
            <a:ext cx="3040329" cy="307777"/>
          </a:xfrm>
          <a:prstGeom prst="rect">
            <a:avLst/>
          </a:prstGeom>
          <a:noFill/>
          <a:ln w="19050">
            <a:solidFill>
              <a:srgbClr val="C00000"/>
            </a:solidFill>
          </a:ln>
        </p:spPr>
        <p:txBody>
          <a:bodyPr wrap="square" lIns="0" tIns="0" rIns="0" bIns="0" rtlCol="0">
            <a:spAutoFit/>
          </a:bodyPr>
          <a:lstStyle/>
          <a:p>
            <a:r>
              <a:rPr lang="en-US" sz="2000" b="1" dirty="0">
                <a:solidFill>
                  <a:srgbClr val="C00000"/>
                </a:solidFill>
              </a:rPr>
              <a:t>New evidence submitted</a:t>
            </a:r>
            <a:endParaRPr lang="en-GB" sz="2000" b="1" dirty="0" err="1">
              <a:solidFill>
                <a:srgbClr val="C00000"/>
              </a:solidFill>
            </a:endParaRPr>
          </a:p>
        </p:txBody>
      </p:sp>
      <p:sp>
        <p:nvSpPr>
          <p:cNvPr id="11" name="Slide Number Placeholder 2">
            <a:extLst>
              <a:ext uri="{FF2B5EF4-FFF2-40B4-BE49-F238E27FC236}">
                <a16:creationId xmlns:a16="http://schemas.microsoft.com/office/drawing/2014/main" id="{D0A80560-18C8-4FE3-898B-7FE32A54039E}"/>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pPr algn="ctr"/>
              <a:t>13</a:t>
            </a:fld>
            <a:endParaRPr lang="en-GB" dirty="0"/>
          </a:p>
        </p:txBody>
      </p:sp>
    </p:spTree>
    <p:extLst>
      <p:ext uri="{BB962C8B-B14F-4D97-AF65-F5344CB8AC3E}">
        <p14:creationId xmlns:p14="http://schemas.microsoft.com/office/powerpoint/2010/main" val="239965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2172AE8D-8911-4E74-8A45-073D15AAB17A}"/>
              </a:ext>
            </a:extLst>
          </p:cNvPr>
          <p:cNvGraphicFramePr>
            <a:graphicFrameLocks noGrp="1"/>
          </p:cNvGraphicFramePr>
          <p:nvPr>
            <p:ph sz="quarter" idx="10"/>
            <p:extLst>
              <p:ext uri="{D42A27DB-BD31-4B8C-83A1-F6EECF244321}">
                <p14:modId xmlns:p14="http://schemas.microsoft.com/office/powerpoint/2010/main" val="3968867104"/>
              </p:ext>
            </p:extLst>
          </p:nvPr>
        </p:nvGraphicFramePr>
        <p:xfrm>
          <a:off x="508000" y="809446"/>
          <a:ext cx="9751367" cy="5615940"/>
        </p:xfrm>
        <a:graphic>
          <a:graphicData uri="http://schemas.openxmlformats.org/drawingml/2006/table">
            <a:tbl>
              <a:tblPr firstRow="1" bandRow="1">
                <a:tableStyleId>{F5AB1C69-6EDB-4FF4-983F-18BD219EF322}</a:tableStyleId>
              </a:tblPr>
              <a:tblGrid>
                <a:gridCol w="7513256">
                  <a:extLst>
                    <a:ext uri="{9D8B030D-6E8A-4147-A177-3AD203B41FA5}">
                      <a16:colId xmlns:a16="http://schemas.microsoft.com/office/drawing/2014/main" val="20000"/>
                    </a:ext>
                  </a:extLst>
                </a:gridCol>
                <a:gridCol w="2238111">
                  <a:extLst>
                    <a:ext uri="{9D8B030D-6E8A-4147-A177-3AD203B41FA5}">
                      <a16:colId xmlns:a16="http://schemas.microsoft.com/office/drawing/2014/main" val="1159619542"/>
                    </a:ext>
                  </a:extLst>
                </a:gridCol>
              </a:tblGrid>
              <a:tr h="378817">
                <a:tc gridSpan="2">
                  <a:txBody>
                    <a:bodyPr/>
                    <a:lstStyle/>
                    <a:p>
                      <a:r>
                        <a:rPr lang="en-GB" sz="2400" dirty="0"/>
                        <a:t>Issue 2: Should dapagliflozin be recommended in people without type 2 diabetes and a </a:t>
                      </a:r>
                      <a:r>
                        <a:rPr lang="en-GB" sz="2400" dirty="0" err="1"/>
                        <a:t>uACR</a:t>
                      </a:r>
                      <a:r>
                        <a:rPr lang="en-GB" sz="2400" dirty="0"/>
                        <a:t> less than 22.6 mg/mmol?</a:t>
                      </a:r>
                    </a:p>
                  </a:txBody>
                  <a:tcPr marL="91442" marR="91442"/>
                </a:tc>
                <a:tc hMerge="1">
                  <a:txBody>
                    <a:bodyPr/>
                    <a:lstStyle/>
                    <a:p>
                      <a:endParaRPr lang="en-GB"/>
                    </a:p>
                  </a:txBody>
                  <a:tcPr/>
                </a:tc>
                <a:extLst>
                  <a:ext uri="{0D108BD9-81ED-4DB2-BD59-A6C34878D82A}">
                    <a16:rowId xmlns:a16="http://schemas.microsoft.com/office/drawing/2014/main" val="10000"/>
                  </a:ext>
                </a:extLst>
              </a:tr>
              <a:tr h="384352">
                <a:tc>
                  <a:txBody>
                    <a:bodyPr/>
                    <a:lstStyle/>
                    <a:p>
                      <a:pPr marL="0" indent="0">
                        <a:spcAft>
                          <a:spcPts val="1200"/>
                        </a:spcAft>
                        <a:buFont typeface="Arial" panose="020B0604020202020204" pitchFamily="34" charset="0"/>
                        <a:buNone/>
                      </a:pPr>
                      <a:r>
                        <a:rPr lang="en-GB" sz="2000" b="1" dirty="0">
                          <a:solidFill>
                            <a:schemeClr val="tx1"/>
                          </a:solidFill>
                        </a:rPr>
                        <a:t>Background</a:t>
                      </a:r>
                    </a:p>
                  </a:txBody>
                  <a:tcPr marL="91442" marR="91442"/>
                </a:tc>
                <a:tc>
                  <a:txBody>
                    <a:bodyPr/>
                    <a:lstStyle/>
                    <a:p>
                      <a:pPr>
                        <a:buFontTx/>
                        <a:buNone/>
                      </a:pPr>
                      <a:r>
                        <a:rPr lang="en-GB" sz="2000" b="1" dirty="0">
                          <a:solidFill>
                            <a:schemeClr val="tx1"/>
                          </a:solidFill>
                        </a:rPr>
                        <a:t>Conclusion</a:t>
                      </a:r>
                    </a:p>
                  </a:txBody>
                  <a:tcPr marL="91442" marR="91442"/>
                </a:tc>
                <a:extLst>
                  <a:ext uri="{0D108BD9-81ED-4DB2-BD59-A6C34878D82A}">
                    <a16:rowId xmlns:a16="http://schemas.microsoft.com/office/drawing/2014/main" val="2160002494"/>
                  </a:ext>
                </a:extLst>
              </a:tr>
              <a:tr h="1080769">
                <a:tc>
                  <a:txBody>
                    <a:bodyPr/>
                    <a:lstStyle/>
                    <a:p>
                      <a:pPr marL="342900" indent="-342900">
                        <a:spcBef>
                          <a:spcPts val="0"/>
                        </a:spcBef>
                        <a:spcAft>
                          <a:spcPts val="300"/>
                        </a:spcAft>
                        <a:buFont typeface="Arial" panose="020B0604020202020204" pitchFamily="34" charset="0"/>
                        <a:buChar char="•"/>
                      </a:pPr>
                      <a:r>
                        <a:rPr lang="en-GB" sz="2000" b="0" dirty="0">
                          <a:solidFill>
                            <a:schemeClr val="tx1"/>
                          </a:solidFill>
                        </a:rPr>
                        <a:t>There was no direct clinical evidence for dapagliflozin for subgroup 3 (</a:t>
                      </a:r>
                      <a:r>
                        <a:rPr lang="en-GB" sz="2000" dirty="0">
                          <a:solidFill>
                            <a:schemeClr val="tx1"/>
                          </a:solidFill>
                        </a:rPr>
                        <a:t>people without type 2 diabetes and a uACR less than 22.6 mg/mmol)</a:t>
                      </a:r>
                      <a:endParaRPr lang="en-GB" sz="2000" b="0" dirty="0">
                        <a:solidFill>
                          <a:schemeClr val="tx1"/>
                        </a:solidFill>
                      </a:endParaRPr>
                    </a:p>
                    <a:p>
                      <a:pPr marL="864428" lvl="1" indent="-342900">
                        <a:spcBef>
                          <a:spcPts val="0"/>
                        </a:spcBef>
                        <a:spcAft>
                          <a:spcPts val="1200"/>
                        </a:spcAft>
                        <a:buFont typeface="Courier New" panose="02070309020205020404" pitchFamily="49" charset="0"/>
                        <a:buChar char="o"/>
                      </a:pPr>
                      <a:r>
                        <a:rPr lang="en-GB" sz="2000" b="0" dirty="0">
                          <a:solidFill>
                            <a:schemeClr val="tx1"/>
                          </a:solidFill>
                          <a:sym typeface="Wingdings" panose="05000000000000000000" pitchFamily="2" charset="2"/>
                        </a:rPr>
                        <a:t>Raised considerable uncertainty in the plausibility of the cost-effectiveness estimates for this subgroup </a:t>
                      </a:r>
                      <a:endParaRPr lang="en-GB" sz="2000" b="0" dirty="0">
                        <a:solidFill>
                          <a:schemeClr val="tx1"/>
                        </a:solidFill>
                      </a:endParaRPr>
                    </a:p>
                    <a:p>
                      <a:pPr marL="342900" indent="-342900">
                        <a:spcBef>
                          <a:spcPts val="0"/>
                        </a:spcBef>
                        <a:spcAft>
                          <a:spcPts val="1200"/>
                        </a:spcAft>
                        <a:buFont typeface="Arial" panose="020B0604020202020204" pitchFamily="34" charset="0"/>
                        <a:buChar char="•"/>
                      </a:pPr>
                      <a:r>
                        <a:rPr lang="en-GB" sz="2000" b="0" dirty="0">
                          <a:solidFill>
                            <a:schemeClr val="tx1"/>
                          </a:solidFill>
                        </a:rPr>
                        <a:t>Company’s simulated outcomes analysis does not resolve the evidence gap for people with low uACR levels without type 2 diabetes</a:t>
                      </a:r>
                    </a:p>
                    <a:p>
                      <a:pPr marL="342900" indent="-342900">
                        <a:spcBef>
                          <a:spcPts val="0"/>
                        </a:spcBef>
                        <a:spcAft>
                          <a:spcPts val="1800"/>
                        </a:spcAft>
                        <a:buFont typeface="Arial" panose="020B0604020202020204" pitchFamily="34" charset="0"/>
                        <a:buChar char="•"/>
                      </a:pPr>
                      <a:r>
                        <a:rPr lang="en-GB" sz="2000" b="0" dirty="0">
                          <a:solidFill>
                            <a:schemeClr val="tx1"/>
                          </a:solidFill>
                        </a:rPr>
                        <a:t>Using the committee’s preferred assumptions, the cost-effectiveness estimate of dapagliflozin plus standard care compared with standard care alone in subgroup 3 was higher than what NICE considers a cost-effective use of NHS resources</a:t>
                      </a:r>
                      <a:endParaRPr lang="en-GB" sz="2000" b="1" dirty="0">
                        <a:solidFill>
                          <a:schemeClr val="tx1"/>
                        </a:solidFill>
                      </a:endParaRPr>
                    </a:p>
                  </a:txBody>
                  <a:tcPr marL="91442" marR="91442"/>
                </a:tc>
                <a:tc>
                  <a:txBody>
                    <a:bodyPr/>
                    <a:lstStyle/>
                    <a:p>
                      <a:pPr>
                        <a:buFontTx/>
                        <a:buNone/>
                      </a:pPr>
                      <a:r>
                        <a:rPr lang="en-GB" sz="2000" b="0" dirty="0">
                          <a:solidFill>
                            <a:schemeClr val="tx1"/>
                          </a:solidFill>
                        </a:rPr>
                        <a:t>Dapagliflozin cannot be recommended for the population in subgroup 3</a:t>
                      </a:r>
                      <a:endParaRPr lang="en-GB" sz="2000" b="1" dirty="0">
                        <a:solidFill>
                          <a:schemeClr val="tx1"/>
                        </a:solidFill>
                      </a:endParaRPr>
                    </a:p>
                  </a:txBody>
                  <a:tcPr marL="91442" marR="91442"/>
                </a:tc>
                <a:extLst>
                  <a:ext uri="{0D108BD9-81ED-4DB2-BD59-A6C34878D82A}">
                    <a16:rowId xmlns:a16="http://schemas.microsoft.com/office/drawing/2014/main" val="10001"/>
                  </a:ext>
                </a:extLst>
              </a:tr>
            </a:tbl>
          </a:graphicData>
        </a:graphic>
      </p:graphicFrame>
      <p:sp>
        <p:nvSpPr>
          <p:cNvPr id="5" name="Rectangle 4">
            <a:extLst>
              <a:ext uri="{FF2B5EF4-FFF2-40B4-BE49-F238E27FC236}">
                <a16:creationId xmlns:a16="http://schemas.microsoft.com/office/drawing/2014/main" id="{1DC47074-4E26-4D3D-93AE-7C3903E3A46C}"/>
              </a:ext>
            </a:extLst>
          </p:cNvPr>
          <p:cNvSpPr/>
          <p:nvPr/>
        </p:nvSpPr>
        <p:spPr>
          <a:xfrm>
            <a:off x="9416026" y="-12146"/>
            <a:ext cx="1277374" cy="350345"/>
          </a:xfrm>
          <a:prstGeom prst="rect">
            <a:avLst/>
          </a:prstGeom>
          <a:solidFill>
            <a:schemeClr val="accent1">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ysClr val="windowText" lastClr="000000"/>
                </a:solidFill>
              </a:rPr>
              <a:t>RECAP</a:t>
            </a:r>
          </a:p>
        </p:txBody>
      </p:sp>
      <p:sp>
        <p:nvSpPr>
          <p:cNvPr id="7" name="Slide Number Placeholder 2">
            <a:extLst>
              <a:ext uri="{FF2B5EF4-FFF2-40B4-BE49-F238E27FC236}">
                <a16:creationId xmlns:a16="http://schemas.microsoft.com/office/drawing/2014/main" id="{2D47C390-D71D-47F3-9DA8-864B2ED0FF53}"/>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solidFill>
                  <a:srgbClr val="000000"/>
                </a:solidFill>
              </a:rPr>
              <a:pPr algn="ctr"/>
              <a:t>14</a:t>
            </a:fld>
            <a:endParaRPr lang="en-GB" dirty="0">
              <a:solidFill>
                <a:srgbClr val="000000"/>
              </a:solidFill>
            </a:endParaRPr>
          </a:p>
        </p:txBody>
      </p:sp>
      <p:sp>
        <p:nvSpPr>
          <p:cNvPr id="8" name="Title 1">
            <a:extLst>
              <a:ext uri="{FF2B5EF4-FFF2-40B4-BE49-F238E27FC236}">
                <a16:creationId xmlns:a16="http://schemas.microsoft.com/office/drawing/2014/main" id="{873AC911-6612-4D80-8AF3-4305A098FE31}"/>
              </a:ext>
            </a:extLst>
          </p:cNvPr>
          <p:cNvSpPr txBox="1">
            <a:spLocks noChangeArrowheads="1"/>
          </p:cNvSpPr>
          <p:nvPr/>
        </p:nvSpPr>
        <p:spPr>
          <a:xfrm>
            <a:off x="508000" y="246688"/>
            <a:ext cx="9936164"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altLang="en-US" dirty="0"/>
              <a:t>Committee’s consideration in ACD</a:t>
            </a:r>
          </a:p>
        </p:txBody>
      </p:sp>
      <p:sp>
        <p:nvSpPr>
          <p:cNvPr id="9" name="TextBox 8">
            <a:extLst>
              <a:ext uri="{FF2B5EF4-FFF2-40B4-BE49-F238E27FC236}">
                <a16:creationId xmlns:a16="http://schemas.microsoft.com/office/drawing/2014/main" id="{3EB84B92-DD9B-4388-848D-30F3A4EACE36}"/>
              </a:ext>
            </a:extLst>
          </p:cNvPr>
          <p:cNvSpPr txBox="1"/>
          <p:nvPr/>
        </p:nvSpPr>
        <p:spPr>
          <a:xfrm>
            <a:off x="1256043" y="7337036"/>
            <a:ext cx="8259745" cy="215444"/>
          </a:xfrm>
          <a:prstGeom prst="rect">
            <a:avLst/>
          </a:prstGeom>
          <a:noFill/>
        </p:spPr>
        <p:txBody>
          <a:bodyPr wrap="square" lIns="0" tIns="0" rIns="0" bIns="0" rtlCol="0">
            <a:spAutoFit/>
          </a:bodyPr>
          <a:lstStyle/>
          <a:p>
            <a:pPr algn="ctr"/>
            <a:r>
              <a:rPr lang="en-GB" sz="1400" dirty="0"/>
              <a:t>T2DM: Type 2 diabetes mellitus; </a:t>
            </a:r>
            <a:r>
              <a:rPr lang="en-GB" sz="1400" dirty="0" err="1"/>
              <a:t>uACR</a:t>
            </a:r>
            <a:r>
              <a:rPr lang="en-GB" sz="1400" dirty="0"/>
              <a:t>: Urine albumin-to-creatinine ratio </a:t>
            </a:r>
          </a:p>
        </p:txBody>
      </p:sp>
      <p:sp>
        <p:nvSpPr>
          <p:cNvPr id="10" name="TextBox 9">
            <a:extLst>
              <a:ext uri="{FF2B5EF4-FFF2-40B4-BE49-F238E27FC236}">
                <a16:creationId xmlns:a16="http://schemas.microsoft.com/office/drawing/2014/main" id="{F9ED97DB-3346-430B-BA28-D2484DCB39D0}"/>
              </a:ext>
            </a:extLst>
          </p:cNvPr>
          <p:cNvSpPr txBox="1"/>
          <p:nvPr/>
        </p:nvSpPr>
        <p:spPr>
          <a:xfrm>
            <a:off x="7219038" y="6496147"/>
            <a:ext cx="3040329" cy="307777"/>
          </a:xfrm>
          <a:prstGeom prst="rect">
            <a:avLst/>
          </a:prstGeom>
          <a:noFill/>
          <a:ln w="19050">
            <a:solidFill>
              <a:srgbClr val="C00000"/>
            </a:solidFill>
          </a:ln>
        </p:spPr>
        <p:txBody>
          <a:bodyPr wrap="square" lIns="0" tIns="0" rIns="0" bIns="0" rtlCol="0">
            <a:spAutoFit/>
          </a:bodyPr>
          <a:lstStyle/>
          <a:p>
            <a:r>
              <a:rPr lang="en-US" sz="2000" b="1" dirty="0">
                <a:solidFill>
                  <a:srgbClr val="C00000"/>
                </a:solidFill>
              </a:rPr>
              <a:t>New evidence submitted</a:t>
            </a:r>
            <a:endParaRPr lang="en-GB" sz="2000" b="1" dirty="0" err="1">
              <a:solidFill>
                <a:srgbClr val="C00000"/>
              </a:solidFill>
            </a:endParaRPr>
          </a:p>
        </p:txBody>
      </p:sp>
    </p:spTree>
    <p:extLst>
      <p:ext uri="{BB962C8B-B14F-4D97-AF65-F5344CB8AC3E}">
        <p14:creationId xmlns:p14="http://schemas.microsoft.com/office/powerpoint/2010/main" val="2682003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2172AE8D-8911-4E74-8A45-073D15AAB17A}"/>
              </a:ext>
            </a:extLst>
          </p:cNvPr>
          <p:cNvGraphicFramePr>
            <a:graphicFrameLocks noGrp="1"/>
          </p:cNvGraphicFramePr>
          <p:nvPr>
            <p:ph sz="quarter" idx="10"/>
            <p:extLst>
              <p:ext uri="{D42A27DB-BD31-4B8C-83A1-F6EECF244321}">
                <p14:modId xmlns:p14="http://schemas.microsoft.com/office/powerpoint/2010/main" val="1993027378"/>
              </p:ext>
            </p:extLst>
          </p:nvPr>
        </p:nvGraphicFramePr>
        <p:xfrm>
          <a:off x="508000" y="809446"/>
          <a:ext cx="9646520" cy="5707380"/>
        </p:xfrm>
        <a:graphic>
          <a:graphicData uri="http://schemas.openxmlformats.org/drawingml/2006/table">
            <a:tbl>
              <a:tblPr firstRow="1" bandRow="1">
                <a:tableStyleId>{F5AB1C69-6EDB-4FF4-983F-18BD219EF322}</a:tableStyleId>
              </a:tblPr>
              <a:tblGrid>
                <a:gridCol w="6974962">
                  <a:extLst>
                    <a:ext uri="{9D8B030D-6E8A-4147-A177-3AD203B41FA5}">
                      <a16:colId xmlns:a16="http://schemas.microsoft.com/office/drawing/2014/main" val="20000"/>
                    </a:ext>
                  </a:extLst>
                </a:gridCol>
                <a:gridCol w="2671558">
                  <a:extLst>
                    <a:ext uri="{9D8B030D-6E8A-4147-A177-3AD203B41FA5}">
                      <a16:colId xmlns:a16="http://schemas.microsoft.com/office/drawing/2014/main" val="1159619542"/>
                    </a:ext>
                  </a:extLst>
                </a:gridCol>
              </a:tblGrid>
              <a:tr h="378817">
                <a:tc gridSpan="2">
                  <a:txBody>
                    <a:bodyPr/>
                    <a:lstStyle/>
                    <a:p>
                      <a:r>
                        <a:rPr lang="en-GB" sz="2400" dirty="0"/>
                        <a:t>Issue 3: What mean age should be used in the model?</a:t>
                      </a:r>
                    </a:p>
                  </a:txBody>
                  <a:tcPr marL="91442" marR="91442"/>
                </a:tc>
                <a:tc hMerge="1">
                  <a:txBody>
                    <a:bodyPr/>
                    <a:lstStyle/>
                    <a:p>
                      <a:endParaRPr lang="en-GB"/>
                    </a:p>
                  </a:txBody>
                  <a:tcPr/>
                </a:tc>
                <a:extLst>
                  <a:ext uri="{0D108BD9-81ED-4DB2-BD59-A6C34878D82A}">
                    <a16:rowId xmlns:a16="http://schemas.microsoft.com/office/drawing/2014/main" val="10000"/>
                  </a:ext>
                </a:extLst>
              </a:tr>
              <a:tr h="384352">
                <a:tc>
                  <a:txBody>
                    <a:bodyPr/>
                    <a:lstStyle/>
                    <a:p>
                      <a:pPr marL="0" indent="0">
                        <a:spcAft>
                          <a:spcPts val="1200"/>
                        </a:spcAft>
                        <a:buFont typeface="Arial" panose="020B0604020202020204" pitchFamily="34" charset="0"/>
                        <a:buNone/>
                      </a:pPr>
                      <a:r>
                        <a:rPr lang="en-GB" sz="2000" b="1" dirty="0">
                          <a:solidFill>
                            <a:schemeClr val="tx1"/>
                          </a:solidFill>
                        </a:rPr>
                        <a:t>Background</a:t>
                      </a:r>
                    </a:p>
                  </a:txBody>
                  <a:tcPr marL="91442" marR="91442"/>
                </a:tc>
                <a:tc>
                  <a:txBody>
                    <a:bodyPr/>
                    <a:lstStyle/>
                    <a:p>
                      <a:pPr>
                        <a:buFontTx/>
                        <a:buNone/>
                      </a:pPr>
                      <a:r>
                        <a:rPr lang="en-GB" sz="2000" b="1" dirty="0">
                          <a:solidFill>
                            <a:schemeClr val="tx1"/>
                          </a:solidFill>
                        </a:rPr>
                        <a:t>Conclusion</a:t>
                      </a:r>
                    </a:p>
                  </a:txBody>
                  <a:tcPr marL="91442" marR="91442"/>
                </a:tc>
                <a:extLst>
                  <a:ext uri="{0D108BD9-81ED-4DB2-BD59-A6C34878D82A}">
                    <a16:rowId xmlns:a16="http://schemas.microsoft.com/office/drawing/2014/main" val="2160002494"/>
                  </a:ext>
                </a:extLst>
              </a:tr>
              <a:tr h="1080769">
                <a:tc>
                  <a:txBody>
                    <a:bodyPr/>
                    <a:lstStyle/>
                    <a:p>
                      <a:pPr marL="342900" marR="0" lvl="0" indent="-342900" algn="l" defTabSz="1043056"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GB" sz="2000" dirty="0">
                          <a:solidFill>
                            <a:schemeClr val="tx1"/>
                          </a:solidFill>
                        </a:rPr>
                        <a:t>Company’s economic model used a lower mean age (</a:t>
                      </a:r>
                      <a:r>
                        <a:rPr lang="en-GB" sz="2000" u="none" dirty="0">
                          <a:solidFill>
                            <a:schemeClr val="tx1"/>
                          </a:solidFill>
                        </a:rPr>
                        <a:t>64</a:t>
                      </a:r>
                      <a:r>
                        <a:rPr lang="en-GB" sz="2000" dirty="0">
                          <a:solidFill>
                            <a:schemeClr val="tx1"/>
                          </a:solidFill>
                        </a:rPr>
                        <a:t> years) for each subgroup from a separate CPRD dataset without formal diagnosis of CKD</a:t>
                      </a:r>
                    </a:p>
                    <a:p>
                      <a:pPr marL="342900" marR="0" lvl="0" indent="-342900" algn="l" defTabSz="1043056"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GB" sz="2000" dirty="0">
                          <a:solidFill>
                            <a:schemeClr val="tx1"/>
                          </a:solidFill>
                        </a:rPr>
                        <a:t>This was rather than the higher mean ages (around </a:t>
                      </a:r>
                      <a:r>
                        <a:rPr lang="en-GB" sz="2000" u="none" dirty="0">
                          <a:solidFill>
                            <a:schemeClr val="tx1"/>
                          </a:solidFill>
                        </a:rPr>
                        <a:t>74 to 78 </a:t>
                      </a:r>
                      <a:r>
                        <a:rPr lang="en-GB" sz="2000" dirty="0">
                          <a:solidFill>
                            <a:schemeClr val="tx1"/>
                          </a:solidFill>
                        </a:rPr>
                        <a:t>years) from subgroup-specific CPRD datasets with formal CKD diagnosis used to adjust each subgroup in the economic model</a:t>
                      </a:r>
                    </a:p>
                    <a:p>
                      <a:pPr marL="342900" marR="0" lvl="0" indent="-342900" algn="l" defTabSz="1043056"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GB" sz="2000" dirty="0">
                          <a:solidFill>
                            <a:schemeClr val="tx1"/>
                          </a:solidFill>
                        </a:rPr>
                        <a:t>ERG considered it was inappropriate to include a mix of patient characteristics from 2 separate groups of patients</a:t>
                      </a:r>
                    </a:p>
                    <a:p>
                      <a:pPr marL="864428" marR="0" lvl="1" indent="-342900" algn="l" defTabSz="1043056" rtl="0" eaLnBrk="1" fontAlgn="auto" latinLnBrk="0" hangingPunct="1">
                        <a:lnSpc>
                          <a:spcPct val="100000"/>
                        </a:lnSpc>
                        <a:spcBef>
                          <a:spcPts val="0"/>
                        </a:spcBef>
                        <a:spcAft>
                          <a:spcPts val="1200"/>
                        </a:spcAft>
                        <a:buClrTx/>
                        <a:buSzTx/>
                        <a:buFont typeface="Courier New" panose="02070309020205020404" pitchFamily="49" charset="0"/>
                        <a:buChar char="o"/>
                        <a:tabLst/>
                        <a:defRPr/>
                      </a:pPr>
                      <a:r>
                        <a:rPr lang="en-GB" sz="2000" dirty="0">
                          <a:solidFill>
                            <a:schemeClr val="tx1"/>
                          </a:solidFill>
                          <a:sym typeface="Wingdings" panose="05000000000000000000" pitchFamily="2" charset="2"/>
                        </a:rPr>
                        <a:t>Preferred to use same dataset </a:t>
                      </a:r>
                      <a:r>
                        <a:rPr lang="en-GB" sz="2000" kern="1200" dirty="0">
                          <a:solidFill>
                            <a:schemeClr val="dk1"/>
                          </a:solidFill>
                          <a:effectLst/>
                          <a:latin typeface="+mn-lt"/>
                          <a:ea typeface="+mn-ea"/>
                          <a:cs typeface="+mn-cs"/>
                        </a:rPr>
                        <a:t>as all the other covariates </a:t>
                      </a:r>
                      <a:r>
                        <a:rPr lang="en-GB" sz="2000" kern="1200" dirty="0">
                          <a:solidFill>
                            <a:schemeClr val="dk1"/>
                          </a:solidFill>
                          <a:effectLst/>
                          <a:latin typeface="+mn-lt"/>
                          <a:ea typeface="+mn-ea"/>
                          <a:cs typeface="+mn-cs"/>
                          <a:sym typeface="Wingdings" panose="05000000000000000000" pitchFamily="2" charset="2"/>
                        </a:rPr>
                        <a:t> this dataset has a </a:t>
                      </a:r>
                      <a:r>
                        <a:rPr lang="en-GB" sz="2000" kern="1200" dirty="0">
                          <a:solidFill>
                            <a:schemeClr val="dk1"/>
                          </a:solidFill>
                          <a:effectLst/>
                          <a:latin typeface="+mn-lt"/>
                          <a:ea typeface="+mn-ea"/>
                          <a:cs typeface="+mn-cs"/>
                        </a:rPr>
                        <a:t>higher mean age</a:t>
                      </a:r>
                      <a:endParaRPr lang="en-GB" sz="2000" dirty="0">
                        <a:solidFill>
                          <a:schemeClr val="tx1"/>
                        </a:solidFill>
                      </a:endParaRPr>
                    </a:p>
                    <a:p>
                      <a:pPr marL="342900" indent="-342900">
                        <a:spcBef>
                          <a:spcPts val="0"/>
                        </a:spcBef>
                        <a:spcAft>
                          <a:spcPts val="1800"/>
                        </a:spcAft>
                        <a:buFont typeface="Arial" panose="020B0604020202020204" pitchFamily="34" charset="0"/>
                        <a:buChar char="•"/>
                      </a:pPr>
                      <a:r>
                        <a:rPr lang="en-GB" sz="2000" dirty="0">
                          <a:solidFill>
                            <a:schemeClr val="tx1"/>
                          </a:solidFill>
                        </a:rPr>
                        <a:t>Clinical experts noted mean age is likely higher than that used by the company, as this estimate d</a:t>
                      </a:r>
                      <a:r>
                        <a:rPr lang="en-GB" sz="2000" dirty="0">
                          <a:solidFill>
                            <a:schemeClr val="tx1"/>
                          </a:solidFill>
                          <a:sym typeface="Wingdings" panose="05000000000000000000" pitchFamily="2" charset="2"/>
                        </a:rPr>
                        <a:t>oes </a:t>
                      </a:r>
                      <a:r>
                        <a:rPr lang="en-GB" sz="2000" dirty="0">
                          <a:solidFill>
                            <a:schemeClr val="tx1"/>
                          </a:solidFill>
                        </a:rPr>
                        <a:t>not fully reflect older patients treated in primary care</a:t>
                      </a:r>
                    </a:p>
                  </a:txBody>
                  <a:tcPr marL="91442" marR="91442"/>
                </a:tc>
                <a:tc>
                  <a:txBody>
                    <a:bodyPr/>
                    <a:lstStyle/>
                    <a:p>
                      <a:pPr>
                        <a:buFontTx/>
                        <a:buNone/>
                      </a:pPr>
                      <a:r>
                        <a:rPr lang="en-GB" sz="2000" b="0" dirty="0">
                          <a:solidFill>
                            <a:schemeClr val="tx1"/>
                          </a:solidFill>
                        </a:rPr>
                        <a:t>Prefer the higher mean age used in the ERG’s analysis based on relative plausibility of the estimates, for consistency in using the CPRD data, and to better reflect the available evidence</a:t>
                      </a:r>
                      <a:endParaRPr lang="en-GB" sz="2000" b="1" dirty="0">
                        <a:solidFill>
                          <a:schemeClr val="tx1"/>
                        </a:solidFill>
                      </a:endParaRPr>
                    </a:p>
                  </a:txBody>
                  <a:tcPr marL="91442" marR="91442"/>
                </a:tc>
                <a:extLst>
                  <a:ext uri="{0D108BD9-81ED-4DB2-BD59-A6C34878D82A}">
                    <a16:rowId xmlns:a16="http://schemas.microsoft.com/office/drawing/2014/main" val="10001"/>
                  </a:ext>
                </a:extLst>
              </a:tr>
            </a:tbl>
          </a:graphicData>
        </a:graphic>
      </p:graphicFrame>
      <p:sp>
        <p:nvSpPr>
          <p:cNvPr id="5" name="Rectangle 4">
            <a:extLst>
              <a:ext uri="{FF2B5EF4-FFF2-40B4-BE49-F238E27FC236}">
                <a16:creationId xmlns:a16="http://schemas.microsoft.com/office/drawing/2014/main" id="{1DC47074-4E26-4D3D-93AE-7C3903E3A46C}"/>
              </a:ext>
            </a:extLst>
          </p:cNvPr>
          <p:cNvSpPr/>
          <p:nvPr/>
        </p:nvSpPr>
        <p:spPr>
          <a:xfrm>
            <a:off x="9416026" y="-12146"/>
            <a:ext cx="1277374" cy="350345"/>
          </a:xfrm>
          <a:prstGeom prst="rect">
            <a:avLst/>
          </a:prstGeom>
          <a:solidFill>
            <a:schemeClr val="accent1">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ysClr val="windowText" lastClr="000000"/>
                </a:solidFill>
              </a:rPr>
              <a:t>RECAP</a:t>
            </a:r>
          </a:p>
        </p:txBody>
      </p:sp>
      <p:sp>
        <p:nvSpPr>
          <p:cNvPr id="7" name="Slide Number Placeholder 2">
            <a:extLst>
              <a:ext uri="{FF2B5EF4-FFF2-40B4-BE49-F238E27FC236}">
                <a16:creationId xmlns:a16="http://schemas.microsoft.com/office/drawing/2014/main" id="{2D47C390-D71D-47F3-9DA8-864B2ED0FF53}"/>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solidFill>
                  <a:srgbClr val="000000"/>
                </a:solidFill>
              </a:rPr>
              <a:pPr algn="ctr"/>
              <a:t>15</a:t>
            </a:fld>
            <a:endParaRPr lang="en-GB" dirty="0">
              <a:solidFill>
                <a:srgbClr val="000000"/>
              </a:solidFill>
            </a:endParaRPr>
          </a:p>
        </p:txBody>
      </p:sp>
      <p:sp>
        <p:nvSpPr>
          <p:cNvPr id="8" name="Title 1">
            <a:extLst>
              <a:ext uri="{FF2B5EF4-FFF2-40B4-BE49-F238E27FC236}">
                <a16:creationId xmlns:a16="http://schemas.microsoft.com/office/drawing/2014/main" id="{A7A8EF23-292A-422A-A4E8-5851E0D25269}"/>
              </a:ext>
            </a:extLst>
          </p:cNvPr>
          <p:cNvSpPr txBox="1">
            <a:spLocks noChangeArrowheads="1"/>
          </p:cNvSpPr>
          <p:nvPr/>
        </p:nvSpPr>
        <p:spPr>
          <a:xfrm>
            <a:off x="508000" y="246688"/>
            <a:ext cx="9936164"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altLang="en-US" dirty="0"/>
              <a:t>Committee’s consideration in ACD</a:t>
            </a:r>
          </a:p>
        </p:txBody>
      </p:sp>
      <p:sp>
        <p:nvSpPr>
          <p:cNvPr id="9" name="TextBox 8">
            <a:extLst>
              <a:ext uri="{FF2B5EF4-FFF2-40B4-BE49-F238E27FC236}">
                <a16:creationId xmlns:a16="http://schemas.microsoft.com/office/drawing/2014/main" id="{9C313C0A-D7D0-43C0-8073-2104C3A3E72A}"/>
              </a:ext>
            </a:extLst>
          </p:cNvPr>
          <p:cNvSpPr txBox="1"/>
          <p:nvPr/>
        </p:nvSpPr>
        <p:spPr>
          <a:xfrm>
            <a:off x="1256043" y="7337039"/>
            <a:ext cx="8259745" cy="215444"/>
          </a:xfrm>
          <a:prstGeom prst="rect">
            <a:avLst/>
          </a:prstGeom>
          <a:noFill/>
        </p:spPr>
        <p:txBody>
          <a:bodyPr wrap="square" lIns="0" tIns="0" rIns="0" bIns="0" rtlCol="0">
            <a:spAutoFit/>
          </a:bodyPr>
          <a:lstStyle/>
          <a:p>
            <a:pPr algn="ctr"/>
            <a:r>
              <a:rPr lang="en-GB" sz="1400" dirty="0"/>
              <a:t>CKD: Chronic kidney disease; CPRD: Clinical practice research datalink; ERG: Evidence review group</a:t>
            </a:r>
          </a:p>
        </p:txBody>
      </p:sp>
      <p:sp>
        <p:nvSpPr>
          <p:cNvPr id="10" name="TextBox 9">
            <a:extLst>
              <a:ext uri="{FF2B5EF4-FFF2-40B4-BE49-F238E27FC236}">
                <a16:creationId xmlns:a16="http://schemas.microsoft.com/office/drawing/2014/main" id="{9B6DCE0F-651B-4FB8-B844-905281D33266}"/>
              </a:ext>
            </a:extLst>
          </p:cNvPr>
          <p:cNvSpPr txBox="1"/>
          <p:nvPr/>
        </p:nvSpPr>
        <p:spPr>
          <a:xfrm>
            <a:off x="7114191" y="6631993"/>
            <a:ext cx="3040329" cy="307777"/>
          </a:xfrm>
          <a:prstGeom prst="rect">
            <a:avLst/>
          </a:prstGeom>
          <a:noFill/>
          <a:ln w="19050">
            <a:solidFill>
              <a:srgbClr val="C00000"/>
            </a:solidFill>
          </a:ln>
        </p:spPr>
        <p:txBody>
          <a:bodyPr wrap="square" lIns="0" tIns="0" rIns="0" bIns="0" rtlCol="0">
            <a:spAutoFit/>
          </a:bodyPr>
          <a:lstStyle/>
          <a:p>
            <a:r>
              <a:rPr lang="en-US" sz="2000" b="1" dirty="0">
                <a:solidFill>
                  <a:srgbClr val="C00000"/>
                </a:solidFill>
              </a:rPr>
              <a:t>New evidence submitted</a:t>
            </a:r>
            <a:endParaRPr lang="en-GB" sz="2000" b="1" dirty="0" err="1">
              <a:solidFill>
                <a:srgbClr val="C00000"/>
              </a:solidFill>
            </a:endParaRPr>
          </a:p>
        </p:txBody>
      </p:sp>
      <p:pic>
        <p:nvPicPr>
          <p:cNvPr id="12" name="Picture 11">
            <a:extLst>
              <a:ext uri="{FF2B5EF4-FFF2-40B4-BE49-F238E27FC236}">
                <a16:creationId xmlns:a16="http://schemas.microsoft.com/office/drawing/2014/main" id="{8A9E70C8-19D4-4F4C-A75D-F49812D9FA9E}"/>
              </a:ext>
            </a:extLst>
          </p:cNvPr>
          <p:cNvPicPr>
            <a:picLocks noChangeAspect="1"/>
          </p:cNvPicPr>
          <p:nvPr/>
        </p:nvPicPr>
        <p:blipFill>
          <a:blip r:embed="rId3"/>
          <a:stretch>
            <a:fillRect/>
          </a:stretch>
        </p:blipFill>
        <p:spPr>
          <a:xfrm>
            <a:off x="8694536" y="123264"/>
            <a:ext cx="721490" cy="721490"/>
          </a:xfrm>
          <a:prstGeom prst="rect">
            <a:avLst/>
          </a:prstGeom>
        </p:spPr>
      </p:pic>
    </p:spTree>
    <p:extLst>
      <p:ext uri="{BB962C8B-B14F-4D97-AF65-F5344CB8AC3E}">
        <p14:creationId xmlns:p14="http://schemas.microsoft.com/office/powerpoint/2010/main" val="194916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2172AE8D-8911-4E74-8A45-073D15AAB17A}"/>
              </a:ext>
            </a:extLst>
          </p:cNvPr>
          <p:cNvGraphicFramePr>
            <a:graphicFrameLocks noGrp="1"/>
          </p:cNvGraphicFramePr>
          <p:nvPr>
            <p:ph sz="quarter" idx="10"/>
            <p:extLst>
              <p:ext uri="{D42A27DB-BD31-4B8C-83A1-F6EECF244321}">
                <p14:modId xmlns:p14="http://schemas.microsoft.com/office/powerpoint/2010/main" val="2231405993"/>
              </p:ext>
            </p:extLst>
          </p:nvPr>
        </p:nvGraphicFramePr>
        <p:xfrm>
          <a:off x="508000" y="809446"/>
          <a:ext cx="9936164" cy="5768340"/>
        </p:xfrm>
        <a:graphic>
          <a:graphicData uri="http://schemas.openxmlformats.org/drawingml/2006/table">
            <a:tbl>
              <a:tblPr firstRow="1" bandRow="1">
                <a:tableStyleId>{F5AB1C69-6EDB-4FF4-983F-18BD219EF322}</a:tableStyleId>
              </a:tblPr>
              <a:tblGrid>
                <a:gridCol w="7184390">
                  <a:extLst>
                    <a:ext uri="{9D8B030D-6E8A-4147-A177-3AD203B41FA5}">
                      <a16:colId xmlns:a16="http://schemas.microsoft.com/office/drawing/2014/main" val="20000"/>
                    </a:ext>
                  </a:extLst>
                </a:gridCol>
                <a:gridCol w="2751774">
                  <a:extLst>
                    <a:ext uri="{9D8B030D-6E8A-4147-A177-3AD203B41FA5}">
                      <a16:colId xmlns:a16="http://schemas.microsoft.com/office/drawing/2014/main" val="1159619542"/>
                    </a:ext>
                  </a:extLst>
                </a:gridCol>
              </a:tblGrid>
              <a:tr h="378817">
                <a:tc gridSpan="2">
                  <a:txBody>
                    <a:bodyPr/>
                    <a:lstStyle/>
                    <a:p>
                      <a:r>
                        <a:rPr lang="en-GB" sz="2400" dirty="0"/>
                        <a:t>Issue 4: Is canagliflozin a relevant comparator in people with co-morbid type 2 diabetes? </a:t>
                      </a:r>
                    </a:p>
                  </a:txBody>
                  <a:tcPr marL="91442" marR="91442"/>
                </a:tc>
                <a:tc hMerge="1">
                  <a:txBody>
                    <a:bodyPr/>
                    <a:lstStyle/>
                    <a:p>
                      <a:endParaRPr lang="en-GB"/>
                    </a:p>
                  </a:txBody>
                  <a:tcPr/>
                </a:tc>
                <a:extLst>
                  <a:ext uri="{0D108BD9-81ED-4DB2-BD59-A6C34878D82A}">
                    <a16:rowId xmlns:a16="http://schemas.microsoft.com/office/drawing/2014/main" val="10000"/>
                  </a:ext>
                </a:extLst>
              </a:tr>
              <a:tr h="384352">
                <a:tc>
                  <a:txBody>
                    <a:bodyPr/>
                    <a:lstStyle/>
                    <a:p>
                      <a:pPr marL="0" indent="0">
                        <a:spcAft>
                          <a:spcPts val="1200"/>
                        </a:spcAft>
                        <a:buFont typeface="Arial" panose="020B0604020202020204" pitchFamily="34" charset="0"/>
                        <a:buNone/>
                      </a:pPr>
                      <a:r>
                        <a:rPr lang="en-GB" sz="2000" b="1" dirty="0">
                          <a:solidFill>
                            <a:schemeClr val="tx1"/>
                          </a:solidFill>
                        </a:rPr>
                        <a:t>Background</a:t>
                      </a:r>
                    </a:p>
                  </a:txBody>
                  <a:tcPr marL="91442" marR="91442"/>
                </a:tc>
                <a:tc>
                  <a:txBody>
                    <a:bodyPr/>
                    <a:lstStyle/>
                    <a:p>
                      <a:pPr>
                        <a:buFontTx/>
                        <a:buNone/>
                      </a:pPr>
                      <a:r>
                        <a:rPr lang="en-GB" sz="2000" b="1" dirty="0">
                          <a:solidFill>
                            <a:schemeClr val="tx1"/>
                          </a:solidFill>
                        </a:rPr>
                        <a:t>Conclusion</a:t>
                      </a:r>
                    </a:p>
                  </a:txBody>
                  <a:tcPr marL="91442" marR="91442"/>
                </a:tc>
                <a:extLst>
                  <a:ext uri="{0D108BD9-81ED-4DB2-BD59-A6C34878D82A}">
                    <a16:rowId xmlns:a16="http://schemas.microsoft.com/office/drawing/2014/main" val="2160002494"/>
                  </a:ext>
                </a:extLst>
              </a:tr>
              <a:tr h="1080769">
                <a:tc>
                  <a:txBody>
                    <a:bodyPr/>
                    <a:lstStyle/>
                    <a:p>
                      <a:pPr marL="342900" indent="-342900">
                        <a:spcAft>
                          <a:spcPts val="1200"/>
                        </a:spcAft>
                        <a:buFont typeface="Arial" panose="020B0604020202020204" pitchFamily="34" charset="0"/>
                        <a:buChar char="•"/>
                      </a:pPr>
                      <a:r>
                        <a:rPr lang="en-GB" sz="2000" b="0" dirty="0">
                          <a:solidFill>
                            <a:schemeClr val="tx1"/>
                          </a:solidFill>
                        </a:rPr>
                        <a:t>The company did not consider canagliflozin a relevant comparator for dapagliflozin in CKD</a:t>
                      </a:r>
                    </a:p>
                    <a:p>
                      <a:pPr marL="342900" indent="-342900">
                        <a:spcAft>
                          <a:spcPts val="1200"/>
                        </a:spcAft>
                        <a:buFont typeface="Arial" panose="020B0604020202020204" pitchFamily="34" charset="0"/>
                        <a:buChar char="•"/>
                      </a:pPr>
                      <a:r>
                        <a:rPr lang="en-GB" sz="2000" b="0" dirty="0">
                          <a:solidFill>
                            <a:schemeClr val="tx1"/>
                          </a:solidFill>
                        </a:rPr>
                        <a:t>Clinical experts noted that canagliflozin is being increasingly used by nephrologists</a:t>
                      </a:r>
                    </a:p>
                    <a:p>
                      <a:pPr marL="342900" marR="0" lvl="0" indent="-342900" algn="l" defTabSz="1043056"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GB" sz="2000" b="0" dirty="0">
                          <a:solidFill>
                            <a:schemeClr val="tx1"/>
                          </a:solidFill>
                        </a:rPr>
                        <a:t>NICE guideline for </a:t>
                      </a:r>
                      <a:r>
                        <a:rPr lang="en-GB" sz="2000" b="0" i="0" kern="1200" dirty="0">
                          <a:solidFill>
                            <a:schemeClr val="tx1"/>
                          </a:solidFill>
                          <a:effectLst/>
                          <a:latin typeface="+mn-lt"/>
                          <a:ea typeface="+mn-ea"/>
                          <a:cs typeface="+mn-cs"/>
                        </a:rPr>
                        <a:t>Chronic kidney disease: assessment and management (NG203) </a:t>
                      </a:r>
                      <a:r>
                        <a:rPr lang="en-GB" sz="2000" b="0" dirty="0">
                          <a:solidFill>
                            <a:schemeClr val="tx1"/>
                          </a:solidFill>
                        </a:rPr>
                        <a:t>recommends offering an SGLT2i to adults with CKD and T2DM, in addition to an </a:t>
                      </a:r>
                      <a:r>
                        <a:rPr lang="en-GB" sz="2000" b="0" dirty="0" err="1">
                          <a:solidFill>
                            <a:schemeClr val="tx1"/>
                          </a:solidFill>
                        </a:rPr>
                        <a:t>ACEi</a:t>
                      </a:r>
                      <a:r>
                        <a:rPr lang="en-GB" sz="2000" b="0" dirty="0">
                          <a:solidFill>
                            <a:schemeClr val="tx1"/>
                          </a:solidFill>
                        </a:rPr>
                        <a:t> or ARB, if their ACR is more than 30 mg/mmol and they meet the criteria in the marketing authorisation</a:t>
                      </a:r>
                    </a:p>
                    <a:p>
                      <a:pPr marL="342900" indent="-342900">
                        <a:spcAft>
                          <a:spcPts val="300"/>
                        </a:spcAft>
                        <a:buFont typeface="Arial" panose="020B0604020202020204" pitchFamily="34" charset="0"/>
                        <a:buChar char="•"/>
                      </a:pPr>
                      <a:r>
                        <a:rPr lang="en-GB" sz="2000" b="0" dirty="0">
                          <a:solidFill>
                            <a:schemeClr val="tx1"/>
                          </a:solidFill>
                        </a:rPr>
                        <a:t>Committee noted that the comparator in the NICE scope was established clinical management without dapagliflozin</a:t>
                      </a:r>
                    </a:p>
                    <a:p>
                      <a:pPr marL="864428" lvl="1" indent="-342900">
                        <a:spcAft>
                          <a:spcPts val="1200"/>
                        </a:spcAft>
                        <a:buFont typeface="Courier New" panose="02070309020205020404" pitchFamily="49" charset="0"/>
                        <a:buChar char="o"/>
                      </a:pPr>
                      <a:r>
                        <a:rPr lang="en-GB" sz="2000" b="0" dirty="0">
                          <a:solidFill>
                            <a:schemeClr val="tx1"/>
                          </a:solidFill>
                        </a:rPr>
                        <a:t>Considered that canagliflozin represents established clinical practice for people with CKD and T2DM</a:t>
                      </a:r>
                      <a:endParaRPr lang="en-GB" sz="2000" b="1" dirty="0">
                        <a:solidFill>
                          <a:schemeClr val="tx1"/>
                        </a:solidFill>
                      </a:endParaRPr>
                    </a:p>
                  </a:txBody>
                  <a:tcPr marL="91442" marR="91442"/>
                </a:tc>
                <a:tc>
                  <a:txBody>
                    <a:bodyPr/>
                    <a:lstStyle/>
                    <a:p>
                      <a:pPr>
                        <a:buFontTx/>
                        <a:buNone/>
                      </a:pPr>
                      <a:r>
                        <a:rPr lang="en-GB" sz="2000" b="0" dirty="0">
                          <a:solidFill>
                            <a:schemeClr val="tx1"/>
                          </a:solidFill>
                        </a:rPr>
                        <a:t>Canagliflozin is a relevant comparator for people with CKD and T2DM</a:t>
                      </a:r>
                    </a:p>
                    <a:p>
                      <a:pPr>
                        <a:buFontTx/>
                        <a:buNone/>
                      </a:pPr>
                      <a:endParaRPr lang="en-GB" sz="2000" b="1" dirty="0">
                        <a:solidFill>
                          <a:schemeClr val="tx1"/>
                        </a:solidFill>
                      </a:endParaRPr>
                    </a:p>
                  </a:txBody>
                  <a:tcPr marL="91442" marR="91442"/>
                </a:tc>
                <a:extLst>
                  <a:ext uri="{0D108BD9-81ED-4DB2-BD59-A6C34878D82A}">
                    <a16:rowId xmlns:a16="http://schemas.microsoft.com/office/drawing/2014/main" val="10001"/>
                  </a:ext>
                </a:extLst>
              </a:tr>
            </a:tbl>
          </a:graphicData>
        </a:graphic>
      </p:graphicFrame>
      <p:sp>
        <p:nvSpPr>
          <p:cNvPr id="5" name="Rectangle 4">
            <a:extLst>
              <a:ext uri="{FF2B5EF4-FFF2-40B4-BE49-F238E27FC236}">
                <a16:creationId xmlns:a16="http://schemas.microsoft.com/office/drawing/2014/main" id="{1DC47074-4E26-4D3D-93AE-7C3903E3A46C}"/>
              </a:ext>
            </a:extLst>
          </p:cNvPr>
          <p:cNvSpPr/>
          <p:nvPr/>
        </p:nvSpPr>
        <p:spPr>
          <a:xfrm>
            <a:off x="9416026" y="-12146"/>
            <a:ext cx="1277374" cy="350345"/>
          </a:xfrm>
          <a:prstGeom prst="rect">
            <a:avLst/>
          </a:prstGeom>
          <a:solidFill>
            <a:schemeClr val="accent1">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ysClr val="windowText" lastClr="000000"/>
                </a:solidFill>
              </a:rPr>
              <a:t>RECAP</a:t>
            </a:r>
          </a:p>
        </p:txBody>
      </p:sp>
      <p:sp>
        <p:nvSpPr>
          <p:cNvPr id="7" name="Slide Number Placeholder 2">
            <a:extLst>
              <a:ext uri="{FF2B5EF4-FFF2-40B4-BE49-F238E27FC236}">
                <a16:creationId xmlns:a16="http://schemas.microsoft.com/office/drawing/2014/main" id="{2D47C390-D71D-47F3-9DA8-864B2ED0FF53}"/>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solidFill>
                  <a:srgbClr val="000000"/>
                </a:solidFill>
              </a:rPr>
              <a:pPr algn="ctr"/>
              <a:t>16</a:t>
            </a:fld>
            <a:endParaRPr lang="en-GB" dirty="0">
              <a:solidFill>
                <a:srgbClr val="000000"/>
              </a:solidFill>
            </a:endParaRPr>
          </a:p>
        </p:txBody>
      </p:sp>
      <p:sp>
        <p:nvSpPr>
          <p:cNvPr id="8" name="Title 1">
            <a:extLst>
              <a:ext uri="{FF2B5EF4-FFF2-40B4-BE49-F238E27FC236}">
                <a16:creationId xmlns:a16="http://schemas.microsoft.com/office/drawing/2014/main" id="{51C5EDA2-FBF4-475F-AE3E-46C3E8E2D45B}"/>
              </a:ext>
            </a:extLst>
          </p:cNvPr>
          <p:cNvSpPr txBox="1">
            <a:spLocks noChangeArrowheads="1"/>
          </p:cNvSpPr>
          <p:nvPr/>
        </p:nvSpPr>
        <p:spPr>
          <a:xfrm>
            <a:off x="508000" y="246688"/>
            <a:ext cx="9936164"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altLang="en-US" dirty="0"/>
              <a:t>Committee’s consideration in ACD</a:t>
            </a:r>
          </a:p>
        </p:txBody>
      </p:sp>
      <p:sp>
        <p:nvSpPr>
          <p:cNvPr id="9" name="TextBox 8">
            <a:extLst>
              <a:ext uri="{FF2B5EF4-FFF2-40B4-BE49-F238E27FC236}">
                <a16:creationId xmlns:a16="http://schemas.microsoft.com/office/drawing/2014/main" id="{A83BA413-8031-401E-9A21-1CC08568CFF2}"/>
              </a:ext>
            </a:extLst>
          </p:cNvPr>
          <p:cNvSpPr txBox="1"/>
          <p:nvPr/>
        </p:nvSpPr>
        <p:spPr>
          <a:xfrm>
            <a:off x="1256043" y="6915012"/>
            <a:ext cx="8259745" cy="646331"/>
          </a:xfrm>
          <a:prstGeom prst="rect">
            <a:avLst/>
          </a:prstGeom>
          <a:noFill/>
        </p:spPr>
        <p:txBody>
          <a:bodyPr wrap="square" lIns="0" tIns="0" rIns="0" bIns="0" rtlCol="0">
            <a:spAutoFit/>
          </a:bodyPr>
          <a:lstStyle/>
          <a:p>
            <a:pPr algn="ctr"/>
            <a:r>
              <a:rPr lang="en-GB" sz="1400" dirty="0" err="1"/>
              <a:t>ACEi</a:t>
            </a:r>
            <a:r>
              <a:rPr lang="en-GB" sz="1400" dirty="0"/>
              <a:t>: Angiotensin converting enzyme inhibitor; ACR: Albumin-to-creatinine ratio; ARB: Angiotensin receptor blocker; CKD: Chronic kidney disease; SGLT2i: Sodium-glucose cotransporter-2 inhibitor; T2DM: Type 2 diabetes mellitus</a:t>
            </a:r>
          </a:p>
        </p:txBody>
      </p:sp>
    </p:spTree>
    <p:extLst>
      <p:ext uri="{BB962C8B-B14F-4D97-AF65-F5344CB8AC3E}">
        <p14:creationId xmlns:p14="http://schemas.microsoft.com/office/powerpoint/2010/main" val="1464355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604D40B-B758-4464-9469-097737646384}"/>
              </a:ext>
            </a:extLst>
          </p:cNvPr>
          <p:cNvSpPr>
            <a:spLocks noGrp="1"/>
          </p:cNvSpPr>
          <p:nvPr>
            <p:ph sz="quarter" idx="10"/>
          </p:nvPr>
        </p:nvSpPr>
        <p:spPr>
          <a:xfrm>
            <a:off x="434427" y="1317431"/>
            <a:ext cx="9720092" cy="3379176"/>
          </a:xfrm>
        </p:spPr>
        <p:txBody>
          <a:bodyPr/>
          <a:lstStyle/>
          <a:p>
            <a:pPr>
              <a:spcBef>
                <a:spcPts val="0"/>
              </a:spcBef>
              <a:spcAft>
                <a:spcPts val="1800"/>
              </a:spcAft>
            </a:pPr>
            <a:r>
              <a:rPr lang="en-GB" dirty="0"/>
              <a:t>Company – AstraZeneca </a:t>
            </a:r>
            <a:r>
              <a:rPr lang="en-GB" b="1" dirty="0"/>
              <a:t>(new evidence)</a:t>
            </a:r>
          </a:p>
          <a:p>
            <a:pPr>
              <a:spcBef>
                <a:spcPts val="0"/>
              </a:spcBef>
              <a:spcAft>
                <a:spcPts val="1800"/>
              </a:spcAft>
            </a:pPr>
            <a:r>
              <a:rPr lang="en-GB" dirty="0"/>
              <a:t>2 x comparator companies</a:t>
            </a:r>
          </a:p>
          <a:p>
            <a:pPr>
              <a:spcBef>
                <a:spcPts val="0"/>
              </a:spcBef>
              <a:spcAft>
                <a:spcPts val="1800"/>
              </a:spcAft>
            </a:pPr>
            <a:r>
              <a:rPr lang="en-GB" dirty="0"/>
              <a:t>2x professional groups</a:t>
            </a:r>
          </a:p>
          <a:p>
            <a:pPr>
              <a:spcBef>
                <a:spcPts val="0"/>
              </a:spcBef>
              <a:spcAft>
                <a:spcPts val="1800"/>
              </a:spcAft>
            </a:pPr>
            <a:r>
              <a:rPr lang="en-GB" dirty="0"/>
              <a:t>1x patient/carer group</a:t>
            </a:r>
          </a:p>
          <a:p>
            <a:pPr>
              <a:spcBef>
                <a:spcPts val="0"/>
              </a:spcBef>
              <a:spcAft>
                <a:spcPts val="1800"/>
              </a:spcAft>
            </a:pPr>
            <a:r>
              <a:rPr lang="en-GB" dirty="0"/>
              <a:t>2x other (web comments)</a:t>
            </a:r>
          </a:p>
        </p:txBody>
      </p:sp>
      <p:sp>
        <p:nvSpPr>
          <p:cNvPr id="5" name="Slide Number Placeholder 2">
            <a:extLst>
              <a:ext uri="{FF2B5EF4-FFF2-40B4-BE49-F238E27FC236}">
                <a16:creationId xmlns:a16="http://schemas.microsoft.com/office/drawing/2014/main" id="{54803A56-4C7E-43DD-8EA9-B522B9777E8D}"/>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solidFill>
                  <a:srgbClr val="000000"/>
                </a:solidFill>
              </a:rPr>
              <a:pPr algn="ctr"/>
              <a:t>17</a:t>
            </a:fld>
            <a:endParaRPr lang="en-GB" dirty="0">
              <a:solidFill>
                <a:srgbClr val="000000"/>
              </a:solidFill>
            </a:endParaRPr>
          </a:p>
        </p:txBody>
      </p:sp>
      <p:sp>
        <p:nvSpPr>
          <p:cNvPr id="6" name="TextBox 5">
            <a:extLst>
              <a:ext uri="{FF2B5EF4-FFF2-40B4-BE49-F238E27FC236}">
                <a16:creationId xmlns:a16="http://schemas.microsoft.com/office/drawing/2014/main" id="{71ECECCC-0561-4C5C-BA39-EDE00CF6872A}"/>
              </a:ext>
            </a:extLst>
          </p:cNvPr>
          <p:cNvSpPr txBox="1"/>
          <p:nvPr/>
        </p:nvSpPr>
        <p:spPr>
          <a:xfrm>
            <a:off x="434426" y="4815341"/>
            <a:ext cx="9720093" cy="707886"/>
          </a:xfrm>
          <a:prstGeom prst="rect">
            <a:avLst/>
          </a:prstGeom>
          <a:noFill/>
        </p:spPr>
        <p:txBody>
          <a:bodyPr wrap="square">
            <a:spAutoFit/>
          </a:bodyPr>
          <a:lstStyle/>
          <a:p>
            <a:r>
              <a:rPr lang="en-GB" sz="2000" b="1" dirty="0"/>
              <a:t>ACD outcome was generally well received, but there were some mixed views as well. Consultation comments are summarised over the next few slides </a:t>
            </a:r>
          </a:p>
        </p:txBody>
      </p:sp>
      <p:sp>
        <p:nvSpPr>
          <p:cNvPr id="7" name="Title 1">
            <a:extLst>
              <a:ext uri="{FF2B5EF4-FFF2-40B4-BE49-F238E27FC236}">
                <a16:creationId xmlns:a16="http://schemas.microsoft.com/office/drawing/2014/main" id="{CADDC826-6D97-48CB-BB79-C8BE156B25A9}"/>
              </a:ext>
            </a:extLst>
          </p:cNvPr>
          <p:cNvSpPr txBox="1">
            <a:spLocks noChangeArrowheads="1"/>
          </p:cNvSpPr>
          <p:nvPr/>
        </p:nvSpPr>
        <p:spPr>
          <a:xfrm>
            <a:off x="434426" y="246688"/>
            <a:ext cx="9720093"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fr-FR" altLang="en-US" dirty="0" err="1"/>
              <a:t>Appraisal</a:t>
            </a:r>
            <a:r>
              <a:rPr lang="fr-FR" altLang="en-US" dirty="0"/>
              <a:t> Consultation Document (ACD) </a:t>
            </a:r>
            <a:r>
              <a:rPr lang="fr-FR" altLang="en-US" sz="3200" dirty="0"/>
              <a:t>Consultation </a:t>
            </a:r>
            <a:r>
              <a:rPr lang="fr-FR" altLang="en-US" sz="3200" dirty="0" err="1"/>
              <a:t>comments</a:t>
            </a:r>
            <a:r>
              <a:rPr lang="fr-FR" altLang="en-US" sz="3200" dirty="0"/>
              <a:t> </a:t>
            </a:r>
            <a:endParaRPr lang="en-GB" altLang="en-US" dirty="0"/>
          </a:p>
        </p:txBody>
      </p:sp>
    </p:spTree>
    <p:extLst>
      <p:ext uri="{BB962C8B-B14F-4D97-AF65-F5344CB8AC3E}">
        <p14:creationId xmlns:p14="http://schemas.microsoft.com/office/powerpoint/2010/main" val="3593894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FFB703B4-3C5F-4027-9C1A-7119085D7EE1}"/>
              </a:ext>
            </a:extLst>
          </p:cNvPr>
          <p:cNvGraphicFramePr>
            <a:graphicFrameLocks/>
          </p:cNvGraphicFramePr>
          <p:nvPr>
            <p:extLst>
              <p:ext uri="{D42A27DB-BD31-4B8C-83A1-F6EECF244321}">
                <p14:modId xmlns:p14="http://schemas.microsoft.com/office/powerpoint/2010/main" val="367247752"/>
              </p:ext>
            </p:extLst>
          </p:nvPr>
        </p:nvGraphicFramePr>
        <p:xfrm>
          <a:off x="528955" y="881694"/>
          <a:ext cx="9949723" cy="5699760"/>
        </p:xfrm>
        <a:graphic>
          <a:graphicData uri="http://schemas.openxmlformats.org/drawingml/2006/table">
            <a:tbl>
              <a:tblPr firstRow="1" bandRow="1">
                <a:tableStyleId>{F5AB1C69-6EDB-4FF4-983F-18BD219EF322}</a:tableStyleId>
              </a:tblPr>
              <a:tblGrid>
                <a:gridCol w="9949723">
                  <a:extLst>
                    <a:ext uri="{9D8B030D-6E8A-4147-A177-3AD203B41FA5}">
                      <a16:colId xmlns:a16="http://schemas.microsoft.com/office/drawing/2014/main" val="2262625844"/>
                    </a:ext>
                  </a:extLst>
                </a:gridCol>
              </a:tblGrid>
              <a:tr h="353183">
                <a:tc>
                  <a:txBody>
                    <a:bodyPr/>
                    <a:lstStyle/>
                    <a:p>
                      <a:r>
                        <a:rPr lang="en-GB" sz="2400" b="1" dirty="0">
                          <a:solidFill>
                            <a:schemeClr val="bg1"/>
                          </a:solidFill>
                        </a:rPr>
                        <a:t>Comparator companies</a:t>
                      </a:r>
                    </a:p>
                  </a:txBody>
                  <a:tcPr anchor="ctr">
                    <a:lnB w="38100" cmpd="sng">
                      <a:noFill/>
                    </a:lnB>
                    <a:solidFill>
                      <a:schemeClr val="bg2"/>
                    </a:solidFill>
                  </a:tcPr>
                </a:tc>
                <a:extLst>
                  <a:ext uri="{0D108BD9-81ED-4DB2-BD59-A6C34878D82A}">
                    <a16:rowId xmlns:a16="http://schemas.microsoft.com/office/drawing/2014/main" val="2499238428"/>
                  </a:ext>
                </a:extLst>
              </a:tr>
              <a:tr h="1942508">
                <a:tc>
                  <a:txBody>
                    <a:bodyPr/>
                    <a:lstStyle/>
                    <a:p>
                      <a:pPr marL="0" marR="0" lvl="0" indent="0" algn="l" defTabSz="1043056"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2400" b="1" u="sng" dirty="0"/>
                        <a:t>Boehringer Ingelheim:</a:t>
                      </a:r>
                    </a:p>
                    <a:p>
                      <a:pPr marL="342900" marR="0" lvl="0" indent="-342900" algn="l" defTabSz="1043056"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GB" sz="2000" dirty="0"/>
                        <a:t>Pleased that NICE recognises the benefit of a medicine in the SGLT2i class in the treatment of CKD</a:t>
                      </a:r>
                    </a:p>
                    <a:p>
                      <a:pPr marL="0" marR="0" lvl="0" indent="0" algn="l" defTabSz="1043056"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2400" b="1" u="sng" dirty="0"/>
                        <a:t>Novartis:</a:t>
                      </a:r>
                    </a:p>
                    <a:p>
                      <a:pPr marL="285750" marR="0" lvl="0" indent="-28575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2000" dirty="0"/>
                        <a:t>Draft recommendations well received and considered reflective of available evidence</a:t>
                      </a:r>
                    </a:p>
                    <a:p>
                      <a:pPr marL="285750" marR="0" lvl="0" indent="-28575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2000" dirty="0"/>
                        <a:t>Some addition to the wording of the recommendations suggested to align with guidelines, trials and summary of product characteristics</a:t>
                      </a:r>
                    </a:p>
                    <a:p>
                      <a:pPr marL="285750" marR="0" lvl="0" indent="-28575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2000" b="0" dirty="0"/>
                        <a:t>Hesitancy about doing urine tests more prevalent in primary care rather than secondary care</a:t>
                      </a:r>
                    </a:p>
                    <a:p>
                      <a:pPr marL="285750" marR="0" lvl="0" indent="-28575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2000" b="0" dirty="0"/>
                        <a:t>Suggests </a:t>
                      </a:r>
                      <a:r>
                        <a:rPr lang="en-GB" sz="2000" b="0" dirty="0" err="1"/>
                        <a:t>uACR</a:t>
                      </a:r>
                      <a:r>
                        <a:rPr lang="en-GB" sz="2000" b="0" dirty="0"/>
                        <a:t> tests are more widely done than </a:t>
                      </a:r>
                      <a:r>
                        <a:rPr lang="en-GB" sz="2000" b="0" dirty="0" err="1"/>
                        <a:t>uPCR</a:t>
                      </a:r>
                      <a:r>
                        <a:rPr lang="en-GB" sz="2000" b="0" dirty="0"/>
                        <a:t> tests, citing NG203</a:t>
                      </a:r>
                    </a:p>
                    <a:p>
                      <a:pPr marL="285750" marR="0" lvl="0" indent="-28575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2000" b="0" dirty="0"/>
                    </a:p>
                    <a:p>
                      <a:pPr marL="285750" marR="0" lvl="0" indent="-28575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2000" b="0" dirty="0"/>
                    </a:p>
                    <a:p>
                      <a:pPr marL="0" marR="0" lvl="0" indent="0" algn="l" defTabSz="1043056"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2000" b="0" dirty="0"/>
                    </a:p>
                  </a:txBody>
                  <a:tcPr anchor="ctr">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21930822"/>
                  </a:ext>
                </a:extLst>
              </a:tr>
            </a:tbl>
          </a:graphicData>
        </a:graphic>
      </p:graphicFrame>
      <p:sp>
        <p:nvSpPr>
          <p:cNvPr id="3" name="Slide Number Placeholder 2">
            <a:extLst>
              <a:ext uri="{FF2B5EF4-FFF2-40B4-BE49-F238E27FC236}">
                <a16:creationId xmlns:a16="http://schemas.microsoft.com/office/drawing/2014/main" id="{8632D8E9-3D49-464B-9F95-57E14EC5790B}"/>
              </a:ext>
            </a:extLst>
          </p:cNvPr>
          <p:cNvSpPr>
            <a:spLocks noGrp="1"/>
          </p:cNvSpPr>
          <p:nvPr>
            <p:ph type="sldNum" sz="quarter" idx="12"/>
          </p:nvPr>
        </p:nvSpPr>
        <p:spPr/>
        <p:txBody>
          <a:bodyPr/>
          <a:lstStyle/>
          <a:p>
            <a:fld id="{DDBE135E-2566-4748-853C-8A3B78F0FB00}" type="slidenum">
              <a:rPr lang="en-GB" smtClean="0"/>
              <a:t>18</a:t>
            </a:fld>
            <a:endParaRPr lang="en-GB" dirty="0"/>
          </a:p>
        </p:txBody>
      </p:sp>
      <p:sp>
        <p:nvSpPr>
          <p:cNvPr id="6" name="TextBox 5">
            <a:extLst>
              <a:ext uri="{FF2B5EF4-FFF2-40B4-BE49-F238E27FC236}">
                <a16:creationId xmlns:a16="http://schemas.microsoft.com/office/drawing/2014/main" id="{FFD2F1AB-066E-418C-9EA4-8FD59B204850}"/>
              </a:ext>
            </a:extLst>
          </p:cNvPr>
          <p:cNvSpPr txBox="1"/>
          <p:nvPr/>
        </p:nvSpPr>
        <p:spPr>
          <a:xfrm>
            <a:off x="507999" y="5702838"/>
            <a:ext cx="9949723" cy="615553"/>
          </a:xfrm>
          <a:prstGeom prst="rect">
            <a:avLst/>
          </a:prstGeom>
          <a:solidFill>
            <a:schemeClr val="accent2">
              <a:lumMod val="20000"/>
              <a:lumOff val="80000"/>
            </a:schemeClr>
          </a:solidFill>
          <a:ln>
            <a:solidFill>
              <a:schemeClr val="accent1"/>
            </a:solidFill>
          </a:ln>
        </p:spPr>
        <p:txBody>
          <a:bodyPr wrap="square" lIns="0" tIns="0" rIns="0" bIns="0" rtlCol="0">
            <a:spAutoFit/>
          </a:bodyPr>
          <a:lstStyle/>
          <a:p>
            <a:pPr algn="ctr"/>
            <a:r>
              <a:rPr lang="en-GB" sz="2000" dirty="0"/>
              <a:t>“Expert input during the first appraisal committee meeting seemed to suggest that urine tests are done more commonly in specialist renal clinics in secondary care</a:t>
            </a:r>
            <a:r>
              <a:rPr lang="en-GB" sz="2000" dirty="0">
                <a:solidFill>
                  <a:schemeClr val="tx1"/>
                </a:solidFill>
              </a:rPr>
              <a:t>”</a:t>
            </a:r>
          </a:p>
        </p:txBody>
      </p:sp>
      <p:sp>
        <p:nvSpPr>
          <p:cNvPr id="8" name="Title 1">
            <a:extLst>
              <a:ext uri="{FF2B5EF4-FFF2-40B4-BE49-F238E27FC236}">
                <a16:creationId xmlns:a16="http://schemas.microsoft.com/office/drawing/2014/main" id="{83659D08-8779-47A4-AE0F-BAF74810ECEB}"/>
              </a:ext>
            </a:extLst>
          </p:cNvPr>
          <p:cNvSpPr txBox="1">
            <a:spLocks noChangeArrowheads="1"/>
          </p:cNvSpPr>
          <p:nvPr/>
        </p:nvSpPr>
        <p:spPr>
          <a:xfrm>
            <a:off x="528955" y="246688"/>
            <a:ext cx="9928767"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altLang="en-US" dirty="0"/>
              <a:t>Summary of ACD consultation comments </a:t>
            </a:r>
          </a:p>
        </p:txBody>
      </p:sp>
      <p:sp>
        <p:nvSpPr>
          <p:cNvPr id="9" name="TextBox 8">
            <a:extLst>
              <a:ext uri="{FF2B5EF4-FFF2-40B4-BE49-F238E27FC236}">
                <a16:creationId xmlns:a16="http://schemas.microsoft.com/office/drawing/2014/main" id="{1116E3AD-0D2A-4A27-9056-4EBF6586DBDA}"/>
              </a:ext>
            </a:extLst>
          </p:cNvPr>
          <p:cNvSpPr txBox="1"/>
          <p:nvPr/>
        </p:nvSpPr>
        <p:spPr>
          <a:xfrm>
            <a:off x="1256043" y="6917677"/>
            <a:ext cx="8259745" cy="646331"/>
          </a:xfrm>
          <a:prstGeom prst="rect">
            <a:avLst/>
          </a:prstGeom>
          <a:noFill/>
        </p:spPr>
        <p:txBody>
          <a:bodyPr wrap="square" lIns="0" tIns="0" rIns="0" bIns="0" rtlCol="0">
            <a:spAutoFit/>
          </a:bodyPr>
          <a:lstStyle/>
          <a:p>
            <a:pPr algn="ctr"/>
            <a:r>
              <a:rPr lang="en-GB" sz="1400" dirty="0"/>
              <a:t>CKD: Chronic kidney disease; NG203: </a:t>
            </a:r>
            <a:r>
              <a:rPr lang="en-GB" sz="1400" b="0" dirty="0">
                <a:solidFill>
                  <a:srgbClr val="000000"/>
                </a:solidFill>
              </a:rPr>
              <a:t>NICE guideline for </a:t>
            </a:r>
            <a:r>
              <a:rPr lang="en-GB" sz="1400" b="0" i="0" kern="1200" dirty="0">
                <a:solidFill>
                  <a:srgbClr val="000000"/>
                </a:solidFill>
                <a:effectLst/>
                <a:latin typeface="+mn-lt"/>
                <a:ea typeface="+mn-ea"/>
                <a:cs typeface="+mn-cs"/>
              </a:rPr>
              <a:t>Chronic kidney disease: assessment and management; </a:t>
            </a:r>
            <a:r>
              <a:rPr lang="en-GB" sz="1400" dirty="0"/>
              <a:t>SGLT2i: Sodium-glucose cotransporter-2 inhibitor; </a:t>
            </a:r>
            <a:r>
              <a:rPr lang="en-GB" sz="1400" dirty="0" err="1"/>
              <a:t>uACR</a:t>
            </a:r>
            <a:r>
              <a:rPr lang="en-GB" sz="1400" dirty="0"/>
              <a:t>: Urine albumin-to-creatinine ratio; </a:t>
            </a:r>
            <a:r>
              <a:rPr lang="en-GB" sz="1400" dirty="0" err="1"/>
              <a:t>uPCR</a:t>
            </a:r>
            <a:r>
              <a:rPr lang="en-GB" sz="1400" dirty="0"/>
              <a:t>: urine protein-to-creatinine ratio</a:t>
            </a:r>
          </a:p>
        </p:txBody>
      </p:sp>
      <p:cxnSp>
        <p:nvCxnSpPr>
          <p:cNvPr id="4" name="Straight Connector 3">
            <a:extLst>
              <a:ext uri="{FF2B5EF4-FFF2-40B4-BE49-F238E27FC236}">
                <a16:creationId xmlns:a16="http://schemas.microsoft.com/office/drawing/2014/main" id="{751920A4-8A94-4082-A4E2-3338B24C999A}"/>
              </a:ext>
            </a:extLst>
          </p:cNvPr>
          <p:cNvCxnSpPr/>
          <p:nvPr/>
        </p:nvCxnSpPr>
        <p:spPr>
          <a:xfrm>
            <a:off x="528955" y="2541158"/>
            <a:ext cx="9949723"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306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FFB703B4-3C5F-4027-9C1A-7119085D7EE1}"/>
              </a:ext>
            </a:extLst>
          </p:cNvPr>
          <p:cNvGraphicFramePr>
            <a:graphicFrameLocks/>
          </p:cNvGraphicFramePr>
          <p:nvPr>
            <p:extLst>
              <p:ext uri="{D42A27DB-BD31-4B8C-83A1-F6EECF244321}">
                <p14:modId xmlns:p14="http://schemas.microsoft.com/office/powerpoint/2010/main" val="4125602052"/>
              </p:ext>
            </p:extLst>
          </p:nvPr>
        </p:nvGraphicFramePr>
        <p:xfrm>
          <a:off x="528955" y="881694"/>
          <a:ext cx="9949723" cy="5257800"/>
        </p:xfrm>
        <a:graphic>
          <a:graphicData uri="http://schemas.openxmlformats.org/drawingml/2006/table">
            <a:tbl>
              <a:tblPr firstRow="1" bandRow="1">
                <a:tableStyleId>{F5AB1C69-6EDB-4FF4-983F-18BD219EF322}</a:tableStyleId>
              </a:tblPr>
              <a:tblGrid>
                <a:gridCol w="9949723">
                  <a:extLst>
                    <a:ext uri="{9D8B030D-6E8A-4147-A177-3AD203B41FA5}">
                      <a16:colId xmlns:a16="http://schemas.microsoft.com/office/drawing/2014/main" val="2262625844"/>
                    </a:ext>
                  </a:extLst>
                </a:gridCol>
              </a:tblGrid>
              <a:tr h="353183">
                <a:tc>
                  <a:txBody>
                    <a:bodyPr/>
                    <a:lstStyle/>
                    <a:p>
                      <a:r>
                        <a:rPr lang="en-GB" sz="2400" b="1" dirty="0">
                          <a:solidFill>
                            <a:schemeClr val="bg1"/>
                          </a:solidFill>
                        </a:rPr>
                        <a:t>Patient/carer group – Kidney Care UK</a:t>
                      </a:r>
                    </a:p>
                  </a:txBody>
                  <a:tcPr anchor="ctr">
                    <a:lnB w="38100" cmpd="sng">
                      <a:noFill/>
                    </a:lnB>
                    <a:solidFill>
                      <a:schemeClr val="bg2"/>
                    </a:solidFill>
                  </a:tcPr>
                </a:tc>
                <a:extLst>
                  <a:ext uri="{0D108BD9-81ED-4DB2-BD59-A6C34878D82A}">
                    <a16:rowId xmlns:a16="http://schemas.microsoft.com/office/drawing/2014/main" val="2499238428"/>
                  </a:ext>
                </a:extLst>
              </a:tr>
              <a:tr h="1942508">
                <a:tc>
                  <a:txBody>
                    <a:bodyPr/>
                    <a:lstStyle/>
                    <a:p>
                      <a:pPr marL="0" marR="0" lvl="0" indent="0" algn="l" defTabSz="1043056"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2400" b="1" u="sng" dirty="0"/>
                        <a:t>Kidney Care UK:</a:t>
                      </a:r>
                    </a:p>
                    <a:p>
                      <a:pPr marL="285750" marR="0" lvl="0" indent="-28575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2000" dirty="0"/>
                        <a:t>Would like to see the following specific recommendations:</a:t>
                      </a:r>
                    </a:p>
                    <a:p>
                      <a:pPr marL="864428" marR="0" lvl="1" indent="-342900" algn="l" defTabSz="1043056" rtl="0" eaLnBrk="1" fontAlgn="auto" latinLnBrk="0" hangingPunct="1">
                        <a:lnSpc>
                          <a:spcPct val="100000"/>
                        </a:lnSpc>
                        <a:spcBef>
                          <a:spcPts val="0"/>
                        </a:spcBef>
                        <a:spcAft>
                          <a:spcPts val="600"/>
                        </a:spcAft>
                        <a:buClrTx/>
                        <a:buSzTx/>
                        <a:buFont typeface="Courier New" panose="02070309020205020404" pitchFamily="49" charset="0"/>
                        <a:buChar char="o"/>
                        <a:tabLst/>
                        <a:defRPr/>
                      </a:pPr>
                      <a:r>
                        <a:rPr lang="en-GB" sz="2000" dirty="0"/>
                        <a:t>Diet and lifestyle advice is provided alongside any prescription of dapagliflozin, as it is key to empowering patients to take control of their own health</a:t>
                      </a:r>
                    </a:p>
                    <a:p>
                      <a:pPr marL="864428" marR="0" lvl="1" indent="-342900" algn="l" defTabSz="1043056" rtl="0" eaLnBrk="1" fontAlgn="auto" latinLnBrk="0" hangingPunct="1">
                        <a:lnSpc>
                          <a:spcPct val="100000"/>
                        </a:lnSpc>
                        <a:spcBef>
                          <a:spcPts val="0"/>
                        </a:spcBef>
                        <a:spcAft>
                          <a:spcPts val="600"/>
                        </a:spcAft>
                        <a:buClrTx/>
                        <a:buSzTx/>
                        <a:buFont typeface="Courier New" panose="02070309020205020404" pitchFamily="49" charset="0"/>
                        <a:buChar char="o"/>
                        <a:tabLst/>
                        <a:defRPr/>
                      </a:pPr>
                      <a:r>
                        <a:rPr lang="en-GB" sz="2000" dirty="0"/>
                        <a:t>Prescribing clinicians should make patients aware of the potential side effects and how to reduce the risk of them or how to treat should they occur</a:t>
                      </a:r>
                    </a:p>
                    <a:p>
                      <a:pPr marL="864428" marR="0" lvl="1" indent="-342900" algn="l" defTabSz="1043056" rtl="0" eaLnBrk="1" fontAlgn="auto" latinLnBrk="0" hangingPunct="1">
                        <a:lnSpc>
                          <a:spcPct val="100000"/>
                        </a:lnSpc>
                        <a:spcBef>
                          <a:spcPts val="0"/>
                        </a:spcBef>
                        <a:spcAft>
                          <a:spcPts val="600"/>
                        </a:spcAft>
                        <a:buClrTx/>
                        <a:buSzTx/>
                        <a:buFont typeface="Courier New" panose="02070309020205020404" pitchFamily="49" charset="0"/>
                        <a:buChar char="o"/>
                        <a:tabLst/>
                        <a:defRPr/>
                      </a:pPr>
                      <a:r>
                        <a:rPr lang="en-GB" sz="2000" dirty="0"/>
                        <a:t>Research evidence should be developed on the benefits of the technology for people with kidney transplants</a:t>
                      </a:r>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2000" dirty="0"/>
                        <a:t>Request further clarification on access to the treatment for people with T1DM</a:t>
                      </a:r>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2000" dirty="0"/>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2000" dirty="0"/>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2000" dirty="0"/>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2000" dirty="0"/>
                    </a:p>
                  </a:txBody>
                  <a:tcPr anchor="ctr">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21930822"/>
                  </a:ext>
                </a:extLst>
              </a:tr>
            </a:tbl>
          </a:graphicData>
        </a:graphic>
      </p:graphicFrame>
      <p:sp>
        <p:nvSpPr>
          <p:cNvPr id="3" name="Slide Number Placeholder 2">
            <a:extLst>
              <a:ext uri="{FF2B5EF4-FFF2-40B4-BE49-F238E27FC236}">
                <a16:creationId xmlns:a16="http://schemas.microsoft.com/office/drawing/2014/main" id="{8632D8E9-3D49-464B-9F95-57E14EC5790B}"/>
              </a:ext>
            </a:extLst>
          </p:cNvPr>
          <p:cNvSpPr>
            <a:spLocks noGrp="1"/>
          </p:cNvSpPr>
          <p:nvPr>
            <p:ph type="sldNum" sz="quarter" idx="12"/>
          </p:nvPr>
        </p:nvSpPr>
        <p:spPr/>
        <p:txBody>
          <a:bodyPr/>
          <a:lstStyle/>
          <a:p>
            <a:fld id="{DDBE135E-2566-4748-853C-8A3B78F0FB00}" type="slidenum">
              <a:rPr lang="en-GB" smtClean="0"/>
              <a:t>19</a:t>
            </a:fld>
            <a:endParaRPr lang="en-GB" dirty="0"/>
          </a:p>
        </p:txBody>
      </p:sp>
      <p:sp>
        <p:nvSpPr>
          <p:cNvPr id="6" name="TextBox 5">
            <a:extLst>
              <a:ext uri="{FF2B5EF4-FFF2-40B4-BE49-F238E27FC236}">
                <a16:creationId xmlns:a16="http://schemas.microsoft.com/office/drawing/2014/main" id="{FFD2F1AB-066E-418C-9EA4-8FD59B204850}"/>
              </a:ext>
            </a:extLst>
          </p:cNvPr>
          <p:cNvSpPr txBox="1"/>
          <p:nvPr/>
        </p:nvSpPr>
        <p:spPr>
          <a:xfrm>
            <a:off x="515621" y="5010687"/>
            <a:ext cx="9971302" cy="923330"/>
          </a:xfrm>
          <a:prstGeom prst="rect">
            <a:avLst/>
          </a:prstGeom>
          <a:solidFill>
            <a:schemeClr val="accent2">
              <a:lumMod val="20000"/>
              <a:lumOff val="80000"/>
            </a:schemeClr>
          </a:solidFill>
          <a:ln>
            <a:solidFill>
              <a:schemeClr val="accent1"/>
            </a:solidFill>
          </a:ln>
        </p:spPr>
        <p:txBody>
          <a:bodyPr wrap="square" lIns="0" tIns="0" rIns="0" bIns="0" rtlCol="0">
            <a:spAutoFit/>
          </a:bodyPr>
          <a:lstStyle/>
          <a:p>
            <a:pPr algn="ctr"/>
            <a:r>
              <a:rPr lang="en-GB" sz="2000" dirty="0"/>
              <a:t>“SGLT2 drugs are an extremely exciting development for the treatment of CKD that could delay the need for the difficult and onerous treatments like dialysis and have the potential to make a huge difference to the lives of kidney patients</a:t>
            </a:r>
            <a:r>
              <a:rPr lang="en-GB" sz="2000" dirty="0">
                <a:solidFill>
                  <a:schemeClr val="tx1"/>
                </a:solidFill>
              </a:rPr>
              <a:t>”</a:t>
            </a:r>
          </a:p>
        </p:txBody>
      </p:sp>
      <p:sp>
        <p:nvSpPr>
          <p:cNvPr id="9" name="Title 1">
            <a:extLst>
              <a:ext uri="{FF2B5EF4-FFF2-40B4-BE49-F238E27FC236}">
                <a16:creationId xmlns:a16="http://schemas.microsoft.com/office/drawing/2014/main" id="{A0E208A5-34E0-4E71-9BA7-82E4A8A3B74F}"/>
              </a:ext>
            </a:extLst>
          </p:cNvPr>
          <p:cNvSpPr txBox="1">
            <a:spLocks noChangeArrowheads="1"/>
          </p:cNvSpPr>
          <p:nvPr/>
        </p:nvSpPr>
        <p:spPr>
          <a:xfrm>
            <a:off x="528955" y="246688"/>
            <a:ext cx="9928767"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altLang="en-US" dirty="0"/>
              <a:t>Summary of ACD consultation comments </a:t>
            </a:r>
          </a:p>
        </p:txBody>
      </p:sp>
      <p:sp>
        <p:nvSpPr>
          <p:cNvPr id="12" name="TextBox 11">
            <a:extLst>
              <a:ext uri="{FF2B5EF4-FFF2-40B4-BE49-F238E27FC236}">
                <a16:creationId xmlns:a16="http://schemas.microsoft.com/office/drawing/2014/main" id="{5EA27F38-0ADF-4706-8DB2-217C4939DA25}"/>
              </a:ext>
            </a:extLst>
          </p:cNvPr>
          <p:cNvSpPr txBox="1"/>
          <p:nvPr/>
        </p:nvSpPr>
        <p:spPr>
          <a:xfrm>
            <a:off x="868101" y="7337039"/>
            <a:ext cx="9028253" cy="215444"/>
          </a:xfrm>
          <a:prstGeom prst="rect">
            <a:avLst/>
          </a:prstGeom>
          <a:noFill/>
        </p:spPr>
        <p:txBody>
          <a:bodyPr wrap="square" lIns="0" tIns="0" rIns="0" bIns="0" rtlCol="0">
            <a:spAutoFit/>
          </a:bodyPr>
          <a:lstStyle/>
          <a:p>
            <a:pPr algn="ctr"/>
            <a:r>
              <a:rPr lang="en-GB" sz="1400" dirty="0"/>
              <a:t>CKD: Chronic kidney disease; SGLT2i: Sodium-glucose cotransporter-2 inhibitor; T1DM: Type 1 diabetes mellitus </a:t>
            </a:r>
          </a:p>
        </p:txBody>
      </p:sp>
    </p:spTree>
    <p:extLst>
      <p:ext uri="{BB962C8B-B14F-4D97-AF65-F5344CB8AC3E}">
        <p14:creationId xmlns:p14="http://schemas.microsoft.com/office/powerpoint/2010/main" val="778685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3">
            <a:extLst>
              <a:ext uri="{FF2B5EF4-FFF2-40B4-BE49-F238E27FC236}">
                <a16:creationId xmlns:a16="http://schemas.microsoft.com/office/drawing/2014/main" id="{0EDE4248-7BA1-417A-AEAA-EAF67528BB2B}"/>
              </a:ext>
            </a:extLst>
          </p:cNvPr>
          <p:cNvSpPr txBox="1">
            <a:spLocks/>
          </p:cNvSpPr>
          <p:nvPr/>
        </p:nvSpPr>
        <p:spPr>
          <a:xfrm>
            <a:off x="571731" y="6331748"/>
            <a:ext cx="9369293" cy="384762"/>
          </a:xfrm>
          <a:prstGeom prst="rect">
            <a:avLst/>
          </a:prstGeom>
          <a:solidFill>
            <a:schemeClr val="accent2">
              <a:lumMod val="40000"/>
              <a:lumOff val="60000"/>
            </a:schemeClr>
          </a:solidFill>
          <a:ln w="38100">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2000" b="1" u="sng" dirty="0"/>
              <a:t>Key:</a:t>
            </a:r>
            <a:r>
              <a:rPr lang="en-GB" sz="2000" dirty="0"/>
              <a:t> Large impact             Small/moderate impact            Unknown impact</a:t>
            </a:r>
          </a:p>
        </p:txBody>
      </p:sp>
      <p:pic>
        <p:nvPicPr>
          <p:cNvPr id="17" name="Picture 16">
            <a:extLst>
              <a:ext uri="{FF2B5EF4-FFF2-40B4-BE49-F238E27FC236}">
                <a16:creationId xmlns:a16="http://schemas.microsoft.com/office/drawing/2014/main" id="{C6252D05-E10D-4E3D-8952-ABAE00685506}"/>
              </a:ext>
            </a:extLst>
          </p:cNvPr>
          <p:cNvPicPr>
            <a:picLocks noChangeAspect="1"/>
          </p:cNvPicPr>
          <p:nvPr/>
        </p:nvPicPr>
        <p:blipFill>
          <a:blip r:embed="rId3"/>
          <a:stretch>
            <a:fillRect/>
          </a:stretch>
        </p:blipFill>
        <p:spPr>
          <a:xfrm>
            <a:off x="9206086" y="6312729"/>
            <a:ext cx="428243" cy="422457"/>
          </a:xfrm>
          <a:prstGeom prst="rect">
            <a:avLst/>
          </a:prstGeom>
        </p:spPr>
      </p:pic>
      <p:pic>
        <p:nvPicPr>
          <p:cNvPr id="24" name="Picture 23">
            <a:extLst>
              <a:ext uri="{FF2B5EF4-FFF2-40B4-BE49-F238E27FC236}">
                <a16:creationId xmlns:a16="http://schemas.microsoft.com/office/drawing/2014/main" id="{632BB8D5-27E7-425A-B670-B059D1E4E44F}"/>
              </a:ext>
            </a:extLst>
          </p:cNvPr>
          <p:cNvPicPr>
            <a:picLocks noChangeAspect="1"/>
          </p:cNvPicPr>
          <p:nvPr/>
        </p:nvPicPr>
        <p:blipFill>
          <a:blip r:embed="rId4"/>
          <a:stretch>
            <a:fillRect/>
          </a:stretch>
        </p:blipFill>
        <p:spPr>
          <a:xfrm>
            <a:off x="2948312" y="6328343"/>
            <a:ext cx="422457" cy="422457"/>
          </a:xfrm>
          <a:prstGeom prst="rect">
            <a:avLst/>
          </a:prstGeom>
        </p:spPr>
      </p:pic>
      <p:pic>
        <p:nvPicPr>
          <p:cNvPr id="25" name="Picture 24">
            <a:extLst>
              <a:ext uri="{FF2B5EF4-FFF2-40B4-BE49-F238E27FC236}">
                <a16:creationId xmlns:a16="http://schemas.microsoft.com/office/drawing/2014/main" id="{A0934FB6-C03F-41A3-83D5-FA030EFA884A}"/>
              </a:ext>
            </a:extLst>
          </p:cNvPr>
          <p:cNvPicPr>
            <a:picLocks noChangeAspect="1"/>
          </p:cNvPicPr>
          <p:nvPr/>
        </p:nvPicPr>
        <p:blipFill>
          <a:blip r:embed="rId5"/>
          <a:stretch>
            <a:fillRect/>
          </a:stretch>
        </p:blipFill>
        <p:spPr>
          <a:xfrm>
            <a:off x="6484697" y="6315757"/>
            <a:ext cx="422457" cy="422457"/>
          </a:xfrm>
          <a:prstGeom prst="rect">
            <a:avLst/>
          </a:prstGeom>
        </p:spPr>
      </p:pic>
      <p:sp>
        <p:nvSpPr>
          <p:cNvPr id="9" name="TextBox 8">
            <a:extLst>
              <a:ext uri="{FF2B5EF4-FFF2-40B4-BE49-F238E27FC236}">
                <a16:creationId xmlns:a16="http://schemas.microsoft.com/office/drawing/2014/main" id="{C30A038E-F67C-421E-B14B-97B229A64743}"/>
              </a:ext>
            </a:extLst>
          </p:cNvPr>
          <p:cNvSpPr txBox="1"/>
          <p:nvPr/>
        </p:nvSpPr>
        <p:spPr>
          <a:xfrm>
            <a:off x="1246879" y="7219019"/>
            <a:ext cx="8197702" cy="338554"/>
          </a:xfrm>
          <a:prstGeom prst="rect">
            <a:avLst/>
          </a:prstGeom>
          <a:noFill/>
        </p:spPr>
        <p:txBody>
          <a:bodyPr wrap="square">
            <a:spAutoFit/>
          </a:bodyPr>
          <a:lstStyle/>
          <a:p>
            <a:pPr algn="ctr"/>
            <a:r>
              <a:rPr lang="en-GB" sz="1600" dirty="0"/>
              <a:t>T2DM: Type 2 diabetes mellitus; uACR: Urine albumin-to-creatinine ratio </a:t>
            </a:r>
            <a:endParaRPr lang="en-GB" sz="1600" b="1" dirty="0"/>
          </a:p>
        </p:txBody>
      </p:sp>
      <p:sp>
        <p:nvSpPr>
          <p:cNvPr id="21" name="Slide Number Placeholder 2">
            <a:extLst>
              <a:ext uri="{FF2B5EF4-FFF2-40B4-BE49-F238E27FC236}">
                <a16:creationId xmlns:a16="http://schemas.microsoft.com/office/drawing/2014/main" id="{8618B973-0585-4809-9657-703D76E35EE8}"/>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pPr algn="ctr"/>
              <a:t>2</a:t>
            </a:fld>
            <a:endParaRPr lang="en-GB" dirty="0"/>
          </a:p>
        </p:txBody>
      </p:sp>
      <p:graphicFrame>
        <p:nvGraphicFramePr>
          <p:cNvPr id="26" name="Table 5">
            <a:extLst>
              <a:ext uri="{FF2B5EF4-FFF2-40B4-BE49-F238E27FC236}">
                <a16:creationId xmlns:a16="http://schemas.microsoft.com/office/drawing/2014/main" id="{310442AB-057A-44EA-A728-98B83D762DD4}"/>
              </a:ext>
            </a:extLst>
          </p:cNvPr>
          <p:cNvGraphicFramePr>
            <a:graphicFrameLocks noGrp="1"/>
          </p:cNvGraphicFramePr>
          <p:nvPr>
            <p:ph sz="quarter" idx="10"/>
            <p:extLst>
              <p:ext uri="{D42A27DB-BD31-4B8C-83A1-F6EECF244321}">
                <p14:modId xmlns:p14="http://schemas.microsoft.com/office/powerpoint/2010/main" val="1489557593"/>
              </p:ext>
            </p:extLst>
          </p:nvPr>
        </p:nvGraphicFramePr>
        <p:xfrm>
          <a:off x="571731" y="901829"/>
          <a:ext cx="9369293" cy="3383280"/>
        </p:xfrm>
        <a:graphic>
          <a:graphicData uri="http://schemas.openxmlformats.org/drawingml/2006/table">
            <a:tbl>
              <a:tblPr firstRow="1" bandRow="1">
                <a:tableStyleId>{F5AB1C69-6EDB-4FF4-983F-18BD219EF322}</a:tableStyleId>
              </a:tblPr>
              <a:tblGrid>
                <a:gridCol w="9369293">
                  <a:extLst>
                    <a:ext uri="{9D8B030D-6E8A-4147-A177-3AD203B41FA5}">
                      <a16:colId xmlns:a16="http://schemas.microsoft.com/office/drawing/2014/main" val="160302398"/>
                    </a:ext>
                  </a:extLst>
                </a:gridCol>
              </a:tblGrid>
              <a:tr h="349083">
                <a:tc>
                  <a:txBody>
                    <a:bodyPr/>
                    <a:lstStyle/>
                    <a:p>
                      <a:r>
                        <a:rPr lang="en-GB" sz="2400" dirty="0"/>
                        <a:t>Key issues post consultation</a:t>
                      </a:r>
                    </a:p>
                  </a:txBody>
                  <a:tcPr/>
                </a:tc>
                <a:extLst>
                  <a:ext uri="{0D108BD9-81ED-4DB2-BD59-A6C34878D82A}">
                    <a16:rowId xmlns:a16="http://schemas.microsoft.com/office/drawing/2014/main" val="794518834"/>
                  </a:ext>
                </a:extLst>
              </a:tr>
              <a:tr h="290790">
                <a:tc>
                  <a:txBody>
                    <a:bodyPr/>
                    <a:lstStyle/>
                    <a:p>
                      <a:pPr marL="0" marR="0" lvl="0" indent="0" algn="l" defTabSz="1043056" rtl="0" eaLnBrk="1" fontAlgn="auto" latinLnBrk="0" hangingPunct="1">
                        <a:lnSpc>
                          <a:spcPct val="100000"/>
                        </a:lnSpc>
                        <a:spcBef>
                          <a:spcPts val="0"/>
                        </a:spcBef>
                        <a:spcAft>
                          <a:spcPts val="0"/>
                        </a:spcAft>
                        <a:buClrTx/>
                        <a:buSzTx/>
                        <a:buFont typeface="+mj-lt"/>
                        <a:buNone/>
                        <a:tabLst/>
                        <a:defRPr/>
                      </a:pPr>
                      <a:r>
                        <a:rPr lang="en-GB" sz="2400" b="0" dirty="0">
                          <a:solidFill>
                            <a:schemeClr val="tx1"/>
                          </a:solidFill>
                        </a:rPr>
                        <a:t>1. Should dapagliflozin be recommended in people with type 2 diabetes and a uACR less than 3 mg/mmol?</a:t>
                      </a:r>
                    </a:p>
                  </a:txBody>
                  <a:tcPr>
                    <a:solidFill>
                      <a:srgbClr val="CCD3D5"/>
                    </a:solidFill>
                  </a:tcPr>
                </a:tc>
                <a:extLst>
                  <a:ext uri="{0D108BD9-81ED-4DB2-BD59-A6C34878D82A}">
                    <a16:rowId xmlns:a16="http://schemas.microsoft.com/office/drawing/2014/main" val="3302979884"/>
                  </a:ext>
                </a:extLst>
              </a:tr>
              <a:tr h="289560">
                <a:tc>
                  <a:txBody>
                    <a:bodyPr/>
                    <a:lstStyle/>
                    <a:p>
                      <a:pPr marL="0" marR="0" lvl="0" indent="0" algn="l" defTabSz="1043056" rtl="0" eaLnBrk="1" fontAlgn="auto" latinLnBrk="0" hangingPunct="1">
                        <a:lnSpc>
                          <a:spcPct val="100000"/>
                        </a:lnSpc>
                        <a:spcBef>
                          <a:spcPts val="0"/>
                        </a:spcBef>
                        <a:spcAft>
                          <a:spcPts val="0"/>
                        </a:spcAft>
                        <a:buClrTx/>
                        <a:buSzTx/>
                        <a:buFont typeface="+mj-lt"/>
                        <a:buNone/>
                        <a:tabLst/>
                        <a:defRPr/>
                      </a:pPr>
                      <a:r>
                        <a:rPr lang="en-GB" sz="2400" b="0" kern="1200" dirty="0">
                          <a:solidFill>
                            <a:schemeClr val="tx1"/>
                          </a:solidFill>
                          <a:effectLst/>
                          <a:latin typeface="+mn-lt"/>
                          <a:ea typeface="+mn-ea"/>
                          <a:cs typeface="+mn-cs"/>
                        </a:rPr>
                        <a:t>2. Should dapagliflozin be recommended in people without type 2 diabetes and a uACR less than 22.6 mg/mmol?</a:t>
                      </a:r>
                      <a:endParaRPr lang="en-GB" sz="2400" b="0" strike="sngStrike" kern="1200" baseline="0" dirty="0">
                        <a:solidFill>
                          <a:schemeClr val="tx1"/>
                        </a:solidFill>
                        <a:effectLst/>
                        <a:latin typeface="+mn-lt"/>
                        <a:ea typeface="+mn-ea"/>
                        <a:cs typeface="+mn-cs"/>
                      </a:endParaRPr>
                    </a:p>
                  </a:txBody>
                  <a:tcPr>
                    <a:solidFill>
                      <a:srgbClr val="E7EAEB"/>
                    </a:solidFill>
                  </a:tcPr>
                </a:tc>
                <a:extLst>
                  <a:ext uri="{0D108BD9-81ED-4DB2-BD59-A6C34878D82A}">
                    <a16:rowId xmlns:a16="http://schemas.microsoft.com/office/drawing/2014/main" val="742945308"/>
                  </a:ext>
                </a:extLst>
              </a:tr>
              <a:tr h="289560">
                <a:tc>
                  <a:txBody>
                    <a:bodyPr/>
                    <a:lstStyle/>
                    <a:p>
                      <a:pPr marL="0" marR="0" lvl="0" indent="0" algn="l" defTabSz="1043056" rtl="0" eaLnBrk="1" fontAlgn="auto" latinLnBrk="0" hangingPunct="1">
                        <a:lnSpc>
                          <a:spcPct val="100000"/>
                        </a:lnSpc>
                        <a:spcBef>
                          <a:spcPts val="0"/>
                        </a:spcBef>
                        <a:spcAft>
                          <a:spcPts val="0"/>
                        </a:spcAft>
                        <a:buClrTx/>
                        <a:buSzTx/>
                        <a:buFont typeface="+mj-lt"/>
                        <a:buNone/>
                        <a:tabLst/>
                        <a:defRPr/>
                      </a:pPr>
                      <a:r>
                        <a:rPr lang="en-GB" sz="2400" b="0" dirty="0">
                          <a:solidFill>
                            <a:schemeClr val="tx1"/>
                          </a:solidFill>
                        </a:rPr>
                        <a:t>3. What mean age should be used in the model?</a:t>
                      </a:r>
                    </a:p>
                  </a:txBody>
                  <a:tcPr>
                    <a:solidFill>
                      <a:srgbClr val="CCD3D5"/>
                    </a:solidFill>
                  </a:tcPr>
                </a:tc>
                <a:extLst>
                  <a:ext uri="{0D108BD9-81ED-4DB2-BD59-A6C34878D82A}">
                    <a16:rowId xmlns:a16="http://schemas.microsoft.com/office/drawing/2014/main" val="3676329065"/>
                  </a:ext>
                </a:extLst>
              </a:tr>
              <a:tr h="289560">
                <a:tc>
                  <a:txBody>
                    <a:bodyPr/>
                    <a:lstStyle/>
                    <a:p>
                      <a:pPr marL="0" marR="0" lvl="0" indent="0" algn="l" defTabSz="1043056" rtl="0" eaLnBrk="1" fontAlgn="auto" latinLnBrk="0" hangingPunct="1">
                        <a:lnSpc>
                          <a:spcPct val="100000"/>
                        </a:lnSpc>
                        <a:spcBef>
                          <a:spcPts val="0"/>
                        </a:spcBef>
                        <a:spcAft>
                          <a:spcPts val="0"/>
                        </a:spcAft>
                        <a:buClrTx/>
                        <a:buSzTx/>
                        <a:buFont typeface="+mj-lt"/>
                        <a:buNone/>
                        <a:tabLst/>
                        <a:defRPr/>
                      </a:pPr>
                      <a:r>
                        <a:rPr lang="en-GB" sz="2400" b="0" dirty="0">
                          <a:solidFill>
                            <a:schemeClr val="tx1"/>
                          </a:solidFill>
                        </a:rPr>
                        <a:t>4. Is canagliflozin a relevant comparator in people with co-morbid type 2 diabetes?</a:t>
                      </a:r>
                    </a:p>
                  </a:txBody>
                  <a:tcPr>
                    <a:solidFill>
                      <a:srgbClr val="E7EAEB"/>
                    </a:solidFill>
                  </a:tcPr>
                </a:tc>
                <a:extLst>
                  <a:ext uri="{0D108BD9-81ED-4DB2-BD59-A6C34878D82A}">
                    <a16:rowId xmlns:a16="http://schemas.microsoft.com/office/drawing/2014/main" val="3059942069"/>
                  </a:ext>
                </a:extLst>
              </a:tr>
            </a:tbl>
          </a:graphicData>
        </a:graphic>
      </p:graphicFrame>
      <p:sp>
        <p:nvSpPr>
          <p:cNvPr id="31" name="Title 1">
            <a:extLst>
              <a:ext uri="{FF2B5EF4-FFF2-40B4-BE49-F238E27FC236}">
                <a16:creationId xmlns:a16="http://schemas.microsoft.com/office/drawing/2014/main" id="{C1071A7E-A260-4871-9A15-42D94EF100F9}"/>
              </a:ext>
            </a:extLst>
          </p:cNvPr>
          <p:cNvSpPr txBox="1">
            <a:spLocks noChangeArrowheads="1"/>
          </p:cNvSpPr>
          <p:nvPr/>
        </p:nvSpPr>
        <p:spPr>
          <a:xfrm>
            <a:off x="571732" y="246688"/>
            <a:ext cx="9369292"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altLang="en-US" dirty="0"/>
              <a:t>Key issues for consideration</a:t>
            </a:r>
          </a:p>
        </p:txBody>
      </p:sp>
      <p:pic>
        <p:nvPicPr>
          <p:cNvPr id="11" name="Picture 10">
            <a:extLst>
              <a:ext uri="{FF2B5EF4-FFF2-40B4-BE49-F238E27FC236}">
                <a16:creationId xmlns:a16="http://schemas.microsoft.com/office/drawing/2014/main" id="{6BD54BF3-99DC-4834-B805-ADC9284DAA84}"/>
              </a:ext>
            </a:extLst>
          </p:cNvPr>
          <p:cNvPicPr>
            <a:picLocks noChangeAspect="1"/>
          </p:cNvPicPr>
          <p:nvPr/>
        </p:nvPicPr>
        <p:blipFill>
          <a:blip r:embed="rId4"/>
          <a:stretch>
            <a:fillRect/>
          </a:stretch>
        </p:blipFill>
        <p:spPr>
          <a:xfrm>
            <a:off x="7351568" y="3042871"/>
            <a:ext cx="422457" cy="422457"/>
          </a:xfrm>
          <a:prstGeom prst="rect">
            <a:avLst/>
          </a:prstGeom>
        </p:spPr>
      </p:pic>
    </p:spTree>
    <p:extLst>
      <p:ext uri="{BB962C8B-B14F-4D97-AF65-F5344CB8AC3E}">
        <p14:creationId xmlns:p14="http://schemas.microsoft.com/office/powerpoint/2010/main" val="3085196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FFB703B4-3C5F-4027-9C1A-7119085D7EE1}"/>
              </a:ext>
            </a:extLst>
          </p:cNvPr>
          <p:cNvGraphicFramePr>
            <a:graphicFrameLocks/>
          </p:cNvGraphicFramePr>
          <p:nvPr>
            <p:extLst>
              <p:ext uri="{D42A27DB-BD31-4B8C-83A1-F6EECF244321}">
                <p14:modId xmlns:p14="http://schemas.microsoft.com/office/powerpoint/2010/main" val="1841895385"/>
              </p:ext>
            </p:extLst>
          </p:nvPr>
        </p:nvGraphicFramePr>
        <p:xfrm>
          <a:off x="528955" y="871650"/>
          <a:ext cx="9949723" cy="4724400"/>
        </p:xfrm>
        <a:graphic>
          <a:graphicData uri="http://schemas.openxmlformats.org/drawingml/2006/table">
            <a:tbl>
              <a:tblPr firstRow="1" bandRow="1">
                <a:tableStyleId>{F5AB1C69-6EDB-4FF4-983F-18BD219EF322}</a:tableStyleId>
              </a:tblPr>
              <a:tblGrid>
                <a:gridCol w="9949723">
                  <a:extLst>
                    <a:ext uri="{9D8B030D-6E8A-4147-A177-3AD203B41FA5}">
                      <a16:colId xmlns:a16="http://schemas.microsoft.com/office/drawing/2014/main" val="2262625844"/>
                    </a:ext>
                  </a:extLst>
                </a:gridCol>
              </a:tblGrid>
              <a:tr h="284729">
                <a:tc>
                  <a:txBody>
                    <a:bodyPr/>
                    <a:lstStyle/>
                    <a:p>
                      <a:r>
                        <a:rPr lang="en-GB" sz="2400" b="1" dirty="0">
                          <a:solidFill>
                            <a:schemeClr val="bg1"/>
                          </a:solidFill>
                        </a:rPr>
                        <a:t>Professional group</a:t>
                      </a:r>
                    </a:p>
                  </a:txBody>
                  <a:tcPr anchor="ctr">
                    <a:lnB w="38100" cmpd="sng">
                      <a:noFill/>
                    </a:lnB>
                    <a:solidFill>
                      <a:schemeClr val="bg2"/>
                    </a:solidFill>
                  </a:tcPr>
                </a:tc>
                <a:extLst>
                  <a:ext uri="{0D108BD9-81ED-4DB2-BD59-A6C34878D82A}">
                    <a16:rowId xmlns:a16="http://schemas.microsoft.com/office/drawing/2014/main" val="2499238428"/>
                  </a:ext>
                </a:extLst>
              </a:tr>
              <a:tr h="2135469">
                <a:tc>
                  <a:txBody>
                    <a:bodyPr/>
                    <a:lstStyle/>
                    <a:p>
                      <a:pPr marL="0" marR="0" lvl="0" indent="0" algn="l" defTabSz="1043056"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2400" b="1" u="sng" dirty="0"/>
                        <a:t>London Kidney Network:</a:t>
                      </a:r>
                    </a:p>
                    <a:p>
                      <a:pPr marL="285750" marR="0" lvl="0" indent="-28575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2000" dirty="0"/>
                        <a:t>Recommendations are implementable in NHS settings</a:t>
                      </a:r>
                    </a:p>
                    <a:p>
                      <a:pPr marL="285750" marR="0" lvl="0" indent="-28575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2000" dirty="0">
                          <a:sym typeface="Wingdings" panose="05000000000000000000" pitchFamily="2" charset="2"/>
                        </a:rPr>
                        <a:t>Guidance should refer to an eGFR greater than 25 ml/min/1.73 m</a:t>
                      </a:r>
                      <a:r>
                        <a:rPr lang="en-GB" sz="2000" baseline="30000" dirty="0">
                          <a:sym typeface="Wingdings" panose="05000000000000000000" pitchFamily="2" charset="2"/>
                        </a:rPr>
                        <a:t>2</a:t>
                      </a:r>
                      <a:r>
                        <a:rPr lang="en-GB" sz="2000" dirty="0">
                          <a:sym typeface="Wingdings" panose="05000000000000000000" pitchFamily="2" charset="2"/>
                        </a:rPr>
                        <a:t> </a:t>
                      </a:r>
                    </a:p>
                    <a:p>
                      <a:pPr marL="285750" marR="0" lvl="0" indent="-28575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2000" dirty="0">
                          <a:sym typeface="Wingdings" panose="05000000000000000000" pitchFamily="2" charset="2"/>
                        </a:rPr>
                        <a:t>Potential equalities concerns raised, but may be beyond appraisal remit:</a:t>
                      </a:r>
                    </a:p>
                    <a:p>
                      <a:pPr marL="807278" marR="0" lvl="1" indent="-28575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2000" dirty="0">
                          <a:sym typeface="Wingdings" panose="05000000000000000000" pitchFamily="2" charset="2"/>
                        </a:rPr>
                        <a:t>CKD more common and severe in Black/South Asian populations and socioeconomically deprived groups</a:t>
                      </a:r>
                    </a:p>
                    <a:p>
                      <a:pPr marL="807278" marR="0" lvl="1" indent="-28575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2000" dirty="0">
                          <a:sym typeface="Wingdings" panose="05000000000000000000" pitchFamily="2" charset="2"/>
                        </a:rPr>
                        <a:t>Unclear how recommendations impact people with disabilities  </a:t>
                      </a:r>
                    </a:p>
                    <a:p>
                      <a:pPr marL="285750" marR="0" lvl="0" indent="-28575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2000" dirty="0">
                          <a:sym typeface="Wingdings" panose="05000000000000000000" pitchFamily="2" charset="2"/>
                        </a:rPr>
                        <a:t>Prevalence of uACR testing differs by age and ethnicity</a:t>
                      </a:r>
                    </a:p>
                    <a:p>
                      <a:pPr marL="285750" marR="0" lvl="0" indent="-28575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2000" dirty="0">
                        <a:sym typeface="Wingdings" panose="05000000000000000000" pitchFamily="2" charset="2"/>
                      </a:endParaRPr>
                    </a:p>
                    <a:p>
                      <a:pPr marL="285750" marR="0" lvl="0" indent="-28575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2000" dirty="0">
                        <a:sym typeface="Wingdings" panose="05000000000000000000" pitchFamily="2" charset="2"/>
                      </a:endParaRPr>
                    </a:p>
                  </a:txBody>
                  <a:tcPr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21930822"/>
                  </a:ext>
                </a:extLst>
              </a:tr>
              <a:tr h="284729">
                <a:tc>
                  <a:txBody>
                    <a:bodyPr/>
                    <a:lstStyle/>
                    <a:p>
                      <a:pPr marL="521528" marR="0" lvl="1" indent="0" algn="l" defTabSz="1043056"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2400" dirty="0"/>
                    </a:p>
                  </a:txBody>
                  <a:tcPr anchor="ctr">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60504271"/>
                  </a:ext>
                </a:extLst>
              </a:tr>
            </a:tbl>
          </a:graphicData>
        </a:graphic>
      </p:graphicFrame>
      <p:sp>
        <p:nvSpPr>
          <p:cNvPr id="6" name="TextBox 5">
            <a:extLst>
              <a:ext uri="{FF2B5EF4-FFF2-40B4-BE49-F238E27FC236}">
                <a16:creationId xmlns:a16="http://schemas.microsoft.com/office/drawing/2014/main" id="{FFD2F1AB-066E-418C-9EA4-8FD59B204850}"/>
              </a:ext>
            </a:extLst>
          </p:cNvPr>
          <p:cNvSpPr txBox="1"/>
          <p:nvPr/>
        </p:nvSpPr>
        <p:spPr>
          <a:xfrm>
            <a:off x="528955" y="4497652"/>
            <a:ext cx="9949723" cy="923330"/>
          </a:xfrm>
          <a:prstGeom prst="rect">
            <a:avLst/>
          </a:prstGeom>
          <a:solidFill>
            <a:schemeClr val="accent2">
              <a:lumMod val="20000"/>
              <a:lumOff val="80000"/>
            </a:schemeClr>
          </a:solidFill>
          <a:ln>
            <a:solidFill>
              <a:schemeClr val="accent1"/>
            </a:solidFill>
          </a:ln>
        </p:spPr>
        <p:txBody>
          <a:bodyPr wrap="square" lIns="0" tIns="0" rIns="0" bIns="0" rtlCol="0">
            <a:spAutoFit/>
          </a:bodyPr>
          <a:lstStyle/>
          <a:p>
            <a:pPr algn="ctr"/>
            <a:r>
              <a:rPr lang="en-GB" sz="2000" dirty="0"/>
              <a:t>“</a:t>
            </a:r>
            <a:r>
              <a:rPr lang="en-GB" sz="2000" dirty="0">
                <a:effectLst/>
                <a:latin typeface="Arial" panose="020B0604020202020204" pitchFamily="34" charset="0"/>
                <a:ea typeface="Times New Roman" panose="02020603050405020304" pitchFamily="18" charset="0"/>
              </a:rPr>
              <a:t>benefits of this drug are so clear that it is more important than ever that it is equitably available to all and particularly to service users who find our services more challenging to engage with</a:t>
            </a:r>
            <a:r>
              <a:rPr lang="en-GB" sz="2000" dirty="0"/>
              <a:t>”</a:t>
            </a:r>
          </a:p>
        </p:txBody>
      </p:sp>
      <p:sp>
        <p:nvSpPr>
          <p:cNvPr id="7" name="Slide Number Placeholder 2">
            <a:extLst>
              <a:ext uri="{FF2B5EF4-FFF2-40B4-BE49-F238E27FC236}">
                <a16:creationId xmlns:a16="http://schemas.microsoft.com/office/drawing/2014/main" id="{EC8E42D9-9712-4D1F-A0F5-944D192FF01F}"/>
              </a:ext>
            </a:extLst>
          </p:cNvPr>
          <p:cNvSpPr>
            <a:spLocks noGrp="1"/>
          </p:cNvSpPr>
          <p:nvPr>
            <p:ph type="sldNum" sz="quarter" idx="12"/>
          </p:nvPr>
        </p:nvSpPr>
        <p:spPr>
          <a:xfrm>
            <a:off x="9677400" y="6930281"/>
            <a:ext cx="500380" cy="333663"/>
          </a:xfrm>
        </p:spPr>
        <p:txBody>
          <a:bodyPr/>
          <a:lstStyle/>
          <a:p>
            <a:fld id="{DDBE135E-2566-4748-853C-8A3B78F0FB00}" type="slidenum">
              <a:rPr lang="en-GB" smtClean="0"/>
              <a:t>20</a:t>
            </a:fld>
            <a:endParaRPr lang="en-GB" dirty="0"/>
          </a:p>
        </p:txBody>
      </p:sp>
      <p:sp>
        <p:nvSpPr>
          <p:cNvPr id="11" name="Title 1">
            <a:extLst>
              <a:ext uri="{FF2B5EF4-FFF2-40B4-BE49-F238E27FC236}">
                <a16:creationId xmlns:a16="http://schemas.microsoft.com/office/drawing/2014/main" id="{62306DD9-613C-413D-B9B4-F0B3BAD09B3D}"/>
              </a:ext>
            </a:extLst>
          </p:cNvPr>
          <p:cNvSpPr txBox="1">
            <a:spLocks noChangeArrowheads="1"/>
          </p:cNvSpPr>
          <p:nvPr/>
        </p:nvSpPr>
        <p:spPr>
          <a:xfrm>
            <a:off x="528955" y="246688"/>
            <a:ext cx="9928767"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altLang="en-US" dirty="0"/>
              <a:t>Summary of ACD consultation comments </a:t>
            </a:r>
          </a:p>
        </p:txBody>
      </p:sp>
      <p:sp>
        <p:nvSpPr>
          <p:cNvPr id="12" name="TextBox 11">
            <a:extLst>
              <a:ext uri="{FF2B5EF4-FFF2-40B4-BE49-F238E27FC236}">
                <a16:creationId xmlns:a16="http://schemas.microsoft.com/office/drawing/2014/main" id="{B3796746-6F47-459C-8FC7-14E0E9372C86}"/>
              </a:ext>
            </a:extLst>
          </p:cNvPr>
          <p:cNvSpPr txBox="1"/>
          <p:nvPr/>
        </p:nvSpPr>
        <p:spPr>
          <a:xfrm>
            <a:off x="1256043" y="7126025"/>
            <a:ext cx="8259745" cy="430887"/>
          </a:xfrm>
          <a:prstGeom prst="rect">
            <a:avLst/>
          </a:prstGeom>
          <a:noFill/>
        </p:spPr>
        <p:txBody>
          <a:bodyPr wrap="square" lIns="0" tIns="0" rIns="0" bIns="0" rtlCol="0">
            <a:spAutoFit/>
          </a:bodyPr>
          <a:lstStyle/>
          <a:p>
            <a:pPr algn="ctr"/>
            <a:r>
              <a:rPr lang="en-GB" sz="1400" dirty="0" err="1"/>
              <a:t>ACEi</a:t>
            </a:r>
            <a:r>
              <a:rPr lang="en-GB" sz="1400" dirty="0"/>
              <a:t>: Angiotensin converting enzyme inhibitor; ARB: Angiotensin receptor blocker; eGFR: Estimated glomerular filtration rate; SGLT2is: Sodium-glucose cotransporter-2 inhibitors </a:t>
            </a:r>
          </a:p>
        </p:txBody>
      </p:sp>
    </p:spTree>
    <p:extLst>
      <p:ext uri="{BB962C8B-B14F-4D97-AF65-F5344CB8AC3E}">
        <p14:creationId xmlns:p14="http://schemas.microsoft.com/office/powerpoint/2010/main" val="239060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FFB703B4-3C5F-4027-9C1A-7119085D7EE1}"/>
              </a:ext>
            </a:extLst>
          </p:cNvPr>
          <p:cNvGraphicFramePr>
            <a:graphicFrameLocks/>
          </p:cNvGraphicFramePr>
          <p:nvPr>
            <p:extLst>
              <p:ext uri="{D42A27DB-BD31-4B8C-83A1-F6EECF244321}">
                <p14:modId xmlns:p14="http://schemas.microsoft.com/office/powerpoint/2010/main" val="441569049"/>
              </p:ext>
            </p:extLst>
          </p:nvPr>
        </p:nvGraphicFramePr>
        <p:xfrm>
          <a:off x="528955" y="871647"/>
          <a:ext cx="9949723" cy="6400800"/>
        </p:xfrm>
        <a:graphic>
          <a:graphicData uri="http://schemas.openxmlformats.org/drawingml/2006/table">
            <a:tbl>
              <a:tblPr firstRow="1" bandRow="1">
                <a:tableStyleId>{F5AB1C69-6EDB-4FF4-983F-18BD219EF322}</a:tableStyleId>
              </a:tblPr>
              <a:tblGrid>
                <a:gridCol w="9949723">
                  <a:extLst>
                    <a:ext uri="{9D8B030D-6E8A-4147-A177-3AD203B41FA5}">
                      <a16:colId xmlns:a16="http://schemas.microsoft.com/office/drawing/2014/main" val="2262625844"/>
                    </a:ext>
                  </a:extLst>
                </a:gridCol>
              </a:tblGrid>
              <a:tr h="377578">
                <a:tc>
                  <a:txBody>
                    <a:bodyPr/>
                    <a:lstStyle/>
                    <a:p>
                      <a:r>
                        <a:rPr lang="en-GB" sz="2400" b="1" dirty="0">
                          <a:solidFill>
                            <a:schemeClr val="bg1"/>
                          </a:solidFill>
                        </a:rPr>
                        <a:t>Professional groups</a:t>
                      </a:r>
                    </a:p>
                  </a:txBody>
                  <a:tcPr anchor="ctr">
                    <a:lnB w="38100" cmpd="sng">
                      <a:noFill/>
                    </a:lnB>
                    <a:solidFill>
                      <a:schemeClr val="bg2"/>
                    </a:solidFill>
                  </a:tcPr>
                </a:tc>
                <a:extLst>
                  <a:ext uri="{0D108BD9-81ED-4DB2-BD59-A6C34878D82A}">
                    <a16:rowId xmlns:a16="http://schemas.microsoft.com/office/drawing/2014/main" val="2499238428"/>
                  </a:ext>
                </a:extLst>
              </a:tr>
              <a:tr h="4530930">
                <a:tc>
                  <a:txBody>
                    <a:bodyPr/>
                    <a:lstStyle/>
                    <a:p>
                      <a:pPr marL="0" marR="0" lvl="0" indent="0" algn="l" defTabSz="1043056"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2400" b="1" u="sng" dirty="0"/>
                        <a:t>Royal College of General Practitioners:</a:t>
                      </a:r>
                    </a:p>
                    <a:p>
                      <a:pPr marL="285750" marR="0" lvl="0" indent="-28575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2000" dirty="0"/>
                        <a:t>Within primary care, most people diagnosed with CKD are older adults whose kidneys are not functioning as well due to age and will not progress to develop end-stage renal disease and </a:t>
                      </a:r>
                      <a:r>
                        <a:rPr lang="en-GB" sz="2000" dirty="0">
                          <a:solidFill>
                            <a:schemeClr val="tx1"/>
                          </a:solidFill>
                        </a:rPr>
                        <a:t>will die with </a:t>
                      </a:r>
                      <a:r>
                        <a:rPr lang="en-GB" sz="2000" dirty="0"/>
                        <a:t>CKD, rather than from CKD</a:t>
                      </a:r>
                    </a:p>
                    <a:p>
                      <a:pPr marL="864428" marR="0" lvl="1" indent="-342900" algn="l" defTabSz="1043056" rtl="0" eaLnBrk="1" fontAlgn="auto" latinLnBrk="0" hangingPunct="1">
                        <a:lnSpc>
                          <a:spcPct val="100000"/>
                        </a:lnSpc>
                        <a:spcBef>
                          <a:spcPts val="0"/>
                        </a:spcBef>
                        <a:spcAft>
                          <a:spcPts val="600"/>
                        </a:spcAft>
                        <a:buClrTx/>
                        <a:buSzTx/>
                        <a:buFont typeface="Courier New" panose="02070309020205020404" pitchFamily="49" charset="0"/>
                        <a:buChar char="o"/>
                        <a:tabLst/>
                        <a:defRPr/>
                      </a:pPr>
                      <a:r>
                        <a:rPr lang="en-GB" sz="2000" dirty="0">
                          <a:sym typeface="Wingdings" panose="05000000000000000000" pitchFamily="2" charset="2"/>
                        </a:rPr>
                        <a:t>Preventing decline in renal function to be weighed up against </a:t>
                      </a:r>
                      <a:r>
                        <a:rPr lang="en-GB" sz="2000" kern="1200" dirty="0">
                          <a:solidFill>
                            <a:schemeClr val="dk1"/>
                          </a:solidFill>
                          <a:effectLst/>
                          <a:latin typeface="+mn-lt"/>
                          <a:ea typeface="+mn-ea"/>
                          <a:cs typeface="+mn-cs"/>
                        </a:rPr>
                        <a:t>overprescribing and drug interactions </a:t>
                      </a:r>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2000" dirty="0"/>
                        <a:t>Recommendations with an eGFR from 25-75 ml/min/1.73 m</a:t>
                      </a:r>
                      <a:r>
                        <a:rPr lang="en-GB" sz="2000" baseline="30000" dirty="0"/>
                        <a:t>2</a:t>
                      </a:r>
                      <a:r>
                        <a:rPr lang="en-GB" sz="2000" dirty="0"/>
                        <a:t> and a uACR greater than 22.6 mg/mmol, does not appear to align with the data</a:t>
                      </a:r>
                    </a:p>
                    <a:p>
                      <a:pPr marL="864428" marR="0" lvl="1" indent="-342900" algn="l" defTabSz="1043056" rtl="0" eaLnBrk="1" fontAlgn="auto" latinLnBrk="0" hangingPunct="1">
                        <a:lnSpc>
                          <a:spcPct val="100000"/>
                        </a:lnSpc>
                        <a:spcBef>
                          <a:spcPts val="0"/>
                        </a:spcBef>
                        <a:spcAft>
                          <a:spcPts val="600"/>
                        </a:spcAft>
                        <a:buClrTx/>
                        <a:buSzTx/>
                        <a:buFont typeface="Courier New" panose="02070309020205020404" pitchFamily="49" charset="0"/>
                        <a:buChar char="o"/>
                        <a:tabLst/>
                        <a:defRPr/>
                      </a:pPr>
                      <a:r>
                        <a:rPr lang="en-GB" sz="2000" dirty="0">
                          <a:sym typeface="Wingdings" panose="05000000000000000000" pitchFamily="2" charset="2"/>
                        </a:rPr>
                        <a:t>Trial data represented severe disease, whereas the recommendations appear to include patients who have significantly milder disease, very commonly seen in primary care and whose renal function often remains stable for years</a:t>
                      </a:r>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2000" dirty="0"/>
                        <a:t>Need for clear guidance regarding additional monitoring and correct timeline for introducing dapagliflozin</a:t>
                      </a:r>
                    </a:p>
                    <a:p>
                      <a:pPr marL="864428" marR="0" lvl="1" indent="-342900" algn="l" defTabSz="1043056" rtl="0" eaLnBrk="1" fontAlgn="auto" latinLnBrk="0" hangingPunct="1">
                        <a:lnSpc>
                          <a:spcPct val="100000"/>
                        </a:lnSpc>
                        <a:spcBef>
                          <a:spcPts val="0"/>
                        </a:spcBef>
                        <a:spcAft>
                          <a:spcPts val="600"/>
                        </a:spcAft>
                        <a:buClrTx/>
                        <a:buSzTx/>
                        <a:buFont typeface="Courier New" panose="02070309020205020404" pitchFamily="49" charset="0"/>
                        <a:buChar char="o"/>
                        <a:tabLst/>
                        <a:defRPr/>
                      </a:pPr>
                      <a:r>
                        <a:rPr lang="en-GB" sz="2000" dirty="0">
                          <a:sym typeface="Wingdings" panose="05000000000000000000" pitchFamily="2" charset="2"/>
                        </a:rPr>
                        <a:t>Recommendations suggest instant addition of this drug, whereas the evidence from the data provided, appears to be “when stabilised” for 3 months on an </a:t>
                      </a:r>
                      <a:r>
                        <a:rPr lang="en-GB" sz="2000" dirty="0" err="1">
                          <a:sym typeface="Wingdings" panose="05000000000000000000" pitchFamily="2" charset="2"/>
                        </a:rPr>
                        <a:t>ACEi</a:t>
                      </a:r>
                      <a:r>
                        <a:rPr lang="en-GB" sz="2000" dirty="0">
                          <a:sym typeface="Wingdings" panose="05000000000000000000" pitchFamily="2" charset="2"/>
                        </a:rPr>
                        <a:t>/ARB</a:t>
                      </a:r>
                      <a:endParaRPr lang="en-GB" sz="2000" dirty="0"/>
                    </a:p>
                  </a:txBody>
                  <a:tcPr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21930822"/>
                  </a:ext>
                </a:extLst>
              </a:tr>
              <a:tr h="377578">
                <a:tc>
                  <a:txBody>
                    <a:bodyPr/>
                    <a:lstStyle/>
                    <a:p>
                      <a:pPr marL="0" marR="0" lvl="0" indent="0" algn="l" defTabSz="1043056"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2400" dirty="0"/>
                    </a:p>
                  </a:txBody>
                  <a:tcPr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60504271"/>
                  </a:ext>
                </a:extLst>
              </a:tr>
            </a:tbl>
          </a:graphicData>
        </a:graphic>
      </p:graphicFrame>
      <p:sp>
        <p:nvSpPr>
          <p:cNvPr id="3" name="Slide Number Placeholder 2">
            <a:extLst>
              <a:ext uri="{FF2B5EF4-FFF2-40B4-BE49-F238E27FC236}">
                <a16:creationId xmlns:a16="http://schemas.microsoft.com/office/drawing/2014/main" id="{8632D8E9-3D49-464B-9F95-57E14EC5790B}"/>
              </a:ext>
            </a:extLst>
          </p:cNvPr>
          <p:cNvSpPr>
            <a:spLocks noGrp="1"/>
          </p:cNvSpPr>
          <p:nvPr>
            <p:ph type="sldNum" sz="quarter" idx="12"/>
          </p:nvPr>
        </p:nvSpPr>
        <p:spPr/>
        <p:txBody>
          <a:bodyPr/>
          <a:lstStyle/>
          <a:p>
            <a:fld id="{DDBE135E-2566-4748-853C-8A3B78F0FB00}" type="slidenum">
              <a:rPr lang="en-GB" smtClean="0"/>
              <a:t>21</a:t>
            </a:fld>
            <a:endParaRPr lang="en-GB" dirty="0"/>
          </a:p>
        </p:txBody>
      </p:sp>
      <p:sp>
        <p:nvSpPr>
          <p:cNvPr id="9" name="Title 1">
            <a:extLst>
              <a:ext uri="{FF2B5EF4-FFF2-40B4-BE49-F238E27FC236}">
                <a16:creationId xmlns:a16="http://schemas.microsoft.com/office/drawing/2014/main" id="{2188F5B0-A7F6-487B-BABA-13E777243C50}"/>
              </a:ext>
            </a:extLst>
          </p:cNvPr>
          <p:cNvSpPr txBox="1">
            <a:spLocks noChangeArrowheads="1"/>
          </p:cNvSpPr>
          <p:nvPr/>
        </p:nvSpPr>
        <p:spPr>
          <a:xfrm>
            <a:off x="528955" y="246688"/>
            <a:ext cx="9928767"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altLang="en-US" dirty="0"/>
              <a:t>Summary of ACD consultation comments </a:t>
            </a:r>
          </a:p>
        </p:txBody>
      </p:sp>
      <p:sp>
        <p:nvSpPr>
          <p:cNvPr id="10" name="TextBox 9">
            <a:extLst>
              <a:ext uri="{FF2B5EF4-FFF2-40B4-BE49-F238E27FC236}">
                <a16:creationId xmlns:a16="http://schemas.microsoft.com/office/drawing/2014/main" id="{9DB68581-C16A-4FB7-8018-8F1FB9F0DE29}"/>
              </a:ext>
            </a:extLst>
          </p:cNvPr>
          <p:cNvSpPr txBox="1"/>
          <p:nvPr/>
        </p:nvSpPr>
        <p:spPr>
          <a:xfrm>
            <a:off x="944545" y="7111785"/>
            <a:ext cx="8571243" cy="430887"/>
          </a:xfrm>
          <a:prstGeom prst="rect">
            <a:avLst/>
          </a:prstGeom>
          <a:noFill/>
        </p:spPr>
        <p:txBody>
          <a:bodyPr wrap="square" lIns="0" tIns="0" rIns="0" bIns="0" rtlCol="0">
            <a:spAutoFit/>
          </a:bodyPr>
          <a:lstStyle/>
          <a:p>
            <a:pPr algn="ctr"/>
            <a:r>
              <a:rPr lang="en-GB" sz="1400" dirty="0" err="1"/>
              <a:t>ACEi</a:t>
            </a:r>
            <a:r>
              <a:rPr lang="en-GB" sz="1400" dirty="0"/>
              <a:t>: Angiotensin converting enzyme inhibitor; ARB: Angiotensin receptor blocker; CKD: Chronic kidney disease; eGFR: Estimated glomerular filtration rate; </a:t>
            </a:r>
            <a:r>
              <a:rPr lang="en-GB" sz="1400" dirty="0" err="1"/>
              <a:t>uACR</a:t>
            </a:r>
            <a:r>
              <a:rPr lang="en-GB" sz="1400" dirty="0"/>
              <a:t>: Urine albumin-to-creatinine ratio </a:t>
            </a:r>
          </a:p>
        </p:txBody>
      </p:sp>
    </p:spTree>
    <p:extLst>
      <p:ext uri="{BB962C8B-B14F-4D97-AF65-F5344CB8AC3E}">
        <p14:creationId xmlns:p14="http://schemas.microsoft.com/office/powerpoint/2010/main" val="16122885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95BFB39B-DAA3-4DB4-BB7A-2E574CB960EC}"/>
              </a:ext>
            </a:extLst>
          </p:cNvPr>
          <p:cNvSpPr txBox="1">
            <a:spLocks noChangeArrowheads="1"/>
          </p:cNvSpPr>
          <p:nvPr/>
        </p:nvSpPr>
        <p:spPr>
          <a:xfrm>
            <a:off x="528955" y="267954"/>
            <a:ext cx="9928767"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sz="3200" dirty="0"/>
              <a:t>Company’s updated economic analysis </a:t>
            </a:r>
          </a:p>
          <a:p>
            <a:endParaRPr lang="en-GB" altLang="en-US" sz="3200" dirty="0"/>
          </a:p>
        </p:txBody>
      </p:sp>
      <p:sp>
        <p:nvSpPr>
          <p:cNvPr id="8" name="TextBox 7">
            <a:extLst>
              <a:ext uri="{FF2B5EF4-FFF2-40B4-BE49-F238E27FC236}">
                <a16:creationId xmlns:a16="http://schemas.microsoft.com/office/drawing/2014/main" id="{E17867ED-056F-4F52-9640-1BB119A9E790}"/>
              </a:ext>
            </a:extLst>
          </p:cNvPr>
          <p:cNvSpPr txBox="1"/>
          <p:nvPr/>
        </p:nvSpPr>
        <p:spPr>
          <a:xfrm>
            <a:off x="4505872" y="-4832"/>
            <a:ext cx="1681655" cy="246221"/>
          </a:xfrm>
          <a:prstGeom prst="rect">
            <a:avLst/>
          </a:prstGeom>
          <a:solidFill>
            <a:schemeClr val="accent3"/>
          </a:solidFill>
        </p:spPr>
        <p:txBody>
          <a:bodyPr wrap="square" lIns="0" tIns="0" rIns="0" bIns="0" rtlCol="0">
            <a:spAutoFit/>
          </a:bodyPr>
          <a:lstStyle/>
          <a:p>
            <a:r>
              <a:rPr lang="en-GB" sz="1600" b="1" dirty="0">
                <a:solidFill>
                  <a:schemeClr val="bg1"/>
                </a:solidFill>
              </a:rPr>
              <a:t>  CONFIDENTIAL</a:t>
            </a:r>
          </a:p>
        </p:txBody>
      </p:sp>
      <p:sp>
        <p:nvSpPr>
          <p:cNvPr id="15" name="Slide Number Placeholder 2">
            <a:extLst>
              <a:ext uri="{FF2B5EF4-FFF2-40B4-BE49-F238E27FC236}">
                <a16:creationId xmlns:a16="http://schemas.microsoft.com/office/drawing/2014/main" id="{ACB950C6-29D5-4DB4-A560-791C0572BD40}"/>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solidFill>
                  <a:srgbClr val="000000"/>
                </a:solidFill>
              </a:rPr>
              <a:pPr algn="ctr"/>
              <a:t>22</a:t>
            </a:fld>
            <a:endParaRPr lang="en-GB" dirty="0">
              <a:solidFill>
                <a:srgbClr val="000000"/>
              </a:solidFill>
            </a:endParaRPr>
          </a:p>
        </p:txBody>
      </p:sp>
      <p:sp>
        <p:nvSpPr>
          <p:cNvPr id="16" name="Rectangle 15">
            <a:extLst>
              <a:ext uri="{FF2B5EF4-FFF2-40B4-BE49-F238E27FC236}">
                <a16:creationId xmlns:a16="http://schemas.microsoft.com/office/drawing/2014/main" id="{8D3E5AAE-8725-4698-8B29-B61D002D8109}"/>
              </a:ext>
            </a:extLst>
          </p:cNvPr>
          <p:cNvSpPr/>
          <p:nvPr/>
        </p:nvSpPr>
        <p:spPr>
          <a:xfrm>
            <a:off x="528955" y="729004"/>
            <a:ext cx="9928767" cy="2641517"/>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GB" sz="2000" dirty="0">
                <a:solidFill>
                  <a:schemeClr val="tx1"/>
                </a:solidFill>
              </a:rPr>
              <a:t>Company provided additional economic analysis in response to ACD consultation</a:t>
            </a:r>
          </a:p>
          <a:p>
            <a:pPr marL="807278" lvl="1" indent="-285750">
              <a:spcAft>
                <a:spcPts val="1200"/>
              </a:spcAft>
              <a:buFont typeface="Courier New" panose="02070309020205020404" pitchFamily="49" charset="0"/>
              <a:buChar char="o"/>
            </a:pPr>
            <a:r>
              <a:rPr lang="en-GB" sz="2000" dirty="0">
                <a:solidFill>
                  <a:schemeClr val="tx1"/>
                </a:solidFill>
              </a:rPr>
              <a:t>Uses a new CPRD dataset, which reflects patients with eGFR of 25 to 75 ml/min/1.73 m</a:t>
            </a:r>
            <a:r>
              <a:rPr lang="en-GB" sz="2000" baseline="30000" dirty="0">
                <a:solidFill>
                  <a:schemeClr val="tx1"/>
                </a:solidFill>
              </a:rPr>
              <a:t>2</a:t>
            </a:r>
            <a:r>
              <a:rPr lang="en-GB" sz="2000" dirty="0">
                <a:solidFill>
                  <a:schemeClr val="tx1"/>
                </a:solidFill>
              </a:rPr>
              <a:t> with or without a coded CKD diagnosis</a:t>
            </a:r>
          </a:p>
          <a:p>
            <a:pPr lvl="1">
              <a:spcAft>
                <a:spcPts val="1200"/>
              </a:spcAft>
            </a:pPr>
            <a:endParaRPr lang="en-GB" sz="2000" dirty="0">
              <a:solidFill>
                <a:schemeClr val="tx1"/>
              </a:solidFill>
            </a:endParaRPr>
          </a:p>
          <a:p>
            <a:pPr lvl="1">
              <a:spcAft>
                <a:spcPts val="1200"/>
              </a:spcAft>
            </a:pPr>
            <a:endParaRPr lang="en-GB" sz="2000" dirty="0">
              <a:solidFill>
                <a:schemeClr val="tx1"/>
              </a:solidFill>
            </a:endParaRPr>
          </a:p>
          <a:p>
            <a:pPr marL="807278" lvl="1" indent="-285750">
              <a:spcAft>
                <a:spcPts val="1200"/>
              </a:spcAft>
              <a:buFont typeface="Courier New" panose="02070309020205020404" pitchFamily="49" charset="0"/>
              <a:buChar char="o"/>
            </a:pPr>
            <a:endParaRPr lang="en-GB" sz="2000" dirty="0">
              <a:solidFill>
                <a:schemeClr val="tx1"/>
              </a:solidFill>
            </a:endParaRPr>
          </a:p>
          <a:p>
            <a:pPr marL="807278" lvl="1" indent="-285750">
              <a:spcAft>
                <a:spcPts val="1200"/>
              </a:spcAft>
              <a:buFont typeface="Courier New" panose="02070309020205020404" pitchFamily="49" charset="0"/>
              <a:buChar char="o"/>
            </a:pPr>
            <a:endParaRPr lang="en-GB" sz="2000" dirty="0">
              <a:solidFill>
                <a:schemeClr val="tx1"/>
              </a:solidFill>
            </a:endParaRPr>
          </a:p>
          <a:p>
            <a:pPr marL="807278" lvl="1" indent="-285750">
              <a:spcAft>
                <a:spcPts val="1200"/>
              </a:spcAft>
              <a:buFont typeface="Courier New" panose="02070309020205020404" pitchFamily="49" charset="0"/>
              <a:buChar char="o"/>
            </a:pPr>
            <a:endParaRPr lang="en-GB" sz="2000" dirty="0">
              <a:solidFill>
                <a:schemeClr val="tx1"/>
              </a:solidFill>
            </a:endParaRPr>
          </a:p>
          <a:p>
            <a:pPr marL="807278" lvl="1" indent="-285750">
              <a:spcAft>
                <a:spcPts val="1200"/>
              </a:spcAft>
              <a:buFont typeface="Courier New" panose="02070309020205020404" pitchFamily="49" charset="0"/>
              <a:buChar char="o"/>
            </a:pPr>
            <a:endParaRPr lang="en-GB" sz="2000" dirty="0">
              <a:solidFill>
                <a:schemeClr val="tx1"/>
              </a:solidFill>
            </a:endParaRPr>
          </a:p>
          <a:p>
            <a:pPr marL="807278" lvl="1" indent="-285750">
              <a:spcAft>
                <a:spcPts val="1200"/>
              </a:spcAft>
              <a:buFont typeface="Courier New" panose="02070309020205020404" pitchFamily="49" charset="0"/>
              <a:buChar char="o"/>
            </a:pPr>
            <a:endParaRPr lang="en-GB" sz="2000" dirty="0">
              <a:solidFill>
                <a:schemeClr val="tx1"/>
              </a:solidFill>
            </a:endParaRPr>
          </a:p>
          <a:p>
            <a:pPr marL="807278" lvl="1" indent="-285750">
              <a:spcAft>
                <a:spcPts val="1200"/>
              </a:spcAft>
              <a:buFont typeface="Courier New" panose="02070309020205020404" pitchFamily="49" charset="0"/>
              <a:buChar char="o"/>
            </a:pPr>
            <a:endParaRPr lang="en-GB" sz="2000" dirty="0">
              <a:solidFill>
                <a:schemeClr val="tx1"/>
              </a:solidFill>
            </a:endParaRPr>
          </a:p>
          <a:p>
            <a:pPr lvl="1"/>
            <a:endParaRPr lang="en-GB" sz="2000" dirty="0">
              <a:solidFill>
                <a:schemeClr val="tx1"/>
              </a:solidFill>
            </a:endParaRPr>
          </a:p>
          <a:p>
            <a:pPr marL="285750" indent="-285750">
              <a:spcAft>
                <a:spcPts val="1200"/>
              </a:spcAft>
              <a:buFont typeface="Arial" panose="020B0604020202020204" pitchFamily="34" charset="0"/>
              <a:buChar char="•"/>
            </a:pPr>
            <a:r>
              <a:rPr lang="en-GB" sz="1800" dirty="0">
                <a:solidFill>
                  <a:schemeClr val="tx1"/>
                </a:solidFill>
              </a:rPr>
              <a:t>Also provided scenario analyses within the additional subgroups with </a:t>
            </a:r>
            <a:r>
              <a:rPr lang="en-GB" sz="1800" dirty="0" err="1">
                <a:solidFill>
                  <a:schemeClr val="tx1"/>
                </a:solidFill>
              </a:rPr>
              <a:t>uACR</a:t>
            </a:r>
            <a:r>
              <a:rPr lang="en-GB" sz="1800" dirty="0">
                <a:solidFill>
                  <a:schemeClr val="tx1"/>
                </a:solidFill>
              </a:rPr>
              <a:t> &lt;3 mg/mmol (KDIGO A1) and </a:t>
            </a:r>
            <a:r>
              <a:rPr lang="en-GB" sz="1800" dirty="0" err="1">
                <a:solidFill>
                  <a:schemeClr val="tx1"/>
                </a:solidFill>
              </a:rPr>
              <a:t>uACR</a:t>
            </a:r>
            <a:r>
              <a:rPr lang="en-GB" sz="1800" dirty="0">
                <a:solidFill>
                  <a:schemeClr val="tx1"/>
                </a:solidFill>
              </a:rPr>
              <a:t> of 3–22 mg/mmol (Modified KDIGO A2 - modified at upper bound to mirror the DAPA-CKD trial inclusion criteria, with the true A2 classification being 3–30 mg/mmol) in both the T2DM and non-T2DM population</a:t>
            </a:r>
          </a:p>
          <a:p>
            <a:pPr marL="285750" indent="-285750">
              <a:spcAft>
                <a:spcPts val="1200"/>
              </a:spcAft>
              <a:buFont typeface="Arial" panose="020B0604020202020204" pitchFamily="34" charset="0"/>
              <a:buChar char="•"/>
            </a:pPr>
            <a:endParaRPr lang="en-GB" sz="1800" dirty="0">
              <a:solidFill>
                <a:srgbClr val="000000"/>
              </a:solidFill>
            </a:endParaRPr>
          </a:p>
        </p:txBody>
      </p:sp>
      <p:graphicFrame>
        <p:nvGraphicFramePr>
          <p:cNvPr id="17" name="Table 16">
            <a:extLst>
              <a:ext uri="{FF2B5EF4-FFF2-40B4-BE49-F238E27FC236}">
                <a16:creationId xmlns:a16="http://schemas.microsoft.com/office/drawing/2014/main" id="{51B0E8A0-C4FE-4EB2-88B1-E9B834F0B6BC}"/>
              </a:ext>
            </a:extLst>
          </p:cNvPr>
          <p:cNvGraphicFramePr>
            <a:graphicFrameLocks noGrp="1"/>
          </p:cNvGraphicFramePr>
          <p:nvPr>
            <p:extLst>
              <p:ext uri="{D42A27DB-BD31-4B8C-83A1-F6EECF244321}">
                <p14:modId xmlns:p14="http://schemas.microsoft.com/office/powerpoint/2010/main" val="1830038055"/>
              </p:ext>
            </p:extLst>
          </p:nvPr>
        </p:nvGraphicFramePr>
        <p:xfrm>
          <a:off x="125941" y="1807386"/>
          <a:ext cx="10441517" cy="3901440"/>
        </p:xfrm>
        <a:graphic>
          <a:graphicData uri="http://schemas.openxmlformats.org/drawingml/2006/table">
            <a:tbl>
              <a:tblPr firstRow="1" firstCol="1" bandRow="1">
                <a:tableStyleId>{F5AB1C69-6EDB-4FF4-983F-18BD219EF322}</a:tableStyleId>
              </a:tblPr>
              <a:tblGrid>
                <a:gridCol w="3746421">
                  <a:extLst>
                    <a:ext uri="{9D8B030D-6E8A-4147-A177-3AD203B41FA5}">
                      <a16:colId xmlns:a16="http://schemas.microsoft.com/office/drawing/2014/main" val="1338009858"/>
                    </a:ext>
                  </a:extLst>
                </a:gridCol>
                <a:gridCol w="6695096">
                  <a:extLst>
                    <a:ext uri="{9D8B030D-6E8A-4147-A177-3AD203B41FA5}">
                      <a16:colId xmlns:a16="http://schemas.microsoft.com/office/drawing/2014/main" val="2782291097"/>
                    </a:ext>
                  </a:extLst>
                </a:gridCol>
              </a:tblGrid>
              <a:tr h="162460">
                <a:tc>
                  <a:txBody>
                    <a:bodyPr/>
                    <a:lstStyle/>
                    <a:p>
                      <a:pPr>
                        <a:lnSpc>
                          <a:spcPct val="100000"/>
                        </a:lnSpc>
                        <a:spcAft>
                          <a:spcPts val="0"/>
                        </a:spcAft>
                      </a:pPr>
                      <a:r>
                        <a:rPr lang="en-GB" sz="1800" b="1" dirty="0">
                          <a:effectLst/>
                          <a:latin typeface="+mn-lt"/>
                          <a:ea typeface="Calibri" panose="020F0502020204030204" pitchFamily="34" charset="0"/>
                          <a:cs typeface="Arial" panose="020B0604020202020204" pitchFamily="34" charset="0"/>
                        </a:rPr>
                        <a:t>Subgroup</a:t>
                      </a:r>
                    </a:p>
                  </a:txBody>
                  <a:tcPr marL="36193" marR="36193"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ct val="100000"/>
                        </a:lnSpc>
                        <a:spcAft>
                          <a:spcPts val="0"/>
                        </a:spcAft>
                      </a:pPr>
                      <a:r>
                        <a:rPr lang="en-GB" sz="1800" b="1" dirty="0">
                          <a:effectLst/>
                          <a:latin typeface="+mn-lt"/>
                          <a:ea typeface="Calibri" panose="020F0502020204030204" pitchFamily="34" charset="0"/>
                          <a:cs typeface="Arial" panose="020B0604020202020204" pitchFamily="34" charset="0"/>
                        </a:rPr>
                        <a:t>Description</a:t>
                      </a:r>
                    </a:p>
                  </a:txBody>
                  <a:tcPr marL="36193" marR="36193"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06545555"/>
                  </a:ext>
                </a:extLst>
              </a:tr>
              <a:tr h="349026">
                <a:tc>
                  <a:txBody>
                    <a:bodyPr/>
                    <a:lstStyle/>
                    <a:p>
                      <a:pPr>
                        <a:lnSpc>
                          <a:spcPct val="100000"/>
                        </a:lnSpc>
                        <a:spcAft>
                          <a:spcPts val="0"/>
                        </a:spcAft>
                      </a:pPr>
                      <a:r>
                        <a:rPr lang="en-GB" sz="1800" b="1" dirty="0">
                          <a:solidFill>
                            <a:schemeClr val="bg1"/>
                          </a:solidFill>
                          <a:effectLst/>
                          <a:latin typeface="+mn-lt"/>
                        </a:rPr>
                        <a:t>Subgroup 1</a:t>
                      </a:r>
                      <a:r>
                        <a:rPr lang="en-GB" sz="1800" b="1" baseline="40000" dirty="0">
                          <a:solidFill>
                            <a:schemeClr val="bg1"/>
                          </a:solidFill>
                          <a:effectLst/>
                          <a:latin typeface="+mn-lt"/>
                        </a:rPr>
                        <a:t> </a:t>
                      </a:r>
                    </a:p>
                    <a:p>
                      <a:pPr>
                        <a:lnSpc>
                          <a:spcPct val="100000"/>
                        </a:lnSpc>
                        <a:spcAft>
                          <a:spcPts val="0"/>
                        </a:spcAft>
                      </a:pPr>
                      <a:r>
                        <a:rPr lang="en-GB" sz="1600" b="0" baseline="0" dirty="0">
                          <a:solidFill>
                            <a:schemeClr val="bg1"/>
                          </a:solidFill>
                          <a:effectLst/>
                          <a:latin typeface="+mn-lt"/>
                        </a:rPr>
                        <a:t>uACR≥22.6 mg/mmol</a:t>
                      </a:r>
                    </a:p>
                    <a:p>
                      <a:pPr>
                        <a:lnSpc>
                          <a:spcPct val="100000"/>
                        </a:lnSpc>
                        <a:spcAft>
                          <a:spcPts val="0"/>
                        </a:spcAft>
                      </a:pPr>
                      <a:r>
                        <a:rPr lang="en-GB" sz="1600" b="0" baseline="0" dirty="0">
                          <a:solidFill>
                            <a:schemeClr val="bg1"/>
                          </a:solidFill>
                          <a:effectLst/>
                          <a:latin typeface="+mn-lt"/>
                        </a:rPr>
                        <a:t>Mean age</a:t>
                      </a:r>
                      <a:r>
                        <a:rPr lang="en-GB" sz="1600" b="0" u="none" baseline="0" dirty="0">
                          <a:solidFill>
                            <a:schemeClr val="bg1"/>
                          </a:solidFill>
                          <a:effectLst/>
                          <a:latin typeface="+mn-lt"/>
                        </a:rPr>
                        <a:t>: 71.8 years</a:t>
                      </a:r>
                    </a:p>
                    <a:p>
                      <a:pPr>
                        <a:lnSpc>
                          <a:spcPct val="100000"/>
                        </a:lnSpc>
                        <a:spcAft>
                          <a:spcPts val="0"/>
                        </a:spcAft>
                      </a:pPr>
                      <a:r>
                        <a:rPr lang="en-GB" sz="1600" b="0" baseline="0" dirty="0">
                          <a:solidFill>
                            <a:schemeClr val="bg1"/>
                          </a:solidFill>
                          <a:effectLst/>
                          <a:latin typeface="+mn-lt"/>
                          <a:ea typeface="Calibri" panose="020F0502020204030204" pitchFamily="34" charset="0"/>
                          <a:cs typeface="Arial" panose="020B0604020202020204" pitchFamily="34" charset="0"/>
                        </a:rPr>
                        <a:t>Weighting: </a:t>
                      </a:r>
                      <a:r>
                        <a:rPr lang="en-GB" sz="1600" b="0" u="sng" baseline="0" dirty="0">
                          <a:solidFill>
                            <a:srgbClr val="000000"/>
                          </a:solidFill>
                          <a:effectLst/>
                          <a:highlight>
                            <a:srgbClr val="000000"/>
                          </a:highlight>
                          <a:latin typeface="+mn-lt"/>
                          <a:ea typeface="Calibri" panose="020F0502020204030204" pitchFamily="34" charset="0"/>
                          <a:cs typeface="Arial" panose="020B0604020202020204" pitchFamily="34" charset="0"/>
                        </a:rPr>
                        <a:t>****</a:t>
                      </a:r>
                      <a:r>
                        <a:rPr lang="en-GB" sz="1600" b="0" u="sng" baseline="0" dirty="0">
                          <a:solidFill>
                            <a:schemeClr val="tx1"/>
                          </a:solidFill>
                          <a:effectLst/>
                          <a:highlight>
                            <a:srgbClr val="FFFF00"/>
                          </a:highlight>
                          <a:latin typeface="+mn-lt"/>
                          <a:ea typeface="Calibri" panose="020F0502020204030204" pitchFamily="34" charset="0"/>
                          <a:cs typeface="Arial" panose="020B0604020202020204" pitchFamily="34" charset="0"/>
                        </a:rPr>
                        <a:t> </a:t>
                      </a:r>
                      <a:endParaRPr lang="en-GB" sz="1600" b="0" i="1" u="sng" baseline="0" dirty="0">
                        <a:solidFill>
                          <a:schemeClr val="tx1"/>
                        </a:solidFill>
                        <a:effectLst/>
                        <a:highlight>
                          <a:srgbClr val="FFFF00"/>
                        </a:highlight>
                        <a:latin typeface="+mn-lt"/>
                        <a:ea typeface="Calibri" panose="020F0502020204030204" pitchFamily="34" charset="0"/>
                        <a:cs typeface="Arial" panose="020B0604020202020204" pitchFamily="34" charset="0"/>
                      </a:endParaRPr>
                    </a:p>
                  </a:txBody>
                  <a:tcPr marL="36193" marR="36193"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342900" indent="-342900">
                        <a:lnSpc>
                          <a:spcPct val="100000"/>
                        </a:lnSpc>
                        <a:spcAft>
                          <a:spcPts val="0"/>
                        </a:spcAft>
                        <a:buFont typeface="Arial" panose="020B0604020202020204" pitchFamily="34" charset="0"/>
                        <a:buChar char="•"/>
                      </a:pPr>
                      <a:r>
                        <a:rPr lang="en-GB" sz="1800" dirty="0">
                          <a:solidFill>
                            <a:schemeClr val="tx1"/>
                          </a:solidFill>
                          <a:effectLst/>
                          <a:latin typeface="+mn-lt"/>
                        </a:rPr>
                        <a:t>Same as TE model subgroup 1, with adjustment to new CPRD dataset. OS from combined multivariable model using DAPA-CKD and DECLARE</a:t>
                      </a:r>
                      <a:r>
                        <a:rPr lang="en-GB" sz="1800" baseline="-25000" dirty="0">
                          <a:solidFill>
                            <a:schemeClr val="tx1"/>
                          </a:solidFill>
                          <a:effectLst/>
                          <a:latin typeface="+mn-lt"/>
                        </a:rPr>
                        <a:t>CKD</a:t>
                      </a:r>
                      <a:r>
                        <a:rPr lang="en-GB" sz="1800" dirty="0">
                          <a:solidFill>
                            <a:schemeClr val="tx1"/>
                          </a:solidFill>
                          <a:effectLst/>
                          <a:latin typeface="+mn-lt"/>
                        </a:rPr>
                        <a:t>. Transitions from DAPA-CKD</a:t>
                      </a:r>
                    </a:p>
                  </a:txBody>
                  <a:tcPr marL="36193" marR="36193"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034385948"/>
                  </a:ext>
                </a:extLst>
              </a:tr>
              <a:tr h="889836">
                <a:tc>
                  <a:txBody>
                    <a:bodyPr/>
                    <a:lstStyle/>
                    <a:p>
                      <a:pPr>
                        <a:lnSpc>
                          <a:spcPct val="100000"/>
                        </a:lnSpc>
                        <a:spcAft>
                          <a:spcPts val="0"/>
                        </a:spcAft>
                      </a:pPr>
                      <a:r>
                        <a:rPr lang="en-GB" sz="1800" b="1" dirty="0">
                          <a:solidFill>
                            <a:schemeClr val="bg1"/>
                          </a:solidFill>
                          <a:effectLst/>
                          <a:latin typeface="+mn-lt"/>
                        </a:rPr>
                        <a:t>Subgroup 2</a:t>
                      </a:r>
                    </a:p>
                    <a:p>
                      <a:pPr>
                        <a:lnSpc>
                          <a:spcPct val="100000"/>
                        </a:lnSpc>
                        <a:spcAft>
                          <a:spcPts val="0"/>
                        </a:spcAft>
                      </a:pPr>
                      <a:r>
                        <a:rPr lang="de-DE" sz="1600" b="0" dirty="0">
                          <a:solidFill>
                            <a:schemeClr val="bg1"/>
                          </a:solidFill>
                          <a:effectLst/>
                          <a:latin typeface="+mn-lt"/>
                          <a:ea typeface="Calibri" panose="020F0502020204030204" pitchFamily="34" charset="0"/>
                          <a:cs typeface="Arial" panose="020B0604020202020204" pitchFamily="34" charset="0"/>
                        </a:rPr>
                        <a:t>uACR&lt;22.6 mg/mmol with T2DM</a:t>
                      </a:r>
                    </a:p>
                    <a:p>
                      <a:pPr>
                        <a:lnSpc>
                          <a:spcPct val="100000"/>
                        </a:lnSpc>
                        <a:spcAft>
                          <a:spcPts val="0"/>
                        </a:spcAft>
                      </a:pPr>
                      <a:r>
                        <a:rPr lang="de-DE" sz="1600" b="0" dirty="0">
                          <a:solidFill>
                            <a:schemeClr val="bg1"/>
                          </a:solidFill>
                          <a:effectLst/>
                          <a:latin typeface="+mn-lt"/>
                          <a:ea typeface="Calibri" panose="020F0502020204030204" pitchFamily="34" charset="0"/>
                          <a:cs typeface="Arial" panose="020B0604020202020204" pitchFamily="34" charset="0"/>
                        </a:rPr>
                        <a:t>Mean age</a:t>
                      </a:r>
                      <a:r>
                        <a:rPr lang="de-DE" sz="1600" b="0" u="none" dirty="0">
                          <a:solidFill>
                            <a:schemeClr val="bg1"/>
                          </a:solidFill>
                          <a:effectLst/>
                          <a:latin typeface="+mn-lt"/>
                          <a:ea typeface="Calibri" panose="020F0502020204030204" pitchFamily="34" charset="0"/>
                          <a:cs typeface="Arial" panose="020B0604020202020204" pitchFamily="34" charset="0"/>
                        </a:rPr>
                        <a:t>:73.7 years</a:t>
                      </a:r>
                    </a:p>
                    <a:p>
                      <a:pPr>
                        <a:lnSpc>
                          <a:spcPct val="100000"/>
                        </a:lnSpc>
                        <a:spcAft>
                          <a:spcPts val="0"/>
                        </a:spcAft>
                      </a:pPr>
                      <a:r>
                        <a:rPr lang="en-GB" sz="1600" b="0" dirty="0">
                          <a:solidFill>
                            <a:schemeClr val="bg1"/>
                          </a:solidFill>
                          <a:effectLst/>
                          <a:latin typeface="+mn-lt"/>
                          <a:ea typeface="Calibri" panose="020F0502020204030204" pitchFamily="34" charset="0"/>
                          <a:cs typeface="Arial" panose="020B0604020202020204" pitchFamily="34" charset="0"/>
                        </a:rPr>
                        <a:t>Weighting: </a:t>
                      </a:r>
                      <a:r>
                        <a:rPr lang="en-GB" sz="1600" b="0" u="sng" dirty="0">
                          <a:solidFill>
                            <a:srgbClr val="000000"/>
                          </a:solidFill>
                          <a:effectLst/>
                          <a:highlight>
                            <a:srgbClr val="000000"/>
                          </a:highlight>
                          <a:latin typeface="+mn-lt"/>
                          <a:ea typeface="Calibri" panose="020F0502020204030204" pitchFamily="34" charset="0"/>
                          <a:cs typeface="Arial" panose="020B0604020202020204" pitchFamily="34" charset="0"/>
                        </a:rPr>
                        <a:t>*****</a:t>
                      </a:r>
                    </a:p>
                  </a:txBody>
                  <a:tcPr marL="36193" marR="36193"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342900" indent="-342900">
                        <a:buFont typeface="Arial" panose="020B0604020202020204" pitchFamily="34" charset="0"/>
                        <a:buChar char="•"/>
                      </a:pPr>
                      <a:r>
                        <a:rPr lang="en-GB" sz="1800" dirty="0">
                          <a:latin typeface="+mn-lt"/>
                        </a:rPr>
                        <a:t>Same as TE model subgroup 2 but with new CPRD dataset. OS from combined multivariable model using DAPA-CKD and DECLARE</a:t>
                      </a:r>
                      <a:r>
                        <a:rPr lang="en-GB" sz="1800" baseline="-25000" dirty="0">
                          <a:latin typeface="+mn-lt"/>
                        </a:rPr>
                        <a:t>CKD</a:t>
                      </a:r>
                      <a:r>
                        <a:rPr lang="en-GB" sz="1800" dirty="0">
                          <a:latin typeface="+mn-lt"/>
                        </a:rPr>
                        <a:t>. Transitions from combined dataset of DAPA-CKD and DECLARE</a:t>
                      </a:r>
                      <a:r>
                        <a:rPr lang="en-GB" sz="1800" baseline="-25000" dirty="0">
                          <a:latin typeface="+mn-lt"/>
                        </a:rPr>
                        <a:t>CKD</a:t>
                      </a:r>
                    </a:p>
                  </a:txBody>
                  <a:tcPr marL="36193" marR="36193"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20380177"/>
                  </a:ext>
                </a:extLst>
              </a:tr>
              <a:tr h="649839">
                <a:tc>
                  <a:txBody>
                    <a:bodyPr/>
                    <a:lstStyle/>
                    <a:p>
                      <a:pPr>
                        <a:lnSpc>
                          <a:spcPct val="100000"/>
                        </a:lnSpc>
                        <a:spcAft>
                          <a:spcPts val="0"/>
                        </a:spcAft>
                      </a:pPr>
                      <a:r>
                        <a:rPr lang="en-GB" sz="1800" b="1" dirty="0">
                          <a:solidFill>
                            <a:schemeClr val="bg1"/>
                          </a:solidFill>
                          <a:effectLst/>
                          <a:latin typeface="+mn-lt"/>
                        </a:rPr>
                        <a:t>Subgroup 3</a:t>
                      </a:r>
                    </a:p>
                    <a:p>
                      <a:pPr>
                        <a:lnSpc>
                          <a:spcPct val="100000"/>
                        </a:lnSpc>
                        <a:spcAft>
                          <a:spcPts val="0"/>
                        </a:spcAft>
                      </a:pPr>
                      <a:r>
                        <a:rPr lang="en-GB" sz="1600" b="0" dirty="0" err="1">
                          <a:solidFill>
                            <a:schemeClr val="bg1"/>
                          </a:solidFill>
                          <a:effectLst/>
                          <a:latin typeface="+mn-lt"/>
                          <a:ea typeface="Calibri" panose="020F0502020204030204" pitchFamily="34" charset="0"/>
                          <a:cs typeface="Arial" panose="020B0604020202020204" pitchFamily="34" charset="0"/>
                        </a:rPr>
                        <a:t>uACR</a:t>
                      </a:r>
                      <a:r>
                        <a:rPr lang="en-GB" sz="1600" b="0" dirty="0">
                          <a:solidFill>
                            <a:schemeClr val="bg1"/>
                          </a:solidFill>
                          <a:effectLst/>
                          <a:latin typeface="+mn-lt"/>
                          <a:ea typeface="Calibri" panose="020F0502020204030204" pitchFamily="34" charset="0"/>
                          <a:cs typeface="Arial" panose="020B0604020202020204" pitchFamily="34" charset="0"/>
                        </a:rPr>
                        <a:t>&lt;22.6 mg/mmol without T2DM</a:t>
                      </a:r>
                    </a:p>
                    <a:p>
                      <a:pPr>
                        <a:lnSpc>
                          <a:spcPct val="100000"/>
                        </a:lnSpc>
                        <a:spcAft>
                          <a:spcPts val="0"/>
                        </a:spcAft>
                      </a:pPr>
                      <a:r>
                        <a:rPr lang="en-GB" sz="1600" b="0" dirty="0">
                          <a:solidFill>
                            <a:schemeClr val="bg1"/>
                          </a:solidFill>
                          <a:effectLst/>
                          <a:latin typeface="+mn-lt"/>
                          <a:ea typeface="Calibri" panose="020F0502020204030204" pitchFamily="34" charset="0"/>
                          <a:cs typeface="Arial" panose="020B0604020202020204" pitchFamily="34" charset="0"/>
                        </a:rPr>
                        <a:t>Mean age</a:t>
                      </a:r>
                      <a:r>
                        <a:rPr lang="en-GB" sz="1600" b="0" u="none" dirty="0">
                          <a:solidFill>
                            <a:schemeClr val="bg1"/>
                          </a:solidFill>
                          <a:effectLst/>
                          <a:latin typeface="+mn-lt"/>
                          <a:ea typeface="Calibri" panose="020F0502020204030204" pitchFamily="34" charset="0"/>
                          <a:cs typeface="Arial" panose="020B0604020202020204" pitchFamily="34" charset="0"/>
                        </a:rPr>
                        <a:t>: 73.7 years</a:t>
                      </a:r>
                    </a:p>
                    <a:p>
                      <a:pPr>
                        <a:lnSpc>
                          <a:spcPct val="100000"/>
                        </a:lnSpc>
                        <a:spcAft>
                          <a:spcPts val="0"/>
                        </a:spcAft>
                      </a:pPr>
                      <a:r>
                        <a:rPr lang="en-GB" sz="1600" b="0" dirty="0">
                          <a:solidFill>
                            <a:schemeClr val="bg1"/>
                          </a:solidFill>
                          <a:effectLst/>
                          <a:latin typeface="+mn-lt"/>
                          <a:ea typeface="Calibri" panose="020F0502020204030204" pitchFamily="34" charset="0"/>
                          <a:cs typeface="Arial" panose="020B0604020202020204" pitchFamily="34" charset="0"/>
                        </a:rPr>
                        <a:t>Weighting: </a:t>
                      </a:r>
                      <a:r>
                        <a:rPr lang="en-GB" sz="1600" b="0" u="sng" dirty="0">
                          <a:solidFill>
                            <a:srgbClr val="000000"/>
                          </a:solidFill>
                          <a:effectLst/>
                          <a:highlight>
                            <a:srgbClr val="000000"/>
                          </a:highlight>
                          <a:latin typeface="+mn-lt"/>
                          <a:ea typeface="Calibri" panose="020F0502020204030204" pitchFamily="34" charset="0"/>
                          <a:cs typeface="Arial" panose="020B0604020202020204" pitchFamily="34" charset="0"/>
                        </a:rPr>
                        <a:t>*****</a:t>
                      </a:r>
                    </a:p>
                  </a:txBody>
                  <a:tcPr marL="36193" marR="36193"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285750" indent="-285750">
                        <a:lnSpc>
                          <a:spcPct val="100000"/>
                        </a:lnSpc>
                        <a:spcAft>
                          <a:spcPts val="0"/>
                        </a:spcAft>
                        <a:buFont typeface="Arial" panose="020B0604020202020204" pitchFamily="34" charset="0"/>
                        <a:buChar char="•"/>
                      </a:pPr>
                      <a:r>
                        <a:rPr lang="en-GB" sz="1800" dirty="0">
                          <a:solidFill>
                            <a:schemeClr val="tx1"/>
                          </a:solidFill>
                          <a:effectLst/>
                          <a:latin typeface="+mn-lt"/>
                          <a:ea typeface="Calibri" panose="020F0502020204030204" pitchFamily="34" charset="0"/>
                          <a:cs typeface="Arial" panose="020B0604020202020204" pitchFamily="34" charset="0"/>
                        </a:rPr>
                        <a:t>Same as TE model subgroup 3 but with new CPRD dataset. Same as Analysis 2, but with non-T2DM mortality adjustment factor of </a:t>
                      </a:r>
                      <a:r>
                        <a:rPr lang="en-GB" sz="1800" u="sng" dirty="0">
                          <a:solidFill>
                            <a:srgbClr val="000000"/>
                          </a:solidFill>
                          <a:effectLst/>
                          <a:highlight>
                            <a:srgbClr val="000000"/>
                          </a:highlight>
                          <a:latin typeface="+mn-lt"/>
                          <a:ea typeface="Calibri" panose="020F0502020204030204" pitchFamily="34" charset="0"/>
                          <a:cs typeface="Arial" panose="020B0604020202020204" pitchFamily="34" charset="0"/>
                        </a:rPr>
                        <a:t>****</a:t>
                      </a:r>
                    </a:p>
                  </a:txBody>
                  <a:tcPr marL="36193" marR="36193"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950464413"/>
                  </a:ext>
                </a:extLst>
              </a:tr>
              <a:tr h="154141">
                <a:tc>
                  <a:txBody>
                    <a:bodyPr/>
                    <a:lstStyle/>
                    <a:p>
                      <a:pPr>
                        <a:lnSpc>
                          <a:spcPct val="100000"/>
                        </a:lnSpc>
                        <a:spcAft>
                          <a:spcPts val="0"/>
                        </a:spcAft>
                      </a:pPr>
                      <a:r>
                        <a:rPr lang="en-GB" sz="1800" b="1" dirty="0">
                          <a:solidFill>
                            <a:schemeClr val="bg1"/>
                          </a:solidFill>
                          <a:effectLst/>
                          <a:latin typeface="+mn-lt"/>
                          <a:ea typeface="Calibri" panose="020F0502020204030204" pitchFamily="34" charset="0"/>
                          <a:cs typeface="Arial" panose="020B0604020202020204" pitchFamily="34" charset="0"/>
                        </a:rPr>
                        <a:t>Overall target population</a:t>
                      </a:r>
                    </a:p>
                    <a:p>
                      <a:pPr>
                        <a:lnSpc>
                          <a:spcPct val="100000"/>
                        </a:lnSpc>
                        <a:spcAft>
                          <a:spcPts val="0"/>
                        </a:spcAft>
                      </a:pPr>
                      <a:r>
                        <a:rPr lang="en-GB" sz="1600" b="0" dirty="0">
                          <a:solidFill>
                            <a:schemeClr val="bg1"/>
                          </a:solidFill>
                          <a:effectLst/>
                          <a:latin typeface="+mn-lt"/>
                          <a:ea typeface="Calibri" panose="020F0502020204030204" pitchFamily="34" charset="0"/>
                          <a:cs typeface="Arial" panose="020B0604020202020204" pitchFamily="34" charset="0"/>
                        </a:rPr>
                        <a:t>Mean age: </a:t>
                      </a:r>
                      <a:r>
                        <a:rPr lang="en-GB" sz="1600" b="0" u="none" dirty="0">
                          <a:solidFill>
                            <a:schemeClr val="bg1"/>
                          </a:solidFill>
                          <a:effectLst/>
                          <a:latin typeface="+mn-lt"/>
                          <a:ea typeface="Calibri" panose="020F0502020204030204" pitchFamily="34" charset="0"/>
                          <a:cs typeface="Arial" panose="020B0604020202020204" pitchFamily="34" charset="0"/>
                        </a:rPr>
                        <a:t>72.9</a:t>
                      </a:r>
                      <a:r>
                        <a:rPr lang="en-GB" sz="1600" b="0" dirty="0">
                          <a:solidFill>
                            <a:schemeClr val="bg1"/>
                          </a:solidFill>
                          <a:effectLst/>
                          <a:latin typeface="+mn-lt"/>
                          <a:ea typeface="Calibri" panose="020F0502020204030204" pitchFamily="34" charset="0"/>
                          <a:cs typeface="Arial" panose="020B0604020202020204" pitchFamily="34" charset="0"/>
                        </a:rPr>
                        <a:t> years</a:t>
                      </a:r>
                    </a:p>
                  </a:txBody>
                  <a:tcPr marL="36193" marR="36193"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285750" indent="-285750">
                        <a:lnSpc>
                          <a:spcPct val="100000"/>
                        </a:lnSpc>
                        <a:spcAft>
                          <a:spcPts val="0"/>
                        </a:spcAft>
                        <a:buFont typeface="Arial" panose="020B0604020202020204" pitchFamily="34" charset="0"/>
                        <a:buChar char="•"/>
                      </a:pPr>
                      <a:r>
                        <a:rPr lang="en-GB" sz="1800" dirty="0">
                          <a:solidFill>
                            <a:schemeClr val="tx1"/>
                          </a:solidFill>
                          <a:effectLst/>
                          <a:latin typeface="+mn-lt"/>
                          <a:ea typeface="Calibri" panose="020F0502020204030204" pitchFamily="34" charset="0"/>
                          <a:cs typeface="Arial" panose="020B0604020202020204" pitchFamily="34" charset="0"/>
                        </a:rPr>
                        <a:t>Weighted ICER of subgroups 1, 2 and 3</a:t>
                      </a:r>
                    </a:p>
                  </a:txBody>
                  <a:tcPr marL="36193" marR="36193"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43481427"/>
                  </a:ext>
                </a:extLst>
              </a:tr>
            </a:tbl>
          </a:graphicData>
        </a:graphic>
      </p:graphicFrame>
      <p:sp>
        <p:nvSpPr>
          <p:cNvPr id="18" name="TextBox 17">
            <a:extLst>
              <a:ext uri="{FF2B5EF4-FFF2-40B4-BE49-F238E27FC236}">
                <a16:creationId xmlns:a16="http://schemas.microsoft.com/office/drawing/2014/main" id="{36E52308-AD9F-434E-929D-751BF4B7F2C9}"/>
              </a:ext>
            </a:extLst>
          </p:cNvPr>
          <p:cNvSpPr txBox="1"/>
          <p:nvPr/>
        </p:nvSpPr>
        <p:spPr>
          <a:xfrm>
            <a:off x="1329070" y="6909762"/>
            <a:ext cx="8186718" cy="646331"/>
          </a:xfrm>
          <a:prstGeom prst="rect">
            <a:avLst/>
          </a:prstGeom>
          <a:noFill/>
        </p:spPr>
        <p:txBody>
          <a:bodyPr wrap="square" lIns="0" tIns="0" rIns="0" bIns="0" rtlCol="0">
            <a:spAutoFit/>
          </a:bodyPr>
          <a:lstStyle/>
          <a:p>
            <a:pPr algn="ctr"/>
            <a:r>
              <a:rPr lang="en-GB" sz="1400" dirty="0"/>
              <a:t>CKD: Chronic kidney disease; CPRD: Clinical practice research datalink; eGFR: Estimated glomerular filtration rate; ICER: Incremental cost-effectiveness ratio; OS: Overall survival; T2DM: Type 2 diabetes mellitus; TE: Technical </a:t>
            </a:r>
            <a:r>
              <a:rPr lang="en-GB" sz="1400" dirty="0" err="1"/>
              <a:t>enegament</a:t>
            </a:r>
            <a:r>
              <a:rPr lang="en-GB" sz="1400" dirty="0"/>
              <a:t>; </a:t>
            </a:r>
            <a:r>
              <a:rPr lang="en-GB" sz="1400" dirty="0" err="1"/>
              <a:t>uACR</a:t>
            </a:r>
            <a:r>
              <a:rPr lang="en-GB" sz="1400" dirty="0"/>
              <a:t>: Urine albumin-to-creatinine ratio </a:t>
            </a:r>
          </a:p>
        </p:txBody>
      </p:sp>
    </p:spTree>
    <p:extLst>
      <p:ext uri="{BB962C8B-B14F-4D97-AF65-F5344CB8AC3E}">
        <p14:creationId xmlns:p14="http://schemas.microsoft.com/office/powerpoint/2010/main" val="22618952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a:extLst>
              <a:ext uri="{FF2B5EF4-FFF2-40B4-BE49-F238E27FC236}">
                <a16:creationId xmlns:a16="http://schemas.microsoft.com/office/drawing/2014/main" id="{54803A56-4C7E-43DD-8EA9-B522B9777E8D}"/>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solidFill>
                  <a:srgbClr val="000000"/>
                </a:solidFill>
              </a:rPr>
              <a:pPr algn="ctr"/>
              <a:t>23</a:t>
            </a:fld>
            <a:endParaRPr lang="en-GB" dirty="0">
              <a:solidFill>
                <a:srgbClr val="000000"/>
              </a:solidFill>
            </a:endParaRPr>
          </a:p>
        </p:txBody>
      </p:sp>
      <p:sp>
        <p:nvSpPr>
          <p:cNvPr id="11" name="Title 1">
            <a:extLst>
              <a:ext uri="{FF2B5EF4-FFF2-40B4-BE49-F238E27FC236}">
                <a16:creationId xmlns:a16="http://schemas.microsoft.com/office/drawing/2014/main" id="{95BFB39B-DAA3-4DB4-BB7A-2E574CB960EC}"/>
              </a:ext>
            </a:extLst>
          </p:cNvPr>
          <p:cNvSpPr txBox="1">
            <a:spLocks noChangeArrowheads="1"/>
          </p:cNvSpPr>
          <p:nvPr/>
        </p:nvSpPr>
        <p:spPr>
          <a:xfrm>
            <a:off x="528955" y="246688"/>
            <a:ext cx="9928767"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sz="3200" dirty="0"/>
              <a:t>Company’s updated economic analysis – </a:t>
            </a:r>
          </a:p>
          <a:p>
            <a:r>
              <a:rPr lang="en-GB" sz="3200" b="0" dirty="0"/>
              <a:t>Post-technical engagement versus post-ACD model </a:t>
            </a:r>
          </a:p>
          <a:p>
            <a:endParaRPr lang="en-GB" altLang="en-US" sz="3200" dirty="0"/>
          </a:p>
        </p:txBody>
      </p:sp>
      <p:sp>
        <p:nvSpPr>
          <p:cNvPr id="7" name="TextBox 6">
            <a:extLst>
              <a:ext uri="{FF2B5EF4-FFF2-40B4-BE49-F238E27FC236}">
                <a16:creationId xmlns:a16="http://schemas.microsoft.com/office/drawing/2014/main" id="{45786171-427C-495F-9678-EBDC817616CC}"/>
              </a:ext>
            </a:extLst>
          </p:cNvPr>
          <p:cNvSpPr txBox="1"/>
          <p:nvPr/>
        </p:nvSpPr>
        <p:spPr>
          <a:xfrm>
            <a:off x="1329069" y="7120777"/>
            <a:ext cx="8516679" cy="430887"/>
          </a:xfrm>
          <a:prstGeom prst="rect">
            <a:avLst/>
          </a:prstGeom>
          <a:noFill/>
        </p:spPr>
        <p:txBody>
          <a:bodyPr wrap="square" lIns="0" tIns="0" rIns="0" bIns="0" rtlCol="0">
            <a:spAutoFit/>
          </a:bodyPr>
          <a:lstStyle/>
          <a:p>
            <a:pPr algn="ctr"/>
            <a:r>
              <a:rPr lang="en-GB" sz="1400" dirty="0" err="1"/>
              <a:t>ACEi</a:t>
            </a:r>
            <a:r>
              <a:rPr lang="en-GB" sz="1400" dirty="0"/>
              <a:t>: Angiotensin converting enzyme inhibitor; ARB: Angiotensin receptor blocker; CKD: Chronic kidney disease; CPRD: Clinical practice research datalink; eGFR: Estimated glomerular filtration rate</a:t>
            </a:r>
          </a:p>
        </p:txBody>
      </p:sp>
      <p:sp>
        <p:nvSpPr>
          <p:cNvPr id="6" name="TextBox 5">
            <a:extLst>
              <a:ext uri="{FF2B5EF4-FFF2-40B4-BE49-F238E27FC236}">
                <a16:creationId xmlns:a16="http://schemas.microsoft.com/office/drawing/2014/main" id="{43EE4A24-7ACE-406A-8755-B4AE905362FD}"/>
              </a:ext>
            </a:extLst>
          </p:cNvPr>
          <p:cNvSpPr txBox="1"/>
          <p:nvPr/>
        </p:nvSpPr>
        <p:spPr>
          <a:xfrm>
            <a:off x="4505872" y="-4832"/>
            <a:ext cx="1681655" cy="246221"/>
          </a:xfrm>
          <a:prstGeom prst="rect">
            <a:avLst/>
          </a:prstGeom>
          <a:solidFill>
            <a:schemeClr val="accent3"/>
          </a:solidFill>
        </p:spPr>
        <p:txBody>
          <a:bodyPr wrap="square" lIns="0" tIns="0" rIns="0" bIns="0" rtlCol="0">
            <a:spAutoFit/>
          </a:bodyPr>
          <a:lstStyle/>
          <a:p>
            <a:r>
              <a:rPr lang="en-GB" sz="1600" b="1" dirty="0">
                <a:solidFill>
                  <a:schemeClr val="bg1"/>
                </a:solidFill>
              </a:rPr>
              <a:t>  CONFIDENTIAL</a:t>
            </a:r>
          </a:p>
        </p:txBody>
      </p:sp>
      <p:graphicFrame>
        <p:nvGraphicFramePr>
          <p:cNvPr id="8" name="Table 2">
            <a:extLst>
              <a:ext uri="{FF2B5EF4-FFF2-40B4-BE49-F238E27FC236}">
                <a16:creationId xmlns:a16="http://schemas.microsoft.com/office/drawing/2014/main" id="{873B58B0-0B25-4677-AD6A-C276A18764E4}"/>
              </a:ext>
            </a:extLst>
          </p:cNvPr>
          <p:cNvGraphicFramePr>
            <a:graphicFrameLocks noGrp="1"/>
          </p:cNvGraphicFramePr>
          <p:nvPr>
            <p:extLst>
              <p:ext uri="{D42A27DB-BD31-4B8C-83A1-F6EECF244321}">
                <p14:modId xmlns:p14="http://schemas.microsoft.com/office/powerpoint/2010/main" val="4256735309"/>
              </p:ext>
            </p:extLst>
          </p:nvPr>
        </p:nvGraphicFramePr>
        <p:xfrm>
          <a:off x="450850" y="1356678"/>
          <a:ext cx="9913975" cy="4572000"/>
        </p:xfrm>
        <a:graphic>
          <a:graphicData uri="http://schemas.openxmlformats.org/drawingml/2006/table">
            <a:tbl>
              <a:tblPr bandRow="1">
                <a:tableStyleId>{F5AB1C69-6EDB-4FF4-983F-18BD219EF322}</a:tableStyleId>
              </a:tblPr>
              <a:tblGrid>
                <a:gridCol w="2713975">
                  <a:extLst>
                    <a:ext uri="{9D8B030D-6E8A-4147-A177-3AD203B41FA5}">
                      <a16:colId xmlns:a16="http://schemas.microsoft.com/office/drawing/2014/main" val="3258835652"/>
                    </a:ext>
                  </a:extLst>
                </a:gridCol>
                <a:gridCol w="3204000">
                  <a:extLst>
                    <a:ext uri="{9D8B030D-6E8A-4147-A177-3AD203B41FA5}">
                      <a16:colId xmlns:a16="http://schemas.microsoft.com/office/drawing/2014/main" val="749600365"/>
                    </a:ext>
                  </a:extLst>
                </a:gridCol>
                <a:gridCol w="3996000">
                  <a:extLst>
                    <a:ext uri="{9D8B030D-6E8A-4147-A177-3AD203B41FA5}">
                      <a16:colId xmlns:a16="http://schemas.microsoft.com/office/drawing/2014/main" val="1064600350"/>
                    </a:ext>
                  </a:extLst>
                </a:gridCol>
              </a:tblGrid>
              <a:tr h="482225">
                <a:tc>
                  <a:txBody>
                    <a:bodyPr/>
                    <a:lstStyle/>
                    <a:p>
                      <a:endParaRPr lang="en-GB" sz="1800" dirty="0">
                        <a:solidFill>
                          <a:schemeClr val="bg1"/>
                        </a:solidFill>
                      </a:endParaRPr>
                    </a:p>
                  </a:txBody>
                  <a:tcPr>
                    <a:solidFill>
                      <a:schemeClr val="bg2"/>
                    </a:solidFill>
                  </a:tcPr>
                </a:tc>
                <a:tc>
                  <a:txBody>
                    <a:bodyPr/>
                    <a:lstStyle/>
                    <a:p>
                      <a:r>
                        <a:rPr lang="en-GB" sz="1800" dirty="0">
                          <a:solidFill>
                            <a:schemeClr val="bg1"/>
                          </a:solidFill>
                        </a:rPr>
                        <a:t>Post-technical engagement model</a:t>
                      </a:r>
                    </a:p>
                  </a:txBody>
                  <a:tcPr>
                    <a:solidFill>
                      <a:schemeClr val="bg2"/>
                    </a:solidFill>
                  </a:tcPr>
                </a:tc>
                <a:tc>
                  <a:txBody>
                    <a:bodyPr/>
                    <a:lstStyle/>
                    <a:p>
                      <a:r>
                        <a:rPr lang="en-GB" sz="1800" dirty="0">
                          <a:solidFill>
                            <a:schemeClr val="bg1"/>
                          </a:solidFill>
                        </a:rPr>
                        <a:t>Post-ACD updated model</a:t>
                      </a:r>
                    </a:p>
                  </a:txBody>
                  <a:tcPr>
                    <a:solidFill>
                      <a:schemeClr val="bg2"/>
                    </a:solidFill>
                  </a:tcPr>
                </a:tc>
                <a:extLst>
                  <a:ext uri="{0D108BD9-81ED-4DB2-BD59-A6C34878D82A}">
                    <a16:rowId xmlns:a16="http://schemas.microsoft.com/office/drawing/2014/main" val="3361618718"/>
                  </a:ext>
                </a:extLst>
              </a:tr>
              <a:tr h="895561">
                <a:tc>
                  <a:txBody>
                    <a:bodyPr/>
                    <a:lstStyle/>
                    <a:p>
                      <a:r>
                        <a:rPr lang="en-GB" sz="1800" dirty="0">
                          <a:solidFill>
                            <a:schemeClr val="bg1"/>
                          </a:solidFill>
                        </a:rPr>
                        <a:t>CPRD population</a:t>
                      </a:r>
                    </a:p>
                  </a:txBody>
                  <a:tcPr>
                    <a:solidFill>
                      <a:schemeClr val="bg2"/>
                    </a:solidFill>
                  </a:tcPr>
                </a:tc>
                <a:tc>
                  <a:txBody>
                    <a:bodyPr/>
                    <a:lstStyle/>
                    <a:p>
                      <a:r>
                        <a:rPr lang="en-GB" sz="1800" dirty="0"/>
                        <a:t>People with confirmed CKD diagnosis and having </a:t>
                      </a:r>
                      <a:r>
                        <a:rPr lang="en-GB" sz="1800" dirty="0" err="1"/>
                        <a:t>ACEi</a:t>
                      </a:r>
                      <a:r>
                        <a:rPr lang="en-GB" sz="1800" dirty="0"/>
                        <a:t>/ARBs</a:t>
                      </a:r>
                    </a:p>
                  </a:txBody>
                  <a:tcPr/>
                </a:tc>
                <a:tc>
                  <a:txBody>
                    <a:bodyPr/>
                    <a:lstStyle/>
                    <a:p>
                      <a:r>
                        <a:rPr lang="en-GB" sz="1800" dirty="0"/>
                        <a:t>People with eGFR of 25 to 75 </a:t>
                      </a:r>
                      <a:r>
                        <a:rPr lang="en-GB" sz="1800" dirty="0">
                          <a:solidFill>
                            <a:schemeClr val="tx1"/>
                          </a:solidFill>
                        </a:rPr>
                        <a:t>ml/min/1.73 m</a:t>
                      </a:r>
                      <a:r>
                        <a:rPr lang="en-GB" sz="1800" baseline="30000" dirty="0">
                          <a:solidFill>
                            <a:schemeClr val="tx1"/>
                          </a:solidFill>
                        </a:rPr>
                        <a:t>2</a:t>
                      </a:r>
                      <a:r>
                        <a:rPr lang="en-GB" sz="1800" dirty="0"/>
                        <a:t>, with or without coded CKD diagnosis, having </a:t>
                      </a:r>
                      <a:r>
                        <a:rPr lang="en-GB" sz="1800" dirty="0" err="1"/>
                        <a:t>ACEi</a:t>
                      </a:r>
                      <a:r>
                        <a:rPr lang="en-GB" sz="1800" dirty="0"/>
                        <a:t>/ARBs</a:t>
                      </a:r>
                    </a:p>
                  </a:txBody>
                  <a:tcPr/>
                </a:tc>
                <a:extLst>
                  <a:ext uri="{0D108BD9-81ED-4DB2-BD59-A6C34878D82A}">
                    <a16:rowId xmlns:a16="http://schemas.microsoft.com/office/drawing/2014/main" val="373665814"/>
                  </a:ext>
                </a:extLst>
              </a:tr>
              <a:tr h="482225">
                <a:tc>
                  <a:txBody>
                    <a:bodyPr/>
                    <a:lstStyle/>
                    <a:p>
                      <a:r>
                        <a:rPr lang="en-GB" sz="1800" dirty="0">
                          <a:solidFill>
                            <a:schemeClr val="bg1"/>
                          </a:solidFill>
                        </a:rPr>
                        <a:t>CPRD adjustment of baseline characteristics</a:t>
                      </a:r>
                    </a:p>
                  </a:txBody>
                  <a:tcPr>
                    <a:solidFill>
                      <a:schemeClr val="bg2"/>
                    </a:solidFill>
                  </a:tcPr>
                </a:tc>
                <a:tc>
                  <a:txBody>
                    <a:bodyPr/>
                    <a:lstStyle/>
                    <a:p>
                      <a:r>
                        <a:rPr lang="en-GB" sz="1800" dirty="0"/>
                        <a:t>Yes</a:t>
                      </a:r>
                    </a:p>
                  </a:txBody>
                  <a:tcPr/>
                </a:tc>
                <a:tc>
                  <a:txBody>
                    <a:bodyPr/>
                    <a:lstStyle/>
                    <a:p>
                      <a:r>
                        <a:rPr lang="en-GB" sz="1800" dirty="0"/>
                        <a:t>Yes</a:t>
                      </a:r>
                    </a:p>
                  </a:txBody>
                  <a:tcPr/>
                </a:tc>
                <a:extLst>
                  <a:ext uri="{0D108BD9-81ED-4DB2-BD59-A6C34878D82A}">
                    <a16:rowId xmlns:a16="http://schemas.microsoft.com/office/drawing/2014/main" val="3427977846"/>
                  </a:ext>
                </a:extLst>
              </a:tr>
              <a:tr h="482225">
                <a:tc>
                  <a:txBody>
                    <a:bodyPr/>
                    <a:lstStyle/>
                    <a:p>
                      <a:r>
                        <a:rPr lang="en-GB" sz="1800" dirty="0">
                          <a:solidFill>
                            <a:schemeClr val="bg1"/>
                          </a:solidFill>
                        </a:rPr>
                        <a:t>Mean age (overall target population)</a:t>
                      </a:r>
                    </a:p>
                  </a:txBody>
                  <a:tcPr>
                    <a:solidFill>
                      <a:schemeClr val="bg2"/>
                    </a:solidFill>
                  </a:tcPr>
                </a:tc>
                <a:tc>
                  <a:txBody>
                    <a:bodyPr/>
                    <a:lstStyle/>
                    <a:p>
                      <a:r>
                        <a:rPr lang="en-GB" sz="1800" dirty="0"/>
                        <a:t>64 years</a:t>
                      </a:r>
                    </a:p>
                  </a:txBody>
                  <a:tcPr/>
                </a:tc>
                <a:tc>
                  <a:txBody>
                    <a:bodyPr/>
                    <a:lstStyle/>
                    <a:p>
                      <a:r>
                        <a:rPr lang="en-GB" sz="1800" u="none" dirty="0"/>
                        <a:t>72.9</a:t>
                      </a:r>
                      <a:r>
                        <a:rPr lang="en-GB" sz="1800" dirty="0"/>
                        <a:t> years</a:t>
                      </a:r>
                    </a:p>
                  </a:txBody>
                  <a:tcPr/>
                </a:tc>
                <a:extLst>
                  <a:ext uri="{0D108BD9-81ED-4DB2-BD59-A6C34878D82A}">
                    <a16:rowId xmlns:a16="http://schemas.microsoft.com/office/drawing/2014/main" val="2237987566"/>
                  </a:ext>
                </a:extLst>
              </a:tr>
              <a:tr h="482225">
                <a:tc>
                  <a:txBody>
                    <a:bodyPr/>
                    <a:lstStyle/>
                    <a:p>
                      <a:r>
                        <a:rPr lang="en-GB" sz="1800" dirty="0">
                          <a:solidFill>
                            <a:schemeClr val="bg1"/>
                          </a:solidFill>
                        </a:rPr>
                        <a:t>Source of mean age</a:t>
                      </a:r>
                    </a:p>
                  </a:txBody>
                  <a:tcPr>
                    <a:solidFill>
                      <a:schemeClr val="bg2"/>
                    </a:solidFill>
                  </a:tcPr>
                </a:tc>
                <a:tc>
                  <a:txBody>
                    <a:bodyPr/>
                    <a:lstStyle/>
                    <a:p>
                      <a:r>
                        <a:rPr lang="en-GB" sz="1800" dirty="0"/>
                        <a:t>Separate CPRD dataset without formal CKD diagnosis</a:t>
                      </a:r>
                    </a:p>
                  </a:txBody>
                  <a:tcPr/>
                </a:tc>
                <a:tc>
                  <a:txBody>
                    <a:bodyPr/>
                    <a:lstStyle/>
                    <a:p>
                      <a:r>
                        <a:rPr lang="en-GB" sz="1800" dirty="0"/>
                        <a:t>Same as CPRD population</a:t>
                      </a:r>
                    </a:p>
                  </a:txBody>
                  <a:tcPr/>
                </a:tc>
                <a:extLst>
                  <a:ext uri="{0D108BD9-81ED-4DB2-BD59-A6C34878D82A}">
                    <a16:rowId xmlns:a16="http://schemas.microsoft.com/office/drawing/2014/main" val="3425403618"/>
                  </a:ext>
                </a:extLst>
              </a:tr>
              <a:tr h="279384">
                <a:tc>
                  <a:txBody>
                    <a:bodyPr/>
                    <a:lstStyle/>
                    <a:p>
                      <a:r>
                        <a:rPr lang="en-GB" sz="1800" dirty="0">
                          <a:solidFill>
                            <a:schemeClr val="bg1"/>
                          </a:solidFill>
                        </a:rPr>
                        <a:t>Subgroup 1 weighting</a:t>
                      </a:r>
                    </a:p>
                  </a:txBody>
                  <a:tcPr>
                    <a:solidFill>
                      <a:schemeClr val="bg2"/>
                    </a:solidFill>
                  </a:tcPr>
                </a:tc>
                <a:tc>
                  <a:txBody>
                    <a:bodyPr/>
                    <a:lstStyle/>
                    <a:p>
                      <a:r>
                        <a:rPr lang="en-GB" sz="1800" u="sng" dirty="0">
                          <a:solidFill>
                            <a:srgbClr val="000000"/>
                          </a:solidFill>
                          <a:highlight>
                            <a:srgbClr val="000000"/>
                          </a:highlight>
                        </a:rPr>
                        <a:t>*****</a:t>
                      </a:r>
                    </a:p>
                  </a:txBody>
                  <a:tcPr/>
                </a:tc>
                <a:tc>
                  <a:txBody>
                    <a:bodyPr/>
                    <a:lstStyle/>
                    <a:p>
                      <a:r>
                        <a:rPr lang="en-GB" sz="1800" u="sng" dirty="0">
                          <a:solidFill>
                            <a:srgbClr val="000000"/>
                          </a:solidFill>
                          <a:highlight>
                            <a:srgbClr val="000000"/>
                          </a:highlight>
                        </a:rPr>
                        <a:t>****</a:t>
                      </a:r>
                    </a:p>
                  </a:txBody>
                  <a:tcPr/>
                </a:tc>
                <a:extLst>
                  <a:ext uri="{0D108BD9-81ED-4DB2-BD59-A6C34878D82A}">
                    <a16:rowId xmlns:a16="http://schemas.microsoft.com/office/drawing/2014/main" val="113100679"/>
                  </a:ext>
                </a:extLst>
              </a:tr>
              <a:tr h="279384">
                <a:tc>
                  <a:txBody>
                    <a:bodyPr/>
                    <a:lstStyle/>
                    <a:p>
                      <a:r>
                        <a:rPr lang="en-GB" sz="1800" dirty="0">
                          <a:solidFill>
                            <a:schemeClr val="bg1"/>
                          </a:solidFill>
                        </a:rPr>
                        <a:t>Subgroup 2</a:t>
                      </a:r>
                      <a:r>
                        <a:rPr lang="de-DE" sz="1800" dirty="0">
                          <a:solidFill>
                            <a:schemeClr val="bg1"/>
                          </a:solidFill>
                        </a:rPr>
                        <a:t> </a:t>
                      </a:r>
                      <a:r>
                        <a:rPr lang="en-GB" sz="1800" dirty="0">
                          <a:solidFill>
                            <a:schemeClr val="bg1"/>
                          </a:solidFill>
                        </a:rPr>
                        <a:t>weighting</a:t>
                      </a:r>
                    </a:p>
                  </a:txBody>
                  <a:tcPr>
                    <a:solidFill>
                      <a:schemeClr val="bg2"/>
                    </a:solidFill>
                  </a:tcPr>
                </a:tc>
                <a:tc>
                  <a:txBody>
                    <a:bodyPr/>
                    <a:lstStyle/>
                    <a:p>
                      <a:r>
                        <a:rPr lang="en-GB" sz="1800" u="sng" dirty="0">
                          <a:solidFill>
                            <a:srgbClr val="000000"/>
                          </a:solidFill>
                          <a:highlight>
                            <a:srgbClr val="000000"/>
                          </a:highlight>
                        </a:rPr>
                        <a:t>****</a:t>
                      </a:r>
                    </a:p>
                  </a:txBody>
                  <a:tcPr/>
                </a:tc>
                <a:tc>
                  <a:txBody>
                    <a:bodyPr/>
                    <a:lstStyle/>
                    <a:p>
                      <a:r>
                        <a:rPr lang="en-GB" sz="1800" u="sng" dirty="0">
                          <a:solidFill>
                            <a:srgbClr val="000000"/>
                          </a:solidFill>
                          <a:highlight>
                            <a:srgbClr val="000000"/>
                          </a:highlight>
                        </a:rPr>
                        <a:t>*****</a:t>
                      </a:r>
                    </a:p>
                  </a:txBody>
                  <a:tcPr/>
                </a:tc>
                <a:extLst>
                  <a:ext uri="{0D108BD9-81ED-4DB2-BD59-A6C34878D82A}">
                    <a16:rowId xmlns:a16="http://schemas.microsoft.com/office/drawing/2014/main" val="1167330994"/>
                  </a:ext>
                </a:extLst>
              </a:tr>
              <a:tr h="279384">
                <a:tc>
                  <a:txBody>
                    <a:bodyPr/>
                    <a:lstStyle/>
                    <a:p>
                      <a:r>
                        <a:rPr lang="en-GB" sz="1800" dirty="0">
                          <a:solidFill>
                            <a:schemeClr val="bg1"/>
                          </a:solidFill>
                        </a:rPr>
                        <a:t>Subgroup 3 weighting</a:t>
                      </a:r>
                    </a:p>
                  </a:txBody>
                  <a:tcPr>
                    <a:solidFill>
                      <a:schemeClr val="bg2"/>
                    </a:solidFill>
                  </a:tcPr>
                </a:tc>
                <a:tc>
                  <a:txBody>
                    <a:bodyPr/>
                    <a:lstStyle/>
                    <a:p>
                      <a:r>
                        <a:rPr lang="en-GB" sz="1800" u="sng" dirty="0">
                          <a:solidFill>
                            <a:srgbClr val="000000"/>
                          </a:solidFill>
                          <a:highlight>
                            <a:srgbClr val="000000"/>
                          </a:highlight>
                        </a:rPr>
                        <a:t>*****</a:t>
                      </a:r>
                    </a:p>
                  </a:txBody>
                  <a:tcPr/>
                </a:tc>
                <a:tc>
                  <a:txBody>
                    <a:bodyPr/>
                    <a:lstStyle/>
                    <a:p>
                      <a:r>
                        <a:rPr lang="en-GB" sz="1800" u="sng" dirty="0">
                          <a:solidFill>
                            <a:srgbClr val="000000"/>
                          </a:solidFill>
                          <a:highlight>
                            <a:srgbClr val="000000"/>
                          </a:highlight>
                        </a:rPr>
                        <a:t>*****</a:t>
                      </a:r>
                    </a:p>
                  </a:txBody>
                  <a:tcPr/>
                </a:tc>
                <a:extLst>
                  <a:ext uri="{0D108BD9-81ED-4DB2-BD59-A6C34878D82A}">
                    <a16:rowId xmlns:a16="http://schemas.microsoft.com/office/drawing/2014/main" val="799570152"/>
                  </a:ext>
                </a:extLst>
              </a:tr>
            </a:tbl>
          </a:graphicData>
        </a:graphic>
      </p:graphicFrame>
      <p:sp>
        <p:nvSpPr>
          <p:cNvPr id="9" name="Rectangle 8">
            <a:extLst>
              <a:ext uri="{FF2B5EF4-FFF2-40B4-BE49-F238E27FC236}">
                <a16:creationId xmlns:a16="http://schemas.microsoft.com/office/drawing/2014/main" id="{B29D3C85-472E-4095-A051-7D0AEE81C236}"/>
              </a:ext>
            </a:extLst>
          </p:cNvPr>
          <p:cNvSpPr/>
          <p:nvPr/>
        </p:nvSpPr>
        <p:spPr>
          <a:xfrm>
            <a:off x="436058" y="5958822"/>
            <a:ext cx="9928767" cy="894153"/>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300"/>
              </a:spcAft>
            </a:pPr>
            <a:r>
              <a:rPr lang="en-GB" sz="1800" b="1" u="sng" dirty="0">
                <a:solidFill>
                  <a:schemeClr val="tx1"/>
                </a:solidFill>
              </a:rPr>
              <a:t>ERG critique:</a:t>
            </a:r>
            <a:r>
              <a:rPr lang="en-GB" sz="1800" dirty="0">
                <a:solidFill>
                  <a:schemeClr val="tx1"/>
                </a:solidFill>
              </a:rPr>
              <a:t> new CPRD dataset likely includes large number of people who do not have CKD. Most people with eGFR 60 to 75 ml/min/1.73 m</a:t>
            </a:r>
            <a:r>
              <a:rPr lang="en-GB" sz="1800" baseline="30000" dirty="0">
                <a:solidFill>
                  <a:schemeClr val="tx1"/>
                </a:solidFill>
              </a:rPr>
              <a:t>2</a:t>
            </a:r>
            <a:r>
              <a:rPr lang="en-GB" sz="1800" dirty="0">
                <a:solidFill>
                  <a:schemeClr val="tx1"/>
                </a:solidFill>
              </a:rPr>
              <a:t>, who would be a large proportion of new CPRD population, do not have other CKD markers</a:t>
            </a:r>
            <a:endParaRPr lang="en-GB" sz="1800" b="1" u="sng" dirty="0">
              <a:solidFill>
                <a:schemeClr val="tx1"/>
              </a:solidFill>
            </a:endParaRPr>
          </a:p>
        </p:txBody>
      </p:sp>
    </p:spTree>
    <p:extLst>
      <p:ext uri="{BB962C8B-B14F-4D97-AF65-F5344CB8AC3E}">
        <p14:creationId xmlns:p14="http://schemas.microsoft.com/office/powerpoint/2010/main" val="7039763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03DC8C49-179A-40A1-A10C-014F6A868280}"/>
              </a:ext>
            </a:extLst>
          </p:cNvPr>
          <p:cNvSpPr txBox="1"/>
          <p:nvPr/>
        </p:nvSpPr>
        <p:spPr>
          <a:xfrm>
            <a:off x="3002280" y="5547162"/>
            <a:ext cx="695488" cy="369332"/>
          </a:xfrm>
          <a:prstGeom prst="rect">
            <a:avLst/>
          </a:prstGeom>
          <a:noFill/>
        </p:spPr>
        <p:txBody>
          <a:bodyPr wrap="square" lIns="0" tIns="0" rIns="0" bIns="0" rtlCol="0" anchor="ctr">
            <a:spAutoFit/>
          </a:bodyPr>
          <a:lstStyle/>
          <a:p>
            <a:pPr algn="ctr"/>
            <a:r>
              <a:rPr lang="en-GB" sz="2400" b="1" dirty="0">
                <a:solidFill>
                  <a:schemeClr val="tx1"/>
                </a:solidFill>
              </a:rPr>
              <a:t>25</a:t>
            </a:r>
          </a:p>
        </p:txBody>
      </p:sp>
      <p:sp>
        <p:nvSpPr>
          <p:cNvPr id="15" name="TextBox 14">
            <a:extLst>
              <a:ext uri="{FF2B5EF4-FFF2-40B4-BE49-F238E27FC236}">
                <a16:creationId xmlns:a16="http://schemas.microsoft.com/office/drawing/2014/main" id="{253709F4-E6A5-4B14-A82A-10CA4B6661BA}"/>
              </a:ext>
            </a:extLst>
          </p:cNvPr>
          <p:cNvSpPr txBox="1"/>
          <p:nvPr/>
        </p:nvSpPr>
        <p:spPr>
          <a:xfrm>
            <a:off x="3002280" y="3795470"/>
            <a:ext cx="695488" cy="369332"/>
          </a:xfrm>
          <a:prstGeom prst="rect">
            <a:avLst/>
          </a:prstGeom>
          <a:noFill/>
        </p:spPr>
        <p:txBody>
          <a:bodyPr wrap="square" lIns="0" tIns="0" rIns="0" bIns="0" rtlCol="0" anchor="ctr">
            <a:spAutoFit/>
          </a:bodyPr>
          <a:lstStyle/>
          <a:p>
            <a:pPr algn="ctr"/>
            <a:r>
              <a:rPr lang="en-GB" sz="2400" b="1" dirty="0">
                <a:solidFill>
                  <a:schemeClr val="tx1"/>
                </a:solidFill>
              </a:rPr>
              <a:t>75</a:t>
            </a:r>
          </a:p>
        </p:txBody>
      </p:sp>
      <p:sp>
        <p:nvSpPr>
          <p:cNvPr id="5" name="Slide Number Placeholder 2">
            <a:extLst>
              <a:ext uri="{FF2B5EF4-FFF2-40B4-BE49-F238E27FC236}">
                <a16:creationId xmlns:a16="http://schemas.microsoft.com/office/drawing/2014/main" id="{54803A56-4C7E-43DD-8EA9-B522B9777E8D}"/>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solidFill>
                  <a:srgbClr val="000000"/>
                </a:solidFill>
              </a:rPr>
              <a:pPr algn="ctr"/>
              <a:t>24</a:t>
            </a:fld>
            <a:endParaRPr lang="en-GB" dirty="0">
              <a:solidFill>
                <a:srgbClr val="000000"/>
              </a:solidFill>
            </a:endParaRPr>
          </a:p>
        </p:txBody>
      </p:sp>
      <p:sp>
        <p:nvSpPr>
          <p:cNvPr id="8" name="Title 1">
            <a:extLst>
              <a:ext uri="{FF2B5EF4-FFF2-40B4-BE49-F238E27FC236}">
                <a16:creationId xmlns:a16="http://schemas.microsoft.com/office/drawing/2014/main" id="{EAEB974A-0769-43DD-9987-8E75D1BD2E0C}"/>
              </a:ext>
            </a:extLst>
          </p:cNvPr>
          <p:cNvSpPr txBox="1">
            <a:spLocks noChangeArrowheads="1"/>
          </p:cNvSpPr>
          <p:nvPr/>
        </p:nvSpPr>
        <p:spPr>
          <a:xfrm>
            <a:off x="528955" y="246688"/>
            <a:ext cx="9928767"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pPr>
              <a:lnSpc>
                <a:spcPct val="100000"/>
              </a:lnSpc>
            </a:pPr>
            <a:r>
              <a:rPr lang="en-GB" sz="3200" dirty="0"/>
              <a:t>Issue 1: </a:t>
            </a:r>
            <a:r>
              <a:rPr lang="en-GB" sz="2800" dirty="0"/>
              <a:t>Should dapagliflozin be recommended in people with type 2 diabetes and a </a:t>
            </a:r>
            <a:r>
              <a:rPr lang="en-GB" sz="2800" dirty="0" err="1"/>
              <a:t>uACR</a:t>
            </a:r>
            <a:r>
              <a:rPr lang="en-GB" sz="2800" dirty="0"/>
              <a:t> less than 3 mg/mmol?</a:t>
            </a:r>
            <a:endParaRPr lang="en-GB" altLang="en-US" sz="3200" dirty="0"/>
          </a:p>
        </p:txBody>
      </p:sp>
      <p:sp>
        <p:nvSpPr>
          <p:cNvPr id="9" name="Rectangle 8">
            <a:extLst>
              <a:ext uri="{FF2B5EF4-FFF2-40B4-BE49-F238E27FC236}">
                <a16:creationId xmlns:a16="http://schemas.microsoft.com/office/drawing/2014/main" id="{2659DEBC-838C-4667-A5B8-2D38E5485597}"/>
              </a:ext>
            </a:extLst>
          </p:cNvPr>
          <p:cNvSpPr/>
          <p:nvPr/>
        </p:nvSpPr>
        <p:spPr>
          <a:xfrm>
            <a:off x="3697768" y="3027631"/>
            <a:ext cx="6480012" cy="3755286"/>
          </a:xfrm>
          <a:prstGeom prst="rect">
            <a:avLst/>
          </a:prstGeom>
          <a:solidFill>
            <a:schemeClr val="accent6">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extBox 11">
            <a:extLst>
              <a:ext uri="{FF2B5EF4-FFF2-40B4-BE49-F238E27FC236}">
                <a16:creationId xmlns:a16="http://schemas.microsoft.com/office/drawing/2014/main" id="{E568E697-E167-46EC-9428-1BBA59303D87}"/>
              </a:ext>
            </a:extLst>
          </p:cNvPr>
          <p:cNvSpPr txBox="1"/>
          <p:nvPr/>
        </p:nvSpPr>
        <p:spPr>
          <a:xfrm>
            <a:off x="616688" y="2282766"/>
            <a:ext cx="2148368" cy="646331"/>
          </a:xfrm>
          <a:prstGeom prst="rect">
            <a:avLst/>
          </a:prstGeom>
          <a:noFill/>
        </p:spPr>
        <p:txBody>
          <a:bodyPr wrap="square" lIns="0" tIns="0" rIns="0" bIns="0" rtlCol="0">
            <a:spAutoFit/>
          </a:bodyPr>
          <a:lstStyle/>
          <a:p>
            <a:pPr algn="ctr"/>
            <a:r>
              <a:rPr lang="en-GB" sz="2400" b="1" dirty="0">
                <a:solidFill>
                  <a:schemeClr val="tx1"/>
                </a:solidFill>
              </a:rPr>
              <a:t>eGFR</a:t>
            </a:r>
          </a:p>
          <a:p>
            <a:pPr algn="ctr"/>
            <a:r>
              <a:rPr lang="en-GB" sz="1800" dirty="0"/>
              <a:t>(mL/min/1.73 m</a:t>
            </a:r>
            <a:r>
              <a:rPr lang="en-GB" sz="1800" baseline="30000" dirty="0"/>
              <a:t>2</a:t>
            </a:r>
            <a:r>
              <a:rPr lang="en-GB" sz="1800" dirty="0"/>
              <a:t>)</a:t>
            </a:r>
            <a:endParaRPr lang="en-GB" sz="1800" dirty="0">
              <a:solidFill>
                <a:schemeClr val="tx1"/>
              </a:solidFill>
            </a:endParaRPr>
          </a:p>
        </p:txBody>
      </p:sp>
      <p:sp>
        <p:nvSpPr>
          <p:cNvPr id="13" name="Rectangle 7">
            <a:extLst>
              <a:ext uri="{FF2B5EF4-FFF2-40B4-BE49-F238E27FC236}">
                <a16:creationId xmlns:a16="http://schemas.microsoft.com/office/drawing/2014/main" id="{BB1621AA-9130-418C-817F-FF09466ED843}"/>
              </a:ext>
            </a:extLst>
          </p:cNvPr>
          <p:cNvSpPr/>
          <p:nvPr/>
        </p:nvSpPr>
        <p:spPr>
          <a:xfrm>
            <a:off x="3708399" y="3027629"/>
            <a:ext cx="6469381" cy="3755287"/>
          </a:xfrm>
          <a:custGeom>
            <a:avLst/>
            <a:gdLst>
              <a:gd name="connsiteX0" fmla="*/ 0 w 6273210"/>
              <a:gd name="connsiteY0" fmla="*/ 0 h 4601751"/>
              <a:gd name="connsiteX1" fmla="*/ 6273210 w 6273210"/>
              <a:gd name="connsiteY1" fmla="*/ 0 h 4601751"/>
              <a:gd name="connsiteX2" fmla="*/ 6273210 w 6273210"/>
              <a:gd name="connsiteY2" fmla="*/ 4601751 h 4601751"/>
              <a:gd name="connsiteX3" fmla="*/ 0 w 6273210"/>
              <a:gd name="connsiteY3" fmla="*/ 4601751 h 4601751"/>
              <a:gd name="connsiteX4" fmla="*/ 0 w 6273210"/>
              <a:gd name="connsiteY4" fmla="*/ 0 h 4601751"/>
              <a:gd name="connsiteX0" fmla="*/ 6273210 w 6364650"/>
              <a:gd name="connsiteY0" fmla="*/ 4601751 h 4693191"/>
              <a:gd name="connsiteX1" fmla="*/ 0 w 6364650"/>
              <a:gd name="connsiteY1" fmla="*/ 4601751 h 4693191"/>
              <a:gd name="connsiteX2" fmla="*/ 0 w 6364650"/>
              <a:gd name="connsiteY2" fmla="*/ 0 h 4693191"/>
              <a:gd name="connsiteX3" fmla="*/ 6273210 w 6364650"/>
              <a:gd name="connsiteY3" fmla="*/ 0 h 4693191"/>
              <a:gd name="connsiteX4" fmla="*/ 6364650 w 6364650"/>
              <a:gd name="connsiteY4" fmla="*/ 4693191 h 4693191"/>
              <a:gd name="connsiteX0" fmla="*/ 6273210 w 6273210"/>
              <a:gd name="connsiteY0" fmla="*/ 4601751 h 4601751"/>
              <a:gd name="connsiteX1" fmla="*/ 0 w 6273210"/>
              <a:gd name="connsiteY1" fmla="*/ 4601751 h 4601751"/>
              <a:gd name="connsiteX2" fmla="*/ 0 w 6273210"/>
              <a:gd name="connsiteY2" fmla="*/ 0 h 4601751"/>
              <a:gd name="connsiteX3" fmla="*/ 6273210 w 6273210"/>
              <a:gd name="connsiteY3" fmla="*/ 0 h 4601751"/>
              <a:gd name="connsiteX0" fmla="*/ 0 w 6273210"/>
              <a:gd name="connsiteY0" fmla="*/ 4601751 h 4601751"/>
              <a:gd name="connsiteX1" fmla="*/ 0 w 6273210"/>
              <a:gd name="connsiteY1" fmla="*/ 0 h 4601751"/>
              <a:gd name="connsiteX2" fmla="*/ 6273210 w 6273210"/>
              <a:gd name="connsiteY2" fmla="*/ 0 h 4601751"/>
            </a:gdLst>
            <a:ahLst/>
            <a:cxnLst>
              <a:cxn ang="0">
                <a:pos x="connsiteX0" y="connsiteY0"/>
              </a:cxn>
              <a:cxn ang="0">
                <a:pos x="connsiteX1" y="connsiteY1"/>
              </a:cxn>
              <a:cxn ang="0">
                <a:pos x="connsiteX2" y="connsiteY2"/>
              </a:cxn>
            </a:cxnLst>
            <a:rect l="l" t="t" r="r" b="b"/>
            <a:pathLst>
              <a:path w="6273210" h="4601751">
                <a:moveTo>
                  <a:pt x="0" y="4601751"/>
                </a:moveTo>
                <a:lnTo>
                  <a:pt x="0" y="0"/>
                </a:lnTo>
                <a:lnTo>
                  <a:pt x="6273210" y="0"/>
                </a:ln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8077E839-2868-418F-9847-341781AA2D1B}"/>
              </a:ext>
            </a:extLst>
          </p:cNvPr>
          <p:cNvCxnSpPr>
            <a:cxnSpLocks/>
          </p:cNvCxnSpPr>
          <p:nvPr/>
        </p:nvCxnSpPr>
        <p:spPr>
          <a:xfrm>
            <a:off x="7001244" y="2870931"/>
            <a:ext cx="0" cy="288000"/>
          </a:xfrm>
          <a:prstGeom prst="line">
            <a:avLst/>
          </a:prstGeom>
          <a:ln w="38100"/>
        </p:spPr>
        <p:style>
          <a:lnRef idx="1">
            <a:schemeClr val="accent1"/>
          </a:lnRef>
          <a:fillRef idx="0">
            <a:schemeClr val="accent1"/>
          </a:fillRef>
          <a:effectRef idx="0">
            <a:schemeClr val="accent1"/>
          </a:effectRef>
          <a:fontRef idx="minor">
            <a:schemeClr val="tx1"/>
          </a:fontRef>
        </p:style>
      </p:cxnSp>
      <p:graphicFrame>
        <p:nvGraphicFramePr>
          <p:cNvPr id="19" name="Table 18">
            <a:extLst>
              <a:ext uri="{FF2B5EF4-FFF2-40B4-BE49-F238E27FC236}">
                <a16:creationId xmlns:a16="http://schemas.microsoft.com/office/drawing/2014/main" id="{39C14F5A-5519-490D-8A8C-36EE91838336}"/>
              </a:ext>
            </a:extLst>
          </p:cNvPr>
          <p:cNvGraphicFramePr>
            <a:graphicFrameLocks noGrp="1"/>
          </p:cNvGraphicFramePr>
          <p:nvPr>
            <p:extLst>
              <p:ext uri="{D42A27DB-BD31-4B8C-83A1-F6EECF244321}">
                <p14:modId xmlns:p14="http://schemas.microsoft.com/office/powerpoint/2010/main" val="1448183502"/>
              </p:ext>
            </p:extLst>
          </p:nvPr>
        </p:nvGraphicFramePr>
        <p:xfrm>
          <a:off x="502388" y="3027636"/>
          <a:ext cx="2393210" cy="3755286"/>
        </p:xfrm>
        <a:graphic>
          <a:graphicData uri="http://schemas.openxmlformats.org/drawingml/2006/table">
            <a:tbl>
              <a:tblPr bandRow="1">
                <a:tableStyleId>{F5AB1C69-6EDB-4FF4-983F-18BD219EF322}</a:tableStyleId>
              </a:tblPr>
              <a:tblGrid>
                <a:gridCol w="653312">
                  <a:extLst>
                    <a:ext uri="{9D8B030D-6E8A-4147-A177-3AD203B41FA5}">
                      <a16:colId xmlns:a16="http://schemas.microsoft.com/office/drawing/2014/main" val="3800953574"/>
                    </a:ext>
                  </a:extLst>
                </a:gridCol>
                <a:gridCol w="838200">
                  <a:extLst>
                    <a:ext uri="{9D8B030D-6E8A-4147-A177-3AD203B41FA5}">
                      <a16:colId xmlns:a16="http://schemas.microsoft.com/office/drawing/2014/main" val="796327164"/>
                    </a:ext>
                  </a:extLst>
                </a:gridCol>
                <a:gridCol w="901698">
                  <a:extLst>
                    <a:ext uri="{9D8B030D-6E8A-4147-A177-3AD203B41FA5}">
                      <a16:colId xmlns:a16="http://schemas.microsoft.com/office/drawing/2014/main" val="3064705788"/>
                    </a:ext>
                  </a:extLst>
                </a:gridCol>
              </a:tblGrid>
              <a:tr h="625881">
                <a:tc>
                  <a:txBody>
                    <a:bodyPr/>
                    <a:lstStyle/>
                    <a:p>
                      <a:pPr algn="ctr"/>
                      <a:r>
                        <a:rPr lang="en-GB" sz="1600" b="1" dirty="0">
                          <a:solidFill>
                            <a:schemeClr val="tx1"/>
                          </a:solidFill>
                        </a:rPr>
                        <a:t>G1</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&gt;90</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600" dirty="0">
                          <a:solidFill>
                            <a:schemeClr val="tx1"/>
                          </a:solidFill>
                        </a:rPr>
                        <a:t>Norm/ high</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426609050"/>
                  </a:ext>
                </a:extLst>
              </a:tr>
              <a:tr h="625881">
                <a:tc>
                  <a:txBody>
                    <a:bodyPr/>
                    <a:lstStyle/>
                    <a:p>
                      <a:pPr algn="ctr"/>
                      <a:r>
                        <a:rPr lang="en-GB" sz="1600" b="1" dirty="0">
                          <a:solidFill>
                            <a:schemeClr val="tx1"/>
                          </a:solidFill>
                        </a:rPr>
                        <a:t>G2</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60-89</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Mild</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62109906"/>
                  </a:ext>
                </a:extLst>
              </a:tr>
              <a:tr h="625881">
                <a:tc>
                  <a:txBody>
                    <a:bodyPr/>
                    <a:lstStyle/>
                    <a:p>
                      <a:pPr algn="ctr"/>
                      <a:r>
                        <a:rPr lang="en-GB" sz="1600" b="1" dirty="0">
                          <a:solidFill>
                            <a:schemeClr val="tx1"/>
                          </a:solidFill>
                        </a:rPr>
                        <a:t>G3a</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45-59</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Mild/ mod</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68223719"/>
                  </a:ext>
                </a:extLst>
              </a:tr>
              <a:tr h="625881">
                <a:tc>
                  <a:txBody>
                    <a:bodyPr/>
                    <a:lstStyle/>
                    <a:p>
                      <a:pPr algn="ctr"/>
                      <a:r>
                        <a:rPr lang="en-GB" sz="1600" b="1" dirty="0">
                          <a:solidFill>
                            <a:schemeClr val="tx1"/>
                          </a:solidFill>
                        </a:rPr>
                        <a:t>G3b</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30-44</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Mod/ severe</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35849563"/>
                  </a:ext>
                </a:extLst>
              </a:tr>
              <a:tr h="625881">
                <a:tc>
                  <a:txBody>
                    <a:bodyPr/>
                    <a:lstStyle/>
                    <a:p>
                      <a:pPr algn="ctr"/>
                      <a:r>
                        <a:rPr lang="en-GB" sz="1600" b="1" dirty="0">
                          <a:solidFill>
                            <a:schemeClr val="tx1"/>
                          </a:solidFill>
                        </a:rPr>
                        <a:t>G4</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15-29</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Severe</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39008339"/>
                  </a:ext>
                </a:extLst>
              </a:tr>
              <a:tr h="625881">
                <a:tc>
                  <a:txBody>
                    <a:bodyPr/>
                    <a:lstStyle/>
                    <a:p>
                      <a:pPr algn="ctr"/>
                      <a:r>
                        <a:rPr lang="en-GB" sz="1600" b="1" dirty="0">
                          <a:solidFill>
                            <a:schemeClr val="tx1"/>
                          </a:solidFill>
                        </a:rPr>
                        <a:t>G5</a:t>
                      </a:r>
                      <a:endParaRPr lang="en-GB" sz="1600" b="1" baseline="30000" dirty="0">
                        <a:solidFill>
                          <a:schemeClr val="tx1"/>
                        </a:solidFill>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&lt;15</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Kidney failure</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68135719"/>
                  </a:ext>
                </a:extLst>
              </a:tr>
            </a:tbl>
          </a:graphicData>
        </a:graphic>
      </p:graphicFrame>
      <p:graphicFrame>
        <p:nvGraphicFramePr>
          <p:cNvPr id="20" name="Table 19">
            <a:extLst>
              <a:ext uri="{FF2B5EF4-FFF2-40B4-BE49-F238E27FC236}">
                <a16:creationId xmlns:a16="http://schemas.microsoft.com/office/drawing/2014/main" id="{25881F79-91C3-4F50-A472-7CCEC9AD19AD}"/>
              </a:ext>
            </a:extLst>
          </p:cNvPr>
          <p:cNvGraphicFramePr>
            <a:graphicFrameLocks noGrp="1"/>
          </p:cNvGraphicFramePr>
          <p:nvPr>
            <p:extLst>
              <p:ext uri="{D42A27DB-BD31-4B8C-83A1-F6EECF244321}">
                <p14:modId xmlns:p14="http://schemas.microsoft.com/office/powerpoint/2010/main" val="2401506430"/>
              </p:ext>
            </p:extLst>
          </p:nvPr>
        </p:nvGraphicFramePr>
        <p:xfrm>
          <a:off x="3708399" y="1675656"/>
          <a:ext cx="6469381" cy="731520"/>
        </p:xfrm>
        <a:graphic>
          <a:graphicData uri="http://schemas.openxmlformats.org/drawingml/2006/table">
            <a:tbl>
              <a:tblPr bandRow="1">
                <a:tableStyleId>{F5AB1C69-6EDB-4FF4-983F-18BD219EF322}</a:tableStyleId>
              </a:tblPr>
              <a:tblGrid>
                <a:gridCol w="1982211">
                  <a:extLst>
                    <a:ext uri="{9D8B030D-6E8A-4147-A177-3AD203B41FA5}">
                      <a16:colId xmlns:a16="http://schemas.microsoft.com/office/drawing/2014/main" val="299823875"/>
                    </a:ext>
                  </a:extLst>
                </a:gridCol>
                <a:gridCol w="2223019">
                  <a:extLst>
                    <a:ext uri="{9D8B030D-6E8A-4147-A177-3AD203B41FA5}">
                      <a16:colId xmlns:a16="http://schemas.microsoft.com/office/drawing/2014/main" val="3611824987"/>
                    </a:ext>
                  </a:extLst>
                </a:gridCol>
                <a:gridCol w="2264151">
                  <a:extLst>
                    <a:ext uri="{9D8B030D-6E8A-4147-A177-3AD203B41FA5}">
                      <a16:colId xmlns:a16="http://schemas.microsoft.com/office/drawing/2014/main" val="1345499536"/>
                    </a:ext>
                  </a:extLst>
                </a:gridCol>
              </a:tblGrid>
              <a:tr h="0">
                <a:tc>
                  <a:txBody>
                    <a:bodyPr/>
                    <a:lstStyle/>
                    <a:p>
                      <a:pPr algn="ctr"/>
                      <a:r>
                        <a:rPr lang="en-GB" sz="1800" b="1" dirty="0">
                          <a:solidFill>
                            <a:schemeClr val="tx1"/>
                          </a:solidFill>
                        </a:rPr>
                        <a:t>A1</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b="1" dirty="0">
                          <a:solidFill>
                            <a:schemeClr val="tx1"/>
                          </a:solidFill>
                        </a:rPr>
                        <a:t>A2</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b="1" dirty="0">
                          <a:solidFill>
                            <a:schemeClr val="tx1"/>
                          </a:solidFill>
                        </a:rPr>
                        <a:t>A3</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671306169"/>
                  </a:ext>
                </a:extLst>
              </a:tr>
              <a:tr h="0">
                <a:tc>
                  <a:txBody>
                    <a:bodyPr/>
                    <a:lstStyle/>
                    <a:p>
                      <a:pPr algn="ctr"/>
                      <a:r>
                        <a:rPr lang="en-GB" sz="1800" b="0" dirty="0">
                          <a:solidFill>
                            <a:schemeClr val="tx1"/>
                          </a:solidFill>
                        </a:rPr>
                        <a:t>&lt;3 (norm/mild)</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b="0" dirty="0">
                          <a:solidFill>
                            <a:schemeClr val="tx1"/>
                          </a:solidFill>
                        </a:rPr>
                        <a:t>3-30 (mod)</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b="0" dirty="0">
                          <a:solidFill>
                            <a:schemeClr val="tx1"/>
                          </a:solidFill>
                        </a:rPr>
                        <a:t>&gt;30 (severe)</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49084229"/>
                  </a:ext>
                </a:extLst>
              </a:tr>
            </a:tbl>
          </a:graphicData>
        </a:graphic>
      </p:graphicFrame>
      <p:sp>
        <p:nvSpPr>
          <p:cNvPr id="21" name="TextBox 20">
            <a:extLst>
              <a:ext uri="{FF2B5EF4-FFF2-40B4-BE49-F238E27FC236}">
                <a16:creationId xmlns:a16="http://schemas.microsoft.com/office/drawing/2014/main" id="{C0BD07E6-8FF0-4B96-A457-C46490A355F8}"/>
              </a:ext>
            </a:extLst>
          </p:cNvPr>
          <p:cNvSpPr txBox="1"/>
          <p:nvPr/>
        </p:nvSpPr>
        <p:spPr>
          <a:xfrm>
            <a:off x="6653500" y="2486652"/>
            <a:ext cx="695488" cy="369332"/>
          </a:xfrm>
          <a:prstGeom prst="rect">
            <a:avLst/>
          </a:prstGeom>
          <a:noFill/>
        </p:spPr>
        <p:txBody>
          <a:bodyPr wrap="square" lIns="0" tIns="0" rIns="0" bIns="0" rtlCol="0" anchor="ctr">
            <a:spAutoFit/>
          </a:bodyPr>
          <a:lstStyle/>
          <a:p>
            <a:pPr algn="ctr"/>
            <a:r>
              <a:rPr lang="en-GB" sz="2400" b="1" dirty="0">
                <a:solidFill>
                  <a:schemeClr val="tx1"/>
                </a:solidFill>
              </a:rPr>
              <a:t>22.6</a:t>
            </a:r>
          </a:p>
        </p:txBody>
      </p:sp>
      <p:sp>
        <p:nvSpPr>
          <p:cNvPr id="22" name="Rectangle 21">
            <a:extLst>
              <a:ext uri="{FF2B5EF4-FFF2-40B4-BE49-F238E27FC236}">
                <a16:creationId xmlns:a16="http://schemas.microsoft.com/office/drawing/2014/main" id="{A1894A54-D520-44DC-9255-DE6007E21F43}"/>
              </a:ext>
            </a:extLst>
          </p:cNvPr>
          <p:cNvSpPr/>
          <p:nvPr/>
        </p:nvSpPr>
        <p:spPr>
          <a:xfrm>
            <a:off x="7001244" y="3980136"/>
            <a:ext cx="3176536" cy="1751692"/>
          </a:xfrm>
          <a:prstGeom prst="rect">
            <a:avLst/>
          </a:prstGeom>
          <a:solidFill>
            <a:schemeClr val="bg2">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With or without T2DM</a:t>
            </a:r>
          </a:p>
        </p:txBody>
      </p:sp>
      <p:cxnSp>
        <p:nvCxnSpPr>
          <p:cNvPr id="23" name="Straight Connector 22">
            <a:extLst>
              <a:ext uri="{FF2B5EF4-FFF2-40B4-BE49-F238E27FC236}">
                <a16:creationId xmlns:a16="http://schemas.microsoft.com/office/drawing/2014/main" id="{90225598-8891-43D2-A695-E1750BC21998}"/>
              </a:ext>
            </a:extLst>
          </p:cNvPr>
          <p:cNvCxnSpPr/>
          <p:nvPr/>
        </p:nvCxnSpPr>
        <p:spPr>
          <a:xfrm>
            <a:off x="3886825" y="3980136"/>
            <a:ext cx="311441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5479285-9D9B-4D76-BE69-66001CEC1F00}"/>
              </a:ext>
            </a:extLst>
          </p:cNvPr>
          <p:cNvCxnSpPr/>
          <p:nvPr/>
        </p:nvCxnSpPr>
        <p:spPr>
          <a:xfrm>
            <a:off x="3886825" y="5731828"/>
            <a:ext cx="311441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824C67F-83C9-493B-B0ED-BAD7E4232C6D}"/>
              </a:ext>
            </a:extLst>
          </p:cNvPr>
          <p:cNvCxnSpPr>
            <a:cxnSpLocks/>
          </p:cNvCxnSpPr>
          <p:nvPr/>
        </p:nvCxnSpPr>
        <p:spPr>
          <a:xfrm>
            <a:off x="7001244" y="3158931"/>
            <a:ext cx="0" cy="821205"/>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6C43280C-5ED1-4153-9D47-8ADDB165EE2C}"/>
              </a:ext>
            </a:extLst>
          </p:cNvPr>
          <p:cNvSpPr txBox="1"/>
          <p:nvPr/>
        </p:nvSpPr>
        <p:spPr>
          <a:xfrm>
            <a:off x="3719030" y="1259900"/>
            <a:ext cx="6458750" cy="369332"/>
          </a:xfrm>
          <a:prstGeom prst="rect">
            <a:avLst/>
          </a:prstGeom>
          <a:noFill/>
        </p:spPr>
        <p:txBody>
          <a:bodyPr wrap="square" lIns="0" tIns="0" rIns="0" bIns="0" rtlCol="0">
            <a:spAutoFit/>
          </a:bodyPr>
          <a:lstStyle/>
          <a:p>
            <a:pPr algn="ctr"/>
            <a:r>
              <a:rPr lang="en-GB" sz="2400" b="1" dirty="0" err="1"/>
              <a:t>uACR</a:t>
            </a:r>
            <a:r>
              <a:rPr lang="en-GB" sz="2400" b="1" dirty="0">
                <a:solidFill>
                  <a:schemeClr val="tx1"/>
                </a:solidFill>
              </a:rPr>
              <a:t> </a:t>
            </a:r>
            <a:r>
              <a:rPr lang="en-GB" sz="1800" dirty="0">
                <a:solidFill>
                  <a:schemeClr val="tx1"/>
                </a:solidFill>
              </a:rPr>
              <a:t>(mg/mmol)</a:t>
            </a:r>
          </a:p>
        </p:txBody>
      </p:sp>
      <p:sp>
        <p:nvSpPr>
          <p:cNvPr id="27" name="TextBox 26">
            <a:extLst>
              <a:ext uri="{FF2B5EF4-FFF2-40B4-BE49-F238E27FC236}">
                <a16:creationId xmlns:a16="http://schemas.microsoft.com/office/drawing/2014/main" id="{1F5AA0A7-4E27-49B8-993E-3BC97C785D66}"/>
              </a:ext>
            </a:extLst>
          </p:cNvPr>
          <p:cNvSpPr txBox="1"/>
          <p:nvPr/>
        </p:nvSpPr>
        <p:spPr>
          <a:xfrm>
            <a:off x="1721301" y="6916153"/>
            <a:ext cx="7642621" cy="646331"/>
          </a:xfrm>
          <a:prstGeom prst="rect">
            <a:avLst/>
          </a:prstGeom>
          <a:noFill/>
        </p:spPr>
        <p:txBody>
          <a:bodyPr wrap="square" lIns="0" tIns="0" rIns="0" bIns="0" rtlCol="0">
            <a:spAutoFit/>
          </a:bodyPr>
          <a:lstStyle/>
          <a:p>
            <a:pPr algn="ctr"/>
            <a:r>
              <a:rPr lang="en-GB" sz="1400" dirty="0" err="1"/>
              <a:t>ACEi</a:t>
            </a:r>
            <a:r>
              <a:rPr lang="en-GB" sz="1400" dirty="0"/>
              <a:t>: Angiotensin converting enzyme inhibitor; ARB: Angiotensin receptor blocker; CKD: Chronic kidney disease; eGFR: Estimated glomerular filtration rate; T2DM: Type 2 diabetes mellitus; </a:t>
            </a:r>
            <a:r>
              <a:rPr lang="en-GB" sz="1400" dirty="0" err="1"/>
              <a:t>uACR</a:t>
            </a:r>
            <a:r>
              <a:rPr lang="en-GB" sz="1400" dirty="0"/>
              <a:t>: Urine albumin-to-creatinine ratio</a:t>
            </a:r>
          </a:p>
        </p:txBody>
      </p:sp>
      <p:cxnSp>
        <p:nvCxnSpPr>
          <p:cNvPr id="28" name="Straight Connector 27">
            <a:extLst>
              <a:ext uri="{FF2B5EF4-FFF2-40B4-BE49-F238E27FC236}">
                <a16:creationId xmlns:a16="http://schemas.microsoft.com/office/drawing/2014/main" id="{7A3D20AD-CA98-43AE-A215-BFF57D93F9E8}"/>
              </a:ext>
            </a:extLst>
          </p:cNvPr>
          <p:cNvCxnSpPr>
            <a:cxnSpLocks/>
          </p:cNvCxnSpPr>
          <p:nvPr/>
        </p:nvCxnSpPr>
        <p:spPr>
          <a:xfrm>
            <a:off x="5702091" y="2883629"/>
            <a:ext cx="0" cy="28800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9CE1E6F7-5CA3-40C3-9885-67730841E55E}"/>
              </a:ext>
            </a:extLst>
          </p:cNvPr>
          <p:cNvSpPr txBox="1"/>
          <p:nvPr/>
        </p:nvSpPr>
        <p:spPr>
          <a:xfrm>
            <a:off x="5354347" y="2485873"/>
            <a:ext cx="695488" cy="369332"/>
          </a:xfrm>
          <a:prstGeom prst="rect">
            <a:avLst/>
          </a:prstGeom>
          <a:noFill/>
        </p:spPr>
        <p:txBody>
          <a:bodyPr wrap="square" lIns="0" tIns="0" rIns="0" bIns="0" rtlCol="0" anchor="ctr">
            <a:spAutoFit/>
          </a:bodyPr>
          <a:lstStyle/>
          <a:p>
            <a:pPr algn="ctr"/>
            <a:r>
              <a:rPr lang="en-GB" sz="2400" b="1" dirty="0">
                <a:solidFill>
                  <a:schemeClr val="tx1"/>
                </a:solidFill>
              </a:rPr>
              <a:t>3</a:t>
            </a:r>
          </a:p>
        </p:txBody>
      </p:sp>
      <p:sp>
        <p:nvSpPr>
          <p:cNvPr id="30" name="Rectangle 29">
            <a:extLst>
              <a:ext uri="{FF2B5EF4-FFF2-40B4-BE49-F238E27FC236}">
                <a16:creationId xmlns:a16="http://schemas.microsoft.com/office/drawing/2014/main" id="{02CA501F-5E1C-4369-8844-DD42108BCA78}"/>
              </a:ext>
            </a:extLst>
          </p:cNvPr>
          <p:cNvSpPr/>
          <p:nvPr/>
        </p:nvSpPr>
        <p:spPr>
          <a:xfrm>
            <a:off x="5702091" y="3980136"/>
            <a:ext cx="1299153" cy="1751692"/>
          </a:xfrm>
          <a:prstGeom prst="rect">
            <a:avLst/>
          </a:prstGeom>
          <a:solidFill>
            <a:schemeClr val="bg2">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With T2DM</a:t>
            </a:r>
          </a:p>
        </p:txBody>
      </p:sp>
      <p:sp>
        <p:nvSpPr>
          <p:cNvPr id="31" name="TextBox 30">
            <a:extLst>
              <a:ext uri="{FF2B5EF4-FFF2-40B4-BE49-F238E27FC236}">
                <a16:creationId xmlns:a16="http://schemas.microsoft.com/office/drawing/2014/main" id="{6415A5F4-6134-4FAF-ABF0-6F09213E632F}"/>
              </a:ext>
            </a:extLst>
          </p:cNvPr>
          <p:cNvSpPr txBox="1"/>
          <p:nvPr/>
        </p:nvSpPr>
        <p:spPr>
          <a:xfrm>
            <a:off x="6351667" y="5777994"/>
            <a:ext cx="3167598" cy="276999"/>
          </a:xfrm>
          <a:prstGeom prst="rect">
            <a:avLst/>
          </a:prstGeom>
          <a:noFill/>
        </p:spPr>
        <p:txBody>
          <a:bodyPr wrap="none" lIns="0" tIns="0" rIns="0" bIns="0" rtlCol="0">
            <a:spAutoFit/>
          </a:bodyPr>
          <a:lstStyle/>
          <a:p>
            <a:r>
              <a:rPr lang="en-GB" sz="1800" dirty="0">
                <a:solidFill>
                  <a:schemeClr val="tx1"/>
                </a:solidFill>
              </a:rPr>
              <a:t>All having optimised </a:t>
            </a:r>
            <a:r>
              <a:rPr lang="en-GB" sz="1800" dirty="0" err="1">
                <a:solidFill>
                  <a:schemeClr val="tx1"/>
                </a:solidFill>
              </a:rPr>
              <a:t>ACEi</a:t>
            </a:r>
            <a:r>
              <a:rPr lang="en-GB" sz="1800" dirty="0">
                <a:solidFill>
                  <a:schemeClr val="tx1"/>
                </a:solidFill>
              </a:rPr>
              <a:t>/ARB</a:t>
            </a:r>
          </a:p>
        </p:txBody>
      </p:sp>
      <p:sp>
        <p:nvSpPr>
          <p:cNvPr id="32" name="Rectangle 31">
            <a:extLst>
              <a:ext uri="{FF2B5EF4-FFF2-40B4-BE49-F238E27FC236}">
                <a16:creationId xmlns:a16="http://schemas.microsoft.com/office/drawing/2014/main" id="{6674ADA1-B0DD-4B13-BD18-CCCB63172F9D}"/>
              </a:ext>
            </a:extLst>
          </p:cNvPr>
          <p:cNvSpPr/>
          <p:nvPr/>
        </p:nvSpPr>
        <p:spPr>
          <a:xfrm>
            <a:off x="3719030" y="3983010"/>
            <a:ext cx="1972427" cy="1751692"/>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With T2DM?</a:t>
            </a:r>
          </a:p>
        </p:txBody>
      </p:sp>
      <p:cxnSp>
        <p:nvCxnSpPr>
          <p:cNvPr id="14" name="Straight Connector 13">
            <a:extLst>
              <a:ext uri="{FF2B5EF4-FFF2-40B4-BE49-F238E27FC236}">
                <a16:creationId xmlns:a16="http://schemas.microsoft.com/office/drawing/2014/main" id="{EF39F709-1F1B-49C7-9CB2-4E784B6139A3}"/>
              </a:ext>
            </a:extLst>
          </p:cNvPr>
          <p:cNvCxnSpPr>
            <a:cxnSpLocks/>
          </p:cNvCxnSpPr>
          <p:nvPr/>
        </p:nvCxnSpPr>
        <p:spPr>
          <a:xfrm>
            <a:off x="3598825" y="3980136"/>
            <a:ext cx="288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B8CE0EF-8063-44C5-A531-E356BA8E1BA8}"/>
              </a:ext>
            </a:extLst>
          </p:cNvPr>
          <p:cNvCxnSpPr>
            <a:cxnSpLocks/>
          </p:cNvCxnSpPr>
          <p:nvPr/>
        </p:nvCxnSpPr>
        <p:spPr>
          <a:xfrm>
            <a:off x="3598825" y="5731828"/>
            <a:ext cx="288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971E7B1-DB01-49DD-ABE3-2A0E38527FB5}"/>
              </a:ext>
            </a:extLst>
          </p:cNvPr>
          <p:cNvCxnSpPr>
            <a:cxnSpLocks/>
          </p:cNvCxnSpPr>
          <p:nvPr/>
        </p:nvCxnSpPr>
        <p:spPr>
          <a:xfrm>
            <a:off x="5702091" y="3158931"/>
            <a:ext cx="0" cy="821205"/>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2152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a:extLst>
              <a:ext uri="{FF2B5EF4-FFF2-40B4-BE49-F238E27FC236}">
                <a16:creationId xmlns:a16="http://schemas.microsoft.com/office/drawing/2014/main" id="{54803A56-4C7E-43DD-8EA9-B522B9777E8D}"/>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solidFill>
                  <a:srgbClr val="000000"/>
                </a:solidFill>
              </a:rPr>
              <a:pPr algn="ctr"/>
              <a:t>25</a:t>
            </a:fld>
            <a:endParaRPr lang="en-GB" dirty="0">
              <a:solidFill>
                <a:srgbClr val="000000"/>
              </a:solidFill>
            </a:endParaRPr>
          </a:p>
        </p:txBody>
      </p:sp>
      <p:sp>
        <p:nvSpPr>
          <p:cNvPr id="8" name="Title 1">
            <a:extLst>
              <a:ext uri="{FF2B5EF4-FFF2-40B4-BE49-F238E27FC236}">
                <a16:creationId xmlns:a16="http://schemas.microsoft.com/office/drawing/2014/main" id="{EAEB974A-0769-43DD-9987-8E75D1BD2E0C}"/>
              </a:ext>
            </a:extLst>
          </p:cNvPr>
          <p:cNvSpPr txBox="1">
            <a:spLocks noChangeArrowheads="1"/>
          </p:cNvSpPr>
          <p:nvPr/>
        </p:nvSpPr>
        <p:spPr>
          <a:xfrm>
            <a:off x="528955" y="246688"/>
            <a:ext cx="9928767"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pPr>
              <a:lnSpc>
                <a:spcPct val="100000"/>
              </a:lnSpc>
            </a:pPr>
            <a:r>
              <a:rPr lang="en-GB" sz="3200" dirty="0"/>
              <a:t>Issue 1: </a:t>
            </a:r>
            <a:r>
              <a:rPr lang="en-GB" sz="2800" dirty="0"/>
              <a:t>Should dapagliflozin be recommended in people with type 2 diabetes and a </a:t>
            </a:r>
            <a:r>
              <a:rPr lang="en-GB" sz="2800" dirty="0" err="1"/>
              <a:t>uACR</a:t>
            </a:r>
            <a:r>
              <a:rPr lang="en-GB" sz="2800" dirty="0"/>
              <a:t> less than 3 mg/mmol?</a:t>
            </a:r>
            <a:endParaRPr lang="en-GB" altLang="en-US" sz="3200" dirty="0"/>
          </a:p>
        </p:txBody>
      </p:sp>
      <p:sp>
        <p:nvSpPr>
          <p:cNvPr id="6" name="Rectangle 5">
            <a:extLst>
              <a:ext uri="{FF2B5EF4-FFF2-40B4-BE49-F238E27FC236}">
                <a16:creationId xmlns:a16="http://schemas.microsoft.com/office/drawing/2014/main" id="{EAE8D2B6-5D1D-4E78-9E79-4ACAB1E8ACCF}"/>
              </a:ext>
            </a:extLst>
          </p:cNvPr>
          <p:cNvSpPr/>
          <p:nvPr/>
        </p:nvSpPr>
        <p:spPr>
          <a:xfrm>
            <a:off x="528955" y="1225830"/>
            <a:ext cx="9625565" cy="5394884"/>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300"/>
              </a:spcAft>
            </a:pPr>
            <a:r>
              <a:rPr lang="en-GB" sz="2400" b="1" u="sng" dirty="0">
                <a:solidFill>
                  <a:schemeClr val="tx1"/>
                </a:solidFill>
              </a:rPr>
              <a:t>Company response:</a:t>
            </a:r>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800" dirty="0">
                <a:solidFill>
                  <a:schemeClr val="tx1"/>
                </a:solidFill>
              </a:rPr>
              <a:t>No clear rationale for restrictions based on uACR threshold of 3 mg/mmol, which represents an additional subgroup </a:t>
            </a:r>
            <a:r>
              <a:rPr lang="en-GB" sz="1800" dirty="0">
                <a:solidFill>
                  <a:schemeClr val="tx1"/>
                </a:solidFill>
                <a:sym typeface="Wingdings" panose="05000000000000000000" pitchFamily="2" charset="2"/>
              </a:rPr>
              <a:t> cost-effectiveness results not presented above and below this threshold for patients with comorbid type 2 diabetes</a:t>
            </a:r>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800" dirty="0">
                <a:solidFill>
                  <a:schemeClr val="tx1"/>
                </a:solidFill>
              </a:rPr>
              <a:t>Post hoc subgroup analyses of DECLARE-TIMI 58 for people with a </a:t>
            </a:r>
            <a:r>
              <a:rPr lang="en-GB" sz="1800" dirty="0" err="1">
                <a:solidFill>
                  <a:schemeClr val="tx1"/>
                </a:solidFill>
              </a:rPr>
              <a:t>uACR</a:t>
            </a:r>
            <a:r>
              <a:rPr lang="en-GB" sz="1800" dirty="0">
                <a:solidFill>
                  <a:schemeClr val="tx1"/>
                </a:solidFill>
              </a:rPr>
              <a:t> level above or below a threshold of 22.6 mg/mmol indicates a consistent treatment effect for dapagliflozin for renal and cardiorenal endpoints</a:t>
            </a:r>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800" dirty="0" err="1">
                <a:solidFill>
                  <a:schemeClr val="tx1"/>
                </a:solidFill>
              </a:rPr>
              <a:t>Mosenzon</a:t>
            </a:r>
            <a:r>
              <a:rPr lang="en-GB" sz="1800" dirty="0">
                <a:solidFill>
                  <a:schemeClr val="tx1"/>
                </a:solidFill>
              </a:rPr>
              <a:t> et al. 2019 provide further evidence of treatment benefit for dapagliflozin for these endpoints across uACR subgroups defined according to KDIGO guidelines</a:t>
            </a:r>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800" dirty="0">
              <a:solidFill>
                <a:schemeClr val="tx1"/>
              </a:solidFill>
            </a:endParaRPr>
          </a:p>
          <a:p>
            <a:endParaRPr lang="en-GB" sz="2400" dirty="0">
              <a:solidFill>
                <a:schemeClr val="tx1"/>
              </a:solidFill>
            </a:endParaRPr>
          </a:p>
        </p:txBody>
      </p:sp>
      <p:graphicFrame>
        <p:nvGraphicFramePr>
          <p:cNvPr id="2" name="Table 2">
            <a:extLst>
              <a:ext uri="{FF2B5EF4-FFF2-40B4-BE49-F238E27FC236}">
                <a16:creationId xmlns:a16="http://schemas.microsoft.com/office/drawing/2014/main" id="{02C68F8E-0FB8-493B-9400-FEB6551E8F7D}"/>
              </a:ext>
            </a:extLst>
          </p:cNvPr>
          <p:cNvGraphicFramePr>
            <a:graphicFrameLocks noGrp="1"/>
          </p:cNvGraphicFramePr>
          <p:nvPr>
            <p:extLst>
              <p:ext uri="{D42A27DB-BD31-4B8C-83A1-F6EECF244321}">
                <p14:modId xmlns:p14="http://schemas.microsoft.com/office/powerpoint/2010/main" val="185882010"/>
              </p:ext>
            </p:extLst>
          </p:nvPr>
        </p:nvGraphicFramePr>
        <p:xfrm>
          <a:off x="1" y="4050080"/>
          <a:ext cx="10693401" cy="2895600"/>
        </p:xfrm>
        <a:graphic>
          <a:graphicData uri="http://schemas.openxmlformats.org/drawingml/2006/table">
            <a:tbl>
              <a:tblPr firstRow="1" bandRow="1">
                <a:tableStyleId>{F5AB1C69-6EDB-4FF4-983F-18BD219EF322}</a:tableStyleId>
              </a:tblPr>
              <a:tblGrid>
                <a:gridCol w="1516890">
                  <a:extLst>
                    <a:ext uri="{9D8B030D-6E8A-4147-A177-3AD203B41FA5}">
                      <a16:colId xmlns:a16="http://schemas.microsoft.com/office/drawing/2014/main" val="3849825520"/>
                    </a:ext>
                  </a:extLst>
                </a:gridCol>
                <a:gridCol w="1806692">
                  <a:extLst>
                    <a:ext uri="{9D8B030D-6E8A-4147-A177-3AD203B41FA5}">
                      <a16:colId xmlns:a16="http://schemas.microsoft.com/office/drawing/2014/main" val="3334812561"/>
                    </a:ext>
                  </a:extLst>
                </a:gridCol>
                <a:gridCol w="1828534">
                  <a:extLst>
                    <a:ext uri="{9D8B030D-6E8A-4147-A177-3AD203B41FA5}">
                      <a16:colId xmlns:a16="http://schemas.microsoft.com/office/drawing/2014/main" val="3161893231"/>
                    </a:ext>
                  </a:extLst>
                </a:gridCol>
                <a:gridCol w="1791520">
                  <a:extLst>
                    <a:ext uri="{9D8B030D-6E8A-4147-A177-3AD203B41FA5}">
                      <a16:colId xmlns:a16="http://schemas.microsoft.com/office/drawing/2014/main" val="336159122"/>
                    </a:ext>
                  </a:extLst>
                </a:gridCol>
                <a:gridCol w="1922869">
                  <a:extLst>
                    <a:ext uri="{9D8B030D-6E8A-4147-A177-3AD203B41FA5}">
                      <a16:colId xmlns:a16="http://schemas.microsoft.com/office/drawing/2014/main" val="3872233665"/>
                    </a:ext>
                  </a:extLst>
                </a:gridCol>
                <a:gridCol w="1826896">
                  <a:extLst>
                    <a:ext uri="{9D8B030D-6E8A-4147-A177-3AD203B41FA5}">
                      <a16:colId xmlns:a16="http://schemas.microsoft.com/office/drawing/2014/main" val="1044159920"/>
                    </a:ext>
                  </a:extLst>
                </a:gridCol>
              </a:tblGrid>
              <a:tr h="0">
                <a:tc rowSpan="3">
                  <a:txBody>
                    <a:bodyPr/>
                    <a:lstStyle/>
                    <a:p>
                      <a:endParaRPr lang="en-GB" sz="1800" b="0" dirty="0"/>
                    </a:p>
                  </a:txBody>
                  <a:tcPr>
                    <a:lnR w="38100" cap="flat" cmpd="sng" algn="ctr">
                      <a:solidFill>
                        <a:schemeClr val="bg1"/>
                      </a:solidFill>
                      <a:prstDash val="solid"/>
                      <a:round/>
                      <a:headEnd type="none" w="med" len="med"/>
                      <a:tailEnd type="none" w="med" len="med"/>
                    </a:lnR>
                  </a:tcPr>
                </a:tc>
                <a:tc gridSpan="5">
                  <a:txBody>
                    <a:bodyPr/>
                    <a:lstStyle/>
                    <a:p>
                      <a:pPr algn="ctr"/>
                      <a:r>
                        <a:rPr lang="en-GB" sz="1600" b="1" dirty="0" err="1"/>
                        <a:t>uACR</a:t>
                      </a:r>
                      <a:r>
                        <a:rPr lang="en-GB" sz="1600" b="1" dirty="0"/>
                        <a:t> (mg/mmol)</a:t>
                      </a: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hMerge="1">
                  <a:txBody>
                    <a:bodyPr/>
                    <a:lstStyle/>
                    <a:p>
                      <a:endParaRPr lang="en-GB"/>
                    </a:p>
                  </a:txBody>
                  <a:tcPr/>
                </a:tc>
                <a:tc hMerge="1">
                  <a:txBody>
                    <a:bodyPr/>
                    <a:lstStyle/>
                    <a:p>
                      <a:pPr algn="ctr"/>
                      <a:endParaRPr lang="en-GB" sz="1800" b="0" dirty="0"/>
                    </a:p>
                  </a:txBody>
                  <a:tcPr/>
                </a:tc>
                <a:tc hMerge="1">
                  <a:txBody>
                    <a:bodyPr/>
                    <a:lstStyle/>
                    <a:p>
                      <a:endParaRPr lang="en-GB"/>
                    </a:p>
                  </a:txBody>
                  <a:tcPr/>
                </a:tc>
                <a:tc hMerge="1">
                  <a:txBody>
                    <a:bodyPr/>
                    <a:lstStyle/>
                    <a:p>
                      <a:pPr algn="ctr"/>
                      <a:endParaRPr lang="en-GB" sz="1600" b="1" dirty="0"/>
                    </a:p>
                  </a:txBody>
                  <a:tcPr>
                    <a:lnL w="381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764412867"/>
                  </a:ext>
                </a:extLst>
              </a:tr>
              <a:tr h="0">
                <a:tc vMerge="1">
                  <a:txBody>
                    <a:bodyPr/>
                    <a:lstStyle/>
                    <a:p>
                      <a:endParaRPr lang="en-GB"/>
                    </a:p>
                  </a:txBody>
                  <a:tcPr/>
                </a:tc>
                <a:tc gridSpan="2">
                  <a:txBody>
                    <a:bodyPr/>
                    <a:lstStyle/>
                    <a:p>
                      <a:pPr algn="ctr"/>
                      <a:r>
                        <a:rPr lang="en-GB" sz="1600" b="1" dirty="0">
                          <a:solidFill>
                            <a:schemeClr val="bg1"/>
                          </a:solidFill>
                        </a:rPr>
                        <a:t>DECLARE-TIMI-58 subgroups</a:t>
                      </a: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tc hMerge="1">
                  <a:txBody>
                    <a:bodyPr/>
                    <a:lstStyle/>
                    <a:p>
                      <a:endParaRPr lang="en-GB"/>
                    </a:p>
                  </a:txBody>
                  <a:tcPr>
                    <a:lnL w="38100" cap="flat" cmpd="sng" algn="ctr">
                      <a:solidFill>
                        <a:schemeClr val="bg1"/>
                      </a:solidFill>
                      <a:prstDash val="solid"/>
                      <a:round/>
                      <a:headEnd type="none" w="med" len="med"/>
                      <a:tailEnd type="none" w="med" len="med"/>
                    </a:lnL>
                  </a:tcPr>
                </a:tc>
                <a:tc gridSpan="3">
                  <a:txBody>
                    <a:bodyPr/>
                    <a:lstStyle/>
                    <a:p>
                      <a:pPr algn="ctr"/>
                      <a:r>
                        <a:rPr lang="en-GB" sz="1600" b="1" dirty="0" err="1">
                          <a:solidFill>
                            <a:schemeClr val="bg1"/>
                          </a:solidFill>
                        </a:rPr>
                        <a:t>Mosenzo</a:t>
                      </a:r>
                      <a:r>
                        <a:rPr lang="en-GB" sz="1600" b="1" dirty="0">
                          <a:solidFill>
                            <a:schemeClr val="bg1"/>
                          </a:solidFill>
                        </a:rPr>
                        <a:t> et al. 2019</a:t>
                      </a: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2"/>
                    </a:solidFill>
                  </a:tcPr>
                </a:tc>
                <a:tc hMerge="1">
                  <a:txBody>
                    <a:bodyPr/>
                    <a:lstStyle/>
                    <a:p>
                      <a:endParaRPr lang="en-GB"/>
                    </a:p>
                  </a:txBody>
                  <a:tcPr/>
                </a:tc>
                <a:tc hMerge="1">
                  <a:txBody>
                    <a:bodyPr/>
                    <a:lstStyle/>
                    <a:p>
                      <a:pPr algn="ctr"/>
                      <a:endParaRPr lang="en-GB" sz="1600" b="1" dirty="0">
                        <a:solidFill>
                          <a:schemeClr val="bg1"/>
                        </a:solidFill>
                      </a:endParaRPr>
                    </a:p>
                  </a:txBody>
                  <a:tcPr>
                    <a:lnL w="381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926866179"/>
                  </a:ext>
                </a:extLst>
              </a:tr>
              <a:tr h="0">
                <a:tc vMerge="1">
                  <a:txBody>
                    <a:bodyPr/>
                    <a:lstStyle/>
                    <a:p>
                      <a:endParaRPr lang="en-GB" sz="1800" b="0" dirty="0">
                        <a:solidFill>
                          <a:schemeClr val="bg1"/>
                        </a:solidFill>
                      </a:endParaRPr>
                    </a:p>
                  </a:txBody>
                  <a:tcPr>
                    <a:lnT w="12700" cap="flat" cmpd="sng" algn="ctr">
                      <a:solidFill>
                        <a:schemeClr val="bg1"/>
                      </a:solidFill>
                      <a:prstDash val="solid"/>
                      <a:round/>
                      <a:headEnd type="none" w="med" len="med"/>
                      <a:tailEnd type="none" w="med" len="med"/>
                    </a:lnT>
                    <a:solidFill>
                      <a:schemeClr val="bg2"/>
                    </a:solidFill>
                  </a:tcPr>
                </a:tc>
                <a:tc>
                  <a:txBody>
                    <a:bodyPr/>
                    <a:lstStyle/>
                    <a:p>
                      <a:pPr algn="ctr"/>
                      <a:r>
                        <a:rPr lang="en-GB" sz="1600" b="1" dirty="0">
                          <a:solidFill>
                            <a:schemeClr val="tx1"/>
                          </a:solidFill>
                        </a:rPr>
                        <a:t>&lt;22.6 mg/mmol </a:t>
                      </a:r>
                    </a:p>
                  </a:txBody>
                  <a:tcPr>
                    <a:lnL w="381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lang="en-GB" sz="1600" b="1" kern="1200" dirty="0">
                          <a:solidFill>
                            <a:schemeClr val="tx1"/>
                          </a:solidFill>
                          <a:effectLst/>
                          <a:latin typeface="+mn-lt"/>
                          <a:ea typeface="+mn-ea"/>
                          <a:cs typeface="+mn-cs"/>
                        </a:rPr>
                        <a:t>≥</a:t>
                      </a:r>
                      <a:r>
                        <a:rPr lang="en-GB" sz="1600" b="1" dirty="0">
                          <a:solidFill>
                            <a:schemeClr val="tx1"/>
                          </a:solidFill>
                        </a:rPr>
                        <a:t>22.6 mg/mmol </a:t>
                      </a:r>
                    </a:p>
                  </a:txBody>
                  <a:tcPr>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lang="en-GB" sz="1600" b="1" dirty="0">
                          <a:solidFill>
                            <a:schemeClr val="tx1"/>
                          </a:solidFill>
                        </a:rPr>
                        <a:t>A1 </a:t>
                      </a:r>
                    </a:p>
                    <a:p>
                      <a:pPr algn="ctr"/>
                      <a:r>
                        <a:rPr lang="en-GB" sz="1600" b="1" dirty="0">
                          <a:solidFill>
                            <a:schemeClr val="tx1"/>
                          </a:solidFill>
                        </a:rPr>
                        <a:t>(less than 3)</a:t>
                      </a:r>
                    </a:p>
                  </a:txBody>
                  <a:tcPr>
                    <a:lnL w="381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lang="en-GB" sz="1600" b="1">
                          <a:solidFill>
                            <a:schemeClr val="tx1"/>
                          </a:solidFill>
                        </a:rPr>
                        <a:t>A2 </a:t>
                      </a:r>
                    </a:p>
                    <a:p>
                      <a:pPr algn="ctr"/>
                      <a:r>
                        <a:rPr lang="en-GB" sz="1600" b="1">
                          <a:solidFill>
                            <a:schemeClr val="tx1"/>
                          </a:solidFill>
                        </a:rPr>
                        <a:t>(3 to 30)</a:t>
                      </a:r>
                      <a:endParaRPr lang="en-GB" sz="1600" b="1" dirty="0">
                        <a:solidFill>
                          <a:schemeClr val="tx1"/>
                        </a:solidFill>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lang="en-GB" sz="1600" b="1">
                          <a:solidFill>
                            <a:schemeClr val="tx1"/>
                          </a:solidFill>
                        </a:rPr>
                        <a:t>A3 </a:t>
                      </a:r>
                    </a:p>
                    <a:p>
                      <a:pPr algn="ctr"/>
                      <a:r>
                        <a:rPr lang="en-GB" sz="1600" b="1">
                          <a:solidFill>
                            <a:schemeClr val="tx1"/>
                          </a:solidFill>
                        </a:rPr>
                        <a:t>(greater than 30)</a:t>
                      </a:r>
                      <a:endParaRPr lang="en-GB" sz="1600" b="1" dirty="0">
                        <a:solidFill>
                          <a:schemeClr val="tx1"/>
                        </a:solidFill>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139992748"/>
                  </a:ext>
                </a:extLst>
              </a:tr>
              <a:tr h="307462">
                <a:tc rowSpan="2">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b="1" dirty="0">
                          <a:solidFill>
                            <a:schemeClr val="bg1"/>
                          </a:solidFill>
                        </a:rPr>
                        <a:t>Renal endpoint</a:t>
                      </a:r>
                    </a:p>
                  </a:txBody>
                  <a:tcPr>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bg2"/>
                    </a:solidFill>
                  </a:tcPr>
                </a:tc>
                <a:tc>
                  <a:txBody>
                    <a:bodyPr/>
                    <a:lstStyle/>
                    <a:p>
                      <a:pPr algn="ctr"/>
                      <a:r>
                        <a:rPr lang="en-GB" sz="1600" u="sng" kern="1200" dirty="0">
                          <a:solidFill>
                            <a:srgbClr val="000000"/>
                          </a:solidFill>
                          <a:effectLst/>
                          <a:highlight>
                            <a:srgbClr val="000000"/>
                          </a:highlight>
                          <a:latin typeface="+mn-lt"/>
                          <a:ea typeface="+mn-ea"/>
                          <a:cs typeface="+mn-cs"/>
                        </a:rPr>
                        <a:t>******************</a:t>
                      </a:r>
                      <a:r>
                        <a:rPr lang="en-GB" sz="1600" u="none" kern="1200" dirty="0">
                          <a:solidFill>
                            <a:schemeClr val="tx1"/>
                          </a:solidFill>
                          <a:effectLst/>
                          <a:latin typeface="+mn-lt"/>
                          <a:ea typeface="+mn-ea"/>
                          <a:cs typeface="+mn-cs"/>
                        </a:rPr>
                        <a:t>*</a:t>
                      </a:r>
                      <a:r>
                        <a:rPr lang="en-GB" sz="1600" kern="1200" dirty="0">
                          <a:solidFill>
                            <a:schemeClr val="tx1"/>
                          </a:solidFill>
                          <a:effectLst/>
                          <a:highlight>
                            <a:srgbClr val="FFFF00"/>
                          </a:highlight>
                          <a:latin typeface="+mn-lt"/>
                          <a:ea typeface="+mn-ea"/>
                          <a:cs typeface="+mn-cs"/>
                        </a:rPr>
                        <a:t> </a:t>
                      </a:r>
                      <a:endParaRPr lang="en-GB" sz="1600" dirty="0">
                        <a:solidFill>
                          <a:schemeClr val="tx1"/>
                        </a:solidFill>
                        <a:highlight>
                          <a:srgbClr val="FFFF00"/>
                        </a:highlight>
                      </a:endParaRPr>
                    </a:p>
                  </a:txBody>
                  <a:tcP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algn="ctr"/>
                      <a:r>
                        <a:rPr lang="en-GB" sz="1600" u="sng" kern="1200" dirty="0">
                          <a:solidFill>
                            <a:srgbClr val="000000"/>
                          </a:solidFill>
                          <a:effectLst/>
                          <a:highlight>
                            <a:srgbClr val="000000"/>
                          </a:highlight>
                          <a:latin typeface="+mn-lt"/>
                          <a:ea typeface="+mn-ea"/>
                          <a:cs typeface="+mn-cs"/>
                        </a:rPr>
                        <a:t>******************</a:t>
                      </a:r>
                      <a:r>
                        <a:rPr lang="en-GB" sz="1600" u="none" kern="1200" dirty="0">
                          <a:solidFill>
                            <a:schemeClr val="tx1"/>
                          </a:solidFill>
                          <a:effectLst/>
                          <a:latin typeface="+mn-lt"/>
                          <a:ea typeface="+mn-ea"/>
                          <a:cs typeface="+mn-cs"/>
                        </a:rPr>
                        <a:t>*</a:t>
                      </a:r>
                      <a:endParaRPr lang="en-GB" sz="1600" u="none" dirty="0">
                        <a:solidFill>
                          <a:schemeClr val="tx1"/>
                        </a:solidFill>
                      </a:endParaRPr>
                    </a:p>
                  </a:txBody>
                  <a:tcP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r>
                        <a:rPr lang="en-GB" sz="1600" dirty="0">
                          <a:solidFill>
                            <a:schemeClr val="tx1"/>
                          </a:solidFill>
                        </a:rPr>
                        <a:t>0.52 (0.37, 0.74)* </a:t>
                      </a:r>
                      <a:endParaRPr lang="en-GB" sz="1600" dirty="0">
                        <a:solidFill>
                          <a:schemeClr val="tx1"/>
                        </a:solidFill>
                        <a:highlight>
                          <a:srgbClr val="FFFF00"/>
                        </a:highlight>
                      </a:endParaRPr>
                    </a:p>
                  </a:txBody>
                  <a:tcP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algn="ctr"/>
                      <a:r>
                        <a:rPr lang="en-GB" sz="1600" dirty="0">
                          <a:solidFill>
                            <a:schemeClr val="tx1"/>
                          </a:solidFill>
                        </a:rPr>
                        <a:t>0.59 (0.39, 0.87)* </a:t>
                      </a:r>
                      <a:endParaRPr lang="en-GB" sz="1600" dirty="0">
                        <a:solidFill>
                          <a:schemeClr val="tx1"/>
                        </a:solidFill>
                        <a:highlight>
                          <a:srgbClr val="FFFF00"/>
                        </a:highlight>
                      </a:endParaRPr>
                    </a:p>
                  </a:txBody>
                  <a:tcPr>
                    <a:lnT w="38100" cap="flat" cmpd="sng" algn="ctr">
                      <a:solidFill>
                        <a:schemeClr val="bg1"/>
                      </a:solidFill>
                      <a:prstDash val="solid"/>
                      <a:round/>
                      <a:headEnd type="none" w="med" len="med"/>
                      <a:tailEnd type="none" w="med" len="med"/>
                    </a:lnT>
                  </a:tcPr>
                </a:tc>
                <a:tc>
                  <a:txBody>
                    <a:bodyPr/>
                    <a:lstStyle/>
                    <a:p>
                      <a:pPr algn="ctr"/>
                      <a:r>
                        <a:rPr lang="en-GB" sz="1600" dirty="0">
                          <a:solidFill>
                            <a:schemeClr val="tx1"/>
                          </a:solidFill>
                        </a:rPr>
                        <a:t>0.38 (0.25, 0.58)* </a:t>
                      </a:r>
                      <a:endParaRPr lang="en-GB" sz="1600" dirty="0">
                        <a:solidFill>
                          <a:schemeClr val="tx1"/>
                        </a:solidFill>
                        <a:highlight>
                          <a:srgbClr val="FFFF00"/>
                        </a:highlight>
                      </a:endParaRPr>
                    </a:p>
                  </a:txBody>
                  <a:tcP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192713790"/>
                  </a:ext>
                </a:extLst>
              </a:tr>
              <a:tr h="169885">
                <a:tc vMerge="1">
                  <a:txBody>
                    <a:bodyPr/>
                    <a:lstStyle/>
                    <a:p>
                      <a:endParaRPr lang="en-GB"/>
                    </a:p>
                  </a:txBody>
                  <a:tcPr/>
                </a:tc>
                <a:tc gridSpan="2">
                  <a:txBody>
                    <a:bodyPr/>
                    <a:lstStyle/>
                    <a:p>
                      <a:pPr algn="ctr"/>
                      <a:r>
                        <a:rPr lang="en-GB" sz="1600" kern="1200" dirty="0">
                          <a:solidFill>
                            <a:schemeClr val="tx1"/>
                          </a:solidFill>
                          <a:effectLst/>
                          <a:latin typeface="+mn-lt"/>
                          <a:ea typeface="+mn-ea"/>
                          <a:cs typeface="+mn-cs"/>
                        </a:rPr>
                        <a:t>P-value for interaction=</a:t>
                      </a:r>
                      <a:r>
                        <a:rPr lang="en-GB" sz="1600" u="sng" kern="1200" dirty="0">
                          <a:solidFill>
                            <a:srgbClr val="000000"/>
                          </a:solidFill>
                          <a:effectLst/>
                          <a:highlight>
                            <a:srgbClr val="000000"/>
                          </a:highlight>
                          <a:latin typeface="+mn-lt"/>
                          <a:ea typeface="+mn-ea"/>
                          <a:cs typeface="+mn-cs"/>
                        </a:rPr>
                        <a:t>****</a:t>
                      </a:r>
                      <a:endParaRPr lang="en-GB" sz="1600" dirty="0">
                        <a:solidFill>
                          <a:srgbClr val="000000"/>
                        </a:solidFill>
                        <a:highlight>
                          <a:srgbClr val="000000"/>
                        </a:highligh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hMerge="1">
                  <a:txBody>
                    <a:bodyPr/>
                    <a:lstStyle/>
                    <a:p>
                      <a:endParaRPr lang="en-GB"/>
                    </a:p>
                  </a:txBody>
                  <a:tcPr>
                    <a:lnL w="38100" cap="flat" cmpd="sng" algn="ctr">
                      <a:solidFill>
                        <a:schemeClr val="bg1"/>
                      </a:solidFill>
                      <a:prstDash val="solid"/>
                      <a:round/>
                      <a:headEnd type="none" w="med" len="med"/>
                      <a:tailEnd type="none" w="med" len="med"/>
                    </a:lnL>
                  </a:tcPr>
                </a:tc>
                <a:tc gridSpan="3">
                  <a:txBody>
                    <a:bodyPr/>
                    <a:lstStyle/>
                    <a:p>
                      <a:pPr algn="ctr"/>
                      <a:r>
                        <a:rPr lang="en-GB" sz="1600" dirty="0">
                          <a:solidFill>
                            <a:schemeClr val="tx1"/>
                          </a:solidFill>
                        </a:rPr>
                        <a:t>P-value for interaction=0.30</a:t>
                      </a:r>
                      <a:endParaRPr lang="en-GB" sz="1600" dirty="0">
                        <a:solidFill>
                          <a:schemeClr val="tx1"/>
                        </a:solidFill>
                        <a:highlight>
                          <a:srgbClr val="FFFF00"/>
                        </a:highligh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hMerge="1">
                  <a:txBody>
                    <a:bodyPr/>
                    <a:lstStyle/>
                    <a:p>
                      <a:endParaRPr lang="en-GB"/>
                    </a:p>
                  </a:txBody>
                  <a:tcPr/>
                </a:tc>
                <a:tc hMerge="1">
                  <a:txBody>
                    <a:bodyPr/>
                    <a:lstStyle/>
                    <a:p>
                      <a:pPr algn="ctr"/>
                      <a:endParaRPr lang="en-GB" sz="1600" dirty="0">
                        <a:highlight>
                          <a:srgbClr val="FFFF00"/>
                        </a:highlight>
                      </a:endParaRPr>
                    </a:p>
                  </a:txBody>
                  <a:tcPr>
                    <a:lnL w="381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875458670"/>
                  </a:ext>
                </a:extLst>
              </a:tr>
              <a:tr h="186089">
                <a:tc rowSpan="2">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b="1" dirty="0">
                          <a:solidFill>
                            <a:schemeClr val="bg1"/>
                          </a:solidFill>
                        </a:rPr>
                        <a:t>Cardiorenal endpoint</a:t>
                      </a:r>
                    </a:p>
                  </a:txBody>
                  <a:tcP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solidFill>
                  </a:tcPr>
                </a:tc>
                <a:tc>
                  <a:txBody>
                    <a:bodyPr/>
                    <a:lstStyle/>
                    <a:p>
                      <a:pPr algn="ctr"/>
                      <a:r>
                        <a:rPr lang="en-GB" sz="1600" u="sng" kern="1200" dirty="0">
                          <a:solidFill>
                            <a:srgbClr val="000000"/>
                          </a:solidFill>
                          <a:effectLst/>
                          <a:highlight>
                            <a:srgbClr val="000000"/>
                          </a:highlight>
                          <a:latin typeface="+mn-lt"/>
                          <a:ea typeface="+mn-ea"/>
                          <a:cs typeface="+mn-cs"/>
                        </a:rPr>
                        <a:t>******************</a:t>
                      </a:r>
                      <a:r>
                        <a:rPr lang="en-GB" sz="1600" u="none" kern="1200" dirty="0">
                          <a:solidFill>
                            <a:schemeClr val="tx1"/>
                          </a:solidFill>
                          <a:effectLst/>
                          <a:latin typeface="+mn-lt"/>
                          <a:ea typeface="+mn-ea"/>
                          <a:cs typeface="+mn-cs"/>
                        </a:rPr>
                        <a:t>*</a:t>
                      </a:r>
                      <a:r>
                        <a:rPr lang="en-GB" sz="1600" kern="1200" dirty="0">
                          <a:solidFill>
                            <a:schemeClr val="tx1"/>
                          </a:solidFill>
                          <a:effectLst/>
                          <a:highlight>
                            <a:srgbClr val="FFFF00"/>
                          </a:highlight>
                          <a:latin typeface="+mn-lt"/>
                          <a:ea typeface="+mn-ea"/>
                          <a:cs typeface="+mn-cs"/>
                        </a:rPr>
                        <a:t> </a:t>
                      </a:r>
                      <a:endParaRPr lang="en-GB" sz="1600" dirty="0">
                        <a:solidFill>
                          <a:schemeClr val="tx1"/>
                        </a:solidFill>
                        <a:highlight>
                          <a:srgbClr val="FFFF00"/>
                        </a:highlight>
                      </a:endParaRPr>
                    </a:p>
                  </a:txBody>
                  <a:tcP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algn="ctr"/>
                      <a:r>
                        <a:rPr lang="en-GB" sz="1600" u="sng" kern="1200" dirty="0">
                          <a:solidFill>
                            <a:srgbClr val="000000"/>
                          </a:solidFill>
                          <a:effectLst/>
                          <a:highlight>
                            <a:srgbClr val="000000"/>
                          </a:highlight>
                          <a:latin typeface="+mn-lt"/>
                          <a:ea typeface="+mn-ea"/>
                          <a:cs typeface="+mn-cs"/>
                        </a:rPr>
                        <a:t>******************</a:t>
                      </a:r>
                      <a:r>
                        <a:rPr lang="en-GB" sz="1600" u="none" kern="1200" dirty="0">
                          <a:solidFill>
                            <a:schemeClr val="tx1"/>
                          </a:solidFill>
                          <a:effectLst/>
                          <a:latin typeface="+mn-lt"/>
                          <a:ea typeface="+mn-ea"/>
                          <a:cs typeface="+mn-cs"/>
                        </a:rPr>
                        <a:t>*</a:t>
                      </a:r>
                      <a:r>
                        <a:rPr lang="en-GB" sz="1600" kern="1200" dirty="0">
                          <a:solidFill>
                            <a:schemeClr val="tx1"/>
                          </a:solidFill>
                          <a:effectLst/>
                          <a:highlight>
                            <a:srgbClr val="FFFF00"/>
                          </a:highlight>
                          <a:latin typeface="+mn-lt"/>
                          <a:ea typeface="+mn-ea"/>
                          <a:cs typeface="+mn-cs"/>
                        </a:rPr>
                        <a:t> </a:t>
                      </a:r>
                      <a:endParaRPr lang="en-GB" sz="1600" dirty="0">
                        <a:solidFill>
                          <a:schemeClr val="tx1"/>
                        </a:solidFill>
                        <a:highlight>
                          <a:srgbClr val="FFFF00"/>
                        </a:highlight>
                      </a:endParaRPr>
                    </a:p>
                  </a:txBody>
                  <a:tcP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r>
                        <a:rPr lang="en-GB" sz="1600" dirty="0">
                          <a:solidFill>
                            <a:schemeClr val="tx1"/>
                          </a:solidFill>
                        </a:rPr>
                        <a:t>0.89 (0.73, 1.08)* </a:t>
                      </a:r>
                      <a:endParaRPr lang="en-GB" sz="1600" dirty="0">
                        <a:solidFill>
                          <a:schemeClr val="tx1"/>
                        </a:solidFill>
                        <a:highlight>
                          <a:srgbClr val="FFFF00"/>
                        </a:highlight>
                      </a:endParaRPr>
                    </a:p>
                  </a:txBody>
                  <a:tcP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algn="ctr"/>
                      <a:r>
                        <a:rPr lang="en-GB" sz="1600" dirty="0">
                          <a:solidFill>
                            <a:schemeClr val="tx1"/>
                          </a:solidFill>
                        </a:rPr>
                        <a:t>0.73 (0.57, 0.94)* </a:t>
                      </a:r>
                      <a:endParaRPr lang="en-GB" sz="1600" dirty="0">
                        <a:solidFill>
                          <a:schemeClr val="tx1"/>
                        </a:solidFill>
                        <a:highlight>
                          <a:srgbClr val="FFFF00"/>
                        </a:highlight>
                      </a:endParaRPr>
                    </a:p>
                  </a:txBody>
                  <a:tcPr>
                    <a:lnT w="38100" cap="flat" cmpd="sng" algn="ctr">
                      <a:solidFill>
                        <a:schemeClr val="bg1"/>
                      </a:solidFill>
                      <a:prstDash val="solid"/>
                      <a:round/>
                      <a:headEnd type="none" w="med" len="med"/>
                      <a:tailEnd type="none" w="med" len="med"/>
                    </a:lnT>
                  </a:tcPr>
                </a:tc>
                <a:tc>
                  <a:txBody>
                    <a:bodyPr/>
                    <a:lstStyle/>
                    <a:p>
                      <a:pPr algn="ctr"/>
                      <a:r>
                        <a:rPr lang="en-GB" sz="1600" dirty="0">
                          <a:solidFill>
                            <a:schemeClr val="tx1"/>
                          </a:solidFill>
                        </a:rPr>
                        <a:t>0.52 (0.38, 0.72)*</a:t>
                      </a:r>
                      <a:endParaRPr lang="en-GB" sz="1600" dirty="0">
                        <a:solidFill>
                          <a:schemeClr val="tx1"/>
                        </a:solidFill>
                        <a:highlight>
                          <a:srgbClr val="FFFF00"/>
                        </a:highlight>
                      </a:endParaRPr>
                    </a:p>
                  </a:txBody>
                  <a:tcP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27878620"/>
                  </a:ext>
                </a:extLst>
              </a:tr>
              <a:tr h="0">
                <a:tc vMerge="1">
                  <a:txBody>
                    <a:bodyPr/>
                    <a:lstStyle/>
                    <a:p>
                      <a:endParaRPr lang="en-GB"/>
                    </a:p>
                  </a:txBody>
                  <a:tcPr/>
                </a:tc>
                <a:tc gridSpan="2">
                  <a:txBody>
                    <a:bodyPr/>
                    <a:lstStyle/>
                    <a:p>
                      <a:pPr algn="ctr"/>
                      <a:r>
                        <a:rPr lang="en-GB" sz="1600" kern="1200" dirty="0">
                          <a:solidFill>
                            <a:schemeClr val="tx1"/>
                          </a:solidFill>
                          <a:effectLst/>
                          <a:latin typeface="+mn-lt"/>
                          <a:ea typeface="+mn-ea"/>
                          <a:cs typeface="+mn-cs"/>
                        </a:rPr>
                        <a:t>P-value for interaction=</a:t>
                      </a:r>
                      <a:r>
                        <a:rPr lang="en-GB" sz="1600" u="sng" kern="1200" dirty="0">
                          <a:solidFill>
                            <a:srgbClr val="000000"/>
                          </a:solidFill>
                          <a:effectLst/>
                          <a:highlight>
                            <a:srgbClr val="000000"/>
                          </a:highlight>
                          <a:latin typeface="+mn-lt"/>
                          <a:ea typeface="+mn-ea"/>
                          <a:cs typeface="+mn-cs"/>
                        </a:rPr>
                        <a:t>****</a:t>
                      </a:r>
                      <a:endParaRPr lang="en-GB" sz="1600" dirty="0">
                        <a:solidFill>
                          <a:srgbClr val="000000"/>
                        </a:solidFill>
                        <a:highlight>
                          <a:srgbClr val="000000"/>
                        </a:highligh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hMerge="1">
                  <a:txBody>
                    <a:bodyPr/>
                    <a:lstStyle/>
                    <a:p>
                      <a:endParaRPr lang="en-GB"/>
                    </a:p>
                  </a:txBody>
                  <a:tcPr>
                    <a:lnL w="38100" cap="flat" cmpd="sng" algn="ctr">
                      <a:solidFill>
                        <a:schemeClr val="bg1"/>
                      </a:solidFill>
                      <a:prstDash val="solid"/>
                      <a:round/>
                      <a:headEnd type="none" w="med" len="med"/>
                      <a:tailEnd type="none" w="med" len="med"/>
                    </a:lnL>
                  </a:tcPr>
                </a:tc>
                <a:tc gridSpan="3">
                  <a:txBody>
                    <a:bodyPr/>
                    <a:lstStyle/>
                    <a:p>
                      <a:pPr algn="ctr"/>
                      <a:r>
                        <a:rPr lang="en-GB" sz="1600" dirty="0">
                          <a:solidFill>
                            <a:schemeClr val="tx1"/>
                          </a:solidFill>
                        </a:rPr>
                        <a:t>P-value for interaction=0.02</a:t>
                      </a:r>
                      <a:endParaRPr lang="en-GB" sz="1600" dirty="0">
                        <a:solidFill>
                          <a:schemeClr val="tx1"/>
                        </a:solidFill>
                        <a:highlight>
                          <a:srgbClr val="FFFF00"/>
                        </a:highligh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hMerge="1">
                  <a:txBody>
                    <a:bodyPr/>
                    <a:lstStyle/>
                    <a:p>
                      <a:endParaRPr lang="en-GB"/>
                    </a:p>
                  </a:txBody>
                  <a:tcPr/>
                </a:tc>
                <a:tc hMerge="1">
                  <a:txBody>
                    <a:bodyPr/>
                    <a:lstStyle/>
                    <a:p>
                      <a:pPr algn="ctr"/>
                      <a:endParaRPr lang="en-GB" sz="1600" dirty="0">
                        <a:highlight>
                          <a:srgbClr val="FFFF00"/>
                        </a:highlight>
                      </a:endParaRPr>
                    </a:p>
                  </a:txBody>
                  <a:tcPr>
                    <a:lnL w="381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81421562"/>
                  </a:ext>
                </a:extLst>
              </a:tr>
              <a:tr h="0">
                <a:tc gridSpan="6">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200" b="1" dirty="0">
                          <a:solidFill>
                            <a:schemeClr val="bg1"/>
                          </a:solidFill>
                        </a:rPr>
                        <a:t>* </a:t>
                      </a:r>
                      <a:r>
                        <a:rPr lang="en-GB" sz="1400" b="1" dirty="0">
                          <a:solidFill>
                            <a:schemeClr val="bg1"/>
                          </a:solidFill>
                        </a:rPr>
                        <a:t>Hazard ratio (95% confidence interval)</a:t>
                      </a:r>
                      <a:endParaRPr lang="en-GB" sz="1600" b="1" dirty="0">
                        <a:solidFill>
                          <a:schemeClr val="bg1"/>
                        </a:solidFill>
                      </a:endParaRPr>
                    </a:p>
                  </a:txBody>
                  <a:tcPr>
                    <a:lnT w="38100" cap="flat" cmpd="sng" algn="ctr">
                      <a:solidFill>
                        <a:schemeClr val="bg1"/>
                      </a:solidFill>
                      <a:prstDash val="solid"/>
                      <a:round/>
                      <a:headEnd type="none" w="med" len="med"/>
                      <a:tailEnd type="none" w="med" len="med"/>
                    </a:lnT>
                    <a:solidFill>
                      <a:schemeClr val="bg2"/>
                    </a:solidFill>
                  </a:tcPr>
                </a:tc>
                <a:tc hMerge="1">
                  <a:txBody>
                    <a:bodyPr/>
                    <a:lstStyle/>
                    <a:p>
                      <a:pPr algn="ctr"/>
                      <a:endParaRPr lang="en-GB" sz="1600" dirty="0">
                        <a:highlight>
                          <a:srgbClr val="FFFF00"/>
                        </a:highligh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hMerge="1">
                  <a:txBody>
                    <a:bodyPr/>
                    <a:lstStyle/>
                    <a:p>
                      <a:endParaRPr lang="en-GB"/>
                    </a:p>
                  </a:txBody>
                  <a:tcPr/>
                </a:tc>
                <a:tc hMerge="1">
                  <a:txBody>
                    <a:bodyPr/>
                    <a:lstStyle/>
                    <a:p>
                      <a:pPr algn="ctr"/>
                      <a:endParaRPr lang="en-GB" sz="1600" dirty="0">
                        <a:highlight>
                          <a:srgbClr val="FFFF00"/>
                        </a:highligh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180032875"/>
                  </a:ext>
                </a:extLst>
              </a:tr>
            </a:tbl>
          </a:graphicData>
        </a:graphic>
      </p:graphicFrame>
      <p:sp>
        <p:nvSpPr>
          <p:cNvPr id="10" name="TextBox 9">
            <a:extLst>
              <a:ext uri="{FF2B5EF4-FFF2-40B4-BE49-F238E27FC236}">
                <a16:creationId xmlns:a16="http://schemas.microsoft.com/office/drawing/2014/main" id="{2F595F49-19E6-40FD-929B-F9AA6CAE7AB6}"/>
              </a:ext>
            </a:extLst>
          </p:cNvPr>
          <p:cNvSpPr txBox="1"/>
          <p:nvPr/>
        </p:nvSpPr>
        <p:spPr>
          <a:xfrm>
            <a:off x="1291788" y="7123362"/>
            <a:ext cx="8571243" cy="430887"/>
          </a:xfrm>
          <a:prstGeom prst="rect">
            <a:avLst/>
          </a:prstGeom>
          <a:noFill/>
        </p:spPr>
        <p:txBody>
          <a:bodyPr wrap="square" lIns="0" tIns="0" rIns="0" bIns="0" rtlCol="0">
            <a:spAutoFit/>
          </a:bodyPr>
          <a:lstStyle/>
          <a:p>
            <a:pPr algn="ctr"/>
            <a:r>
              <a:rPr lang="en-GB" sz="1400" dirty="0"/>
              <a:t>KDIGO: Kidney Disease: Improving Global Outcomes; SGLT2: Sodium-glucose cotransporter-2; T2DM: Type 2 diabetes mellitus; </a:t>
            </a:r>
            <a:r>
              <a:rPr lang="en-GB" sz="1400" dirty="0" err="1"/>
              <a:t>uACR</a:t>
            </a:r>
            <a:r>
              <a:rPr lang="en-GB" sz="1400" dirty="0"/>
              <a:t>: Urine albumin-to-creatinine ratio </a:t>
            </a:r>
          </a:p>
        </p:txBody>
      </p:sp>
      <p:sp>
        <p:nvSpPr>
          <p:cNvPr id="11" name="TextBox 10">
            <a:extLst>
              <a:ext uri="{FF2B5EF4-FFF2-40B4-BE49-F238E27FC236}">
                <a16:creationId xmlns:a16="http://schemas.microsoft.com/office/drawing/2014/main" id="{E1CF2CD4-FC44-44B4-AD96-A84514B0467A}"/>
              </a:ext>
            </a:extLst>
          </p:cNvPr>
          <p:cNvSpPr txBox="1"/>
          <p:nvPr/>
        </p:nvSpPr>
        <p:spPr>
          <a:xfrm>
            <a:off x="4505872" y="-4832"/>
            <a:ext cx="1681655" cy="246221"/>
          </a:xfrm>
          <a:prstGeom prst="rect">
            <a:avLst/>
          </a:prstGeom>
          <a:solidFill>
            <a:schemeClr val="accent3"/>
          </a:solidFill>
        </p:spPr>
        <p:txBody>
          <a:bodyPr wrap="square" lIns="0" tIns="0" rIns="0" bIns="0" rtlCol="0">
            <a:spAutoFit/>
          </a:bodyPr>
          <a:lstStyle/>
          <a:p>
            <a:r>
              <a:rPr lang="en-GB" sz="1600" b="1" dirty="0">
                <a:solidFill>
                  <a:schemeClr val="bg1"/>
                </a:solidFill>
              </a:rPr>
              <a:t>  CONFIDENTIAL</a:t>
            </a:r>
          </a:p>
        </p:txBody>
      </p:sp>
    </p:spTree>
    <p:extLst>
      <p:ext uri="{BB962C8B-B14F-4D97-AF65-F5344CB8AC3E}">
        <p14:creationId xmlns:p14="http://schemas.microsoft.com/office/powerpoint/2010/main" val="17322693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a:extLst>
              <a:ext uri="{FF2B5EF4-FFF2-40B4-BE49-F238E27FC236}">
                <a16:creationId xmlns:a16="http://schemas.microsoft.com/office/drawing/2014/main" id="{54803A56-4C7E-43DD-8EA9-B522B9777E8D}"/>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solidFill>
                  <a:srgbClr val="000000"/>
                </a:solidFill>
              </a:rPr>
              <a:pPr algn="ctr"/>
              <a:t>26</a:t>
            </a:fld>
            <a:endParaRPr lang="en-GB" dirty="0">
              <a:solidFill>
                <a:srgbClr val="000000"/>
              </a:solidFill>
            </a:endParaRPr>
          </a:p>
        </p:txBody>
      </p:sp>
      <p:sp>
        <p:nvSpPr>
          <p:cNvPr id="6" name="Rectangle 5">
            <a:extLst>
              <a:ext uri="{FF2B5EF4-FFF2-40B4-BE49-F238E27FC236}">
                <a16:creationId xmlns:a16="http://schemas.microsoft.com/office/drawing/2014/main" id="{EAE8D2B6-5D1D-4E78-9E79-4ACAB1E8ACCF}"/>
              </a:ext>
            </a:extLst>
          </p:cNvPr>
          <p:cNvSpPr/>
          <p:nvPr/>
        </p:nvSpPr>
        <p:spPr>
          <a:xfrm>
            <a:off x="528955" y="1229598"/>
            <a:ext cx="9625565" cy="5394884"/>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300"/>
              </a:spcAft>
            </a:pPr>
            <a:r>
              <a:rPr lang="en-GB" sz="2400" b="1" u="sng" dirty="0">
                <a:solidFill>
                  <a:schemeClr val="tx1"/>
                </a:solidFill>
              </a:rPr>
              <a:t>Company response:</a:t>
            </a:r>
          </a:p>
          <a:p>
            <a:pPr marL="342900" marR="0" lvl="0" indent="-342900" algn="l" defTabSz="1043056"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GB" sz="1800" dirty="0">
                <a:solidFill>
                  <a:schemeClr val="tx1"/>
                </a:solidFill>
              </a:rPr>
              <a:t>Additional analyses using updated model presented for patients with T2DM and: </a:t>
            </a:r>
          </a:p>
          <a:p>
            <a:pPr marL="978728" marR="0" lvl="1" indent="-457200" algn="l" defTabSz="1043056" rtl="0" eaLnBrk="1" fontAlgn="auto" latinLnBrk="0" hangingPunct="1">
              <a:lnSpc>
                <a:spcPct val="100000"/>
              </a:lnSpc>
              <a:spcBef>
                <a:spcPts val="0"/>
              </a:spcBef>
              <a:spcAft>
                <a:spcPts val="300"/>
              </a:spcAft>
              <a:buClrTx/>
              <a:buSzTx/>
              <a:buFont typeface="+mj-lt"/>
              <a:buAutoNum type="alphaLcParenR"/>
              <a:tabLst/>
              <a:defRPr/>
            </a:pPr>
            <a:r>
              <a:rPr lang="en-GB" sz="1800" dirty="0" err="1">
                <a:solidFill>
                  <a:schemeClr val="tx1"/>
                </a:solidFill>
              </a:rPr>
              <a:t>uACR</a:t>
            </a:r>
            <a:r>
              <a:rPr lang="en-GB" sz="1800" dirty="0">
                <a:solidFill>
                  <a:schemeClr val="tx1"/>
                </a:solidFill>
              </a:rPr>
              <a:t> less than 3 mg/mmol (KDIGO A1) </a:t>
            </a:r>
          </a:p>
          <a:p>
            <a:pPr marL="978728" marR="0" lvl="1" indent="-457200" algn="l" defTabSz="1043056" rtl="0" eaLnBrk="1" fontAlgn="auto" latinLnBrk="0" hangingPunct="1">
              <a:lnSpc>
                <a:spcPct val="100000"/>
              </a:lnSpc>
              <a:spcBef>
                <a:spcPts val="0"/>
              </a:spcBef>
              <a:spcAft>
                <a:spcPts val="1200"/>
              </a:spcAft>
              <a:buClrTx/>
              <a:buSzTx/>
              <a:buFont typeface="+mj-lt"/>
              <a:buAutoNum type="alphaLcParenR"/>
              <a:tabLst/>
              <a:defRPr/>
            </a:pPr>
            <a:r>
              <a:rPr lang="en-GB" sz="1800" dirty="0" err="1">
                <a:solidFill>
                  <a:schemeClr val="tx1"/>
                </a:solidFill>
              </a:rPr>
              <a:t>uACR</a:t>
            </a:r>
            <a:r>
              <a:rPr lang="en-GB" sz="1800" dirty="0">
                <a:solidFill>
                  <a:schemeClr val="tx1"/>
                </a:solidFill>
              </a:rPr>
              <a:t> of 3-22 mg/mmol (modified KDIGO A2) </a:t>
            </a:r>
          </a:p>
          <a:p>
            <a:pPr marL="342900" indent="-342900">
              <a:spcAft>
                <a:spcPts val="1200"/>
              </a:spcAft>
              <a:buFont typeface="Arial" panose="020B0604020202020204" pitchFamily="34" charset="0"/>
              <a:buChar char="•"/>
              <a:defRPr/>
            </a:pPr>
            <a:r>
              <a:rPr lang="en-GB" sz="1800" dirty="0">
                <a:solidFill>
                  <a:schemeClr val="tx1"/>
                </a:solidFill>
                <a:sym typeface="Wingdings" panose="05000000000000000000" pitchFamily="2" charset="2"/>
              </a:rPr>
              <a:t>ICERs below £7,000/QALY in both of these subgroups irrespective of whether modelled risks are adjusted using the new CPRD dataset or not</a:t>
            </a:r>
          </a:p>
          <a:p>
            <a:pPr marL="342900" indent="-342900">
              <a:spcAft>
                <a:spcPts val="1200"/>
              </a:spcAft>
              <a:buFont typeface="Arial" panose="020B0604020202020204" pitchFamily="34" charset="0"/>
              <a:buChar char="•"/>
              <a:defRPr/>
            </a:pPr>
            <a:r>
              <a:rPr lang="en-GB" sz="1800" dirty="0">
                <a:solidFill>
                  <a:schemeClr val="tx1"/>
                </a:solidFill>
                <a:sym typeface="Wingdings" panose="05000000000000000000" pitchFamily="2" charset="2"/>
              </a:rPr>
              <a:t>Recommendations in NG28 are based on an economic model that does not include important data from DECLARE-TIMI-58</a:t>
            </a:r>
          </a:p>
          <a:p>
            <a:pPr marL="342900" indent="-342900">
              <a:spcAft>
                <a:spcPts val="1200"/>
              </a:spcAft>
              <a:buFont typeface="Arial" panose="020B0604020202020204" pitchFamily="34" charset="0"/>
              <a:buChar char="•"/>
              <a:defRPr/>
            </a:pPr>
            <a:r>
              <a:rPr lang="en-GB" sz="1800" dirty="0">
                <a:solidFill>
                  <a:schemeClr val="tx1"/>
                </a:solidFill>
                <a:sym typeface="Wingdings" panose="05000000000000000000" pitchFamily="2" charset="2"/>
              </a:rPr>
              <a:t>NICE-accredited UK Kidney Association Guidelines recommend SGLT2is to modify cardiovascular risk in people with CKD and comorbid type 2 diabetes, regardless of uACR </a:t>
            </a:r>
            <a:endParaRPr lang="en-GB" sz="1800" dirty="0">
              <a:solidFill>
                <a:schemeClr val="tx1"/>
              </a:solidFill>
            </a:endParaRPr>
          </a:p>
          <a:p>
            <a:pPr marL="342900" marR="0" lvl="0" indent="-342900" algn="l" defTabSz="1043056"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GB" sz="1800" dirty="0">
                <a:solidFill>
                  <a:schemeClr val="tx1"/>
                </a:solidFill>
              </a:rPr>
              <a:t>Cites the appeal for NICE Technology Appraisal 504 (TA504) of pirfenidone for treating idiopathic pulmonary fibrosis</a:t>
            </a:r>
          </a:p>
          <a:p>
            <a:pPr marL="864428" lvl="1" indent="-342900">
              <a:spcAft>
                <a:spcPts val="1200"/>
              </a:spcAft>
              <a:buFont typeface="Courier New" panose="02070309020205020404" pitchFamily="49" charset="0"/>
              <a:buChar char="o"/>
              <a:defRPr/>
            </a:pPr>
            <a:r>
              <a:rPr lang="en-GB" sz="1800" dirty="0">
                <a:solidFill>
                  <a:schemeClr val="tx1"/>
                </a:solidFill>
                <a:sym typeface="Wingdings" panose="05000000000000000000" pitchFamily="2" charset="2"/>
              </a:rPr>
              <a:t>Specifies the criteria for the appropriateness of considering subgroups within an appraisal</a:t>
            </a:r>
            <a:endParaRPr lang="en-GB" sz="1800" dirty="0">
              <a:solidFill>
                <a:schemeClr val="tx1"/>
              </a:solidFill>
            </a:endParaRPr>
          </a:p>
          <a:p>
            <a:endParaRPr lang="en-GB" sz="2400" dirty="0">
              <a:solidFill>
                <a:srgbClr val="000000"/>
              </a:solidFill>
            </a:endParaRPr>
          </a:p>
        </p:txBody>
      </p:sp>
      <p:sp>
        <p:nvSpPr>
          <p:cNvPr id="9" name="TextBox 8">
            <a:extLst>
              <a:ext uri="{FF2B5EF4-FFF2-40B4-BE49-F238E27FC236}">
                <a16:creationId xmlns:a16="http://schemas.microsoft.com/office/drawing/2014/main" id="{687BD2D3-7152-4BFC-AFC4-978E54769C03}"/>
              </a:ext>
            </a:extLst>
          </p:cNvPr>
          <p:cNvSpPr txBox="1"/>
          <p:nvPr/>
        </p:nvSpPr>
        <p:spPr>
          <a:xfrm>
            <a:off x="1291788" y="6915018"/>
            <a:ext cx="8571243" cy="646331"/>
          </a:xfrm>
          <a:prstGeom prst="rect">
            <a:avLst/>
          </a:prstGeom>
          <a:noFill/>
        </p:spPr>
        <p:txBody>
          <a:bodyPr wrap="square" lIns="0" tIns="0" rIns="0" bIns="0" rtlCol="0">
            <a:spAutoFit/>
          </a:bodyPr>
          <a:lstStyle/>
          <a:p>
            <a:pPr algn="ctr"/>
            <a:r>
              <a:rPr lang="en-GB" sz="1400" dirty="0"/>
              <a:t>ACD: Appraisal consultation document; CPRD: Clinical research practice datalink; CKD: Chronic kidney disease; ICERs: Incremental cost-effectiveness ratios; KDIGO: Kidney Disease: Improving Global Outcomes; QALY: Quality adjusted life year; T2DM: Type 2 diabetes mellitus; </a:t>
            </a:r>
            <a:r>
              <a:rPr lang="en-GB" sz="1400" dirty="0" err="1"/>
              <a:t>uACR</a:t>
            </a:r>
            <a:r>
              <a:rPr lang="en-GB" sz="1400" dirty="0"/>
              <a:t>: Urine albumin-to-creatinine ratio </a:t>
            </a:r>
          </a:p>
        </p:txBody>
      </p:sp>
      <p:sp>
        <p:nvSpPr>
          <p:cNvPr id="7" name="Title 1">
            <a:extLst>
              <a:ext uri="{FF2B5EF4-FFF2-40B4-BE49-F238E27FC236}">
                <a16:creationId xmlns:a16="http://schemas.microsoft.com/office/drawing/2014/main" id="{8AF9A237-25B1-4063-92B6-5BE1ABBEEE19}"/>
              </a:ext>
            </a:extLst>
          </p:cNvPr>
          <p:cNvSpPr txBox="1">
            <a:spLocks noChangeArrowheads="1"/>
          </p:cNvSpPr>
          <p:nvPr/>
        </p:nvSpPr>
        <p:spPr>
          <a:xfrm>
            <a:off x="528955" y="246688"/>
            <a:ext cx="9928767"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pPr>
              <a:lnSpc>
                <a:spcPct val="100000"/>
              </a:lnSpc>
            </a:pPr>
            <a:r>
              <a:rPr lang="en-GB" sz="3200" dirty="0"/>
              <a:t>Issue 1: </a:t>
            </a:r>
            <a:r>
              <a:rPr lang="en-GB" sz="2800" dirty="0"/>
              <a:t>Should dapagliflozin be recommended in people with type 2 diabetes and a </a:t>
            </a:r>
            <a:r>
              <a:rPr lang="en-GB" sz="2800" dirty="0" err="1"/>
              <a:t>uACR</a:t>
            </a:r>
            <a:r>
              <a:rPr lang="en-GB" sz="2800" dirty="0"/>
              <a:t> less than 3 mg/mmol?</a:t>
            </a:r>
            <a:endParaRPr lang="en-GB" altLang="en-US" sz="3200" dirty="0"/>
          </a:p>
        </p:txBody>
      </p:sp>
    </p:spTree>
    <p:extLst>
      <p:ext uri="{BB962C8B-B14F-4D97-AF65-F5344CB8AC3E}">
        <p14:creationId xmlns:p14="http://schemas.microsoft.com/office/powerpoint/2010/main" val="3007479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FAB99D1A-CC15-49C2-A577-DC62C2390EAC}"/>
              </a:ext>
            </a:extLst>
          </p:cNvPr>
          <p:cNvSpPr txBox="1">
            <a:spLocks noChangeArrowheads="1"/>
          </p:cNvSpPr>
          <p:nvPr/>
        </p:nvSpPr>
        <p:spPr>
          <a:xfrm>
            <a:off x="528955" y="246688"/>
            <a:ext cx="9928767"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pPr>
              <a:lnSpc>
                <a:spcPct val="100000"/>
              </a:lnSpc>
            </a:pPr>
            <a:r>
              <a:rPr lang="en-GB" sz="3200" dirty="0"/>
              <a:t>Issue 1: </a:t>
            </a:r>
            <a:r>
              <a:rPr lang="en-GB" sz="2800" dirty="0"/>
              <a:t>Should dapagliflozin be recommended in people with type 2 diabetes and a </a:t>
            </a:r>
            <a:r>
              <a:rPr lang="en-GB" sz="2800" dirty="0" err="1"/>
              <a:t>uACR</a:t>
            </a:r>
            <a:r>
              <a:rPr lang="en-GB" sz="2800" dirty="0"/>
              <a:t> less than 3 mg/mmol?</a:t>
            </a:r>
            <a:endParaRPr lang="en-GB" altLang="en-US" sz="3200" dirty="0"/>
          </a:p>
        </p:txBody>
      </p:sp>
      <p:sp>
        <p:nvSpPr>
          <p:cNvPr id="8" name="Rectangle 7">
            <a:extLst>
              <a:ext uri="{FF2B5EF4-FFF2-40B4-BE49-F238E27FC236}">
                <a16:creationId xmlns:a16="http://schemas.microsoft.com/office/drawing/2014/main" id="{6AAEA86C-8B21-4F61-9331-9DAD7967D314}"/>
              </a:ext>
            </a:extLst>
          </p:cNvPr>
          <p:cNvSpPr/>
          <p:nvPr/>
        </p:nvSpPr>
        <p:spPr>
          <a:xfrm>
            <a:off x="303628" y="6741042"/>
            <a:ext cx="1036074" cy="598066"/>
          </a:xfrm>
          <a:prstGeom prst="rect">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lide Number Placeholder 2">
            <a:extLst>
              <a:ext uri="{FF2B5EF4-FFF2-40B4-BE49-F238E27FC236}">
                <a16:creationId xmlns:a16="http://schemas.microsoft.com/office/drawing/2014/main" id="{9A2C0D16-21FA-4F14-A1BC-D4D17E3A0F5C}"/>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solidFill>
                  <a:srgbClr val="000000"/>
                </a:solidFill>
              </a:rPr>
              <a:pPr algn="ctr"/>
              <a:t>27</a:t>
            </a:fld>
            <a:endParaRPr lang="en-GB" dirty="0">
              <a:solidFill>
                <a:srgbClr val="000000"/>
              </a:solidFill>
            </a:endParaRPr>
          </a:p>
        </p:txBody>
      </p:sp>
      <p:sp>
        <p:nvSpPr>
          <p:cNvPr id="10" name="Rectangle 9">
            <a:extLst>
              <a:ext uri="{FF2B5EF4-FFF2-40B4-BE49-F238E27FC236}">
                <a16:creationId xmlns:a16="http://schemas.microsoft.com/office/drawing/2014/main" id="{7D2843D0-D86A-4444-BBBF-6E0717C94F23}"/>
              </a:ext>
            </a:extLst>
          </p:cNvPr>
          <p:cNvSpPr/>
          <p:nvPr/>
        </p:nvSpPr>
        <p:spPr>
          <a:xfrm>
            <a:off x="528955" y="1165800"/>
            <a:ext cx="9928767" cy="5394884"/>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300"/>
              </a:spcAft>
            </a:pPr>
            <a:r>
              <a:rPr lang="en-GB" sz="2400" b="1" u="sng" dirty="0">
                <a:solidFill>
                  <a:schemeClr val="tx1"/>
                </a:solidFill>
              </a:rPr>
              <a:t>ERG critique:</a:t>
            </a:r>
          </a:p>
          <a:p>
            <a:pPr marL="342900" marR="0" lvl="0" indent="-342900" algn="l" defTabSz="1043056"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GB" sz="1800" dirty="0">
                <a:solidFill>
                  <a:schemeClr val="tx1"/>
                </a:solidFill>
              </a:rPr>
              <a:t>No clinical subgroup analyses presented to support the clinical effectiveness of dapagliflozin in people with T2DM with comorbid CKD who have a uACR of less than 3 mg/mmol</a:t>
            </a:r>
          </a:p>
          <a:p>
            <a:pPr marL="864428" marR="0" lvl="1" indent="-342900" algn="l" defTabSz="1043056"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GB" sz="1800" dirty="0">
                <a:solidFill>
                  <a:schemeClr val="tx1"/>
                </a:solidFill>
              </a:rPr>
              <a:t>NG28 found no relevant evidence supporting dapagliflozin use in group with uACR &lt; 3</a:t>
            </a:r>
          </a:p>
          <a:p>
            <a:pPr marL="864428" marR="0" lvl="1" indent="-342900" algn="l" defTabSz="1043056" rtl="0" eaLnBrk="1" fontAlgn="auto" latinLnBrk="0" hangingPunct="1">
              <a:lnSpc>
                <a:spcPct val="100000"/>
              </a:lnSpc>
              <a:spcBef>
                <a:spcPts val="0"/>
              </a:spcBef>
              <a:spcAft>
                <a:spcPts val="600"/>
              </a:spcAft>
              <a:buClrTx/>
              <a:buSzTx/>
              <a:buFont typeface="Courier New" panose="02070309020205020404" pitchFamily="49" charset="0"/>
              <a:buChar char="o"/>
              <a:tabLst/>
              <a:defRPr/>
            </a:pPr>
            <a:r>
              <a:rPr lang="en-GB" sz="1800" dirty="0">
                <a:solidFill>
                  <a:schemeClr val="tx1"/>
                </a:solidFill>
              </a:rPr>
              <a:t>DECLARE-TIMI 58 analysis relates to the whole trial population, rather than the subgroup who had T2DM with comorbid CKD</a:t>
            </a:r>
          </a:p>
          <a:p>
            <a:pPr marL="342900" marR="0" lvl="0" indent="-342900" algn="l" defTabSz="1043056"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GB" sz="1800" dirty="0">
                <a:solidFill>
                  <a:schemeClr val="tx1"/>
                </a:solidFill>
              </a:rPr>
              <a:t>Some concerns regarding new CPRD dataset in the updated economic model</a:t>
            </a:r>
          </a:p>
          <a:p>
            <a:pPr marL="864428" marR="0" lvl="1" indent="-342900" algn="l" defTabSz="1043056"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GB" sz="1800" dirty="0">
                <a:solidFill>
                  <a:schemeClr val="tx1"/>
                </a:solidFill>
              </a:rPr>
              <a:t>Almost one third of the patients in CPRD dataset do not have T2DM</a:t>
            </a:r>
          </a:p>
          <a:p>
            <a:pPr marL="864428" marR="0" lvl="1" indent="-342900" algn="l" defTabSz="1043056"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GB" sz="1800" dirty="0">
                <a:solidFill>
                  <a:schemeClr val="tx1"/>
                </a:solidFill>
              </a:rPr>
              <a:t>Impact of stratifying by T2DM status on dapagliflozin ICER is unclear</a:t>
            </a:r>
          </a:p>
          <a:p>
            <a:pPr marL="864428" marR="0" lvl="1" indent="-342900" algn="l" defTabSz="1043056" rtl="0" eaLnBrk="1" fontAlgn="auto" latinLnBrk="0" hangingPunct="1">
              <a:lnSpc>
                <a:spcPct val="100000"/>
              </a:lnSpc>
              <a:spcBef>
                <a:spcPts val="0"/>
              </a:spcBef>
              <a:spcAft>
                <a:spcPts val="600"/>
              </a:spcAft>
              <a:buClrTx/>
              <a:buSzTx/>
              <a:buFont typeface="Courier New" panose="02070309020205020404" pitchFamily="49" charset="0"/>
              <a:buChar char="o"/>
              <a:tabLst/>
              <a:defRPr/>
            </a:pPr>
            <a:r>
              <a:rPr lang="en-GB" sz="1800" dirty="0">
                <a:solidFill>
                  <a:schemeClr val="tx1"/>
                </a:solidFill>
              </a:rPr>
              <a:t>Transition probabilities and survival models applied in the uACR less than 3mg/mmol and 3-22mg/mmol subgroups reflect the overall DECLARE</a:t>
            </a:r>
            <a:r>
              <a:rPr lang="en-GB" sz="1800" baseline="-25000" dirty="0">
                <a:solidFill>
                  <a:schemeClr val="tx1"/>
                </a:solidFill>
              </a:rPr>
              <a:t>CKD</a:t>
            </a:r>
            <a:r>
              <a:rPr lang="en-GB" sz="1800" dirty="0">
                <a:solidFill>
                  <a:schemeClr val="tx1"/>
                </a:solidFill>
              </a:rPr>
              <a:t> and DAPA-CKD datasets, rather than the specific subgroup uACR intervals </a:t>
            </a:r>
          </a:p>
          <a:p>
            <a:pPr marL="342900" marR="0" lvl="0" indent="-342900" algn="l" defTabSz="1043056"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GB" sz="1800" dirty="0">
                <a:solidFill>
                  <a:schemeClr val="tx1"/>
                </a:solidFill>
              </a:rPr>
              <a:t>This appraisal differs from TA504 </a:t>
            </a:r>
            <a:r>
              <a:rPr lang="en-GB" sz="1800" dirty="0">
                <a:solidFill>
                  <a:schemeClr val="tx1"/>
                </a:solidFill>
                <a:sym typeface="Wingdings" panose="05000000000000000000" pitchFamily="2" charset="2"/>
              </a:rPr>
              <a:t> no </a:t>
            </a:r>
            <a:r>
              <a:rPr lang="en-GB" sz="1800" dirty="0">
                <a:solidFill>
                  <a:schemeClr val="tx1"/>
                </a:solidFill>
              </a:rPr>
              <a:t>evidence of relative clinical effectiveness of dapagliflozin presented in the </a:t>
            </a:r>
            <a:r>
              <a:rPr lang="en-GB" sz="1800" dirty="0" err="1">
                <a:solidFill>
                  <a:schemeClr val="tx1"/>
                </a:solidFill>
              </a:rPr>
              <a:t>uACR</a:t>
            </a:r>
            <a:r>
              <a:rPr lang="en-GB" sz="1800" dirty="0">
                <a:solidFill>
                  <a:schemeClr val="tx1"/>
                </a:solidFill>
              </a:rPr>
              <a:t> less than 3 mg/mmol subgroup</a:t>
            </a:r>
          </a:p>
          <a:p>
            <a:pPr marL="342900" marR="0" lvl="0" indent="-342900" algn="l" defTabSz="1043056"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GB" sz="1800" dirty="0">
                <a:solidFill>
                  <a:schemeClr val="tx1"/>
                </a:solidFill>
              </a:rPr>
              <a:t>Would be reasonable either for: </a:t>
            </a:r>
          </a:p>
          <a:p>
            <a:pPr marL="807278" marR="0" lvl="1" indent="-285750" algn="l" defTabSz="1043056"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GB" sz="1800" dirty="0">
                <a:solidFill>
                  <a:schemeClr val="tx1"/>
                </a:solidFill>
              </a:rPr>
              <a:t>NICE to provide clearer justification for restriction by 3 mg/mmol </a:t>
            </a:r>
            <a:r>
              <a:rPr lang="en-GB" sz="1800" dirty="0" err="1">
                <a:solidFill>
                  <a:schemeClr val="tx1"/>
                </a:solidFill>
              </a:rPr>
              <a:t>uACR</a:t>
            </a:r>
            <a:r>
              <a:rPr lang="en-GB" sz="1800" dirty="0">
                <a:solidFill>
                  <a:schemeClr val="tx1"/>
                </a:solidFill>
              </a:rPr>
              <a:t> threshold, or</a:t>
            </a:r>
          </a:p>
          <a:p>
            <a:pPr marL="807278" marR="0" lvl="1" indent="-285750" algn="l" defTabSz="1043056" rtl="0" eaLnBrk="1" fontAlgn="auto" latinLnBrk="0" hangingPunct="1">
              <a:lnSpc>
                <a:spcPct val="100000"/>
              </a:lnSpc>
              <a:spcBef>
                <a:spcPts val="0"/>
              </a:spcBef>
              <a:spcAft>
                <a:spcPts val="600"/>
              </a:spcAft>
              <a:buClrTx/>
              <a:buSzTx/>
              <a:buFont typeface="Courier New" panose="02070309020205020404" pitchFamily="49" charset="0"/>
              <a:buChar char="o"/>
              <a:tabLst/>
              <a:defRPr/>
            </a:pPr>
            <a:r>
              <a:rPr lang="en-GB" sz="1800" dirty="0">
                <a:solidFill>
                  <a:schemeClr val="tx1"/>
                </a:solidFill>
              </a:rPr>
              <a:t>Company to provide clinical evidence from DECLARE-TIMI 58 demonstrating relative effectiveness of dapagliflozin in subgroup with T2DM with uACR less than 3 mg/mmol, and any subgroup-specific economic analysis that better reflects patient characteristics</a:t>
            </a:r>
          </a:p>
          <a:p>
            <a:endParaRPr lang="en-GB" sz="2400" dirty="0">
              <a:solidFill>
                <a:srgbClr val="000000"/>
              </a:solidFill>
            </a:endParaRPr>
          </a:p>
        </p:txBody>
      </p:sp>
      <p:sp>
        <p:nvSpPr>
          <p:cNvPr id="12" name="TextBox 11">
            <a:extLst>
              <a:ext uri="{FF2B5EF4-FFF2-40B4-BE49-F238E27FC236}">
                <a16:creationId xmlns:a16="http://schemas.microsoft.com/office/drawing/2014/main" id="{A1464359-F4B8-4D10-89CF-4249EAA833CB}"/>
              </a:ext>
            </a:extLst>
          </p:cNvPr>
          <p:cNvSpPr txBox="1"/>
          <p:nvPr/>
        </p:nvSpPr>
        <p:spPr>
          <a:xfrm>
            <a:off x="116958" y="7130334"/>
            <a:ext cx="10154094" cy="430887"/>
          </a:xfrm>
          <a:prstGeom prst="rect">
            <a:avLst/>
          </a:prstGeom>
          <a:solidFill>
            <a:schemeClr val="bg1"/>
          </a:solidFill>
        </p:spPr>
        <p:txBody>
          <a:bodyPr wrap="square" lIns="0" tIns="0" rIns="0" bIns="0" rtlCol="0">
            <a:spAutoFit/>
          </a:bodyPr>
          <a:lstStyle/>
          <a:p>
            <a:pPr algn="ctr"/>
            <a:r>
              <a:rPr lang="en-GB" sz="1400" dirty="0"/>
              <a:t>CKD: Chronic kidney disease; CPRD: Clinical practice research datalink; ICER: Incremental cost-effectiveness ratio; NG28: </a:t>
            </a:r>
            <a:r>
              <a:rPr lang="en-GB" sz="1400" b="0" dirty="0">
                <a:solidFill>
                  <a:srgbClr val="000000"/>
                </a:solidFill>
              </a:rPr>
              <a:t>NICE guideline for Type 2 diabetes in adults: management; </a:t>
            </a:r>
            <a:r>
              <a:rPr lang="en-GB" sz="1400" dirty="0"/>
              <a:t>T2DM: Type 2 diabetes mellitus; </a:t>
            </a:r>
            <a:r>
              <a:rPr lang="en-GB" sz="1400" dirty="0" err="1"/>
              <a:t>uACR</a:t>
            </a:r>
            <a:r>
              <a:rPr lang="en-GB" sz="1400" dirty="0"/>
              <a:t>: Urine albumin-to-creatinine ratio</a:t>
            </a:r>
          </a:p>
        </p:txBody>
      </p:sp>
    </p:spTree>
    <p:extLst>
      <p:ext uri="{BB962C8B-B14F-4D97-AF65-F5344CB8AC3E}">
        <p14:creationId xmlns:p14="http://schemas.microsoft.com/office/powerpoint/2010/main" val="9578109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a:extLst>
              <a:ext uri="{FF2B5EF4-FFF2-40B4-BE49-F238E27FC236}">
                <a16:creationId xmlns:a16="http://schemas.microsoft.com/office/drawing/2014/main" id="{54803A56-4C7E-43DD-8EA9-B522B9777E8D}"/>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solidFill>
                  <a:srgbClr val="000000"/>
                </a:solidFill>
              </a:rPr>
              <a:pPr algn="ctr"/>
              <a:t>28</a:t>
            </a:fld>
            <a:endParaRPr lang="en-GB" dirty="0">
              <a:solidFill>
                <a:srgbClr val="000000"/>
              </a:solidFill>
            </a:endParaRPr>
          </a:p>
        </p:txBody>
      </p:sp>
      <p:sp>
        <p:nvSpPr>
          <p:cNvPr id="10" name="Title 1">
            <a:extLst>
              <a:ext uri="{FF2B5EF4-FFF2-40B4-BE49-F238E27FC236}">
                <a16:creationId xmlns:a16="http://schemas.microsoft.com/office/drawing/2014/main" id="{23535313-CA07-4AC7-B611-8399EDEDA537}"/>
              </a:ext>
            </a:extLst>
          </p:cNvPr>
          <p:cNvSpPr txBox="1">
            <a:spLocks noChangeArrowheads="1"/>
          </p:cNvSpPr>
          <p:nvPr/>
        </p:nvSpPr>
        <p:spPr>
          <a:xfrm>
            <a:off x="528956" y="246688"/>
            <a:ext cx="9841172"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pPr>
              <a:lnSpc>
                <a:spcPct val="100000"/>
              </a:lnSpc>
            </a:pPr>
            <a:r>
              <a:rPr lang="en-GB" sz="3200" dirty="0"/>
              <a:t>Issue 2: </a:t>
            </a:r>
            <a:r>
              <a:rPr lang="en-GB" sz="2800" dirty="0"/>
              <a:t>Should dapagliflozin be recommended in people without type 2 diabetes and a </a:t>
            </a:r>
            <a:r>
              <a:rPr lang="en-GB" sz="2800" dirty="0" err="1"/>
              <a:t>uACR</a:t>
            </a:r>
            <a:r>
              <a:rPr lang="en-GB" sz="2800" dirty="0"/>
              <a:t> less than 22.6 mg/mmol?</a:t>
            </a:r>
            <a:endParaRPr lang="en-GB" altLang="en-US" sz="3200" dirty="0"/>
          </a:p>
        </p:txBody>
      </p:sp>
      <p:sp>
        <p:nvSpPr>
          <p:cNvPr id="12" name="TextBox 11">
            <a:extLst>
              <a:ext uri="{FF2B5EF4-FFF2-40B4-BE49-F238E27FC236}">
                <a16:creationId xmlns:a16="http://schemas.microsoft.com/office/drawing/2014/main" id="{0CDBA821-B488-4651-857C-E0925D95E944}"/>
              </a:ext>
            </a:extLst>
          </p:cNvPr>
          <p:cNvSpPr txBox="1"/>
          <p:nvPr/>
        </p:nvSpPr>
        <p:spPr>
          <a:xfrm>
            <a:off x="1418090" y="6917677"/>
            <a:ext cx="8259745" cy="646331"/>
          </a:xfrm>
          <a:prstGeom prst="rect">
            <a:avLst/>
          </a:prstGeom>
          <a:noFill/>
        </p:spPr>
        <p:txBody>
          <a:bodyPr wrap="square" lIns="0" tIns="0" rIns="0" bIns="0" rtlCol="0">
            <a:spAutoFit/>
          </a:bodyPr>
          <a:lstStyle/>
          <a:p>
            <a:pPr algn="ctr"/>
            <a:r>
              <a:rPr lang="en-GB" sz="1400" b="0" dirty="0">
                <a:solidFill>
                  <a:srgbClr val="000000"/>
                </a:solidFill>
              </a:rPr>
              <a:t>EMA: European Medicines Agency; FDA: United States Food and Drug Administration; MHRA: Medicines and Healthcare products Regulatory Agency; SD: Standard deviation; </a:t>
            </a:r>
            <a:r>
              <a:rPr lang="en-GB" sz="1400" dirty="0"/>
              <a:t>T2DM: Type 2 diabetes mellitus; </a:t>
            </a:r>
            <a:r>
              <a:rPr lang="en-GB" sz="1400" dirty="0" err="1"/>
              <a:t>uACR</a:t>
            </a:r>
            <a:r>
              <a:rPr lang="en-GB" sz="1400" dirty="0"/>
              <a:t>: Urine albumin-to-creatinine ratio</a:t>
            </a:r>
          </a:p>
        </p:txBody>
      </p:sp>
      <p:sp>
        <p:nvSpPr>
          <p:cNvPr id="13" name="TextBox 12">
            <a:extLst>
              <a:ext uri="{FF2B5EF4-FFF2-40B4-BE49-F238E27FC236}">
                <a16:creationId xmlns:a16="http://schemas.microsoft.com/office/drawing/2014/main" id="{61971EB2-3523-4BE6-A26E-5776979E790F}"/>
              </a:ext>
            </a:extLst>
          </p:cNvPr>
          <p:cNvSpPr txBox="1"/>
          <p:nvPr/>
        </p:nvSpPr>
        <p:spPr>
          <a:xfrm>
            <a:off x="4505872" y="-4832"/>
            <a:ext cx="1681655" cy="246221"/>
          </a:xfrm>
          <a:prstGeom prst="rect">
            <a:avLst/>
          </a:prstGeom>
          <a:solidFill>
            <a:schemeClr val="accent3"/>
          </a:solidFill>
        </p:spPr>
        <p:txBody>
          <a:bodyPr wrap="square" lIns="0" tIns="0" rIns="0" bIns="0" rtlCol="0">
            <a:spAutoFit/>
          </a:bodyPr>
          <a:lstStyle/>
          <a:p>
            <a:r>
              <a:rPr lang="en-GB" sz="1600" b="1" dirty="0">
                <a:solidFill>
                  <a:schemeClr val="bg1"/>
                </a:solidFill>
              </a:rPr>
              <a:t>  CONFIDENTIAL</a:t>
            </a:r>
          </a:p>
        </p:txBody>
      </p:sp>
      <p:sp>
        <p:nvSpPr>
          <p:cNvPr id="11" name="TextBox 10">
            <a:extLst>
              <a:ext uri="{FF2B5EF4-FFF2-40B4-BE49-F238E27FC236}">
                <a16:creationId xmlns:a16="http://schemas.microsoft.com/office/drawing/2014/main" id="{5C8C3985-C715-4087-AED2-9F1F565067B5}"/>
              </a:ext>
            </a:extLst>
          </p:cNvPr>
          <p:cNvSpPr txBox="1"/>
          <p:nvPr/>
        </p:nvSpPr>
        <p:spPr>
          <a:xfrm>
            <a:off x="3002280" y="5547162"/>
            <a:ext cx="695488" cy="369332"/>
          </a:xfrm>
          <a:prstGeom prst="rect">
            <a:avLst/>
          </a:prstGeom>
          <a:noFill/>
        </p:spPr>
        <p:txBody>
          <a:bodyPr wrap="square" lIns="0" tIns="0" rIns="0" bIns="0" rtlCol="0" anchor="ctr">
            <a:spAutoFit/>
          </a:bodyPr>
          <a:lstStyle/>
          <a:p>
            <a:pPr algn="ctr"/>
            <a:r>
              <a:rPr lang="en-GB" sz="2400" b="1" dirty="0">
                <a:solidFill>
                  <a:schemeClr val="tx1"/>
                </a:solidFill>
              </a:rPr>
              <a:t>25</a:t>
            </a:r>
          </a:p>
        </p:txBody>
      </p:sp>
      <p:sp>
        <p:nvSpPr>
          <p:cNvPr id="14" name="TextBox 13">
            <a:extLst>
              <a:ext uri="{FF2B5EF4-FFF2-40B4-BE49-F238E27FC236}">
                <a16:creationId xmlns:a16="http://schemas.microsoft.com/office/drawing/2014/main" id="{7F402CAE-DB40-47BF-B88B-6158A3629EEF}"/>
              </a:ext>
            </a:extLst>
          </p:cNvPr>
          <p:cNvSpPr txBox="1"/>
          <p:nvPr/>
        </p:nvSpPr>
        <p:spPr>
          <a:xfrm>
            <a:off x="3002280" y="3795470"/>
            <a:ext cx="695488" cy="369332"/>
          </a:xfrm>
          <a:prstGeom prst="rect">
            <a:avLst/>
          </a:prstGeom>
          <a:noFill/>
        </p:spPr>
        <p:txBody>
          <a:bodyPr wrap="square" lIns="0" tIns="0" rIns="0" bIns="0" rtlCol="0" anchor="ctr">
            <a:spAutoFit/>
          </a:bodyPr>
          <a:lstStyle/>
          <a:p>
            <a:pPr algn="ctr"/>
            <a:r>
              <a:rPr lang="en-GB" sz="2400" b="1" dirty="0">
                <a:solidFill>
                  <a:schemeClr val="tx1"/>
                </a:solidFill>
              </a:rPr>
              <a:t>75</a:t>
            </a:r>
          </a:p>
        </p:txBody>
      </p:sp>
      <p:sp>
        <p:nvSpPr>
          <p:cNvPr id="15" name="Rectangle 14">
            <a:extLst>
              <a:ext uri="{FF2B5EF4-FFF2-40B4-BE49-F238E27FC236}">
                <a16:creationId xmlns:a16="http://schemas.microsoft.com/office/drawing/2014/main" id="{6DBE66C8-0C07-451C-A0A0-B66034D799A3}"/>
              </a:ext>
            </a:extLst>
          </p:cNvPr>
          <p:cNvSpPr/>
          <p:nvPr/>
        </p:nvSpPr>
        <p:spPr>
          <a:xfrm>
            <a:off x="3697768" y="3027631"/>
            <a:ext cx="6480012" cy="3755286"/>
          </a:xfrm>
          <a:prstGeom prst="rect">
            <a:avLst/>
          </a:prstGeom>
          <a:solidFill>
            <a:schemeClr val="accent6">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TextBox 15">
            <a:extLst>
              <a:ext uri="{FF2B5EF4-FFF2-40B4-BE49-F238E27FC236}">
                <a16:creationId xmlns:a16="http://schemas.microsoft.com/office/drawing/2014/main" id="{00CD6C33-F462-4754-AC0E-246FF56CA4ED}"/>
              </a:ext>
            </a:extLst>
          </p:cNvPr>
          <p:cNvSpPr txBox="1"/>
          <p:nvPr/>
        </p:nvSpPr>
        <p:spPr>
          <a:xfrm>
            <a:off x="616688" y="2282766"/>
            <a:ext cx="2148368" cy="646331"/>
          </a:xfrm>
          <a:prstGeom prst="rect">
            <a:avLst/>
          </a:prstGeom>
          <a:noFill/>
        </p:spPr>
        <p:txBody>
          <a:bodyPr wrap="square" lIns="0" tIns="0" rIns="0" bIns="0" rtlCol="0">
            <a:spAutoFit/>
          </a:bodyPr>
          <a:lstStyle/>
          <a:p>
            <a:pPr algn="ctr"/>
            <a:r>
              <a:rPr lang="en-GB" sz="2400" b="1" dirty="0">
                <a:solidFill>
                  <a:schemeClr val="tx1"/>
                </a:solidFill>
              </a:rPr>
              <a:t>eGFR</a:t>
            </a:r>
          </a:p>
          <a:p>
            <a:pPr algn="ctr"/>
            <a:r>
              <a:rPr lang="en-GB" sz="1800" dirty="0"/>
              <a:t>(mL/min/1.73 m</a:t>
            </a:r>
            <a:r>
              <a:rPr lang="en-GB" sz="1800" baseline="30000" dirty="0"/>
              <a:t>2</a:t>
            </a:r>
            <a:r>
              <a:rPr lang="en-GB" sz="1800" dirty="0"/>
              <a:t>)</a:t>
            </a:r>
            <a:endParaRPr lang="en-GB" sz="1800" dirty="0">
              <a:solidFill>
                <a:schemeClr val="tx1"/>
              </a:solidFill>
            </a:endParaRPr>
          </a:p>
        </p:txBody>
      </p:sp>
      <p:sp>
        <p:nvSpPr>
          <p:cNvPr id="17" name="Rectangle 7">
            <a:extLst>
              <a:ext uri="{FF2B5EF4-FFF2-40B4-BE49-F238E27FC236}">
                <a16:creationId xmlns:a16="http://schemas.microsoft.com/office/drawing/2014/main" id="{9054325E-B08C-4722-BCAE-FB6B774258F8}"/>
              </a:ext>
            </a:extLst>
          </p:cNvPr>
          <p:cNvSpPr/>
          <p:nvPr/>
        </p:nvSpPr>
        <p:spPr>
          <a:xfrm>
            <a:off x="3708399" y="3027629"/>
            <a:ext cx="6469381" cy="3755287"/>
          </a:xfrm>
          <a:custGeom>
            <a:avLst/>
            <a:gdLst>
              <a:gd name="connsiteX0" fmla="*/ 0 w 6273210"/>
              <a:gd name="connsiteY0" fmla="*/ 0 h 4601751"/>
              <a:gd name="connsiteX1" fmla="*/ 6273210 w 6273210"/>
              <a:gd name="connsiteY1" fmla="*/ 0 h 4601751"/>
              <a:gd name="connsiteX2" fmla="*/ 6273210 w 6273210"/>
              <a:gd name="connsiteY2" fmla="*/ 4601751 h 4601751"/>
              <a:gd name="connsiteX3" fmla="*/ 0 w 6273210"/>
              <a:gd name="connsiteY3" fmla="*/ 4601751 h 4601751"/>
              <a:gd name="connsiteX4" fmla="*/ 0 w 6273210"/>
              <a:gd name="connsiteY4" fmla="*/ 0 h 4601751"/>
              <a:gd name="connsiteX0" fmla="*/ 6273210 w 6364650"/>
              <a:gd name="connsiteY0" fmla="*/ 4601751 h 4693191"/>
              <a:gd name="connsiteX1" fmla="*/ 0 w 6364650"/>
              <a:gd name="connsiteY1" fmla="*/ 4601751 h 4693191"/>
              <a:gd name="connsiteX2" fmla="*/ 0 w 6364650"/>
              <a:gd name="connsiteY2" fmla="*/ 0 h 4693191"/>
              <a:gd name="connsiteX3" fmla="*/ 6273210 w 6364650"/>
              <a:gd name="connsiteY3" fmla="*/ 0 h 4693191"/>
              <a:gd name="connsiteX4" fmla="*/ 6364650 w 6364650"/>
              <a:gd name="connsiteY4" fmla="*/ 4693191 h 4693191"/>
              <a:gd name="connsiteX0" fmla="*/ 6273210 w 6273210"/>
              <a:gd name="connsiteY0" fmla="*/ 4601751 h 4601751"/>
              <a:gd name="connsiteX1" fmla="*/ 0 w 6273210"/>
              <a:gd name="connsiteY1" fmla="*/ 4601751 h 4601751"/>
              <a:gd name="connsiteX2" fmla="*/ 0 w 6273210"/>
              <a:gd name="connsiteY2" fmla="*/ 0 h 4601751"/>
              <a:gd name="connsiteX3" fmla="*/ 6273210 w 6273210"/>
              <a:gd name="connsiteY3" fmla="*/ 0 h 4601751"/>
              <a:gd name="connsiteX0" fmla="*/ 0 w 6273210"/>
              <a:gd name="connsiteY0" fmla="*/ 4601751 h 4601751"/>
              <a:gd name="connsiteX1" fmla="*/ 0 w 6273210"/>
              <a:gd name="connsiteY1" fmla="*/ 0 h 4601751"/>
              <a:gd name="connsiteX2" fmla="*/ 6273210 w 6273210"/>
              <a:gd name="connsiteY2" fmla="*/ 0 h 4601751"/>
            </a:gdLst>
            <a:ahLst/>
            <a:cxnLst>
              <a:cxn ang="0">
                <a:pos x="connsiteX0" y="connsiteY0"/>
              </a:cxn>
              <a:cxn ang="0">
                <a:pos x="connsiteX1" y="connsiteY1"/>
              </a:cxn>
              <a:cxn ang="0">
                <a:pos x="connsiteX2" y="connsiteY2"/>
              </a:cxn>
            </a:cxnLst>
            <a:rect l="l" t="t" r="r" b="b"/>
            <a:pathLst>
              <a:path w="6273210" h="4601751">
                <a:moveTo>
                  <a:pt x="0" y="4601751"/>
                </a:moveTo>
                <a:lnTo>
                  <a:pt x="0" y="0"/>
                </a:lnTo>
                <a:lnTo>
                  <a:pt x="6273210" y="0"/>
                </a:ln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55EBC56C-D746-4989-B8EC-045A9E5C9B9E}"/>
              </a:ext>
            </a:extLst>
          </p:cNvPr>
          <p:cNvCxnSpPr>
            <a:cxnSpLocks/>
          </p:cNvCxnSpPr>
          <p:nvPr/>
        </p:nvCxnSpPr>
        <p:spPr>
          <a:xfrm>
            <a:off x="7001244" y="2870931"/>
            <a:ext cx="0" cy="288000"/>
          </a:xfrm>
          <a:prstGeom prst="line">
            <a:avLst/>
          </a:prstGeom>
          <a:ln w="38100"/>
        </p:spPr>
        <p:style>
          <a:lnRef idx="1">
            <a:schemeClr val="accent1"/>
          </a:lnRef>
          <a:fillRef idx="0">
            <a:schemeClr val="accent1"/>
          </a:fillRef>
          <a:effectRef idx="0">
            <a:schemeClr val="accent1"/>
          </a:effectRef>
          <a:fontRef idx="minor">
            <a:schemeClr val="tx1"/>
          </a:fontRef>
        </p:style>
      </p:cxnSp>
      <p:graphicFrame>
        <p:nvGraphicFramePr>
          <p:cNvPr id="19" name="Table 18">
            <a:extLst>
              <a:ext uri="{FF2B5EF4-FFF2-40B4-BE49-F238E27FC236}">
                <a16:creationId xmlns:a16="http://schemas.microsoft.com/office/drawing/2014/main" id="{23990938-470C-47AB-939D-67A876400F65}"/>
              </a:ext>
            </a:extLst>
          </p:cNvPr>
          <p:cNvGraphicFramePr>
            <a:graphicFrameLocks noGrp="1"/>
          </p:cNvGraphicFramePr>
          <p:nvPr>
            <p:extLst>
              <p:ext uri="{D42A27DB-BD31-4B8C-83A1-F6EECF244321}">
                <p14:modId xmlns:p14="http://schemas.microsoft.com/office/powerpoint/2010/main" val="3955853326"/>
              </p:ext>
            </p:extLst>
          </p:nvPr>
        </p:nvGraphicFramePr>
        <p:xfrm>
          <a:off x="502388" y="3027636"/>
          <a:ext cx="2393210" cy="3755286"/>
        </p:xfrm>
        <a:graphic>
          <a:graphicData uri="http://schemas.openxmlformats.org/drawingml/2006/table">
            <a:tbl>
              <a:tblPr bandRow="1">
                <a:tableStyleId>{F5AB1C69-6EDB-4FF4-983F-18BD219EF322}</a:tableStyleId>
              </a:tblPr>
              <a:tblGrid>
                <a:gridCol w="653312">
                  <a:extLst>
                    <a:ext uri="{9D8B030D-6E8A-4147-A177-3AD203B41FA5}">
                      <a16:colId xmlns:a16="http://schemas.microsoft.com/office/drawing/2014/main" val="3800953574"/>
                    </a:ext>
                  </a:extLst>
                </a:gridCol>
                <a:gridCol w="838200">
                  <a:extLst>
                    <a:ext uri="{9D8B030D-6E8A-4147-A177-3AD203B41FA5}">
                      <a16:colId xmlns:a16="http://schemas.microsoft.com/office/drawing/2014/main" val="796327164"/>
                    </a:ext>
                  </a:extLst>
                </a:gridCol>
                <a:gridCol w="901698">
                  <a:extLst>
                    <a:ext uri="{9D8B030D-6E8A-4147-A177-3AD203B41FA5}">
                      <a16:colId xmlns:a16="http://schemas.microsoft.com/office/drawing/2014/main" val="3064705788"/>
                    </a:ext>
                  </a:extLst>
                </a:gridCol>
              </a:tblGrid>
              <a:tr h="625881">
                <a:tc>
                  <a:txBody>
                    <a:bodyPr/>
                    <a:lstStyle/>
                    <a:p>
                      <a:pPr algn="ctr"/>
                      <a:r>
                        <a:rPr lang="en-GB" sz="1600" b="1" dirty="0">
                          <a:solidFill>
                            <a:schemeClr val="tx1"/>
                          </a:solidFill>
                        </a:rPr>
                        <a:t>G1</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&gt;90</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600" dirty="0">
                          <a:solidFill>
                            <a:schemeClr val="tx1"/>
                          </a:solidFill>
                        </a:rPr>
                        <a:t>Norm/ high</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426609050"/>
                  </a:ext>
                </a:extLst>
              </a:tr>
              <a:tr h="625881">
                <a:tc>
                  <a:txBody>
                    <a:bodyPr/>
                    <a:lstStyle/>
                    <a:p>
                      <a:pPr algn="ctr"/>
                      <a:r>
                        <a:rPr lang="en-GB" sz="1600" b="1" dirty="0">
                          <a:solidFill>
                            <a:schemeClr val="tx1"/>
                          </a:solidFill>
                        </a:rPr>
                        <a:t>G2</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60-89</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Mild</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62109906"/>
                  </a:ext>
                </a:extLst>
              </a:tr>
              <a:tr h="625881">
                <a:tc>
                  <a:txBody>
                    <a:bodyPr/>
                    <a:lstStyle/>
                    <a:p>
                      <a:pPr algn="ctr"/>
                      <a:r>
                        <a:rPr lang="en-GB" sz="1600" b="1" dirty="0">
                          <a:solidFill>
                            <a:schemeClr val="tx1"/>
                          </a:solidFill>
                        </a:rPr>
                        <a:t>G3a</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45-59</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Mild/ mod</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68223719"/>
                  </a:ext>
                </a:extLst>
              </a:tr>
              <a:tr h="625881">
                <a:tc>
                  <a:txBody>
                    <a:bodyPr/>
                    <a:lstStyle/>
                    <a:p>
                      <a:pPr algn="ctr"/>
                      <a:r>
                        <a:rPr lang="en-GB" sz="1600" b="1" dirty="0">
                          <a:solidFill>
                            <a:schemeClr val="tx1"/>
                          </a:solidFill>
                        </a:rPr>
                        <a:t>G3b</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30-44</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Mod/ severe</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35849563"/>
                  </a:ext>
                </a:extLst>
              </a:tr>
              <a:tr h="625881">
                <a:tc>
                  <a:txBody>
                    <a:bodyPr/>
                    <a:lstStyle/>
                    <a:p>
                      <a:pPr algn="ctr"/>
                      <a:r>
                        <a:rPr lang="en-GB" sz="1600" b="1" dirty="0">
                          <a:solidFill>
                            <a:schemeClr val="tx1"/>
                          </a:solidFill>
                        </a:rPr>
                        <a:t>G4</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15-29</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Severe</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39008339"/>
                  </a:ext>
                </a:extLst>
              </a:tr>
              <a:tr h="625881">
                <a:tc>
                  <a:txBody>
                    <a:bodyPr/>
                    <a:lstStyle/>
                    <a:p>
                      <a:pPr algn="ctr"/>
                      <a:r>
                        <a:rPr lang="en-GB" sz="1600" b="1" dirty="0">
                          <a:solidFill>
                            <a:schemeClr val="tx1"/>
                          </a:solidFill>
                        </a:rPr>
                        <a:t>G5</a:t>
                      </a:r>
                      <a:endParaRPr lang="en-GB" sz="1600" b="1" baseline="30000" dirty="0">
                        <a:solidFill>
                          <a:schemeClr val="tx1"/>
                        </a:solidFill>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&lt;15</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Kidney failure</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68135719"/>
                  </a:ext>
                </a:extLst>
              </a:tr>
            </a:tbl>
          </a:graphicData>
        </a:graphic>
      </p:graphicFrame>
      <p:graphicFrame>
        <p:nvGraphicFramePr>
          <p:cNvPr id="20" name="Table 19">
            <a:extLst>
              <a:ext uri="{FF2B5EF4-FFF2-40B4-BE49-F238E27FC236}">
                <a16:creationId xmlns:a16="http://schemas.microsoft.com/office/drawing/2014/main" id="{CD48C660-F24A-4908-948F-FE93E8557F04}"/>
              </a:ext>
            </a:extLst>
          </p:cNvPr>
          <p:cNvGraphicFramePr>
            <a:graphicFrameLocks noGrp="1"/>
          </p:cNvGraphicFramePr>
          <p:nvPr>
            <p:extLst>
              <p:ext uri="{D42A27DB-BD31-4B8C-83A1-F6EECF244321}">
                <p14:modId xmlns:p14="http://schemas.microsoft.com/office/powerpoint/2010/main" val="461631618"/>
              </p:ext>
            </p:extLst>
          </p:nvPr>
        </p:nvGraphicFramePr>
        <p:xfrm>
          <a:off x="3708399" y="1675656"/>
          <a:ext cx="6469381" cy="731520"/>
        </p:xfrm>
        <a:graphic>
          <a:graphicData uri="http://schemas.openxmlformats.org/drawingml/2006/table">
            <a:tbl>
              <a:tblPr bandRow="1">
                <a:tableStyleId>{F5AB1C69-6EDB-4FF4-983F-18BD219EF322}</a:tableStyleId>
              </a:tblPr>
              <a:tblGrid>
                <a:gridCol w="1982211">
                  <a:extLst>
                    <a:ext uri="{9D8B030D-6E8A-4147-A177-3AD203B41FA5}">
                      <a16:colId xmlns:a16="http://schemas.microsoft.com/office/drawing/2014/main" val="299823875"/>
                    </a:ext>
                  </a:extLst>
                </a:gridCol>
                <a:gridCol w="2223019">
                  <a:extLst>
                    <a:ext uri="{9D8B030D-6E8A-4147-A177-3AD203B41FA5}">
                      <a16:colId xmlns:a16="http://schemas.microsoft.com/office/drawing/2014/main" val="3611824987"/>
                    </a:ext>
                  </a:extLst>
                </a:gridCol>
                <a:gridCol w="2264151">
                  <a:extLst>
                    <a:ext uri="{9D8B030D-6E8A-4147-A177-3AD203B41FA5}">
                      <a16:colId xmlns:a16="http://schemas.microsoft.com/office/drawing/2014/main" val="1345499536"/>
                    </a:ext>
                  </a:extLst>
                </a:gridCol>
              </a:tblGrid>
              <a:tr h="0">
                <a:tc>
                  <a:txBody>
                    <a:bodyPr/>
                    <a:lstStyle/>
                    <a:p>
                      <a:pPr algn="ctr"/>
                      <a:r>
                        <a:rPr lang="en-GB" sz="1800" b="1" dirty="0">
                          <a:solidFill>
                            <a:schemeClr val="tx1"/>
                          </a:solidFill>
                        </a:rPr>
                        <a:t>A1</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b="1" dirty="0">
                          <a:solidFill>
                            <a:schemeClr val="tx1"/>
                          </a:solidFill>
                        </a:rPr>
                        <a:t>A2</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b="1" dirty="0">
                          <a:solidFill>
                            <a:schemeClr val="tx1"/>
                          </a:solidFill>
                        </a:rPr>
                        <a:t>A3</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671306169"/>
                  </a:ext>
                </a:extLst>
              </a:tr>
              <a:tr h="0">
                <a:tc>
                  <a:txBody>
                    <a:bodyPr/>
                    <a:lstStyle/>
                    <a:p>
                      <a:pPr algn="ctr"/>
                      <a:r>
                        <a:rPr lang="en-GB" sz="1800" b="0" dirty="0">
                          <a:solidFill>
                            <a:schemeClr val="tx1"/>
                          </a:solidFill>
                        </a:rPr>
                        <a:t>&lt;3 (norm/mild)</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b="0" dirty="0">
                          <a:solidFill>
                            <a:schemeClr val="tx1"/>
                          </a:solidFill>
                        </a:rPr>
                        <a:t>3-30 (mod)</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b="0" dirty="0">
                          <a:solidFill>
                            <a:schemeClr val="tx1"/>
                          </a:solidFill>
                        </a:rPr>
                        <a:t>&gt;30 (severe)</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49084229"/>
                  </a:ext>
                </a:extLst>
              </a:tr>
            </a:tbl>
          </a:graphicData>
        </a:graphic>
      </p:graphicFrame>
      <p:sp>
        <p:nvSpPr>
          <p:cNvPr id="21" name="TextBox 20">
            <a:extLst>
              <a:ext uri="{FF2B5EF4-FFF2-40B4-BE49-F238E27FC236}">
                <a16:creationId xmlns:a16="http://schemas.microsoft.com/office/drawing/2014/main" id="{26241589-2D2E-4D30-AC34-010B3E35DAE6}"/>
              </a:ext>
            </a:extLst>
          </p:cNvPr>
          <p:cNvSpPr txBox="1"/>
          <p:nvPr/>
        </p:nvSpPr>
        <p:spPr>
          <a:xfrm>
            <a:off x="6653500" y="2486652"/>
            <a:ext cx="695488" cy="369332"/>
          </a:xfrm>
          <a:prstGeom prst="rect">
            <a:avLst/>
          </a:prstGeom>
          <a:noFill/>
        </p:spPr>
        <p:txBody>
          <a:bodyPr wrap="square" lIns="0" tIns="0" rIns="0" bIns="0" rtlCol="0" anchor="ctr">
            <a:spAutoFit/>
          </a:bodyPr>
          <a:lstStyle/>
          <a:p>
            <a:pPr algn="ctr"/>
            <a:r>
              <a:rPr lang="en-GB" sz="2400" b="1" dirty="0">
                <a:solidFill>
                  <a:schemeClr val="tx1"/>
                </a:solidFill>
              </a:rPr>
              <a:t>22.6</a:t>
            </a:r>
          </a:p>
        </p:txBody>
      </p:sp>
      <p:sp>
        <p:nvSpPr>
          <p:cNvPr id="22" name="Rectangle 21">
            <a:extLst>
              <a:ext uri="{FF2B5EF4-FFF2-40B4-BE49-F238E27FC236}">
                <a16:creationId xmlns:a16="http://schemas.microsoft.com/office/drawing/2014/main" id="{EAC65CD8-766B-49F7-9915-3780D30E3CC2}"/>
              </a:ext>
            </a:extLst>
          </p:cNvPr>
          <p:cNvSpPr/>
          <p:nvPr/>
        </p:nvSpPr>
        <p:spPr>
          <a:xfrm>
            <a:off x="7001244" y="3980136"/>
            <a:ext cx="3176536" cy="1751692"/>
          </a:xfrm>
          <a:prstGeom prst="rect">
            <a:avLst/>
          </a:prstGeom>
          <a:solidFill>
            <a:schemeClr val="bg2">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With or without T2DM</a:t>
            </a:r>
          </a:p>
        </p:txBody>
      </p:sp>
      <p:cxnSp>
        <p:nvCxnSpPr>
          <p:cNvPr id="23" name="Straight Connector 22">
            <a:extLst>
              <a:ext uri="{FF2B5EF4-FFF2-40B4-BE49-F238E27FC236}">
                <a16:creationId xmlns:a16="http://schemas.microsoft.com/office/drawing/2014/main" id="{6771E019-8D5D-4773-B581-195DB8C91EE1}"/>
              </a:ext>
            </a:extLst>
          </p:cNvPr>
          <p:cNvCxnSpPr/>
          <p:nvPr/>
        </p:nvCxnSpPr>
        <p:spPr>
          <a:xfrm>
            <a:off x="3886825" y="3980136"/>
            <a:ext cx="311441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B7EEF06-6AAA-40AA-8664-B1F24E35DD01}"/>
              </a:ext>
            </a:extLst>
          </p:cNvPr>
          <p:cNvCxnSpPr/>
          <p:nvPr/>
        </p:nvCxnSpPr>
        <p:spPr>
          <a:xfrm>
            <a:off x="3886825" y="5731828"/>
            <a:ext cx="311441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4817FF1-69E9-4CAE-98F4-6602FC2E193E}"/>
              </a:ext>
            </a:extLst>
          </p:cNvPr>
          <p:cNvCxnSpPr>
            <a:cxnSpLocks/>
          </p:cNvCxnSpPr>
          <p:nvPr/>
        </p:nvCxnSpPr>
        <p:spPr>
          <a:xfrm>
            <a:off x="7001244" y="3158931"/>
            <a:ext cx="0" cy="821205"/>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52F42469-F9FD-47D2-888E-810E940D58C2}"/>
              </a:ext>
            </a:extLst>
          </p:cNvPr>
          <p:cNvSpPr txBox="1"/>
          <p:nvPr/>
        </p:nvSpPr>
        <p:spPr>
          <a:xfrm>
            <a:off x="3719030" y="1259900"/>
            <a:ext cx="6458750" cy="369332"/>
          </a:xfrm>
          <a:prstGeom prst="rect">
            <a:avLst/>
          </a:prstGeom>
          <a:noFill/>
        </p:spPr>
        <p:txBody>
          <a:bodyPr wrap="square" lIns="0" tIns="0" rIns="0" bIns="0" rtlCol="0">
            <a:spAutoFit/>
          </a:bodyPr>
          <a:lstStyle/>
          <a:p>
            <a:pPr algn="ctr"/>
            <a:r>
              <a:rPr lang="en-GB" sz="2400" b="1" dirty="0" err="1"/>
              <a:t>uACR</a:t>
            </a:r>
            <a:r>
              <a:rPr lang="en-GB" sz="2400" b="1" dirty="0">
                <a:solidFill>
                  <a:schemeClr val="tx1"/>
                </a:solidFill>
              </a:rPr>
              <a:t> </a:t>
            </a:r>
            <a:r>
              <a:rPr lang="en-GB" sz="1800" dirty="0">
                <a:solidFill>
                  <a:schemeClr val="tx1"/>
                </a:solidFill>
              </a:rPr>
              <a:t>(mg/mmol)</a:t>
            </a:r>
          </a:p>
        </p:txBody>
      </p:sp>
      <p:cxnSp>
        <p:nvCxnSpPr>
          <p:cNvPr id="27" name="Straight Connector 26">
            <a:extLst>
              <a:ext uri="{FF2B5EF4-FFF2-40B4-BE49-F238E27FC236}">
                <a16:creationId xmlns:a16="http://schemas.microsoft.com/office/drawing/2014/main" id="{D8FA99A6-ED23-4BAD-B85E-9A54A39E1577}"/>
              </a:ext>
            </a:extLst>
          </p:cNvPr>
          <p:cNvCxnSpPr>
            <a:cxnSpLocks/>
          </p:cNvCxnSpPr>
          <p:nvPr/>
        </p:nvCxnSpPr>
        <p:spPr>
          <a:xfrm>
            <a:off x="5702091" y="2883629"/>
            <a:ext cx="0" cy="28800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3600D469-C684-4D39-B8D8-0B02DCF41BBE}"/>
              </a:ext>
            </a:extLst>
          </p:cNvPr>
          <p:cNvSpPr txBox="1"/>
          <p:nvPr/>
        </p:nvSpPr>
        <p:spPr>
          <a:xfrm>
            <a:off x="5354347" y="2485873"/>
            <a:ext cx="695488" cy="369332"/>
          </a:xfrm>
          <a:prstGeom prst="rect">
            <a:avLst/>
          </a:prstGeom>
          <a:noFill/>
        </p:spPr>
        <p:txBody>
          <a:bodyPr wrap="square" lIns="0" tIns="0" rIns="0" bIns="0" rtlCol="0" anchor="ctr">
            <a:spAutoFit/>
          </a:bodyPr>
          <a:lstStyle/>
          <a:p>
            <a:pPr algn="ctr"/>
            <a:r>
              <a:rPr lang="en-GB" sz="2400" b="1" dirty="0">
                <a:solidFill>
                  <a:schemeClr val="tx1"/>
                </a:solidFill>
              </a:rPr>
              <a:t>3</a:t>
            </a:r>
          </a:p>
        </p:txBody>
      </p:sp>
      <p:sp>
        <p:nvSpPr>
          <p:cNvPr id="30" name="TextBox 29">
            <a:extLst>
              <a:ext uri="{FF2B5EF4-FFF2-40B4-BE49-F238E27FC236}">
                <a16:creationId xmlns:a16="http://schemas.microsoft.com/office/drawing/2014/main" id="{C076CB66-2A0F-487D-BB13-26179FD44677}"/>
              </a:ext>
            </a:extLst>
          </p:cNvPr>
          <p:cNvSpPr txBox="1"/>
          <p:nvPr/>
        </p:nvSpPr>
        <p:spPr>
          <a:xfrm>
            <a:off x="6351667" y="5777994"/>
            <a:ext cx="3167598" cy="276999"/>
          </a:xfrm>
          <a:prstGeom prst="rect">
            <a:avLst/>
          </a:prstGeom>
          <a:noFill/>
        </p:spPr>
        <p:txBody>
          <a:bodyPr wrap="none" lIns="0" tIns="0" rIns="0" bIns="0" rtlCol="0">
            <a:spAutoFit/>
          </a:bodyPr>
          <a:lstStyle/>
          <a:p>
            <a:r>
              <a:rPr lang="en-GB" sz="1800" dirty="0">
                <a:solidFill>
                  <a:schemeClr val="tx1"/>
                </a:solidFill>
              </a:rPr>
              <a:t>All having optimised </a:t>
            </a:r>
            <a:r>
              <a:rPr lang="en-GB" sz="1800" dirty="0" err="1">
                <a:solidFill>
                  <a:schemeClr val="tx1"/>
                </a:solidFill>
              </a:rPr>
              <a:t>ACEi</a:t>
            </a:r>
            <a:r>
              <a:rPr lang="en-GB" sz="1800" dirty="0">
                <a:solidFill>
                  <a:schemeClr val="tx1"/>
                </a:solidFill>
              </a:rPr>
              <a:t>/ARB</a:t>
            </a:r>
          </a:p>
        </p:txBody>
      </p:sp>
      <p:cxnSp>
        <p:nvCxnSpPr>
          <p:cNvPr id="32" name="Straight Connector 31">
            <a:extLst>
              <a:ext uri="{FF2B5EF4-FFF2-40B4-BE49-F238E27FC236}">
                <a16:creationId xmlns:a16="http://schemas.microsoft.com/office/drawing/2014/main" id="{43609BDB-1944-4283-A6AB-2214B5E4EEE8}"/>
              </a:ext>
            </a:extLst>
          </p:cNvPr>
          <p:cNvCxnSpPr>
            <a:cxnSpLocks/>
          </p:cNvCxnSpPr>
          <p:nvPr/>
        </p:nvCxnSpPr>
        <p:spPr>
          <a:xfrm>
            <a:off x="3598825" y="3980136"/>
            <a:ext cx="288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878D6E1-D1FE-47C7-94FC-A85E9C891AD0}"/>
              </a:ext>
            </a:extLst>
          </p:cNvPr>
          <p:cNvCxnSpPr>
            <a:cxnSpLocks/>
          </p:cNvCxnSpPr>
          <p:nvPr/>
        </p:nvCxnSpPr>
        <p:spPr>
          <a:xfrm>
            <a:off x="3598825" y="5731828"/>
            <a:ext cx="288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30C08C85-D212-43CB-9E2D-CB36F59E1950}"/>
              </a:ext>
            </a:extLst>
          </p:cNvPr>
          <p:cNvSpPr/>
          <p:nvPr/>
        </p:nvSpPr>
        <p:spPr>
          <a:xfrm>
            <a:off x="3719031" y="3980136"/>
            <a:ext cx="3282214" cy="1751692"/>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Without T2DM?</a:t>
            </a:r>
          </a:p>
        </p:txBody>
      </p:sp>
      <p:cxnSp>
        <p:nvCxnSpPr>
          <p:cNvPr id="8" name="Straight Arrow Connector 7">
            <a:extLst>
              <a:ext uri="{FF2B5EF4-FFF2-40B4-BE49-F238E27FC236}">
                <a16:creationId xmlns:a16="http://schemas.microsoft.com/office/drawing/2014/main" id="{69C65A22-5003-4E81-BFF0-269A34321510}"/>
              </a:ext>
            </a:extLst>
          </p:cNvPr>
          <p:cNvCxnSpPr>
            <a:cxnSpLocks/>
          </p:cNvCxnSpPr>
          <p:nvPr/>
        </p:nvCxnSpPr>
        <p:spPr>
          <a:xfrm>
            <a:off x="5702091" y="3795470"/>
            <a:ext cx="1299153" cy="0"/>
          </a:xfrm>
          <a:prstGeom prst="straightConnector1">
            <a:avLst/>
          </a:prstGeom>
          <a:ln w="28575">
            <a:solidFill>
              <a:schemeClr val="tx1"/>
            </a:solidFill>
            <a:prstDash val="sys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7E8EF434-E806-480A-95A0-50E5092AE25E}"/>
              </a:ext>
            </a:extLst>
          </p:cNvPr>
          <p:cNvSpPr txBox="1"/>
          <p:nvPr/>
        </p:nvSpPr>
        <p:spPr>
          <a:xfrm>
            <a:off x="5715303" y="3426138"/>
            <a:ext cx="2727350" cy="276999"/>
          </a:xfrm>
          <a:prstGeom prst="rect">
            <a:avLst/>
          </a:prstGeom>
          <a:noFill/>
        </p:spPr>
        <p:txBody>
          <a:bodyPr wrap="none" lIns="0" tIns="0" rIns="0" bIns="0" rtlCol="0">
            <a:spAutoFit/>
          </a:bodyPr>
          <a:lstStyle/>
          <a:p>
            <a:r>
              <a:rPr lang="en-GB" sz="1800" dirty="0">
                <a:solidFill>
                  <a:schemeClr val="tx1"/>
                </a:solidFill>
              </a:rPr>
              <a:t>Recommended with T2DM</a:t>
            </a:r>
          </a:p>
        </p:txBody>
      </p:sp>
      <p:cxnSp>
        <p:nvCxnSpPr>
          <p:cNvPr id="37" name="Straight Connector 36">
            <a:extLst>
              <a:ext uri="{FF2B5EF4-FFF2-40B4-BE49-F238E27FC236}">
                <a16:creationId xmlns:a16="http://schemas.microsoft.com/office/drawing/2014/main" id="{8C088A04-9F98-4F22-95D5-D6B9F253CA3E}"/>
              </a:ext>
            </a:extLst>
          </p:cNvPr>
          <p:cNvCxnSpPr>
            <a:cxnSpLocks/>
          </p:cNvCxnSpPr>
          <p:nvPr/>
        </p:nvCxnSpPr>
        <p:spPr>
          <a:xfrm>
            <a:off x="5702091" y="3158931"/>
            <a:ext cx="0" cy="821205"/>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17075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a:extLst>
              <a:ext uri="{FF2B5EF4-FFF2-40B4-BE49-F238E27FC236}">
                <a16:creationId xmlns:a16="http://schemas.microsoft.com/office/drawing/2014/main" id="{54803A56-4C7E-43DD-8EA9-B522B9777E8D}"/>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solidFill>
                  <a:srgbClr val="000000"/>
                </a:solidFill>
              </a:rPr>
              <a:pPr algn="ctr"/>
              <a:t>29</a:t>
            </a:fld>
            <a:endParaRPr lang="en-GB" dirty="0">
              <a:solidFill>
                <a:srgbClr val="000000"/>
              </a:solidFill>
            </a:endParaRPr>
          </a:p>
        </p:txBody>
      </p:sp>
      <p:sp>
        <p:nvSpPr>
          <p:cNvPr id="7" name="Title 1">
            <a:extLst>
              <a:ext uri="{FF2B5EF4-FFF2-40B4-BE49-F238E27FC236}">
                <a16:creationId xmlns:a16="http://schemas.microsoft.com/office/drawing/2014/main" id="{11F3BDDD-5B2C-4412-A6AA-188478E35B40}"/>
              </a:ext>
            </a:extLst>
          </p:cNvPr>
          <p:cNvSpPr txBox="1">
            <a:spLocks/>
          </p:cNvSpPr>
          <p:nvPr/>
        </p:nvSpPr>
        <p:spPr>
          <a:xfrm>
            <a:off x="650971" y="2054969"/>
            <a:ext cx="986790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pPr>
              <a:lnSpc>
                <a:spcPts val="3500"/>
              </a:lnSpc>
            </a:pPr>
            <a:endParaRPr lang="en-GB" sz="3200" dirty="0"/>
          </a:p>
        </p:txBody>
      </p:sp>
      <p:sp>
        <p:nvSpPr>
          <p:cNvPr id="10" name="Title 1">
            <a:extLst>
              <a:ext uri="{FF2B5EF4-FFF2-40B4-BE49-F238E27FC236}">
                <a16:creationId xmlns:a16="http://schemas.microsoft.com/office/drawing/2014/main" id="{23535313-CA07-4AC7-B611-8399EDEDA537}"/>
              </a:ext>
            </a:extLst>
          </p:cNvPr>
          <p:cNvSpPr txBox="1">
            <a:spLocks noChangeArrowheads="1"/>
          </p:cNvSpPr>
          <p:nvPr/>
        </p:nvSpPr>
        <p:spPr>
          <a:xfrm>
            <a:off x="528955" y="246688"/>
            <a:ext cx="9928767"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pPr>
              <a:lnSpc>
                <a:spcPct val="100000"/>
              </a:lnSpc>
            </a:pPr>
            <a:r>
              <a:rPr lang="en-GB" sz="3200" dirty="0"/>
              <a:t>Issue 2: </a:t>
            </a:r>
            <a:r>
              <a:rPr lang="en-GB" sz="2800" dirty="0"/>
              <a:t>Should dapagliflozin be recommended in people without type 2 diabetes and a </a:t>
            </a:r>
            <a:r>
              <a:rPr lang="en-GB" sz="2800" dirty="0" err="1"/>
              <a:t>uACR</a:t>
            </a:r>
            <a:r>
              <a:rPr lang="en-GB" sz="2800" dirty="0"/>
              <a:t> less than 22.6 mg/mmol?</a:t>
            </a:r>
            <a:endParaRPr lang="en-GB" altLang="en-US" sz="3200" dirty="0"/>
          </a:p>
        </p:txBody>
      </p:sp>
      <p:sp>
        <p:nvSpPr>
          <p:cNvPr id="6" name="Rectangle 5">
            <a:extLst>
              <a:ext uri="{FF2B5EF4-FFF2-40B4-BE49-F238E27FC236}">
                <a16:creationId xmlns:a16="http://schemas.microsoft.com/office/drawing/2014/main" id="{CA59141F-5F50-43B7-9205-8C4CD21EBF1E}"/>
              </a:ext>
            </a:extLst>
          </p:cNvPr>
          <p:cNvSpPr/>
          <p:nvPr/>
        </p:nvSpPr>
        <p:spPr>
          <a:xfrm>
            <a:off x="528955" y="1623010"/>
            <a:ext cx="9928767" cy="5394884"/>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300"/>
              </a:spcAft>
            </a:pPr>
            <a:r>
              <a:rPr lang="en-GB" sz="2400" b="1" u="sng" dirty="0">
                <a:solidFill>
                  <a:schemeClr val="tx1"/>
                </a:solidFill>
              </a:rPr>
              <a:t>Company response:</a:t>
            </a:r>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800" dirty="0">
                <a:solidFill>
                  <a:schemeClr val="tx1"/>
                </a:solidFill>
              </a:rPr>
              <a:t>MHRA, EMA and the FDA have each granted marketing authorisations for dapagliflozin which are broad and not restricted by </a:t>
            </a:r>
            <a:r>
              <a:rPr lang="en-GB" sz="1800" dirty="0" err="1">
                <a:solidFill>
                  <a:schemeClr val="tx1"/>
                </a:solidFill>
              </a:rPr>
              <a:t>uACR</a:t>
            </a:r>
            <a:r>
              <a:rPr lang="en-GB" sz="1800" dirty="0">
                <a:solidFill>
                  <a:schemeClr val="tx1"/>
                </a:solidFill>
              </a:rPr>
              <a:t> or T2DM status</a:t>
            </a:r>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800" dirty="0">
                <a:solidFill>
                  <a:schemeClr val="tx1"/>
                </a:solidFill>
              </a:rPr>
              <a:t>Consistency of the relative treatment effect for dapagliflozin was demonstrated irrespective of T2DM status in both DAPA-CKD and DAPA-HF </a:t>
            </a:r>
            <a:r>
              <a:rPr lang="en-GB" sz="1800" dirty="0">
                <a:solidFill>
                  <a:schemeClr val="tx1"/>
                </a:solidFill>
                <a:sym typeface="Wingdings" panose="05000000000000000000" pitchFamily="2" charset="2"/>
              </a:rPr>
              <a:t> Likely applies </a:t>
            </a:r>
            <a:r>
              <a:rPr lang="en-GB" sz="1800" dirty="0">
                <a:solidFill>
                  <a:schemeClr val="tx1"/>
                </a:solidFill>
              </a:rPr>
              <a:t>to patients with lower </a:t>
            </a:r>
            <a:r>
              <a:rPr lang="en-GB" sz="1800" dirty="0" err="1">
                <a:solidFill>
                  <a:schemeClr val="tx1"/>
                </a:solidFill>
              </a:rPr>
              <a:t>uACR</a:t>
            </a:r>
            <a:r>
              <a:rPr lang="en-GB" sz="1800" dirty="0">
                <a:solidFill>
                  <a:schemeClr val="tx1"/>
                </a:solidFill>
              </a:rPr>
              <a:t> with and without T2DM</a:t>
            </a:r>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800" dirty="0">
                <a:solidFill>
                  <a:schemeClr val="tx1"/>
                </a:solidFill>
              </a:rPr>
              <a:t>New analyses of the Truven and Optum database indicates a </a:t>
            </a:r>
            <a:r>
              <a:rPr lang="en-GB" sz="1800" u="sng" dirty="0">
                <a:solidFill>
                  <a:srgbClr val="000000"/>
                </a:solidFill>
                <a:highlight>
                  <a:srgbClr val="000000"/>
                </a:highlight>
              </a:rPr>
              <a:t>***************************** *******************************************</a:t>
            </a:r>
            <a:r>
              <a:rPr lang="en-GB" sz="1800" dirty="0">
                <a:solidFill>
                  <a:schemeClr val="tx1"/>
                </a:solidFill>
                <a:sym typeface="Wingdings" panose="05000000000000000000" pitchFamily="2" charset="2"/>
              </a:rPr>
              <a:t> provides further reassurance that dapagliflozin is effective in patients with CKD without T2DM and with a </a:t>
            </a:r>
            <a:r>
              <a:rPr lang="en-GB" sz="1800" u="sng" dirty="0">
                <a:solidFill>
                  <a:srgbClr val="000000"/>
                </a:solidFill>
                <a:highlight>
                  <a:srgbClr val="000000"/>
                </a:highlight>
                <a:sym typeface="Wingdings" panose="05000000000000000000" pitchFamily="2" charset="2"/>
              </a:rPr>
              <a:t>***************************</a:t>
            </a:r>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800" u="sng" dirty="0">
              <a:solidFill>
                <a:schemeClr val="tx1"/>
              </a:solidFill>
              <a:highlight>
                <a:srgbClr val="00FFFF"/>
              </a:highlight>
              <a:sym typeface="Wingdings" panose="05000000000000000000" pitchFamily="2" charset="2"/>
            </a:endParaRPr>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800" u="sng" dirty="0">
              <a:solidFill>
                <a:schemeClr val="tx1"/>
              </a:solidFill>
              <a:highlight>
                <a:srgbClr val="00FFFF"/>
              </a:highlight>
              <a:sym typeface="Wingdings" panose="05000000000000000000" pitchFamily="2" charset="2"/>
            </a:endParaRPr>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800" u="sng" dirty="0">
              <a:solidFill>
                <a:schemeClr val="tx1"/>
              </a:solidFill>
              <a:highlight>
                <a:srgbClr val="00FFFF"/>
              </a:highlight>
              <a:sym typeface="Wingdings" panose="05000000000000000000" pitchFamily="2" charset="2"/>
            </a:endParaRPr>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800" u="sng" dirty="0">
              <a:solidFill>
                <a:schemeClr val="tx1"/>
              </a:solidFill>
              <a:highlight>
                <a:srgbClr val="00FFFF"/>
              </a:highlight>
              <a:sym typeface="Wingdings" panose="05000000000000000000" pitchFamily="2" charset="2"/>
            </a:endParaRPr>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800" dirty="0">
              <a:solidFill>
                <a:schemeClr val="tx1"/>
              </a:solidFill>
            </a:endParaRPr>
          </a:p>
          <a:p>
            <a:endParaRPr lang="en-GB" sz="2400" dirty="0">
              <a:solidFill>
                <a:srgbClr val="000000"/>
              </a:solidFill>
            </a:endParaRPr>
          </a:p>
        </p:txBody>
      </p:sp>
      <p:sp>
        <p:nvSpPr>
          <p:cNvPr id="9" name="TextBox 8">
            <a:extLst>
              <a:ext uri="{FF2B5EF4-FFF2-40B4-BE49-F238E27FC236}">
                <a16:creationId xmlns:a16="http://schemas.microsoft.com/office/drawing/2014/main" id="{81B347CA-2898-4CB7-8C4E-18F37EA245F7}"/>
              </a:ext>
            </a:extLst>
          </p:cNvPr>
          <p:cNvSpPr txBox="1"/>
          <p:nvPr/>
        </p:nvSpPr>
        <p:spPr>
          <a:xfrm>
            <a:off x="829784" y="4559450"/>
            <a:ext cx="9334661" cy="646331"/>
          </a:xfrm>
          <a:prstGeom prst="rect">
            <a:avLst/>
          </a:prstGeom>
          <a:noFill/>
        </p:spPr>
        <p:txBody>
          <a:bodyPr wrap="square">
            <a:spAutoFit/>
          </a:bodyPr>
          <a:lstStyle/>
          <a:p>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Treatment effect of dapagliflozin in patients with CKD without T2DM and a </a:t>
            </a:r>
            <a:r>
              <a:rPr lang="en-GB" sz="1800" b="1" u="sng"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 ***************** </a:t>
            </a: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captured in the Truven and Optum databases </a:t>
            </a:r>
            <a:endParaRPr lang="en-GB" sz="1800" b="1" dirty="0"/>
          </a:p>
        </p:txBody>
      </p:sp>
      <p:sp>
        <p:nvSpPr>
          <p:cNvPr id="12" name="TextBox 11">
            <a:extLst>
              <a:ext uri="{FF2B5EF4-FFF2-40B4-BE49-F238E27FC236}">
                <a16:creationId xmlns:a16="http://schemas.microsoft.com/office/drawing/2014/main" id="{0CDBA821-B488-4651-857C-E0925D95E944}"/>
              </a:ext>
            </a:extLst>
          </p:cNvPr>
          <p:cNvSpPr txBox="1"/>
          <p:nvPr/>
        </p:nvSpPr>
        <p:spPr>
          <a:xfrm>
            <a:off x="1418090" y="6917677"/>
            <a:ext cx="8259745" cy="646331"/>
          </a:xfrm>
          <a:prstGeom prst="rect">
            <a:avLst/>
          </a:prstGeom>
          <a:noFill/>
        </p:spPr>
        <p:txBody>
          <a:bodyPr wrap="square" lIns="0" tIns="0" rIns="0" bIns="0" rtlCol="0">
            <a:spAutoFit/>
          </a:bodyPr>
          <a:lstStyle/>
          <a:p>
            <a:pPr algn="ctr"/>
            <a:r>
              <a:rPr lang="en-GB" sz="1400" b="0" dirty="0">
                <a:solidFill>
                  <a:srgbClr val="000000"/>
                </a:solidFill>
              </a:rPr>
              <a:t>EMA: European Medicines Agency; FDA: United States Food and Drug Administration; MHRA: Medicines and Healthcare products Regulatory Agency; SD: Standard deviation; </a:t>
            </a:r>
            <a:r>
              <a:rPr lang="en-GB" sz="1400" dirty="0"/>
              <a:t>T2DM: Type 2 diabetes mellitus; </a:t>
            </a:r>
            <a:r>
              <a:rPr lang="en-GB" sz="1400" dirty="0" err="1"/>
              <a:t>uACR</a:t>
            </a:r>
            <a:r>
              <a:rPr lang="en-GB" sz="1400" dirty="0"/>
              <a:t>: Urine albumin-to-creatinine ratio</a:t>
            </a:r>
          </a:p>
        </p:txBody>
      </p:sp>
      <p:sp>
        <p:nvSpPr>
          <p:cNvPr id="13" name="TextBox 12">
            <a:extLst>
              <a:ext uri="{FF2B5EF4-FFF2-40B4-BE49-F238E27FC236}">
                <a16:creationId xmlns:a16="http://schemas.microsoft.com/office/drawing/2014/main" id="{61971EB2-3523-4BE6-A26E-5776979E790F}"/>
              </a:ext>
            </a:extLst>
          </p:cNvPr>
          <p:cNvSpPr txBox="1"/>
          <p:nvPr/>
        </p:nvSpPr>
        <p:spPr>
          <a:xfrm>
            <a:off x="4505872" y="-4832"/>
            <a:ext cx="1681655" cy="246221"/>
          </a:xfrm>
          <a:prstGeom prst="rect">
            <a:avLst/>
          </a:prstGeom>
          <a:solidFill>
            <a:schemeClr val="accent3"/>
          </a:solidFill>
        </p:spPr>
        <p:txBody>
          <a:bodyPr wrap="square" lIns="0" tIns="0" rIns="0" bIns="0" rtlCol="0">
            <a:spAutoFit/>
          </a:bodyPr>
          <a:lstStyle/>
          <a:p>
            <a:r>
              <a:rPr lang="en-GB" sz="1600" b="1" dirty="0">
                <a:solidFill>
                  <a:schemeClr val="bg1"/>
                </a:solidFill>
              </a:rPr>
              <a:t>  CONFIDENTIAL</a:t>
            </a:r>
          </a:p>
        </p:txBody>
      </p:sp>
      <p:graphicFrame>
        <p:nvGraphicFramePr>
          <p:cNvPr id="3" name="Table 2">
            <a:extLst>
              <a:ext uri="{FF2B5EF4-FFF2-40B4-BE49-F238E27FC236}">
                <a16:creationId xmlns:a16="http://schemas.microsoft.com/office/drawing/2014/main" id="{EDE5654F-0CB6-4C12-B219-DBACB4C8F7A4}"/>
              </a:ext>
            </a:extLst>
          </p:cNvPr>
          <p:cNvGraphicFramePr>
            <a:graphicFrameLocks noGrp="1"/>
          </p:cNvGraphicFramePr>
          <p:nvPr>
            <p:extLst>
              <p:ext uri="{D42A27DB-BD31-4B8C-83A1-F6EECF244321}">
                <p14:modId xmlns:p14="http://schemas.microsoft.com/office/powerpoint/2010/main" val="1069701313"/>
              </p:ext>
            </p:extLst>
          </p:nvPr>
        </p:nvGraphicFramePr>
        <p:xfrm>
          <a:off x="881008" y="5209212"/>
          <a:ext cx="9224660" cy="1349375"/>
        </p:xfrm>
        <a:graphic>
          <a:graphicData uri="http://schemas.openxmlformats.org/drawingml/2006/table">
            <a:tbl>
              <a:tblPr firstRow="1" firstCol="1" bandRow="1">
                <a:tableStyleId>{F5AB1C69-6EDB-4FF4-983F-18BD219EF322}</a:tableStyleId>
              </a:tblPr>
              <a:tblGrid>
                <a:gridCol w="5360304">
                  <a:extLst>
                    <a:ext uri="{9D8B030D-6E8A-4147-A177-3AD203B41FA5}">
                      <a16:colId xmlns:a16="http://schemas.microsoft.com/office/drawing/2014/main" val="2063194956"/>
                    </a:ext>
                  </a:extLst>
                </a:gridCol>
                <a:gridCol w="1956390">
                  <a:extLst>
                    <a:ext uri="{9D8B030D-6E8A-4147-A177-3AD203B41FA5}">
                      <a16:colId xmlns:a16="http://schemas.microsoft.com/office/drawing/2014/main" val="2674323807"/>
                    </a:ext>
                  </a:extLst>
                </a:gridCol>
                <a:gridCol w="1907966">
                  <a:extLst>
                    <a:ext uri="{9D8B030D-6E8A-4147-A177-3AD203B41FA5}">
                      <a16:colId xmlns:a16="http://schemas.microsoft.com/office/drawing/2014/main" val="4156741471"/>
                    </a:ext>
                  </a:extLst>
                </a:gridCol>
              </a:tblGrid>
              <a:tr h="282575">
                <a:tc>
                  <a:txBody>
                    <a:bodyPr/>
                    <a:lstStyle/>
                    <a:p>
                      <a:pPr marR="107950"/>
                      <a:r>
                        <a:rPr lang="en-GB" sz="1800" dirty="0">
                          <a:solidFill>
                            <a:schemeClr val="tx1"/>
                          </a:solidFill>
                          <a:effectLst/>
                        </a:rPr>
                        <a:t> </a:t>
                      </a:r>
                      <a:endParaRPr lang="en-GB"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R="107950" algn="ctr"/>
                      <a:r>
                        <a:rPr lang="en-GB" sz="1800" u="none" dirty="0">
                          <a:solidFill>
                            <a:schemeClr val="bg1"/>
                          </a:solidFill>
                          <a:effectLst/>
                        </a:rPr>
                        <a:t>Truven</a:t>
                      </a:r>
                      <a:r>
                        <a:rPr lang="en-GB" sz="1800" u="none" dirty="0">
                          <a:solidFill>
                            <a:schemeClr val="tx1"/>
                          </a:solidFill>
                          <a:effectLst/>
                        </a:rPr>
                        <a:t> </a:t>
                      </a:r>
                      <a:r>
                        <a:rPr lang="en-GB" sz="1800" u="sng" dirty="0">
                          <a:solidFill>
                            <a:srgbClr val="000000"/>
                          </a:solidFill>
                          <a:effectLst/>
                          <a:highlight>
                            <a:srgbClr val="000000"/>
                          </a:highlight>
                        </a:rPr>
                        <a:t>******</a:t>
                      </a:r>
                      <a:endParaRPr lang="en-GB" sz="2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R="107950" algn="ctr"/>
                      <a:r>
                        <a:rPr lang="en-GB" sz="1800" u="none" dirty="0">
                          <a:solidFill>
                            <a:schemeClr val="bg1"/>
                          </a:solidFill>
                          <a:effectLst/>
                        </a:rPr>
                        <a:t>Optum</a:t>
                      </a:r>
                      <a:r>
                        <a:rPr lang="en-GB" sz="1800" u="sng" dirty="0">
                          <a:solidFill>
                            <a:srgbClr val="000000"/>
                          </a:solidFill>
                          <a:effectLst/>
                          <a:highlight>
                            <a:srgbClr val="000000"/>
                          </a:highlight>
                        </a:rPr>
                        <a:t> ******</a:t>
                      </a:r>
                      <a:endParaRPr lang="en-GB" sz="2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835339069"/>
                  </a:ext>
                </a:extLst>
              </a:tr>
              <a:tr h="0">
                <a:tc>
                  <a:txBody>
                    <a:bodyPr/>
                    <a:lstStyle/>
                    <a:p>
                      <a:pPr marR="107950">
                        <a:spcAft>
                          <a:spcPts val="200"/>
                        </a:spcAft>
                      </a:pPr>
                      <a:r>
                        <a:rPr lang="en-GB" sz="1800" u="sng"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a:t>
                      </a:r>
                      <a:endParaRPr lang="en-GB" sz="2800" u="sng"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107950" lvl="0" indent="0" algn="ctr" defTabSz="1043056" rtl="0" eaLnBrk="1" fontAlgn="auto" latinLnBrk="0" hangingPunct="1">
                        <a:lnSpc>
                          <a:spcPct val="100000"/>
                        </a:lnSpc>
                        <a:spcBef>
                          <a:spcPts val="0"/>
                        </a:spcBef>
                        <a:spcAft>
                          <a:spcPts val="0"/>
                        </a:spcAft>
                        <a:buClrTx/>
                        <a:buSzTx/>
                        <a:buFontTx/>
                        <a:buNone/>
                        <a:tabLst/>
                        <a:defRPr/>
                      </a:pPr>
                      <a:r>
                        <a:rPr lang="en-GB" sz="1800" u="sng"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a:t>
                      </a:r>
                      <a:endParaRPr lang="en-GB" sz="2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107950" lvl="0" indent="0" algn="ctr" defTabSz="1043056" rtl="0" eaLnBrk="1" fontAlgn="auto" latinLnBrk="0" hangingPunct="1">
                        <a:lnSpc>
                          <a:spcPct val="100000"/>
                        </a:lnSpc>
                        <a:spcBef>
                          <a:spcPts val="0"/>
                        </a:spcBef>
                        <a:spcAft>
                          <a:spcPts val="0"/>
                        </a:spcAft>
                        <a:buClrTx/>
                        <a:buSzTx/>
                        <a:buFontTx/>
                        <a:buNone/>
                        <a:tabLst/>
                        <a:defRPr/>
                      </a:pPr>
                      <a:r>
                        <a:rPr lang="en-GB" sz="1800" u="sng"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a:t>
                      </a:r>
                      <a:endParaRPr lang="en-GB" sz="2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53782941"/>
                  </a:ext>
                </a:extLst>
              </a:tr>
              <a:tr h="0">
                <a:tc>
                  <a:txBody>
                    <a:bodyPr/>
                    <a:lstStyle/>
                    <a:p>
                      <a:pPr marR="107950">
                        <a:spcAft>
                          <a:spcPts val="200"/>
                        </a:spcAft>
                      </a:pPr>
                      <a:r>
                        <a:rPr lang="en-GB" sz="1800" u="sng"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a:t>
                      </a:r>
                      <a:endParaRPr lang="en-GB" sz="2800" u="sng"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107950" lvl="0" indent="0" algn="ctr" defTabSz="1043056" rtl="0" eaLnBrk="1" fontAlgn="auto" latinLnBrk="0" hangingPunct="1">
                        <a:lnSpc>
                          <a:spcPct val="100000"/>
                        </a:lnSpc>
                        <a:spcBef>
                          <a:spcPts val="0"/>
                        </a:spcBef>
                        <a:spcAft>
                          <a:spcPts val="0"/>
                        </a:spcAft>
                        <a:buClrTx/>
                        <a:buSzTx/>
                        <a:buFontTx/>
                        <a:buNone/>
                        <a:tabLst/>
                        <a:defRPr/>
                      </a:pPr>
                      <a:r>
                        <a:rPr lang="en-GB" sz="1800" u="sng"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a:t>
                      </a:r>
                      <a:endParaRPr lang="en-GB" sz="2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107950" lvl="0" indent="0" algn="ctr" defTabSz="1043056" rtl="0" eaLnBrk="1" fontAlgn="auto" latinLnBrk="0" hangingPunct="1">
                        <a:lnSpc>
                          <a:spcPct val="100000"/>
                        </a:lnSpc>
                        <a:spcBef>
                          <a:spcPts val="0"/>
                        </a:spcBef>
                        <a:spcAft>
                          <a:spcPts val="0"/>
                        </a:spcAft>
                        <a:buClrTx/>
                        <a:buSzTx/>
                        <a:buFontTx/>
                        <a:buNone/>
                        <a:tabLst/>
                        <a:defRPr/>
                      </a:pPr>
                      <a:r>
                        <a:rPr lang="en-GB" sz="1800" u="sng"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a:t>
                      </a:r>
                      <a:endParaRPr lang="en-GB" sz="2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34762879"/>
                  </a:ext>
                </a:extLst>
              </a:tr>
              <a:tr h="0">
                <a:tc>
                  <a:txBody>
                    <a:bodyPr/>
                    <a:lstStyle/>
                    <a:p>
                      <a:pPr marR="107950">
                        <a:spcAft>
                          <a:spcPts val="200"/>
                        </a:spcAft>
                      </a:pPr>
                      <a:r>
                        <a:rPr lang="en-GB" sz="1800" u="sng" dirty="0">
                          <a:solidFill>
                            <a:srgbClr val="000000"/>
                          </a:solidFill>
                          <a:effectLst/>
                          <a:highlight>
                            <a:srgbClr val="000000"/>
                          </a:highlight>
                        </a:rPr>
                        <a:t>***************************************</a:t>
                      </a:r>
                      <a:endParaRPr lang="en-GB" sz="2800" u="sng"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R="107950" algn="ctr"/>
                      <a:r>
                        <a:rPr lang="en-GB" sz="1800" u="sng"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a:t>
                      </a:r>
                      <a:endParaRPr lang="en-GB" sz="2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107950" lvl="0" indent="0" algn="ctr" defTabSz="1043056" rtl="0" eaLnBrk="1" fontAlgn="auto" latinLnBrk="0" hangingPunct="1">
                        <a:lnSpc>
                          <a:spcPct val="100000"/>
                        </a:lnSpc>
                        <a:spcBef>
                          <a:spcPts val="0"/>
                        </a:spcBef>
                        <a:spcAft>
                          <a:spcPts val="0"/>
                        </a:spcAft>
                        <a:buClrTx/>
                        <a:buSzTx/>
                        <a:buFontTx/>
                        <a:buNone/>
                        <a:tabLst/>
                        <a:defRPr/>
                      </a:pPr>
                      <a:r>
                        <a:rPr lang="en-GB" sz="1800" u="sng"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a:t>
                      </a:r>
                      <a:endParaRPr lang="en-GB" sz="2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147936105"/>
                  </a:ext>
                </a:extLst>
              </a:tr>
              <a:tr h="0">
                <a:tc gridSpan="3">
                  <a:txBody>
                    <a:bodyPr/>
                    <a:lstStyle/>
                    <a:p>
                      <a:pPr marR="107950">
                        <a:spcAft>
                          <a:spcPts val="200"/>
                        </a:spcAft>
                      </a:pPr>
                      <a:r>
                        <a:rPr lang="en-GB" sz="1600" b="0" u="none" kern="1200" dirty="0">
                          <a:solidFill>
                            <a:schemeClr val="lt1"/>
                          </a:solidFill>
                          <a:effectLst/>
                          <a:latin typeface="+mn-lt"/>
                          <a:ea typeface="+mn-ea"/>
                          <a:cs typeface="+mn-cs"/>
                        </a:rPr>
                        <a:t>*After at </a:t>
                      </a:r>
                      <a:r>
                        <a:rPr lang="en-GB" sz="1600" b="0" u="sng" kern="1200" dirty="0">
                          <a:solidFill>
                            <a:srgbClr val="000000"/>
                          </a:solidFill>
                          <a:effectLst/>
                          <a:highlight>
                            <a:srgbClr val="000000"/>
                          </a:highlight>
                          <a:latin typeface="+mn-lt"/>
                          <a:ea typeface="+mn-ea"/>
                          <a:cs typeface="+mn-cs"/>
                        </a:rPr>
                        <a:t>*************</a:t>
                      </a:r>
                      <a:r>
                        <a:rPr lang="en-GB" sz="1600" b="0" u="none" kern="1200" dirty="0">
                          <a:solidFill>
                            <a:schemeClr val="lt1"/>
                          </a:solidFill>
                          <a:effectLst/>
                          <a:latin typeface="+mn-lt"/>
                          <a:ea typeface="+mn-ea"/>
                          <a:cs typeface="+mn-cs"/>
                        </a:rPr>
                        <a:t> of treatment with dapagliflozin</a:t>
                      </a:r>
                      <a:endParaRPr lang="en-GB" sz="1600" b="0" u="none"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pPr marR="107950" algn="ctr"/>
                      <a:endParaRPr lang="en-GB" sz="2800" dirty="0">
                        <a:solidFill>
                          <a:schemeClr val="tx1"/>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pPr marR="107950" algn="ctr"/>
                      <a:endParaRPr lang="en-GB" sz="2800" dirty="0">
                        <a:solidFill>
                          <a:schemeClr val="tx1"/>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102327233"/>
                  </a:ext>
                </a:extLst>
              </a:tr>
            </a:tbl>
          </a:graphicData>
        </a:graphic>
      </p:graphicFrame>
    </p:spTree>
    <p:extLst>
      <p:ext uri="{BB962C8B-B14F-4D97-AF65-F5344CB8AC3E}">
        <p14:creationId xmlns:p14="http://schemas.microsoft.com/office/powerpoint/2010/main" val="1698655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5">
            <a:extLst>
              <a:ext uri="{FF2B5EF4-FFF2-40B4-BE49-F238E27FC236}">
                <a16:creationId xmlns:a16="http://schemas.microsoft.com/office/drawing/2014/main" id="{539BC089-7FB2-4CE4-B30C-7CAB6801A2F2}"/>
              </a:ext>
            </a:extLst>
          </p:cNvPr>
          <p:cNvGraphicFramePr>
            <a:graphicFrameLocks/>
          </p:cNvGraphicFramePr>
          <p:nvPr>
            <p:extLst>
              <p:ext uri="{D42A27DB-BD31-4B8C-83A1-F6EECF244321}">
                <p14:modId xmlns:p14="http://schemas.microsoft.com/office/powerpoint/2010/main" val="2678889216"/>
              </p:ext>
            </p:extLst>
          </p:nvPr>
        </p:nvGraphicFramePr>
        <p:xfrm>
          <a:off x="573086" y="923686"/>
          <a:ext cx="9669463" cy="4862720"/>
        </p:xfrm>
        <a:graphic>
          <a:graphicData uri="http://schemas.openxmlformats.org/drawingml/2006/table">
            <a:tbl>
              <a:tblPr firstCol="1" bandRow="1">
                <a:tableStyleId>{F5AB1C69-6EDB-4FF4-983F-18BD219EF322}</a:tableStyleId>
              </a:tblPr>
              <a:tblGrid>
                <a:gridCol w="2816192">
                  <a:extLst>
                    <a:ext uri="{9D8B030D-6E8A-4147-A177-3AD203B41FA5}">
                      <a16:colId xmlns:a16="http://schemas.microsoft.com/office/drawing/2014/main" val="20000"/>
                    </a:ext>
                  </a:extLst>
                </a:gridCol>
                <a:gridCol w="6853271">
                  <a:extLst>
                    <a:ext uri="{9D8B030D-6E8A-4147-A177-3AD203B41FA5}">
                      <a16:colId xmlns:a16="http://schemas.microsoft.com/office/drawing/2014/main" val="20001"/>
                    </a:ext>
                  </a:extLst>
                </a:gridCol>
              </a:tblGrid>
              <a:tr h="501742">
                <a:tc>
                  <a:txBody>
                    <a:bodyPr/>
                    <a:lstStyle/>
                    <a:p>
                      <a:r>
                        <a:rPr lang="en-GB" sz="2000" dirty="0">
                          <a:latin typeface="+mn-lt"/>
                          <a:cs typeface="Arial" panose="020B0604020202020204" pitchFamily="34" charset="0"/>
                        </a:rPr>
                        <a:t>Marketing authorisation</a:t>
                      </a:r>
                      <a:r>
                        <a:rPr lang="en-GB" sz="2000" baseline="30000" dirty="0">
                          <a:latin typeface="+mn-lt"/>
                          <a:cs typeface="Arial" panose="020B0604020202020204" pitchFamily="34" charset="0"/>
                        </a:rPr>
                        <a:t>1,2</a:t>
                      </a:r>
                    </a:p>
                  </a:txBody>
                  <a:tcPr marL="100817" marR="100817" marT="50408" marB="5040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2000" u="none" strike="noStrike" kern="1200" cap="none" normalizeH="0" baseline="0" dirty="0">
                          <a:ln>
                            <a:noFill/>
                          </a:ln>
                          <a:solidFill>
                            <a:schemeClr val="tx1"/>
                          </a:solidFill>
                          <a:effectLst/>
                          <a:latin typeface="+mn-lt"/>
                          <a:ea typeface="+mn-ea"/>
                          <a:cs typeface="Arial" panose="020B0604020202020204" pitchFamily="34" charset="0"/>
                        </a:rPr>
                        <a:t>‘</a:t>
                      </a:r>
                      <a:r>
                        <a:rPr kumimoji="0" lang="en-GB" altLang="en-US" sz="2000" u="none" strike="noStrike" kern="1200" cap="none" normalizeH="0" baseline="0" dirty="0" err="1">
                          <a:ln>
                            <a:noFill/>
                          </a:ln>
                          <a:solidFill>
                            <a:schemeClr val="tx1"/>
                          </a:solidFill>
                          <a:effectLst/>
                          <a:latin typeface="+mn-lt"/>
                          <a:ea typeface="+mn-ea"/>
                          <a:cs typeface="Arial" panose="020B0604020202020204" pitchFamily="34" charset="0"/>
                        </a:rPr>
                        <a:t>Forxiga</a:t>
                      </a:r>
                      <a:r>
                        <a:rPr kumimoji="0" lang="en-GB" altLang="en-US" sz="2000" u="none" strike="noStrike" kern="1200" cap="none" normalizeH="0" baseline="0" dirty="0">
                          <a:ln>
                            <a:noFill/>
                          </a:ln>
                          <a:solidFill>
                            <a:schemeClr val="tx1"/>
                          </a:solidFill>
                          <a:effectLst/>
                          <a:latin typeface="+mn-lt"/>
                          <a:ea typeface="+mn-ea"/>
                          <a:cs typeface="Arial" panose="020B0604020202020204" pitchFamily="34" charset="0"/>
                        </a:rPr>
                        <a:t> is indicated in adults for the treatment of chronic kidney disease’ (granted by the</a:t>
                      </a:r>
                      <a:br>
                        <a:rPr kumimoji="0" lang="en-GB" altLang="en-US" sz="2000" u="none" strike="noStrike" kern="1200" cap="none" normalizeH="0" baseline="0" dirty="0">
                          <a:ln>
                            <a:noFill/>
                          </a:ln>
                          <a:solidFill>
                            <a:schemeClr val="tx1"/>
                          </a:solidFill>
                          <a:effectLst/>
                          <a:latin typeface="+mn-lt"/>
                          <a:ea typeface="+mn-ea"/>
                          <a:cs typeface="Arial" panose="020B0604020202020204" pitchFamily="34" charset="0"/>
                        </a:rPr>
                      </a:br>
                      <a:r>
                        <a:rPr kumimoji="0" lang="en-GB" altLang="en-US" sz="2000" u="none" strike="noStrike" kern="1200" cap="none" normalizeH="0" baseline="0" dirty="0">
                          <a:ln>
                            <a:noFill/>
                          </a:ln>
                          <a:solidFill>
                            <a:schemeClr val="tx1"/>
                          </a:solidFill>
                          <a:effectLst/>
                          <a:latin typeface="+mn-lt"/>
                          <a:ea typeface="+mn-ea"/>
                          <a:cs typeface="Arial" panose="020B0604020202020204" pitchFamily="34" charset="0"/>
                        </a:rPr>
                        <a:t>European Medicines Agency on 5</a:t>
                      </a:r>
                      <a:r>
                        <a:rPr kumimoji="0" lang="en-GB" altLang="en-US" sz="2000" u="none" strike="noStrike" kern="1200" cap="none" normalizeH="0" baseline="30000" dirty="0">
                          <a:ln>
                            <a:noFill/>
                          </a:ln>
                          <a:solidFill>
                            <a:schemeClr val="tx1"/>
                          </a:solidFill>
                          <a:effectLst/>
                          <a:latin typeface="+mn-lt"/>
                          <a:ea typeface="+mn-ea"/>
                          <a:cs typeface="Arial" panose="020B0604020202020204" pitchFamily="34" charset="0"/>
                        </a:rPr>
                        <a:t>th</a:t>
                      </a:r>
                      <a:r>
                        <a:rPr kumimoji="0" lang="en-GB" altLang="en-US" sz="2000" u="none" strike="noStrike" kern="1200" cap="none" normalizeH="0" baseline="0" dirty="0">
                          <a:ln>
                            <a:noFill/>
                          </a:ln>
                          <a:solidFill>
                            <a:schemeClr val="tx1"/>
                          </a:solidFill>
                          <a:effectLst/>
                          <a:latin typeface="+mn-lt"/>
                          <a:ea typeface="+mn-ea"/>
                          <a:cs typeface="Arial" panose="020B0604020202020204" pitchFamily="34" charset="0"/>
                        </a:rPr>
                        <a:t> August 2021)</a:t>
                      </a:r>
                    </a:p>
                  </a:txBody>
                  <a:tcPr marL="100817" marR="100817" marT="50408" marB="50408"/>
                </a:tc>
                <a:extLst>
                  <a:ext uri="{0D108BD9-81ED-4DB2-BD59-A6C34878D82A}">
                    <a16:rowId xmlns:a16="http://schemas.microsoft.com/office/drawing/2014/main" val="3161553333"/>
                  </a:ext>
                </a:extLst>
              </a:tr>
              <a:tr h="214969">
                <a:tc>
                  <a:txBody>
                    <a:bodyPr/>
                    <a:lstStyle/>
                    <a:p>
                      <a:r>
                        <a:rPr lang="en-GB" sz="2000" dirty="0">
                          <a:latin typeface="+mn-lt"/>
                          <a:cs typeface="Arial" panose="020B0604020202020204" pitchFamily="34" charset="0"/>
                        </a:rPr>
                        <a:t>Mechanism of action</a:t>
                      </a:r>
                    </a:p>
                  </a:txBody>
                  <a:tcPr marL="100817" marR="100817" marT="50408" marB="5040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2000" u="none" strike="noStrike" kern="1200" cap="none" normalizeH="0" baseline="0" dirty="0">
                          <a:ln>
                            <a:noFill/>
                          </a:ln>
                          <a:solidFill>
                            <a:schemeClr val="tx1"/>
                          </a:solidFill>
                          <a:effectLst/>
                          <a:latin typeface="+mn-lt"/>
                          <a:ea typeface="+mn-ea"/>
                          <a:cs typeface="Arial" panose="020B0604020202020204" pitchFamily="34" charset="0"/>
                        </a:rPr>
                        <a:t>Highly potent, selective and reversible sodium-glucose cotransporter-2 inhibitor (SGLT2i)</a:t>
                      </a:r>
                    </a:p>
                  </a:txBody>
                  <a:tcPr marL="100817" marR="100817" marT="50408" marB="50408"/>
                </a:tc>
                <a:extLst>
                  <a:ext uri="{0D108BD9-81ED-4DB2-BD59-A6C34878D82A}">
                    <a16:rowId xmlns:a16="http://schemas.microsoft.com/office/drawing/2014/main" val="310563527"/>
                  </a:ext>
                </a:extLst>
              </a:tr>
              <a:tr h="203752">
                <a:tc>
                  <a:txBody>
                    <a:bodyPr/>
                    <a:lstStyle/>
                    <a:p>
                      <a:r>
                        <a:rPr lang="en-GB" sz="2000" dirty="0">
                          <a:latin typeface="+mn-lt"/>
                          <a:cs typeface="Arial" panose="020B0604020202020204" pitchFamily="34" charset="0"/>
                        </a:rPr>
                        <a:t>Administration</a:t>
                      </a:r>
                    </a:p>
                  </a:txBody>
                  <a:tcPr marL="100817" marR="100817" marT="50408" marB="50408"/>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2000" dirty="0">
                          <a:solidFill>
                            <a:schemeClr val="tx1"/>
                          </a:solidFill>
                          <a:latin typeface="+mn-lt"/>
                          <a:cs typeface="Arial" panose="020B0604020202020204" pitchFamily="34" charset="0"/>
                        </a:rPr>
                        <a:t>Orally, </a:t>
                      </a:r>
                      <a:r>
                        <a:rPr lang="en-GB" sz="2000" kern="1200" dirty="0">
                          <a:solidFill>
                            <a:schemeClr val="tx1"/>
                          </a:solidFill>
                          <a:effectLst/>
                          <a:latin typeface="+mn-lt"/>
                          <a:ea typeface="+mn-ea"/>
                          <a:cs typeface="+mn-cs"/>
                        </a:rPr>
                        <a:t>10 mg once daily</a:t>
                      </a:r>
                    </a:p>
                  </a:txBody>
                  <a:tcPr marL="100817" marR="100817" marT="50408" marB="50408"/>
                </a:tc>
                <a:extLst>
                  <a:ext uri="{0D108BD9-81ED-4DB2-BD59-A6C34878D82A}">
                    <a16:rowId xmlns:a16="http://schemas.microsoft.com/office/drawing/2014/main" val="10001"/>
                  </a:ext>
                </a:extLst>
              </a:tr>
              <a:tr h="352747">
                <a:tc>
                  <a:txBody>
                    <a:bodyPr/>
                    <a:lstStyle/>
                    <a:p>
                      <a:r>
                        <a:rPr lang="en-GB" sz="2000" u="none" dirty="0">
                          <a:latin typeface="+mn-lt"/>
                          <a:cs typeface="Arial" panose="020B0604020202020204" pitchFamily="34" charset="0"/>
                        </a:rPr>
                        <a:t>List price</a:t>
                      </a:r>
                      <a:r>
                        <a:rPr lang="en-GB" sz="2000" u="none" baseline="40000" dirty="0">
                          <a:latin typeface="+mn-lt"/>
                          <a:cs typeface="Arial" panose="020B0604020202020204" pitchFamily="34" charset="0"/>
                        </a:rPr>
                        <a:t>†</a:t>
                      </a:r>
                    </a:p>
                  </a:txBody>
                  <a:tcPr marL="100817" marR="100817" marT="50408" marB="50408"/>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2000" u="none" dirty="0">
                          <a:solidFill>
                            <a:schemeClr val="tx1"/>
                          </a:solidFill>
                          <a:latin typeface="+mn-lt"/>
                          <a:cs typeface="Arial" panose="020B0604020202020204" pitchFamily="34" charset="0"/>
                        </a:rPr>
                        <a:t>£1.31 per 1 tablet of 10 mg or £36.59 per pack of 28 tablets or £477.30 per annum</a:t>
                      </a:r>
                    </a:p>
                  </a:txBody>
                  <a:tcPr marL="100817" marR="100817" marT="50408" marB="50408"/>
                </a:tc>
                <a:extLst>
                  <a:ext uri="{0D108BD9-81ED-4DB2-BD59-A6C34878D82A}">
                    <a16:rowId xmlns:a16="http://schemas.microsoft.com/office/drawing/2014/main" val="2417078576"/>
                  </a:ext>
                </a:extLst>
              </a:tr>
              <a:tr h="452077">
                <a:tc gridSpan="2">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b="0" baseline="30000" dirty="0">
                          <a:solidFill>
                            <a:schemeClr val="bg1"/>
                          </a:solidFill>
                        </a:rPr>
                        <a:t>1</a:t>
                      </a:r>
                      <a:r>
                        <a:rPr lang="en-GB" sz="1800" b="0" dirty="0">
                          <a:solidFill>
                            <a:schemeClr val="bg1"/>
                          </a:solidFill>
                        </a:rPr>
                        <a:t> Dapagliflozin also has a marketing authorisation for T2DM and heart failure</a:t>
                      </a:r>
                    </a:p>
                    <a:p>
                      <a:pPr marL="0" marR="0" lvl="0" indent="0" algn="l" defTabSz="1043056" rtl="0" eaLnBrk="1" fontAlgn="auto" latinLnBrk="0" hangingPunct="1">
                        <a:lnSpc>
                          <a:spcPct val="100000"/>
                        </a:lnSpc>
                        <a:spcBef>
                          <a:spcPts val="0"/>
                        </a:spcBef>
                        <a:spcAft>
                          <a:spcPts val="0"/>
                        </a:spcAft>
                        <a:buClrTx/>
                        <a:buSzTx/>
                        <a:buFontTx/>
                        <a:buNone/>
                        <a:tabLst/>
                        <a:defRPr/>
                      </a:pPr>
                      <a:r>
                        <a:rPr lang="en-GB" sz="1800" b="0" baseline="30000" dirty="0">
                          <a:solidFill>
                            <a:schemeClr val="bg1"/>
                          </a:solidFill>
                        </a:rPr>
                        <a:t>2</a:t>
                      </a:r>
                      <a:r>
                        <a:rPr lang="en-GB" sz="1800" b="0" dirty="0">
                          <a:solidFill>
                            <a:schemeClr val="bg1"/>
                          </a:solidFill>
                        </a:rPr>
                        <a:t> Summary of product characteristics states that “there is limited experience with initiating treatment with dapagliflozin in patients with eGFR &lt; 25 mL/min/1.73 m</a:t>
                      </a:r>
                      <a:r>
                        <a:rPr lang="en-GB" sz="1800" b="0" baseline="30000" dirty="0">
                          <a:solidFill>
                            <a:schemeClr val="bg1"/>
                          </a:solidFill>
                        </a:rPr>
                        <a:t>2</a:t>
                      </a:r>
                      <a:r>
                        <a:rPr lang="en-GB" sz="1800" b="0" dirty="0">
                          <a:solidFill>
                            <a:schemeClr val="bg1"/>
                          </a:solidFill>
                        </a:rPr>
                        <a:t>, and no experience with initiating treatment in patients with eGFR &lt; 15 mL/min/1.73 m</a:t>
                      </a:r>
                      <a:r>
                        <a:rPr lang="en-GB" sz="1800" b="0" baseline="30000" dirty="0">
                          <a:solidFill>
                            <a:schemeClr val="bg1"/>
                          </a:solidFill>
                        </a:rPr>
                        <a:t>2</a:t>
                      </a:r>
                      <a:r>
                        <a:rPr lang="en-GB" sz="1800" b="0" dirty="0">
                          <a:solidFill>
                            <a:schemeClr val="bg1"/>
                          </a:solidFill>
                        </a:rPr>
                        <a:t>. Therefore, it is not recommended to initiate treatment with dapagliflozin in patients with eGFR &lt; 15 mL/min/1.73 m</a:t>
                      </a:r>
                      <a:r>
                        <a:rPr lang="en-GB" sz="1800" b="0" baseline="30000" dirty="0">
                          <a:solidFill>
                            <a:schemeClr val="bg1"/>
                          </a:solidFill>
                        </a:rPr>
                        <a:t>2</a:t>
                      </a:r>
                      <a:r>
                        <a:rPr lang="en-GB" sz="1800" b="0" baseline="0" dirty="0">
                          <a:solidFill>
                            <a:schemeClr val="bg1"/>
                          </a:solidFill>
                        </a:rPr>
                        <a:t>”. Dapagliflozin should not be used for treatment of patients with type 1 diabetes mellitus</a:t>
                      </a:r>
                      <a:endParaRPr lang="en-GB" sz="1800" b="0" dirty="0">
                        <a:solidFill>
                          <a:schemeClr val="bg1"/>
                        </a:solidFill>
                      </a:endParaRPr>
                    </a:p>
                    <a:p>
                      <a:pPr marL="0" marR="0" lvl="0" indent="0" algn="l" defTabSz="1043056" rtl="0" eaLnBrk="1" fontAlgn="auto" latinLnBrk="0" hangingPunct="1">
                        <a:lnSpc>
                          <a:spcPct val="100000"/>
                        </a:lnSpc>
                        <a:spcBef>
                          <a:spcPts val="0"/>
                        </a:spcBef>
                        <a:spcAft>
                          <a:spcPts val="0"/>
                        </a:spcAft>
                        <a:buClrTx/>
                        <a:buSzTx/>
                        <a:buFontTx/>
                        <a:buNone/>
                        <a:tabLst/>
                        <a:defRPr/>
                      </a:pPr>
                      <a:r>
                        <a:rPr lang="en-GB" sz="1800" b="0" baseline="40000" dirty="0">
                          <a:solidFill>
                            <a:schemeClr val="bg1"/>
                          </a:solidFill>
                        </a:rPr>
                        <a:t>†  </a:t>
                      </a:r>
                      <a:r>
                        <a:rPr lang="en-GB" sz="1800" b="0" baseline="0" dirty="0">
                          <a:solidFill>
                            <a:schemeClr val="bg1"/>
                          </a:solidFill>
                        </a:rPr>
                        <a:t>There is </a:t>
                      </a:r>
                      <a:r>
                        <a:rPr lang="en-GB" sz="1800" b="1" baseline="0" dirty="0">
                          <a:solidFill>
                            <a:schemeClr val="bg1"/>
                          </a:solidFill>
                        </a:rPr>
                        <a:t>no</a:t>
                      </a:r>
                      <a:r>
                        <a:rPr lang="en-GB" sz="1800" b="0" baseline="0" dirty="0">
                          <a:solidFill>
                            <a:schemeClr val="bg1"/>
                          </a:solidFill>
                        </a:rPr>
                        <a:t> patient access scheme (PAS) applicable to dapagliflozin for this appraisal</a:t>
                      </a:r>
                    </a:p>
                  </a:txBody>
                  <a:tcPr marL="100817" marR="100817" marT="50408" marB="50408"/>
                </a:tc>
                <a:tc hMerge="1">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endParaRPr lang="en-GB" sz="1800" u="none" dirty="0">
                        <a:solidFill>
                          <a:srgbClr val="000000"/>
                        </a:solidFill>
                      </a:endParaRPr>
                    </a:p>
                  </a:txBody>
                  <a:tcPr marL="100817" marR="100817" marT="50408" marB="50408"/>
                </a:tc>
                <a:extLst>
                  <a:ext uri="{0D108BD9-81ED-4DB2-BD59-A6C34878D82A}">
                    <a16:rowId xmlns:a16="http://schemas.microsoft.com/office/drawing/2014/main" val="131645157"/>
                  </a:ext>
                </a:extLst>
              </a:tr>
            </a:tbl>
          </a:graphicData>
        </a:graphic>
      </p:graphicFrame>
      <p:sp>
        <p:nvSpPr>
          <p:cNvPr id="12" name="Slide Number Placeholder 2">
            <a:extLst>
              <a:ext uri="{FF2B5EF4-FFF2-40B4-BE49-F238E27FC236}">
                <a16:creationId xmlns:a16="http://schemas.microsoft.com/office/drawing/2014/main" id="{D5060946-888D-4245-9224-278F0E1DF4FA}"/>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pPr algn="ctr"/>
              <a:t>3</a:t>
            </a:fld>
            <a:endParaRPr lang="en-GB" dirty="0"/>
          </a:p>
        </p:txBody>
      </p:sp>
      <p:sp>
        <p:nvSpPr>
          <p:cNvPr id="14" name="TextBox 13">
            <a:extLst>
              <a:ext uri="{FF2B5EF4-FFF2-40B4-BE49-F238E27FC236}">
                <a16:creationId xmlns:a16="http://schemas.microsoft.com/office/drawing/2014/main" id="{8FC0144B-2A70-4530-AAAC-1163A7D1EF49}"/>
              </a:ext>
            </a:extLst>
          </p:cNvPr>
          <p:cNvSpPr txBox="1"/>
          <p:nvPr/>
        </p:nvSpPr>
        <p:spPr>
          <a:xfrm>
            <a:off x="1868729" y="7222709"/>
            <a:ext cx="6948322" cy="338554"/>
          </a:xfrm>
          <a:prstGeom prst="rect">
            <a:avLst/>
          </a:prstGeom>
          <a:noFill/>
        </p:spPr>
        <p:txBody>
          <a:bodyPr wrap="square">
            <a:spAutoFit/>
          </a:bodyPr>
          <a:lstStyle/>
          <a:p>
            <a:pPr algn="ctr"/>
            <a:r>
              <a:rPr lang="en-GB" sz="1600" dirty="0"/>
              <a:t>eGFR: Estimated glomerular filtration rate; T2DM: Type 2 diabetes mellitus</a:t>
            </a:r>
            <a:endParaRPr lang="en-GB" sz="1600" b="1" dirty="0"/>
          </a:p>
        </p:txBody>
      </p:sp>
      <p:sp>
        <p:nvSpPr>
          <p:cNvPr id="15" name="TextBox 14">
            <a:extLst>
              <a:ext uri="{FF2B5EF4-FFF2-40B4-BE49-F238E27FC236}">
                <a16:creationId xmlns:a16="http://schemas.microsoft.com/office/drawing/2014/main" id="{5C7B818A-71B5-4E43-8732-FE022F9E6086}"/>
              </a:ext>
            </a:extLst>
          </p:cNvPr>
          <p:cNvSpPr txBox="1"/>
          <p:nvPr/>
        </p:nvSpPr>
        <p:spPr>
          <a:xfrm>
            <a:off x="450850" y="6164413"/>
            <a:ext cx="9791700" cy="707886"/>
          </a:xfrm>
          <a:prstGeom prst="rect">
            <a:avLst/>
          </a:prstGeom>
          <a:noFill/>
        </p:spPr>
        <p:txBody>
          <a:bodyPr wrap="square">
            <a:spAutoFit/>
          </a:bodyPr>
          <a:lstStyle/>
          <a:p>
            <a:r>
              <a:rPr lang="en-GB" sz="2000" dirty="0"/>
              <a:t>Marketing authorisation: there is no experience with dapagliflozin for the treatment of CKD in patients without diabetes who do not have albuminuria</a:t>
            </a:r>
          </a:p>
        </p:txBody>
      </p:sp>
      <p:sp>
        <p:nvSpPr>
          <p:cNvPr id="16" name="Rectangle 15">
            <a:extLst>
              <a:ext uri="{FF2B5EF4-FFF2-40B4-BE49-F238E27FC236}">
                <a16:creationId xmlns:a16="http://schemas.microsoft.com/office/drawing/2014/main" id="{0828B445-5FC5-481B-A03A-62EB4812E0B3}"/>
              </a:ext>
            </a:extLst>
          </p:cNvPr>
          <p:cNvSpPr/>
          <p:nvPr/>
        </p:nvSpPr>
        <p:spPr>
          <a:xfrm>
            <a:off x="9416026" y="-12146"/>
            <a:ext cx="1277374" cy="350345"/>
          </a:xfrm>
          <a:prstGeom prst="rect">
            <a:avLst/>
          </a:prstGeom>
          <a:solidFill>
            <a:schemeClr val="accent1">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ysClr val="windowText" lastClr="000000"/>
                </a:solidFill>
              </a:rPr>
              <a:t>RECAP</a:t>
            </a:r>
          </a:p>
        </p:txBody>
      </p:sp>
      <p:sp>
        <p:nvSpPr>
          <p:cNvPr id="17" name="Title 1">
            <a:extLst>
              <a:ext uri="{FF2B5EF4-FFF2-40B4-BE49-F238E27FC236}">
                <a16:creationId xmlns:a16="http://schemas.microsoft.com/office/drawing/2014/main" id="{B63F4F42-EE8B-45DF-9E67-FFEED56822D0}"/>
              </a:ext>
            </a:extLst>
          </p:cNvPr>
          <p:cNvSpPr txBox="1">
            <a:spLocks noChangeArrowheads="1"/>
          </p:cNvSpPr>
          <p:nvPr/>
        </p:nvSpPr>
        <p:spPr>
          <a:xfrm>
            <a:off x="573085" y="244653"/>
            <a:ext cx="9669463"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sz="3600" dirty="0"/>
              <a:t>Dapagliflozin (</a:t>
            </a:r>
            <a:r>
              <a:rPr lang="en-GB" sz="3600" dirty="0" err="1"/>
              <a:t>Forxiga</a:t>
            </a:r>
            <a:r>
              <a:rPr lang="en-GB" sz="3600" dirty="0"/>
              <a:t>, AstraZeneca)</a:t>
            </a:r>
            <a:endParaRPr lang="en-GB" sz="3600" b="0" dirty="0"/>
          </a:p>
          <a:p>
            <a:endParaRPr lang="en-GB" altLang="en-US" dirty="0"/>
          </a:p>
        </p:txBody>
      </p:sp>
    </p:spTree>
    <p:extLst>
      <p:ext uri="{BB962C8B-B14F-4D97-AF65-F5344CB8AC3E}">
        <p14:creationId xmlns:p14="http://schemas.microsoft.com/office/powerpoint/2010/main" val="13171165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a:extLst>
              <a:ext uri="{FF2B5EF4-FFF2-40B4-BE49-F238E27FC236}">
                <a16:creationId xmlns:a16="http://schemas.microsoft.com/office/drawing/2014/main" id="{54803A56-4C7E-43DD-8EA9-B522B9777E8D}"/>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solidFill>
                  <a:srgbClr val="000000"/>
                </a:solidFill>
              </a:rPr>
              <a:pPr algn="ctr"/>
              <a:t>30</a:t>
            </a:fld>
            <a:endParaRPr lang="en-GB" dirty="0">
              <a:solidFill>
                <a:srgbClr val="000000"/>
              </a:solidFill>
            </a:endParaRPr>
          </a:p>
        </p:txBody>
      </p:sp>
      <p:sp>
        <p:nvSpPr>
          <p:cNvPr id="7" name="Title 1">
            <a:extLst>
              <a:ext uri="{FF2B5EF4-FFF2-40B4-BE49-F238E27FC236}">
                <a16:creationId xmlns:a16="http://schemas.microsoft.com/office/drawing/2014/main" id="{11F3BDDD-5B2C-4412-A6AA-188478E35B40}"/>
              </a:ext>
            </a:extLst>
          </p:cNvPr>
          <p:cNvSpPr txBox="1">
            <a:spLocks/>
          </p:cNvSpPr>
          <p:nvPr/>
        </p:nvSpPr>
        <p:spPr>
          <a:xfrm>
            <a:off x="650971" y="2023072"/>
            <a:ext cx="986790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pPr>
              <a:lnSpc>
                <a:spcPts val="3500"/>
              </a:lnSpc>
            </a:pPr>
            <a:endParaRPr lang="en-GB" sz="3200" dirty="0"/>
          </a:p>
        </p:txBody>
      </p:sp>
      <p:sp>
        <p:nvSpPr>
          <p:cNvPr id="6" name="Rectangle 5">
            <a:extLst>
              <a:ext uri="{FF2B5EF4-FFF2-40B4-BE49-F238E27FC236}">
                <a16:creationId xmlns:a16="http://schemas.microsoft.com/office/drawing/2014/main" id="{CA59141F-5F50-43B7-9205-8C4CD21EBF1E}"/>
              </a:ext>
            </a:extLst>
          </p:cNvPr>
          <p:cNvSpPr/>
          <p:nvPr/>
        </p:nvSpPr>
        <p:spPr>
          <a:xfrm>
            <a:off x="528955" y="1591113"/>
            <a:ext cx="9928767" cy="5394884"/>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300"/>
              </a:spcAft>
            </a:pPr>
            <a:r>
              <a:rPr lang="en-GB" sz="2400" b="1" u="sng" dirty="0">
                <a:solidFill>
                  <a:schemeClr val="tx1"/>
                </a:solidFill>
              </a:rPr>
              <a:t>Company response:</a:t>
            </a:r>
          </a:p>
          <a:p>
            <a:pPr marL="342900" marR="0" lvl="0" indent="-342900" algn="l" defTabSz="1043056"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GB" sz="2000" dirty="0">
                <a:solidFill>
                  <a:schemeClr val="tx1"/>
                </a:solidFill>
              </a:rPr>
              <a:t>In light of evidence from a targeted literature review, the mean age of 76.6 years, as applied in the ERG’s technical engagement addendum, is an overestimate of the true mean age</a:t>
            </a:r>
          </a:p>
          <a:p>
            <a:pPr marL="342900" marR="0" lvl="0" indent="-342900" algn="l" defTabSz="1043056"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GB" sz="2000" dirty="0">
                <a:solidFill>
                  <a:schemeClr val="tx1"/>
                </a:solidFill>
              </a:rPr>
              <a:t>Clinical evidence for dapagliflozin in subgroup 3 implicitly accepted by the committee and ERG </a:t>
            </a:r>
            <a:r>
              <a:rPr lang="en-GB" sz="2000" dirty="0">
                <a:solidFill>
                  <a:schemeClr val="tx1"/>
                </a:solidFill>
                <a:sym typeface="Wingdings" panose="05000000000000000000" pitchFamily="2" charset="2"/>
              </a:rPr>
              <a:t> ERG generated ICERs for subgroup 3 based on the higher mean age</a:t>
            </a:r>
            <a:endParaRPr lang="en-GB" sz="2000" dirty="0">
              <a:solidFill>
                <a:schemeClr val="tx1"/>
              </a:solidFill>
            </a:endParaRPr>
          </a:p>
          <a:p>
            <a:pPr marL="342900" marR="0" lvl="0" indent="-342900" algn="l" defTabSz="1043056"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GB" sz="2000" dirty="0">
                <a:solidFill>
                  <a:schemeClr val="tx1"/>
                </a:solidFill>
              </a:rPr>
              <a:t>Additional analyses using updated model presented for patients without T2DM and: </a:t>
            </a:r>
          </a:p>
          <a:p>
            <a:pPr marL="864428" marR="0" lvl="1" indent="-342900" algn="l" defTabSz="1043056"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GB" sz="2000" dirty="0" err="1">
                <a:solidFill>
                  <a:schemeClr val="tx1"/>
                </a:solidFill>
              </a:rPr>
              <a:t>uACR</a:t>
            </a:r>
            <a:r>
              <a:rPr lang="en-GB" sz="2000" dirty="0">
                <a:solidFill>
                  <a:schemeClr val="tx1"/>
                </a:solidFill>
              </a:rPr>
              <a:t> less than 3 mg/mmol (KDIGO A1) </a:t>
            </a:r>
          </a:p>
          <a:p>
            <a:pPr marL="864428" marR="0" lvl="1" indent="-342900" algn="l" defTabSz="1043056" rtl="0" eaLnBrk="1" fontAlgn="auto" latinLnBrk="0" hangingPunct="1">
              <a:lnSpc>
                <a:spcPct val="100000"/>
              </a:lnSpc>
              <a:spcBef>
                <a:spcPts val="0"/>
              </a:spcBef>
              <a:spcAft>
                <a:spcPts val="1200"/>
              </a:spcAft>
              <a:buClrTx/>
              <a:buSzTx/>
              <a:buFont typeface="Courier New" panose="02070309020205020404" pitchFamily="49" charset="0"/>
              <a:buChar char="o"/>
              <a:tabLst/>
              <a:defRPr/>
            </a:pPr>
            <a:r>
              <a:rPr lang="en-GB" sz="2000" dirty="0" err="1">
                <a:solidFill>
                  <a:schemeClr val="tx1"/>
                </a:solidFill>
              </a:rPr>
              <a:t>uACR</a:t>
            </a:r>
            <a:r>
              <a:rPr lang="en-GB" sz="2000" dirty="0">
                <a:solidFill>
                  <a:schemeClr val="tx1"/>
                </a:solidFill>
              </a:rPr>
              <a:t> of 3-22 mg/mmol (modified KDIGO A2) </a:t>
            </a:r>
          </a:p>
          <a:p>
            <a:pPr marL="342900" indent="-342900">
              <a:spcAft>
                <a:spcPts val="1200"/>
              </a:spcAft>
              <a:buFont typeface="Arial" panose="020B0604020202020204" pitchFamily="34" charset="0"/>
              <a:buChar char="•"/>
              <a:defRPr/>
            </a:pPr>
            <a:r>
              <a:rPr lang="en-GB" sz="2000" dirty="0">
                <a:solidFill>
                  <a:schemeClr val="tx1"/>
                </a:solidFill>
              </a:rPr>
              <a:t>ICERs below £20,000 per QALY gained in both groups, irrespective of whether modelled risks are adjusted using the new CPRD dataset or not </a:t>
            </a:r>
          </a:p>
          <a:p>
            <a:endParaRPr lang="en-GB" sz="2400" dirty="0">
              <a:solidFill>
                <a:schemeClr val="tx1"/>
              </a:solidFill>
            </a:endParaRPr>
          </a:p>
        </p:txBody>
      </p:sp>
      <p:sp>
        <p:nvSpPr>
          <p:cNvPr id="9" name="TextBox 8">
            <a:extLst>
              <a:ext uri="{FF2B5EF4-FFF2-40B4-BE49-F238E27FC236}">
                <a16:creationId xmlns:a16="http://schemas.microsoft.com/office/drawing/2014/main" id="{3F00D4DD-C589-42C3-8374-C693D96007C5}"/>
              </a:ext>
            </a:extLst>
          </p:cNvPr>
          <p:cNvSpPr txBox="1"/>
          <p:nvPr/>
        </p:nvSpPr>
        <p:spPr>
          <a:xfrm>
            <a:off x="1291788" y="6915018"/>
            <a:ext cx="8571243" cy="646331"/>
          </a:xfrm>
          <a:prstGeom prst="rect">
            <a:avLst/>
          </a:prstGeom>
          <a:noFill/>
        </p:spPr>
        <p:txBody>
          <a:bodyPr wrap="square" lIns="0" tIns="0" rIns="0" bIns="0" rtlCol="0">
            <a:spAutoFit/>
          </a:bodyPr>
          <a:lstStyle/>
          <a:p>
            <a:pPr algn="ctr"/>
            <a:r>
              <a:rPr lang="en-GB" sz="1400" dirty="0"/>
              <a:t>CPRD: Clinical research practice datalink; CKD; ICERs: Incremental cost-effectiveness ratios; KDIGO: Kidney Disease: Improving Global Outcomes; QALY: Quality adjusted life year; T2DM: Type 2 diabetes mellitus; </a:t>
            </a:r>
            <a:r>
              <a:rPr lang="en-GB" sz="1400" dirty="0" err="1"/>
              <a:t>uACR</a:t>
            </a:r>
            <a:r>
              <a:rPr lang="en-GB" sz="1400" dirty="0"/>
              <a:t>: Urine albumin-to-creatinine ratio </a:t>
            </a:r>
          </a:p>
        </p:txBody>
      </p:sp>
      <p:sp>
        <p:nvSpPr>
          <p:cNvPr id="12" name="Title 1">
            <a:extLst>
              <a:ext uri="{FF2B5EF4-FFF2-40B4-BE49-F238E27FC236}">
                <a16:creationId xmlns:a16="http://schemas.microsoft.com/office/drawing/2014/main" id="{0E7126F2-70D5-4C87-A17A-F7225DEAB951}"/>
              </a:ext>
            </a:extLst>
          </p:cNvPr>
          <p:cNvSpPr txBox="1">
            <a:spLocks noChangeArrowheads="1"/>
          </p:cNvSpPr>
          <p:nvPr/>
        </p:nvSpPr>
        <p:spPr>
          <a:xfrm>
            <a:off x="528955" y="246688"/>
            <a:ext cx="9928767"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pPr>
              <a:lnSpc>
                <a:spcPct val="100000"/>
              </a:lnSpc>
            </a:pPr>
            <a:r>
              <a:rPr lang="en-GB" sz="3200" dirty="0"/>
              <a:t>Issue 2: </a:t>
            </a:r>
            <a:r>
              <a:rPr lang="en-GB" sz="2800" dirty="0"/>
              <a:t>Should dapagliflozin be recommended in people without type 2 diabetes and a </a:t>
            </a:r>
            <a:r>
              <a:rPr lang="en-GB" sz="2800" dirty="0" err="1"/>
              <a:t>uACR</a:t>
            </a:r>
            <a:r>
              <a:rPr lang="en-GB" sz="2800" dirty="0"/>
              <a:t> less than 22.6 mg/mmol?</a:t>
            </a:r>
            <a:endParaRPr lang="en-GB" altLang="en-US" sz="3200" dirty="0"/>
          </a:p>
        </p:txBody>
      </p:sp>
    </p:spTree>
    <p:extLst>
      <p:ext uri="{BB962C8B-B14F-4D97-AF65-F5344CB8AC3E}">
        <p14:creationId xmlns:p14="http://schemas.microsoft.com/office/powerpoint/2010/main" val="10443645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a:extLst>
              <a:ext uri="{FF2B5EF4-FFF2-40B4-BE49-F238E27FC236}">
                <a16:creationId xmlns:a16="http://schemas.microsoft.com/office/drawing/2014/main" id="{54803A56-4C7E-43DD-8EA9-B522B9777E8D}"/>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solidFill>
                  <a:srgbClr val="000000"/>
                </a:solidFill>
              </a:rPr>
              <a:pPr algn="ctr"/>
              <a:t>31</a:t>
            </a:fld>
            <a:endParaRPr lang="en-GB" dirty="0">
              <a:solidFill>
                <a:srgbClr val="000000"/>
              </a:solidFill>
            </a:endParaRPr>
          </a:p>
        </p:txBody>
      </p:sp>
      <p:sp>
        <p:nvSpPr>
          <p:cNvPr id="7" name="Title 1">
            <a:extLst>
              <a:ext uri="{FF2B5EF4-FFF2-40B4-BE49-F238E27FC236}">
                <a16:creationId xmlns:a16="http://schemas.microsoft.com/office/drawing/2014/main" id="{11F3BDDD-5B2C-4412-A6AA-188478E35B40}"/>
              </a:ext>
            </a:extLst>
          </p:cNvPr>
          <p:cNvSpPr txBox="1">
            <a:spLocks/>
          </p:cNvSpPr>
          <p:nvPr/>
        </p:nvSpPr>
        <p:spPr>
          <a:xfrm>
            <a:off x="650971" y="2054968"/>
            <a:ext cx="9867900" cy="765501"/>
          </a:xfrm>
          <a:prstGeom prst="rect">
            <a:avLst/>
          </a:prstGeom>
          <a:noFill/>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pPr>
              <a:lnSpc>
                <a:spcPts val="3500"/>
              </a:lnSpc>
            </a:pPr>
            <a:endParaRPr lang="en-GB" sz="3200" dirty="0"/>
          </a:p>
        </p:txBody>
      </p:sp>
      <p:sp>
        <p:nvSpPr>
          <p:cNvPr id="6" name="Rectangle 5">
            <a:extLst>
              <a:ext uri="{FF2B5EF4-FFF2-40B4-BE49-F238E27FC236}">
                <a16:creationId xmlns:a16="http://schemas.microsoft.com/office/drawing/2014/main" id="{CA59141F-5F50-43B7-9205-8C4CD21EBF1E}"/>
              </a:ext>
            </a:extLst>
          </p:cNvPr>
          <p:cNvSpPr/>
          <p:nvPr/>
        </p:nvSpPr>
        <p:spPr>
          <a:xfrm>
            <a:off x="528955" y="1623008"/>
            <a:ext cx="9928767" cy="5666717"/>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300"/>
              </a:spcAft>
            </a:pPr>
            <a:r>
              <a:rPr lang="en-GB" sz="2400" b="1" u="sng" dirty="0">
                <a:solidFill>
                  <a:schemeClr val="tx1"/>
                </a:solidFill>
              </a:rPr>
              <a:t>ERG critique:</a:t>
            </a:r>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800" dirty="0">
                <a:solidFill>
                  <a:schemeClr val="tx1"/>
                </a:solidFill>
              </a:rPr>
              <a:t>ERG concerns remain unchanged </a:t>
            </a:r>
            <a:r>
              <a:rPr lang="en-GB" sz="1800" dirty="0">
                <a:solidFill>
                  <a:schemeClr val="tx1"/>
                </a:solidFill>
                <a:sym typeface="Wingdings" panose="05000000000000000000" pitchFamily="2" charset="2"/>
              </a:rPr>
              <a:t> no direct evidence in people without T2DM and who have a </a:t>
            </a:r>
            <a:r>
              <a:rPr lang="en-GB" sz="1800" dirty="0" err="1">
                <a:solidFill>
                  <a:schemeClr val="tx1"/>
                </a:solidFill>
                <a:sym typeface="Wingdings" panose="05000000000000000000" pitchFamily="2" charset="2"/>
              </a:rPr>
              <a:t>uACR</a:t>
            </a:r>
            <a:r>
              <a:rPr lang="en-GB" sz="1800" dirty="0">
                <a:solidFill>
                  <a:schemeClr val="tx1"/>
                </a:solidFill>
                <a:sym typeface="Wingdings" panose="05000000000000000000" pitchFamily="2" charset="2"/>
              </a:rPr>
              <a:t> of less than 22.6 mg/mmol</a:t>
            </a:r>
          </a:p>
          <a:p>
            <a:pPr marL="342900" marR="0" lvl="0" indent="-342900" algn="l" defTabSz="1043056"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GB" sz="1800" dirty="0">
                <a:solidFill>
                  <a:schemeClr val="tx1"/>
                </a:solidFill>
              </a:rPr>
              <a:t>Analysis of the Truven and Optum databases is limited:</a:t>
            </a:r>
          </a:p>
          <a:p>
            <a:pPr marL="864428" marR="0" lvl="1" indent="-342900" algn="l" defTabSz="1043056"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GB" sz="1800" dirty="0">
                <a:solidFill>
                  <a:schemeClr val="tx1"/>
                </a:solidFill>
              </a:rPr>
              <a:t>Observational data with small sample sizes (n=</a:t>
            </a:r>
            <a:r>
              <a:rPr lang="en-GB" sz="1800" u="sng" dirty="0">
                <a:solidFill>
                  <a:srgbClr val="000000"/>
                </a:solidFill>
                <a:highlight>
                  <a:srgbClr val="000000"/>
                </a:highlight>
              </a:rPr>
              <a:t>**</a:t>
            </a:r>
            <a:r>
              <a:rPr lang="en-GB" sz="1800" dirty="0">
                <a:solidFill>
                  <a:schemeClr val="tx1"/>
                </a:solidFill>
              </a:rPr>
              <a:t> and n=</a:t>
            </a:r>
            <a:r>
              <a:rPr lang="en-GB" sz="1800" u="sng" dirty="0">
                <a:solidFill>
                  <a:srgbClr val="000000"/>
                </a:solidFill>
                <a:highlight>
                  <a:srgbClr val="000000"/>
                </a:highlight>
              </a:rPr>
              <a:t>**</a:t>
            </a:r>
            <a:r>
              <a:rPr lang="en-GB" sz="1800" dirty="0">
                <a:solidFill>
                  <a:schemeClr val="tx1"/>
                </a:solidFill>
              </a:rPr>
              <a:t> respectively) which only indicates </a:t>
            </a:r>
            <a:r>
              <a:rPr lang="en-GB" sz="1800" u="sng" dirty="0">
                <a:solidFill>
                  <a:srgbClr val="000000"/>
                </a:solidFill>
                <a:highlight>
                  <a:srgbClr val="000000"/>
                </a:highlight>
              </a:rPr>
              <a:t>********************************************</a:t>
            </a:r>
            <a:r>
              <a:rPr lang="en-GB" sz="1800" dirty="0">
                <a:solidFill>
                  <a:schemeClr val="tx1"/>
                </a:solidFill>
              </a:rPr>
              <a:t>, a surrogate for hard clinical outcomes</a:t>
            </a:r>
          </a:p>
          <a:p>
            <a:pPr marL="864428" lvl="1" indent="-342900">
              <a:spcAft>
                <a:spcPts val="600"/>
              </a:spcAft>
              <a:buFont typeface="Courier New" panose="02070309020205020404" pitchFamily="49" charset="0"/>
              <a:buChar char="o"/>
              <a:defRPr/>
            </a:pPr>
            <a:r>
              <a:rPr lang="en-GB" sz="1800" dirty="0">
                <a:solidFill>
                  <a:schemeClr val="tx1"/>
                </a:solidFill>
              </a:rPr>
              <a:t>ERG clinical experts did not believe this is sufficient evidence in this subgroup</a:t>
            </a:r>
            <a:endParaRPr lang="en-GB" sz="1800" u="sng" dirty="0">
              <a:solidFill>
                <a:schemeClr val="tx1"/>
              </a:solidFill>
              <a:highlight>
                <a:srgbClr val="00FFFF"/>
              </a:highlight>
            </a:endParaRPr>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800" dirty="0">
                <a:solidFill>
                  <a:schemeClr val="tx1"/>
                </a:solidFill>
              </a:rPr>
              <a:t>Subgroup 3 represents </a:t>
            </a:r>
            <a:r>
              <a:rPr lang="en-GB" sz="1800" u="sng" dirty="0">
                <a:solidFill>
                  <a:srgbClr val="000000"/>
                </a:solidFill>
                <a:highlight>
                  <a:srgbClr val="000000"/>
                </a:highlight>
              </a:rPr>
              <a:t>*****</a:t>
            </a:r>
            <a:r>
              <a:rPr lang="en-GB" sz="1800" dirty="0">
                <a:solidFill>
                  <a:schemeClr val="tx1"/>
                </a:solidFill>
              </a:rPr>
              <a:t> of the total target population and the economic model assumes the same relative treatment effect as that in subgroup 2</a:t>
            </a:r>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800" dirty="0">
                <a:solidFill>
                  <a:schemeClr val="tx1"/>
                </a:solidFill>
              </a:rPr>
              <a:t>ERG’s decision to present cost-effectiveness analysis in subgroup 3 is unrelated to any judgement about the robustness of the clinical evidence in this subgroup</a:t>
            </a:r>
          </a:p>
          <a:p>
            <a:pPr marL="342900" indent="-342900">
              <a:spcAft>
                <a:spcPts val="300"/>
              </a:spcAft>
              <a:buFont typeface="Arial" panose="020B0604020202020204" pitchFamily="34" charset="0"/>
              <a:buChar char="•"/>
              <a:defRPr/>
            </a:pPr>
            <a:r>
              <a:rPr lang="en-GB" sz="1800" dirty="0">
                <a:solidFill>
                  <a:schemeClr val="tx1"/>
                </a:solidFill>
              </a:rPr>
              <a:t>Analysis in</a:t>
            </a:r>
            <a:r>
              <a:rPr lang="en-GB" sz="1800" dirty="0">
                <a:solidFill>
                  <a:schemeClr val="tx1"/>
                </a:solidFill>
                <a:effectLst/>
              </a:rPr>
              <a:t> subgroup 3 is intended to reflect people without T2DM but two thirds of people in the new CPRD dataset had T2DM </a:t>
            </a:r>
            <a:r>
              <a:rPr lang="en-GB" sz="1800" dirty="0">
                <a:solidFill>
                  <a:schemeClr val="tx1"/>
                </a:solidFill>
                <a:effectLst/>
                <a:sym typeface="Wingdings" panose="05000000000000000000" pitchFamily="2" charset="2"/>
              </a:rPr>
              <a:t> </a:t>
            </a:r>
            <a:r>
              <a:rPr lang="en-GB" sz="1800" dirty="0">
                <a:solidFill>
                  <a:schemeClr val="tx1"/>
                </a:solidFill>
              </a:rPr>
              <a:t>Analysis mostly informed by people with T2DM</a:t>
            </a:r>
          </a:p>
          <a:p>
            <a:pPr marL="864428" lvl="1" indent="-342900">
              <a:spcAft>
                <a:spcPts val="300"/>
              </a:spcAft>
              <a:buFont typeface="Arial" panose="020B0604020202020204" pitchFamily="34" charset="0"/>
              <a:buChar char="•"/>
              <a:defRPr/>
            </a:pPr>
            <a:r>
              <a:rPr lang="en-GB" sz="1800" dirty="0">
                <a:solidFill>
                  <a:schemeClr val="tx1"/>
                </a:solidFill>
              </a:rPr>
              <a:t>Transition probabilities and OS models assumed to be same as subgroup 2</a:t>
            </a:r>
          </a:p>
          <a:p>
            <a:pPr marL="864428" lvl="1" indent="-342900">
              <a:spcAft>
                <a:spcPts val="600"/>
              </a:spcAft>
              <a:buFont typeface="Arial" panose="020B0604020202020204" pitchFamily="34" charset="0"/>
              <a:buChar char="•"/>
              <a:defRPr/>
            </a:pPr>
            <a:r>
              <a:rPr lang="en-GB" sz="1800" dirty="0">
                <a:solidFill>
                  <a:schemeClr val="tx1"/>
                </a:solidFill>
              </a:rPr>
              <a:t>Non-T2DM adjustment factor is largely the only difference from subgroup 2 </a:t>
            </a:r>
            <a:r>
              <a:rPr lang="en-GB" sz="1800" dirty="0">
                <a:solidFill>
                  <a:schemeClr val="tx1"/>
                </a:solidFill>
                <a:sym typeface="Wingdings" panose="05000000000000000000" pitchFamily="2" charset="2"/>
              </a:rPr>
              <a:t> e</a:t>
            </a:r>
            <a:r>
              <a:rPr lang="en-GB" sz="1800" dirty="0">
                <a:solidFill>
                  <a:schemeClr val="tx1"/>
                </a:solidFill>
              </a:rPr>
              <a:t>stimated in people who have higher </a:t>
            </a:r>
            <a:r>
              <a:rPr lang="en-GB" sz="1800" dirty="0" err="1">
                <a:solidFill>
                  <a:schemeClr val="tx1"/>
                </a:solidFill>
              </a:rPr>
              <a:t>uACR</a:t>
            </a:r>
            <a:r>
              <a:rPr lang="en-GB" sz="1800" dirty="0">
                <a:solidFill>
                  <a:schemeClr val="tx1"/>
                </a:solidFill>
              </a:rPr>
              <a:t> and don’t belong in subgroup 3</a:t>
            </a:r>
            <a:endParaRPr lang="en-GB" sz="2400" dirty="0">
              <a:solidFill>
                <a:schemeClr val="tx1"/>
              </a:solidFill>
            </a:endParaRPr>
          </a:p>
        </p:txBody>
      </p:sp>
      <p:sp>
        <p:nvSpPr>
          <p:cNvPr id="8" name="TextBox 7">
            <a:extLst>
              <a:ext uri="{FF2B5EF4-FFF2-40B4-BE49-F238E27FC236}">
                <a16:creationId xmlns:a16="http://schemas.microsoft.com/office/drawing/2014/main" id="{FE515F85-108F-49BB-A521-81AF33906C9E}"/>
              </a:ext>
            </a:extLst>
          </p:cNvPr>
          <p:cNvSpPr txBox="1"/>
          <p:nvPr/>
        </p:nvSpPr>
        <p:spPr>
          <a:xfrm>
            <a:off x="1291788" y="7123367"/>
            <a:ext cx="8571243" cy="430887"/>
          </a:xfrm>
          <a:prstGeom prst="rect">
            <a:avLst/>
          </a:prstGeom>
          <a:noFill/>
        </p:spPr>
        <p:txBody>
          <a:bodyPr wrap="square" lIns="0" tIns="0" rIns="0" bIns="0" rtlCol="0">
            <a:spAutoFit/>
          </a:bodyPr>
          <a:lstStyle/>
          <a:p>
            <a:pPr algn="ctr"/>
            <a:r>
              <a:rPr lang="en-GB" sz="1400" dirty="0"/>
              <a:t>CPRD: Clinical research practice datalink; OS: Overall survival; T2DM: Type 2 diabetes mellitus; </a:t>
            </a:r>
            <a:r>
              <a:rPr lang="en-GB" sz="1400" dirty="0" err="1"/>
              <a:t>uACR</a:t>
            </a:r>
            <a:r>
              <a:rPr lang="en-GB" sz="1400" dirty="0"/>
              <a:t>: Urine albumin-to-creatinine ratio </a:t>
            </a:r>
          </a:p>
        </p:txBody>
      </p:sp>
      <p:sp>
        <p:nvSpPr>
          <p:cNvPr id="9" name="TextBox 8">
            <a:extLst>
              <a:ext uri="{FF2B5EF4-FFF2-40B4-BE49-F238E27FC236}">
                <a16:creationId xmlns:a16="http://schemas.microsoft.com/office/drawing/2014/main" id="{1B7D721A-02DC-49E6-B3F5-62FEAB3484EB}"/>
              </a:ext>
            </a:extLst>
          </p:cNvPr>
          <p:cNvSpPr txBox="1"/>
          <p:nvPr/>
        </p:nvSpPr>
        <p:spPr>
          <a:xfrm>
            <a:off x="4505872" y="-4832"/>
            <a:ext cx="1681655" cy="246221"/>
          </a:xfrm>
          <a:prstGeom prst="rect">
            <a:avLst/>
          </a:prstGeom>
          <a:solidFill>
            <a:schemeClr val="accent3"/>
          </a:solidFill>
        </p:spPr>
        <p:txBody>
          <a:bodyPr wrap="square" lIns="0" tIns="0" rIns="0" bIns="0" rtlCol="0">
            <a:spAutoFit/>
          </a:bodyPr>
          <a:lstStyle/>
          <a:p>
            <a:r>
              <a:rPr lang="en-GB" sz="1600" b="1" dirty="0">
                <a:solidFill>
                  <a:schemeClr val="bg1"/>
                </a:solidFill>
              </a:rPr>
              <a:t>  CONFIDENTIAL</a:t>
            </a:r>
          </a:p>
        </p:txBody>
      </p:sp>
      <p:sp>
        <p:nvSpPr>
          <p:cNvPr id="11" name="Title 1">
            <a:extLst>
              <a:ext uri="{FF2B5EF4-FFF2-40B4-BE49-F238E27FC236}">
                <a16:creationId xmlns:a16="http://schemas.microsoft.com/office/drawing/2014/main" id="{2A6D500B-E35C-40D0-B53F-F2B217A63E3B}"/>
              </a:ext>
            </a:extLst>
          </p:cNvPr>
          <p:cNvSpPr txBox="1">
            <a:spLocks noChangeArrowheads="1"/>
          </p:cNvSpPr>
          <p:nvPr/>
        </p:nvSpPr>
        <p:spPr>
          <a:xfrm>
            <a:off x="528955" y="246688"/>
            <a:ext cx="9928767"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pPr>
              <a:lnSpc>
                <a:spcPct val="100000"/>
              </a:lnSpc>
            </a:pPr>
            <a:r>
              <a:rPr lang="en-GB" sz="3200" dirty="0"/>
              <a:t>Issue 2: </a:t>
            </a:r>
            <a:r>
              <a:rPr lang="en-GB" sz="2800" dirty="0"/>
              <a:t>Should dapagliflozin be recommended in people without type 2 diabetes and a </a:t>
            </a:r>
            <a:r>
              <a:rPr lang="en-GB" sz="2800" dirty="0" err="1"/>
              <a:t>uACR</a:t>
            </a:r>
            <a:r>
              <a:rPr lang="en-GB" sz="2800" dirty="0"/>
              <a:t> less than 22.6 mg/mmol?</a:t>
            </a:r>
            <a:endParaRPr lang="en-GB" altLang="en-US" sz="3200" dirty="0"/>
          </a:p>
        </p:txBody>
      </p:sp>
    </p:spTree>
    <p:extLst>
      <p:ext uri="{BB962C8B-B14F-4D97-AF65-F5344CB8AC3E}">
        <p14:creationId xmlns:p14="http://schemas.microsoft.com/office/powerpoint/2010/main" val="35617585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a:extLst>
              <a:ext uri="{FF2B5EF4-FFF2-40B4-BE49-F238E27FC236}">
                <a16:creationId xmlns:a16="http://schemas.microsoft.com/office/drawing/2014/main" id="{54803A56-4C7E-43DD-8EA9-B522B9777E8D}"/>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solidFill>
                  <a:srgbClr val="000000"/>
                </a:solidFill>
              </a:rPr>
              <a:pPr algn="ctr"/>
              <a:t>32</a:t>
            </a:fld>
            <a:endParaRPr lang="en-GB" dirty="0">
              <a:solidFill>
                <a:srgbClr val="000000"/>
              </a:solidFill>
            </a:endParaRPr>
          </a:p>
        </p:txBody>
      </p:sp>
      <p:sp>
        <p:nvSpPr>
          <p:cNvPr id="6" name="Rectangle 5">
            <a:extLst>
              <a:ext uri="{FF2B5EF4-FFF2-40B4-BE49-F238E27FC236}">
                <a16:creationId xmlns:a16="http://schemas.microsoft.com/office/drawing/2014/main" id="{212D83D1-F4CA-494A-B056-85CFA4DDA1F2}"/>
              </a:ext>
            </a:extLst>
          </p:cNvPr>
          <p:cNvSpPr/>
          <p:nvPr/>
        </p:nvSpPr>
        <p:spPr>
          <a:xfrm>
            <a:off x="528955" y="810020"/>
            <a:ext cx="9928767" cy="5666717"/>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300"/>
              </a:spcAft>
            </a:pPr>
            <a:r>
              <a:rPr lang="en-GB" sz="2400" b="1" u="sng" dirty="0">
                <a:solidFill>
                  <a:schemeClr val="tx1"/>
                </a:solidFill>
              </a:rPr>
              <a:t>Company response:</a:t>
            </a:r>
          </a:p>
          <a:p>
            <a:pPr marL="285750" indent="-285750">
              <a:spcAft>
                <a:spcPts val="300"/>
              </a:spcAft>
              <a:buFont typeface="Arial" panose="020B0604020202020204" pitchFamily="34" charset="0"/>
              <a:buChar char="•"/>
            </a:pPr>
            <a:r>
              <a:rPr lang="en-GB" sz="1800" dirty="0">
                <a:solidFill>
                  <a:schemeClr val="tx1"/>
                </a:solidFill>
              </a:rPr>
              <a:t>Mean ages derived based on formal diagnosis of CKD from the subgroup-specific CPRD datasets unlikely to be representative of the total CKD population across stages 1-4:</a:t>
            </a:r>
          </a:p>
          <a:p>
            <a:pPr marL="864428" lvl="1" indent="-342900">
              <a:spcAft>
                <a:spcPts val="300"/>
              </a:spcAft>
              <a:buFont typeface="+mj-lt"/>
              <a:buAutoNum type="arabicPeriod"/>
            </a:pPr>
            <a:r>
              <a:rPr lang="en-GB" sz="1800" dirty="0">
                <a:solidFill>
                  <a:schemeClr val="tx1"/>
                </a:solidFill>
              </a:rPr>
              <a:t>Diagnosis of Stage 1–2 CKD requires assessment of </a:t>
            </a:r>
            <a:r>
              <a:rPr lang="en-GB" sz="1800" dirty="0" err="1">
                <a:solidFill>
                  <a:schemeClr val="tx1"/>
                </a:solidFill>
              </a:rPr>
              <a:t>uACR</a:t>
            </a:r>
            <a:r>
              <a:rPr lang="en-GB" sz="1800" dirty="0">
                <a:solidFill>
                  <a:schemeClr val="tx1"/>
                </a:solidFill>
              </a:rPr>
              <a:t>, but rates of </a:t>
            </a:r>
            <a:r>
              <a:rPr lang="en-GB" sz="1800" dirty="0" err="1">
                <a:solidFill>
                  <a:schemeClr val="tx1"/>
                </a:solidFill>
              </a:rPr>
              <a:t>uACR</a:t>
            </a:r>
            <a:r>
              <a:rPr lang="en-GB" sz="1800" dirty="0">
                <a:solidFill>
                  <a:schemeClr val="tx1"/>
                </a:solidFill>
              </a:rPr>
              <a:t> testing for patients at high risk of CKD in UK clinical practice are low and most patients are diagnosed at Stage 3 or later</a:t>
            </a:r>
          </a:p>
          <a:p>
            <a:pPr marL="864428" lvl="1" indent="-342900">
              <a:spcAft>
                <a:spcPts val="300"/>
              </a:spcAft>
              <a:buFont typeface="+mj-lt"/>
              <a:buAutoNum type="arabicPeriod"/>
            </a:pPr>
            <a:r>
              <a:rPr lang="en-GB" sz="1800" dirty="0">
                <a:solidFill>
                  <a:schemeClr val="tx1"/>
                </a:solidFill>
              </a:rPr>
              <a:t>Patients with early-stage CKD are less likely to have a Read code for CKD added to their primary care record. Therefore less likely to be included in the original CPRD analysis conducted by the Company</a:t>
            </a:r>
          </a:p>
          <a:p>
            <a:pPr marL="864428" lvl="1" indent="-342900">
              <a:spcAft>
                <a:spcPts val="1200"/>
              </a:spcAft>
              <a:buFont typeface="+mj-lt"/>
              <a:buAutoNum type="arabicPeriod"/>
            </a:pPr>
            <a:r>
              <a:rPr lang="en-GB" sz="1800" dirty="0">
                <a:solidFill>
                  <a:schemeClr val="tx1"/>
                </a:solidFill>
              </a:rPr>
              <a:t>Patients with more advanced CKD (Stages 3–5) are typically older than patients with earlier CKD (Stages 1–2) given the irreversible, progressive nature of CKD. </a:t>
            </a:r>
          </a:p>
          <a:p>
            <a:pPr marL="285750" indent="-285750">
              <a:spcAft>
                <a:spcPts val="1200"/>
              </a:spcAft>
              <a:buFont typeface="Arial" panose="020B0604020202020204" pitchFamily="34" charset="0"/>
              <a:buChar char="•"/>
            </a:pPr>
            <a:r>
              <a:rPr lang="en-GB" sz="1800" dirty="0">
                <a:solidFill>
                  <a:schemeClr val="tx1"/>
                </a:solidFill>
              </a:rPr>
              <a:t>Results of a targeted literature review to validate the true mean age of patients with CKD stages 1–4 in UK clinical practice indicate that the mean age for this population is lower than 76.6 years currently assumed by the ERG</a:t>
            </a:r>
          </a:p>
          <a:p>
            <a:pPr marL="285750" indent="-285750">
              <a:spcAft>
                <a:spcPts val="1200"/>
              </a:spcAft>
              <a:buFont typeface="Arial" panose="020B0604020202020204" pitchFamily="34" charset="0"/>
              <a:buChar char="•"/>
            </a:pPr>
            <a:r>
              <a:rPr lang="en-GB" sz="1800" dirty="0">
                <a:solidFill>
                  <a:schemeClr val="tx1"/>
                </a:solidFill>
              </a:rPr>
              <a:t>Mean age of 72.9 years from an updated CPRD dataset with eGFR restrictions (eGFR 25–75 ml/min/1.73 m</a:t>
            </a:r>
            <a:r>
              <a:rPr lang="en-GB" sz="1800" baseline="30000" dirty="0">
                <a:solidFill>
                  <a:schemeClr val="tx1"/>
                </a:solidFill>
              </a:rPr>
              <a:t>2</a:t>
            </a:r>
            <a:r>
              <a:rPr lang="en-GB" sz="1800" dirty="0">
                <a:solidFill>
                  <a:schemeClr val="tx1"/>
                </a:solidFill>
              </a:rPr>
              <a:t>) is used in the updated economic analysis</a:t>
            </a:r>
          </a:p>
        </p:txBody>
      </p:sp>
      <p:sp>
        <p:nvSpPr>
          <p:cNvPr id="16" name="Title 1">
            <a:extLst>
              <a:ext uri="{FF2B5EF4-FFF2-40B4-BE49-F238E27FC236}">
                <a16:creationId xmlns:a16="http://schemas.microsoft.com/office/drawing/2014/main" id="{2709D5B8-7801-4A14-8E5E-33E90C47581E}"/>
              </a:ext>
            </a:extLst>
          </p:cNvPr>
          <p:cNvSpPr txBox="1">
            <a:spLocks noChangeArrowheads="1"/>
          </p:cNvSpPr>
          <p:nvPr/>
        </p:nvSpPr>
        <p:spPr>
          <a:xfrm>
            <a:off x="528955" y="246688"/>
            <a:ext cx="9928767"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sz="3200" dirty="0"/>
              <a:t>Issue 3: </a:t>
            </a:r>
            <a:r>
              <a:rPr lang="en-GB" sz="2800" dirty="0"/>
              <a:t>What mean age should be used in the model?</a:t>
            </a:r>
            <a:endParaRPr lang="en-GB" altLang="en-US" sz="3200" dirty="0"/>
          </a:p>
        </p:txBody>
      </p:sp>
      <p:sp>
        <p:nvSpPr>
          <p:cNvPr id="17" name="TextBox 16">
            <a:extLst>
              <a:ext uri="{FF2B5EF4-FFF2-40B4-BE49-F238E27FC236}">
                <a16:creationId xmlns:a16="http://schemas.microsoft.com/office/drawing/2014/main" id="{ED795836-4B07-4223-B977-5B5C03E861FC}"/>
              </a:ext>
            </a:extLst>
          </p:cNvPr>
          <p:cNvSpPr txBox="1"/>
          <p:nvPr/>
        </p:nvSpPr>
        <p:spPr>
          <a:xfrm>
            <a:off x="1539433" y="7126027"/>
            <a:ext cx="8391645" cy="430887"/>
          </a:xfrm>
          <a:prstGeom prst="rect">
            <a:avLst/>
          </a:prstGeom>
          <a:noFill/>
        </p:spPr>
        <p:txBody>
          <a:bodyPr wrap="square" lIns="0" tIns="0" rIns="0" bIns="0" rtlCol="0">
            <a:spAutoFit/>
          </a:bodyPr>
          <a:lstStyle/>
          <a:p>
            <a:pPr algn="ctr"/>
            <a:r>
              <a:rPr lang="en-GB" sz="1400" dirty="0"/>
              <a:t>CKD: Chronic kidney disease; CPRD: Clinical practice research datalink; </a:t>
            </a:r>
            <a:r>
              <a:rPr lang="en-GB" sz="1400" b="0" dirty="0">
                <a:solidFill>
                  <a:srgbClr val="000000"/>
                </a:solidFill>
              </a:rPr>
              <a:t> </a:t>
            </a:r>
            <a:r>
              <a:rPr lang="en-GB" sz="1400" dirty="0"/>
              <a:t>T2DM: Type 2 diabetes mellitus; </a:t>
            </a:r>
            <a:r>
              <a:rPr lang="en-GB" sz="1400" dirty="0" err="1"/>
              <a:t>uACR</a:t>
            </a:r>
            <a:r>
              <a:rPr lang="en-GB" sz="1400" dirty="0"/>
              <a:t>: Urine albumin-to-creatinine ratio</a:t>
            </a:r>
          </a:p>
        </p:txBody>
      </p:sp>
      <p:pic>
        <p:nvPicPr>
          <p:cNvPr id="18" name="Picture 17">
            <a:extLst>
              <a:ext uri="{FF2B5EF4-FFF2-40B4-BE49-F238E27FC236}">
                <a16:creationId xmlns:a16="http://schemas.microsoft.com/office/drawing/2014/main" id="{34574CCC-C65A-422F-A9F6-B0D18C396680}"/>
              </a:ext>
            </a:extLst>
          </p:cNvPr>
          <p:cNvPicPr>
            <a:picLocks noChangeAspect="1"/>
          </p:cNvPicPr>
          <p:nvPr/>
        </p:nvPicPr>
        <p:blipFill>
          <a:blip r:embed="rId2"/>
          <a:stretch>
            <a:fillRect/>
          </a:stretch>
        </p:blipFill>
        <p:spPr>
          <a:xfrm>
            <a:off x="9821297" y="123264"/>
            <a:ext cx="721490" cy="721490"/>
          </a:xfrm>
          <a:prstGeom prst="rect">
            <a:avLst/>
          </a:prstGeom>
        </p:spPr>
      </p:pic>
    </p:spTree>
    <p:extLst>
      <p:ext uri="{BB962C8B-B14F-4D97-AF65-F5344CB8AC3E}">
        <p14:creationId xmlns:p14="http://schemas.microsoft.com/office/powerpoint/2010/main" val="21577766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a:extLst>
              <a:ext uri="{FF2B5EF4-FFF2-40B4-BE49-F238E27FC236}">
                <a16:creationId xmlns:a16="http://schemas.microsoft.com/office/drawing/2014/main" id="{54803A56-4C7E-43DD-8EA9-B522B9777E8D}"/>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solidFill>
                  <a:srgbClr val="000000"/>
                </a:solidFill>
              </a:rPr>
              <a:pPr algn="ctr"/>
              <a:t>33</a:t>
            </a:fld>
            <a:endParaRPr lang="en-GB" dirty="0">
              <a:solidFill>
                <a:srgbClr val="000000"/>
              </a:solidFill>
            </a:endParaRPr>
          </a:p>
        </p:txBody>
      </p:sp>
      <p:sp>
        <p:nvSpPr>
          <p:cNvPr id="6" name="Rectangle 5">
            <a:extLst>
              <a:ext uri="{FF2B5EF4-FFF2-40B4-BE49-F238E27FC236}">
                <a16:creationId xmlns:a16="http://schemas.microsoft.com/office/drawing/2014/main" id="{212D83D1-F4CA-494A-B056-85CFA4DDA1F2}"/>
              </a:ext>
            </a:extLst>
          </p:cNvPr>
          <p:cNvSpPr/>
          <p:nvPr/>
        </p:nvSpPr>
        <p:spPr>
          <a:xfrm>
            <a:off x="528955" y="810020"/>
            <a:ext cx="9928767" cy="5666717"/>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300"/>
              </a:spcAft>
            </a:pPr>
            <a:r>
              <a:rPr lang="en-GB" sz="2400" b="1" u="sng" dirty="0">
                <a:solidFill>
                  <a:schemeClr val="tx1"/>
                </a:solidFill>
              </a:rPr>
              <a:t>ERG critique:</a:t>
            </a:r>
          </a:p>
          <a:p>
            <a:pPr marL="285750" indent="-285750">
              <a:spcAft>
                <a:spcPts val="1200"/>
              </a:spcAft>
              <a:buFont typeface="Arial" panose="020B0604020202020204" pitchFamily="34" charset="0"/>
              <a:buChar char="•"/>
            </a:pPr>
            <a:r>
              <a:rPr lang="en-GB" sz="2400" dirty="0">
                <a:solidFill>
                  <a:schemeClr val="tx1"/>
                </a:solidFill>
              </a:rPr>
              <a:t>Believe that all patients in this newly defined CPRD dataset were also having </a:t>
            </a:r>
            <a:r>
              <a:rPr lang="en-GB" sz="2400" dirty="0" err="1">
                <a:solidFill>
                  <a:schemeClr val="tx1"/>
                </a:solidFill>
              </a:rPr>
              <a:t>ACEi</a:t>
            </a:r>
            <a:r>
              <a:rPr lang="en-GB" sz="2400" dirty="0">
                <a:solidFill>
                  <a:schemeClr val="tx1"/>
                </a:solidFill>
              </a:rPr>
              <a:t> or ARB therapy</a:t>
            </a:r>
          </a:p>
          <a:p>
            <a:pPr marL="285750" indent="-285750">
              <a:spcAft>
                <a:spcPts val="1200"/>
              </a:spcAft>
              <a:buFont typeface="Arial" panose="020B0604020202020204" pitchFamily="34" charset="0"/>
              <a:buChar char="•"/>
            </a:pPr>
            <a:r>
              <a:rPr lang="en-GB" sz="2400" dirty="0">
                <a:solidFill>
                  <a:schemeClr val="tx1"/>
                </a:solidFill>
              </a:rPr>
              <a:t>Clinical advice suggests most people with an eGFR of 60 to 75 ml/min/1.73 m</a:t>
            </a:r>
            <a:r>
              <a:rPr lang="en-GB" sz="2400" baseline="30000" dirty="0">
                <a:solidFill>
                  <a:schemeClr val="tx1"/>
                </a:solidFill>
              </a:rPr>
              <a:t>2</a:t>
            </a:r>
            <a:r>
              <a:rPr lang="en-GB" sz="2400" dirty="0">
                <a:solidFill>
                  <a:schemeClr val="tx1"/>
                </a:solidFill>
              </a:rPr>
              <a:t>, which will represent a large proportion of patients in the new CPRD dataset, do not have other markers of CKD</a:t>
            </a:r>
          </a:p>
          <a:p>
            <a:pPr marL="285750" indent="-285750">
              <a:spcAft>
                <a:spcPts val="1200"/>
              </a:spcAft>
              <a:buFont typeface="Arial" panose="020B0604020202020204" pitchFamily="34" charset="0"/>
              <a:buChar char="•"/>
            </a:pPr>
            <a:r>
              <a:rPr lang="en-GB" sz="2400" dirty="0">
                <a:solidFill>
                  <a:schemeClr val="tx1"/>
                </a:solidFill>
              </a:rPr>
              <a:t>Estimates of mean age from the targeted literature review not used in the economic analysis</a:t>
            </a:r>
          </a:p>
          <a:p>
            <a:pPr marL="285750" indent="-285750">
              <a:spcAft>
                <a:spcPts val="300"/>
              </a:spcAft>
              <a:buFont typeface="Arial" panose="020B0604020202020204" pitchFamily="34" charset="0"/>
              <a:buChar char="•"/>
            </a:pPr>
            <a:r>
              <a:rPr lang="en-GB" sz="2400" dirty="0">
                <a:solidFill>
                  <a:schemeClr val="tx1"/>
                </a:solidFill>
              </a:rPr>
              <a:t>Argument about older age not being representative of the target population also applies to all of the other CPRD patient characteristics</a:t>
            </a:r>
          </a:p>
          <a:p>
            <a:pPr marL="864428" lvl="1" indent="-342900">
              <a:spcAft>
                <a:spcPts val="1200"/>
              </a:spcAft>
              <a:buFont typeface="Courier New" panose="02070309020205020404" pitchFamily="49" charset="0"/>
              <a:buChar char="o"/>
            </a:pPr>
            <a:r>
              <a:rPr lang="en-GB" sz="2400" dirty="0">
                <a:solidFill>
                  <a:schemeClr val="tx1"/>
                </a:solidFill>
                <a:sym typeface="Wingdings" panose="05000000000000000000" pitchFamily="2" charset="2"/>
              </a:rPr>
              <a:t>This raises broader questions about the appropriateness of including the CPRD adjustment</a:t>
            </a:r>
            <a:r>
              <a:rPr lang="en-GB" sz="1800" dirty="0">
                <a:solidFill>
                  <a:schemeClr val="tx1"/>
                </a:solidFill>
                <a:sym typeface="Wingdings" panose="05000000000000000000" pitchFamily="2" charset="2"/>
              </a:rPr>
              <a:t> </a:t>
            </a:r>
            <a:endParaRPr lang="en-GB" sz="1800" dirty="0">
              <a:solidFill>
                <a:schemeClr val="tx1"/>
              </a:solidFill>
            </a:endParaRPr>
          </a:p>
          <a:p>
            <a:pPr marL="285750" indent="-285750">
              <a:spcAft>
                <a:spcPts val="300"/>
              </a:spcAft>
              <a:buFont typeface="Arial" panose="020B0604020202020204" pitchFamily="34" charset="0"/>
              <a:buChar char="•"/>
            </a:pPr>
            <a:endParaRPr lang="en-GB" sz="1800" dirty="0">
              <a:solidFill>
                <a:schemeClr val="tx1"/>
              </a:solidFill>
            </a:endParaRPr>
          </a:p>
        </p:txBody>
      </p:sp>
      <p:pic>
        <p:nvPicPr>
          <p:cNvPr id="8" name="Picture 7">
            <a:extLst>
              <a:ext uri="{FF2B5EF4-FFF2-40B4-BE49-F238E27FC236}">
                <a16:creationId xmlns:a16="http://schemas.microsoft.com/office/drawing/2014/main" id="{315BDCA4-D9FB-4F49-BE76-F20EDD34FE44}"/>
              </a:ext>
            </a:extLst>
          </p:cNvPr>
          <p:cNvPicPr>
            <a:picLocks noChangeAspect="1"/>
          </p:cNvPicPr>
          <p:nvPr/>
        </p:nvPicPr>
        <p:blipFill>
          <a:blip r:embed="rId2"/>
          <a:stretch>
            <a:fillRect/>
          </a:stretch>
        </p:blipFill>
        <p:spPr>
          <a:xfrm>
            <a:off x="9810664" y="123264"/>
            <a:ext cx="721490" cy="721490"/>
          </a:xfrm>
          <a:prstGeom prst="rect">
            <a:avLst/>
          </a:prstGeom>
        </p:spPr>
      </p:pic>
      <p:sp>
        <p:nvSpPr>
          <p:cNvPr id="9" name="TextBox 8">
            <a:extLst>
              <a:ext uri="{FF2B5EF4-FFF2-40B4-BE49-F238E27FC236}">
                <a16:creationId xmlns:a16="http://schemas.microsoft.com/office/drawing/2014/main" id="{0BD8FB72-6D81-4CD9-82F3-4DE6927E6751}"/>
              </a:ext>
            </a:extLst>
          </p:cNvPr>
          <p:cNvSpPr txBox="1"/>
          <p:nvPr/>
        </p:nvSpPr>
        <p:spPr>
          <a:xfrm>
            <a:off x="2303363" y="7126027"/>
            <a:ext cx="6979534" cy="430887"/>
          </a:xfrm>
          <a:prstGeom prst="rect">
            <a:avLst/>
          </a:prstGeom>
          <a:noFill/>
        </p:spPr>
        <p:txBody>
          <a:bodyPr wrap="square" lIns="0" tIns="0" rIns="0" bIns="0" rtlCol="0">
            <a:spAutoFit/>
          </a:bodyPr>
          <a:lstStyle/>
          <a:p>
            <a:pPr algn="ctr"/>
            <a:r>
              <a:rPr lang="en-GB" sz="1400" dirty="0" err="1"/>
              <a:t>ACEi</a:t>
            </a:r>
            <a:r>
              <a:rPr lang="en-GB" sz="1400" dirty="0"/>
              <a:t>: Angiotensin converting enzyme inhibitor; ARB: Angiotensin receptor blocker; CPRD: Clinical practice research datalink;</a:t>
            </a:r>
          </a:p>
        </p:txBody>
      </p:sp>
      <p:sp>
        <p:nvSpPr>
          <p:cNvPr id="10" name="Title 1">
            <a:extLst>
              <a:ext uri="{FF2B5EF4-FFF2-40B4-BE49-F238E27FC236}">
                <a16:creationId xmlns:a16="http://schemas.microsoft.com/office/drawing/2014/main" id="{E4DCFD30-51C3-438C-BF9D-95BD82C2A10B}"/>
              </a:ext>
            </a:extLst>
          </p:cNvPr>
          <p:cNvSpPr txBox="1">
            <a:spLocks noChangeArrowheads="1"/>
          </p:cNvSpPr>
          <p:nvPr/>
        </p:nvSpPr>
        <p:spPr>
          <a:xfrm>
            <a:off x="528955" y="246688"/>
            <a:ext cx="9928767"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sz="3200" dirty="0"/>
              <a:t>Issue 3: </a:t>
            </a:r>
            <a:r>
              <a:rPr lang="en-GB" sz="2800" dirty="0"/>
              <a:t>What mean age should be used in the model?</a:t>
            </a:r>
            <a:endParaRPr lang="en-GB" altLang="en-US" sz="3200" dirty="0"/>
          </a:p>
        </p:txBody>
      </p:sp>
    </p:spTree>
    <p:extLst>
      <p:ext uri="{BB962C8B-B14F-4D97-AF65-F5344CB8AC3E}">
        <p14:creationId xmlns:p14="http://schemas.microsoft.com/office/powerpoint/2010/main" val="8380267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a:extLst>
              <a:ext uri="{FF2B5EF4-FFF2-40B4-BE49-F238E27FC236}">
                <a16:creationId xmlns:a16="http://schemas.microsoft.com/office/drawing/2014/main" id="{54803A56-4C7E-43DD-8EA9-B522B9777E8D}"/>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solidFill>
                  <a:srgbClr val="000000"/>
                </a:solidFill>
              </a:rPr>
              <a:pPr algn="ctr"/>
              <a:t>34</a:t>
            </a:fld>
            <a:endParaRPr lang="en-GB" dirty="0">
              <a:solidFill>
                <a:srgbClr val="000000"/>
              </a:solidFill>
            </a:endParaRPr>
          </a:p>
        </p:txBody>
      </p:sp>
      <p:sp>
        <p:nvSpPr>
          <p:cNvPr id="9" name="Title 1">
            <a:extLst>
              <a:ext uri="{FF2B5EF4-FFF2-40B4-BE49-F238E27FC236}">
                <a16:creationId xmlns:a16="http://schemas.microsoft.com/office/drawing/2014/main" id="{C201BFEA-D9BC-4FBD-B5F1-93E36D7D54F5}"/>
              </a:ext>
            </a:extLst>
          </p:cNvPr>
          <p:cNvSpPr txBox="1">
            <a:spLocks noChangeArrowheads="1"/>
          </p:cNvSpPr>
          <p:nvPr/>
        </p:nvSpPr>
        <p:spPr>
          <a:xfrm>
            <a:off x="528955" y="246688"/>
            <a:ext cx="9928767"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sz="3200" dirty="0"/>
              <a:t>Issue 4: Is canagliflozin a relevant comparator in people with co-morbid type 2 diabetes? </a:t>
            </a:r>
            <a:endParaRPr lang="en-GB" altLang="en-US" sz="3200" dirty="0"/>
          </a:p>
        </p:txBody>
      </p:sp>
      <p:sp>
        <p:nvSpPr>
          <p:cNvPr id="6" name="Rectangle 5">
            <a:extLst>
              <a:ext uri="{FF2B5EF4-FFF2-40B4-BE49-F238E27FC236}">
                <a16:creationId xmlns:a16="http://schemas.microsoft.com/office/drawing/2014/main" id="{ACFEB318-96E4-48C5-857D-2DB40825EC9D}"/>
              </a:ext>
            </a:extLst>
          </p:cNvPr>
          <p:cNvSpPr/>
          <p:nvPr/>
        </p:nvSpPr>
        <p:spPr>
          <a:xfrm>
            <a:off x="528955" y="1272130"/>
            <a:ext cx="9772513" cy="2120367"/>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300"/>
              </a:spcAft>
            </a:pPr>
            <a:r>
              <a:rPr lang="en-GB" sz="2400" b="1" u="sng" dirty="0">
                <a:solidFill>
                  <a:schemeClr val="tx1"/>
                </a:solidFill>
              </a:rPr>
              <a:t>Company response:</a:t>
            </a:r>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800" dirty="0">
                <a:solidFill>
                  <a:schemeClr val="tx1"/>
                </a:solidFill>
              </a:rPr>
              <a:t>Canagliflozin was not included in the scope for the appraisal</a:t>
            </a:r>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800" dirty="0">
                <a:solidFill>
                  <a:schemeClr val="tx1"/>
                </a:solidFill>
              </a:rPr>
              <a:t>Whilst canagliflozin was recommended as part of a class-level recommendation for SGLT2is in NG203, it does not reflect current practice and its current usage is low</a:t>
            </a:r>
          </a:p>
          <a:p>
            <a:pPr marL="342900" marR="0" lvl="0" indent="-34290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800" dirty="0">
                <a:solidFill>
                  <a:schemeClr val="tx1"/>
                </a:solidFill>
              </a:rPr>
              <a:t>Canagliflozin is licenced only for the treatment of patients with diabetic kidney disease (CKD caused by T2DM). Comprises a subgroup of patients with CKD and comorbid T2DM</a:t>
            </a:r>
          </a:p>
        </p:txBody>
      </p:sp>
      <p:pic>
        <p:nvPicPr>
          <p:cNvPr id="6146" name="Picture 6">
            <a:extLst>
              <a:ext uri="{FF2B5EF4-FFF2-40B4-BE49-F238E27FC236}">
                <a16:creationId xmlns:a16="http://schemas.microsoft.com/office/drawing/2014/main" id="{E46CCF8A-5335-42C8-A40D-A0295AF165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9290"/>
          <a:stretch>
            <a:fillRect/>
          </a:stretch>
        </p:blipFill>
        <p:spPr bwMode="auto">
          <a:xfrm>
            <a:off x="609978" y="3934656"/>
            <a:ext cx="5536910" cy="290001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71932417-07F1-4D7B-8067-7ED3D3EF0C03}"/>
              </a:ext>
            </a:extLst>
          </p:cNvPr>
          <p:cNvSpPr txBox="1"/>
          <p:nvPr/>
        </p:nvSpPr>
        <p:spPr>
          <a:xfrm>
            <a:off x="528955" y="3288325"/>
            <a:ext cx="5617933" cy="646331"/>
          </a:xfrm>
          <a:prstGeom prst="rect">
            <a:avLst/>
          </a:prstGeom>
          <a:noFill/>
        </p:spPr>
        <p:txBody>
          <a:bodyPr wrap="square">
            <a:spAutoFit/>
          </a:bodyPr>
          <a:lstStyle/>
          <a:p>
            <a:r>
              <a:rPr lang="en-GB" sz="1800" b="1" dirty="0">
                <a:effectLst/>
                <a:latin typeface="Arial" panose="020B0604020202020204" pitchFamily="34" charset="0"/>
                <a:ea typeface="Times New Roman" panose="02020603050405020304" pitchFamily="18" charset="0"/>
              </a:rPr>
              <a:t>Uptake of canagliflozin amongst UK patients with DKD Stage 3a and b (eGFR 30–59 mL/min/1.73 m</a:t>
            </a:r>
            <a:r>
              <a:rPr lang="en-GB" sz="1800" b="1" baseline="30000" dirty="0">
                <a:effectLst/>
                <a:latin typeface="Arial" panose="020B0604020202020204" pitchFamily="34" charset="0"/>
                <a:ea typeface="Times New Roman" panose="02020603050405020304" pitchFamily="18" charset="0"/>
              </a:rPr>
              <a:t>2</a:t>
            </a:r>
            <a:r>
              <a:rPr lang="en-GB" sz="1800" b="1" dirty="0">
                <a:effectLst/>
                <a:latin typeface="Arial" panose="020B0604020202020204" pitchFamily="34" charset="0"/>
                <a:ea typeface="Times New Roman" panose="02020603050405020304" pitchFamily="18" charset="0"/>
              </a:rPr>
              <a:t>) </a:t>
            </a:r>
            <a:endParaRPr lang="en-GB" sz="1800" dirty="0"/>
          </a:p>
        </p:txBody>
      </p:sp>
      <p:sp>
        <p:nvSpPr>
          <p:cNvPr id="12" name="TextBox 11">
            <a:extLst>
              <a:ext uri="{FF2B5EF4-FFF2-40B4-BE49-F238E27FC236}">
                <a16:creationId xmlns:a16="http://schemas.microsoft.com/office/drawing/2014/main" id="{5CC7298B-3741-4740-A3BA-023A8BC9CB87}"/>
              </a:ext>
            </a:extLst>
          </p:cNvPr>
          <p:cNvSpPr txBox="1"/>
          <p:nvPr/>
        </p:nvSpPr>
        <p:spPr>
          <a:xfrm>
            <a:off x="1256043" y="6917677"/>
            <a:ext cx="8259745" cy="646331"/>
          </a:xfrm>
          <a:prstGeom prst="rect">
            <a:avLst/>
          </a:prstGeom>
          <a:noFill/>
        </p:spPr>
        <p:txBody>
          <a:bodyPr wrap="square" lIns="0" tIns="0" rIns="0" bIns="0" rtlCol="0">
            <a:spAutoFit/>
          </a:bodyPr>
          <a:lstStyle/>
          <a:p>
            <a:pPr algn="ctr"/>
            <a:r>
              <a:rPr lang="en-GB" sz="1400" dirty="0"/>
              <a:t>CKD: Chronic kidney disease; DKD: Diabetic kidney disease; eGFR: Estimated glomerular filtration rate; NG203: </a:t>
            </a:r>
            <a:r>
              <a:rPr lang="en-GB" sz="1400" b="0" dirty="0">
                <a:solidFill>
                  <a:srgbClr val="000000"/>
                </a:solidFill>
              </a:rPr>
              <a:t>NICE guideline for </a:t>
            </a:r>
            <a:r>
              <a:rPr lang="en-GB" sz="1400" b="0" i="0" kern="1200" dirty="0">
                <a:solidFill>
                  <a:srgbClr val="000000"/>
                </a:solidFill>
                <a:effectLst/>
                <a:latin typeface="+mn-lt"/>
                <a:ea typeface="+mn-ea"/>
                <a:cs typeface="+mn-cs"/>
              </a:rPr>
              <a:t>Chronic kidney disease: assessment and management; </a:t>
            </a:r>
            <a:r>
              <a:rPr lang="en-GB" sz="1400" dirty="0"/>
              <a:t>SGLT2is: Sodium-glucose cotransporter-2 inhibitors; T2DM: Type 2 diabetes mellitus</a:t>
            </a:r>
          </a:p>
        </p:txBody>
      </p:sp>
    </p:spTree>
    <p:extLst>
      <p:ext uri="{BB962C8B-B14F-4D97-AF65-F5344CB8AC3E}">
        <p14:creationId xmlns:p14="http://schemas.microsoft.com/office/powerpoint/2010/main" val="33307704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a:extLst>
              <a:ext uri="{FF2B5EF4-FFF2-40B4-BE49-F238E27FC236}">
                <a16:creationId xmlns:a16="http://schemas.microsoft.com/office/drawing/2014/main" id="{54803A56-4C7E-43DD-8EA9-B522B9777E8D}"/>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solidFill>
                  <a:srgbClr val="000000"/>
                </a:solidFill>
              </a:rPr>
              <a:pPr algn="ctr"/>
              <a:t>35</a:t>
            </a:fld>
            <a:endParaRPr lang="en-GB" dirty="0">
              <a:solidFill>
                <a:srgbClr val="000000"/>
              </a:solidFill>
            </a:endParaRPr>
          </a:p>
        </p:txBody>
      </p:sp>
      <p:sp>
        <p:nvSpPr>
          <p:cNvPr id="9" name="Title 1">
            <a:extLst>
              <a:ext uri="{FF2B5EF4-FFF2-40B4-BE49-F238E27FC236}">
                <a16:creationId xmlns:a16="http://schemas.microsoft.com/office/drawing/2014/main" id="{C201BFEA-D9BC-4FBD-B5F1-93E36D7D54F5}"/>
              </a:ext>
            </a:extLst>
          </p:cNvPr>
          <p:cNvSpPr txBox="1">
            <a:spLocks noChangeArrowheads="1"/>
          </p:cNvSpPr>
          <p:nvPr/>
        </p:nvSpPr>
        <p:spPr>
          <a:xfrm>
            <a:off x="528955" y="246688"/>
            <a:ext cx="9928767"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sz="3200" dirty="0"/>
              <a:t>Issue 4: Is canagliflozin a relevant comparator in people with co-morbid type 2 diabetes? </a:t>
            </a:r>
            <a:endParaRPr lang="en-GB" altLang="en-US" sz="3200" dirty="0"/>
          </a:p>
        </p:txBody>
      </p:sp>
      <p:sp>
        <p:nvSpPr>
          <p:cNvPr id="6" name="Rectangle 5">
            <a:extLst>
              <a:ext uri="{FF2B5EF4-FFF2-40B4-BE49-F238E27FC236}">
                <a16:creationId xmlns:a16="http://schemas.microsoft.com/office/drawing/2014/main" id="{ACFEB318-96E4-48C5-857D-2DB40825EC9D}"/>
              </a:ext>
            </a:extLst>
          </p:cNvPr>
          <p:cNvSpPr/>
          <p:nvPr/>
        </p:nvSpPr>
        <p:spPr>
          <a:xfrm>
            <a:off x="528955" y="1272130"/>
            <a:ext cx="9772513" cy="4874028"/>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300"/>
              </a:spcAft>
            </a:pPr>
            <a:r>
              <a:rPr lang="en-GB" sz="2400" b="1" u="sng" dirty="0">
                <a:solidFill>
                  <a:schemeClr val="tx1"/>
                </a:solidFill>
              </a:rPr>
              <a:t>ERG critique:</a:t>
            </a:r>
          </a:p>
          <a:p>
            <a:pPr marL="342900" marR="0" lvl="0" indent="-342900" algn="l" defTabSz="1043056"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GB" sz="2000" dirty="0">
                <a:solidFill>
                  <a:schemeClr val="tx1"/>
                </a:solidFill>
              </a:rPr>
              <a:t>Reasonable to include canagliflozin as a comparator within the subgroup of patients with T2DM, where the licensed indications for both treatments overlap (i.e. DKD)</a:t>
            </a:r>
          </a:p>
          <a:p>
            <a:pPr marL="342900" marR="0" lvl="0" indent="-342900" algn="l" defTabSz="1043056"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GB" sz="2000" dirty="0">
                <a:solidFill>
                  <a:schemeClr val="tx1"/>
                </a:solidFill>
              </a:rPr>
              <a:t>On the basis of the company’s MAICs, it is reasonable to assume that dapagliflozin and canagliflozin are likely to be equally effective within this DKD subgroup</a:t>
            </a:r>
          </a:p>
          <a:p>
            <a:pPr marL="342900" marR="0" lvl="0" indent="-342900" algn="l" defTabSz="1043056"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GB" sz="2000" dirty="0">
                <a:solidFill>
                  <a:schemeClr val="tx1"/>
                </a:solidFill>
              </a:rPr>
              <a:t>If usage of canagliflozin remains low, including canagliflozin as a comparator in the appraisal should be of little consequence for dapagliflozin</a:t>
            </a:r>
          </a:p>
          <a:p>
            <a:pPr marL="342900" marR="0" lvl="0" indent="-342900" algn="l" defTabSz="1043056"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GB" sz="2000" dirty="0">
                <a:solidFill>
                  <a:schemeClr val="tx1"/>
                </a:solidFill>
              </a:rPr>
              <a:t>ACD statement relating to the use of the least expensive option of canagliflozin and dapagliflozin for people with CKD and T2DM seems reasonable</a:t>
            </a:r>
          </a:p>
        </p:txBody>
      </p:sp>
      <p:sp>
        <p:nvSpPr>
          <p:cNvPr id="8" name="TextBox 7">
            <a:extLst>
              <a:ext uri="{FF2B5EF4-FFF2-40B4-BE49-F238E27FC236}">
                <a16:creationId xmlns:a16="http://schemas.microsoft.com/office/drawing/2014/main" id="{F145BA2A-00B4-4A3D-B5A9-2654258A60BB}"/>
              </a:ext>
            </a:extLst>
          </p:cNvPr>
          <p:cNvSpPr txBox="1"/>
          <p:nvPr/>
        </p:nvSpPr>
        <p:spPr>
          <a:xfrm>
            <a:off x="1256043" y="7126024"/>
            <a:ext cx="8259745" cy="430887"/>
          </a:xfrm>
          <a:prstGeom prst="rect">
            <a:avLst/>
          </a:prstGeom>
          <a:noFill/>
        </p:spPr>
        <p:txBody>
          <a:bodyPr wrap="square" lIns="0" tIns="0" rIns="0" bIns="0" rtlCol="0">
            <a:spAutoFit/>
          </a:bodyPr>
          <a:lstStyle/>
          <a:p>
            <a:pPr algn="ctr"/>
            <a:r>
              <a:rPr lang="en-GB" sz="1400" dirty="0"/>
              <a:t>CKD: Chronic kidney disease; DKD: Diabetic kidney disease; MAICs: Matching-adjusted indirect comparisons; T2DM: Type 2 diabetes mellitus</a:t>
            </a:r>
          </a:p>
        </p:txBody>
      </p:sp>
    </p:spTree>
    <p:extLst>
      <p:ext uri="{BB962C8B-B14F-4D97-AF65-F5344CB8AC3E}">
        <p14:creationId xmlns:p14="http://schemas.microsoft.com/office/powerpoint/2010/main" val="16115378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C6017C4-4D4F-4152-A983-469BAAC61C4D}"/>
              </a:ext>
            </a:extLst>
          </p:cNvPr>
          <p:cNvSpPr>
            <a:spLocks noGrp="1"/>
          </p:cNvSpPr>
          <p:nvPr>
            <p:ph sz="quarter" idx="10"/>
          </p:nvPr>
        </p:nvSpPr>
        <p:spPr>
          <a:xfrm>
            <a:off x="508000" y="844754"/>
            <a:ext cx="9928766" cy="6469821"/>
          </a:xfrm>
          <a:solidFill>
            <a:schemeClr val="bg1"/>
          </a:solidFill>
        </p:spPr>
        <p:txBody>
          <a:bodyPr/>
          <a:lstStyle/>
          <a:p>
            <a:pPr marL="4763" indent="0">
              <a:spcBef>
                <a:spcPts val="0"/>
              </a:spcBef>
              <a:spcAft>
                <a:spcPts val="300"/>
              </a:spcAft>
              <a:buNone/>
            </a:pPr>
            <a:r>
              <a:rPr lang="en-GB" b="1" u="sng" dirty="0"/>
              <a:t>Company comments:</a:t>
            </a:r>
          </a:p>
          <a:p>
            <a:pPr>
              <a:spcBef>
                <a:spcPts val="0"/>
              </a:spcBef>
              <a:spcAft>
                <a:spcPts val="300"/>
              </a:spcAft>
            </a:pPr>
            <a:r>
              <a:rPr lang="en-GB" sz="1800" dirty="0"/>
              <a:t>Restricted recommendation based on uACR levels risks many patients not receiving appropriate treatment due to a lack of testing, resulting in poorer disease outcomes</a:t>
            </a:r>
          </a:p>
          <a:p>
            <a:pPr lvl="1">
              <a:spcBef>
                <a:spcPts val="0"/>
              </a:spcBef>
              <a:spcAft>
                <a:spcPts val="300"/>
              </a:spcAft>
              <a:buFont typeface="Courier New" panose="02070309020205020404" pitchFamily="49" charset="0"/>
              <a:buChar char="o"/>
            </a:pPr>
            <a:r>
              <a:rPr lang="en-GB" sz="1800" dirty="0"/>
              <a:t>Most patients will be treated with dapagliflozin in primary care </a:t>
            </a:r>
          </a:p>
          <a:p>
            <a:pPr lvl="1">
              <a:spcBef>
                <a:spcPts val="0"/>
              </a:spcBef>
              <a:spcAft>
                <a:spcPts val="800"/>
              </a:spcAft>
              <a:buFont typeface="Courier New" panose="02070309020205020404" pitchFamily="49" charset="0"/>
              <a:buChar char="o"/>
            </a:pPr>
            <a:r>
              <a:rPr lang="en-GB" sz="1800" dirty="0"/>
              <a:t>Patients in secondary care more likely to have a uACR test compared with primary care</a:t>
            </a:r>
          </a:p>
          <a:p>
            <a:pPr>
              <a:spcBef>
                <a:spcPts val="0"/>
              </a:spcBef>
              <a:spcAft>
                <a:spcPts val="300"/>
              </a:spcAft>
            </a:pPr>
            <a:r>
              <a:rPr lang="en-GB" sz="1800" dirty="0"/>
              <a:t>Inequalities in uACR testing based on T2DM status will lead to unequal access to dapagliflozin</a:t>
            </a:r>
          </a:p>
          <a:p>
            <a:pPr lvl="1">
              <a:spcBef>
                <a:spcPts val="0"/>
              </a:spcBef>
              <a:spcAft>
                <a:spcPts val="300"/>
              </a:spcAft>
              <a:buFont typeface="Courier New" panose="02070309020205020404" pitchFamily="49" charset="0"/>
              <a:buChar char="o"/>
            </a:pPr>
            <a:r>
              <a:rPr lang="en-GB" sz="1800" dirty="0"/>
              <a:t>uACR testing rates currently lower in people with CKD without comorbid T2DM than those with comorbid T2DM</a:t>
            </a:r>
          </a:p>
          <a:p>
            <a:pPr lvl="1">
              <a:spcBef>
                <a:spcPts val="0"/>
              </a:spcBef>
              <a:spcAft>
                <a:spcPts val="300"/>
              </a:spcAft>
              <a:buFont typeface="Courier New" panose="02070309020205020404" pitchFamily="49" charset="0"/>
              <a:buChar char="o"/>
            </a:pPr>
            <a:r>
              <a:rPr lang="en-GB" sz="1800" dirty="0"/>
              <a:t>National CKD Audit in 2017 indicates that less than 15% of patients with CKD without T2DM receive annual </a:t>
            </a:r>
            <a:r>
              <a:rPr lang="en-GB" sz="1800" dirty="0" err="1"/>
              <a:t>uACR</a:t>
            </a:r>
            <a:r>
              <a:rPr lang="en-GB" sz="1800" dirty="0"/>
              <a:t> testing compared to 54% of those with T2DM</a:t>
            </a:r>
          </a:p>
          <a:p>
            <a:pPr lvl="1">
              <a:spcBef>
                <a:spcPts val="0"/>
              </a:spcBef>
              <a:spcAft>
                <a:spcPts val="300"/>
              </a:spcAft>
              <a:buFont typeface="Courier New" panose="02070309020205020404" pitchFamily="49" charset="0"/>
              <a:buChar char="o"/>
            </a:pPr>
            <a:r>
              <a:rPr lang="en-GB" sz="1800" dirty="0"/>
              <a:t>Within the DAPA-CKD trial similar proportions of patients with and without comorbid T2DM had a </a:t>
            </a:r>
            <a:r>
              <a:rPr lang="en-GB" sz="1800" dirty="0" err="1"/>
              <a:t>uACR</a:t>
            </a:r>
            <a:r>
              <a:rPr lang="en-GB" sz="1800" dirty="0"/>
              <a:t> of more than or equal to 22.6 mg/mmol pre-randomisation</a:t>
            </a:r>
          </a:p>
          <a:p>
            <a:pPr lvl="1">
              <a:spcBef>
                <a:spcPts val="0"/>
              </a:spcBef>
              <a:spcAft>
                <a:spcPts val="800"/>
              </a:spcAft>
              <a:buFont typeface="Courier New" panose="02070309020205020404" pitchFamily="49" charset="0"/>
              <a:buChar char="o"/>
            </a:pPr>
            <a:r>
              <a:rPr lang="en-GB" sz="1800" dirty="0"/>
              <a:t>Retrospective cohort study (</a:t>
            </a:r>
            <a:r>
              <a:rPr lang="en-GB" sz="1800" dirty="0" err="1"/>
              <a:t>Feakins</a:t>
            </a:r>
            <a:r>
              <a:rPr lang="en-GB" sz="1800" dirty="0"/>
              <a:t> et al. in 2018) demonstrates that </a:t>
            </a:r>
            <a:r>
              <a:rPr lang="en-GB" sz="1800" dirty="0" err="1"/>
              <a:t>uACR</a:t>
            </a:r>
            <a:r>
              <a:rPr lang="en-GB" sz="1800" dirty="0"/>
              <a:t> testing rates are lower for patients of black or Asian ethnicity background </a:t>
            </a:r>
          </a:p>
          <a:p>
            <a:pPr>
              <a:spcBef>
                <a:spcPts val="0"/>
              </a:spcBef>
              <a:spcAft>
                <a:spcPts val="600"/>
              </a:spcAft>
            </a:pPr>
            <a:r>
              <a:rPr lang="en-GB" sz="1800" dirty="0"/>
              <a:t>Use of a technology appraisal recommendation to encourage </a:t>
            </a:r>
            <a:r>
              <a:rPr lang="en-GB" sz="1800" dirty="0" err="1"/>
              <a:t>uACR</a:t>
            </a:r>
            <a:r>
              <a:rPr lang="en-GB" sz="1800" dirty="0"/>
              <a:t> testing is inappropriate</a:t>
            </a:r>
          </a:p>
          <a:p>
            <a:pPr>
              <a:spcBef>
                <a:spcPts val="0"/>
              </a:spcBef>
              <a:spcAft>
                <a:spcPts val="600"/>
              </a:spcAft>
            </a:pPr>
            <a:r>
              <a:rPr lang="en-GB" sz="1800" dirty="0"/>
              <a:t>Restricted recommendation based on uACR means that patients with decreased renal function (eGFR less than 60 ml/min/1.73 m</a:t>
            </a:r>
            <a:r>
              <a:rPr lang="en-GB" sz="1800" baseline="30000" dirty="0"/>
              <a:t>2</a:t>
            </a:r>
            <a:r>
              <a:rPr lang="en-GB" sz="1800" dirty="0"/>
              <a:t>), who either a) meet the uACR criteria but are not tested or b) have a normal uACR, would not have treatment with dapagliflozin</a:t>
            </a:r>
          </a:p>
          <a:p>
            <a:pPr>
              <a:spcBef>
                <a:spcPts val="0"/>
              </a:spcBef>
              <a:spcAft>
                <a:spcPts val="600"/>
              </a:spcAft>
            </a:pPr>
            <a:endParaRPr lang="en-GB" sz="1800" dirty="0"/>
          </a:p>
          <a:p>
            <a:pPr>
              <a:spcBef>
                <a:spcPts val="0"/>
              </a:spcBef>
              <a:spcAft>
                <a:spcPts val="300"/>
              </a:spcAft>
            </a:pPr>
            <a:endParaRPr lang="en-GB" sz="1800" dirty="0"/>
          </a:p>
        </p:txBody>
      </p:sp>
      <p:sp>
        <p:nvSpPr>
          <p:cNvPr id="3" name="Slide Number Placeholder 2">
            <a:extLst>
              <a:ext uri="{FF2B5EF4-FFF2-40B4-BE49-F238E27FC236}">
                <a16:creationId xmlns:a16="http://schemas.microsoft.com/office/drawing/2014/main" id="{AC841703-D24E-45A9-A313-891E8E82A8E7}"/>
              </a:ext>
            </a:extLst>
          </p:cNvPr>
          <p:cNvSpPr>
            <a:spLocks noGrp="1"/>
          </p:cNvSpPr>
          <p:nvPr>
            <p:ph type="sldNum" sz="quarter" idx="12"/>
          </p:nvPr>
        </p:nvSpPr>
        <p:spPr/>
        <p:txBody>
          <a:bodyPr/>
          <a:lstStyle/>
          <a:p>
            <a:fld id="{DDBE135E-2566-4748-853C-8A3B78F0FB00}" type="slidenum">
              <a:rPr lang="en-GB" smtClean="0"/>
              <a:t>36</a:t>
            </a:fld>
            <a:endParaRPr lang="en-GB" dirty="0"/>
          </a:p>
        </p:txBody>
      </p:sp>
      <p:sp>
        <p:nvSpPr>
          <p:cNvPr id="5" name="Title 1">
            <a:extLst>
              <a:ext uri="{FF2B5EF4-FFF2-40B4-BE49-F238E27FC236}">
                <a16:creationId xmlns:a16="http://schemas.microsoft.com/office/drawing/2014/main" id="{CDCBF51B-D789-4DE7-9FCB-C656B6103037}"/>
              </a:ext>
            </a:extLst>
          </p:cNvPr>
          <p:cNvSpPr txBox="1">
            <a:spLocks noChangeArrowheads="1"/>
          </p:cNvSpPr>
          <p:nvPr/>
        </p:nvSpPr>
        <p:spPr>
          <a:xfrm>
            <a:off x="528955" y="246688"/>
            <a:ext cx="9928767"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sz="3200" dirty="0"/>
              <a:t>Equality considerations</a:t>
            </a:r>
          </a:p>
          <a:p>
            <a:endParaRPr lang="en-GB" altLang="en-US" sz="3200" dirty="0"/>
          </a:p>
        </p:txBody>
      </p:sp>
      <p:sp>
        <p:nvSpPr>
          <p:cNvPr id="8" name="TextBox 7">
            <a:extLst>
              <a:ext uri="{FF2B5EF4-FFF2-40B4-BE49-F238E27FC236}">
                <a16:creationId xmlns:a16="http://schemas.microsoft.com/office/drawing/2014/main" id="{9866A58E-564C-4BB6-A36D-693125CBF8F2}"/>
              </a:ext>
            </a:extLst>
          </p:cNvPr>
          <p:cNvSpPr txBox="1"/>
          <p:nvPr/>
        </p:nvSpPr>
        <p:spPr>
          <a:xfrm>
            <a:off x="1418090" y="7345944"/>
            <a:ext cx="8259745" cy="215444"/>
          </a:xfrm>
          <a:prstGeom prst="rect">
            <a:avLst/>
          </a:prstGeom>
          <a:noFill/>
        </p:spPr>
        <p:txBody>
          <a:bodyPr wrap="square" lIns="0" tIns="0" rIns="0" bIns="0" rtlCol="0">
            <a:spAutoFit/>
          </a:bodyPr>
          <a:lstStyle/>
          <a:p>
            <a:pPr algn="ctr"/>
            <a:r>
              <a:rPr lang="en-GB" sz="1400" dirty="0"/>
              <a:t>CKD: Chronic kidney disease; T2DM: Type 2 diabetes mellitus; </a:t>
            </a:r>
            <a:r>
              <a:rPr lang="en-GB" sz="1400" dirty="0" err="1"/>
              <a:t>uACR</a:t>
            </a:r>
            <a:r>
              <a:rPr lang="en-GB" sz="1400" dirty="0"/>
              <a:t>: Urine albumin-to-creatinine ratio</a:t>
            </a:r>
          </a:p>
        </p:txBody>
      </p:sp>
    </p:spTree>
    <p:extLst>
      <p:ext uri="{BB962C8B-B14F-4D97-AF65-F5344CB8AC3E}">
        <p14:creationId xmlns:p14="http://schemas.microsoft.com/office/powerpoint/2010/main" val="27242995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C841703-D24E-45A9-A313-891E8E82A8E7}"/>
              </a:ext>
            </a:extLst>
          </p:cNvPr>
          <p:cNvSpPr>
            <a:spLocks noGrp="1"/>
          </p:cNvSpPr>
          <p:nvPr>
            <p:ph type="sldNum" sz="quarter" idx="12"/>
          </p:nvPr>
        </p:nvSpPr>
        <p:spPr/>
        <p:txBody>
          <a:bodyPr/>
          <a:lstStyle/>
          <a:p>
            <a:fld id="{DDBE135E-2566-4748-853C-8A3B78F0FB00}" type="slidenum">
              <a:rPr lang="en-GB" smtClean="0"/>
              <a:t>37</a:t>
            </a:fld>
            <a:endParaRPr lang="en-GB" dirty="0"/>
          </a:p>
        </p:txBody>
      </p:sp>
      <p:sp>
        <p:nvSpPr>
          <p:cNvPr id="4" name="Content Placeholder 3">
            <a:extLst>
              <a:ext uri="{FF2B5EF4-FFF2-40B4-BE49-F238E27FC236}">
                <a16:creationId xmlns:a16="http://schemas.microsoft.com/office/drawing/2014/main" id="{8C6017C4-4D4F-4152-A983-469BAAC61C4D}"/>
              </a:ext>
            </a:extLst>
          </p:cNvPr>
          <p:cNvSpPr>
            <a:spLocks noGrp="1"/>
          </p:cNvSpPr>
          <p:nvPr>
            <p:ph sz="quarter" idx="10"/>
          </p:nvPr>
        </p:nvSpPr>
        <p:spPr>
          <a:xfrm>
            <a:off x="508000" y="844754"/>
            <a:ext cx="9669780" cy="5896303"/>
          </a:xfrm>
        </p:spPr>
        <p:txBody>
          <a:bodyPr/>
          <a:lstStyle/>
          <a:p>
            <a:pPr marL="4763" indent="0">
              <a:spcBef>
                <a:spcPts val="0"/>
              </a:spcBef>
              <a:spcAft>
                <a:spcPts val="300"/>
              </a:spcAft>
              <a:buNone/>
            </a:pPr>
            <a:r>
              <a:rPr lang="en-GB" b="1" u="sng" dirty="0"/>
              <a:t>London Kidney Network:</a:t>
            </a:r>
          </a:p>
          <a:p>
            <a:pPr>
              <a:spcBef>
                <a:spcPts val="0"/>
              </a:spcBef>
              <a:spcAft>
                <a:spcPts val="300"/>
              </a:spcAft>
            </a:pPr>
            <a:r>
              <a:rPr lang="en-GB" sz="2000" dirty="0" err="1">
                <a:sym typeface="Wingdings" panose="05000000000000000000" pitchFamily="2" charset="2"/>
              </a:rPr>
              <a:t>ACEi</a:t>
            </a:r>
            <a:r>
              <a:rPr lang="en-GB" sz="2000" dirty="0">
                <a:sym typeface="Wingdings" panose="05000000000000000000" pitchFamily="2" charset="2"/>
              </a:rPr>
              <a:t>/ ARB use differentially distributed by ethnicity and deprivation </a:t>
            </a:r>
          </a:p>
          <a:p>
            <a:pPr lvl="1">
              <a:spcBef>
                <a:spcPts val="0"/>
              </a:spcBef>
              <a:spcAft>
                <a:spcPts val="1200"/>
              </a:spcAft>
              <a:buFont typeface="Courier New" panose="02070309020205020404" pitchFamily="49" charset="0"/>
              <a:buChar char="o"/>
            </a:pPr>
            <a:r>
              <a:rPr lang="en-GB" sz="2000" dirty="0">
                <a:sym typeface="Wingdings" panose="05000000000000000000" pitchFamily="2" charset="2"/>
              </a:rPr>
              <a:t>SGLT2is may be overlooked or </a:t>
            </a:r>
            <a:r>
              <a:rPr lang="en-GB" sz="2000" dirty="0" err="1">
                <a:sym typeface="Wingdings" panose="05000000000000000000" pitchFamily="2" charset="2"/>
              </a:rPr>
              <a:t>ACEi</a:t>
            </a:r>
            <a:r>
              <a:rPr lang="en-GB" sz="2000" dirty="0">
                <a:sym typeface="Wingdings" panose="05000000000000000000" pitchFamily="2" charset="2"/>
              </a:rPr>
              <a:t>/ARB prescribing encouraged</a:t>
            </a:r>
          </a:p>
          <a:p>
            <a:pPr>
              <a:spcBef>
                <a:spcPts val="0"/>
              </a:spcBef>
              <a:spcAft>
                <a:spcPts val="1200"/>
              </a:spcAft>
            </a:pPr>
            <a:r>
              <a:rPr lang="en-GB" sz="2000" dirty="0"/>
              <a:t>Proteinuria testing is differential by age and ethnicity </a:t>
            </a:r>
            <a:r>
              <a:rPr lang="en-GB" sz="2000" dirty="0">
                <a:sym typeface="Wingdings" panose="05000000000000000000" pitchFamily="2" charset="2"/>
              </a:rPr>
              <a:t> impact on p</a:t>
            </a:r>
            <a:r>
              <a:rPr lang="en-GB" sz="2000" dirty="0"/>
              <a:t>rescribing of dapagliflozin based on proven presence of proteinuria</a:t>
            </a:r>
          </a:p>
          <a:p>
            <a:pPr>
              <a:spcBef>
                <a:spcPts val="0"/>
              </a:spcBef>
              <a:spcAft>
                <a:spcPts val="300"/>
              </a:spcAft>
            </a:pPr>
            <a:r>
              <a:rPr lang="en-GB" sz="2000" dirty="0"/>
              <a:t>Impact on people living with disabilities</a:t>
            </a:r>
          </a:p>
          <a:p>
            <a:pPr>
              <a:spcBef>
                <a:spcPts val="0"/>
              </a:spcBef>
              <a:spcAft>
                <a:spcPts val="300"/>
              </a:spcAft>
            </a:pPr>
            <a:endParaRPr lang="en-GB" sz="2000" dirty="0"/>
          </a:p>
          <a:p>
            <a:pPr marL="4763" indent="0">
              <a:spcBef>
                <a:spcPts val="0"/>
              </a:spcBef>
              <a:spcAft>
                <a:spcPts val="300"/>
              </a:spcAft>
              <a:buNone/>
            </a:pPr>
            <a:r>
              <a:rPr lang="en-GB" b="1" u="sng" dirty="0"/>
              <a:t>ERG comments:</a:t>
            </a:r>
          </a:p>
          <a:p>
            <a:pPr>
              <a:spcBef>
                <a:spcPts val="0"/>
              </a:spcBef>
              <a:spcAft>
                <a:spcPts val="1200"/>
              </a:spcAft>
            </a:pPr>
            <a:r>
              <a:rPr lang="en-GB" sz="2000" dirty="0"/>
              <a:t>It is usual for NICE recommendations to relate only to those population(s) for whom the evidence suggests that the technology is both clinically and cost-effective</a:t>
            </a:r>
          </a:p>
          <a:p>
            <a:pPr>
              <a:spcBef>
                <a:spcPts val="0"/>
              </a:spcBef>
              <a:spcAft>
                <a:spcPts val="300"/>
              </a:spcAft>
            </a:pPr>
            <a:r>
              <a:rPr lang="en-GB" sz="2000" dirty="0"/>
              <a:t>Evidence is lacking particularly for patients without T2DM and with a </a:t>
            </a:r>
            <a:r>
              <a:rPr lang="en-GB" sz="2000" dirty="0" err="1"/>
              <a:t>uACR</a:t>
            </a:r>
            <a:r>
              <a:rPr lang="en-GB" sz="2000" dirty="0"/>
              <a:t> of &lt;22.6 mg/mmol; hence, it would seems reasonable for the recommendations to reflect this</a:t>
            </a:r>
          </a:p>
          <a:p>
            <a:pPr>
              <a:spcBef>
                <a:spcPts val="0"/>
              </a:spcBef>
              <a:spcAft>
                <a:spcPts val="300"/>
              </a:spcAft>
            </a:pPr>
            <a:endParaRPr lang="en-GB" sz="1800" dirty="0"/>
          </a:p>
        </p:txBody>
      </p:sp>
      <p:sp>
        <p:nvSpPr>
          <p:cNvPr id="5" name="Title 1">
            <a:extLst>
              <a:ext uri="{FF2B5EF4-FFF2-40B4-BE49-F238E27FC236}">
                <a16:creationId xmlns:a16="http://schemas.microsoft.com/office/drawing/2014/main" id="{CDCBF51B-D789-4DE7-9FCB-C656B6103037}"/>
              </a:ext>
            </a:extLst>
          </p:cNvPr>
          <p:cNvSpPr txBox="1">
            <a:spLocks noChangeArrowheads="1"/>
          </p:cNvSpPr>
          <p:nvPr/>
        </p:nvSpPr>
        <p:spPr>
          <a:xfrm>
            <a:off x="528955" y="246688"/>
            <a:ext cx="9928767"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sz="3200" dirty="0"/>
              <a:t>Equality considerations</a:t>
            </a:r>
          </a:p>
          <a:p>
            <a:endParaRPr lang="en-GB" altLang="en-US" sz="3200" dirty="0"/>
          </a:p>
        </p:txBody>
      </p:sp>
      <p:sp>
        <p:nvSpPr>
          <p:cNvPr id="6" name="TextBox 5">
            <a:extLst>
              <a:ext uri="{FF2B5EF4-FFF2-40B4-BE49-F238E27FC236}">
                <a16:creationId xmlns:a16="http://schemas.microsoft.com/office/drawing/2014/main" id="{84241656-5F3B-44EF-A21D-964A84777D1E}"/>
              </a:ext>
            </a:extLst>
          </p:cNvPr>
          <p:cNvSpPr txBox="1"/>
          <p:nvPr/>
        </p:nvSpPr>
        <p:spPr>
          <a:xfrm>
            <a:off x="1296363" y="7126027"/>
            <a:ext cx="8391645" cy="430887"/>
          </a:xfrm>
          <a:prstGeom prst="rect">
            <a:avLst/>
          </a:prstGeom>
          <a:noFill/>
        </p:spPr>
        <p:txBody>
          <a:bodyPr wrap="square" lIns="0" tIns="0" rIns="0" bIns="0" rtlCol="0">
            <a:spAutoFit/>
          </a:bodyPr>
          <a:lstStyle/>
          <a:p>
            <a:pPr algn="ctr"/>
            <a:r>
              <a:rPr lang="en-GB" sz="1400" dirty="0" err="1"/>
              <a:t>ACEi</a:t>
            </a:r>
            <a:r>
              <a:rPr lang="en-GB" sz="1400" dirty="0"/>
              <a:t>: Angiotensin converting enzyme inhibitor; ARB: Angiotensin receptor blocker; SGLT2is: Sodium-glucose cotransporter-2 inhibitors T2DM: Type 2 diabetes mellitus; </a:t>
            </a:r>
            <a:r>
              <a:rPr lang="en-GB" sz="1400" dirty="0" err="1"/>
              <a:t>uACR</a:t>
            </a:r>
            <a:r>
              <a:rPr lang="en-GB" sz="1400" dirty="0"/>
              <a:t>: Urine albumin-to-creatinine ratio </a:t>
            </a:r>
          </a:p>
        </p:txBody>
      </p:sp>
      <p:sp>
        <p:nvSpPr>
          <p:cNvPr id="10" name="Content Placeholder 3">
            <a:extLst>
              <a:ext uri="{FF2B5EF4-FFF2-40B4-BE49-F238E27FC236}">
                <a16:creationId xmlns:a16="http://schemas.microsoft.com/office/drawing/2014/main" id="{6F01D065-0B7D-4389-BDA1-744ED799A8BC}"/>
              </a:ext>
            </a:extLst>
          </p:cNvPr>
          <p:cNvSpPr txBox="1">
            <a:spLocks/>
          </p:cNvSpPr>
          <p:nvPr/>
        </p:nvSpPr>
        <p:spPr>
          <a:xfrm>
            <a:off x="508000" y="6404134"/>
            <a:ext cx="9295757" cy="312376"/>
          </a:xfrm>
          <a:prstGeom prst="rect">
            <a:avLst/>
          </a:prstGeom>
          <a:solidFill>
            <a:schemeClr val="accent1">
              <a:lumMod val="20000"/>
              <a:lumOff val="80000"/>
            </a:schemeClr>
          </a:solidFill>
          <a:ln w="38100">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None/>
            </a:pPr>
            <a:r>
              <a:rPr lang="en-GB" sz="1800" dirty="0"/>
              <a:t>Are there any equality issues relevant to this appraisal?</a:t>
            </a:r>
          </a:p>
        </p:txBody>
      </p:sp>
    </p:spTree>
    <p:extLst>
      <p:ext uri="{BB962C8B-B14F-4D97-AF65-F5344CB8AC3E}">
        <p14:creationId xmlns:p14="http://schemas.microsoft.com/office/powerpoint/2010/main" val="8359789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AEB974A-0769-43DD-9987-8E75D1BD2E0C}"/>
              </a:ext>
            </a:extLst>
          </p:cNvPr>
          <p:cNvSpPr txBox="1">
            <a:spLocks noChangeArrowheads="1"/>
          </p:cNvSpPr>
          <p:nvPr/>
        </p:nvSpPr>
        <p:spPr>
          <a:xfrm>
            <a:off x="528955" y="246688"/>
            <a:ext cx="9928767"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pPr>
              <a:lnSpc>
                <a:spcPct val="100000"/>
              </a:lnSpc>
            </a:pPr>
            <a:r>
              <a:rPr lang="en-GB" sz="3200" dirty="0"/>
              <a:t>Company’s updated base-case deterministic cost-effectiveness results</a:t>
            </a:r>
          </a:p>
          <a:p>
            <a:r>
              <a:rPr lang="en-GB" altLang="en-US" sz="3200" dirty="0"/>
              <a:t> </a:t>
            </a:r>
          </a:p>
        </p:txBody>
      </p:sp>
      <p:sp>
        <p:nvSpPr>
          <p:cNvPr id="10" name="TextBox 9">
            <a:extLst>
              <a:ext uri="{FF2B5EF4-FFF2-40B4-BE49-F238E27FC236}">
                <a16:creationId xmlns:a16="http://schemas.microsoft.com/office/drawing/2014/main" id="{0E85F3DA-89E1-40FB-8F17-B99070901800}"/>
              </a:ext>
            </a:extLst>
          </p:cNvPr>
          <p:cNvSpPr txBox="1"/>
          <p:nvPr/>
        </p:nvSpPr>
        <p:spPr>
          <a:xfrm>
            <a:off x="4505872" y="-4832"/>
            <a:ext cx="1681655" cy="246221"/>
          </a:xfrm>
          <a:prstGeom prst="rect">
            <a:avLst/>
          </a:prstGeom>
          <a:solidFill>
            <a:schemeClr val="accent3"/>
          </a:solidFill>
        </p:spPr>
        <p:txBody>
          <a:bodyPr wrap="square" lIns="0" tIns="0" rIns="0" bIns="0" rtlCol="0">
            <a:spAutoFit/>
          </a:bodyPr>
          <a:lstStyle/>
          <a:p>
            <a:r>
              <a:rPr lang="en-GB" sz="1600" b="1" dirty="0">
                <a:solidFill>
                  <a:schemeClr val="bg1"/>
                </a:solidFill>
              </a:rPr>
              <a:t>  CONFIDENTIAL</a:t>
            </a:r>
          </a:p>
        </p:txBody>
      </p:sp>
      <p:sp>
        <p:nvSpPr>
          <p:cNvPr id="13" name="Slide Number Placeholder 2">
            <a:extLst>
              <a:ext uri="{FF2B5EF4-FFF2-40B4-BE49-F238E27FC236}">
                <a16:creationId xmlns:a16="http://schemas.microsoft.com/office/drawing/2014/main" id="{37006B89-194D-4CA0-88BA-5805CB048822}"/>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solidFill>
                  <a:srgbClr val="000000"/>
                </a:solidFill>
              </a:rPr>
              <a:pPr algn="ctr"/>
              <a:t>38</a:t>
            </a:fld>
            <a:endParaRPr lang="en-GB" dirty="0">
              <a:solidFill>
                <a:srgbClr val="000000"/>
              </a:solidFill>
            </a:endParaRPr>
          </a:p>
        </p:txBody>
      </p:sp>
      <p:graphicFrame>
        <p:nvGraphicFramePr>
          <p:cNvPr id="14" name="Table 13">
            <a:extLst>
              <a:ext uri="{FF2B5EF4-FFF2-40B4-BE49-F238E27FC236}">
                <a16:creationId xmlns:a16="http://schemas.microsoft.com/office/drawing/2014/main" id="{92B030F3-14D6-4563-9FD7-8785E32EE4F2}"/>
              </a:ext>
            </a:extLst>
          </p:cNvPr>
          <p:cNvGraphicFramePr>
            <a:graphicFrameLocks noGrp="1"/>
          </p:cNvGraphicFramePr>
          <p:nvPr>
            <p:extLst>
              <p:ext uri="{D42A27DB-BD31-4B8C-83A1-F6EECF244321}">
                <p14:modId xmlns:p14="http://schemas.microsoft.com/office/powerpoint/2010/main" val="205975598"/>
              </p:ext>
            </p:extLst>
          </p:nvPr>
        </p:nvGraphicFramePr>
        <p:xfrm>
          <a:off x="528954" y="3155143"/>
          <a:ext cx="9773995" cy="2704720"/>
        </p:xfrm>
        <a:graphic>
          <a:graphicData uri="http://schemas.openxmlformats.org/drawingml/2006/table">
            <a:tbl>
              <a:tblPr firstRow="1" firstCol="1" lastRow="1" lastCol="1" bandRow="1" bandCol="1">
                <a:tableStyleId>{F5AB1C69-6EDB-4FF4-983F-18BD219EF322}</a:tableStyleId>
              </a:tblPr>
              <a:tblGrid>
                <a:gridCol w="5478441">
                  <a:extLst>
                    <a:ext uri="{9D8B030D-6E8A-4147-A177-3AD203B41FA5}">
                      <a16:colId xmlns:a16="http://schemas.microsoft.com/office/drawing/2014/main" val="1035413778"/>
                    </a:ext>
                  </a:extLst>
                </a:gridCol>
                <a:gridCol w="956931">
                  <a:extLst>
                    <a:ext uri="{9D8B030D-6E8A-4147-A177-3AD203B41FA5}">
                      <a16:colId xmlns:a16="http://schemas.microsoft.com/office/drawing/2014/main" val="2839293155"/>
                    </a:ext>
                  </a:extLst>
                </a:gridCol>
                <a:gridCol w="1201479">
                  <a:extLst>
                    <a:ext uri="{9D8B030D-6E8A-4147-A177-3AD203B41FA5}">
                      <a16:colId xmlns:a16="http://schemas.microsoft.com/office/drawing/2014/main" val="3343518847"/>
                    </a:ext>
                  </a:extLst>
                </a:gridCol>
                <a:gridCol w="988828">
                  <a:extLst>
                    <a:ext uri="{9D8B030D-6E8A-4147-A177-3AD203B41FA5}">
                      <a16:colId xmlns:a16="http://schemas.microsoft.com/office/drawing/2014/main" val="2723775055"/>
                    </a:ext>
                  </a:extLst>
                </a:gridCol>
                <a:gridCol w="1148316">
                  <a:extLst>
                    <a:ext uri="{9D8B030D-6E8A-4147-A177-3AD203B41FA5}">
                      <a16:colId xmlns:a16="http://schemas.microsoft.com/office/drawing/2014/main" val="2183179119"/>
                    </a:ext>
                  </a:extLst>
                </a:gridCol>
              </a:tblGrid>
              <a:tr h="224582">
                <a:tc>
                  <a:txBody>
                    <a:bodyPr/>
                    <a:lstStyle/>
                    <a:p>
                      <a:pPr algn="l">
                        <a:lnSpc>
                          <a:spcPct val="100000"/>
                        </a:lnSpc>
                        <a:spcBef>
                          <a:spcPts val="0"/>
                        </a:spcBef>
                        <a:spcAft>
                          <a:spcPts val="0"/>
                        </a:spcAft>
                      </a:pPr>
                      <a:endParaRPr lang="en-GB" sz="1800" b="1" dirty="0">
                        <a:effectLst/>
                        <a:latin typeface="Arial Bold" panose="020B0704020202020204" pitchFamily="34" charset="0"/>
                        <a:ea typeface="SimSun" panose="02010600030101010101" pitchFamily="2" charset="-122"/>
                        <a:cs typeface="Arial" panose="020B0604020202020204" pitchFamily="34" charset="0"/>
                      </a:endParaRPr>
                    </a:p>
                  </a:txBody>
                  <a:tcPr marL="21279" marR="21279" marT="0" marB="0" anchor="ctr">
                    <a:solidFill>
                      <a:schemeClr val="bg2"/>
                    </a:solidFill>
                  </a:tcPr>
                </a:tc>
                <a:tc>
                  <a:txBody>
                    <a:bodyPr/>
                    <a:lstStyle/>
                    <a:p>
                      <a:pPr algn="ctr">
                        <a:lnSpc>
                          <a:spcPct val="100000"/>
                        </a:lnSpc>
                        <a:spcAft>
                          <a:spcPts val="0"/>
                        </a:spcAft>
                      </a:pPr>
                      <a:r>
                        <a:rPr lang="en-GB" sz="1800" dirty="0">
                          <a:effectLst/>
                        </a:rPr>
                        <a:t>Weight</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7723" marR="67723" marT="0" marB="0" anchor="ctr"/>
                </a:tc>
                <a:tc>
                  <a:txBody>
                    <a:bodyPr/>
                    <a:lstStyle/>
                    <a:p>
                      <a:pPr algn="r">
                        <a:lnSpc>
                          <a:spcPct val="100000"/>
                        </a:lnSpc>
                        <a:spcBef>
                          <a:spcPts val="0"/>
                        </a:spcBef>
                        <a:spcAft>
                          <a:spcPts val="0"/>
                        </a:spcAft>
                      </a:pPr>
                      <a:r>
                        <a:rPr lang="en-GB" sz="1800" dirty="0" err="1">
                          <a:effectLst/>
                        </a:rPr>
                        <a:t>ΔCosts</a:t>
                      </a:r>
                      <a:r>
                        <a:rPr lang="en-GB" sz="1800" dirty="0">
                          <a:effectLst/>
                        </a:rPr>
                        <a:t> (£)</a:t>
                      </a:r>
                      <a:endParaRPr lang="en-GB" sz="1800" b="1" dirty="0">
                        <a:effectLst/>
                        <a:latin typeface="Arial Bold" panose="020B0704020202020204" pitchFamily="34" charset="0"/>
                        <a:ea typeface="SimSun" panose="02010600030101010101" pitchFamily="2" charset="-122"/>
                        <a:cs typeface="Arial" panose="020B0604020202020204" pitchFamily="34" charset="0"/>
                      </a:endParaRPr>
                    </a:p>
                  </a:txBody>
                  <a:tcPr marL="21279" marR="21279" marT="0" marB="0" anchor="ctr"/>
                </a:tc>
                <a:tc>
                  <a:txBody>
                    <a:bodyPr/>
                    <a:lstStyle/>
                    <a:p>
                      <a:pPr algn="r">
                        <a:lnSpc>
                          <a:spcPct val="100000"/>
                        </a:lnSpc>
                        <a:spcBef>
                          <a:spcPts val="0"/>
                        </a:spcBef>
                        <a:spcAft>
                          <a:spcPts val="0"/>
                        </a:spcAft>
                      </a:pPr>
                      <a:r>
                        <a:rPr lang="en-GB" sz="1800">
                          <a:effectLst/>
                        </a:rPr>
                        <a:t>ΔQALYs</a:t>
                      </a:r>
                      <a:endParaRPr lang="en-GB" sz="1800" b="1">
                        <a:effectLst/>
                        <a:latin typeface="Arial Bold" panose="020B0704020202020204" pitchFamily="34" charset="0"/>
                        <a:ea typeface="SimSun" panose="02010600030101010101" pitchFamily="2" charset="-122"/>
                        <a:cs typeface="Arial" panose="020B0604020202020204" pitchFamily="34" charset="0"/>
                      </a:endParaRPr>
                    </a:p>
                  </a:txBody>
                  <a:tcPr marL="21279" marR="21279" marT="0" marB="0" anchor="ctr"/>
                </a:tc>
                <a:tc>
                  <a:txBody>
                    <a:bodyPr/>
                    <a:lstStyle/>
                    <a:p>
                      <a:pPr algn="r">
                        <a:lnSpc>
                          <a:spcPct val="100000"/>
                        </a:lnSpc>
                        <a:spcBef>
                          <a:spcPts val="0"/>
                        </a:spcBef>
                        <a:spcAft>
                          <a:spcPts val="0"/>
                        </a:spcAft>
                      </a:pPr>
                      <a:r>
                        <a:rPr lang="en-GB" sz="1800" dirty="0">
                          <a:effectLst/>
                        </a:rPr>
                        <a:t>ICER</a:t>
                      </a:r>
                      <a:endParaRPr lang="en-GB" sz="1800" b="1" dirty="0">
                        <a:effectLst/>
                        <a:latin typeface="Arial Bold" panose="020B0704020202020204" pitchFamily="34" charset="0"/>
                        <a:ea typeface="SimSun" panose="02010600030101010101" pitchFamily="2" charset="-122"/>
                        <a:cs typeface="Arial" panose="020B0604020202020204" pitchFamily="34" charset="0"/>
                      </a:endParaRPr>
                    </a:p>
                  </a:txBody>
                  <a:tcPr marL="21279" marR="21279" marT="0" marB="0" anchor="ctr"/>
                </a:tc>
                <a:extLst>
                  <a:ext uri="{0D108BD9-81ED-4DB2-BD59-A6C34878D82A}">
                    <a16:rowId xmlns:a16="http://schemas.microsoft.com/office/drawing/2014/main" val="2032623269"/>
                  </a:ext>
                </a:extLst>
              </a:tr>
              <a:tr h="568386">
                <a:tc rowSpan="2">
                  <a:txBody>
                    <a:bodyPr/>
                    <a:lstStyle/>
                    <a:p>
                      <a:pPr algn="l">
                        <a:lnSpc>
                          <a:spcPct val="100000"/>
                        </a:lnSpc>
                        <a:spcBef>
                          <a:spcPts val="0"/>
                        </a:spcBef>
                        <a:spcAft>
                          <a:spcPts val="0"/>
                        </a:spcAft>
                      </a:pPr>
                      <a:r>
                        <a:rPr lang="en-GB" sz="1800" u="sng" dirty="0">
                          <a:effectLst/>
                          <a:latin typeface="+mn-lt"/>
                        </a:rPr>
                        <a:t>Subgroup 1 (</a:t>
                      </a:r>
                      <a:r>
                        <a:rPr lang="en-GB" sz="1800" u="sng" dirty="0" err="1">
                          <a:effectLst/>
                          <a:latin typeface="+mn-lt"/>
                        </a:rPr>
                        <a:t>uACR</a:t>
                      </a:r>
                      <a:r>
                        <a:rPr lang="en-GB" sz="1800" u="sng" dirty="0">
                          <a:effectLst/>
                          <a:latin typeface="+mn-lt"/>
                        </a:rPr>
                        <a:t> ≥22.6 mg/mmol):</a:t>
                      </a:r>
                    </a:p>
                    <a:p>
                      <a:pPr algn="l">
                        <a:lnSpc>
                          <a:spcPct val="100000"/>
                        </a:lnSpc>
                        <a:spcBef>
                          <a:spcPts val="0"/>
                        </a:spcBef>
                        <a:spcAft>
                          <a:spcPts val="0"/>
                        </a:spcAft>
                      </a:pPr>
                      <a:r>
                        <a:rPr lang="en-GB" sz="1600" b="0" dirty="0">
                          <a:effectLst/>
                          <a:latin typeface="+mn-lt"/>
                        </a:rPr>
                        <a:t>Risk equations from DAPA-CKD and DECLARE</a:t>
                      </a:r>
                      <a:r>
                        <a:rPr lang="en-GB" sz="1600" b="0" baseline="-25000" dirty="0">
                          <a:effectLst/>
                          <a:latin typeface="+mn-lt"/>
                        </a:rPr>
                        <a:t>CKD</a:t>
                      </a:r>
                      <a:r>
                        <a:rPr lang="en-GB" sz="1600" b="0" dirty="0">
                          <a:effectLst/>
                          <a:latin typeface="+mn-lt"/>
                        </a:rPr>
                        <a:t> combined dataset, adjusted to newly-defined CPRD dataset</a:t>
                      </a:r>
                      <a:endParaRPr lang="en-GB" sz="1600" dirty="0">
                        <a:effectLst/>
                        <a:latin typeface="+mn-lt"/>
                      </a:endParaRPr>
                    </a:p>
                  </a:txBody>
                  <a:tcPr marL="21279" marR="21279" marT="0" marB="0" anchor="ctr">
                    <a:lnB w="38100" cap="flat" cmpd="sng" algn="ctr">
                      <a:solidFill>
                        <a:schemeClr val="bg1"/>
                      </a:solidFill>
                      <a:prstDash val="solid"/>
                      <a:round/>
                      <a:headEnd type="none" w="med" len="med"/>
                      <a:tailEnd type="none" w="med" len="med"/>
                    </a:lnB>
                  </a:tcPr>
                </a:tc>
                <a:tc rowSpan="2">
                  <a:txBody>
                    <a:bodyPr/>
                    <a:lstStyle/>
                    <a:p>
                      <a:pPr algn="ctr">
                        <a:lnSpc>
                          <a:spcPct val="100000"/>
                        </a:lnSpc>
                        <a:spcAft>
                          <a:spcPts val="0"/>
                        </a:spcAft>
                      </a:pPr>
                      <a:r>
                        <a:rPr lang="en-GB" sz="1800" b="0" u="sng" dirty="0">
                          <a:solidFill>
                            <a:srgbClr val="000000"/>
                          </a:solidFill>
                          <a:effectLst/>
                          <a:highlight>
                            <a:srgbClr val="000000"/>
                          </a:highlight>
                          <a:latin typeface="+mn-lt"/>
                          <a:ea typeface="Calibri" panose="020F0502020204030204" pitchFamily="34" charset="0"/>
                          <a:cs typeface="Arial" panose="020B0604020202020204" pitchFamily="34" charset="0"/>
                        </a:rPr>
                        <a:t>****</a:t>
                      </a:r>
                    </a:p>
                  </a:txBody>
                  <a:tcPr marL="67723" marR="67723" marT="0" marB="0" anchor="ctr">
                    <a:lnB w="38100" cap="flat" cmpd="sng" algn="ctr">
                      <a:solidFill>
                        <a:schemeClr val="bg1"/>
                      </a:solidFill>
                      <a:prstDash val="solid"/>
                      <a:round/>
                      <a:headEnd type="none" w="med" len="med"/>
                      <a:tailEnd type="none" w="med" len="med"/>
                    </a:lnB>
                    <a:solidFill>
                      <a:srgbClr val="E7EAEB"/>
                    </a:solidFill>
                  </a:tcPr>
                </a:tc>
                <a:tc>
                  <a:txBody>
                    <a:bodyPr/>
                    <a:lstStyle/>
                    <a:p>
                      <a:pPr algn="r">
                        <a:lnSpc>
                          <a:spcPct val="100000"/>
                        </a:lnSpc>
                        <a:spcBef>
                          <a:spcPts val="0"/>
                        </a:spcBef>
                        <a:spcAft>
                          <a:spcPts val="0"/>
                        </a:spcAft>
                      </a:pPr>
                      <a:r>
                        <a:rPr lang="en-GB" sz="1800" dirty="0">
                          <a:solidFill>
                            <a:schemeClr val="tx1"/>
                          </a:solidFill>
                          <a:effectLst/>
                          <a:latin typeface="+mn-lt"/>
                        </a:rPr>
                        <a:t>−£1,004</a:t>
                      </a:r>
                      <a:endParaRPr lang="en-GB" sz="1800" dirty="0">
                        <a:solidFill>
                          <a:schemeClr val="tx1"/>
                        </a:solidFill>
                        <a:effectLst/>
                        <a:latin typeface="+mn-lt"/>
                        <a:ea typeface="Calibri" panose="020F0502020204030204" pitchFamily="34" charset="0"/>
                      </a:endParaRPr>
                    </a:p>
                  </a:txBody>
                  <a:tcPr marL="21279" marR="21279" marT="0" marB="0" anchor="ctr">
                    <a:solidFill>
                      <a:srgbClr val="CCD3D5"/>
                    </a:solidFill>
                  </a:tcPr>
                </a:tc>
                <a:tc>
                  <a:txBody>
                    <a:bodyPr/>
                    <a:lstStyle/>
                    <a:p>
                      <a:pPr algn="r">
                        <a:lnSpc>
                          <a:spcPct val="100000"/>
                        </a:lnSpc>
                        <a:spcBef>
                          <a:spcPts val="0"/>
                        </a:spcBef>
                        <a:spcAft>
                          <a:spcPts val="0"/>
                        </a:spcAft>
                      </a:pPr>
                      <a:r>
                        <a:rPr lang="en-GB" sz="1800" dirty="0">
                          <a:solidFill>
                            <a:schemeClr val="tx1"/>
                          </a:solidFill>
                          <a:effectLst/>
                          <a:latin typeface="+mn-lt"/>
                        </a:rPr>
                        <a:t>0.52</a:t>
                      </a:r>
                      <a:endParaRPr lang="en-GB" sz="1800" dirty="0">
                        <a:solidFill>
                          <a:schemeClr val="tx1"/>
                        </a:solidFill>
                        <a:effectLst/>
                        <a:latin typeface="+mn-lt"/>
                        <a:ea typeface="Calibri" panose="020F0502020204030204" pitchFamily="34" charset="0"/>
                      </a:endParaRPr>
                    </a:p>
                  </a:txBody>
                  <a:tcPr marL="21279" marR="21279" marT="0" marB="0" anchor="ctr">
                    <a:solidFill>
                      <a:srgbClr val="CCD3D5"/>
                    </a:solidFill>
                  </a:tcPr>
                </a:tc>
                <a:tc rowSpan="2">
                  <a:txBody>
                    <a:bodyPr/>
                    <a:lstStyle/>
                    <a:p>
                      <a:pPr algn="r">
                        <a:lnSpc>
                          <a:spcPct val="100000"/>
                        </a:lnSpc>
                        <a:spcBef>
                          <a:spcPts val="0"/>
                        </a:spcBef>
                        <a:spcAft>
                          <a:spcPts val="0"/>
                        </a:spcAft>
                      </a:pPr>
                      <a:r>
                        <a:rPr lang="en-GB" sz="1800" dirty="0">
                          <a:solidFill>
                            <a:schemeClr val="tx1"/>
                          </a:solidFill>
                          <a:effectLst/>
                          <a:latin typeface="+mn-lt"/>
                        </a:rPr>
                        <a:t>Dominant </a:t>
                      </a:r>
                      <a:endParaRPr lang="en-GB" sz="1800" dirty="0">
                        <a:solidFill>
                          <a:schemeClr val="tx1"/>
                        </a:solidFill>
                        <a:effectLst/>
                        <a:latin typeface="+mn-lt"/>
                        <a:ea typeface="Calibri" panose="020F0502020204030204" pitchFamily="34" charset="0"/>
                      </a:endParaRPr>
                    </a:p>
                  </a:txBody>
                  <a:tcPr marL="21279" marR="21279" marT="0" marB="0" anchor="ctr">
                    <a:lnB w="38100" cap="flat" cmpd="sng" algn="ctr">
                      <a:solidFill>
                        <a:schemeClr val="bg1"/>
                      </a:solidFill>
                      <a:prstDash val="solid"/>
                      <a:round/>
                      <a:headEnd type="none" w="med" len="med"/>
                      <a:tailEnd type="none" w="med" len="med"/>
                    </a:lnB>
                    <a:solidFill>
                      <a:srgbClr val="E7EAEB"/>
                    </a:solidFill>
                  </a:tcPr>
                </a:tc>
                <a:extLst>
                  <a:ext uri="{0D108BD9-81ED-4DB2-BD59-A6C34878D82A}">
                    <a16:rowId xmlns:a16="http://schemas.microsoft.com/office/drawing/2014/main" val="3421269826"/>
                  </a:ext>
                </a:extLst>
              </a:tr>
              <a:tr h="274320">
                <a:tc vMerge="1">
                  <a:txBody>
                    <a:bodyPr/>
                    <a:lstStyle/>
                    <a:p>
                      <a:endParaRPr lang="en-GB"/>
                    </a:p>
                  </a:txBody>
                  <a:tcPr/>
                </a:tc>
                <a:tc vMerge="1">
                  <a:txBody>
                    <a:bodyPr/>
                    <a:lstStyle/>
                    <a:p>
                      <a:endParaRPr lang="en-GB" dirty="0"/>
                    </a:p>
                  </a:txBody>
                  <a:tcPr>
                    <a:solidFill>
                      <a:srgbClr val="E7EAEB"/>
                    </a:solidFill>
                  </a:tcPr>
                </a:tc>
                <a:tc>
                  <a:txBody>
                    <a:bodyPr/>
                    <a:lstStyle/>
                    <a:p>
                      <a:pPr algn="ctr">
                        <a:lnSpc>
                          <a:spcPct val="100000"/>
                        </a:lnSpc>
                        <a:spcBef>
                          <a:spcPts val="0"/>
                        </a:spcBef>
                        <a:spcAft>
                          <a:spcPts val="0"/>
                        </a:spcAft>
                      </a:pPr>
                      <a:r>
                        <a:rPr lang="en-GB" sz="1800" dirty="0">
                          <a:solidFill>
                            <a:schemeClr val="tx1"/>
                          </a:solidFill>
                          <a:effectLst/>
                          <a:latin typeface="+mn-lt"/>
                          <a:ea typeface="Calibri" panose="020F0502020204030204" pitchFamily="34" charset="0"/>
                        </a:rPr>
                        <a:t>-</a:t>
                      </a:r>
                    </a:p>
                  </a:txBody>
                  <a:tcPr marL="21279" marR="21279" marT="0" marB="0" anchor="ctr">
                    <a:lnB w="38100" cap="flat" cmpd="sng" algn="ctr">
                      <a:solidFill>
                        <a:schemeClr val="bg1"/>
                      </a:solidFill>
                      <a:prstDash val="solid"/>
                      <a:round/>
                      <a:headEnd type="none" w="med" len="med"/>
                      <a:tailEnd type="none" w="med" len="med"/>
                    </a:lnB>
                    <a:solidFill>
                      <a:srgbClr val="E7EAEB"/>
                    </a:solidFill>
                  </a:tcPr>
                </a:tc>
                <a:tc>
                  <a:txBody>
                    <a:bodyPr/>
                    <a:lstStyle/>
                    <a:p>
                      <a:pPr algn="ctr">
                        <a:lnSpc>
                          <a:spcPct val="100000"/>
                        </a:lnSpc>
                        <a:spcBef>
                          <a:spcPts val="0"/>
                        </a:spcBef>
                        <a:spcAft>
                          <a:spcPts val="0"/>
                        </a:spcAft>
                      </a:pPr>
                      <a:r>
                        <a:rPr lang="en-GB" sz="1800" dirty="0">
                          <a:solidFill>
                            <a:schemeClr val="tx1"/>
                          </a:solidFill>
                          <a:effectLst/>
                          <a:latin typeface="+mn-lt"/>
                          <a:ea typeface="Calibri" panose="020F0502020204030204" pitchFamily="34" charset="0"/>
                        </a:rPr>
                        <a:t>-</a:t>
                      </a:r>
                    </a:p>
                  </a:txBody>
                  <a:tcPr marL="21279" marR="21279" marT="0" marB="0" anchor="ctr">
                    <a:lnB w="38100" cap="flat" cmpd="sng" algn="ctr">
                      <a:solidFill>
                        <a:schemeClr val="bg1"/>
                      </a:solidFill>
                      <a:prstDash val="solid"/>
                      <a:round/>
                      <a:headEnd type="none" w="med" len="med"/>
                      <a:tailEnd type="none" w="med" len="med"/>
                    </a:lnB>
                    <a:solidFill>
                      <a:srgbClr val="E7EAEB"/>
                    </a:solidFill>
                  </a:tcPr>
                </a:tc>
                <a:tc vMerge="1">
                  <a:txBody>
                    <a:bodyPr/>
                    <a:lstStyle/>
                    <a:p>
                      <a:endParaRPr lang="en-GB"/>
                    </a:p>
                  </a:txBody>
                  <a:tcPr/>
                </a:tc>
                <a:extLst>
                  <a:ext uri="{0D108BD9-81ED-4DB2-BD59-A6C34878D82A}">
                    <a16:rowId xmlns:a16="http://schemas.microsoft.com/office/drawing/2014/main" val="2466509878"/>
                  </a:ext>
                </a:extLst>
              </a:tr>
              <a:tr h="438669">
                <a:tc rowSpan="2">
                  <a:txBody>
                    <a:bodyPr/>
                    <a:lstStyle/>
                    <a:p>
                      <a:pPr algn="l">
                        <a:lnSpc>
                          <a:spcPct val="100000"/>
                        </a:lnSpc>
                        <a:spcBef>
                          <a:spcPts val="0"/>
                        </a:spcBef>
                        <a:spcAft>
                          <a:spcPts val="0"/>
                        </a:spcAft>
                      </a:pPr>
                      <a:r>
                        <a:rPr lang="en-GB" sz="1800" u="sng" dirty="0">
                          <a:effectLst/>
                          <a:latin typeface="+mn-lt"/>
                        </a:rPr>
                        <a:t>Subgroup 2 (</a:t>
                      </a:r>
                      <a:r>
                        <a:rPr lang="en-GB" sz="1800" u="sng" dirty="0" err="1">
                          <a:effectLst/>
                          <a:latin typeface="+mn-lt"/>
                        </a:rPr>
                        <a:t>uACR</a:t>
                      </a:r>
                      <a:r>
                        <a:rPr lang="en-GB" sz="1800" u="sng" dirty="0">
                          <a:effectLst/>
                          <a:latin typeface="+mn-lt"/>
                        </a:rPr>
                        <a:t> &lt;22.6 mg/mmol with T2DM):</a:t>
                      </a:r>
                    </a:p>
                    <a:p>
                      <a:pPr algn="l">
                        <a:lnSpc>
                          <a:spcPct val="100000"/>
                        </a:lnSpc>
                        <a:spcBef>
                          <a:spcPts val="0"/>
                        </a:spcBef>
                        <a:spcAft>
                          <a:spcPts val="0"/>
                        </a:spcAft>
                      </a:pPr>
                      <a:r>
                        <a:rPr lang="en-GB" sz="1600" b="0" dirty="0">
                          <a:effectLst/>
                          <a:latin typeface="+mn-lt"/>
                        </a:rPr>
                        <a:t>Risk equations from DECLARE</a:t>
                      </a:r>
                      <a:r>
                        <a:rPr lang="en-GB" sz="1600" b="0" baseline="-25000" dirty="0">
                          <a:effectLst/>
                          <a:latin typeface="+mn-lt"/>
                        </a:rPr>
                        <a:t>CKD</a:t>
                      </a:r>
                      <a:r>
                        <a:rPr lang="en-GB" sz="1600" b="0" dirty="0">
                          <a:effectLst/>
                          <a:latin typeface="+mn-lt"/>
                        </a:rPr>
                        <a:t>, adjusted to newly-defined CPRD dataset </a:t>
                      </a:r>
                      <a:endParaRPr lang="en-GB" sz="1600" dirty="0">
                        <a:effectLst/>
                        <a:latin typeface="+mn-lt"/>
                      </a:endParaRPr>
                    </a:p>
                  </a:txBody>
                  <a:tcPr marL="21279" marR="21279" marT="0" marB="0" anchor="ctr">
                    <a:lnT w="38100" cap="flat" cmpd="sng" algn="ctr">
                      <a:solidFill>
                        <a:schemeClr val="bg1"/>
                      </a:solidFill>
                      <a:prstDash val="solid"/>
                      <a:round/>
                      <a:headEnd type="none" w="med" len="med"/>
                      <a:tailEnd type="none" w="med" len="med"/>
                    </a:lnT>
                  </a:tcPr>
                </a:tc>
                <a:tc rowSpan="2">
                  <a:txBody>
                    <a:bodyPr/>
                    <a:lstStyle/>
                    <a:p>
                      <a:pPr algn="ctr">
                        <a:lnSpc>
                          <a:spcPct val="100000"/>
                        </a:lnSpc>
                        <a:spcAft>
                          <a:spcPts val="0"/>
                        </a:spcAft>
                      </a:pPr>
                      <a:r>
                        <a:rPr lang="en-GB" sz="1800" b="0" u="sng" dirty="0">
                          <a:solidFill>
                            <a:srgbClr val="000000"/>
                          </a:solidFill>
                          <a:effectLst/>
                          <a:highlight>
                            <a:srgbClr val="000000"/>
                          </a:highlight>
                          <a:latin typeface="+mn-lt"/>
                          <a:ea typeface="Calibri" panose="020F0502020204030204" pitchFamily="34" charset="0"/>
                          <a:cs typeface="Arial" panose="020B0604020202020204" pitchFamily="34" charset="0"/>
                        </a:rPr>
                        <a:t>*****</a:t>
                      </a:r>
                    </a:p>
                  </a:txBody>
                  <a:tcPr marL="67723" marR="67723" marT="0" marB="0"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7EAEB"/>
                    </a:solidFill>
                  </a:tcPr>
                </a:tc>
                <a:tc>
                  <a:txBody>
                    <a:bodyPr/>
                    <a:lstStyle/>
                    <a:p>
                      <a:pPr algn="r">
                        <a:lnSpc>
                          <a:spcPct val="100000"/>
                        </a:lnSpc>
                        <a:spcBef>
                          <a:spcPts val="0"/>
                        </a:spcBef>
                        <a:spcAft>
                          <a:spcPts val="0"/>
                        </a:spcAft>
                      </a:pPr>
                      <a:r>
                        <a:rPr lang="en-GB" sz="1800" dirty="0">
                          <a:solidFill>
                            <a:schemeClr val="tx1"/>
                          </a:solidFill>
                          <a:effectLst/>
                          <a:latin typeface="+mn-lt"/>
                        </a:rPr>
                        <a:t>£2,576</a:t>
                      </a:r>
                      <a:endParaRPr lang="en-GB" sz="1800" dirty="0">
                        <a:solidFill>
                          <a:schemeClr val="tx1"/>
                        </a:solidFill>
                        <a:effectLst/>
                        <a:latin typeface="+mn-lt"/>
                        <a:ea typeface="Calibri" panose="020F0502020204030204" pitchFamily="34" charset="0"/>
                      </a:endParaRPr>
                    </a:p>
                  </a:txBody>
                  <a:tcPr marL="21279" marR="21279" marT="0" marB="0" anchor="ctr">
                    <a:lnT w="38100" cap="flat" cmpd="sng" algn="ctr">
                      <a:solidFill>
                        <a:schemeClr val="bg1"/>
                      </a:solidFill>
                      <a:prstDash val="solid"/>
                      <a:round/>
                      <a:headEnd type="none" w="med" len="med"/>
                      <a:tailEnd type="none" w="med" len="med"/>
                    </a:lnT>
                    <a:solidFill>
                      <a:srgbClr val="CCD3D5"/>
                    </a:solidFill>
                  </a:tcPr>
                </a:tc>
                <a:tc>
                  <a:txBody>
                    <a:bodyPr/>
                    <a:lstStyle/>
                    <a:p>
                      <a:pPr algn="r">
                        <a:lnSpc>
                          <a:spcPct val="100000"/>
                        </a:lnSpc>
                        <a:spcBef>
                          <a:spcPts val="0"/>
                        </a:spcBef>
                        <a:spcAft>
                          <a:spcPts val="0"/>
                        </a:spcAft>
                      </a:pPr>
                      <a:r>
                        <a:rPr lang="en-GB" sz="1800" dirty="0">
                          <a:solidFill>
                            <a:schemeClr val="tx1"/>
                          </a:solidFill>
                          <a:effectLst/>
                          <a:latin typeface="+mn-lt"/>
                        </a:rPr>
                        <a:t>0.43</a:t>
                      </a:r>
                      <a:endParaRPr lang="en-GB" sz="1800" dirty="0">
                        <a:solidFill>
                          <a:schemeClr val="tx1"/>
                        </a:solidFill>
                        <a:effectLst/>
                        <a:latin typeface="+mn-lt"/>
                        <a:ea typeface="Calibri" panose="020F0502020204030204" pitchFamily="34" charset="0"/>
                      </a:endParaRPr>
                    </a:p>
                  </a:txBody>
                  <a:tcPr marL="21279" marR="21279" marT="0" marB="0" anchor="ctr">
                    <a:lnT w="38100" cap="flat" cmpd="sng" algn="ctr">
                      <a:solidFill>
                        <a:schemeClr val="bg1"/>
                      </a:solidFill>
                      <a:prstDash val="solid"/>
                      <a:round/>
                      <a:headEnd type="none" w="med" len="med"/>
                      <a:tailEnd type="none" w="med" len="med"/>
                    </a:lnT>
                    <a:solidFill>
                      <a:srgbClr val="CCD3D5"/>
                    </a:solidFill>
                  </a:tcPr>
                </a:tc>
                <a:tc rowSpan="2">
                  <a:txBody>
                    <a:bodyPr/>
                    <a:lstStyle/>
                    <a:p>
                      <a:pPr algn="r">
                        <a:lnSpc>
                          <a:spcPct val="100000"/>
                        </a:lnSpc>
                        <a:spcBef>
                          <a:spcPts val="0"/>
                        </a:spcBef>
                        <a:spcAft>
                          <a:spcPts val="0"/>
                        </a:spcAft>
                      </a:pPr>
                      <a:r>
                        <a:rPr lang="en-GB" sz="1800" dirty="0">
                          <a:solidFill>
                            <a:schemeClr val="tx1"/>
                          </a:solidFill>
                          <a:effectLst/>
                          <a:latin typeface="+mn-lt"/>
                        </a:rPr>
                        <a:t>£5,990</a:t>
                      </a:r>
                      <a:endParaRPr lang="en-GB" sz="1800" dirty="0">
                        <a:solidFill>
                          <a:schemeClr val="tx1"/>
                        </a:solidFill>
                        <a:effectLst/>
                        <a:latin typeface="+mn-lt"/>
                        <a:ea typeface="Calibri" panose="020F0502020204030204" pitchFamily="34" charset="0"/>
                      </a:endParaRPr>
                    </a:p>
                  </a:txBody>
                  <a:tcPr marL="21279" marR="21279" marT="0" marB="0"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7EAEB"/>
                    </a:solidFill>
                  </a:tcPr>
                </a:tc>
                <a:extLst>
                  <a:ext uri="{0D108BD9-81ED-4DB2-BD59-A6C34878D82A}">
                    <a16:rowId xmlns:a16="http://schemas.microsoft.com/office/drawing/2014/main" val="3530827623"/>
                  </a:ext>
                </a:extLst>
              </a:tr>
              <a:tr h="274320">
                <a:tc vMerge="1">
                  <a:txBody>
                    <a:bodyPr/>
                    <a:lstStyle/>
                    <a:p>
                      <a:endParaRPr lang="en-GB"/>
                    </a:p>
                  </a:txBody>
                  <a:tcPr/>
                </a:tc>
                <a:tc vMerge="1">
                  <a:txBody>
                    <a:bodyPr/>
                    <a:lstStyle/>
                    <a:p>
                      <a:endParaRPr lang="en-GB" dirty="0"/>
                    </a:p>
                  </a:txBody>
                  <a:tcPr>
                    <a:solidFill>
                      <a:srgbClr val="CCD3D5"/>
                    </a:solidFill>
                  </a:tcPr>
                </a:tc>
                <a:tc>
                  <a:txBody>
                    <a:bodyPr/>
                    <a:lstStyle/>
                    <a:p>
                      <a:pPr algn="ctr">
                        <a:lnSpc>
                          <a:spcPct val="100000"/>
                        </a:lnSpc>
                        <a:spcBef>
                          <a:spcPts val="0"/>
                        </a:spcBef>
                        <a:spcAft>
                          <a:spcPts val="0"/>
                        </a:spcAft>
                      </a:pPr>
                      <a:r>
                        <a:rPr lang="en-GB" sz="1800" dirty="0">
                          <a:solidFill>
                            <a:schemeClr val="tx1"/>
                          </a:solidFill>
                          <a:effectLst/>
                          <a:latin typeface="+mn-lt"/>
                          <a:ea typeface="Calibri" panose="020F0502020204030204" pitchFamily="34" charset="0"/>
                        </a:rPr>
                        <a:t>-</a:t>
                      </a:r>
                    </a:p>
                  </a:txBody>
                  <a:tcPr marL="21279" marR="21279" marT="0" marB="0" anchor="ctr">
                    <a:lnB w="38100" cap="flat" cmpd="sng" algn="ctr">
                      <a:solidFill>
                        <a:schemeClr val="bg1"/>
                      </a:solidFill>
                      <a:prstDash val="solid"/>
                      <a:round/>
                      <a:headEnd type="none" w="med" len="med"/>
                      <a:tailEnd type="none" w="med" len="med"/>
                    </a:lnB>
                    <a:solidFill>
                      <a:srgbClr val="E7EAEB"/>
                    </a:solidFill>
                  </a:tcPr>
                </a:tc>
                <a:tc>
                  <a:txBody>
                    <a:bodyPr/>
                    <a:lstStyle/>
                    <a:p>
                      <a:pPr algn="ctr">
                        <a:lnSpc>
                          <a:spcPct val="100000"/>
                        </a:lnSpc>
                        <a:spcBef>
                          <a:spcPts val="0"/>
                        </a:spcBef>
                        <a:spcAft>
                          <a:spcPts val="0"/>
                        </a:spcAft>
                      </a:pPr>
                      <a:r>
                        <a:rPr lang="en-GB" sz="1800" dirty="0">
                          <a:solidFill>
                            <a:schemeClr val="tx1"/>
                          </a:solidFill>
                          <a:effectLst/>
                          <a:latin typeface="+mn-lt"/>
                          <a:ea typeface="Calibri" panose="020F0502020204030204" pitchFamily="34" charset="0"/>
                        </a:rPr>
                        <a:t>-</a:t>
                      </a:r>
                    </a:p>
                  </a:txBody>
                  <a:tcPr marL="21279" marR="21279" marT="0" marB="0" anchor="ctr">
                    <a:lnB w="38100" cap="flat" cmpd="sng" algn="ctr">
                      <a:solidFill>
                        <a:schemeClr val="bg1"/>
                      </a:solidFill>
                      <a:prstDash val="solid"/>
                      <a:round/>
                      <a:headEnd type="none" w="med" len="med"/>
                      <a:tailEnd type="none" w="med" len="med"/>
                    </a:lnB>
                    <a:solidFill>
                      <a:srgbClr val="E7EAEB"/>
                    </a:solidFill>
                  </a:tcPr>
                </a:tc>
                <a:tc vMerge="1">
                  <a:txBody>
                    <a:bodyPr/>
                    <a:lstStyle/>
                    <a:p>
                      <a:endParaRPr lang="en-GB"/>
                    </a:p>
                  </a:txBody>
                  <a:tcPr/>
                </a:tc>
                <a:extLst>
                  <a:ext uri="{0D108BD9-81ED-4DB2-BD59-A6C34878D82A}">
                    <a16:rowId xmlns:a16="http://schemas.microsoft.com/office/drawing/2014/main" val="4100149345"/>
                  </a:ext>
                </a:extLst>
              </a:tr>
              <a:tr h="551374">
                <a:tc rowSpan="2">
                  <a:txBody>
                    <a:bodyPr/>
                    <a:lstStyle/>
                    <a:p>
                      <a:pPr algn="l">
                        <a:lnSpc>
                          <a:spcPct val="100000"/>
                        </a:lnSpc>
                        <a:spcBef>
                          <a:spcPts val="0"/>
                        </a:spcBef>
                        <a:spcAft>
                          <a:spcPts val="0"/>
                        </a:spcAft>
                      </a:pPr>
                      <a:r>
                        <a:rPr lang="en-GB" sz="1800" b="1" u="sng" dirty="0">
                          <a:effectLst/>
                          <a:latin typeface="+mn-lt"/>
                        </a:rPr>
                        <a:t>Subgroup 3 (</a:t>
                      </a:r>
                      <a:r>
                        <a:rPr lang="en-GB" sz="1800" b="1" u="sng" dirty="0" err="1">
                          <a:effectLst/>
                          <a:latin typeface="+mn-lt"/>
                        </a:rPr>
                        <a:t>uACR</a:t>
                      </a:r>
                      <a:r>
                        <a:rPr lang="en-GB" sz="1800" b="1" u="sng" dirty="0">
                          <a:effectLst/>
                          <a:latin typeface="+mn-lt"/>
                        </a:rPr>
                        <a:t> &lt;22.6 mg/mmol without T2DM)</a:t>
                      </a:r>
                    </a:p>
                    <a:p>
                      <a:pPr algn="l">
                        <a:lnSpc>
                          <a:spcPct val="100000"/>
                        </a:lnSpc>
                        <a:spcBef>
                          <a:spcPts val="0"/>
                        </a:spcBef>
                        <a:spcAft>
                          <a:spcPts val="0"/>
                        </a:spcAft>
                      </a:pPr>
                      <a:r>
                        <a:rPr lang="en-GB" sz="1600" b="0" dirty="0">
                          <a:effectLst/>
                          <a:latin typeface="+mn-lt"/>
                        </a:rPr>
                        <a:t>Risk equations from DECLARE</a:t>
                      </a:r>
                      <a:r>
                        <a:rPr lang="en-GB" sz="1600" b="0" baseline="-25000" dirty="0">
                          <a:effectLst/>
                          <a:latin typeface="+mn-lt"/>
                        </a:rPr>
                        <a:t>CKD</a:t>
                      </a:r>
                      <a:r>
                        <a:rPr lang="en-GB" sz="1600" b="0" dirty="0">
                          <a:effectLst/>
                          <a:latin typeface="+mn-lt"/>
                        </a:rPr>
                        <a:t> with non-diabetes correction factor, adjusted to newly-defined CPRD dataset </a:t>
                      </a:r>
                    </a:p>
                  </a:txBody>
                  <a:tcPr marL="21279" marR="21279" marT="0" marB="0" anchor="ctr"/>
                </a:tc>
                <a:tc rowSpan="2">
                  <a:txBody>
                    <a:bodyPr/>
                    <a:lstStyle/>
                    <a:p>
                      <a:pPr algn="ctr">
                        <a:lnSpc>
                          <a:spcPct val="100000"/>
                        </a:lnSpc>
                        <a:spcAft>
                          <a:spcPts val="0"/>
                        </a:spcAft>
                      </a:pPr>
                      <a:r>
                        <a:rPr lang="en-GB" sz="1800" b="0" u="sng" dirty="0">
                          <a:solidFill>
                            <a:srgbClr val="000000"/>
                          </a:solidFill>
                          <a:effectLst/>
                          <a:highlight>
                            <a:srgbClr val="000000"/>
                          </a:highlight>
                          <a:latin typeface="+mn-lt"/>
                          <a:ea typeface="Calibri" panose="020F0502020204030204" pitchFamily="34" charset="0"/>
                          <a:cs typeface="Arial" panose="020B0604020202020204" pitchFamily="34" charset="0"/>
                        </a:rPr>
                        <a:t>*****</a:t>
                      </a:r>
                    </a:p>
                  </a:txBody>
                  <a:tcPr marL="67723" marR="67723" marT="0" marB="0" anchor="ctr">
                    <a:lnR w="31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E7EAEB"/>
                    </a:solidFill>
                  </a:tcPr>
                </a:tc>
                <a:tc>
                  <a:txBody>
                    <a:bodyPr/>
                    <a:lstStyle/>
                    <a:p>
                      <a:pPr algn="r">
                        <a:lnSpc>
                          <a:spcPct val="100000"/>
                        </a:lnSpc>
                        <a:spcBef>
                          <a:spcPts val="0"/>
                        </a:spcBef>
                        <a:spcAft>
                          <a:spcPts val="0"/>
                        </a:spcAft>
                      </a:pPr>
                      <a:r>
                        <a:rPr lang="en-GB" sz="1800" b="0" dirty="0">
                          <a:solidFill>
                            <a:schemeClr val="tx1"/>
                          </a:solidFill>
                          <a:effectLst/>
                          <a:latin typeface="+mn-lt"/>
                        </a:rPr>
                        <a:t>£1,512</a:t>
                      </a:r>
                      <a:endParaRPr lang="en-GB" sz="1800" b="0" dirty="0">
                        <a:solidFill>
                          <a:schemeClr val="tx1"/>
                        </a:solidFill>
                        <a:effectLst/>
                        <a:latin typeface="+mn-lt"/>
                        <a:ea typeface="Calibri" panose="020F0502020204030204" pitchFamily="34" charset="0"/>
                      </a:endParaRPr>
                    </a:p>
                  </a:txBody>
                  <a:tcPr marL="21279" marR="21279" marT="0" marB="0" anchor="ctr">
                    <a:lnL w="31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CCD3D5"/>
                    </a:solidFill>
                  </a:tcPr>
                </a:tc>
                <a:tc>
                  <a:txBody>
                    <a:bodyPr/>
                    <a:lstStyle/>
                    <a:p>
                      <a:pPr algn="r">
                        <a:lnSpc>
                          <a:spcPct val="100000"/>
                        </a:lnSpc>
                        <a:spcBef>
                          <a:spcPts val="0"/>
                        </a:spcBef>
                        <a:spcAft>
                          <a:spcPts val="0"/>
                        </a:spcAft>
                      </a:pPr>
                      <a:r>
                        <a:rPr lang="en-GB" sz="1800" b="0" dirty="0">
                          <a:solidFill>
                            <a:schemeClr val="tx1"/>
                          </a:solidFill>
                          <a:effectLst/>
                          <a:latin typeface="+mn-lt"/>
                        </a:rPr>
                        <a:t>0.09</a:t>
                      </a:r>
                      <a:endParaRPr lang="en-GB" sz="1800" b="0" dirty="0">
                        <a:solidFill>
                          <a:schemeClr val="tx1"/>
                        </a:solidFill>
                        <a:effectLst/>
                        <a:latin typeface="+mn-lt"/>
                        <a:ea typeface="Calibri" panose="020F0502020204030204" pitchFamily="34" charset="0"/>
                      </a:endParaRPr>
                    </a:p>
                  </a:txBody>
                  <a:tcPr marL="21279" marR="21279" marT="0" marB="0" anchor="ctr">
                    <a:lnR w="63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CCD3D5"/>
                    </a:solidFill>
                  </a:tcPr>
                </a:tc>
                <a:tc rowSpan="2">
                  <a:txBody>
                    <a:bodyPr/>
                    <a:lstStyle/>
                    <a:p>
                      <a:pPr algn="r">
                        <a:lnSpc>
                          <a:spcPct val="100000"/>
                        </a:lnSpc>
                        <a:spcBef>
                          <a:spcPts val="0"/>
                        </a:spcBef>
                        <a:spcAft>
                          <a:spcPts val="0"/>
                        </a:spcAft>
                      </a:pPr>
                      <a:r>
                        <a:rPr lang="en-GB" sz="1800" dirty="0">
                          <a:solidFill>
                            <a:schemeClr val="tx1"/>
                          </a:solidFill>
                          <a:effectLst/>
                          <a:latin typeface="+mn-lt"/>
                        </a:rPr>
                        <a:t>£17,139</a:t>
                      </a:r>
                      <a:endParaRPr lang="en-GB" sz="1800" dirty="0">
                        <a:solidFill>
                          <a:schemeClr val="tx1"/>
                        </a:solidFill>
                        <a:effectLst/>
                        <a:latin typeface="+mn-lt"/>
                        <a:ea typeface="Calibri" panose="020F0502020204030204" pitchFamily="34" charset="0"/>
                      </a:endParaRPr>
                    </a:p>
                  </a:txBody>
                  <a:tcPr marL="21279" marR="21279" marT="0" marB="0" anchor="ctr">
                    <a:lnL w="63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rgbClr val="E7EAEB"/>
                    </a:solidFill>
                  </a:tcPr>
                </a:tc>
                <a:extLst>
                  <a:ext uri="{0D108BD9-81ED-4DB2-BD59-A6C34878D82A}">
                    <a16:rowId xmlns:a16="http://schemas.microsoft.com/office/drawing/2014/main" val="176972292"/>
                  </a:ext>
                </a:extLst>
              </a:tr>
              <a:tr h="274320">
                <a:tc vMerge="1">
                  <a:txBody>
                    <a:bodyPr/>
                    <a:lstStyle/>
                    <a:p>
                      <a:endParaRPr lang="en-GB" dirty="0"/>
                    </a:p>
                  </a:txBody>
                  <a:tcPr/>
                </a:tc>
                <a:tc vMerge="1">
                  <a:txBody>
                    <a:bodyPr/>
                    <a:lstStyle/>
                    <a:p>
                      <a:endParaRPr lang="en-GB" dirty="0"/>
                    </a:p>
                  </a:txBody>
                  <a:tcPr>
                    <a:solidFill>
                      <a:srgbClr val="E7EAEB"/>
                    </a:solidFill>
                  </a:tcPr>
                </a:tc>
                <a:tc>
                  <a:txBody>
                    <a:bodyPr/>
                    <a:lstStyle/>
                    <a:p>
                      <a:pPr algn="ctr">
                        <a:lnSpc>
                          <a:spcPct val="100000"/>
                        </a:lnSpc>
                        <a:spcBef>
                          <a:spcPts val="0"/>
                        </a:spcBef>
                        <a:spcAft>
                          <a:spcPts val="0"/>
                        </a:spcAft>
                      </a:pPr>
                      <a:r>
                        <a:rPr lang="en-GB" sz="1800" b="0" dirty="0">
                          <a:solidFill>
                            <a:schemeClr val="tx1"/>
                          </a:solidFill>
                          <a:effectLst/>
                          <a:latin typeface="+mn-lt"/>
                          <a:ea typeface="Calibri" panose="020F0502020204030204" pitchFamily="34" charset="0"/>
                        </a:rPr>
                        <a:t>-</a:t>
                      </a:r>
                    </a:p>
                  </a:txBody>
                  <a:tcPr marL="21279" marR="21279" marT="0" marB="0" anchor="ctr">
                    <a:lnT w="6350" cap="flat" cmpd="sng" algn="ctr">
                      <a:solidFill>
                        <a:schemeClr val="bg1"/>
                      </a:solidFill>
                      <a:prstDash val="solid"/>
                      <a:round/>
                      <a:headEnd type="none" w="med" len="med"/>
                      <a:tailEnd type="none" w="med" len="med"/>
                    </a:lnT>
                    <a:solidFill>
                      <a:srgbClr val="E7EAEB"/>
                    </a:solidFill>
                  </a:tcPr>
                </a:tc>
                <a:tc>
                  <a:txBody>
                    <a:bodyPr/>
                    <a:lstStyle/>
                    <a:p>
                      <a:pPr algn="ctr">
                        <a:lnSpc>
                          <a:spcPct val="100000"/>
                        </a:lnSpc>
                        <a:spcBef>
                          <a:spcPts val="0"/>
                        </a:spcBef>
                        <a:spcAft>
                          <a:spcPts val="0"/>
                        </a:spcAft>
                      </a:pPr>
                      <a:r>
                        <a:rPr lang="en-GB" sz="1800" b="0" dirty="0">
                          <a:solidFill>
                            <a:schemeClr val="tx1"/>
                          </a:solidFill>
                          <a:effectLst/>
                          <a:latin typeface="+mn-lt"/>
                          <a:ea typeface="Calibri" panose="020F0502020204030204" pitchFamily="34" charset="0"/>
                        </a:rPr>
                        <a:t>-</a:t>
                      </a:r>
                    </a:p>
                  </a:txBody>
                  <a:tcPr marL="21279" marR="21279" marT="0" marB="0" anchor="ctr">
                    <a:lnT w="6350" cap="flat" cmpd="sng" algn="ctr">
                      <a:solidFill>
                        <a:schemeClr val="bg1"/>
                      </a:solidFill>
                      <a:prstDash val="solid"/>
                      <a:round/>
                      <a:headEnd type="none" w="med" len="med"/>
                      <a:tailEnd type="none" w="med" len="med"/>
                    </a:lnT>
                    <a:solidFill>
                      <a:srgbClr val="E7EAEB"/>
                    </a:solidFill>
                  </a:tcPr>
                </a:tc>
                <a:tc vMerge="1">
                  <a:txBody>
                    <a:bodyPr/>
                    <a:lstStyle/>
                    <a:p>
                      <a:endParaRPr lang="en-GB"/>
                    </a:p>
                  </a:txBody>
                  <a:tcPr/>
                </a:tc>
                <a:extLst>
                  <a:ext uri="{0D108BD9-81ED-4DB2-BD59-A6C34878D82A}">
                    <a16:rowId xmlns:a16="http://schemas.microsoft.com/office/drawing/2014/main" val="852665976"/>
                  </a:ext>
                </a:extLst>
              </a:tr>
            </a:tbl>
          </a:graphicData>
        </a:graphic>
      </p:graphicFrame>
      <p:graphicFrame>
        <p:nvGraphicFramePr>
          <p:cNvPr id="15" name="Table 14">
            <a:extLst>
              <a:ext uri="{FF2B5EF4-FFF2-40B4-BE49-F238E27FC236}">
                <a16:creationId xmlns:a16="http://schemas.microsoft.com/office/drawing/2014/main" id="{3D25B463-DA00-4BE0-86CA-DACBA006299E}"/>
              </a:ext>
            </a:extLst>
          </p:cNvPr>
          <p:cNvGraphicFramePr>
            <a:graphicFrameLocks noGrp="1"/>
          </p:cNvGraphicFramePr>
          <p:nvPr>
            <p:extLst>
              <p:ext uri="{D42A27DB-BD31-4B8C-83A1-F6EECF244321}">
                <p14:modId xmlns:p14="http://schemas.microsoft.com/office/powerpoint/2010/main" val="4239170109"/>
              </p:ext>
            </p:extLst>
          </p:nvPr>
        </p:nvGraphicFramePr>
        <p:xfrm>
          <a:off x="528955" y="1562990"/>
          <a:ext cx="9700895" cy="1097280"/>
        </p:xfrm>
        <a:graphic>
          <a:graphicData uri="http://schemas.openxmlformats.org/drawingml/2006/table">
            <a:tbl>
              <a:tblPr firstRow="1" firstCol="1" lastRow="1" lastCol="1" bandRow="1" bandCol="1">
                <a:tableStyleId>{F5AB1C69-6EDB-4FF4-983F-18BD219EF322}</a:tableStyleId>
              </a:tblPr>
              <a:tblGrid>
                <a:gridCol w="6212087">
                  <a:extLst>
                    <a:ext uri="{9D8B030D-6E8A-4147-A177-3AD203B41FA5}">
                      <a16:colId xmlns:a16="http://schemas.microsoft.com/office/drawing/2014/main" val="1035413778"/>
                    </a:ext>
                  </a:extLst>
                </a:gridCol>
                <a:gridCol w="1265274">
                  <a:extLst>
                    <a:ext uri="{9D8B030D-6E8A-4147-A177-3AD203B41FA5}">
                      <a16:colId xmlns:a16="http://schemas.microsoft.com/office/drawing/2014/main" val="3343518847"/>
                    </a:ext>
                  </a:extLst>
                </a:gridCol>
                <a:gridCol w="999461">
                  <a:extLst>
                    <a:ext uri="{9D8B030D-6E8A-4147-A177-3AD203B41FA5}">
                      <a16:colId xmlns:a16="http://schemas.microsoft.com/office/drawing/2014/main" val="2723775055"/>
                    </a:ext>
                  </a:extLst>
                </a:gridCol>
                <a:gridCol w="1224073">
                  <a:extLst>
                    <a:ext uri="{9D8B030D-6E8A-4147-A177-3AD203B41FA5}">
                      <a16:colId xmlns:a16="http://schemas.microsoft.com/office/drawing/2014/main" val="2183179119"/>
                    </a:ext>
                  </a:extLst>
                </a:gridCol>
              </a:tblGrid>
              <a:tr h="224582">
                <a:tc>
                  <a:txBody>
                    <a:bodyPr/>
                    <a:lstStyle/>
                    <a:p>
                      <a:pPr algn="l">
                        <a:lnSpc>
                          <a:spcPct val="100000"/>
                        </a:lnSpc>
                        <a:spcBef>
                          <a:spcPts val="0"/>
                        </a:spcBef>
                        <a:spcAft>
                          <a:spcPts val="0"/>
                        </a:spcAft>
                      </a:pPr>
                      <a:endParaRPr lang="en-GB" sz="1800" b="1" dirty="0">
                        <a:effectLst/>
                        <a:latin typeface="Arial Bold" panose="020B0704020202020204" pitchFamily="34" charset="0"/>
                        <a:ea typeface="SimSun" panose="02010600030101010101" pitchFamily="2" charset="-122"/>
                        <a:cs typeface="Arial" panose="020B0604020202020204" pitchFamily="34" charset="0"/>
                      </a:endParaRPr>
                    </a:p>
                  </a:txBody>
                  <a:tcPr marL="21279" marR="21279" marT="0" marB="0" anchor="ctr">
                    <a:solidFill>
                      <a:schemeClr val="bg2"/>
                    </a:solidFill>
                  </a:tcPr>
                </a:tc>
                <a:tc>
                  <a:txBody>
                    <a:bodyPr/>
                    <a:lstStyle/>
                    <a:p>
                      <a:pPr algn="r">
                        <a:lnSpc>
                          <a:spcPct val="100000"/>
                        </a:lnSpc>
                        <a:spcBef>
                          <a:spcPts val="0"/>
                        </a:spcBef>
                        <a:spcAft>
                          <a:spcPts val="0"/>
                        </a:spcAft>
                      </a:pPr>
                      <a:r>
                        <a:rPr lang="en-GB" sz="1800" dirty="0" err="1">
                          <a:effectLst/>
                        </a:rPr>
                        <a:t>ΔCosts</a:t>
                      </a:r>
                      <a:r>
                        <a:rPr lang="en-GB" sz="1800" dirty="0">
                          <a:effectLst/>
                        </a:rPr>
                        <a:t> (£)</a:t>
                      </a:r>
                      <a:endParaRPr lang="en-GB" sz="1800" b="1" dirty="0">
                        <a:effectLst/>
                        <a:latin typeface="Arial Bold" panose="020B0704020202020204" pitchFamily="34" charset="0"/>
                        <a:ea typeface="SimSun" panose="02010600030101010101" pitchFamily="2" charset="-122"/>
                        <a:cs typeface="Arial" panose="020B0604020202020204" pitchFamily="34" charset="0"/>
                      </a:endParaRPr>
                    </a:p>
                  </a:txBody>
                  <a:tcPr marL="21279" marR="21279" marT="0" marB="0" anchor="ctr"/>
                </a:tc>
                <a:tc>
                  <a:txBody>
                    <a:bodyPr/>
                    <a:lstStyle/>
                    <a:p>
                      <a:pPr algn="r">
                        <a:lnSpc>
                          <a:spcPct val="100000"/>
                        </a:lnSpc>
                        <a:spcBef>
                          <a:spcPts val="0"/>
                        </a:spcBef>
                        <a:spcAft>
                          <a:spcPts val="0"/>
                        </a:spcAft>
                      </a:pPr>
                      <a:r>
                        <a:rPr lang="en-GB" sz="1800">
                          <a:effectLst/>
                        </a:rPr>
                        <a:t>ΔQALYs</a:t>
                      </a:r>
                      <a:endParaRPr lang="en-GB" sz="1800" b="1">
                        <a:effectLst/>
                        <a:latin typeface="Arial Bold" panose="020B0704020202020204" pitchFamily="34" charset="0"/>
                        <a:ea typeface="SimSun" panose="02010600030101010101" pitchFamily="2" charset="-122"/>
                        <a:cs typeface="Arial" panose="020B0604020202020204" pitchFamily="34" charset="0"/>
                      </a:endParaRPr>
                    </a:p>
                  </a:txBody>
                  <a:tcPr marL="21279" marR="21279" marT="0" marB="0" anchor="ctr"/>
                </a:tc>
                <a:tc>
                  <a:txBody>
                    <a:bodyPr/>
                    <a:lstStyle/>
                    <a:p>
                      <a:pPr algn="r">
                        <a:lnSpc>
                          <a:spcPct val="100000"/>
                        </a:lnSpc>
                        <a:spcBef>
                          <a:spcPts val="0"/>
                        </a:spcBef>
                        <a:spcAft>
                          <a:spcPts val="0"/>
                        </a:spcAft>
                      </a:pPr>
                      <a:r>
                        <a:rPr lang="en-GB" sz="1800" dirty="0">
                          <a:effectLst/>
                        </a:rPr>
                        <a:t>ICER</a:t>
                      </a:r>
                      <a:endParaRPr lang="en-GB" sz="1800" b="1" dirty="0">
                        <a:effectLst/>
                        <a:latin typeface="Arial Bold" panose="020B0704020202020204" pitchFamily="34" charset="0"/>
                        <a:ea typeface="SimSun" panose="02010600030101010101" pitchFamily="2" charset="-122"/>
                        <a:cs typeface="Arial" panose="020B0604020202020204" pitchFamily="34" charset="0"/>
                      </a:endParaRPr>
                    </a:p>
                  </a:txBody>
                  <a:tcPr marL="21279" marR="21279" marT="0" marB="0" anchor="ctr"/>
                </a:tc>
                <a:extLst>
                  <a:ext uri="{0D108BD9-81ED-4DB2-BD59-A6C34878D82A}">
                    <a16:rowId xmlns:a16="http://schemas.microsoft.com/office/drawing/2014/main" val="2032623269"/>
                  </a:ext>
                </a:extLst>
              </a:tr>
              <a:tr h="44657">
                <a:tc rowSpan="2">
                  <a:txBody>
                    <a:bodyPr/>
                    <a:lstStyle/>
                    <a:p>
                      <a:pPr algn="l">
                        <a:lnSpc>
                          <a:spcPct val="100000"/>
                        </a:lnSpc>
                        <a:spcBef>
                          <a:spcPts val="0"/>
                        </a:spcBef>
                        <a:spcAft>
                          <a:spcPts val="0"/>
                        </a:spcAft>
                      </a:pPr>
                      <a:r>
                        <a:rPr lang="en-GB" sz="1800" b="0" u="sng" dirty="0">
                          <a:effectLst/>
                        </a:rPr>
                        <a:t>Overall population (mean age = </a:t>
                      </a:r>
                      <a:r>
                        <a:rPr lang="en-GB" sz="1800" b="0" u="sng" dirty="0">
                          <a:solidFill>
                            <a:schemeClr val="bg1"/>
                          </a:solidFill>
                          <a:effectLst/>
                        </a:rPr>
                        <a:t>72.9</a:t>
                      </a:r>
                      <a:r>
                        <a:rPr lang="en-GB" sz="1800" b="0" u="sng" dirty="0">
                          <a:effectLst/>
                        </a:rPr>
                        <a:t> years):</a:t>
                      </a:r>
                    </a:p>
                    <a:p>
                      <a:pPr algn="l">
                        <a:lnSpc>
                          <a:spcPct val="100000"/>
                        </a:lnSpc>
                        <a:spcBef>
                          <a:spcPts val="0"/>
                        </a:spcBef>
                        <a:spcAft>
                          <a:spcPts val="0"/>
                        </a:spcAft>
                      </a:pPr>
                      <a:r>
                        <a:rPr lang="en-GB" sz="1800" b="0" dirty="0">
                          <a:effectLst/>
                        </a:rPr>
                        <a:t>Risk equations from the DAPA-CKD and DECLARE</a:t>
                      </a:r>
                      <a:r>
                        <a:rPr lang="en-GB" sz="1800" b="0" baseline="-25000" dirty="0">
                          <a:effectLst/>
                        </a:rPr>
                        <a:t>CKD</a:t>
                      </a:r>
                      <a:r>
                        <a:rPr lang="en-GB" sz="1800" b="0" dirty="0">
                          <a:effectLst/>
                        </a:rPr>
                        <a:t> combined dataset, adjusted to newly-defined CPRD dataset </a:t>
                      </a:r>
                      <a:endParaRPr lang="en-GB" sz="1800" b="0" dirty="0">
                        <a:effectLst/>
                        <a:latin typeface="Arial" panose="020B0604020202020204" pitchFamily="34" charset="0"/>
                        <a:ea typeface="Calibri" panose="020F0502020204030204" pitchFamily="34" charset="0"/>
                      </a:endParaRPr>
                    </a:p>
                  </a:txBody>
                  <a:tcPr marL="21279" marR="21279" marT="0" marB="0" anchor="ctr">
                    <a:lnR w="12700" cap="flat" cmpd="sng" algn="ctr">
                      <a:solidFill>
                        <a:schemeClr val="bg1"/>
                      </a:solidFill>
                      <a:prstDash val="solid"/>
                      <a:round/>
                      <a:headEnd type="none" w="med" len="med"/>
                      <a:tailEnd type="none" w="med" len="med"/>
                    </a:lnR>
                  </a:tcPr>
                </a:tc>
                <a:tc>
                  <a:txBody>
                    <a:bodyPr/>
                    <a:lstStyle/>
                    <a:p>
                      <a:pPr algn="r">
                        <a:lnSpc>
                          <a:spcPct val="100000"/>
                        </a:lnSpc>
                        <a:spcBef>
                          <a:spcPts val="0"/>
                        </a:spcBef>
                        <a:spcAft>
                          <a:spcPts val="0"/>
                        </a:spcAft>
                      </a:pPr>
                      <a:r>
                        <a:rPr lang="en-GB" sz="1800" b="0" dirty="0">
                          <a:solidFill>
                            <a:schemeClr val="tx1"/>
                          </a:solidFill>
                          <a:effectLst/>
                        </a:rPr>
                        <a:t>£1,974</a:t>
                      </a:r>
                      <a:endParaRPr lang="en-GB" sz="1800" b="0" dirty="0">
                        <a:solidFill>
                          <a:schemeClr val="tx1"/>
                        </a:solidFill>
                        <a:effectLst/>
                        <a:latin typeface="Arial" panose="020B0604020202020204" pitchFamily="34" charset="0"/>
                        <a:ea typeface="Calibri" panose="020F0502020204030204" pitchFamily="34" charset="0"/>
                      </a:endParaRPr>
                    </a:p>
                  </a:txBody>
                  <a:tcPr marL="21279" marR="21279" marT="0" marB="0"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CCD3D5"/>
                    </a:solidFill>
                  </a:tcPr>
                </a:tc>
                <a:tc>
                  <a:txBody>
                    <a:bodyPr/>
                    <a:lstStyle/>
                    <a:p>
                      <a:pPr algn="r">
                        <a:lnSpc>
                          <a:spcPct val="100000"/>
                        </a:lnSpc>
                        <a:spcBef>
                          <a:spcPts val="0"/>
                        </a:spcBef>
                        <a:spcAft>
                          <a:spcPts val="0"/>
                        </a:spcAft>
                      </a:pPr>
                      <a:r>
                        <a:rPr lang="en-GB" sz="1800" b="0" dirty="0">
                          <a:solidFill>
                            <a:schemeClr val="tx1"/>
                          </a:solidFill>
                          <a:effectLst/>
                        </a:rPr>
                        <a:t>0.33</a:t>
                      </a:r>
                      <a:endParaRPr lang="en-GB" sz="1800" b="0" dirty="0">
                        <a:solidFill>
                          <a:schemeClr val="tx1"/>
                        </a:solidFill>
                        <a:effectLst/>
                        <a:latin typeface="Arial" panose="020B0604020202020204" pitchFamily="34" charset="0"/>
                        <a:ea typeface="Calibri" panose="020F0502020204030204" pitchFamily="34" charset="0"/>
                      </a:endParaRPr>
                    </a:p>
                  </a:txBody>
                  <a:tcPr marL="21279" marR="21279" marT="0" marB="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CCD3D5"/>
                    </a:solidFill>
                  </a:tcPr>
                </a:tc>
                <a:tc rowSpan="2">
                  <a:txBody>
                    <a:bodyPr/>
                    <a:lstStyle/>
                    <a:p>
                      <a:pPr algn="r">
                        <a:lnSpc>
                          <a:spcPct val="100000"/>
                        </a:lnSpc>
                        <a:spcBef>
                          <a:spcPts val="0"/>
                        </a:spcBef>
                        <a:spcAft>
                          <a:spcPts val="0"/>
                        </a:spcAft>
                      </a:pPr>
                      <a:r>
                        <a:rPr lang="en-GB" sz="1800" b="1" dirty="0">
                          <a:solidFill>
                            <a:schemeClr val="tx1"/>
                          </a:solidFill>
                          <a:effectLst/>
                        </a:rPr>
                        <a:t>£5,948</a:t>
                      </a:r>
                      <a:endParaRPr lang="en-GB" sz="1800" b="1" dirty="0">
                        <a:solidFill>
                          <a:schemeClr val="tx1"/>
                        </a:solidFill>
                        <a:effectLst/>
                        <a:latin typeface="Arial" panose="020B0604020202020204" pitchFamily="34" charset="0"/>
                        <a:ea typeface="Calibri" panose="020F0502020204030204" pitchFamily="34" charset="0"/>
                      </a:endParaRPr>
                    </a:p>
                  </a:txBody>
                  <a:tcPr marL="21279" marR="21279" marT="0" marB="0" anchor="ctr">
                    <a:lnL w="12700" cap="flat" cmpd="sng" algn="ctr">
                      <a:solidFill>
                        <a:schemeClr val="bg1"/>
                      </a:solidFill>
                      <a:prstDash val="solid"/>
                      <a:round/>
                      <a:headEnd type="none" w="med" len="med"/>
                      <a:tailEnd type="none" w="med" len="med"/>
                    </a:lnL>
                    <a:solidFill>
                      <a:srgbClr val="E7EAEB"/>
                    </a:solidFill>
                  </a:tcPr>
                </a:tc>
                <a:extLst>
                  <a:ext uri="{0D108BD9-81ED-4DB2-BD59-A6C34878D82A}">
                    <a16:rowId xmlns:a16="http://schemas.microsoft.com/office/drawing/2014/main" val="1903346921"/>
                  </a:ext>
                </a:extLst>
              </a:tr>
              <a:tr h="0">
                <a:tc vMerge="1">
                  <a:txBody>
                    <a:bodyPr/>
                    <a:lstStyle/>
                    <a:p>
                      <a:endParaRPr lang="en-GB"/>
                    </a:p>
                  </a:txBody>
                  <a:tcPr/>
                </a:tc>
                <a:tc>
                  <a:txBody>
                    <a:bodyPr/>
                    <a:lstStyle/>
                    <a:p>
                      <a:pPr algn="ctr">
                        <a:lnSpc>
                          <a:spcPct val="100000"/>
                        </a:lnSpc>
                        <a:spcBef>
                          <a:spcPts val="0"/>
                        </a:spcBef>
                        <a:spcAft>
                          <a:spcPts val="0"/>
                        </a:spcAft>
                      </a:pPr>
                      <a:r>
                        <a:rPr lang="en-GB" sz="1800" b="0" dirty="0">
                          <a:solidFill>
                            <a:schemeClr val="tx1"/>
                          </a:solidFill>
                          <a:effectLst/>
                          <a:latin typeface="Arial" panose="020B0604020202020204" pitchFamily="34" charset="0"/>
                          <a:ea typeface="Calibri" panose="020F0502020204030204" pitchFamily="34" charset="0"/>
                        </a:rPr>
                        <a:t>-</a:t>
                      </a:r>
                    </a:p>
                  </a:txBody>
                  <a:tcPr marL="21279" marR="21279" marT="0" marB="0" anchor="ctr">
                    <a:lnT w="12700" cap="flat" cmpd="sng" algn="ctr">
                      <a:solidFill>
                        <a:schemeClr val="bg1"/>
                      </a:solidFill>
                      <a:prstDash val="solid"/>
                      <a:round/>
                      <a:headEnd type="none" w="med" len="med"/>
                      <a:tailEnd type="none" w="med" len="med"/>
                    </a:lnT>
                    <a:solidFill>
                      <a:srgbClr val="E7EAEB"/>
                    </a:solidFill>
                  </a:tcPr>
                </a:tc>
                <a:tc>
                  <a:txBody>
                    <a:bodyPr/>
                    <a:lstStyle/>
                    <a:p>
                      <a:pPr algn="ctr">
                        <a:lnSpc>
                          <a:spcPct val="100000"/>
                        </a:lnSpc>
                        <a:spcBef>
                          <a:spcPts val="0"/>
                        </a:spcBef>
                        <a:spcAft>
                          <a:spcPts val="0"/>
                        </a:spcAft>
                      </a:pPr>
                      <a:r>
                        <a:rPr lang="en-GB" sz="1800" b="0" dirty="0">
                          <a:solidFill>
                            <a:schemeClr val="tx1"/>
                          </a:solidFill>
                          <a:effectLst/>
                          <a:latin typeface="Arial" panose="020B0604020202020204" pitchFamily="34" charset="0"/>
                          <a:ea typeface="Calibri" panose="020F0502020204030204" pitchFamily="34" charset="0"/>
                        </a:rPr>
                        <a:t>-</a:t>
                      </a:r>
                    </a:p>
                  </a:txBody>
                  <a:tcPr marL="21279" marR="21279" marT="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7EAEB"/>
                    </a:solidFill>
                  </a:tcPr>
                </a:tc>
                <a:tc vMerge="1">
                  <a:txBody>
                    <a:bodyPr/>
                    <a:lstStyle/>
                    <a:p>
                      <a:pPr algn="ctr">
                        <a:lnSpc>
                          <a:spcPct val="100000"/>
                        </a:lnSpc>
                        <a:spcBef>
                          <a:spcPts val="0"/>
                        </a:spcBef>
                        <a:spcAft>
                          <a:spcPts val="0"/>
                        </a:spcAft>
                      </a:pPr>
                      <a:endParaRPr lang="en-GB" sz="1800" b="1" dirty="0">
                        <a:solidFill>
                          <a:schemeClr val="tx1"/>
                        </a:solidFill>
                        <a:effectLst/>
                        <a:latin typeface="Arial" panose="020B0604020202020204" pitchFamily="34" charset="0"/>
                        <a:ea typeface="Calibri" panose="020F0502020204030204" pitchFamily="34" charset="0"/>
                      </a:endParaRPr>
                    </a:p>
                  </a:txBody>
                  <a:tcPr marL="21279" marR="21279" marT="0" marB="0" anchor="ctr">
                    <a:solidFill>
                      <a:srgbClr val="E7EAEB"/>
                    </a:solidFill>
                  </a:tcPr>
                </a:tc>
                <a:extLst>
                  <a:ext uri="{0D108BD9-81ED-4DB2-BD59-A6C34878D82A}">
                    <a16:rowId xmlns:a16="http://schemas.microsoft.com/office/drawing/2014/main" val="1019896485"/>
                  </a:ext>
                </a:extLst>
              </a:tr>
            </a:tbl>
          </a:graphicData>
        </a:graphic>
      </p:graphicFrame>
      <p:sp>
        <p:nvSpPr>
          <p:cNvPr id="16" name="TextBox 15">
            <a:extLst>
              <a:ext uri="{FF2B5EF4-FFF2-40B4-BE49-F238E27FC236}">
                <a16:creationId xmlns:a16="http://schemas.microsoft.com/office/drawing/2014/main" id="{643FF740-9951-4CFC-B8CB-5BCD4C089C50}"/>
              </a:ext>
            </a:extLst>
          </p:cNvPr>
          <p:cNvSpPr txBox="1"/>
          <p:nvPr/>
        </p:nvSpPr>
        <p:spPr>
          <a:xfrm>
            <a:off x="463550" y="1211785"/>
            <a:ext cx="9287641" cy="369332"/>
          </a:xfrm>
          <a:prstGeom prst="rect">
            <a:avLst/>
          </a:prstGeom>
          <a:noFill/>
        </p:spPr>
        <p:txBody>
          <a:bodyPr wrap="square">
            <a:spAutoFit/>
          </a:bodyPr>
          <a:lstStyle/>
          <a:p>
            <a:pPr>
              <a:spcAft>
                <a:spcPts val="400"/>
              </a:spcAft>
            </a:pPr>
            <a:r>
              <a:rPr lang="en-GB" sz="1800" b="1" i="0" dirty="0">
                <a:effectLst/>
                <a:ea typeface="Calibri" panose="020F0502020204030204" pitchFamily="34" charset="0"/>
                <a:cs typeface="Arial" panose="020B0604020202020204" pitchFamily="34" charset="0"/>
              </a:rPr>
              <a:t>Company’s base case deterministic cost-effectiveness results (weighted)*</a:t>
            </a:r>
            <a:endParaRPr lang="en-GB" sz="1400" i="1" dirty="0">
              <a:effectLst/>
              <a:ea typeface="Calibri" panose="020F050202020403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0AC786AC-7385-44C9-AF4A-A30ADF2FDCF8}"/>
              </a:ext>
            </a:extLst>
          </p:cNvPr>
          <p:cNvSpPr txBox="1"/>
          <p:nvPr/>
        </p:nvSpPr>
        <p:spPr>
          <a:xfrm>
            <a:off x="450850" y="2793963"/>
            <a:ext cx="9700895" cy="369332"/>
          </a:xfrm>
          <a:prstGeom prst="rect">
            <a:avLst/>
          </a:prstGeom>
          <a:noFill/>
        </p:spPr>
        <p:txBody>
          <a:bodyPr wrap="square">
            <a:spAutoFit/>
          </a:bodyPr>
          <a:lstStyle/>
          <a:p>
            <a:pPr>
              <a:spcAft>
                <a:spcPts val="400"/>
              </a:spcAft>
            </a:pPr>
            <a:r>
              <a:rPr lang="en-GB" sz="1800" b="1" i="0" dirty="0">
                <a:effectLst/>
                <a:ea typeface="Calibri" panose="020F0502020204030204" pitchFamily="34" charset="0"/>
                <a:cs typeface="Arial" panose="020B0604020202020204" pitchFamily="34" charset="0"/>
              </a:rPr>
              <a:t>Company’s base case deterministic cost-effectiveness results (individual subgroups)*</a:t>
            </a:r>
            <a:endParaRPr lang="en-GB" sz="1400" b="1" i="1" dirty="0">
              <a:effectLst/>
              <a:ea typeface="Calibri" panose="020F050202020403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38F07717-4ACC-465D-9C17-2F8743420F33}"/>
              </a:ext>
            </a:extLst>
          </p:cNvPr>
          <p:cNvSpPr txBox="1"/>
          <p:nvPr/>
        </p:nvSpPr>
        <p:spPr>
          <a:xfrm>
            <a:off x="463550" y="6664090"/>
            <a:ext cx="10191350" cy="338554"/>
          </a:xfrm>
          <a:prstGeom prst="rect">
            <a:avLst/>
          </a:prstGeom>
          <a:noFill/>
        </p:spPr>
        <p:txBody>
          <a:bodyPr wrap="square">
            <a:spAutoFit/>
          </a:bodyPr>
          <a:lstStyle/>
          <a:p>
            <a:pPr>
              <a:spcAft>
                <a:spcPts val="400"/>
              </a:spcAft>
            </a:pPr>
            <a:r>
              <a:rPr lang="en-GB" sz="1600" b="1" i="0" dirty="0">
                <a:effectLst/>
                <a:ea typeface="Calibri" panose="020F0502020204030204" pitchFamily="34" charset="0"/>
                <a:cs typeface="Arial" panose="020B0604020202020204" pitchFamily="34" charset="0"/>
              </a:rPr>
              <a:t>* Results do not include confidential commercial discounts for comparators/subsequent treatments</a:t>
            </a:r>
            <a:endParaRPr lang="en-GB" sz="1200" b="1" i="1" dirty="0">
              <a:effectLst/>
              <a:ea typeface="Calibri" panose="020F050202020403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AB41E086-7E1C-48F0-AB0F-A633075A26B4}"/>
              </a:ext>
            </a:extLst>
          </p:cNvPr>
          <p:cNvSpPr txBox="1"/>
          <p:nvPr/>
        </p:nvSpPr>
        <p:spPr>
          <a:xfrm>
            <a:off x="1418090" y="7130331"/>
            <a:ext cx="8259745" cy="430887"/>
          </a:xfrm>
          <a:prstGeom prst="rect">
            <a:avLst/>
          </a:prstGeom>
          <a:noFill/>
        </p:spPr>
        <p:txBody>
          <a:bodyPr wrap="square" lIns="0" tIns="0" rIns="0" bIns="0" rtlCol="0">
            <a:spAutoFit/>
          </a:bodyPr>
          <a:lstStyle/>
          <a:p>
            <a:pPr algn="ctr"/>
            <a:r>
              <a:rPr lang="en-GB" sz="1400" dirty="0"/>
              <a:t>CPRD: Clinical practice research datalink; ICER: Incremental cost-effectiveness ratio; QALYs: Quality adjusted life years;</a:t>
            </a:r>
            <a:r>
              <a:rPr lang="en-GB" sz="1400" b="0" dirty="0">
                <a:solidFill>
                  <a:srgbClr val="000000"/>
                </a:solidFill>
              </a:rPr>
              <a:t> </a:t>
            </a:r>
            <a:r>
              <a:rPr lang="en-GB" sz="1400" dirty="0"/>
              <a:t>T2DM: Type 2 diabetes mellitus; </a:t>
            </a:r>
            <a:r>
              <a:rPr lang="en-GB" sz="1400" dirty="0" err="1"/>
              <a:t>uACR</a:t>
            </a:r>
            <a:r>
              <a:rPr lang="en-GB" sz="1400" dirty="0"/>
              <a:t>: Urine albumin-to-creatinine ratio</a:t>
            </a:r>
          </a:p>
        </p:txBody>
      </p:sp>
      <p:sp>
        <p:nvSpPr>
          <p:cNvPr id="20" name="Content Placeholder 3">
            <a:extLst>
              <a:ext uri="{FF2B5EF4-FFF2-40B4-BE49-F238E27FC236}">
                <a16:creationId xmlns:a16="http://schemas.microsoft.com/office/drawing/2014/main" id="{DAE6A8C6-8F67-4B5B-B044-64F3A0DD9B7F}"/>
              </a:ext>
            </a:extLst>
          </p:cNvPr>
          <p:cNvSpPr txBox="1">
            <a:spLocks/>
          </p:cNvSpPr>
          <p:nvPr/>
        </p:nvSpPr>
        <p:spPr>
          <a:xfrm>
            <a:off x="528954" y="5976014"/>
            <a:ext cx="9669780" cy="598066"/>
          </a:xfrm>
          <a:prstGeom prst="rect">
            <a:avLst/>
          </a:prstGeom>
        </p:spPr>
        <p:txBody>
          <a:bodyPr vert="horz" lIns="0" tIns="0" rIns="0" bIns="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spcAft>
                <a:spcPts val="300"/>
              </a:spcAft>
              <a:buFont typeface="Arial" panose="020B0604020202020204" pitchFamily="34" charset="0"/>
              <a:buNone/>
            </a:pPr>
            <a:r>
              <a:rPr lang="en-GB" sz="2000" dirty="0"/>
              <a:t>At ACM1, the committee preferred individual subgroup analysis rather than company’s weighted approach</a:t>
            </a:r>
          </a:p>
          <a:p>
            <a:pPr>
              <a:spcBef>
                <a:spcPts val="0"/>
              </a:spcBef>
              <a:spcAft>
                <a:spcPts val="300"/>
              </a:spcAft>
            </a:pPr>
            <a:endParaRPr lang="en-GB" sz="2000" dirty="0"/>
          </a:p>
        </p:txBody>
      </p:sp>
    </p:spTree>
    <p:extLst>
      <p:ext uri="{BB962C8B-B14F-4D97-AF65-F5344CB8AC3E}">
        <p14:creationId xmlns:p14="http://schemas.microsoft.com/office/powerpoint/2010/main" val="9615020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a:extLst>
              <a:ext uri="{FF2B5EF4-FFF2-40B4-BE49-F238E27FC236}">
                <a16:creationId xmlns:a16="http://schemas.microsoft.com/office/drawing/2014/main" id="{54803A56-4C7E-43DD-8EA9-B522B9777E8D}"/>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solidFill>
                  <a:srgbClr val="000000"/>
                </a:solidFill>
              </a:rPr>
              <a:pPr algn="ctr"/>
              <a:t>39</a:t>
            </a:fld>
            <a:endParaRPr lang="en-GB" dirty="0">
              <a:solidFill>
                <a:srgbClr val="000000"/>
              </a:solidFill>
            </a:endParaRPr>
          </a:p>
        </p:txBody>
      </p:sp>
      <p:graphicFrame>
        <p:nvGraphicFramePr>
          <p:cNvPr id="4" name="Table 3">
            <a:extLst>
              <a:ext uri="{FF2B5EF4-FFF2-40B4-BE49-F238E27FC236}">
                <a16:creationId xmlns:a16="http://schemas.microsoft.com/office/drawing/2014/main" id="{4BCB04A8-AE29-4895-9E4D-95631DB71379}"/>
              </a:ext>
            </a:extLst>
          </p:cNvPr>
          <p:cNvGraphicFramePr>
            <a:graphicFrameLocks noGrp="1"/>
          </p:cNvGraphicFramePr>
          <p:nvPr>
            <p:extLst>
              <p:ext uri="{D42A27DB-BD31-4B8C-83A1-F6EECF244321}">
                <p14:modId xmlns:p14="http://schemas.microsoft.com/office/powerpoint/2010/main" val="693978012"/>
              </p:ext>
            </p:extLst>
          </p:nvPr>
        </p:nvGraphicFramePr>
        <p:xfrm>
          <a:off x="528955" y="1684916"/>
          <a:ext cx="9625565" cy="4398329"/>
        </p:xfrm>
        <a:graphic>
          <a:graphicData uri="http://schemas.openxmlformats.org/drawingml/2006/table">
            <a:tbl>
              <a:tblPr firstRow="1" firstCol="1" lastRow="1" lastCol="1" bandRow="1" bandCol="1">
                <a:tableStyleId>{F5AB1C69-6EDB-4FF4-983F-18BD219EF322}</a:tableStyleId>
              </a:tblPr>
              <a:tblGrid>
                <a:gridCol w="6138063">
                  <a:extLst>
                    <a:ext uri="{9D8B030D-6E8A-4147-A177-3AD203B41FA5}">
                      <a16:colId xmlns:a16="http://schemas.microsoft.com/office/drawing/2014/main" val="1810086898"/>
                    </a:ext>
                  </a:extLst>
                </a:gridCol>
                <a:gridCol w="1458410">
                  <a:extLst>
                    <a:ext uri="{9D8B030D-6E8A-4147-A177-3AD203B41FA5}">
                      <a16:colId xmlns:a16="http://schemas.microsoft.com/office/drawing/2014/main" val="1194127642"/>
                    </a:ext>
                  </a:extLst>
                </a:gridCol>
                <a:gridCol w="1180618">
                  <a:extLst>
                    <a:ext uri="{9D8B030D-6E8A-4147-A177-3AD203B41FA5}">
                      <a16:colId xmlns:a16="http://schemas.microsoft.com/office/drawing/2014/main" val="3089613612"/>
                    </a:ext>
                  </a:extLst>
                </a:gridCol>
                <a:gridCol w="848474">
                  <a:extLst>
                    <a:ext uri="{9D8B030D-6E8A-4147-A177-3AD203B41FA5}">
                      <a16:colId xmlns:a16="http://schemas.microsoft.com/office/drawing/2014/main" val="3290060541"/>
                    </a:ext>
                  </a:extLst>
                </a:gridCol>
              </a:tblGrid>
              <a:tr h="158167">
                <a:tc>
                  <a:txBody>
                    <a:bodyPr/>
                    <a:lstStyle/>
                    <a:p>
                      <a:pPr algn="l">
                        <a:lnSpc>
                          <a:spcPct val="105000"/>
                        </a:lnSpc>
                        <a:spcBef>
                          <a:spcPts val="0"/>
                        </a:spcBef>
                        <a:spcAft>
                          <a:spcPts val="0"/>
                        </a:spcAft>
                      </a:pPr>
                      <a:r>
                        <a:rPr lang="en-GB" sz="2000" dirty="0">
                          <a:effectLst/>
                        </a:rPr>
                        <a:t>Population</a:t>
                      </a:r>
                      <a:endParaRPr lang="en-GB" sz="2000" b="1" dirty="0">
                        <a:effectLst/>
                        <a:latin typeface="Arial Bold" panose="020B0704020202020204" pitchFamily="34" charset="0"/>
                        <a:ea typeface="SimSun" panose="02010600030101010101" pitchFamily="2" charset="-122"/>
                        <a:cs typeface="Arial" panose="020B0604020202020204" pitchFamily="34" charset="0"/>
                      </a:endParaRPr>
                    </a:p>
                  </a:txBody>
                  <a:tcPr marL="65091" marR="65091" marT="0" marB="0" anchor="ctr"/>
                </a:tc>
                <a:tc>
                  <a:txBody>
                    <a:bodyPr/>
                    <a:lstStyle/>
                    <a:p>
                      <a:pPr algn="r">
                        <a:lnSpc>
                          <a:spcPct val="105000"/>
                        </a:lnSpc>
                        <a:spcBef>
                          <a:spcPts val="0"/>
                        </a:spcBef>
                        <a:spcAft>
                          <a:spcPts val="0"/>
                        </a:spcAft>
                      </a:pPr>
                      <a:r>
                        <a:rPr lang="en-GB" sz="2000" dirty="0" err="1">
                          <a:effectLst/>
                        </a:rPr>
                        <a:t>ΔCosts</a:t>
                      </a:r>
                      <a:r>
                        <a:rPr lang="en-GB" sz="2000" dirty="0">
                          <a:effectLst/>
                        </a:rPr>
                        <a:t> (£)</a:t>
                      </a:r>
                      <a:endParaRPr lang="en-GB" sz="2000" b="1" dirty="0">
                        <a:effectLst/>
                        <a:latin typeface="Arial Bold" panose="020B0704020202020204" pitchFamily="34" charset="0"/>
                        <a:ea typeface="SimSun" panose="02010600030101010101" pitchFamily="2" charset="-122"/>
                        <a:cs typeface="Arial" panose="020B0604020202020204" pitchFamily="34" charset="0"/>
                      </a:endParaRPr>
                    </a:p>
                  </a:txBody>
                  <a:tcPr marL="65091" marR="65091" marT="0" marB="0" anchor="ctr"/>
                </a:tc>
                <a:tc>
                  <a:txBody>
                    <a:bodyPr/>
                    <a:lstStyle/>
                    <a:p>
                      <a:pPr algn="r">
                        <a:lnSpc>
                          <a:spcPct val="105000"/>
                        </a:lnSpc>
                        <a:spcBef>
                          <a:spcPts val="0"/>
                        </a:spcBef>
                        <a:spcAft>
                          <a:spcPts val="0"/>
                        </a:spcAft>
                      </a:pPr>
                      <a:r>
                        <a:rPr lang="en-GB" sz="2000" dirty="0">
                          <a:effectLst/>
                        </a:rPr>
                        <a:t>ΔQALYs</a:t>
                      </a:r>
                      <a:endParaRPr lang="en-GB" sz="2000" b="1" dirty="0">
                        <a:effectLst/>
                        <a:latin typeface="Arial Bold" panose="020B0704020202020204" pitchFamily="34" charset="0"/>
                        <a:ea typeface="SimSun" panose="02010600030101010101" pitchFamily="2" charset="-122"/>
                        <a:cs typeface="Arial" panose="020B0604020202020204" pitchFamily="34" charset="0"/>
                      </a:endParaRPr>
                    </a:p>
                  </a:txBody>
                  <a:tcPr marL="65091" marR="65091" marT="0" marB="0" anchor="ctr">
                    <a:lnR w="38100" cap="flat" cmpd="sng" algn="ctr">
                      <a:solidFill>
                        <a:schemeClr val="bg1"/>
                      </a:solidFill>
                      <a:prstDash val="solid"/>
                      <a:round/>
                      <a:headEnd type="none" w="med" len="med"/>
                      <a:tailEnd type="none" w="med" len="med"/>
                    </a:lnR>
                  </a:tcPr>
                </a:tc>
                <a:tc>
                  <a:txBody>
                    <a:bodyPr/>
                    <a:lstStyle/>
                    <a:p>
                      <a:pPr algn="r">
                        <a:lnSpc>
                          <a:spcPct val="105000"/>
                        </a:lnSpc>
                        <a:spcBef>
                          <a:spcPts val="0"/>
                        </a:spcBef>
                        <a:spcAft>
                          <a:spcPts val="0"/>
                        </a:spcAft>
                      </a:pPr>
                      <a:r>
                        <a:rPr lang="en-GB" sz="2000" dirty="0">
                          <a:effectLst/>
                        </a:rPr>
                        <a:t>ICER</a:t>
                      </a:r>
                      <a:endParaRPr lang="en-GB" sz="2000" b="1" dirty="0">
                        <a:effectLst/>
                        <a:latin typeface="Arial Bold" panose="020B0704020202020204" pitchFamily="34" charset="0"/>
                        <a:ea typeface="SimSun" panose="02010600030101010101" pitchFamily="2" charset="-122"/>
                        <a:cs typeface="Arial" panose="020B0604020202020204" pitchFamily="34" charset="0"/>
                      </a:endParaRPr>
                    </a:p>
                  </a:txBody>
                  <a:tcPr marL="65091" marR="65091" marT="0" marB="0" anchor="ctr">
                    <a:lnL w="381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582753773"/>
                  </a:ext>
                </a:extLst>
              </a:tr>
              <a:tr h="154542">
                <a:tc gridSpan="4">
                  <a:txBody>
                    <a:bodyPr/>
                    <a:lstStyle/>
                    <a:p>
                      <a:pPr algn="ctr">
                        <a:lnSpc>
                          <a:spcPct val="105000"/>
                        </a:lnSpc>
                        <a:spcBef>
                          <a:spcPts val="0"/>
                        </a:spcBef>
                        <a:spcAft>
                          <a:spcPts val="0"/>
                        </a:spcAft>
                      </a:pPr>
                      <a:r>
                        <a:rPr lang="en-GB" sz="2000" dirty="0">
                          <a:effectLst/>
                        </a:rPr>
                        <a:t>Modelled patient characteristics based on the newly-defined CPRD dataset</a:t>
                      </a:r>
                      <a:endParaRPr lang="en-GB" sz="2000" dirty="0">
                        <a:effectLst/>
                        <a:latin typeface="Arial" panose="020B0604020202020204" pitchFamily="34" charset="0"/>
                        <a:ea typeface="Calibri" panose="020F0502020204030204" pitchFamily="34" charset="0"/>
                      </a:endParaRPr>
                    </a:p>
                  </a:txBody>
                  <a:tcPr marL="65091" marR="65091" marT="0" marB="0"/>
                </a:tc>
                <a:tc hMerge="1">
                  <a:txBody>
                    <a:bodyPr/>
                    <a:lstStyle/>
                    <a:p>
                      <a:endParaRPr lang="en-GB"/>
                    </a:p>
                  </a:txBody>
                  <a:tcPr/>
                </a:tc>
                <a:tc hMerge="1">
                  <a:txBody>
                    <a:bodyPr/>
                    <a:lstStyle/>
                    <a:p>
                      <a:endParaRPr lang="en-GB"/>
                    </a:p>
                  </a:txBody>
                  <a:tcPr/>
                </a:tc>
                <a:tc hMerge="1">
                  <a:txBody>
                    <a:bodyPr/>
                    <a:lstStyle/>
                    <a:p>
                      <a:pPr algn="just">
                        <a:lnSpc>
                          <a:spcPct val="105000"/>
                        </a:lnSpc>
                        <a:spcBef>
                          <a:spcPts val="300"/>
                        </a:spcBef>
                        <a:spcAft>
                          <a:spcPts val="300"/>
                        </a:spcAft>
                      </a:pPr>
                      <a:endParaRPr lang="en-GB" sz="1600" dirty="0">
                        <a:effectLst/>
                        <a:latin typeface="Arial" panose="020B0604020202020204" pitchFamily="34" charset="0"/>
                        <a:ea typeface="Calibri" panose="020F0502020204030204" pitchFamily="34" charset="0"/>
                      </a:endParaRPr>
                    </a:p>
                  </a:txBody>
                  <a:tcPr marL="65091" marR="65091" marT="0" marB="0"/>
                </a:tc>
                <a:extLst>
                  <a:ext uri="{0D108BD9-81ED-4DB2-BD59-A6C34878D82A}">
                    <a16:rowId xmlns:a16="http://schemas.microsoft.com/office/drawing/2014/main" val="1866299818"/>
                  </a:ext>
                </a:extLst>
              </a:tr>
              <a:tr h="486693">
                <a:tc>
                  <a:txBody>
                    <a:bodyPr/>
                    <a:lstStyle/>
                    <a:p>
                      <a:pPr algn="l">
                        <a:lnSpc>
                          <a:spcPct val="105000"/>
                        </a:lnSpc>
                        <a:spcBef>
                          <a:spcPts val="0"/>
                        </a:spcBef>
                        <a:spcAft>
                          <a:spcPts val="0"/>
                        </a:spcAft>
                      </a:pPr>
                      <a:r>
                        <a:rPr lang="en-GB" sz="2000" u="sng" dirty="0">
                          <a:effectLst/>
                        </a:rPr>
                        <a:t>T2DM A1 population:</a:t>
                      </a:r>
                      <a:r>
                        <a:rPr lang="en-GB" sz="2000" u="none" dirty="0">
                          <a:effectLst/>
                        </a:rPr>
                        <a:t> </a:t>
                      </a:r>
                    </a:p>
                    <a:p>
                      <a:pPr algn="l">
                        <a:lnSpc>
                          <a:spcPct val="105000"/>
                        </a:lnSpc>
                        <a:spcBef>
                          <a:spcPts val="0"/>
                        </a:spcBef>
                        <a:spcAft>
                          <a:spcPts val="0"/>
                        </a:spcAft>
                      </a:pPr>
                      <a:r>
                        <a:rPr lang="en-GB" sz="1800" b="0" u="none" dirty="0">
                          <a:effectLst/>
                        </a:rPr>
                        <a:t>R</a:t>
                      </a:r>
                      <a:r>
                        <a:rPr lang="en-GB" sz="1800" b="0" dirty="0">
                          <a:effectLst/>
                        </a:rPr>
                        <a:t>isk equations from DECLARE</a:t>
                      </a:r>
                      <a:r>
                        <a:rPr lang="en-GB" sz="1800" b="0" baseline="-25000" dirty="0">
                          <a:effectLst/>
                        </a:rPr>
                        <a:t>CKD,</a:t>
                      </a:r>
                      <a:r>
                        <a:rPr lang="en-GB" sz="1800" b="0" dirty="0">
                          <a:effectLst/>
                        </a:rPr>
                        <a:t> adjusted to the newly-defined CPRD dataset </a:t>
                      </a:r>
                      <a:r>
                        <a:rPr lang="en-GB" sz="1800" b="1" dirty="0">
                          <a:effectLst/>
                        </a:rPr>
                        <a:t>(</a:t>
                      </a:r>
                      <a:r>
                        <a:rPr lang="en-GB" sz="1800" b="1" dirty="0" err="1">
                          <a:effectLst/>
                        </a:rPr>
                        <a:t>uACR</a:t>
                      </a:r>
                      <a:r>
                        <a:rPr lang="en-GB" sz="1800" b="1" dirty="0">
                          <a:effectLst/>
                        </a:rPr>
                        <a:t> less than 3 mg/mmol)</a:t>
                      </a:r>
                      <a:endParaRPr lang="en-GB" sz="1800" b="1" dirty="0">
                        <a:effectLst/>
                        <a:latin typeface="Arial" panose="020B0604020202020204" pitchFamily="34" charset="0"/>
                        <a:ea typeface="Calibri" panose="020F0502020204030204" pitchFamily="34" charset="0"/>
                      </a:endParaRPr>
                    </a:p>
                  </a:txBody>
                  <a:tcPr marL="65091" marR="65091" marT="0" marB="0"/>
                </a:tc>
                <a:tc>
                  <a:txBody>
                    <a:bodyPr/>
                    <a:lstStyle/>
                    <a:p>
                      <a:pPr algn="r">
                        <a:lnSpc>
                          <a:spcPct val="105000"/>
                        </a:lnSpc>
                        <a:spcBef>
                          <a:spcPts val="0"/>
                        </a:spcBef>
                        <a:spcAft>
                          <a:spcPts val="0"/>
                        </a:spcAft>
                      </a:pPr>
                      <a:r>
                        <a:rPr lang="en-GB" sz="1800" dirty="0">
                          <a:solidFill>
                            <a:schemeClr val="tx1"/>
                          </a:solidFill>
                          <a:effectLst/>
                        </a:rPr>
                        <a:t>£2,646</a:t>
                      </a:r>
                      <a:endParaRPr lang="en-GB" sz="1800" b="0" dirty="0">
                        <a:solidFill>
                          <a:schemeClr val="tx1"/>
                        </a:solidFill>
                        <a:effectLst/>
                        <a:latin typeface="Arial" panose="020B0604020202020204" pitchFamily="34" charset="0"/>
                        <a:ea typeface="Calibri" panose="020F0502020204030204" pitchFamily="34" charset="0"/>
                      </a:endParaRPr>
                    </a:p>
                  </a:txBody>
                  <a:tcPr marL="65091" marR="65091" marT="0" marB="0" anchor="ctr">
                    <a:solidFill>
                      <a:srgbClr val="CCD3D5"/>
                    </a:solidFill>
                  </a:tcPr>
                </a:tc>
                <a:tc>
                  <a:txBody>
                    <a:bodyPr/>
                    <a:lstStyle/>
                    <a:p>
                      <a:pPr algn="r">
                        <a:lnSpc>
                          <a:spcPct val="105000"/>
                        </a:lnSpc>
                        <a:spcBef>
                          <a:spcPts val="0"/>
                        </a:spcBef>
                        <a:spcAft>
                          <a:spcPts val="0"/>
                        </a:spcAft>
                      </a:pPr>
                      <a:r>
                        <a:rPr lang="en-GB" sz="1800" dirty="0">
                          <a:solidFill>
                            <a:schemeClr val="tx1"/>
                          </a:solidFill>
                          <a:effectLst/>
                        </a:rPr>
                        <a:t>0.43</a:t>
                      </a:r>
                      <a:endParaRPr lang="en-GB" sz="1800" b="0" dirty="0">
                        <a:solidFill>
                          <a:schemeClr val="tx1"/>
                        </a:solidFill>
                        <a:effectLst/>
                        <a:latin typeface="Arial" panose="020B0604020202020204" pitchFamily="34" charset="0"/>
                        <a:ea typeface="Calibri" panose="020F0502020204030204" pitchFamily="34" charset="0"/>
                      </a:endParaRPr>
                    </a:p>
                  </a:txBody>
                  <a:tcPr marL="65091" marR="65091" marT="0" marB="0" anchor="ctr">
                    <a:lnR w="38100" cap="flat" cmpd="sng" algn="ctr">
                      <a:solidFill>
                        <a:schemeClr val="bg1"/>
                      </a:solidFill>
                      <a:prstDash val="solid"/>
                      <a:round/>
                      <a:headEnd type="none" w="med" len="med"/>
                      <a:tailEnd type="none" w="med" len="med"/>
                    </a:lnR>
                    <a:solidFill>
                      <a:srgbClr val="CCD3D5"/>
                    </a:solidFill>
                  </a:tcPr>
                </a:tc>
                <a:tc>
                  <a:txBody>
                    <a:bodyPr/>
                    <a:lstStyle/>
                    <a:p>
                      <a:pPr algn="r">
                        <a:lnSpc>
                          <a:spcPct val="105000"/>
                        </a:lnSpc>
                        <a:spcBef>
                          <a:spcPts val="0"/>
                        </a:spcBef>
                        <a:spcAft>
                          <a:spcPts val="0"/>
                        </a:spcAft>
                      </a:pPr>
                      <a:r>
                        <a:rPr lang="en-GB" sz="1800" dirty="0">
                          <a:solidFill>
                            <a:schemeClr val="tx1"/>
                          </a:solidFill>
                          <a:effectLst/>
                        </a:rPr>
                        <a:t>£6,112</a:t>
                      </a:r>
                      <a:endParaRPr lang="en-GB" sz="1800" dirty="0">
                        <a:solidFill>
                          <a:schemeClr val="tx1"/>
                        </a:solidFill>
                        <a:effectLst/>
                        <a:latin typeface="Arial" panose="020B0604020202020204" pitchFamily="34" charset="0"/>
                        <a:ea typeface="Calibri" panose="020F0502020204030204" pitchFamily="34" charset="0"/>
                      </a:endParaRPr>
                    </a:p>
                  </a:txBody>
                  <a:tcPr marL="65091" marR="65091" marT="0" marB="0" anchor="ctr">
                    <a:lnL w="38100" cap="flat" cmpd="sng" algn="ctr">
                      <a:solidFill>
                        <a:schemeClr val="bg1"/>
                      </a:solidFill>
                      <a:prstDash val="solid"/>
                      <a:round/>
                      <a:headEnd type="none" w="med" len="med"/>
                      <a:tailEnd type="none" w="med" len="med"/>
                    </a:lnL>
                    <a:solidFill>
                      <a:srgbClr val="CCD3D5"/>
                    </a:solidFill>
                  </a:tcPr>
                </a:tc>
                <a:extLst>
                  <a:ext uri="{0D108BD9-81ED-4DB2-BD59-A6C34878D82A}">
                    <a16:rowId xmlns:a16="http://schemas.microsoft.com/office/drawing/2014/main" val="437299851"/>
                  </a:ext>
                </a:extLst>
              </a:tr>
              <a:tr h="775249">
                <a:tc>
                  <a:txBody>
                    <a:bodyPr/>
                    <a:lstStyle/>
                    <a:p>
                      <a:pPr algn="l">
                        <a:lnSpc>
                          <a:spcPct val="105000"/>
                        </a:lnSpc>
                        <a:spcBef>
                          <a:spcPts val="0"/>
                        </a:spcBef>
                        <a:spcAft>
                          <a:spcPts val="0"/>
                        </a:spcAft>
                      </a:pPr>
                      <a:r>
                        <a:rPr lang="en-GB" sz="2000" u="sng" dirty="0">
                          <a:effectLst/>
                        </a:rPr>
                        <a:t>T2DM Modified A2</a:t>
                      </a:r>
                      <a:r>
                        <a:rPr lang="en-GB" sz="2000" i="0" u="sng" baseline="40000" dirty="0">
                          <a:effectLst/>
                          <a:ea typeface="Calibri" panose="020F0502020204030204" pitchFamily="34" charset="0"/>
                          <a:cs typeface="Arial" panose="020B0604020202020204" pitchFamily="34" charset="0"/>
                        </a:rPr>
                        <a:t>†</a:t>
                      </a:r>
                      <a:r>
                        <a:rPr lang="en-GB" sz="2000" u="sng" dirty="0">
                          <a:effectLst/>
                        </a:rPr>
                        <a:t> population:</a:t>
                      </a:r>
                      <a:r>
                        <a:rPr lang="en-GB" sz="2000" b="0" u="none" dirty="0">
                          <a:effectLst/>
                        </a:rPr>
                        <a:t> </a:t>
                      </a:r>
                    </a:p>
                    <a:p>
                      <a:pPr algn="l">
                        <a:lnSpc>
                          <a:spcPct val="105000"/>
                        </a:lnSpc>
                        <a:spcBef>
                          <a:spcPts val="0"/>
                        </a:spcBef>
                        <a:spcAft>
                          <a:spcPts val="0"/>
                        </a:spcAft>
                      </a:pPr>
                      <a:r>
                        <a:rPr lang="en-GB" sz="1800" b="0" u="none" dirty="0">
                          <a:effectLst/>
                        </a:rPr>
                        <a:t>R</a:t>
                      </a:r>
                      <a:r>
                        <a:rPr lang="en-GB" sz="1800" b="0" dirty="0">
                          <a:effectLst/>
                        </a:rPr>
                        <a:t>isk equations from DECLARE</a:t>
                      </a:r>
                      <a:r>
                        <a:rPr lang="en-GB" sz="1800" b="0" baseline="-25000" dirty="0">
                          <a:effectLst/>
                        </a:rPr>
                        <a:t>CKD,</a:t>
                      </a:r>
                      <a:r>
                        <a:rPr lang="en-GB" sz="1800" b="0" dirty="0">
                          <a:effectLst/>
                        </a:rPr>
                        <a:t> adjusted to the newly-defined CPRD dataset </a:t>
                      </a:r>
                      <a:r>
                        <a:rPr lang="en-GB" sz="1800" b="1" dirty="0">
                          <a:effectLst/>
                        </a:rPr>
                        <a:t>(</a:t>
                      </a:r>
                      <a:r>
                        <a:rPr lang="en-GB" sz="1800" b="1" dirty="0" err="1">
                          <a:effectLst/>
                        </a:rPr>
                        <a:t>uACR</a:t>
                      </a:r>
                      <a:r>
                        <a:rPr lang="en-GB" sz="1800" b="1" dirty="0">
                          <a:effectLst/>
                        </a:rPr>
                        <a:t> 3–22 mg/mmol)</a:t>
                      </a:r>
                      <a:endParaRPr lang="en-GB" sz="1800" b="1" dirty="0">
                        <a:effectLst/>
                        <a:latin typeface="Arial" panose="020B0604020202020204" pitchFamily="34" charset="0"/>
                        <a:ea typeface="Calibri" panose="020F0502020204030204" pitchFamily="34" charset="0"/>
                      </a:endParaRPr>
                    </a:p>
                  </a:txBody>
                  <a:tcPr marL="65091" marR="65091" marT="0" marB="0">
                    <a:lnB w="38100" cap="flat" cmpd="sng" algn="ctr">
                      <a:solidFill>
                        <a:schemeClr val="bg1"/>
                      </a:solidFill>
                      <a:prstDash val="solid"/>
                      <a:round/>
                      <a:headEnd type="none" w="med" len="med"/>
                      <a:tailEnd type="none" w="med" len="med"/>
                    </a:lnB>
                  </a:tcPr>
                </a:tc>
                <a:tc>
                  <a:txBody>
                    <a:bodyPr/>
                    <a:lstStyle/>
                    <a:p>
                      <a:pPr algn="r">
                        <a:lnSpc>
                          <a:spcPct val="105000"/>
                        </a:lnSpc>
                        <a:spcBef>
                          <a:spcPts val="0"/>
                        </a:spcBef>
                        <a:spcAft>
                          <a:spcPts val="0"/>
                        </a:spcAft>
                      </a:pPr>
                      <a:r>
                        <a:rPr lang="en-GB" sz="1800" dirty="0">
                          <a:solidFill>
                            <a:schemeClr val="tx1"/>
                          </a:solidFill>
                          <a:effectLst/>
                        </a:rPr>
                        <a:t>£2,309</a:t>
                      </a:r>
                      <a:endParaRPr lang="en-GB" sz="1800" b="0" dirty="0">
                        <a:solidFill>
                          <a:schemeClr val="tx1"/>
                        </a:solidFill>
                        <a:effectLst/>
                        <a:latin typeface="Arial" panose="020B0604020202020204" pitchFamily="34" charset="0"/>
                        <a:ea typeface="Calibri" panose="020F0502020204030204" pitchFamily="34" charset="0"/>
                      </a:endParaRPr>
                    </a:p>
                  </a:txBody>
                  <a:tcPr marL="65091" marR="65091" marT="0" marB="0" anchor="ctr">
                    <a:lnB w="38100" cap="flat" cmpd="sng" algn="ctr">
                      <a:solidFill>
                        <a:schemeClr val="bg1"/>
                      </a:solidFill>
                      <a:prstDash val="solid"/>
                      <a:round/>
                      <a:headEnd type="none" w="med" len="med"/>
                      <a:tailEnd type="none" w="med" len="med"/>
                    </a:lnB>
                    <a:solidFill>
                      <a:srgbClr val="E7EAEB"/>
                    </a:solidFill>
                  </a:tcPr>
                </a:tc>
                <a:tc>
                  <a:txBody>
                    <a:bodyPr/>
                    <a:lstStyle/>
                    <a:p>
                      <a:pPr algn="r">
                        <a:lnSpc>
                          <a:spcPct val="105000"/>
                        </a:lnSpc>
                        <a:spcBef>
                          <a:spcPts val="0"/>
                        </a:spcBef>
                        <a:spcAft>
                          <a:spcPts val="0"/>
                        </a:spcAft>
                      </a:pPr>
                      <a:r>
                        <a:rPr lang="en-GB" sz="1800" dirty="0">
                          <a:solidFill>
                            <a:schemeClr val="tx1"/>
                          </a:solidFill>
                          <a:effectLst/>
                        </a:rPr>
                        <a:t>0.41</a:t>
                      </a:r>
                      <a:endParaRPr lang="en-GB" sz="1800" b="0" dirty="0">
                        <a:solidFill>
                          <a:schemeClr val="tx1"/>
                        </a:solidFill>
                        <a:effectLst/>
                        <a:latin typeface="Arial" panose="020B0604020202020204" pitchFamily="34" charset="0"/>
                        <a:ea typeface="Calibri" panose="020F0502020204030204" pitchFamily="34" charset="0"/>
                      </a:endParaRPr>
                    </a:p>
                  </a:txBody>
                  <a:tcPr marL="65091" marR="65091" marT="0" marB="0" anchor="ctr">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E7EAEB"/>
                    </a:solidFill>
                  </a:tcPr>
                </a:tc>
                <a:tc>
                  <a:txBody>
                    <a:bodyPr/>
                    <a:lstStyle/>
                    <a:p>
                      <a:pPr algn="r">
                        <a:lnSpc>
                          <a:spcPct val="105000"/>
                        </a:lnSpc>
                        <a:spcBef>
                          <a:spcPts val="0"/>
                        </a:spcBef>
                        <a:spcAft>
                          <a:spcPts val="0"/>
                        </a:spcAft>
                      </a:pPr>
                      <a:r>
                        <a:rPr lang="en-GB" sz="1800" dirty="0">
                          <a:solidFill>
                            <a:schemeClr val="tx1"/>
                          </a:solidFill>
                          <a:effectLst/>
                        </a:rPr>
                        <a:t>£5,599</a:t>
                      </a:r>
                      <a:endParaRPr lang="en-GB" sz="1800" dirty="0">
                        <a:solidFill>
                          <a:schemeClr val="tx1"/>
                        </a:solidFill>
                        <a:effectLst/>
                        <a:latin typeface="Arial" panose="020B0604020202020204" pitchFamily="34" charset="0"/>
                        <a:ea typeface="Calibri" panose="020F0502020204030204" pitchFamily="34" charset="0"/>
                      </a:endParaRPr>
                    </a:p>
                  </a:txBody>
                  <a:tcPr marL="65091" marR="65091" marT="0" marB="0" anchor="ctr">
                    <a:lnL w="381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E7EAEB"/>
                    </a:solidFill>
                  </a:tcPr>
                </a:tc>
                <a:extLst>
                  <a:ext uri="{0D108BD9-81ED-4DB2-BD59-A6C34878D82A}">
                    <a16:rowId xmlns:a16="http://schemas.microsoft.com/office/drawing/2014/main" val="1992659340"/>
                  </a:ext>
                </a:extLst>
              </a:tr>
              <a:tr h="154542">
                <a:tc gridSpan="4">
                  <a:txBody>
                    <a:bodyPr/>
                    <a:lstStyle/>
                    <a:p>
                      <a:pPr algn="ctr">
                        <a:lnSpc>
                          <a:spcPct val="105000"/>
                        </a:lnSpc>
                        <a:spcBef>
                          <a:spcPts val="0"/>
                        </a:spcBef>
                        <a:spcAft>
                          <a:spcPts val="0"/>
                        </a:spcAft>
                      </a:pPr>
                      <a:r>
                        <a:rPr lang="en-GB" sz="2000" dirty="0">
                          <a:effectLst/>
                        </a:rPr>
                        <a:t>Modelled patient characteristics based on the DECLARE</a:t>
                      </a:r>
                      <a:r>
                        <a:rPr lang="en-GB" sz="2000" baseline="-25000" dirty="0">
                          <a:effectLst/>
                        </a:rPr>
                        <a:t>CKD </a:t>
                      </a:r>
                      <a:r>
                        <a:rPr lang="en-GB" sz="2000" dirty="0">
                          <a:effectLst/>
                        </a:rPr>
                        <a:t>cohort </a:t>
                      </a:r>
                      <a:endParaRPr lang="en-GB" sz="2000" dirty="0">
                        <a:effectLst/>
                        <a:latin typeface="Arial" panose="020B0604020202020204" pitchFamily="34" charset="0"/>
                        <a:ea typeface="Calibri" panose="020F0502020204030204" pitchFamily="34" charset="0"/>
                      </a:endParaRPr>
                    </a:p>
                  </a:txBody>
                  <a:tcPr marL="65091" marR="65091" marT="0" marB="0">
                    <a:lnT w="38100" cap="flat" cmpd="sng" algn="ctr">
                      <a:solidFill>
                        <a:schemeClr val="bg1"/>
                      </a:solidFill>
                      <a:prstDash val="solid"/>
                      <a:round/>
                      <a:headEnd type="none" w="med" len="med"/>
                      <a:tailEnd type="none" w="med" len="med"/>
                    </a:lnT>
                  </a:tcPr>
                </a:tc>
                <a:tc hMerge="1">
                  <a:txBody>
                    <a:bodyPr/>
                    <a:lstStyle/>
                    <a:p>
                      <a:endParaRPr lang="en-GB"/>
                    </a:p>
                  </a:txBody>
                  <a:tcPr>
                    <a:lnT w="38100" cap="flat" cmpd="sng" algn="ctr">
                      <a:solidFill>
                        <a:schemeClr val="bg1"/>
                      </a:solidFill>
                      <a:prstDash val="solid"/>
                      <a:round/>
                      <a:headEnd type="none" w="med" len="med"/>
                      <a:tailEnd type="none" w="med" len="med"/>
                    </a:lnT>
                  </a:tcPr>
                </a:tc>
                <a:tc hMerge="1">
                  <a:txBody>
                    <a:bodyPr/>
                    <a:lstStyle/>
                    <a:p>
                      <a:endParaRPr lang="en-GB"/>
                    </a:p>
                  </a:txBody>
                  <a:tcPr>
                    <a:lnT w="38100" cap="flat" cmpd="sng" algn="ctr">
                      <a:solidFill>
                        <a:schemeClr val="bg1"/>
                      </a:solidFill>
                      <a:prstDash val="solid"/>
                      <a:round/>
                      <a:headEnd type="none" w="med" len="med"/>
                      <a:tailEnd type="none" w="med" len="med"/>
                    </a:lnT>
                  </a:tcPr>
                </a:tc>
                <a:tc hMerge="1">
                  <a:txBody>
                    <a:bodyPr/>
                    <a:lstStyle/>
                    <a:p>
                      <a:pPr algn="l">
                        <a:lnSpc>
                          <a:spcPct val="105000"/>
                        </a:lnSpc>
                        <a:spcBef>
                          <a:spcPts val="300"/>
                        </a:spcBef>
                        <a:spcAft>
                          <a:spcPts val="300"/>
                        </a:spcAft>
                      </a:pPr>
                      <a:endParaRPr lang="en-GB" sz="1600" dirty="0">
                        <a:effectLst/>
                        <a:latin typeface="Arial" panose="020B0604020202020204" pitchFamily="34" charset="0"/>
                        <a:ea typeface="Calibri" panose="020F0502020204030204" pitchFamily="34" charset="0"/>
                      </a:endParaRPr>
                    </a:p>
                  </a:txBody>
                  <a:tcPr marL="65091" marR="65091" marT="0" marB="0">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340530542"/>
                  </a:ext>
                </a:extLst>
              </a:tr>
              <a:tr h="486693">
                <a:tc>
                  <a:txBody>
                    <a:bodyPr/>
                    <a:lstStyle/>
                    <a:p>
                      <a:pPr algn="l">
                        <a:lnSpc>
                          <a:spcPct val="105000"/>
                        </a:lnSpc>
                        <a:spcBef>
                          <a:spcPts val="0"/>
                        </a:spcBef>
                        <a:spcAft>
                          <a:spcPts val="0"/>
                        </a:spcAft>
                      </a:pPr>
                      <a:r>
                        <a:rPr lang="en-GB" sz="2000" u="sng" dirty="0">
                          <a:effectLst/>
                        </a:rPr>
                        <a:t>T2DM A1 population:</a:t>
                      </a:r>
                      <a:r>
                        <a:rPr lang="en-GB" sz="2000" u="none" dirty="0">
                          <a:effectLst/>
                        </a:rPr>
                        <a:t> </a:t>
                      </a:r>
                    </a:p>
                    <a:p>
                      <a:pPr algn="l">
                        <a:lnSpc>
                          <a:spcPct val="105000"/>
                        </a:lnSpc>
                        <a:spcBef>
                          <a:spcPts val="0"/>
                        </a:spcBef>
                        <a:spcAft>
                          <a:spcPts val="0"/>
                        </a:spcAft>
                      </a:pPr>
                      <a:r>
                        <a:rPr lang="en-GB" sz="1800" b="0" u="none" dirty="0">
                          <a:effectLst/>
                        </a:rPr>
                        <a:t>R</a:t>
                      </a:r>
                      <a:r>
                        <a:rPr lang="en-GB" sz="1800" b="0" dirty="0">
                          <a:effectLst/>
                        </a:rPr>
                        <a:t>isk equations from DECLARE</a:t>
                      </a:r>
                      <a:r>
                        <a:rPr lang="en-GB" sz="1800" b="0" baseline="-25000" dirty="0">
                          <a:effectLst/>
                        </a:rPr>
                        <a:t>CKD,</a:t>
                      </a:r>
                      <a:r>
                        <a:rPr lang="en-GB" sz="1800" b="0" dirty="0">
                          <a:effectLst/>
                        </a:rPr>
                        <a:t> adjusted to DECLARE</a:t>
                      </a:r>
                      <a:r>
                        <a:rPr lang="en-GB" sz="1800" b="0" baseline="-25000" dirty="0">
                          <a:effectLst/>
                        </a:rPr>
                        <a:t>CKD</a:t>
                      </a:r>
                      <a:r>
                        <a:rPr lang="en-GB" sz="1800" b="0" dirty="0">
                          <a:effectLst/>
                        </a:rPr>
                        <a:t> cohort </a:t>
                      </a:r>
                      <a:r>
                        <a:rPr lang="en-GB" sz="1800" b="1" dirty="0">
                          <a:effectLst/>
                        </a:rPr>
                        <a:t>(</a:t>
                      </a:r>
                      <a:r>
                        <a:rPr lang="en-GB" sz="1800" b="1" dirty="0" err="1">
                          <a:effectLst/>
                        </a:rPr>
                        <a:t>uACR</a:t>
                      </a:r>
                      <a:r>
                        <a:rPr lang="en-GB" sz="1800" b="1" dirty="0">
                          <a:effectLst/>
                        </a:rPr>
                        <a:t> less than 3 mg/mmol)</a:t>
                      </a:r>
                      <a:endParaRPr lang="en-GB" sz="1800" b="1" dirty="0">
                        <a:effectLst/>
                        <a:latin typeface="Arial" panose="020B0604020202020204" pitchFamily="34" charset="0"/>
                        <a:ea typeface="Calibri" panose="020F0502020204030204" pitchFamily="34" charset="0"/>
                      </a:endParaRPr>
                    </a:p>
                  </a:txBody>
                  <a:tcPr marL="65091" marR="65091" marT="0" marB="0" anchor="ctr">
                    <a:lnB w="9525" cap="flat" cmpd="sng" algn="ctr">
                      <a:solidFill>
                        <a:schemeClr val="bg1"/>
                      </a:solidFill>
                      <a:prstDash val="solid"/>
                      <a:round/>
                      <a:headEnd type="none" w="med" len="med"/>
                      <a:tailEnd type="none" w="med" len="med"/>
                    </a:lnB>
                  </a:tcPr>
                </a:tc>
                <a:tc>
                  <a:txBody>
                    <a:bodyPr/>
                    <a:lstStyle/>
                    <a:p>
                      <a:pPr algn="r">
                        <a:lnSpc>
                          <a:spcPct val="105000"/>
                        </a:lnSpc>
                        <a:spcBef>
                          <a:spcPts val="0"/>
                        </a:spcBef>
                        <a:spcAft>
                          <a:spcPts val="0"/>
                        </a:spcAft>
                      </a:pPr>
                      <a:r>
                        <a:rPr lang="en-GB" sz="1800" dirty="0">
                          <a:solidFill>
                            <a:schemeClr val="tx1"/>
                          </a:solidFill>
                          <a:effectLst/>
                        </a:rPr>
                        <a:t>£2,603</a:t>
                      </a:r>
                      <a:endParaRPr lang="en-GB" sz="1800" b="0" dirty="0">
                        <a:solidFill>
                          <a:schemeClr val="tx1"/>
                        </a:solidFill>
                        <a:effectLst/>
                        <a:latin typeface="Arial" panose="020B0604020202020204" pitchFamily="34" charset="0"/>
                        <a:ea typeface="Calibri" panose="020F0502020204030204" pitchFamily="34" charset="0"/>
                      </a:endParaRPr>
                    </a:p>
                  </a:txBody>
                  <a:tcPr marL="65091" marR="65091" marT="0" marB="0" anchor="ctr">
                    <a:lnB w="9525" cap="flat" cmpd="sng" algn="ctr">
                      <a:solidFill>
                        <a:schemeClr val="bg1"/>
                      </a:solidFill>
                      <a:prstDash val="solid"/>
                      <a:round/>
                      <a:headEnd type="none" w="med" len="med"/>
                      <a:tailEnd type="none" w="med" len="med"/>
                    </a:lnB>
                    <a:solidFill>
                      <a:srgbClr val="CCD3D5"/>
                    </a:solidFill>
                  </a:tcPr>
                </a:tc>
                <a:tc>
                  <a:txBody>
                    <a:bodyPr/>
                    <a:lstStyle/>
                    <a:p>
                      <a:pPr algn="r">
                        <a:lnSpc>
                          <a:spcPct val="105000"/>
                        </a:lnSpc>
                        <a:spcBef>
                          <a:spcPts val="0"/>
                        </a:spcBef>
                        <a:spcAft>
                          <a:spcPts val="0"/>
                        </a:spcAft>
                      </a:pPr>
                      <a:r>
                        <a:rPr lang="en-GB" sz="1800" dirty="0">
                          <a:solidFill>
                            <a:schemeClr val="tx1"/>
                          </a:solidFill>
                          <a:effectLst/>
                        </a:rPr>
                        <a:t>0.44</a:t>
                      </a:r>
                      <a:endParaRPr lang="en-GB" sz="1800" b="0" dirty="0">
                        <a:solidFill>
                          <a:schemeClr val="tx1"/>
                        </a:solidFill>
                        <a:effectLst/>
                        <a:latin typeface="Arial" panose="020B0604020202020204" pitchFamily="34" charset="0"/>
                        <a:ea typeface="Calibri" panose="020F0502020204030204" pitchFamily="34" charset="0"/>
                      </a:endParaRPr>
                    </a:p>
                  </a:txBody>
                  <a:tcPr marL="65091" marR="65091" marT="0" marB="0" anchor="ctr">
                    <a:lnR w="38100"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solidFill>
                      <a:srgbClr val="CCD3D5"/>
                    </a:solidFill>
                  </a:tcPr>
                </a:tc>
                <a:tc>
                  <a:txBody>
                    <a:bodyPr/>
                    <a:lstStyle/>
                    <a:p>
                      <a:pPr algn="r">
                        <a:lnSpc>
                          <a:spcPct val="105000"/>
                        </a:lnSpc>
                        <a:spcBef>
                          <a:spcPts val="0"/>
                        </a:spcBef>
                        <a:spcAft>
                          <a:spcPts val="0"/>
                        </a:spcAft>
                      </a:pPr>
                      <a:r>
                        <a:rPr lang="en-GB" sz="1800" dirty="0">
                          <a:solidFill>
                            <a:schemeClr val="tx1"/>
                          </a:solidFill>
                          <a:effectLst/>
                        </a:rPr>
                        <a:t>£5,965</a:t>
                      </a:r>
                      <a:endParaRPr lang="en-GB" sz="1800" dirty="0">
                        <a:solidFill>
                          <a:schemeClr val="tx1"/>
                        </a:solidFill>
                        <a:effectLst/>
                        <a:latin typeface="Arial" panose="020B0604020202020204" pitchFamily="34" charset="0"/>
                        <a:ea typeface="Calibri" panose="020F0502020204030204" pitchFamily="34" charset="0"/>
                      </a:endParaRPr>
                    </a:p>
                  </a:txBody>
                  <a:tcPr marL="65091" marR="65091" marT="0" marB="0" anchor="ctr">
                    <a:lnL w="38100" cap="flat" cmpd="sng" algn="ctr">
                      <a:solidFill>
                        <a:schemeClr val="bg1"/>
                      </a:solidFill>
                      <a:prstDash val="solid"/>
                      <a:round/>
                      <a:headEnd type="none" w="med" len="med"/>
                      <a:tailEnd type="none" w="med" len="med"/>
                    </a:lnL>
                    <a:lnB w="9525" cap="flat" cmpd="sng" algn="ctr">
                      <a:solidFill>
                        <a:schemeClr val="bg1"/>
                      </a:solidFill>
                      <a:prstDash val="solid"/>
                      <a:round/>
                      <a:headEnd type="none" w="med" len="med"/>
                      <a:tailEnd type="none" w="med" len="med"/>
                    </a:lnB>
                    <a:solidFill>
                      <a:srgbClr val="CCD3D5"/>
                    </a:solidFill>
                  </a:tcPr>
                </a:tc>
                <a:extLst>
                  <a:ext uri="{0D108BD9-81ED-4DB2-BD59-A6C34878D82A}">
                    <a16:rowId xmlns:a16="http://schemas.microsoft.com/office/drawing/2014/main" val="3221361901"/>
                  </a:ext>
                </a:extLst>
              </a:tr>
              <a:tr h="742391">
                <a:tc>
                  <a:txBody>
                    <a:bodyPr/>
                    <a:lstStyle/>
                    <a:p>
                      <a:pPr algn="l">
                        <a:lnSpc>
                          <a:spcPct val="105000"/>
                        </a:lnSpc>
                        <a:spcBef>
                          <a:spcPts val="0"/>
                        </a:spcBef>
                        <a:spcAft>
                          <a:spcPts val="0"/>
                        </a:spcAft>
                      </a:pPr>
                      <a:r>
                        <a:rPr lang="en-GB" sz="2000" u="sng" dirty="0">
                          <a:effectLst/>
                        </a:rPr>
                        <a:t>T2DM Modified A2</a:t>
                      </a:r>
                      <a:r>
                        <a:rPr lang="en-GB" sz="2000" i="0" u="sng" baseline="40000" dirty="0">
                          <a:effectLst/>
                          <a:ea typeface="Calibri" panose="020F0502020204030204" pitchFamily="34" charset="0"/>
                          <a:cs typeface="Arial" panose="020B0604020202020204" pitchFamily="34" charset="0"/>
                        </a:rPr>
                        <a:t>†</a:t>
                      </a:r>
                      <a:r>
                        <a:rPr lang="en-GB" sz="2000" u="sng" dirty="0">
                          <a:effectLst/>
                        </a:rPr>
                        <a:t> population:</a:t>
                      </a:r>
                      <a:r>
                        <a:rPr lang="en-GB" sz="2000" u="none" dirty="0">
                          <a:effectLst/>
                        </a:rPr>
                        <a:t> </a:t>
                      </a:r>
                    </a:p>
                    <a:p>
                      <a:pPr algn="l">
                        <a:lnSpc>
                          <a:spcPct val="105000"/>
                        </a:lnSpc>
                        <a:spcBef>
                          <a:spcPts val="0"/>
                        </a:spcBef>
                        <a:spcAft>
                          <a:spcPts val="0"/>
                        </a:spcAft>
                      </a:pPr>
                      <a:r>
                        <a:rPr lang="en-GB" sz="1800" b="0" u="none" dirty="0">
                          <a:effectLst/>
                        </a:rPr>
                        <a:t>R</a:t>
                      </a:r>
                      <a:r>
                        <a:rPr lang="en-GB" sz="1800" b="0" dirty="0">
                          <a:effectLst/>
                        </a:rPr>
                        <a:t>isk equations from DECLARE</a:t>
                      </a:r>
                      <a:r>
                        <a:rPr lang="en-GB" sz="1800" b="0" baseline="-25000" dirty="0">
                          <a:effectLst/>
                        </a:rPr>
                        <a:t>CKD ,</a:t>
                      </a:r>
                      <a:r>
                        <a:rPr lang="en-GB" sz="1800" b="0" dirty="0">
                          <a:effectLst/>
                        </a:rPr>
                        <a:t> adjusted to DECLARE</a:t>
                      </a:r>
                      <a:r>
                        <a:rPr lang="en-GB" sz="1800" b="0" baseline="-25000" dirty="0">
                          <a:effectLst/>
                        </a:rPr>
                        <a:t>CKD</a:t>
                      </a:r>
                      <a:r>
                        <a:rPr lang="en-GB" sz="1800" b="0" dirty="0">
                          <a:effectLst/>
                        </a:rPr>
                        <a:t> cohort </a:t>
                      </a:r>
                      <a:r>
                        <a:rPr lang="en-GB" sz="1800" b="1" dirty="0">
                          <a:effectLst/>
                        </a:rPr>
                        <a:t>(</a:t>
                      </a:r>
                      <a:r>
                        <a:rPr lang="en-GB" sz="1800" b="1" dirty="0" err="1">
                          <a:effectLst/>
                        </a:rPr>
                        <a:t>uACR</a:t>
                      </a:r>
                      <a:r>
                        <a:rPr lang="en-GB" sz="1800" b="1" dirty="0">
                          <a:effectLst/>
                        </a:rPr>
                        <a:t> 3–22 mg/mmol)</a:t>
                      </a:r>
                      <a:endParaRPr lang="en-GB" sz="1800" b="1" dirty="0">
                        <a:effectLst/>
                        <a:latin typeface="Arial" panose="020B0604020202020204" pitchFamily="34" charset="0"/>
                        <a:ea typeface="Calibri" panose="020F0502020204030204" pitchFamily="34" charset="0"/>
                      </a:endParaRPr>
                    </a:p>
                  </a:txBody>
                  <a:tcPr marL="65091" marR="65091" marT="0" marB="0" anchor="ctr">
                    <a:lnT w="9525" cap="flat" cmpd="sng" algn="ctr">
                      <a:solidFill>
                        <a:schemeClr val="bg1"/>
                      </a:solidFill>
                      <a:prstDash val="solid"/>
                      <a:round/>
                      <a:headEnd type="none" w="med" len="med"/>
                      <a:tailEnd type="none" w="med" len="med"/>
                    </a:lnT>
                  </a:tcPr>
                </a:tc>
                <a:tc>
                  <a:txBody>
                    <a:bodyPr/>
                    <a:lstStyle/>
                    <a:p>
                      <a:pPr algn="r">
                        <a:lnSpc>
                          <a:spcPct val="105000"/>
                        </a:lnSpc>
                        <a:spcBef>
                          <a:spcPts val="0"/>
                        </a:spcBef>
                        <a:spcAft>
                          <a:spcPts val="0"/>
                        </a:spcAft>
                      </a:pPr>
                      <a:r>
                        <a:rPr lang="en-GB" sz="1800" b="0" dirty="0">
                          <a:solidFill>
                            <a:schemeClr val="tx1"/>
                          </a:solidFill>
                          <a:effectLst/>
                        </a:rPr>
                        <a:t>£2,675</a:t>
                      </a:r>
                      <a:endParaRPr lang="en-GB" sz="1800" b="0" dirty="0">
                        <a:solidFill>
                          <a:schemeClr val="tx1"/>
                        </a:solidFill>
                        <a:effectLst/>
                        <a:latin typeface="Arial" panose="020B0604020202020204" pitchFamily="34" charset="0"/>
                        <a:ea typeface="Calibri" panose="020F0502020204030204" pitchFamily="34" charset="0"/>
                      </a:endParaRPr>
                    </a:p>
                  </a:txBody>
                  <a:tcPr marL="65091" marR="65091" marT="0" marB="0" anchor="ctr">
                    <a:lnT w="9525" cap="flat" cmpd="sng" algn="ctr">
                      <a:solidFill>
                        <a:schemeClr val="bg1"/>
                      </a:solidFill>
                      <a:prstDash val="solid"/>
                      <a:round/>
                      <a:headEnd type="none" w="med" len="med"/>
                      <a:tailEnd type="none" w="med" len="med"/>
                    </a:lnT>
                    <a:solidFill>
                      <a:srgbClr val="E7EAEB"/>
                    </a:solidFill>
                  </a:tcPr>
                </a:tc>
                <a:tc>
                  <a:txBody>
                    <a:bodyPr/>
                    <a:lstStyle/>
                    <a:p>
                      <a:pPr algn="r">
                        <a:lnSpc>
                          <a:spcPct val="105000"/>
                        </a:lnSpc>
                        <a:spcBef>
                          <a:spcPts val="0"/>
                        </a:spcBef>
                        <a:spcAft>
                          <a:spcPts val="0"/>
                        </a:spcAft>
                      </a:pPr>
                      <a:r>
                        <a:rPr lang="en-GB" sz="1800" b="0" dirty="0">
                          <a:solidFill>
                            <a:schemeClr val="tx1"/>
                          </a:solidFill>
                          <a:effectLst/>
                        </a:rPr>
                        <a:t>0.42</a:t>
                      </a:r>
                      <a:endParaRPr lang="en-GB" sz="1800" b="0" dirty="0">
                        <a:solidFill>
                          <a:schemeClr val="tx1"/>
                        </a:solidFill>
                        <a:effectLst/>
                        <a:latin typeface="Arial" panose="020B0604020202020204" pitchFamily="34" charset="0"/>
                        <a:ea typeface="Calibri" panose="020F0502020204030204" pitchFamily="34" charset="0"/>
                      </a:endParaRPr>
                    </a:p>
                  </a:txBody>
                  <a:tcPr marL="65091" marR="65091" marT="0" marB="0" anchor="ctr">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solidFill>
                      <a:srgbClr val="E7EAEB"/>
                    </a:solidFill>
                  </a:tcPr>
                </a:tc>
                <a:tc>
                  <a:txBody>
                    <a:bodyPr/>
                    <a:lstStyle/>
                    <a:p>
                      <a:pPr algn="r">
                        <a:lnSpc>
                          <a:spcPct val="105000"/>
                        </a:lnSpc>
                        <a:spcBef>
                          <a:spcPts val="0"/>
                        </a:spcBef>
                        <a:spcAft>
                          <a:spcPts val="0"/>
                        </a:spcAft>
                      </a:pPr>
                      <a:r>
                        <a:rPr lang="en-GB" sz="1800" dirty="0">
                          <a:solidFill>
                            <a:schemeClr val="tx1"/>
                          </a:solidFill>
                          <a:effectLst/>
                        </a:rPr>
                        <a:t>£6,352</a:t>
                      </a:r>
                      <a:endParaRPr lang="en-GB" sz="1800" dirty="0">
                        <a:solidFill>
                          <a:schemeClr val="tx1"/>
                        </a:solidFill>
                        <a:effectLst/>
                        <a:latin typeface="Arial" panose="020B0604020202020204" pitchFamily="34" charset="0"/>
                        <a:ea typeface="Calibri" panose="020F0502020204030204" pitchFamily="34" charset="0"/>
                      </a:endParaRPr>
                    </a:p>
                  </a:txBody>
                  <a:tcPr marL="65091" marR="65091" marT="0" marB="0" anchor="ctr">
                    <a:lnL w="381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solidFill>
                      <a:srgbClr val="E7EAEB"/>
                    </a:solidFill>
                  </a:tcPr>
                </a:tc>
                <a:extLst>
                  <a:ext uri="{0D108BD9-81ED-4DB2-BD59-A6C34878D82A}">
                    <a16:rowId xmlns:a16="http://schemas.microsoft.com/office/drawing/2014/main" val="4234614642"/>
                  </a:ext>
                </a:extLst>
              </a:tr>
            </a:tbl>
          </a:graphicData>
        </a:graphic>
      </p:graphicFrame>
      <p:sp>
        <p:nvSpPr>
          <p:cNvPr id="11" name="TextBox 10">
            <a:extLst>
              <a:ext uri="{FF2B5EF4-FFF2-40B4-BE49-F238E27FC236}">
                <a16:creationId xmlns:a16="http://schemas.microsoft.com/office/drawing/2014/main" id="{256E26CE-CD2E-41C2-A9F8-809C78162206}"/>
              </a:ext>
            </a:extLst>
          </p:cNvPr>
          <p:cNvSpPr txBox="1"/>
          <p:nvPr/>
        </p:nvSpPr>
        <p:spPr>
          <a:xfrm>
            <a:off x="439837" y="1252585"/>
            <a:ext cx="9724607" cy="369332"/>
          </a:xfrm>
          <a:prstGeom prst="rect">
            <a:avLst/>
          </a:prstGeom>
          <a:noFill/>
        </p:spPr>
        <p:txBody>
          <a:bodyPr wrap="square">
            <a:spAutoFit/>
          </a:bodyPr>
          <a:lstStyle/>
          <a:p>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New </a:t>
            </a:r>
            <a:r>
              <a:rPr lang="en-GB" sz="1800" b="1" dirty="0" err="1">
                <a:effectLst/>
                <a:latin typeface="Arial" panose="020B0604020202020204" pitchFamily="34" charset="0"/>
                <a:ea typeface="Times New Roman" panose="02020603050405020304" pitchFamily="18" charset="0"/>
                <a:cs typeface="Times New Roman" panose="02020603050405020304" pitchFamily="18" charset="0"/>
              </a:rPr>
              <a:t>uACR</a:t>
            </a: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 subgroup scenario analyses for patients with CKD and comorbid </a:t>
            </a:r>
            <a:r>
              <a:rPr lang="en-GB" sz="1800" b="1" dirty="0">
                <a:effectLst/>
                <a:ea typeface="Times New Roman" panose="02020603050405020304" pitchFamily="18" charset="0"/>
                <a:cs typeface="Times New Roman" panose="02020603050405020304" pitchFamily="18" charset="0"/>
              </a:rPr>
              <a:t>T2DM*</a:t>
            </a: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b="1" dirty="0"/>
          </a:p>
        </p:txBody>
      </p:sp>
      <p:sp>
        <p:nvSpPr>
          <p:cNvPr id="12" name="TextBox 11">
            <a:extLst>
              <a:ext uri="{FF2B5EF4-FFF2-40B4-BE49-F238E27FC236}">
                <a16:creationId xmlns:a16="http://schemas.microsoft.com/office/drawing/2014/main" id="{98C29C14-3E17-49A3-8B66-C481190B9C83}"/>
              </a:ext>
            </a:extLst>
          </p:cNvPr>
          <p:cNvSpPr txBox="1"/>
          <p:nvPr/>
        </p:nvSpPr>
        <p:spPr>
          <a:xfrm>
            <a:off x="1418090" y="6917677"/>
            <a:ext cx="8259745" cy="646331"/>
          </a:xfrm>
          <a:prstGeom prst="rect">
            <a:avLst/>
          </a:prstGeom>
          <a:noFill/>
        </p:spPr>
        <p:txBody>
          <a:bodyPr wrap="square" lIns="0" tIns="0" rIns="0" bIns="0" rtlCol="0">
            <a:spAutoFit/>
          </a:bodyPr>
          <a:lstStyle/>
          <a:p>
            <a:pPr algn="ctr"/>
            <a:r>
              <a:rPr lang="en-GB" sz="1400" dirty="0"/>
              <a:t>CKD: Chronic kidney disease; CPRD: Clinical practice research datalink; ICER: Incremental cost-effectiveness ratio; QALYs: Quality adjusted life years;</a:t>
            </a:r>
            <a:r>
              <a:rPr lang="en-GB" sz="1400" b="0" dirty="0">
                <a:solidFill>
                  <a:srgbClr val="000000"/>
                </a:solidFill>
              </a:rPr>
              <a:t> </a:t>
            </a:r>
            <a:r>
              <a:rPr lang="en-GB" sz="1400" dirty="0"/>
              <a:t>T2DM: Type 2 diabetes mellitus; </a:t>
            </a:r>
            <a:r>
              <a:rPr lang="en-GB" sz="1400" dirty="0" err="1"/>
              <a:t>uACR</a:t>
            </a:r>
            <a:r>
              <a:rPr lang="en-GB" sz="1400" dirty="0"/>
              <a:t>: Urine albumin-to-creatinine ratio</a:t>
            </a:r>
          </a:p>
        </p:txBody>
      </p:sp>
      <p:sp>
        <p:nvSpPr>
          <p:cNvPr id="10" name="Title 1">
            <a:extLst>
              <a:ext uri="{FF2B5EF4-FFF2-40B4-BE49-F238E27FC236}">
                <a16:creationId xmlns:a16="http://schemas.microsoft.com/office/drawing/2014/main" id="{12F0B762-320B-47D4-AA90-9818B4A66F7A}"/>
              </a:ext>
            </a:extLst>
          </p:cNvPr>
          <p:cNvSpPr txBox="1">
            <a:spLocks noChangeArrowheads="1"/>
          </p:cNvSpPr>
          <p:nvPr/>
        </p:nvSpPr>
        <p:spPr>
          <a:xfrm>
            <a:off x="528955" y="246688"/>
            <a:ext cx="9928767"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pPr>
              <a:lnSpc>
                <a:spcPct val="100000"/>
              </a:lnSpc>
            </a:pPr>
            <a:r>
              <a:rPr lang="en-GB" sz="3200" dirty="0"/>
              <a:t>Issue 1: </a:t>
            </a:r>
            <a:r>
              <a:rPr lang="en-GB" sz="2800" dirty="0"/>
              <a:t>Should dapagliflozin be recommended in people with type 2 diabetes and a </a:t>
            </a:r>
            <a:r>
              <a:rPr lang="en-GB" sz="2800" dirty="0" err="1"/>
              <a:t>uACR</a:t>
            </a:r>
            <a:r>
              <a:rPr lang="en-GB" sz="2800" dirty="0"/>
              <a:t> less than 3 mg/mmol?</a:t>
            </a:r>
            <a:endParaRPr lang="en-GB" altLang="en-US" sz="3200" dirty="0"/>
          </a:p>
        </p:txBody>
      </p:sp>
      <p:sp>
        <p:nvSpPr>
          <p:cNvPr id="8" name="TextBox 7">
            <a:extLst>
              <a:ext uri="{FF2B5EF4-FFF2-40B4-BE49-F238E27FC236}">
                <a16:creationId xmlns:a16="http://schemas.microsoft.com/office/drawing/2014/main" id="{01C39468-4AEE-40C5-893E-4F13443C288E}"/>
              </a:ext>
            </a:extLst>
          </p:cNvPr>
          <p:cNvSpPr txBox="1"/>
          <p:nvPr/>
        </p:nvSpPr>
        <p:spPr>
          <a:xfrm>
            <a:off x="397663" y="6146244"/>
            <a:ext cx="10191350" cy="523220"/>
          </a:xfrm>
          <a:prstGeom prst="rect">
            <a:avLst/>
          </a:prstGeom>
          <a:solidFill>
            <a:schemeClr val="bg1"/>
          </a:solidFill>
        </p:spPr>
        <p:txBody>
          <a:bodyPr wrap="square">
            <a:spAutoFit/>
          </a:bodyPr>
          <a:lstStyle/>
          <a:p>
            <a:r>
              <a:rPr lang="en-GB" sz="1400" i="0" baseline="40000" dirty="0">
                <a:effectLst/>
                <a:ea typeface="Calibri" panose="020F0502020204030204" pitchFamily="34" charset="0"/>
                <a:cs typeface="Arial" panose="020B0604020202020204" pitchFamily="34" charset="0"/>
              </a:rPr>
              <a:t>† </a:t>
            </a:r>
            <a:r>
              <a:rPr lang="en-GB" sz="1400" dirty="0">
                <a:ea typeface="Calibri" panose="020F0502020204030204" pitchFamily="34" charset="0"/>
                <a:cs typeface="Arial" panose="020B0604020202020204" pitchFamily="34" charset="0"/>
              </a:rPr>
              <a:t>M</a:t>
            </a:r>
            <a:r>
              <a:rPr lang="en-GB" sz="1400" i="0" dirty="0">
                <a:effectLst/>
                <a:ea typeface="Calibri" panose="020F0502020204030204" pitchFamily="34" charset="0"/>
                <a:cs typeface="Arial" panose="020B0604020202020204" pitchFamily="34" charset="0"/>
              </a:rPr>
              <a:t>odified at upper bound to mirror the DAPA-CKD trial inclusion criteria, with the true A2 classification being 3–30 mg/mmol</a:t>
            </a:r>
          </a:p>
          <a:p>
            <a:r>
              <a:rPr lang="en-GB" sz="1400" dirty="0">
                <a:ea typeface="Calibri" panose="020F0502020204030204" pitchFamily="34" charset="0"/>
                <a:cs typeface="Arial" panose="020B0604020202020204" pitchFamily="34" charset="0"/>
              </a:rPr>
              <a:t>* </a:t>
            </a:r>
            <a:r>
              <a:rPr lang="en-GB" sz="1400" i="0" dirty="0">
                <a:effectLst/>
                <a:ea typeface="Calibri" panose="020F0502020204030204" pitchFamily="34" charset="0"/>
                <a:cs typeface="Arial" panose="020B0604020202020204" pitchFamily="34" charset="0"/>
              </a:rPr>
              <a:t>Results do not include confidential commercial discounts for comparators/subsequent treatments</a:t>
            </a:r>
          </a:p>
        </p:txBody>
      </p:sp>
    </p:spTree>
    <p:extLst>
      <p:ext uri="{BB962C8B-B14F-4D97-AF65-F5344CB8AC3E}">
        <p14:creationId xmlns:p14="http://schemas.microsoft.com/office/powerpoint/2010/main" val="2558942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A355F0D6-988C-4200-BF0D-66DB31AB8534}"/>
              </a:ext>
            </a:extLst>
          </p:cNvPr>
          <p:cNvGraphicFramePr>
            <a:graphicFrameLocks noGrp="1"/>
          </p:cNvGraphicFramePr>
          <p:nvPr>
            <p:extLst>
              <p:ext uri="{D42A27DB-BD31-4B8C-83A1-F6EECF244321}">
                <p14:modId xmlns:p14="http://schemas.microsoft.com/office/powerpoint/2010/main" val="61406322"/>
              </p:ext>
            </p:extLst>
          </p:nvPr>
        </p:nvGraphicFramePr>
        <p:xfrm>
          <a:off x="450850" y="874690"/>
          <a:ext cx="9683750" cy="4663440"/>
        </p:xfrm>
        <a:graphic>
          <a:graphicData uri="http://schemas.openxmlformats.org/drawingml/2006/table">
            <a:tbl>
              <a:tblPr firstRow="1" bandRow="1">
                <a:tableStyleId>{F5AB1C69-6EDB-4FF4-983F-18BD219EF322}</a:tableStyleId>
              </a:tblPr>
              <a:tblGrid>
                <a:gridCol w="2108190">
                  <a:extLst>
                    <a:ext uri="{9D8B030D-6E8A-4147-A177-3AD203B41FA5}">
                      <a16:colId xmlns:a16="http://schemas.microsoft.com/office/drawing/2014/main" val="1953287219"/>
                    </a:ext>
                  </a:extLst>
                </a:gridCol>
                <a:gridCol w="1893890">
                  <a:extLst>
                    <a:ext uri="{9D8B030D-6E8A-4147-A177-3AD203B41FA5}">
                      <a16:colId xmlns:a16="http://schemas.microsoft.com/office/drawing/2014/main" val="47934529"/>
                    </a:ext>
                  </a:extLst>
                </a:gridCol>
                <a:gridCol w="1893890">
                  <a:extLst>
                    <a:ext uri="{9D8B030D-6E8A-4147-A177-3AD203B41FA5}">
                      <a16:colId xmlns:a16="http://schemas.microsoft.com/office/drawing/2014/main" val="934742209"/>
                    </a:ext>
                  </a:extLst>
                </a:gridCol>
                <a:gridCol w="1893890">
                  <a:extLst>
                    <a:ext uri="{9D8B030D-6E8A-4147-A177-3AD203B41FA5}">
                      <a16:colId xmlns:a16="http://schemas.microsoft.com/office/drawing/2014/main" val="2162742000"/>
                    </a:ext>
                  </a:extLst>
                </a:gridCol>
                <a:gridCol w="1893890">
                  <a:extLst>
                    <a:ext uri="{9D8B030D-6E8A-4147-A177-3AD203B41FA5}">
                      <a16:colId xmlns:a16="http://schemas.microsoft.com/office/drawing/2014/main" val="3776773507"/>
                    </a:ext>
                  </a:extLst>
                </a:gridCol>
              </a:tblGrid>
              <a:tr h="593877">
                <a:tc>
                  <a:txBody>
                    <a:bodyPr/>
                    <a:lstStyle/>
                    <a:p>
                      <a:pPr algn="ctr"/>
                      <a:r>
                        <a:rPr lang="en-GB" sz="1800" dirty="0"/>
                        <a:t>uACR category (mg/mmol)</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t>CKD</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t>Hypertension</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t>Diabetes</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t>CVD (secondary prevention)</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440838136"/>
                  </a:ext>
                </a:extLst>
              </a:tr>
              <a:tr h="415714">
                <a:tc>
                  <a:txBody>
                    <a:bodyPr/>
                    <a:lstStyle/>
                    <a:p>
                      <a:r>
                        <a:rPr lang="en-GB" sz="1800" b="1" dirty="0">
                          <a:solidFill>
                            <a:schemeClr val="tx1"/>
                          </a:solidFill>
                        </a:rPr>
                        <a:t>A1</a:t>
                      </a:r>
                      <a:r>
                        <a:rPr lang="en-GB" sz="1800" dirty="0">
                          <a:solidFill>
                            <a:schemeClr val="tx1"/>
                          </a:solidFill>
                        </a:rPr>
                        <a:t> (less than 3)</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rowSpan="3">
                  <a:txBody>
                    <a:bodyPr/>
                    <a:lstStyle/>
                    <a:p>
                      <a:pPr marL="182563" indent="-182563">
                        <a:buFont typeface="Arial" panose="020B0604020202020204" pitchFamily="34" charset="0"/>
                        <a:buChar char="•"/>
                      </a:pPr>
                      <a:r>
                        <a:rPr lang="en-GB" sz="1800" b="0" dirty="0">
                          <a:solidFill>
                            <a:schemeClr val="tx1"/>
                          </a:solidFill>
                        </a:rPr>
                        <a:t>Education</a:t>
                      </a:r>
                    </a:p>
                    <a:p>
                      <a:pPr marL="182563" indent="-182563">
                        <a:buFont typeface="Arial" panose="020B0604020202020204" pitchFamily="34" charset="0"/>
                        <a:buChar char="•"/>
                      </a:pPr>
                      <a:r>
                        <a:rPr lang="en-GB" sz="1800" b="0" dirty="0">
                          <a:solidFill>
                            <a:schemeClr val="tx1"/>
                          </a:solidFill>
                        </a:rPr>
                        <a:t>Lifestyle changes (exercise, weight loss, smoking cessation)</a:t>
                      </a:r>
                    </a:p>
                    <a:p>
                      <a:pPr marL="182563" indent="-182563">
                        <a:buFont typeface="Arial" panose="020B0604020202020204" pitchFamily="34" charset="0"/>
                        <a:buChar char="•"/>
                      </a:pPr>
                      <a:r>
                        <a:rPr lang="en-GB" sz="1800" b="0" dirty="0">
                          <a:solidFill>
                            <a:schemeClr val="tx1"/>
                          </a:solidFill>
                        </a:rPr>
                        <a:t>Dietary advice</a:t>
                      </a:r>
                    </a:p>
                    <a:p>
                      <a:pPr marL="182563" indent="-182563">
                        <a:buFont typeface="Arial" panose="020B0604020202020204" pitchFamily="34" charset="0"/>
                        <a:buChar char="•"/>
                      </a:pPr>
                      <a:r>
                        <a:rPr lang="en-GB" sz="1800" b="0" dirty="0">
                          <a:solidFill>
                            <a:schemeClr val="tx1"/>
                          </a:solidFill>
                        </a:rPr>
                        <a:t>Statins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rowSpan="2">
                  <a:txBody>
                    <a:bodyPr/>
                    <a:lstStyle/>
                    <a:p>
                      <a:pPr marL="174625" indent="-174625">
                        <a:buFont typeface="Arial" panose="020B0604020202020204" pitchFamily="34" charset="0"/>
                        <a:buChar char="•"/>
                      </a:pPr>
                      <a:r>
                        <a:rPr lang="en-GB" sz="1800" b="0" dirty="0">
                          <a:solidFill>
                            <a:schemeClr val="tx1"/>
                          </a:solidFill>
                        </a:rPr>
                        <a:t>Lifestyle changes</a:t>
                      </a:r>
                    </a:p>
                    <a:p>
                      <a:pPr marL="174625" indent="-174625">
                        <a:buFont typeface="Arial" panose="020B0604020202020204" pitchFamily="34" charset="0"/>
                        <a:buChar char="•"/>
                      </a:pPr>
                      <a:r>
                        <a:rPr lang="en-GB" sz="1800" b="0" dirty="0">
                          <a:solidFill>
                            <a:schemeClr val="tx1"/>
                          </a:solidFill>
                        </a:rPr>
                        <a:t>Anti-hypertensive drugs (</a:t>
                      </a:r>
                      <a:r>
                        <a:rPr lang="en-GB" sz="1800" b="0" dirty="0" err="1">
                          <a:solidFill>
                            <a:schemeClr val="tx1"/>
                          </a:solidFill>
                        </a:rPr>
                        <a:t>ACEi</a:t>
                      </a:r>
                      <a:r>
                        <a:rPr lang="en-GB" sz="1800" b="0" dirty="0">
                          <a:solidFill>
                            <a:schemeClr val="tx1"/>
                          </a:solidFill>
                        </a:rPr>
                        <a:t> / ARB / calcium channel blockers)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lang="en-GB" sz="1800" b="0" dirty="0">
                          <a:solidFill>
                            <a:schemeClr val="tx1"/>
                          </a:solidFill>
                        </a:rPr>
                        <a:t>Antidiabetics (e.g., insulin)</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rowSpan="4">
                  <a:txBody>
                    <a:bodyPr/>
                    <a:lstStyle/>
                    <a:p>
                      <a:pPr marL="182563" indent="-182563">
                        <a:buFont typeface="Arial" panose="020B0604020202020204" pitchFamily="34" charset="0"/>
                        <a:buChar char="•"/>
                      </a:pPr>
                      <a:r>
                        <a:rPr lang="en-GB" sz="1800" dirty="0">
                          <a:solidFill>
                            <a:schemeClr val="tx1"/>
                          </a:solidFill>
                        </a:rPr>
                        <a:t>Antiplatelets</a:t>
                      </a:r>
                    </a:p>
                    <a:p>
                      <a:pPr marL="182563" indent="-182563">
                        <a:buFont typeface="Arial" panose="020B0604020202020204" pitchFamily="34" charset="0"/>
                        <a:buChar char="•"/>
                      </a:pPr>
                      <a:r>
                        <a:rPr lang="en-GB" sz="1800" dirty="0">
                          <a:solidFill>
                            <a:schemeClr val="tx1"/>
                          </a:solidFill>
                        </a:rPr>
                        <a:t>Anticoagulants</a:t>
                      </a:r>
                    </a:p>
                    <a:p>
                      <a:endParaRPr lang="en-GB" sz="1800" dirty="0">
                        <a:solidFill>
                          <a:schemeClr val="tx1"/>
                        </a:solidFil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89905752"/>
                  </a:ext>
                </a:extLst>
              </a:tr>
              <a:tr h="772040">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b="1" dirty="0">
                          <a:solidFill>
                            <a:schemeClr val="tx1"/>
                          </a:solidFill>
                          <a:effectLst/>
                        </a:rPr>
                        <a:t>A2</a:t>
                      </a:r>
                      <a:r>
                        <a:rPr lang="en-GB" sz="1800" dirty="0">
                          <a:solidFill>
                            <a:schemeClr val="tx1"/>
                          </a:solidFill>
                          <a:effectLst/>
                        </a:rPr>
                        <a:t> (3 to 30)</a:t>
                      </a:r>
                      <a:endParaRPr lang="en-GB" sz="18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vMerge="1">
                  <a:txBody>
                    <a:bodyPr/>
                    <a:lstStyle/>
                    <a:p>
                      <a:endParaRPr lang="en-GB" sz="18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vMerge="1">
                  <a:txBody>
                    <a:bodyPr/>
                    <a:lstStyle/>
                    <a:p>
                      <a:endParaRPr lang="en-GB" sz="18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lang="en-GB" sz="1800" b="0" dirty="0">
                          <a:solidFill>
                            <a:schemeClr val="tx1"/>
                          </a:solidFill>
                        </a:rPr>
                        <a:t>Antidiabetics + </a:t>
                      </a:r>
                      <a:r>
                        <a:rPr lang="en-GB" sz="1800" b="0" dirty="0" err="1">
                          <a:solidFill>
                            <a:schemeClr val="tx1"/>
                          </a:solidFill>
                        </a:rPr>
                        <a:t>ACEi</a:t>
                      </a:r>
                      <a:r>
                        <a:rPr lang="en-GB" sz="1800" b="0" dirty="0">
                          <a:solidFill>
                            <a:schemeClr val="tx1"/>
                          </a:solidFill>
                        </a:rPr>
                        <a:t> / ARB at highest tolerated dose* </a:t>
                      </a:r>
                      <a:r>
                        <a:rPr lang="en-GB" sz="1800" b="0" i="1" dirty="0">
                          <a:solidFill>
                            <a:schemeClr val="tx1"/>
                          </a:solidFill>
                        </a:rPr>
                        <a:t>(type 2 diabetes)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vMerge="1">
                  <a:txBody>
                    <a:bodyPr/>
                    <a:lstStyle/>
                    <a:p>
                      <a:endParaRPr lang="en-GB" sz="18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63183393"/>
                  </a:ext>
                </a:extLst>
              </a:tr>
              <a:tr h="475102">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b="1" dirty="0">
                          <a:solidFill>
                            <a:schemeClr val="tx1"/>
                          </a:solidFill>
                          <a:effectLst/>
                        </a:rPr>
                        <a:t>A3</a:t>
                      </a:r>
                      <a:r>
                        <a:rPr lang="en-GB" sz="1800" dirty="0">
                          <a:solidFill>
                            <a:schemeClr val="tx1"/>
                          </a:solidFill>
                          <a:effectLst/>
                        </a:rPr>
                        <a:t> (more than 30)</a:t>
                      </a:r>
                      <a:endParaRPr lang="en-GB" sz="18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vMerge="1">
                  <a:txBody>
                    <a:bodyPr/>
                    <a:lstStyle/>
                    <a:p>
                      <a:endParaRPr lang="en-GB" sz="18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rowSpan="2">
                  <a:txBody>
                    <a:bodyPr/>
                    <a:lstStyle/>
                    <a:p>
                      <a:r>
                        <a:rPr lang="en-GB" sz="1800" b="0" dirty="0" err="1">
                          <a:solidFill>
                            <a:schemeClr val="tx1"/>
                          </a:solidFill>
                        </a:rPr>
                        <a:t>ACEi</a:t>
                      </a:r>
                      <a:r>
                        <a:rPr lang="en-GB" sz="1800" b="0" dirty="0">
                          <a:solidFill>
                            <a:schemeClr val="tx1"/>
                          </a:solidFill>
                        </a:rPr>
                        <a:t> / ARB at highest tolerated dose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rowSpan="2">
                  <a:txBody>
                    <a:bodyPr/>
                    <a:lstStyle/>
                    <a:p>
                      <a:r>
                        <a:rPr lang="en-GB" sz="1800" b="0" dirty="0">
                          <a:solidFill>
                            <a:schemeClr val="tx1"/>
                          </a:solidFill>
                        </a:rPr>
                        <a:t>Antidiabetics + </a:t>
                      </a:r>
                      <a:r>
                        <a:rPr lang="en-GB" sz="1800" b="0" dirty="0" err="1">
                          <a:solidFill>
                            <a:schemeClr val="tx1"/>
                          </a:solidFill>
                        </a:rPr>
                        <a:t>ACEi</a:t>
                      </a:r>
                      <a:r>
                        <a:rPr lang="en-GB" sz="1800" b="0" dirty="0">
                          <a:solidFill>
                            <a:schemeClr val="tx1"/>
                          </a:solidFill>
                        </a:rPr>
                        <a:t> / ARB at highest tolerated dose + SGLT2i </a:t>
                      </a:r>
                      <a:r>
                        <a:rPr lang="en-GB" sz="1800" b="0" i="1" dirty="0">
                          <a:solidFill>
                            <a:schemeClr val="tx1"/>
                          </a:solidFill>
                        </a:rPr>
                        <a:t>(type 2 diabetes)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vMerge="1">
                  <a:txBody>
                    <a:bodyPr/>
                    <a:lstStyle/>
                    <a:p>
                      <a:endParaRPr lang="en-GB" sz="18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1278754"/>
                  </a:ext>
                </a:extLst>
              </a:tr>
              <a:tr h="593877">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rPr>
                        <a:t>70 or more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b="0" dirty="0">
                          <a:solidFill>
                            <a:schemeClr val="tx1"/>
                          </a:solidFill>
                        </a:rPr>
                        <a:t>+ </a:t>
                      </a:r>
                      <a:r>
                        <a:rPr lang="en-GB" sz="1800" b="0" dirty="0" err="1">
                          <a:solidFill>
                            <a:schemeClr val="tx1"/>
                          </a:solidFill>
                        </a:rPr>
                        <a:t>ACEi</a:t>
                      </a:r>
                      <a:r>
                        <a:rPr lang="en-GB" sz="1800" b="0" dirty="0">
                          <a:solidFill>
                            <a:schemeClr val="tx1"/>
                          </a:solidFill>
                        </a:rPr>
                        <a:t> / ARB at highest tolerated dose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vMerge="1">
                  <a:txBody>
                    <a:bodyPr/>
                    <a:lstStyle/>
                    <a:p>
                      <a:endParaRPr lang="en-GB" sz="18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vMerge="1">
                  <a:txBody>
                    <a:bodyPr/>
                    <a:lstStyle/>
                    <a:p>
                      <a:endParaRPr lang="en-GB" sz="18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vMerge="1">
                  <a:txBody>
                    <a:bodyPr/>
                    <a:lstStyle/>
                    <a:p>
                      <a:endParaRPr lang="en-GB" sz="18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713642901"/>
                  </a:ext>
                </a:extLst>
              </a:tr>
            </a:tbl>
          </a:graphicData>
        </a:graphic>
      </p:graphicFrame>
      <p:sp>
        <p:nvSpPr>
          <p:cNvPr id="5" name="TextBox 4">
            <a:extLst>
              <a:ext uri="{FF2B5EF4-FFF2-40B4-BE49-F238E27FC236}">
                <a16:creationId xmlns:a16="http://schemas.microsoft.com/office/drawing/2014/main" id="{E5305C42-D051-4D69-8764-B6FF248B21F0}"/>
              </a:ext>
            </a:extLst>
          </p:cNvPr>
          <p:cNvSpPr txBox="1"/>
          <p:nvPr/>
        </p:nvSpPr>
        <p:spPr>
          <a:xfrm>
            <a:off x="741680" y="1204510"/>
            <a:ext cx="65" cy="276999"/>
          </a:xfrm>
          <a:prstGeom prst="rect">
            <a:avLst/>
          </a:prstGeom>
          <a:noFill/>
        </p:spPr>
        <p:txBody>
          <a:bodyPr wrap="none" lIns="0" tIns="0" rIns="0" bIns="0" rtlCol="0">
            <a:spAutoFit/>
          </a:bodyPr>
          <a:lstStyle/>
          <a:p>
            <a:endParaRPr lang="en-GB" sz="1800" dirty="0">
              <a:solidFill>
                <a:schemeClr val="tx1"/>
              </a:solidFill>
            </a:endParaRPr>
          </a:p>
        </p:txBody>
      </p:sp>
      <p:sp>
        <p:nvSpPr>
          <p:cNvPr id="6" name="Rectangle 5">
            <a:extLst>
              <a:ext uri="{FF2B5EF4-FFF2-40B4-BE49-F238E27FC236}">
                <a16:creationId xmlns:a16="http://schemas.microsoft.com/office/drawing/2014/main" id="{DA83CBA2-078A-4540-83B3-B8C1A3049B3D}"/>
              </a:ext>
            </a:extLst>
          </p:cNvPr>
          <p:cNvSpPr/>
          <p:nvPr/>
        </p:nvSpPr>
        <p:spPr>
          <a:xfrm>
            <a:off x="3967481" y="1103242"/>
            <a:ext cx="515007" cy="43313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a:t>
            </a:r>
          </a:p>
        </p:txBody>
      </p:sp>
      <p:sp>
        <p:nvSpPr>
          <p:cNvPr id="11" name="Rectangle 10">
            <a:extLst>
              <a:ext uri="{FF2B5EF4-FFF2-40B4-BE49-F238E27FC236}">
                <a16:creationId xmlns:a16="http://schemas.microsoft.com/office/drawing/2014/main" id="{6B8E28BB-20E2-47E5-BA86-020032F11084}"/>
              </a:ext>
            </a:extLst>
          </p:cNvPr>
          <p:cNvSpPr/>
          <p:nvPr/>
        </p:nvSpPr>
        <p:spPr>
          <a:xfrm>
            <a:off x="6210914" y="1103242"/>
            <a:ext cx="515007" cy="43313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a:t>
            </a:r>
          </a:p>
        </p:txBody>
      </p:sp>
      <p:sp>
        <p:nvSpPr>
          <p:cNvPr id="12" name="Rectangle 11">
            <a:extLst>
              <a:ext uri="{FF2B5EF4-FFF2-40B4-BE49-F238E27FC236}">
                <a16:creationId xmlns:a16="http://schemas.microsoft.com/office/drawing/2014/main" id="{EF50DB3F-D3F9-4880-BC06-3120F31B38A3}"/>
              </a:ext>
            </a:extLst>
          </p:cNvPr>
          <p:cNvSpPr/>
          <p:nvPr/>
        </p:nvSpPr>
        <p:spPr>
          <a:xfrm>
            <a:off x="7939340" y="1103242"/>
            <a:ext cx="515007" cy="43313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a:t>
            </a:r>
          </a:p>
        </p:txBody>
      </p:sp>
      <p:sp>
        <p:nvSpPr>
          <p:cNvPr id="8" name="Rectangle 7">
            <a:extLst>
              <a:ext uri="{FF2B5EF4-FFF2-40B4-BE49-F238E27FC236}">
                <a16:creationId xmlns:a16="http://schemas.microsoft.com/office/drawing/2014/main" id="{B7EE2592-8F83-4F9B-B846-8700975979EC}"/>
              </a:ext>
            </a:extLst>
          </p:cNvPr>
          <p:cNvSpPr/>
          <p:nvPr/>
        </p:nvSpPr>
        <p:spPr>
          <a:xfrm>
            <a:off x="450850" y="5521426"/>
            <a:ext cx="9683749" cy="1138650"/>
          </a:xfrm>
          <a:prstGeom prst="rect">
            <a:avLst/>
          </a:prstGeom>
          <a:solidFill>
            <a:schemeClr val="bg1"/>
          </a:solid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800" b="1" dirty="0">
                <a:solidFill>
                  <a:schemeClr val="tx1"/>
                </a:solidFill>
              </a:rPr>
              <a:t>Management of other complications:</a:t>
            </a:r>
          </a:p>
          <a:p>
            <a:pPr algn="ctr"/>
            <a:endParaRPr lang="en-GB" sz="1800" dirty="0">
              <a:solidFill>
                <a:schemeClr val="tx1"/>
              </a:solidFill>
            </a:endParaRPr>
          </a:p>
        </p:txBody>
      </p:sp>
      <p:sp>
        <p:nvSpPr>
          <p:cNvPr id="10" name="TextBox 9">
            <a:extLst>
              <a:ext uri="{FF2B5EF4-FFF2-40B4-BE49-F238E27FC236}">
                <a16:creationId xmlns:a16="http://schemas.microsoft.com/office/drawing/2014/main" id="{B60167AC-8831-47C4-AE7D-EF3AF8C6F0D5}"/>
              </a:ext>
            </a:extLst>
          </p:cNvPr>
          <p:cNvSpPr txBox="1"/>
          <p:nvPr/>
        </p:nvSpPr>
        <p:spPr>
          <a:xfrm>
            <a:off x="909117" y="5829079"/>
            <a:ext cx="4793212" cy="830997"/>
          </a:xfrm>
          <a:prstGeom prst="rect">
            <a:avLst/>
          </a:prstGeom>
          <a:noFill/>
        </p:spPr>
        <p:txBody>
          <a:bodyPr wrap="square" lIns="0" tIns="0" rIns="0" bIns="0" rtlCol="0">
            <a:spAutoFit/>
          </a:bodyPr>
          <a:lstStyle/>
          <a:p>
            <a:pPr marL="285750" indent="-285750">
              <a:buFont typeface="Arial" panose="020B0604020202020204" pitchFamily="34" charset="0"/>
              <a:buChar char="•"/>
            </a:pPr>
            <a:r>
              <a:rPr lang="en-GB" sz="1800" dirty="0"/>
              <a:t>Erythropoietin stimulating agents therapy</a:t>
            </a:r>
          </a:p>
          <a:p>
            <a:pPr marL="285750" indent="-285750">
              <a:buFont typeface="Arial" panose="020B0604020202020204" pitchFamily="34" charset="0"/>
              <a:buChar char="•"/>
            </a:pPr>
            <a:r>
              <a:rPr lang="en-GB" sz="1800" dirty="0"/>
              <a:t>Phosphate binders</a:t>
            </a:r>
          </a:p>
          <a:p>
            <a:pPr marL="285750" indent="-285750">
              <a:buFont typeface="Arial" panose="020B0604020202020204" pitchFamily="34" charset="0"/>
              <a:buChar char="•"/>
            </a:pPr>
            <a:r>
              <a:rPr lang="en-GB" sz="1800" dirty="0"/>
              <a:t>Bisphosphonates</a:t>
            </a:r>
          </a:p>
        </p:txBody>
      </p:sp>
      <p:sp>
        <p:nvSpPr>
          <p:cNvPr id="17" name="TextBox 16">
            <a:extLst>
              <a:ext uri="{FF2B5EF4-FFF2-40B4-BE49-F238E27FC236}">
                <a16:creationId xmlns:a16="http://schemas.microsoft.com/office/drawing/2014/main" id="{16EEF33D-352E-44A9-B9AA-8C96BA715DA1}"/>
              </a:ext>
            </a:extLst>
          </p:cNvPr>
          <p:cNvSpPr txBox="1"/>
          <p:nvPr/>
        </p:nvSpPr>
        <p:spPr>
          <a:xfrm>
            <a:off x="6160596" y="5839713"/>
            <a:ext cx="3109826" cy="830997"/>
          </a:xfrm>
          <a:prstGeom prst="rect">
            <a:avLst/>
          </a:prstGeom>
          <a:noFill/>
        </p:spPr>
        <p:txBody>
          <a:bodyPr wrap="none" lIns="0" tIns="0" rIns="0" bIns="0" rtlCol="0">
            <a:spAutoFit/>
          </a:bodyPr>
          <a:lstStyle/>
          <a:p>
            <a:pPr marL="285750" indent="-285750">
              <a:buFont typeface="Arial" panose="020B0604020202020204" pitchFamily="34" charset="0"/>
              <a:buChar char="•"/>
            </a:pPr>
            <a:r>
              <a:rPr lang="en-GB" sz="1800" dirty="0" err="1"/>
              <a:t>Colecalciferol</a:t>
            </a:r>
            <a:r>
              <a:rPr lang="en-GB" sz="1800" dirty="0"/>
              <a:t>/ergocalciferol</a:t>
            </a:r>
          </a:p>
          <a:p>
            <a:pPr marL="285750" indent="-285750">
              <a:buFont typeface="Arial" panose="020B0604020202020204" pitchFamily="34" charset="0"/>
              <a:buChar char="•"/>
            </a:pPr>
            <a:r>
              <a:rPr lang="en-GB" sz="1800" dirty="0" err="1"/>
              <a:t>Alfacalcidol</a:t>
            </a:r>
            <a:r>
              <a:rPr lang="en-GB" sz="1800" dirty="0"/>
              <a:t>/calcitriol</a:t>
            </a:r>
          </a:p>
          <a:p>
            <a:pPr marL="285750" indent="-285750">
              <a:buFont typeface="Arial" panose="020B0604020202020204" pitchFamily="34" charset="0"/>
              <a:buChar char="•"/>
            </a:pPr>
            <a:r>
              <a:rPr lang="en-GB" sz="1800" dirty="0"/>
              <a:t>Sodium bicarbonate</a:t>
            </a:r>
          </a:p>
        </p:txBody>
      </p:sp>
      <p:sp>
        <p:nvSpPr>
          <p:cNvPr id="15" name="TextBox 14">
            <a:extLst>
              <a:ext uri="{FF2B5EF4-FFF2-40B4-BE49-F238E27FC236}">
                <a16:creationId xmlns:a16="http://schemas.microsoft.com/office/drawing/2014/main" id="{5E9A324A-BA1B-4A1E-8999-9C9DED858794}"/>
              </a:ext>
            </a:extLst>
          </p:cNvPr>
          <p:cNvSpPr txBox="1"/>
          <p:nvPr/>
        </p:nvSpPr>
        <p:spPr>
          <a:xfrm>
            <a:off x="481671" y="6962600"/>
            <a:ext cx="9683750" cy="584775"/>
          </a:xfrm>
          <a:prstGeom prst="rect">
            <a:avLst/>
          </a:prstGeom>
          <a:solidFill>
            <a:schemeClr val="bg1"/>
          </a:solidFill>
        </p:spPr>
        <p:txBody>
          <a:bodyPr wrap="square">
            <a:spAutoFit/>
          </a:bodyPr>
          <a:lstStyle/>
          <a:p>
            <a:pPr algn="ctr"/>
            <a:r>
              <a:rPr lang="en-GB" sz="1600" dirty="0" err="1"/>
              <a:t>ACEi</a:t>
            </a:r>
            <a:r>
              <a:rPr lang="en-GB" sz="1600" dirty="0"/>
              <a:t>: Angiotensin converting enzyme inhibitor; ARB: Angiotensin receptor blocker; CVD: Cardiovascular disease; SGLT2i: Sodium-glucose cotransporter-2 inhibitor; </a:t>
            </a:r>
            <a:r>
              <a:rPr lang="en-GB" sz="1600" dirty="0" err="1"/>
              <a:t>uACR</a:t>
            </a:r>
            <a:r>
              <a:rPr lang="en-GB" sz="1600" dirty="0"/>
              <a:t>: Urine albumin-to-creatinine ratio </a:t>
            </a:r>
            <a:endParaRPr lang="en-GB" sz="1600" b="1" dirty="0"/>
          </a:p>
        </p:txBody>
      </p:sp>
      <p:sp>
        <p:nvSpPr>
          <p:cNvPr id="19" name="Slide Number Placeholder 2">
            <a:extLst>
              <a:ext uri="{FF2B5EF4-FFF2-40B4-BE49-F238E27FC236}">
                <a16:creationId xmlns:a16="http://schemas.microsoft.com/office/drawing/2014/main" id="{5394BCAF-8BE2-4A98-9F62-AE22F90AE6BC}"/>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pPr algn="ctr"/>
              <a:t>4</a:t>
            </a:fld>
            <a:endParaRPr lang="en-GB" dirty="0"/>
          </a:p>
        </p:txBody>
      </p:sp>
      <p:sp>
        <p:nvSpPr>
          <p:cNvPr id="2" name="TextBox 1">
            <a:extLst>
              <a:ext uri="{FF2B5EF4-FFF2-40B4-BE49-F238E27FC236}">
                <a16:creationId xmlns:a16="http://schemas.microsoft.com/office/drawing/2014/main" id="{0B5AE925-99B4-4C22-8508-8DC7DE69A068}"/>
              </a:ext>
            </a:extLst>
          </p:cNvPr>
          <p:cNvSpPr txBox="1"/>
          <p:nvPr/>
        </p:nvSpPr>
        <p:spPr>
          <a:xfrm>
            <a:off x="450850" y="6698606"/>
            <a:ext cx="8331320" cy="276999"/>
          </a:xfrm>
          <a:prstGeom prst="rect">
            <a:avLst/>
          </a:prstGeom>
          <a:noFill/>
        </p:spPr>
        <p:txBody>
          <a:bodyPr wrap="none" lIns="0" tIns="0" rIns="0" bIns="0" rtlCol="0">
            <a:spAutoFit/>
          </a:bodyPr>
          <a:lstStyle/>
          <a:p>
            <a:r>
              <a:rPr lang="en-GB" sz="1800" dirty="0"/>
              <a:t>* plus consider SGLT2i, based on draft type 2 diabetes guideline for consultation  </a:t>
            </a:r>
          </a:p>
        </p:txBody>
      </p:sp>
      <p:sp>
        <p:nvSpPr>
          <p:cNvPr id="16" name="Rectangle 15">
            <a:extLst>
              <a:ext uri="{FF2B5EF4-FFF2-40B4-BE49-F238E27FC236}">
                <a16:creationId xmlns:a16="http://schemas.microsoft.com/office/drawing/2014/main" id="{66D99C28-B802-481F-8BAC-196A7C7FAC38}"/>
              </a:ext>
            </a:extLst>
          </p:cNvPr>
          <p:cNvSpPr/>
          <p:nvPr/>
        </p:nvSpPr>
        <p:spPr>
          <a:xfrm>
            <a:off x="9416026" y="-12146"/>
            <a:ext cx="1277374" cy="350345"/>
          </a:xfrm>
          <a:prstGeom prst="rect">
            <a:avLst/>
          </a:prstGeom>
          <a:solidFill>
            <a:schemeClr val="accent1">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ysClr val="windowText" lastClr="000000"/>
                </a:solidFill>
              </a:rPr>
              <a:t>RECAP</a:t>
            </a:r>
          </a:p>
        </p:txBody>
      </p:sp>
      <p:sp>
        <p:nvSpPr>
          <p:cNvPr id="23" name="Title 1">
            <a:extLst>
              <a:ext uri="{FF2B5EF4-FFF2-40B4-BE49-F238E27FC236}">
                <a16:creationId xmlns:a16="http://schemas.microsoft.com/office/drawing/2014/main" id="{2D645722-0433-4EC5-B81B-EDD904300646}"/>
              </a:ext>
            </a:extLst>
          </p:cNvPr>
          <p:cNvSpPr txBox="1">
            <a:spLocks noChangeArrowheads="1"/>
          </p:cNvSpPr>
          <p:nvPr/>
        </p:nvSpPr>
        <p:spPr>
          <a:xfrm>
            <a:off x="450850" y="327074"/>
            <a:ext cx="9815051"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sz="3200" dirty="0"/>
              <a:t>CKD treatment algorithm (NICE CG203 [Aug 2021])</a:t>
            </a:r>
            <a:endParaRPr lang="en-GB" altLang="en-US" sz="3200" dirty="0"/>
          </a:p>
        </p:txBody>
      </p:sp>
      <p:sp>
        <p:nvSpPr>
          <p:cNvPr id="14" name="Rectangle 13">
            <a:extLst>
              <a:ext uri="{FF2B5EF4-FFF2-40B4-BE49-F238E27FC236}">
                <a16:creationId xmlns:a16="http://schemas.microsoft.com/office/drawing/2014/main" id="{19627854-6CF3-4F2A-B480-79A6CC66A1B4}"/>
              </a:ext>
            </a:extLst>
          </p:cNvPr>
          <p:cNvSpPr/>
          <p:nvPr/>
        </p:nvSpPr>
        <p:spPr>
          <a:xfrm>
            <a:off x="5089196" y="5160353"/>
            <a:ext cx="515007" cy="43313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a:t>
            </a:r>
          </a:p>
        </p:txBody>
      </p:sp>
    </p:spTree>
    <p:extLst>
      <p:ext uri="{BB962C8B-B14F-4D97-AF65-F5344CB8AC3E}">
        <p14:creationId xmlns:p14="http://schemas.microsoft.com/office/powerpoint/2010/main" val="33831227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9AF73722-D8B8-4A4D-92D9-C51D04866576}"/>
              </a:ext>
            </a:extLst>
          </p:cNvPr>
          <p:cNvSpPr txBox="1"/>
          <p:nvPr/>
        </p:nvSpPr>
        <p:spPr>
          <a:xfrm>
            <a:off x="378426" y="6403897"/>
            <a:ext cx="10191350" cy="523220"/>
          </a:xfrm>
          <a:prstGeom prst="rect">
            <a:avLst/>
          </a:prstGeom>
          <a:solidFill>
            <a:schemeClr val="bg1"/>
          </a:solidFill>
        </p:spPr>
        <p:txBody>
          <a:bodyPr wrap="square">
            <a:spAutoFit/>
          </a:bodyPr>
          <a:lstStyle/>
          <a:p>
            <a:r>
              <a:rPr lang="en-GB" sz="1400" i="0" baseline="40000" dirty="0">
                <a:effectLst/>
                <a:ea typeface="Calibri" panose="020F0502020204030204" pitchFamily="34" charset="0"/>
                <a:cs typeface="Arial" panose="020B0604020202020204" pitchFamily="34" charset="0"/>
              </a:rPr>
              <a:t>† </a:t>
            </a:r>
            <a:r>
              <a:rPr lang="en-GB" sz="1400" i="0" dirty="0">
                <a:effectLst/>
                <a:ea typeface="Calibri" panose="020F0502020204030204" pitchFamily="34" charset="0"/>
                <a:cs typeface="Arial" panose="020B0604020202020204" pitchFamily="34" charset="0"/>
              </a:rPr>
              <a:t>Modified at upper bound to mirror the DAPA-CKD trial inclusion criteria, with the true A2 classification being 3–30 mg/mmol</a:t>
            </a:r>
          </a:p>
          <a:p>
            <a:r>
              <a:rPr lang="en-GB" sz="1400" dirty="0">
                <a:ea typeface="Calibri" panose="020F0502020204030204" pitchFamily="34" charset="0"/>
                <a:cs typeface="Arial" panose="020B0604020202020204" pitchFamily="34" charset="0"/>
              </a:rPr>
              <a:t>* </a:t>
            </a:r>
            <a:r>
              <a:rPr lang="en-GB" sz="1400" i="0" dirty="0">
                <a:effectLst/>
                <a:ea typeface="Calibri" panose="020F0502020204030204" pitchFamily="34" charset="0"/>
                <a:cs typeface="Arial" panose="020B0604020202020204" pitchFamily="34" charset="0"/>
              </a:rPr>
              <a:t>Results do not include confidential commercial discounts for comparators/subsequent treatments</a:t>
            </a:r>
          </a:p>
        </p:txBody>
      </p:sp>
      <p:sp>
        <p:nvSpPr>
          <p:cNvPr id="5" name="Slide Number Placeholder 2">
            <a:extLst>
              <a:ext uri="{FF2B5EF4-FFF2-40B4-BE49-F238E27FC236}">
                <a16:creationId xmlns:a16="http://schemas.microsoft.com/office/drawing/2014/main" id="{54803A56-4C7E-43DD-8EA9-B522B9777E8D}"/>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solidFill>
                  <a:srgbClr val="000000"/>
                </a:solidFill>
              </a:rPr>
              <a:pPr algn="ctr"/>
              <a:t>40</a:t>
            </a:fld>
            <a:endParaRPr lang="en-GB" dirty="0">
              <a:solidFill>
                <a:srgbClr val="000000"/>
              </a:solidFill>
            </a:endParaRPr>
          </a:p>
        </p:txBody>
      </p:sp>
      <p:sp>
        <p:nvSpPr>
          <p:cNvPr id="7" name="Title 1">
            <a:extLst>
              <a:ext uri="{FF2B5EF4-FFF2-40B4-BE49-F238E27FC236}">
                <a16:creationId xmlns:a16="http://schemas.microsoft.com/office/drawing/2014/main" id="{11F3BDDD-5B2C-4412-A6AA-188478E35B40}"/>
              </a:ext>
            </a:extLst>
          </p:cNvPr>
          <p:cNvSpPr txBox="1">
            <a:spLocks/>
          </p:cNvSpPr>
          <p:nvPr/>
        </p:nvSpPr>
        <p:spPr>
          <a:xfrm>
            <a:off x="650971" y="1688999"/>
            <a:ext cx="986790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pPr>
              <a:lnSpc>
                <a:spcPts val="3500"/>
              </a:lnSpc>
            </a:pPr>
            <a:endParaRPr lang="en-GB" sz="3200" dirty="0"/>
          </a:p>
        </p:txBody>
      </p:sp>
      <p:sp>
        <p:nvSpPr>
          <p:cNvPr id="10" name="Title 1">
            <a:extLst>
              <a:ext uri="{FF2B5EF4-FFF2-40B4-BE49-F238E27FC236}">
                <a16:creationId xmlns:a16="http://schemas.microsoft.com/office/drawing/2014/main" id="{23535313-CA07-4AC7-B611-8399EDEDA537}"/>
              </a:ext>
            </a:extLst>
          </p:cNvPr>
          <p:cNvSpPr txBox="1">
            <a:spLocks noChangeArrowheads="1"/>
          </p:cNvSpPr>
          <p:nvPr/>
        </p:nvSpPr>
        <p:spPr>
          <a:xfrm>
            <a:off x="528955" y="129725"/>
            <a:ext cx="9928767"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pPr>
              <a:lnSpc>
                <a:spcPct val="100000"/>
              </a:lnSpc>
            </a:pPr>
            <a:r>
              <a:rPr lang="en-GB" sz="3200" dirty="0"/>
              <a:t>Issue 2: </a:t>
            </a:r>
            <a:r>
              <a:rPr lang="en-GB" sz="2800" dirty="0"/>
              <a:t>Should dapagliflozin be recommended in people without type 2 diabetes and a </a:t>
            </a:r>
            <a:r>
              <a:rPr lang="en-GB" sz="2800" dirty="0" err="1"/>
              <a:t>uACR</a:t>
            </a:r>
            <a:r>
              <a:rPr lang="en-GB" sz="2800" dirty="0"/>
              <a:t> less than 22.6 mg/mmol?</a:t>
            </a:r>
            <a:endParaRPr lang="en-GB" altLang="en-US" sz="3200" dirty="0"/>
          </a:p>
        </p:txBody>
      </p:sp>
      <p:graphicFrame>
        <p:nvGraphicFramePr>
          <p:cNvPr id="2" name="Table 1">
            <a:extLst>
              <a:ext uri="{FF2B5EF4-FFF2-40B4-BE49-F238E27FC236}">
                <a16:creationId xmlns:a16="http://schemas.microsoft.com/office/drawing/2014/main" id="{5DF0DC45-72E9-4D77-B800-AF83DFFA1FA6}"/>
              </a:ext>
            </a:extLst>
          </p:cNvPr>
          <p:cNvGraphicFramePr>
            <a:graphicFrameLocks noGrp="1"/>
          </p:cNvGraphicFramePr>
          <p:nvPr>
            <p:extLst>
              <p:ext uri="{D42A27DB-BD31-4B8C-83A1-F6EECF244321}">
                <p14:modId xmlns:p14="http://schemas.microsoft.com/office/powerpoint/2010/main" val="3544783366"/>
              </p:ext>
            </p:extLst>
          </p:nvPr>
        </p:nvGraphicFramePr>
        <p:xfrm>
          <a:off x="308344" y="1836868"/>
          <a:ext cx="10067235" cy="3665474"/>
        </p:xfrm>
        <a:graphic>
          <a:graphicData uri="http://schemas.openxmlformats.org/drawingml/2006/table">
            <a:tbl>
              <a:tblPr firstRow="1" firstCol="1" lastRow="1" lastCol="1" bandRow="1" bandCol="1">
                <a:tableStyleId>{F5AB1C69-6EDB-4FF4-983F-18BD219EF322}</a:tableStyleId>
              </a:tblPr>
              <a:tblGrid>
                <a:gridCol w="6609365">
                  <a:extLst>
                    <a:ext uri="{9D8B030D-6E8A-4147-A177-3AD203B41FA5}">
                      <a16:colId xmlns:a16="http://schemas.microsoft.com/office/drawing/2014/main" val="2594121291"/>
                    </a:ext>
                  </a:extLst>
                </a:gridCol>
                <a:gridCol w="1350335">
                  <a:extLst>
                    <a:ext uri="{9D8B030D-6E8A-4147-A177-3AD203B41FA5}">
                      <a16:colId xmlns:a16="http://schemas.microsoft.com/office/drawing/2014/main" val="3032370184"/>
                    </a:ext>
                  </a:extLst>
                </a:gridCol>
                <a:gridCol w="1127051">
                  <a:extLst>
                    <a:ext uri="{9D8B030D-6E8A-4147-A177-3AD203B41FA5}">
                      <a16:colId xmlns:a16="http://schemas.microsoft.com/office/drawing/2014/main" val="2370193951"/>
                    </a:ext>
                  </a:extLst>
                </a:gridCol>
                <a:gridCol w="980484">
                  <a:extLst>
                    <a:ext uri="{9D8B030D-6E8A-4147-A177-3AD203B41FA5}">
                      <a16:colId xmlns:a16="http://schemas.microsoft.com/office/drawing/2014/main" val="2221215487"/>
                    </a:ext>
                  </a:extLst>
                </a:gridCol>
              </a:tblGrid>
              <a:tr h="0">
                <a:tc gridSpan="4">
                  <a:txBody>
                    <a:bodyPr/>
                    <a:lstStyle/>
                    <a:p>
                      <a:pPr algn="ctr">
                        <a:lnSpc>
                          <a:spcPct val="105000"/>
                        </a:lnSpc>
                        <a:spcBef>
                          <a:spcPts val="0"/>
                        </a:spcBef>
                        <a:spcAft>
                          <a:spcPts val="0"/>
                        </a:spcAft>
                      </a:pPr>
                      <a:r>
                        <a:rPr lang="en-GB" sz="1800" dirty="0">
                          <a:effectLst/>
                        </a:rPr>
                        <a:t>Modelled patient characteristics based on the newly-defined CPRD dataset</a:t>
                      </a:r>
                      <a:endParaRPr lang="en-GB" sz="1800" dirty="0">
                        <a:effectLst/>
                        <a:latin typeface="Arial" panose="020B0604020202020204" pitchFamily="34" charset="0"/>
                        <a:ea typeface="Calibri" panose="020F0502020204030204" pitchFamily="34" charset="0"/>
                      </a:endParaRPr>
                    </a:p>
                  </a:txBody>
                  <a:tcPr marL="42208" marR="42208" marT="0" marB="0" anchor="ctr">
                    <a:lnT w="38100" cap="flat" cmpd="sng" algn="ctr">
                      <a:solidFill>
                        <a:schemeClr val="bg1"/>
                      </a:solidFill>
                      <a:prstDash val="solid"/>
                      <a:round/>
                      <a:headEnd type="none" w="med" len="med"/>
                      <a:tailEnd type="none" w="med" len="med"/>
                    </a:lnT>
                  </a:tcPr>
                </a:tc>
                <a:tc hMerge="1">
                  <a:txBody>
                    <a:bodyPr/>
                    <a:lstStyle/>
                    <a:p>
                      <a:endParaRPr lang="en-GB"/>
                    </a:p>
                  </a:txBody>
                  <a:tcPr>
                    <a:lnT w="38100" cap="flat" cmpd="sng" algn="ctr">
                      <a:solidFill>
                        <a:schemeClr val="bg1"/>
                      </a:solidFill>
                      <a:prstDash val="solid"/>
                      <a:round/>
                      <a:headEnd type="none" w="med" len="med"/>
                      <a:tailEnd type="none" w="med" len="med"/>
                    </a:lnT>
                  </a:tcPr>
                </a:tc>
                <a:tc hMerge="1">
                  <a:txBody>
                    <a:bodyPr/>
                    <a:lstStyle/>
                    <a:p>
                      <a:endParaRPr lang="en-GB"/>
                    </a:p>
                  </a:txBody>
                  <a:tcPr>
                    <a:lnT w="38100" cap="flat" cmpd="sng" algn="ctr">
                      <a:solidFill>
                        <a:schemeClr val="bg1"/>
                      </a:solidFill>
                      <a:prstDash val="solid"/>
                      <a:round/>
                      <a:headEnd type="none" w="med" len="med"/>
                      <a:tailEnd type="none" w="med" len="med"/>
                    </a:lnT>
                  </a:tcPr>
                </a:tc>
                <a:tc hMerge="1">
                  <a:txBody>
                    <a:bodyPr/>
                    <a:lstStyle/>
                    <a:p>
                      <a:endParaRPr lang="en-GB"/>
                    </a:p>
                  </a:txBody>
                  <a:tcP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186697789"/>
                  </a:ext>
                </a:extLst>
              </a:tr>
              <a:tr h="421339">
                <a:tc>
                  <a:txBody>
                    <a:bodyPr/>
                    <a:lstStyle/>
                    <a:p>
                      <a:pPr algn="l">
                        <a:lnSpc>
                          <a:spcPct val="105000"/>
                        </a:lnSpc>
                        <a:spcBef>
                          <a:spcPts val="0"/>
                        </a:spcBef>
                        <a:spcAft>
                          <a:spcPts val="0"/>
                        </a:spcAft>
                      </a:pPr>
                      <a:r>
                        <a:rPr lang="en-GB" sz="1800" u="sng" dirty="0">
                          <a:effectLst/>
                        </a:rPr>
                        <a:t>Non-T2DM A1 population:</a:t>
                      </a:r>
                      <a:r>
                        <a:rPr lang="en-GB" sz="1800" u="none" dirty="0">
                          <a:effectLst/>
                        </a:rPr>
                        <a:t> </a:t>
                      </a:r>
                    </a:p>
                    <a:p>
                      <a:pPr algn="l">
                        <a:lnSpc>
                          <a:spcPct val="105000"/>
                        </a:lnSpc>
                        <a:spcBef>
                          <a:spcPts val="0"/>
                        </a:spcBef>
                        <a:spcAft>
                          <a:spcPts val="0"/>
                        </a:spcAft>
                      </a:pPr>
                      <a:r>
                        <a:rPr lang="en-GB" sz="1600" b="0" u="none" dirty="0">
                          <a:effectLst/>
                        </a:rPr>
                        <a:t>R</a:t>
                      </a:r>
                      <a:r>
                        <a:rPr lang="en-GB" sz="1600" b="0" dirty="0">
                          <a:effectLst/>
                        </a:rPr>
                        <a:t>isk equations from DECLARE</a:t>
                      </a:r>
                      <a:r>
                        <a:rPr lang="en-GB" sz="1600" b="0" baseline="-25000" dirty="0">
                          <a:effectLst/>
                        </a:rPr>
                        <a:t>CKD</a:t>
                      </a:r>
                      <a:r>
                        <a:rPr lang="en-GB" sz="1600" b="0" dirty="0">
                          <a:effectLst/>
                        </a:rPr>
                        <a:t> with non-diabetes correction factor, adjusted to the newly-defined CPRD dataset (</a:t>
                      </a:r>
                      <a:r>
                        <a:rPr lang="en-GB" sz="1600" b="0" dirty="0" err="1">
                          <a:effectLst/>
                        </a:rPr>
                        <a:t>uACR</a:t>
                      </a:r>
                      <a:r>
                        <a:rPr lang="en-GB" sz="1600" b="0" dirty="0">
                          <a:effectLst/>
                        </a:rPr>
                        <a:t> &lt;3 mg/mmol)</a:t>
                      </a:r>
                      <a:endParaRPr lang="en-GB" sz="1600" b="0" dirty="0">
                        <a:effectLst/>
                        <a:latin typeface="Arial" panose="020B0604020202020204" pitchFamily="34" charset="0"/>
                      </a:endParaRPr>
                    </a:p>
                  </a:txBody>
                  <a:tcPr marL="42208" marR="42208" marT="0" marB="0"/>
                </a:tc>
                <a:tc>
                  <a:txBody>
                    <a:bodyPr/>
                    <a:lstStyle/>
                    <a:p>
                      <a:pPr algn="r">
                        <a:lnSpc>
                          <a:spcPct val="105000"/>
                        </a:lnSpc>
                        <a:spcBef>
                          <a:spcPts val="0"/>
                        </a:spcBef>
                        <a:spcAft>
                          <a:spcPts val="0"/>
                        </a:spcAft>
                      </a:pPr>
                      <a:r>
                        <a:rPr lang="en-GB" sz="1600" dirty="0">
                          <a:solidFill>
                            <a:srgbClr val="000000"/>
                          </a:solidFill>
                          <a:effectLst/>
                        </a:rPr>
                        <a:t>£1,586</a:t>
                      </a:r>
                      <a:endParaRPr lang="en-GB" sz="1600" b="0" dirty="0">
                        <a:effectLst/>
                        <a:latin typeface="Arial" panose="020B0604020202020204" pitchFamily="34" charset="0"/>
                      </a:endParaRPr>
                    </a:p>
                  </a:txBody>
                  <a:tcPr marL="42208" marR="42208" marT="0" marB="0" anchor="ctr">
                    <a:solidFill>
                      <a:srgbClr val="CCD3D5"/>
                    </a:solidFill>
                  </a:tcPr>
                </a:tc>
                <a:tc>
                  <a:txBody>
                    <a:bodyPr/>
                    <a:lstStyle/>
                    <a:p>
                      <a:pPr algn="r">
                        <a:lnSpc>
                          <a:spcPct val="105000"/>
                        </a:lnSpc>
                        <a:spcBef>
                          <a:spcPts val="0"/>
                        </a:spcBef>
                        <a:spcAft>
                          <a:spcPts val="0"/>
                        </a:spcAft>
                      </a:pPr>
                      <a:r>
                        <a:rPr lang="en-GB" sz="1600" dirty="0">
                          <a:solidFill>
                            <a:srgbClr val="000000"/>
                          </a:solidFill>
                          <a:effectLst/>
                        </a:rPr>
                        <a:t>0.01</a:t>
                      </a:r>
                      <a:endParaRPr lang="en-GB" sz="1600" dirty="0">
                        <a:solidFill>
                          <a:srgbClr val="000000"/>
                        </a:solidFill>
                        <a:effectLst/>
                        <a:latin typeface="Arial" panose="020B0604020202020204" pitchFamily="34" charset="0"/>
                        <a:ea typeface="Calibri" panose="020F0502020204030204" pitchFamily="34" charset="0"/>
                      </a:endParaRPr>
                    </a:p>
                  </a:txBody>
                  <a:tcPr marL="42208" marR="42208" marT="0" marB="0" anchor="ctr">
                    <a:lnR w="38100" cap="flat" cmpd="sng" algn="ctr">
                      <a:solidFill>
                        <a:schemeClr val="bg1"/>
                      </a:solidFill>
                      <a:prstDash val="solid"/>
                      <a:round/>
                      <a:headEnd type="none" w="med" len="med"/>
                      <a:tailEnd type="none" w="med" len="med"/>
                    </a:lnR>
                    <a:solidFill>
                      <a:srgbClr val="CCD3D5"/>
                    </a:solidFill>
                  </a:tcPr>
                </a:tc>
                <a:tc>
                  <a:txBody>
                    <a:bodyPr/>
                    <a:lstStyle/>
                    <a:p>
                      <a:pPr algn="r">
                        <a:lnSpc>
                          <a:spcPct val="105000"/>
                        </a:lnSpc>
                        <a:spcBef>
                          <a:spcPts val="0"/>
                        </a:spcBef>
                        <a:spcAft>
                          <a:spcPts val="0"/>
                        </a:spcAft>
                      </a:pPr>
                      <a:r>
                        <a:rPr lang="en-GB" sz="1600" dirty="0">
                          <a:solidFill>
                            <a:srgbClr val="000000"/>
                          </a:solidFill>
                          <a:effectLst/>
                        </a:rPr>
                        <a:t>£16,684</a:t>
                      </a:r>
                      <a:endParaRPr lang="en-GB" sz="1600" dirty="0">
                        <a:solidFill>
                          <a:srgbClr val="000000"/>
                        </a:solidFill>
                        <a:effectLst/>
                        <a:latin typeface="Arial" panose="020B0604020202020204" pitchFamily="34" charset="0"/>
                        <a:ea typeface="Calibri" panose="020F0502020204030204" pitchFamily="34" charset="0"/>
                      </a:endParaRPr>
                    </a:p>
                  </a:txBody>
                  <a:tcPr marL="42208" marR="42208"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CCD3D5"/>
                    </a:solidFill>
                  </a:tcPr>
                </a:tc>
                <a:extLst>
                  <a:ext uri="{0D108BD9-81ED-4DB2-BD59-A6C34878D82A}">
                    <a16:rowId xmlns:a16="http://schemas.microsoft.com/office/drawing/2014/main" val="341480263"/>
                  </a:ext>
                </a:extLst>
              </a:tr>
              <a:tr h="272907">
                <a:tc>
                  <a:txBody>
                    <a:bodyPr/>
                    <a:lstStyle/>
                    <a:p>
                      <a:pPr algn="l">
                        <a:lnSpc>
                          <a:spcPct val="105000"/>
                        </a:lnSpc>
                        <a:spcBef>
                          <a:spcPts val="0"/>
                        </a:spcBef>
                        <a:spcAft>
                          <a:spcPts val="0"/>
                        </a:spcAft>
                      </a:pPr>
                      <a:r>
                        <a:rPr lang="en-GB" sz="1800" u="sng" dirty="0">
                          <a:effectLst/>
                        </a:rPr>
                        <a:t>Non-T2DM Modified A2</a:t>
                      </a:r>
                      <a:r>
                        <a:rPr lang="en-GB" sz="1800" i="0" u="sng" baseline="40000" dirty="0">
                          <a:effectLst/>
                          <a:ea typeface="Calibri" panose="020F0502020204030204" pitchFamily="34" charset="0"/>
                          <a:cs typeface="Arial" panose="020B0604020202020204" pitchFamily="34" charset="0"/>
                        </a:rPr>
                        <a:t>†</a:t>
                      </a:r>
                      <a:r>
                        <a:rPr lang="en-GB" sz="1800" u="sng" dirty="0">
                          <a:effectLst/>
                        </a:rPr>
                        <a:t> population:</a:t>
                      </a:r>
                      <a:r>
                        <a:rPr lang="en-GB" sz="1800" b="0" u="none" dirty="0">
                          <a:effectLst/>
                        </a:rPr>
                        <a:t> </a:t>
                      </a:r>
                    </a:p>
                    <a:p>
                      <a:pPr algn="l">
                        <a:lnSpc>
                          <a:spcPct val="105000"/>
                        </a:lnSpc>
                        <a:spcBef>
                          <a:spcPts val="0"/>
                        </a:spcBef>
                        <a:spcAft>
                          <a:spcPts val="0"/>
                        </a:spcAft>
                      </a:pPr>
                      <a:r>
                        <a:rPr lang="en-GB" sz="1600" b="0" u="none" dirty="0">
                          <a:effectLst/>
                        </a:rPr>
                        <a:t>R</a:t>
                      </a:r>
                      <a:r>
                        <a:rPr lang="en-GB" sz="1600" b="0" dirty="0">
                          <a:effectLst/>
                        </a:rPr>
                        <a:t>isk equations from DECLARE</a:t>
                      </a:r>
                      <a:r>
                        <a:rPr lang="en-GB" sz="1600" b="0" baseline="-25000" dirty="0">
                          <a:effectLst/>
                        </a:rPr>
                        <a:t>CKD</a:t>
                      </a:r>
                      <a:r>
                        <a:rPr lang="en-GB" sz="1600" b="0" dirty="0">
                          <a:effectLst/>
                        </a:rPr>
                        <a:t> with non-diabetes correction factor, adjusted to the newly-defined CPRD dataset (</a:t>
                      </a:r>
                      <a:r>
                        <a:rPr lang="en-GB" sz="1600" b="0" dirty="0" err="1">
                          <a:effectLst/>
                        </a:rPr>
                        <a:t>uACR</a:t>
                      </a:r>
                      <a:r>
                        <a:rPr lang="en-GB" sz="1600" b="0" dirty="0">
                          <a:effectLst/>
                        </a:rPr>
                        <a:t> 3–22 mg/mmol)</a:t>
                      </a:r>
                      <a:endParaRPr lang="en-GB" sz="1600" b="0" dirty="0">
                        <a:effectLst/>
                        <a:latin typeface="Arial" panose="020B0604020202020204" pitchFamily="34" charset="0"/>
                      </a:endParaRPr>
                    </a:p>
                  </a:txBody>
                  <a:tcPr marL="42208" marR="42208" marT="0" marB="0">
                    <a:lnB w="38100" cap="flat" cmpd="sng" algn="ctr">
                      <a:solidFill>
                        <a:schemeClr val="bg1"/>
                      </a:solidFill>
                      <a:prstDash val="solid"/>
                      <a:round/>
                      <a:headEnd type="none" w="med" len="med"/>
                      <a:tailEnd type="none" w="med" len="med"/>
                    </a:lnB>
                  </a:tcPr>
                </a:tc>
                <a:tc>
                  <a:txBody>
                    <a:bodyPr/>
                    <a:lstStyle/>
                    <a:p>
                      <a:pPr algn="r">
                        <a:lnSpc>
                          <a:spcPct val="105000"/>
                        </a:lnSpc>
                        <a:spcBef>
                          <a:spcPts val="0"/>
                        </a:spcBef>
                        <a:spcAft>
                          <a:spcPts val="0"/>
                        </a:spcAft>
                      </a:pPr>
                      <a:r>
                        <a:rPr lang="en-GB" sz="1600" dirty="0">
                          <a:solidFill>
                            <a:srgbClr val="000000"/>
                          </a:solidFill>
                          <a:effectLst/>
                        </a:rPr>
                        <a:t>£1,274</a:t>
                      </a:r>
                      <a:endParaRPr lang="en-GB" sz="1600" b="0" dirty="0">
                        <a:effectLst/>
                        <a:latin typeface="Arial" panose="020B0604020202020204" pitchFamily="34" charset="0"/>
                      </a:endParaRPr>
                    </a:p>
                  </a:txBody>
                  <a:tcPr marL="42208" marR="42208" marT="0" marB="0" anchor="ctr">
                    <a:lnB w="38100" cap="flat" cmpd="sng" algn="ctr">
                      <a:solidFill>
                        <a:schemeClr val="bg1"/>
                      </a:solidFill>
                      <a:prstDash val="solid"/>
                      <a:round/>
                      <a:headEnd type="none" w="med" len="med"/>
                      <a:tailEnd type="none" w="med" len="med"/>
                    </a:lnB>
                    <a:solidFill>
                      <a:srgbClr val="E7EAEB"/>
                    </a:solidFill>
                  </a:tcPr>
                </a:tc>
                <a:tc>
                  <a:txBody>
                    <a:bodyPr/>
                    <a:lstStyle/>
                    <a:p>
                      <a:pPr algn="r">
                        <a:lnSpc>
                          <a:spcPct val="105000"/>
                        </a:lnSpc>
                        <a:spcBef>
                          <a:spcPts val="0"/>
                        </a:spcBef>
                        <a:spcAft>
                          <a:spcPts val="0"/>
                        </a:spcAft>
                      </a:pPr>
                      <a:r>
                        <a:rPr lang="en-GB" sz="1600" dirty="0">
                          <a:solidFill>
                            <a:srgbClr val="000000"/>
                          </a:solidFill>
                          <a:effectLst/>
                        </a:rPr>
                        <a:t>0.07</a:t>
                      </a:r>
                      <a:endParaRPr lang="en-GB" sz="1600" dirty="0">
                        <a:solidFill>
                          <a:srgbClr val="000000"/>
                        </a:solidFill>
                        <a:effectLst/>
                        <a:latin typeface="Arial" panose="020B0604020202020204" pitchFamily="34" charset="0"/>
                        <a:ea typeface="Calibri" panose="020F0502020204030204" pitchFamily="34" charset="0"/>
                      </a:endParaRPr>
                    </a:p>
                  </a:txBody>
                  <a:tcPr marL="42208" marR="42208" marT="0" marB="0" anchor="ctr">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E7EAEB"/>
                    </a:solidFill>
                  </a:tcPr>
                </a:tc>
                <a:tc>
                  <a:txBody>
                    <a:bodyPr/>
                    <a:lstStyle/>
                    <a:p>
                      <a:pPr algn="r">
                        <a:lnSpc>
                          <a:spcPct val="105000"/>
                        </a:lnSpc>
                        <a:spcBef>
                          <a:spcPts val="0"/>
                        </a:spcBef>
                        <a:spcAft>
                          <a:spcPts val="0"/>
                        </a:spcAft>
                      </a:pPr>
                      <a:r>
                        <a:rPr lang="en-GB" sz="1600" dirty="0">
                          <a:solidFill>
                            <a:srgbClr val="000000"/>
                          </a:solidFill>
                          <a:effectLst/>
                        </a:rPr>
                        <a:t>£19,532</a:t>
                      </a:r>
                      <a:endParaRPr lang="en-GB" sz="1600" dirty="0">
                        <a:solidFill>
                          <a:srgbClr val="000000"/>
                        </a:solidFill>
                        <a:effectLst/>
                        <a:latin typeface="Arial" panose="020B0604020202020204" pitchFamily="34" charset="0"/>
                        <a:ea typeface="Calibri" panose="020F0502020204030204" pitchFamily="34" charset="0"/>
                      </a:endParaRPr>
                    </a:p>
                  </a:txBody>
                  <a:tcPr marL="42208" marR="42208"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E7EAEB"/>
                    </a:solidFill>
                  </a:tcPr>
                </a:tc>
                <a:extLst>
                  <a:ext uri="{0D108BD9-81ED-4DB2-BD59-A6C34878D82A}">
                    <a16:rowId xmlns:a16="http://schemas.microsoft.com/office/drawing/2014/main" val="1834326966"/>
                  </a:ext>
                </a:extLst>
              </a:tr>
              <a:tr h="0">
                <a:tc gridSpan="4">
                  <a:txBody>
                    <a:bodyPr/>
                    <a:lstStyle/>
                    <a:p>
                      <a:pPr algn="ctr">
                        <a:lnSpc>
                          <a:spcPct val="105000"/>
                        </a:lnSpc>
                        <a:spcBef>
                          <a:spcPts val="0"/>
                        </a:spcBef>
                        <a:spcAft>
                          <a:spcPts val="0"/>
                        </a:spcAft>
                      </a:pPr>
                      <a:r>
                        <a:rPr lang="en-GB" sz="1800" dirty="0">
                          <a:effectLst/>
                        </a:rPr>
                        <a:t>Modelled patient characteristics based on the DECLARE</a:t>
                      </a:r>
                      <a:r>
                        <a:rPr lang="en-GB" sz="1800" baseline="-25000" dirty="0">
                          <a:effectLst/>
                        </a:rPr>
                        <a:t>CKD </a:t>
                      </a:r>
                      <a:r>
                        <a:rPr lang="en-GB" sz="1800" dirty="0">
                          <a:effectLst/>
                        </a:rPr>
                        <a:t>cohort</a:t>
                      </a:r>
                      <a:endParaRPr lang="en-GB" sz="1800" dirty="0">
                        <a:effectLst/>
                        <a:latin typeface="Arial" panose="020B0604020202020204" pitchFamily="34" charset="0"/>
                        <a:ea typeface="Calibri" panose="020F0502020204030204" pitchFamily="34" charset="0"/>
                      </a:endParaRPr>
                    </a:p>
                  </a:txBody>
                  <a:tcPr marL="42208" marR="42208" marT="0" marB="0" anchor="ctr">
                    <a:lnT w="38100" cap="flat" cmpd="sng" algn="ctr">
                      <a:solidFill>
                        <a:schemeClr val="bg1"/>
                      </a:solidFill>
                      <a:prstDash val="solid"/>
                      <a:round/>
                      <a:headEnd type="none" w="med" len="med"/>
                      <a:tailEnd type="none" w="med" len="med"/>
                    </a:lnT>
                  </a:tcPr>
                </a:tc>
                <a:tc hMerge="1">
                  <a:txBody>
                    <a:bodyPr/>
                    <a:lstStyle/>
                    <a:p>
                      <a:endParaRPr lang="en-GB"/>
                    </a:p>
                  </a:txBody>
                  <a:tcPr>
                    <a:lnT w="38100" cap="flat" cmpd="sng" algn="ctr">
                      <a:solidFill>
                        <a:schemeClr val="bg1"/>
                      </a:solidFill>
                      <a:prstDash val="solid"/>
                      <a:round/>
                      <a:headEnd type="none" w="med" len="med"/>
                      <a:tailEnd type="none" w="med" len="med"/>
                    </a:lnT>
                  </a:tcPr>
                </a:tc>
                <a:tc hMerge="1">
                  <a:txBody>
                    <a:bodyPr/>
                    <a:lstStyle/>
                    <a:p>
                      <a:endParaRPr lang="en-GB"/>
                    </a:p>
                  </a:txBody>
                  <a:tcPr>
                    <a:lnT w="38100" cap="flat" cmpd="sng" algn="ctr">
                      <a:solidFill>
                        <a:schemeClr val="bg1"/>
                      </a:solidFill>
                      <a:prstDash val="solid"/>
                      <a:round/>
                      <a:headEnd type="none" w="med" len="med"/>
                      <a:tailEnd type="none" w="med" len="med"/>
                    </a:lnT>
                  </a:tcPr>
                </a:tc>
                <a:tc hMerge="1">
                  <a:txBody>
                    <a:bodyPr/>
                    <a:lstStyle/>
                    <a:p>
                      <a:endParaRPr lang="en-GB"/>
                    </a:p>
                  </a:txBody>
                  <a:tcP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916740146"/>
                  </a:ext>
                </a:extLst>
              </a:tr>
              <a:tr h="133934">
                <a:tc>
                  <a:txBody>
                    <a:bodyPr/>
                    <a:lstStyle/>
                    <a:p>
                      <a:pPr algn="l">
                        <a:lnSpc>
                          <a:spcPct val="105000"/>
                        </a:lnSpc>
                        <a:spcBef>
                          <a:spcPts val="0"/>
                        </a:spcBef>
                        <a:spcAft>
                          <a:spcPts val="0"/>
                        </a:spcAft>
                      </a:pPr>
                      <a:r>
                        <a:rPr lang="en-GB" sz="1800" u="sng" dirty="0">
                          <a:effectLst/>
                        </a:rPr>
                        <a:t>Non-T2DM A1 population:</a:t>
                      </a:r>
                      <a:r>
                        <a:rPr lang="en-GB" sz="1800" u="none" dirty="0">
                          <a:effectLst/>
                        </a:rPr>
                        <a:t> </a:t>
                      </a:r>
                    </a:p>
                    <a:p>
                      <a:pPr algn="l">
                        <a:lnSpc>
                          <a:spcPct val="105000"/>
                        </a:lnSpc>
                        <a:spcBef>
                          <a:spcPts val="0"/>
                        </a:spcBef>
                        <a:spcAft>
                          <a:spcPts val="0"/>
                        </a:spcAft>
                      </a:pPr>
                      <a:r>
                        <a:rPr lang="en-GB" sz="1600" b="0" u="none" dirty="0">
                          <a:effectLst/>
                        </a:rPr>
                        <a:t>R</a:t>
                      </a:r>
                      <a:r>
                        <a:rPr lang="en-GB" sz="1600" b="0" dirty="0">
                          <a:effectLst/>
                        </a:rPr>
                        <a:t>isk equations from DECLARE</a:t>
                      </a:r>
                      <a:r>
                        <a:rPr lang="en-GB" sz="1600" b="0" baseline="-25000" dirty="0">
                          <a:effectLst/>
                        </a:rPr>
                        <a:t>CKD</a:t>
                      </a:r>
                      <a:r>
                        <a:rPr lang="en-GB" sz="1600" b="0" dirty="0">
                          <a:effectLst/>
                        </a:rPr>
                        <a:t> with non-diabetes correction factor, adjusted to the DECLARE</a:t>
                      </a:r>
                      <a:r>
                        <a:rPr lang="en-GB" sz="1600" b="0" baseline="-25000" dirty="0">
                          <a:effectLst/>
                        </a:rPr>
                        <a:t>CKD </a:t>
                      </a:r>
                      <a:r>
                        <a:rPr lang="en-GB" sz="1600" b="0" dirty="0">
                          <a:effectLst/>
                        </a:rPr>
                        <a:t>cohort (</a:t>
                      </a:r>
                      <a:r>
                        <a:rPr lang="en-GB" sz="1600" b="0" dirty="0" err="1">
                          <a:effectLst/>
                        </a:rPr>
                        <a:t>uACR</a:t>
                      </a:r>
                      <a:r>
                        <a:rPr lang="en-GB" sz="1600" b="0" dirty="0">
                          <a:effectLst/>
                        </a:rPr>
                        <a:t> &lt;3 mg/mmol)</a:t>
                      </a:r>
                      <a:endParaRPr lang="en-GB" sz="1600" b="0" dirty="0">
                        <a:effectLst/>
                        <a:latin typeface="Arial" panose="020B0604020202020204" pitchFamily="34" charset="0"/>
                      </a:endParaRPr>
                    </a:p>
                  </a:txBody>
                  <a:tcPr marL="42208" marR="42208" marT="0" marB="0"/>
                </a:tc>
                <a:tc>
                  <a:txBody>
                    <a:bodyPr/>
                    <a:lstStyle/>
                    <a:p>
                      <a:pPr algn="r">
                        <a:lnSpc>
                          <a:spcPct val="105000"/>
                        </a:lnSpc>
                        <a:spcBef>
                          <a:spcPts val="0"/>
                        </a:spcBef>
                        <a:spcAft>
                          <a:spcPts val="0"/>
                        </a:spcAft>
                      </a:pPr>
                      <a:r>
                        <a:rPr lang="en-GB" sz="1600" dirty="0">
                          <a:solidFill>
                            <a:srgbClr val="000000"/>
                          </a:solidFill>
                          <a:effectLst/>
                        </a:rPr>
                        <a:t>£1,697</a:t>
                      </a:r>
                      <a:endParaRPr lang="en-GB" sz="1600" b="0" dirty="0">
                        <a:effectLst/>
                        <a:latin typeface="Arial" panose="020B0604020202020204" pitchFamily="34" charset="0"/>
                      </a:endParaRPr>
                    </a:p>
                  </a:txBody>
                  <a:tcPr marL="42208" marR="42208" marT="0" marB="0" anchor="ctr">
                    <a:solidFill>
                      <a:srgbClr val="CCD3D5"/>
                    </a:solidFill>
                  </a:tcPr>
                </a:tc>
                <a:tc>
                  <a:txBody>
                    <a:bodyPr/>
                    <a:lstStyle/>
                    <a:p>
                      <a:pPr algn="r">
                        <a:lnSpc>
                          <a:spcPct val="105000"/>
                        </a:lnSpc>
                        <a:spcBef>
                          <a:spcPts val="0"/>
                        </a:spcBef>
                        <a:spcAft>
                          <a:spcPts val="0"/>
                        </a:spcAft>
                      </a:pPr>
                      <a:r>
                        <a:rPr lang="en-GB" sz="1600" dirty="0">
                          <a:solidFill>
                            <a:srgbClr val="000000"/>
                          </a:solidFill>
                          <a:effectLst/>
                        </a:rPr>
                        <a:t>0.18</a:t>
                      </a:r>
                      <a:endParaRPr lang="en-GB" sz="1600" dirty="0">
                        <a:solidFill>
                          <a:srgbClr val="000000"/>
                        </a:solidFill>
                        <a:effectLst/>
                        <a:latin typeface="Arial" panose="020B0604020202020204" pitchFamily="34" charset="0"/>
                        <a:ea typeface="Calibri" panose="020F0502020204030204" pitchFamily="34" charset="0"/>
                      </a:endParaRPr>
                    </a:p>
                  </a:txBody>
                  <a:tcPr marL="42208" marR="42208" marT="0" marB="0" anchor="ctr">
                    <a:lnR w="38100" cap="flat" cmpd="sng" algn="ctr">
                      <a:solidFill>
                        <a:schemeClr val="bg1"/>
                      </a:solidFill>
                      <a:prstDash val="solid"/>
                      <a:round/>
                      <a:headEnd type="none" w="med" len="med"/>
                      <a:tailEnd type="none" w="med" len="med"/>
                    </a:lnR>
                    <a:solidFill>
                      <a:srgbClr val="CCD3D5"/>
                    </a:solidFill>
                  </a:tcPr>
                </a:tc>
                <a:tc>
                  <a:txBody>
                    <a:bodyPr/>
                    <a:lstStyle/>
                    <a:p>
                      <a:pPr algn="r">
                        <a:lnSpc>
                          <a:spcPct val="105000"/>
                        </a:lnSpc>
                        <a:spcBef>
                          <a:spcPts val="0"/>
                        </a:spcBef>
                        <a:spcAft>
                          <a:spcPts val="0"/>
                        </a:spcAft>
                      </a:pPr>
                      <a:r>
                        <a:rPr lang="en-GB" sz="1600">
                          <a:solidFill>
                            <a:srgbClr val="000000"/>
                          </a:solidFill>
                          <a:effectLst/>
                        </a:rPr>
                        <a:t>£9,277</a:t>
                      </a:r>
                      <a:endParaRPr lang="en-GB" sz="1600" dirty="0">
                        <a:solidFill>
                          <a:srgbClr val="000000"/>
                        </a:solidFill>
                        <a:effectLst/>
                        <a:latin typeface="Arial" panose="020B0604020202020204" pitchFamily="34" charset="0"/>
                        <a:ea typeface="Calibri" panose="020F0502020204030204" pitchFamily="34" charset="0"/>
                      </a:endParaRPr>
                    </a:p>
                  </a:txBody>
                  <a:tcPr marL="42208" marR="42208"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CCD3D5"/>
                    </a:solidFill>
                  </a:tcPr>
                </a:tc>
                <a:extLst>
                  <a:ext uri="{0D108BD9-81ED-4DB2-BD59-A6C34878D82A}">
                    <a16:rowId xmlns:a16="http://schemas.microsoft.com/office/drawing/2014/main" val="3778962663"/>
                  </a:ext>
                </a:extLst>
              </a:tr>
              <a:tr h="0">
                <a:tc>
                  <a:txBody>
                    <a:bodyPr/>
                    <a:lstStyle/>
                    <a:p>
                      <a:pPr algn="l">
                        <a:lnSpc>
                          <a:spcPct val="105000"/>
                        </a:lnSpc>
                        <a:spcBef>
                          <a:spcPts val="0"/>
                        </a:spcBef>
                        <a:spcAft>
                          <a:spcPts val="0"/>
                        </a:spcAft>
                      </a:pPr>
                      <a:r>
                        <a:rPr lang="en-GB" sz="1800" b="1" u="sng" dirty="0">
                          <a:effectLst/>
                        </a:rPr>
                        <a:t>Non-T2DM Modified A2</a:t>
                      </a:r>
                      <a:r>
                        <a:rPr lang="en-GB" sz="1800" i="0" u="sng" baseline="40000" dirty="0">
                          <a:effectLst/>
                          <a:ea typeface="Calibri" panose="020F0502020204030204" pitchFamily="34" charset="0"/>
                          <a:cs typeface="Arial" panose="020B0604020202020204" pitchFamily="34" charset="0"/>
                        </a:rPr>
                        <a:t>†</a:t>
                      </a:r>
                      <a:r>
                        <a:rPr lang="en-GB" sz="1800" b="1" u="sng" dirty="0">
                          <a:effectLst/>
                        </a:rPr>
                        <a:t> population:</a:t>
                      </a:r>
                      <a:r>
                        <a:rPr lang="en-GB" sz="1800" b="1" u="none" dirty="0">
                          <a:effectLst/>
                        </a:rPr>
                        <a:t> </a:t>
                      </a:r>
                      <a:endParaRPr lang="en-GB" sz="1800" b="0" u="none" dirty="0">
                        <a:effectLst/>
                      </a:endParaRPr>
                    </a:p>
                    <a:p>
                      <a:pPr algn="l">
                        <a:lnSpc>
                          <a:spcPct val="105000"/>
                        </a:lnSpc>
                        <a:spcBef>
                          <a:spcPts val="0"/>
                        </a:spcBef>
                        <a:spcAft>
                          <a:spcPts val="0"/>
                        </a:spcAft>
                      </a:pPr>
                      <a:r>
                        <a:rPr lang="en-GB" sz="1600" b="0" u="none" dirty="0">
                          <a:effectLst/>
                        </a:rPr>
                        <a:t>R</a:t>
                      </a:r>
                      <a:r>
                        <a:rPr lang="en-GB" sz="1600" b="0" dirty="0">
                          <a:effectLst/>
                        </a:rPr>
                        <a:t>isk equations from DECLARE</a:t>
                      </a:r>
                      <a:r>
                        <a:rPr lang="en-GB" sz="1600" b="0" baseline="-25000" dirty="0">
                          <a:effectLst/>
                        </a:rPr>
                        <a:t>CKD</a:t>
                      </a:r>
                      <a:r>
                        <a:rPr lang="en-GB" sz="1600" b="0" dirty="0">
                          <a:effectLst/>
                        </a:rPr>
                        <a:t> with non-diabetes correction factor, adjusted to the DECLARE</a:t>
                      </a:r>
                      <a:r>
                        <a:rPr lang="en-GB" sz="1600" b="0" baseline="-25000" dirty="0">
                          <a:effectLst/>
                        </a:rPr>
                        <a:t>CKD </a:t>
                      </a:r>
                      <a:r>
                        <a:rPr lang="en-GB" sz="1600" b="0" dirty="0">
                          <a:effectLst/>
                        </a:rPr>
                        <a:t>cohort (</a:t>
                      </a:r>
                      <a:r>
                        <a:rPr lang="en-GB" sz="1600" b="0" dirty="0" err="1">
                          <a:effectLst/>
                        </a:rPr>
                        <a:t>uACR</a:t>
                      </a:r>
                      <a:r>
                        <a:rPr lang="en-GB" sz="1600" b="0" dirty="0">
                          <a:effectLst/>
                        </a:rPr>
                        <a:t> 3–22 mg/mmol)</a:t>
                      </a:r>
                      <a:endParaRPr lang="en-GB" sz="1600" b="0" dirty="0">
                        <a:effectLst/>
                        <a:latin typeface="Arial" panose="020B0604020202020204" pitchFamily="34" charset="0"/>
                      </a:endParaRPr>
                    </a:p>
                  </a:txBody>
                  <a:tcPr marL="42208" marR="42208" marT="0" marB="0"/>
                </a:tc>
                <a:tc>
                  <a:txBody>
                    <a:bodyPr/>
                    <a:lstStyle/>
                    <a:p>
                      <a:pPr algn="r">
                        <a:lnSpc>
                          <a:spcPct val="105000"/>
                        </a:lnSpc>
                        <a:spcBef>
                          <a:spcPts val="0"/>
                        </a:spcBef>
                        <a:spcAft>
                          <a:spcPts val="0"/>
                        </a:spcAft>
                      </a:pPr>
                      <a:r>
                        <a:rPr lang="en-GB" sz="1600" b="0" dirty="0">
                          <a:solidFill>
                            <a:srgbClr val="000000"/>
                          </a:solidFill>
                          <a:effectLst/>
                        </a:rPr>
                        <a:t>£1,770</a:t>
                      </a:r>
                      <a:endParaRPr lang="en-GB" sz="1600" b="0" dirty="0">
                        <a:effectLst/>
                        <a:latin typeface="Arial" panose="020B0604020202020204" pitchFamily="34" charset="0"/>
                      </a:endParaRPr>
                    </a:p>
                  </a:txBody>
                  <a:tcPr marL="42208" marR="42208" marT="0" marB="0" anchor="ctr">
                    <a:solidFill>
                      <a:srgbClr val="E7EAEB"/>
                    </a:solidFill>
                  </a:tcPr>
                </a:tc>
                <a:tc>
                  <a:txBody>
                    <a:bodyPr/>
                    <a:lstStyle/>
                    <a:p>
                      <a:pPr algn="r">
                        <a:lnSpc>
                          <a:spcPct val="105000"/>
                        </a:lnSpc>
                        <a:spcBef>
                          <a:spcPts val="0"/>
                        </a:spcBef>
                        <a:spcAft>
                          <a:spcPts val="0"/>
                        </a:spcAft>
                      </a:pPr>
                      <a:r>
                        <a:rPr lang="en-GB" sz="1600" b="0" dirty="0">
                          <a:solidFill>
                            <a:srgbClr val="000000"/>
                          </a:solidFill>
                          <a:effectLst/>
                        </a:rPr>
                        <a:t>0.150</a:t>
                      </a:r>
                      <a:endParaRPr lang="en-GB" sz="1600" b="0" dirty="0">
                        <a:solidFill>
                          <a:srgbClr val="000000"/>
                        </a:solidFill>
                        <a:effectLst/>
                        <a:latin typeface="Arial" panose="020B0604020202020204" pitchFamily="34" charset="0"/>
                        <a:ea typeface="Calibri" panose="020F0502020204030204" pitchFamily="34" charset="0"/>
                      </a:endParaRPr>
                    </a:p>
                  </a:txBody>
                  <a:tcPr marL="42208" marR="42208" marT="0" marB="0" anchor="ctr">
                    <a:lnR w="38100" cap="flat" cmpd="sng" algn="ctr">
                      <a:solidFill>
                        <a:schemeClr val="bg1"/>
                      </a:solidFill>
                      <a:prstDash val="solid"/>
                      <a:round/>
                      <a:headEnd type="none" w="med" len="med"/>
                      <a:tailEnd type="none" w="med" len="med"/>
                    </a:lnR>
                    <a:solidFill>
                      <a:srgbClr val="E7EAEB"/>
                    </a:solidFill>
                  </a:tcPr>
                </a:tc>
                <a:tc>
                  <a:txBody>
                    <a:bodyPr/>
                    <a:lstStyle/>
                    <a:p>
                      <a:pPr algn="r">
                        <a:lnSpc>
                          <a:spcPct val="105000"/>
                        </a:lnSpc>
                        <a:spcBef>
                          <a:spcPts val="0"/>
                        </a:spcBef>
                        <a:spcAft>
                          <a:spcPts val="0"/>
                        </a:spcAft>
                      </a:pPr>
                      <a:r>
                        <a:rPr lang="en-GB" sz="1600" dirty="0">
                          <a:solidFill>
                            <a:srgbClr val="000000"/>
                          </a:solidFill>
                          <a:effectLst/>
                        </a:rPr>
                        <a:t>£11,769</a:t>
                      </a:r>
                      <a:endParaRPr lang="en-GB" sz="1600" b="0" dirty="0">
                        <a:solidFill>
                          <a:srgbClr val="000000"/>
                        </a:solidFill>
                        <a:effectLst/>
                        <a:latin typeface="Arial" panose="020B0604020202020204" pitchFamily="34" charset="0"/>
                        <a:ea typeface="Calibri" panose="020F0502020204030204" pitchFamily="34" charset="0"/>
                      </a:endParaRPr>
                    </a:p>
                  </a:txBody>
                  <a:tcPr marL="42208" marR="42208"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E7EAEB"/>
                    </a:solidFill>
                  </a:tcPr>
                </a:tc>
                <a:extLst>
                  <a:ext uri="{0D108BD9-81ED-4DB2-BD59-A6C34878D82A}">
                    <a16:rowId xmlns:a16="http://schemas.microsoft.com/office/drawing/2014/main" val="1680515800"/>
                  </a:ext>
                </a:extLst>
              </a:tr>
            </a:tbl>
          </a:graphicData>
        </a:graphic>
      </p:graphicFrame>
      <p:sp>
        <p:nvSpPr>
          <p:cNvPr id="8" name="TextBox 7">
            <a:extLst>
              <a:ext uri="{FF2B5EF4-FFF2-40B4-BE49-F238E27FC236}">
                <a16:creationId xmlns:a16="http://schemas.microsoft.com/office/drawing/2014/main" id="{8357CA9E-7C1F-4AA7-8A52-DDEAC9E0DDDA}"/>
              </a:ext>
            </a:extLst>
          </p:cNvPr>
          <p:cNvSpPr txBox="1"/>
          <p:nvPr/>
        </p:nvSpPr>
        <p:spPr>
          <a:xfrm>
            <a:off x="439836" y="1450826"/>
            <a:ext cx="10215063" cy="369332"/>
          </a:xfrm>
          <a:prstGeom prst="rect">
            <a:avLst/>
          </a:prstGeom>
          <a:noFill/>
        </p:spPr>
        <p:txBody>
          <a:bodyPr wrap="square">
            <a:spAutoFit/>
          </a:bodyPr>
          <a:lstStyle/>
          <a:p>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New </a:t>
            </a:r>
            <a:r>
              <a:rPr lang="en-GB" sz="1800" b="1" dirty="0" err="1">
                <a:effectLst/>
                <a:latin typeface="Arial" panose="020B0604020202020204" pitchFamily="34" charset="0"/>
                <a:ea typeface="Times New Roman" panose="02020603050405020304" pitchFamily="18" charset="0"/>
                <a:cs typeface="Times New Roman" panose="02020603050405020304" pitchFamily="18" charset="0"/>
              </a:rPr>
              <a:t>uACR</a:t>
            </a: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 subgroup scenario analyses for patients with CKD </a:t>
            </a:r>
            <a:r>
              <a:rPr lang="en-GB" sz="1800" b="1" dirty="0">
                <a:latin typeface="Arial" panose="020B0604020202020204" pitchFamily="34" charset="0"/>
                <a:ea typeface="Times New Roman" panose="02020603050405020304" pitchFamily="18" charset="0"/>
                <a:cs typeface="Times New Roman" panose="02020603050405020304" pitchFamily="18" charset="0"/>
              </a:rPr>
              <a:t>and without </a:t>
            </a: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comorbid T2DM* </a:t>
            </a:r>
            <a:endParaRPr lang="en-GB" sz="1800" b="1" dirty="0"/>
          </a:p>
        </p:txBody>
      </p:sp>
      <p:sp>
        <p:nvSpPr>
          <p:cNvPr id="9" name="TextBox 8">
            <a:extLst>
              <a:ext uri="{FF2B5EF4-FFF2-40B4-BE49-F238E27FC236}">
                <a16:creationId xmlns:a16="http://schemas.microsoft.com/office/drawing/2014/main" id="{BEBAA277-B5CB-4F43-808A-F94E7E5D4709}"/>
              </a:ext>
            </a:extLst>
          </p:cNvPr>
          <p:cNvSpPr txBox="1"/>
          <p:nvPr/>
        </p:nvSpPr>
        <p:spPr>
          <a:xfrm>
            <a:off x="1192192" y="7126027"/>
            <a:ext cx="8972253" cy="430887"/>
          </a:xfrm>
          <a:prstGeom prst="rect">
            <a:avLst/>
          </a:prstGeom>
          <a:noFill/>
        </p:spPr>
        <p:txBody>
          <a:bodyPr wrap="square" lIns="0" tIns="0" rIns="0" bIns="0" rtlCol="0">
            <a:spAutoFit/>
          </a:bodyPr>
          <a:lstStyle/>
          <a:p>
            <a:pPr algn="ctr"/>
            <a:r>
              <a:rPr lang="en-GB" sz="1400" dirty="0"/>
              <a:t>CKD: Chronic kidney disease; CPRD: Clinical practice research datalink; ICER: Incremental cost-effectiveness ratio; QALYs: Quality adjusted life years;</a:t>
            </a:r>
            <a:r>
              <a:rPr lang="en-GB" sz="1400" b="0" dirty="0">
                <a:solidFill>
                  <a:srgbClr val="000000"/>
                </a:solidFill>
              </a:rPr>
              <a:t> </a:t>
            </a:r>
            <a:r>
              <a:rPr lang="en-GB" sz="1400" dirty="0"/>
              <a:t>T2DM: Type 2 diabetes mellitus; </a:t>
            </a:r>
            <a:r>
              <a:rPr lang="en-GB" sz="1400" dirty="0" err="1"/>
              <a:t>uACR</a:t>
            </a:r>
            <a:r>
              <a:rPr lang="en-GB" sz="1400" dirty="0"/>
              <a:t>: Urine albumin-to-creatinine ratio</a:t>
            </a:r>
          </a:p>
        </p:txBody>
      </p:sp>
    </p:spTree>
    <p:extLst>
      <p:ext uri="{BB962C8B-B14F-4D97-AF65-F5344CB8AC3E}">
        <p14:creationId xmlns:p14="http://schemas.microsoft.com/office/powerpoint/2010/main" val="8008090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30A038E-F67C-421E-B14B-97B229A64743}"/>
              </a:ext>
            </a:extLst>
          </p:cNvPr>
          <p:cNvSpPr txBox="1"/>
          <p:nvPr/>
        </p:nvSpPr>
        <p:spPr>
          <a:xfrm>
            <a:off x="1246879" y="6974465"/>
            <a:ext cx="8197702" cy="584775"/>
          </a:xfrm>
          <a:prstGeom prst="rect">
            <a:avLst/>
          </a:prstGeom>
          <a:noFill/>
        </p:spPr>
        <p:txBody>
          <a:bodyPr wrap="square">
            <a:spAutoFit/>
          </a:bodyPr>
          <a:lstStyle/>
          <a:p>
            <a:pPr algn="ctr"/>
            <a:r>
              <a:rPr lang="en-GB" sz="1600" dirty="0"/>
              <a:t>CKD: Chronic kidney disease; CPRD: Clinical practice research datalink; T2DM: Type 2 diabetes mellitus; uACR: Urine albumin-to-creatinine ratio </a:t>
            </a:r>
            <a:endParaRPr lang="en-GB" sz="1600" b="1" dirty="0"/>
          </a:p>
        </p:txBody>
      </p:sp>
      <p:sp>
        <p:nvSpPr>
          <p:cNvPr id="21" name="Slide Number Placeholder 2">
            <a:extLst>
              <a:ext uri="{FF2B5EF4-FFF2-40B4-BE49-F238E27FC236}">
                <a16:creationId xmlns:a16="http://schemas.microsoft.com/office/drawing/2014/main" id="{8618B973-0585-4809-9657-703D76E35EE8}"/>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pPr algn="ctr"/>
              <a:t>41</a:t>
            </a:fld>
            <a:endParaRPr lang="en-GB" dirty="0"/>
          </a:p>
        </p:txBody>
      </p:sp>
      <p:graphicFrame>
        <p:nvGraphicFramePr>
          <p:cNvPr id="26" name="Table 5">
            <a:extLst>
              <a:ext uri="{FF2B5EF4-FFF2-40B4-BE49-F238E27FC236}">
                <a16:creationId xmlns:a16="http://schemas.microsoft.com/office/drawing/2014/main" id="{310442AB-057A-44EA-A728-98B83D762DD4}"/>
              </a:ext>
            </a:extLst>
          </p:cNvPr>
          <p:cNvGraphicFramePr>
            <a:graphicFrameLocks noGrp="1"/>
          </p:cNvGraphicFramePr>
          <p:nvPr>
            <p:ph sz="quarter" idx="10"/>
            <p:extLst>
              <p:ext uri="{D42A27DB-BD31-4B8C-83A1-F6EECF244321}">
                <p14:modId xmlns:p14="http://schemas.microsoft.com/office/powerpoint/2010/main" val="1842373630"/>
              </p:ext>
            </p:extLst>
          </p:nvPr>
        </p:nvGraphicFramePr>
        <p:xfrm>
          <a:off x="580641" y="1551860"/>
          <a:ext cx="9531347" cy="4544849"/>
        </p:xfrm>
        <a:graphic>
          <a:graphicData uri="http://schemas.openxmlformats.org/drawingml/2006/table">
            <a:tbl>
              <a:tblPr firstRow="1" bandRow="1">
                <a:tableStyleId>{F5AB1C69-6EDB-4FF4-983F-18BD219EF322}</a:tableStyleId>
              </a:tblPr>
              <a:tblGrid>
                <a:gridCol w="4745156">
                  <a:extLst>
                    <a:ext uri="{9D8B030D-6E8A-4147-A177-3AD203B41FA5}">
                      <a16:colId xmlns:a16="http://schemas.microsoft.com/office/drawing/2014/main" val="3366337884"/>
                    </a:ext>
                  </a:extLst>
                </a:gridCol>
                <a:gridCol w="4786191">
                  <a:extLst>
                    <a:ext uri="{9D8B030D-6E8A-4147-A177-3AD203B41FA5}">
                      <a16:colId xmlns:a16="http://schemas.microsoft.com/office/drawing/2014/main" val="160302398"/>
                    </a:ext>
                  </a:extLst>
                </a:gridCol>
              </a:tblGrid>
              <a:tr h="349083">
                <a:tc>
                  <a:txBody>
                    <a:bodyPr/>
                    <a:lstStyle/>
                    <a:p>
                      <a:pPr algn="ctr"/>
                      <a:r>
                        <a:rPr lang="en-GB" sz="2000" dirty="0"/>
                        <a:t>People with type 2 diabetes and a uACR less than 3 mg/mmol</a:t>
                      </a:r>
                    </a:p>
                  </a:txBody>
                  <a:tcPr/>
                </a:tc>
                <a:tc>
                  <a:txBody>
                    <a:bodyPr/>
                    <a:lstStyle/>
                    <a:p>
                      <a:pPr algn="ctr"/>
                      <a:r>
                        <a:rPr lang="en-GB" sz="2000" dirty="0"/>
                        <a:t>People without type 2 diabetes and a uACR less than 22.6 mg/mmol</a:t>
                      </a:r>
                    </a:p>
                  </a:txBody>
                  <a:tcPr/>
                </a:tc>
                <a:extLst>
                  <a:ext uri="{0D108BD9-81ED-4DB2-BD59-A6C34878D82A}">
                    <a16:rowId xmlns:a16="http://schemas.microsoft.com/office/drawing/2014/main" val="794518834"/>
                  </a:ext>
                </a:extLst>
              </a:tr>
              <a:tr h="671053">
                <a:tc>
                  <a:txBody>
                    <a:bodyPr/>
                    <a:lstStyle/>
                    <a:p>
                      <a:pPr marL="285750" marR="0" lvl="0" indent="-28575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0" dirty="0">
                          <a:solidFill>
                            <a:schemeClr val="tx1"/>
                          </a:solidFill>
                        </a:rPr>
                        <a:t>No clinical subgroup analyses presented to support the clinical effectiveness of dapagliflozin in this population</a:t>
                      </a:r>
                    </a:p>
                  </a:txBody>
                  <a:tcPr>
                    <a:solidFill>
                      <a:srgbClr val="CCD3D5"/>
                    </a:solidFill>
                  </a:tcPr>
                </a:tc>
                <a:tc>
                  <a:txBody>
                    <a:bodyPr/>
                    <a:lstStyle/>
                    <a:p>
                      <a:pPr marL="285750" marR="0" lvl="0" indent="-28575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0" dirty="0">
                          <a:solidFill>
                            <a:schemeClr val="tx1"/>
                          </a:solidFill>
                        </a:rPr>
                        <a:t>No direct evidence of clinical effectiveness in this subgroup</a:t>
                      </a:r>
                    </a:p>
                    <a:p>
                      <a:pPr marL="285750" marR="0" lvl="0" indent="-28575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0" dirty="0">
                          <a:solidFill>
                            <a:schemeClr val="tx1"/>
                          </a:solidFill>
                        </a:rPr>
                        <a:t>Analysis of </a:t>
                      </a:r>
                      <a:r>
                        <a:rPr lang="en-GB" sz="1800" b="0" u="none" dirty="0">
                          <a:solidFill>
                            <a:schemeClr val="tx1"/>
                          </a:solidFill>
                        </a:rPr>
                        <a:t>Truven and Optum databases is limited</a:t>
                      </a:r>
                    </a:p>
                  </a:txBody>
                  <a:tcPr>
                    <a:solidFill>
                      <a:srgbClr val="E7EAEB"/>
                    </a:solidFill>
                  </a:tcPr>
                </a:tc>
                <a:extLst>
                  <a:ext uri="{0D108BD9-81ED-4DB2-BD59-A6C34878D82A}">
                    <a16:rowId xmlns:a16="http://schemas.microsoft.com/office/drawing/2014/main" val="3302979884"/>
                  </a:ext>
                </a:extLst>
              </a:tr>
              <a:tr h="309547">
                <a:tc gridSpan="2">
                  <a:txBody>
                    <a:bodyPr/>
                    <a:lstStyle/>
                    <a:p>
                      <a:pPr marL="285750" marR="0" lvl="0" indent="-28575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dirty="0">
                          <a:solidFill>
                            <a:schemeClr val="dk1"/>
                          </a:solidFill>
                          <a:effectLst/>
                          <a:latin typeface="+mn-lt"/>
                          <a:ea typeface="+mn-ea"/>
                          <a:cs typeface="+mn-cs"/>
                        </a:rPr>
                        <a:t>New CPRD dataset is likely to include a large proportion of people who do not have CKD</a:t>
                      </a:r>
                    </a:p>
                  </a:txBody>
                  <a:tcPr>
                    <a:solidFill>
                      <a:srgbClr val="CCD3D5"/>
                    </a:solidFill>
                  </a:tcPr>
                </a:tc>
                <a:tc hMerge="1">
                  <a:txBody>
                    <a:bodyPr/>
                    <a:lstStyle/>
                    <a:p>
                      <a:pPr marL="285750" marR="0" lvl="0" indent="-28575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800" b="0" dirty="0">
                        <a:solidFill>
                          <a:schemeClr val="tx1"/>
                        </a:solidFill>
                      </a:endParaRPr>
                    </a:p>
                  </a:txBody>
                  <a:tcPr>
                    <a:solidFill>
                      <a:srgbClr val="E7EAEB"/>
                    </a:solidFill>
                  </a:tcPr>
                </a:tc>
                <a:extLst>
                  <a:ext uri="{0D108BD9-81ED-4DB2-BD59-A6C34878D82A}">
                    <a16:rowId xmlns:a16="http://schemas.microsoft.com/office/drawing/2014/main" val="3694300867"/>
                  </a:ext>
                </a:extLst>
              </a:tr>
              <a:tr h="731520">
                <a:tc rowSpan="2">
                  <a:txBody>
                    <a:bodyPr/>
                    <a:lstStyle/>
                    <a:p>
                      <a:pPr marL="285750" marR="0" lvl="0" indent="-28575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0" strike="noStrike" kern="1200" baseline="0" dirty="0">
                          <a:solidFill>
                            <a:schemeClr val="tx1"/>
                          </a:solidFill>
                          <a:effectLst/>
                          <a:latin typeface="+mn-lt"/>
                          <a:ea typeface="+mn-ea"/>
                          <a:cs typeface="+mn-cs"/>
                        </a:rPr>
                        <a:t>One third of people in the new CPRD dataset do not have T2DM</a:t>
                      </a:r>
                    </a:p>
                    <a:p>
                      <a:endParaRPr lang="en-GB" sz="1800" dirty="0"/>
                    </a:p>
                  </a:txBody>
                  <a:tcPr>
                    <a:solidFill>
                      <a:srgbClr val="CCD3D5"/>
                    </a:solidFill>
                  </a:tcPr>
                </a:tc>
                <a:tc>
                  <a:txBody>
                    <a:bodyPr/>
                    <a:lstStyle/>
                    <a:p>
                      <a:pPr marL="285750" marR="0" lvl="0" indent="-28575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0" strike="noStrike" kern="1200" baseline="0" dirty="0">
                          <a:solidFill>
                            <a:schemeClr val="tx1"/>
                          </a:solidFill>
                          <a:effectLst/>
                          <a:latin typeface="+mn-lt"/>
                          <a:ea typeface="+mn-ea"/>
                          <a:cs typeface="+mn-cs"/>
                        </a:rPr>
                        <a:t>Two thirds of people in the new CPRD dataset have T2DM</a:t>
                      </a:r>
                    </a:p>
                  </a:txBody>
                  <a:tcPr>
                    <a:solidFill>
                      <a:srgbClr val="E7EAEB"/>
                    </a:solidFill>
                  </a:tcPr>
                </a:tc>
                <a:extLst>
                  <a:ext uri="{0D108BD9-81ED-4DB2-BD59-A6C34878D82A}">
                    <a16:rowId xmlns:a16="http://schemas.microsoft.com/office/drawing/2014/main" val="804913676"/>
                  </a:ext>
                </a:extLst>
              </a:tr>
              <a:tr h="643409">
                <a:tc vMerge="1">
                  <a:txBody>
                    <a:bodyPr/>
                    <a:lstStyle/>
                    <a:p>
                      <a:endParaRPr lang="en-GB"/>
                    </a:p>
                  </a:txBody>
                  <a:tcPr/>
                </a:tc>
                <a:tc>
                  <a:txBody>
                    <a:bodyPr/>
                    <a:lstStyle/>
                    <a:p>
                      <a:pPr marL="285750" marR="0" lvl="0" indent="-28575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0" dirty="0">
                          <a:solidFill>
                            <a:schemeClr val="tx1"/>
                          </a:solidFill>
                        </a:rPr>
                        <a:t>Non-T2DM adjustment factor is largely the only difference from subgroup 2</a:t>
                      </a:r>
                      <a:endParaRPr lang="en-GB" sz="1800" b="0" i="1" dirty="0">
                        <a:solidFill>
                          <a:schemeClr val="tx1"/>
                        </a:solidFill>
                      </a:endParaRPr>
                    </a:p>
                  </a:txBody>
                  <a:tcPr>
                    <a:solidFill>
                      <a:srgbClr val="E7EAEB"/>
                    </a:solidFill>
                  </a:tcPr>
                </a:tc>
                <a:extLst>
                  <a:ext uri="{0D108BD9-81ED-4DB2-BD59-A6C34878D82A}">
                    <a16:rowId xmlns:a16="http://schemas.microsoft.com/office/drawing/2014/main" val="1266188599"/>
                  </a:ext>
                </a:extLst>
              </a:tr>
              <a:tr h="643409">
                <a:tc>
                  <a:txBody>
                    <a:bodyPr/>
                    <a:lstStyle/>
                    <a:p>
                      <a:pPr marL="285750" indent="-285750">
                        <a:buFont typeface="Arial" panose="020B0604020202020204" pitchFamily="34" charset="0"/>
                        <a:buChar char="•"/>
                      </a:pPr>
                      <a:r>
                        <a:rPr lang="en-GB" sz="1800" dirty="0"/>
                        <a:t>Subgroup 2 (people with type 2 diabetes and a uACR less than 22.6 mg/mmol) represents </a:t>
                      </a:r>
                      <a:r>
                        <a:rPr lang="en-GB" sz="1800" u="sng" dirty="0">
                          <a:solidFill>
                            <a:srgbClr val="000000"/>
                          </a:solidFill>
                          <a:highlight>
                            <a:srgbClr val="000000"/>
                          </a:highlight>
                        </a:rPr>
                        <a:t>****</a:t>
                      </a:r>
                      <a:r>
                        <a:rPr lang="en-GB" sz="1800" dirty="0"/>
                        <a:t>% of target population</a:t>
                      </a:r>
                    </a:p>
                  </a:txBody>
                  <a:tcPr>
                    <a:solidFill>
                      <a:srgbClr val="CCD3D5"/>
                    </a:solidFill>
                  </a:tcPr>
                </a:tc>
                <a:tc>
                  <a:txBody>
                    <a:bodyPr/>
                    <a:lstStyle/>
                    <a:p>
                      <a:pPr marL="285750" marR="0" lvl="0" indent="-28575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0" dirty="0">
                          <a:solidFill>
                            <a:schemeClr val="tx1"/>
                          </a:solidFill>
                        </a:rPr>
                        <a:t>Represents </a:t>
                      </a:r>
                      <a:r>
                        <a:rPr lang="en-GB" sz="1800" b="0" u="sng" dirty="0">
                          <a:solidFill>
                            <a:srgbClr val="000000"/>
                          </a:solidFill>
                          <a:highlight>
                            <a:srgbClr val="000000"/>
                          </a:highlight>
                        </a:rPr>
                        <a:t>****</a:t>
                      </a:r>
                      <a:r>
                        <a:rPr lang="en-GB" sz="1800" b="0" dirty="0">
                          <a:solidFill>
                            <a:schemeClr val="tx1"/>
                          </a:solidFill>
                        </a:rPr>
                        <a:t>% of population</a:t>
                      </a:r>
                    </a:p>
                  </a:txBody>
                  <a:tcPr>
                    <a:solidFill>
                      <a:srgbClr val="E7EAEB"/>
                    </a:solidFill>
                  </a:tcPr>
                </a:tc>
                <a:extLst>
                  <a:ext uri="{0D108BD9-81ED-4DB2-BD59-A6C34878D82A}">
                    <a16:rowId xmlns:a16="http://schemas.microsoft.com/office/drawing/2014/main" val="1637241659"/>
                  </a:ext>
                </a:extLst>
              </a:tr>
            </a:tbl>
          </a:graphicData>
        </a:graphic>
      </p:graphicFrame>
      <p:sp>
        <p:nvSpPr>
          <p:cNvPr id="31" name="Title 1">
            <a:extLst>
              <a:ext uri="{FF2B5EF4-FFF2-40B4-BE49-F238E27FC236}">
                <a16:creationId xmlns:a16="http://schemas.microsoft.com/office/drawing/2014/main" id="{C1071A7E-A260-4871-9A15-42D94EF100F9}"/>
              </a:ext>
            </a:extLst>
          </p:cNvPr>
          <p:cNvSpPr txBox="1">
            <a:spLocks noChangeArrowheads="1"/>
          </p:cNvSpPr>
          <p:nvPr/>
        </p:nvSpPr>
        <p:spPr>
          <a:xfrm>
            <a:off x="571732" y="246688"/>
            <a:ext cx="9369292"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altLang="en-US" dirty="0"/>
              <a:t>Summary of uncertainties in clinical effectiveness evidence</a:t>
            </a:r>
          </a:p>
        </p:txBody>
      </p:sp>
      <p:sp>
        <p:nvSpPr>
          <p:cNvPr id="6" name="TextBox 5">
            <a:extLst>
              <a:ext uri="{FF2B5EF4-FFF2-40B4-BE49-F238E27FC236}">
                <a16:creationId xmlns:a16="http://schemas.microsoft.com/office/drawing/2014/main" id="{812A4D12-1A64-46F7-9973-F67582769D67}"/>
              </a:ext>
            </a:extLst>
          </p:cNvPr>
          <p:cNvSpPr txBox="1"/>
          <p:nvPr/>
        </p:nvSpPr>
        <p:spPr>
          <a:xfrm>
            <a:off x="4505872" y="-4832"/>
            <a:ext cx="1681655" cy="246221"/>
          </a:xfrm>
          <a:prstGeom prst="rect">
            <a:avLst/>
          </a:prstGeom>
          <a:solidFill>
            <a:schemeClr val="accent3"/>
          </a:solidFill>
        </p:spPr>
        <p:txBody>
          <a:bodyPr wrap="square" lIns="0" tIns="0" rIns="0" bIns="0" rtlCol="0">
            <a:spAutoFit/>
          </a:bodyPr>
          <a:lstStyle/>
          <a:p>
            <a:r>
              <a:rPr lang="en-GB" sz="1600" b="1" dirty="0">
                <a:solidFill>
                  <a:schemeClr val="bg1"/>
                </a:solidFill>
              </a:rPr>
              <a:t>  CONFIDENTIAL</a:t>
            </a:r>
          </a:p>
        </p:txBody>
      </p:sp>
    </p:spTree>
    <p:extLst>
      <p:ext uri="{BB962C8B-B14F-4D97-AF65-F5344CB8AC3E}">
        <p14:creationId xmlns:p14="http://schemas.microsoft.com/office/powerpoint/2010/main" val="20462783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3">
            <a:extLst>
              <a:ext uri="{FF2B5EF4-FFF2-40B4-BE49-F238E27FC236}">
                <a16:creationId xmlns:a16="http://schemas.microsoft.com/office/drawing/2014/main" id="{0EDE4248-7BA1-417A-AEAA-EAF67528BB2B}"/>
              </a:ext>
            </a:extLst>
          </p:cNvPr>
          <p:cNvSpPr txBox="1">
            <a:spLocks/>
          </p:cNvSpPr>
          <p:nvPr/>
        </p:nvSpPr>
        <p:spPr>
          <a:xfrm>
            <a:off x="571731" y="6331748"/>
            <a:ext cx="9369293" cy="384762"/>
          </a:xfrm>
          <a:prstGeom prst="rect">
            <a:avLst/>
          </a:prstGeom>
          <a:solidFill>
            <a:schemeClr val="accent2">
              <a:lumMod val="40000"/>
              <a:lumOff val="60000"/>
            </a:schemeClr>
          </a:solidFill>
          <a:ln w="38100">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2000" b="1" u="sng" dirty="0"/>
              <a:t>Key:</a:t>
            </a:r>
            <a:r>
              <a:rPr lang="en-GB" sz="2000" dirty="0"/>
              <a:t> Large impact             Small/moderate impact            Unknown impact</a:t>
            </a:r>
          </a:p>
        </p:txBody>
      </p:sp>
      <p:pic>
        <p:nvPicPr>
          <p:cNvPr id="17" name="Picture 16">
            <a:extLst>
              <a:ext uri="{FF2B5EF4-FFF2-40B4-BE49-F238E27FC236}">
                <a16:creationId xmlns:a16="http://schemas.microsoft.com/office/drawing/2014/main" id="{C6252D05-E10D-4E3D-8952-ABAE00685506}"/>
              </a:ext>
            </a:extLst>
          </p:cNvPr>
          <p:cNvPicPr>
            <a:picLocks noChangeAspect="1"/>
          </p:cNvPicPr>
          <p:nvPr/>
        </p:nvPicPr>
        <p:blipFill>
          <a:blip r:embed="rId3"/>
          <a:stretch>
            <a:fillRect/>
          </a:stretch>
        </p:blipFill>
        <p:spPr>
          <a:xfrm>
            <a:off x="9206086" y="6312729"/>
            <a:ext cx="428243" cy="422457"/>
          </a:xfrm>
          <a:prstGeom prst="rect">
            <a:avLst/>
          </a:prstGeom>
        </p:spPr>
      </p:pic>
      <p:pic>
        <p:nvPicPr>
          <p:cNvPr id="24" name="Picture 23">
            <a:extLst>
              <a:ext uri="{FF2B5EF4-FFF2-40B4-BE49-F238E27FC236}">
                <a16:creationId xmlns:a16="http://schemas.microsoft.com/office/drawing/2014/main" id="{632BB8D5-27E7-425A-B670-B059D1E4E44F}"/>
              </a:ext>
            </a:extLst>
          </p:cNvPr>
          <p:cNvPicPr>
            <a:picLocks noChangeAspect="1"/>
          </p:cNvPicPr>
          <p:nvPr/>
        </p:nvPicPr>
        <p:blipFill>
          <a:blip r:embed="rId4"/>
          <a:stretch>
            <a:fillRect/>
          </a:stretch>
        </p:blipFill>
        <p:spPr>
          <a:xfrm>
            <a:off x="2948312" y="6328343"/>
            <a:ext cx="422457" cy="422457"/>
          </a:xfrm>
          <a:prstGeom prst="rect">
            <a:avLst/>
          </a:prstGeom>
        </p:spPr>
      </p:pic>
      <p:pic>
        <p:nvPicPr>
          <p:cNvPr id="25" name="Picture 24">
            <a:extLst>
              <a:ext uri="{FF2B5EF4-FFF2-40B4-BE49-F238E27FC236}">
                <a16:creationId xmlns:a16="http://schemas.microsoft.com/office/drawing/2014/main" id="{A0934FB6-C03F-41A3-83D5-FA030EFA884A}"/>
              </a:ext>
            </a:extLst>
          </p:cNvPr>
          <p:cNvPicPr>
            <a:picLocks noChangeAspect="1"/>
          </p:cNvPicPr>
          <p:nvPr/>
        </p:nvPicPr>
        <p:blipFill>
          <a:blip r:embed="rId5"/>
          <a:stretch>
            <a:fillRect/>
          </a:stretch>
        </p:blipFill>
        <p:spPr>
          <a:xfrm>
            <a:off x="6484697" y="6315757"/>
            <a:ext cx="422457" cy="422457"/>
          </a:xfrm>
          <a:prstGeom prst="rect">
            <a:avLst/>
          </a:prstGeom>
        </p:spPr>
      </p:pic>
      <p:sp>
        <p:nvSpPr>
          <p:cNvPr id="9" name="TextBox 8">
            <a:extLst>
              <a:ext uri="{FF2B5EF4-FFF2-40B4-BE49-F238E27FC236}">
                <a16:creationId xmlns:a16="http://schemas.microsoft.com/office/drawing/2014/main" id="{C30A038E-F67C-421E-B14B-97B229A64743}"/>
              </a:ext>
            </a:extLst>
          </p:cNvPr>
          <p:cNvSpPr txBox="1"/>
          <p:nvPr/>
        </p:nvSpPr>
        <p:spPr>
          <a:xfrm>
            <a:off x="1246879" y="7219019"/>
            <a:ext cx="8197702" cy="338554"/>
          </a:xfrm>
          <a:prstGeom prst="rect">
            <a:avLst/>
          </a:prstGeom>
          <a:noFill/>
        </p:spPr>
        <p:txBody>
          <a:bodyPr wrap="square">
            <a:spAutoFit/>
          </a:bodyPr>
          <a:lstStyle/>
          <a:p>
            <a:pPr algn="ctr"/>
            <a:r>
              <a:rPr lang="en-GB" sz="1600" dirty="0"/>
              <a:t>T2DM: Type 2 diabetes mellitus; uACR: Urine albumin-to-creatinine ratio </a:t>
            </a:r>
            <a:endParaRPr lang="en-GB" sz="1600" b="1" dirty="0"/>
          </a:p>
        </p:txBody>
      </p:sp>
      <p:sp>
        <p:nvSpPr>
          <p:cNvPr id="21" name="Slide Number Placeholder 2">
            <a:extLst>
              <a:ext uri="{FF2B5EF4-FFF2-40B4-BE49-F238E27FC236}">
                <a16:creationId xmlns:a16="http://schemas.microsoft.com/office/drawing/2014/main" id="{8618B973-0585-4809-9657-703D76E35EE8}"/>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pPr algn="ctr"/>
              <a:t>42</a:t>
            </a:fld>
            <a:endParaRPr lang="en-GB" dirty="0"/>
          </a:p>
        </p:txBody>
      </p:sp>
      <p:graphicFrame>
        <p:nvGraphicFramePr>
          <p:cNvPr id="26" name="Table 5">
            <a:extLst>
              <a:ext uri="{FF2B5EF4-FFF2-40B4-BE49-F238E27FC236}">
                <a16:creationId xmlns:a16="http://schemas.microsoft.com/office/drawing/2014/main" id="{310442AB-057A-44EA-A728-98B83D762DD4}"/>
              </a:ext>
            </a:extLst>
          </p:cNvPr>
          <p:cNvGraphicFramePr>
            <a:graphicFrameLocks noGrp="1"/>
          </p:cNvGraphicFramePr>
          <p:nvPr>
            <p:ph sz="quarter" idx="10"/>
          </p:nvPr>
        </p:nvGraphicFramePr>
        <p:xfrm>
          <a:off x="571731" y="901829"/>
          <a:ext cx="9369293" cy="3383280"/>
        </p:xfrm>
        <a:graphic>
          <a:graphicData uri="http://schemas.openxmlformats.org/drawingml/2006/table">
            <a:tbl>
              <a:tblPr firstRow="1" bandRow="1">
                <a:tableStyleId>{F5AB1C69-6EDB-4FF4-983F-18BD219EF322}</a:tableStyleId>
              </a:tblPr>
              <a:tblGrid>
                <a:gridCol w="9369293">
                  <a:extLst>
                    <a:ext uri="{9D8B030D-6E8A-4147-A177-3AD203B41FA5}">
                      <a16:colId xmlns:a16="http://schemas.microsoft.com/office/drawing/2014/main" val="160302398"/>
                    </a:ext>
                  </a:extLst>
                </a:gridCol>
              </a:tblGrid>
              <a:tr h="349083">
                <a:tc>
                  <a:txBody>
                    <a:bodyPr/>
                    <a:lstStyle/>
                    <a:p>
                      <a:r>
                        <a:rPr lang="en-GB" sz="2400" dirty="0"/>
                        <a:t>Key issues post consultation</a:t>
                      </a:r>
                    </a:p>
                  </a:txBody>
                  <a:tcPr/>
                </a:tc>
                <a:extLst>
                  <a:ext uri="{0D108BD9-81ED-4DB2-BD59-A6C34878D82A}">
                    <a16:rowId xmlns:a16="http://schemas.microsoft.com/office/drawing/2014/main" val="794518834"/>
                  </a:ext>
                </a:extLst>
              </a:tr>
              <a:tr h="290790">
                <a:tc>
                  <a:txBody>
                    <a:bodyPr/>
                    <a:lstStyle/>
                    <a:p>
                      <a:pPr marL="0" marR="0" lvl="0" indent="0" algn="l" defTabSz="1043056" rtl="0" eaLnBrk="1" fontAlgn="auto" latinLnBrk="0" hangingPunct="1">
                        <a:lnSpc>
                          <a:spcPct val="100000"/>
                        </a:lnSpc>
                        <a:spcBef>
                          <a:spcPts val="0"/>
                        </a:spcBef>
                        <a:spcAft>
                          <a:spcPts val="0"/>
                        </a:spcAft>
                        <a:buClrTx/>
                        <a:buSzTx/>
                        <a:buFont typeface="+mj-lt"/>
                        <a:buNone/>
                        <a:tabLst/>
                        <a:defRPr/>
                      </a:pPr>
                      <a:r>
                        <a:rPr lang="en-GB" sz="2400" b="0" dirty="0">
                          <a:solidFill>
                            <a:schemeClr val="tx1"/>
                          </a:solidFill>
                        </a:rPr>
                        <a:t>1. Should dapagliflozin be recommended in people with type 2 diabetes and a uACR less than 3 mg/mmol?</a:t>
                      </a:r>
                    </a:p>
                  </a:txBody>
                  <a:tcPr>
                    <a:solidFill>
                      <a:srgbClr val="CCD3D5"/>
                    </a:solidFill>
                  </a:tcPr>
                </a:tc>
                <a:extLst>
                  <a:ext uri="{0D108BD9-81ED-4DB2-BD59-A6C34878D82A}">
                    <a16:rowId xmlns:a16="http://schemas.microsoft.com/office/drawing/2014/main" val="3302979884"/>
                  </a:ext>
                </a:extLst>
              </a:tr>
              <a:tr h="289560">
                <a:tc>
                  <a:txBody>
                    <a:bodyPr/>
                    <a:lstStyle/>
                    <a:p>
                      <a:pPr marL="0" marR="0" lvl="0" indent="0" algn="l" defTabSz="1043056" rtl="0" eaLnBrk="1" fontAlgn="auto" latinLnBrk="0" hangingPunct="1">
                        <a:lnSpc>
                          <a:spcPct val="100000"/>
                        </a:lnSpc>
                        <a:spcBef>
                          <a:spcPts val="0"/>
                        </a:spcBef>
                        <a:spcAft>
                          <a:spcPts val="0"/>
                        </a:spcAft>
                        <a:buClrTx/>
                        <a:buSzTx/>
                        <a:buFont typeface="+mj-lt"/>
                        <a:buNone/>
                        <a:tabLst/>
                        <a:defRPr/>
                      </a:pPr>
                      <a:r>
                        <a:rPr lang="en-GB" sz="2400" b="0" kern="1200" dirty="0">
                          <a:solidFill>
                            <a:schemeClr val="tx1"/>
                          </a:solidFill>
                          <a:effectLst/>
                          <a:latin typeface="+mn-lt"/>
                          <a:ea typeface="+mn-ea"/>
                          <a:cs typeface="+mn-cs"/>
                        </a:rPr>
                        <a:t>2. Should dapagliflozin be recommended in people without type 2 diabetes and a uACR less than 22.6 mg/mmol?</a:t>
                      </a:r>
                      <a:endParaRPr lang="en-GB" sz="2400" b="0" strike="sngStrike" kern="1200" baseline="0" dirty="0">
                        <a:solidFill>
                          <a:schemeClr val="tx1"/>
                        </a:solidFill>
                        <a:effectLst/>
                        <a:latin typeface="+mn-lt"/>
                        <a:ea typeface="+mn-ea"/>
                        <a:cs typeface="+mn-cs"/>
                      </a:endParaRPr>
                    </a:p>
                  </a:txBody>
                  <a:tcPr>
                    <a:solidFill>
                      <a:srgbClr val="E7EAEB"/>
                    </a:solidFill>
                  </a:tcPr>
                </a:tc>
                <a:extLst>
                  <a:ext uri="{0D108BD9-81ED-4DB2-BD59-A6C34878D82A}">
                    <a16:rowId xmlns:a16="http://schemas.microsoft.com/office/drawing/2014/main" val="742945308"/>
                  </a:ext>
                </a:extLst>
              </a:tr>
              <a:tr h="289560">
                <a:tc>
                  <a:txBody>
                    <a:bodyPr/>
                    <a:lstStyle/>
                    <a:p>
                      <a:pPr marL="0" marR="0" lvl="0" indent="0" algn="l" defTabSz="1043056" rtl="0" eaLnBrk="1" fontAlgn="auto" latinLnBrk="0" hangingPunct="1">
                        <a:lnSpc>
                          <a:spcPct val="100000"/>
                        </a:lnSpc>
                        <a:spcBef>
                          <a:spcPts val="0"/>
                        </a:spcBef>
                        <a:spcAft>
                          <a:spcPts val="0"/>
                        </a:spcAft>
                        <a:buClrTx/>
                        <a:buSzTx/>
                        <a:buFont typeface="+mj-lt"/>
                        <a:buNone/>
                        <a:tabLst/>
                        <a:defRPr/>
                      </a:pPr>
                      <a:r>
                        <a:rPr lang="en-GB" sz="2400" b="0" dirty="0">
                          <a:solidFill>
                            <a:schemeClr val="tx1"/>
                          </a:solidFill>
                        </a:rPr>
                        <a:t>3. What mean age should be used in the model?</a:t>
                      </a:r>
                    </a:p>
                  </a:txBody>
                  <a:tcPr>
                    <a:solidFill>
                      <a:srgbClr val="CCD3D5"/>
                    </a:solidFill>
                  </a:tcPr>
                </a:tc>
                <a:extLst>
                  <a:ext uri="{0D108BD9-81ED-4DB2-BD59-A6C34878D82A}">
                    <a16:rowId xmlns:a16="http://schemas.microsoft.com/office/drawing/2014/main" val="3676329065"/>
                  </a:ext>
                </a:extLst>
              </a:tr>
              <a:tr h="289560">
                <a:tc>
                  <a:txBody>
                    <a:bodyPr/>
                    <a:lstStyle/>
                    <a:p>
                      <a:pPr marL="0" marR="0" lvl="0" indent="0" algn="l" defTabSz="1043056" rtl="0" eaLnBrk="1" fontAlgn="auto" latinLnBrk="0" hangingPunct="1">
                        <a:lnSpc>
                          <a:spcPct val="100000"/>
                        </a:lnSpc>
                        <a:spcBef>
                          <a:spcPts val="0"/>
                        </a:spcBef>
                        <a:spcAft>
                          <a:spcPts val="0"/>
                        </a:spcAft>
                        <a:buClrTx/>
                        <a:buSzTx/>
                        <a:buFont typeface="+mj-lt"/>
                        <a:buNone/>
                        <a:tabLst/>
                        <a:defRPr/>
                      </a:pPr>
                      <a:r>
                        <a:rPr lang="en-GB" sz="2400" b="0" dirty="0">
                          <a:solidFill>
                            <a:schemeClr val="tx1"/>
                          </a:solidFill>
                        </a:rPr>
                        <a:t>4. Is canagliflozin a relevant comparator in people with co-morbid type 2 diabetes?</a:t>
                      </a:r>
                    </a:p>
                  </a:txBody>
                  <a:tcPr>
                    <a:solidFill>
                      <a:srgbClr val="E7EAEB"/>
                    </a:solidFill>
                  </a:tcPr>
                </a:tc>
                <a:extLst>
                  <a:ext uri="{0D108BD9-81ED-4DB2-BD59-A6C34878D82A}">
                    <a16:rowId xmlns:a16="http://schemas.microsoft.com/office/drawing/2014/main" val="3059942069"/>
                  </a:ext>
                </a:extLst>
              </a:tr>
            </a:tbl>
          </a:graphicData>
        </a:graphic>
      </p:graphicFrame>
      <p:sp>
        <p:nvSpPr>
          <p:cNvPr id="31" name="Title 1">
            <a:extLst>
              <a:ext uri="{FF2B5EF4-FFF2-40B4-BE49-F238E27FC236}">
                <a16:creationId xmlns:a16="http://schemas.microsoft.com/office/drawing/2014/main" id="{C1071A7E-A260-4871-9A15-42D94EF100F9}"/>
              </a:ext>
            </a:extLst>
          </p:cNvPr>
          <p:cNvSpPr txBox="1">
            <a:spLocks noChangeArrowheads="1"/>
          </p:cNvSpPr>
          <p:nvPr/>
        </p:nvSpPr>
        <p:spPr>
          <a:xfrm>
            <a:off x="571732" y="246688"/>
            <a:ext cx="9369292"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altLang="en-US" dirty="0"/>
              <a:t>Key issues for consideration</a:t>
            </a:r>
          </a:p>
        </p:txBody>
      </p:sp>
      <p:pic>
        <p:nvPicPr>
          <p:cNvPr id="11" name="Picture 10">
            <a:extLst>
              <a:ext uri="{FF2B5EF4-FFF2-40B4-BE49-F238E27FC236}">
                <a16:creationId xmlns:a16="http://schemas.microsoft.com/office/drawing/2014/main" id="{6BD54BF3-99DC-4834-B805-ADC9284DAA84}"/>
              </a:ext>
            </a:extLst>
          </p:cNvPr>
          <p:cNvPicPr>
            <a:picLocks noChangeAspect="1"/>
          </p:cNvPicPr>
          <p:nvPr/>
        </p:nvPicPr>
        <p:blipFill>
          <a:blip r:embed="rId4"/>
          <a:stretch>
            <a:fillRect/>
          </a:stretch>
        </p:blipFill>
        <p:spPr>
          <a:xfrm>
            <a:off x="7351568" y="3042871"/>
            <a:ext cx="422457" cy="422457"/>
          </a:xfrm>
          <a:prstGeom prst="rect">
            <a:avLst/>
          </a:prstGeom>
        </p:spPr>
      </p:pic>
    </p:spTree>
    <p:extLst>
      <p:ext uri="{BB962C8B-B14F-4D97-AF65-F5344CB8AC3E}">
        <p14:creationId xmlns:p14="http://schemas.microsoft.com/office/powerpoint/2010/main" val="1396459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024851-E9D3-4923-BAD3-46EAE87381EE}"/>
              </a:ext>
            </a:extLst>
          </p:cNvPr>
          <p:cNvSpPr/>
          <p:nvPr/>
        </p:nvSpPr>
        <p:spPr>
          <a:xfrm>
            <a:off x="3697768" y="2809420"/>
            <a:ext cx="6480012" cy="3755286"/>
          </a:xfrm>
          <a:prstGeom prst="rect">
            <a:avLst/>
          </a:prstGeom>
          <a:solidFill>
            <a:schemeClr val="accent6">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lide Number Placeholder 2">
            <a:extLst>
              <a:ext uri="{FF2B5EF4-FFF2-40B4-BE49-F238E27FC236}">
                <a16:creationId xmlns:a16="http://schemas.microsoft.com/office/drawing/2014/main" id="{4A7078BB-2BDB-4058-AFCE-551ED7177B30}"/>
              </a:ext>
            </a:extLst>
          </p:cNvPr>
          <p:cNvSpPr>
            <a:spLocks noGrp="1"/>
          </p:cNvSpPr>
          <p:nvPr>
            <p:ph type="sldNum" sz="quarter" idx="12"/>
          </p:nvPr>
        </p:nvSpPr>
        <p:spPr/>
        <p:txBody>
          <a:bodyPr/>
          <a:lstStyle/>
          <a:p>
            <a:fld id="{DDBE135E-2566-4748-853C-8A3B78F0FB00}" type="slidenum">
              <a:rPr lang="en-GB" smtClean="0"/>
              <a:t>5</a:t>
            </a:fld>
            <a:endParaRPr lang="en-GB" dirty="0"/>
          </a:p>
        </p:txBody>
      </p:sp>
      <p:sp>
        <p:nvSpPr>
          <p:cNvPr id="7" name="TextBox 6">
            <a:extLst>
              <a:ext uri="{FF2B5EF4-FFF2-40B4-BE49-F238E27FC236}">
                <a16:creationId xmlns:a16="http://schemas.microsoft.com/office/drawing/2014/main" id="{193107FF-832A-4A55-99BB-DD96F82E50C2}"/>
              </a:ext>
            </a:extLst>
          </p:cNvPr>
          <p:cNvSpPr txBox="1"/>
          <p:nvPr/>
        </p:nvSpPr>
        <p:spPr>
          <a:xfrm>
            <a:off x="616688" y="2064555"/>
            <a:ext cx="2148368" cy="646331"/>
          </a:xfrm>
          <a:prstGeom prst="rect">
            <a:avLst/>
          </a:prstGeom>
          <a:noFill/>
        </p:spPr>
        <p:txBody>
          <a:bodyPr wrap="square" lIns="0" tIns="0" rIns="0" bIns="0" rtlCol="0">
            <a:spAutoFit/>
          </a:bodyPr>
          <a:lstStyle/>
          <a:p>
            <a:pPr algn="ctr"/>
            <a:r>
              <a:rPr lang="en-GB" sz="2400" b="1" dirty="0">
                <a:solidFill>
                  <a:schemeClr val="tx1"/>
                </a:solidFill>
              </a:rPr>
              <a:t>eGFR</a:t>
            </a:r>
          </a:p>
          <a:p>
            <a:pPr algn="ctr"/>
            <a:r>
              <a:rPr lang="en-GB" sz="1800" dirty="0"/>
              <a:t>(mL/min/1.73 m</a:t>
            </a:r>
            <a:r>
              <a:rPr lang="en-GB" sz="1800" baseline="30000" dirty="0"/>
              <a:t>2</a:t>
            </a:r>
            <a:r>
              <a:rPr lang="en-GB" sz="1800" dirty="0"/>
              <a:t>)</a:t>
            </a:r>
            <a:endParaRPr lang="en-GB" sz="1800" dirty="0">
              <a:solidFill>
                <a:schemeClr val="tx1"/>
              </a:solidFill>
            </a:endParaRPr>
          </a:p>
        </p:txBody>
      </p:sp>
      <p:sp>
        <p:nvSpPr>
          <p:cNvPr id="8" name="Rectangle 7">
            <a:extLst>
              <a:ext uri="{FF2B5EF4-FFF2-40B4-BE49-F238E27FC236}">
                <a16:creationId xmlns:a16="http://schemas.microsoft.com/office/drawing/2014/main" id="{447362BC-BBFA-4240-AE49-14549AFD5280}"/>
              </a:ext>
            </a:extLst>
          </p:cNvPr>
          <p:cNvSpPr/>
          <p:nvPr/>
        </p:nvSpPr>
        <p:spPr>
          <a:xfrm>
            <a:off x="3708399" y="2809418"/>
            <a:ext cx="6469381" cy="3755287"/>
          </a:xfrm>
          <a:custGeom>
            <a:avLst/>
            <a:gdLst>
              <a:gd name="connsiteX0" fmla="*/ 0 w 6273210"/>
              <a:gd name="connsiteY0" fmla="*/ 0 h 4601751"/>
              <a:gd name="connsiteX1" fmla="*/ 6273210 w 6273210"/>
              <a:gd name="connsiteY1" fmla="*/ 0 h 4601751"/>
              <a:gd name="connsiteX2" fmla="*/ 6273210 w 6273210"/>
              <a:gd name="connsiteY2" fmla="*/ 4601751 h 4601751"/>
              <a:gd name="connsiteX3" fmla="*/ 0 w 6273210"/>
              <a:gd name="connsiteY3" fmla="*/ 4601751 h 4601751"/>
              <a:gd name="connsiteX4" fmla="*/ 0 w 6273210"/>
              <a:gd name="connsiteY4" fmla="*/ 0 h 4601751"/>
              <a:gd name="connsiteX0" fmla="*/ 6273210 w 6364650"/>
              <a:gd name="connsiteY0" fmla="*/ 4601751 h 4693191"/>
              <a:gd name="connsiteX1" fmla="*/ 0 w 6364650"/>
              <a:gd name="connsiteY1" fmla="*/ 4601751 h 4693191"/>
              <a:gd name="connsiteX2" fmla="*/ 0 w 6364650"/>
              <a:gd name="connsiteY2" fmla="*/ 0 h 4693191"/>
              <a:gd name="connsiteX3" fmla="*/ 6273210 w 6364650"/>
              <a:gd name="connsiteY3" fmla="*/ 0 h 4693191"/>
              <a:gd name="connsiteX4" fmla="*/ 6364650 w 6364650"/>
              <a:gd name="connsiteY4" fmla="*/ 4693191 h 4693191"/>
              <a:gd name="connsiteX0" fmla="*/ 6273210 w 6273210"/>
              <a:gd name="connsiteY0" fmla="*/ 4601751 h 4601751"/>
              <a:gd name="connsiteX1" fmla="*/ 0 w 6273210"/>
              <a:gd name="connsiteY1" fmla="*/ 4601751 h 4601751"/>
              <a:gd name="connsiteX2" fmla="*/ 0 w 6273210"/>
              <a:gd name="connsiteY2" fmla="*/ 0 h 4601751"/>
              <a:gd name="connsiteX3" fmla="*/ 6273210 w 6273210"/>
              <a:gd name="connsiteY3" fmla="*/ 0 h 4601751"/>
              <a:gd name="connsiteX0" fmla="*/ 0 w 6273210"/>
              <a:gd name="connsiteY0" fmla="*/ 4601751 h 4601751"/>
              <a:gd name="connsiteX1" fmla="*/ 0 w 6273210"/>
              <a:gd name="connsiteY1" fmla="*/ 0 h 4601751"/>
              <a:gd name="connsiteX2" fmla="*/ 6273210 w 6273210"/>
              <a:gd name="connsiteY2" fmla="*/ 0 h 4601751"/>
            </a:gdLst>
            <a:ahLst/>
            <a:cxnLst>
              <a:cxn ang="0">
                <a:pos x="connsiteX0" y="connsiteY0"/>
              </a:cxn>
              <a:cxn ang="0">
                <a:pos x="connsiteX1" y="connsiteY1"/>
              </a:cxn>
              <a:cxn ang="0">
                <a:pos x="connsiteX2" y="connsiteY2"/>
              </a:cxn>
            </a:cxnLst>
            <a:rect l="l" t="t" r="r" b="b"/>
            <a:pathLst>
              <a:path w="6273210" h="4601751">
                <a:moveTo>
                  <a:pt x="0" y="4601751"/>
                </a:moveTo>
                <a:lnTo>
                  <a:pt x="0" y="0"/>
                </a:lnTo>
                <a:lnTo>
                  <a:pt x="6273210" y="0"/>
                </a:ln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Connector 9">
            <a:extLst>
              <a:ext uri="{FF2B5EF4-FFF2-40B4-BE49-F238E27FC236}">
                <a16:creationId xmlns:a16="http://schemas.microsoft.com/office/drawing/2014/main" id="{028DF59E-CAEB-4AD0-BB4D-31BE98D84524}"/>
              </a:ext>
            </a:extLst>
          </p:cNvPr>
          <p:cNvCxnSpPr>
            <a:cxnSpLocks/>
          </p:cNvCxnSpPr>
          <p:nvPr/>
        </p:nvCxnSpPr>
        <p:spPr>
          <a:xfrm>
            <a:off x="3598825" y="3761925"/>
            <a:ext cx="288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28664BD-1A1C-4B50-9292-1C837E646365}"/>
              </a:ext>
            </a:extLst>
          </p:cNvPr>
          <p:cNvSpPr txBox="1"/>
          <p:nvPr/>
        </p:nvSpPr>
        <p:spPr>
          <a:xfrm>
            <a:off x="3002280" y="3577259"/>
            <a:ext cx="695488" cy="369332"/>
          </a:xfrm>
          <a:prstGeom prst="rect">
            <a:avLst/>
          </a:prstGeom>
          <a:noFill/>
        </p:spPr>
        <p:txBody>
          <a:bodyPr wrap="square" lIns="0" tIns="0" rIns="0" bIns="0" rtlCol="0" anchor="ctr">
            <a:spAutoFit/>
          </a:bodyPr>
          <a:lstStyle/>
          <a:p>
            <a:pPr algn="ctr"/>
            <a:r>
              <a:rPr lang="en-GB" sz="2400" b="1" dirty="0">
                <a:solidFill>
                  <a:schemeClr val="tx1"/>
                </a:solidFill>
              </a:rPr>
              <a:t>75</a:t>
            </a:r>
          </a:p>
        </p:txBody>
      </p:sp>
      <p:cxnSp>
        <p:nvCxnSpPr>
          <p:cNvPr id="12" name="Straight Connector 11">
            <a:extLst>
              <a:ext uri="{FF2B5EF4-FFF2-40B4-BE49-F238E27FC236}">
                <a16:creationId xmlns:a16="http://schemas.microsoft.com/office/drawing/2014/main" id="{DD4E7458-C05E-4E2F-91A8-47DFFBD87FD9}"/>
              </a:ext>
            </a:extLst>
          </p:cNvPr>
          <p:cNvCxnSpPr>
            <a:cxnSpLocks/>
          </p:cNvCxnSpPr>
          <p:nvPr/>
        </p:nvCxnSpPr>
        <p:spPr>
          <a:xfrm>
            <a:off x="3598825" y="5513617"/>
            <a:ext cx="288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06AC4F9E-42D6-4F38-89E0-BE7BA01DBCB6}"/>
              </a:ext>
            </a:extLst>
          </p:cNvPr>
          <p:cNvSpPr txBox="1"/>
          <p:nvPr/>
        </p:nvSpPr>
        <p:spPr>
          <a:xfrm>
            <a:off x="3002280" y="5328951"/>
            <a:ext cx="695488" cy="369332"/>
          </a:xfrm>
          <a:prstGeom prst="rect">
            <a:avLst/>
          </a:prstGeom>
          <a:noFill/>
        </p:spPr>
        <p:txBody>
          <a:bodyPr wrap="square" lIns="0" tIns="0" rIns="0" bIns="0" rtlCol="0" anchor="ctr">
            <a:spAutoFit/>
          </a:bodyPr>
          <a:lstStyle/>
          <a:p>
            <a:pPr algn="ctr"/>
            <a:r>
              <a:rPr lang="en-GB" sz="2400" b="1" dirty="0">
                <a:solidFill>
                  <a:schemeClr val="tx1"/>
                </a:solidFill>
              </a:rPr>
              <a:t>25</a:t>
            </a:r>
          </a:p>
        </p:txBody>
      </p:sp>
      <p:cxnSp>
        <p:nvCxnSpPr>
          <p:cNvPr id="14" name="Straight Connector 13">
            <a:extLst>
              <a:ext uri="{FF2B5EF4-FFF2-40B4-BE49-F238E27FC236}">
                <a16:creationId xmlns:a16="http://schemas.microsoft.com/office/drawing/2014/main" id="{23C0E3DC-AD17-409E-94B7-C473DE0A5039}"/>
              </a:ext>
            </a:extLst>
          </p:cNvPr>
          <p:cNvCxnSpPr>
            <a:cxnSpLocks/>
          </p:cNvCxnSpPr>
          <p:nvPr/>
        </p:nvCxnSpPr>
        <p:spPr>
          <a:xfrm>
            <a:off x="7001244" y="2652720"/>
            <a:ext cx="0" cy="288000"/>
          </a:xfrm>
          <a:prstGeom prst="line">
            <a:avLst/>
          </a:prstGeom>
          <a:ln w="38100"/>
        </p:spPr>
        <p:style>
          <a:lnRef idx="1">
            <a:schemeClr val="accent1"/>
          </a:lnRef>
          <a:fillRef idx="0">
            <a:schemeClr val="accent1"/>
          </a:fillRef>
          <a:effectRef idx="0">
            <a:schemeClr val="accent1"/>
          </a:effectRef>
          <a:fontRef idx="minor">
            <a:schemeClr val="tx1"/>
          </a:fontRef>
        </p:style>
      </p:cxnSp>
      <p:graphicFrame>
        <p:nvGraphicFramePr>
          <p:cNvPr id="15" name="Table 14">
            <a:extLst>
              <a:ext uri="{FF2B5EF4-FFF2-40B4-BE49-F238E27FC236}">
                <a16:creationId xmlns:a16="http://schemas.microsoft.com/office/drawing/2014/main" id="{38CFF8ED-DF79-4B6B-9B90-28315DD1C13F}"/>
              </a:ext>
            </a:extLst>
          </p:cNvPr>
          <p:cNvGraphicFramePr>
            <a:graphicFrameLocks noGrp="1"/>
          </p:cNvGraphicFramePr>
          <p:nvPr>
            <p:extLst>
              <p:ext uri="{D42A27DB-BD31-4B8C-83A1-F6EECF244321}">
                <p14:modId xmlns:p14="http://schemas.microsoft.com/office/powerpoint/2010/main" val="1179136573"/>
              </p:ext>
            </p:extLst>
          </p:nvPr>
        </p:nvGraphicFramePr>
        <p:xfrm>
          <a:off x="502388" y="2809425"/>
          <a:ext cx="2393210" cy="3755286"/>
        </p:xfrm>
        <a:graphic>
          <a:graphicData uri="http://schemas.openxmlformats.org/drawingml/2006/table">
            <a:tbl>
              <a:tblPr bandRow="1">
                <a:tableStyleId>{F5AB1C69-6EDB-4FF4-983F-18BD219EF322}</a:tableStyleId>
              </a:tblPr>
              <a:tblGrid>
                <a:gridCol w="653312">
                  <a:extLst>
                    <a:ext uri="{9D8B030D-6E8A-4147-A177-3AD203B41FA5}">
                      <a16:colId xmlns:a16="http://schemas.microsoft.com/office/drawing/2014/main" val="3800953574"/>
                    </a:ext>
                  </a:extLst>
                </a:gridCol>
                <a:gridCol w="838200">
                  <a:extLst>
                    <a:ext uri="{9D8B030D-6E8A-4147-A177-3AD203B41FA5}">
                      <a16:colId xmlns:a16="http://schemas.microsoft.com/office/drawing/2014/main" val="796327164"/>
                    </a:ext>
                  </a:extLst>
                </a:gridCol>
                <a:gridCol w="901698">
                  <a:extLst>
                    <a:ext uri="{9D8B030D-6E8A-4147-A177-3AD203B41FA5}">
                      <a16:colId xmlns:a16="http://schemas.microsoft.com/office/drawing/2014/main" val="3064705788"/>
                    </a:ext>
                  </a:extLst>
                </a:gridCol>
              </a:tblGrid>
              <a:tr h="625881">
                <a:tc>
                  <a:txBody>
                    <a:bodyPr/>
                    <a:lstStyle/>
                    <a:p>
                      <a:pPr algn="ctr"/>
                      <a:r>
                        <a:rPr lang="en-GB" sz="1600" b="1" dirty="0">
                          <a:solidFill>
                            <a:schemeClr val="tx1"/>
                          </a:solidFill>
                        </a:rPr>
                        <a:t>G1</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&gt;90</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600" dirty="0">
                          <a:solidFill>
                            <a:schemeClr val="tx1"/>
                          </a:solidFill>
                        </a:rPr>
                        <a:t>Norm/ high</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426609050"/>
                  </a:ext>
                </a:extLst>
              </a:tr>
              <a:tr h="625881">
                <a:tc>
                  <a:txBody>
                    <a:bodyPr/>
                    <a:lstStyle/>
                    <a:p>
                      <a:pPr algn="ctr"/>
                      <a:r>
                        <a:rPr lang="en-GB" sz="1600" b="1" dirty="0">
                          <a:solidFill>
                            <a:schemeClr val="tx1"/>
                          </a:solidFill>
                        </a:rPr>
                        <a:t>G2</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60-89</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Mild</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62109906"/>
                  </a:ext>
                </a:extLst>
              </a:tr>
              <a:tr h="625881">
                <a:tc>
                  <a:txBody>
                    <a:bodyPr/>
                    <a:lstStyle/>
                    <a:p>
                      <a:pPr algn="ctr"/>
                      <a:r>
                        <a:rPr lang="en-GB" sz="1600" b="1" dirty="0">
                          <a:solidFill>
                            <a:schemeClr val="tx1"/>
                          </a:solidFill>
                        </a:rPr>
                        <a:t>G3a</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45-59</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Mild/ mod</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68223719"/>
                  </a:ext>
                </a:extLst>
              </a:tr>
              <a:tr h="625881">
                <a:tc>
                  <a:txBody>
                    <a:bodyPr/>
                    <a:lstStyle/>
                    <a:p>
                      <a:pPr algn="ctr"/>
                      <a:r>
                        <a:rPr lang="en-GB" sz="1600" b="1" dirty="0">
                          <a:solidFill>
                            <a:schemeClr val="tx1"/>
                          </a:solidFill>
                        </a:rPr>
                        <a:t>G3b</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30-44</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Mod/ severe</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35849563"/>
                  </a:ext>
                </a:extLst>
              </a:tr>
              <a:tr h="625881">
                <a:tc>
                  <a:txBody>
                    <a:bodyPr/>
                    <a:lstStyle/>
                    <a:p>
                      <a:pPr algn="ctr"/>
                      <a:r>
                        <a:rPr lang="en-GB" sz="1600" b="1" dirty="0">
                          <a:solidFill>
                            <a:schemeClr val="tx1"/>
                          </a:solidFill>
                        </a:rPr>
                        <a:t>G4</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15-29</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Severe</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39008339"/>
                  </a:ext>
                </a:extLst>
              </a:tr>
              <a:tr h="625881">
                <a:tc>
                  <a:txBody>
                    <a:bodyPr/>
                    <a:lstStyle/>
                    <a:p>
                      <a:pPr algn="ctr"/>
                      <a:r>
                        <a:rPr lang="en-GB" sz="1600" b="1" dirty="0">
                          <a:solidFill>
                            <a:schemeClr val="tx1"/>
                          </a:solidFill>
                        </a:rPr>
                        <a:t>G5</a:t>
                      </a:r>
                      <a:endParaRPr lang="en-GB" sz="1600" b="1" baseline="30000" dirty="0">
                        <a:solidFill>
                          <a:schemeClr val="tx1"/>
                        </a:solidFill>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&lt;15</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Kidney failure</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68135719"/>
                  </a:ext>
                </a:extLst>
              </a:tr>
            </a:tbl>
          </a:graphicData>
        </a:graphic>
      </p:graphicFrame>
      <p:graphicFrame>
        <p:nvGraphicFramePr>
          <p:cNvPr id="16" name="Table 15">
            <a:extLst>
              <a:ext uri="{FF2B5EF4-FFF2-40B4-BE49-F238E27FC236}">
                <a16:creationId xmlns:a16="http://schemas.microsoft.com/office/drawing/2014/main" id="{DD9BD113-F1F4-4DD7-A350-B0F78655EFCE}"/>
              </a:ext>
            </a:extLst>
          </p:cNvPr>
          <p:cNvGraphicFramePr>
            <a:graphicFrameLocks noGrp="1"/>
          </p:cNvGraphicFramePr>
          <p:nvPr>
            <p:extLst>
              <p:ext uri="{D42A27DB-BD31-4B8C-83A1-F6EECF244321}">
                <p14:modId xmlns:p14="http://schemas.microsoft.com/office/powerpoint/2010/main" val="1220613784"/>
              </p:ext>
            </p:extLst>
          </p:nvPr>
        </p:nvGraphicFramePr>
        <p:xfrm>
          <a:off x="3708399" y="1457445"/>
          <a:ext cx="6469381" cy="731520"/>
        </p:xfrm>
        <a:graphic>
          <a:graphicData uri="http://schemas.openxmlformats.org/drawingml/2006/table">
            <a:tbl>
              <a:tblPr bandRow="1">
                <a:tableStyleId>{F5AB1C69-6EDB-4FF4-983F-18BD219EF322}</a:tableStyleId>
              </a:tblPr>
              <a:tblGrid>
                <a:gridCol w="1982211">
                  <a:extLst>
                    <a:ext uri="{9D8B030D-6E8A-4147-A177-3AD203B41FA5}">
                      <a16:colId xmlns:a16="http://schemas.microsoft.com/office/drawing/2014/main" val="299823875"/>
                    </a:ext>
                  </a:extLst>
                </a:gridCol>
                <a:gridCol w="2223019">
                  <a:extLst>
                    <a:ext uri="{9D8B030D-6E8A-4147-A177-3AD203B41FA5}">
                      <a16:colId xmlns:a16="http://schemas.microsoft.com/office/drawing/2014/main" val="3611824987"/>
                    </a:ext>
                  </a:extLst>
                </a:gridCol>
                <a:gridCol w="2264151">
                  <a:extLst>
                    <a:ext uri="{9D8B030D-6E8A-4147-A177-3AD203B41FA5}">
                      <a16:colId xmlns:a16="http://schemas.microsoft.com/office/drawing/2014/main" val="1345499536"/>
                    </a:ext>
                  </a:extLst>
                </a:gridCol>
              </a:tblGrid>
              <a:tr h="0">
                <a:tc>
                  <a:txBody>
                    <a:bodyPr/>
                    <a:lstStyle/>
                    <a:p>
                      <a:pPr algn="ctr"/>
                      <a:r>
                        <a:rPr lang="en-GB" sz="1800" b="1" dirty="0">
                          <a:solidFill>
                            <a:schemeClr val="tx1"/>
                          </a:solidFill>
                        </a:rPr>
                        <a:t>A1</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b="1" dirty="0">
                          <a:solidFill>
                            <a:schemeClr val="tx1"/>
                          </a:solidFill>
                        </a:rPr>
                        <a:t>A2</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b="1" dirty="0">
                          <a:solidFill>
                            <a:schemeClr val="tx1"/>
                          </a:solidFill>
                        </a:rPr>
                        <a:t>A3</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671306169"/>
                  </a:ext>
                </a:extLst>
              </a:tr>
              <a:tr h="0">
                <a:tc>
                  <a:txBody>
                    <a:bodyPr/>
                    <a:lstStyle/>
                    <a:p>
                      <a:pPr algn="ctr"/>
                      <a:r>
                        <a:rPr lang="en-GB" sz="1800" b="0" dirty="0">
                          <a:solidFill>
                            <a:schemeClr val="tx1"/>
                          </a:solidFill>
                        </a:rPr>
                        <a:t>&lt;3 (norm/mild)</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b="0" dirty="0">
                          <a:solidFill>
                            <a:schemeClr val="tx1"/>
                          </a:solidFill>
                        </a:rPr>
                        <a:t>3-30 (mod)</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b="0" dirty="0">
                          <a:solidFill>
                            <a:schemeClr val="tx1"/>
                          </a:solidFill>
                        </a:rPr>
                        <a:t>&gt;30 (severe)</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49084229"/>
                  </a:ext>
                </a:extLst>
              </a:tr>
            </a:tbl>
          </a:graphicData>
        </a:graphic>
      </p:graphicFrame>
      <p:sp>
        <p:nvSpPr>
          <p:cNvPr id="17" name="TextBox 16">
            <a:extLst>
              <a:ext uri="{FF2B5EF4-FFF2-40B4-BE49-F238E27FC236}">
                <a16:creationId xmlns:a16="http://schemas.microsoft.com/office/drawing/2014/main" id="{6951403F-2AF8-4184-BE35-6669AD8F9D62}"/>
              </a:ext>
            </a:extLst>
          </p:cNvPr>
          <p:cNvSpPr txBox="1"/>
          <p:nvPr/>
        </p:nvSpPr>
        <p:spPr>
          <a:xfrm>
            <a:off x="6653500" y="2268441"/>
            <a:ext cx="695488" cy="369332"/>
          </a:xfrm>
          <a:prstGeom prst="rect">
            <a:avLst/>
          </a:prstGeom>
          <a:noFill/>
        </p:spPr>
        <p:txBody>
          <a:bodyPr wrap="square" lIns="0" tIns="0" rIns="0" bIns="0" rtlCol="0" anchor="ctr">
            <a:spAutoFit/>
          </a:bodyPr>
          <a:lstStyle/>
          <a:p>
            <a:pPr algn="ctr"/>
            <a:r>
              <a:rPr lang="en-GB" sz="2400" b="1" dirty="0">
                <a:solidFill>
                  <a:schemeClr val="tx1"/>
                </a:solidFill>
              </a:rPr>
              <a:t>22.6</a:t>
            </a:r>
          </a:p>
        </p:txBody>
      </p:sp>
      <p:sp>
        <p:nvSpPr>
          <p:cNvPr id="18" name="Rectangle 17">
            <a:extLst>
              <a:ext uri="{FF2B5EF4-FFF2-40B4-BE49-F238E27FC236}">
                <a16:creationId xmlns:a16="http://schemas.microsoft.com/office/drawing/2014/main" id="{21303177-51FD-41C0-96FD-DC901229001D}"/>
              </a:ext>
            </a:extLst>
          </p:cNvPr>
          <p:cNvSpPr/>
          <p:nvPr/>
        </p:nvSpPr>
        <p:spPr>
          <a:xfrm>
            <a:off x="7001244" y="3761925"/>
            <a:ext cx="3176536" cy="1751692"/>
          </a:xfrm>
          <a:prstGeom prst="rect">
            <a:avLst/>
          </a:prstGeom>
          <a:solidFill>
            <a:schemeClr val="bg2">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DAPA-CKD</a:t>
            </a:r>
          </a:p>
          <a:p>
            <a:pPr algn="ctr"/>
            <a:endParaRPr lang="en-GB" b="1" dirty="0">
              <a:solidFill>
                <a:schemeClr val="tx1"/>
              </a:solidFill>
            </a:endParaRPr>
          </a:p>
          <a:p>
            <a:pPr algn="ctr"/>
            <a:r>
              <a:rPr lang="en-GB" dirty="0">
                <a:solidFill>
                  <a:schemeClr val="tx1"/>
                </a:solidFill>
              </a:rPr>
              <a:t>67% T2DM</a:t>
            </a:r>
          </a:p>
          <a:p>
            <a:pPr algn="ctr"/>
            <a:r>
              <a:rPr lang="en-GB" dirty="0">
                <a:solidFill>
                  <a:schemeClr val="tx1"/>
                </a:solidFill>
              </a:rPr>
              <a:t>97% on optimised </a:t>
            </a:r>
            <a:r>
              <a:rPr lang="en-GB" dirty="0" err="1">
                <a:solidFill>
                  <a:schemeClr val="tx1"/>
                </a:solidFill>
              </a:rPr>
              <a:t>ACEi</a:t>
            </a:r>
            <a:r>
              <a:rPr lang="en-GB" dirty="0">
                <a:solidFill>
                  <a:schemeClr val="tx1"/>
                </a:solidFill>
              </a:rPr>
              <a:t>/ARB</a:t>
            </a:r>
          </a:p>
        </p:txBody>
      </p:sp>
      <p:cxnSp>
        <p:nvCxnSpPr>
          <p:cNvPr id="21" name="Straight Connector 20">
            <a:extLst>
              <a:ext uri="{FF2B5EF4-FFF2-40B4-BE49-F238E27FC236}">
                <a16:creationId xmlns:a16="http://schemas.microsoft.com/office/drawing/2014/main" id="{F2397538-82DF-49C0-97A0-4C9A94FA4C09}"/>
              </a:ext>
            </a:extLst>
          </p:cNvPr>
          <p:cNvCxnSpPr/>
          <p:nvPr/>
        </p:nvCxnSpPr>
        <p:spPr>
          <a:xfrm>
            <a:off x="3886825" y="3761925"/>
            <a:ext cx="311441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885B4F2-C3E7-4815-B643-0E752CF55104}"/>
              </a:ext>
            </a:extLst>
          </p:cNvPr>
          <p:cNvCxnSpPr/>
          <p:nvPr/>
        </p:nvCxnSpPr>
        <p:spPr>
          <a:xfrm>
            <a:off x="3886825" y="5513617"/>
            <a:ext cx="311441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89EF83E-4AEA-4AF5-8E2B-36F2C5BCB5C0}"/>
              </a:ext>
            </a:extLst>
          </p:cNvPr>
          <p:cNvCxnSpPr>
            <a:cxnSpLocks/>
          </p:cNvCxnSpPr>
          <p:nvPr/>
        </p:nvCxnSpPr>
        <p:spPr>
          <a:xfrm>
            <a:off x="7001244" y="2940720"/>
            <a:ext cx="0" cy="821205"/>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497FBFEC-93A0-4CAB-B0BB-673969473657}"/>
              </a:ext>
            </a:extLst>
          </p:cNvPr>
          <p:cNvSpPr txBox="1"/>
          <p:nvPr/>
        </p:nvSpPr>
        <p:spPr>
          <a:xfrm>
            <a:off x="3719030" y="1041689"/>
            <a:ext cx="6458750" cy="369332"/>
          </a:xfrm>
          <a:prstGeom prst="rect">
            <a:avLst/>
          </a:prstGeom>
          <a:noFill/>
        </p:spPr>
        <p:txBody>
          <a:bodyPr wrap="square" lIns="0" tIns="0" rIns="0" bIns="0" rtlCol="0">
            <a:spAutoFit/>
          </a:bodyPr>
          <a:lstStyle/>
          <a:p>
            <a:pPr algn="ctr"/>
            <a:r>
              <a:rPr lang="en-GB" sz="2400" b="1" dirty="0" err="1"/>
              <a:t>uACR</a:t>
            </a:r>
            <a:r>
              <a:rPr lang="en-GB" sz="2400" b="1" dirty="0">
                <a:solidFill>
                  <a:schemeClr val="tx1"/>
                </a:solidFill>
              </a:rPr>
              <a:t> </a:t>
            </a:r>
            <a:r>
              <a:rPr lang="en-GB" sz="1800" dirty="0">
                <a:solidFill>
                  <a:schemeClr val="tx1"/>
                </a:solidFill>
              </a:rPr>
              <a:t>(mg/mmol)</a:t>
            </a:r>
          </a:p>
        </p:txBody>
      </p:sp>
      <p:sp>
        <p:nvSpPr>
          <p:cNvPr id="27" name="TextBox 26">
            <a:extLst>
              <a:ext uri="{FF2B5EF4-FFF2-40B4-BE49-F238E27FC236}">
                <a16:creationId xmlns:a16="http://schemas.microsoft.com/office/drawing/2014/main" id="{5F10416C-8BE9-414D-BA46-858C94223FE5}"/>
              </a:ext>
            </a:extLst>
          </p:cNvPr>
          <p:cNvSpPr txBox="1"/>
          <p:nvPr/>
        </p:nvSpPr>
        <p:spPr>
          <a:xfrm>
            <a:off x="1721301" y="6916153"/>
            <a:ext cx="7642621" cy="646331"/>
          </a:xfrm>
          <a:prstGeom prst="rect">
            <a:avLst/>
          </a:prstGeom>
          <a:noFill/>
        </p:spPr>
        <p:txBody>
          <a:bodyPr wrap="square" lIns="0" tIns="0" rIns="0" bIns="0" rtlCol="0">
            <a:spAutoFit/>
          </a:bodyPr>
          <a:lstStyle/>
          <a:p>
            <a:pPr algn="ctr"/>
            <a:r>
              <a:rPr lang="en-GB" sz="1400" dirty="0" err="1"/>
              <a:t>ACEi</a:t>
            </a:r>
            <a:r>
              <a:rPr lang="en-GB" sz="1400" dirty="0"/>
              <a:t>: Angiotensin converting enzyme inhibitor; ARB: Angiotensin receptor blocker; CKD: Chronic kidney disease; eGFR: Estimated glomerular filtration rate; T2DM: Type 2 diabetes mellitus; </a:t>
            </a:r>
            <a:r>
              <a:rPr lang="en-GB" sz="1400" dirty="0" err="1"/>
              <a:t>uACR</a:t>
            </a:r>
            <a:r>
              <a:rPr lang="en-GB" sz="1400" dirty="0"/>
              <a:t>: Urine albumin-to-creatinine ratio</a:t>
            </a:r>
          </a:p>
        </p:txBody>
      </p:sp>
      <p:sp>
        <p:nvSpPr>
          <p:cNvPr id="28" name="Rectangle 27">
            <a:extLst>
              <a:ext uri="{FF2B5EF4-FFF2-40B4-BE49-F238E27FC236}">
                <a16:creationId xmlns:a16="http://schemas.microsoft.com/office/drawing/2014/main" id="{2CBA7465-1C71-4BB0-BD87-DF69269F88A3}"/>
              </a:ext>
            </a:extLst>
          </p:cNvPr>
          <p:cNvSpPr/>
          <p:nvPr/>
        </p:nvSpPr>
        <p:spPr>
          <a:xfrm>
            <a:off x="9416026" y="-12146"/>
            <a:ext cx="1277374" cy="350345"/>
          </a:xfrm>
          <a:prstGeom prst="rect">
            <a:avLst/>
          </a:prstGeom>
          <a:solidFill>
            <a:schemeClr val="accent1">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ysClr val="windowText" lastClr="000000"/>
                </a:solidFill>
              </a:rPr>
              <a:t>RECAP</a:t>
            </a:r>
          </a:p>
        </p:txBody>
      </p:sp>
      <p:sp>
        <p:nvSpPr>
          <p:cNvPr id="30" name="Title 1">
            <a:extLst>
              <a:ext uri="{FF2B5EF4-FFF2-40B4-BE49-F238E27FC236}">
                <a16:creationId xmlns:a16="http://schemas.microsoft.com/office/drawing/2014/main" id="{EEDE30A3-D2B0-4903-9336-837FFE7AD9E9}"/>
              </a:ext>
            </a:extLst>
          </p:cNvPr>
          <p:cNvSpPr txBox="1">
            <a:spLocks noChangeArrowheads="1"/>
          </p:cNvSpPr>
          <p:nvPr/>
        </p:nvSpPr>
        <p:spPr>
          <a:xfrm>
            <a:off x="502389" y="248518"/>
            <a:ext cx="9675392"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dirty="0"/>
              <a:t>Pivotal trial coverage of eligible population</a:t>
            </a:r>
          </a:p>
        </p:txBody>
      </p:sp>
    </p:spTree>
    <p:extLst>
      <p:ext uri="{BB962C8B-B14F-4D97-AF65-F5344CB8AC3E}">
        <p14:creationId xmlns:p14="http://schemas.microsoft.com/office/powerpoint/2010/main" val="2785373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024851-E9D3-4923-BAD3-46EAE87381EE}"/>
              </a:ext>
            </a:extLst>
          </p:cNvPr>
          <p:cNvSpPr/>
          <p:nvPr/>
        </p:nvSpPr>
        <p:spPr>
          <a:xfrm>
            <a:off x="3697768" y="2554228"/>
            <a:ext cx="6480012" cy="3755286"/>
          </a:xfrm>
          <a:prstGeom prst="rect">
            <a:avLst/>
          </a:prstGeom>
          <a:solidFill>
            <a:schemeClr val="accent6">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Slide Number Placeholder 2">
            <a:extLst>
              <a:ext uri="{FF2B5EF4-FFF2-40B4-BE49-F238E27FC236}">
                <a16:creationId xmlns:a16="http://schemas.microsoft.com/office/drawing/2014/main" id="{4A7078BB-2BDB-4058-AFCE-551ED7177B30}"/>
              </a:ext>
            </a:extLst>
          </p:cNvPr>
          <p:cNvSpPr>
            <a:spLocks noGrp="1"/>
          </p:cNvSpPr>
          <p:nvPr>
            <p:ph type="sldNum" sz="quarter" idx="12"/>
          </p:nvPr>
        </p:nvSpPr>
        <p:spPr/>
        <p:txBody>
          <a:bodyPr/>
          <a:lstStyle/>
          <a:p>
            <a:fld id="{DDBE135E-2566-4748-853C-8A3B78F0FB00}" type="slidenum">
              <a:rPr lang="en-GB" smtClean="0"/>
              <a:t>6</a:t>
            </a:fld>
            <a:endParaRPr lang="en-GB" dirty="0"/>
          </a:p>
        </p:txBody>
      </p:sp>
      <p:sp>
        <p:nvSpPr>
          <p:cNvPr id="7" name="TextBox 6">
            <a:extLst>
              <a:ext uri="{FF2B5EF4-FFF2-40B4-BE49-F238E27FC236}">
                <a16:creationId xmlns:a16="http://schemas.microsoft.com/office/drawing/2014/main" id="{193107FF-832A-4A55-99BB-DD96F82E50C2}"/>
              </a:ext>
            </a:extLst>
          </p:cNvPr>
          <p:cNvSpPr txBox="1"/>
          <p:nvPr/>
        </p:nvSpPr>
        <p:spPr>
          <a:xfrm>
            <a:off x="616688" y="1809363"/>
            <a:ext cx="2148368" cy="646331"/>
          </a:xfrm>
          <a:prstGeom prst="rect">
            <a:avLst/>
          </a:prstGeom>
          <a:noFill/>
        </p:spPr>
        <p:txBody>
          <a:bodyPr wrap="square" lIns="0" tIns="0" rIns="0" bIns="0" rtlCol="0">
            <a:spAutoFit/>
          </a:bodyPr>
          <a:lstStyle/>
          <a:p>
            <a:pPr algn="ctr"/>
            <a:r>
              <a:rPr lang="en-GB" sz="2400" b="1" dirty="0">
                <a:solidFill>
                  <a:schemeClr val="tx1"/>
                </a:solidFill>
              </a:rPr>
              <a:t>eGFR</a:t>
            </a:r>
          </a:p>
          <a:p>
            <a:pPr algn="ctr"/>
            <a:r>
              <a:rPr lang="en-GB" sz="1800" dirty="0"/>
              <a:t>(mL/min/1.73 m</a:t>
            </a:r>
            <a:r>
              <a:rPr lang="en-GB" sz="1800" baseline="30000" dirty="0"/>
              <a:t>2</a:t>
            </a:r>
            <a:r>
              <a:rPr lang="en-GB" sz="1800" dirty="0"/>
              <a:t>)</a:t>
            </a:r>
            <a:endParaRPr lang="en-GB" sz="1800" dirty="0">
              <a:solidFill>
                <a:schemeClr val="tx1"/>
              </a:solidFill>
            </a:endParaRPr>
          </a:p>
        </p:txBody>
      </p:sp>
      <p:graphicFrame>
        <p:nvGraphicFramePr>
          <p:cNvPr id="15" name="Table 14">
            <a:extLst>
              <a:ext uri="{FF2B5EF4-FFF2-40B4-BE49-F238E27FC236}">
                <a16:creationId xmlns:a16="http://schemas.microsoft.com/office/drawing/2014/main" id="{38CFF8ED-DF79-4B6B-9B90-28315DD1C13F}"/>
              </a:ext>
            </a:extLst>
          </p:cNvPr>
          <p:cNvGraphicFramePr>
            <a:graphicFrameLocks noGrp="1"/>
          </p:cNvGraphicFramePr>
          <p:nvPr>
            <p:extLst>
              <p:ext uri="{D42A27DB-BD31-4B8C-83A1-F6EECF244321}">
                <p14:modId xmlns:p14="http://schemas.microsoft.com/office/powerpoint/2010/main" val="3497399469"/>
              </p:ext>
            </p:extLst>
          </p:nvPr>
        </p:nvGraphicFramePr>
        <p:xfrm>
          <a:off x="502388" y="2554233"/>
          <a:ext cx="2393210" cy="3755286"/>
        </p:xfrm>
        <a:graphic>
          <a:graphicData uri="http://schemas.openxmlformats.org/drawingml/2006/table">
            <a:tbl>
              <a:tblPr bandRow="1">
                <a:tableStyleId>{F5AB1C69-6EDB-4FF4-983F-18BD219EF322}</a:tableStyleId>
              </a:tblPr>
              <a:tblGrid>
                <a:gridCol w="653312">
                  <a:extLst>
                    <a:ext uri="{9D8B030D-6E8A-4147-A177-3AD203B41FA5}">
                      <a16:colId xmlns:a16="http://schemas.microsoft.com/office/drawing/2014/main" val="3800953574"/>
                    </a:ext>
                  </a:extLst>
                </a:gridCol>
                <a:gridCol w="838200">
                  <a:extLst>
                    <a:ext uri="{9D8B030D-6E8A-4147-A177-3AD203B41FA5}">
                      <a16:colId xmlns:a16="http://schemas.microsoft.com/office/drawing/2014/main" val="796327164"/>
                    </a:ext>
                  </a:extLst>
                </a:gridCol>
                <a:gridCol w="901698">
                  <a:extLst>
                    <a:ext uri="{9D8B030D-6E8A-4147-A177-3AD203B41FA5}">
                      <a16:colId xmlns:a16="http://schemas.microsoft.com/office/drawing/2014/main" val="3064705788"/>
                    </a:ext>
                  </a:extLst>
                </a:gridCol>
              </a:tblGrid>
              <a:tr h="625881">
                <a:tc>
                  <a:txBody>
                    <a:bodyPr/>
                    <a:lstStyle/>
                    <a:p>
                      <a:pPr algn="ctr"/>
                      <a:r>
                        <a:rPr lang="en-GB" sz="1600" b="1" dirty="0">
                          <a:solidFill>
                            <a:schemeClr val="tx1"/>
                          </a:solidFill>
                        </a:rPr>
                        <a:t>G1</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&gt;90</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600" dirty="0">
                          <a:solidFill>
                            <a:schemeClr val="tx1"/>
                          </a:solidFill>
                        </a:rPr>
                        <a:t>Norm/ high</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426609050"/>
                  </a:ext>
                </a:extLst>
              </a:tr>
              <a:tr h="625881">
                <a:tc>
                  <a:txBody>
                    <a:bodyPr/>
                    <a:lstStyle/>
                    <a:p>
                      <a:pPr algn="ctr"/>
                      <a:r>
                        <a:rPr lang="en-GB" sz="1600" b="1" dirty="0">
                          <a:solidFill>
                            <a:schemeClr val="tx1"/>
                          </a:solidFill>
                        </a:rPr>
                        <a:t>G2</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60-89</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Mild</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62109906"/>
                  </a:ext>
                </a:extLst>
              </a:tr>
              <a:tr h="625881">
                <a:tc>
                  <a:txBody>
                    <a:bodyPr/>
                    <a:lstStyle/>
                    <a:p>
                      <a:pPr algn="ctr"/>
                      <a:r>
                        <a:rPr lang="en-GB" sz="1600" b="1" dirty="0">
                          <a:solidFill>
                            <a:schemeClr val="tx1"/>
                          </a:solidFill>
                        </a:rPr>
                        <a:t>G3a</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45-59</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Mild/ mod</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68223719"/>
                  </a:ext>
                </a:extLst>
              </a:tr>
              <a:tr h="625881">
                <a:tc>
                  <a:txBody>
                    <a:bodyPr/>
                    <a:lstStyle/>
                    <a:p>
                      <a:pPr algn="ctr"/>
                      <a:r>
                        <a:rPr lang="en-GB" sz="1600" b="1" dirty="0">
                          <a:solidFill>
                            <a:schemeClr val="tx1"/>
                          </a:solidFill>
                        </a:rPr>
                        <a:t>G3b</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30-44</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Mod/ severe</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35849563"/>
                  </a:ext>
                </a:extLst>
              </a:tr>
              <a:tr h="625881">
                <a:tc>
                  <a:txBody>
                    <a:bodyPr/>
                    <a:lstStyle/>
                    <a:p>
                      <a:pPr algn="ctr"/>
                      <a:r>
                        <a:rPr lang="en-GB" sz="1600" b="1" dirty="0">
                          <a:solidFill>
                            <a:schemeClr val="tx1"/>
                          </a:solidFill>
                        </a:rPr>
                        <a:t>G4</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15-29</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Severe</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39008339"/>
                  </a:ext>
                </a:extLst>
              </a:tr>
              <a:tr h="625881">
                <a:tc>
                  <a:txBody>
                    <a:bodyPr/>
                    <a:lstStyle/>
                    <a:p>
                      <a:pPr algn="ctr"/>
                      <a:r>
                        <a:rPr lang="en-GB" sz="1600" b="1" dirty="0">
                          <a:solidFill>
                            <a:schemeClr val="tx1"/>
                          </a:solidFill>
                        </a:rPr>
                        <a:t>G5</a:t>
                      </a:r>
                      <a:endParaRPr lang="en-GB" sz="1600" b="1" baseline="30000" dirty="0">
                        <a:solidFill>
                          <a:schemeClr val="tx1"/>
                        </a:solidFill>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&lt;15</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Kidney failure</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68135719"/>
                  </a:ext>
                </a:extLst>
              </a:tr>
            </a:tbl>
          </a:graphicData>
        </a:graphic>
      </p:graphicFrame>
      <p:graphicFrame>
        <p:nvGraphicFramePr>
          <p:cNvPr id="16" name="Table 15">
            <a:extLst>
              <a:ext uri="{FF2B5EF4-FFF2-40B4-BE49-F238E27FC236}">
                <a16:creationId xmlns:a16="http://schemas.microsoft.com/office/drawing/2014/main" id="{DD9BD113-F1F4-4DD7-A350-B0F78655EFCE}"/>
              </a:ext>
            </a:extLst>
          </p:cNvPr>
          <p:cNvGraphicFramePr>
            <a:graphicFrameLocks noGrp="1"/>
          </p:cNvGraphicFramePr>
          <p:nvPr>
            <p:extLst>
              <p:ext uri="{D42A27DB-BD31-4B8C-83A1-F6EECF244321}">
                <p14:modId xmlns:p14="http://schemas.microsoft.com/office/powerpoint/2010/main" val="2338678463"/>
              </p:ext>
            </p:extLst>
          </p:nvPr>
        </p:nvGraphicFramePr>
        <p:xfrm>
          <a:off x="3708399" y="1202253"/>
          <a:ext cx="6469381" cy="731520"/>
        </p:xfrm>
        <a:graphic>
          <a:graphicData uri="http://schemas.openxmlformats.org/drawingml/2006/table">
            <a:tbl>
              <a:tblPr bandRow="1">
                <a:tableStyleId>{F5AB1C69-6EDB-4FF4-983F-18BD219EF322}</a:tableStyleId>
              </a:tblPr>
              <a:tblGrid>
                <a:gridCol w="1982211">
                  <a:extLst>
                    <a:ext uri="{9D8B030D-6E8A-4147-A177-3AD203B41FA5}">
                      <a16:colId xmlns:a16="http://schemas.microsoft.com/office/drawing/2014/main" val="299823875"/>
                    </a:ext>
                  </a:extLst>
                </a:gridCol>
                <a:gridCol w="2223019">
                  <a:extLst>
                    <a:ext uri="{9D8B030D-6E8A-4147-A177-3AD203B41FA5}">
                      <a16:colId xmlns:a16="http://schemas.microsoft.com/office/drawing/2014/main" val="3611824987"/>
                    </a:ext>
                  </a:extLst>
                </a:gridCol>
                <a:gridCol w="2264151">
                  <a:extLst>
                    <a:ext uri="{9D8B030D-6E8A-4147-A177-3AD203B41FA5}">
                      <a16:colId xmlns:a16="http://schemas.microsoft.com/office/drawing/2014/main" val="1345499536"/>
                    </a:ext>
                  </a:extLst>
                </a:gridCol>
              </a:tblGrid>
              <a:tr h="0">
                <a:tc>
                  <a:txBody>
                    <a:bodyPr/>
                    <a:lstStyle/>
                    <a:p>
                      <a:pPr algn="ctr"/>
                      <a:r>
                        <a:rPr lang="en-GB" sz="1800" b="1" dirty="0">
                          <a:solidFill>
                            <a:schemeClr val="tx1"/>
                          </a:solidFill>
                        </a:rPr>
                        <a:t>A1</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b="1" dirty="0">
                          <a:solidFill>
                            <a:schemeClr val="tx1"/>
                          </a:solidFill>
                        </a:rPr>
                        <a:t>A2</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b="1" dirty="0">
                          <a:solidFill>
                            <a:schemeClr val="tx1"/>
                          </a:solidFill>
                        </a:rPr>
                        <a:t>A3</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671306169"/>
                  </a:ext>
                </a:extLst>
              </a:tr>
              <a:tr h="0">
                <a:tc>
                  <a:txBody>
                    <a:bodyPr/>
                    <a:lstStyle/>
                    <a:p>
                      <a:pPr algn="ctr"/>
                      <a:r>
                        <a:rPr lang="en-GB" sz="1800" b="0" dirty="0">
                          <a:solidFill>
                            <a:schemeClr val="tx1"/>
                          </a:solidFill>
                        </a:rPr>
                        <a:t>&lt;3 (norm/mild)</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b="0" dirty="0">
                          <a:solidFill>
                            <a:schemeClr val="tx1"/>
                          </a:solidFill>
                        </a:rPr>
                        <a:t>3-30 (mod)</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b="0" dirty="0">
                          <a:solidFill>
                            <a:schemeClr val="tx1"/>
                          </a:solidFill>
                        </a:rPr>
                        <a:t>&gt;30 (severe)</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49084229"/>
                  </a:ext>
                </a:extLst>
              </a:tr>
            </a:tbl>
          </a:graphicData>
        </a:graphic>
      </p:graphicFrame>
      <p:sp>
        <p:nvSpPr>
          <p:cNvPr id="20" name="Rectangle 19">
            <a:extLst>
              <a:ext uri="{FF2B5EF4-FFF2-40B4-BE49-F238E27FC236}">
                <a16:creationId xmlns:a16="http://schemas.microsoft.com/office/drawing/2014/main" id="{75CFB9C1-1EA6-4CEB-8A49-9BCCBA0AB252}"/>
              </a:ext>
            </a:extLst>
          </p:cNvPr>
          <p:cNvSpPr/>
          <p:nvPr/>
        </p:nvSpPr>
        <p:spPr>
          <a:xfrm>
            <a:off x="3708399" y="2554225"/>
            <a:ext cx="6480012" cy="1259143"/>
          </a:xfrm>
          <a:prstGeom prst="rect">
            <a:avLst/>
          </a:prstGeom>
          <a:solidFill>
            <a:schemeClr val="bg2">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DECLARE-TIMI 58</a:t>
            </a:r>
          </a:p>
          <a:p>
            <a:pPr algn="ctr"/>
            <a:endParaRPr lang="en-GB" dirty="0">
              <a:solidFill>
                <a:schemeClr val="tx1"/>
              </a:solidFill>
            </a:endParaRPr>
          </a:p>
          <a:p>
            <a:pPr algn="ctr"/>
            <a:r>
              <a:rPr lang="en-GB" dirty="0">
                <a:solidFill>
                  <a:schemeClr val="tx1"/>
                </a:solidFill>
              </a:rPr>
              <a:t>T2DM ±CKD</a:t>
            </a:r>
          </a:p>
          <a:p>
            <a:pPr algn="ctr"/>
            <a:r>
              <a:rPr lang="en-GB" u="sng" dirty="0">
                <a:solidFill>
                  <a:srgbClr val="000000"/>
                </a:solidFill>
                <a:highlight>
                  <a:srgbClr val="000000"/>
                </a:highlight>
              </a:rPr>
              <a:t>**</a:t>
            </a:r>
            <a:r>
              <a:rPr lang="en-GB" dirty="0">
                <a:solidFill>
                  <a:schemeClr val="tx1"/>
                </a:solidFill>
              </a:rPr>
              <a:t>% on optimised </a:t>
            </a:r>
            <a:r>
              <a:rPr lang="en-GB" dirty="0" err="1">
                <a:solidFill>
                  <a:schemeClr val="tx1"/>
                </a:solidFill>
              </a:rPr>
              <a:t>ACEi</a:t>
            </a:r>
            <a:r>
              <a:rPr lang="en-GB" dirty="0">
                <a:solidFill>
                  <a:schemeClr val="tx1"/>
                </a:solidFill>
              </a:rPr>
              <a:t>/ARB</a:t>
            </a:r>
          </a:p>
        </p:txBody>
      </p:sp>
      <p:sp>
        <p:nvSpPr>
          <p:cNvPr id="8" name="Rectangle 7">
            <a:extLst>
              <a:ext uri="{FF2B5EF4-FFF2-40B4-BE49-F238E27FC236}">
                <a16:creationId xmlns:a16="http://schemas.microsoft.com/office/drawing/2014/main" id="{447362BC-BBFA-4240-AE49-14549AFD5280}"/>
              </a:ext>
            </a:extLst>
          </p:cNvPr>
          <p:cNvSpPr/>
          <p:nvPr/>
        </p:nvSpPr>
        <p:spPr>
          <a:xfrm>
            <a:off x="3708399" y="2554226"/>
            <a:ext cx="6469381" cy="3755287"/>
          </a:xfrm>
          <a:custGeom>
            <a:avLst/>
            <a:gdLst>
              <a:gd name="connsiteX0" fmla="*/ 0 w 6273210"/>
              <a:gd name="connsiteY0" fmla="*/ 0 h 4601751"/>
              <a:gd name="connsiteX1" fmla="*/ 6273210 w 6273210"/>
              <a:gd name="connsiteY1" fmla="*/ 0 h 4601751"/>
              <a:gd name="connsiteX2" fmla="*/ 6273210 w 6273210"/>
              <a:gd name="connsiteY2" fmla="*/ 4601751 h 4601751"/>
              <a:gd name="connsiteX3" fmla="*/ 0 w 6273210"/>
              <a:gd name="connsiteY3" fmla="*/ 4601751 h 4601751"/>
              <a:gd name="connsiteX4" fmla="*/ 0 w 6273210"/>
              <a:gd name="connsiteY4" fmla="*/ 0 h 4601751"/>
              <a:gd name="connsiteX0" fmla="*/ 6273210 w 6364650"/>
              <a:gd name="connsiteY0" fmla="*/ 4601751 h 4693191"/>
              <a:gd name="connsiteX1" fmla="*/ 0 w 6364650"/>
              <a:gd name="connsiteY1" fmla="*/ 4601751 h 4693191"/>
              <a:gd name="connsiteX2" fmla="*/ 0 w 6364650"/>
              <a:gd name="connsiteY2" fmla="*/ 0 h 4693191"/>
              <a:gd name="connsiteX3" fmla="*/ 6273210 w 6364650"/>
              <a:gd name="connsiteY3" fmla="*/ 0 h 4693191"/>
              <a:gd name="connsiteX4" fmla="*/ 6364650 w 6364650"/>
              <a:gd name="connsiteY4" fmla="*/ 4693191 h 4693191"/>
              <a:gd name="connsiteX0" fmla="*/ 6273210 w 6273210"/>
              <a:gd name="connsiteY0" fmla="*/ 4601751 h 4601751"/>
              <a:gd name="connsiteX1" fmla="*/ 0 w 6273210"/>
              <a:gd name="connsiteY1" fmla="*/ 4601751 h 4601751"/>
              <a:gd name="connsiteX2" fmla="*/ 0 w 6273210"/>
              <a:gd name="connsiteY2" fmla="*/ 0 h 4601751"/>
              <a:gd name="connsiteX3" fmla="*/ 6273210 w 6273210"/>
              <a:gd name="connsiteY3" fmla="*/ 0 h 4601751"/>
              <a:gd name="connsiteX0" fmla="*/ 0 w 6273210"/>
              <a:gd name="connsiteY0" fmla="*/ 4601751 h 4601751"/>
              <a:gd name="connsiteX1" fmla="*/ 0 w 6273210"/>
              <a:gd name="connsiteY1" fmla="*/ 0 h 4601751"/>
              <a:gd name="connsiteX2" fmla="*/ 6273210 w 6273210"/>
              <a:gd name="connsiteY2" fmla="*/ 0 h 4601751"/>
            </a:gdLst>
            <a:ahLst/>
            <a:cxnLst>
              <a:cxn ang="0">
                <a:pos x="connsiteX0" y="connsiteY0"/>
              </a:cxn>
              <a:cxn ang="0">
                <a:pos x="connsiteX1" y="connsiteY1"/>
              </a:cxn>
              <a:cxn ang="0">
                <a:pos x="connsiteX2" y="connsiteY2"/>
              </a:cxn>
            </a:cxnLst>
            <a:rect l="l" t="t" r="r" b="b"/>
            <a:pathLst>
              <a:path w="6273210" h="4601751">
                <a:moveTo>
                  <a:pt x="0" y="4601751"/>
                </a:moveTo>
                <a:lnTo>
                  <a:pt x="0" y="0"/>
                </a:lnTo>
                <a:lnTo>
                  <a:pt x="6273210" y="0"/>
                </a:ln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a:extLst>
              <a:ext uri="{FF2B5EF4-FFF2-40B4-BE49-F238E27FC236}">
                <a16:creationId xmlns:a16="http://schemas.microsoft.com/office/drawing/2014/main" id="{5E86C8B3-2EFA-40AF-BEE7-14B4B3931B67}"/>
              </a:ext>
            </a:extLst>
          </p:cNvPr>
          <p:cNvSpPr txBox="1"/>
          <p:nvPr/>
        </p:nvSpPr>
        <p:spPr>
          <a:xfrm>
            <a:off x="3719030" y="786497"/>
            <a:ext cx="6458750" cy="369332"/>
          </a:xfrm>
          <a:prstGeom prst="rect">
            <a:avLst/>
          </a:prstGeom>
          <a:noFill/>
        </p:spPr>
        <p:txBody>
          <a:bodyPr wrap="square" lIns="0" tIns="0" rIns="0" bIns="0" rtlCol="0">
            <a:spAutoFit/>
          </a:bodyPr>
          <a:lstStyle/>
          <a:p>
            <a:pPr algn="ctr"/>
            <a:r>
              <a:rPr lang="en-GB" sz="2400" b="1" dirty="0" err="1"/>
              <a:t>uACR</a:t>
            </a:r>
            <a:r>
              <a:rPr lang="en-GB" sz="2400" b="1" dirty="0">
                <a:solidFill>
                  <a:schemeClr val="tx1"/>
                </a:solidFill>
              </a:rPr>
              <a:t> </a:t>
            </a:r>
            <a:r>
              <a:rPr lang="en-GB" sz="1800" dirty="0">
                <a:solidFill>
                  <a:schemeClr val="tx1"/>
                </a:solidFill>
              </a:rPr>
              <a:t>(mg/mmol)</a:t>
            </a:r>
          </a:p>
        </p:txBody>
      </p:sp>
      <p:sp>
        <p:nvSpPr>
          <p:cNvPr id="17" name="TextBox 16">
            <a:extLst>
              <a:ext uri="{FF2B5EF4-FFF2-40B4-BE49-F238E27FC236}">
                <a16:creationId xmlns:a16="http://schemas.microsoft.com/office/drawing/2014/main" id="{04AFC583-0EA6-419B-95B2-1D1E41CC0C14}"/>
              </a:ext>
            </a:extLst>
          </p:cNvPr>
          <p:cNvSpPr txBox="1"/>
          <p:nvPr/>
        </p:nvSpPr>
        <p:spPr>
          <a:xfrm>
            <a:off x="4505872" y="-4832"/>
            <a:ext cx="1681655" cy="246221"/>
          </a:xfrm>
          <a:prstGeom prst="rect">
            <a:avLst/>
          </a:prstGeom>
          <a:solidFill>
            <a:schemeClr val="accent3"/>
          </a:solidFill>
        </p:spPr>
        <p:txBody>
          <a:bodyPr wrap="square" lIns="0" tIns="0" rIns="0" bIns="0" rtlCol="0">
            <a:spAutoFit/>
          </a:bodyPr>
          <a:lstStyle/>
          <a:p>
            <a:r>
              <a:rPr lang="en-GB" sz="1600" b="1" dirty="0">
                <a:solidFill>
                  <a:schemeClr val="bg1"/>
                </a:solidFill>
              </a:rPr>
              <a:t>  CONFIDENTIAL</a:t>
            </a:r>
          </a:p>
        </p:txBody>
      </p:sp>
      <p:sp>
        <p:nvSpPr>
          <p:cNvPr id="18" name="Rectangle 17">
            <a:extLst>
              <a:ext uri="{FF2B5EF4-FFF2-40B4-BE49-F238E27FC236}">
                <a16:creationId xmlns:a16="http://schemas.microsoft.com/office/drawing/2014/main" id="{BA2CC87E-EF34-4EA7-9982-01C2F0AED4E1}"/>
              </a:ext>
            </a:extLst>
          </p:cNvPr>
          <p:cNvSpPr/>
          <p:nvPr/>
        </p:nvSpPr>
        <p:spPr>
          <a:xfrm>
            <a:off x="9416026" y="-12146"/>
            <a:ext cx="1277374" cy="350345"/>
          </a:xfrm>
          <a:prstGeom prst="rect">
            <a:avLst/>
          </a:prstGeom>
          <a:solidFill>
            <a:schemeClr val="accent1">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ysClr val="windowText" lastClr="000000"/>
                </a:solidFill>
              </a:rPr>
              <a:t>RECAP</a:t>
            </a:r>
          </a:p>
        </p:txBody>
      </p:sp>
      <p:sp>
        <p:nvSpPr>
          <p:cNvPr id="23" name="Title 1">
            <a:extLst>
              <a:ext uri="{FF2B5EF4-FFF2-40B4-BE49-F238E27FC236}">
                <a16:creationId xmlns:a16="http://schemas.microsoft.com/office/drawing/2014/main" id="{077A01BE-9288-4F5C-A116-F9D13E49E8ED}"/>
              </a:ext>
            </a:extLst>
          </p:cNvPr>
          <p:cNvSpPr txBox="1">
            <a:spLocks noChangeArrowheads="1"/>
          </p:cNvSpPr>
          <p:nvPr/>
        </p:nvSpPr>
        <p:spPr>
          <a:xfrm>
            <a:off x="502388" y="246688"/>
            <a:ext cx="9686023"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dirty="0"/>
              <a:t>Supporting data: DECLARE-TIMI 58</a:t>
            </a:r>
          </a:p>
        </p:txBody>
      </p:sp>
      <p:sp>
        <p:nvSpPr>
          <p:cNvPr id="24" name="TextBox 23">
            <a:extLst>
              <a:ext uri="{FF2B5EF4-FFF2-40B4-BE49-F238E27FC236}">
                <a16:creationId xmlns:a16="http://schemas.microsoft.com/office/drawing/2014/main" id="{5C56F7E6-49FF-4E18-9F3D-9B989D4F5284}"/>
              </a:ext>
            </a:extLst>
          </p:cNvPr>
          <p:cNvSpPr txBox="1"/>
          <p:nvPr/>
        </p:nvSpPr>
        <p:spPr>
          <a:xfrm>
            <a:off x="1721301" y="6916153"/>
            <a:ext cx="7642621" cy="646331"/>
          </a:xfrm>
          <a:prstGeom prst="rect">
            <a:avLst/>
          </a:prstGeom>
          <a:noFill/>
        </p:spPr>
        <p:txBody>
          <a:bodyPr wrap="square" lIns="0" tIns="0" rIns="0" bIns="0" rtlCol="0">
            <a:spAutoFit/>
          </a:bodyPr>
          <a:lstStyle/>
          <a:p>
            <a:pPr algn="ctr"/>
            <a:r>
              <a:rPr lang="en-GB" sz="1400" dirty="0" err="1"/>
              <a:t>ACEi</a:t>
            </a:r>
            <a:r>
              <a:rPr lang="en-GB" sz="1400" dirty="0"/>
              <a:t>: Angiotensin converting enzyme inhibitor; ARB: Angiotensin receptor blocker; CKD: Chronic kidney disease; eGFR: Estimated glomerular filtration rate; T2DM: Type 2 diabetes mellitus; </a:t>
            </a:r>
            <a:r>
              <a:rPr lang="en-GB" sz="1400" dirty="0" err="1"/>
              <a:t>uACR</a:t>
            </a:r>
            <a:r>
              <a:rPr lang="en-GB" sz="1400" dirty="0"/>
              <a:t>: Urine albumin-to-creatinine ratio</a:t>
            </a:r>
          </a:p>
        </p:txBody>
      </p:sp>
    </p:spTree>
    <p:extLst>
      <p:ext uri="{BB962C8B-B14F-4D97-AF65-F5344CB8AC3E}">
        <p14:creationId xmlns:p14="http://schemas.microsoft.com/office/powerpoint/2010/main" val="2552736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024851-E9D3-4923-BAD3-46EAE87381EE}"/>
              </a:ext>
            </a:extLst>
          </p:cNvPr>
          <p:cNvSpPr/>
          <p:nvPr/>
        </p:nvSpPr>
        <p:spPr>
          <a:xfrm>
            <a:off x="3697768" y="2809420"/>
            <a:ext cx="6480012" cy="3755286"/>
          </a:xfrm>
          <a:prstGeom prst="rect">
            <a:avLst/>
          </a:prstGeom>
          <a:solidFill>
            <a:schemeClr val="accent6">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lide Number Placeholder 2">
            <a:extLst>
              <a:ext uri="{FF2B5EF4-FFF2-40B4-BE49-F238E27FC236}">
                <a16:creationId xmlns:a16="http://schemas.microsoft.com/office/drawing/2014/main" id="{4A7078BB-2BDB-4058-AFCE-551ED7177B30}"/>
              </a:ext>
            </a:extLst>
          </p:cNvPr>
          <p:cNvSpPr>
            <a:spLocks noGrp="1"/>
          </p:cNvSpPr>
          <p:nvPr>
            <p:ph type="sldNum" sz="quarter" idx="12"/>
          </p:nvPr>
        </p:nvSpPr>
        <p:spPr/>
        <p:txBody>
          <a:bodyPr/>
          <a:lstStyle/>
          <a:p>
            <a:fld id="{DDBE135E-2566-4748-853C-8A3B78F0FB00}" type="slidenum">
              <a:rPr lang="en-GB" smtClean="0"/>
              <a:t>7</a:t>
            </a:fld>
            <a:endParaRPr lang="en-GB" dirty="0"/>
          </a:p>
        </p:txBody>
      </p:sp>
      <p:sp>
        <p:nvSpPr>
          <p:cNvPr id="6" name="TextBox 5">
            <a:extLst>
              <a:ext uri="{FF2B5EF4-FFF2-40B4-BE49-F238E27FC236}">
                <a16:creationId xmlns:a16="http://schemas.microsoft.com/office/drawing/2014/main" id="{42936C8E-FCA8-4094-8CB8-60DEC32602E0}"/>
              </a:ext>
            </a:extLst>
          </p:cNvPr>
          <p:cNvSpPr txBox="1"/>
          <p:nvPr/>
        </p:nvSpPr>
        <p:spPr>
          <a:xfrm>
            <a:off x="3719030" y="1041689"/>
            <a:ext cx="6458750" cy="369332"/>
          </a:xfrm>
          <a:prstGeom prst="rect">
            <a:avLst/>
          </a:prstGeom>
          <a:noFill/>
        </p:spPr>
        <p:txBody>
          <a:bodyPr wrap="square" lIns="0" tIns="0" rIns="0" bIns="0" rtlCol="0">
            <a:spAutoFit/>
          </a:bodyPr>
          <a:lstStyle/>
          <a:p>
            <a:pPr algn="ctr"/>
            <a:r>
              <a:rPr lang="en-GB" sz="2400" b="1" dirty="0" err="1"/>
              <a:t>uACR</a:t>
            </a:r>
            <a:r>
              <a:rPr lang="en-GB" sz="2400" b="1" dirty="0">
                <a:solidFill>
                  <a:schemeClr val="tx1"/>
                </a:solidFill>
              </a:rPr>
              <a:t> </a:t>
            </a:r>
            <a:r>
              <a:rPr lang="en-GB" sz="1800" dirty="0">
                <a:solidFill>
                  <a:schemeClr val="tx1"/>
                </a:solidFill>
              </a:rPr>
              <a:t>(mg/mmol)</a:t>
            </a:r>
          </a:p>
        </p:txBody>
      </p:sp>
      <p:sp>
        <p:nvSpPr>
          <p:cNvPr id="7" name="TextBox 6">
            <a:extLst>
              <a:ext uri="{FF2B5EF4-FFF2-40B4-BE49-F238E27FC236}">
                <a16:creationId xmlns:a16="http://schemas.microsoft.com/office/drawing/2014/main" id="{193107FF-832A-4A55-99BB-DD96F82E50C2}"/>
              </a:ext>
            </a:extLst>
          </p:cNvPr>
          <p:cNvSpPr txBox="1"/>
          <p:nvPr/>
        </p:nvSpPr>
        <p:spPr>
          <a:xfrm>
            <a:off x="616688" y="2064555"/>
            <a:ext cx="2148368" cy="646331"/>
          </a:xfrm>
          <a:prstGeom prst="rect">
            <a:avLst/>
          </a:prstGeom>
          <a:noFill/>
        </p:spPr>
        <p:txBody>
          <a:bodyPr wrap="square" lIns="0" tIns="0" rIns="0" bIns="0" rtlCol="0">
            <a:spAutoFit/>
          </a:bodyPr>
          <a:lstStyle/>
          <a:p>
            <a:pPr algn="ctr"/>
            <a:r>
              <a:rPr lang="en-GB" sz="2400" b="1" dirty="0">
                <a:solidFill>
                  <a:schemeClr val="tx1"/>
                </a:solidFill>
              </a:rPr>
              <a:t>eGFR</a:t>
            </a:r>
          </a:p>
          <a:p>
            <a:pPr algn="ctr"/>
            <a:r>
              <a:rPr lang="en-GB" sz="1800" dirty="0"/>
              <a:t>(mL/min/1.73 m</a:t>
            </a:r>
            <a:r>
              <a:rPr lang="en-GB" sz="1800" baseline="30000" dirty="0"/>
              <a:t>2</a:t>
            </a:r>
            <a:r>
              <a:rPr lang="en-GB" sz="1800" dirty="0"/>
              <a:t>)</a:t>
            </a:r>
            <a:endParaRPr lang="en-GB" sz="1800" dirty="0">
              <a:solidFill>
                <a:schemeClr val="tx1"/>
              </a:solidFill>
            </a:endParaRPr>
          </a:p>
        </p:txBody>
      </p:sp>
      <p:graphicFrame>
        <p:nvGraphicFramePr>
          <p:cNvPr id="15" name="Table 14">
            <a:extLst>
              <a:ext uri="{FF2B5EF4-FFF2-40B4-BE49-F238E27FC236}">
                <a16:creationId xmlns:a16="http://schemas.microsoft.com/office/drawing/2014/main" id="{38CFF8ED-DF79-4B6B-9B90-28315DD1C13F}"/>
              </a:ext>
            </a:extLst>
          </p:cNvPr>
          <p:cNvGraphicFramePr>
            <a:graphicFrameLocks noGrp="1"/>
          </p:cNvGraphicFramePr>
          <p:nvPr>
            <p:extLst>
              <p:ext uri="{D42A27DB-BD31-4B8C-83A1-F6EECF244321}">
                <p14:modId xmlns:p14="http://schemas.microsoft.com/office/powerpoint/2010/main" val="2735293724"/>
              </p:ext>
            </p:extLst>
          </p:nvPr>
        </p:nvGraphicFramePr>
        <p:xfrm>
          <a:off x="502388" y="2809425"/>
          <a:ext cx="2393210" cy="3755286"/>
        </p:xfrm>
        <a:graphic>
          <a:graphicData uri="http://schemas.openxmlformats.org/drawingml/2006/table">
            <a:tbl>
              <a:tblPr bandRow="1">
                <a:tableStyleId>{F5AB1C69-6EDB-4FF4-983F-18BD219EF322}</a:tableStyleId>
              </a:tblPr>
              <a:tblGrid>
                <a:gridCol w="653312">
                  <a:extLst>
                    <a:ext uri="{9D8B030D-6E8A-4147-A177-3AD203B41FA5}">
                      <a16:colId xmlns:a16="http://schemas.microsoft.com/office/drawing/2014/main" val="3800953574"/>
                    </a:ext>
                  </a:extLst>
                </a:gridCol>
                <a:gridCol w="838200">
                  <a:extLst>
                    <a:ext uri="{9D8B030D-6E8A-4147-A177-3AD203B41FA5}">
                      <a16:colId xmlns:a16="http://schemas.microsoft.com/office/drawing/2014/main" val="796327164"/>
                    </a:ext>
                  </a:extLst>
                </a:gridCol>
                <a:gridCol w="901698">
                  <a:extLst>
                    <a:ext uri="{9D8B030D-6E8A-4147-A177-3AD203B41FA5}">
                      <a16:colId xmlns:a16="http://schemas.microsoft.com/office/drawing/2014/main" val="3064705788"/>
                    </a:ext>
                  </a:extLst>
                </a:gridCol>
              </a:tblGrid>
              <a:tr h="625881">
                <a:tc>
                  <a:txBody>
                    <a:bodyPr/>
                    <a:lstStyle/>
                    <a:p>
                      <a:pPr algn="ctr"/>
                      <a:r>
                        <a:rPr lang="en-GB" sz="1600" b="1" dirty="0">
                          <a:solidFill>
                            <a:schemeClr val="tx1"/>
                          </a:solidFill>
                        </a:rPr>
                        <a:t>G1</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&gt;90</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600" dirty="0">
                          <a:solidFill>
                            <a:schemeClr val="tx1"/>
                          </a:solidFill>
                        </a:rPr>
                        <a:t>Norm/ high</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426609050"/>
                  </a:ext>
                </a:extLst>
              </a:tr>
              <a:tr h="625881">
                <a:tc>
                  <a:txBody>
                    <a:bodyPr/>
                    <a:lstStyle/>
                    <a:p>
                      <a:pPr algn="ctr"/>
                      <a:r>
                        <a:rPr lang="en-GB" sz="1600" b="1" dirty="0">
                          <a:solidFill>
                            <a:schemeClr val="tx1"/>
                          </a:solidFill>
                        </a:rPr>
                        <a:t>G2</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60-89</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Mild</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62109906"/>
                  </a:ext>
                </a:extLst>
              </a:tr>
              <a:tr h="625881">
                <a:tc>
                  <a:txBody>
                    <a:bodyPr/>
                    <a:lstStyle/>
                    <a:p>
                      <a:pPr algn="ctr"/>
                      <a:r>
                        <a:rPr lang="en-GB" sz="1600" b="1" dirty="0">
                          <a:solidFill>
                            <a:schemeClr val="tx1"/>
                          </a:solidFill>
                        </a:rPr>
                        <a:t>G3a</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45-59</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Mild/ mod</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68223719"/>
                  </a:ext>
                </a:extLst>
              </a:tr>
              <a:tr h="625881">
                <a:tc>
                  <a:txBody>
                    <a:bodyPr/>
                    <a:lstStyle/>
                    <a:p>
                      <a:pPr algn="ctr"/>
                      <a:r>
                        <a:rPr lang="en-GB" sz="1600" b="1" dirty="0">
                          <a:solidFill>
                            <a:schemeClr val="tx1"/>
                          </a:solidFill>
                        </a:rPr>
                        <a:t>G3b</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30-44</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Mod/ severe</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35849563"/>
                  </a:ext>
                </a:extLst>
              </a:tr>
              <a:tr h="625881">
                <a:tc>
                  <a:txBody>
                    <a:bodyPr/>
                    <a:lstStyle/>
                    <a:p>
                      <a:pPr algn="ctr"/>
                      <a:r>
                        <a:rPr lang="en-GB" sz="1600" b="1" dirty="0">
                          <a:solidFill>
                            <a:schemeClr val="tx1"/>
                          </a:solidFill>
                        </a:rPr>
                        <a:t>G4</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15-29</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Severe</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39008339"/>
                  </a:ext>
                </a:extLst>
              </a:tr>
              <a:tr h="625881">
                <a:tc>
                  <a:txBody>
                    <a:bodyPr/>
                    <a:lstStyle/>
                    <a:p>
                      <a:pPr algn="ctr"/>
                      <a:r>
                        <a:rPr lang="en-GB" sz="1600" b="1" dirty="0">
                          <a:solidFill>
                            <a:schemeClr val="tx1"/>
                          </a:solidFill>
                        </a:rPr>
                        <a:t>G5</a:t>
                      </a:r>
                      <a:endParaRPr lang="en-GB" sz="1600" b="1" baseline="30000" dirty="0">
                        <a:solidFill>
                          <a:schemeClr val="tx1"/>
                        </a:solidFill>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dirty="0">
                          <a:solidFill>
                            <a:schemeClr val="tx1"/>
                          </a:solidFill>
                        </a:rPr>
                        <a:t>&lt;15</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r>
                        <a:rPr lang="en-GB" sz="1600" dirty="0">
                          <a:solidFill>
                            <a:schemeClr val="tx1"/>
                          </a:solidFill>
                          <a:effectLst/>
                        </a:rPr>
                        <a:t>Kidney failure</a:t>
                      </a:r>
                      <a:endParaRPr lang="en-GB" sz="1600"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39809" marR="39809"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68135719"/>
                  </a:ext>
                </a:extLst>
              </a:tr>
            </a:tbl>
          </a:graphicData>
        </a:graphic>
      </p:graphicFrame>
      <p:graphicFrame>
        <p:nvGraphicFramePr>
          <p:cNvPr id="16" name="Table 15">
            <a:extLst>
              <a:ext uri="{FF2B5EF4-FFF2-40B4-BE49-F238E27FC236}">
                <a16:creationId xmlns:a16="http://schemas.microsoft.com/office/drawing/2014/main" id="{DD9BD113-F1F4-4DD7-A350-B0F78655EFCE}"/>
              </a:ext>
            </a:extLst>
          </p:cNvPr>
          <p:cNvGraphicFramePr>
            <a:graphicFrameLocks noGrp="1"/>
          </p:cNvGraphicFramePr>
          <p:nvPr>
            <p:extLst>
              <p:ext uri="{D42A27DB-BD31-4B8C-83A1-F6EECF244321}">
                <p14:modId xmlns:p14="http://schemas.microsoft.com/office/powerpoint/2010/main" val="219844874"/>
              </p:ext>
            </p:extLst>
          </p:nvPr>
        </p:nvGraphicFramePr>
        <p:xfrm>
          <a:off x="3708399" y="1457445"/>
          <a:ext cx="6469381" cy="731520"/>
        </p:xfrm>
        <a:graphic>
          <a:graphicData uri="http://schemas.openxmlformats.org/drawingml/2006/table">
            <a:tbl>
              <a:tblPr bandRow="1">
                <a:tableStyleId>{F5AB1C69-6EDB-4FF4-983F-18BD219EF322}</a:tableStyleId>
              </a:tblPr>
              <a:tblGrid>
                <a:gridCol w="1982211">
                  <a:extLst>
                    <a:ext uri="{9D8B030D-6E8A-4147-A177-3AD203B41FA5}">
                      <a16:colId xmlns:a16="http://schemas.microsoft.com/office/drawing/2014/main" val="299823875"/>
                    </a:ext>
                  </a:extLst>
                </a:gridCol>
                <a:gridCol w="2223019">
                  <a:extLst>
                    <a:ext uri="{9D8B030D-6E8A-4147-A177-3AD203B41FA5}">
                      <a16:colId xmlns:a16="http://schemas.microsoft.com/office/drawing/2014/main" val="3611824987"/>
                    </a:ext>
                  </a:extLst>
                </a:gridCol>
                <a:gridCol w="2264151">
                  <a:extLst>
                    <a:ext uri="{9D8B030D-6E8A-4147-A177-3AD203B41FA5}">
                      <a16:colId xmlns:a16="http://schemas.microsoft.com/office/drawing/2014/main" val="1345499536"/>
                    </a:ext>
                  </a:extLst>
                </a:gridCol>
              </a:tblGrid>
              <a:tr h="0">
                <a:tc>
                  <a:txBody>
                    <a:bodyPr/>
                    <a:lstStyle/>
                    <a:p>
                      <a:pPr algn="ctr"/>
                      <a:r>
                        <a:rPr lang="en-GB" sz="1800" b="1" dirty="0">
                          <a:solidFill>
                            <a:schemeClr val="tx1"/>
                          </a:solidFill>
                        </a:rPr>
                        <a:t>A1</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b="1" dirty="0">
                          <a:solidFill>
                            <a:schemeClr val="tx1"/>
                          </a:solidFill>
                        </a:rPr>
                        <a:t>A2</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b="1" dirty="0">
                          <a:solidFill>
                            <a:schemeClr val="tx1"/>
                          </a:solidFill>
                        </a:rPr>
                        <a:t>A3</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671306169"/>
                  </a:ext>
                </a:extLst>
              </a:tr>
              <a:tr h="0">
                <a:tc>
                  <a:txBody>
                    <a:bodyPr/>
                    <a:lstStyle/>
                    <a:p>
                      <a:pPr algn="ctr"/>
                      <a:r>
                        <a:rPr lang="en-GB" sz="1800" b="0" dirty="0">
                          <a:solidFill>
                            <a:schemeClr val="tx1"/>
                          </a:solidFill>
                        </a:rPr>
                        <a:t>&lt;3 (norm/mild)</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b="0" dirty="0">
                          <a:solidFill>
                            <a:schemeClr val="tx1"/>
                          </a:solidFill>
                        </a:rPr>
                        <a:t>3-30 (mod)</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800" b="0" dirty="0">
                          <a:solidFill>
                            <a:schemeClr val="tx1"/>
                          </a:solidFill>
                        </a:rPr>
                        <a:t>&gt;30 (severe)</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49084229"/>
                  </a:ext>
                </a:extLst>
              </a:tr>
            </a:tbl>
          </a:graphicData>
        </a:graphic>
      </p:graphicFrame>
      <p:sp>
        <p:nvSpPr>
          <p:cNvPr id="8" name="Rectangle 7">
            <a:extLst>
              <a:ext uri="{FF2B5EF4-FFF2-40B4-BE49-F238E27FC236}">
                <a16:creationId xmlns:a16="http://schemas.microsoft.com/office/drawing/2014/main" id="{447362BC-BBFA-4240-AE49-14549AFD5280}"/>
              </a:ext>
            </a:extLst>
          </p:cNvPr>
          <p:cNvSpPr/>
          <p:nvPr/>
        </p:nvSpPr>
        <p:spPr>
          <a:xfrm>
            <a:off x="3708399" y="2809418"/>
            <a:ext cx="6469381" cy="3755287"/>
          </a:xfrm>
          <a:custGeom>
            <a:avLst/>
            <a:gdLst>
              <a:gd name="connsiteX0" fmla="*/ 0 w 6273210"/>
              <a:gd name="connsiteY0" fmla="*/ 0 h 4601751"/>
              <a:gd name="connsiteX1" fmla="*/ 6273210 w 6273210"/>
              <a:gd name="connsiteY1" fmla="*/ 0 h 4601751"/>
              <a:gd name="connsiteX2" fmla="*/ 6273210 w 6273210"/>
              <a:gd name="connsiteY2" fmla="*/ 4601751 h 4601751"/>
              <a:gd name="connsiteX3" fmla="*/ 0 w 6273210"/>
              <a:gd name="connsiteY3" fmla="*/ 4601751 h 4601751"/>
              <a:gd name="connsiteX4" fmla="*/ 0 w 6273210"/>
              <a:gd name="connsiteY4" fmla="*/ 0 h 4601751"/>
              <a:gd name="connsiteX0" fmla="*/ 6273210 w 6364650"/>
              <a:gd name="connsiteY0" fmla="*/ 4601751 h 4693191"/>
              <a:gd name="connsiteX1" fmla="*/ 0 w 6364650"/>
              <a:gd name="connsiteY1" fmla="*/ 4601751 h 4693191"/>
              <a:gd name="connsiteX2" fmla="*/ 0 w 6364650"/>
              <a:gd name="connsiteY2" fmla="*/ 0 h 4693191"/>
              <a:gd name="connsiteX3" fmla="*/ 6273210 w 6364650"/>
              <a:gd name="connsiteY3" fmla="*/ 0 h 4693191"/>
              <a:gd name="connsiteX4" fmla="*/ 6364650 w 6364650"/>
              <a:gd name="connsiteY4" fmla="*/ 4693191 h 4693191"/>
              <a:gd name="connsiteX0" fmla="*/ 6273210 w 6273210"/>
              <a:gd name="connsiteY0" fmla="*/ 4601751 h 4601751"/>
              <a:gd name="connsiteX1" fmla="*/ 0 w 6273210"/>
              <a:gd name="connsiteY1" fmla="*/ 4601751 h 4601751"/>
              <a:gd name="connsiteX2" fmla="*/ 0 w 6273210"/>
              <a:gd name="connsiteY2" fmla="*/ 0 h 4601751"/>
              <a:gd name="connsiteX3" fmla="*/ 6273210 w 6273210"/>
              <a:gd name="connsiteY3" fmla="*/ 0 h 4601751"/>
              <a:gd name="connsiteX0" fmla="*/ 0 w 6273210"/>
              <a:gd name="connsiteY0" fmla="*/ 4601751 h 4601751"/>
              <a:gd name="connsiteX1" fmla="*/ 0 w 6273210"/>
              <a:gd name="connsiteY1" fmla="*/ 0 h 4601751"/>
              <a:gd name="connsiteX2" fmla="*/ 6273210 w 6273210"/>
              <a:gd name="connsiteY2" fmla="*/ 0 h 4601751"/>
            </a:gdLst>
            <a:ahLst/>
            <a:cxnLst>
              <a:cxn ang="0">
                <a:pos x="connsiteX0" y="connsiteY0"/>
              </a:cxn>
              <a:cxn ang="0">
                <a:pos x="connsiteX1" y="connsiteY1"/>
              </a:cxn>
              <a:cxn ang="0">
                <a:pos x="connsiteX2" y="connsiteY2"/>
              </a:cxn>
            </a:cxnLst>
            <a:rect l="l" t="t" r="r" b="b"/>
            <a:pathLst>
              <a:path w="6273210" h="4601751">
                <a:moveTo>
                  <a:pt x="0" y="4601751"/>
                </a:moveTo>
                <a:lnTo>
                  <a:pt x="0" y="0"/>
                </a:lnTo>
                <a:lnTo>
                  <a:pt x="6273210" y="0"/>
                </a:ln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932899E6-4AD0-4447-9FF6-DCB2A0F201D4}"/>
              </a:ext>
            </a:extLst>
          </p:cNvPr>
          <p:cNvSpPr/>
          <p:nvPr/>
        </p:nvSpPr>
        <p:spPr>
          <a:xfrm>
            <a:off x="3719030" y="2822115"/>
            <a:ext cx="6458750" cy="2475118"/>
          </a:xfrm>
          <a:prstGeom prst="rect">
            <a:avLst/>
          </a:prstGeom>
          <a:gradFill>
            <a:gsLst>
              <a:gs pos="0">
                <a:schemeClr val="bg2">
                  <a:lumMod val="60000"/>
                  <a:lumOff val="40000"/>
                  <a:alpha val="60000"/>
                </a:schemeClr>
              </a:gs>
              <a:gs pos="100000">
                <a:schemeClr val="bg2">
                  <a:lumMod val="40000"/>
                  <a:lumOff val="60000"/>
                  <a:alpha val="20000"/>
                </a:schemeClr>
              </a:gs>
            </a:gsLst>
            <a:lin ang="0" scaled="0"/>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DAPA-HF</a:t>
            </a:r>
          </a:p>
          <a:p>
            <a:pPr algn="ctr"/>
            <a:endParaRPr lang="en-GB" dirty="0">
              <a:solidFill>
                <a:schemeClr val="tx1"/>
              </a:solidFill>
            </a:endParaRPr>
          </a:p>
          <a:p>
            <a:pPr algn="ctr"/>
            <a:r>
              <a:rPr lang="en-GB" dirty="0">
                <a:solidFill>
                  <a:schemeClr val="tx1"/>
                </a:solidFill>
              </a:rPr>
              <a:t>Heart failure ±CKD ±T2DM</a:t>
            </a:r>
          </a:p>
          <a:p>
            <a:pPr algn="ctr"/>
            <a:r>
              <a:rPr lang="en-GB" dirty="0">
                <a:solidFill>
                  <a:schemeClr val="tx1"/>
                </a:solidFill>
              </a:rPr>
              <a:t>(</a:t>
            </a:r>
            <a:r>
              <a:rPr lang="en-GB" dirty="0" err="1">
                <a:solidFill>
                  <a:schemeClr val="tx1"/>
                </a:solidFill>
              </a:rPr>
              <a:t>uACR</a:t>
            </a:r>
            <a:r>
              <a:rPr lang="en-GB" dirty="0">
                <a:solidFill>
                  <a:schemeClr val="tx1"/>
                </a:solidFill>
              </a:rPr>
              <a:t> not measured)</a:t>
            </a:r>
          </a:p>
          <a:p>
            <a:pPr algn="ctr"/>
            <a:r>
              <a:rPr lang="en-GB" u="sng" dirty="0">
                <a:solidFill>
                  <a:srgbClr val="000000"/>
                </a:solidFill>
                <a:highlight>
                  <a:srgbClr val="000000"/>
                </a:highlight>
              </a:rPr>
              <a:t>**</a:t>
            </a:r>
            <a:r>
              <a:rPr lang="en-GB" dirty="0">
                <a:solidFill>
                  <a:schemeClr val="tx1"/>
                </a:solidFill>
              </a:rPr>
              <a:t>% on optimised </a:t>
            </a:r>
            <a:r>
              <a:rPr lang="en-GB" dirty="0" err="1">
                <a:solidFill>
                  <a:schemeClr val="tx1"/>
                </a:solidFill>
              </a:rPr>
              <a:t>ACEi</a:t>
            </a:r>
            <a:r>
              <a:rPr lang="en-GB" dirty="0">
                <a:solidFill>
                  <a:schemeClr val="tx1"/>
                </a:solidFill>
              </a:rPr>
              <a:t>/ARB</a:t>
            </a:r>
          </a:p>
        </p:txBody>
      </p:sp>
      <p:sp>
        <p:nvSpPr>
          <p:cNvPr id="14" name="TextBox 13">
            <a:extLst>
              <a:ext uri="{FF2B5EF4-FFF2-40B4-BE49-F238E27FC236}">
                <a16:creationId xmlns:a16="http://schemas.microsoft.com/office/drawing/2014/main" id="{317E24B1-4365-4546-B0FA-469EDDD2CD98}"/>
              </a:ext>
            </a:extLst>
          </p:cNvPr>
          <p:cNvSpPr txBox="1"/>
          <p:nvPr/>
        </p:nvSpPr>
        <p:spPr>
          <a:xfrm>
            <a:off x="4505872" y="-4832"/>
            <a:ext cx="1681655" cy="246221"/>
          </a:xfrm>
          <a:prstGeom prst="rect">
            <a:avLst/>
          </a:prstGeom>
          <a:solidFill>
            <a:schemeClr val="accent3"/>
          </a:solidFill>
        </p:spPr>
        <p:txBody>
          <a:bodyPr wrap="square" lIns="0" tIns="0" rIns="0" bIns="0" rtlCol="0">
            <a:spAutoFit/>
          </a:bodyPr>
          <a:lstStyle/>
          <a:p>
            <a:r>
              <a:rPr lang="en-GB" sz="1600" b="1" dirty="0">
                <a:solidFill>
                  <a:schemeClr val="bg1"/>
                </a:solidFill>
              </a:rPr>
              <a:t>  CONFIDENTIAL</a:t>
            </a:r>
          </a:p>
        </p:txBody>
      </p:sp>
      <p:sp>
        <p:nvSpPr>
          <p:cNvPr id="18" name="Title 1">
            <a:extLst>
              <a:ext uri="{FF2B5EF4-FFF2-40B4-BE49-F238E27FC236}">
                <a16:creationId xmlns:a16="http://schemas.microsoft.com/office/drawing/2014/main" id="{86A20182-7A75-4FDC-9606-9EB7EE1F3FB3}"/>
              </a:ext>
            </a:extLst>
          </p:cNvPr>
          <p:cNvSpPr txBox="1">
            <a:spLocks noChangeArrowheads="1"/>
          </p:cNvSpPr>
          <p:nvPr/>
        </p:nvSpPr>
        <p:spPr>
          <a:xfrm>
            <a:off x="502388" y="246688"/>
            <a:ext cx="9675392"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dirty="0"/>
              <a:t>Supporting data: DAPA-HF</a:t>
            </a:r>
          </a:p>
        </p:txBody>
      </p:sp>
      <p:sp>
        <p:nvSpPr>
          <p:cNvPr id="20" name="Rectangle 19">
            <a:extLst>
              <a:ext uri="{FF2B5EF4-FFF2-40B4-BE49-F238E27FC236}">
                <a16:creationId xmlns:a16="http://schemas.microsoft.com/office/drawing/2014/main" id="{DEF24B1C-02E9-4488-A278-F0137E0A602D}"/>
              </a:ext>
            </a:extLst>
          </p:cNvPr>
          <p:cNvSpPr/>
          <p:nvPr/>
        </p:nvSpPr>
        <p:spPr>
          <a:xfrm>
            <a:off x="9416026" y="-12146"/>
            <a:ext cx="1277374" cy="350345"/>
          </a:xfrm>
          <a:prstGeom prst="rect">
            <a:avLst/>
          </a:prstGeom>
          <a:solidFill>
            <a:schemeClr val="accent1">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ysClr val="windowText" lastClr="000000"/>
                </a:solidFill>
              </a:rPr>
              <a:t>RECAP</a:t>
            </a:r>
          </a:p>
        </p:txBody>
      </p:sp>
      <p:sp>
        <p:nvSpPr>
          <p:cNvPr id="21" name="TextBox 20">
            <a:extLst>
              <a:ext uri="{FF2B5EF4-FFF2-40B4-BE49-F238E27FC236}">
                <a16:creationId xmlns:a16="http://schemas.microsoft.com/office/drawing/2014/main" id="{92B1B855-1B05-4A19-BE50-AC469D2F5005}"/>
              </a:ext>
            </a:extLst>
          </p:cNvPr>
          <p:cNvSpPr txBox="1"/>
          <p:nvPr/>
        </p:nvSpPr>
        <p:spPr>
          <a:xfrm>
            <a:off x="1721301" y="6916153"/>
            <a:ext cx="7642621" cy="646331"/>
          </a:xfrm>
          <a:prstGeom prst="rect">
            <a:avLst/>
          </a:prstGeom>
          <a:noFill/>
        </p:spPr>
        <p:txBody>
          <a:bodyPr wrap="square" lIns="0" tIns="0" rIns="0" bIns="0" rtlCol="0">
            <a:spAutoFit/>
          </a:bodyPr>
          <a:lstStyle/>
          <a:p>
            <a:pPr algn="ctr"/>
            <a:r>
              <a:rPr lang="en-GB" sz="1400" dirty="0" err="1"/>
              <a:t>ACEi</a:t>
            </a:r>
            <a:r>
              <a:rPr lang="en-GB" sz="1400" dirty="0"/>
              <a:t>: Angiotensin converting enzyme inhibitor; ARB: Angiotensin receptor blocker; CKD: Chronic kidney disease; eGFR: Estimated glomerular filtration rate; T2DM: Type 2 diabetes mellitus; </a:t>
            </a:r>
            <a:r>
              <a:rPr lang="en-GB" sz="1400" dirty="0" err="1"/>
              <a:t>uACR</a:t>
            </a:r>
            <a:r>
              <a:rPr lang="en-GB" sz="1400" dirty="0"/>
              <a:t>: Urine albumin-to-creatinine ratio</a:t>
            </a:r>
          </a:p>
        </p:txBody>
      </p:sp>
    </p:spTree>
    <p:extLst>
      <p:ext uri="{BB962C8B-B14F-4D97-AF65-F5344CB8AC3E}">
        <p14:creationId xmlns:p14="http://schemas.microsoft.com/office/powerpoint/2010/main" val="915259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2">
            <a:extLst>
              <a:ext uri="{FF2B5EF4-FFF2-40B4-BE49-F238E27FC236}">
                <a16:creationId xmlns:a16="http://schemas.microsoft.com/office/drawing/2014/main" id="{94694A21-6B2E-4C14-BDE7-FF1D7E776B76}"/>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pPr algn="ctr"/>
              <a:t>8</a:t>
            </a:fld>
            <a:endParaRPr lang="en-GB" dirty="0"/>
          </a:p>
        </p:txBody>
      </p:sp>
      <p:sp>
        <p:nvSpPr>
          <p:cNvPr id="15" name="Rectangle 14">
            <a:extLst>
              <a:ext uri="{FF2B5EF4-FFF2-40B4-BE49-F238E27FC236}">
                <a16:creationId xmlns:a16="http://schemas.microsoft.com/office/drawing/2014/main" id="{85F69F98-D028-46BB-AA0D-B315F3913535}"/>
              </a:ext>
            </a:extLst>
          </p:cNvPr>
          <p:cNvSpPr/>
          <p:nvPr/>
        </p:nvSpPr>
        <p:spPr>
          <a:xfrm>
            <a:off x="460604" y="1399454"/>
            <a:ext cx="9781947" cy="2440722"/>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400" b="1" u="sng" dirty="0">
                <a:solidFill>
                  <a:schemeClr val="tx1"/>
                </a:solidFill>
              </a:rPr>
              <a:t>Subgroups without data from DAPA-CKD</a:t>
            </a:r>
            <a:endParaRPr lang="en-GB" sz="2400" dirty="0">
              <a:solidFill>
                <a:schemeClr val="tx1"/>
              </a:solidFill>
            </a:endParaRPr>
          </a:p>
          <a:p>
            <a:pPr marL="174625" indent="-174625">
              <a:buFont typeface="Arial" panose="020B0604020202020204" pitchFamily="34" charset="0"/>
              <a:buChar char="•"/>
            </a:pPr>
            <a:r>
              <a:rPr lang="en-GB" sz="2400" dirty="0">
                <a:solidFill>
                  <a:schemeClr val="tx1"/>
                </a:solidFill>
              </a:rPr>
              <a:t>eGFR less than 25ml/min/1.73 m</a:t>
            </a:r>
            <a:r>
              <a:rPr lang="en-GB" sz="2400" baseline="30000" dirty="0">
                <a:solidFill>
                  <a:schemeClr val="tx1"/>
                </a:solidFill>
              </a:rPr>
              <a:t>2</a:t>
            </a:r>
            <a:r>
              <a:rPr lang="en-GB" sz="2400" dirty="0">
                <a:solidFill>
                  <a:schemeClr val="tx1"/>
                </a:solidFill>
              </a:rPr>
              <a:t> or more than 75ml/min/1.73 m</a:t>
            </a:r>
            <a:r>
              <a:rPr lang="en-GB" sz="2400" baseline="30000" dirty="0">
                <a:solidFill>
                  <a:schemeClr val="tx1"/>
                </a:solidFill>
              </a:rPr>
              <a:t>2</a:t>
            </a:r>
            <a:r>
              <a:rPr lang="en-GB" sz="2400" dirty="0">
                <a:solidFill>
                  <a:schemeClr val="tx1"/>
                </a:solidFill>
              </a:rPr>
              <a:t> </a:t>
            </a:r>
          </a:p>
          <a:p>
            <a:pPr marL="174625" indent="-174625">
              <a:buFont typeface="Arial" panose="020B0604020202020204" pitchFamily="34" charset="0"/>
              <a:buChar char="•"/>
            </a:pPr>
            <a:r>
              <a:rPr lang="en-GB" sz="2400" dirty="0" err="1">
                <a:solidFill>
                  <a:schemeClr val="tx1"/>
                </a:solidFill>
              </a:rPr>
              <a:t>uACR</a:t>
            </a:r>
            <a:r>
              <a:rPr lang="en-GB" sz="2400" dirty="0">
                <a:solidFill>
                  <a:schemeClr val="tx1"/>
                </a:solidFill>
              </a:rPr>
              <a:t> less than 22.6 mg/mmol</a:t>
            </a:r>
          </a:p>
          <a:p>
            <a:pPr marL="174625" indent="-174625">
              <a:buFont typeface="Arial" panose="020B0604020202020204" pitchFamily="34" charset="0"/>
              <a:buChar char="•"/>
            </a:pPr>
            <a:r>
              <a:rPr lang="en-GB" sz="2400" dirty="0">
                <a:solidFill>
                  <a:schemeClr val="tx1"/>
                </a:solidFill>
              </a:rPr>
              <a:t>Not having maximally tolerated </a:t>
            </a:r>
            <a:r>
              <a:rPr lang="en-GB" sz="2400" dirty="0" err="1">
                <a:solidFill>
                  <a:schemeClr val="tx1"/>
                </a:solidFill>
              </a:rPr>
              <a:t>ACEi</a:t>
            </a:r>
            <a:r>
              <a:rPr lang="en-GB" sz="2400" dirty="0">
                <a:solidFill>
                  <a:schemeClr val="tx1"/>
                </a:solidFill>
              </a:rPr>
              <a:t>/ARBs</a:t>
            </a:r>
          </a:p>
          <a:p>
            <a:pPr marL="174625" indent="-174625">
              <a:buFont typeface="Arial" panose="020B0604020202020204" pitchFamily="34" charset="0"/>
              <a:buChar char="•"/>
            </a:pPr>
            <a:r>
              <a:rPr lang="en-GB" sz="2400" dirty="0">
                <a:solidFill>
                  <a:schemeClr val="tx1"/>
                </a:solidFill>
              </a:rPr>
              <a:t>With prior transplants</a:t>
            </a:r>
          </a:p>
        </p:txBody>
      </p:sp>
      <p:sp>
        <p:nvSpPr>
          <p:cNvPr id="17" name="Rectangle 16">
            <a:extLst>
              <a:ext uri="{FF2B5EF4-FFF2-40B4-BE49-F238E27FC236}">
                <a16:creationId xmlns:a16="http://schemas.microsoft.com/office/drawing/2014/main" id="{498A4734-0D44-4703-A1B7-FD63AA787041}"/>
              </a:ext>
            </a:extLst>
          </p:cNvPr>
          <p:cNvSpPr/>
          <p:nvPr/>
        </p:nvSpPr>
        <p:spPr>
          <a:xfrm>
            <a:off x="450849" y="3529073"/>
            <a:ext cx="9781947" cy="2440722"/>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400" b="1" u="sng" dirty="0">
                <a:solidFill>
                  <a:schemeClr val="tx1"/>
                </a:solidFill>
              </a:rPr>
              <a:t>Subgroups without any data</a:t>
            </a:r>
            <a:endParaRPr lang="en-GB" sz="2400" dirty="0">
              <a:solidFill>
                <a:schemeClr val="tx1"/>
              </a:solidFill>
            </a:endParaRPr>
          </a:p>
          <a:p>
            <a:pPr marL="174625" indent="-174625">
              <a:buFont typeface="Arial" panose="020B0604020202020204" pitchFamily="34" charset="0"/>
              <a:buChar char="•"/>
            </a:pPr>
            <a:r>
              <a:rPr lang="en-GB" sz="2400" dirty="0">
                <a:solidFill>
                  <a:schemeClr val="tx1"/>
                </a:solidFill>
              </a:rPr>
              <a:t>CKD + no T2DM + </a:t>
            </a:r>
            <a:r>
              <a:rPr lang="en-GB" sz="2400" dirty="0" err="1">
                <a:solidFill>
                  <a:schemeClr val="tx1"/>
                </a:solidFill>
              </a:rPr>
              <a:t>uACR</a:t>
            </a:r>
            <a:r>
              <a:rPr lang="en-GB" sz="2400" dirty="0">
                <a:solidFill>
                  <a:schemeClr val="tx1"/>
                </a:solidFill>
              </a:rPr>
              <a:t> less than 22.6 mg/mmol</a:t>
            </a:r>
          </a:p>
          <a:p>
            <a:pPr marL="174625" indent="-174625">
              <a:buFont typeface="Arial" panose="020B0604020202020204" pitchFamily="34" charset="0"/>
              <a:buChar char="•"/>
            </a:pPr>
            <a:r>
              <a:rPr lang="en-GB" sz="2400" dirty="0">
                <a:solidFill>
                  <a:schemeClr val="tx1"/>
                </a:solidFill>
              </a:rPr>
              <a:t>CKD + prior organ transplants</a:t>
            </a:r>
          </a:p>
        </p:txBody>
      </p:sp>
      <p:sp>
        <p:nvSpPr>
          <p:cNvPr id="6" name="TextBox 5">
            <a:extLst>
              <a:ext uri="{FF2B5EF4-FFF2-40B4-BE49-F238E27FC236}">
                <a16:creationId xmlns:a16="http://schemas.microsoft.com/office/drawing/2014/main" id="{312FDDA4-E1D4-49CE-861D-ECAA5C8A132B}"/>
              </a:ext>
            </a:extLst>
          </p:cNvPr>
          <p:cNvSpPr txBox="1"/>
          <p:nvPr/>
        </p:nvSpPr>
        <p:spPr>
          <a:xfrm>
            <a:off x="1327759" y="7136074"/>
            <a:ext cx="8054236" cy="430887"/>
          </a:xfrm>
          <a:prstGeom prst="rect">
            <a:avLst/>
          </a:prstGeom>
          <a:noFill/>
        </p:spPr>
        <p:txBody>
          <a:bodyPr wrap="square" lIns="0" tIns="0" rIns="0" bIns="0" rtlCol="0">
            <a:spAutoFit/>
          </a:bodyPr>
          <a:lstStyle/>
          <a:p>
            <a:pPr algn="ctr"/>
            <a:r>
              <a:rPr lang="en-GB" sz="1400" dirty="0" err="1"/>
              <a:t>ACEi</a:t>
            </a:r>
            <a:r>
              <a:rPr lang="en-GB" sz="1400" dirty="0"/>
              <a:t>: Angiotensin converting enzyme inhibitor; ARB: Angiotensin receptor blocker; CKD: Chronic kidney disease; eGFR: Estimated glomerular filtration rate; T2DM: Type 2 diabetes mellitus</a:t>
            </a:r>
          </a:p>
        </p:txBody>
      </p:sp>
      <p:sp>
        <p:nvSpPr>
          <p:cNvPr id="7" name="Title 1">
            <a:extLst>
              <a:ext uri="{FF2B5EF4-FFF2-40B4-BE49-F238E27FC236}">
                <a16:creationId xmlns:a16="http://schemas.microsoft.com/office/drawing/2014/main" id="{CA5ED836-8673-4183-A828-1016F22159EB}"/>
              </a:ext>
            </a:extLst>
          </p:cNvPr>
          <p:cNvSpPr txBox="1">
            <a:spLocks noChangeArrowheads="1"/>
          </p:cNvSpPr>
          <p:nvPr/>
        </p:nvSpPr>
        <p:spPr>
          <a:xfrm>
            <a:off x="460605" y="246688"/>
            <a:ext cx="9693916"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sz="3200" dirty="0"/>
              <a:t>Dapagliflozin data gaps compared with marketing authorisation</a:t>
            </a:r>
          </a:p>
        </p:txBody>
      </p:sp>
      <p:sp>
        <p:nvSpPr>
          <p:cNvPr id="8" name="Rectangle 7">
            <a:extLst>
              <a:ext uri="{FF2B5EF4-FFF2-40B4-BE49-F238E27FC236}">
                <a16:creationId xmlns:a16="http://schemas.microsoft.com/office/drawing/2014/main" id="{7DA6D7AF-5103-4CB9-B749-7AA70E5B18D7}"/>
              </a:ext>
            </a:extLst>
          </p:cNvPr>
          <p:cNvSpPr/>
          <p:nvPr/>
        </p:nvSpPr>
        <p:spPr>
          <a:xfrm>
            <a:off x="9416026" y="-12146"/>
            <a:ext cx="1277374" cy="350345"/>
          </a:xfrm>
          <a:prstGeom prst="rect">
            <a:avLst/>
          </a:prstGeom>
          <a:solidFill>
            <a:schemeClr val="accent1">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ysClr val="windowText" lastClr="000000"/>
                </a:solidFill>
              </a:rPr>
              <a:t>RECAP</a:t>
            </a:r>
          </a:p>
        </p:txBody>
      </p:sp>
    </p:spTree>
    <p:extLst>
      <p:ext uri="{BB962C8B-B14F-4D97-AF65-F5344CB8AC3E}">
        <p14:creationId xmlns:p14="http://schemas.microsoft.com/office/powerpoint/2010/main" val="1521280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633D38F-5563-4B63-806B-A9A8E91E74C2}"/>
              </a:ext>
            </a:extLst>
          </p:cNvPr>
          <p:cNvSpPr txBox="1"/>
          <p:nvPr/>
        </p:nvSpPr>
        <p:spPr>
          <a:xfrm>
            <a:off x="4505872" y="-4832"/>
            <a:ext cx="1681655" cy="246221"/>
          </a:xfrm>
          <a:prstGeom prst="rect">
            <a:avLst/>
          </a:prstGeom>
          <a:solidFill>
            <a:schemeClr val="accent3"/>
          </a:solidFill>
        </p:spPr>
        <p:txBody>
          <a:bodyPr wrap="square" lIns="0" tIns="0" rIns="0" bIns="0" rtlCol="0">
            <a:spAutoFit/>
          </a:bodyPr>
          <a:lstStyle/>
          <a:p>
            <a:r>
              <a:rPr lang="en-GB" sz="1600" b="1" dirty="0">
                <a:solidFill>
                  <a:schemeClr val="bg1"/>
                </a:solidFill>
              </a:rPr>
              <a:t>  CONFIDENTIAL</a:t>
            </a:r>
          </a:p>
        </p:txBody>
      </p:sp>
      <p:graphicFrame>
        <p:nvGraphicFramePr>
          <p:cNvPr id="7" name="Table 6">
            <a:extLst>
              <a:ext uri="{FF2B5EF4-FFF2-40B4-BE49-F238E27FC236}">
                <a16:creationId xmlns:a16="http://schemas.microsoft.com/office/drawing/2014/main" id="{F863DCA3-4EF7-4873-BF7A-29BC5E0375C8}"/>
              </a:ext>
            </a:extLst>
          </p:cNvPr>
          <p:cNvGraphicFramePr>
            <a:graphicFrameLocks noGrp="1"/>
          </p:cNvGraphicFramePr>
          <p:nvPr>
            <p:extLst>
              <p:ext uri="{D42A27DB-BD31-4B8C-83A1-F6EECF244321}">
                <p14:modId xmlns:p14="http://schemas.microsoft.com/office/powerpoint/2010/main" val="777468463"/>
              </p:ext>
            </p:extLst>
          </p:nvPr>
        </p:nvGraphicFramePr>
        <p:xfrm>
          <a:off x="507999" y="1323243"/>
          <a:ext cx="9973361" cy="4389120"/>
        </p:xfrm>
        <a:graphic>
          <a:graphicData uri="http://schemas.openxmlformats.org/drawingml/2006/table">
            <a:tbl>
              <a:tblPr firstRow="1" firstCol="1" bandRow="1">
                <a:tableStyleId>{F5AB1C69-6EDB-4FF4-983F-18BD219EF322}</a:tableStyleId>
              </a:tblPr>
              <a:tblGrid>
                <a:gridCol w="2802360">
                  <a:extLst>
                    <a:ext uri="{9D8B030D-6E8A-4147-A177-3AD203B41FA5}">
                      <a16:colId xmlns:a16="http://schemas.microsoft.com/office/drawing/2014/main" val="1338009858"/>
                    </a:ext>
                  </a:extLst>
                </a:gridCol>
                <a:gridCol w="3827769">
                  <a:extLst>
                    <a:ext uri="{9D8B030D-6E8A-4147-A177-3AD203B41FA5}">
                      <a16:colId xmlns:a16="http://schemas.microsoft.com/office/drawing/2014/main" val="2782291097"/>
                    </a:ext>
                  </a:extLst>
                </a:gridCol>
                <a:gridCol w="3343232">
                  <a:extLst>
                    <a:ext uri="{9D8B030D-6E8A-4147-A177-3AD203B41FA5}">
                      <a16:colId xmlns:a16="http://schemas.microsoft.com/office/drawing/2014/main" val="2235723660"/>
                    </a:ext>
                  </a:extLst>
                </a:gridCol>
              </a:tblGrid>
              <a:tr h="162460">
                <a:tc>
                  <a:txBody>
                    <a:bodyPr/>
                    <a:lstStyle/>
                    <a:p>
                      <a:pPr>
                        <a:lnSpc>
                          <a:spcPct val="100000"/>
                        </a:lnSpc>
                        <a:spcAft>
                          <a:spcPts val="0"/>
                        </a:spcAft>
                      </a:pPr>
                      <a:endParaRPr lang="en-GB" sz="2000" b="1" dirty="0">
                        <a:effectLst/>
                        <a:latin typeface="+mn-lt"/>
                        <a:ea typeface="Calibri" panose="020F0502020204030204" pitchFamily="34" charset="0"/>
                        <a:cs typeface="Arial" panose="020B0604020202020204" pitchFamily="34" charset="0"/>
                      </a:endParaRPr>
                    </a:p>
                  </a:txBody>
                  <a:tcPr marL="36193" marR="36193"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ct val="100000"/>
                        </a:lnSpc>
                        <a:spcAft>
                          <a:spcPts val="0"/>
                        </a:spcAft>
                      </a:pPr>
                      <a:r>
                        <a:rPr lang="en-GB" sz="2000" b="1" dirty="0">
                          <a:effectLst/>
                          <a:latin typeface="+mn-lt"/>
                        </a:rPr>
                        <a:t>Survival</a:t>
                      </a:r>
                      <a:endParaRPr lang="en-GB" sz="2000" b="1" dirty="0">
                        <a:effectLst/>
                        <a:latin typeface="+mn-lt"/>
                        <a:ea typeface="Calibri" panose="020F0502020204030204" pitchFamily="34" charset="0"/>
                        <a:cs typeface="Arial" panose="020B0604020202020204" pitchFamily="34" charset="0"/>
                      </a:endParaRPr>
                    </a:p>
                  </a:txBody>
                  <a:tcPr marL="36193" marR="36193"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ct val="100000"/>
                        </a:lnSpc>
                        <a:spcAft>
                          <a:spcPts val="0"/>
                        </a:spcAft>
                      </a:pPr>
                      <a:r>
                        <a:rPr lang="en-GB" sz="2000" b="1" dirty="0">
                          <a:effectLst/>
                          <a:latin typeface="+mn-lt"/>
                        </a:rPr>
                        <a:t>Transition probabilities*</a:t>
                      </a:r>
                      <a:endParaRPr lang="en-GB" sz="2000" b="1" dirty="0">
                        <a:effectLst/>
                        <a:latin typeface="+mn-lt"/>
                        <a:ea typeface="Calibri" panose="020F0502020204030204" pitchFamily="34" charset="0"/>
                        <a:cs typeface="Arial" panose="020B0604020202020204" pitchFamily="34" charset="0"/>
                      </a:endParaRPr>
                    </a:p>
                  </a:txBody>
                  <a:tcPr marL="36193" marR="36193"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06545555"/>
                  </a:ext>
                </a:extLst>
              </a:tr>
              <a:tr h="649839">
                <a:tc>
                  <a:txBody>
                    <a:bodyPr/>
                    <a:lstStyle/>
                    <a:p>
                      <a:pPr>
                        <a:lnSpc>
                          <a:spcPct val="100000"/>
                        </a:lnSpc>
                        <a:spcAft>
                          <a:spcPts val="0"/>
                        </a:spcAft>
                      </a:pPr>
                      <a:r>
                        <a:rPr lang="en-GB" sz="2000" b="1" dirty="0">
                          <a:effectLst/>
                          <a:latin typeface="+mn-lt"/>
                        </a:rPr>
                        <a:t>Subgroup 1</a:t>
                      </a:r>
                      <a:r>
                        <a:rPr lang="en-GB" sz="2000" b="1" baseline="40000" dirty="0">
                          <a:effectLst/>
                          <a:latin typeface="+mn-lt"/>
                        </a:rPr>
                        <a:t>†</a:t>
                      </a:r>
                      <a:r>
                        <a:rPr lang="en-GB" sz="2000" b="1" baseline="0" dirty="0">
                          <a:effectLst/>
                          <a:latin typeface="+mn-lt"/>
                        </a:rPr>
                        <a:t> </a:t>
                      </a:r>
                      <a:r>
                        <a:rPr lang="en-GB" sz="2000" b="0" baseline="0" dirty="0">
                          <a:effectLst/>
                          <a:latin typeface="+mn-lt"/>
                        </a:rPr>
                        <a:t>uACR≥22.6 mg/mmol</a:t>
                      </a:r>
                    </a:p>
                    <a:p>
                      <a:pPr>
                        <a:lnSpc>
                          <a:spcPct val="100000"/>
                        </a:lnSpc>
                        <a:spcAft>
                          <a:spcPts val="0"/>
                        </a:spcAft>
                      </a:pPr>
                      <a:r>
                        <a:rPr lang="en-GB" sz="2000" b="0" baseline="0" dirty="0">
                          <a:effectLst/>
                          <a:latin typeface="+mn-lt"/>
                          <a:ea typeface="Calibri" panose="020F0502020204030204" pitchFamily="34" charset="0"/>
                          <a:cs typeface="Arial" panose="020B0604020202020204" pitchFamily="34" charset="0"/>
                        </a:rPr>
                        <a:t>Weighting: </a:t>
                      </a:r>
                      <a:r>
                        <a:rPr lang="en-GB" sz="2000" b="0" u="sng" baseline="0" dirty="0">
                          <a:solidFill>
                            <a:srgbClr val="000000"/>
                          </a:solidFill>
                          <a:effectLst/>
                          <a:highlight>
                            <a:srgbClr val="000000"/>
                          </a:highlight>
                          <a:latin typeface="+mn-lt"/>
                          <a:ea typeface="Calibri" panose="020F0502020204030204" pitchFamily="34" charset="0"/>
                          <a:cs typeface="Arial" panose="020B0604020202020204" pitchFamily="34" charset="0"/>
                        </a:rPr>
                        <a:t>****</a:t>
                      </a:r>
                      <a:r>
                        <a:rPr lang="en-GB" sz="2000" b="0" baseline="0" dirty="0">
                          <a:effectLst/>
                          <a:latin typeface="+mn-lt"/>
                          <a:ea typeface="Calibri" panose="020F0502020204030204" pitchFamily="34" charset="0"/>
                          <a:cs typeface="Arial" panose="020B0604020202020204" pitchFamily="34" charset="0"/>
                        </a:rPr>
                        <a:t>% </a:t>
                      </a:r>
                      <a:endParaRPr lang="en-GB" sz="2000" b="0" i="1" baseline="0" dirty="0">
                        <a:effectLst/>
                        <a:latin typeface="+mn-lt"/>
                        <a:ea typeface="Calibri" panose="020F0502020204030204" pitchFamily="34" charset="0"/>
                        <a:cs typeface="Arial" panose="020B0604020202020204" pitchFamily="34" charset="0"/>
                      </a:endParaRPr>
                    </a:p>
                  </a:txBody>
                  <a:tcPr marL="36193" marR="36193"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rowSpan="2">
                  <a:txBody>
                    <a:bodyPr/>
                    <a:lstStyle/>
                    <a:p>
                      <a:pPr marL="285750" indent="-285750">
                        <a:lnSpc>
                          <a:spcPct val="100000"/>
                        </a:lnSpc>
                        <a:spcAft>
                          <a:spcPts val="0"/>
                        </a:spcAft>
                        <a:buFont typeface="Arial" panose="020B0604020202020204" pitchFamily="34" charset="0"/>
                        <a:buChar char="•"/>
                      </a:pPr>
                      <a:r>
                        <a:rPr lang="en-GB" sz="2000" dirty="0">
                          <a:solidFill>
                            <a:schemeClr val="tx1"/>
                          </a:solidFill>
                          <a:effectLst/>
                          <a:latin typeface="+mn-lt"/>
                        </a:rPr>
                        <a:t>Multivariable Weibull model fitted to pooled data from DAPA-CKD and DECLARE</a:t>
                      </a:r>
                      <a:r>
                        <a:rPr lang="en-GB" sz="2000" baseline="-25000" dirty="0">
                          <a:solidFill>
                            <a:schemeClr val="tx1"/>
                          </a:solidFill>
                          <a:effectLst/>
                          <a:latin typeface="+mn-lt"/>
                        </a:rPr>
                        <a:t>CKD</a:t>
                      </a:r>
                      <a:endParaRPr lang="en-GB" sz="2000" dirty="0">
                        <a:solidFill>
                          <a:schemeClr val="tx1"/>
                        </a:solidFill>
                        <a:effectLst/>
                        <a:latin typeface="+mn-lt"/>
                      </a:endParaRPr>
                    </a:p>
                  </a:txBody>
                  <a:tcPr marL="36193" marR="36193"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285750" indent="-285750">
                        <a:lnSpc>
                          <a:spcPct val="100000"/>
                        </a:lnSpc>
                        <a:spcAft>
                          <a:spcPts val="0"/>
                        </a:spcAft>
                        <a:buFont typeface="Arial" panose="020B0604020202020204" pitchFamily="34" charset="0"/>
                        <a:buChar char="•"/>
                      </a:pPr>
                      <a:r>
                        <a:rPr lang="en-GB" sz="2000" dirty="0">
                          <a:solidFill>
                            <a:schemeClr val="tx1"/>
                          </a:solidFill>
                          <a:effectLst/>
                          <a:latin typeface="+mn-lt"/>
                        </a:rPr>
                        <a:t>DAPA-CKD data for transitions out of CKD stages 1-5</a:t>
                      </a:r>
                    </a:p>
                  </a:txBody>
                  <a:tcPr marL="36193" marR="36193"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034385948"/>
                  </a:ext>
                </a:extLst>
              </a:tr>
              <a:tr h="812299">
                <a:tc>
                  <a:txBody>
                    <a:bodyPr/>
                    <a:lstStyle/>
                    <a:p>
                      <a:pPr>
                        <a:lnSpc>
                          <a:spcPct val="100000"/>
                        </a:lnSpc>
                        <a:spcAft>
                          <a:spcPts val="0"/>
                        </a:spcAft>
                      </a:pPr>
                      <a:r>
                        <a:rPr lang="en-GB" sz="2000" b="1" dirty="0">
                          <a:effectLst/>
                          <a:latin typeface="+mn-lt"/>
                        </a:rPr>
                        <a:t>Subgroup 2</a:t>
                      </a:r>
                      <a:r>
                        <a:rPr lang="en-GB" sz="2000" b="1" baseline="40000" dirty="0">
                          <a:effectLst/>
                          <a:latin typeface="+mn-lt"/>
                        </a:rPr>
                        <a:t>†</a:t>
                      </a:r>
                      <a:r>
                        <a:rPr lang="en-GB" sz="2000" b="1" dirty="0">
                          <a:effectLst/>
                          <a:latin typeface="+mn-lt"/>
                        </a:rPr>
                        <a:t> </a:t>
                      </a:r>
                    </a:p>
                    <a:p>
                      <a:pPr>
                        <a:lnSpc>
                          <a:spcPct val="100000"/>
                        </a:lnSpc>
                        <a:spcAft>
                          <a:spcPts val="0"/>
                        </a:spcAft>
                      </a:pPr>
                      <a:r>
                        <a:rPr lang="de-DE" sz="2000" b="0" dirty="0">
                          <a:effectLst/>
                          <a:latin typeface="+mn-lt"/>
                          <a:ea typeface="Calibri" panose="020F0502020204030204" pitchFamily="34" charset="0"/>
                          <a:cs typeface="Arial" panose="020B0604020202020204" pitchFamily="34" charset="0"/>
                        </a:rPr>
                        <a:t>uACR&lt;22.6 mg/mmol with T2DM</a:t>
                      </a:r>
                    </a:p>
                    <a:p>
                      <a:pPr>
                        <a:lnSpc>
                          <a:spcPct val="100000"/>
                        </a:lnSpc>
                        <a:spcAft>
                          <a:spcPts val="0"/>
                        </a:spcAft>
                      </a:pPr>
                      <a:r>
                        <a:rPr lang="en-GB" sz="2000" b="0" dirty="0">
                          <a:effectLst/>
                          <a:latin typeface="+mn-lt"/>
                          <a:ea typeface="Calibri" panose="020F0502020204030204" pitchFamily="34" charset="0"/>
                          <a:cs typeface="Arial" panose="020B0604020202020204" pitchFamily="34" charset="0"/>
                        </a:rPr>
                        <a:t>Weighting: </a:t>
                      </a:r>
                      <a:r>
                        <a:rPr lang="en-GB" sz="2000" b="0" u="sng" dirty="0">
                          <a:solidFill>
                            <a:srgbClr val="000000"/>
                          </a:solidFill>
                          <a:effectLst/>
                          <a:highlight>
                            <a:srgbClr val="000000"/>
                          </a:highlight>
                          <a:latin typeface="+mn-lt"/>
                          <a:ea typeface="Calibri" panose="020F0502020204030204" pitchFamily="34" charset="0"/>
                          <a:cs typeface="Arial" panose="020B0604020202020204" pitchFamily="34" charset="0"/>
                        </a:rPr>
                        <a:t>****</a:t>
                      </a:r>
                      <a:r>
                        <a:rPr lang="en-GB" sz="2000" b="0" dirty="0">
                          <a:effectLst/>
                          <a:latin typeface="+mn-lt"/>
                          <a:ea typeface="Calibri" panose="020F0502020204030204" pitchFamily="34" charset="0"/>
                          <a:cs typeface="Arial" panose="020B0604020202020204" pitchFamily="34" charset="0"/>
                        </a:rPr>
                        <a:t>%</a:t>
                      </a:r>
                    </a:p>
                  </a:txBody>
                  <a:tcPr marL="36193" marR="36193"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vMerge="1">
                  <a:txBody>
                    <a:bodyPr/>
                    <a:lstStyle/>
                    <a:p>
                      <a:endParaRPr lang="en-GB"/>
                    </a:p>
                  </a:txBody>
                  <a:tcPr/>
                </a:tc>
                <a:tc>
                  <a:txBody>
                    <a:bodyPr/>
                    <a:lstStyle/>
                    <a:p>
                      <a:pPr marL="285750" indent="-285750">
                        <a:lnSpc>
                          <a:spcPct val="100000"/>
                        </a:lnSpc>
                        <a:spcAft>
                          <a:spcPts val="0"/>
                        </a:spcAft>
                        <a:buFont typeface="Arial" panose="020B0604020202020204" pitchFamily="34" charset="0"/>
                        <a:buChar char="•"/>
                      </a:pPr>
                      <a:r>
                        <a:rPr lang="en-GB" sz="2000" dirty="0">
                          <a:solidFill>
                            <a:schemeClr val="tx1"/>
                          </a:solidFill>
                          <a:effectLst/>
                          <a:latin typeface="+mn-lt"/>
                        </a:rPr>
                        <a:t>DECLARE</a:t>
                      </a:r>
                      <a:r>
                        <a:rPr lang="en-GB" sz="2000" baseline="-25000" dirty="0">
                          <a:solidFill>
                            <a:schemeClr val="tx1"/>
                          </a:solidFill>
                          <a:effectLst/>
                          <a:latin typeface="+mn-lt"/>
                        </a:rPr>
                        <a:t>CKD</a:t>
                      </a:r>
                      <a:r>
                        <a:rPr lang="en-GB" sz="2000" dirty="0">
                          <a:solidFill>
                            <a:schemeClr val="tx1"/>
                          </a:solidFill>
                          <a:effectLst/>
                          <a:latin typeface="+mn-lt"/>
                        </a:rPr>
                        <a:t> for transitions out of CKD stages 1-3b and DAPA-CKD for CKD stages 4-5</a:t>
                      </a:r>
                    </a:p>
                  </a:txBody>
                  <a:tcPr marL="36193" marR="36193"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20380177"/>
                  </a:ext>
                </a:extLst>
              </a:tr>
              <a:tr h="649839">
                <a:tc>
                  <a:txBody>
                    <a:bodyPr/>
                    <a:lstStyle/>
                    <a:p>
                      <a:pPr>
                        <a:lnSpc>
                          <a:spcPct val="100000"/>
                        </a:lnSpc>
                        <a:spcAft>
                          <a:spcPts val="0"/>
                        </a:spcAft>
                      </a:pPr>
                      <a:r>
                        <a:rPr lang="en-GB" sz="2000" b="1" dirty="0">
                          <a:effectLst/>
                          <a:latin typeface="+mn-lt"/>
                        </a:rPr>
                        <a:t>Subgroup 3</a:t>
                      </a:r>
                      <a:r>
                        <a:rPr lang="en-GB" sz="2000" b="1" baseline="40000" dirty="0">
                          <a:effectLst/>
                          <a:latin typeface="+mn-lt"/>
                        </a:rPr>
                        <a:t>†</a:t>
                      </a:r>
                      <a:endParaRPr lang="en-GB" sz="2000" b="1" dirty="0">
                        <a:effectLst/>
                        <a:latin typeface="+mn-lt"/>
                      </a:endParaRPr>
                    </a:p>
                    <a:p>
                      <a:pPr>
                        <a:lnSpc>
                          <a:spcPct val="100000"/>
                        </a:lnSpc>
                        <a:spcAft>
                          <a:spcPts val="0"/>
                        </a:spcAft>
                      </a:pPr>
                      <a:r>
                        <a:rPr lang="en-GB" sz="2000" b="0" dirty="0">
                          <a:effectLst/>
                          <a:latin typeface="+mn-lt"/>
                          <a:ea typeface="Calibri" panose="020F0502020204030204" pitchFamily="34" charset="0"/>
                          <a:cs typeface="Arial" panose="020B0604020202020204" pitchFamily="34" charset="0"/>
                        </a:rPr>
                        <a:t>uACR&lt;22.6 mg/mmol without T2DM</a:t>
                      </a:r>
                    </a:p>
                    <a:p>
                      <a:pPr>
                        <a:lnSpc>
                          <a:spcPct val="100000"/>
                        </a:lnSpc>
                        <a:spcAft>
                          <a:spcPts val="0"/>
                        </a:spcAft>
                      </a:pPr>
                      <a:r>
                        <a:rPr lang="en-GB" sz="2000" b="0" dirty="0">
                          <a:effectLst/>
                          <a:latin typeface="+mn-lt"/>
                          <a:ea typeface="Calibri" panose="020F0502020204030204" pitchFamily="34" charset="0"/>
                          <a:cs typeface="Arial" panose="020B0604020202020204" pitchFamily="34" charset="0"/>
                        </a:rPr>
                        <a:t>Weighting: </a:t>
                      </a:r>
                      <a:r>
                        <a:rPr lang="en-GB" sz="2000" b="0" u="sng" dirty="0">
                          <a:solidFill>
                            <a:srgbClr val="000000"/>
                          </a:solidFill>
                          <a:effectLst/>
                          <a:highlight>
                            <a:srgbClr val="000000"/>
                          </a:highlight>
                          <a:latin typeface="+mn-lt"/>
                          <a:ea typeface="Calibri" panose="020F0502020204030204" pitchFamily="34" charset="0"/>
                          <a:cs typeface="Arial" panose="020B0604020202020204" pitchFamily="34" charset="0"/>
                        </a:rPr>
                        <a:t>****</a:t>
                      </a:r>
                      <a:r>
                        <a:rPr lang="en-GB" sz="2000" b="0" dirty="0">
                          <a:effectLst/>
                          <a:latin typeface="+mn-lt"/>
                          <a:ea typeface="Calibri" panose="020F0502020204030204" pitchFamily="34" charset="0"/>
                          <a:cs typeface="Arial" panose="020B0604020202020204" pitchFamily="34" charset="0"/>
                        </a:rPr>
                        <a:t>%</a:t>
                      </a:r>
                    </a:p>
                  </a:txBody>
                  <a:tcPr marL="36193" marR="36193"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285750" indent="-285750">
                        <a:lnSpc>
                          <a:spcPct val="100000"/>
                        </a:lnSpc>
                        <a:spcAft>
                          <a:spcPts val="0"/>
                        </a:spcAft>
                        <a:buFont typeface="Arial" panose="020B0604020202020204" pitchFamily="34" charset="0"/>
                        <a:buChar char="•"/>
                      </a:pPr>
                      <a:r>
                        <a:rPr lang="en-GB" sz="2000" dirty="0">
                          <a:solidFill>
                            <a:schemeClr val="tx1"/>
                          </a:solidFill>
                          <a:effectLst/>
                          <a:latin typeface="+mn-lt"/>
                        </a:rPr>
                        <a:t>Same as subgroups 1 and 2, but including non-T2DM mortality adjustment factor of </a:t>
                      </a:r>
                      <a:r>
                        <a:rPr lang="en-GB" sz="2000" u="sng" dirty="0">
                          <a:solidFill>
                            <a:srgbClr val="000000"/>
                          </a:solidFill>
                          <a:effectLst/>
                          <a:highlight>
                            <a:srgbClr val="000000"/>
                          </a:highlight>
                          <a:latin typeface="+mn-lt"/>
                        </a:rPr>
                        <a:t>****</a:t>
                      </a:r>
                      <a:endParaRPr lang="en-GB" sz="2000" dirty="0">
                        <a:solidFill>
                          <a:srgbClr val="000000"/>
                        </a:solidFill>
                        <a:effectLst/>
                        <a:highlight>
                          <a:srgbClr val="000000"/>
                        </a:highlight>
                        <a:latin typeface="+mn-lt"/>
                        <a:ea typeface="Calibri" panose="020F0502020204030204" pitchFamily="34" charset="0"/>
                        <a:cs typeface="Arial" panose="020B0604020202020204" pitchFamily="34" charset="0"/>
                      </a:endParaRPr>
                    </a:p>
                  </a:txBody>
                  <a:tcPr marL="36193" marR="36193"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285750" indent="-285750">
                        <a:lnSpc>
                          <a:spcPct val="100000"/>
                        </a:lnSpc>
                        <a:spcAft>
                          <a:spcPts val="0"/>
                        </a:spcAft>
                        <a:buFont typeface="Arial" panose="020B0604020202020204" pitchFamily="34" charset="0"/>
                        <a:buChar char="•"/>
                      </a:pPr>
                      <a:r>
                        <a:rPr lang="en-GB" sz="2000" dirty="0">
                          <a:solidFill>
                            <a:schemeClr val="tx1"/>
                          </a:solidFill>
                          <a:effectLst/>
                          <a:latin typeface="+mn-lt"/>
                        </a:rPr>
                        <a:t>Assumed to be the same as subgroup 2</a:t>
                      </a:r>
                    </a:p>
                  </a:txBody>
                  <a:tcPr marL="36193" marR="36193"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950464413"/>
                  </a:ext>
                </a:extLst>
              </a:tr>
              <a:tr h="420510">
                <a:tc gridSpan="3">
                  <a:txBody>
                    <a:bodyPr/>
                    <a:lstStyle/>
                    <a:p>
                      <a:pPr>
                        <a:lnSpc>
                          <a:spcPct val="100000"/>
                        </a:lnSpc>
                        <a:spcAft>
                          <a:spcPts val="0"/>
                        </a:spcAft>
                      </a:pPr>
                      <a:r>
                        <a:rPr lang="en-GB" sz="1600" b="0" dirty="0">
                          <a:solidFill>
                            <a:schemeClr val="bg1"/>
                          </a:solidFill>
                          <a:effectLst/>
                          <a:latin typeface="+mn-lt"/>
                          <a:ea typeface="Calibri" panose="020F0502020204030204" pitchFamily="34" charset="0"/>
                          <a:cs typeface="Arial" panose="020B0604020202020204" pitchFamily="34" charset="0"/>
                        </a:rPr>
                        <a:t>* Transition probabilities were not adjusted by CPRD</a:t>
                      </a:r>
                    </a:p>
                    <a:p>
                      <a:pPr>
                        <a:lnSpc>
                          <a:spcPct val="100000"/>
                        </a:lnSpc>
                        <a:spcAft>
                          <a:spcPts val="0"/>
                        </a:spcAft>
                      </a:pPr>
                      <a:r>
                        <a:rPr lang="en-GB" sz="1600" b="1" baseline="40000" dirty="0">
                          <a:effectLst/>
                          <a:latin typeface="+mn-lt"/>
                        </a:rPr>
                        <a:t>† </a:t>
                      </a:r>
                      <a:r>
                        <a:rPr lang="en-GB" sz="1600" b="0" dirty="0">
                          <a:solidFill>
                            <a:schemeClr val="bg1"/>
                          </a:solidFill>
                          <a:effectLst/>
                          <a:latin typeface="+mn-lt"/>
                          <a:ea typeface="Calibri" panose="020F0502020204030204" pitchFamily="34" charset="0"/>
                          <a:cs typeface="Arial" panose="020B0604020202020204" pitchFamily="34" charset="0"/>
                        </a:rPr>
                        <a:t>Mean age of </a:t>
                      </a:r>
                      <a:r>
                        <a:rPr lang="en-GB" sz="1600" b="0" u="none" dirty="0">
                          <a:solidFill>
                            <a:schemeClr val="bg1"/>
                          </a:solidFill>
                          <a:effectLst/>
                          <a:latin typeface="+mn-lt"/>
                          <a:ea typeface="Calibri" panose="020F0502020204030204" pitchFamily="34" charset="0"/>
                          <a:cs typeface="Arial" panose="020B0604020202020204" pitchFamily="34" charset="0"/>
                        </a:rPr>
                        <a:t>64 </a:t>
                      </a:r>
                      <a:r>
                        <a:rPr lang="en-GB" sz="1600" b="0" dirty="0">
                          <a:solidFill>
                            <a:schemeClr val="bg1"/>
                          </a:solidFill>
                          <a:effectLst/>
                          <a:latin typeface="+mn-lt"/>
                          <a:ea typeface="Calibri" panose="020F0502020204030204" pitchFamily="34" charset="0"/>
                          <a:cs typeface="Arial" panose="020B0604020202020204" pitchFamily="34" charset="0"/>
                        </a:rPr>
                        <a:t>years in all subgroups based on separate CPRD query including people with eGFR less than 90 ml/min/1.73 m</a:t>
                      </a:r>
                      <a:r>
                        <a:rPr lang="en-GB" sz="1600" b="0" baseline="30000" dirty="0">
                          <a:solidFill>
                            <a:schemeClr val="bg1"/>
                          </a:solidFill>
                          <a:effectLst/>
                          <a:latin typeface="+mn-lt"/>
                          <a:ea typeface="Calibri" panose="020F0502020204030204" pitchFamily="34" charset="0"/>
                          <a:cs typeface="Arial" panose="020B0604020202020204" pitchFamily="34" charset="0"/>
                        </a:rPr>
                        <a:t>2</a:t>
                      </a:r>
                      <a:r>
                        <a:rPr lang="en-GB" sz="1600" b="0" dirty="0">
                          <a:solidFill>
                            <a:schemeClr val="bg1"/>
                          </a:solidFill>
                          <a:effectLst/>
                          <a:latin typeface="+mn-lt"/>
                          <a:ea typeface="Calibri" panose="020F0502020204030204" pitchFamily="34" charset="0"/>
                          <a:cs typeface="Arial" panose="020B0604020202020204" pitchFamily="34" charset="0"/>
                        </a:rPr>
                        <a:t>, without formal diagnosis of CKD</a:t>
                      </a:r>
                    </a:p>
                  </a:txBody>
                  <a:tcPr marL="36193" marR="36193"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marL="285750" indent="-285750">
                        <a:lnSpc>
                          <a:spcPct val="100000"/>
                        </a:lnSpc>
                        <a:spcAft>
                          <a:spcPts val="0"/>
                        </a:spcAft>
                        <a:buFont typeface="Arial" panose="020B0604020202020204" pitchFamily="34" charset="0"/>
                        <a:buChar char="•"/>
                      </a:pPr>
                      <a:endParaRPr lang="en-GB" sz="1600" dirty="0">
                        <a:effectLst/>
                        <a:latin typeface="+mn-lt"/>
                        <a:ea typeface="Calibri" panose="020F0502020204030204" pitchFamily="34" charset="0"/>
                        <a:cs typeface="Arial" panose="020B0604020202020204" pitchFamily="34" charset="0"/>
                      </a:endParaRPr>
                    </a:p>
                  </a:txBody>
                  <a:tcPr marL="36193" marR="36193" marT="0" marB="0">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hMerge="1">
                  <a:txBody>
                    <a:bodyPr/>
                    <a:lstStyle/>
                    <a:p>
                      <a:pPr marL="285750" indent="-285750">
                        <a:lnSpc>
                          <a:spcPct val="100000"/>
                        </a:lnSpc>
                        <a:spcAft>
                          <a:spcPts val="0"/>
                        </a:spcAft>
                        <a:buFont typeface="Arial" panose="020B0604020202020204" pitchFamily="34" charset="0"/>
                        <a:buChar char="•"/>
                      </a:pPr>
                      <a:endParaRPr lang="en-GB" sz="1600" dirty="0">
                        <a:effectLst/>
                        <a:latin typeface="+mn-lt"/>
                        <a:ea typeface="Calibri" panose="020F0502020204030204" pitchFamily="34" charset="0"/>
                        <a:cs typeface="Arial" panose="020B0604020202020204" pitchFamily="34" charset="0"/>
                      </a:endParaRPr>
                    </a:p>
                  </a:txBody>
                  <a:tcPr marL="36193" marR="36193" marT="0" marB="0"/>
                </a:tc>
                <a:extLst>
                  <a:ext uri="{0D108BD9-81ED-4DB2-BD59-A6C34878D82A}">
                    <a16:rowId xmlns:a16="http://schemas.microsoft.com/office/drawing/2014/main" val="2736252997"/>
                  </a:ext>
                </a:extLst>
              </a:tr>
            </a:tbl>
          </a:graphicData>
        </a:graphic>
      </p:graphicFrame>
      <p:sp>
        <p:nvSpPr>
          <p:cNvPr id="11" name="Content Placeholder 3">
            <a:extLst>
              <a:ext uri="{FF2B5EF4-FFF2-40B4-BE49-F238E27FC236}">
                <a16:creationId xmlns:a16="http://schemas.microsoft.com/office/drawing/2014/main" id="{81710709-48F1-4C97-94F8-B0716C2913B6}"/>
              </a:ext>
            </a:extLst>
          </p:cNvPr>
          <p:cNvSpPr txBox="1">
            <a:spLocks/>
          </p:cNvSpPr>
          <p:nvPr/>
        </p:nvSpPr>
        <p:spPr>
          <a:xfrm>
            <a:off x="454359" y="5801225"/>
            <a:ext cx="9784679" cy="510440"/>
          </a:xfrm>
          <a:prstGeom prst="rect">
            <a:avLst/>
          </a:prstGeom>
          <a:noFill/>
          <a:ln w="38100">
            <a:solidFill>
              <a:schemeClr val="bg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300"/>
              </a:spcBef>
              <a:spcAft>
                <a:spcPts val="300"/>
              </a:spcAft>
              <a:buNone/>
            </a:pPr>
            <a:r>
              <a:rPr lang="en-GB" sz="2000" b="1" dirty="0">
                <a:latin typeface="+mn-lt"/>
              </a:rPr>
              <a:t>ERG: </a:t>
            </a:r>
          </a:p>
          <a:p>
            <a:pPr>
              <a:spcBef>
                <a:spcPts val="300"/>
              </a:spcBef>
              <a:spcAft>
                <a:spcPts val="300"/>
              </a:spcAft>
            </a:pPr>
            <a:r>
              <a:rPr lang="en-GB" sz="2000" dirty="0">
                <a:latin typeface="+mn-lt"/>
              </a:rPr>
              <a:t>Subgroup 1 most closely reflects the DAPA-CKD population</a:t>
            </a:r>
          </a:p>
          <a:p>
            <a:pPr>
              <a:spcBef>
                <a:spcPts val="300"/>
              </a:spcBef>
              <a:spcAft>
                <a:spcPts val="300"/>
              </a:spcAft>
            </a:pPr>
            <a:r>
              <a:rPr lang="en-GB" sz="2000" dirty="0">
                <a:latin typeface="+mn-lt"/>
              </a:rPr>
              <a:t>Prefer individual subgroup analysis rather than company’s weighted approach</a:t>
            </a:r>
          </a:p>
        </p:txBody>
      </p:sp>
      <p:sp>
        <p:nvSpPr>
          <p:cNvPr id="10" name="Slide Number Placeholder 2">
            <a:extLst>
              <a:ext uri="{FF2B5EF4-FFF2-40B4-BE49-F238E27FC236}">
                <a16:creationId xmlns:a16="http://schemas.microsoft.com/office/drawing/2014/main" id="{3496B9C7-B6CD-4327-9DC2-65FEA7A6C78D}"/>
              </a:ext>
            </a:extLst>
          </p:cNvPr>
          <p:cNvSpPr txBox="1">
            <a:spLocks/>
          </p:cNvSpPr>
          <p:nvPr/>
        </p:nvSpPr>
        <p:spPr>
          <a:xfrm>
            <a:off x="10154520" y="6938846"/>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fld id="{DDBE135E-2566-4748-853C-8A3B78F0FB00}" type="slidenum">
              <a:rPr lang="en-GB" smtClean="0"/>
              <a:pPr algn="ctr"/>
              <a:t>9</a:t>
            </a:fld>
            <a:endParaRPr lang="en-GB" dirty="0"/>
          </a:p>
        </p:txBody>
      </p:sp>
      <p:sp>
        <p:nvSpPr>
          <p:cNvPr id="12" name="TextBox 11">
            <a:extLst>
              <a:ext uri="{FF2B5EF4-FFF2-40B4-BE49-F238E27FC236}">
                <a16:creationId xmlns:a16="http://schemas.microsoft.com/office/drawing/2014/main" id="{84334DF8-842F-4AE2-AF01-DFBB564E88A0}"/>
              </a:ext>
            </a:extLst>
          </p:cNvPr>
          <p:cNvSpPr txBox="1"/>
          <p:nvPr/>
        </p:nvSpPr>
        <p:spPr>
          <a:xfrm>
            <a:off x="1327759" y="7136074"/>
            <a:ext cx="8054236" cy="430887"/>
          </a:xfrm>
          <a:prstGeom prst="rect">
            <a:avLst/>
          </a:prstGeom>
          <a:noFill/>
        </p:spPr>
        <p:txBody>
          <a:bodyPr wrap="square" lIns="0" tIns="0" rIns="0" bIns="0" rtlCol="0">
            <a:spAutoFit/>
          </a:bodyPr>
          <a:lstStyle/>
          <a:p>
            <a:pPr algn="ctr"/>
            <a:r>
              <a:rPr lang="en-GB" sz="1400" dirty="0"/>
              <a:t>CKD: Chronic kidney disease; CPRD: Clinical practice research datalink; eGFR: Estimated glomerular filtration rate; T2DM: Type 2 diabetes mellitus; </a:t>
            </a:r>
            <a:r>
              <a:rPr lang="en-GB" sz="1400" dirty="0" err="1"/>
              <a:t>uACR</a:t>
            </a:r>
            <a:r>
              <a:rPr lang="en-GB" sz="1400" dirty="0"/>
              <a:t>: Urine albumin-to-creatinine ratio </a:t>
            </a:r>
          </a:p>
        </p:txBody>
      </p:sp>
      <p:sp>
        <p:nvSpPr>
          <p:cNvPr id="14" name="Title 1">
            <a:extLst>
              <a:ext uri="{FF2B5EF4-FFF2-40B4-BE49-F238E27FC236}">
                <a16:creationId xmlns:a16="http://schemas.microsoft.com/office/drawing/2014/main" id="{872C1C37-4BE4-4912-98D4-A6E6ABF99003}"/>
              </a:ext>
            </a:extLst>
          </p:cNvPr>
          <p:cNvSpPr txBox="1">
            <a:spLocks noChangeArrowheads="1"/>
          </p:cNvSpPr>
          <p:nvPr/>
        </p:nvSpPr>
        <p:spPr>
          <a:xfrm>
            <a:off x="507998" y="246688"/>
            <a:ext cx="9973361" cy="598066"/>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pPr>
              <a:lnSpc>
                <a:spcPct val="100000"/>
              </a:lnSpc>
            </a:pPr>
            <a:r>
              <a:rPr lang="en-GB" sz="3200" dirty="0"/>
              <a:t>Company’s weighted subgroup approach post technical engagement</a:t>
            </a:r>
          </a:p>
        </p:txBody>
      </p:sp>
      <p:sp>
        <p:nvSpPr>
          <p:cNvPr id="15" name="Rectangle 14">
            <a:extLst>
              <a:ext uri="{FF2B5EF4-FFF2-40B4-BE49-F238E27FC236}">
                <a16:creationId xmlns:a16="http://schemas.microsoft.com/office/drawing/2014/main" id="{CDE68411-DEB7-48A2-9EED-01685283AC9E}"/>
              </a:ext>
            </a:extLst>
          </p:cNvPr>
          <p:cNvSpPr/>
          <p:nvPr/>
        </p:nvSpPr>
        <p:spPr>
          <a:xfrm>
            <a:off x="9416026" y="-12146"/>
            <a:ext cx="1277374" cy="350345"/>
          </a:xfrm>
          <a:prstGeom prst="rect">
            <a:avLst/>
          </a:prstGeom>
          <a:solidFill>
            <a:schemeClr val="accent1">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ysClr val="windowText" lastClr="000000"/>
                </a:solidFill>
              </a:rPr>
              <a:t>RECAP</a:t>
            </a:r>
          </a:p>
        </p:txBody>
      </p:sp>
    </p:spTree>
    <p:extLst>
      <p:ext uri="{BB962C8B-B14F-4D97-AF65-F5344CB8AC3E}">
        <p14:creationId xmlns:p14="http://schemas.microsoft.com/office/powerpoint/2010/main" val="2566642153"/>
      </p:ext>
    </p:extLst>
  </p:cSld>
  <p:clrMapOvr>
    <a:masterClrMapping/>
  </p:clrMapOvr>
</p:sld>
</file>

<file path=ppt/theme/theme1.xml><?xml version="1.0" encoding="utf-8"?>
<a:theme xmlns:a="http://schemas.openxmlformats.org/drawingml/2006/main" name="NICE">
  <a:themeElements>
    <a:clrScheme name="NICE Wht Background">
      <a:dk1>
        <a:srgbClr val="393938"/>
      </a:dk1>
      <a:lt1>
        <a:sysClr val="window" lastClr="FFFFFF"/>
      </a:lt1>
      <a:dk2>
        <a:srgbClr val="222222"/>
      </a:dk2>
      <a:lt2>
        <a:srgbClr val="18646E"/>
      </a:lt2>
      <a:accent1>
        <a:srgbClr val="573562"/>
      </a:accent1>
      <a:accent2>
        <a:srgbClr val="A28AA8"/>
      </a:accent2>
      <a:accent3>
        <a:srgbClr val="18646E"/>
      </a:accent3>
      <a:accent4>
        <a:srgbClr val="527D83"/>
      </a:accent4>
      <a:accent5>
        <a:srgbClr val="004650"/>
      </a:accent5>
      <a:accent6>
        <a:srgbClr val="A2BDC1"/>
      </a:accent6>
      <a:hlink>
        <a:srgbClr val="393938"/>
      </a:hlink>
      <a:folHlink>
        <a:srgbClr val="39393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1800" dirty="0" err="1" smtClean="0">
            <a:solidFill>
              <a:schemeClr val="tx1"/>
            </a:solidFill>
          </a:defRPr>
        </a:defPPr>
      </a:lstStyle>
    </a:txDef>
  </a:objectDefaults>
  <a:extraClrSchemeLst/>
  <a:extLst>
    <a:ext uri="{05A4C25C-085E-4340-85A3-A5531E510DB2}">
      <thm15:themeFamily xmlns:thm15="http://schemas.microsoft.com/office/thememl/2012/main" name="Presentation1" id="{3DEFCC73-9387-47B8-B17A-85B0F1B23B91}" vid="{C2893B29-1BEB-4FAE-BC98-E20FEF3AA46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5126</TotalTime>
  <Words>7453</Words>
  <Application>Microsoft Office PowerPoint</Application>
  <PresentationFormat>Custom</PresentationFormat>
  <Paragraphs>863</Paragraphs>
  <Slides>42</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42</vt:i4>
      </vt:variant>
    </vt:vector>
  </HeadingPairs>
  <TitlesOfParts>
    <vt:vector size="49" baseType="lpstr">
      <vt:lpstr>Arial</vt:lpstr>
      <vt:lpstr>Arial Bold</vt:lpstr>
      <vt:lpstr>Calibri</vt:lpstr>
      <vt:lpstr>Courier New</vt:lpstr>
      <vt:lpstr>Lato</vt:lpstr>
      <vt:lpstr>Wingdings</vt:lpstr>
      <vt:lpstr>NICE</vt:lpstr>
      <vt:lpstr>Chair’s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 team presentation</dc:title>
  <dc:creator>Zain Hussain</dc:creator>
  <cp:lastModifiedBy>Kate Moore</cp:lastModifiedBy>
  <cp:revision>1272</cp:revision>
  <dcterms:created xsi:type="dcterms:W3CDTF">2021-01-01T16:41:07Z</dcterms:created>
  <dcterms:modified xsi:type="dcterms:W3CDTF">2022-01-20T15:36:42Z</dcterms:modified>
</cp:coreProperties>
</file>