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sldIdLst>
    <p:sldId id="256" r:id="rId2"/>
    <p:sldId id="279" r:id="rId3"/>
    <p:sldId id="303" r:id="rId4"/>
    <p:sldId id="302" r:id="rId5"/>
    <p:sldId id="281" r:id="rId6"/>
    <p:sldId id="284" r:id="rId7"/>
    <p:sldId id="308" r:id="rId8"/>
    <p:sldId id="307" r:id="rId9"/>
    <p:sldId id="320" r:id="rId10"/>
    <p:sldId id="355" r:id="rId11"/>
    <p:sldId id="356" r:id="rId12"/>
    <p:sldId id="310" r:id="rId13"/>
    <p:sldId id="324" r:id="rId14"/>
    <p:sldId id="314" r:id="rId15"/>
    <p:sldId id="343" r:id="rId16"/>
    <p:sldId id="349" r:id="rId17"/>
    <p:sldId id="326" r:id="rId18"/>
    <p:sldId id="329" r:id="rId19"/>
    <p:sldId id="316" r:id="rId20"/>
    <p:sldId id="330" r:id="rId21"/>
    <p:sldId id="301" r:id="rId22"/>
    <p:sldId id="317" r:id="rId23"/>
    <p:sldId id="352" r:id="rId24"/>
    <p:sldId id="353" r:id="rId25"/>
    <p:sldId id="296" r:id="rId26"/>
    <p:sldId id="339" r:id="rId27"/>
    <p:sldId id="294" r:id="rId28"/>
    <p:sldId id="332" r:id="rId29"/>
    <p:sldId id="338" r:id="rId30"/>
    <p:sldId id="345" r:id="rId31"/>
    <p:sldId id="348" r:id="rId32"/>
    <p:sldId id="299" r:id="rId33"/>
    <p:sldId id="337" r:id="rId34"/>
    <p:sldId id="350" r:id="rId35"/>
    <p:sldId id="344" r:id="rId36"/>
    <p:sldId id="354" r:id="rId37"/>
  </p:sldIdLst>
  <p:sldSz cx="10693400" cy="7561263"/>
  <p:notesSz cx="6858000" cy="9144000"/>
  <p:defaultTextStyle>
    <a:defPPr>
      <a:defRPr lang="en-US"/>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15:clr>
            <a:srgbClr val="A4A3A4"/>
          </p15:clr>
        </p15:guide>
        <p15:guide id="2">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elinda Goodall" initials="MG" lastIdx="25" clrIdx="0">
    <p:extLst>
      <p:ext uri="{19B8F6BF-5375-455C-9EA6-DF929625EA0E}">
        <p15:presenceInfo xmlns:p15="http://schemas.microsoft.com/office/powerpoint/2012/main" userId="S-1-5-21-2135317788-1047624253-925700815-19721" providerId="AD"/>
      </p:ext>
    </p:extLst>
  </p:cmAuthor>
  <p:cmAuthor id="2" name="Kirsty Pitt" initials="KP" lastIdx="67" clrIdx="1">
    <p:extLst>
      <p:ext uri="{19B8F6BF-5375-455C-9EA6-DF929625EA0E}">
        <p15:presenceInfo xmlns:p15="http://schemas.microsoft.com/office/powerpoint/2012/main" userId="S-1-5-21-2135317788-1047624253-925700815-23121" providerId="AD"/>
      </p:ext>
    </p:extLst>
  </p:cmAuthor>
  <p:cmAuthor id="3" name="Lucy Beggs" initials="LB" lastIdx="26" clrIdx="2">
    <p:extLst>
      <p:ext uri="{19B8F6BF-5375-455C-9EA6-DF929625EA0E}">
        <p15:presenceInfo xmlns:p15="http://schemas.microsoft.com/office/powerpoint/2012/main" userId="S-1-5-21-2135317788-1047624253-925700815-28172" providerId="AD"/>
      </p:ext>
    </p:extLst>
  </p:cmAuthor>
  <p:cmAuthor id="4" name="Ross Dent" initials="RD" lastIdx="13" clrIdx="3">
    <p:extLst>
      <p:ext uri="{19B8F6BF-5375-455C-9EA6-DF929625EA0E}">
        <p15:presenceInfo xmlns:p15="http://schemas.microsoft.com/office/powerpoint/2012/main" userId="S-1-5-21-2135317788-1047624253-925700815-26610" providerId="AD"/>
      </p:ext>
    </p:extLst>
  </p:cmAuthor>
  <p:cmAuthor id="5" name="Victoria Kelly" initials="VK" lastIdx="73" clrIdx="4">
    <p:extLst>
      <p:ext uri="{19B8F6BF-5375-455C-9EA6-DF929625EA0E}">
        <p15:presenceInfo xmlns:p15="http://schemas.microsoft.com/office/powerpoint/2012/main" userId="S-1-5-21-2135317788-1047624253-925700815-2189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EAEB"/>
    <a:srgbClr val="CCD3D5"/>
    <a:srgbClr val="A2BDC1"/>
    <a:srgbClr val="000000"/>
    <a:srgbClr val="18646E"/>
    <a:srgbClr val="393938"/>
    <a:srgbClr val="4D4D4D"/>
    <a:srgbClr val="00506A"/>
    <a:srgbClr val="222222"/>
    <a:srgbClr val="DEDED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F5AB1C69-6EDB-4FF4-983F-18BD219EF322}">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1" autoAdjust="0"/>
    <p:restoredTop sz="91180" autoAdjust="0"/>
  </p:normalViewPr>
  <p:slideViewPr>
    <p:cSldViewPr snapToGrid="0" showGuides="1">
      <p:cViewPr varScale="1">
        <p:scale>
          <a:sx n="100" d="100"/>
          <a:sy n="100" d="100"/>
        </p:scale>
        <p:origin x="702" y="84"/>
      </p:cViewPr>
      <p:guideLst>
        <p:guide orient="horz"/>
        <p:guide/>
      </p:guideLst>
    </p:cSldViewPr>
  </p:slideViewPr>
  <p:notesTextViewPr>
    <p:cViewPr>
      <p:scale>
        <a:sx n="1" d="1"/>
        <a:sy n="1" d="1"/>
      </p:scale>
      <p:origin x="0" y="0"/>
    </p:cViewPr>
  </p:notesTextViewPr>
  <p:notesViewPr>
    <p:cSldViewPr snapToGrid="0" showGuides="1">
      <p:cViewPr varScale="1">
        <p:scale>
          <a:sx n="98" d="100"/>
          <a:sy n="98" d="100"/>
        </p:scale>
        <p:origin x="-630"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1004888" y="685800"/>
            <a:ext cx="4848225"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1011677" y="4343400"/>
            <a:ext cx="4844374"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sz="quarter" idx="5"/>
          </p:nvPr>
        </p:nvSpPr>
        <p:spPr>
          <a:xfrm>
            <a:off x="6022876" y="8686800"/>
            <a:ext cx="835124" cy="457200"/>
          </a:xfrm>
          <a:prstGeom prst="rect">
            <a:avLst/>
          </a:prstGeom>
        </p:spPr>
        <p:txBody>
          <a:bodyPr vert="horz" lIns="91440" tIns="45720" rIns="91440" bIns="45720" rtlCol="0" anchor="b"/>
          <a:lstStyle>
            <a:lvl1pPr algn="r">
              <a:defRPr sz="1200">
                <a:latin typeface="Lato" panose="020F0502020204030203" pitchFamily="34" charset="0"/>
                <a:ea typeface="Lato" panose="020F0502020204030203" pitchFamily="34" charset="0"/>
                <a:cs typeface="Lato" panose="020F0502020204030203" pitchFamily="34" charset="0"/>
              </a:defRPr>
            </a:lvl1pPr>
          </a:lstStyle>
          <a:p>
            <a:fld id="{49DD4D23-C98A-435E-AE88-9061F8349B02}" type="slidenum">
              <a:rPr lang="en-GB" smtClean="0"/>
              <a:pPr/>
              <a:t>‹#›</a:t>
            </a:fld>
            <a:endParaRPr lang="en-GB" dirty="0"/>
          </a:p>
        </p:txBody>
      </p:sp>
    </p:spTree>
    <p:extLst>
      <p:ext uri="{BB962C8B-B14F-4D97-AF65-F5344CB8AC3E}">
        <p14:creationId xmlns:p14="http://schemas.microsoft.com/office/powerpoint/2010/main" val="610033486"/>
      </p:ext>
    </p:extLst>
  </p:cSld>
  <p:clrMap bg1="lt1" tx1="dk1" bg2="lt2" tx2="dk2" accent1="accent1" accent2="accent2" accent3="accent3" accent4="accent4" accent5="accent5" accent6="accent6" hlink="hlink" folHlink="folHlink"/>
  <p:notesStyle>
    <a:lvl1pPr marL="0" algn="l" defTabSz="1043056" rtl="0" eaLnBrk="1" latinLnBrk="0" hangingPunct="1">
      <a:spcAft>
        <a:spcPts val="450"/>
      </a:spcAft>
      <a:defRPr sz="1200" kern="1200">
        <a:solidFill>
          <a:schemeClr val="tx1"/>
        </a:solidFill>
        <a:latin typeface="Lato" panose="020F0502020204030203" pitchFamily="34" charset="0"/>
        <a:ea typeface="Lato" panose="020F0502020204030203" pitchFamily="34" charset="0"/>
        <a:cs typeface="Lato" panose="020F0502020204030203" pitchFamily="34" charset="0"/>
      </a:defRPr>
    </a:lvl1pPr>
    <a:lvl2pPr marL="174625" indent="-174625" algn="l" defTabSz="1043056" rtl="0" eaLnBrk="1" latinLnBrk="0" hangingPunct="1">
      <a:spcAft>
        <a:spcPts val="450"/>
      </a:spcAft>
      <a:buFont typeface="Arial" panose="020B0604020202020204" pitchFamily="34" charset="0"/>
      <a:buChar char="•"/>
      <a:defRPr sz="1200" kern="1200">
        <a:solidFill>
          <a:schemeClr val="tx1"/>
        </a:solidFill>
        <a:latin typeface="Lato" panose="020F0502020204030203" pitchFamily="34" charset="0"/>
        <a:ea typeface="Lato" panose="020F0502020204030203" pitchFamily="34" charset="0"/>
        <a:cs typeface="Lato" panose="020F0502020204030203" pitchFamily="34" charset="0"/>
      </a:defRPr>
    </a:lvl2pPr>
    <a:lvl3pPr marL="447675" indent="-174625" algn="l" defTabSz="1043056" rtl="0" eaLnBrk="1" latinLnBrk="0" hangingPunct="1">
      <a:spcAft>
        <a:spcPts val="450"/>
      </a:spcAft>
      <a:buFont typeface="Arial" panose="020B0604020202020204" pitchFamily="34" charset="0"/>
      <a:buChar char="–"/>
      <a:defRPr sz="1200" kern="1200">
        <a:solidFill>
          <a:schemeClr val="tx1"/>
        </a:solidFill>
        <a:latin typeface="Lato" panose="020F0502020204030203" pitchFamily="34" charset="0"/>
        <a:ea typeface="Lato" panose="020F0502020204030203" pitchFamily="34" charset="0"/>
        <a:cs typeface="Lato" panose="020F0502020204030203" pitchFamily="34" charset="0"/>
      </a:defRPr>
    </a:lvl3pPr>
    <a:lvl4pPr marL="622300" indent="-174625" algn="l" defTabSz="1043056" rtl="0" eaLnBrk="1" latinLnBrk="0" hangingPunct="1">
      <a:spcAft>
        <a:spcPts val="450"/>
      </a:spcAft>
      <a:buFont typeface="Arial" panose="020B0604020202020204" pitchFamily="34" charset="0"/>
      <a:buChar char="•"/>
      <a:defRPr sz="1200" kern="1200">
        <a:solidFill>
          <a:schemeClr val="tx1"/>
        </a:solidFill>
        <a:latin typeface="Lato" panose="020F0502020204030203" pitchFamily="34" charset="0"/>
        <a:ea typeface="Lato" panose="020F0502020204030203" pitchFamily="34" charset="0"/>
        <a:cs typeface="Lato" panose="020F0502020204030203" pitchFamily="34" charset="0"/>
      </a:defRPr>
    </a:lvl4pPr>
    <a:lvl5pPr marL="808038" indent="-185738" algn="l" defTabSz="1043056" rtl="0" eaLnBrk="1" latinLnBrk="0" hangingPunct="1">
      <a:spcAft>
        <a:spcPts val="450"/>
      </a:spcAft>
      <a:buFont typeface="Arial" panose="020B0604020202020204" pitchFamily="34" charset="0"/>
      <a:buChar char="•"/>
      <a:defRPr sz="1200" kern="1200">
        <a:solidFill>
          <a:schemeClr val="tx1"/>
        </a:solidFill>
        <a:latin typeface="Lato" panose="020F0502020204030203" pitchFamily="34" charset="0"/>
        <a:ea typeface="Lato" panose="020F0502020204030203" pitchFamily="34" charset="0"/>
        <a:cs typeface="Lato" panose="020F0502020204030203" pitchFamily="34" charset="0"/>
      </a:defRPr>
    </a:lvl5pPr>
    <a:lvl6pPr marL="2607640" algn="l" defTabSz="1043056" rtl="0" eaLnBrk="1" latinLnBrk="0" hangingPunct="1">
      <a:defRPr sz="1400" kern="1200">
        <a:solidFill>
          <a:schemeClr val="tx1"/>
        </a:solidFill>
        <a:latin typeface="+mn-lt"/>
        <a:ea typeface="+mn-ea"/>
        <a:cs typeface="+mn-cs"/>
      </a:defRPr>
    </a:lvl6pPr>
    <a:lvl7pPr marL="3129168" algn="l" defTabSz="1043056" rtl="0" eaLnBrk="1" latinLnBrk="0" hangingPunct="1">
      <a:defRPr sz="1400" kern="1200">
        <a:solidFill>
          <a:schemeClr val="tx1"/>
        </a:solidFill>
        <a:latin typeface="+mn-lt"/>
        <a:ea typeface="+mn-ea"/>
        <a:cs typeface="+mn-cs"/>
      </a:defRPr>
    </a:lvl7pPr>
    <a:lvl8pPr marL="3650696" algn="l" defTabSz="1043056" rtl="0" eaLnBrk="1" latinLnBrk="0" hangingPunct="1">
      <a:defRPr sz="1400" kern="1200">
        <a:solidFill>
          <a:schemeClr val="tx1"/>
        </a:solidFill>
        <a:latin typeface="+mn-lt"/>
        <a:ea typeface="+mn-ea"/>
        <a:cs typeface="+mn-cs"/>
      </a:defRPr>
    </a:lvl8pPr>
    <a:lvl9pPr marL="4172224" algn="l" defTabSz="1043056" rtl="0" eaLnBrk="1" latinLnBrk="0" hangingPunct="1">
      <a:defRPr sz="14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08000" y="3670195"/>
            <a:ext cx="9383395" cy="702589"/>
          </a:xfrm>
        </p:spPr>
        <p:txBody>
          <a:bodyPr/>
          <a:lstStyle>
            <a:lvl1pPr algn="l">
              <a:lnSpc>
                <a:spcPts val="5600"/>
              </a:lnSpc>
              <a:defRPr sz="4800" b="1"/>
            </a:lvl1pPr>
          </a:lstStyle>
          <a:p>
            <a:r>
              <a:rPr lang="en-US"/>
              <a:t>Click to edit Master title style</a:t>
            </a:r>
            <a:endParaRPr lang="en-GB" dirty="0"/>
          </a:p>
        </p:txBody>
      </p:sp>
      <p:sp>
        <p:nvSpPr>
          <p:cNvPr id="3" name="Subtitle 2"/>
          <p:cNvSpPr>
            <a:spLocks noGrp="1"/>
          </p:cNvSpPr>
          <p:nvPr>
            <p:ph type="subTitle" idx="1"/>
          </p:nvPr>
        </p:nvSpPr>
        <p:spPr>
          <a:xfrm>
            <a:off x="508000" y="4392907"/>
            <a:ext cx="7781290" cy="819150"/>
          </a:xfrm>
        </p:spPr>
        <p:txBody>
          <a:bodyPr/>
          <a:lstStyle>
            <a:lvl1pPr marL="0" indent="0" algn="l">
              <a:lnSpc>
                <a:spcPts val="4600"/>
              </a:lnSpc>
              <a:spcBef>
                <a:spcPts val="0"/>
              </a:spcBef>
              <a:buNone/>
              <a:defRPr sz="3600">
                <a:solidFill>
                  <a:schemeClr val="bg2"/>
                </a:solidFill>
                <a:latin typeface="Arial" panose="020B0604020202020204" pitchFamily="34" charset="0"/>
                <a:ea typeface="Lato Light" panose="020F0502020204030203" pitchFamily="34" charset="0"/>
                <a:cs typeface="Arial" panose="020B0604020202020204" pitchFamily="34" charset="0"/>
              </a:defRPr>
            </a:lvl1pPr>
            <a:lvl2pPr marL="521528" indent="0" algn="ctr">
              <a:buNone/>
              <a:defRPr>
                <a:solidFill>
                  <a:schemeClr val="tx1">
                    <a:tint val="75000"/>
                  </a:schemeClr>
                </a:solidFill>
              </a:defRPr>
            </a:lvl2pPr>
            <a:lvl3pPr marL="1043056" indent="0" algn="ctr">
              <a:buNone/>
              <a:defRPr>
                <a:solidFill>
                  <a:schemeClr val="tx1">
                    <a:tint val="75000"/>
                  </a:schemeClr>
                </a:solidFill>
              </a:defRPr>
            </a:lvl3pPr>
            <a:lvl4pPr marL="1564584" indent="0" algn="ctr">
              <a:buNone/>
              <a:defRPr>
                <a:solidFill>
                  <a:schemeClr val="tx1">
                    <a:tint val="75000"/>
                  </a:schemeClr>
                </a:solidFill>
              </a:defRPr>
            </a:lvl4pPr>
            <a:lvl5pPr marL="2086112" indent="0" algn="ctr">
              <a:buNone/>
              <a:defRPr>
                <a:solidFill>
                  <a:schemeClr val="tx1">
                    <a:tint val="75000"/>
                  </a:schemeClr>
                </a:solidFill>
              </a:defRPr>
            </a:lvl5pPr>
            <a:lvl6pPr marL="2607640" indent="0" algn="ctr">
              <a:buNone/>
              <a:defRPr>
                <a:solidFill>
                  <a:schemeClr val="tx1">
                    <a:tint val="75000"/>
                  </a:schemeClr>
                </a:solidFill>
              </a:defRPr>
            </a:lvl6pPr>
            <a:lvl7pPr marL="3129168" indent="0" algn="ctr">
              <a:buNone/>
              <a:defRPr>
                <a:solidFill>
                  <a:schemeClr val="tx1">
                    <a:tint val="75000"/>
                  </a:schemeClr>
                </a:solidFill>
              </a:defRPr>
            </a:lvl7pPr>
            <a:lvl8pPr marL="3650696" indent="0" algn="ctr">
              <a:buNone/>
              <a:defRPr>
                <a:solidFill>
                  <a:schemeClr val="tx1">
                    <a:tint val="75000"/>
                  </a:schemeClr>
                </a:solidFill>
              </a:defRPr>
            </a:lvl8pPr>
            <a:lvl9pPr marL="4172224" indent="0" algn="ctr">
              <a:buNone/>
              <a:defRPr>
                <a:solidFill>
                  <a:schemeClr val="tx1">
                    <a:tint val="75000"/>
                  </a:schemeClr>
                </a:solidFill>
              </a:defRPr>
            </a:lvl9pPr>
          </a:lstStyle>
          <a:p>
            <a:r>
              <a:rPr lang="en-US"/>
              <a:t>Click to edit Master subtitle style</a:t>
            </a:r>
            <a:endParaRPr lang="en-GB" dirty="0"/>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70875" y="369240"/>
            <a:ext cx="3412800" cy="662083"/>
          </a:xfrm>
          <a:prstGeom prst="rect">
            <a:avLst/>
          </a:prstGeom>
        </p:spPr>
      </p:pic>
      <p:sp>
        <p:nvSpPr>
          <p:cNvPr id="8" name="TextBox 7"/>
          <p:cNvSpPr txBox="1"/>
          <p:nvPr userDrawn="1"/>
        </p:nvSpPr>
        <p:spPr>
          <a:xfrm>
            <a:off x="532522" y="6872289"/>
            <a:ext cx="9358873" cy="430887"/>
          </a:xfrm>
          <a:prstGeom prst="rect">
            <a:avLst/>
          </a:prstGeom>
          <a:noFill/>
        </p:spPr>
        <p:txBody>
          <a:bodyPr wrap="square" lIns="0" tIns="0" rIns="0" bIns="0" rtlCol="0">
            <a:spAutoFit/>
          </a:bodyPr>
          <a:lstStyle/>
          <a:p>
            <a:pPr marL="0" marR="0" lvl="0" indent="0" algn="l" defTabSz="1043056" rtl="0" eaLnBrk="1" fontAlgn="auto" latinLnBrk="0" hangingPunct="1">
              <a:lnSpc>
                <a:spcPct val="100000"/>
              </a:lnSpc>
              <a:spcBef>
                <a:spcPts val="0"/>
              </a:spcBef>
              <a:spcAft>
                <a:spcPts val="0"/>
              </a:spcAft>
              <a:buClrTx/>
              <a:buSzTx/>
              <a:buFontTx/>
              <a:buNone/>
              <a:tabLst/>
              <a:defRPr/>
            </a:pPr>
            <a:r>
              <a:rPr lang="en-GB" sz="1400" spc="0" baseline="0" dirty="0">
                <a:solidFill>
                  <a:srgbClr val="757474"/>
                </a:solidFill>
                <a:latin typeface="Arial" panose="020B0604020202020204" pitchFamily="34" charset="0"/>
                <a:cs typeface="Arial" panose="020B0604020202020204" pitchFamily="34" charset="0"/>
              </a:rPr>
              <a:t>© NICE 2018. All rights reserved. Subject to notice of rights. The content in this publication is owned by multiple parties and may not be re-used without the permission of the relevant copyright owner. </a:t>
            </a:r>
            <a:endParaRPr lang="en-US" sz="1400" spc="0" baseline="0" dirty="0">
              <a:solidFill>
                <a:srgbClr val="757474"/>
              </a:solidFill>
              <a:latin typeface="Arial" panose="020B0604020202020204" pitchFamily="34" charset="0"/>
              <a:cs typeface="Arial" panose="020B0604020202020204" pitchFamily="34" charset="0"/>
            </a:endParaRPr>
          </a:p>
        </p:txBody>
      </p:sp>
      <p:sp>
        <p:nvSpPr>
          <p:cNvPr id="10" name="Text Placeholder 9"/>
          <p:cNvSpPr>
            <a:spLocks noGrp="1"/>
          </p:cNvSpPr>
          <p:nvPr>
            <p:ph type="body" sz="quarter" idx="13"/>
          </p:nvPr>
        </p:nvSpPr>
        <p:spPr>
          <a:xfrm>
            <a:off x="498277" y="2941409"/>
            <a:ext cx="8271760" cy="697044"/>
          </a:xfrm>
        </p:spPr>
        <p:txBody>
          <a:bodyPr/>
          <a:lstStyle>
            <a:lvl1pPr marL="0" indent="0">
              <a:lnSpc>
                <a:spcPts val="5600"/>
              </a:lnSpc>
              <a:defRPr sz="4800">
                <a:solidFill>
                  <a:schemeClr val="bg2"/>
                </a:solidFill>
                <a:latin typeface="Arial" panose="020B0604020202020204" pitchFamily="34" charset="0"/>
                <a:ea typeface="Lato Light" panose="020F0502020204030203" pitchFamily="34" charset="0"/>
                <a:cs typeface="Arial" panose="020B0604020202020204" pitchFamily="34" charset="0"/>
              </a:defRPr>
            </a:lvl1pPr>
          </a:lstStyle>
          <a:p>
            <a:pPr lvl="0"/>
            <a:r>
              <a:rPr lang="en-US"/>
              <a:t>Click to edit Master text styles</a:t>
            </a:r>
          </a:p>
        </p:txBody>
      </p:sp>
    </p:spTree>
    <p:extLst>
      <p:ext uri="{BB962C8B-B14F-4D97-AF65-F5344CB8AC3E}">
        <p14:creationId xmlns:p14="http://schemas.microsoft.com/office/powerpoint/2010/main" val="35332796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Divider">
    <p:bg>
      <p:bgPr>
        <a:solidFill>
          <a:schemeClr val="bg1"/>
        </a:solidFill>
        <a:effectLst/>
      </p:bgPr>
    </p:bg>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DBE135E-2566-4748-853C-8A3B78F0FB00}" type="slidenum">
              <a:rPr lang="en-GB" smtClean="0"/>
              <a:t>‹#›</a:t>
            </a:fld>
            <a:endParaRPr lang="en-GB" dirty="0"/>
          </a:p>
        </p:txBody>
      </p:sp>
      <p:sp>
        <p:nvSpPr>
          <p:cNvPr id="5" name="Text Placeholder 4"/>
          <p:cNvSpPr>
            <a:spLocks noGrp="1"/>
          </p:cNvSpPr>
          <p:nvPr>
            <p:ph type="body" sz="quarter" idx="13"/>
          </p:nvPr>
        </p:nvSpPr>
        <p:spPr>
          <a:xfrm>
            <a:off x="508000" y="2893102"/>
            <a:ext cx="8980488" cy="1469036"/>
          </a:xfrm>
        </p:spPr>
        <p:txBody>
          <a:bodyPr anchor="b" anchorCtr="0"/>
          <a:lstStyle>
            <a:lvl1pPr>
              <a:lnSpc>
                <a:spcPts val="5600"/>
              </a:lnSpc>
              <a:spcBef>
                <a:spcPts val="0"/>
              </a:spcBef>
              <a:defRPr sz="4800" b="1">
                <a:solidFill>
                  <a:schemeClr val="bg2"/>
                </a:solidFill>
                <a:latin typeface="Arial" panose="020B0604020202020204" pitchFamily="34" charset="0"/>
                <a:cs typeface="Arial" panose="020B0604020202020204" pitchFamily="34" charset="0"/>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p:txBody>
      </p:sp>
      <p:sp>
        <p:nvSpPr>
          <p:cNvPr id="6" name="Text Placeholder 5"/>
          <p:cNvSpPr>
            <a:spLocks noGrp="1"/>
          </p:cNvSpPr>
          <p:nvPr>
            <p:ph type="body" sz="quarter" idx="14"/>
          </p:nvPr>
        </p:nvSpPr>
        <p:spPr>
          <a:xfrm>
            <a:off x="508000" y="4359981"/>
            <a:ext cx="9010754" cy="689677"/>
          </a:xfrm>
        </p:spPr>
        <p:txBody>
          <a:bodyPr/>
          <a:lstStyle>
            <a:lvl1pPr>
              <a:lnSpc>
                <a:spcPts val="4600"/>
              </a:lnSpc>
              <a:spcBef>
                <a:spcPts val="0"/>
              </a:spcBef>
              <a:defRPr sz="3600">
                <a:solidFill>
                  <a:schemeClr val="bg2"/>
                </a:solidFill>
                <a:latin typeface="Arial" panose="020B0604020202020204" pitchFamily="34" charset="0"/>
                <a:ea typeface="Lato Light" panose="020F0502020204030203" pitchFamily="34" charset="0"/>
                <a:cs typeface="Arial" panose="020B0604020202020204" pitchFamily="34" charset="0"/>
              </a:defRPr>
            </a:lvl1pPr>
          </a:lstStyle>
          <a:p>
            <a:pPr lvl="0"/>
            <a:r>
              <a:rPr lang="en-US"/>
              <a:t>Click to edit Master text styles</a:t>
            </a:r>
          </a:p>
        </p:txBody>
      </p:sp>
    </p:spTree>
    <p:extLst>
      <p:ext uri="{BB962C8B-B14F-4D97-AF65-F5344CB8AC3E}">
        <p14:creationId xmlns:p14="http://schemas.microsoft.com/office/powerpoint/2010/main" val="34527891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Large Statement or Quote">
    <p:bg>
      <p:bgPr>
        <a:solidFill>
          <a:schemeClr val="bg1"/>
        </a:solidFill>
        <a:effectLst/>
      </p:bgPr>
    </p:bg>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DBE135E-2566-4748-853C-8A3B78F0FB00}" type="slidenum">
              <a:rPr lang="en-GB" smtClean="0"/>
              <a:t>‹#›</a:t>
            </a:fld>
            <a:endParaRPr lang="en-GB" dirty="0"/>
          </a:p>
        </p:txBody>
      </p:sp>
      <p:sp>
        <p:nvSpPr>
          <p:cNvPr id="5" name="Text Placeholder 4"/>
          <p:cNvSpPr>
            <a:spLocks noGrp="1"/>
          </p:cNvSpPr>
          <p:nvPr>
            <p:ph type="body" sz="quarter" idx="13"/>
          </p:nvPr>
        </p:nvSpPr>
        <p:spPr>
          <a:xfrm>
            <a:off x="508000" y="1295400"/>
            <a:ext cx="7734300" cy="4946650"/>
          </a:xfrm>
        </p:spPr>
        <p:txBody>
          <a:bodyPr/>
          <a:lstStyle>
            <a:lvl1pPr>
              <a:lnSpc>
                <a:spcPts val="4200"/>
              </a:lnSpc>
              <a:spcBef>
                <a:spcPts val="1134"/>
              </a:spcBef>
              <a:defRPr sz="3600" b="1">
                <a:solidFill>
                  <a:schemeClr val="bg2"/>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p:txBody>
      </p:sp>
    </p:spTree>
    <p:extLst>
      <p:ext uri="{BB962C8B-B14F-4D97-AF65-F5344CB8AC3E}">
        <p14:creationId xmlns:p14="http://schemas.microsoft.com/office/powerpoint/2010/main" val="34473620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Heading and Conte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marL="237600">
              <a:buClr>
                <a:schemeClr val="tx1"/>
              </a:buClr>
              <a:defRPr/>
            </a:lvl1pPr>
            <a:lvl2pPr>
              <a:buClr>
                <a:schemeClr val="tx1"/>
              </a:buClr>
              <a:defRPr/>
            </a:lvl2pPr>
            <a:lvl3pPr>
              <a:buClr>
                <a:schemeClr val="tx1"/>
              </a:buClr>
              <a:defRPr/>
            </a:lvl3pPr>
            <a:lvl4pPr>
              <a:buClr>
                <a:schemeClr val="tx1"/>
              </a:buClr>
              <a:defRPr/>
            </a:lvl4pPr>
            <a:lvl5pPr>
              <a:buClr>
                <a:schemeClr val="tx1"/>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Slide Number Placeholder 5"/>
          <p:cNvSpPr>
            <a:spLocks noGrp="1"/>
          </p:cNvSpPr>
          <p:nvPr>
            <p:ph type="sldNum" sz="quarter" idx="12"/>
          </p:nvPr>
        </p:nvSpPr>
        <p:spPr/>
        <p:txBody>
          <a:bodyPr/>
          <a:lstStyle/>
          <a:p>
            <a:fld id="{DDBE135E-2566-4748-853C-8A3B78F0FB00}" type="slidenum">
              <a:rPr lang="en-GB" smtClean="0"/>
              <a:t>‹#›</a:t>
            </a:fld>
            <a:endParaRPr lang="en-GB" dirty="0"/>
          </a:p>
        </p:txBody>
      </p:sp>
    </p:spTree>
    <p:extLst>
      <p:ext uri="{BB962C8B-B14F-4D97-AF65-F5344CB8AC3E}">
        <p14:creationId xmlns:p14="http://schemas.microsoft.com/office/powerpoint/2010/main" val="41210838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Heading and 2 Column Conte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346400" y="1306800"/>
            <a:ext cx="7197725" cy="1106189"/>
          </a:xfrm>
        </p:spPr>
        <p:txBody>
          <a:bodyPr anchor="t" anchorCtr="0"/>
          <a:lstStyle/>
          <a:p>
            <a:r>
              <a:rPr lang="en-US"/>
              <a:t>Click to edit Master title style</a:t>
            </a:r>
            <a:endParaRPr lang="en-GB"/>
          </a:p>
        </p:txBody>
      </p:sp>
      <p:sp>
        <p:nvSpPr>
          <p:cNvPr id="3" name="Content Placeholder 2"/>
          <p:cNvSpPr>
            <a:spLocks noGrp="1"/>
          </p:cNvSpPr>
          <p:nvPr>
            <p:ph idx="1"/>
          </p:nvPr>
        </p:nvSpPr>
        <p:spPr>
          <a:xfrm>
            <a:off x="1110812" y="2701823"/>
            <a:ext cx="8618976" cy="3756127"/>
          </a:xfrm>
        </p:spPr>
        <p:txBody>
          <a:bodyPr numCol="2" spcCol="162000"/>
          <a:lstStyle>
            <a:lvl1pPr marL="237600">
              <a:lnSpc>
                <a:spcPts val="2400"/>
              </a:lnSpc>
              <a:spcBef>
                <a:spcPts val="850"/>
              </a:spcBef>
              <a:defRPr sz="2000">
                <a:solidFill>
                  <a:schemeClr val="tx1"/>
                </a:solidFill>
                <a:latin typeface="Arial" panose="020B0604020202020204" pitchFamily="34" charset="0"/>
                <a:cs typeface="Arial" panose="020B0604020202020204" pitchFamily="34" charset="0"/>
              </a:defRPr>
            </a:lvl1pPr>
            <a:lvl2pPr>
              <a:lnSpc>
                <a:spcPts val="2400"/>
              </a:lnSpc>
              <a:spcBef>
                <a:spcPts val="567"/>
              </a:spcBef>
              <a:buClr>
                <a:schemeClr val="tx1"/>
              </a:buClr>
              <a:defRPr sz="2000">
                <a:solidFill>
                  <a:schemeClr val="tx1"/>
                </a:solidFill>
              </a:defRPr>
            </a:lvl2pPr>
            <a:lvl3pPr>
              <a:lnSpc>
                <a:spcPts val="2400"/>
              </a:lnSpc>
              <a:defRPr sz="2000">
                <a:solidFill>
                  <a:schemeClr val="bg1"/>
                </a:solidFill>
              </a:defRPr>
            </a:lvl3pPr>
            <a:lvl4pPr>
              <a:lnSpc>
                <a:spcPts val="2400"/>
              </a:lnSpc>
              <a:defRPr sz="2000">
                <a:solidFill>
                  <a:schemeClr val="bg1"/>
                </a:solidFill>
              </a:defRPr>
            </a:lvl4pPr>
            <a:lvl5pPr>
              <a:lnSpc>
                <a:spcPts val="2400"/>
              </a:lnSpc>
              <a:defRPr sz="2000">
                <a:solidFill>
                  <a:schemeClr val="bg1"/>
                </a:solidFill>
              </a:defRPr>
            </a:lvl5pPr>
          </a:lstStyle>
          <a:p>
            <a:pPr lvl="0"/>
            <a:r>
              <a:rPr lang="en-US"/>
              <a:t>Click to edit Master text styles</a:t>
            </a:r>
          </a:p>
          <a:p>
            <a:pPr lvl="1"/>
            <a:r>
              <a:rPr lang="en-US"/>
              <a:t>Second level</a:t>
            </a:r>
          </a:p>
        </p:txBody>
      </p:sp>
      <p:sp>
        <p:nvSpPr>
          <p:cNvPr id="6" name="Slide Number Placeholder 5"/>
          <p:cNvSpPr>
            <a:spLocks noGrp="1"/>
          </p:cNvSpPr>
          <p:nvPr>
            <p:ph type="sldNum" sz="quarter" idx="12"/>
          </p:nvPr>
        </p:nvSpPr>
        <p:spPr/>
        <p:txBody>
          <a:bodyPr/>
          <a:lstStyle/>
          <a:p>
            <a:fld id="{DDBE135E-2566-4748-853C-8A3B78F0FB00}" type="slidenum">
              <a:rPr lang="en-GB" smtClean="0"/>
              <a:t>‹#›</a:t>
            </a:fld>
            <a:endParaRPr lang="en-GB" dirty="0"/>
          </a:p>
        </p:txBody>
      </p:sp>
    </p:spTree>
    <p:extLst>
      <p:ext uri="{BB962C8B-B14F-4D97-AF65-F5344CB8AC3E}">
        <p14:creationId xmlns:p14="http://schemas.microsoft.com/office/powerpoint/2010/main" val="35457094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8000" y="453699"/>
            <a:ext cx="9669780" cy="765501"/>
          </a:xfrm>
        </p:spPr>
        <p:txBody>
          <a:bodyPr anchor="t" anchorCtr="0"/>
          <a:lstStyle>
            <a:lvl1pPr>
              <a:defRPr b="1">
                <a:solidFill>
                  <a:schemeClr val="bg2"/>
                </a:solidFill>
              </a:defRPr>
            </a:lvl1pPr>
          </a:lstStyle>
          <a:p>
            <a:r>
              <a:rPr lang="en-US"/>
              <a:t>Click to edit Master title style</a:t>
            </a:r>
            <a:endParaRPr lang="en-GB" dirty="0"/>
          </a:p>
        </p:txBody>
      </p:sp>
      <p:sp>
        <p:nvSpPr>
          <p:cNvPr id="5" name="Slide Number Placeholder 4"/>
          <p:cNvSpPr>
            <a:spLocks noGrp="1"/>
          </p:cNvSpPr>
          <p:nvPr>
            <p:ph type="sldNum" sz="quarter" idx="12"/>
          </p:nvPr>
        </p:nvSpPr>
        <p:spPr/>
        <p:txBody>
          <a:bodyPr/>
          <a:lstStyle/>
          <a:p>
            <a:fld id="{DDBE135E-2566-4748-853C-8A3B78F0FB00}" type="slidenum">
              <a:rPr lang="en-GB" smtClean="0"/>
              <a:t>‹#›</a:t>
            </a:fld>
            <a:endParaRPr lang="en-GB" dirty="0"/>
          </a:p>
        </p:txBody>
      </p:sp>
      <p:sp>
        <p:nvSpPr>
          <p:cNvPr id="6" name="Content Placeholder 5"/>
          <p:cNvSpPr>
            <a:spLocks noGrp="1"/>
          </p:cNvSpPr>
          <p:nvPr>
            <p:ph sz="quarter" idx="10"/>
          </p:nvPr>
        </p:nvSpPr>
        <p:spPr>
          <a:xfrm>
            <a:off x="508000" y="1296954"/>
            <a:ext cx="9669780" cy="5444103"/>
          </a:xfrm>
        </p:spPr>
        <p:txBody>
          <a:bodyPr/>
          <a:lstStyle>
            <a:lvl1pPr marL="347663" indent="-342900">
              <a:buFont typeface="Arial" panose="020B0604020202020204" pitchFamily="34" charset="0"/>
              <a:buChar char="•"/>
              <a:defRPr/>
            </a:lvl1p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33168408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with confidential information">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8000" y="453699"/>
            <a:ext cx="9669780" cy="765501"/>
          </a:xfrm>
        </p:spPr>
        <p:txBody>
          <a:bodyPr anchor="t" anchorCtr="0"/>
          <a:lstStyle>
            <a:lvl1pPr>
              <a:defRPr b="1">
                <a:solidFill>
                  <a:schemeClr val="bg2"/>
                </a:solidFill>
              </a:defRPr>
            </a:lvl1pPr>
          </a:lstStyle>
          <a:p>
            <a:r>
              <a:rPr lang="en-US"/>
              <a:t>Click to edit Master title style</a:t>
            </a:r>
            <a:endParaRPr lang="en-GB" dirty="0"/>
          </a:p>
        </p:txBody>
      </p:sp>
      <p:sp>
        <p:nvSpPr>
          <p:cNvPr id="5" name="Slide Number Placeholder 4"/>
          <p:cNvSpPr>
            <a:spLocks noGrp="1"/>
          </p:cNvSpPr>
          <p:nvPr>
            <p:ph type="sldNum" sz="quarter" idx="12"/>
          </p:nvPr>
        </p:nvSpPr>
        <p:spPr/>
        <p:txBody>
          <a:bodyPr/>
          <a:lstStyle/>
          <a:p>
            <a:fld id="{DDBE135E-2566-4748-853C-8A3B78F0FB00}" type="slidenum">
              <a:rPr lang="en-GB" smtClean="0"/>
              <a:t>‹#›</a:t>
            </a:fld>
            <a:endParaRPr lang="en-GB" dirty="0"/>
          </a:p>
        </p:txBody>
      </p:sp>
      <p:sp>
        <p:nvSpPr>
          <p:cNvPr id="6" name="Content Placeholder 5"/>
          <p:cNvSpPr>
            <a:spLocks noGrp="1"/>
          </p:cNvSpPr>
          <p:nvPr>
            <p:ph sz="quarter" idx="10"/>
          </p:nvPr>
        </p:nvSpPr>
        <p:spPr>
          <a:xfrm>
            <a:off x="508000" y="1296954"/>
            <a:ext cx="9669780" cy="5444103"/>
          </a:xfrm>
        </p:spPr>
        <p:txBody>
          <a:bodyPr/>
          <a:lstStyle>
            <a:lvl1pPr marL="347663" indent="-342900">
              <a:buFont typeface="Arial" panose="020B0604020202020204" pitchFamily="34" charset="0"/>
              <a:buChar char="•"/>
              <a:defRPr/>
            </a:lvl1pPr>
          </a:lstStyle>
          <a:p>
            <a:pPr lvl="0"/>
            <a:r>
              <a:rPr lang="en-US"/>
              <a:t>Click to edit Master text styles</a:t>
            </a:r>
          </a:p>
          <a:p>
            <a:pPr lvl="1"/>
            <a:r>
              <a:rPr lang="en-US"/>
              <a:t>Second level</a:t>
            </a:r>
          </a:p>
          <a:p>
            <a:pPr lvl="2"/>
            <a:r>
              <a:rPr lang="en-US"/>
              <a:t>Third level</a:t>
            </a:r>
          </a:p>
          <a:p>
            <a:pPr lvl="3"/>
            <a:r>
              <a:rPr lang="en-US"/>
              <a:t>Fourth level</a:t>
            </a:r>
          </a:p>
        </p:txBody>
      </p:sp>
      <p:sp>
        <p:nvSpPr>
          <p:cNvPr id="7" name="TextBox 6"/>
          <p:cNvSpPr txBox="1"/>
          <p:nvPr userDrawn="1"/>
        </p:nvSpPr>
        <p:spPr>
          <a:xfrm>
            <a:off x="4525198" y="0"/>
            <a:ext cx="1653017" cy="329962"/>
          </a:xfrm>
          <a:prstGeom prst="rect">
            <a:avLst/>
          </a:prstGeom>
          <a:solidFill>
            <a:schemeClr val="bg2"/>
          </a:solidFill>
        </p:spPr>
        <p:txBody>
          <a:bodyPr wrap="none" rtlCol="0">
            <a:spAutoFit/>
          </a:bodyPr>
          <a:lstStyle/>
          <a:p>
            <a:r>
              <a:rPr lang="en-GB" sz="1544" b="1" dirty="0">
                <a:solidFill>
                  <a:schemeClr val="bg1"/>
                </a:solidFill>
                <a:latin typeface="Arial" panose="020B0604020202020204" pitchFamily="34" charset="0"/>
                <a:cs typeface="Arial" panose="020B0604020202020204" pitchFamily="34" charset="0"/>
              </a:rPr>
              <a:t>CONFIDENTIAL</a:t>
            </a:r>
          </a:p>
        </p:txBody>
      </p:sp>
    </p:spTree>
    <p:extLst>
      <p:ext uri="{BB962C8B-B14F-4D97-AF65-F5344CB8AC3E}">
        <p14:creationId xmlns:p14="http://schemas.microsoft.com/office/powerpoint/2010/main" val="22228805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xt &amp; graphic">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8000" y="453699"/>
            <a:ext cx="9669780" cy="765501"/>
          </a:xfrm>
        </p:spPr>
        <p:txBody>
          <a:bodyPr anchor="t" anchorCtr="0"/>
          <a:lstStyle>
            <a:lvl1pPr>
              <a:defRPr b="1">
                <a:solidFill>
                  <a:schemeClr val="bg2"/>
                </a:solidFill>
              </a:defRPr>
            </a:lvl1pPr>
          </a:lstStyle>
          <a:p>
            <a:r>
              <a:rPr lang="en-US"/>
              <a:t>Click to edit Master title style</a:t>
            </a:r>
            <a:endParaRPr lang="en-GB" dirty="0"/>
          </a:p>
        </p:txBody>
      </p:sp>
      <p:sp>
        <p:nvSpPr>
          <p:cNvPr id="5" name="Slide Number Placeholder 4"/>
          <p:cNvSpPr>
            <a:spLocks noGrp="1"/>
          </p:cNvSpPr>
          <p:nvPr>
            <p:ph type="sldNum" sz="quarter" idx="12"/>
          </p:nvPr>
        </p:nvSpPr>
        <p:spPr/>
        <p:txBody>
          <a:bodyPr/>
          <a:lstStyle/>
          <a:p>
            <a:fld id="{DDBE135E-2566-4748-853C-8A3B78F0FB00}" type="slidenum">
              <a:rPr lang="en-GB" smtClean="0"/>
              <a:t>‹#›</a:t>
            </a:fld>
            <a:endParaRPr lang="en-GB" dirty="0"/>
          </a:p>
        </p:txBody>
      </p:sp>
      <p:sp>
        <p:nvSpPr>
          <p:cNvPr id="6" name="Content Placeholder 5"/>
          <p:cNvSpPr>
            <a:spLocks noGrp="1"/>
          </p:cNvSpPr>
          <p:nvPr>
            <p:ph sz="quarter" idx="10"/>
          </p:nvPr>
        </p:nvSpPr>
        <p:spPr>
          <a:xfrm>
            <a:off x="508000" y="1296954"/>
            <a:ext cx="4759325" cy="5444103"/>
          </a:xfrm>
        </p:spPr>
        <p:txBody>
          <a:bodyPr/>
          <a:lstStyle>
            <a:lvl1pPr marL="347663" indent="-342900">
              <a:buFont typeface="Arial" panose="020B0604020202020204" pitchFamily="34" charset="0"/>
              <a:buChar char="•"/>
              <a:defRPr>
                <a:latin typeface="Lato" panose="020F0502020204030203" pitchFamily="34" charset="0"/>
                <a:ea typeface="Lato" panose="020F0502020204030203" pitchFamily="34" charset="0"/>
                <a:cs typeface="Lato" panose="020F0502020204030203" pitchFamily="34" charset="0"/>
              </a:defRPr>
            </a:lvl1pPr>
            <a:lvl2pPr>
              <a:defRPr>
                <a:latin typeface="Lato" panose="020F0502020204030203" pitchFamily="34" charset="0"/>
                <a:ea typeface="Lato" panose="020F0502020204030203" pitchFamily="34" charset="0"/>
                <a:cs typeface="Lato" panose="020F0502020204030203" pitchFamily="34" charset="0"/>
              </a:defRPr>
            </a:lvl2pPr>
            <a:lvl3pPr>
              <a:defRPr>
                <a:latin typeface="Lato" panose="020F0502020204030203" pitchFamily="34" charset="0"/>
                <a:ea typeface="Lato" panose="020F0502020204030203" pitchFamily="34" charset="0"/>
                <a:cs typeface="Lato" panose="020F0502020204030203" pitchFamily="34" charset="0"/>
              </a:defRPr>
            </a:lvl3pPr>
            <a:lvl4pPr>
              <a:defRPr>
                <a:latin typeface="Lato" panose="020F0502020204030203" pitchFamily="34" charset="0"/>
                <a:ea typeface="Lato" panose="020F0502020204030203" pitchFamily="34" charset="0"/>
                <a:cs typeface="Lato" panose="020F0502020204030203" pitchFamily="34" charset="0"/>
              </a:defRPr>
            </a:lvl4pPr>
          </a:lstStyle>
          <a:p>
            <a:pPr lvl="0"/>
            <a:r>
              <a:rPr lang="en-US"/>
              <a:t>Click to edit Master text styles</a:t>
            </a:r>
          </a:p>
          <a:p>
            <a:pPr lvl="1"/>
            <a:r>
              <a:rPr lang="en-US"/>
              <a:t>Second level</a:t>
            </a:r>
          </a:p>
          <a:p>
            <a:pPr lvl="2"/>
            <a:r>
              <a:rPr lang="en-US"/>
              <a:t>Third level</a:t>
            </a:r>
          </a:p>
          <a:p>
            <a:pPr lvl="3"/>
            <a:r>
              <a:rPr lang="en-US"/>
              <a:t>Fourth level</a:t>
            </a:r>
          </a:p>
        </p:txBody>
      </p:sp>
      <p:sp>
        <p:nvSpPr>
          <p:cNvPr id="7" name="Content Placeholder 10"/>
          <p:cNvSpPr>
            <a:spLocks noGrp="1"/>
          </p:cNvSpPr>
          <p:nvPr>
            <p:ph sz="quarter" idx="11" hasCustomPrompt="1"/>
          </p:nvPr>
        </p:nvSpPr>
        <p:spPr>
          <a:xfrm>
            <a:off x="5447989" y="1315616"/>
            <a:ext cx="4729791" cy="5425441"/>
          </a:xfrm>
        </p:spPr>
        <p:txBody>
          <a:bodyPr/>
          <a:lstStyle>
            <a:lvl1pPr marL="0" indent="0">
              <a:buNone/>
              <a:defRPr sz="2400">
                <a:latin typeface="Arial" panose="020B0604020202020204" pitchFamily="34" charset="0"/>
                <a:cs typeface="Arial" panose="020B0604020202020204" pitchFamily="34" charset="0"/>
              </a:defRPr>
            </a:lvl1pPr>
          </a:lstStyle>
          <a:p>
            <a:pPr lvl="0"/>
            <a:r>
              <a:rPr lang="en-GB" dirty="0"/>
              <a:t>Placeholder for image/chart</a:t>
            </a:r>
          </a:p>
          <a:p>
            <a:pPr lvl="0"/>
            <a:r>
              <a:rPr lang="en-GB" dirty="0"/>
              <a:t>(click icons below)</a:t>
            </a:r>
          </a:p>
        </p:txBody>
      </p:sp>
    </p:spTree>
    <p:extLst>
      <p:ext uri="{BB962C8B-B14F-4D97-AF65-F5344CB8AC3E}">
        <p14:creationId xmlns:p14="http://schemas.microsoft.com/office/powerpoint/2010/main" val="26303289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xt &amp; graphic with confidential information">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8000" y="453699"/>
            <a:ext cx="9669780" cy="765501"/>
          </a:xfrm>
        </p:spPr>
        <p:txBody>
          <a:bodyPr anchor="t" anchorCtr="0"/>
          <a:lstStyle>
            <a:lvl1pPr>
              <a:defRPr b="1">
                <a:solidFill>
                  <a:schemeClr val="bg2"/>
                </a:solidFill>
              </a:defRPr>
            </a:lvl1pPr>
          </a:lstStyle>
          <a:p>
            <a:r>
              <a:rPr lang="en-US"/>
              <a:t>Click to edit Master title style</a:t>
            </a:r>
            <a:endParaRPr lang="en-GB" dirty="0"/>
          </a:p>
        </p:txBody>
      </p:sp>
      <p:sp>
        <p:nvSpPr>
          <p:cNvPr id="5" name="Slide Number Placeholder 4"/>
          <p:cNvSpPr>
            <a:spLocks noGrp="1"/>
          </p:cNvSpPr>
          <p:nvPr>
            <p:ph type="sldNum" sz="quarter" idx="12"/>
          </p:nvPr>
        </p:nvSpPr>
        <p:spPr/>
        <p:txBody>
          <a:bodyPr/>
          <a:lstStyle/>
          <a:p>
            <a:fld id="{DDBE135E-2566-4748-853C-8A3B78F0FB00}" type="slidenum">
              <a:rPr lang="en-GB" smtClean="0"/>
              <a:t>‹#›</a:t>
            </a:fld>
            <a:endParaRPr lang="en-GB" dirty="0"/>
          </a:p>
        </p:txBody>
      </p:sp>
      <p:sp>
        <p:nvSpPr>
          <p:cNvPr id="6" name="Content Placeholder 5"/>
          <p:cNvSpPr>
            <a:spLocks noGrp="1"/>
          </p:cNvSpPr>
          <p:nvPr>
            <p:ph sz="quarter" idx="10"/>
          </p:nvPr>
        </p:nvSpPr>
        <p:spPr>
          <a:xfrm>
            <a:off x="508000" y="1296954"/>
            <a:ext cx="4759325" cy="5444103"/>
          </a:xfrm>
        </p:spPr>
        <p:txBody>
          <a:bodyPr/>
          <a:lstStyle>
            <a:lvl1pPr marL="347663" indent="-342900">
              <a:buFont typeface="Arial" panose="020B0604020202020204" pitchFamily="34" charset="0"/>
              <a:buChar char="•"/>
              <a:defRPr/>
            </a:lvl1pPr>
          </a:lstStyle>
          <a:p>
            <a:pPr lvl="0"/>
            <a:r>
              <a:rPr lang="en-US"/>
              <a:t>Click to edit Master text styles</a:t>
            </a:r>
          </a:p>
          <a:p>
            <a:pPr lvl="1"/>
            <a:r>
              <a:rPr lang="en-US"/>
              <a:t>Second level</a:t>
            </a:r>
          </a:p>
          <a:p>
            <a:pPr lvl="2"/>
            <a:r>
              <a:rPr lang="en-US"/>
              <a:t>Third level</a:t>
            </a:r>
          </a:p>
          <a:p>
            <a:pPr lvl="3"/>
            <a:r>
              <a:rPr lang="en-US"/>
              <a:t>Fourth level</a:t>
            </a:r>
          </a:p>
        </p:txBody>
      </p:sp>
      <p:sp>
        <p:nvSpPr>
          <p:cNvPr id="7" name="Content Placeholder 10"/>
          <p:cNvSpPr>
            <a:spLocks noGrp="1"/>
          </p:cNvSpPr>
          <p:nvPr>
            <p:ph sz="quarter" idx="11" hasCustomPrompt="1"/>
          </p:nvPr>
        </p:nvSpPr>
        <p:spPr>
          <a:xfrm>
            <a:off x="5447989" y="1315616"/>
            <a:ext cx="4729791" cy="5425441"/>
          </a:xfrm>
        </p:spPr>
        <p:txBody>
          <a:bodyPr/>
          <a:lstStyle>
            <a:lvl1pPr marL="0" indent="0">
              <a:buNone/>
              <a:defRPr sz="2400">
                <a:latin typeface="Arial" panose="020B0604020202020204" pitchFamily="34" charset="0"/>
                <a:cs typeface="Arial" panose="020B0604020202020204" pitchFamily="34" charset="0"/>
              </a:defRPr>
            </a:lvl1pPr>
          </a:lstStyle>
          <a:p>
            <a:pPr lvl="0"/>
            <a:r>
              <a:rPr lang="en-GB" dirty="0"/>
              <a:t>Placeholder for image/chart</a:t>
            </a:r>
          </a:p>
          <a:p>
            <a:pPr lvl="0"/>
            <a:r>
              <a:rPr lang="en-GB" dirty="0"/>
              <a:t>(click icons below)</a:t>
            </a:r>
          </a:p>
        </p:txBody>
      </p:sp>
      <p:sp>
        <p:nvSpPr>
          <p:cNvPr id="8" name="TextBox 7"/>
          <p:cNvSpPr txBox="1"/>
          <p:nvPr userDrawn="1"/>
        </p:nvSpPr>
        <p:spPr>
          <a:xfrm>
            <a:off x="4525198" y="0"/>
            <a:ext cx="1653017" cy="329962"/>
          </a:xfrm>
          <a:prstGeom prst="rect">
            <a:avLst/>
          </a:prstGeom>
          <a:solidFill>
            <a:schemeClr val="bg2"/>
          </a:solidFill>
        </p:spPr>
        <p:txBody>
          <a:bodyPr wrap="none" rtlCol="0">
            <a:spAutoFit/>
          </a:bodyPr>
          <a:lstStyle/>
          <a:p>
            <a:r>
              <a:rPr lang="en-GB" sz="1544" b="1" dirty="0">
                <a:solidFill>
                  <a:schemeClr val="bg1"/>
                </a:solidFill>
                <a:latin typeface="Arial" panose="020B0604020202020204" pitchFamily="34" charset="0"/>
                <a:cs typeface="Arial" panose="020B0604020202020204" pitchFamily="34" charset="0"/>
              </a:rPr>
              <a:t>CONFIDENTIAL</a:t>
            </a:r>
          </a:p>
        </p:txBody>
      </p:sp>
    </p:spTree>
    <p:extLst>
      <p:ext uri="{BB962C8B-B14F-4D97-AF65-F5344CB8AC3E}">
        <p14:creationId xmlns:p14="http://schemas.microsoft.com/office/powerpoint/2010/main" val="3404778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46400" y="1306800"/>
            <a:ext cx="7197725" cy="1101426"/>
          </a:xfrm>
          <a:prstGeom prst="rect">
            <a:avLst/>
          </a:prstGeom>
        </p:spPr>
        <p:txBody>
          <a:bodyPr vert="horz" lIns="0" tIns="0" rIns="0" bIns="0" rtlCol="0" anchor="t" anchorCtr="0">
            <a:noAutofit/>
          </a:bodyPr>
          <a:lstStyle/>
          <a:p>
            <a:r>
              <a:rPr lang="en-US"/>
              <a:t>Click to edit Master title style</a:t>
            </a:r>
            <a:endParaRPr lang="en-GB" dirty="0"/>
          </a:p>
        </p:txBody>
      </p:sp>
      <p:sp>
        <p:nvSpPr>
          <p:cNvPr id="3" name="Text Placeholder 2"/>
          <p:cNvSpPr>
            <a:spLocks noGrp="1"/>
          </p:cNvSpPr>
          <p:nvPr>
            <p:ph type="body" idx="1"/>
          </p:nvPr>
        </p:nvSpPr>
        <p:spPr>
          <a:xfrm>
            <a:off x="1110812" y="2996927"/>
            <a:ext cx="7433113" cy="2756173"/>
          </a:xfrm>
          <a:prstGeom prst="rect">
            <a:avLst/>
          </a:prstGeom>
        </p:spPr>
        <p:txBody>
          <a:bodyPr vert="horz" lIns="0" tIns="0" rIns="0" bIns="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Slide Number Placeholder 5"/>
          <p:cNvSpPr>
            <a:spLocks noGrp="1"/>
          </p:cNvSpPr>
          <p:nvPr>
            <p:ph type="sldNum" sz="quarter" idx="4"/>
          </p:nvPr>
        </p:nvSpPr>
        <p:spPr>
          <a:xfrm>
            <a:off x="9677400" y="6930281"/>
            <a:ext cx="500380" cy="333663"/>
          </a:xfrm>
          <a:prstGeom prst="rect">
            <a:avLst/>
          </a:prstGeom>
        </p:spPr>
        <p:txBody>
          <a:bodyPr vert="horz" lIns="0" tIns="0" rIns="0" bIns="0" rtlCol="0" anchor="b" anchorCtr="0"/>
          <a:lstStyle>
            <a:lvl1pPr algn="r">
              <a:defRPr sz="1400" b="1">
                <a:solidFill>
                  <a:schemeClr val="tx1"/>
                </a:solidFill>
                <a:latin typeface="Arial" panose="020B0604020202020204" pitchFamily="34" charset="0"/>
                <a:cs typeface="Arial" panose="020B0604020202020204" pitchFamily="34" charset="0"/>
              </a:defRPr>
            </a:lvl1pPr>
          </a:lstStyle>
          <a:p>
            <a:fld id="{DDBE135E-2566-4748-853C-8A3B78F0FB00}" type="slidenum">
              <a:rPr lang="en-GB" smtClean="0"/>
              <a:pPr/>
              <a:t>‹#›</a:t>
            </a:fld>
            <a:endParaRPr lang="en-GB" dirty="0"/>
          </a:p>
        </p:txBody>
      </p:sp>
      <p:pic>
        <p:nvPicPr>
          <p:cNvPr id="9" name="Picture 8"/>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537717" y="6987026"/>
            <a:ext cx="664464" cy="222504"/>
          </a:xfrm>
          <a:prstGeom prst="rect">
            <a:avLst/>
          </a:prstGeom>
        </p:spPr>
      </p:pic>
    </p:spTree>
    <p:extLst>
      <p:ext uri="{BB962C8B-B14F-4D97-AF65-F5344CB8AC3E}">
        <p14:creationId xmlns:p14="http://schemas.microsoft.com/office/powerpoint/2010/main" val="1071066575"/>
      </p:ext>
    </p:extLst>
  </p:cSld>
  <p:clrMap bg1="lt1" tx1="dk1" bg2="lt2" tx2="dk2" accent1="accent1" accent2="accent2" accent3="accent3" accent4="accent4" accent5="accent5" accent6="accent6" hlink="hlink" folHlink="folHlink"/>
  <p:sldLayoutIdLst>
    <p:sldLayoutId id="2147483649" r:id="rId1"/>
    <p:sldLayoutId id="2147483657" r:id="rId2"/>
    <p:sldLayoutId id="2147483656" r:id="rId3"/>
    <p:sldLayoutId id="2147483650" r:id="rId4"/>
    <p:sldLayoutId id="2147483662" r:id="rId5"/>
    <p:sldLayoutId id="2147483670" r:id="rId6"/>
    <p:sldLayoutId id="2147483671" r:id="rId7"/>
    <p:sldLayoutId id="2147483672" r:id="rId8"/>
    <p:sldLayoutId id="2147483673" r:id="rId9"/>
  </p:sldLayoutIdLst>
  <p:hf hdr="0" ftr="0" dt="0"/>
  <p:txStyles>
    <p:titleStyle>
      <a:lvl1pPr algn="l" defTabSz="1043056" rtl="0" eaLnBrk="1" latinLnBrk="0" hangingPunct="1">
        <a:lnSpc>
          <a:spcPts val="4200"/>
        </a:lnSpc>
        <a:spcBef>
          <a:spcPct val="0"/>
        </a:spcBef>
        <a:buNone/>
        <a:defRPr sz="3600" b="1" kern="1200">
          <a:solidFill>
            <a:schemeClr val="bg2"/>
          </a:solidFill>
          <a:latin typeface="Arial" panose="020B0604020202020204" pitchFamily="34" charset="0"/>
          <a:ea typeface="+mj-ea"/>
          <a:cs typeface="Arial" panose="020B0604020202020204" pitchFamily="34" charset="0"/>
        </a:defRPr>
      </a:lvl1pPr>
    </p:titleStyle>
    <p:bodyStyle>
      <a:lvl1pPr marL="4763" indent="0" algn="l" defTabSz="1043056" rtl="0" eaLnBrk="1" latinLnBrk="0" hangingPunct="1">
        <a:lnSpc>
          <a:spcPct val="100000"/>
        </a:lnSpc>
        <a:spcBef>
          <a:spcPts val="850"/>
        </a:spcBef>
        <a:buClr>
          <a:schemeClr val="tx1"/>
        </a:buClr>
        <a:buFont typeface="Arial" pitchFamily="34" charset="0"/>
        <a:buNone/>
        <a:defRPr sz="2400" kern="1200">
          <a:solidFill>
            <a:schemeClr val="tx1"/>
          </a:solidFill>
          <a:latin typeface="Arial" panose="020B0604020202020204" pitchFamily="34" charset="0"/>
          <a:ea typeface="+mn-ea"/>
          <a:cs typeface="Arial" panose="020B0604020202020204" pitchFamily="34" charset="0"/>
        </a:defRPr>
      </a:lvl1pPr>
      <a:lvl2pPr marL="628650" indent="-266700" algn="l" defTabSz="1043056" rtl="0" eaLnBrk="1" latinLnBrk="0" hangingPunct="1">
        <a:lnSpc>
          <a:spcPct val="100000"/>
        </a:lnSpc>
        <a:spcBef>
          <a:spcPts val="850"/>
        </a:spcBef>
        <a:buClr>
          <a:schemeClr val="tx1"/>
        </a:buClr>
        <a:buSzPct val="95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953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1620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1438275" indent="-276225" algn="l" defTabSz="1043056" rtl="0" eaLnBrk="1" latinLnBrk="0" hangingPunct="1">
        <a:lnSpc>
          <a:spcPct val="100000"/>
        </a:lnSpc>
        <a:spcBef>
          <a:spcPts val="850"/>
        </a:spcBef>
        <a:buClr>
          <a:schemeClr val="tx1"/>
        </a:buClr>
        <a:buFont typeface="Lato" panose="020F0502020204030203"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p:bodyStyle>
    <p:otherStyle>
      <a:defPPr>
        <a:defRPr lang="en-US"/>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381" userDrawn="1">
          <p15:clr>
            <a:srgbClr val="F26B43"/>
          </p15:clr>
        </p15:guide>
        <p15:guide id="2" pos="336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53612" y="2982328"/>
            <a:ext cx="9383395" cy="702589"/>
          </a:xfrm>
        </p:spPr>
        <p:txBody>
          <a:bodyPr/>
          <a:lstStyle/>
          <a:p>
            <a:r>
              <a:rPr lang="en-US" sz="3800" b="1" dirty="0"/>
              <a:t>Lead team presentation</a:t>
            </a:r>
          </a:p>
        </p:txBody>
      </p:sp>
      <p:sp>
        <p:nvSpPr>
          <p:cNvPr id="3" name="Subtitle 2"/>
          <p:cNvSpPr>
            <a:spLocks noGrp="1"/>
          </p:cNvSpPr>
          <p:nvPr>
            <p:ph type="subTitle" idx="1"/>
          </p:nvPr>
        </p:nvSpPr>
        <p:spPr>
          <a:xfrm>
            <a:off x="553612" y="3798039"/>
            <a:ext cx="9239993" cy="2829857"/>
          </a:xfrm>
        </p:spPr>
        <p:txBody>
          <a:bodyPr/>
          <a:lstStyle/>
          <a:p>
            <a:pPr>
              <a:lnSpc>
                <a:spcPct val="130000"/>
              </a:lnSpc>
            </a:pPr>
            <a:r>
              <a:rPr lang="en-US" sz="2400" dirty="0"/>
              <a:t>Rebecca </a:t>
            </a:r>
            <a:r>
              <a:rPr lang="en-US" sz="2400" dirty="0" err="1"/>
              <a:t>Harmston</a:t>
            </a:r>
            <a:r>
              <a:rPr lang="en-US" sz="2400" dirty="0"/>
              <a:t>, David Bowen, Peter Hall</a:t>
            </a:r>
          </a:p>
          <a:p>
            <a:pPr>
              <a:lnSpc>
                <a:spcPct val="130000"/>
              </a:lnSpc>
            </a:pPr>
            <a:r>
              <a:rPr lang="en-US" sz="2400" dirty="0"/>
              <a:t>ERG: </a:t>
            </a:r>
            <a:r>
              <a:rPr lang="en-US" sz="2400" dirty="0" err="1"/>
              <a:t>Kleijnen</a:t>
            </a:r>
            <a:r>
              <a:rPr lang="en-US" sz="2400" dirty="0"/>
              <a:t> Systematic Reviews </a:t>
            </a:r>
          </a:p>
          <a:p>
            <a:pPr>
              <a:lnSpc>
                <a:spcPct val="130000"/>
              </a:lnSpc>
            </a:pPr>
            <a:r>
              <a:rPr lang="en-US" sz="2400" dirty="0"/>
              <a:t>Technical team: Gary McVeigh, Lucy Beggs, Victoria Kelly, Jasdeep Hayre, Linda Landells</a:t>
            </a:r>
          </a:p>
          <a:p>
            <a:pPr>
              <a:lnSpc>
                <a:spcPct val="130000"/>
              </a:lnSpc>
            </a:pPr>
            <a:r>
              <a:rPr lang="en-US" sz="2400" dirty="0"/>
              <a:t>Company: AstraZeneca</a:t>
            </a:r>
          </a:p>
          <a:p>
            <a:pPr>
              <a:lnSpc>
                <a:spcPct val="130000"/>
              </a:lnSpc>
            </a:pPr>
            <a:r>
              <a:rPr lang="en-US" sz="2400" dirty="0"/>
              <a:t>14</a:t>
            </a:r>
            <a:r>
              <a:rPr lang="en-US" sz="2400" baseline="30000" dirty="0"/>
              <a:t>th</a:t>
            </a:r>
            <a:r>
              <a:rPr lang="en-US" sz="2400" dirty="0"/>
              <a:t> February 2019</a:t>
            </a:r>
          </a:p>
        </p:txBody>
      </p:sp>
      <p:sp>
        <p:nvSpPr>
          <p:cNvPr id="4" name="Text Placeholder 3"/>
          <p:cNvSpPr>
            <a:spLocks noGrp="1"/>
          </p:cNvSpPr>
          <p:nvPr>
            <p:ph type="body" sz="quarter" idx="13"/>
          </p:nvPr>
        </p:nvSpPr>
        <p:spPr>
          <a:xfrm>
            <a:off x="553612" y="1405864"/>
            <a:ext cx="9166265" cy="653545"/>
          </a:xfrm>
        </p:spPr>
        <p:txBody>
          <a:bodyPr/>
          <a:lstStyle/>
          <a:p>
            <a:pPr>
              <a:lnSpc>
                <a:spcPct val="100000"/>
              </a:lnSpc>
            </a:pPr>
            <a:r>
              <a:rPr lang="en-GB" sz="3200" dirty="0"/>
              <a:t>Durvalumab for maintenance treatment of </a:t>
            </a:r>
            <a:r>
              <a:rPr lang="en-GB" sz="3200" dirty="0" err="1"/>
              <a:t>unresectable</a:t>
            </a:r>
            <a:r>
              <a:rPr lang="en-GB" sz="3200" dirty="0"/>
              <a:t> non-small cell lung cancer after platinum-based </a:t>
            </a:r>
            <a:r>
              <a:rPr lang="en-GB" sz="3200" dirty="0" err="1"/>
              <a:t>chemoradiation</a:t>
            </a:r>
            <a:endParaRPr lang="en-GB" sz="3200" dirty="0"/>
          </a:p>
        </p:txBody>
      </p:sp>
    </p:spTree>
    <p:extLst>
      <p:ext uri="{BB962C8B-B14F-4D97-AF65-F5344CB8AC3E}">
        <p14:creationId xmlns:p14="http://schemas.microsoft.com/office/powerpoint/2010/main" val="19747959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7999" y="453699"/>
            <a:ext cx="9788525" cy="765501"/>
          </a:xfrm>
        </p:spPr>
        <p:txBody>
          <a:bodyPr/>
          <a:lstStyle/>
          <a:p>
            <a:pPr defTabSz="942975"/>
            <a:r>
              <a:rPr lang="en-GB" sz="3000" dirty="0">
                <a:solidFill>
                  <a:schemeClr val="accent1"/>
                </a:solidFill>
              </a:rPr>
              <a:t>Issue 2: </a:t>
            </a:r>
            <a:r>
              <a:rPr lang="en-GB" sz="3000" b="0" dirty="0"/>
              <a:t>Treatment effect duration (1)</a:t>
            </a:r>
          </a:p>
        </p:txBody>
      </p:sp>
      <p:sp>
        <p:nvSpPr>
          <p:cNvPr id="3" name="Slide Number Placeholder 2"/>
          <p:cNvSpPr>
            <a:spLocks noGrp="1"/>
          </p:cNvSpPr>
          <p:nvPr>
            <p:ph type="sldNum" sz="quarter" idx="12"/>
          </p:nvPr>
        </p:nvSpPr>
        <p:spPr/>
        <p:txBody>
          <a:bodyPr/>
          <a:lstStyle/>
          <a:p>
            <a:fld id="{DDBE135E-2566-4748-853C-8A3B78F0FB00}" type="slidenum">
              <a:rPr lang="en-GB" smtClean="0"/>
              <a:t>10</a:t>
            </a:fld>
            <a:endParaRPr lang="en-GB" dirty="0"/>
          </a:p>
        </p:txBody>
      </p:sp>
      <p:sp>
        <p:nvSpPr>
          <p:cNvPr id="4" name="Content Placeholder 3"/>
          <p:cNvSpPr>
            <a:spLocks noGrp="1"/>
          </p:cNvSpPr>
          <p:nvPr>
            <p:ph sz="quarter" idx="10"/>
          </p:nvPr>
        </p:nvSpPr>
        <p:spPr>
          <a:xfrm>
            <a:off x="507999" y="1381360"/>
            <a:ext cx="9669780" cy="1358697"/>
          </a:xfrm>
        </p:spPr>
        <p:txBody>
          <a:bodyPr/>
          <a:lstStyle/>
          <a:p>
            <a:pPr>
              <a:spcBef>
                <a:spcPts val="600"/>
              </a:spcBef>
            </a:pPr>
            <a:r>
              <a:rPr lang="en-GB" sz="1800" dirty="0"/>
              <a:t>Company’s original base-case assumed 10 year treatment effect duration </a:t>
            </a:r>
          </a:p>
          <a:p>
            <a:pPr>
              <a:spcBef>
                <a:spcPts val="600"/>
              </a:spcBef>
            </a:pPr>
            <a:r>
              <a:rPr lang="en-GB" sz="1800" dirty="0"/>
              <a:t>Clinical expert advice indicated that treatment effect duration of up to 5 years is realistic</a:t>
            </a:r>
          </a:p>
          <a:p>
            <a:pPr>
              <a:spcBef>
                <a:spcPts val="600"/>
              </a:spcBef>
            </a:pPr>
            <a:r>
              <a:rPr lang="en-GB" sz="1800" dirty="0"/>
              <a:t>Previous NSCLC appraisals in the advanced setting assume 3-5 year treatment effect duration </a:t>
            </a:r>
            <a:r>
              <a:rPr lang="en-GB" sz="1800" dirty="0">
                <a:sym typeface="Wingdings" panose="05000000000000000000" pitchFamily="2" charset="2"/>
              </a:rPr>
              <a:t> t</a:t>
            </a:r>
            <a:r>
              <a:rPr lang="en-GB" sz="1800" dirty="0"/>
              <a:t>hese appraisals have typically had 2 year stopping rule (rather than 1 year)</a:t>
            </a:r>
          </a:p>
          <a:p>
            <a:r>
              <a:rPr lang="en-GB" sz="1800" dirty="0"/>
              <a:t>Some choices of extrapolation lead to counter-intuitive results, where decreasing the treatment effect duration decreases the ICER </a:t>
            </a:r>
          </a:p>
          <a:p>
            <a:r>
              <a:rPr lang="en-GB" sz="1800" dirty="0"/>
              <a:t>These counter-intuitive results happens in scenarios where the hazard functions for treatment arms cross, and the treatment effect duration is varied around this point</a:t>
            </a:r>
          </a:p>
          <a:p>
            <a:pPr>
              <a:spcBef>
                <a:spcPts val="600"/>
              </a:spcBef>
            </a:pPr>
            <a:endParaRPr lang="en-GB" sz="1800" dirty="0"/>
          </a:p>
          <a:p>
            <a:pPr marL="4763" indent="0">
              <a:spcBef>
                <a:spcPts val="600"/>
              </a:spcBef>
              <a:buNone/>
            </a:pPr>
            <a:endParaRPr lang="en-GB" sz="1800" dirty="0"/>
          </a:p>
        </p:txBody>
      </p:sp>
      <p:sp>
        <p:nvSpPr>
          <p:cNvPr id="18" name="Rectangle 17"/>
          <p:cNvSpPr/>
          <p:nvPr/>
        </p:nvSpPr>
        <p:spPr>
          <a:xfrm>
            <a:off x="507999" y="4355184"/>
            <a:ext cx="9669780" cy="2318222"/>
          </a:xfrm>
          <a:prstGeom prst="rect">
            <a:avLst/>
          </a:prstGeom>
          <a:solidFill>
            <a:schemeClr val="accent6">
              <a:lumMod val="40000"/>
              <a:lumOff val="60000"/>
            </a:schemeClr>
          </a:solidFill>
          <a:ln w="317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763">
              <a:spcBef>
                <a:spcPts val="600"/>
              </a:spcBef>
              <a:buClr>
                <a:schemeClr val="tx1"/>
              </a:buClr>
            </a:pPr>
            <a:r>
              <a:rPr lang="en-GB" sz="1800" b="1" dirty="0">
                <a:solidFill>
                  <a:schemeClr val="tx1"/>
                </a:solidFill>
                <a:latin typeface="Arial" panose="020B0604020202020204" pitchFamily="34" charset="0"/>
                <a:cs typeface="Arial" panose="020B0604020202020204" pitchFamily="34" charset="0"/>
              </a:rPr>
              <a:t>Response from engagement:</a:t>
            </a:r>
          </a:p>
          <a:p>
            <a:pPr marL="347663" indent="-342900">
              <a:spcBef>
                <a:spcPts val="600"/>
              </a:spcBef>
              <a:buClr>
                <a:schemeClr val="tx1"/>
              </a:buClr>
              <a:buFont typeface="Arial" pitchFamily="34" charset="0"/>
              <a:buChar char="•"/>
            </a:pPr>
            <a:r>
              <a:rPr lang="en-GB" sz="1800" b="1" dirty="0">
                <a:solidFill>
                  <a:schemeClr val="accent3"/>
                </a:solidFill>
                <a:latin typeface="Arial" panose="020B0604020202020204" pitchFamily="34" charset="0"/>
                <a:cs typeface="Arial" panose="020B0604020202020204" pitchFamily="34" charset="0"/>
              </a:rPr>
              <a:t>Company: </a:t>
            </a:r>
            <a:r>
              <a:rPr lang="en-GB" sz="1800" dirty="0">
                <a:solidFill>
                  <a:schemeClr val="tx1"/>
                </a:solidFill>
                <a:latin typeface="Arial" panose="020B0604020202020204" pitchFamily="34" charset="0"/>
                <a:cs typeface="Arial" panose="020B0604020202020204" pitchFamily="34" charset="0"/>
              </a:rPr>
              <a:t>updated model assumes 5 year treatment effect (with 3 &amp; 10 year scenarios)</a:t>
            </a:r>
          </a:p>
          <a:p>
            <a:pPr marL="347663" indent="-342900">
              <a:spcBef>
                <a:spcPts val="600"/>
              </a:spcBef>
              <a:buClr>
                <a:schemeClr val="tx1"/>
              </a:buClr>
              <a:buFont typeface="Arial" pitchFamily="34" charset="0"/>
              <a:buChar char="•"/>
            </a:pPr>
            <a:r>
              <a:rPr lang="en-GB" sz="1800" dirty="0">
                <a:solidFill>
                  <a:schemeClr val="tx1"/>
                </a:solidFill>
                <a:latin typeface="Arial" panose="020B0604020202020204" pitchFamily="34" charset="0"/>
                <a:cs typeface="Arial" panose="020B0604020202020204" pitchFamily="34" charset="0"/>
              </a:rPr>
              <a:t>Although stopping rule differs from other NSCLC appraisals, earlier stage &amp; use after CRT may mean same treatment effect duration still plausible</a:t>
            </a:r>
            <a:endParaRPr lang="en-GB" sz="1800" u="sng" dirty="0">
              <a:solidFill>
                <a:schemeClr val="tx1"/>
              </a:solidFill>
              <a:highlight>
                <a:srgbClr val="00FFFF"/>
              </a:highlight>
              <a:ea typeface="MS Mincho"/>
              <a:cs typeface="Arial" panose="020B0604020202020204" pitchFamily="34" charset="0"/>
            </a:endParaRPr>
          </a:p>
          <a:p>
            <a:pPr marL="347663" indent="-342900">
              <a:spcBef>
                <a:spcPts val="600"/>
              </a:spcBef>
              <a:buClr>
                <a:schemeClr val="tx1"/>
              </a:buClr>
              <a:buFont typeface="Arial" pitchFamily="34" charset="0"/>
              <a:buChar char="•"/>
            </a:pPr>
            <a:r>
              <a:rPr lang="en-GB" sz="1800" dirty="0">
                <a:solidFill>
                  <a:schemeClr val="tx1"/>
                </a:solidFill>
                <a:latin typeface="Arial" panose="020B0604020202020204" pitchFamily="34" charset="0"/>
                <a:cs typeface="Arial" panose="020B0604020202020204" pitchFamily="34" charset="0"/>
              </a:rPr>
              <a:t>Uncertainty can be addressed with PACIFIC follow-up data</a:t>
            </a:r>
          </a:p>
          <a:p>
            <a:pPr marL="347663" indent="-342900">
              <a:spcBef>
                <a:spcPts val="600"/>
              </a:spcBef>
              <a:buClr>
                <a:schemeClr val="tx1"/>
              </a:buClr>
              <a:buFont typeface="Arial" pitchFamily="34" charset="0"/>
              <a:buChar char="•"/>
            </a:pPr>
            <a:r>
              <a:rPr lang="en-GB" sz="1800" dirty="0">
                <a:solidFill>
                  <a:schemeClr val="tx1"/>
                </a:solidFill>
                <a:latin typeface="Arial" panose="020B0604020202020204" pitchFamily="34" charset="0"/>
                <a:cs typeface="Arial" panose="020B0604020202020204" pitchFamily="34" charset="0"/>
              </a:rPr>
              <a:t>Treatment effect waning not seen in PACIFIC follow up (~41mnth) </a:t>
            </a:r>
            <a:r>
              <a:rPr lang="en-GB" sz="1800" dirty="0">
                <a:solidFill>
                  <a:schemeClr val="tx1"/>
                </a:solidFill>
                <a:latin typeface="Arial" panose="020B0604020202020204" pitchFamily="34" charset="0"/>
                <a:cs typeface="Arial" panose="020B0604020202020204" pitchFamily="34" charset="0"/>
                <a:sym typeface="Wingdings" panose="05000000000000000000" pitchFamily="2" charset="2"/>
              </a:rPr>
              <a:t> 3 years not realistic</a:t>
            </a:r>
          </a:p>
        </p:txBody>
      </p:sp>
    </p:spTree>
    <p:extLst>
      <p:ext uri="{BB962C8B-B14F-4D97-AF65-F5344CB8AC3E}">
        <p14:creationId xmlns:p14="http://schemas.microsoft.com/office/powerpoint/2010/main" val="14861994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7999" y="453699"/>
            <a:ext cx="9788525" cy="765501"/>
          </a:xfrm>
        </p:spPr>
        <p:txBody>
          <a:bodyPr/>
          <a:lstStyle/>
          <a:p>
            <a:pPr defTabSz="942975"/>
            <a:r>
              <a:rPr lang="en-GB" sz="3000" dirty="0">
                <a:solidFill>
                  <a:schemeClr val="accent1"/>
                </a:solidFill>
              </a:rPr>
              <a:t>Issue 2: </a:t>
            </a:r>
            <a:r>
              <a:rPr lang="en-GB" sz="3000" b="0" dirty="0"/>
              <a:t>Treatment effect duration (2) </a:t>
            </a:r>
          </a:p>
        </p:txBody>
      </p:sp>
      <p:sp>
        <p:nvSpPr>
          <p:cNvPr id="3" name="Slide Number Placeholder 2"/>
          <p:cNvSpPr>
            <a:spLocks noGrp="1"/>
          </p:cNvSpPr>
          <p:nvPr>
            <p:ph type="sldNum" sz="quarter" idx="12"/>
          </p:nvPr>
        </p:nvSpPr>
        <p:spPr/>
        <p:txBody>
          <a:bodyPr/>
          <a:lstStyle/>
          <a:p>
            <a:fld id="{DDBE135E-2566-4748-853C-8A3B78F0FB00}" type="slidenum">
              <a:rPr lang="en-GB" smtClean="0"/>
              <a:t>11</a:t>
            </a:fld>
            <a:endParaRPr lang="en-GB" dirty="0"/>
          </a:p>
        </p:txBody>
      </p:sp>
      <p:sp>
        <p:nvSpPr>
          <p:cNvPr id="7" name="TextBox 6"/>
          <p:cNvSpPr txBox="1"/>
          <p:nvPr/>
        </p:nvSpPr>
        <p:spPr>
          <a:xfrm>
            <a:off x="1500350" y="6912446"/>
            <a:ext cx="7685079" cy="369332"/>
          </a:xfrm>
          <a:prstGeom prst="rect">
            <a:avLst/>
          </a:prstGeom>
          <a:solidFill>
            <a:schemeClr val="accent1"/>
          </a:solidFill>
          <a:ln>
            <a:solidFill>
              <a:schemeClr val="accent1"/>
            </a:solidFill>
          </a:ln>
        </p:spPr>
        <p:style>
          <a:lnRef idx="1">
            <a:schemeClr val="accent2"/>
          </a:lnRef>
          <a:fillRef idx="2">
            <a:schemeClr val="accent2"/>
          </a:fillRef>
          <a:effectRef idx="1">
            <a:schemeClr val="accent2"/>
          </a:effectRef>
          <a:fontRef idx="minor">
            <a:schemeClr val="dk1"/>
          </a:fontRef>
        </p:style>
        <p:txBody>
          <a:bodyPr wrap="square" rtlCol="0">
            <a:spAutoFit/>
          </a:bodyPr>
          <a:lstStyle/>
          <a:p>
            <a:pPr marL="285750" indent="-285750" algn="ctr">
              <a:buFont typeface="Wingdings" panose="05000000000000000000" pitchFamily="2" charset="2"/>
              <a:buChar char="¤"/>
            </a:pPr>
            <a:r>
              <a:rPr lang="en-GB" sz="1800" i="1" dirty="0">
                <a:solidFill>
                  <a:schemeClr val="bg1"/>
                </a:solidFill>
              </a:rPr>
              <a:t>What is the likely treatment effect duration?</a:t>
            </a:r>
            <a:endParaRPr lang="en-GB" sz="1800" dirty="0">
              <a:solidFill>
                <a:schemeClr val="bg1"/>
              </a:solidFill>
            </a:endParaRPr>
          </a:p>
        </p:txBody>
      </p:sp>
      <p:sp>
        <p:nvSpPr>
          <p:cNvPr id="18" name="Rectangle 17"/>
          <p:cNvSpPr/>
          <p:nvPr/>
        </p:nvSpPr>
        <p:spPr>
          <a:xfrm>
            <a:off x="507999" y="1189671"/>
            <a:ext cx="9669780" cy="2810582"/>
          </a:xfrm>
          <a:prstGeom prst="rect">
            <a:avLst/>
          </a:prstGeom>
          <a:solidFill>
            <a:schemeClr val="accent6">
              <a:lumMod val="40000"/>
              <a:lumOff val="60000"/>
            </a:schemeClr>
          </a:solidFill>
          <a:ln w="317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763">
              <a:spcBef>
                <a:spcPts val="600"/>
              </a:spcBef>
              <a:buClr>
                <a:schemeClr val="tx1"/>
              </a:buClr>
            </a:pPr>
            <a:r>
              <a:rPr lang="en-GB" sz="1800" b="1" dirty="0">
                <a:solidFill>
                  <a:schemeClr val="tx1"/>
                </a:solidFill>
                <a:latin typeface="Arial" panose="020B0604020202020204" pitchFamily="34" charset="0"/>
                <a:cs typeface="Arial" panose="020B0604020202020204" pitchFamily="34" charset="0"/>
              </a:rPr>
              <a:t>Response from engagement </a:t>
            </a:r>
            <a:r>
              <a:rPr lang="en-GB" sz="1800" b="1" dirty="0" err="1">
                <a:solidFill>
                  <a:schemeClr val="tx1"/>
                </a:solidFill>
                <a:latin typeface="Arial" panose="020B0604020202020204" pitchFamily="34" charset="0"/>
                <a:cs typeface="Arial" panose="020B0604020202020204" pitchFamily="34" charset="0"/>
              </a:rPr>
              <a:t>cont</a:t>
            </a:r>
            <a:r>
              <a:rPr lang="en-GB" sz="1800" b="1" dirty="0">
                <a:solidFill>
                  <a:schemeClr val="tx1"/>
                </a:solidFill>
                <a:latin typeface="Arial" panose="020B0604020202020204" pitchFamily="34" charset="0"/>
                <a:cs typeface="Arial" panose="020B0604020202020204" pitchFamily="34" charset="0"/>
              </a:rPr>
              <a:t>:</a:t>
            </a:r>
          </a:p>
          <a:p>
            <a:pPr marL="347663" indent="-342900">
              <a:spcBef>
                <a:spcPts val="600"/>
              </a:spcBef>
              <a:buClr>
                <a:schemeClr val="tx1"/>
              </a:buClr>
              <a:buFont typeface="Arial" pitchFamily="34" charset="0"/>
              <a:buChar char="•"/>
            </a:pPr>
            <a:r>
              <a:rPr lang="en-GB" sz="1800" b="1" dirty="0">
                <a:solidFill>
                  <a:schemeClr val="accent3"/>
                </a:solidFill>
                <a:latin typeface="Arial" panose="020B0604020202020204" pitchFamily="34" charset="0"/>
                <a:cs typeface="Arial" panose="020B0604020202020204" pitchFamily="34" charset="0"/>
              </a:rPr>
              <a:t>Company: </a:t>
            </a:r>
            <a:r>
              <a:rPr lang="en-GB" sz="1800" dirty="0">
                <a:solidFill>
                  <a:schemeClr val="tx1"/>
                </a:solidFill>
                <a:latin typeface="Arial" panose="020B0604020202020204" pitchFamily="34" charset="0"/>
                <a:cs typeface="Arial" panose="020B0604020202020204" pitchFamily="34" charset="0"/>
              </a:rPr>
              <a:t>Proposed amendment to model to ‘cap’ the hazard functions so that hazard of progression in durvalumab arm cannot exceed risk of progression in </a:t>
            </a:r>
            <a:r>
              <a:rPr lang="en-GB" sz="1800" dirty="0" err="1">
                <a:solidFill>
                  <a:schemeClr val="tx1"/>
                </a:solidFill>
                <a:latin typeface="Arial" panose="020B0604020202020204" pitchFamily="34" charset="0"/>
                <a:cs typeface="Arial" panose="020B0604020202020204" pitchFamily="34" charset="0"/>
              </a:rPr>
              <a:t>SoC</a:t>
            </a:r>
            <a:r>
              <a:rPr lang="en-GB" sz="1800" dirty="0">
                <a:solidFill>
                  <a:schemeClr val="tx1"/>
                </a:solidFill>
                <a:latin typeface="Arial" panose="020B0604020202020204" pitchFamily="34" charset="0"/>
                <a:cs typeface="Arial" panose="020B0604020202020204" pitchFamily="34" charset="0"/>
              </a:rPr>
              <a:t> </a:t>
            </a:r>
            <a:r>
              <a:rPr lang="en-GB" sz="1800" dirty="0">
                <a:solidFill>
                  <a:schemeClr val="tx1"/>
                </a:solidFill>
                <a:latin typeface="Arial" panose="020B0604020202020204" pitchFamily="34" charset="0"/>
                <a:cs typeface="Arial" panose="020B0604020202020204" pitchFamily="34" charset="0"/>
                <a:sym typeface="Wingdings" panose="05000000000000000000" pitchFamily="2" charset="2"/>
              </a:rPr>
              <a:t> resolves issue of counter-intuitive results</a:t>
            </a:r>
          </a:p>
          <a:p>
            <a:pPr marL="347663" indent="-342900">
              <a:spcBef>
                <a:spcPts val="600"/>
              </a:spcBef>
              <a:buClr>
                <a:schemeClr val="tx1"/>
              </a:buClr>
              <a:buFont typeface="Arial" pitchFamily="34" charset="0"/>
              <a:buChar char="•"/>
            </a:pPr>
            <a:r>
              <a:rPr lang="en-GB" sz="1800" dirty="0">
                <a:solidFill>
                  <a:schemeClr val="tx1"/>
                </a:solidFill>
                <a:latin typeface="Arial" panose="020B0604020202020204" pitchFamily="34" charset="0"/>
                <a:cs typeface="Arial" panose="020B0604020202020204" pitchFamily="34" charset="0"/>
                <a:sym typeface="Wingdings" panose="05000000000000000000" pitchFamily="2" charset="2"/>
              </a:rPr>
              <a:t>Applying the hazard cap affects modelled treatment effect duration depending on which extrapolation is used (for example, limits treatment effect duration to 39 months when using log-normal extrapolation in durvalumab arm and generalised gamma in </a:t>
            </a:r>
            <a:r>
              <a:rPr lang="en-GB" sz="1800" dirty="0" err="1">
                <a:solidFill>
                  <a:schemeClr val="tx1"/>
                </a:solidFill>
                <a:latin typeface="Arial" panose="020B0604020202020204" pitchFamily="34" charset="0"/>
                <a:cs typeface="Arial" panose="020B0604020202020204" pitchFamily="34" charset="0"/>
                <a:sym typeface="Wingdings" panose="05000000000000000000" pitchFamily="2" charset="2"/>
              </a:rPr>
              <a:t>SoC</a:t>
            </a:r>
            <a:r>
              <a:rPr lang="en-GB" sz="1800" dirty="0">
                <a:solidFill>
                  <a:schemeClr val="tx1"/>
                </a:solidFill>
                <a:latin typeface="Arial" panose="020B0604020202020204" pitchFamily="34" charset="0"/>
                <a:cs typeface="Arial" panose="020B0604020202020204" pitchFamily="34" charset="0"/>
                <a:sym typeface="Wingdings" panose="05000000000000000000" pitchFamily="2" charset="2"/>
              </a:rPr>
              <a:t>)</a:t>
            </a:r>
            <a:endParaRPr lang="en-GB" sz="1800" dirty="0">
              <a:solidFill>
                <a:schemeClr val="tx1"/>
              </a:solidFill>
              <a:latin typeface="Arial" panose="020B0604020202020204" pitchFamily="34" charset="0"/>
              <a:cs typeface="Arial" panose="020B0604020202020204" pitchFamily="34" charset="0"/>
            </a:endParaRPr>
          </a:p>
          <a:p>
            <a:pPr marL="347663" indent="-342900">
              <a:spcBef>
                <a:spcPts val="600"/>
              </a:spcBef>
              <a:buClr>
                <a:schemeClr val="tx1"/>
              </a:buClr>
              <a:buFont typeface="Arial" pitchFamily="34" charset="0"/>
              <a:buChar char="•"/>
            </a:pPr>
            <a:r>
              <a:rPr lang="en-GB" sz="1800" b="1" dirty="0">
                <a:solidFill>
                  <a:schemeClr val="accent3"/>
                </a:solidFill>
                <a:latin typeface="Arial" panose="020B0604020202020204" pitchFamily="34" charset="0"/>
                <a:cs typeface="Arial" panose="020B0604020202020204" pitchFamily="34" charset="0"/>
              </a:rPr>
              <a:t>Roy Castle Lung Cancer Foundation: </a:t>
            </a:r>
            <a:r>
              <a:rPr lang="en-GB" sz="1800" dirty="0">
                <a:solidFill>
                  <a:schemeClr val="tx1"/>
                </a:solidFill>
                <a:latin typeface="Arial" panose="020B0604020202020204" pitchFamily="34" charset="0"/>
                <a:cs typeface="Arial" panose="020B0604020202020204" pitchFamily="34" charset="0"/>
              </a:rPr>
              <a:t>5 years seems reasonable</a:t>
            </a:r>
          </a:p>
        </p:txBody>
      </p:sp>
      <p:sp>
        <p:nvSpPr>
          <p:cNvPr id="9" name="Rectangle 8"/>
          <p:cNvSpPr/>
          <p:nvPr/>
        </p:nvSpPr>
        <p:spPr>
          <a:xfrm>
            <a:off x="507999" y="5074122"/>
            <a:ext cx="9669780" cy="1510779"/>
          </a:xfrm>
          <a:prstGeom prst="rect">
            <a:avLst/>
          </a:prstGeom>
          <a:noFill/>
          <a:ln w="317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763">
              <a:spcBef>
                <a:spcPts val="600"/>
              </a:spcBef>
              <a:buClr>
                <a:schemeClr val="tx1"/>
              </a:buClr>
            </a:pPr>
            <a:r>
              <a:rPr lang="en-GB" sz="1800" b="1" dirty="0">
                <a:solidFill>
                  <a:schemeClr val="tx1"/>
                </a:solidFill>
                <a:latin typeface="Arial" panose="020B0604020202020204" pitchFamily="34" charset="0"/>
                <a:cs typeface="Arial" panose="020B0604020202020204" pitchFamily="34" charset="0"/>
              </a:rPr>
              <a:t>Technical report: </a:t>
            </a:r>
          </a:p>
          <a:p>
            <a:pPr marL="290513" indent="-285750">
              <a:spcBef>
                <a:spcPts val="600"/>
              </a:spcBef>
              <a:buClr>
                <a:schemeClr val="tx1"/>
              </a:buClr>
              <a:buFont typeface="Arial" panose="020B0604020202020204" pitchFamily="34" charset="0"/>
              <a:buChar char="•"/>
            </a:pPr>
            <a:r>
              <a:rPr lang="en-GB" sz="1800" dirty="0">
                <a:solidFill>
                  <a:schemeClr val="tx1"/>
                </a:solidFill>
                <a:latin typeface="Arial" panose="020B0604020202020204" pitchFamily="34" charset="0"/>
                <a:cs typeface="Arial" panose="020B0604020202020204" pitchFamily="34" charset="0"/>
              </a:rPr>
              <a:t>R</a:t>
            </a:r>
            <a:r>
              <a:rPr lang="x-none" sz="1800" dirty="0">
                <a:solidFill>
                  <a:schemeClr val="tx1"/>
                </a:solidFill>
                <a:latin typeface="Arial" panose="020B0604020202020204" pitchFamily="34" charset="0"/>
                <a:cs typeface="Arial" panose="020B0604020202020204" pitchFamily="34" charset="0"/>
              </a:rPr>
              <a:t>easonable to assume a 3-5 year treatment effect duration</a:t>
            </a:r>
            <a:endParaRPr lang="en-GB" sz="1800" dirty="0">
              <a:solidFill>
                <a:schemeClr val="tx1"/>
              </a:solidFill>
              <a:latin typeface="Arial" panose="020B0604020202020204" pitchFamily="34" charset="0"/>
              <a:cs typeface="Arial" panose="020B0604020202020204" pitchFamily="34" charset="0"/>
            </a:endParaRPr>
          </a:p>
          <a:p>
            <a:pPr marL="290513" indent="-285750">
              <a:spcBef>
                <a:spcPts val="600"/>
              </a:spcBef>
              <a:buClr>
                <a:schemeClr val="tx1"/>
              </a:buClr>
              <a:buFont typeface="Arial" panose="020B0604020202020204" pitchFamily="34" charset="0"/>
              <a:buChar char="•"/>
            </a:pPr>
            <a:r>
              <a:rPr lang="en-GB" sz="1800" dirty="0">
                <a:solidFill>
                  <a:schemeClr val="tx1"/>
                </a:solidFill>
                <a:latin typeface="Arial" panose="020B0604020202020204" pitchFamily="34" charset="0"/>
                <a:cs typeface="Arial" panose="020B0604020202020204" pitchFamily="34" charset="0"/>
              </a:rPr>
              <a:t>Incorporate company’s amendment to ‘cap’ hazard curves</a:t>
            </a:r>
          </a:p>
          <a:p>
            <a:pPr marL="290513" indent="-285750">
              <a:spcBef>
                <a:spcPts val="600"/>
              </a:spcBef>
              <a:buClr>
                <a:schemeClr val="tx1"/>
              </a:buClr>
              <a:buFont typeface="Arial" panose="020B0604020202020204" pitchFamily="34" charset="0"/>
              <a:buChar char="•"/>
            </a:pPr>
            <a:r>
              <a:rPr lang="x-none" sz="1800" dirty="0">
                <a:solidFill>
                  <a:schemeClr val="tx1"/>
                </a:solidFill>
                <a:latin typeface="Arial" panose="020B0604020202020204" pitchFamily="34" charset="0"/>
                <a:cs typeface="Arial" panose="020B0604020202020204" pitchFamily="34" charset="0"/>
              </a:rPr>
              <a:t>Uncertainty about treatment effect duration could be reduced with PACIFIC follow-up data</a:t>
            </a:r>
            <a:r>
              <a:rPr lang="x-none" sz="1800" dirty="0"/>
              <a:t>. </a:t>
            </a:r>
            <a:endParaRPr lang="en-GB" sz="1800" b="1" i="1" dirty="0">
              <a:solidFill>
                <a:schemeClr val="tx1"/>
              </a:solidFill>
              <a:latin typeface="Arial" panose="020B0604020202020204" pitchFamily="34" charset="0"/>
              <a:cs typeface="Arial" panose="020B0604020202020204" pitchFamily="34" charset="0"/>
            </a:endParaRPr>
          </a:p>
        </p:txBody>
      </p:sp>
      <p:sp>
        <p:nvSpPr>
          <p:cNvPr id="10" name="Rectangle 9"/>
          <p:cNvSpPr/>
          <p:nvPr/>
        </p:nvSpPr>
        <p:spPr>
          <a:xfrm>
            <a:off x="507999" y="4137468"/>
            <a:ext cx="9669780" cy="799439"/>
          </a:xfrm>
          <a:prstGeom prst="rect">
            <a:avLst/>
          </a:prstGeom>
          <a:solidFill>
            <a:schemeClr val="accent1">
              <a:lumMod val="20000"/>
              <a:lumOff val="80000"/>
            </a:schemeClr>
          </a:solidFill>
          <a:ln w="317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763">
              <a:spcBef>
                <a:spcPts val="600"/>
              </a:spcBef>
              <a:buClr>
                <a:schemeClr val="tx1"/>
              </a:buClr>
            </a:pPr>
            <a:r>
              <a:rPr lang="en-GB" sz="1800" b="1" dirty="0">
                <a:solidFill>
                  <a:schemeClr val="tx1"/>
                </a:solidFill>
                <a:latin typeface="Arial" panose="020B0604020202020204" pitchFamily="34" charset="0"/>
                <a:cs typeface="Arial" panose="020B0604020202020204" pitchFamily="34" charset="0"/>
              </a:rPr>
              <a:t>ERG comment:</a:t>
            </a:r>
          </a:p>
          <a:p>
            <a:pPr marL="290513" indent="-285750">
              <a:spcBef>
                <a:spcPts val="600"/>
              </a:spcBef>
              <a:buClr>
                <a:schemeClr val="tx1"/>
              </a:buClr>
              <a:buFont typeface="Arial" panose="020B0604020202020204" pitchFamily="34" charset="0"/>
              <a:buChar char="•"/>
            </a:pPr>
            <a:r>
              <a:rPr lang="en-GB" sz="1800" dirty="0">
                <a:solidFill>
                  <a:schemeClr val="tx1"/>
                </a:solidFill>
                <a:latin typeface="Arial" panose="020B0604020202020204" pitchFamily="34" charset="0"/>
                <a:cs typeface="Arial" panose="020B0604020202020204" pitchFamily="34" charset="0"/>
              </a:rPr>
              <a:t>ERG base-case incorporates </a:t>
            </a:r>
            <a:r>
              <a:rPr lang="x-none" sz="1800" dirty="0">
                <a:solidFill>
                  <a:schemeClr val="tx1"/>
                </a:solidFill>
                <a:latin typeface="Arial" panose="020B0604020202020204" pitchFamily="34" charset="0"/>
                <a:cs typeface="Arial" panose="020B0604020202020204" pitchFamily="34" charset="0"/>
              </a:rPr>
              <a:t>company’s amendment to ‘cap’ the hazard curves</a:t>
            </a:r>
            <a:endParaRPr lang="en-GB" sz="18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344796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7999" y="453699"/>
            <a:ext cx="9788525" cy="765501"/>
          </a:xfrm>
        </p:spPr>
        <p:txBody>
          <a:bodyPr/>
          <a:lstStyle/>
          <a:p>
            <a:pPr defTabSz="942975"/>
            <a:r>
              <a:rPr lang="en-GB" sz="3000" dirty="0">
                <a:solidFill>
                  <a:schemeClr val="accent1"/>
                </a:solidFill>
              </a:rPr>
              <a:t>Issue 3: </a:t>
            </a:r>
            <a:r>
              <a:rPr lang="en-GB" sz="3000" b="0" dirty="0"/>
              <a:t>Progression-free survival extrapolation (1)</a:t>
            </a:r>
          </a:p>
        </p:txBody>
      </p:sp>
      <p:sp>
        <p:nvSpPr>
          <p:cNvPr id="3" name="Slide Number Placeholder 2"/>
          <p:cNvSpPr>
            <a:spLocks noGrp="1"/>
          </p:cNvSpPr>
          <p:nvPr>
            <p:ph type="sldNum" sz="quarter" idx="12"/>
          </p:nvPr>
        </p:nvSpPr>
        <p:spPr/>
        <p:txBody>
          <a:bodyPr/>
          <a:lstStyle/>
          <a:p>
            <a:fld id="{DDBE135E-2566-4748-853C-8A3B78F0FB00}" type="slidenum">
              <a:rPr lang="en-GB" smtClean="0"/>
              <a:t>12</a:t>
            </a:fld>
            <a:endParaRPr lang="en-GB" dirty="0"/>
          </a:p>
        </p:txBody>
      </p:sp>
      <p:sp>
        <p:nvSpPr>
          <p:cNvPr id="4" name="Content Placeholder 3"/>
          <p:cNvSpPr>
            <a:spLocks noGrp="1"/>
          </p:cNvSpPr>
          <p:nvPr>
            <p:ph sz="quarter" idx="10"/>
          </p:nvPr>
        </p:nvSpPr>
        <p:spPr>
          <a:xfrm>
            <a:off x="567371" y="1486178"/>
            <a:ext cx="9669780" cy="5444103"/>
          </a:xfrm>
        </p:spPr>
        <p:txBody>
          <a:bodyPr/>
          <a:lstStyle/>
          <a:p>
            <a:r>
              <a:rPr lang="en-GB" sz="2000" dirty="0"/>
              <a:t>Company initially modelled generalised gamma extrapolation of both treatment arms</a:t>
            </a:r>
          </a:p>
          <a:p>
            <a:r>
              <a:rPr lang="en-GB" sz="2000" dirty="0"/>
              <a:t>ERG &amp; clinical expert consider that generalised gamma is acceptable for </a:t>
            </a:r>
            <a:r>
              <a:rPr lang="en-GB" sz="2000" dirty="0" err="1"/>
              <a:t>SoC</a:t>
            </a:r>
            <a:r>
              <a:rPr lang="en-GB" sz="2000" dirty="0"/>
              <a:t> (predicting </a:t>
            </a:r>
            <a:r>
              <a:rPr lang="x-none" sz="2000" dirty="0"/>
              <a:t>17%, 1</a:t>
            </a:r>
            <a:r>
              <a:rPr lang="en-GB" sz="2000" dirty="0"/>
              <a:t>3</a:t>
            </a:r>
            <a:r>
              <a:rPr lang="x-none" sz="2000" dirty="0"/>
              <a:t>% and 8% PFS at 3, 5 and 10 years</a:t>
            </a:r>
            <a:r>
              <a:rPr lang="en-GB" sz="2000" dirty="0"/>
              <a:t>)</a:t>
            </a:r>
          </a:p>
          <a:p>
            <a:r>
              <a:rPr lang="en-GB" sz="2000" dirty="0"/>
              <a:t>However, consider predictions in durvalumab arm are optimistic (</a:t>
            </a:r>
            <a:r>
              <a:rPr lang="x-none" sz="2000" dirty="0"/>
              <a:t>46%, 40% and </a:t>
            </a:r>
            <a:r>
              <a:rPr lang="en-GB" sz="2000" dirty="0"/>
              <a:t>26</a:t>
            </a:r>
            <a:r>
              <a:rPr lang="x-none" sz="2000" dirty="0"/>
              <a:t>% PFS at 3, 5 and 10 years</a:t>
            </a:r>
            <a:r>
              <a:rPr lang="en-GB" sz="2000" dirty="0"/>
              <a:t>)</a:t>
            </a:r>
          </a:p>
          <a:p>
            <a:r>
              <a:rPr lang="en-GB" sz="2000" dirty="0"/>
              <a:t>ERG propose log-normal extrapolation of durvalumab arm (predicting </a:t>
            </a:r>
            <a:r>
              <a:rPr lang="x-none" sz="2000" dirty="0"/>
              <a:t>3</a:t>
            </a:r>
            <a:r>
              <a:rPr lang="en-GB" sz="2000" dirty="0"/>
              <a:t>8</a:t>
            </a:r>
            <a:r>
              <a:rPr lang="x-none" sz="2000" dirty="0"/>
              <a:t>%, 2</a:t>
            </a:r>
            <a:r>
              <a:rPr lang="en-GB" sz="2000" dirty="0"/>
              <a:t>7</a:t>
            </a:r>
            <a:r>
              <a:rPr lang="x-none" sz="2000" dirty="0"/>
              <a:t>% and 1</a:t>
            </a:r>
            <a:r>
              <a:rPr lang="en-GB" sz="2000" dirty="0"/>
              <a:t>7</a:t>
            </a:r>
            <a:r>
              <a:rPr lang="x-none" sz="2000" dirty="0"/>
              <a:t>% PFS at 3, 5 and 10 years</a:t>
            </a:r>
            <a:r>
              <a:rPr lang="en-GB" sz="2000" dirty="0"/>
              <a:t>); clinical expert considers predictions realistic</a:t>
            </a:r>
          </a:p>
          <a:p>
            <a:r>
              <a:rPr lang="en-GB" sz="2000" dirty="0"/>
              <a:t>DSU Technical Support Document 14 advises that the same extrapolation distribution is used for both arms, but ERG consider that the deviation is justified as immunotherapy plausibly changes natural history of disease</a:t>
            </a:r>
          </a:p>
          <a:p>
            <a:r>
              <a:rPr lang="en-GB" sz="2000" dirty="0"/>
              <a:t>Technical team note that both the company and ERG models predict proportion of patients remaining progression-free at 10 years </a:t>
            </a:r>
            <a:r>
              <a:rPr lang="en-GB" sz="2000" dirty="0">
                <a:sym typeface="Wingdings" panose="05000000000000000000" pitchFamily="2" charset="2"/>
              </a:rPr>
              <a:t> cure rate model explored in a scenario analysis </a:t>
            </a:r>
            <a:endParaRPr lang="en-GB" sz="2000" dirty="0"/>
          </a:p>
        </p:txBody>
      </p:sp>
      <p:sp>
        <p:nvSpPr>
          <p:cNvPr id="5" name="Rectangle 4"/>
          <p:cNvSpPr/>
          <p:nvPr/>
        </p:nvSpPr>
        <p:spPr>
          <a:xfrm>
            <a:off x="2313720" y="7129733"/>
            <a:ext cx="6177082" cy="268422"/>
          </a:xfrm>
          <a:prstGeom prst="rect">
            <a:avLst/>
          </a:prstGeom>
          <a:solidFill>
            <a:schemeClr val="accent3"/>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i="1" dirty="0"/>
              <a:t>Updated after committee meeting to correct factual inaccuracy </a:t>
            </a:r>
          </a:p>
        </p:txBody>
      </p:sp>
    </p:spTree>
    <p:extLst>
      <p:ext uri="{BB962C8B-B14F-4D97-AF65-F5344CB8AC3E}">
        <p14:creationId xmlns:p14="http://schemas.microsoft.com/office/powerpoint/2010/main" val="30498847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defTabSz="942975"/>
            <a:r>
              <a:rPr lang="en-GB" sz="3000" dirty="0">
                <a:solidFill>
                  <a:schemeClr val="accent1"/>
                </a:solidFill>
              </a:rPr>
              <a:t>Issue 3: </a:t>
            </a:r>
            <a:r>
              <a:rPr lang="en-GB" sz="3000" b="0" dirty="0"/>
              <a:t>Progression-free survival extrapolation (2)</a:t>
            </a:r>
          </a:p>
        </p:txBody>
      </p:sp>
      <p:sp>
        <p:nvSpPr>
          <p:cNvPr id="3" name="Slide Number Placeholder 2"/>
          <p:cNvSpPr>
            <a:spLocks noGrp="1"/>
          </p:cNvSpPr>
          <p:nvPr>
            <p:ph type="sldNum" sz="quarter" idx="12"/>
          </p:nvPr>
        </p:nvSpPr>
        <p:spPr/>
        <p:txBody>
          <a:bodyPr/>
          <a:lstStyle/>
          <a:p>
            <a:fld id="{DDBE135E-2566-4748-853C-8A3B78F0FB00}" type="slidenum">
              <a:rPr lang="en-GB" smtClean="0"/>
              <a:t>13</a:t>
            </a:fld>
            <a:endParaRPr lang="en-GB" dirty="0"/>
          </a:p>
        </p:txBody>
      </p:sp>
      <p:sp>
        <p:nvSpPr>
          <p:cNvPr id="6" name="Rectangle 5"/>
          <p:cNvSpPr/>
          <p:nvPr/>
        </p:nvSpPr>
        <p:spPr>
          <a:xfrm>
            <a:off x="508000" y="1142149"/>
            <a:ext cx="9669780" cy="5550481"/>
          </a:xfrm>
          <a:prstGeom prst="rect">
            <a:avLst/>
          </a:prstGeom>
          <a:solidFill>
            <a:schemeClr val="accent6">
              <a:lumMod val="40000"/>
              <a:lumOff val="60000"/>
            </a:schemeClr>
          </a:solidFill>
          <a:ln w="317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763">
              <a:spcBef>
                <a:spcPts val="600"/>
              </a:spcBef>
              <a:buClr>
                <a:schemeClr val="tx1"/>
              </a:buClr>
            </a:pPr>
            <a:r>
              <a:rPr lang="en-GB" sz="1900" b="1" dirty="0">
                <a:solidFill>
                  <a:schemeClr val="tx1"/>
                </a:solidFill>
                <a:latin typeface="Arial" panose="020B0604020202020204" pitchFamily="34" charset="0"/>
                <a:cs typeface="Arial" panose="020B0604020202020204" pitchFamily="34" charset="0"/>
              </a:rPr>
              <a:t>Company response to engagement:</a:t>
            </a:r>
          </a:p>
          <a:p>
            <a:pPr marL="290513" lvl="0" indent="-285750">
              <a:spcBef>
                <a:spcPts val="600"/>
              </a:spcBef>
              <a:buClr>
                <a:schemeClr val="tx1"/>
              </a:buClr>
              <a:buFont typeface="Arial" panose="020B0604020202020204" pitchFamily="34" charset="0"/>
              <a:buChar char="•"/>
            </a:pPr>
            <a:r>
              <a:rPr lang="x-none" sz="1900" dirty="0">
                <a:solidFill>
                  <a:schemeClr val="tx1"/>
                </a:solidFill>
                <a:latin typeface="Arial" panose="020B0604020202020204" pitchFamily="34" charset="0"/>
                <a:cs typeface="Arial" panose="020B0604020202020204" pitchFamily="34" charset="0"/>
              </a:rPr>
              <a:t>Clinical experts consulted by the company predicted 10-25% </a:t>
            </a:r>
            <a:r>
              <a:rPr lang="en-GB" sz="1900" dirty="0">
                <a:solidFill>
                  <a:schemeClr val="tx1"/>
                </a:solidFill>
                <a:latin typeface="Arial" panose="020B0604020202020204" pitchFamily="34" charset="0"/>
                <a:cs typeface="Arial" panose="020B0604020202020204" pitchFamily="34" charset="0"/>
              </a:rPr>
              <a:t>point difference in </a:t>
            </a:r>
            <a:r>
              <a:rPr lang="x-none" sz="1900" dirty="0">
                <a:solidFill>
                  <a:schemeClr val="tx1"/>
                </a:solidFill>
                <a:latin typeface="Arial" panose="020B0604020202020204" pitchFamily="34" charset="0"/>
                <a:cs typeface="Arial" panose="020B0604020202020204" pitchFamily="34" charset="0"/>
              </a:rPr>
              <a:t>progression-free survival</a:t>
            </a:r>
            <a:r>
              <a:rPr lang="en-GB" sz="1900" dirty="0">
                <a:solidFill>
                  <a:schemeClr val="tx1"/>
                </a:solidFill>
                <a:latin typeface="Arial" panose="020B0604020202020204" pitchFamily="34" charset="0"/>
                <a:cs typeface="Arial" panose="020B0604020202020204" pitchFamily="34" charset="0"/>
              </a:rPr>
              <a:t> </a:t>
            </a:r>
            <a:r>
              <a:rPr lang="x-none" sz="1900" dirty="0">
                <a:solidFill>
                  <a:schemeClr val="tx1"/>
                </a:solidFill>
                <a:latin typeface="Arial" panose="020B0604020202020204" pitchFamily="34" charset="0"/>
                <a:cs typeface="Arial" panose="020B0604020202020204" pitchFamily="34" charset="0"/>
              </a:rPr>
              <a:t>for the durvalumab arm</a:t>
            </a:r>
            <a:r>
              <a:rPr lang="en-GB" sz="1900" dirty="0">
                <a:solidFill>
                  <a:schemeClr val="tx1"/>
                </a:solidFill>
                <a:latin typeface="Arial" panose="020B0604020202020204" pitchFamily="34" charset="0"/>
                <a:cs typeface="Arial" panose="020B0604020202020204" pitchFamily="34" charset="0"/>
              </a:rPr>
              <a:t> vs </a:t>
            </a:r>
            <a:r>
              <a:rPr lang="en-GB" sz="1900" dirty="0" err="1">
                <a:solidFill>
                  <a:schemeClr val="tx1"/>
                </a:solidFill>
                <a:latin typeface="Arial" panose="020B0604020202020204" pitchFamily="34" charset="0"/>
                <a:cs typeface="Arial" panose="020B0604020202020204" pitchFamily="34" charset="0"/>
              </a:rPr>
              <a:t>SoC</a:t>
            </a:r>
            <a:r>
              <a:rPr lang="en-GB" sz="1900" dirty="0">
                <a:solidFill>
                  <a:schemeClr val="tx1"/>
                </a:solidFill>
                <a:latin typeface="Arial" panose="020B0604020202020204" pitchFamily="34" charset="0"/>
                <a:cs typeface="Arial" panose="020B0604020202020204" pitchFamily="34" charset="0"/>
              </a:rPr>
              <a:t> arm</a:t>
            </a:r>
            <a:r>
              <a:rPr lang="x-none" sz="1900" dirty="0">
                <a:solidFill>
                  <a:schemeClr val="tx1"/>
                </a:solidFill>
                <a:latin typeface="Arial" panose="020B0604020202020204" pitchFamily="34" charset="0"/>
                <a:cs typeface="Arial" panose="020B0604020202020204" pitchFamily="34" charset="0"/>
              </a:rPr>
              <a:t> at 10 and 15 years</a:t>
            </a:r>
            <a:endParaRPr lang="en-GB" sz="1900" dirty="0">
              <a:solidFill>
                <a:schemeClr val="tx1"/>
              </a:solidFill>
              <a:latin typeface="Arial" panose="020B0604020202020204" pitchFamily="34" charset="0"/>
              <a:cs typeface="Arial" panose="020B0604020202020204" pitchFamily="34" charset="0"/>
            </a:endParaRPr>
          </a:p>
          <a:p>
            <a:pPr marL="4763">
              <a:spcBef>
                <a:spcPts val="600"/>
              </a:spcBef>
              <a:buClr>
                <a:schemeClr val="tx1"/>
              </a:buClr>
            </a:pPr>
            <a:r>
              <a:rPr lang="en-GB" sz="1900" b="1" dirty="0">
                <a:solidFill>
                  <a:schemeClr val="accent3"/>
                </a:solidFill>
                <a:latin typeface="Arial" panose="020B0604020202020204" pitchFamily="34" charset="0"/>
                <a:cs typeface="Arial" panose="020B0604020202020204" pitchFamily="34" charset="0"/>
              </a:rPr>
              <a:t>Parametric extrapolations (scenarios 3a to 3d):</a:t>
            </a:r>
          </a:p>
          <a:p>
            <a:pPr marL="290513" indent="-285750">
              <a:spcBef>
                <a:spcPts val="600"/>
              </a:spcBef>
              <a:buClr>
                <a:schemeClr val="tx1"/>
              </a:buClr>
              <a:buFont typeface="Arial" panose="020B0604020202020204" pitchFamily="34" charset="0"/>
              <a:buChar char="•"/>
            </a:pPr>
            <a:r>
              <a:rPr lang="en-GB" sz="1900" dirty="0">
                <a:solidFill>
                  <a:schemeClr val="tx1"/>
                </a:solidFill>
                <a:latin typeface="Arial" panose="020B0604020202020204" pitchFamily="34" charset="0"/>
                <a:cs typeface="Arial" panose="020B0604020202020204" pitchFamily="34" charset="0"/>
              </a:rPr>
              <a:t>Company base-case remains generalised gamma extrapolation for both treatment arms</a:t>
            </a:r>
          </a:p>
          <a:p>
            <a:pPr marL="290513" indent="-285750">
              <a:spcBef>
                <a:spcPts val="600"/>
              </a:spcBef>
              <a:buClr>
                <a:schemeClr val="tx1"/>
              </a:buClr>
              <a:buFont typeface="Arial" panose="020B0604020202020204" pitchFamily="34" charset="0"/>
              <a:buChar char="•"/>
            </a:pPr>
            <a:r>
              <a:rPr lang="en-GB" sz="1900" dirty="0">
                <a:solidFill>
                  <a:schemeClr val="tx1"/>
                </a:solidFill>
                <a:latin typeface="Arial" panose="020B0604020202020204" pitchFamily="34" charset="0"/>
                <a:cs typeface="Arial" panose="020B0604020202020204" pitchFamily="34" charset="0"/>
              </a:rPr>
              <a:t>Scenarios exploring log-normal extrapolation in durvalumab arm &amp; in both arms</a:t>
            </a:r>
          </a:p>
          <a:p>
            <a:pPr marL="290513" indent="-285750">
              <a:spcBef>
                <a:spcPts val="600"/>
              </a:spcBef>
              <a:buClr>
                <a:schemeClr val="tx1"/>
              </a:buClr>
              <a:buFont typeface="Arial" panose="020B0604020202020204" pitchFamily="34" charset="0"/>
              <a:buChar char="•"/>
            </a:pPr>
            <a:r>
              <a:rPr lang="en-GB" sz="1900" dirty="0">
                <a:solidFill>
                  <a:schemeClr val="tx1"/>
                </a:solidFill>
                <a:latin typeface="Arial" panose="020B0604020202020204" pitchFamily="34" charset="0"/>
                <a:cs typeface="Arial" panose="020B0604020202020204" pitchFamily="34" charset="0"/>
              </a:rPr>
              <a:t>Scenario with 50:50 average of generalised gamma &amp; log-normal in durvalumab arm</a:t>
            </a:r>
          </a:p>
          <a:p>
            <a:pPr marL="4763">
              <a:spcBef>
                <a:spcPts val="600"/>
              </a:spcBef>
              <a:buClr>
                <a:schemeClr val="tx1"/>
              </a:buClr>
            </a:pPr>
            <a:r>
              <a:rPr lang="en-GB" sz="1900" b="1" dirty="0">
                <a:solidFill>
                  <a:schemeClr val="accent3"/>
                </a:solidFill>
                <a:latin typeface="Arial" panose="020B0604020202020204" pitchFamily="34" charset="0"/>
                <a:cs typeface="Arial" panose="020B0604020202020204" pitchFamily="34" charset="0"/>
              </a:rPr>
              <a:t>Cure rate model based on time threshold (scenarios 3e &amp; 3f):</a:t>
            </a:r>
          </a:p>
          <a:p>
            <a:pPr marL="290513" indent="-285750">
              <a:spcBef>
                <a:spcPts val="600"/>
              </a:spcBef>
              <a:buClr>
                <a:schemeClr val="tx1"/>
              </a:buClr>
              <a:buFont typeface="Arial" panose="020B0604020202020204" pitchFamily="34" charset="0"/>
              <a:buChar char="•"/>
            </a:pPr>
            <a:r>
              <a:rPr lang="en-GB" sz="1900" dirty="0">
                <a:solidFill>
                  <a:schemeClr val="tx1"/>
                </a:solidFill>
                <a:latin typeface="Arial" panose="020B0604020202020204" pitchFamily="34" charset="0"/>
                <a:cs typeface="Arial" panose="020B0604020202020204" pitchFamily="34" charset="0"/>
              </a:rPr>
              <a:t>People progression-free after 5 or 10 years are ‘cured’ </a:t>
            </a:r>
            <a:r>
              <a:rPr lang="en-GB" sz="1900" dirty="0">
                <a:solidFill>
                  <a:schemeClr val="tx1"/>
                </a:solidFill>
                <a:latin typeface="Arial" panose="020B0604020202020204" pitchFamily="34" charset="0"/>
                <a:cs typeface="Arial" panose="020B0604020202020204" pitchFamily="34" charset="0"/>
                <a:sym typeface="Wingdings" panose="05000000000000000000" pitchFamily="2" charset="2"/>
              </a:rPr>
              <a:t>with no risk of progression</a:t>
            </a:r>
          </a:p>
          <a:p>
            <a:pPr marL="290513" indent="-285750">
              <a:spcBef>
                <a:spcPts val="600"/>
              </a:spcBef>
              <a:buClr>
                <a:schemeClr val="tx1"/>
              </a:buClr>
              <a:buFont typeface="Arial" panose="020B0604020202020204" pitchFamily="34" charset="0"/>
              <a:buChar char="•"/>
            </a:pPr>
            <a:r>
              <a:rPr lang="en-GB" sz="1900" dirty="0">
                <a:solidFill>
                  <a:schemeClr val="tx1"/>
                </a:solidFill>
                <a:latin typeface="Arial" panose="020B0604020202020204" pitchFamily="34" charset="0"/>
                <a:cs typeface="Arial" panose="020B0604020202020204" pitchFamily="34" charset="0"/>
                <a:sym typeface="Wingdings" panose="05000000000000000000" pitchFamily="2" charset="2"/>
              </a:rPr>
              <a:t>Scenarios conditional on base-case (generalised gamma extrapolation in both arms)</a:t>
            </a:r>
          </a:p>
          <a:p>
            <a:pPr marL="4763">
              <a:spcBef>
                <a:spcPts val="600"/>
              </a:spcBef>
              <a:buClr>
                <a:schemeClr val="tx1"/>
              </a:buClr>
            </a:pPr>
            <a:r>
              <a:rPr lang="en-GB" sz="1900" b="1" dirty="0">
                <a:solidFill>
                  <a:schemeClr val="accent3"/>
                </a:solidFill>
                <a:latin typeface="Arial" panose="020B0604020202020204" pitchFamily="34" charset="0"/>
                <a:cs typeface="Arial" panose="020B0604020202020204" pitchFamily="34" charset="0"/>
              </a:rPr>
              <a:t>Mixture cure rate model based on underlying risk (scenario 3g):</a:t>
            </a:r>
          </a:p>
          <a:p>
            <a:pPr marL="290513" indent="-285750">
              <a:spcBef>
                <a:spcPts val="600"/>
              </a:spcBef>
              <a:buClr>
                <a:schemeClr val="tx1"/>
              </a:buClr>
              <a:buFont typeface="Arial" panose="020B0604020202020204" pitchFamily="34" charset="0"/>
              <a:buChar char="•"/>
            </a:pPr>
            <a:r>
              <a:rPr lang="en-GB" sz="1900" dirty="0">
                <a:solidFill>
                  <a:schemeClr val="tx1"/>
                </a:solidFill>
                <a:latin typeface="Arial" panose="020B0604020202020204" pitchFamily="34" charset="0"/>
                <a:cs typeface="Arial" panose="020B0604020202020204" pitchFamily="34" charset="0"/>
              </a:rPr>
              <a:t>Proportion of patients assumed to have reduced risk of event (‘cured’ group)</a:t>
            </a:r>
          </a:p>
          <a:p>
            <a:pPr marL="290513" indent="-285750">
              <a:spcBef>
                <a:spcPts val="600"/>
              </a:spcBef>
              <a:buClr>
                <a:schemeClr val="tx1"/>
              </a:buClr>
              <a:buFont typeface="Arial" panose="020B0604020202020204" pitchFamily="34" charset="0"/>
              <a:buChar char="•"/>
            </a:pPr>
            <a:r>
              <a:rPr lang="en-GB" sz="1900" dirty="0">
                <a:solidFill>
                  <a:schemeClr val="tx1"/>
                </a:solidFill>
                <a:latin typeface="Arial" panose="020B0604020202020204" pitchFamily="34" charset="0"/>
                <a:cs typeface="Arial" panose="020B0604020202020204" pitchFamily="34" charset="0"/>
              </a:rPr>
              <a:t>Extrapolations ranked by statistical goodness-of-fit, then chosen on basis of proportion of patients predicted to be cured (log-normal in both treatment arms)</a:t>
            </a:r>
          </a:p>
        </p:txBody>
      </p:sp>
      <p:sp>
        <p:nvSpPr>
          <p:cNvPr id="5" name="Rectangle 4"/>
          <p:cNvSpPr/>
          <p:nvPr/>
        </p:nvSpPr>
        <p:spPr>
          <a:xfrm>
            <a:off x="2313720" y="7129733"/>
            <a:ext cx="6177082" cy="268422"/>
          </a:xfrm>
          <a:prstGeom prst="rect">
            <a:avLst/>
          </a:prstGeom>
          <a:solidFill>
            <a:schemeClr val="accent3"/>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i="1" dirty="0"/>
              <a:t>Updated from original technical report to correct factual inaccuracy </a:t>
            </a:r>
          </a:p>
        </p:txBody>
      </p:sp>
    </p:spTree>
    <p:extLst>
      <p:ext uri="{BB962C8B-B14F-4D97-AF65-F5344CB8AC3E}">
        <p14:creationId xmlns:p14="http://schemas.microsoft.com/office/powerpoint/2010/main" val="40385532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7999" y="453699"/>
            <a:ext cx="9788525" cy="765501"/>
          </a:xfrm>
        </p:spPr>
        <p:txBody>
          <a:bodyPr/>
          <a:lstStyle/>
          <a:p>
            <a:pPr defTabSz="942975"/>
            <a:r>
              <a:rPr lang="en-GB" sz="3000" dirty="0">
                <a:solidFill>
                  <a:schemeClr val="accent1"/>
                </a:solidFill>
              </a:rPr>
              <a:t>Issue 3: </a:t>
            </a:r>
            <a:r>
              <a:rPr lang="en-GB" sz="3000" b="0" dirty="0"/>
              <a:t>Progression-free survival extrapolation (3)</a:t>
            </a:r>
          </a:p>
        </p:txBody>
      </p:sp>
      <p:sp>
        <p:nvSpPr>
          <p:cNvPr id="3" name="Slide Number Placeholder 2"/>
          <p:cNvSpPr>
            <a:spLocks noGrp="1"/>
          </p:cNvSpPr>
          <p:nvPr>
            <p:ph type="sldNum" sz="quarter" idx="12"/>
          </p:nvPr>
        </p:nvSpPr>
        <p:spPr/>
        <p:txBody>
          <a:bodyPr/>
          <a:lstStyle/>
          <a:p>
            <a:fld id="{DDBE135E-2566-4748-853C-8A3B78F0FB00}" type="slidenum">
              <a:rPr lang="en-GB" smtClean="0"/>
              <a:t>14</a:t>
            </a:fld>
            <a:endParaRPr lang="en-GB" dirty="0"/>
          </a:p>
        </p:txBody>
      </p:sp>
      <p:sp>
        <p:nvSpPr>
          <p:cNvPr id="8" name="Rectangle 7"/>
          <p:cNvSpPr/>
          <p:nvPr/>
        </p:nvSpPr>
        <p:spPr>
          <a:xfrm>
            <a:off x="508000" y="1219200"/>
            <a:ext cx="9669780" cy="462605"/>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800" b="1" dirty="0">
                <a:solidFill>
                  <a:schemeClr val="tx1"/>
                </a:solidFill>
              </a:rPr>
              <a:t>Parametric extrapolations of durvalumab PFS (up to 5 years):</a:t>
            </a:r>
          </a:p>
        </p:txBody>
      </p:sp>
      <p:pic>
        <p:nvPicPr>
          <p:cNvPr id="10" name="Picture 9">
            <a:extLst>
              <a:ext uri="{FF2B5EF4-FFF2-40B4-BE49-F238E27FC236}">
                <a16:creationId xmlns:a16="http://schemas.microsoft.com/office/drawing/2014/main" id="{14DA54ED-B76D-42BB-8319-F458DE3CE44D}"/>
              </a:ext>
            </a:extLst>
          </p:cNvPr>
          <p:cNvPicPr/>
          <p:nvPr/>
        </p:nvPicPr>
        <p:blipFill rotWithShape="1">
          <a:blip r:embed="rId2"/>
          <a:srcRect l="1363" t="9130" r="1667" b="2589"/>
          <a:stretch/>
        </p:blipFill>
        <p:spPr bwMode="auto">
          <a:xfrm>
            <a:off x="507999" y="1886569"/>
            <a:ext cx="9669781" cy="4838948"/>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9530007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7999" y="453699"/>
            <a:ext cx="9788525" cy="765501"/>
          </a:xfrm>
        </p:spPr>
        <p:txBody>
          <a:bodyPr/>
          <a:lstStyle/>
          <a:p>
            <a:pPr defTabSz="942975"/>
            <a:r>
              <a:rPr lang="en-GB" sz="3000" dirty="0">
                <a:solidFill>
                  <a:schemeClr val="accent1"/>
                </a:solidFill>
              </a:rPr>
              <a:t>Issue 3: </a:t>
            </a:r>
            <a:r>
              <a:rPr lang="en-GB" sz="3000" b="0" dirty="0"/>
              <a:t>Progression-free survival extrapolation (4)</a:t>
            </a:r>
          </a:p>
        </p:txBody>
      </p:sp>
      <p:sp>
        <p:nvSpPr>
          <p:cNvPr id="3" name="Slide Number Placeholder 2"/>
          <p:cNvSpPr>
            <a:spLocks noGrp="1"/>
          </p:cNvSpPr>
          <p:nvPr>
            <p:ph type="sldNum" sz="quarter" idx="12"/>
          </p:nvPr>
        </p:nvSpPr>
        <p:spPr/>
        <p:txBody>
          <a:bodyPr/>
          <a:lstStyle/>
          <a:p>
            <a:fld id="{DDBE135E-2566-4748-853C-8A3B78F0FB00}" type="slidenum">
              <a:rPr lang="en-GB" smtClean="0"/>
              <a:t>15</a:t>
            </a:fld>
            <a:endParaRPr lang="en-GB" dirty="0"/>
          </a:p>
        </p:txBody>
      </p:sp>
      <p:sp>
        <p:nvSpPr>
          <p:cNvPr id="8" name="Rectangle 7"/>
          <p:cNvSpPr/>
          <p:nvPr/>
        </p:nvSpPr>
        <p:spPr>
          <a:xfrm>
            <a:off x="508000" y="1219200"/>
            <a:ext cx="9669780" cy="462605"/>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800" b="1" dirty="0">
                <a:solidFill>
                  <a:schemeClr val="tx1"/>
                </a:solidFill>
              </a:rPr>
              <a:t>Scenario 3g: Extrapolations of durvalumab PFS from the mixture cure rate model (up to 10 years)</a:t>
            </a:r>
          </a:p>
        </p:txBody>
      </p:sp>
      <p:pic>
        <p:nvPicPr>
          <p:cNvPr id="6" name="Picture 5"/>
          <p:cNvPicPr/>
          <p:nvPr/>
        </p:nvPicPr>
        <p:blipFill rotWithShape="1">
          <a:blip r:embed="rId2" cstate="print">
            <a:extLst>
              <a:ext uri="{28A0092B-C50C-407E-A947-70E740481C1C}">
                <a14:useLocalDpi xmlns:a14="http://schemas.microsoft.com/office/drawing/2010/main" val="0"/>
              </a:ext>
            </a:extLst>
          </a:blip>
          <a:srcRect l="1828" t="3971" r="1462" b="4188"/>
          <a:stretch/>
        </p:blipFill>
        <p:spPr bwMode="auto">
          <a:xfrm>
            <a:off x="397565" y="1872609"/>
            <a:ext cx="9780215" cy="4866868"/>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431248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defTabSz="942975"/>
            <a:r>
              <a:rPr lang="en-GB" sz="3000" dirty="0">
                <a:solidFill>
                  <a:schemeClr val="accent1"/>
                </a:solidFill>
              </a:rPr>
              <a:t>Issue 3: </a:t>
            </a:r>
            <a:r>
              <a:rPr lang="en-GB" sz="3000" b="0" dirty="0"/>
              <a:t>Progression-free survival extrapolation (5)</a:t>
            </a:r>
          </a:p>
        </p:txBody>
      </p:sp>
      <p:sp>
        <p:nvSpPr>
          <p:cNvPr id="3" name="Slide Number Placeholder 2"/>
          <p:cNvSpPr>
            <a:spLocks noGrp="1"/>
          </p:cNvSpPr>
          <p:nvPr>
            <p:ph type="sldNum" sz="quarter" idx="12"/>
          </p:nvPr>
        </p:nvSpPr>
        <p:spPr/>
        <p:txBody>
          <a:bodyPr/>
          <a:lstStyle/>
          <a:p>
            <a:fld id="{DDBE135E-2566-4748-853C-8A3B78F0FB00}" type="slidenum">
              <a:rPr lang="en-GB" smtClean="0"/>
              <a:t>16</a:t>
            </a:fld>
            <a:endParaRPr lang="en-GB" dirty="0"/>
          </a:p>
        </p:txBody>
      </p:sp>
      <p:sp>
        <p:nvSpPr>
          <p:cNvPr id="8" name="Rectangle 7"/>
          <p:cNvSpPr/>
          <p:nvPr/>
        </p:nvSpPr>
        <p:spPr>
          <a:xfrm>
            <a:off x="507999" y="1027352"/>
            <a:ext cx="9669780" cy="710249"/>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800" b="1" dirty="0">
                <a:solidFill>
                  <a:schemeClr val="tx1"/>
                </a:solidFill>
              </a:rPr>
              <a:t>Response from engagement:</a:t>
            </a:r>
          </a:p>
          <a:p>
            <a:r>
              <a:rPr lang="en-GB" sz="1800" dirty="0">
                <a:solidFill>
                  <a:schemeClr val="tx1"/>
                </a:solidFill>
              </a:rPr>
              <a:t>Company submitted following scenarios (3a = base-case):</a:t>
            </a:r>
          </a:p>
        </p:txBody>
      </p:sp>
      <p:graphicFrame>
        <p:nvGraphicFramePr>
          <p:cNvPr id="4" name="Table 3"/>
          <p:cNvGraphicFramePr>
            <a:graphicFrameLocks noGrp="1"/>
          </p:cNvGraphicFramePr>
          <p:nvPr>
            <p:extLst>
              <p:ext uri="{D42A27DB-BD31-4B8C-83A1-F6EECF244321}">
                <p14:modId xmlns:p14="http://schemas.microsoft.com/office/powerpoint/2010/main" val="2000289177"/>
              </p:ext>
            </p:extLst>
          </p:nvPr>
        </p:nvGraphicFramePr>
        <p:xfrm>
          <a:off x="841597" y="1737601"/>
          <a:ext cx="9440492" cy="4433665"/>
        </p:xfrm>
        <a:graphic>
          <a:graphicData uri="http://schemas.openxmlformats.org/drawingml/2006/table">
            <a:tbl>
              <a:tblPr firstRow="1" bandRow="1">
                <a:tableStyleId>{F5AB1C69-6EDB-4FF4-983F-18BD219EF322}</a:tableStyleId>
              </a:tblPr>
              <a:tblGrid>
                <a:gridCol w="768365">
                  <a:extLst>
                    <a:ext uri="{9D8B030D-6E8A-4147-A177-3AD203B41FA5}">
                      <a16:colId xmlns:a16="http://schemas.microsoft.com/office/drawing/2014/main" val="20000"/>
                    </a:ext>
                  </a:extLst>
                </a:gridCol>
                <a:gridCol w="5849025">
                  <a:extLst>
                    <a:ext uri="{9D8B030D-6E8A-4147-A177-3AD203B41FA5}">
                      <a16:colId xmlns:a16="http://schemas.microsoft.com/office/drawing/2014/main" val="20001"/>
                    </a:ext>
                  </a:extLst>
                </a:gridCol>
                <a:gridCol w="867197">
                  <a:extLst>
                    <a:ext uri="{9D8B030D-6E8A-4147-A177-3AD203B41FA5}">
                      <a16:colId xmlns:a16="http://schemas.microsoft.com/office/drawing/2014/main" val="20002"/>
                    </a:ext>
                  </a:extLst>
                </a:gridCol>
                <a:gridCol w="994470">
                  <a:extLst>
                    <a:ext uri="{9D8B030D-6E8A-4147-A177-3AD203B41FA5}">
                      <a16:colId xmlns:a16="http://schemas.microsoft.com/office/drawing/2014/main" val="20003"/>
                    </a:ext>
                  </a:extLst>
                </a:gridCol>
                <a:gridCol w="961435">
                  <a:extLst>
                    <a:ext uri="{9D8B030D-6E8A-4147-A177-3AD203B41FA5}">
                      <a16:colId xmlns:a16="http://schemas.microsoft.com/office/drawing/2014/main" val="20004"/>
                    </a:ext>
                  </a:extLst>
                </a:gridCol>
              </a:tblGrid>
              <a:tr h="370840">
                <a:tc rowSpan="2">
                  <a:txBody>
                    <a:bodyPr/>
                    <a:lstStyle/>
                    <a:p>
                      <a:endParaRPr lang="en-GB" sz="1800" dirty="0"/>
                    </a:p>
                  </a:txBody>
                  <a:tcPr/>
                </a:tc>
                <a:tc rowSpan="2">
                  <a:txBody>
                    <a:bodyPr/>
                    <a:lstStyle/>
                    <a:p>
                      <a:pPr algn="ctr"/>
                      <a:r>
                        <a:rPr lang="en-GB" sz="1800" dirty="0"/>
                        <a:t>Durvalumab </a:t>
                      </a:r>
                    </a:p>
                    <a:p>
                      <a:pPr algn="ctr"/>
                      <a:r>
                        <a:rPr lang="en-GB" sz="1800" b="0" i="1" dirty="0"/>
                        <a:t>(predictions</a:t>
                      </a:r>
                      <a:r>
                        <a:rPr lang="en-GB" sz="1800" b="0" i="1" baseline="0" dirty="0"/>
                        <a:t> based on 5 year treatment effect duration)</a:t>
                      </a:r>
                      <a:endParaRPr lang="en-GB" sz="1800" b="0" i="1" dirty="0"/>
                    </a:p>
                  </a:txBody>
                  <a:tcPr anchor="ctr"/>
                </a:tc>
                <a:tc gridSpan="3">
                  <a:txBody>
                    <a:bodyPr/>
                    <a:lstStyle/>
                    <a:p>
                      <a:pPr algn="ctr"/>
                      <a:r>
                        <a:rPr lang="en-GB" sz="1800" i="0" dirty="0">
                          <a:solidFill>
                            <a:schemeClr val="bg1"/>
                          </a:solidFill>
                        </a:rPr>
                        <a:t> PFS in durvalumab arm</a:t>
                      </a:r>
                    </a:p>
                  </a:txBody>
                  <a:tcP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3"/>
                    </a:solidFill>
                  </a:tcPr>
                </a:tc>
                <a:tc hMerge="1">
                  <a:txBody>
                    <a:bodyPr/>
                    <a:lstStyle/>
                    <a:p>
                      <a:endParaRPr lang="en-GB" sz="1800" dirty="0">
                        <a:solidFill>
                          <a:schemeClr val="bg1"/>
                        </a:solidFill>
                      </a:endParaRPr>
                    </a:p>
                  </a:txBody>
                  <a:tcP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3"/>
                    </a:solidFill>
                  </a:tcPr>
                </a:tc>
                <a:tc hMerge="1">
                  <a:txBody>
                    <a:bodyPr/>
                    <a:lstStyle/>
                    <a:p>
                      <a:endParaRPr lang="en-GB" sz="1800" dirty="0">
                        <a:solidFill>
                          <a:schemeClr val="bg1"/>
                        </a:solidFill>
                      </a:endParaRPr>
                    </a:p>
                  </a:txBody>
                  <a:tcP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3"/>
                    </a:solidFill>
                  </a:tcPr>
                </a:tc>
                <a:extLst>
                  <a:ext uri="{0D108BD9-81ED-4DB2-BD59-A6C34878D82A}">
                    <a16:rowId xmlns:a16="http://schemas.microsoft.com/office/drawing/2014/main" val="10000"/>
                  </a:ext>
                </a:extLst>
              </a:tr>
              <a:tr h="370840">
                <a:tc vMerge="1">
                  <a:txBody>
                    <a:bodyPr/>
                    <a:lstStyle/>
                    <a:p>
                      <a:endParaRPr lang="en-GB" sz="1800" dirty="0"/>
                    </a:p>
                  </a:txBody>
                  <a:tcPr/>
                </a:tc>
                <a:tc vMerge="1">
                  <a:txBody>
                    <a:bodyPr/>
                    <a:lstStyle/>
                    <a:p>
                      <a:pPr algn="ctr"/>
                      <a:endParaRPr lang="en-GB" sz="1800" dirty="0"/>
                    </a:p>
                  </a:txBody>
                  <a:tcPr/>
                </a:tc>
                <a:tc>
                  <a:txBody>
                    <a:bodyPr/>
                    <a:lstStyle/>
                    <a:p>
                      <a:pPr algn="ctr"/>
                      <a:r>
                        <a:rPr lang="en-GB" sz="1800" dirty="0">
                          <a:solidFill>
                            <a:schemeClr val="bg1"/>
                          </a:solidFill>
                        </a:rPr>
                        <a:t>3</a:t>
                      </a:r>
                      <a:r>
                        <a:rPr lang="en-GB" sz="1800" baseline="0" dirty="0">
                          <a:solidFill>
                            <a:schemeClr val="bg1"/>
                          </a:solidFill>
                        </a:rPr>
                        <a:t> </a:t>
                      </a:r>
                      <a:r>
                        <a:rPr lang="en-GB" sz="1800" dirty="0">
                          <a:solidFill>
                            <a:schemeClr val="bg1"/>
                          </a:solidFill>
                        </a:rPr>
                        <a:t>year </a:t>
                      </a: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3"/>
                    </a:solidFill>
                  </a:tcPr>
                </a:tc>
                <a:tc>
                  <a:txBody>
                    <a:bodyPr/>
                    <a:lstStyle/>
                    <a:p>
                      <a:pPr algn="ctr"/>
                      <a:r>
                        <a:rPr lang="en-GB" sz="1800" dirty="0">
                          <a:solidFill>
                            <a:schemeClr val="bg1"/>
                          </a:solidFill>
                        </a:rPr>
                        <a:t>5</a:t>
                      </a:r>
                      <a:r>
                        <a:rPr lang="en-GB" sz="1800" baseline="0" dirty="0">
                          <a:solidFill>
                            <a:schemeClr val="bg1"/>
                          </a:solidFill>
                        </a:rPr>
                        <a:t> </a:t>
                      </a:r>
                      <a:r>
                        <a:rPr lang="en-GB" sz="1800" dirty="0">
                          <a:solidFill>
                            <a:schemeClr val="bg1"/>
                          </a:solidFill>
                        </a:rPr>
                        <a:t>year </a:t>
                      </a:r>
                    </a:p>
                  </a:txBody>
                  <a:tcP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3"/>
                    </a:solidFill>
                  </a:tcPr>
                </a:tc>
                <a:tc>
                  <a:txBody>
                    <a:bodyPr/>
                    <a:lstStyle/>
                    <a:p>
                      <a:pPr algn="ctr"/>
                      <a:r>
                        <a:rPr lang="en-GB" sz="1800" dirty="0">
                          <a:solidFill>
                            <a:schemeClr val="bg1"/>
                          </a:solidFill>
                        </a:rPr>
                        <a:t>10</a:t>
                      </a:r>
                      <a:r>
                        <a:rPr lang="en-GB" sz="1800" baseline="0" dirty="0">
                          <a:solidFill>
                            <a:schemeClr val="bg1"/>
                          </a:solidFill>
                        </a:rPr>
                        <a:t> </a:t>
                      </a:r>
                      <a:r>
                        <a:rPr lang="en-GB" sz="1800" dirty="0">
                          <a:solidFill>
                            <a:schemeClr val="bg1"/>
                          </a:solidFill>
                        </a:rPr>
                        <a:t>year </a:t>
                      </a:r>
                    </a:p>
                  </a:txBody>
                  <a:tcP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3"/>
                    </a:solidFill>
                  </a:tcPr>
                </a:tc>
                <a:extLst>
                  <a:ext uri="{0D108BD9-81ED-4DB2-BD59-A6C34878D82A}">
                    <a16:rowId xmlns:a16="http://schemas.microsoft.com/office/drawing/2014/main" val="10001"/>
                  </a:ext>
                </a:extLst>
              </a:tr>
              <a:tr h="370840">
                <a:tc>
                  <a:txBody>
                    <a:bodyPr/>
                    <a:lstStyle/>
                    <a:p>
                      <a:pPr algn="l"/>
                      <a:r>
                        <a:rPr lang="en-GB" sz="1800" dirty="0">
                          <a:solidFill>
                            <a:schemeClr val="bg1"/>
                          </a:solidFill>
                        </a:rPr>
                        <a:t>3a</a:t>
                      </a:r>
                    </a:p>
                  </a:txBody>
                  <a:tcPr anchor="ctr">
                    <a:solidFill>
                      <a:schemeClr val="accent3"/>
                    </a:solidFill>
                  </a:tcPr>
                </a:tc>
                <a:tc>
                  <a:txBody>
                    <a:bodyPr/>
                    <a:lstStyle/>
                    <a:p>
                      <a:r>
                        <a:rPr lang="en-GB" sz="1800" dirty="0"/>
                        <a:t>Generalised</a:t>
                      </a:r>
                      <a:r>
                        <a:rPr lang="en-GB" sz="1800" baseline="0" dirty="0"/>
                        <a:t> gamma for both arms</a:t>
                      </a:r>
                      <a:endParaRPr lang="en-GB" sz="1800" dirty="0"/>
                    </a:p>
                  </a:txBody>
                  <a:tcPr/>
                </a:tc>
                <a:tc>
                  <a:txBody>
                    <a:bodyPr/>
                    <a:lstStyle/>
                    <a:p>
                      <a:pPr algn="r"/>
                      <a:r>
                        <a:rPr lang="en-GB" sz="1800" dirty="0"/>
                        <a:t>46%</a:t>
                      </a:r>
                    </a:p>
                  </a:txBody>
                  <a:tcPr anchor="ctr">
                    <a:lnT w="38100" cap="flat" cmpd="sng" algn="ctr">
                      <a:solidFill>
                        <a:schemeClr val="bg1"/>
                      </a:solidFill>
                      <a:prstDash val="solid"/>
                      <a:round/>
                      <a:headEnd type="none" w="med" len="med"/>
                      <a:tailEnd type="none" w="med" len="med"/>
                    </a:lnT>
                    <a:solidFill>
                      <a:srgbClr val="E7EAEB"/>
                    </a:solidFill>
                  </a:tcPr>
                </a:tc>
                <a:tc>
                  <a:txBody>
                    <a:bodyPr/>
                    <a:lstStyle/>
                    <a:p>
                      <a:pPr algn="r"/>
                      <a:r>
                        <a:rPr lang="en-GB" sz="1800" dirty="0"/>
                        <a:t>40%</a:t>
                      </a:r>
                    </a:p>
                  </a:txBody>
                  <a:tcPr anchor="ctr">
                    <a:lnT w="38100" cap="flat" cmpd="sng" algn="ctr">
                      <a:solidFill>
                        <a:schemeClr val="bg1"/>
                      </a:solidFill>
                      <a:prstDash val="solid"/>
                      <a:round/>
                      <a:headEnd type="none" w="med" len="med"/>
                      <a:tailEnd type="none" w="med" len="med"/>
                    </a:lnT>
                  </a:tcPr>
                </a:tc>
                <a:tc>
                  <a:txBody>
                    <a:bodyPr/>
                    <a:lstStyle/>
                    <a:p>
                      <a:pPr algn="r"/>
                      <a:r>
                        <a:rPr lang="en-GB" sz="1800" dirty="0"/>
                        <a:t>26%</a:t>
                      </a:r>
                    </a:p>
                  </a:txBody>
                  <a:tcPr anchor="ctr">
                    <a:lnT w="381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0002"/>
                  </a:ext>
                </a:extLst>
              </a:tr>
              <a:tr h="389985">
                <a:tc>
                  <a:txBody>
                    <a:bodyPr/>
                    <a:lstStyle/>
                    <a:p>
                      <a:pPr algn="l"/>
                      <a:r>
                        <a:rPr lang="en-GB" sz="1800" dirty="0">
                          <a:solidFill>
                            <a:schemeClr val="bg1"/>
                          </a:solidFill>
                        </a:rPr>
                        <a:t>3b*</a:t>
                      </a:r>
                    </a:p>
                  </a:txBody>
                  <a:tcPr anchor="ctr">
                    <a:solidFill>
                      <a:schemeClr val="accent3"/>
                    </a:solidFill>
                  </a:tcPr>
                </a:tc>
                <a:tc>
                  <a:txBody>
                    <a:bodyPr/>
                    <a:lstStyle/>
                    <a:p>
                      <a:r>
                        <a:rPr lang="en-GB" sz="1800" dirty="0"/>
                        <a:t>Log-normal durvalumab</a:t>
                      </a:r>
                      <a:r>
                        <a:rPr lang="en-GB" sz="1800" baseline="0" dirty="0"/>
                        <a:t> &amp; generalised gamma </a:t>
                      </a:r>
                      <a:r>
                        <a:rPr lang="en-GB" sz="1800" baseline="0" dirty="0" err="1"/>
                        <a:t>SoC</a:t>
                      </a:r>
                      <a:endParaRPr lang="en-GB" sz="1800" dirty="0"/>
                    </a:p>
                  </a:txBody>
                  <a:tcPr/>
                </a:tc>
                <a:tc>
                  <a:txBody>
                    <a:bodyPr/>
                    <a:lstStyle/>
                    <a:p>
                      <a:pPr algn="r"/>
                      <a:r>
                        <a:rPr lang="en-GB" sz="1800" dirty="0"/>
                        <a:t>38%</a:t>
                      </a:r>
                    </a:p>
                  </a:txBody>
                  <a:tcPr anchor="ctr"/>
                </a:tc>
                <a:tc>
                  <a:txBody>
                    <a:bodyPr/>
                    <a:lstStyle/>
                    <a:p>
                      <a:pPr algn="r"/>
                      <a:r>
                        <a:rPr lang="en-GB" sz="1800" dirty="0"/>
                        <a:t>27%</a:t>
                      </a:r>
                    </a:p>
                  </a:txBody>
                  <a:tcPr anchor="ctr"/>
                </a:tc>
                <a:tc>
                  <a:txBody>
                    <a:bodyPr/>
                    <a:lstStyle/>
                    <a:p>
                      <a:pPr algn="r"/>
                      <a:r>
                        <a:rPr lang="en-GB" sz="1800" dirty="0"/>
                        <a:t>17%</a:t>
                      </a:r>
                    </a:p>
                  </a:txBody>
                  <a:tcPr anchor="ctr"/>
                </a:tc>
                <a:extLst>
                  <a:ext uri="{0D108BD9-81ED-4DB2-BD59-A6C34878D82A}">
                    <a16:rowId xmlns:a16="http://schemas.microsoft.com/office/drawing/2014/main" val="10003"/>
                  </a:ext>
                </a:extLst>
              </a:tr>
              <a:tr h="370840">
                <a:tc>
                  <a:txBody>
                    <a:bodyPr/>
                    <a:lstStyle/>
                    <a:p>
                      <a:pPr algn="l"/>
                      <a:r>
                        <a:rPr lang="en-GB" sz="1800" dirty="0">
                          <a:solidFill>
                            <a:schemeClr val="bg1"/>
                          </a:solidFill>
                        </a:rPr>
                        <a:t>3c*</a:t>
                      </a:r>
                    </a:p>
                  </a:txBody>
                  <a:tcPr anchor="ctr">
                    <a:solidFill>
                      <a:schemeClr val="accent3"/>
                    </a:solidFill>
                  </a:tcPr>
                </a:tc>
                <a:tc>
                  <a:txBody>
                    <a:bodyPr/>
                    <a:lstStyle/>
                    <a:p>
                      <a:r>
                        <a:rPr lang="en-GB" sz="1800" dirty="0"/>
                        <a:t>Log-normal for both arms</a:t>
                      </a:r>
                    </a:p>
                  </a:txBody>
                  <a:tcPr/>
                </a:tc>
                <a:tc>
                  <a:txBody>
                    <a:bodyPr/>
                    <a:lstStyle/>
                    <a:p>
                      <a:pPr algn="r"/>
                      <a:r>
                        <a:rPr lang="en-GB" sz="1800" dirty="0"/>
                        <a:t>37%</a:t>
                      </a:r>
                    </a:p>
                  </a:txBody>
                  <a:tcPr anchor="ctr"/>
                </a:tc>
                <a:tc>
                  <a:txBody>
                    <a:bodyPr/>
                    <a:lstStyle/>
                    <a:p>
                      <a:pPr algn="r"/>
                      <a:r>
                        <a:rPr lang="en-GB" sz="1800" dirty="0"/>
                        <a:t>26%</a:t>
                      </a:r>
                    </a:p>
                  </a:txBody>
                  <a:tcPr anchor="ctr"/>
                </a:tc>
                <a:tc>
                  <a:txBody>
                    <a:bodyPr/>
                    <a:lstStyle/>
                    <a:p>
                      <a:pPr algn="r"/>
                      <a:r>
                        <a:rPr lang="en-GB" sz="1800" dirty="0"/>
                        <a:t>9%</a:t>
                      </a:r>
                    </a:p>
                  </a:txBody>
                  <a:tcPr anchor="ctr"/>
                </a:tc>
                <a:extLst>
                  <a:ext uri="{0D108BD9-81ED-4DB2-BD59-A6C34878D82A}">
                    <a16:rowId xmlns:a16="http://schemas.microsoft.com/office/drawing/2014/main" val="10004"/>
                  </a:ext>
                </a:extLst>
              </a:tr>
              <a:tr h="370840">
                <a:tc>
                  <a:txBody>
                    <a:bodyPr/>
                    <a:lstStyle/>
                    <a:p>
                      <a:pPr algn="l"/>
                      <a:r>
                        <a:rPr lang="en-GB" sz="1800" dirty="0">
                          <a:solidFill>
                            <a:schemeClr val="bg1"/>
                          </a:solidFill>
                        </a:rPr>
                        <a:t>3d</a:t>
                      </a:r>
                    </a:p>
                  </a:txBody>
                  <a:tcPr anchor="ctr">
                    <a:solidFill>
                      <a:schemeClr val="accent3"/>
                    </a:solidFill>
                  </a:tcPr>
                </a:tc>
                <a:tc>
                  <a:txBody>
                    <a:bodyPr/>
                    <a:lstStyle/>
                    <a:p>
                      <a:r>
                        <a:rPr lang="en-GB" sz="1800" dirty="0"/>
                        <a:t>Average</a:t>
                      </a:r>
                      <a:r>
                        <a:rPr lang="en-GB" sz="1800" baseline="0" dirty="0"/>
                        <a:t> of generalised gamma &amp; log-normal for both treatment arms</a:t>
                      </a:r>
                      <a:endParaRPr lang="en-GB" sz="1800" dirty="0"/>
                    </a:p>
                  </a:txBody>
                  <a:tcPr/>
                </a:tc>
                <a:tc>
                  <a:txBody>
                    <a:bodyPr/>
                    <a:lstStyle/>
                    <a:p>
                      <a:pPr algn="r"/>
                      <a:r>
                        <a:rPr lang="en-GB" sz="1800" dirty="0"/>
                        <a:t>42%</a:t>
                      </a:r>
                    </a:p>
                  </a:txBody>
                  <a:tcPr anchor="ctr">
                    <a:solidFill>
                      <a:srgbClr val="CCD3D5"/>
                    </a:solidFill>
                  </a:tcPr>
                </a:tc>
                <a:tc>
                  <a:txBody>
                    <a:bodyPr/>
                    <a:lstStyle/>
                    <a:p>
                      <a:pPr algn="r"/>
                      <a:r>
                        <a:rPr lang="en-GB" sz="1800" dirty="0"/>
                        <a:t>33%</a:t>
                      </a:r>
                    </a:p>
                  </a:txBody>
                  <a:tcPr anchor="ctr">
                    <a:solidFill>
                      <a:srgbClr val="CCD3D5"/>
                    </a:solidFill>
                  </a:tcPr>
                </a:tc>
                <a:tc>
                  <a:txBody>
                    <a:bodyPr/>
                    <a:lstStyle/>
                    <a:p>
                      <a:pPr algn="r"/>
                      <a:r>
                        <a:rPr lang="en-GB" sz="1800" dirty="0"/>
                        <a:t>18%</a:t>
                      </a:r>
                    </a:p>
                  </a:txBody>
                  <a:tcPr anchor="ctr"/>
                </a:tc>
                <a:extLst>
                  <a:ext uri="{0D108BD9-81ED-4DB2-BD59-A6C34878D82A}">
                    <a16:rowId xmlns:a16="http://schemas.microsoft.com/office/drawing/2014/main" val="10005"/>
                  </a:ext>
                </a:extLst>
              </a:tr>
              <a:tr h="370840">
                <a:tc>
                  <a:txBody>
                    <a:bodyPr/>
                    <a:lstStyle/>
                    <a:p>
                      <a:pPr algn="l"/>
                      <a:r>
                        <a:rPr lang="en-GB" sz="1800" dirty="0">
                          <a:solidFill>
                            <a:schemeClr val="bg1"/>
                          </a:solidFill>
                        </a:rPr>
                        <a:t>3e</a:t>
                      </a:r>
                    </a:p>
                  </a:txBody>
                  <a:tcPr anchor="ctr">
                    <a:solidFill>
                      <a:schemeClr val="accent3"/>
                    </a:solidFill>
                  </a:tcPr>
                </a:tc>
                <a:tc>
                  <a:txBody>
                    <a:bodyPr/>
                    <a:lstStyle/>
                    <a:p>
                      <a:pPr algn="l"/>
                      <a:r>
                        <a:rPr lang="en-GB" sz="1800" dirty="0"/>
                        <a:t>Generalised gamma for</a:t>
                      </a:r>
                      <a:r>
                        <a:rPr lang="en-GB" sz="1800" baseline="0" dirty="0"/>
                        <a:t> both arms, patients progression-free at 5 years assumed ‘cured’</a:t>
                      </a:r>
                      <a:endParaRPr lang="en-GB" sz="1800" dirty="0"/>
                    </a:p>
                  </a:txBody>
                  <a:tcPr/>
                </a:tc>
                <a:tc>
                  <a:txBody>
                    <a:bodyPr/>
                    <a:lstStyle/>
                    <a:p>
                      <a:pPr marL="0" algn="r" defTabSz="1043056" rtl="0" eaLnBrk="1" latinLnBrk="0" hangingPunct="1">
                        <a:lnSpc>
                          <a:spcPct val="115000"/>
                        </a:lnSpc>
                        <a:spcAft>
                          <a:spcPts val="1000"/>
                        </a:spcAft>
                      </a:pPr>
                      <a:r>
                        <a:rPr lang="en-US" sz="1800" kern="1200" dirty="0">
                          <a:solidFill>
                            <a:schemeClr val="dk1"/>
                          </a:solidFill>
                          <a:latin typeface="+mn-lt"/>
                          <a:ea typeface="+mn-ea"/>
                          <a:cs typeface="+mn-cs"/>
                        </a:rPr>
                        <a:t>46%</a:t>
                      </a:r>
                      <a:endParaRPr lang="en-GB" sz="1800" kern="1200" dirty="0">
                        <a:solidFill>
                          <a:schemeClr val="dk1"/>
                        </a:solidFill>
                        <a:latin typeface="+mn-lt"/>
                        <a:ea typeface="+mn-ea"/>
                        <a:cs typeface="+mn-cs"/>
                      </a:endParaRPr>
                    </a:p>
                  </a:txBody>
                  <a:tcPr anchor="ctr"/>
                </a:tc>
                <a:tc>
                  <a:txBody>
                    <a:bodyPr/>
                    <a:lstStyle/>
                    <a:p>
                      <a:pPr marL="0" algn="r" defTabSz="1043056" rtl="0" eaLnBrk="1" latinLnBrk="0" hangingPunct="1">
                        <a:lnSpc>
                          <a:spcPct val="115000"/>
                        </a:lnSpc>
                        <a:spcAft>
                          <a:spcPts val="1000"/>
                        </a:spcAft>
                      </a:pPr>
                      <a:r>
                        <a:rPr lang="en-US" sz="1800" kern="1200" dirty="0">
                          <a:solidFill>
                            <a:schemeClr val="dk1"/>
                          </a:solidFill>
                          <a:latin typeface="+mn-lt"/>
                          <a:ea typeface="+mn-ea"/>
                          <a:cs typeface="+mn-cs"/>
                        </a:rPr>
                        <a:t>40%</a:t>
                      </a:r>
                      <a:endParaRPr lang="en-GB" sz="1800" kern="1200" dirty="0">
                        <a:solidFill>
                          <a:schemeClr val="dk1"/>
                        </a:solidFill>
                        <a:latin typeface="+mn-lt"/>
                        <a:ea typeface="+mn-ea"/>
                        <a:cs typeface="+mn-cs"/>
                      </a:endParaRPr>
                    </a:p>
                  </a:txBody>
                  <a:tcPr anchor="ctr"/>
                </a:tc>
                <a:tc>
                  <a:txBody>
                    <a:bodyPr/>
                    <a:lstStyle/>
                    <a:p>
                      <a:pPr marL="0" algn="r" defTabSz="1043056" rtl="0" eaLnBrk="1" latinLnBrk="0" hangingPunct="1">
                        <a:lnSpc>
                          <a:spcPct val="115000"/>
                        </a:lnSpc>
                        <a:spcAft>
                          <a:spcPts val="1000"/>
                        </a:spcAft>
                      </a:pPr>
                      <a:r>
                        <a:rPr lang="en-US" sz="1800" kern="1200" dirty="0">
                          <a:solidFill>
                            <a:schemeClr val="dk1"/>
                          </a:solidFill>
                          <a:latin typeface="+mn-lt"/>
                          <a:ea typeface="+mn-ea"/>
                          <a:cs typeface="+mn-cs"/>
                        </a:rPr>
                        <a:t>36%</a:t>
                      </a:r>
                      <a:endParaRPr lang="en-GB" sz="1800" kern="1200" dirty="0">
                        <a:solidFill>
                          <a:schemeClr val="dk1"/>
                        </a:solidFill>
                        <a:latin typeface="+mn-lt"/>
                        <a:ea typeface="+mn-ea"/>
                        <a:cs typeface="+mn-cs"/>
                      </a:endParaRPr>
                    </a:p>
                  </a:txBody>
                  <a:tcPr anchor="ctr"/>
                </a:tc>
                <a:extLst>
                  <a:ext uri="{0D108BD9-81ED-4DB2-BD59-A6C34878D82A}">
                    <a16:rowId xmlns:a16="http://schemas.microsoft.com/office/drawing/2014/main" val="10006"/>
                  </a:ext>
                </a:extLst>
              </a:tr>
              <a:tr h="370840">
                <a:tc>
                  <a:txBody>
                    <a:bodyPr/>
                    <a:lstStyle/>
                    <a:p>
                      <a:pPr algn="l"/>
                      <a:r>
                        <a:rPr lang="en-GB" sz="1800" dirty="0">
                          <a:solidFill>
                            <a:schemeClr val="bg1"/>
                          </a:solidFill>
                        </a:rPr>
                        <a:t>3f</a:t>
                      </a:r>
                    </a:p>
                  </a:txBody>
                  <a:tcPr anchor="ctr">
                    <a:solidFill>
                      <a:schemeClr val="accent3"/>
                    </a:solidFill>
                  </a:tcPr>
                </a:tc>
                <a:tc>
                  <a:txBody>
                    <a:bodyPr/>
                    <a:lstStyle/>
                    <a:p>
                      <a:pPr marL="0" marR="0" lvl="0" indent="0" algn="l" defTabSz="1043056" rtl="0" eaLnBrk="1" fontAlgn="auto" latinLnBrk="0" hangingPunct="1">
                        <a:lnSpc>
                          <a:spcPct val="100000"/>
                        </a:lnSpc>
                        <a:spcBef>
                          <a:spcPts val="0"/>
                        </a:spcBef>
                        <a:spcAft>
                          <a:spcPts val="0"/>
                        </a:spcAft>
                        <a:buClrTx/>
                        <a:buSzTx/>
                        <a:buFontTx/>
                        <a:buNone/>
                        <a:tabLst/>
                        <a:defRPr/>
                      </a:pPr>
                      <a:r>
                        <a:rPr lang="en-GB" sz="1800" dirty="0"/>
                        <a:t>Generalised gamma for</a:t>
                      </a:r>
                      <a:r>
                        <a:rPr lang="en-GB" sz="1800" baseline="0" dirty="0"/>
                        <a:t> both arms, patients progression-free at 10 years assumed ‘cured’</a:t>
                      </a:r>
                      <a:endParaRPr lang="en-GB" sz="1800" dirty="0"/>
                    </a:p>
                  </a:txBody>
                  <a:tcPr/>
                </a:tc>
                <a:tc>
                  <a:txBody>
                    <a:bodyPr/>
                    <a:lstStyle/>
                    <a:p>
                      <a:pPr marL="0" algn="r" defTabSz="1043056" rtl="0" eaLnBrk="1" latinLnBrk="0" hangingPunct="1">
                        <a:lnSpc>
                          <a:spcPct val="115000"/>
                        </a:lnSpc>
                        <a:spcAft>
                          <a:spcPts val="1000"/>
                        </a:spcAft>
                      </a:pPr>
                      <a:r>
                        <a:rPr lang="en-US" sz="1800" kern="1200" dirty="0">
                          <a:solidFill>
                            <a:schemeClr val="dk1"/>
                          </a:solidFill>
                          <a:latin typeface="+mn-lt"/>
                          <a:ea typeface="+mn-ea"/>
                          <a:cs typeface="+mn-cs"/>
                        </a:rPr>
                        <a:t>46%</a:t>
                      </a:r>
                      <a:endParaRPr lang="en-GB" sz="1800" kern="1200" dirty="0">
                        <a:solidFill>
                          <a:schemeClr val="dk1"/>
                        </a:solidFill>
                        <a:latin typeface="+mn-lt"/>
                        <a:ea typeface="+mn-ea"/>
                        <a:cs typeface="+mn-cs"/>
                      </a:endParaRPr>
                    </a:p>
                  </a:txBody>
                  <a:tcPr anchor="ctr"/>
                </a:tc>
                <a:tc>
                  <a:txBody>
                    <a:bodyPr/>
                    <a:lstStyle/>
                    <a:p>
                      <a:pPr marL="0" algn="r" defTabSz="1043056" rtl="0" eaLnBrk="1" latinLnBrk="0" hangingPunct="1">
                        <a:lnSpc>
                          <a:spcPct val="115000"/>
                        </a:lnSpc>
                        <a:spcAft>
                          <a:spcPts val="1000"/>
                        </a:spcAft>
                      </a:pPr>
                      <a:r>
                        <a:rPr lang="en-US" sz="1800" kern="1200" dirty="0">
                          <a:solidFill>
                            <a:schemeClr val="dk1"/>
                          </a:solidFill>
                          <a:latin typeface="+mn-lt"/>
                          <a:ea typeface="+mn-ea"/>
                          <a:cs typeface="+mn-cs"/>
                        </a:rPr>
                        <a:t>40%</a:t>
                      </a:r>
                      <a:endParaRPr lang="en-GB" sz="1800" kern="1200" dirty="0">
                        <a:solidFill>
                          <a:schemeClr val="dk1"/>
                        </a:solidFill>
                        <a:latin typeface="+mn-lt"/>
                        <a:ea typeface="+mn-ea"/>
                        <a:cs typeface="+mn-cs"/>
                      </a:endParaRPr>
                    </a:p>
                  </a:txBody>
                  <a:tcPr anchor="ctr"/>
                </a:tc>
                <a:tc>
                  <a:txBody>
                    <a:bodyPr/>
                    <a:lstStyle/>
                    <a:p>
                      <a:pPr marL="0" algn="r" defTabSz="1043056" rtl="0" eaLnBrk="1" latinLnBrk="0" hangingPunct="1">
                        <a:lnSpc>
                          <a:spcPct val="115000"/>
                        </a:lnSpc>
                        <a:spcAft>
                          <a:spcPts val="1000"/>
                        </a:spcAft>
                      </a:pPr>
                      <a:r>
                        <a:rPr lang="en-US" sz="1800" kern="1200" dirty="0">
                          <a:solidFill>
                            <a:schemeClr val="dk1"/>
                          </a:solidFill>
                          <a:latin typeface="+mn-lt"/>
                          <a:ea typeface="+mn-ea"/>
                          <a:cs typeface="+mn-cs"/>
                        </a:rPr>
                        <a:t>26%</a:t>
                      </a:r>
                      <a:endParaRPr lang="en-GB" sz="1800" kern="1200" dirty="0">
                        <a:solidFill>
                          <a:schemeClr val="dk1"/>
                        </a:solidFill>
                        <a:latin typeface="+mn-lt"/>
                        <a:ea typeface="+mn-ea"/>
                        <a:cs typeface="+mn-cs"/>
                      </a:endParaRPr>
                    </a:p>
                  </a:txBody>
                  <a:tcPr anchor="ctr"/>
                </a:tc>
                <a:extLst>
                  <a:ext uri="{0D108BD9-81ED-4DB2-BD59-A6C34878D82A}">
                    <a16:rowId xmlns:a16="http://schemas.microsoft.com/office/drawing/2014/main" val="10007"/>
                  </a:ext>
                </a:extLst>
              </a:tr>
              <a:tr h="370840">
                <a:tc>
                  <a:txBody>
                    <a:bodyPr/>
                    <a:lstStyle/>
                    <a:p>
                      <a:pPr algn="l"/>
                      <a:r>
                        <a:rPr lang="en-GB" sz="1800" dirty="0">
                          <a:solidFill>
                            <a:schemeClr val="bg1"/>
                          </a:solidFill>
                        </a:rPr>
                        <a:t>3g</a:t>
                      </a:r>
                    </a:p>
                  </a:txBody>
                  <a:tcPr anchor="ctr">
                    <a:solidFill>
                      <a:schemeClr val="accent3"/>
                    </a:solidFill>
                  </a:tcPr>
                </a:tc>
                <a:tc>
                  <a:txBody>
                    <a:bodyPr/>
                    <a:lstStyle/>
                    <a:p>
                      <a:pPr algn="l"/>
                      <a:r>
                        <a:rPr lang="en-GB" sz="1800" dirty="0"/>
                        <a:t>Mixture</a:t>
                      </a:r>
                      <a:r>
                        <a:rPr lang="en-GB" sz="1800" baseline="0" dirty="0"/>
                        <a:t> c</a:t>
                      </a:r>
                      <a:r>
                        <a:rPr lang="en-GB" sz="1800" dirty="0"/>
                        <a:t>ure rate model with log-normal for both arms</a:t>
                      </a:r>
                      <a:r>
                        <a:rPr lang="en-GB" sz="1800" baseline="0" dirty="0"/>
                        <a:t> (implies </a:t>
                      </a:r>
                      <a:r>
                        <a:rPr lang="en-GB" sz="1800" kern="1200" dirty="0">
                          <a:solidFill>
                            <a:srgbClr val="000000"/>
                          </a:solidFill>
                          <a:highlight>
                            <a:srgbClr val="000000"/>
                          </a:highlight>
                          <a:latin typeface="+mn-lt"/>
                          <a:ea typeface="+mn-ea"/>
                          <a:cs typeface="+mn-cs"/>
                        </a:rPr>
                        <a:t>******</a:t>
                      </a:r>
                      <a:r>
                        <a:rPr lang="en-GB" sz="1800" baseline="0" dirty="0"/>
                        <a:t>durvalumab &amp; </a:t>
                      </a:r>
                      <a:r>
                        <a:rPr lang="en-GB" sz="1800" kern="1200" dirty="0">
                          <a:solidFill>
                            <a:srgbClr val="000000"/>
                          </a:solidFill>
                          <a:highlight>
                            <a:srgbClr val="000000"/>
                          </a:highlight>
                          <a:latin typeface="+mn-lt"/>
                          <a:ea typeface="+mn-ea"/>
                          <a:cs typeface="+mn-cs"/>
                        </a:rPr>
                        <a:t>****** </a:t>
                      </a:r>
                      <a:r>
                        <a:rPr lang="en-GB" sz="1800" baseline="0" dirty="0" err="1"/>
                        <a:t>SoC</a:t>
                      </a:r>
                      <a:r>
                        <a:rPr lang="en-GB" sz="1800" dirty="0"/>
                        <a:t> ‘cured’)</a:t>
                      </a:r>
                    </a:p>
                  </a:txBody>
                  <a:tcPr/>
                </a:tc>
                <a:tc>
                  <a:txBody>
                    <a:bodyPr/>
                    <a:lstStyle/>
                    <a:p>
                      <a:pPr algn="r"/>
                      <a:r>
                        <a:rPr lang="en-GB" sz="1800" dirty="0"/>
                        <a:t>44%</a:t>
                      </a:r>
                    </a:p>
                  </a:txBody>
                  <a:tcPr anchor="ctr"/>
                </a:tc>
                <a:tc>
                  <a:txBody>
                    <a:bodyPr/>
                    <a:lstStyle/>
                    <a:p>
                      <a:pPr algn="r"/>
                      <a:r>
                        <a:rPr lang="en-GB" sz="1800" dirty="0"/>
                        <a:t>39%</a:t>
                      </a:r>
                    </a:p>
                  </a:txBody>
                  <a:tcPr anchor="ctr"/>
                </a:tc>
                <a:tc>
                  <a:txBody>
                    <a:bodyPr/>
                    <a:lstStyle/>
                    <a:p>
                      <a:pPr algn="r"/>
                      <a:r>
                        <a:rPr lang="en-GB" sz="1800" dirty="0"/>
                        <a:t>33%</a:t>
                      </a:r>
                    </a:p>
                  </a:txBody>
                  <a:tcPr anchor="ctr"/>
                </a:tc>
                <a:extLst>
                  <a:ext uri="{0D108BD9-81ED-4DB2-BD59-A6C34878D82A}">
                    <a16:rowId xmlns:a16="http://schemas.microsoft.com/office/drawing/2014/main" val="10008"/>
                  </a:ext>
                </a:extLst>
              </a:tr>
            </a:tbl>
          </a:graphicData>
        </a:graphic>
      </p:graphicFrame>
      <p:sp>
        <p:nvSpPr>
          <p:cNvPr id="9" name="Rectangle 8"/>
          <p:cNvSpPr/>
          <p:nvPr/>
        </p:nvSpPr>
        <p:spPr>
          <a:xfrm>
            <a:off x="1416489" y="6325940"/>
            <a:ext cx="7971544" cy="593404"/>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800" i="1" dirty="0">
                <a:solidFill>
                  <a:schemeClr val="tx1"/>
                </a:solidFill>
              </a:rPr>
              <a:t>*Hazard functions ‘capped’ to risk in durvalumab arm always ≤ risk in </a:t>
            </a:r>
            <a:r>
              <a:rPr lang="en-GB" sz="1800" i="1" dirty="0" err="1">
                <a:solidFill>
                  <a:schemeClr val="tx1"/>
                </a:solidFill>
              </a:rPr>
              <a:t>SoC</a:t>
            </a:r>
            <a:r>
              <a:rPr lang="en-GB" sz="1800" i="1" dirty="0">
                <a:solidFill>
                  <a:schemeClr val="tx1"/>
                </a:solidFill>
              </a:rPr>
              <a:t> arm to prevent spurious results when varying treatment effect duration </a:t>
            </a:r>
          </a:p>
        </p:txBody>
      </p:sp>
      <p:sp>
        <p:nvSpPr>
          <p:cNvPr id="5" name="Left Brace 4"/>
          <p:cNvSpPr/>
          <p:nvPr/>
        </p:nvSpPr>
        <p:spPr>
          <a:xfrm>
            <a:off x="505519" y="4433662"/>
            <a:ext cx="279941" cy="1667685"/>
          </a:xfrm>
          <a:prstGeom prst="leftBrace">
            <a:avLst/>
          </a:prstGeom>
          <a:ln w="381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6" name="TextBox 5"/>
          <p:cNvSpPr txBox="1"/>
          <p:nvPr/>
        </p:nvSpPr>
        <p:spPr>
          <a:xfrm>
            <a:off x="172383" y="4166151"/>
            <a:ext cx="276999" cy="2202706"/>
          </a:xfrm>
          <a:prstGeom prst="rect">
            <a:avLst/>
          </a:prstGeom>
          <a:noFill/>
        </p:spPr>
        <p:txBody>
          <a:bodyPr vert="vert270" wrap="square" lIns="0" tIns="0" rIns="0" bIns="0" rtlCol="0">
            <a:spAutoFit/>
          </a:bodyPr>
          <a:lstStyle/>
          <a:p>
            <a:pPr algn="ctr"/>
            <a:r>
              <a:rPr lang="en-GB" sz="1800" dirty="0">
                <a:solidFill>
                  <a:schemeClr val="accent1"/>
                </a:solidFill>
              </a:rPr>
              <a:t>Cure rate models</a:t>
            </a:r>
          </a:p>
        </p:txBody>
      </p:sp>
      <p:sp>
        <p:nvSpPr>
          <p:cNvPr id="11" name="Rectangle 10"/>
          <p:cNvSpPr/>
          <p:nvPr/>
        </p:nvSpPr>
        <p:spPr>
          <a:xfrm>
            <a:off x="2473302" y="7097112"/>
            <a:ext cx="6177082" cy="268422"/>
          </a:xfrm>
          <a:prstGeom prst="rect">
            <a:avLst/>
          </a:prstGeom>
          <a:solidFill>
            <a:schemeClr val="accent3"/>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i="1" dirty="0"/>
              <a:t>Updated after committee meeting to correct factual inaccuracy </a:t>
            </a:r>
          </a:p>
        </p:txBody>
      </p:sp>
    </p:spTree>
    <p:extLst>
      <p:ext uri="{BB962C8B-B14F-4D97-AF65-F5344CB8AC3E}">
        <p14:creationId xmlns:p14="http://schemas.microsoft.com/office/powerpoint/2010/main" val="11408741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7999" y="453699"/>
            <a:ext cx="9788525" cy="765501"/>
          </a:xfrm>
        </p:spPr>
        <p:txBody>
          <a:bodyPr/>
          <a:lstStyle/>
          <a:p>
            <a:pPr defTabSz="942975"/>
            <a:r>
              <a:rPr lang="en-GB" sz="3000" dirty="0">
                <a:solidFill>
                  <a:schemeClr val="accent1"/>
                </a:solidFill>
              </a:rPr>
              <a:t>Issue 3: </a:t>
            </a:r>
            <a:r>
              <a:rPr lang="en-GB" sz="3000" b="0" dirty="0"/>
              <a:t>Progression-free survival extrapolation (6)</a:t>
            </a:r>
          </a:p>
        </p:txBody>
      </p:sp>
      <p:sp>
        <p:nvSpPr>
          <p:cNvPr id="3" name="Slide Number Placeholder 2"/>
          <p:cNvSpPr>
            <a:spLocks noGrp="1"/>
          </p:cNvSpPr>
          <p:nvPr>
            <p:ph type="sldNum" sz="quarter" idx="12"/>
          </p:nvPr>
        </p:nvSpPr>
        <p:spPr/>
        <p:txBody>
          <a:bodyPr/>
          <a:lstStyle/>
          <a:p>
            <a:fld id="{DDBE135E-2566-4748-853C-8A3B78F0FB00}" type="slidenum">
              <a:rPr lang="en-GB" smtClean="0"/>
              <a:t>17</a:t>
            </a:fld>
            <a:endParaRPr lang="en-GB" dirty="0"/>
          </a:p>
        </p:txBody>
      </p:sp>
      <p:sp>
        <p:nvSpPr>
          <p:cNvPr id="6" name="Rectangle 5"/>
          <p:cNvSpPr/>
          <p:nvPr/>
        </p:nvSpPr>
        <p:spPr>
          <a:xfrm>
            <a:off x="586138" y="1099930"/>
            <a:ext cx="9669780" cy="4153851"/>
          </a:xfrm>
          <a:prstGeom prst="rect">
            <a:avLst/>
          </a:prstGeom>
          <a:solidFill>
            <a:schemeClr val="accent1">
              <a:lumMod val="20000"/>
              <a:lumOff val="80000"/>
            </a:schemeClr>
          </a:solidFill>
          <a:ln w="317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763">
              <a:spcBef>
                <a:spcPts val="600"/>
              </a:spcBef>
              <a:buClr>
                <a:schemeClr val="tx1"/>
              </a:buClr>
            </a:pPr>
            <a:r>
              <a:rPr lang="en-GB" sz="1800" b="1" dirty="0">
                <a:solidFill>
                  <a:schemeClr val="tx1"/>
                </a:solidFill>
                <a:latin typeface="Arial" panose="020B0604020202020204" pitchFamily="34" charset="0"/>
                <a:cs typeface="Arial" panose="020B0604020202020204" pitchFamily="34" charset="0"/>
              </a:rPr>
              <a:t>ERG comment:</a:t>
            </a:r>
          </a:p>
          <a:p>
            <a:pPr marL="290513" indent="-285750">
              <a:spcBef>
                <a:spcPts val="600"/>
              </a:spcBef>
              <a:buClr>
                <a:schemeClr val="tx1"/>
              </a:buClr>
              <a:buFont typeface="Arial" panose="020B0604020202020204" pitchFamily="34" charset="0"/>
              <a:buChar char="•"/>
            </a:pPr>
            <a:r>
              <a:rPr lang="x-none" sz="1800" dirty="0">
                <a:solidFill>
                  <a:schemeClr val="tx1"/>
                </a:solidFill>
                <a:latin typeface="Arial" panose="020B0604020202020204" pitchFamily="34" charset="0"/>
                <a:cs typeface="Arial" panose="020B0604020202020204" pitchFamily="34" charset="0"/>
              </a:rPr>
              <a:t>Generalised gamma extrapolation</a:t>
            </a:r>
            <a:r>
              <a:rPr lang="en-GB" sz="1800" dirty="0">
                <a:solidFill>
                  <a:schemeClr val="tx1"/>
                </a:solidFill>
                <a:latin typeface="Arial" panose="020B0604020202020204" pitchFamily="34" charset="0"/>
                <a:cs typeface="Arial" panose="020B0604020202020204" pitchFamily="34" charset="0"/>
              </a:rPr>
              <a:t> of durvalumab</a:t>
            </a:r>
            <a:r>
              <a:rPr lang="x-none" sz="1800" dirty="0">
                <a:solidFill>
                  <a:schemeClr val="tx1"/>
                </a:solidFill>
                <a:latin typeface="Arial" panose="020B0604020202020204" pitchFamily="34" charset="0"/>
                <a:cs typeface="Arial" panose="020B0604020202020204" pitchFamily="34" charset="0"/>
              </a:rPr>
              <a:t> likely overestimates PFS</a:t>
            </a:r>
            <a:endParaRPr lang="en-GB" sz="1800" dirty="0">
              <a:solidFill>
                <a:schemeClr val="tx1"/>
              </a:solidFill>
              <a:latin typeface="Arial" panose="020B0604020202020204" pitchFamily="34" charset="0"/>
              <a:cs typeface="Arial" panose="020B0604020202020204" pitchFamily="34" charset="0"/>
            </a:endParaRPr>
          </a:p>
          <a:p>
            <a:pPr marL="290513" lvl="0" indent="-285750">
              <a:spcBef>
                <a:spcPts val="600"/>
              </a:spcBef>
              <a:buClr>
                <a:schemeClr val="tx1"/>
              </a:buClr>
              <a:buFont typeface="Arial" panose="020B0604020202020204" pitchFamily="34" charset="0"/>
              <a:buChar char="•"/>
            </a:pPr>
            <a:r>
              <a:rPr lang="x-none" sz="1800" dirty="0">
                <a:solidFill>
                  <a:schemeClr val="tx1"/>
                </a:solidFill>
                <a:latin typeface="Arial" panose="020B0604020202020204" pitchFamily="34" charset="0"/>
                <a:cs typeface="Arial" panose="020B0604020202020204" pitchFamily="34" charset="0"/>
              </a:rPr>
              <a:t>Very few patients at the end of the KM curve </a:t>
            </a:r>
            <a:r>
              <a:rPr lang="en-GB" sz="1800" dirty="0">
                <a:solidFill>
                  <a:schemeClr val="tx1"/>
                </a:solidFill>
                <a:latin typeface="Arial" panose="020B0604020202020204" pitchFamily="34" charset="0"/>
                <a:cs typeface="Arial" panose="020B0604020202020204" pitchFamily="34" charset="0"/>
                <a:sym typeface="Wingdings" panose="05000000000000000000" pitchFamily="2" charset="2"/>
              </a:rPr>
              <a:t></a:t>
            </a:r>
            <a:r>
              <a:rPr lang="x-none" sz="1800" dirty="0">
                <a:solidFill>
                  <a:schemeClr val="tx1"/>
                </a:solidFill>
                <a:latin typeface="Arial" panose="020B0604020202020204" pitchFamily="34" charset="0"/>
                <a:cs typeface="Arial" panose="020B0604020202020204" pitchFamily="34" charset="0"/>
              </a:rPr>
              <a:t> extrapolations highly uncertain </a:t>
            </a:r>
            <a:endParaRPr lang="en-GB" sz="1800" dirty="0">
              <a:solidFill>
                <a:schemeClr val="tx1"/>
              </a:solidFill>
              <a:latin typeface="Arial" panose="020B0604020202020204" pitchFamily="34" charset="0"/>
              <a:cs typeface="Arial" panose="020B0604020202020204" pitchFamily="34" charset="0"/>
            </a:endParaRPr>
          </a:p>
          <a:p>
            <a:pPr marL="290513" lvl="0" indent="-285750">
              <a:spcBef>
                <a:spcPts val="600"/>
              </a:spcBef>
              <a:buClr>
                <a:schemeClr val="tx1"/>
              </a:buClr>
              <a:buFont typeface="Arial" panose="020B0604020202020204" pitchFamily="34" charset="0"/>
              <a:buChar char="•"/>
            </a:pPr>
            <a:r>
              <a:rPr lang="en-GB" sz="1800" dirty="0">
                <a:solidFill>
                  <a:schemeClr val="tx1"/>
                </a:solidFill>
                <a:latin typeface="Arial" panose="020B0604020202020204" pitchFamily="34" charset="0"/>
                <a:cs typeface="Arial" panose="020B0604020202020204" pitchFamily="34" charset="0"/>
              </a:rPr>
              <a:t>KM data suggests hazards are non-monotonic (exponential, Weibull and </a:t>
            </a:r>
            <a:r>
              <a:rPr lang="en-GB" sz="1800" dirty="0" err="1">
                <a:solidFill>
                  <a:schemeClr val="tx1"/>
                </a:solidFill>
                <a:latin typeface="Arial" panose="020B0604020202020204" pitchFamily="34" charset="0"/>
                <a:cs typeface="Arial" panose="020B0604020202020204" pitchFamily="34" charset="0"/>
              </a:rPr>
              <a:t>Gompertz</a:t>
            </a:r>
            <a:r>
              <a:rPr lang="en-GB" sz="1800" dirty="0">
                <a:solidFill>
                  <a:schemeClr val="tx1"/>
                </a:solidFill>
                <a:latin typeface="Arial" panose="020B0604020202020204" pitchFamily="34" charset="0"/>
                <a:cs typeface="Arial" panose="020B0604020202020204" pitchFamily="34" charset="0"/>
              </a:rPr>
              <a:t> distributions assume monotonic hazards and are therefore inappropriate)</a:t>
            </a:r>
          </a:p>
          <a:p>
            <a:pPr marL="290513" lvl="0" indent="-285750">
              <a:spcBef>
                <a:spcPts val="600"/>
              </a:spcBef>
              <a:buClr>
                <a:schemeClr val="tx1"/>
              </a:buClr>
              <a:buFont typeface="Arial" panose="020B0604020202020204" pitchFamily="34" charset="0"/>
              <a:buChar char="•"/>
            </a:pPr>
            <a:r>
              <a:rPr lang="en-GB" sz="1800" dirty="0">
                <a:solidFill>
                  <a:schemeClr val="tx1"/>
                </a:solidFill>
                <a:latin typeface="Arial" panose="020B0604020202020204" pitchFamily="34" charset="0"/>
                <a:cs typeface="Arial" panose="020B0604020202020204" pitchFamily="34" charset="0"/>
              </a:rPr>
              <a:t>No scientific or clinical basis to use ‘a</a:t>
            </a:r>
            <a:r>
              <a:rPr lang="x-none" sz="1800" dirty="0">
                <a:solidFill>
                  <a:schemeClr val="tx1"/>
                </a:solidFill>
                <a:latin typeface="Arial" panose="020B0604020202020204" pitchFamily="34" charset="0"/>
                <a:cs typeface="Arial" panose="020B0604020202020204" pitchFamily="34" charset="0"/>
              </a:rPr>
              <a:t>verage</a:t>
            </a:r>
            <a:r>
              <a:rPr lang="en-GB" sz="1800" dirty="0">
                <a:solidFill>
                  <a:schemeClr val="tx1"/>
                </a:solidFill>
                <a:latin typeface="Arial" panose="020B0604020202020204" pitchFamily="34" charset="0"/>
                <a:cs typeface="Arial" panose="020B0604020202020204" pitchFamily="34" charset="0"/>
              </a:rPr>
              <a:t>’ of log-normal/generalise gamma curves </a:t>
            </a:r>
          </a:p>
          <a:p>
            <a:pPr marL="290513" lvl="0" indent="-285750">
              <a:spcBef>
                <a:spcPts val="600"/>
              </a:spcBef>
              <a:buClr>
                <a:schemeClr val="tx1"/>
              </a:buClr>
              <a:buFont typeface="Arial" panose="020B0604020202020204" pitchFamily="34" charset="0"/>
              <a:buChar char="•"/>
            </a:pPr>
            <a:r>
              <a:rPr lang="en-GB" sz="1800" dirty="0">
                <a:solidFill>
                  <a:schemeClr val="tx1"/>
                </a:solidFill>
                <a:latin typeface="Arial" panose="020B0604020202020204" pitchFamily="34" charset="0"/>
                <a:cs typeface="Arial" panose="020B0604020202020204" pitchFamily="34" charset="0"/>
              </a:rPr>
              <a:t>The c</a:t>
            </a:r>
            <a:r>
              <a:rPr lang="x-none" sz="1800" dirty="0">
                <a:solidFill>
                  <a:schemeClr val="tx1"/>
                </a:solidFill>
                <a:latin typeface="Arial" panose="020B0604020202020204" pitchFamily="34" charset="0"/>
                <a:cs typeface="Arial" panose="020B0604020202020204" pitchFamily="34" charset="0"/>
              </a:rPr>
              <a:t>ure rate models </a:t>
            </a:r>
            <a:r>
              <a:rPr lang="en-GB" sz="1800" dirty="0">
                <a:solidFill>
                  <a:schemeClr val="tx1"/>
                </a:solidFill>
                <a:latin typeface="Arial" panose="020B0604020202020204" pitchFamily="34" charset="0"/>
                <a:cs typeface="Arial" panose="020B0604020202020204" pitchFamily="34" charset="0"/>
              </a:rPr>
              <a:t>which</a:t>
            </a:r>
            <a:r>
              <a:rPr lang="x-none" sz="1800" dirty="0">
                <a:solidFill>
                  <a:schemeClr val="tx1"/>
                </a:solidFill>
                <a:latin typeface="Arial" panose="020B0604020202020204" pitchFamily="34" charset="0"/>
                <a:cs typeface="Arial" panose="020B0604020202020204" pitchFamily="34" charset="0"/>
              </a:rPr>
              <a:t> assume that people who have not progressed after a given time point</a:t>
            </a:r>
            <a:r>
              <a:rPr lang="en-GB" sz="1800" dirty="0">
                <a:solidFill>
                  <a:schemeClr val="tx1"/>
                </a:solidFill>
                <a:latin typeface="Arial" panose="020B0604020202020204" pitchFamily="34" charset="0"/>
                <a:cs typeface="Arial" panose="020B0604020202020204" pitchFamily="34" charset="0"/>
              </a:rPr>
              <a:t> </a:t>
            </a:r>
            <a:r>
              <a:rPr lang="x-none" sz="1800" dirty="0">
                <a:solidFill>
                  <a:schemeClr val="tx1"/>
                </a:solidFill>
                <a:latin typeface="Arial" panose="020B0604020202020204" pitchFamily="34" charset="0"/>
                <a:cs typeface="Arial" panose="020B0604020202020204" pitchFamily="34" charset="0"/>
              </a:rPr>
              <a:t>are overly optimistic and lack clinical rationale</a:t>
            </a:r>
            <a:endParaRPr lang="en-GB" sz="1800" dirty="0">
              <a:solidFill>
                <a:schemeClr val="tx1"/>
              </a:solidFill>
              <a:latin typeface="Arial" panose="020B0604020202020204" pitchFamily="34" charset="0"/>
              <a:cs typeface="Arial" panose="020B0604020202020204" pitchFamily="34" charset="0"/>
            </a:endParaRPr>
          </a:p>
          <a:p>
            <a:pPr marL="290513" lvl="0" indent="-285750">
              <a:spcBef>
                <a:spcPts val="600"/>
              </a:spcBef>
              <a:buClr>
                <a:schemeClr val="tx1"/>
              </a:buClr>
              <a:buFont typeface="Arial" panose="020B0604020202020204" pitchFamily="34" charset="0"/>
              <a:buChar char="•"/>
            </a:pPr>
            <a:r>
              <a:rPr lang="x-none" sz="1800" dirty="0">
                <a:solidFill>
                  <a:schemeClr val="tx1"/>
                </a:solidFill>
                <a:latin typeface="Arial" panose="020B0604020202020204" pitchFamily="34" charset="0"/>
                <a:cs typeface="Arial" panose="020B0604020202020204" pitchFamily="34" charset="0"/>
              </a:rPr>
              <a:t>PACIFIC data are not mature enough to establish the proportion of people who are cured, meaning a mixture cure rate model is of limited use</a:t>
            </a:r>
            <a:endParaRPr lang="en-GB" sz="1800" dirty="0">
              <a:solidFill>
                <a:schemeClr val="tx1"/>
              </a:solidFill>
              <a:latin typeface="Arial" panose="020B0604020202020204" pitchFamily="34" charset="0"/>
              <a:cs typeface="Arial" panose="020B0604020202020204" pitchFamily="34" charset="0"/>
            </a:endParaRPr>
          </a:p>
          <a:p>
            <a:pPr marL="290513" lvl="0" indent="-285750">
              <a:spcBef>
                <a:spcPts val="600"/>
              </a:spcBef>
              <a:buClr>
                <a:schemeClr val="tx1"/>
              </a:buClr>
              <a:buFont typeface="Arial" panose="020B0604020202020204" pitchFamily="34" charset="0"/>
              <a:buChar char="•"/>
            </a:pPr>
            <a:r>
              <a:rPr lang="en-GB" sz="1800" dirty="0">
                <a:solidFill>
                  <a:schemeClr val="tx1"/>
                </a:solidFill>
                <a:latin typeface="Arial" panose="020B0604020202020204" pitchFamily="34" charset="0"/>
                <a:cs typeface="Arial" panose="020B0604020202020204" pitchFamily="34" charset="0"/>
              </a:rPr>
              <a:t>ERG preferred approach is </a:t>
            </a:r>
            <a:r>
              <a:rPr lang="x-none" sz="1800" dirty="0">
                <a:solidFill>
                  <a:schemeClr val="tx1"/>
                </a:solidFill>
                <a:latin typeface="Arial" panose="020B0604020202020204" pitchFamily="34" charset="0"/>
                <a:cs typeface="Arial" panose="020B0604020202020204" pitchFamily="34" charset="0"/>
              </a:rPr>
              <a:t>a log-normal </a:t>
            </a:r>
            <a:r>
              <a:rPr lang="en-GB" sz="1800" dirty="0">
                <a:solidFill>
                  <a:schemeClr val="tx1"/>
                </a:solidFill>
                <a:latin typeface="Arial" panose="020B0604020202020204" pitchFamily="34" charset="0"/>
                <a:cs typeface="Arial" panose="020B0604020202020204" pitchFamily="34" charset="0"/>
              </a:rPr>
              <a:t>for </a:t>
            </a:r>
            <a:r>
              <a:rPr lang="x-none" sz="1800" dirty="0">
                <a:solidFill>
                  <a:schemeClr val="tx1"/>
                </a:solidFill>
                <a:latin typeface="Arial" panose="020B0604020202020204" pitchFamily="34" charset="0"/>
                <a:cs typeface="Arial" panose="020B0604020202020204" pitchFamily="34" charset="0"/>
              </a:rPr>
              <a:t>durvalumab </a:t>
            </a:r>
            <a:r>
              <a:rPr lang="en-GB" sz="1800" dirty="0">
                <a:solidFill>
                  <a:schemeClr val="tx1"/>
                </a:solidFill>
                <a:latin typeface="Arial" panose="020B0604020202020204" pitchFamily="34" charset="0"/>
                <a:cs typeface="Arial" panose="020B0604020202020204" pitchFamily="34" charset="0"/>
              </a:rPr>
              <a:t>&amp;</a:t>
            </a:r>
            <a:r>
              <a:rPr lang="x-none" sz="1800" dirty="0">
                <a:solidFill>
                  <a:schemeClr val="tx1"/>
                </a:solidFill>
                <a:latin typeface="Arial" panose="020B0604020202020204" pitchFamily="34" charset="0"/>
                <a:cs typeface="Arial" panose="020B0604020202020204" pitchFamily="34" charset="0"/>
              </a:rPr>
              <a:t> generalised gamma </a:t>
            </a:r>
            <a:r>
              <a:rPr lang="en-GB" sz="1800" dirty="0">
                <a:solidFill>
                  <a:schemeClr val="tx1"/>
                </a:solidFill>
                <a:latin typeface="Arial" panose="020B0604020202020204" pitchFamily="34" charset="0"/>
                <a:cs typeface="Arial" panose="020B0604020202020204" pitchFamily="34" charset="0"/>
              </a:rPr>
              <a:t>for </a:t>
            </a:r>
            <a:r>
              <a:rPr lang="x-none" sz="1800" dirty="0">
                <a:solidFill>
                  <a:schemeClr val="tx1"/>
                </a:solidFill>
                <a:latin typeface="Arial" panose="020B0604020202020204" pitchFamily="34" charset="0"/>
                <a:cs typeface="Arial" panose="020B0604020202020204" pitchFamily="34" charset="0"/>
              </a:rPr>
              <a:t>SoC</a:t>
            </a:r>
            <a:endParaRPr lang="en-GB" sz="1800" dirty="0">
              <a:solidFill>
                <a:schemeClr val="tx1"/>
              </a:solidFill>
              <a:latin typeface="Arial" panose="020B0604020202020204" pitchFamily="34" charset="0"/>
              <a:cs typeface="Arial" panose="020B0604020202020204" pitchFamily="34" charset="0"/>
            </a:endParaRPr>
          </a:p>
          <a:p>
            <a:pPr marL="290513" indent="-285750">
              <a:spcBef>
                <a:spcPts val="600"/>
              </a:spcBef>
              <a:buClr>
                <a:schemeClr val="tx1"/>
              </a:buClr>
              <a:buFont typeface="Arial" panose="020B0604020202020204" pitchFamily="34" charset="0"/>
              <a:buChar char="•"/>
            </a:pPr>
            <a:r>
              <a:rPr lang="en-GB" sz="1800" dirty="0">
                <a:solidFill>
                  <a:schemeClr val="tx1"/>
                </a:solidFill>
                <a:latin typeface="Arial" panose="020B0604020202020204" pitchFamily="34" charset="0"/>
                <a:cs typeface="Arial" panose="020B0604020202020204" pitchFamily="34" charset="0"/>
              </a:rPr>
              <a:t>ERG base-case incorporates </a:t>
            </a:r>
            <a:r>
              <a:rPr lang="x-none" sz="1800" dirty="0">
                <a:solidFill>
                  <a:schemeClr val="tx1"/>
                </a:solidFill>
                <a:latin typeface="Arial" panose="020B0604020202020204" pitchFamily="34" charset="0"/>
                <a:cs typeface="Arial" panose="020B0604020202020204" pitchFamily="34" charset="0"/>
              </a:rPr>
              <a:t>company’s amendment to ‘cap’ the hazard curves</a:t>
            </a:r>
            <a:endParaRPr lang="en-GB" sz="1800" dirty="0">
              <a:solidFill>
                <a:schemeClr val="tx1"/>
              </a:solidFill>
              <a:latin typeface="Arial" panose="020B0604020202020204" pitchFamily="34" charset="0"/>
              <a:cs typeface="Arial" panose="020B0604020202020204" pitchFamily="34" charset="0"/>
            </a:endParaRPr>
          </a:p>
        </p:txBody>
      </p:sp>
      <p:sp>
        <p:nvSpPr>
          <p:cNvPr id="7" name="Rectangle 6"/>
          <p:cNvSpPr/>
          <p:nvPr/>
        </p:nvSpPr>
        <p:spPr>
          <a:xfrm>
            <a:off x="586138" y="5416041"/>
            <a:ext cx="9669780" cy="803087"/>
          </a:xfrm>
          <a:prstGeom prst="rect">
            <a:avLst/>
          </a:prstGeom>
          <a:noFill/>
          <a:ln w="317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763">
              <a:spcBef>
                <a:spcPts val="600"/>
              </a:spcBef>
              <a:buClr>
                <a:schemeClr val="tx1"/>
              </a:buClr>
            </a:pPr>
            <a:r>
              <a:rPr lang="en-GB" sz="1800" b="1" dirty="0">
                <a:solidFill>
                  <a:schemeClr val="tx1"/>
                </a:solidFill>
                <a:latin typeface="Arial" panose="020B0604020202020204" pitchFamily="34" charset="0"/>
                <a:cs typeface="Arial" panose="020B0604020202020204" pitchFamily="34" charset="0"/>
              </a:rPr>
              <a:t>Technical report: </a:t>
            </a:r>
          </a:p>
          <a:p>
            <a:pPr marL="290513" indent="-285750">
              <a:spcBef>
                <a:spcPts val="600"/>
              </a:spcBef>
              <a:buClr>
                <a:schemeClr val="tx1"/>
              </a:buClr>
              <a:buFont typeface="Arial" panose="020B0604020202020204" pitchFamily="34" charset="0"/>
              <a:buChar char="•"/>
            </a:pPr>
            <a:r>
              <a:rPr lang="en-GB" sz="1800" dirty="0">
                <a:solidFill>
                  <a:schemeClr val="tx1"/>
                </a:solidFill>
                <a:latin typeface="Arial" panose="020B0604020202020204" pitchFamily="34" charset="0"/>
                <a:cs typeface="Arial" panose="020B0604020202020204" pitchFamily="34" charset="0"/>
              </a:rPr>
              <a:t>Agree with ERG preferred approach</a:t>
            </a:r>
          </a:p>
        </p:txBody>
      </p:sp>
      <p:sp>
        <p:nvSpPr>
          <p:cNvPr id="8" name="TextBox 7"/>
          <p:cNvSpPr txBox="1"/>
          <p:nvPr/>
        </p:nvSpPr>
        <p:spPr>
          <a:xfrm>
            <a:off x="1500348" y="6398689"/>
            <a:ext cx="7685079" cy="369332"/>
          </a:xfrm>
          <a:prstGeom prst="rect">
            <a:avLst/>
          </a:prstGeom>
          <a:solidFill>
            <a:schemeClr val="accent1"/>
          </a:solidFill>
          <a:ln>
            <a:solidFill>
              <a:schemeClr val="accent1"/>
            </a:solidFill>
          </a:ln>
        </p:spPr>
        <p:style>
          <a:lnRef idx="1">
            <a:schemeClr val="accent2"/>
          </a:lnRef>
          <a:fillRef idx="2">
            <a:schemeClr val="accent2"/>
          </a:fillRef>
          <a:effectRef idx="1">
            <a:schemeClr val="accent2"/>
          </a:effectRef>
          <a:fontRef idx="minor">
            <a:schemeClr val="dk1"/>
          </a:fontRef>
        </p:style>
        <p:txBody>
          <a:bodyPr wrap="square" rtlCol="0">
            <a:spAutoFit/>
          </a:bodyPr>
          <a:lstStyle/>
          <a:p>
            <a:pPr marL="285750" indent="-285750" algn="ctr">
              <a:buFont typeface="Wingdings" panose="05000000000000000000" pitchFamily="2" charset="2"/>
              <a:buChar char="¤"/>
            </a:pPr>
            <a:r>
              <a:rPr lang="en-GB" sz="1800" i="1" dirty="0">
                <a:solidFill>
                  <a:schemeClr val="bg1"/>
                </a:solidFill>
              </a:rPr>
              <a:t>Is a log-normal extrapolation of the durvalumab arm appropriate?</a:t>
            </a:r>
            <a:endParaRPr lang="en-GB" sz="1800" dirty="0">
              <a:solidFill>
                <a:schemeClr val="bg1"/>
              </a:solidFill>
            </a:endParaRPr>
          </a:p>
        </p:txBody>
      </p:sp>
      <p:sp>
        <p:nvSpPr>
          <p:cNvPr id="9" name="TextBox 8"/>
          <p:cNvSpPr txBox="1"/>
          <p:nvPr/>
        </p:nvSpPr>
        <p:spPr>
          <a:xfrm>
            <a:off x="1500348" y="6930281"/>
            <a:ext cx="7685079" cy="369332"/>
          </a:xfrm>
          <a:prstGeom prst="rect">
            <a:avLst/>
          </a:prstGeom>
          <a:solidFill>
            <a:schemeClr val="accent1"/>
          </a:solidFill>
          <a:ln>
            <a:solidFill>
              <a:schemeClr val="accent1"/>
            </a:solidFill>
          </a:ln>
        </p:spPr>
        <p:style>
          <a:lnRef idx="1">
            <a:schemeClr val="accent2"/>
          </a:lnRef>
          <a:fillRef idx="2">
            <a:schemeClr val="accent2"/>
          </a:fillRef>
          <a:effectRef idx="1">
            <a:schemeClr val="accent2"/>
          </a:effectRef>
          <a:fontRef idx="minor">
            <a:schemeClr val="dk1"/>
          </a:fontRef>
        </p:style>
        <p:txBody>
          <a:bodyPr wrap="square" rtlCol="0">
            <a:spAutoFit/>
          </a:bodyPr>
          <a:lstStyle/>
          <a:p>
            <a:pPr marL="285750" indent="-285750" algn="ctr">
              <a:buFont typeface="Wingdings" panose="05000000000000000000" pitchFamily="2" charset="2"/>
              <a:buChar char="¤"/>
            </a:pPr>
            <a:r>
              <a:rPr lang="en-GB" sz="1800" i="1" dirty="0">
                <a:solidFill>
                  <a:schemeClr val="bg1"/>
                </a:solidFill>
              </a:rPr>
              <a:t>If not, which method of extrapolating PFS is appropriate?</a:t>
            </a:r>
            <a:endParaRPr lang="en-GB" sz="1800" dirty="0">
              <a:solidFill>
                <a:schemeClr val="bg1"/>
              </a:solidFill>
            </a:endParaRPr>
          </a:p>
        </p:txBody>
      </p:sp>
    </p:spTree>
    <p:extLst>
      <p:ext uri="{BB962C8B-B14F-4D97-AF65-F5344CB8AC3E}">
        <p14:creationId xmlns:p14="http://schemas.microsoft.com/office/powerpoint/2010/main" val="36460784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7999" y="265160"/>
            <a:ext cx="9788525" cy="765501"/>
          </a:xfrm>
        </p:spPr>
        <p:txBody>
          <a:bodyPr/>
          <a:lstStyle/>
          <a:p>
            <a:pPr defTabSz="942975"/>
            <a:r>
              <a:rPr lang="en-GB" sz="3000" dirty="0">
                <a:solidFill>
                  <a:schemeClr val="accent1"/>
                </a:solidFill>
              </a:rPr>
              <a:t>Issue 4: </a:t>
            </a:r>
            <a:r>
              <a:rPr lang="en-GB" sz="3000" b="0" dirty="0"/>
              <a:t>Utility values </a:t>
            </a:r>
          </a:p>
        </p:txBody>
      </p:sp>
      <p:sp>
        <p:nvSpPr>
          <p:cNvPr id="3" name="Slide Number Placeholder 2"/>
          <p:cNvSpPr>
            <a:spLocks noGrp="1"/>
          </p:cNvSpPr>
          <p:nvPr>
            <p:ph type="sldNum" sz="quarter" idx="12"/>
          </p:nvPr>
        </p:nvSpPr>
        <p:spPr/>
        <p:txBody>
          <a:bodyPr/>
          <a:lstStyle/>
          <a:p>
            <a:fld id="{DDBE135E-2566-4748-853C-8A3B78F0FB00}" type="slidenum">
              <a:rPr lang="en-GB" smtClean="0"/>
              <a:t>18</a:t>
            </a:fld>
            <a:endParaRPr lang="en-GB" dirty="0"/>
          </a:p>
        </p:txBody>
      </p:sp>
      <p:sp>
        <p:nvSpPr>
          <p:cNvPr id="4" name="Content Placeholder 3"/>
          <p:cNvSpPr>
            <a:spLocks noGrp="1"/>
          </p:cNvSpPr>
          <p:nvPr>
            <p:ph sz="quarter" idx="10"/>
          </p:nvPr>
        </p:nvSpPr>
        <p:spPr>
          <a:xfrm>
            <a:off x="507999" y="869475"/>
            <a:ext cx="9669780" cy="613741"/>
          </a:xfrm>
        </p:spPr>
        <p:txBody>
          <a:bodyPr/>
          <a:lstStyle/>
          <a:p>
            <a:pPr>
              <a:spcBef>
                <a:spcPts val="600"/>
              </a:spcBef>
            </a:pPr>
            <a:r>
              <a:rPr lang="en-GB" sz="1800" dirty="0"/>
              <a:t>Company’s original model used utilities derived from PACIFIC EQ-5D data but progression-free utility value was higher than general population </a:t>
            </a:r>
            <a:r>
              <a:rPr lang="en-GB" sz="1800" dirty="0">
                <a:sym typeface="Wingdings" panose="05000000000000000000" pitchFamily="2" charset="2"/>
              </a:rPr>
              <a:t> clinical expert considers unrealistic</a:t>
            </a:r>
            <a:endParaRPr lang="en-GB" sz="1800" dirty="0"/>
          </a:p>
        </p:txBody>
      </p:sp>
      <p:sp>
        <p:nvSpPr>
          <p:cNvPr id="7" name="TextBox 6"/>
          <p:cNvSpPr txBox="1"/>
          <p:nvPr/>
        </p:nvSpPr>
        <p:spPr>
          <a:xfrm>
            <a:off x="1500349" y="6769363"/>
            <a:ext cx="7685079" cy="369332"/>
          </a:xfrm>
          <a:prstGeom prst="rect">
            <a:avLst/>
          </a:prstGeom>
          <a:solidFill>
            <a:schemeClr val="accent1"/>
          </a:solidFill>
          <a:ln>
            <a:solidFill>
              <a:schemeClr val="accent1"/>
            </a:solidFill>
          </a:ln>
        </p:spPr>
        <p:style>
          <a:lnRef idx="1">
            <a:schemeClr val="accent2"/>
          </a:lnRef>
          <a:fillRef idx="2">
            <a:schemeClr val="accent2"/>
          </a:fillRef>
          <a:effectRef idx="1">
            <a:schemeClr val="accent2"/>
          </a:effectRef>
          <a:fontRef idx="minor">
            <a:schemeClr val="dk1"/>
          </a:fontRef>
        </p:style>
        <p:txBody>
          <a:bodyPr wrap="square" rtlCol="0">
            <a:spAutoFit/>
          </a:bodyPr>
          <a:lstStyle/>
          <a:p>
            <a:pPr marL="285750" indent="-285750" algn="ctr">
              <a:buFont typeface="Wingdings" panose="05000000000000000000" pitchFamily="2" charset="2"/>
              <a:buChar char="¤"/>
            </a:pPr>
            <a:r>
              <a:rPr lang="en-GB" sz="1800" i="1" dirty="0">
                <a:solidFill>
                  <a:schemeClr val="bg1"/>
                </a:solidFill>
              </a:rPr>
              <a:t>Are the trial utilities with the treatment-related decrement appropriate?</a:t>
            </a:r>
            <a:endParaRPr lang="en-GB" sz="1800" dirty="0">
              <a:solidFill>
                <a:schemeClr val="bg1"/>
              </a:solidFill>
            </a:endParaRPr>
          </a:p>
        </p:txBody>
      </p:sp>
      <p:sp>
        <p:nvSpPr>
          <p:cNvPr id="18" name="Rectangle 17"/>
          <p:cNvSpPr/>
          <p:nvPr/>
        </p:nvSpPr>
        <p:spPr>
          <a:xfrm>
            <a:off x="507999" y="1483369"/>
            <a:ext cx="9669780" cy="2924769"/>
          </a:xfrm>
          <a:prstGeom prst="rect">
            <a:avLst/>
          </a:prstGeom>
          <a:solidFill>
            <a:schemeClr val="accent6">
              <a:lumMod val="40000"/>
              <a:lumOff val="60000"/>
            </a:schemeClr>
          </a:solidFill>
          <a:ln w="317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763">
              <a:spcBef>
                <a:spcPts val="600"/>
              </a:spcBef>
              <a:buClr>
                <a:schemeClr val="tx1"/>
              </a:buClr>
            </a:pPr>
            <a:r>
              <a:rPr lang="en-GB" sz="1800" b="1" dirty="0">
                <a:solidFill>
                  <a:schemeClr val="tx1"/>
                </a:solidFill>
                <a:latin typeface="Arial" panose="020B0604020202020204" pitchFamily="34" charset="0"/>
                <a:cs typeface="Arial" panose="020B0604020202020204" pitchFamily="34" charset="0"/>
              </a:rPr>
              <a:t>Response from engagement:</a:t>
            </a:r>
          </a:p>
          <a:p>
            <a:pPr marL="347663" indent="-342900">
              <a:spcBef>
                <a:spcPts val="600"/>
              </a:spcBef>
              <a:buClr>
                <a:schemeClr val="tx1"/>
              </a:buClr>
              <a:buFont typeface="Arial" pitchFamily="34" charset="0"/>
              <a:buChar char="•"/>
            </a:pPr>
            <a:r>
              <a:rPr lang="en-GB" sz="1800" b="1" dirty="0">
                <a:solidFill>
                  <a:schemeClr val="accent3"/>
                </a:solidFill>
                <a:latin typeface="Arial" panose="020B0604020202020204" pitchFamily="34" charset="0"/>
                <a:cs typeface="Arial" panose="020B0604020202020204" pitchFamily="34" charset="0"/>
              </a:rPr>
              <a:t>Company: </a:t>
            </a:r>
            <a:r>
              <a:rPr lang="en-GB" sz="1800" dirty="0">
                <a:solidFill>
                  <a:schemeClr val="tx1"/>
                </a:solidFill>
                <a:latin typeface="Arial" panose="020B0604020202020204" pitchFamily="34" charset="0"/>
                <a:cs typeface="Arial" panose="020B0604020202020204" pitchFamily="34" charset="0"/>
              </a:rPr>
              <a:t>PACIFIC is only source of EQ-5D data for the progression-free (PF) population </a:t>
            </a:r>
          </a:p>
          <a:p>
            <a:pPr marL="347663" indent="-342900">
              <a:spcBef>
                <a:spcPts val="600"/>
              </a:spcBef>
              <a:buClr>
                <a:schemeClr val="tx1"/>
              </a:buClr>
              <a:buFont typeface="Arial" pitchFamily="34" charset="0"/>
              <a:buChar char="•"/>
            </a:pPr>
            <a:r>
              <a:rPr lang="en-GB" sz="1800" dirty="0">
                <a:solidFill>
                  <a:schemeClr val="tx1"/>
                </a:solidFill>
                <a:latin typeface="Arial" panose="020B0604020202020204" pitchFamily="34" charset="0"/>
                <a:cs typeface="Arial" panose="020B0604020202020204" pitchFamily="34" charset="0"/>
              </a:rPr>
              <a:t>Accounting for trial population World Health Organisation (WHO) performance status, PACIFIC utility for PF does not lack face validity</a:t>
            </a:r>
          </a:p>
          <a:p>
            <a:pPr marL="347663" indent="-342900">
              <a:spcBef>
                <a:spcPts val="600"/>
              </a:spcBef>
              <a:buClr>
                <a:schemeClr val="tx1"/>
              </a:buClr>
              <a:buFont typeface="Arial" pitchFamily="34" charset="0"/>
              <a:buChar char="•"/>
            </a:pPr>
            <a:r>
              <a:rPr lang="en-GB" sz="1800" dirty="0">
                <a:solidFill>
                  <a:schemeClr val="tx1"/>
                </a:solidFill>
                <a:latin typeface="Arial" panose="020B0604020202020204" pitchFamily="34" charset="0"/>
                <a:cs typeface="Arial" panose="020B0604020202020204" pitchFamily="34" charset="0"/>
              </a:rPr>
              <a:t>Ara and Brazier (2011) approximates general cancer utility values where condition specific data are not available </a:t>
            </a:r>
            <a:r>
              <a:rPr lang="en-GB" sz="1800" dirty="0">
                <a:solidFill>
                  <a:schemeClr val="tx1"/>
                </a:solidFill>
                <a:sym typeface="Wingdings" panose="05000000000000000000" pitchFamily="2" charset="2"/>
              </a:rPr>
              <a:t></a:t>
            </a:r>
            <a:r>
              <a:rPr lang="en-GB" sz="1800" dirty="0">
                <a:solidFill>
                  <a:schemeClr val="tx1"/>
                </a:solidFill>
                <a:latin typeface="Arial" panose="020B0604020202020204" pitchFamily="34" charset="0"/>
                <a:cs typeface="Arial" panose="020B0604020202020204" pitchFamily="34" charset="0"/>
                <a:sym typeface="Wingdings" panose="05000000000000000000" pitchFamily="2" charset="2"/>
              </a:rPr>
              <a:t> </a:t>
            </a:r>
            <a:r>
              <a:rPr lang="en-GB" sz="1800" dirty="0">
                <a:solidFill>
                  <a:schemeClr val="tx1"/>
                </a:solidFill>
                <a:latin typeface="Arial" panose="020B0604020202020204" pitchFamily="34" charset="0"/>
                <a:cs typeface="Arial" panose="020B0604020202020204" pitchFamily="34" charset="0"/>
              </a:rPr>
              <a:t>data on duration or severity of the condition were not collected</a:t>
            </a:r>
          </a:p>
          <a:p>
            <a:pPr marL="347663" indent="-342900">
              <a:spcBef>
                <a:spcPts val="600"/>
              </a:spcBef>
              <a:buClr>
                <a:schemeClr val="tx1"/>
              </a:buClr>
              <a:buFont typeface="Arial" pitchFamily="34" charset="0"/>
              <a:buChar char="•"/>
            </a:pPr>
            <a:r>
              <a:rPr lang="en-GB" sz="1800" dirty="0">
                <a:solidFill>
                  <a:schemeClr val="tx1"/>
                </a:solidFill>
                <a:latin typeface="Arial" panose="020B0604020202020204" pitchFamily="34" charset="0"/>
                <a:cs typeface="Arial" panose="020B0604020202020204" pitchFamily="34" charset="0"/>
              </a:rPr>
              <a:t>Updated base-case uses PF utility value from PACIFIC and progressed disease (PD) utility from literature</a:t>
            </a:r>
          </a:p>
          <a:p>
            <a:pPr marL="347663" indent="-342900">
              <a:spcBef>
                <a:spcPts val="600"/>
              </a:spcBef>
              <a:buClr>
                <a:schemeClr val="tx1"/>
              </a:buClr>
              <a:buFont typeface="Arial" pitchFamily="34" charset="0"/>
              <a:buChar char="•"/>
            </a:pPr>
            <a:r>
              <a:rPr lang="en-GB" sz="1800" dirty="0">
                <a:solidFill>
                  <a:schemeClr val="tx1"/>
                </a:solidFill>
                <a:latin typeface="Arial" panose="020B0604020202020204" pitchFamily="34" charset="0"/>
                <a:cs typeface="Arial" panose="020B0604020202020204" pitchFamily="34" charset="0"/>
              </a:rPr>
              <a:t>Updated base-case applies age-related decrement of -0.004 from Kind et al. (1999)</a:t>
            </a:r>
          </a:p>
        </p:txBody>
      </p:sp>
      <p:sp>
        <p:nvSpPr>
          <p:cNvPr id="8" name="Rectangle 7"/>
          <p:cNvSpPr/>
          <p:nvPr/>
        </p:nvSpPr>
        <p:spPr>
          <a:xfrm>
            <a:off x="507999" y="4502085"/>
            <a:ext cx="9669780" cy="766193"/>
          </a:xfrm>
          <a:prstGeom prst="rect">
            <a:avLst/>
          </a:prstGeom>
          <a:solidFill>
            <a:schemeClr val="accent1">
              <a:lumMod val="20000"/>
              <a:lumOff val="80000"/>
            </a:schemeClr>
          </a:solidFill>
          <a:ln w="317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763">
              <a:spcBef>
                <a:spcPts val="600"/>
              </a:spcBef>
              <a:buClr>
                <a:schemeClr val="tx1"/>
              </a:buClr>
            </a:pPr>
            <a:r>
              <a:rPr lang="en-GB" sz="1800" b="1" dirty="0">
                <a:solidFill>
                  <a:schemeClr val="tx1"/>
                </a:solidFill>
                <a:latin typeface="Arial" panose="020B0604020202020204" pitchFamily="34" charset="0"/>
                <a:cs typeface="Arial" panose="020B0604020202020204" pitchFamily="34" charset="0"/>
              </a:rPr>
              <a:t>ERG comment: </a:t>
            </a:r>
            <a:r>
              <a:rPr lang="en-GB" sz="1800" dirty="0">
                <a:solidFill>
                  <a:schemeClr val="tx1"/>
                </a:solidFill>
                <a:latin typeface="Arial" panose="020B0604020202020204" pitchFamily="34" charset="0"/>
                <a:cs typeface="Arial" panose="020B0604020202020204" pitchFamily="34" charset="0"/>
              </a:rPr>
              <a:t>Taking utilities from PACIFIC for PF state and literature for PD state may overestimate utility loss of progressed disease relative to remaining progression free</a:t>
            </a:r>
          </a:p>
        </p:txBody>
      </p:sp>
      <p:sp>
        <p:nvSpPr>
          <p:cNvPr id="9" name="Rectangle 8"/>
          <p:cNvSpPr/>
          <p:nvPr/>
        </p:nvSpPr>
        <p:spPr>
          <a:xfrm>
            <a:off x="507999" y="5362225"/>
            <a:ext cx="9669780" cy="1358424"/>
          </a:xfrm>
          <a:prstGeom prst="rect">
            <a:avLst/>
          </a:prstGeom>
          <a:noFill/>
          <a:ln w="317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763">
              <a:spcBef>
                <a:spcPts val="600"/>
              </a:spcBef>
              <a:buClr>
                <a:schemeClr val="tx1"/>
              </a:buClr>
            </a:pPr>
            <a:r>
              <a:rPr lang="en-GB" sz="1800" b="1" dirty="0">
                <a:solidFill>
                  <a:schemeClr val="tx1"/>
                </a:solidFill>
                <a:latin typeface="Arial" panose="020B0604020202020204" pitchFamily="34" charset="0"/>
                <a:cs typeface="Arial" panose="020B0604020202020204" pitchFamily="34" charset="0"/>
              </a:rPr>
              <a:t>Technical report: </a:t>
            </a:r>
          </a:p>
          <a:p>
            <a:pPr marL="290513" indent="-285750">
              <a:spcBef>
                <a:spcPts val="600"/>
              </a:spcBef>
              <a:buClr>
                <a:schemeClr val="tx1"/>
              </a:buClr>
              <a:buFont typeface="Arial" panose="020B0604020202020204" pitchFamily="34" charset="0"/>
              <a:buChar char="•"/>
            </a:pPr>
            <a:r>
              <a:rPr lang="en-GB" sz="1800" dirty="0">
                <a:solidFill>
                  <a:schemeClr val="tx1"/>
                </a:solidFill>
                <a:latin typeface="Arial" panose="020B0604020202020204" pitchFamily="34" charset="0"/>
                <a:cs typeface="Arial" panose="020B0604020202020204" pitchFamily="34" charset="0"/>
              </a:rPr>
              <a:t>Company’s modelling of age-related disutility is acceptable</a:t>
            </a:r>
          </a:p>
          <a:p>
            <a:pPr marL="290513" indent="-285750">
              <a:spcBef>
                <a:spcPts val="600"/>
              </a:spcBef>
              <a:buClr>
                <a:schemeClr val="tx1"/>
              </a:buClr>
              <a:buFont typeface="Arial" panose="020B0604020202020204" pitchFamily="34" charset="0"/>
              <a:buChar char="•"/>
            </a:pPr>
            <a:r>
              <a:rPr lang="en-GB" sz="1800" dirty="0">
                <a:solidFill>
                  <a:schemeClr val="tx1"/>
                </a:solidFill>
                <a:latin typeface="Arial" panose="020B0604020202020204" pitchFamily="34" charset="0"/>
                <a:cs typeface="Arial" panose="020B0604020202020204" pitchFamily="34" charset="0"/>
              </a:rPr>
              <a:t>Prefer to use utilities from PACIFIC for both health states with treatment-related decrement applied (</a:t>
            </a:r>
            <a:r>
              <a:rPr lang="en-GB" sz="1800" dirty="0">
                <a:solidFill>
                  <a:schemeClr val="tx1"/>
                </a:solidFill>
              </a:rPr>
              <a:t>PF: 0.827 for </a:t>
            </a:r>
            <a:r>
              <a:rPr lang="en-GB" sz="1800" dirty="0" err="1">
                <a:solidFill>
                  <a:schemeClr val="tx1"/>
                </a:solidFill>
              </a:rPr>
              <a:t>SoC</a:t>
            </a:r>
            <a:r>
              <a:rPr lang="en-GB" sz="1800" dirty="0">
                <a:solidFill>
                  <a:schemeClr val="tx1"/>
                </a:solidFill>
              </a:rPr>
              <a:t> &amp; 0.803 for </a:t>
            </a:r>
            <a:r>
              <a:rPr lang="en-GB" sz="1800" dirty="0" err="1">
                <a:solidFill>
                  <a:schemeClr val="tx1"/>
                </a:solidFill>
              </a:rPr>
              <a:t>durv</a:t>
            </a:r>
            <a:r>
              <a:rPr lang="en-GB" sz="1800" dirty="0">
                <a:solidFill>
                  <a:schemeClr val="tx1"/>
                </a:solidFill>
              </a:rPr>
              <a:t>, PD: 0.793 for </a:t>
            </a:r>
            <a:r>
              <a:rPr lang="en-GB" sz="1800" dirty="0" err="1">
                <a:solidFill>
                  <a:schemeClr val="tx1"/>
                </a:solidFill>
              </a:rPr>
              <a:t>SoC</a:t>
            </a:r>
            <a:r>
              <a:rPr lang="en-GB" sz="1800" dirty="0">
                <a:solidFill>
                  <a:schemeClr val="tx1"/>
                </a:solidFill>
              </a:rPr>
              <a:t> &amp; 0.769 for </a:t>
            </a:r>
            <a:r>
              <a:rPr lang="en-GB" sz="1800" dirty="0" err="1">
                <a:solidFill>
                  <a:schemeClr val="tx1"/>
                </a:solidFill>
              </a:rPr>
              <a:t>durv</a:t>
            </a:r>
            <a:r>
              <a:rPr lang="en-GB" sz="1800" dirty="0">
                <a:solidFill>
                  <a:schemeClr val="tx1"/>
                </a:solidFill>
              </a:rPr>
              <a:t>)</a:t>
            </a:r>
            <a:endParaRPr lang="en-GB" sz="1800" i="1" dirty="0">
              <a:solidFill>
                <a:schemeClr val="tx1"/>
              </a:solidFill>
            </a:endParaRPr>
          </a:p>
        </p:txBody>
      </p:sp>
      <p:sp>
        <p:nvSpPr>
          <p:cNvPr id="10" name="Rectangle 9"/>
          <p:cNvSpPr/>
          <p:nvPr/>
        </p:nvSpPr>
        <p:spPr>
          <a:xfrm>
            <a:off x="2254347" y="7192714"/>
            <a:ext cx="6177082" cy="268422"/>
          </a:xfrm>
          <a:prstGeom prst="rect">
            <a:avLst/>
          </a:prstGeom>
          <a:solidFill>
            <a:schemeClr val="accent3"/>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i="1" dirty="0"/>
              <a:t>Updated after committee meeting to correct factual inaccuracy </a:t>
            </a:r>
          </a:p>
        </p:txBody>
      </p:sp>
    </p:spTree>
    <p:extLst>
      <p:ext uri="{BB962C8B-B14F-4D97-AF65-F5344CB8AC3E}">
        <p14:creationId xmlns:p14="http://schemas.microsoft.com/office/powerpoint/2010/main" val="30902928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defTabSz="942975"/>
            <a:r>
              <a:rPr lang="en-GB" sz="3000" dirty="0">
                <a:solidFill>
                  <a:schemeClr val="accent1"/>
                </a:solidFill>
              </a:rPr>
              <a:t>Issue 7: </a:t>
            </a:r>
            <a:r>
              <a:rPr lang="en-GB" sz="3000" b="0" dirty="0"/>
              <a:t>End of life considerations (1)</a:t>
            </a:r>
          </a:p>
        </p:txBody>
      </p:sp>
      <p:sp>
        <p:nvSpPr>
          <p:cNvPr id="3" name="Slide Number Placeholder 2"/>
          <p:cNvSpPr>
            <a:spLocks noGrp="1"/>
          </p:cNvSpPr>
          <p:nvPr>
            <p:ph type="sldNum" sz="quarter" idx="12"/>
          </p:nvPr>
        </p:nvSpPr>
        <p:spPr/>
        <p:txBody>
          <a:bodyPr/>
          <a:lstStyle/>
          <a:p>
            <a:fld id="{DDBE135E-2566-4748-853C-8A3B78F0FB00}" type="slidenum">
              <a:rPr lang="en-GB" smtClean="0"/>
              <a:t>19</a:t>
            </a:fld>
            <a:endParaRPr lang="en-GB" dirty="0"/>
          </a:p>
        </p:txBody>
      </p:sp>
      <p:sp>
        <p:nvSpPr>
          <p:cNvPr id="4" name="Content Placeholder 3"/>
          <p:cNvSpPr>
            <a:spLocks noGrp="1"/>
          </p:cNvSpPr>
          <p:nvPr>
            <p:ph sz="quarter" idx="10"/>
          </p:nvPr>
        </p:nvSpPr>
        <p:spPr/>
        <p:txBody>
          <a:bodyPr/>
          <a:lstStyle/>
          <a:p>
            <a:pPr marL="4763" indent="0">
              <a:buNone/>
            </a:pPr>
            <a:r>
              <a:rPr lang="en-GB" sz="1800" b="1" dirty="0"/>
              <a:t>Life expectancy:</a:t>
            </a:r>
          </a:p>
          <a:p>
            <a:r>
              <a:rPr lang="en-GB" sz="1800" dirty="0"/>
              <a:t>Company argue &lt; 24 months based on evidence from National lung Cancer Audit, Public Health England, the SOCCAR trial (a Phase 2 trial which compared overlapping CRT with sequential CRT in people with </a:t>
            </a:r>
            <a:r>
              <a:rPr lang="en-GB" sz="1800" dirty="0" err="1"/>
              <a:t>unresectable</a:t>
            </a:r>
            <a:r>
              <a:rPr lang="en-GB" sz="1800" dirty="0"/>
              <a:t> Stage III NSCLC) and clinical expert opinion</a:t>
            </a:r>
          </a:p>
          <a:p>
            <a:r>
              <a:rPr lang="en-GB" sz="1800" dirty="0"/>
              <a:t>Median OS in PACIFIC </a:t>
            </a:r>
            <a:r>
              <a:rPr lang="en-GB" sz="1800" dirty="0" err="1"/>
              <a:t>SoC</a:t>
            </a:r>
            <a:r>
              <a:rPr lang="en-GB" sz="1800" dirty="0"/>
              <a:t> arm was 29.1 months</a:t>
            </a:r>
          </a:p>
          <a:p>
            <a:r>
              <a:rPr lang="en-GB" sz="1800" dirty="0"/>
              <a:t>Company &amp; ERG models predict </a:t>
            </a:r>
            <a:r>
              <a:rPr lang="en-GB" sz="1800" dirty="0" err="1"/>
              <a:t>SoC</a:t>
            </a:r>
            <a:r>
              <a:rPr lang="en-GB" sz="1800" dirty="0"/>
              <a:t> mean OS= 54.8 months &amp; median OS= 28.5 months</a:t>
            </a:r>
          </a:p>
          <a:p>
            <a:pPr marL="4763" indent="0">
              <a:buNone/>
            </a:pPr>
            <a:r>
              <a:rPr lang="en-GB" sz="1800" b="1" dirty="0"/>
              <a:t>Extension to life:</a:t>
            </a:r>
          </a:p>
          <a:p>
            <a:r>
              <a:rPr lang="en-GB" sz="1800" dirty="0"/>
              <a:t>PACIFIC OS 24-month: 72.8% (</a:t>
            </a:r>
            <a:r>
              <a:rPr lang="en-GB" sz="1800" dirty="0" err="1"/>
              <a:t>durv</a:t>
            </a:r>
            <a:r>
              <a:rPr lang="en-GB" sz="1800" dirty="0"/>
              <a:t>.) vs 53.6%  (placebo) (HR [95% CI] = 0.53 [0.36, 0.77])</a:t>
            </a:r>
          </a:p>
          <a:p>
            <a:r>
              <a:rPr lang="en-GB" sz="1800" dirty="0"/>
              <a:t>Company model predicts 52.5 month extension to life &amp; ERG model predicts 31.7 month  </a:t>
            </a:r>
          </a:p>
        </p:txBody>
      </p:sp>
      <p:sp>
        <p:nvSpPr>
          <p:cNvPr id="6" name="Rectangle 5"/>
          <p:cNvSpPr/>
          <p:nvPr/>
        </p:nvSpPr>
        <p:spPr>
          <a:xfrm>
            <a:off x="507999" y="4625008"/>
            <a:ext cx="9669780" cy="2122857"/>
          </a:xfrm>
          <a:prstGeom prst="rect">
            <a:avLst/>
          </a:prstGeom>
          <a:solidFill>
            <a:schemeClr val="accent6">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800" b="1" dirty="0">
                <a:solidFill>
                  <a:schemeClr val="tx1"/>
                </a:solidFill>
              </a:rPr>
              <a:t>Response from engagement:</a:t>
            </a:r>
          </a:p>
          <a:p>
            <a:pPr marL="347663" lvl="0" indent="-342900">
              <a:spcBef>
                <a:spcPts val="600"/>
              </a:spcBef>
              <a:buClr>
                <a:schemeClr val="tx1"/>
              </a:buClr>
              <a:buFont typeface="Arial" pitchFamily="34" charset="0"/>
              <a:buChar char="•"/>
            </a:pPr>
            <a:r>
              <a:rPr lang="en-GB" sz="1800" b="1" dirty="0">
                <a:solidFill>
                  <a:schemeClr val="accent3"/>
                </a:solidFill>
                <a:latin typeface="Arial" panose="020B0604020202020204" pitchFamily="34" charset="0"/>
                <a:cs typeface="Arial" panose="020B0604020202020204" pitchFamily="34" charset="0"/>
              </a:rPr>
              <a:t>Company: </a:t>
            </a:r>
            <a:r>
              <a:rPr lang="x-none" sz="1800" dirty="0">
                <a:solidFill>
                  <a:schemeClr val="tx1"/>
                </a:solidFill>
                <a:latin typeface="Arial" panose="020B0604020202020204" pitchFamily="34" charset="0"/>
                <a:cs typeface="Arial" panose="020B0604020202020204" pitchFamily="34" charset="0"/>
              </a:rPr>
              <a:t>Although mean and median OS in PACIFIC indicate that durvalumab does not meet end-of-life criteria, UK-specific real world data should also be considered </a:t>
            </a:r>
            <a:endParaRPr lang="en-GB" sz="1800" dirty="0">
              <a:solidFill>
                <a:schemeClr val="tx1"/>
              </a:solidFill>
              <a:latin typeface="Arial" panose="020B0604020202020204" pitchFamily="34" charset="0"/>
              <a:cs typeface="Arial" panose="020B0604020202020204" pitchFamily="34" charset="0"/>
            </a:endParaRPr>
          </a:p>
          <a:p>
            <a:pPr marL="347663" lvl="0" indent="-342900">
              <a:spcBef>
                <a:spcPts val="600"/>
              </a:spcBef>
              <a:buClr>
                <a:schemeClr val="tx1"/>
              </a:buClr>
              <a:buFont typeface="Arial" pitchFamily="34" charset="0"/>
              <a:buChar char="•"/>
            </a:pPr>
            <a:r>
              <a:rPr lang="x-none" sz="1800" dirty="0">
                <a:solidFill>
                  <a:schemeClr val="tx1"/>
                </a:solidFill>
                <a:latin typeface="Arial" panose="020B0604020202020204" pitchFamily="34" charset="0"/>
                <a:cs typeface="Arial" panose="020B0604020202020204" pitchFamily="34" charset="0"/>
              </a:rPr>
              <a:t>Sequential cohort likely to have poorer prognosis tha</a:t>
            </a:r>
            <a:r>
              <a:rPr lang="en-GB" sz="1800" dirty="0">
                <a:solidFill>
                  <a:schemeClr val="tx1"/>
                </a:solidFill>
                <a:latin typeface="Arial" panose="020B0604020202020204" pitchFamily="34" charset="0"/>
                <a:cs typeface="Arial" panose="020B0604020202020204" pitchFamily="34" charset="0"/>
              </a:rPr>
              <a:t>n</a:t>
            </a:r>
            <a:r>
              <a:rPr lang="x-none" sz="1800" dirty="0">
                <a:solidFill>
                  <a:schemeClr val="tx1"/>
                </a:solidFill>
                <a:latin typeface="Arial" panose="020B0604020202020204" pitchFamily="34" charset="0"/>
                <a:cs typeface="Arial" panose="020B0604020202020204" pitchFamily="34" charset="0"/>
              </a:rPr>
              <a:t> PACIFIC cohort</a:t>
            </a:r>
            <a:endParaRPr lang="en-GB" sz="1800" dirty="0">
              <a:solidFill>
                <a:schemeClr val="tx1"/>
              </a:solidFill>
              <a:latin typeface="Arial" panose="020B0604020202020204" pitchFamily="34" charset="0"/>
              <a:cs typeface="Arial" panose="020B0604020202020204" pitchFamily="34" charset="0"/>
            </a:endParaRPr>
          </a:p>
          <a:p>
            <a:pPr marL="347663" lvl="0" indent="-342900">
              <a:spcBef>
                <a:spcPts val="600"/>
              </a:spcBef>
              <a:buClr>
                <a:schemeClr val="tx1"/>
              </a:buClr>
              <a:buFont typeface="Arial" pitchFamily="34" charset="0"/>
              <a:buChar char="•"/>
            </a:pPr>
            <a:r>
              <a:rPr lang="en-GB" sz="1800" dirty="0">
                <a:solidFill>
                  <a:schemeClr val="tx1"/>
                </a:solidFill>
                <a:latin typeface="Arial" panose="020B0604020202020204" pitchFamily="34" charset="0"/>
                <a:cs typeface="Arial" panose="020B0604020202020204" pitchFamily="34" charset="0"/>
              </a:rPr>
              <a:t>H</a:t>
            </a:r>
            <a:r>
              <a:rPr lang="x-none" sz="1800" dirty="0">
                <a:solidFill>
                  <a:schemeClr val="tx1"/>
                </a:solidFill>
                <a:latin typeface="Arial" panose="020B0604020202020204" pitchFamily="34" charset="0"/>
                <a:cs typeface="Arial" panose="020B0604020202020204" pitchFamily="34" charset="0"/>
              </a:rPr>
              <a:t>ighlighted several UK based studies with median OS ranging 18.4 to 22.3 months </a:t>
            </a:r>
            <a:endParaRPr lang="en-GB" sz="1800" dirty="0">
              <a:solidFill>
                <a:schemeClr val="tx1"/>
              </a:solidFill>
              <a:latin typeface="Arial" panose="020B0604020202020204" pitchFamily="34" charset="0"/>
              <a:cs typeface="Arial" panose="020B0604020202020204" pitchFamily="34" charset="0"/>
            </a:endParaRPr>
          </a:p>
          <a:p>
            <a:pPr marL="347663" lvl="0" indent="-342900">
              <a:spcBef>
                <a:spcPts val="600"/>
              </a:spcBef>
              <a:buClr>
                <a:schemeClr val="tx1"/>
              </a:buClr>
              <a:buFont typeface="Arial" pitchFamily="34" charset="0"/>
              <a:buChar char="•"/>
            </a:pPr>
            <a:r>
              <a:rPr lang="en-GB" sz="1800" dirty="0">
                <a:solidFill>
                  <a:schemeClr val="tx1"/>
                </a:solidFill>
                <a:latin typeface="Arial" panose="020B0604020202020204" pitchFamily="34" charset="0"/>
                <a:cs typeface="Arial" panose="020B0604020202020204" pitchFamily="34" charset="0"/>
              </a:rPr>
              <a:t>Evidence from </a:t>
            </a:r>
            <a:r>
              <a:rPr lang="x-none" sz="1800" dirty="0">
                <a:solidFill>
                  <a:schemeClr val="tx1"/>
                </a:solidFill>
                <a:latin typeface="Arial" panose="020B0604020202020204" pitchFamily="34" charset="0"/>
                <a:cs typeface="Arial" panose="020B0604020202020204" pitchFamily="34" charset="0"/>
              </a:rPr>
              <a:t>PACIFIC </a:t>
            </a:r>
            <a:r>
              <a:rPr lang="en-GB" sz="1800" dirty="0">
                <a:solidFill>
                  <a:schemeClr val="tx1"/>
                </a:solidFill>
                <a:latin typeface="Arial" panose="020B0604020202020204" pitchFamily="34" charset="0"/>
                <a:cs typeface="Arial" panose="020B0604020202020204" pitchFamily="34" charset="0"/>
              </a:rPr>
              <a:t>suggests</a:t>
            </a:r>
            <a:r>
              <a:rPr lang="x-none" sz="1800" dirty="0">
                <a:solidFill>
                  <a:schemeClr val="tx1"/>
                </a:solidFill>
                <a:latin typeface="Arial" panose="020B0604020202020204" pitchFamily="34" charset="0"/>
                <a:cs typeface="Arial" panose="020B0604020202020204" pitchFamily="34" charset="0"/>
              </a:rPr>
              <a:t> survival benefit over </a:t>
            </a:r>
            <a:r>
              <a:rPr lang="en-GB" sz="1800" dirty="0" err="1">
                <a:solidFill>
                  <a:schemeClr val="tx1"/>
                </a:solidFill>
                <a:latin typeface="Arial" panose="020B0604020202020204" pitchFamily="34" charset="0"/>
                <a:cs typeface="Arial" panose="020B0604020202020204" pitchFamily="34" charset="0"/>
              </a:rPr>
              <a:t>SoC</a:t>
            </a:r>
            <a:r>
              <a:rPr lang="x-none" sz="1800" dirty="0">
                <a:solidFill>
                  <a:schemeClr val="tx1"/>
                </a:solidFill>
                <a:latin typeface="Arial" panose="020B0604020202020204" pitchFamily="34" charset="0"/>
                <a:cs typeface="Arial" panose="020B0604020202020204" pitchFamily="34" charset="0"/>
              </a:rPr>
              <a:t> of more than 3 months</a:t>
            </a:r>
            <a:endParaRPr lang="en-GB" sz="1800" dirty="0">
              <a:solidFill>
                <a:schemeClr val="tx1"/>
              </a:solidFill>
              <a:latin typeface="Arial" panose="020B0604020202020204" pitchFamily="34" charset="0"/>
              <a:cs typeface="Arial" panose="020B0604020202020204" pitchFamily="34" charset="0"/>
            </a:endParaRPr>
          </a:p>
        </p:txBody>
      </p:sp>
      <p:sp>
        <p:nvSpPr>
          <p:cNvPr id="7" name="Rectangle 6"/>
          <p:cNvSpPr/>
          <p:nvPr/>
        </p:nvSpPr>
        <p:spPr>
          <a:xfrm>
            <a:off x="2254347" y="7192714"/>
            <a:ext cx="6177082" cy="268422"/>
          </a:xfrm>
          <a:prstGeom prst="rect">
            <a:avLst/>
          </a:prstGeom>
          <a:solidFill>
            <a:schemeClr val="accent3"/>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i="1" dirty="0"/>
              <a:t>Updated after committee meeting to correct factual inaccuracy </a:t>
            </a:r>
          </a:p>
        </p:txBody>
      </p:sp>
    </p:spTree>
    <p:extLst>
      <p:ext uri="{BB962C8B-B14F-4D97-AF65-F5344CB8AC3E}">
        <p14:creationId xmlns:p14="http://schemas.microsoft.com/office/powerpoint/2010/main" val="1087348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a:t>Key issues</a:t>
            </a:r>
            <a:endParaRPr lang="en-GB" sz="3200" strike="sngStrike" dirty="0">
              <a:solidFill>
                <a:srgbClr val="FF0000"/>
              </a:solidFill>
            </a:endParaRPr>
          </a:p>
        </p:txBody>
      </p:sp>
      <p:sp>
        <p:nvSpPr>
          <p:cNvPr id="3" name="Slide Number Placeholder 2"/>
          <p:cNvSpPr>
            <a:spLocks noGrp="1"/>
          </p:cNvSpPr>
          <p:nvPr>
            <p:ph type="sldNum" sz="quarter" idx="12"/>
          </p:nvPr>
        </p:nvSpPr>
        <p:spPr/>
        <p:txBody>
          <a:bodyPr/>
          <a:lstStyle/>
          <a:p>
            <a:fld id="{DDBE135E-2566-4748-853C-8A3B78F0FB00}" type="slidenum">
              <a:rPr lang="en-GB" smtClean="0"/>
              <a:t>2</a:t>
            </a:fld>
            <a:endParaRPr lang="en-GB" dirty="0"/>
          </a:p>
        </p:txBody>
      </p:sp>
      <p:sp>
        <p:nvSpPr>
          <p:cNvPr id="9" name="Content Placeholder 3"/>
          <p:cNvSpPr>
            <a:spLocks noGrp="1"/>
          </p:cNvSpPr>
          <p:nvPr>
            <p:ph sz="quarter" idx="10"/>
          </p:nvPr>
        </p:nvSpPr>
        <p:spPr>
          <a:xfrm>
            <a:off x="508000" y="1486178"/>
            <a:ext cx="9669780" cy="5444103"/>
          </a:xfrm>
        </p:spPr>
        <p:txBody>
          <a:bodyPr/>
          <a:lstStyle/>
          <a:p>
            <a:r>
              <a:rPr lang="en-GB" sz="2000" b="1" dirty="0">
                <a:solidFill>
                  <a:schemeClr val="accent3"/>
                </a:solidFill>
              </a:rPr>
              <a:t>Trial generalisability: </a:t>
            </a:r>
            <a:r>
              <a:rPr lang="en-GB" sz="2000" dirty="0"/>
              <a:t>Is PACIFIC generalisable to the NHS population in England?</a:t>
            </a:r>
          </a:p>
          <a:p>
            <a:pPr lvl="1"/>
            <a:r>
              <a:rPr lang="en-GB" sz="2000" dirty="0"/>
              <a:t>If not, can this be resolved with data collection or adjustment to hazards used in the model? </a:t>
            </a:r>
          </a:p>
          <a:p>
            <a:r>
              <a:rPr lang="en-GB" sz="2000" b="1" dirty="0">
                <a:solidFill>
                  <a:schemeClr val="accent3"/>
                </a:solidFill>
              </a:rPr>
              <a:t>Treatment effect duration: </a:t>
            </a:r>
            <a:r>
              <a:rPr lang="en-GB" sz="2000" dirty="0"/>
              <a:t>Is the likely treatment effect duration 3 or 5 years?</a:t>
            </a:r>
          </a:p>
          <a:p>
            <a:r>
              <a:rPr lang="en-GB" sz="2000" b="1" dirty="0">
                <a:solidFill>
                  <a:schemeClr val="accent3"/>
                </a:solidFill>
              </a:rPr>
              <a:t>Progression-free survival: </a:t>
            </a:r>
            <a:r>
              <a:rPr lang="en-GB" sz="2000" dirty="0"/>
              <a:t>Is a log-normal extrapolation of durvalumab appropriate?</a:t>
            </a:r>
            <a:endParaRPr lang="en-GB" sz="2000" b="1" dirty="0">
              <a:solidFill>
                <a:schemeClr val="accent3"/>
              </a:solidFill>
            </a:endParaRPr>
          </a:p>
          <a:p>
            <a:r>
              <a:rPr lang="en-GB" sz="2000" b="1" dirty="0">
                <a:solidFill>
                  <a:schemeClr val="accent3"/>
                </a:solidFill>
              </a:rPr>
              <a:t>Utility values: </a:t>
            </a:r>
            <a:r>
              <a:rPr lang="en-GB" sz="2000" dirty="0"/>
              <a:t>Are the utility values from PACIFIC with treatment-related decrement applied appropriate? </a:t>
            </a:r>
          </a:p>
          <a:p>
            <a:r>
              <a:rPr lang="en-GB" sz="2000" b="1" dirty="0">
                <a:solidFill>
                  <a:schemeClr val="accent3"/>
                </a:solidFill>
              </a:rPr>
              <a:t>End of life: </a:t>
            </a:r>
            <a:r>
              <a:rPr lang="en-GB" sz="2000" dirty="0"/>
              <a:t>Does durvalumab meet NICE’s end of life criteria?</a:t>
            </a:r>
          </a:p>
          <a:p>
            <a:r>
              <a:rPr lang="en-GB" sz="2000" b="1" dirty="0">
                <a:solidFill>
                  <a:schemeClr val="accent3"/>
                </a:solidFill>
              </a:rPr>
              <a:t>Cancer Drugs Fund: </a:t>
            </a:r>
            <a:r>
              <a:rPr lang="en-GB" sz="2000" dirty="0"/>
              <a:t>Does durvalumab meet the criteria for inclusion in the CDF?</a:t>
            </a:r>
          </a:p>
          <a:p>
            <a:r>
              <a:rPr lang="en-GB" sz="2000" b="1" dirty="0">
                <a:solidFill>
                  <a:schemeClr val="accent3"/>
                </a:solidFill>
              </a:rPr>
              <a:t>Innovation: </a:t>
            </a:r>
            <a:r>
              <a:rPr lang="en-GB" sz="2000" dirty="0"/>
              <a:t>Are there any benefits of durvalumab not captured in the QALY?</a:t>
            </a:r>
          </a:p>
          <a:p>
            <a:r>
              <a:rPr lang="en-GB" sz="2000" b="1" dirty="0">
                <a:solidFill>
                  <a:schemeClr val="accent3"/>
                </a:solidFill>
              </a:rPr>
              <a:t>Equalities: </a:t>
            </a:r>
            <a:r>
              <a:rPr lang="en-GB" sz="2000" dirty="0"/>
              <a:t>Are there any equalities issues that need to be taken into account?</a:t>
            </a:r>
          </a:p>
          <a:p>
            <a:pPr lvl="1"/>
            <a:endParaRPr lang="en-GB" sz="2000" dirty="0"/>
          </a:p>
          <a:p>
            <a:pPr lvl="1"/>
            <a:endParaRPr lang="en-GB" sz="2000" dirty="0"/>
          </a:p>
          <a:p>
            <a:pPr marL="4763" indent="0">
              <a:buNone/>
            </a:pPr>
            <a:endParaRPr lang="en-GB" sz="2000" dirty="0"/>
          </a:p>
        </p:txBody>
      </p:sp>
    </p:spTree>
    <p:extLst>
      <p:ext uri="{BB962C8B-B14F-4D97-AF65-F5344CB8AC3E}">
        <p14:creationId xmlns:p14="http://schemas.microsoft.com/office/powerpoint/2010/main" val="40474064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7999" y="453699"/>
            <a:ext cx="9788525" cy="765501"/>
          </a:xfrm>
        </p:spPr>
        <p:txBody>
          <a:bodyPr/>
          <a:lstStyle/>
          <a:p>
            <a:pPr defTabSz="942975"/>
            <a:r>
              <a:rPr lang="en-GB" sz="3000" dirty="0">
                <a:solidFill>
                  <a:schemeClr val="accent1"/>
                </a:solidFill>
              </a:rPr>
              <a:t>Issue 7: </a:t>
            </a:r>
            <a:r>
              <a:rPr lang="en-GB" sz="3000" b="0" dirty="0"/>
              <a:t>End of life considerations (1)</a:t>
            </a:r>
            <a:br>
              <a:rPr lang="en-GB" sz="3000" b="0" dirty="0"/>
            </a:br>
            <a:br>
              <a:rPr lang="en-GB" sz="3000" b="0" dirty="0"/>
            </a:br>
            <a:br>
              <a:rPr lang="en-GB" sz="3000" b="0" dirty="0"/>
            </a:br>
            <a:br>
              <a:rPr lang="en-GB" sz="3000" b="0" dirty="0"/>
            </a:br>
            <a:br>
              <a:rPr lang="en-GB" sz="3000" b="0" dirty="0"/>
            </a:br>
            <a:br>
              <a:rPr lang="en-GB" sz="3000" b="0" dirty="0"/>
            </a:br>
            <a:br>
              <a:rPr lang="en-GB" sz="3000" b="0" dirty="0"/>
            </a:br>
            <a:br>
              <a:rPr lang="en-GB" sz="3000" b="0" dirty="0"/>
            </a:br>
            <a:br>
              <a:rPr lang="en-GB" sz="3000" b="0" dirty="0"/>
            </a:br>
            <a:br>
              <a:rPr lang="en-GB" sz="3000" b="0" dirty="0"/>
            </a:br>
            <a:br>
              <a:rPr lang="en-GB" sz="3000" b="0" dirty="0"/>
            </a:br>
            <a:br>
              <a:rPr lang="en-GB" sz="3000" b="0" dirty="0"/>
            </a:br>
            <a:br>
              <a:rPr lang="en-GB" sz="3000" b="0" dirty="0"/>
            </a:br>
            <a:br>
              <a:rPr lang="en-GB" sz="3000" b="0" dirty="0"/>
            </a:br>
            <a:br>
              <a:rPr lang="en-GB" sz="3000" b="0" dirty="0"/>
            </a:br>
            <a:br>
              <a:rPr lang="en-GB" sz="3000" b="0" dirty="0"/>
            </a:br>
            <a:br>
              <a:rPr lang="en-GB" sz="3000" b="0" dirty="0"/>
            </a:br>
            <a:br>
              <a:rPr lang="en-GB" sz="3000" b="0" dirty="0"/>
            </a:br>
            <a:br>
              <a:rPr lang="en-GB" sz="3000" b="0" dirty="0"/>
            </a:br>
            <a:br>
              <a:rPr lang="en-GB" sz="3000" b="0" dirty="0"/>
            </a:br>
            <a:br>
              <a:rPr lang="en-GB" sz="3000" b="0" dirty="0"/>
            </a:br>
            <a:br>
              <a:rPr lang="en-GB" sz="3000" b="0" dirty="0"/>
            </a:br>
            <a:br>
              <a:rPr lang="en-GB" sz="3000" b="0" dirty="0"/>
            </a:br>
            <a:br>
              <a:rPr lang="en-GB" sz="3000" b="0" dirty="0"/>
            </a:br>
            <a:br>
              <a:rPr lang="en-GB" sz="3000" b="0" dirty="0"/>
            </a:br>
            <a:br>
              <a:rPr lang="en-GB" sz="3000" b="0" dirty="0"/>
            </a:br>
            <a:endParaRPr lang="en-GB" sz="3000" b="0" dirty="0"/>
          </a:p>
        </p:txBody>
      </p:sp>
      <p:sp>
        <p:nvSpPr>
          <p:cNvPr id="3" name="Slide Number Placeholder 2"/>
          <p:cNvSpPr>
            <a:spLocks noGrp="1"/>
          </p:cNvSpPr>
          <p:nvPr>
            <p:ph type="sldNum" sz="quarter" idx="12"/>
          </p:nvPr>
        </p:nvSpPr>
        <p:spPr/>
        <p:txBody>
          <a:bodyPr/>
          <a:lstStyle/>
          <a:p>
            <a:fld id="{DDBE135E-2566-4748-853C-8A3B78F0FB00}" type="slidenum">
              <a:rPr lang="en-GB" smtClean="0"/>
              <a:t>20</a:t>
            </a:fld>
            <a:endParaRPr lang="en-GB" dirty="0"/>
          </a:p>
        </p:txBody>
      </p:sp>
      <p:sp>
        <p:nvSpPr>
          <p:cNvPr id="7" name="TextBox 6"/>
          <p:cNvSpPr txBox="1"/>
          <p:nvPr/>
        </p:nvSpPr>
        <p:spPr>
          <a:xfrm>
            <a:off x="1500349" y="6495965"/>
            <a:ext cx="7685079" cy="369332"/>
          </a:xfrm>
          <a:prstGeom prst="rect">
            <a:avLst/>
          </a:prstGeom>
          <a:solidFill>
            <a:schemeClr val="accent1"/>
          </a:solidFill>
          <a:ln>
            <a:solidFill>
              <a:schemeClr val="accent1"/>
            </a:solidFill>
          </a:ln>
        </p:spPr>
        <p:style>
          <a:lnRef idx="1">
            <a:schemeClr val="accent2"/>
          </a:lnRef>
          <a:fillRef idx="2">
            <a:schemeClr val="accent2"/>
          </a:fillRef>
          <a:effectRef idx="1">
            <a:schemeClr val="accent2"/>
          </a:effectRef>
          <a:fontRef idx="minor">
            <a:schemeClr val="dk1"/>
          </a:fontRef>
        </p:style>
        <p:txBody>
          <a:bodyPr wrap="square" rtlCol="0">
            <a:spAutoFit/>
          </a:bodyPr>
          <a:lstStyle/>
          <a:p>
            <a:pPr marL="285750" indent="-285750" algn="ctr">
              <a:buFont typeface="Wingdings" panose="05000000000000000000" pitchFamily="2" charset="2"/>
              <a:buChar char="¤"/>
            </a:pPr>
            <a:r>
              <a:rPr lang="en-GB" sz="1800" i="1" dirty="0">
                <a:solidFill>
                  <a:schemeClr val="bg1"/>
                </a:solidFill>
              </a:rPr>
              <a:t>What is the life expectancy of patients receiving standard of care?</a:t>
            </a:r>
            <a:endParaRPr lang="en-GB" sz="1800" dirty="0">
              <a:solidFill>
                <a:schemeClr val="bg1"/>
              </a:solidFill>
            </a:endParaRPr>
          </a:p>
        </p:txBody>
      </p:sp>
      <p:sp>
        <p:nvSpPr>
          <p:cNvPr id="8" name="TextBox 7"/>
          <p:cNvSpPr txBox="1"/>
          <p:nvPr/>
        </p:nvSpPr>
        <p:spPr>
          <a:xfrm>
            <a:off x="1500348" y="7006985"/>
            <a:ext cx="7685079" cy="369332"/>
          </a:xfrm>
          <a:prstGeom prst="rect">
            <a:avLst/>
          </a:prstGeom>
          <a:solidFill>
            <a:schemeClr val="accent1"/>
          </a:solidFill>
          <a:ln>
            <a:solidFill>
              <a:schemeClr val="accent1"/>
            </a:solidFill>
          </a:ln>
        </p:spPr>
        <p:style>
          <a:lnRef idx="1">
            <a:schemeClr val="accent2"/>
          </a:lnRef>
          <a:fillRef idx="2">
            <a:schemeClr val="accent2"/>
          </a:fillRef>
          <a:effectRef idx="1">
            <a:schemeClr val="accent2"/>
          </a:effectRef>
          <a:fontRef idx="minor">
            <a:schemeClr val="dk1"/>
          </a:fontRef>
        </p:style>
        <p:txBody>
          <a:bodyPr wrap="square" rtlCol="0">
            <a:spAutoFit/>
          </a:bodyPr>
          <a:lstStyle/>
          <a:p>
            <a:pPr marL="285750" indent="-285750" algn="ctr">
              <a:buFont typeface="Wingdings" panose="05000000000000000000" pitchFamily="2" charset="2"/>
              <a:buChar char="¤"/>
            </a:pPr>
            <a:r>
              <a:rPr lang="en-GB" sz="1800" i="1" dirty="0">
                <a:solidFill>
                  <a:schemeClr val="bg1"/>
                </a:solidFill>
              </a:rPr>
              <a:t>How long does durvalumab extend life for?</a:t>
            </a:r>
            <a:endParaRPr lang="en-GB" sz="1800" dirty="0">
              <a:solidFill>
                <a:schemeClr val="bg1"/>
              </a:solidFill>
            </a:endParaRPr>
          </a:p>
        </p:txBody>
      </p:sp>
      <p:sp>
        <p:nvSpPr>
          <p:cNvPr id="9" name="Rectangle 8"/>
          <p:cNvSpPr/>
          <p:nvPr/>
        </p:nvSpPr>
        <p:spPr>
          <a:xfrm>
            <a:off x="507994" y="1178285"/>
            <a:ext cx="9669780" cy="2556044"/>
          </a:xfrm>
          <a:prstGeom prst="rect">
            <a:avLst/>
          </a:prstGeom>
          <a:solidFill>
            <a:schemeClr val="accent6">
              <a:lumMod val="40000"/>
              <a:lumOff val="60000"/>
            </a:schemeClr>
          </a:solidFill>
          <a:ln w="317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763">
              <a:spcBef>
                <a:spcPts val="600"/>
              </a:spcBef>
              <a:buClr>
                <a:schemeClr val="tx1"/>
              </a:buClr>
            </a:pPr>
            <a:r>
              <a:rPr lang="en-GB" sz="1800" b="1" dirty="0">
                <a:solidFill>
                  <a:schemeClr val="tx1"/>
                </a:solidFill>
                <a:latin typeface="Arial" panose="020B0604020202020204" pitchFamily="34" charset="0"/>
                <a:cs typeface="Arial" panose="020B0604020202020204" pitchFamily="34" charset="0"/>
              </a:rPr>
              <a:t>Response from engagement </a:t>
            </a:r>
            <a:r>
              <a:rPr lang="en-GB" sz="1800" b="1" dirty="0" err="1">
                <a:solidFill>
                  <a:schemeClr val="tx1"/>
                </a:solidFill>
                <a:latin typeface="Arial" panose="020B0604020202020204" pitchFamily="34" charset="0"/>
                <a:cs typeface="Arial" panose="020B0604020202020204" pitchFamily="34" charset="0"/>
              </a:rPr>
              <a:t>cont</a:t>
            </a:r>
            <a:r>
              <a:rPr lang="en-GB" sz="1800" b="1" dirty="0">
                <a:solidFill>
                  <a:schemeClr val="tx1"/>
                </a:solidFill>
                <a:latin typeface="Arial" panose="020B0604020202020204" pitchFamily="34" charset="0"/>
                <a:cs typeface="Arial" panose="020B0604020202020204" pitchFamily="34" charset="0"/>
              </a:rPr>
              <a:t>:</a:t>
            </a:r>
            <a:endParaRPr lang="en-GB" sz="1800" b="1" dirty="0">
              <a:solidFill>
                <a:schemeClr val="accent3"/>
              </a:solidFill>
              <a:latin typeface="Arial" panose="020B0604020202020204" pitchFamily="34" charset="0"/>
              <a:cs typeface="Arial" panose="020B0604020202020204" pitchFamily="34" charset="0"/>
            </a:endParaRPr>
          </a:p>
          <a:p>
            <a:pPr marL="347663" lvl="0" indent="-342900">
              <a:spcBef>
                <a:spcPts val="600"/>
              </a:spcBef>
              <a:buClr>
                <a:schemeClr val="tx1"/>
              </a:buClr>
              <a:buFont typeface="Arial" pitchFamily="34" charset="0"/>
              <a:buChar char="•"/>
            </a:pPr>
            <a:r>
              <a:rPr lang="en-GB" sz="1800" b="1" dirty="0">
                <a:solidFill>
                  <a:schemeClr val="accent3"/>
                </a:solidFill>
                <a:latin typeface="Arial" panose="020B0604020202020204" pitchFamily="34" charset="0"/>
                <a:cs typeface="Arial" panose="020B0604020202020204" pitchFamily="34" charset="0"/>
              </a:rPr>
              <a:t>Roy Castle Lung Cancer Foundation: </a:t>
            </a:r>
            <a:r>
              <a:rPr lang="x-none" sz="1800" dirty="0">
                <a:solidFill>
                  <a:schemeClr val="tx1"/>
                </a:solidFill>
                <a:latin typeface="Arial" panose="020B0604020202020204" pitchFamily="34" charset="0"/>
                <a:cs typeface="Arial" panose="020B0604020202020204" pitchFamily="34" charset="0"/>
              </a:rPr>
              <a:t>National Lung Cancer Audit and other trial data shows that average life expectancy for locally advanced unresectable Stage III patients is less than 24 months</a:t>
            </a:r>
            <a:endParaRPr lang="en-GB" sz="1800" dirty="0">
              <a:solidFill>
                <a:schemeClr val="tx1"/>
              </a:solidFill>
              <a:latin typeface="Arial" panose="020B0604020202020204" pitchFamily="34" charset="0"/>
              <a:cs typeface="Arial" panose="020B0604020202020204" pitchFamily="34" charset="0"/>
            </a:endParaRPr>
          </a:p>
          <a:p>
            <a:pPr marL="347663" indent="-342900">
              <a:spcBef>
                <a:spcPts val="600"/>
              </a:spcBef>
              <a:buClr>
                <a:schemeClr val="tx1"/>
              </a:buClr>
              <a:buFont typeface="Arial" pitchFamily="34" charset="0"/>
              <a:buChar char="•"/>
            </a:pPr>
            <a:r>
              <a:rPr lang="en-GB" sz="1800" b="1" dirty="0">
                <a:solidFill>
                  <a:schemeClr val="accent3"/>
                </a:solidFill>
                <a:latin typeface="Arial" panose="020B0604020202020204" pitchFamily="34" charset="0"/>
                <a:cs typeface="Arial" panose="020B0604020202020204" pitchFamily="34" charset="0"/>
              </a:rPr>
              <a:t>BTOG-NCRI-ACP-RCP-RCR:</a:t>
            </a:r>
            <a:r>
              <a:rPr lang="x-none" sz="1800" dirty="0">
                <a:solidFill>
                  <a:schemeClr val="tx1"/>
                </a:solidFill>
                <a:latin typeface="Arial" panose="020B0604020202020204" pitchFamily="34" charset="0"/>
                <a:cs typeface="Arial" panose="020B0604020202020204" pitchFamily="34" charset="0"/>
              </a:rPr>
              <a:t> </a:t>
            </a:r>
            <a:r>
              <a:rPr lang="en-GB" sz="1800" dirty="0">
                <a:solidFill>
                  <a:schemeClr val="tx1"/>
                </a:solidFill>
                <a:latin typeface="Arial" panose="020B0604020202020204" pitchFamily="34" charset="0"/>
                <a:cs typeface="Arial" panose="020B0604020202020204" pitchFamily="34" charset="0"/>
              </a:rPr>
              <a:t>S</a:t>
            </a:r>
            <a:r>
              <a:rPr lang="x-none" sz="1800" dirty="0">
                <a:solidFill>
                  <a:schemeClr val="tx1"/>
                </a:solidFill>
                <a:latin typeface="Arial" panose="020B0604020202020204" pitchFamily="34" charset="0"/>
                <a:cs typeface="Arial" panose="020B0604020202020204" pitchFamily="34" charset="0"/>
              </a:rPr>
              <a:t>o</a:t>
            </a:r>
            <a:r>
              <a:rPr lang="en-GB" sz="1800" dirty="0">
                <a:solidFill>
                  <a:schemeClr val="tx1"/>
                </a:solidFill>
                <a:latin typeface="Arial" panose="020B0604020202020204" pitchFamily="34" charset="0"/>
                <a:cs typeface="Arial" panose="020B0604020202020204" pitchFamily="34" charset="0"/>
              </a:rPr>
              <a:t>C</a:t>
            </a:r>
            <a:r>
              <a:rPr lang="x-none" sz="1800" dirty="0">
                <a:solidFill>
                  <a:schemeClr val="tx1"/>
                </a:solidFill>
                <a:latin typeface="Arial" panose="020B0604020202020204" pitchFamily="34" charset="0"/>
                <a:cs typeface="Arial" panose="020B0604020202020204" pitchFamily="34" charset="0"/>
              </a:rPr>
              <a:t> arm in the RTOG 0617 study had a median survival of 28 months, but this study was in people offered overlapping CRT</a:t>
            </a:r>
            <a:r>
              <a:rPr lang="en-GB" sz="1800" dirty="0">
                <a:solidFill>
                  <a:schemeClr val="tx1"/>
                </a:solidFill>
                <a:latin typeface="Arial" panose="020B0604020202020204" pitchFamily="34" charset="0"/>
                <a:cs typeface="Arial" panose="020B0604020202020204" pitchFamily="34" charset="0"/>
                <a:sym typeface="Wingdings" panose="05000000000000000000" pitchFamily="2" charset="2"/>
              </a:rPr>
              <a:t>  for </a:t>
            </a:r>
            <a:r>
              <a:rPr lang="x-none" sz="1800" dirty="0">
                <a:solidFill>
                  <a:schemeClr val="tx1"/>
                </a:solidFill>
                <a:latin typeface="Arial" panose="020B0604020202020204" pitchFamily="34" charset="0"/>
                <a:cs typeface="Arial" panose="020B0604020202020204" pitchFamily="34" charset="0"/>
              </a:rPr>
              <a:t>UK population a median survival of around 24 months would be more realistic</a:t>
            </a:r>
            <a:endParaRPr lang="en-GB" sz="1800" dirty="0">
              <a:solidFill>
                <a:schemeClr val="tx1"/>
              </a:solidFill>
              <a:latin typeface="Arial" panose="020B0604020202020204" pitchFamily="34" charset="0"/>
              <a:cs typeface="Arial" panose="020B0604020202020204" pitchFamily="34" charset="0"/>
            </a:endParaRPr>
          </a:p>
          <a:p>
            <a:pPr marL="347663" indent="-342900">
              <a:spcBef>
                <a:spcPts val="600"/>
              </a:spcBef>
              <a:buClr>
                <a:schemeClr val="tx1"/>
              </a:buClr>
              <a:buFont typeface="Arial" pitchFamily="34" charset="0"/>
              <a:buChar char="•"/>
            </a:pPr>
            <a:r>
              <a:rPr lang="x-none" sz="1800" dirty="0">
                <a:solidFill>
                  <a:schemeClr val="tx1"/>
                </a:solidFill>
                <a:latin typeface="Arial" panose="020B0604020202020204" pitchFamily="34" charset="0"/>
                <a:cs typeface="Arial" panose="020B0604020202020204" pitchFamily="34" charset="0"/>
              </a:rPr>
              <a:t>Durvalumab extends life for more than 3 months compared to standard care</a:t>
            </a:r>
            <a:endParaRPr lang="en-GB" sz="1800" dirty="0">
              <a:solidFill>
                <a:schemeClr val="tx1"/>
              </a:solidFill>
              <a:latin typeface="Arial" panose="020B0604020202020204" pitchFamily="34" charset="0"/>
              <a:cs typeface="Arial" panose="020B0604020202020204" pitchFamily="34" charset="0"/>
            </a:endParaRPr>
          </a:p>
        </p:txBody>
      </p:sp>
      <p:sp>
        <p:nvSpPr>
          <p:cNvPr id="10" name="Rectangle 9"/>
          <p:cNvSpPr/>
          <p:nvPr/>
        </p:nvSpPr>
        <p:spPr>
          <a:xfrm>
            <a:off x="507994" y="3786373"/>
            <a:ext cx="9669780" cy="727472"/>
          </a:xfrm>
          <a:prstGeom prst="rect">
            <a:avLst/>
          </a:prstGeom>
          <a:solidFill>
            <a:schemeClr val="accent1">
              <a:lumMod val="20000"/>
              <a:lumOff val="80000"/>
            </a:schemeClr>
          </a:solidFill>
          <a:ln w="317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763">
              <a:spcBef>
                <a:spcPts val="600"/>
              </a:spcBef>
              <a:buClr>
                <a:schemeClr val="tx1"/>
              </a:buClr>
            </a:pPr>
            <a:r>
              <a:rPr lang="en-GB" sz="1800" b="1" dirty="0">
                <a:solidFill>
                  <a:schemeClr val="tx1"/>
                </a:solidFill>
                <a:latin typeface="Arial" panose="020B0604020202020204" pitchFamily="34" charset="0"/>
                <a:cs typeface="Arial" panose="020B0604020202020204" pitchFamily="34" charset="0"/>
              </a:rPr>
              <a:t>ERG comment: </a:t>
            </a:r>
            <a:endParaRPr lang="en-GB" sz="1600" b="1" dirty="0">
              <a:solidFill>
                <a:schemeClr val="tx1"/>
              </a:solidFill>
              <a:latin typeface="Arial" panose="020B0604020202020204" pitchFamily="34" charset="0"/>
              <a:cs typeface="Arial" panose="020B0604020202020204" pitchFamily="34" charset="0"/>
            </a:endParaRPr>
          </a:p>
          <a:p>
            <a:pPr marL="347663" indent="-342900">
              <a:spcBef>
                <a:spcPts val="600"/>
              </a:spcBef>
              <a:buClr>
                <a:schemeClr val="tx1"/>
              </a:buClr>
              <a:buFont typeface="Arial" pitchFamily="34" charset="0"/>
              <a:buChar char="•"/>
            </a:pPr>
            <a:r>
              <a:rPr lang="x-none" sz="1800" dirty="0">
                <a:solidFill>
                  <a:schemeClr val="tx1"/>
                </a:solidFill>
                <a:latin typeface="Arial" panose="020B0604020202020204" pitchFamily="34" charset="0"/>
                <a:cs typeface="Arial" panose="020B0604020202020204" pitchFamily="34" charset="0"/>
              </a:rPr>
              <a:t>ERG does not consider durvalumab to meet the end of life criteria </a:t>
            </a:r>
            <a:endParaRPr lang="en-GB" sz="1800" dirty="0">
              <a:solidFill>
                <a:schemeClr val="tx1"/>
              </a:solidFill>
              <a:latin typeface="Arial" panose="020B0604020202020204" pitchFamily="34" charset="0"/>
              <a:cs typeface="Arial" panose="020B0604020202020204" pitchFamily="34" charset="0"/>
            </a:endParaRPr>
          </a:p>
        </p:txBody>
      </p:sp>
      <p:sp>
        <p:nvSpPr>
          <p:cNvPr id="11" name="Rectangle 10"/>
          <p:cNvSpPr/>
          <p:nvPr/>
        </p:nvSpPr>
        <p:spPr>
          <a:xfrm>
            <a:off x="507994" y="4591667"/>
            <a:ext cx="9669780" cy="1762609"/>
          </a:xfrm>
          <a:prstGeom prst="rect">
            <a:avLst/>
          </a:prstGeom>
          <a:noFill/>
          <a:ln w="317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763">
              <a:spcBef>
                <a:spcPts val="600"/>
              </a:spcBef>
              <a:buClr>
                <a:schemeClr val="tx1"/>
              </a:buClr>
            </a:pPr>
            <a:r>
              <a:rPr lang="en-GB" sz="1800" b="1" dirty="0">
                <a:solidFill>
                  <a:schemeClr val="tx1"/>
                </a:solidFill>
                <a:latin typeface="Arial" panose="020B0604020202020204" pitchFamily="34" charset="0"/>
                <a:cs typeface="Arial" panose="020B0604020202020204" pitchFamily="34" charset="0"/>
              </a:rPr>
              <a:t>Technical report: </a:t>
            </a:r>
          </a:p>
          <a:p>
            <a:pPr marL="347663" indent="-342900">
              <a:spcBef>
                <a:spcPts val="600"/>
              </a:spcBef>
              <a:buClr>
                <a:schemeClr val="tx1"/>
              </a:buClr>
              <a:buFont typeface="Arial" pitchFamily="34" charset="0"/>
              <a:buChar char="•"/>
            </a:pPr>
            <a:r>
              <a:rPr lang="en-GB" sz="1800" dirty="0">
                <a:solidFill>
                  <a:schemeClr val="tx1"/>
                </a:solidFill>
                <a:latin typeface="Arial" panose="020B0604020202020204" pitchFamily="34" charset="0"/>
                <a:cs typeface="Arial" panose="020B0604020202020204" pitchFamily="34" charset="0"/>
              </a:rPr>
              <a:t>PACIFIC &amp; economic models indicate that extension to life criteria is met</a:t>
            </a:r>
          </a:p>
          <a:p>
            <a:pPr marL="347663" indent="-342900">
              <a:spcBef>
                <a:spcPts val="600"/>
              </a:spcBef>
              <a:buClr>
                <a:schemeClr val="tx1"/>
              </a:buClr>
              <a:buFont typeface="Arial" pitchFamily="34" charset="0"/>
              <a:buChar char="•"/>
            </a:pPr>
            <a:r>
              <a:rPr lang="en-GB" sz="1800" dirty="0">
                <a:solidFill>
                  <a:schemeClr val="tx1"/>
                </a:solidFill>
                <a:latin typeface="Arial" panose="020B0604020202020204" pitchFamily="34" charset="0"/>
                <a:cs typeface="Arial" panose="020B0604020202020204" pitchFamily="34" charset="0"/>
              </a:rPr>
              <a:t>PACIFIC trial, ERG &amp; company models = OS &gt;24 months in standard of care arm</a:t>
            </a:r>
          </a:p>
          <a:p>
            <a:pPr marL="347663" indent="-342900">
              <a:spcBef>
                <a:spcPts val="600"/>
              </a:spcBef>
              <a:buClr>
                <a:schemeClr val="tx1"/>
              </a:buClr>
              <a:buFont typeface="Arial" pitchFamily="34" charset="0"/>
              <a:buChar char="•"/>
            </a:pPr>
            <a:r>
              <a:rPr lang="en-GB" sz="1800" dirty="0">
                <a:solidFill>
                  <a:schemeClr val="tx1"/>
                </a:solidFill>
                <a:latin typeface="Arial" panose="020B0604020202020204" pitchFamily="34" charset="0"/>
                <a:cs typeface="Arial" panose="020B0604020202020204" pitchFamily="34" charset="0"/>
              </a:rPr>
              <a:t>Durvalumab does not meet the short life expectancy criteria and therefore does not meet the end of life criteria specified in NICE’s guide to the methods of technology appraisal </a:t>
            </a:r>
          </a:p>
        </p:txBody>
      </p:sp>
    </p:spTree>
    <p:extLst>
      <p:ext uri="{BB962C8B-B14F-4D97-AF65-F5344CB8AC3E}">
        <p14:creationId xmlns:p14="http://schemas.microsoft.com/office/powerpoint/2010/main" val="3867409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416215" y="1593491"/>
            <a:ext cx="7115638" cy="715089"/>
          </a:xfrm>
          <a:prstGeom prst="roundRect">
            <a:avLst/>
          </a:prstGeom>
          <a:solidFill>
            <a:schemeClr val="accent6">
              <a:lumMod val="75000"/>
            </a:schemeClr>
          </a:solidFill>
        </p:spPr>
        <p:txBody>
          <a:bodyPr wrap="square">
            <a:spAutoFit/>
          </a:bodyPr>
          <a:lstStyle/>
          <a:p>
            <a:pPr algn="ctr">
              <a:defRPr/>
            </a:pPr>
            <a:r>
              <a:rPr lang="en-GB" sz="1800" dirty="0">
                <a:solidFill>
                  <a:schemeClr val="bg1"/>
                </a:solidFill>
                <a:cs typeface="Arial" panose="020B0604020202020204" pitchFamily="34" charset="0"/>
              </a:rPr>
              <a:t>Starting point: drug not recommended </a:t>
            </a:r>
            <a:br>
              <a:rPr lang="en-GB" sz="1800" dirty="0">
                <a:solidFill>
                  <a:schemeClr val="bg1"/>
                </a:solidFill>
                <a:cs typeface="Arial" panose="020B0604020202020204" pitchFamily="34" charset="0"/>
              </a:rPr>
            </a:br>
            <a:r>
              <a:rPr lang="en-GB" sz="1800" dirty="0">
                <a:solidFill>
                  <a:schemeClr val="bg1"/>
                </a:solidFill>
                <a:cs typeface="Arial" panose="020B0604020202020204" pitchFamily="34" charset="0"/>
              </a:rPr>
              <a:t>for routine use due to </a:t>
            </a:r>
            <a:r>
              <a:rPr lang="en-GB" sz="1800" b="1" dirty="0">
                <a:solidFill>
                  <a:schemeClr val="bg1"/>
                </a:solidFill>
                <a:cs typeface="Arial" panose="020B0604020202020204" pitchFamily="34" charset="0"/>
              </a:rPr>
              <a:t>clinical uncertainty</a:t>
            </a:r>
          </a:p>
        </p:txBody>
      </p:sp>
      <p:sp>
        <p:nvSpPr>
          <p:cNvPr id="6" name="TextBox 5"/>
          <p:cNvSpPr txBox="1"/>
          <p:nvPr/>
        </p:nvSpPr>
        <p:spPr>
          <a:xfrm>
            <a:off x="2416215" y="3201312"/>
            <a:ext cx="7115638" cy="715089"/>
          </a:xfrm>
          <a:prstGeom prst="roundRect">
            <a:avLst/>
          </a:prstGeom>
          <a:solidFill>
            <a:schemeClr val="accent6">
              <a:lumMod val="60000"/>
              <a:lumOff val="40000"/>
            </a:schemeClr>
          </a:solidFill>
        </p:spPr>
        <p:txBody>
          <a:bodyPr wrap="square">
            <a:spAutoFit/>
          </a:bodyPr>
          <a:lstStyle/>
          <a:p>
            <a:pPr algn="ctr">
              <a:defRPr/>
            </a:pPr>
            <a:r>
              <a:rPr lang="en-GB" sz="1800" dirty="0">
                <a:cs typeface="Arial" panose="020B0604020202020204" pitchFamily="34" charset="0"/>
              </a:rPr>
              <a:t>2. Does the drug have plausible potential to be cost-effective at the offered price, taking into account end of life criteria?</a:t>
            </a:r>
          </a:p>
        </p:txBody>
      </p:sp>
      <p:sp>
        <p:nvSpPr>
          <p:cNvPr id="7" name="TextBox 6"/>
          <p:cNvSpPr txBox="1"/>
          <p:nvPr/>
        </p:nvSpPr>
        <p:spPr>
          <a:xfrm>
            <a:off x="2416216" y="2391527"/>
            <a:ext cx="7115638" cy="715089"/>
          </a:xfrm>
          <a:prstGeom prst="roundRect">
            <a:avLst/>
          </a:prstGeom>
          <a:solidFill>
            <a:schemeClr val="accent6">
              <a:lumMod val="60000"/>
              <a:lumOff val="40000"/>
            </a:schemeClr>
          </a:solidFill>
        </p:spPr>
        <p:txBody>
          <a:bodyPr wrap="square">
            <a:spAutoFit/>
          </a:bodyPr>
          <a:lstStyle/>
          <a:p>
            <a:pPr algn="ctr">
              <a:defRPr/>
            </a:pPr>
            <a:r>
              <a:rPr lang="en-GB" sz="1800" dirty="0">
                <a:cs typeface="Arial" panose="020B0604020202020204" pitchFamily="34" charset="0"/>
              </a:rPr>
              <a:t>1. Is the model structurally robust for decision making? (omitting the clinical uncertainty)</a:t>
            </a:r>
          </a:p>
        </p:txBody>
      </p:sp>
      <p:sp>
        <p:nvSpPr>
          <p:cNvPr id="9" name="TextBox 8"/>
          <p:cNvSpPr txBox="1"/>
          <p:nvPr/>
        </p:nvSpPr>
        <p:spPr>
          <a:xfrm>
            <a:off x="2416216" y="3998273"/>
            <a:ext cx="7115638" cy="408623"/>
          </a:xfrm>
          <a:prstGeom prst="roundRect">
            <a:avLst/>
          </a:prstGeom>
          <a:solidFill>
            <a:schemeClr val="accent6">
              <a:lumMod val="60000"/>
              <a:lumOff val="40000"/>
            </a:schemeClr>
          </a:solidFill>
        </p:spPr>
        <p:txBody>
          <a:bodyPr wrap="square">
            <a:spAutoFit/>
          </a:bodyPr>
          <a:lstStyle/>
          <a:p>
            <a:pPr algn="ctr">
              <a:defRPr/>
            </a:pPr>
            <a:r>
              <a:rPr lang="en-GB" sz="1800" dirty="0">
                <a:cs typeface="Arial" panose="020B0604020202020204" pitchFamily="34" charset="0"/>
              </a:rPr>
              <a:t>3. Could further data collection reduce uncertainty?</a:t>
            </a:r>
          </a:p>
        </p:txBody>
      </p:sp>
      <p:sp>
        <p:nvSpPr>
          <p:cNvPr id="10" name="TextBox 9"/>
          <p:cNvSpPr txBox="1"/>
          <p:nvPr/>
        </p:nvSpPr>
        <p:spPr>
          <a:xfrm>
            <a:off x="2416215" y="4500687"/>
            <a:ext cx="3032029" cy="715089"/>
          </a:xfrm>
          <a:prstGeom prst="roundRect">
            <a:avLst/>
          </a:prstGeom>
          <a:solidFill>
            <a:schemeClr val="accent6">
              <a:lumMod val="60000"/>
              <a:lumOff val="40000"/>
            </a:schemeClr>
          </a:solidFill>
        </p:spPr>
        <p:txBody>
          <a:bodyPr wrap="square">
            <a:spAutoFit/>
          </a:bodyPr>
          <a:lstStyle/>
          <a:p>
            <a:pPr algn="ctr">
              <a:defRPr/>
            </a:pPr>
            <a:r>
              <a:rPr lang="en-GB" sz="1800" dirty="0">
                <a:cs typeface="Arial" panose="020B0604020202020204" pitchFamily="34" charset="0"/>
              </a:rPr>
              <a:t>4. Will ongoing studies provide useful data?</a:t>
            </a:r>
          </a:p>
        </p:txBody>
      </p:sp>
      <p:sp>
        <p:nvSpPr>
          <p:cNvPr id="11" name="TextBox 10"/>
          <p:cNvSpPr txBox="1"/>
          <p:nvPr/>
        </p:nvSpPr>
        <p:spPr>
          <a:xfrm>
            <a:off x="6501657" y="4481080"/>
            <a:ext cx="3030196" cy="1021556"/>
          </a:xfrm>
          <a:prstGeom prst="roundRect">
            <a:avLst/>
          </a:prstGeom>
          <a:solidFill>
            <a:schemeClr val="accent6">
              <a:lumMod val="60000"/>
              <a:lumOff val="40000"/>
            </a:schemeClr>
          </a:solidFill>
        </p:spPr>
        <p:txBody>
          <a:bodyPr wrap="square">
            <a:spAutoFit/>
          </a:bodyPr>
          <a:lstStyle/>
          <a:p>
            <a:pPr algn="ctr">
              <a:defRPr/>
            </a:pPr>
            <a:r>
              <a:rPr lang="en-GB" sz="1800" dirty="0">
                <a:cs typeface="Arial" panose="020B0604020202020204" pitchFamily="34" charset="0"/>
              </a:rPr>
              <a:t>5. Is CDF data collection via SACT relevant and feasible?</a:t>
            </a:r>
          </a:p>
        </p:txBody>
      </p:sp>
      <p:sp>
        <p:nvSpPr>
          <p:cNvPr id="12" name="TextBox 11"/>
          <p:cNvSpPr txBox="1"/>
          <p:nvPr/>
        </p:nvSpPr>
        <p:spPr>
          <a:xfrm>
            <a:off x="2416215" y="5616034"/>
            <a:ext cx="7115638" cy="715089"/>
          </a:xfrm>
          <a:prstGeom prst="roundRect">
            <a:avLst/>
          </a:prstGeom>
          <a:solidFill>
            <a:schemeClr val="accent6">
              <a:lumMod val="75000"/>
            </a:schemeClr>
          </a:solidFill>
        </p:spPr>
        <p:txBody>
          <a:bodyPr wrap="square">
            <a:spAutoFit/>
          </a:bodyPr>
          <a:lstStyle/>
          <a:p>
            <a:pPr algn="ctr">
              <a:defRPr/>
            </a:pPr>
            <a:r>
              <a:rPr lang="en-GB" sz="1800" dirty="0">
                <a:solidFill>
                  <a:schemeClr val="bg1"/>
                </a:solidFill>
                <a:cs typeface="Arial" panose="020B0604020202020204" pitchFamily="34" charset="0"/>
              </a:rPr>
              <a:t>Consider recommending entry into CDF </a:t>
            </a:r>
          </a:p>
          <a:p>
            <a:pPr algn="ctr">
              <a:defRPr/>
            </a:pPr>
            <a:r>
              <a:rPr lang="en-GB" sz="1800" dirty="0">
                <a:solidFill>
                  <a:schemeClr val="bg1"/>
                </a:solidFill>
                <a:cs typeface="Arial" panose="020B0604020202020204" pitchFamily="34" charset="0"/>
              </a:rPr>
              <a:t>(invite company to submit CDF proposal) </a:t>
            </a:r>
          </a:p>
        </p:txBody>
      </p:sp>
      <p:sp>
        <p:nvSpPr>
          <p:cNvPr id="8204" name="TextBox 12"/>
          <p:cNvSpPr>
            <a:spLocks noChangeArrowheads="1"/>
          </p:cNvSpPr>
          <p:nvPr/>
        </p:nvSpPr>
        <p:spPr bwMode="auto">
          <a:xfrm>
            <a:off x="5653597" y="4583235"/>
            <a:ext cx="642707" cy="408623"/>
          </a:xfrm>
          <a:prstGeom prst="roundRect">
            <a:avLst>
              <a:gd name="adj" fmla="val 16667"/>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spAutoFit/>
          </a:bodyPr>
          <a:lstStyle>
            <a:lvl1pPr eaLnBrk="0" hangingPunct="0">
              <a:spcBef>
                <a:spcPct val="20000"/>
              </a:spcBef>
              <a:buFont typeface="Arial" pitchFamily="34" charset="0"/>
              <a:buChar char="•"/>
              <a:defRPr sz="3200">
                <a:solidFill>
                  <a:srgbClr val="4A4A4A"/>
                </a:solidFill>
                <a:latin typeface="Arial" pitchFamily="34" charset="0"/>
                <a:cs typeface="Arial" pitchFamily="34" charset="0"/>
              </a:defRPr>
            </a:lvl1pPr>
            <a:lvl2pPr marL="742950" indent="-285750" eaLnBrk="0" hangingPunct="0">
              <a:spcBef>
                <a:spcPct val="20000"/>
              </a:spcBef>
              <a:buFont typeface="Arial" pitchFamily="34" charset="0"/>
              <a:buChar char="–"/>
              <a:defRPr sz="2800">
                <a:solidFill>
                  <a:srgbClr val="4A4A4A"/>
                </a:solidFill>
                <a:latin typeface="Arial" pitchFamily="34" charset="0"/>
                <a:cs typeface="Arial" pitchFamily="34" charset="0"/>
              </a:defRPr>
            </a:lvl2pPr>
            <a:lvl3pPr marL="1143000" indent="-228600" eaLnBrk="0" hangingPunct="0">
              <a:spcBef>
                <a:spcPct val="20000"/>
              </a:spcBef>
              <a:buFont typeface="Arial" pitchFamily="34" charset="0"/>
              <a:buChar char="•"/>
              <a:defRPr sz="2400">
                <a:solidFill>
                  <a:srgbClr val="4A4A4A"/>
                </a:solidFill>
                <a:latin typeface="Arial" pitchFamily="34" charset="0"/>
                <a:cs typeface="Arial" pitchFamily="34" charset="0"/>
              </a:defRPr>
            </a:lvl3pPr>
            <a:lvl4pPr marL="1600200" indent="-228600" eaLnBrk="0" hangingPunct="0">
              <a:spcBef>
                <a:spcPct val="20000"/>
              </a:spcBef>
              <a:buFont typeface="Arial" pitchFamily="34" charset="0"/>
              <a:buChar char="–"/>
              <a:defRPr sz="2000">
                <a:solidFill>
                  <a:srgbClr val="4A4A4A"/>
                </a:solidFill>
                <a:latin typeface="Arial" pitchFamily="34" charset="0"/>
                <a:cs typeface="Arial" pitchFamily="34" charset="0"/>
              </a:defRPr>
            </a:lvl4pPr>
            <a:lvl5pPr marL="2057400" indent="-228600" eaLnBrk="0" hangingPunct="0">
              <a:spcBef>
                <a:spcPct val="20000"/>
              </a:spcBef>
              <a:buFont typeface="Arial" pitchFamily="34" charset="0"/>
              <a:buChar char="»"/>
              <a:defRPr sz="2000">
                <a:solidFill>
                  <a:srgbClr val="4A4A4A"/>
                </a:solidFill>
                <a:latin typeface="Arial" pitchFamily="34" charset="0"/>
                <a:cs typeface="Arial" pitchFamily="34" charset="0"/>
              </a:defRPr>
            </a:lvl5pPr>
            <a:lvl6pPr marL="2514600" indent="-228600" eaLnBrk="0" fontAlgn="base" hangingPunct="0">
              <a:spcBef>
                <a:spcPct val="20000"/>
              </a:spcBef>
              <a:spcAft>
                <a:spcPct val="0"/>
              </a:spcAft>
              <a:buFont typeface="Arial" pitchFamily="34" charset="0"/>
              <a:buChar char="»"/>
              <a:defRPr sz="2000">
                <a:solidFill>
                  <a:srgbClr val="4A4A4A"/>
                </a:solidFill>
                <a:latin typeface="Arial" pitchFamily="34" charset="0"/>
                <a:cs typeface="Arial" pitchFamily="34" charset="0"/>
              </a:defRPr>
            </a:lvl6pPr>
            <a:lvl7pPr marL="2971800" indent="-228600" eaLnBrk="0" fontAlgn="base" hangingPunct="0">
              <a:spcBef>
                <a:spcPct val="20000"/>
              </a:spcBef>
              <a:spcAft>
                <a:spcPct val="0"/>
              </a:spcAft>
              <a:buFont typeface="Arial" pitchFamily="34" charset="0"/>
              <a:buChar char="»"/>
              <a:defRPr sz="2000">
                <a:solidFill>
                  <a:srgbClr val="4A4A4A"/>
                </a:solidFill>
                <a:latin typeface="Arial" pitchFamily="34" charset="0"/>
                <a:cs typeface="Arial" pitchFamily="34" charset="0"/>
              </a:defRPr>
            </a:lvl7pPr>
            <a:lvl8pPr marL="3429000" indent="-228600" eaLnBrk="0" fontAlgn="base" hangingPunct="0">
              <a:spcBef>
                <a:spcPct val="20000"/>
              </a:spcBef>
              <a:spcAft>
                <a:spcPct val="0"/>
              </a:spcAft>
              <a:buFont typeface="Arial" pitchFamily="34" charset="0"/>
              <a:buChar char="»"/>
              <a:defRPr sz="2000">
                <a:solidFill>
                  <a:srgbClr val="4A4A4A"/>
                </a:solidFill>
                <a:latin typeface="Arial" pitchFamily="34" charset="0"/>
                <a:cs typeface="Arial" pitchFamily="34" charset="0"/>
              </a:defRPr>
            </a:lvl8pPr>
            <a:lvl9pPr marL="3886200" indent="-228600" eaLnBrk="0" fontAlgn="base" hangingPunct="0">
              <a:spcBef>
                <a:spcPct val="20000"/>
              </a:spcBef>
              <a:spcAft>
                <a:spcPct val="0"/>
              </a:spcAft>
              <a:buFont typeface="Arial" pitchFamily="34" charset="0"/>
              <a:buChar char="»"/>
              <a:defRPr sz="2000">
                <a:solidFill>
                  <a:srgbClr val="4A4A4A"/>
                </a:solidFill>
                <a:latin typeface="Arial" pitchFamily="34" charset="0"/>
                <a:cs typeface="Arial" pitchFamily="34" charset="0"/>
              </a:defRPr>
            </a:lvl9pPr>
          </a:lstStyle>
          <a:p>
            <a:pPr eaLnBrk="1" hangingPunct="1">
              <a:spcBef>
                <a:spcPct val="0"/>
              </a:spcBef>
              <a:buFontTx/>
              <a:buNone/>
            </a:pPr>
            <a:r>
              <a:rPr lang="en-GB" altLang="en-US" sz="1800" dirty="0">
                <a:solidFill>
                  <a:schemeClr val="tx1"/>
                </a:solidFill>
              </a:rPr>
              <a:t>and</a:t>
            </a:r>
          </a:p>
        </p:txBody>
      </p:sp>
      <p:sp>
        <p:nvSpPr>
          <p:cNvPr id="15" name="Rounded Rectangle 14"/>
          <p:cNvSpPr/>
          <p:nvPr/>
        </p:nvSpPr>
        <p:spPr>
          <a:xfrm>
            <a:off x="2416216" y="6455474"/>
            <a:ext cx="7115638" cy="535589"/>
          </a:xfrm>
          <a:prstGeom prst="roundRect">
            <a:avLst/>
          </a:prstGeom>
          <a:solidFill>
            <a:schemeClr val="bg1">
              <a:lumMod val="85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100" dirty="0">
                <a:solidFill>
                  <a:schemeClr val="tx1"/>
                </a:solidFill>
                <a:latin typeface="Arial" panose="020B0604020202020204" pitchFamily="34" charset="0"/>
                <a:cs typeface="Arial" panose="020B0604020202020204" pitchFamily="34" charset="0"/>
              </a:rPr>
              <a:t>Define the nature and level of clinical uncertainty. Indicate the research question, analyses required , and number of patients in NHS in England needed to collect data.</a:t>
            </a:r>
          </a:p>
        </p:txBody>
      </p:sp>
      <p:grpSp>
        <p:nvGrpSpPr>
          <p:cNvPr id="14" name="Group 13"/>
          <p:cNvGrpSpPr/>
          <p:nvPr/>
        </p:nvGrpSpPr>
        <p:grpSpPr>
          <a:xfrm>
            <a:off x="778274" y="1593491"/>
            <a:ext cx="1602673" cy="4824087"/>
            <a:chOff x="148280" y="1353488"/>
            <a:chExt cx="1875515" cy="5040313"/>
          </a:xfrm>
        </p:grpSpPr>
        <p:sp>
          <p:nvSpPr>
            <p:cNvPr id="16" name="Down Arrow 15"/>
            <p:cNvSpPr/>
            <p:nvPr/>
          </p:nvSpPr>
          <p:spPr>
            <a:xfrm>
              <a:off x="148280" y="1353488"/>
              <a:ext cx="1875515" cy="5040313"/>
            </a:xfrm>
            <a:prstGeom prst="downArrow">
              <a:avLst/>
            </a:prstGeom>
            <a:solidFill>
              <a:schemeClr val="accent6">
                <a:lumMod val="5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687"/>
            </a:p>
          </p:txBody>
        </p:sp>
        <p:sp>
          <p:nvSpPr>
            <p:cNvPr id="17" name="TextBox 16"/>
            <p:cNvSpPr txBox="1">
              <a:spLocks noChangeArrowheads="1"/>
            </p:cNvSpPr>
            <p:nvPr/>
          </p:nvSpPr>
          <p:spPr bwMode="auto">
            <a:xfrm>
              <a:off x="500549" y="2458837"/>
              <a:ext cx="1138782" cy="1628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itchFamily="34" charset="0"/>
                <a:buChar char="•"/>
                <a:defRPr sz="3200">
                  <a:solidFill>
                    <a:srgbClr val="4A4A4A"/>
                  </a:solidFill>
                  <a:latin typeface="Arial" pitchFamily="34" charset="0"/>
                  <a:cs typeface="Arial" pitchFamily="34" charset="0"/>
                </a:defRPr>
              </a:lvl1pPr>
              <a:lvl2pPr marL="742950" indent="-285750" eaLnBrk="0" hangingPunct="0">
                <a:spcBef>
                  <a:spcPct val="20000"/>
                </a:spcBef>
                <a:buFont typeface="Arial" pitchFamily="34" charset="0"/>
                <a:buChar char="–"/>
                <a:defRPr sz="2800">
                  <a:solidFill>
                    <a:srgbClr val="4A4A4A"/>
                  </a:solidFill>
                  <a:latin typeface="Arial" pitchFamily="34" charset="0"/>
                  <a:cs typeface="Arial" pitchFamily="34" charset="0"/>
                </a:defRPr>
              </a:lvl2pPr>
              <a:lvl3pPr marL="1143000" indent="-228600" eaLnBrk="0" hangingPunct="0">
                <a:spcBef>
                  <a:spcPct val="20000"/>
                </a:spcBef>
                <a:buFont typeface="Arial" pitchFamily="34" charset="0"/>
                <a:buChar char="•"/>
                <a:defRPr sz="2400">
                  <a:solidFill>
                    <a:srgbClr val="4A4A4A"/>
                  </a:solidFill>
                  <a:latin typeface="Arial" pitchFamily="34" charset="0"/>
                  <a:cs typeface="Arial" pitchFamily="34" charset="0"/>
                </a:defRPr>
              </a:lvl3pPr>
              <a:lvl4pPr marL="1600200" indent="-228600" eaLnBrk="0" hangingPunct="0">
                <a:spcBef>
                  <a:spcPct val="20000"/>
                </a:spcBef>
                <a:buFont typeface="Arial" pitchFamily="34" charset="0"/>
                <a:buChar char="–"/>
                <a:defRPr sz="2000">
                  <a:solidFill>
                    <a:srgbClr val="4A4A4A"/>
                  </a:solidFill>
                  <a:latin typeface="Arial" pitchFamily="34" charset="0"/>
                  <a:cs typeface="Arial" pitchFamily="34" charset="0"/>
                </a:defRPr>
              </a:lvl4pPr>
              <a:lvl5pPr marL="2057400" indent="-228600" eaLnBrk="0" hangingPunct="0">
                <a:spcBef>
                  <a:spcPct val="20000"/>
                </a:spcBef>
                <a:buFont typeface="Arial" pitchFamily="34" charset="0"/>
                <a:buChar char="»"/>
                <a:defRPr sz="2000">
                  <a:solidFill>
                    <a:srgbClr val="4A4A4A"/>
                  </a:solidFill>
                  <a:latin typeface="Arial" pitchFamily="34" charset="0"/>
                  <a:cs typeface="Arial" pitchFamily="34" charset="0"/>
                </a:defRPr>
              </a:lvl5pPr>
              <a:lvl6pPr marL="2514600" indent="-228600" eaLnBrk="0" fontAlgn="base" hangingPunct="0">
                <a:spcBef>
                  <a:spcPct val="20000"/>
                </a:spcBef>
                <a:spcAft>
                  <a:spcPct val="0"/>
                </a:spcAft>
                <a:buFont typeface="Arial" pitchFamily="34" charset="0"/>
                <a:buChar char="»"/>
                <a:defRPr sz="2000">
                  <a:solidFill>
                    <a:srgbClr val="4A4A4A"/>
                  </a:solidFill>
                  <a:latin typeface="Arial" pitchFamily="34" charset="0"/>
                  <a:cs typeface="Arial" pitchFamily="34" charset="0"/>
                </a:defRPr>
              </a:lvl6pPr>
              <a:lvl7pPr marL="2971800" indent="-228600" eaLnBrk="0" fontAlgn="base" hangingPunct="0">
                <a:spcBef>
                  <a:spcPct val="20000"/>
                </a:spcBef>
                <a:spcAft>
                  <a:spcPct val="0"/>
                </a:spcAft>
                <a:buFont typeface="Arial" pitchFamily="34" charset="0"/>
                <a:buChar char="»"/>
                <a:defRPr sz="2000">
                  <a:solidFill>
                    <a:srgbClr val="4A4A4A"/>
                  </a:solidFill>
                  <a:latin typeface="Arial" pitchFamily="34" charset="0"/>
                  <a:cs typeface="Arial" pitchFamily="34" charset="0"/>
                </a:defRPr>
              </a:lvl7pPr>
              <a:lvl8pPr marL="3429000" indent="-228600" eaLnBrk="0" fontAlgn="base" hangingPunct="0">
                <a:spcBef>
                  <a:spcPct val="20000"/>
                </a:spcBef>
                <a:spcAft>
                  <a:spcPct val="0"/>
                </a:spcAft>
                <a:buFont typeface="Arial" pitchFamily="34" charset="0"/>
                <a:buChar char="»"/>
                <a:defRPr sz="2000">
                  <a:solidFill>
                    <a:srgbClr val="4A4A4A"/>
                  </a:solidFill>
                  <a:latin typeface="Arial" pitchFamily="34" charset="0"/>
                  <a:cs typeface="Arial" pitchFamily="34" charset="0"/>
                </a:defRPr>
              </a:lvl8pPr>
              <a:lvl9pPr marL="3886200" indent="-228600" eaLnBrk="0" fontAlgn="base" hangingPunct="0">
                <a:spcBef>
                  <a:spcPct val="20000"/>
                </a:spcBef>
                <a:spcAft>
                  <a:spcPct val="0"/>
                </a:spcAft>
                <a:buFont typeface="Arial" pitchFamily="34" charset="0"/>
                <a:buChar char="»"/>
                <a:defRPr sz="2000">
                  <a:solidFill>
                    <a:srgbClr val="4A4A4A"/>
                  </a:solidFill>
                  <a:latin typeface="Arial" pitchFamily="34" charset="0"/>
                  <a:cs typeface="Arial" pitchFamily="34" charset="0"/>
                </a:defRPr>
              </a:lvl9pPr>
            </a:lstStyle>
            <a:p>
              <a:pPr algn="ctr" eaLnBrk="1" hangingPunct="1">
                <a:spcBef>
                  <a:spcPct val="0"/>
                </a:spcBef>
                <a:buFontTx/>
                <a:buNone/>
              </a:pPr>
              <a:r>
                <a:rPr lang="en-GB" altLang="en-US" sz="1588" b="1" dirty="0">
                  <a:solidFill>
                    <a:schemeClr val="bg1"/>
                  </a:solidFill>
                  <a:latin typeface="Calibri" panose="020F0502020204030204" pitchFamily="34" charset="0"/>
                </a:rPr>
                <a:t>Proceed down if answer to each question is yes</a:t>
              </a:r>
            </a:p>
          </p:txBody>
        </p:sp>
      </p:grpSp>
      <p:sp>
        <p:nvSpPr>
          <p:cNvPr id="18" name="Title 1"/>
          <p:cNvSpPr txBox="1">
            <a:spLocks/>
          </p:cNvSpPr>
          <p:nvPr/>
        </p:nvSpPr>
        <p:spPr>
          <a:xfrm>
            <a:off x="507999" y="453699"/>
            <a:ext cx="9788525" cy="765501"/>
          </a:xfrm>
          <a:prstGeom prst="rect">
            <a:avLst/>
          </a:prstGeom>
        </p:spPr>
        <p:txBody>
          <a:bodyPr vert="horz" lIns="0" tIns="0" rIns="0" bIns="0" rtlCol="0" anchor="t" anchorCtr="0">
            <a:noAutofit/>
          </a:bodyPr>
          <a:lstStyle>
            <a:lvl1pPr algn="l" defTabSz="1043056" rtl="0" eaLnBrk="1" latinLnBrk="0" hangingPunct="1">
              <a:lnSpc>
                <a:spcPts val="4200"/>
              </a:lnSpc>
              <a:spcBef>
                <a:spcPct val="0"/>
              </a:spcBef>
              <a:buNone/>
              <a:defRPr sz="3600" b="1" kern="1200">
                <a:solidFill>
                  <a:schemeClr val="bg2"/>
                </a:solidFill>
                <a:latin typeface="Arial" panose="020B0604020202020204" pitchFamily="34" charset="0"/>
                <a:ea typeface="+mj-ea"/>
                <a:cs typeface="Arial" panose="020B0604020202020204" pitchFamily="34" charset="0"/>
              </a:defRPr>
            </a:lvl1pPr>
          </a:lstStyle>
          <a:p>
            <a:pPr defTabSz="942975"/>
            <a:r>
              <a:rPr lang="en-GB" sz="3000" dirty="0">
                <a:solidFill>
                  <a:schemeClr val="accent1"/>
                </a:solidFill>
              </a:rPr>
              <a:t>Issue 8: </a:t>
            </a:r>
            <a:r>
              <a:rPr lang="en-GB" sz="3000" b="0" dirty="0"/>
              <a:t>Cancer Drugs Fund (1)</a:t>
            </a:r>
          </a:p>
          <a:p>
            <a:pPr defTabSz="942975"/>
            <a:r>
              <a:rPr lang="en-GB" sz="2400" dirty="0"/>
              <a:t>Committee decision making criteria:</a:t>
            </a:r>
          </a:p>
        </p:txBody>
      </p:sp>
    </p:spTree>
    <p:extLst>
      <p:ext uri="{BB962C8B-B14F-4D97-AF65-F5344CB8AC3E}">
        <p14:creationId xmlns:p14="http://schemas.microsoft.com/office/powerpoint/2010/main" val="32208041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defTabSz="942975"/>
            <a:r>
              <a:rPr lang="en-GB" sz="3000" dirty="0">
                <a:solidFill>
                  <a:schemeClr val="accent1"/>
                </a:solidFill>
              </a:rPr>
              <a:t>Issue 8: </a:t>
            </a:r>
            <a:r>
              <a:rPr lang="en-GB" sz="3000" b="0" dirty="0"/>
              <a:t>Cancer Drugs Fund (2)</a:t>
            </a:r>
          </a:p>
        </p:txBody>
      </p:sp>
      <p:sp>
        <p:nvSpPr>
          <p:cNvPr id="3" name="Slide Number Placeholder 2"/>
          <p:cNvSpPr>
            <a:spLocks noGrp="1"/>
          </p:cNvSpPr>
          <p:nvPr>
            <p:ph type="sldNum" sz="quarter" idx="12"/>
          </p:nvPr>
        </p:nvSpPr>
        <p:spPr/>
        <p:txBody>
          <a:bodyPr/>
          <a:lstStyle/>
          <a:p>
            <a:fld id="{DDBE135E-2566-4748-853C-8A3B78F0FB00}" type="slidenum">
              <a:rPr lang="en-GB" smtClean="0"/>
              <a:t>22</a:t>
            </a:fld>
            <a:endParaRPr lang="en-GB" dirty="0"/>
          </a:p>
        </p:txBody>
      </p:sp>
      <p:sp>
        <p:nvSpPr>
          <p:cNvPr id="6" name="Rectangle 5"/>
          <p:cNvSpPr/>
          <p:nvPr/>
        </p:nvSpPr>
        <p:spPr>
          <a:xfrm>
            <a:off x="508000" y="1219200"/>
            <a:ext cx="9669780" cy="5526270"/>
          </a:xfrm>
          <a:prstGeom prst="rect">
            <a:avLst/>
          </a:prstGeom>
          <a:solidFill>
            <a:schemeClr val="accent6">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900" b="1" dirty="0">
                <a:solidFill>
                  <a:schemeClr val="tx1"/>
                </a:solidFill>
              </a:rPr>
              <a:t>Response from engagement:</a:t>
            </a:r>
          </a:p>
          <a:p>
            <a:pPr marL="347663" indent="-342900">
              <a:spcBef>
                <a:spcPts val="600"/>
              </a:spcBef>
              <a:buClr>
                <a:schemeClr val="tx1"/>
              </a:buClr>
              <a:buFont typeface="Arial" pitchFamily="34" charset="0"/>
              <a:buChar char="•"/>
            </a:pPr>
            <a:r>
              <a:rPr lang="en-GB" sz="1900" b="1" dirty="0">
                <a:solidFill>
                  <a:schemeClr val="accent3"/>
                </a:solidFill>
                <a:latin typeface="Arial" panose="020B0604020202020204" pitchFamily="34" charset="0"/>
                <a:cs typeface="Arial" panose="020B0604020202020204" pitchFamily="34" charset="0"/>
              </a:rPr>
              <a:t>Company: </a:t>
            </a:r>
            <a:r>
              <a:rPr lang="x-none" sz="1900" dirty="0">
                <a:solidFill>
                  <a:schemeClr val="tx1"/>
                </a:solidFill>
                <a:latin typeface="Arial" panose="020B0604020202020204" pitchFamily="34" charset="0"/>
                <a:cs typeface="Arial" panose="020B0604020202020204" pitchFamily="34" charset="0"/>
              </a:rPr>
              <a:t>pursuing </a:t>
            </a:r>
            <a:r>
              <a:rPr lang="en-GB" sz="1900" dirty="0">
                <a:solidFill>
                  <a:schemeClr val="tx1"/>
                </a:solidFill>
                <a:latin typeface="Arial" panose="020B0604020202020204" pitchFamily="34" charset="0"/>
                <a:cs typeface="Arial" panose="020B0604020202020204" pitchFamily="34" charset="0"/>
              </a:rPr>
              <a:t>CDF</a:t>
            </a:r>
            <a:r>
              <a:rPr lang="x-none" sz="1900" dirty="0">
                <a:solidFill>
                  <a:schemeClr val="tx1"/>
                </a:solidFill>
                <a:latin typeface="Arial" panose="020B0604020202020204" pitchFamily="34" charset="0"/>
                <a:cs typeface="Arial" panose="020B0604020202020204" pitchFamily="34" charset="0"/>
              </a:rPr>
              <a:t> (</a:t>
            </a:r>
            <a:r>
              <a:rPr lang="en-GB" sz="1900" dirty="0">
                <a:solidFill>
                  <a:schemeClr val="tx1"/>
                </a:solidFill>
                <a:latin typeface="Arial" panose="020B0604020202020204" pitchFamily="34" charset="0"/>
                <a:cs typeface="Arial" panose="020B0604020202020204" pitchFamily="34" charset="0"/>
              </a:rPr>
              <a:t>focusing on </a:t>
            </a:r>
            <a:r>
              <a:rPr lang="x-none" sz="1900" dirty="0">
                <a:solidFill>
                  <a:schemeClr val="tx1"/>
                </a:solidFill>
                <a:latin typeface="Arial" panose="020B0604020202020204" pitchFamily="34" charset="0"/>
                <a:cs typeface="Arial" panose="020B0604020202020204" pitchFamily="34" charset="0"/>
              </a:rPr>
              <a:t>population </a:t>
            </a:r>
            <a:r>
              <a:rPr lang="en-GB" sz="1900" dirty="0">
                <a:solidFill>
                  <a:schemeClr val="tx1"/>
                </a:solidFill>
                <a:latin typeface="Arial" panose="020B0604020202020204" pitchFamily="34" charset="0"/>
                <a:cs typeface="Arial" panose="020B0604020202020204" pitchFamily="34" charset="0"/>
              </a:rPr>
              <a:t>with prior </a:t>
            </a:r>
            <a:r>
              <a:rPr lang="x-none" sz="1900" dirty="0">
                <a:solidFill>
                  <a:schemeClr val="tx1"/>
                </a:solidFill>
                <a:latin typeface="Arial" panose="020B0604020202020204" pitchFamily="34" charset="0"/>
                <a:cs typeface="Arial" panose="020B0604020202020204" pitchFamily="34" charset="0"/>
              </a:rPr>
              <a:t>sequential CRT)</a:t>
            </a:r>
            <a:endParaRPr lang="en-GB" sz="1900" dirty="0">
              <a:solidFill>
                <a:schemeClr val="tx1"/>
              </a:solidFill>
              <a:latin typeface="Arial" panose="020B0604020202020204" pitchFamily="34" charset="0"/>
              <a:cs typeface="Arial" panose="020B0604020202020204" pitchFamily="34" charset="0"/>
            </a:endParaRPr>
          </a:p>
          <a:p>
            <a:pPr marL="347663" lvl="0" indent="-342900">
              <a:spcBef>
                <a:spcPts val="600"/>
              </a:spcBef>
              <a:buClr>
                <a:schemeClr val="tx1"/>
              </a:buClr>
              <a:buFont typeface="Arial" pitchFamily="34" charset="0"/>
              <a:buChar char="•"/>
            </a:pPr>
            <a:r>
              <a:rPr lang="en-GB" sz="1900" dirty="0">
                <a:solidFill>
                  <a:schemeClr val="tx1"/>
                </a:solidFill>
                <a:latin typeface="Arial" panose="020B0604020202020204" pitchFamily="34" charset="0"/>
                <a:cs typeface="Arial" panose="020B0604020202020204" pitchFamily="34" charset="0"/>
              </a:rPr>
              <a:t>Median duration of follow-up = 21.1 months for placebo &amp; 26.9 months for durvalumab</a:t>
            </a:r>
          </a:p>
          <a:p>
            <a:pPr marL="347663" lvl="0" indent="-342900">
              <a:spcBef>
                <a:spcPts val="600"/>
              </a:spcBef>
              <a:buClr>
                <a:schemeClr val="tx1"/>
              </a:buClr>
              <a:buFont typeface="Arial" pitchFamily="34" charset="0"/>
              <a:buChar char="•"/>
            </a:pPr>
            <a:r>
              <a:rPr lang="x-none" sz="1900" dirty="0">
                <a:solidFill>
                  <a:schemeClr val="tx1"/>
                </a:solidFill>
                <a:latin typeface="Arial" panose="020B0604020202020204" pitchFamily="34" charset="0"/>
                <a:cs typeface="Arial" panose="020B0604020202020204" pitchFamily="34" charset="0"/>
              </a:rPr>
              <a:t>Further data </a:t>
            </a:r>
            <a:r>
              <a:rPr lang="en-GB" sz="1900" dirty="0">
                <a:solidFill>
                  <a:schemeClr val="tx1"/>
                </a:solidFill>
                <a:latin typeface="Arial" panose="020B0604020202020204" pitchFamily="34" charset="0"/>
                <a:cs typeface="Arial" panose="020B0604020202020204" pitchFamily="34" charset="0"/>
              </a:rPr>
              <a:t>for overlapping CRT cohort </a:t>
            </a:r>
            <a:r>
              <a:rPr lang="x-none" sz="1900" dirty="0">
                <a:solidFill>
                  <a:schemeClr val="tx1"/>
                </a:solidFill>
                <a:latin typeface="Arial" panose="020B0604020202020204" pitchFamily="34" charset="0"/>
                <a:cs typeface="Arial" panose="020B0604020202020204" pitchFamily="34" charset="0"/>
              </a:rPr>
              <a:t>will be available in </a:t>
            </a:r>
            <a:r>
              <a:rPr lang="en-GB" sz="2000" dirty="0">
                <a:solidFill>
                  <a:srgbClr val="000000"/>
                </a:solidFill>
                <a:highlight>
                  <a:srgbClr val="000000"/>
                </a:highlight>
              </a:rPr>
              <a:t>******</a:t>
            </a:r>
            <a:r>
              <a:rPr lang="x-none" sz="1900" dirty="0">
                <a:solidFill>
                  <a:schemeClr val="tx1"/>
                </a:solidFill>
                <a:latin typeface="Arial" panose="020B0604020202020204" pitchFamily="34" charset="0"/>
                <a:cs typeface="Arial" panose="020B0604020202020204" pitchFamily="34" charset="0"/>
              </a:rPr>
              <a:t> through:</a:t>
            </a:r>
            <a:endParaRPr lang="en-GB" sz="1900" dirty="0">
              <a:solidFill>
                <a:schemeClr val="tx1"/>
              </a:solidFill>
              <a:latin typeface="Arial" panose="020B0604020202020204" pitchFamily="34" charset="0"/>
              <a:cs typeface="Arial" panose="020B0604020202020204" pitchFamily="34" charset="0"/>
            </a:endParaRPr>
          </a:p>
          <a:p>
            <a:pPr marL="869191" lvl="1" indent="-342900">
              <a:spcBef>
                <a:spcPts val="600"/>
              </a:spcBef>
              <a:buClr>
                <a:schemeClr val="tx1"/>
              </a:buClr>
              <a:buFont typeface="Arial" pitchFamily="34" charset="0"/>
              <a:buChar char="•"/>
            </a:pPr>
            <a:r>
              <a:rPr lang="x-none" sz="1900" dirty="0">
                <a:solidFill>
                  <a:schemeClr val="tx1"/>
                </a:solidFill>
                <a:latin typeface="Arial" panose="020B0604020202020204" pitchFamily="34" charset="0"/>
                <a:cs typeface="Arial" panose="020B0604020202020204" pitchFamily="34" charset="0"/>
              </a:rPr>
              <a:t>Final analyses from PACIFIC (</a:t>
            </a:r>
            <a:r>
              <a:rPr lang="x-none" sz="2000" dirty="0">
                <a:solidFill>
                  <a:schemeClr val="tx1"/>
                </a:solidFill>
                <a:ea typeface="MS Mincho"/>
                <a:cs typeface="Arial" panose="020B0604020202020204" pitchFamily="34" charset="0"/>
              </a:rPr>
              <a:t>with ~five years of follow-up</a:t>
            </a:r>
            <a:r>
              <a:rPr lang="en-GB" sz="2000" dirty="0">
                <a:solidFill>
                  <a:schemeClr val="tx1"/>
                </a:solidFill>
                <a:ea typeface="MS Mincho"/>
                <a:cs typeface="Arial" panose="020B0604020202020204" pitchFamily="34" charset="0"/>
              </a:rPr>
              <a:t> &amp; </a:t>
            </a:r>
            <a:r>
              <a:rPr lang="en-GB" sz="2000" dirty="0">
                <a:solidFill>
                  <a:srgbClr val="000000"/>
                </a:solidFill>
                <a:highlight>
                  <a:srgbClr val="000000"/>
                </a:highlight>
              </a:rPr>
              <a:t>***************** *************************</a:t>
            </a:r>
            <a:r>
              <a:rPr lang="x-none" sz="1900" dirty="0">
                <a:solidFill>
                  <a:schemeClr val="tx1"/>
                </a:solidFill>
                <a:latin typeface="Arial" panose="020B0604020202020204" pitchFamily="34" charset="0"/>
                <a:cs typeface="Arial" panose="020B0604020202020204" pitchFamily="34" charset="0"/>
              </a:rPr>
              <a:t>)</a:t>
            </a:r>
            <a:endParaRPr lang="en-GB" sz="1900" dirty="0">
              <a:solidFill>
                <a:schemeClr val="tx1"/>
              </a:solidFill>
              <a:latin typeface="Arial" panose="020B0604020202020204" pitchFamily="34" charset="0"/>
              <a:cs typeface="Arial" panose="020B0604020202020204" pitchFamily="34" charset="0"/>
            </a:endParaRPr>
          </a:p>
          <a:p>
            <a:pPr marL="347663" indent="-342900">
              <a:spcBef>
                <a:spcPts val="600"/>
              </a:spcBef>
              <a:buClr>
                <a:schemeClr val="tx1"/>
              </a:buClr>
              <a:buFont typeface="Arial" pitchFamily="34" charset="0"/>
              <a:buChar char="•"/>
            </a:pPr>
            <a:r>
              <a:rPr lang="x-none" sz="1900" dirty="0">
                <a:solidFill>
                  <a:schemeClr val="tx1"/>
                </a:solidFill>
                <a:latin typeface="Arial" panose="020B0604020202020204" pitchFamily="34" charset="0"/>
                <a:cs typeface="Arial" panose="020B0604020202020204" pitchFamily="34" charset="0"/>
              </a:rPr>
              <a:t>Further data </a:t>
            </a:r>
            <a:r>
              <a:rPr lang="en-GB" sz="1900" dirty="0">
                <a:solidFill>
                  <a:schemeClr val="tx1"/>
                </a:solidFill>
                <a:latin typeface="Arial" panose="020B0604020202020204" pitchFamily="34" charset="0"/>
                <a:cs typeface="Arial" panose="020B0604020202020204" pitchFamily="34" charset="0"/>
              </a:rPr>
              <a:t>for sequential CRT cohort </a:t>
            </a:r>
            <a:r>
              <a:rPr lang="x-none" sz="1900" dirty="0">
                <a:solidFill>
                  <a:schemeClr val="tx1"/>
                </a:solidFill>
                <a:latin typeface="Arial" panose="020B0604020202020204" pitchFamily="34" charset="0"/>
                <a:cs typeface="Arial" panose="020B0604020202020204" pitchFamily="34" charset="0"/>
              </a:rPr>
              <a:t>will be available in </a:t>
            </a:r>
            <a:r>
              <a:rPr lang="en-GB" sz="2000" dirty="0">
                <a:solidFill>
                  <a:srgbClr val="000000"/>
                </a:solidFill>
                <a:highlight>
                  <a:srgbClr val="000000"/>
                </a:highlight>
              </a:rPr>
              <a:t>******</a:t>
            </a:r>
            <a:r>
              <a:rPr lang="x-none" sz="1900" dirty="0">
                <a:solidFill>
                  <a:schemeClr val="tx1"/>
                </a:solidFill>
                <a:latin typeface="Arial" panose="020B0604020202020204" pitchFamily="34" charset="0"/>
                <a:cs typeface="Arial" panose="020B0604020202020204" pitchFamily="34" charset="0"/>
              </a:rPr>
              <a:t> through:</a:t>
            </a:r>
            <a:endParaRPr lang="en-GB" sz="1900" dirty="0">
              <a:solidFill>
                <a:schemeClr val="tx1"/>
              </a:solidFill>
              <a:latin typeface="Arial" panose="020B0604020202020204" pitchFamily="34" charset="0"/>
              <a:cs typeface="Arial" panose="020B0604020202020204" pitchFamily="34" charset="0"/>
            </a:endParaRPr>
          </a:p>
          <a:p>
            <a:pPr marL="869191" lvl="2" indent="-342900">
              <a:spcBef>
                <a:spcPts val="600"/>
              </a:spcBef>
              <a:buClr>
                <a:schemeClr val="tx1"/>
              </a:buClr>
              <a:buFont typeface="Arial" pitchFamily="34" charset="0"/>
              <a:buChar char="•"/>
            </a:pPr>
            <a:r>
              <a:rPr lang="x-none" sz="1900" dirty="0">
                <a:solidFill>
                  <a:schemeClr val="tx1"/>
                </a:solidFill>
                <a:latin typeface="Arial" panose="020B0604020202020204" pitchFamily="34" charset="0"/>
                <a:cs typeface="Arial" panose="020B0604020202020204" pitchFamily="34" charset="0"/>
              </a:rPr>
              <a:t>PACIFIC-6 study of durvalumab in people with prior sequential CRT</a:t>
            </a:r>
            <a:endParaRPr lang="en-GB" sz="1900" dirty="0">
              <a:solidFill>
                <a:schemeClr val="tx1"/>
              </a:solidFill>
              <a:latin typeface="Arial" panose="020B0604020202020204" pitchFamily="34" charset="0"/>
              <a:cs typeface="Arial" panose="020B0604020202020204" pitchFamily="34" charset="0"/>
            </a:endParaRPr>
          </a:p>
          <a:p>
            <a:pPr marL="869191" lvl="1" indent="-342900">
              <a:spcBef>
                <a:spcPts val="600"/>
              </a:spcBef>
              <a:buClr>
                <a:schemeClr val="tx1"/>
              </a:buClr>
              <a:buFont typeface="Arial" pitchFamily="34" charset="0"/>
              <a:buChar char="•"/>
            </a:pPr>
            <a:r>
              <a:rPr lang="x-none" sz="1900" dirty="0">
                <a:solidFill>
                  <a:schemeClr val="tx1"/>
                </a:solidFill>
                <a:latin typeface="Arial" panose="020B0604020202020204" pitchFamily="34" charset="0"/>
                <a:cs typeface="Arial" panose="020B0604020202020204" pitchFamily="34" charset="0"/>
              </a:rPr>
              <a:t>PACIFIC-R observation study (including follow-up of early access programme)</a:t>
            </a:r>
            <a:endParaRPr lang="en-GB" sz="1900" dirty="0">
              <a:solidFill>
                <a:schemeClr val="tx1"/>
              </a:solidFill>
              <a:latin typeface="Arial" panose="020B0604020202020204" pitchFamily="34" charset="0"/>
              <a:cs typeface="Arial" panose="020B0604020202020204" pitchFamily="34" charset="0"/>
            </a:endParaRPr>
          </a:p>
          <a:p>
            <a:pPr marL="347663" indent="-342900">
              <a:spcBef>
                <a:spcPts val="600"/>
              </a:spcBef>
              <a:buClr>
                <a:schemeClr val="tx1"/>
              </a:buClr>
              <a:buFont typeface="Arial" pitchFamily="34" charset="0"/>
              <a:buChar char="•"/>
            </a:pPr>
            <a:r>
              <a:rPr lang="x-none" sz="1900" dirty="0">
                <a:solidFill>
                  <a:schemeClr val="tx1"/>
                </a:solidFill>
                <a:latin typeface="Arial" panose="020B0604020202020204" pitchFamily="34" charset="0"/>
                <a:cs typeface="Arial" panose="020B0604020202020204" pitchFamily="34" charset="0"/>
              </a:rPr>
              <a:t>CDF will give access to </a:t>
            </a:r>
            <a:r>
              <a:rPr lang="en-GB" sz="1900" dirty="0">
                <a:solidFill>
                  <a:schemeClr val="tx1"/>
                </a:solidFill>
                <a:latin typeface="Arial" panose="020B0604020202020204" pitchFamily="34" charset="0"/>
                <a:cs typeface="Arial" panose="020B0604020202020204" pitchFamily="34" charset="0"/>
              </a:rPr>
              <a:t>sequential </a:t>
            </a:r>
            <a:r>
              <a:rPr lang="x-none" sz="1900" dirty="0">
                <a:solidFill>
                  <a:schemeClr val="tx1"/>
                </a:solidFill>
                <a:latin typeface="Arial" panose="020B0604020202020204" pitchFamily="34" charset="0"/>
                <a:cs typeface="Arial" panose="020B0604020202020204" pitchFamily="34" charset="0"/>
              </a:rPr>
              <a:t>population with significant unmet need and a small number of eligible patients while company collect additional relevant clinical trial data</a:t>
            </a:r>
            <a:endParaRPr lang="en-GB" sz="1900" dirty="0">
              <a:solidFill>
                <a:schemeClr val="tx1"/>
              </a:solidFill>
              <a:latin typeface="Arial" panose="020B0604020202020204" pitchFamily="34" charset="0"/>
              <a:cs typeface="Arial" panose="020B0604020202020204" pitchFamily="34" charset="0"/>
            </a:endParaRPr>
          </a:p>
          <a:p>
            <a:pPr marL="347663" lvl="0" indent="-342900">
              <a:spcBef>
                <a:spcPts val="600"/>
              </a:spcBef>
              <a:buClr>
                <a:schemeClr val="tx1"/>
              </a:buClr>
              <a:buFont typeface="Arial" pitchFamily="34" charset="0"/>
              <a:buChar char="•"/>
            </a:pPr>
            <a:r>
              <a:rPr lang="en-GB" sz="1900" b="1" dirty="0">
                <a:solidFill>
                  <a:schemeClr val="accent3"/>
                </a:solidFill>
                <a:latin typeface="Arial" panose="020B0604020202020204" pitchFamily="34" charset="0"/>
                <a:cs typeface="Arial" panose="020B0604020202020204" pitchFamily="34" charset="0"/>
              </a:rPr>
              <a:t>Roy Castle Lung Cancer Foundation: </a:t>
            </a:r>
            <a:r>
              <a:rPr lang="x-none" sz="1900" dirty="0">
                <a:solidFill>
                  <a:schemeClr val="tx1"/>
                </a:solidFill>
                <a:latin typeface="Arial" panose="020B0604020202020204" pitchFamily="34" charset="0"/>
                <a:cs typeface="Arial" panose="020B0604020202020204" pitchFamily="34" charset="0"/>
              </a:rPr>
              <a:t>Unmet need in the population, and PACIFIC suggests clinical benefit of durvalumab </a:t>
            </a:r>
            <a:r>
              <a:rPr lang="en-GB" sz="1900" dirty="0">
                <a:solidFill>
                  <a:schemeClr val="tx1"/>
                </a:solidFill>
                <a:latin typeface="Arial" panose="020B0604020202020204" pitchFamily="34" charset="0"/>
                <a:cs typeface="Arial" panose="020B0604020202020204" pitchFamily="34" charset="0"/>
                <a:sym typeface="Wingdings" panose="05000000000000000000" pitchFamily="2" charset="2"/>
              </a:rPr>
              <a:t>  as </a:t>
            </a:r>
            <a:r>
              <a:rPr lang="x-none" sz="1900" dirty="0">
                <a:solidFill>
                  <a:schemeClr val="tx1"/>
                </a:solidFill>
                <a:latin typeface="Arial" panose="020B0604020202020204" pitchFamily="34" charset="0"/>
                <a:cs typeface="Arial" panose="020B0604020202020204" pitchFamily="34" charset="0"/>
              </a:rPr>
              <a:t>data matures and new data become available, hope that durvalumab can be available through the C</a:t>
            </a:r>
            <a:r>
              <a:rPr lang="en-GB" sz="1900" dirty="0">
                <a:solidFill>
                  <a:schemeClr val="tx1"/>
                </a:solidFill>
                <a:latin typeface="Arial" panose="020B0604020202020204" pitchFamily="34" charset="0"/>
                <a:cs typeface="Arial" panose="020B0604020202020204" pitchFamily="34" charset="0"/>
              </a:rPr>
              <a:t>DF</a:t>
            </a:r>
          </a:p>
        </p:txBody>
      </p:sp>
    </p:spTree>
    <p:extLst>
      <p:ext uri="{BB962C8B-B14F-4D97-AF65-F5344CB8AC3E}">
        <p14:creationId xmlns:p14="http://schemas.microsoft.com/office/powerpoint/2010/main" val="14947366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8000" y="528522"/>
            <a:ext cx="9669780" cy="765501"/>
          </a:xfrm>
        </p:spPr>
        <p:txBody>
          <a:bodyPr/>
          <a:lstStyle/>
          <a:p>
            <a:pPr defTabSz="942975"/>
            <a:r>
              <a:rPr lang="en-GB" sz="3000" dirty="0">
                <a:solidFill>
                  <a:schemeClr val="accent1"/>
                </a:solidFill>
              </a:rPr>
              <a:t>Issue 8: </a:t>
            </a:r>
            <a:r>
              <a:rPr lang="en-GB" sz="3000" b="0" dirty="0"/>
              <a:t>Cancer Drugs Fund (3)</a:t>
            </a:r>
          </a:p>
        </p:txBody>
      </p:sp>
      <p:sp>
        <p:nvSpPr>
          <p:cNvPr id="3" name="Slide Number Placeholder 2"/>
          <p:cNvSpPr>
            <a:spLocks noGrp="1"/>
          </p:cNvSpPr>
          <p:nvPr>
            <p:ph type="sldNum" sz="quarter" idx="12"/>
          </p:nvPr>
        </p:nvSpPr>
        <p:spPr/>
        <p:txBody>
          <a:bodyPr/>
          <a:lstStyle/>
          <a:p>
            <a:fld id="{DDBE135E-2566-4748-853C-8A3B78F0FB00}" type="slidenum">
              <a:rPr lang="en-GB" smtClean="0"/>
              <a:t>23</a:t>
            </a:fld>
            <a:endParaRPr lang="en-GB" dirty="0"/>
          </a:p>
        </p:txBody>
      </p:sp>
      <p:sp>
        <p:nvSpPr>
          <p:cNvPr id="7" name="TextBox 6"/>
          <p:cNvSpPr txBox="1"/>
          <p:nvPr/>
        </p:nvSpPr>
        <p:spPr>
          <a:xfrm>
            <a:off x="1500350" y="6727780"/>
            <a:ext cx="8177050" cy="369332"/>
          </a:xfrm>
          <a:prstGeom prst="rect">
            <a:avLst/>
          </a:prstGeom>
          <a:solidFill>
            <a:schemeClr val="accent1"/>
          </a:solidFill>
          <a:ln>
            <a:solidFill>
              <a:schemeClr val="accent1"/>
            </a:solidFill>
          </a:ln>
        </p:spPr>
        <p:style>
          <a:lnRef idx="1">
            <a:schemeClr val="accent2"/>
          </a:lnRef>
          <a:fillRef idx="2">
            <a:schemeClr val="accent2"/>
          </a:fillRef>
          <a:effectRef idx="1">
            <a:schemeClr val="accent2"/>
          </a:effectRef>
          <a:fontRef idx="minor">
            <a:schemeClr val="dk1"/>
          </a:fontRef>
        </p:style>
        <p:txBody>
          <a:bodyPr wrap="square" rtlCol="0">
            <a:spAutoFit/>
          </a:bodyPr>
          <a:lstStyle/>
          <a:p>
            <a:pPr marL="285750" indent="-285750" algn="ctr">
              <a:buFont typeface="Wingdings" panose="05000000000000000000" pitchFamily="2" charset="2"/>
              <a:buChar char="¤"/>
            </a:pPr>
            <a:r>
              <a:rPr lang="en-GB" sz="1800" i="1" dirty="0">
                <a:solidFill>
                  <a:schemeClr val="bg1"/>
                </a:solidFill>
              </a:rPr>
              <a:t>Does durvalumab meet the criteria for inclusion in the Cancer Drugs Fund?</a:t>
            </a:r>
            <a:endParaRPr lang="en-GB" sz="1800" dirty="0">
              <a:solidFill>
                <a:schemeClr val="bg1"/>
              </a:solidFill>
            </a:endParaRPr>
          </a:p>
        </p:txBody>
      </p:sp>
      <p:sp>
        <p:nvSpPr>
          <p:cNvPr id="9" name="Rectangle 8"/>
          <p:cNvSpPr/>
          <p:nvPr/>
        </p:nvSpPr>
        <p:spPr>
          <a:xfrm>
            <a:off x="508000" y="5278347"/>
            <a:ext cx="9669780" cy="1386016"/>
          </a:xfrm>
          <a:prstGeom prst="rect">
            <a:avLst/>
          </a:prstGeom>
          <a:noFill/>
          <a:ln w="317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763">
              <a:spcBef>
                <a:spcPts val="600"/>
              </a:spcBef>
              <a:buClr>
                <a:schemeClr val="tx1"/>
              </a:buClr>
            </a:pPr>
            <a:r>
              <a:rPr lang="en-GB" sz="1800" b="1" dirty="0">
                <a:solidFill>
                  <a:schemeClr val="tx1"/>
                </a:solidFill>
                <a:latin typeface="Arial" panose="020B0604020202020204" pitchFamily="34" charset="0"/>
                <a:cs typeface="Arial" panose="020B0604020202020204" pitchFamily="34" charset="0"/>
              </a:rPr>
              <a:t>Technical report: </a:t>
            </a:r>
          </a:p>
          <a:p>
            <a:pPr marL="347663" indent="-342900">
              <a:spcBef>
                <a:spcPts val="600"/>
              </a:spcBef>
              <a:buClr>
                <a:schemeClr val="tx1"/>
              </a:buClr>
              <a:buFont typeface="Arial" pitchFamily="34" charset="0"/>
              <a:buChar char="•"/>
            </a:pPr>
            <a:r>
              <a:rPr lang="en-GB" sz="1800" dirty="0">
                <a:solidFill>
                  <a:schemeClr val="tx1"/>
                </a:solidFill>
                <a:latin typeface="Arial" panose="020B0604020202020204" pitchFamily="34" charset="0"/>
                <a:cs typeface="Arial" panose="020B0604020202020204" pitchFamily="34" charset="0"/>
              </a:rPr>
              <a:t>No plausible potential for cost-effectiveness at current value proposition</a:t>
            </a:r>
          </a:p>
          <a:p>
            <a:pPr marL="347663" indent="-342900">
              <a:spcBef>
                <a:spcPts val="600"/>
              </a:spcBef>
              <a:buClr>
                <a:schemeClr val="tx1"/>
              </a:buClr>
              <a:buFont typeface="Arial" pitchFamily="34" charset="0"/>
              <a:buChar char="•"/>
            </a:pPr>
            <a:r>
              <a:rPr lang="en-GB" sz="1800" dirty="0">
                <a:solidFill>
                  <a:schemeClr val="tx1"/>
                </a:solidFill>
                <a:latin typeface="Arial" panose="020B0604020202020204" pitchFamily="34" charset="0"/>
                <a:cs typeface="Arial" panose="020B0604020202020204" pitchFamily="34" charset="0"/>
              </a:rPr>
              <a:t>If committee accept modelling assumptions that resulted in a plausible range of ICERs with lower end under £30,000 durvalumab could be considered for the CDF</a:t>
            </a:r>
          </a:p>
        </p:txBody>
      </p:sp>
      <p:sp>
        <p:nvSpPr>
          <p:cNvPr id="8" name="Rectangle 7"/>
          <p:cNvSpPr/>
          <p:nvPr/>
        </p:nvSpPr>
        <p:spPr>
          <a:xfrm>
            <a:off x="508000" y="1177191"/>
            <a:ext cx="9669780" cy="3999905"/>
          </a:xfrm>
          <a:prstGeom prst="rect">
            <a:avLst/>
          </a:prstGeom>
          <a:solidFill>
            <a:schemeClr val="bg1">
              <a:lumMod val="85000"/>
            </a:schemeClr>
          </a:solidFill>
          <a:ln w="317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763">
              <a:spcBef>
                <a:spcPts val="600"/>
              </a:spcBef>
              <a:buClr>
                <a:schemeClr val="tx1"/>
              </a:buClr>
            </a:pPr>
            <a:r>
              <a:rPr lang="en-GB" sz="1800" b="1" dirty="0">
                <a:solidFill>
                  <a:schemeClr val="tx1"/>
                </a:solidFill>
                <a:latin typeface="Arial" panose="020B0604020202020204" pitchFamily="34" charset="0"/>
                <a:cs typeface="Arial" panose="020B0604020202020204" pitchFamily="34" charset="0"/>
              </a:rPr>
              <a:t>Additional considerations about CDF &amp; data collection : </a:t>
            </a:r>
          </a:p>
          <a:p>
            <a:pPr marL="347663" indent="-342900">
              <a:spcBef>
                <a:spcPts val="600"/>
              </a:spcBef>
              <a:buClr>
                <a:schemeClr val="tx1"/>
              </a:buClr>
              <a:buFont typeface="Arial" panose="020B0604020202020204" pitchFamily="34" charset="0"/>
              <a:buChar char="•"/>
            </a:pPr>
            <a:r>
              <a:rPr lang="en-GB" sz="1800" dirty="0">
                <a:solidFill>
                  <a:schemeClr val="tx1"/>
                </a:solidFill>
                <a:latin typeface="Arial" panose="020B0604020202020204" pitchFamily="34" charset="0"/>
                <a:cs typeface="Arial" panose="020B0604020202020204" pitchFamily="34" charset="0"/>
              </a:rPr>
              <a:t>Primary endpoints for OS &amp; PFS in PACIFIC have been met</a:t>
            </a:r>
          </a:p>
          <a:p>
            <a:pPr marL="347663" indent="-342900">
              <a:spcBef>
                <a:spcPts val="600"/>
              </a:spcBef>
              <a:buClr>
                <a:schemeClr val="tx1"/>
              </a:buClr>
              <a:buFont typeface="Arial" panose="020B0604020202020204" pitchFamily="34" charset="0"/>
              <a:buChar char="•"/>
            </a:pPr>
            <a:r>
              <a:rPr lang="en-GB" sz="1800" dirty="0">
                <a:solidFill>
                  <a:schemeClr val="tx1"/>
                </a:solidFill>
                <a:latin typeface="Arial" panose="020B0604020202020204" pitchFamily="34" charset="0"/>
                <a:cs typeface="Arial" panose="020B0604020202020204" pitchFamily="34" charset="0"/>
              </a:rPr>
              <a:t>PFS data from PACIFIC are 73% mature in durvalumab arm and 47% mature in </a:t>
            </a:r>
            <a:r>
              <a:rPr lang="en-GB" sz="1800" dirty="0" err="1">
                <a:solidFill>
                  <a:schemeClr val="tx1"/>
                </a:solidFill>
                <a:latin typeface="Arial" panose="020B0604020202020204" pitchFamily="34" charset="0"/>
                <a:cs typeface="Arial" panose="020B0604020202020204" pitchFamily="34" charset="0"/>
              </a:rPr>
              <a:t>SoC</a:t>
            </a:r>
            <a:r>
              <a:rPr lang="en-GB" sz="1800" dirty="0">
                <a:solidFill>
                  <a:schemeClr val="tx1"/>
                </a:solidFill>
                <a:latin typeface="Arial" panose="020B0604020202020204" pitchFamily="34" charset="0"/>
                <a:cs typeface="Arial" panose="020B0604020202020204" pitchFamily="34" charset="0"/>
              </a:rPr>
              <a:t> arm</a:t>
            </a:r>
          </a:p>
          <a:p>
            <a:pPr marL="347663" indent="-342900">
              <a:spcBef>
                <a:spcPts val="600"/>
              </a:spcBef>
              <a:buClr>
                <a:schemeClr val="tx1"/>
              </a:buClr>
              <a:buFont typeface="Arial" panose="020B0604020202020204" pitchFamily="34" charset="0"/>
              <a:buChar char="•"/>
            </a:pPr>
            <a:r>
              <a:rPr lang="en-GB" sz="1800" dirty="0">
                <a:solidFill>
                  <a:schemeClr val="tx1"/>
                </a:solidFill>
                <a:latin typeface="Arial" panose="020B0604020202020204" pitchFamily="34" charset="0"/>
                <a:cs typeface="Arial" panose="020B0604020202020204" pitchFamily="34" charset="0"/>
              </a:rPr>
              <a:t>OS data from PACIFIC are 50% mature in </a:t>
            </a:r>
            <a:r>
              <a:rPr lang="en-GB" sz="1800" dirty="0" err="1">
                <a:solidFill>
                  <a:schemeClr val="tx1"/>
                </a:solidFill>
                <a:latin typeface="Arial" panose="020B0604020202020204" pitchFamily="34" charset="0"/>
                <a:cs typeface="Arial" panose="020B0604020202020204" pitchFamily="34" charset="0"/>
              </a:rPr>
              <a:t>Soc</a:t>
            </a:r>
            <a:r>
              <a:rPr lang="en-GB" sz="1800" dirty="0">
                <a:solidFill>
                  <a:schemeClr val="tx1"/>
                </a:solidFill>
                <a:latin typeface="Arial" panose="020B0604020202020204" pitchFamily="34" charset="0"/>
                <a:cs typeface="Arial" panose="020B0604020202020204" pitchFamily="34" charset="0"/>
              </a:rPr>
              <a:t> and 33% mature in durvalumab</a:t>
            </a:r>
          </a:p>
          <a:p>
            <a:pPr marL="347663" indent="-342900">
              <a:spcBef>
                <a:spcPts val="600"/>
              </a:spcBef>
              <a:buClr>
                <a:schemeClr val="tx1"/>
              </a:buClr>
              <a:buFont typeface="Arial" panose="020B0604020202020204" pitchFamily="34" charset="0"/>
              <a:buChar char="•"/>
            </a:pPr>
            <a:r>
              <a:rPr lang="en-GB" sz="1800" dirty="0">
                <a:solidFill>
                  <a:schemeClr val="tx1"/>
                </a:solidFill>
                <a:latin typeface="Arial" panose="020B0604020202020204" pitchFamily="34" charset="0"/>
                <a:cs typeface="Arial" panose="020B0604020202020204" pitchFamily="34" charset="0"/>
              </a:rPr>
              <a:t>Median PFS in PACIFIC </a:t>
            </a:r>
            <a:r>
              <a:rPr lang="en-GB" sz="1800" dirty="0" err="1">
                <a:solidFill>
                  <a:schemeClr val="tx1"/>
                </a:solidFill>
                <a:latin typeface="Arial" panose="020B0604020202020204" pitchFamily="34" charset="0"/>
                <a:cs typeface="Arial" panose="020B0604020202020204" pitchFamily="34" charset="0"/>
              </a:rPr>
              <a:t>SoC</a:t>
            </a:r>
            <a:r>
              <a:rPr lang="en-GB" sz="1800" dirty="0">
                <a:solidFill>
                  <a:schemeClr val="tx1"/>
                </a:solidFill>
                <a:latin typeface="Arial" panose="020B0604020202020204" pitchFamily="34" charset="0"/>
                <a:cs typeface="Arial" panose="020B0604020202020204" pitchFamily="34" charset="0"/>
              </a:rPr>
              <a:t> arm was 5.6 months (low compared with other trials in Stage 3 NSCLC) </a:t>
            </a:r>
            <a:r>
              <a:rPr lang="en-GB" sz="1800" dirty="0">
                <a:solidFill>
                  <a:schemeClr val="tx1"/>
                </a:solidFill>
                <a:latin typeface="Arial" panose="020B0604020202020204" pitchFamily="34" charset="0"/>
                <a:cs typeface="Arial" panose="020B0604020202020204" pitchFamily="34" charset="0"/>
                <a:sym typeface="Wingdings" panose="05000000000000000000" pitchFamily="2" charset="2"/>
              </a:rPr>
              <a:t> future data collection may provide information on whether </a:t>
            </a:r>
            <a:r>
              <a:rPr lang="en-GB" sz="1800" dirty="0" err="1">
                <a:solidFill>
                  <a:schemeClr val="tx1"/>
                </a:solidFill>
                <a:latin typeface="Arial" panose="020B0604020202020204" pitchFamily="34" charset="0"/>
                <a:cs typeface="Arial" panose="020B0604020202020204" pitchFamily="34" charset="0"/>
                <a:sym typeface="Wingdings" panose="05000000000000000000" pitchFamily="2" charset="2"/>
              </a:rPr>
              <a:t>SoC</a:t>
            </a:r>
            <a:r>
              <a:rPr lang="en-GB" sz="1800" dirty="0">
                <a:solidFill>
                  <a:schemeClr val="tx1"/>
                </a:solidFill>
                <a:latin typeface="Arial" panose="020B0604020202020204" pitchFamily="34" charset="0"/>
                <a:cs typeface="Arial" panose="020B0604020202020204" pitchFamily="34" charset="0"/>
                <a:sym typeface="Wingdings" panose="05000000000000000000" pitchFamily="2" charset="2"/>
              </a:rPr>
              <a:t> treatment arm is generalisable</a:t>
            </a:r>
          </a:p>
          <a:p>
            <a:pPr marL="347663" indent="-342900">
              <a:spcBef>
                <a:spcPts val="600"/>
              </a:spcBef>
              <a:buClr>
                <a:schemeClr val="tx1"/>
              </a:buClr>
              <a:buFont typeface="Arial" panose="020B0604020202020204" pitchFamily="34" charset="0"/>
              <a:buChar char="•"/>
            </a:pPr>
            <a:r>
              <a:rPr lang="en-GB" sz="1800" b="1" dirty="0">
                <a:solidFill>
                  <a:schemeClr val="accent3"/>
                </a:solidFill>
                <a:latin typeface="Arial" panose="020B0604020202020204" pitchFamily="34" charset="0"/>
                <a:cs typeface="Arial" panose="020B0604020202020204" pitchFamily="34" charset="0"/>
              </a:rPr>
              <a:t>NHS England </a:t>
            </a:r>
            <a:r>
              <a:rPr lang="en-GB" sz="1800" dirty="0">
                <a:solidFill>
                  <a:schemeClr val="tx1"/>
                </a:solidFill>
                <a:latin typeface="Arial" panose="020B0604020202020204" pitchFamily="34" charset="0"/>
                <a:cs typeface="Arial" panose="020B0604020202020204" pitchFamily="34" charset="0"/>
              </a:rPr>
              <a:t>considers that PACIFIC results are promising but uncertain, and welcome application for durvalumab to enter the CDF</a:t>
            </a:r>
          </a:p>
          <a:p>
            <a:pPr marL="347663" indent="-342900">
              <a:spcBef>
                <a:spcPts val="600"/>
              </a:spcBef>
              <a:buClr>
                <a:schemeClr val="tx1"/>
              </a:buClr>
              <a:buFont typeface="Arial" panose="020B0604020202020204" pitchFamily="34" charset="0"/>
              <a:buChar char="•"/>
            </a:pPr>
            <a:r>
              <a:rPr lang="en-GB" sz="1800" dirty="0">
                <a:solidFill>
                  <a:schemeClr val="tx1"/>
                </a:solidFill>
                <a:latin typeface="Arial" panose="020B0604020202020204" pitchFamily="34" charset="0"/>
                <a:cs typeface="Arial" panose="020B0604020202020204" pitchFamily="34" charset="0"/>
              </a:rPr>
              <a:t>Would also welcome more mature data on subsequent treatment</a:t>
            </a:r>
          </a:p>
          <a:p>
            <a:pPr marL="347663" indent="-342900">
              <a:spcBef>
                <a:spcPts val="600"/>
              </a:spcBef>
              <a:buClr>
                <a:schemeClr val="tx1"/>
              </a:buClr>
              <a:buFont typeface="Arial" panose="020B0604020202020204" pitchFamily="34" charset="0"/>
              <a:buChar char="•"/>
            </a:pPr>
            <a:r>
              <a:rPr lang="en-GB" sz="1800" dirty="0">
                <a:solidFill>
                  <a:schemeClr val="tx1"/>
                </a:solidFill>
                <a:latin typeface="Arial" panose="020B0604020202020204" pitchFamily="34" charset="0"/>
                <a:cs typeface="Arial" panose="020B0604020202020204" pitchFamily="34" charset="0"/>
                <a:sym typeface="Wingdings" panose="05000000000000000000" pitchFamily="2" charset="2"/>
              </a:rPr>
              <a:t>Subsequent treatment with immunotherapy in company submission is low (8.5% in durvalumab arm &amp; 24% in </a:t>
            </a:r>
            <a:r>
              <a:rPr lang="en-GB" sz="1800" dirty="0" err="1">
                <a:solidFill>
                  <a:schemeClr val="tx1"/>
                </a:solidFill>
                <a:latin typeface="Arial" panose="020B0604020202020204" pitchFamily="34" charset="0"/>
                <a:cs typeface="Arial" panose="020B0604020202020204" pitchFamily="34" charset="0"/>
                <a:sym typeface="Wingdings" panose="05000000000000000000" pitchFamily="2" charset="2"/>
              </a:rPr>
              <a:t>SoC</a:t>
            </a:r>
            <a:r>
              <a:rPr lang="en-GB" sz="1800" dirty="0">
                <a:solidFill>
                  <a:schemeClr val="tx1"/>
                </a:solidFill>
                <a:latin typeface="Arial" panose="020B0604020202020204" pitchFamily="34" charset="0"/>
                <a:cs typeface="Arial" panose="020B0604020202020204" pitchFamily="34" charset="0"/>
                <a:sym typeface="Wingdings" panose="05000000000000000000" pitchFamily="2" charset="2"/>
              </a:rPr>
              <a:t> arm)  likely to be due to immaturity of follow-up data</a:t>
            </a:r>
            <a:endParaRPr lang="en-GB" sz="1800" dirty="0">
              <a:solidFill>
                <a:schemeClr val="tx1"/>
              </a:solidFill>
              <a:latin typeface="Arial" panose="020B0604020202020204" pitchFamily="34" charset="0"/>
              <a:cs typeface="Arial" panose="020B0604020202020204" pitchFamily="34" charset="0"/>
            </a:endParaRPr>
          </a:p>
        </p:txBody>
      </p:sp>
      <p:sp>
        <p:nvSpPr>
          <p:cNvPr id="10" name="Rectangle 9"/>
          <p:cNvSpPr/>
          <p:nvPr/>
        </p:nvSpPr>
        <p:spPr>
          <a:xfrm>
            <a:off x="2254347" y="7192714"/>
            <a:ext cx="6177082" cy="268422"/>
          </a:xfrm>
          <a:prstGeom prst="rect">
            <a:avLst/>
          </a:prstGeom>
          <a:solidFill>
            <a:schemeClr val="accent3"/>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i="1" dirty="0"/>
              <a:t>Updated after committee meeting to correct factual inaccuracy </a:t>
            </a:r>
          </a:p>
        </p:txBody>
      </p:sp>
    </p:spTree>
    <p:extLst>
      <p:ext uri="{BB962C8B-B14F-4D97-AF65-F5344CB8AC3E}">
        <p14:creationId xmlns:p14="http://schemas.microsoft.com/office/powerpoint/2010/main" val="18776727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en-GB" sz="3200" dirty="0"/>
              <a:t>CDF clinical lead statement</a:t>
            </a:r>
          </a:p>
        </p:txBody>
      </p:sp>
      <p:sp>
        <p:nvSpPr>
          <p:cNvPr id="3" name="Slide Number Placeholder 2"/>
          <p:cNvSpPr>
            <a:spLocks noGrp="1"/>
          </p:cNvSpPr>
          <p:nvPr>
            <p:ph type="sldNum" sz="quarter" idx="12"/>
          </p:nvPr>
        </p:nvSpPr>
        <p:spPr/>
        <p:txBody>
          <a:bodyPr/>
          <a:lstStyle/>
          <a:p>
            <a:fld id="{DDBE135E-2566-4748-853C-8A3B78F0FB00}" type="slidenum">
              <a:rPr lang="en-GB" smtClean="0"/>
              <a:t>24</a:t>
            </a:fld>
            <a:endParaRPr lang="en-GB" dirty="0"/>
          </a:p>
        </p:txBody>
      </p:sp>
      <p:sp>
        <p:nvSpPr>
          <p:cNvPr id="4" name="Content Placeholder 3"/>
          <p:cNvSpPr>
            <a:spLocks noGrp="1"/>
          </p:cNvSpPr>
          <p:nvPr>
            <p:ph sz="quarter" idx="10"/>
          </p:nvPr>
        </p:nvSpPr>
        <p:spPr>
          <a:xfrm>
            <a:off x="508000" y="1219200"/>
            <a:ext cx="9669780" cy="5444103"/>
          </a:xfrm>
        </p:spPr>
        <p:txBody>
          <a:bodyPr/>
          <a:lstStyle/>
          <a:p>
            <a:r>
              <a:rPr lang="en-GB" sz="1800" dirty="0"/>
              <a:t>Overlapping &amp; sequential CRT are used in patients (overlapping cohort is typically fitter)</a:t>
            </a:r>
          </a:p>
          <a:p>
            <a:r>
              <a:rPr lang="en-GB" sz="1800" dirty="0"/>
              <a:t>RTOG 9410 trial shows 5 year OS after overlapping vs sequential CRT was 16% vs 10%, and smaller Japanese trial showed 16% vs 9% </a:t>
            </a:r>
            <a:r>
              <a:rPr lang="en-GB" sz="1800" dirty="0">
                <a:sym typeface="Wingdings" panose="05000000000000000000" pitchFamily="2" charset="2"/>
              </a:rPr>
              <a:t></a:t>
            </a:r>
            <a:r>
              <a:rPr lang="en-GB" sz="1800" dirty="0"/>
              <a:t> overlapping CRT is preferred treatment for people who are eligible</a:t>
            </a:r>
          </a:p>
          <a:p>
            <a:r>
              <a:rPr lang="en-GB" sz="1800" dirty="0"/>
              <a:t>Increased use of PET scanning since trials </a:t>
            </a:r>
            <a:r>
              <a:rPr lang="en-GB" sz="1800" dirty="0">
                <a:sym typeface="Wingdings" panose="05000000000000000000" pitchFamily="2" charset="2"/>
              </a:rPr>
              <a:t> 5 year OS of 20-30% after overlapping CRT</a:t>
            </a:r>
          </a:p>
          <a:p>
            <a:r>
              <a:rPr lang="en-GB" sz="1800" dirty="0">
                <a:sym typeface="Wingdings" panose="05000000000000000000" pitchFamily="2" charset="2"/>
              </a:rPr>
              <a:t>Uncertainty about subsequent treatments due to immaturity of PACIFIC data</a:t>
            </a:r>
          </a:p>
          <a:p>
            <a:r>
              <a:rPr lang="en-GB" sz="1800" dirty="0">
                <a:sym typeface="Wingdings" panose="05000000000000000000" pitchFamily="2" charset="2"/>
              </a:rPr>
              <a:t>Company modelled % of people receiving pembrolizumab &amp; nivolumab are highly uncertain (and nivolumab is not used in routine commissioning)</a:t>
            </a:r>
          </a:p>
          <a:p>
            <a:r>
              <a:rPr lang="en-GB" sz="1800" dirty="0">
                <a:sym typeface="Wingdings" panose="05000000000000000000" pitchFamily="2" charset="2"/>
              </a:rPr>
              <a:t>People who progress </a:t>
            </a:r>
            <a:r>
              <a:rPr lang="en-GB" sz="1800" i="1" dirty="0">
                <a:sym typeface="Wingdings" panose="05000000000000000000" pitchFamily="2" charset="2"/>
              </a:rPr>
              <a:t>after </a:t>
            </a:r>
            <a:r>
              <a:rPr lang="en-GB" sz="1800" dirty="0">
                <a:sym typeface="Wingdings" panose="05000000000000000000" pitchFamily="2" charset="2"/>
              </a:rPr>
              <a:t>durvalumab would receive pembrolizumab, atezolizumab or chemotherapy (or targeted treatment for EGFR/ALK+)</a:t>
            </a:r>
          </a:p>
          <a:p>
            <a:r>
              <a:rPr lang="en-GB" sz="1800" dirty="0">
                <a:sym typeface="Wingdings" panose="05000000000000000000" pitchFamily="2" charset="2"/>
              </a:rPr>
              <a:t>People who progress </a:t>
            </a:r>
            <a:r>
              <a:rPr lang="en-GB" sz="1800" i="1" dirty="0">
                <a:sym typeface="Wingdings" panose="05000000000000000000" pitchFamily="2" charset="2"/>
              </a:rPr>
              <a:t>on </a:t>
            </a:r>
            <a:r>
              <a:rPr lang="en-GB" sz="1800" dirty="0">
                <a:sym typeface="Wingdings" panose="05000000000000000000" pitchFamily="2" charset="2"/>
              </a:rPr>
              <a:t>durvalumab would not receive further immunotherapy</a:t>
            </a:r>
          </a:p>
          <a:p>
            <a:r>
              <a:rPr lang="en-GB" sz="1800" dirty="0">
                <a:sym typeface="Wingdings" panose="05000000000000000000" pitchFamily="2" charset="2"/>
              </a:rPr>
              <a:t>PACIFIC shows small but definite increase in serious toxicities in durvalumab arm</a:t>
            </a:r>
          </a:p>
          <a:p>
            <a:r>
              <a:rPr lang="en-GB" sz="1800" dirty="0">
                <a:sym typeface="Wingdings" panose="05000000000000000000" pitchFamily="2" charset="2"/>
              </a:rPr>
              <a:t>PACIFIC is broadly generalisable </a:t>
            </a:r>
            <a:r>
              <a:rPr lang="en-GB" sz="1800" i="1" dirty="0">
                <a:sym typeface="Wingdings" panose="05000000000000000000" pitchFamily="2" charset="2"/>
              </a:rPr>
              <a:t>only</a:t>
            </a:r>
            <a:r>
              <a:rPr lang="en-GB" sz="1800" dirty="0">
                <a:sym typeface="Wingdings" panose="05000000000000000000" pitchFamily="2" charset="2"/>
              </a:rPr>
              <a:t> to the population having overlapping CRT </a:t>
            </a:r>
          </a:p>
          <a:p>
            <a:r>
              <a:rPr lang="en-GB" sz="1800" dirty="0">
                <a:sym typeface="Wingdings" panose="05000000000000000000" pitchFamily="2" charset="2"/>
              </a:rPr>
              <a:t>Clinical and cost effectiveness of durvalumab after sequential CRT is unknown</a:t>
            </a:r>
          </a:p>
          <a:p>
            <a:r>
              <a:rPr lang="en-GB" sz="1800" dirty="0">
                <a:sym typeface="Wingdings" panose="05000000000000000000" pitchFamily="2" charset="2"/>
              </a:rPr>
              <a:t>Cost of PD-L1 testing does not need to be included in model as are already routinely funded</a:t>
            </a:r>
          </a:p>
          <a:p>
            <a:r>
              <a:rPr lang="en-GB" sz="1800" dirty="0">
                <a:sym typeface="Wingdings" panose="05000000000000000000" pitchFamily="2" charset="2"/>
              </a:rPr>
              <a:t>Proposed commissioning criteria based on overlapping CRT cohort only</a:t>
            </a:r>
          </a:p>
        </p:txBody>
      </p:sp>
    </p:spTree>
    <p:extLst>
      <p:ext uri="{BB962C8B-B14F-4D97-AF65-F5344CB8AC3E}">
        <p14:creationId xmlns:p14="http://schemas.microsoft.com/office/powerpoint/2010/main" val="24346320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a:t>Additional areas of uncertainty</a:t>
            </a:r>
            <a:endParaRPr lang="en-GB" sz="3200" strike="sngStrike" dirty="0">
              <a:solidFill>
                <a:srgbClr val="FF0000"/>
              </a:solidFill>
            </a:endParaRPr>
          </a:p>
        </p:txBody>
      </p:sp>
      <p:sp>
        <p:nvSpPr>
          <p:cNvPr id="3" name="Slide Number Placeholder 2"/>
          <p:cNvSpPr>
            <a:spLocks noGrp="1"/>
          </p:cNvSpPr>
          <p:nvPr>
            <p:ph type="sldNum" sz="quarter" idx="12"/>
          </p:nvPr>
        </p:nvSpPr>
        <p:spPr/>
        <p:txBody>
          <a:bodyPr/>
          <a:lstStyle/>
          <a:p>
            <a:fld id="{DDBE135E-2566-4748-853C-8A3B78F0FB00}" type="slidenum">
              <a:rPr lang="en-GB" smtClean="0"/>
              <a:t>25</a:t>
            </a:fld>
            <a:endParaRPr lang="en-GB" dirty="0"/>
          </a:p>
        </p:txBody>
      </p:sp>
      <p:graphicFrame>
        <p:nvGraphicFramePr>
          <p:cNvPr id="5" name="Content Placeholder 4"/>
          <p:cNvGraphicFramePr>
            <a:graphicFrameLocks noGrp="1"/>
          </p:cNvGraphicFramePr>
          <p:nvPr>
            <p:ph sz="quarter" idx="10"/>
            <p:extLst>
              <p:ext uri="{D42A27DB-BD31-4B8C-83A1-F6EECF244321}">
                <p14:modId xmlns:p14="http://schemas.microsoft.com/office/powerpoint/2010/main" val="2649842198"/>
              </p:ext>
            </p:extLst>
          </p:nvPr>
        </p:nvGraphicFramePr>
        <p:xfrm>
          <a:off x="508000" y="1073426"/>
          <a:ext cx="9669461" cy="5747225"/>
        </p:xfrm>
        <a:graphic>
          <a:graphicData uri="http://schemas.openxmlformats.org/drawingml/2006/table">
            <a:tbl>
              <a:tblPr firstRow="1" bandRow="1">
                <a:tableStyleId>{F5AB1C69-6EDB-4FF4-983F-18BD219EF322}</a:tableStyleId>
              </a:tblPr>
              <a:tblGrid>
                <a:gridCol w="1930400">
                  <a:extLst>
                    <a:ext uri="{9D8B030D-6E8A-4147-A177-3AD203B41FA5}">
                      <a16:colId xmlns:a16="http://schemas.microsoft.com/office/drawing/2014/main" val="20000"/>
                    </a:ext>
                  </a:extLst>
                </a:gridCol>
                <a:gridCol w="5327374">
                  <a:extLst>
                    <a:ext uri="{9D8B030D-6E8A-4147-A177-3AD203B41FA5}">
                      <a16:colId xmlns:a16="http://schemas.microsoft.com/office/drawing/2014/main" val="20001"/>
                    </a:ext>
                  </a:extLst>
                </a:gridCol>
                <a:gridCol w="2411687">
                  <a:extLst>
                    <a:ext uri="{9D8B030D-6E8A-4147-A177-3AD203B41FA5}">
                      <a16:colId xmlns:a16="http://schemas.microsoft.com/office/drawing/2014/main" val="20002"/>
                    </a:ext>
                  </a:extLst>
                </a:gridCol>
              </a:tblGrid>
              <a:tr h="382760">
                <a:tc>
                  <a:txBody>
                    <a:bodyPr/>
                    <a:lstStyle/>
                    <a:p>
                      <a:pPr algn="ctr"/>
                      <a:r>
                        <a:rPr lang="en-GB" sz="2000" dirty="0">
                          <a:solidFill>
                            <a:schemeClr val="bg1"/>
                          </a:solidFill>
                        </a:rPr>
                        <a:t>Issue</a:t>
                      </a:r>
                    </a:p>
                  </a:txBody>
                  <a:tcPr/>
                </a:tc>
                <a:tc>
                  <a:txBody>
                    <a:bodyPr/>
                    <a:lstStyle/>
                    <a:p>
                      <a:pPr algn="ctr"/>
                      <a:r>
                        <a:rPr lang="en-GB" sz="2000" strike="noStrike" dirty="0">
                          <a:solidFill>
                            <a:schemeClr val="bg1"/>
                          </a:solidFill>
                        </a:rPr>
                        <a:t>Why</a:t>
                      </a:r>
                      <a:r>
                        <a:rPr lang="en-GB" sz="2000" strike="noStrike" baseline="0" dirty="0">
                          <a:solidFill>
                            <a:schemeClr val="bg1"/>
                          </a:solidFill>
                        </a:rPr>
                        <a:t> issue is important</a:t>
                      </a:r>
                      <a:endParaRPr lang="en-GB" sz="2000" strike="sngStrike" dirty="0">
                        <a:solidFill>
                          <a:schemeClr val="bg1"/>
                        </a:solidFill>
                      </a:endParaRPr>
                    </a:p>
                  </a:txBody>
                  <a:tcPr/>
                </a:tc>
                <a:tc>
                  <a:txBody>
                    <a:bodyPr/>
                    <a:lstStyle/>
                    <a:p>
                      <a:pPr algn="ctr"/>
                      <a:r>
                        <a:rPr lang="en-GB" sz="2000" strike="noStrike" dirty="0">
                          <a:solidFill>
                            <a:schemeClr val="bg1"/>
                          </a:solidFill>
                        </a:rPr>
                        <a:t>Impact on</a:t>
                      </a:r>
                      <a:r>
                        <a:rPr lang="en-GB" sz="2000" dirty="0">
                          <a:solidFill>
                            <a:schemeClr val="bg1"/>
                          </a:solidFill>
                        </a:rPr>
                        <a:t> ICER</a:t>
                      </a:r>
                      <a:endParaRPr lang="en-GB" sz="2000" u="none" strike="sngStrike" dirty="0">
                        <a:solidFill>
                          <a:schemeClr val="bg1"/>
                        </a:solidFill>
                      </a:endParaRPr>
                    </a:p>
                  </a:txBody>
                  <a:tcPr/>
                </a:tc>
                <a:extLst>
                  <a:ext uri="{0D108BD9-81ED-4DB2-BD59-A6C34878D82A}">
                    <a16:rowId xmlns:a16="http://schemas.microsoft.com/office/drawing/2014/main" val="10000"/>
                  </a:ext>
                </a:extLst>
              </a:tr>
              <a:tr h="1943241">
                <a:tc>
                  <a:txBody>
                    <a:bodyPr/>
                    <a:lstStyle/>
                    <a:p>
                      <a:r>
                        <a:rPr lang="en-GB" sz="1800" dirty="0">
                          <a:solidFill>
                            <a:schemeClr val="tx1"/>
                          </a:solidFill>
                        </a:rPr>
                        <a:t>Submission based</a:t>
                      </a:r>
                      <a:r>
                        <a:rPr lang="en-GB" sz="1800" baseline="0" dirty="0">
                          <a:solidFill>
                            <a:schemeClr val="tx1"/>
                          </a:solidFill>
                        </a:rPr>
                        <a:t> on more restricted population that NICE scope (due to regulatory approval)</a:t>
                      </a:r>
                      <a:endParaRPr lang="en-GB" sz="1800" dirty="0">
                        <a:solidFill>
                          <a:schemeClr val="tx1"/>
                        </a:solidFill>
                      </a:endParaRPr>
                    </a:p>
                  </a:txBody>
                  <a:tcPr/>
                </a:tc>
                <a:tc>
                  <a:txBody>
                    <a:bodyPr/>
                    <a:lstStyle/>
                    <a:p>
                      <a:pPr marL="342900" indent="-342900">
                        <a:lnSpc>
                          <a:spcPct val="100000"/>
                        </a:lnSpc>
                        <a:buFont typeface="Arial" panose="020B0604020202020204" pitchFamily="34" charset="0"/>
                        <a:buChar char="•"/>
                      </a:pPr>
                      <a:r>
                        <a:rPr lang="en-GB" sz="1800" dirty="0">
                          <a:solidFill>
                            <a:schemeClr val="tx1"/>
                          </a:solidFill>
                        </a:rPr>
                        <a:t>PACIFIC not designed to be powered for </a:t>
                      </a:r>
                      <a:r>
                        <a:rPr lang="x-none" sz="1800" kern="1200" dirty="0">
                          <a:solidFill>
                            <a:schemeClr val="dk1"/>
                          </a:solidFill>
                          <a:effectLst/>
                          <a:latin typeface="+mn-lt"/>
                          <a:ea typeface="+mn-ea"/>
                          <a:cs typeface="+mn-cs"/>
                        </a:rPr>
                        <a:t>PD-L1 &gt;1% subgroup</a:t>
                      </a:r>
                      <a:endParaRPr lang="en-GB" sz="1800" baseline="0" dirty="0">
                        <a:solidFill>
                          <a:schemeClr val="tx1"/>
                        </a:solidFill>
                      </a:endParaRPr>
                    </a:p>
                    <a:p>
                      <a:pPr marL="342900" indent="-342900">
                        <a:lnSpc>
                          <a:spcPct val="100000"/>
                        </a:lnSpc>
                        <a:buFont typeface="Arial" panose="020B0604020202020204" pitchFamily="34" charset="0"/>
                        <a:buChar char="•"/>
                      </a:pPr>
                      <a:r>
                        <a:rPr lang="x-none" sz="1800" kern="1200" dirty="0">
                          <a:solidFill>
                            <a:schemeClr val="dk1"/>
                          </a:solidFill>
                          <a:effectLst/>
                          <a:latin typeface="+mn-lt"/>
                          <a:ea typeface="+mn-ea"/>
                          <a:cs typeface="+mn-cs"/>
                        </a:rPr>
                        <a:t>PD-L1 &gt;1% subgroup</a:t>
                      </a:r>
                      <a:r>
                        <a:rPr lang="en-GB" sz="1800" kern="1200" dirty="0">
                          <a:solidFill>
                            <a:schemeClr val="dk1"/>
                          </a:solidFill>
                          <a:effectLst/>
                          <a:latin typeface="+mn-lt"/>
                          <a:ea typeface="+mn-ea"/>
                          <a:cs typeface="+mn-cs"/>
                        </a:rPr>
                        <a:t> determined post-randomisation</a:t>
                      </a:r>
                    </a:p>
                    <a:p>
                      <a:pPr marL="342900" indent="-342900">
                        <a:lnSpc>
                          <a:spcPct val="100000"/>
                        </a:lnSpc>
                        <a:buFont typeface="Arial" panose="020B0604020202020204" pitchFamily="34" charset="0"/>
                        <a:buChar char="•"/>
                      </a:pPr>
                      <a:r>
                        <a:rPr lang="x-none" sz="1800" kern="1200" dirty="0">
                          <a:solidFill>
                            <a:schemeClr val="dk1"/>
                          </a:solidFill>
                          <a:effectLst/>
                          <a:latin typeface="+mn-lt"/>
                          <a:ea typeface="+mn-ea"/>
                          <a:cs typeface="+mn-cs"/>
                        </a:rPr>
                        <a:t>Time-to-progression </a:t>
                      </a:r>
                      <a:r>
                        <a:rPr lang="en-GB" sz="1800" kern="1200" dirty="0">
                          <a:solidFill>
                            <a:schemeClr val="dk1"/>
                          </a:solidFill>
                          <a:effectLst/>
                          <a:latin typeface="+mn-lt"/>
                          <a:ea typeface="+mn-ea"/>
                          <a:cs typeface="+mn-cs"/>
                        </a:rPr>
                        <a:t>&amp;</a:t>
                      </a:r>
                      <a:r>
                        <a:rPr lang="en-GB" sz="1800" kern="1200" baseline="0" dirty="0">
                          <a:solidFill>
                            <a:schemeClr val="dk1"/>
                          </a:solidFill>
                          <a:effectLst/>
                          <a:latin typeface="+mn-lt"/>
                          <a:ea typeface="+mn-ea"/>
                          <a:cs typeface="+mn-cs"/>
                        </a:rPr>
                        <a:t> </a:t>
                      </a:r>
                      <a:r>
                        <a:rPr lang="x-none" sz="1800" kern="1200" dirty="0">
                          <a:solidFill>
                            <a:schemeClr val="dk1"/>
                          </a:solidFill>
                          <a:effectLst/>
                          <a:latin typeface="+mn-lt"/>
                          <a:ea typeface="+mn-ea"/>
                          <a:cs typeface="+mn-cs"/>
                        </a:rPr>
                        <a:t>post-progression survival analyses not pre-specified. </a:t>
                      </a:r>
                      <a:endParaRPr lang="en-GB" sz="1800" baseline="0" dirty="0">
                        <a:solidFill>
                          <a:schemeClr val="tx1"/>
                        </a:solidFill>
                      </a:endParaRPr>
                    </a:p>
                  </a:txBody>
                  <a:tcPr/>
                </a:tc>
                <a:tc>
                  <a:txBody>
                    <a:bodyPr/>
                    <a:lstStyle/>
                    <a:p>
                      <a:pPr marL="0" marR="0" lvl="0" indent="0" algn="l" defTabSz="1043056" rtl="0" eaLnBrk="1" fontAlgn="auto" latinLnBrk="0" hangingPunct="1">
                        <a:lnSpc>
                          <a:spcPct val="100000"/>
                        </a:lnSpc>
                        <a:spcBef>
                          <a:spcPts val="0"/>
                        </a:spcBef>
                        <a:spcAft>
                          <a:spcPts val="0"/>
                        </a:spcAft>
                        <a:buClrTx/>
                        <a:buSzTx/>
                        <a:buFontTx/>
                        <a:buNone/>
                        <a:tabLst/>
                        <a:defRPr/>
                      </a:pPr>
                      <a:r>
                        <a:rPr lang="en-GB" sz="1800" dirty="0">
                          <a:solidFill>
                            <a:schemeClr val="tx1"/>
                          </a:solidFill>
                        </a:rPr>
                        <a:t>Unknown</a:t>
                      </a:r>
                    </a:p>
                  </a:txBody>
                  <a:tcPr/>
                </a:tc>
                <a:extLst>
                  <a:ext uri="{0D108BD9-81ED-4DB2-BD59-A6C34878D82A}">
                    <a16:rowId xmlns:a16="http://schemas.microsoft.com/office/drawing/2014/main" val="10001"/>
                  </a:ext>
                </a:extLst>
              </a:tr>
              <a:tr h="1266665">
                <a:tc>
                  <a:txBody>
                    <a:bodyPr/>
                    <a:lstStyle/>
                    <a:p>
                      <a:pPr marL="0" algn="l" defTabSz="1043056" rtl="0" eaLnBrk="1" latinLnBrk="0" hangingPunct="1">
                        <a:spcBef>
                          <a:spcPts val="600"/>
                        </a:spcBef>
                        <a:spcAft>
                          <a:spcPts val="0"/>
                        </a:spcAft>
                      </a:pPr>
                      <a:r>
                        <a:rPr lang="en-GB" sz="1800" kern="1200" dirty="0">
                          <a:solidFill>
                            <a:schemeClr val="tx1"/>
                          </a:solidFill>
                          <a:latin typeface="+mn-lt"/>
                          <a:ea typeface="+mn-ea"/>
                          <a:cs typeface="+mn-cs"/>
                        </a:rPr>
                        <a:t>Demographics of trial population </a:t>
                      </a:r>
                    </a:p>
                  </a:txBody>
                  <a:tcPr marL="68580" marR="68580" marT="0" marB="0"/>
                </a:tc>
                <a:tc>
                  <a:txBody>
                    <a:bodyPr/>
                    <a:lstStyle/>
                    <a:p>
                      <a:pPr marL="342900" indent="-342900" algn="l" defTabSz="1043056" rtl="0" eaLnBrk="1" latinLnBrk="0" hangingPunct="1">
                        <a:lnSpc>
                          <a:spcPct val="100000"/>
                        </a:lnSpc>
                        <a:spcBef>
                          <a:spcPts val="600"/>
                        </a:spcBef>
                        <a:spcAft>
                          <a:spcPts val="0"/>
                        </a:spcAft>
                        <a:buFont typeface="Arial" panose="020B0604020202020204" pitchFamily="34" charset="0"/>
                        <a:buChar char="•"/>
                      </a:pPr>
                      <a:r>
                        <a:rPr lang="en-GB" sz="1800" kern="1200" dirty="0">
                          <a:solidFill>
                            <a:schemeClr val="tx1"/>
                          </a:solidFill>
                          <a:latin typeface="+mn-lt"/>
                          <a:ea typeface="+mn-ea"/>
                          <a:cs typeface="+mn-cs"/>
                        </a:rPr>
                        <a:t>PACIFIC was not stratified by PD-L1 status, and only included 8 UK patients </a:t>
                      </a:r>
                    </a:p>
                    <a:p>
                      <a:pPr marL="342900" indent="-342900" algn="l" defTabSz="1043056" rtl="0" eaLnBrk="1" latinLnBrk="0" hangingPunct="1">
                        <a:lnSpc>
                          <a:spcPct val="100000"/>
                        </a:lnSpc>
                        <a:spcBef>
                          <a:spcPts val="600"/>
                        </a:spcBef>
                        <a:spcAft>
                          <a:spcPts val="0"/>
                        </a:spcAft>
                        <a:buFont typeface="Arial" panose="020B0604020202020204" pitchFamily="34" charset="0"/>
                        <a:buChar char="•"/>
                      </a:pPr>
                      <a:r>
                        <a:rPr lang="en-GB" sz="1800" kern="1200" dirty="0">
                          <a:solidFill>
                            <a:schemeClr val="tx1"/>
                          </a:solidFill>
                          <a:latin typeface="+mn-lt"/>
                          <a:ea typeface="+mn-ea"/>
                          <a:cs typeface="+mn-cs"/>
                        </a:rPr>
                        <a:t>At engagement, company provided supporting data from NCRAS*</a:t>
                      </a:r>
                    </a:p>
                  </a:txBody>
                  <a:tcPr marL="68580" marR="68580" marT="0" marB="0"/>
                </a:tc>
                <a:tc>
                  <a:txBody>
                    <a:bodyPr/>
                    <a:lstStyle/>
                    <a:p>
                      <a:pPr marL="0" algn="l" defTabSz="1043056" rtl="0" eaLnBrk="1" latinLnBrk="0" hangingPunct="1">
                        <a:lnSpc>
                          <a:spcPct val="115000"/>
                        </a:lnSpc>
                        <a:spcBef>
                          <a:spcPts val="600"/>
                        </a:spcBef>
                        <a:spcAft>
                          <a:spcPts val="0"/>
                        </a:spcAft>
                      </a:pPr>
                      <a:r>
                        <a:rPr lang="en-GB" sz="1800" kern="1200" dirty="0">
                          <a:solidFill>
                            <a:schemeClr val="tx1"/>
                          </a:solidFill>
                          <a:latin typeface="+mn-lt"/>
                          <a:ea typeface="+mn-ea"/>
                          <a:cs typeface="+mn-cs"/>
                        </a:rPr>
                        <a:t>NCRAS data</a:t>
                      </a:r>
                      <a:r>
                        <a:rPr lang="en-GB" sz="1800" kern="1200" baseline="0" dirty="0">
                          <a:solidFill>
                            <a:schemeClr val="tx1"/>
                          </a:solidFill>
                          <a:latin typeface="+mn-lt"/>
                          <a:ea typeface="+mn-ea"/>
                          <a:cs typeface="+mn-cs"/>
                        </a:rPr>
                        <a:t> </a:t>
                      </a:r>
                      <a:r>
                        <a:rPr lang="en-GB" sz="1800" kern="1200" dirty="0">
                          <a:solidFill>
                            <a:schemeClr val="tx1"/>
                          </a:solidFill>
                          <a:latin typeface="+mn-lt"/>
                          <a:ea typeface="+mn-ea"/>
                          <a:cs typeface="+mn-cs"/>
                        </a:rPr>
                        <a:t>reduces uncertainty,</a:t>
                      </a:r>
                      <a:r>
                        <a:rPr lang="en-GB" sz="1800" kern="1200" baseline="0" dirty="0">
                          <a:solidFill>
                            <a:schemeClr val="tx1"/>
                          </a:solidFill>
                          <a:latin typeface="+mn-lt"/>
                          <a:ea typeface="+mn-ea"/>
                          <a:cs typeface="+mn-cs"/>
                        </a:rPr>
                        <a:t> but some </a:t>
                      </a:r>
                      <a:r>
                        <a:rPr lang="x-none" sz="1800" kern="1200" dirty="0">
                          <a:solidFill>
                            <a:schemeClr val="tx1"/>
                          </a:solidFill>
                          <a:latin typeface="+mn-lt"/>
                          <a:ea typeface="+mn-ea"/>
                          <a:cs typeface="+mn-cs"/>
                        </a:rPr>
                        <a:t>uncertainty remains (see Issue 1).  </a:t>
                      </a:r>
                      <a:endParaRPr lang="en-GB" sz="1800" kern="1200" dirty="0">
                        <a:solidFill>
                          <a:schemeClr val="tx1"/>
                        </a:solidFill>
                        <a:latin typeface="+mn-lt"/>
                        <a:ea typeface="+mn-ea"/>
                        <a:cs typeface="+mn-cs"/>
                      </a:endParaRPr>
                    </a:p>
                  </a:txBody>
                  <a:tcPr marL="68580" marR="68580" marT="0" marB="0"/>
                </a:tc>
                <a:extLst>
                  <a:ext uri="{0D108BD9-81ED-4DB2-BD59-A6C34878D82A}">
                    <a16:rowId xmlns:a16="http://schemas.microsoft.com/office/drawing/2014/main" val="10002"/>
                  </a:ext>
                </a:extLst>
              </a:tr>
              <a:tr h="1797937">
                <a:tc>
                  <a:txBody>
                    <a:bodyPr/>
                    <a:lstStyle/>
                    <a:p>
                      <a:pPr marL="0" algn="l" defTabSz="1043056" rtl="0" eaLnBrk="1" latinLnBrk="0" hangingPunct="1">
                        <a:spcBef>
                          <a:spcPts val="600"/>
                        </a:spcBef>
                        <a:spcAft>
                          <a:spcPts val="0"/>
                        </a:spcAft>
                      </a:pPr>
                      <a:r>
                        <a:rPr lang="en-GB" sz="1800" kern="1200" dirty="0">
                          <a:solidFill>
                            <a:schemeClr val="tx1"/>
                          </a:solidFill>
                          <a:latin typeface="+mn-lt"/>
                          <a:ea typeface="+mn-ea"/>
                          <a:cs typeface="+mn-cs"/>
                        </a:rPr>
                        <a:t>Model structure</a:t>
                      </a:r>
                    </a:p>
                  </a:txBody>
                  <a:tcPr marL="68580" marR="68580" marT="0" marB="0"/>
                </a:tc>
                <a:tc>
                  <a:txBody>
                    <a:bodyPr/>
                    <a:lstStyle/>
                    <a:p>
                      <a:pPr marL="285750" indent="-285750" algn="l" defTabSz="1043056" rtl="0" eaLnBrk="1" latinLnBrk="0" hangingPunct="1">
                        <a:lnSpc>
                          <a:spcPct val="100000"/>
                        </a:lnSpc>
                        <a:spcBef>
                          <a:spcPts val="600"/>
                        </a:spcBef>
                        <a:spcAft>
                          <a:spcPts val="0"/>
                        </a:spcAft>
                        <a:buFont typeface="Arial" panose="020B0604020202020204" pitchFamily="34" charset="0"/>
                        <a:buChar char="•"/>
                      </a:pPr>
                      <a:r>
                        <a:rPr lang="en-GB" sz="1800" kern="1200" dirty="0">
                          <a:solidFill>
                            <a:schemeClr val="tx1"/>
                          </a:solidFill>
                          <a:latin typeface="+mn-lt"/>
                          <a:ea typeface="+mn-ea"/>
                          <a:cs typeface="+mn-cs"/>
                        </a:rPr>
                        <a:t>Company model</a:t>
                      </a:r>
                      <a:r>
                        <a:rPr lang="en-GB" sz="1800" kern="1200" baseline="0" dirty="0">
                          <a:solidFill>
                            <a:schemeClr val="tx1"/>
                          </a:solidFill>
                          <a:latin typeface="+mn-lt"/>
                          <a:ea typeface="+mn-ea"/>
                          <a:cs typeface="+mn-cs"/>
                        </a:rPr>
                        <a:t> post-progression survival rather than explicitly modelling overall survival </a:t>
                      </a:r>
                      <a:r>
                        <a:rPr lang="en-GB" sz="1800" dirty="0">
                          <a:solidFill>
                            <a:schemeClr val="tx1"/>
                          </a:solidFill>
                          <a:latin typeface="Arial" panose="020B0604020202020204" pitchFamily="34" charset="0"/>
                          <a:cs typeface="Arial" panose="020B0604020202020204" pitchFamily="34" charset="0"/>
                          <a:sym typeface="Wingdings" panose="05000000000000000000" pitchFamily="2" charset="2"/>
                        </a:rPr>
                        <a:t> based on smaller sample</a:t>
                      </a:r>
                      <a:r>
                        <a:rPr lang="en-GB" sz="1800" baseline="0" dirty="0">
                          <a:solidFill>
                            <a:schemeClr val="tx1"/>
                          </a:solidFill>
                          <a:latin typeface="Arial" panose="020B0604020202020204" pitchFamily="34" charset="0"/>
                          <a:cs typeface="Arial" panose="020B0604020202020204" pitchFamily="34" charset="0"/>
                          <a:sym typeface="Wingdings" panose="05000000000000000000" pitchFamily="2" charset="2"/>
                        </a:rPr>
                        <a:t> size</a:t>
                      </a:r>
                    </a:p>
                    <a:p>
                      <a:pPr marL="285750" indent="-285750" algn="l" defTabSz="1043056" rtl="0" eaLnBrk="1" latinLnBrk="0" hangingPunct="1">
                        <a:lnSpc>
                          <a:spcPct val="100000"/>
                        </a:lnSpc>
                        <a:spcBef>
                          <a:spcPts val="600"/>
                        </a:spcBef>
                        <a:spcAft>
                          <a:spcPts val="0"/>
                        </a:spcAft>
                        <a:buFont typeface="Arial" panose="020B0604020202020204" pitchFamily="34" charset="0"/>
                        <a:buChar char="•"/>
                      </a:pPr>
                      <a:r>
                        <a:rPr lang="en-GB" sz="1800" kern="1200" baseline="0" dirty="0">
                          <a:solidFill>
                            <a:schemeClr val="tx1"/>
                          </a:solidFill>
                          <a:latin typeface="Arial" panose="020B0604020202020204" pitchFamily="34" charset="0"/>
                          <a:ea typeface="+mn-ea"/>
                          <a:cs typeface="Arial" panose="020B0604020202020204" pitchFamily="34" charset="0"/>
                          <a:sym typeface="Wingdings" panose="05000000000000000000" pitchFamily="2" charset="2"/>
                        </a:rPr>
                        <a:t>PPS determined post-randomisation</a:t>
                      </a:r>
                    </a:p>
                    <a:p>
                      <a:pPr marL="285750" indent="-285750" algn="l" defTabSz="1043056" rtl="0" eaLnBrk="1" latinLnBrk="0" hangingPunct="1">
                        <a:lnSpc>
                          <a:spcPct val="100000"/>
                        </a:lnSpc>
                        <a:spcBef>
                          <a:spcPts val="600"/>
                        </a:spcBef>
                        <a:spcAft>
                          <a:spcPts val="0"/>
                        </a:spcAft>
                        <a:buFont typeface="Arial" panose="020B0604020202020204" pitchFamily="34" charset="0"/>
                        <a:buChar char="•"/>
                      </a:pPr>
                      <a:r>
                        <a:rPr lang="en-GB" sz="1800" kern="1200" baseline="0" dirty="0">
                          <a:solidFill>
                            <a:schemeClr val="tx1"/>
                          </a:solidFill>
                          <a:latin typeface="Arial" panose="020B0604020202020204" pitchFamily="34" charset="0"/>
                          <a:ea typeface="+mn-ea"/>
                          <a:cs typeface="Arial" panose="020B0604020202020204" pitchFamily="34" charset="0"/>
                          <a:sym typeface="Wingdings" panose="05000000000000000000" pitchFamily="2" charset="2"/>
                        </a:rPr>
                        <a:t>PPS data based on people who progressed within trial follow-up, may not represent people who progress later</a:t>
                      </a:r>
                      <a:endParaRPr lang="en-GB" sz="1800" kern="1200" baseline="0" dirty="0">
                        <a:solidFill>
                          <a:schemeClr val="tx1"/>
                        </a:solidFill>
                        <a:latin typeface="+mn-lt"/>
                        <a:ea typeface="+mn-ea"/>
                        <a:cs typeface="+mn-cs"/>
                      </a:endParaRPr>
                    </a:p>
                  </a:txBody>
                  <a:tcPr marL="68580" marR="68580" marT="0" marB="0"/>
                </a:tc>
                <a:tc>
                  <a:txBody>
                    <a:bodyPr/>
                    <a:lstStyle/>
                    <a:p>
                      <a:pPr marL="0" algn="l" defTabSz="1043056" rtl="0" eaLnBrk="1" latinLnBrk="0" hangingPunct="1">
                        <a:lnSpc>
                          <a:spcPct val="115000"/>
                        </a:lnSpc>
                        <a:spcBef>
                          <a:spcPts val="600"/>
                        </a:spcBef>
                        <a:spcAft>
                          <a:spcPts val="0"/>
                        </a:spcAft>
                      </a:pPr>
                      <a:r>
                        <a:rPr lang="en-GB" sz="1800" kern="1200" dirty="0">
                          <a:solidFill>
                            <a:schemeClr val="tx1"/>
                          </a:solidFill>
                          <a:latin typeface="+mn-lt"/>
                          <a:ea typeface="+mn-ea"/>
                          <a:cs typeface="+mn-cs"/>
                        </a:rPr>
                        <a:t>M</a:t>
                      </a:r>
                      <a:r>
                        <a:rPr lang="x-none" sz="1800" kern="1200" dirty="0">
                          <a:solidFill>
                            <a:schemeClr val="tx1"/>
                          </a:solidFill>
                          <a:latin typeface="+mn-lt"/>
                          <a:ea typeface="+mn-ea"/>
                          <a:cs typeface="+mn-cs"/>
                        </a:rPr>
                        <a:t>agnitude and direction of any bias are unclear. </a:t>
                      </a:r>
                      <a:endParaRPr lang="en-GB" sz="1800" kern="1200" dirty="0">
                        <a:solidFill>
                          <a:schemeClr val="tx1"/>
                        </a:solidFill>
                        <a:latin typeface="+mn-lt"/>
                        <a:ea typeface="+mn-ea"/>
                        <a:cs typeface="+mn-cs"/>
                      </a:endParaRPr>
                    </a:p>
                  </a:txBody>
                  <a:tcPr marL="68580" marR="68580" marT="0" marB="0"/>
                </a:tc>
                <a:extLst>
                  <a:ext uri="{0D108BD9-81ED-4DB2-BD59-A6C34878D82A}">
                    <a16:rowId xmlns:a16="http://schemas.microsoft.com/office/drawing/2014/main" val="10003"/>
                  </a:ext>
                </a:extLst>
              </a:tr>
            </a:tbl>
          </a:graphicData>
        </a:graphic>
      </p:graphicFrame>
      <p:sp>
        <p:nvSpPr>
          <p:cNvPr id="4" name="Rectangle 3"/>
          <p:cNvSpPr/>
          <p:nvPr/>
        </p:nvSpPr>
        <p:spPr>
          <a:xfrm>
            <a:off x="2155742" y="6930281"/>
            <a:ext cx="6374295" cy="451180"/>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800" i="1" dirty="0">
                <a:solidFill>
                  <a:schemeClr val="tx1"/>
                </a:solidFill>
              </a:rPr>
              <a:t>*NCRAS=National Cancer Registration and Analysis Service</a:t>
            </a:r>
          </a:p>
        </p:txBody>
      </p:sp>
    </p:spTree>
    <p:extLst>
      <p:ext uri="{BB962C8B-B14F-4D97-AF65-F5344CB8AC3E}">
        <p14:creationId xmlns:p14="http://schemas.microsoft.com/office/powerpoint/2010/main" val="93969411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a:t>Other issues for information </a:t>
            </a:r>
            <a:endParaRPr lang="en-GB" sz="3200" strike="sngStrike" dirty="0">
              <a:solidFill>
                <a:srgbClr val="FF0000"/>
              </a:solidFill>
            </a:endParaRPr>
          </a:p>
        </p:txBody>
      </p:sp>
      <p:sp>
        <p:nvSpPr>
          <p:cNvPr id="3" name="Slide Number Placeholder 2"/>
          <p:cNvSpPr>
            <a:spLocks noGrp="1"/>
          </p:cNvSpPr>
          <p:nvPr>
            <p:ph type="sldNum" sz="quarter" idx="12"/>
          </p:nvPr>
        </p:nvSpPr>
        <p:spPr/>
        <p:txBody>
          <a:bodyPr/>
          <a:lstStyle/>
          <a:p>
            <a:fld id="{DDBE135E-2566-4748-853C-8A3B78F0FB00}" type="slidenum">
              <a:rPr lang="en-GB" smtClean="0"/>
              <a:t>26</a:t>
            </a:fld>
            <a:endParaRPr lang="en-GB" dirty="0"/>
          </a:p>
        </p:txBody>
      </p:sp>
      <p:graphicFrame>
        <p:nvGraphicFramePr>
          <p:cNvPr id="5" name="Content Placeholder 4"/>
          <p:cNvGraphicFramePr>
            <a:graphicFrameLocks noGrp="1"/>
          </p:cNvGraphicFramePr>
          <p:nvPr>
            <p:ph sz="quarter" idx="10"/>
            <p:extLst>
              <p:ext uri="{D42A27DB-BD31-4B8C-83A1-F6EECF244321}">
                <p14:modId xmlns:p14="http://schemas.microsoft.com/office/powerpoint/2010/main" val="2810116656"/>
              </p:ext>
            </p:extLst>
          </p:nvPr>
        </p:nvGraphicFramePr>
        <p:xfrm>
          <a:off x="508000" y="1415672"/>
          <a:ext cx="9669461" cy="4578545"/>
        </p:xfrm>
        <a:graphic>
          <a:graphicData uri="http://schemas.openxmlformats.org/drawingml/2006/table">
            <a:tbl>
              <a:tblPr firstRow="1" bandRow="1">
                <a:tableStyleId>{F5AB1C69-6EDB-4FF4-983F-18BD219EF322}</a:tableStyleId>
              </a:tblPr>
              <a:tblGrid>
                <a:gridCol w="3021691">
                  <a:extLst>
                    <a:ext uri="{9D8B030D-6E8A-4147-A177-3AD203B41FA5}">
                      <a16:colId xmlns:a16="http://schemas.microsoft.com/office/drawing/2014/main" val="20000"/>
                    </a:ext>
                  </a:extLst>
                </a:gridCol>
                <a:gridCol w="6647770">
                  <a:extLst>
                    <a:ext uri="{9D8B030D-6E8A-4147-A177-3AD203B41FA5}">
                      <a16:colId xmlns:a16="http://schemas.microsoft.com/office/drawing/2014/main" val="20001"/>
                    </a:ext>
                  </a:extLst>
                </a:gridCol>
              </a:tblGrid>
              <a:tr h="425589">
                <a:tc>
                  <a:txBody>
                    <a:bodyPr/>
                    <a:lstStyle/>
                    <a:p>
                      <a:pPr algn="ctr"/>
                      <a:r>
                        <a:rPr lang="en-GB" sz="2000" dirty="0">
                          <a:solidFill>
                            <a:schemeClr val="bg1"/>
                          </a:solidFill>
                        </a:rPr>
                        <a:t>Issue</a:t>
                      </a:r>
                    </a:p>
                  </a:txBody>
                  <a:tcPr anchor="ctr"/>
                </a:tc>
                <a:tc>
                  <a:txBody>
                    <a:bodyPr/>
                    <a:lstStyle/>
                    <a:p>
                      <a:pPr algn="ctr"/>
                      <a:r>
                        <a:rPr lang="en-GB" sz="2000" strike="noStrike" dirty="0">
                          <a:solidFill>
                            <a:schemeClr val="bg1"/>
                          </a:solidFill>
                        </a:rPr>
                        <a:t>Comments</a:t>
                      </a:r>
                      <a:endParaRPr lang="en-GB" sz="2000" strike="sngStrike" dirty="0">
                        <a:solidFill>
                          <a:schemeClr val="bg1"/>
                        </a:solidFill>
                      </a:endParaRPr>
                    </a:p>
                  </a:txBody>
                  <a:tcPr anchor="ctr"/>
                </a:tc>
                <a:extLst>
                  <a:ext uri="{0D108BD9-81ED-4DB2-BD59-A6C34878D82A}">
                    <a16:rowId xmlns:a16="http://schemas.microsoft.com/office/drawing/2014/main" val="10000"/>
                  </a:ext>
                </a:extLst>
              </a:tr>
              <a:tr h="698216">
                <a:tc>
                  <a:txBody>
                    <a:bodyPr/>
                    <a:lstStyle/>
                    <a:p>
                      <a:r>
                        <a:rPr lang="en-GB" sz="1800" dirty="0">
                          <a:solidFill>
                            <a:schemeClr val="tx1"/>
                          </a:solidFill>
                        </a:rPr>
                        <a:t>Stopping</a:t>
                      </a:r>
                      <a:r>
                        <a:rPr lang="en-GB" sz="1800" baseline="0" dirty="0">
                          <a:solidFill>
                            <a:schemeClr val="tx1"/>
                          </a:solidFill>
                        </a:rPr>
                        <a:t> rule</a:t>
                      </a:r>
                      <a:endParaRPr lang="en-GB" sz="1800" dirty="0">
                        <a:solidFill>
                          <a:schemeClr val="tx1"/>
                        </a:solidFill>
                      </a:endParaRPr>
                    </a:p>
                  </a:txBody>
                  <a:tcPr anchor="ctr"/>
                </a:tc>
                <a:tc>
                  <a:txBody>
                    <a:bodyPr/>
                    <a:lstStyle/>
                    <a:p>
                      <a:pPr marL="285750" indent="-285750">
                        <a:lnSpc>
                          <a:spcPct val="100000"/>
                        </a:lnSpc>
                        <a:buFont typeface="Arial" panose="020B0604020202020204" pitchFamily="34" charset="0"/>
                        <a:buChar char="•"/>
                      </a:pPr>
                      <a:r>
                        <a:rPr lang="en-GB" sz="1800" baseline="0" dirty="0">
                          <a:solidFill>
                            <a:schemeClr val="tx1"/>
                          </a:solidFill>
                        </a:rPr>
                        <a:t>Until disease progression, unacceptable toxicity or for maximum 12 months</a:t>
                      </a:r>
                    </a:p>
                  </a:txBody>
                  <a:tcPr anchor="ctr"/>
                </a:tc>
                <a:extLst>
                  <a:ext uri="{0D108BD9-81ED-4DB2-BD59-A6C34878D82A}">
                    <a16:rowId xmlns:a16="http://schemas.microsoft.com/office/drawing/2014/main" val="10001"/>
                  </a:ext>
                </a:extLst>
              </a:tr>
              <a:tr h="698216">
                <a:tc>
                  <a:txBody>
                    <a:bodyPr/>
                    <a:lstStyle/>
                    <a:p>
                      <a:pPr marL="0" algn="l" defTabSz="1043056" rtl="0" eaLnBrk="1" latinLnBrk="0" hangingPunct="1">
                        <a:spcBef>
                          <a:spcPts val="600"/>
                        </a:spcBef>
                        <a:spcAft>
                          <a:spcPts val="0"/>
                        </a:spcAft>
                      </a:pPr>
                      <a:r>
                        <a:rPr lang="en-GB" sz="1800" kern="1200" dirty="0">
                          <a:solidFill>
                            <a:schemeClr val="tx1"/>
                          </a:solidFill>
                          <a:latin typeface="+mn-lt"/>
                          <a:ea typeface="+mn-ea"/>
                          <a:cs typeface="+mn-cs"/>
                        </a:rPr>
                        <a:t>Post-progression</a:t>
                      </a:r>
                      <a:r>
                        <a:rPr lang="en-GB" sz="1800" kern="1200" baseline="0" dirty="0">
                          <a:solidFill>
                            <a:schemeClr val="tx1"/>
                          </a:solidFill>
                          <a:latin typeface="+mn-lt"/>
                          <a:ea typeface="+mn-ea"/>
                          <a:cs typeface="+mn-cs"/>
                        </a:rPr>
                        <a:t> survival</a:t>
                      </a:r>
                      <a:endParaRPr lang="en-GB" sz="1800" kern="1200" dirty="0">
                        <a:solidFill>
                          <a:schemeClr val="tx1"/>
                        </a:solidFill>
                        <a:latin typeface="+mn-lt"/>
                        <a:ea typeface="+mn-ea"/>
                        <a:cs typeface="+mn-cs"/>
                      </a:endParaRPr>
                    </a:p>
                  </a:txBody>
                  <a:tcPr marL="68580" marR="68580" marT="0" marB="0" anchor="ctr"/>
                </a:tc>
                <a:tc>
                  <a:txBody>
                    <a:bodyPr/>
                    <a:lstStyle/>
                    <a:p>
                      <a:pPr marL="342900" indent="-342900" algn="l" defTabSz="1043056" rtl="0" eaLnBrk="1" latinLnBrk="0" hangingPunct="1">
                        <a:lnSpc>
                          <a:spcPct val="100000"/>
                        </a:lnSpc>
                        <a:spcBef>
                          <a:spcPts val="600"/>
                        </a:spcBef>
                        <a:spcAft>
                          <a:spcPts val="0"/>
                        </a:spcAft>
                        <a:buFont typeface="Arial" panose="020B0604020202020204" pitchFamily="34" charset="0"/>
                        <a:buChar char="•"/>
                      </a:pPr>
                      <a:r>
                        <a:rPr lang="en-GB" sz="1800" kern="1200" dirty="0">
                          <a:solidFill>
                            <a:schemeClr val="tx1"/>
                          </a:solidFill>
                          <a:latin typeface="+mn-lt"/>
                          <a:ea typeface="+mn-ea"/>
                          <a:cs typeface="+mn-cs"/>
                        </a:rPr>
                        <a:t>Extrapolated</a:t>
                      </a:r>
                      <a:r>
                        <a:rPr lang="en-GB" sz="1800" kern="1200" baseline="0" dirty="0">
                          <a:solidFill>
                            <a:schemeClr val="tx1"/>
                          </a:solidFill>
                          <a:latin typeface="+mn-lt"/>
                          <a:ea typeface="+mn-ea"/>
                          <a:cs typeface="+mn-cs"/>
                        </a:rPr>
                        <a:t> using exponential distribution </a:t>
                      </a:r>
                    </a:p>
                  </a:txBody>
                  <a:tcPr marL="68580" marR="68580" marT="0" marB="0" anchor="ctr"/>
                </a:tc>
                <a:extLst>
                  <a:ext uri="{0D108BD9-81ED-4DB2-BD59-A6C34878D82A}">
                    <a16:rowId xmlns:a16="http://schemas.microsoft.com/office/drawing/2014/main" val="10002"/>
                  </a:ext>
                </a:extLst>
              </a:tr>
              <a:tr h="698216">
                <a:tc>
                  <a:txBody>
                    <a:bodyPr/>
                    <a:lstStyle/>
                    <a:p>
                      <a:pPr marL="0" algn="l" defTabSz="1043056" rtl="0" eaLnBrk="1" latinLnBrk="0" hangingPunct="1">
                        <a:spcBef>
                          <a:spcPts val="600"/>
                        </a:spcBef>
                        <a:spcAft>
                          <a:spcPts val="0"/>
                        </a:spcAft>
                      </a:pPr>
                      <a:r>
                        <a:rPr lang="en-GB" sz="1800" kern="1200" dirty="0">
                          <a:solidFill>
                            <a:schemeClr val="tx1"/>
                          </a:solidFill>
                          <a:latin typeface="+mn-lt"/>
                          <a:ea typeface="+mn-ea"/>
                          <a:cs typeface="+mn-cs"/>
                        </a:rPr>
                        <a:t>Modelling of subsequent treatment</a:t>
                      </a:r>
                    </a:p>
                  </a:txBody>
                  <a:tcPr marL="68580" marR="68580" marT="0" marB="0" anchor="ctr"/>
                </a:tc>
                <a:tc>
                  <a:txBody>
                    <a:bodyPr/>
                    <a:lstStyle/>
                    <a:p>
                      <a:pPr marL="285750" indent="-285750" algn="l" defTabSz="1043056" rtl="0" eaLnBrk="1" latinLnBrk="0" hangingPunct="1">
                        <a:lnSpc>
                          <a:spcPct val="100000"/>
                        </a:lnSpc>
                        <a:spcBef>
                          <a:spcPts val="600"/>
                        </a:spcBef>
                        <a:spcAft>
                          <a:spcPts val="0"/>
                        </a:spcAft>
                        <a:buFont typeface="Arial" panose="020B0604020202020204" pitchFamily="34" charset="0"/>
                        <a:buChar char="•"/>
                      </a:pPr>
                      <a:r>
                        <a:rPr lang="en-GB" sz="1800" kern="1200" baseline="0" dirty="0">
                          <a:solidFill>
                            <a:schemeClr val="tx1"/>
                          </a:solidFill>
                          <a:latin typeface="+mn-lt"/>
                          <a:ea typeface="+mn-ea"/>
                          <a:cs typeface="+mn-cs"/>
                        </a:rPr>
                        <a:t>Modelling in line with PACIFIC distribution </a:t>
                      </a:r>
                    </a:p>
                    <a:p>
                      <a:pPr marL="285750" indent="-285750" algn="l" defTabSz="1043056" rtl="0" eaLnBrk="1" latinLnBrk="0" hangingPunct="1">
                        <a:lnSpc>
                          <a:spcPct val="100000"/>
                        </a:lnSpc>
                        <a:spcBef>
                          <a:spcPts val="600"/>
                        </a:spcBef>
                        <a:spcAft>
                          <a:spcPts val="0"/>
                        </a:spcAft>
                        <a:buFont typeface="Arial" panose="020B0604020202020204" pitchFamily="34" charset="0"/>
                        <a:buChar char="•"/>
                      </a:pPr>
                      <a:r>
                        <a:rPr lang="en-GB" sz="1800" kern="1200" baseline="0" dirty="0">
                          <a:solidFill>
                            <a:schemeClr val="tx1"/>
                          </a:solidFill>
                          <a:latin typeface="+mn-lt"/>
                          <a:ea typeface="+mn-ea"/>
                          <a:cs typeface="+mn-cs"/>
                        </a:rPr>
                        <a:t>Costed in line with distribution used in PACIFIC</a:t>
                      </a:r>
                    </a:p>
                  </a:txBody>
                  <a:tcPr marL="68580" marR="68580" marT="0" marB="0" anchor="ctr"/>
                </a:tc>
                <a:extLst>
                  <a:ext uri="{0D108BD9-81ED-4DB2-BD59-A6C34878D82A}">
                    <a16:rowId xmlns:a16="http://schemas.microsoft.com/office/drawing/2014/main" val="10003"/>
                  </a:ext>
                </a:extLst>
              </a:tr>
              <a:tr h="965760">
                <a:tc>
                  <a:txBody>
                    <a:bodyPr/>
                    <a:lstStyle/>
                    <a:p>
                      <a:pPr marL="0" algn="l" defTabSz="1043056" rtl="0" eaLnBrk="1" latinLnBrk="0" hangingPunct="1">
                        <a:spcBef>
                          <a:spcPts val="600"/>
                        </a:spcBef>
                        <a:spcAft>
                          <a:spcPts val="0"/>
                        </a:spcAft>
                      </a:pPr>
                      <a:r>
                        <a:rPr lang="en-GB" sz="1800" kern="1200" dirty="0">
                          <a:solidFill>
                            <a:schemeClr val="tx1"/>
                          </a:solidFill>
                          <a:latin typeface="+mn-lt"/>
                          <a:ea typeface="+mn-ea"/>
                          <a:cs typeface="+mn-cs"/>
                        </a:rPr>
                        <a:t>Innovation </a:t>
                      </a:r>
                    </a:p>
                  </a:txBody>
                  <a:tcPr marL="68580" marR="68580" marT="0" marB="0" anchor="ctr"/>
                </a:tc>
                <a:tc>
                  <a:txBody>
                    <a:bodyPr/>
                    <a:lstStyle/>
                    <a:p>
                      <a:pPr marL="285750" indent="-285750" algn="l" defTabSz="1043056" rtl="0" eaLnBrk="1" latinLnBrk="0" hangingPunct="1">
                        <a:lnSpc>
                          <a:spcPct val="100000"/>
                        </a:lnSpc>
                        <a:spcBef>
                          <a:spcPts val="600"/>
                        </a:spcBef>
                        <a:spcAft>
                          <a:spcPts val="0"/>
                        </a:spcAft>
                        <a:buFont typeface="Arial" panose="020B0604020202020204" pitchFamily="34" charset="0"/>
                        <a:buChar char="•"/>
                      </a:pPr>
                      <a:r>
                        <a:rPr lang="en-GB" sz="1800" kern="1200" baseline="0" dirty="0">
                          <a:solidFill>
                            <a:schemeClr val="tx1"/>
                          </a:solidFill>
                          <a:latin typeface="+mn-lt"/>
                          <a:ea typeface="+mn-ea"/>
                          <a:cs typeface="+mn-cs"/>
                        </a:rPr>
                        <a:t>Company considers durvalumab to be innovative</a:t>
                      </a:r>
                    </a:p>
                    <a:p>
                      <a:pPr marL="285750" indent="-285750" algn="l" defTabSz="1043056" rtl="0" eaLnBrk="1" latinLnBrk="0" hangingPunct="1">
                        <a:lnSpc>
                          <a:spcPct val="100000"/>
                        </a:lnSpc>
                        <a:spcBef>
                          <a:spcPts val="600"/>
                        </a:spcBef>
                        <a:spcAft>
                          <a:spcPts val="0"/>
                        </a:spcAft>
                        <a:buFont typeface="Arial" panose="020B0604020202020204" pitchFamily="34" charset="0"/>
                        <a:buChar char="•"/>
                      </a:pPr>
                      <a:r>
                        <a:rPr lang="en-GB" sz="1800" kern="1200" baseline="0" dirty="0">
                          <a:solidFill>
                            <a:schemeClr val="tx1"/>
                          </a:solidFill>
                          <a:latin typeface="+mn-lt"/>
                          <a:ea typeface="+mn-ea"/>
                          <a:cs typeface="+mn-cs"/>
                        </a:rPr>
                        <a:t>Technical team considers all relevant benefits captured in model</a:t>
                      </a:r>
                    </a:p>
                  </a:txBody>
                  <a:tcPr marL="68580" marR="68580" marT="0" marB="0" anchor="ctr"/>
                </a:tc>
                <a:extLst>
                  <a:ext uri="{0D108BD9-81ED-4DB2-BD59-A6C34878D82A}">
                    <a16:rowId xmlns:a16="http://schemas.microsoft.com/office/drawing/2014/main" val="10004"/>
                  </a:ext>
                </a:extLst>
              </a:tr>
              <a:tr h="1092548">
                <a:tc>
                  <a:txBody>
                    <a:bodyPr/>
                    <a:lstStyle/>
                    <a:p>
                      <a:pPr marL="0" algn="l" defTabSz="1043056" rtl="0" eaLnBrk="1" latinLnBrk="0" hangingPunct="1">
                        <a:spcBef>
                          <a:spcPts val="600"/>
                        </a:spcBef>
                        <a:spcAft>
                          <a:spcPts val="0"/>
                        </a:spcAft>
                      </a:pPr>
                      <a:r>
                        <a:rPr lang="en-GB" sz="1800" kern="1200" dirty="0">
                          <a:solidFill>
                            <a:schemeClr val="tx1"/>
                          </a:solidFill>
                          <a:latin typeface="+mn-lt"/>
                          <a:ea typeface="+mn-ea"/>
                          <a:cs typeface="+mn-cs"/>
                        </a:rPr>
                        <a:t>Equalities</a:t>
                      </a:r>
                    </a:p>
                  </a:txBody>
                  <a:tcPr marL="68580" marR="68580" marT="0" marB="0" anchor="ctr"/>
                </a:tc>
                <a:tc>
                  <a:txBody>
                    <a:bodyPr/>
                    <a:lstStyle/>
                    <a:p>
                      <a:pPr marL="285750" indent="-285750" algn="l" defTabSz="1043056" rtl="0" eaLnBrk="1" latinLnBrk="0" hangingPunct="1">
                        <a:lnSpc>
                          <a:spcPct val="100000"/>
                        </a:lnSpc>
                        <a:spcBef>
                          <a:spcPts val="600"/>
                        </a:spcBef>
                        <a:spcAft>
                          <a:spcPts val="0"/>
                        </a:spcAft>
                        <a:buFont typeface="Arial" panose="020B0604020202020204" pitchFamily="34" charset="0"/>
                        <a:buChar char="•"/>
                      </a:pPr>
                      <a:r>
                        <a:rPr lang="en-GB" sz="1800" kern="1200" baseline="0" dirty="0">
                          <a:solidFill>
                            <a:schemeClr val="tx1"/>
                          </a:solidFill>
                          <a:latin typeface="+mn-lt"/>
                          <a:ea typeface="+mn-ea"/>
                          <a:cs typeface="+mn-cs"/>
                        </a:rPr>
                        <a:t>NHS England have raised an equalities consideration for patients who have insufficient tissue for PD-L1 testing or whose PD-L1 test fails </a:t>
                      </a:r>
                    </a:p>
                  </a:txBody>
                  <a:tcPr marL="68580" marR="68580" marT="0" marB="0" anchor="ctr"/>
                </a:tc>
                <a:extLst>
                  <a:ext uri="{0D108BD9-81ED-4DB2-BD59-A6C34878D82A}">
                    <a16:rowId xmlns:a16="http://schemas.microsoft.com/office/drawing/2014/main" val="10005"/>
                  </a:ext>
                </a:extLst>
              </a:tr>
            </a:tbl>
          </a:graphicData>
        </a:graphic>
      </p:graphicFrame>
      <p:sp>
        <p:nvSpPr>
          <p:cNvPr id="6" name="TextBox 5"/>
          <p:cNvSpPr txBox="1"/>
          <p:nvPr/>
        </p:nvSpPr>
        <p:spPr>
          <a:xfrm>
            <a:off x="1500350" y="6283378"/>
            <a:ext cx="7685079" cy="369332"/>
          </a:xfrm>
          <a:prstGeom prst="rect">
            <a:avLst/>
          </a:prstGeom>
          <a:solidFill>
            <a:schemeClr val="accent1"/>
          </a:solidFill>
          <a:ln>
            <a:solidFill>
              <a:schemeClr val="accent1"/>
            </a:solidFill>
          </a:ln>
        </p:spPr>
        <p:style>
          <a:lnRef idx="1">
            <a:schemeClr val="accent2"/>
          </a:lnRef>
          <a:fillRef idx="2">
            <a:schemeClr val="accent2"/>
          </a:fillRef>
          <a:effectRef idx="1">
            <a:schemeClr val="accent2"/>
          </a:effectRef>
          <a:fontRef idx="minor">
            <a:schemeClr val="dk1"/>
          </a:fontRef>
        </p:style>
        <p:txBody>
          <a:bodyPr wrap="square" rtlCol="0">
            <a:spAutoFit/>
          </a:bodyPr>
          <a:lstStyle/>
          <a:p>
            <a:pPr marL="285750" indent="-285750" algn="ctr">
              <a:buFont typeface="Wingdings" panose="05000000000000000000" pitchFamily="2" charset="2"/>
              <a:buChar char="¤"/>
            </a:pPr>
            <a:r>
              <a:rPr lang="en-GB" sz="1800" i="1" dirty="0">
                <a:solidFill>
                  <a:schemeClr val="bg1"/>
                </a:solidFill>
              </a:rPr>
              <a:t>Are there any equalities issues that need to be taken into account?</a:t>
            </a:r>
            <a:endParaRPr lang="en-GB" sz="1800" dirty="0">
              <a:solidFill>
                <a:schemeClr val="bg1"/>
              </a:solidFill>
            </a:endParaRPr>
          </a:p>
        </p:txBody>
      </p:sp>
      <p:sp>
        <p:nvSpPr>
          <p:cNvPr id="7" name="TextBox 6"/>
          <p:cNvSpPr txBox="1"/>
          <p:nvPr/>
        </p:nvSpPr>
        <p:spPr>
          <a:xfrm>
            <a:off x="1500350" y="6881350"/>
            <a:ext cx="7685079" cy="369332"/>
          </a:xfrm>
          <a:prstGeom prst="rect">
            <a:avLst/>
          </a:prstGeom>
          <a:solidFill>
            <a:schemeClr val="accent1"/>
          </a:solidFill>
          <a:ln>
            <a:solidFill>
              <a:schemeClr val="accent1"/>
            </a:solidFill>
          </a:ln>
        </p:spPr>
        <p:style>
          <a:lnRef idx="1">
            <a:schemeClr val="accent2"/>
          </a:lnRef>
          <a:fillRef idx="2">
            <a:schemeClr val="accent2"/>
          </a:fillRef>
          <a:effectRef idx="1">
            <a:schemeClr val="accent2"/>
          </a:effectRef>
          <a:fontRef idx="minor">
            <a:schemeClr val="dk1"/>
          </a:fontRef>
        </p:style>
        <p:txBody>
          <a:bodyPr wrap="square" rtlCol="0">
            <a:spAutoFit/>
          </a:bodyPr>
          <a:lstStyle/>
          <a:p>
            <a:pPr marL="285750" indent="-285750" algn="ctr">
              <a:buFont typeface="Wingdings" panose="05000000000000000000" pitchFamily="2" charset="2"/>
              <a:buChar char="¤"/>
            </a:pPr>
            <a:r>
              <a:rPr lang="en-GB" sz="1800" i="1" dirty="0">
                <a:solidFill>
                  <a:schemeClr val="bg1"/>
                </a:solidFill>
              </a:rPr>
              <a:t>Are there any benefits of durvalumab not captured in the QALY?</a:t>
            </a:r>
            <a:endParaRPr lang="en-GB" sz="1800" dirty="0">
              <a:solidFill>
                <a:schemeClr val="bg1"/>
              </a:solidFill>
            </a:endParaRPr>
          </a:p>
        </p:txBody>
      </p:sp>
    </p:spTree>
    <p:extLst>
      <p:ext uri="{BB962C8B-B14F-4D97-AF65-F5344CB8AC3E}">
        <p14:creationId xmlns:p14="http://schemas.microsoft.com/office/powerpoint/2010/main" val="379406620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a:t>Cost effectiveness results: company base-case </a:t>
            </a:r>
          </a:p>
        </p:txBody>
      </p:sp>
      <p:sp>
        <p:nvSpPr>
          <p:cNvPr id="3" name="Slide Number Placeholder 2"/>
          <p:cNvSpPr>
            <a:spLocks noGrp="1"/>
          </p:cNvSpPr>
          <p:nvPr>
            <p:ph type="sldNum" sz="quarter" idx="12"/>
          </p:nvPr>
        </p:nvSpPr>
        <p:spPr/>
        <p:txBody>
          <a:bodyPr/>
          <a:lstStyle/>
          <a:p>
            <a:fld id="{DDBE135E-2566-4748-853C-8A3B78F0FB00}" type="slidenum">
              <a:rPr lang="en-GB" smtClean="0"/>
              <a:t>27</a:t>
            </a:fld>
            <a:endParaRPr lang="en-GB" dirty="0"/>
          </a:p>
        </p:txBody>
      </p:sp>
      <p:sp>
        <p:nvSpPr>
          <p:cNvPr id="7" name="Content Placeholder 6"/>
          <p:cNvSpPr>
            <a:spLocks noGrp="1"/>
          </p:cNvSpPr>
          <p:nvPr>
            <p:ph sz="quarter" idx="10"/>
          </p:nvPr>
        </p:nvSpPr>
        <p:spPr/>
        <p:txBody>
          <a:bodyPr/>
          <a:lstStyle/>
          <a:p>
            <a:pPr marL="4763" indent="0">
              <a:buNone/>
            </a:pPr>
            <a:r>
              <a:rPr lang="en-GB" sz="2000" b="1" dirty="0">
                <a:solidFill>
                  <a:schemeClr val="accent3"/>
                </a:solidFill>
              </a:rPr>
              <a:t>Key assumptions in company base-case:</a:t>
            </a:r>
          </a:p>
          <a:p>
            <a:pPr>
              <a:spcBef>
                <a:spcPts val="600"/>
              </a:spcBef>
            </a:pPr>
            <a:r>
              <a:rPr lang="en-GB" sz="2000" dirty="0"/>
              <a:t>5 year treatment effect duration</a:t>
            </a:r>
          </a:p>
          <a:p>
            <a:pPr>
              <a:spcBef>
                <a:spcPts val="600"/>
              </a:spcBef>
            </a:pPr>
            <a:r>
              <a:rPr lang="en-GB" sz="2000" dirty="0"/>
              <a:t>Generalised gamma extrapolation of durvalumab and </a:t>
            </a:r>
            <a:r>
              <a:rPr lang="en-GB" sz="2000" dirty="0" err="1"/>
              <a:t>SoC</a:t>
            </a:r>
            <a:r>
              <a:rPr lang="en-GB" sz="2000" dirty="0"/>
              <a:t> treatment arms</a:t>
            </a:r>
          </a:p>
          <a:p>
            <a:pPr>
              <a:spcBef>
                <a:spcPts val="600"/>
              </a:spcBef>
            </a:pPr>
            <a:r>
              <a:rPr lang="en-GB" sz="2000" dirty="0"/>
              <a:t>Progression free survival utility values from PACIFIC (0.803 for </a:t>
            </a:r>
            <a:r>
              <a:rPr lang="en-GB" sz="2000" dirty="0" err="1"/>
              <a:t>durv</a:t>
            </a:r>
            <a:r>
              <a:rPr lang="en-GB" sz="2000" dirty="0"/>
              <a:t>, 0.827 for </a:t>
            </a:r>
            <a:r>
              <a:rPr lang="en-GB" sz="2000" dirty="0" err="1"/>
              <a:t>SoC</a:t>
            </a:r>
            <a:r>
              <a:rPr lang="en-GB" sz="2000" dirty="0"/>
              <a:t>)</a:t>
            </a:r>
          </a:p>
          <a:p>
            <a:pPr>
              <a:spcBef>
                <a:spcPts val="600"/>
              </a:spcBef>
            </a:pPr>
            <a:r>
              <a:rPr lang="en-GB" sz="2000" dirty="0"/>
              <a:t>Progressed disease utility value from literature (0.67)</a:t>
            </a:r>
          </a:p>
        </p:txBody>
      </p:sp>
      <p:graphicFrame>
        <p:nvGraphicFramePr>
          <p:cNvPr id="4" name="Table 3"/>
          <p:cNvGraphicFramePr>
            <a:graphicFrameLocks noGrp="1"/>
          </p:cNvGraphicFramePr>
          <p:nvPr>
            <p:extLst>
              <p:ext uri="{D42A27DB-BD31-4B8C-83A1-F6EECF244321}">
                <p14:modId xmlns:p14="http://schemas.microsoft.com/office/powerpoint/2010/main" val="411622056"/>
              </p:ext>
            </p:extLst>
          </p:nvPr>
        </p:nvGraphicFramePr>
        <p:xfrm>
          <a:off x="508000" y="3654475"/>
          <a:ext cx="9473883" cy="2695360"/>
        </p:xfrm>
        <a:graphic>
          <a:graphicData uri="http://schemas.openxmlformats.org/drawingml/2006/table">
            <a:tbl>
              <a:tblPr firstRow="1" firstCol="1" bandRow="1">
                <a:tableStyleId>{F5AB1C69-6EDB-4FF4-983F-18BD219EF322}</a:tableStyleId>
              </a:tblPr>
              <a:tblGrid>
                <a:gridCol w="1676711">
                  <a:extLst>
                    <a:ext uri="{9D8B030D-6E8A-4147-A177-3AD203B41FA5}">
                      <a16:colId xmlns:a16="http://schemas.microsoft.com/office/drawing/2014/main" val="20000"/>
                    </a:ext>
                  </a:extLst>
                </a:gridCol>
                <a:gridCol w="1379639">
                  <a:extLst>
                    <a:ext uri="{9D8B030D-6E8A-4147-A177-3AD203B41FA5}">
                      <a16:colId xmlns:a16="http://schemas.microsoft.com/office/drawing/2014/main" val="20001"/>
                    </a:ext>
                  </a:extLst>
                </a:gridCol>
                <a:gridCol w="1583242">
                  <a:extLst>
                    <a:ext uri="{9D8B030D-6E8A-4147-A177-3AD203B41FA5}">
                      <a16:colId xmlns:a16="http://schemas.microsoft.com/office/drawing/2014/main" val="20002"/>
                    </a:ext>
                  </a:extLst>
                </a:gridCol>
                <a:gridCol w="1368881">
                  <a:extLst>
                    <a:ext uri="{9D8B030D-6E8A-4147-A177-3AD203B41FA5}">
                      <a16:colId xmlns:a16="http://schemas.microsoft.com/office/drawing/2014/main" val="20003"/>
                    </a:ext>
                  </a:extLst>
                </a:gridCol>
                <a:gridCol w="1563559">
                  <a:extLst>
                    <a:ext uri="{9D8B030D-6E8A-4147-A177-3AD203B41FA5}">
                      <a16:colId xmlns:a16="http://schemas.microsoft.com/office/drawing/2014/main" val="20004"/>
                    </a:ext>
                  </a:extLst>
                </a:gridCol>
                <a:gridCol w="1901851">
                  <a:extLst>
                    <a:ext uri="{9D8B030D-6E8A-4147-A177-3AD203B41FA5}">
                      <a16:colId xmlns:a16="http://schemas.microsoft.com/office/drawing/2014/main" val="20005"/>
                    </a:ext>
                  </a:extLst>
                </a:gridCol>
              </a:tblGrid>
              <a:tr h="450464">
                <a:tc>
                  <a:txBody>
                    <a:bodyPr/>
                    <a:lstStyle/>
                    <a:p>
                      <a:pPr algn="just">
                        <a:lnSpc>
                          <a:spcPct val="115000"/>
                        </a:lnSpc>
                        <a:spcBef>
                          <a:spcPts val="300"/>
                        </a:spcBef>
                        <a:spcAft>
                          <a:spcPts val="900"/>
                        </a:spcAft>
                      </a:pPr>
                      <a:r>
                        <a:rPr lang="en-GB" sz="1900" dirty="0">
                          <a:effectLst/>
                        </a:rPr>
                        <a:t> </a:t>
                      </a:r>
                      <a:endParaRPr lang="en-GB" sz="1900" dirty="0">
                        <a:effectLst/>
                        <a:latin typeface="Times New Roman" panose="02020603050405020304" pitchFamily="18" charset="0"/>
                        <a:ea typeface="Times New Roman" panose="02020603050405020304" pitchFamily="18" charset="0"/>
                      </a:endParaRPr>
                    </a:p>
                  </a:txBody>
                  <a:tcPr marL="0" marR="0" marT="0" marB="0" anchor="ctr"/>
                </a:tc>
                <a:tc>
                  <a:txBody>
                    <a:bodyPr/>
                    <a:lstStyle/>
                    <a:p>
                      <a:pPr>
                        <a:lnSpc>
                          <a:spcPct val="115000"/>
                        </a:lnSpc>
                        <a:spcBef>
                          <a:spcPts val="200"/>
                        </a:spcBef>
                        <a:spcAft>
                          <a:spcPts val="200"/>
                        </a:spcAft>
                      </a:pPr>
                      <a:r>
                        <a:rPr lang="en-GB" sz="1900" dirty="0">
                          <a:effectLst/>
                        </a:rPr>
                        <a:t>Total costs</a:t>
                      </a:r>
                      <a:endParaRPr lang="en-GB" sz="1900" dirty="0">
                        <a:effectLst/>
                        <a:latin typeface="Times New Roman" panose="02020603050405020304" pitchFamily="18" charset="0"/>
                        <a:ea typeface="Calibri" panose="020F0502020204030204" pitchFamily="34" charset="0"/>
                      </a:endParaRPr>
                    </a:p>
                  </a:txBody>
                  <a:tcPr marL="54126" marR="54126" marT="0" marB="0" anchor="ctr"/>
                </a:tc>
                <a:tc>
                  <a:txBody>
                    <a:bodyPr/>
                    <a:lstStyle/>
                    <a:p>
                      <a:pPr>
                        <a:lnSpc>
                          <a:spcPct val="115000"/>
                        </a:lnSpc>
                        <a:spcBef>
                          <a:spcPts val="200"/>
                        </a:spcBef>
                        <a:spcAft>
                          <a:spcPts val="200"/>
                        </a:spcAft>
                      </a:pPr>
                      <a:r>
                        <a:rPr lang="en-GB" sz="1900" dirty="0">
                          <a:effectLst/>
                        </a:rPr>
                        <a:t>Total QALYs</a:t>
                      </a:r>
                      <a:endParaRPr lang="en-GB" sz="1900" dirty="0">
                        <a:effectLst/>
                        <a:latin typeface="Times New Roman" panose="02020603050405020304" pitchFamily="18" charset="0"/>
                        <a:ea typeface="Calibri" panose="020F0502020204030204" pitchFamily="34" charset="0"/>
                      </a:endParaRPr>
                    </a:p>
                  </a:txBody>
                  <a:tcPr marL="54126" marR="54126" marT="0" marB="0" anchor="ctr"/>
                </a:tc>
                <a:tc>
                  <a:txBody>
                    <a:bodyPr/>
                    <a:lstStyle/>
                    <a:p>
                      <a:pPr>
                        <a:lnSpc>
                          <a:spcPct val="115000"/>
                        </a:lnSpc>
                        <a:spcBef>
                          <a:spcPts val="200"/>
                        </a:spcBef>
                        <a:spcAft>
                          <a:spcPts val="200"/>
                        </a:spcAft>
                      </a:pPr>
                      <a:r>
                        <a:rPr lang="en-GB" sz="1900" dirty="0">
                          <a:effectLst/>
                        </a:rPr>
                        <a:t>Inc. costs</a:t>
                      </a:r>
                      <a:endParaRPr lang="en-GB" sz="1900" dirty="0">
                        <a:effectLst/>
                        <a:latin typeface="Times New Roman" panose="02020603050405020304" pitchFamily="18" charset="0"/>
                        <a:ea typeface="Calibri" panose="020F0502020204030204" pitchFamily="34" charset="0"/>
                      </a:endParaRPr>
                    </a:p>
                  </a:txBody>
                  <a:tcPr marL="54126" marR="54126" marT="0" marB="0" anchor="ctr"/>
                </a:tc>
                <a:tc>
                  <a:txBody>
                    <a:bodyPr/>
                    <a:lstStyle/>
                    <a:p>
                      <a:pPr>
                        <a:lnSpc>
                          <a:spcPct val="115000"/>
                        </a:lnSpc>
                        <a:spcBef>
                          <a:spcPts val="200"/>
                        </a:spcBef>
                        <a:spcAft>
                          <a:spcPts val="200"/>
                        </a:spcAft>
                      </a:pPr>
                      <a:r>
                        <a:rPr lang="en-GB" sz="1900" dirty="0">
                          <a:effectLst/>
                        </a:rPr>
                        <a:t>Inc. QALYs</a:t>
                      </a:r>
                      <a:endParaRPr lang="en-GB" sz="1900" dirty="0">
                        <a:effectLst/>
                        <a:latin typeface="Times New Roman" panose="02020603050405020304" pitchFamily="18" charset="0"/>
                        <a:ea typeface="Calibri" panose="020F0502020204030204" pitchFamily="34" charset="0"/>
                      </a:endParaRPr>
                    </a:p>
                  </a:txBody>
                  <a:tcPr marL="54126" marR="54126" marT="0" marB="0" anchor="ctr"/>
                </a:tc>
                <a:tc>
                  <a:txBody>
                    <a:bodyPr/>
                    <a:lstStyle/>
                    <a:p>
                      <a:pPr>
                        <a:lnSpc>
                          <a:spcPct val="115000"/>
                        </a:lnSpc>
                        <a:spcBef>
                          <a:spcPts val="200"/>
                        </a:spcBef>
                        <a:spcAft>
                          <a:spcPts val="200"/>
                        </a:spcAft>
                      </a:pPr>
                      <a:r>
                        <a:rPr lang="en-GB" sz="1900" dirty="0">
                          <a:effectLst/>
                        </a:rPr>
                        <a:t>ICER (£/QALY)</a:t>
                      </a:r>
                      <a:endParaRPr lang="en-GB" sz="1900" dirty="0">
                        <a:effectLst/>
                        <a:latin typeface="Times New Roman" panose="02020603050405020304" pitchFamily="18" charset="0"/>
                        <a:ea typeface="Calibri" panose="020F0502020204030204" pitchFamily="34" charset="0"/>
                      </a:endParaRPr>
                    </a:p>
                  </a:txBody>
                  <a:tcPr marL="54126" marR="54126" marT="0" marB="0" anchor="ctr"/>
                </a:tc>
                <a:extLst>
                  <a:ext uri="{0D108BD9-81ED-4DB2-BD59-A6C34878D82A}">
                    <a16:rowId xmlns:a16="http://schemas.microsoft.com/office/drawing/2014/main" val="10000"/>
                  </a:ext>
                </a:extLst>
              </a:tr>
              <a:tr h="157867">
                <a:tc gridSpan="6">
                  <a:txBody>
                    <a:bodyPr/>
                    <a:lstStyle/>
                    <a:p>
                      <a:pPr algn="l">
                        <a:lnSpc>
                          <a:spcPct val="115000"/>
                        </a:lnSpc>
                        <a:spcBef>
                          <a:spcPts val="300"/>
                        </a:spcBef>
                        <a:spcAft>
                          <a:spcPts val="0"/>
                        </a:spcAft>
                      </a:pPr>
                      <a:r>
                        <a:rPr lang="en-GB" sz="1900" dirty="0">
                          <a:effectLst/>
                        </a:rPr>
                        <a:t>Deterministic base-case </a:t>
                      </a:r>
                      <a:endParaRPr lang="en-GB" sz="1900" dirty="0">
                        <a:effectLst/>
                        <a:latin typeface="Times New Roman" panose="02020603050405020304" pitchFamily="18" charset="0"/>
                        <a:ea typeface="Times New Roman" panose="02020603050405020304" pitchFamily="18" charset="0"/>
                      </a:endParaRPr>
                    </a:p>
                  </a:txBody>
                  <a:tcPr marL="35081" marR="35081" marT="0" marB="0"/>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1"/>
                  </a:ext>
                </a:extLst>
              </a:tr>
              <a:tr h="456460">
                <a:tc>
                  <a:txBody>
                    <a:bodyPr/>
                    <a:lstStyle/>
                    <a:p>
                      <a:pPr algn="l">
                        <a:lnSpc>
                          <a:spcPct val="115000"/>
                        </a:lnSpc>
                        <a:spcBef>
                          <a:spcPts val="300"/>
                        </a:spcBef>
                        <a:spcAft>
                          <a:spcPts val="0"/>
                        </a:spcAft>
                      </a:pPr>
                      <a:r>
                        <a:rPr lang="en-GB" sz="1900" dirty="0">
                          <a:effectLst/>
                        </a:rPr>
                        <a:t>Durvalumab</a:t>
                      </a:r>
                      <a:endParaRPr lang="en-GB" sz="1900" dirty="0">
                        <a:effectLst/>
                        <a:latin typeface="Times New Roman" panose="02020603050405020304" pitchFamily="18" charset="0"/>
                        <a:ea typeface="Times New Roman" panose="02020603050405020304" pitchFamily="18" charset="0"/>
                      </a:endParaRPr>
                    </a:p>
                  </a:txBody>
                  <a:tcPr marL="35081" marR="35081" marT="0" marB="0" anchor="ctr"/>
                </a:tc>
                <a:tc>
                  <a:txBody>
                    <a:bodyPr/>
                    <a:lstStyle/>
                    <a:p>
                      <a:pPr algn="r"/>
                      <a:r>
                        <a:rPr lang="en-GB" sz="2000" kern="1200" dirty="0">
                          <a:solidFill>
                            <a:srgbClr val="000000"/>
                          </a:solidFill>
                          <a:highlight>
                            <a:srgbClr val="000000"/>
                          </a:highlight>
                          <a:latin typeface="+mn-lt"/>
                          <a:ea typeface="+mn-ea"/>
                          <a:cs typeface="+mn-cs"/>
                        </a:rPr>
                        <a:t>*********</a:t>
                      </a:r>
                      <a:endParaRPr lang="en-GB" sz="1900" u="sng" kern="1200" dirty="0">
                        <a:solidFill>
                          <a:schemeClr val="tx1"/>
                        </a:solidFill>
                        <a:highlight>
                          <a:srgbClr val="00FFFF"/>
                        </a:highlight>
                        <a:latin typeface="+mn-lt"/>
                        <a:ea typeface="MS Mincho"/>
                        <a:cs typeface="Arial" panose="020B0604020202020204" pitchFamily="34" charset="0"/>
                      </a:endParaRPr>
                    </a:p>
                  </a:txBody>
                  <a:tcPr marL="35081" marR="35081" marT="0" marB="0" anchor="ctr"/>
                </a:tc>
                <a:tc>
                  <a:txBody>
                    <a:bodyPr/>
                    <a:lstStyle/>
                    <a:p>
                      <a:pPr algn="r"/>
                      <a:r>
                        <a:rPr lang="en-GB" sz="1800" kern="1200" dirty="0">
                          <a:solidFill>
                            <a:srgbClr val="000000"/>
                          </a:solidFill>
                          <a:highlight>
                            <a:srgbClr val="000000"/>
                          </a:highlight>
                          <a:latin typeface="+mn-lt"/>
                          <a:ea typeface="+mn-ea"/>
                          <a:cs typeface="+mn-cs"/>
                        </a:rPr>
                        <a:t>******</a:t>
                      </a:r>
                      <a:endParaRPr lang="en-GB" sz="1900" u="sng" kern="1200" dirty="0">
                        <a:solidFill>
                          <a:schemeClr val="tx1"/>
                        </a:solidFill>
                        <a:highlight>
                          <a:srgbClr val="00FFFF"/>
                        </a:highlight>
                        <a:latin typeface="+mn-lt"/>
                        <a:ea typeface="MS Mincho"/>
                        <a:cs typeface="Arial" panose="020B0604020202020204" pitchFamily="34" charset="0"/>
                      </a:endParaRPr>
                    </a:p>
                  </a:txBody>
                  <a:tcPr marL="35081" marR="35081" marT="0" marB="0" anchor="ctr"/>
                </a:tc>
                <a:tc>
                  <a:txBody>
                    <a:bodyPr/>
                    <a:lstStyle/>
                    <a:p>
                      <a:pPr algn="r"/>
                      <a:r>
                        <a:rPr lang="en-GB" sz="1800" kern="1200" dirty="0">
                          <a:solidFill>
                            <a:srgbClr val="000000"/>
                          </a:solidFill>
                          <a:highlight>
                            <a:srgbClr val="000000"/>
                          </a:highlight>
                          <a:latin typeface="+mn-lt"/>
                          <a:ea typeface="+mn-ea"/>
                          <a:cs typeface="+mn-cs"/>
                        </a:rPr>
                        <a:t>*********</a:t>
                      </a:r>
                      <a:endParaRPr lang="en-GB" sz="1800" u="sng" kern="1200" dirty="0">
                        <a:solidFill>
                          <a:schemeClr val="tx1"/>
                        </a:solidFill>
                        <a:highlight>
                          <a:srgbClr val="00FFFF"/>
                        </a:highlight>
                        <a:latin typeface="+mn-lt"/>
                        <a:ea typeface="MS Mincho"/>
                        <a:cs typeface="Arial" panose="020B0604020202020204" pitchFamily="34" charset="0"/>
                      </a:endParaRPr>
                    </a:p>
                  </a:txBody>
                  <a:tcPr marL="35081" marR="35081" marT="0" marB="0" anchor="ctr"/>
                </a:tc>
                <a:tc>
                  <a:txBody>
                    <a:bodyPr/>
                    <a:lstStyle/>
                    <a:p>
                      <a:pPr algn="r"/>
                      <a:r>
                        <a:rPr lang="en-GB" sz="1900" dirty="0"/>
                        <a:t>2.26</a:t>
                      </a:r>
                    </a:p>
                  </a:txBody>
                  <a:tcPr marL="35081" marR="35081" marT="0" marB="0" anchor="ctr"/>
                </a:tc>
                <a:tc>
                  <a:txBody>
                    <a:bodyPr/>
                    <a:lstStyle/>
                    <a:p>
                      <a:pPr algn="r"/>
                      <a:r>
                        <a:rPr lang="en-GB" sz="1900" dirty="0"/>
                        <a:t>£28,433</a:t>
                      </a:r>
                    </a:p>
                  </a:txBody>
                  <a:tcPr marL="35081" marR="35081" marT="0" marB="0" anchor="ctr"/>
                </a:tc>
                <a:extLst>
                  <a:ext uri="{0D108BD9-81ED-4DB2-BD59-A6C34878D82A}">
                    <a16:rowId xmlns:a16="http://schemas.microsoft.com/office/drawing/2014/main" val="10002"/>
                  </a:ext>
                </a:extLst>
              </a:tr>
              <a:tr h="304307">
                <a:tc>
                  <a:txBody>
                    <a:bodyPr/>
                    <a:lstStyle/>
                    <a:p>
                      <a:pPr algn="l">
                        <a:lnSpc>
                          <a:spcPct val="115000"/>
                        </a:lnSpc>
                        <a:spcBef>
                          <a:spcPts val="300"/>
                        </a:spcBef>
                        <a:spcAft>
                          <a:spcPts val="0"/>
                        </a:spcAft>
                      </a:pPr>
                      <a:r>
                        <a:rPr lang="en-GB" sz="1900">
                          <a:effectLst/>
                        </a:rPr>
                        <a:t>SoC</a:t>
                      </a:r>
                      <a:endParaRPr lang="en-GB" sz="1900">
                        <a:effectLst/>
                        <a:latin typeface="Times New Roman" panose="02020603050405020304" pitchFamily="18" charset="0"/>
                        <a:ea typeface="Times New Roman" panose="02020603050405020304" pitchFamily="18" charset="0"/>
                      </a:endParaRPr>
                    </a:p>
                  </a:txBody>
                  <a:tcPr marL="35081" marR="35081" marT="0" marB="0" anchor="ctr"/>
                </a:tc>
                <a:tc>
                  <a:txBody>
                    <a:bodyPr/>
                    <a:lstStyle/>
                    <a:p>
                      <a:pPr algn="r"/>
                      <a:r>
                        <a:rPr lang="en-GB" sz="1800" kern="1200" dirty="0">
                          <a:solidFill>
                            <a:srgbClr val="000000"/>
                          </a:solidFill>
                          <a:highlight>
                            <a:srgbClr val="000000"/>
                          </a:highlight>
                          <a:latin typeface="+mn-lt"/>
                          <a:ea typeface="+mn-ea"/>
                          <a:cs typeface="+mn-cs"/>
                        </a:rPr>
                        <a:t>*********</a:t>
                      </a:r>
                      <a:endParaRPr lang="en-GB" sz="1800" u="sng" kern="1200" dirty="0">
                        <a:solidFill>
                          <a:schemeClr val="tx1"/>
                        </a:solidFill>
                        <a:highlight>
                          <a:srgbClr val="00FFFF"/>
                        </a:highlight>
                        <a:latin typeface="+mn-lt"/>
                        <a:ea typeface="MS Mincho"/>
                        <a:cs typeface="Arial" panose="020B0604020202020204" pitchFamily="34" charset="0"/>
                      </a:endParaRPr>
                    </a:p>
                  </a:txBody>
                  <a:tcPr marL="35081" marR="35081" marT="0" marB="0" anchor="ctr"/>
                </a:tc>
                <a:tc>
                  <a:txBody>
                    <a:bodyPr/>
                    <a:lstStyle/>
                    <a:p>
                      <a:pPr marL="0" marR="0" lvl="0" indent="0" algn="r" defTabSz="1043056" rtl="0" eaLnBrk="1" fontAlgn="auto" latinLnBrk="0" hangingPunct="1">
                        <a:lnSpc>
                          <a:spcPct val="100000"/>
                        </a:lnSpc>
                        <a:spcBef>
                          <a:spcPts val="0"/>
                        </a:spcBef>
                        <a:spcAft>
                          <a:spcPts val="0"/>
                        </a:spcAft>
                        <a:buClrTx/>
                        <a:buSzTx/>
                        <a:buFontTx/>
                        <a:buNone/>
                        <a:tabLst/>
                        <a:defRPr/>
                      </a:pPr>
                      <a:r>
                        <a:rPr lang="en-GB" sz="2000" kern="1200" dirty="0">
                          <a:solidFill>
                            <a:srgbClr val="000000"/>
                          </a:solidFill>
                          <a:highlight>
                            <a:srgbClr val="000000"/>
                          </a:highlight>
                          <a:latin typeface="+mn-lt"/>
                          <a:ea typeface="+mn-ea"/>
                          <a:cs typeface="+mn-cs"/>
                        </a:rPr>
                        <a:t>******</a:t>
                      </a:r>
                      <a:endParaRPr lang="en-GB" sz="2400" u="sng" kern="1200" dirty="0">
                        <a:solidFill>
                          <a:schemeClr val="tx1"/>
                        </a:solidFill>
                        <a:highlight>
                          <a:srgbClr val="00FFFF"/>
                        </a:highlight>
                        <a:latin typeface="+mn-lt"/>
                        <a:ea typeface="MS Mincho"/>
                        <a:cs typeface="Arial" panose="020B0604020202020204" pitchFamily="34" charset="0"/>
                      </a:endParaRPr>
                    </a:p>
                  </a:txBody>
                  <a:tcPr marL="35081" marR="35081" marT="0" marB="0" anchor="ctr"/>
                </a:tc>
                <a:tc>
                  <a:txBody>
                    <a:bodyPr/>
                    <a:lstStyle/>
                    <a:p>
                      <a:pPr algn="r"/>
                      <a:endParaRPr lang="en-GB" sz="1900" u="sng" kern="1200" dirty="0">
                        <a:solidFill>
                          <a:schemeClr val="tx1"/>
                        </a:solidFill>
                        <a:highlight>
                          <a:srgbClr val="00FFFF"/>
                        </a:highlight>
                        <a:latin typeface="+mn-lt"/>
                        <a:ea typeface="MS Mincho"/>
                        <a:cs typeface="Arial" panose="020B0604020202020204" pitchFamily="34" charset="0"/>
                      </a:endParaRPr>
                    </a:p>
                  </a:txBody>
                  <a:tcPr marL="35081" marR="35081" marT="0" marB="0" anchor="ctr"/>
                </a:tc>
                <a:tc>
                  <a:txBody>
                    <a:bodyPr/>
                    <a:lstStyle/>
                    <a:p>
                      <a:pPr algn="r"/>
                      <a:endParaRPr lang="en-GB" sz="1900" dirty="0"/>
                    </a:p>
                  </a:txBody>
                  <a:tcPr marL="35081" marR="35081" marT="0" marB="0" anchor="ctr"/>
                </a:tc>
                <a:tc>
                  <a:txBody>
                    <a:bodyPr/>
                    <a:lstStyle/>
                    <a:p>
                      <a:pPr algn="r"/>
                      <a:endParaRPr lang="en-GB" sz="1900" dirty="0"/>
                    </a:p>
                  </a:txBody>
                  <a:tcPr marL="35081" marR="35081" marT="0" marB="0" anchor="ctr"/>
                </a:tc>
                <a:extLst>
                  <a:ext uri="{0D108BD9-81ED-4DB2-BD59-A6C34878D82A}">
                    <a16:rowId xmlns:a16="http://schemas.microsoft.com/office/drawing/2014/main" val="10003"/>
                  </a:ext>
                </a:extLst>
              </a:tr>
              <a:tr h="157867">
                <a:tc gridSpan="6">
                  <a:txBody>
                    <a:bodyPr/>
                    <a:lstStyle/>
                    <a:p>
                      <a:pPr algn="l">
                        <a:lnSpc>
                          <a:spcPct val="115000"/>
                        </a:lnSpc>
                        <a:spcBef>
                          <a:spcPts val="300"/>
                        </a:spcBef>
                        <a:spcAft>
                          <a:spcPts val="0"/>
                        </a:spcAft>
                      </a:pPr>
                      <a:r>
                        <a:rPr lang="en-GB" sz="1900" dirty="0">
                          <a:effectLst/>
                        </a:rPr>
                        <a:t>Probabilistic base-case </a:t>
                      </a:r>
                      <a:endParaRPr lang="en-GB" sz="1900" dirty="0">
                        <a:effectLst/>
                        <a:latin typeface="Times New Roman" panose="02020603050405020304" pitchFamily="18" charset="0"/>
                        <a:ea typeface="Times New Roman" panose="02020603050405020304" pitchFamily="18" charset="0"/>
                      </a:endParaRPr>
                    </a:p>
                  </a:txBody>
                  <a:tcPr marL="35081" marR="35081" marT="0" marB="0"/>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4"/>
                  </a:ext>
                </a:extLst>
              </a:tr>
              <a:tr h="456460">
                <a:tc>
                  <a:txBody>
                    <a:bodyPr/>
                    <a:lstStyle/>
                    <a:p>
                      <a:pPr algn="l">
                        <a:lnSpc>
                          <a:spcPct val="115000"/>
                        </a:lnSpc>
                        <a:spcBef>
                          <a:spcPts val="300"/>
                        </a:spcBef>
                        <a:spcAft>
                          <a:spcPts val="0"/>
                        </a:spcAft>
                      </a:pPr>
                      <a:r>
                        <a:rPr lang="en-GB" sz="1900" dirty="0">
                          <a:effectLst/>
                        </a:rPr>
                        <a:t>Durvalumab</a:t>
                      </a:r>
                      <a:endParaRPr lang="en-GB" sz="1900" dirty="0">
                        <a:effectLst/>
                        <a:latin typeface="Times New Roman" panose="02020603050405020304" pitchFamily="18" charset="0"/>
                        <a:ea typeface="Times New Roman" panose="02020603050405020304" pitchFamily="18" charset="0"/>
                      </a:endParaRPr>
                    </a:p>
                  </a:txBody>
                  <a:tcPr marL="35081" marR="35081" marT="0" marB="0" anchor="ctr"/>
                </a:tc>
                <a:tc>
                  <a:txBody>
                    <a:bodyPr/>
                    <a:lstStyle/>
                    <a:p>
                      <a:pPr algn="r"/>
                      <a:r>
                        <a:rPr lang="en-GB" sz="2000" kern="1200">
                          <a:solidFill>
                            <a:srgbClr val="000000"/>
                          </a:solidFill>
                          <a:highlight>
                            <a:srgbClr val="000000"/>
                          </a:highlight>
                          <a:latin typeface="+mn-lt"/>
                          <a:ea typeface="+mn-ea"/>
                          <a:cs typeface="+mn-cs"/>
                        </a:rPr>
                        <a:t>*********</a:t>
                      </a:r>
                      <a:endParaRPr lang="en-GB" sz="1900" u="sng" kern="1200" dirty="0">
                        <a:solidFill>
                          <a:schemeClr val="tx1"/>
                        </a:solidFill>
                        <a:highlight>
                          <a:srgbClr val="00FFFF"/>
                        </a:highlight>
                        <a:latin typeface="+mn-lt"/>
                        <a:ea typeface="MS Mincho"/>
                        <a:cs typeface="Arial" panose="020B0604020202020204" pitchFamily="34" charset="0"/>
                      </a:endParaRPr>
                    </a:p>
                  </a:txBody>
                  <a:tcPr marL="44450" marR="44450" marT="0" marB="0"/>
                </a:tc>
                <a:tc>
                  <a:txBody>
                    <a:bodyPr/>
                    <a:lstStyle/>
                    <a:p>
                      <a:pPr algn="r"/>
                      <a:r>
                        <a:rPr lang="en-GB" sz="1800" kern="1200">
                          <a:solidFill>
                            <a:srgbClr val="000000"/>
                          </a:solidFill>
                          <a:highlight>
                            <a:srgbClr val="000000"/>
                          </a:highlight>
                          <a:latin typeface="+mn-lt"/>
                          <a:ea typeface="+mn-ea"/>
                          <a:cs typeface="+mn-cs"/>
                        </a:rPr>
                        <a:t>******</a:t>
                      </a:r>
                      <a:endParaRPr lang="en-GB" sz="1900" u="sng" kern="1200" dirty="0">
                        <a:solidFill>
                          <a:schemeClr val="tx1"/>
                        </a:solidFill>
                        <a:highlight>
                          <a:srgbClr val="00FFFF"/>
                        </a:highlight>
                        <a:latin typeface="+mn-lt"/>
                        <a:ea typeface="MS Mincho"/>
                        <a:cs typeface="Arial" panose="020B0604020202020204" pitchFamily="34" charset="0"/>
                      </a:endParaRPr>
                    </a:p>
                  </a:txBody>
                  <a:tcPr marL="44450" marR="44450" marT="0" marB="0"/>
                </a:tc>
                <a:tc>
                  <a:txBody>
                    <a:bodyPr/>
                    <a:lstStyle/>
                    <a:p>
                      <a:pPr marL="0" marR="0" lvl="0" indent="0" algn="r" defTabSz="1043056" rtl="0" eaLnBrk="1" fontAlgn="auto" latinLnBrk="0" hangingPunct="1">
                        <a:lnSpc>
                          <a:spcPct val="115000"/>
                        </a:lnSpc>
                        <a:spcBef>
                          <a:spcPts val="300"/>
                        </a:spcBef>
                        <a:spcAft>
                          <a:spcPts val="0"/>
                        </a:spcAft>
                        <a:buClrTx/>
                        <a:buSzTx/>
                        <a:buFontTx/>
                        <a:buNone/>
                        <a:tabLst/>
                        <a:defRPr/>
                      </a:pPr>
                      <a:r>
                        <a:rPr lang="en-GB" sz="1800" kern="1200" dirty="0">
                          <a:solidFill>
                            <a:srgbClr val="000000"/>
                          </a:solidFill>
                          <a:highlight>
                            <a:srgbClr val="000000"/>
                          </a:highlight>
                          <a:latin typeface="+mn-lt"/>
                          <a:ea typeface="+mn-ea"/>
                          <a:cs typeface="+mn-cs"/>
                        </a:rPr>
                        <a:t>*********</a:t>
                      </a:r>
                      <a:endParaRPr lang="en-GB" sz="1800" u="sng" kern="1200" dirty="0">
                        <a:solidFill>
                          <a:schemeClr val="tx1"/>
                        </a:solidFill>
                        <a:highlight>
                          <a:srgbClr val="00FFFF"/>
                        </a:highlight>
                        <a:latin typeface="+mn-lt"/>
                        <a:ea typeface="MS Mincho"/>
                        <a:cs typeface="Arial" panose="020B0604020202020204" pitchFamily="34" charset="0"/>
                      </a:endParaRPr>
                    </a:p>
                  </a:txBody>
                  <a:tcPr marL="44450" marR="44450" marT="0" marB="0"/>
                </a:tc>
                <a:tc>
                  <a:txBody>
                    <a:bodyPr/>
                    <a:lstStyle/>
                    <a:p>
                      <a:pPr algn="r">
                        <a:lnSpc>
                          <a:spcPct val="115000"/>
                        </a:lnSpc>
                        <a:spcBef>
                          <a:spcPts val="300"/>
                        </a:spcBef>
                        <a:spcAft>
                          <a:spcPts val="0"/>
                        </a:spcAft>
                      </a:pPr>
                      <a:r>
                        <a:rPr lang="en-GB" sz="1900">
                          <a:effectLst/>
                          <a:latin typeface="+mj-lt"/>
                          <a:ea typeface="Times New Roman" panose="02020603050405020304" pitchFamily="18" charset="0"/>
                        </a:rPr>
                        <a:t>2.07</a:t>
                      </a:r>
                    </a:p>
                  </a:txBody>
                  <a:tcPr marL="44450" marR="44450" marT="0" marB="0"/>
                </a:tc>
                <a:tc>
                  <a:txBody>
                    <a:bodyPr/>
                    <a:lstStyle/>
                    <a:p>
                      <a:pPr algn="r">
                        <a:lnSpc>
                          <a:spcPct val="115000"/>
                        </a:lnSpc>
                        <a:spcBef>
                          <a:spcPts val="300"/>
                        </a:spcBef>
                        <a:spcAft>
                          <a:spcPts val="0"/>
                        </a:spcAft>
                      </a:pPr>
                      <a:r>
                        <a:rPr lang="en-GB" sz="1900">
                          <a:effectLst/>
                          <a:latin typeface="+mj-lt"/>
                          <a:ea typeface="Times New Roman" panose="02020603050405020304" pitchFamily="18" charset="0"/>
                        </a:rPr>
                        <a:t> £31,387 </a:t>
                      </a:r>
                    </a:p>
                  </a:txBody>
                  <a:tcPr marL="44450" marR="44450" marT="0" marB="0"/>
                </a:tc>
                <a:extLst>
                  <a:ext uri="{0D108BD9-81ED-4DB2-BD59-A6C34878D82A}">
                    <a16:rowId xmlns:a16="http://schemas.microsoft.com/office/drawing/2014/main" val="10005"/>
                  </a:ext>
                </a:extLst>
              </a:tr>
              <a:tr h="304307">
                <a:tc>
                  <a:txBody>
                    <a:bodyPr/>
                    <a:lstStyle/>
                    <a:p>
                      <a:pPr algn="l">
                        <a:lnSpc>
                          <a:spcPct val="115000"/>
                        </a:lnSpc>
                        <a:spcBef>
                          <a:spcPts val="300"/>
                        </a:spcBef>
                        <a:spcAft>
                          <a:spcPts val="0"/>
                        </a:spcAft>
                      </a:pPr>
                      <a:r>
                        <a:rPr lang="en-GB" sz="1900">
                          <a:effectLst/>
                        </a:rPr>
                        <a:t>SoC</a:t>
                      </a:r>
                      <a:endParaRPr lang="en-GB" sz="1900">
                        <a:effectLst/>
                        <a:latin typeface="Times New Roman" panose="02020603050405020304" pitchFamily="18" charset="0"/>
                        <a:ea typeface="Times New Roman" panose="02020603050405020304" pitchFamily="18" charset="0"/>
                      </a:endParaRPr>
                    </a:p>
                  </a:txBody>
                  <a:tcPr marL="35081" marR="35081" marT="0" marB="0" anchor="ctr"/>
                </a:tc>
                <a:tc>
                  <a:txBody>
                    <a:bodyPr/>
                    <a:lstStyle/>
                    <a:p>
                      <a:pPr algn="r"/>
                      <a:r>
                        <a:rPr lang="en-GB" sz="2000" kern="1200" dirty="0">
                          <a:solidFill>
                            <a:srgbClr val="000000"/>
                          </a:solidFill>
                          <a:highlight>
                            <a:srgbClr val="000000"/>
                          </a:highlight>
                          <a:latin typeface="+mn-lt"/>
                          <a:ea typeface="+mn-ea"/>
                          <a:cs typeface="+mn-cs"/>
                        </a:rPr>
                        <a:t>*********</a:t>
                      </a:r>
                      <a:endParaRPr lang="en-GB" sz="1900" u="sng" kern="1200" dirty="0">
                        <a:solidFill>
                          <a:schemeClr val="tx1"/>
                        </a:solidFill>
                        <a:highlight>
                          <a:srgbClr val="00FFFF"/>
                        </a:highlight>
                        <a:latin typeface="+mn-lt"/>
                        <a:ea typeface="MS Mincho"/>
                        <a:cs typeface="Arial" panose="020B0604020202020204" pitchFamily="34" charset="0"/>
                      </a:endParaRPr>
                    </a:p>
                  </a:txBody>
                  <a:tcPr marL="44450" marR="44450" marT="0" marB="0"/>
                </a:tc>
                <a:tc>
                  <a:txBody>
                    <a:bodyPr/>
                    <a:lstStyle/>
                    <a:p>
                      <a:pPr algn="r"/>
                      <a:r>
                        <a:rPr lang="en-GB" sz="1800" kern="1200" dirty="0">
                          <a:solidFill>
                            <a:srgbClr val="000000"/>
                          </a:solidFill>
                          <a:highlight>
                            <a:srgbClr val="000000"/>
                          </a:highlight>
                          <a:latin typeface="+mn-lt"/>
                          <a:ea typeface="+mn-ea"/>
                          <a:cs typeface="+mn-cs"/>
                        </a:rPr>
                        <a:t>******</a:t>
                      </a:r>
                      <a:endParaRPr lang="en-GB" sz="1900" u="sng" kern="1200" dirty="0">
                        <a:solidFill>
                          <a:schemeClr val="tx1"/>
                        </a:solidFill>
                        <a:highlight>
                          <a:srgbClr val="00FFFF"/>
                        </a:highlight>
                        <a:latin typeface="+mn-lt"/>
                        <a:ea typeface="MS Mincho"/>
                        <a:cs typeface="Arial" panose="020B0604020202020204" pitchFamily="34" charset="0"/>
                      </a:endParaRPr>
                    </a:p>
                  </a:txBody>
                  <a:tcPr marL="44450" marR="44450" marT="0" marB="0"/>
                </a:tc>
                <a:tc>
                  <a:txBody>
                    <a:bodyPr/>
                    <a:lstStyle/>
                    <a:p>
                      <a:pPr algn="r">
                        <a:lnSpc>
                          <a:spcPct val="115000"/>
                        </a:lnSpc>
                      </a:pPr>
                      <a:endParaRPr lang="en-GB" sz="1900" dirty="0">
                        <a:effectLst/>
                        <a:latin typeface="+mj-lt"/>
                      </a:endParaRPr>
                    </a:p>
                  </a:txBody>
                  <a:tcPr marL="44450" marR="44450" marT="0" marB="0"/>
                </a:tc>
                <a:tc>
                  <a:txBody>
                    <a:bodyPr/>
                    <a:lstStyle/>
                    <a:p>
                      <a:pPr algn="r">
                        <a:lnSpc>
                          <a:spcPct val="115000"/>
                        </a:lnSpc>
                      </a:pPr>
                      <a:endParaRPr lang="en-GB" sz="1900" dirty="0">
                        <a:effectLst/>
                        <a:latin typeface="+mj-lt"/>
                      </a:endParaRPr>
                    </a:p>
                  </a:txBody>
                  <a:tcPr marL="44450" marR="44450" marT="0" marB="0"/>
                </a:tc>
                <a:tc>
                  <a:txBody>
                    <a:bodyPr/>
                    <a:lstStyle/>
                    <a:p>
                      <a:pPr algn="r">
                        <a:lnSpc>
                          <a:spcPct val="115000"/>
                        </a:lnSpc>
                      </a:pPr>
                      <a:endParaRPr lang="en-GB" sz="1900" dirty="0">
                        <a:effectLst/>
                        <a:latin typeface="+mj-lt"/>
                      </a:endParaRPr>
                    </a:p>
                  </a:txBody>
                  <a:tcPr marL="44450" marR="44450" marT="0" marB="0"/>
                </a:tc>
                <a:extLst>
                  <a:ext uri="{0D108BD9-81ED-4DB2-BD59-A6C34878D82A}">
                    <a16:rowId xmlns:a16="http://schemas.microsoft.com/office/drawing/2014/main" val="10006"/>
                  </a:ext>
                </a:extLst>
              </a:tr>
            </a:tbl>
          </a:graphicData>
        </a:graphic>
      </p:graphicFrame>
      <p:sp>
        <p:nvSpPr>
          <p:cNvPr id="5" name="Rounded Rectangle 4"/>
          <p:cNvSpPr/>
          <p:nvPr/>
        </p:nvSpPr>
        <p:spPr>
          <a:xfrm>
            <a:off x="1577886" y="6574208"/>
            <a:ext cx="7860658" cy="724921"/>
          </a:xfrm>
          <a:prstGeom prst="roundRect">
            <a:avLst/>
          </a:prstGeom>
          <a:solidFill>
            <a:schemeClr val="accent1">
              <a:lumMod val="7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800" b="1" dirty="0">
                <a:solidFill>
                  <a:schemeClr val="bg1"/>
                </a:solidFill>
              </a:rPr>
              <a:t>NB. Results do not contain commercial arrangements for durvalumab or subsequent treatments </a:t>
            </a:r>
            <a:r>
              <a:rPr lang="en-GB" sz="1800" b="1" dirty="0">
                <a:solidFill>
                  <a:schemeClr val="bg1"/>
                </a:solidFill>
                <a:sym typeface="Wingdings" panose="05000000000000000000" pitchFamily="2" charset="2"/>
              </a:rPr>
              <a:t> will be presented in Part 2</a:t>
            </a:r>
            <a:endParaRPr lang="en-GB" sz="1800" b="1" dirty="0">
              <a:solidFill>
                <a:schemeClr val="bg1"/>
              </a:solidFill>
            </a:endParaRPr>
          </a:p>
        </p:txBody>
      </p:sp>
    </p:spTree>
    <p:extLst>
      <p:ext uri="{BB962C8B-B14F-4D97-AF65-F5344CB8AC3E}">
        <p14:creationId xmlns:p14="http://schemas.microsoft.com/office/powerpoint/2010/main" val="22538930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a:t>Cost effectiveness results: ERG base-case &amp; technical report</a:t>
            </a:r>
          </a:p>
        </p:txBody>
      </p:sp>
      <p:sp>
        <p:nvSpPr>
          <p:cNvPr id="3" name="Slide Number Placeholder 2"/>
          <p:cNvSpPr>
            <a:spLocks noGrp="1"/>
          </p:cNvSpPr>
          <p:nvPr>
            <p:ph type="sldNum" sz="quarter" idx="12"/>
          </p:nvPr>
        </p:nvSpPr>
        <p:spPr/>
        <p:txBody>
          <a:bodyPr/>
          <a:lstStyle/>
          <a:p>
            <a:fld id="{DDBE135E-2566-4748-853C-8A3B78F0FB00}" type="slidenum">
              <a:rPr lang="en-GB" smtClean="0"/>
              <a:t>28</a:t>
            </a:fld>
            <a:endParaRPr lang="en-GB" dirty="0"/>
          </a:p>
        </p:txBody>
      </p:sp>
      <p:sp>
        <p:nvSpPr>
          <p:cNvPr id="7" name="Content Placeholder 6"/>
          <p:cNvSpPr>
            <a:spLocks noGrp="1"/>
          </p:cNvSpPr>
          <p:nvPr>
            <p:ph sz="quarter" idx="10"/>
          </p:nvPr>
        </p:nvSpPr>
        <p:spPr>
          <a:xfrm>
            <a:off x="508000" y="1533920"/>
            <a:ext cx="9669780" cy="5444103"/>
          </a:xfrm>
        </p:spPr>
        <p:txBody>
          <a:bodyPr/>
          <a:lstStyle/>
          <a:p>
            <a:pPr marL="4763" indent="0">
              <a:buNone/>
            </a:pPr>
            <a:r>
              <a:rPr lang="en-GB" sz="1800" b="1" dirty="0">
                <a:solidFill>
                  <a:schemeClr val="accent3"/>
                </a:solidFill>
              </a:rPr>
              <a:t>Key assumptions:</a:t>
            </a:r>
          </a:p>
          <a:p>
            <a:pPr>
              <a:spcBef>
                <a:spcPts val="600"/>
              </a:spcBef>
            </a:pPr>
            <a:r>
              <a:rPr lang="en-GB" sz="1800" dirty="0"/>
              <a:t>Log-normal extrapolation of durvalumab, generalised gamma extrapolation of </a:t>
            </a:r>
            <a:r>
              <a:rPr lang="en-GB" sz="1800" dirty="0" err="1"/>
              <a:t>SoC</a:t>
            </a:r>
            <a:endParaRPr lang="en-GB" sz="1800" dirty="0"/>
          </a:p>
          <a:p>
            <a:pPr>
              <a:spcBef>
                <a:spcPts val="600"/>
              </a:spcBef>
            </a:pPr>
            <a:r>
              <a:rPr lang="en-GB" sz="1800" dirty="0"/>
              <a:t>Hazard ‘cap’ applied so risk of progression in durvalumab never exceeds </a:t>
            </a:r>
            <a:r>
              <a:rPr lang="en-GB" sz="1800" dirty="0" err="1"/>
              <a:t>SoC</a:t>
            </a:r>
            <a:endParaRPr lang="en-GB" sz="1800" dirty="0"/>
          </a:p>
          <a:p>
            <a:r>
              <a:rPr lang="en-GB" sz="1800" dirty="0"/>
              <a:t>Utility values from PACIFIC with age-related disutility and treatment included as covariate in mixed-effects model</a:t>
            </a:r>
            <a:endParaRPr lang="en-GB" sz="1800" i="1" dirty="0"/>
          </a:p>
          <a:p>
            <a:pPr>
              <a:spcBef>
                <a:spcPts val="600"/>
              </a:spcBef>
            </a:pPr>
            <a:r>
              <a:rPr lang="en-GB" sz="1800" dirty="0"/>
              <a:t>ERG assumes 5 year treatment effect duration, technical report assumes 3-5 year</a:t>
            </a:r>
          </a:p>
          <a:p>
            <a:pPr>
              <a:spcBef>
                <a:spcPts val="600"/>
              </a:spcBef>
            </a:pPr>
            <a:r>
              <a:rPr lang="en-GB" sz="1800" dirty="0"/>
              <a:t>However, hazard ‘cap’ using log-normal extrapolation means duration capped at 39 months</a:t>
            </a:r>
          </a:p>
        </p:txBody>
      </p:sp>
      <p:sp>
        <p:nvSpPr>
          <p:cNvPr id="6" name="Rounded Rectangle 5"/>
          <p:cNvSpPr/>
          <p:nvPr/>
        </p:nvSpPr>
        <p:spPr>
          <a:xfrm>
            <a:off x="2121225" y="6567820"/>
            <a:ext cx="6443330" cy="724921"/>
          </a:xfrm>
          <a:prstGeom prst="roundRect">
            <a:avLst/>
          </a:prstGeom>
          <a:solidFill>
            <a:schemeClr val="accent1">
              <a:lumMod val="7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800" b="1" dirty="0">
                <a:solidFill>
                  <a:schemeClr val="bg1"/>
                </a:solidFill>
              </a:rPr>
              <a:t>NB. Results do not contain commercial arrangements for durvalumab or subsequent treatments</a:t>
            </a:r>
          </a:p>
        </p:txBody>
      </p:sp>
      <p:graphicFrame>
        <p:nvGraphicFramePr>
          <p:cNvPr id="8" name="Table 7"/>
          <p:cNvGraphicFramePr>
            <a:graphicFrameLocks noGrp="1"/>
          </p:cNvGraphicFramePr>
          <p:nvPr>
            <p:extLst>
              <p:ext uri="{D42A27DB-BD31-4B8C-83A1-F6EECF244321}">
                <p14:modId xmlns:p14="http://schemas.microsoft.com/office/powerpoint/2010/main" val="2998917819"/>
              </p:ext>
            </p:extLst>
          </p:nvPr>
        </p:nvGraphicFramePr>
        <p:xfrm>
          <a:off x="508000" y="4065707"/>
          <a:ext cx="4756374" cy="2208445"/>
        </p:xfrm>
        <a:graphic>
          <a:graphicData uri="http://schemas.openxmlformats.org/drawingml/2006/table">
            <a:tbl>
              <a:tblPr firstRow="1" firstCol="1" bandRow="1">
                <a:tableStyleId>{F5AB1C69-6EDB-4FF4-983F-18BD219EF322}</a:tableStyleId>
              </a:tblPr>
              <a:tblGrid>
                <a:gridCol w="1520480">
                  <a:extLst>
                    <a:ext uri="{9D8B030D-6E8A-4147-A177-3AD203B41FA5}">
                      <a16:colId xmlns:a16="http://schemas.microsoft.com/office/drawing/2014/main" val="20000"/>
                    </a:ext>
                  </a:extLst>
                </a:gridCol>
                <a:gridCol w="1450011">
                  <a:extLst>
                    <a:ext uri="{9D8B030D-6E8A-4147-A177-3AD203B41FA5}">
                      <a16:colId xmlns:a16="http://schemas.microsoft.com/office/drawing/2014/main" val="20001"/>
                    </a:ext>
                  </a:extLst>
                </a:gridCol>
                <a:gridCol w="1785883">
                  <a:extLst>
                    <a:ext uri="{9D8B030D-6E8A-4147-A177-3AD203B41FA5}">
                      <a16:colId xmlns:a16="http://schemas.microsoft.com/office/drawing/2014/main" val="20002"/>
                    </a:ext>
                  </a:extLst>
                </a:gridCol>
              </a:tblGrid>
              <a:tr h="408166">
                <a:tc>
                  <a:txBody>
                    <a:bodyPr/>
                    <a:lstStyle/>
                    <a:p>
                      <a:pPr>
                        <a:lnSpc>
                          <a:spcPct val="115000"/>
                        </a:lnSpc>
                        <a:spcBef>
                          <a:spcPts val="200"/>
                        </a:spcBef>
                        <a:spcAft>
                          <a:spcPts val="200"/>
                        </a:spcAft>
                      </a:pPr>
                      <a:r>
                        <a:rPr lang="en-GB" sz="1800" dirty="0">
                          <a:effectLst/>
                        </a:rPr>
                        <a:t>Inc. costs</a:t>
                      </a:r>
                      <a:endParaRPr lang="en-GB" sz="1800" dirty="0">
                        <a:effectLst/>
                        <a:latin typeface="Times New Roman" panose="02020603050405020304" pitchFamily="18" charset="0"/>
                        <a:ea typeface="Calibri" panose="020F0502020204030204" pitchFamily="34" charset="0"/>
                      </a:endParaRPr>
                    </a:p>
                  </a:txBody>
                  <a:tcPr marL="54126" marR="54126" marT="0" marB="0" anchor="ctr"/>
                </a:tc>
                <a:tc>
                  <a:txBody>
                    <a:bodyPr/>
                    <a:lstStyle/>
                    <a:p>
                      <a:pPr>
                        <a:lnSpc>
                          <a:spcPct val="115000"/>
                        </a:lnSpc>
                        <a:spcBef>
                          <a:spcPts val="200"/>
                        </a:spcBef>
                        <a:spcAft>
                          <a:spcPts val="200"/>
                        </a:spcAft>
                      </a:pPr>
                      <a:r>
                        <a:rPr lang="en-GB" sz="1800" dirty="0">
                          <a:effectLst/>
                        </a:rPr>
                        <a:t>Inc. QALYs</a:t>
                      </a:r>
                      <a:endParaRPr lang="en-GB" sz="1800" dirty="0">
                        <a:effectLst/>
                        <a:latin typeface="Times New Roman" panose="02020603050405020304" pitchFamily="18" charset="0"/>
                        <a:ea typeface="Calibri" panose="020F0502020204030204" pitchFamily="34" charset="0"/>
                      </a:endParaRPr>
                    </a:p>
                  </a:txBody>
                  <a:tcPr marL="54126" marR="54126" marT="0" marB="0" anchor="ctr"/>
                </a:tc>
                <a:tc>
                  <a:txBody>
                    <a:bodyPr/>
                    <a:lstStyle/>
                    <a:p>
                      <a:pPr>
                        <a:lnSpc>
                          <a:spcPct val="115000"/>
                        </a:lnSpc>
                        <a:spcBef>
                          <a:spcPts val="200"/>
                        </a:spcBef>
                        <a:spcAft>
                          <a:spcPts val="200"/>
                        </a:spcAft>
                      </a:pPr>
                      <a:r>
                        <a:rPr lang="en-GB" sz="1800" dirty="0">
                          <a:effectLst/>
                        </a:rPr>
                        <a:t>ICER (£/QALY)</a:t>
                      </a:r>
                      <a:endParaRPr lang="en-GB" sz="1800" dirty="0">
                        <a:effectLst/>
                        <a:latin typeface="Times New Roman" panose="02020603050405020304" pitchFamily="18" charset="0"/>
                        <a:ea typeface="Calibri" panose="020F0502020204030204" pitchFamily="34" charset="0"/>
                      </a:endParaRPr>
                    </a:p>
                  </a:txBody>
                  <a:tcPr marL="54126" marR="54126" marT="0" marB="0" anchor="ctr"/>
                </a:tc>
                <a:extLst>
                  <a:ext uri="{0D108BD9-81ED-4DB2-BD59-A6C34878D82A}">
                    <a16:rowId xmlns:a16="http://schemas.microsoft.com/office/drawing/2014/main" val="10000"/>
                  </a:ext>
                </a:extLst>
              </a:tr>
              <a:tr h="324573">
                <a:tc gridSpan="3">
                  <a:txBody>
                    <a:bodyPr/>
                    <a:lstStyle/>
                    <a:p>
                      <a:pPr algn="l">
                        <a:lnSpc>
                          <a:spcPct val="115000"/>
                        </a:lnSpc>
                        <a:spcBef>
                          <a:spcPts val="300"/>
                        </a:spcBef>
                        <a:spcAft>
                          <a:spcPts val="0"/>
                        </a:spcAft>
                      </a:pPr>
                      <a:r>
                        <a:rPr lang="en-GB" sz="1800" dirty="0">
                          <a:effectLst/>
                          <a:latin typeface="+mj-lt"/>
                          <a:ea typeface="Times New Roman" panose="02020603050405020304" pitchFamily="18" charset="0"/>
                        </a:rPr>
                        <a:t>3 year treatment effect</a:t>
                      </a:r>
                      <a:r>
                        <a:rPr lang="en-GB" sz="1800" baseline="0" dirty="0">
                          <a:effectLst/>
                          <a:latin typeface="+mj-lt"/>
                          <a:ea typeface="Times New Roman" panose="02020603050405020304" pitchFamily="18" charset="0"/>
                        </a:rPr>
                        <a:t> duration </a:t>
                      </a:r>
                      <a:endParaRPr lang="en-GB" sz="1800" dirty="0">
                        <a:effectLst/>
                        <a:latin typeface="+mj-lt"/>
                        <a:ea typeface="Times New Roman" panose="02020603050405020304" pitchFamily="18" charset="0"/>
                      </a:endParaRPr>
                    </a:p>
                  </a:txBody>
                  <a:tcPr marL="35081" marR="35081" marT="0" marB="0">
                    <a:solidFill>
                      <a:schemeClr val="accent1">
                        <a:lumMod val="75000"/>
                      </a:schemeClr>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1"/>
                  </a:ext>
                </a:extLst>
              </a:tr>
              <a:tr h="308136">
                <a:tc gridSpan="3">
                  <a:txBody>
                    <a:bodyPr/>
                    <a:lstStyle/>
                    <a:p>
                      <a:pPr algn="l">
                        <a:lnSpc>
                          <a:spcPct val="115000"/>
                        </a:lnSpc>
                        <a:spcBef>
                          <a:spcPts val="300"/>
                        </a:spcBef>
                        <a:spcAft>
                          <a:spcPts val="0"/>
                        </a:spcAft>
                      </a:pPr>
                      <a:r>
                        <a:rPr lang="en-GB" sz="1800" dirty="0">
                          <a:effectLst/>
                        </a:rPr>
                        <a:t>Deterministic base-case </a:t>
                      </a:r>
                      <a:endParaRPr lang="en-GB" sz="1800" dirty="0">
                        <a:effectLst/>
                        <a:latin typeface="Times New Roman" panose="02020603050405020304" pitchFamily="18" charset="0"/>
                        <a:ea typeface="Times New Roman" panose="02020603050405020304" pitchFamily="18" charset="0"/>
                      </a:endParaRPr>
                    </a:p>
                  </a:txBody>
                  <a:tcPr marL="35081" marR="35081" marT="0" marB="0"/>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2"/>
                  </a:ext>
                </a:extLst>
              </a:tr>
              <a:tr h="422385">
                <a:tc>
                  <a:txBody>
                    <a:bodyPr/>
                    <a:lstStyle/>
                    <a:p>
                      <a:pPr algn="r">
                        <a:lnSpc>
                          <a:spcPct val="115000"/>
                        </a:lnSpc>
                        <a:spcBef>
                          <a:spcPts val="300"/>
                        </a:spcBef>
                        <a:spcAft>
                          <a:spcPts val="900"/>
                        </a:spcAft>
                      </a:pPr>
                      <a:r>
                        <a:rPr lang="en-GB" sz="1800" kern="1200" dirty="0">
                          <a:solidFill>
                            <a:srgbClr val="000000"/>
                          </a:solidFill>
                          <a:highlight>
                            <a:srgbClr val="000000"/>
                          </a:highlight>
                          <a:latin typeface="+mn-lt"/>
                          <a:ea typeface="+mn-ea"/>
                          <a:cs typeface="+mn-cs"/>
                        </a:rPr>
                        <a:t>*********</a:t>
                      </a:r>
                      <a:endParaRPr lang="en-GB" sz="1800" b="0" dirty="0">
                        <a:solidFill>
                          <a:schemeClr val="tx1"/>
                        </a:solidFill>
                        <a:effectLst/>
                        <a:latin typeface="+mj-lt"/>
                        <a:ea typeface="Times New Roman" panose="02020603050405020304" pitchFamily="18" charset="0"/>
                      </a:endParaRPr>
                    </a:p>
                  </a:txBody>
                  <a:tcPr marL="44450" marR="44450" marT="0" marB="0">
                    <a:solidFill>
                      <a:srgbClr val="CCD3D5"/>
                    </a:solidFill>
                  </a:tcPr>
                </a:tc>
                <a:tc>
                  <a:txBody>
                    <a:bodyPr/>
                    <a:lstStyle/>
                    <a:p>
                      <a:pPr algn="r">
                        <a:lnSpc>
                          <a:spcPct val="115000"/>
                        </a:lnSpc>
                        <a:spcBef>
                          <a:spcPts val="300"/>
                        </a:spcBef>
                        <a:spcAft>
                          <a:spcPts val="900"/>
                        </a:spcAft>
                      </a:pPr>
                      <a:r>
                        <a:rPr lang="en-GB" sz="1800" dirty="0">
                          <a:effectLst/>
                          <a:latin typeface="+mj-lt"/>
                          <a:ea typeface="Times New Roman" panose="02020603050405020304" pitchFamily="18" charset="0"/>
                        </a:rPr>
                        <a:t>1.36</a:t>
                      </a:r>
                    </a:p>
                  </a:txBody>
                  <a:tcPr marL="44450" marR="44450" marT="0" marB="0"/>
                </a:tc>
                <a:tc>
                  <a:txBody>
                    <a:bodyPr/>
                    <a:lstStyle/>
                    <a:p>
                      <a:pPr algn="r">
                        <a:lnSpc>
                          <a:spcPct val="115000"/>
                        </a:lnSpc>
                        <a:spcBef>
                          <a:spcPts val="300"/>
                        </a:spcBef>
                        <a:spcAft>
                          <a:spcPts val="900"/>
                        </a:spcAft>
                      </a:pPr>
                      <a:r>
                        <a:rPr lang="en-GB" sz="1800" dirty="0">
                          <a:effectLst/>
                          <a:latin typeface="+mj-lt"/>
                          <a:ea typeface="Times New Roman" panose="02020603050405020304" pitchFamily="18" charset="0"/>
                        </a:rPr>
                        <a:t> £48,649 </a:t>
                      </a:r>
                    </a:p>
                  </a:txBody>
                  <a:tcPr marL="44450" marR="44450" marT="0" marB="0"/>
                </a:tc>
                <a:extLst>
                  <a:ext uri="{0D108BD9-81ED-4DB2-BD59-A6C34878D82A}">
                    <a16:rowId xmlns:a16="http://schemas.microsoft.com/office/drawing/2014/main" val="10003"/>
                  </a:ext>
                </a:extLst>
              </a:tr>
              <a:tr h="308136">
                <a:tc gridSpan="3">
                  <a:txBody>
                    <a:bodyPr/>
                    <a:lstStyle/>
                    <a:p>
                      <a:pPr algn="l">
                        <a:lnSpc>
                          <a:spcPct val="115000"/>
                        </a:lnSpc>
                        <a:spcBef>
                          <a:spcPts val="300"/>
                        </a:spcBef>
                        <a:spcAft>
                          <a:spcPts val="0"/>
                        </a:spcAft>
                      </a:pPr>
                      <a:r>
                        <a:rPr lang="en-GB" sz="1800" dirty="0">
                          <a:effectLst/>
                        </a:rPr>
                        <a:t>Probabilistic base-case </a:t>
                      </a:r>
                      <a:endParaRPr lang="en-GB" sz="1800" dirty="0">
                        <a:effectLst/>
                        <a:latin typeface="Times New Roman" panose="02020603050405020304" pitchFamily="18" charset="0"/>
                        <a:ea typeface="Times New Roman" panose="02020603050405020304" pitchFamily="18" charset="0"/>
                      </a:endParaRPr>
                    </a:p>
                  </a:txBody>
                  <a:tcPr marL="35081" marR="35081" marT="0" marB="0"/>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4"/>
                  </a:ext>
                </a:extLst>
              </a:tr>
              <a:tr h="422385">
                <a:tc gridSpan="2">
                  <a:txBody>
                    <a:bodyPr/>
                    <a:lstStyle/>
                    <a:p>
                      <a:pPr algn="r">
                        <a:lnSpc>
                          <a:spcPct val="115000"/>
                        </a:lnSpc>
                        <a:spcBef>
                          <a:spcPts val="300"/>
                        </a:spcBef>
                        <a:spcAft>
                          <a:spcPts val="900"/>
                        </a:spcAft>
                      </a:pPr>
                      <a:r>
                        <a:rPr lang="en-GB" sz="1800" b="0" kern="1200" dirty="0">
                          <a:solidFill>
                            <a:schemeClr val="dk1"/>
                          </a:solidFill>
                          <a:effectLst/>
                          <a:latin typeface="+mj-lt"/>
                          <a:ea typeface="Times New Roman" panose="02020603050405020304" pitchFamily="18" charset="0"/>
                          <a:cs typeface="+mn-cs"/>
                        </a:rPr>
                        <a:t>Not</a:t>
                      </a:r>
                      <a:r>
                        <a:rPr lang="en-GB" sz="1800" b="0" kern="1200" baseline="0" dirty="0">
                          <a:solidFill>
                            <a:schemeClr val="dk1"/>
                          </a:solidFill>
                          <a:effectLst/>
                          <a:latin typeface="+mj-lt"/>
                          <a:ea typeface="Times New Roman" panose="02020603050405020304" pitchFamily="18" charset="0"/>
                          <a:cs typeface="+mn-cs"/>
                        </a:rPr>
                        <a:t> provided</a:t>
                      </a:r>
                      <a:endParaRPr lang="en-GB" sz="1800" b="0" kern="1200" dirty="0">
                        <a:solidFill>
                          <a:schemeClr val="dk1"/>
                        </a:solidFill>
                        <a:effectLst/>
                        <a:latin typeface="+mj-lt"/>
                        <a:ea typeface="Times New Roman" panose="02020603050405020304" pitchFamily="18" charset="0"/>
                        <a:cs typeface="+mn-cs"/>
                      </a:endParaRPr>
                    </a:p>
                  </a:txBody>
                  <a:tcPr marL="44450" marR="44450" marT="0" marB="0">
                    <a:solidFill>
                      <a:srgbClr val="E7EAEB"/>
                    </a:solidFill>
                  </a:tcPr>
                </a:tc>
                <a:tc hMerge="1">
                  <a:txBody>
                    <a:bodyPr/>
                    <a:lstStyle/>
                    <a:p>
                      <a:pPr algn="r">
                        <a:lnSpc>
                          <a:spcPct val="115000"/>
                        </a:lnSpc>
                        <a:spcBef>
                          <a:spcPts val="300"/>
                        </a:spcBef>
                        <a:spcAft>
                          <a:spcPts val="900"/>
                        </a:spcAft>
                      </a:pPr>
                      <a:endParaRPr lang="en-GB" sz="1800" kern="1200" dirty="0">
                        <a:solidFill>
                          <a:schemeClr val="dk1"/>
                        </a:solidFill>
                        <a:effectLst/>
                        <a:latin typeface="+mj-lt"/>
                        <a:ea typeface="Times New Roman" panose="02020603050405020304" pitchFamily="18" charset="0"/>
                        <a:cs typeface="+mn-cs"/>
                      </a:endParaRPr>
                    </a:p>
                  </a:txBody>
                  <a:tcPr marL="44450" marR="44450" marT="0" marB="0">
                    <a:solidFill>
                      <a:srgbClr val="E7EAEB"/>
                    </a:solidFill>
                  </a:tcPr>
                </a:tc>
                <a:tc>
                  <a:txBody>
                    <a:bodyPr/>
                    <a:lstStyle/>
                    <a:p>
                      <a:pPr algn="r">
                        <a:lnSpc>
                          <a:spcPct val="115000"/>
                        </a:lnSpc>
                        <a:spcBef>
                          <a:spcPts val="300"/>
                        </a:spcBef>
                        <a:spcAft>
                          <a:spcPts val="900"/>
                        </a:spcAft>
                      </a:pPr>
                      <a:r>
                        <a:rPr lang="en-GB" sz="1800" kern="1200" dirty="0">
                          <a:solidFill>
                            <a:schemeClr val="dk1"/>
                          </a:solidFill>
                          <a:effectLst/>
                          <a:latin typeface="+mj-lt"/>
                          <a:ea typeface="Times New Roman" panose="02020603050405020304" pitchFamily="18" charset="0"/>
                          <a:cs typeface="+mn-cs"/>
                        </a:rPr>
                        <a:t>£ 49,290</a:t>
                      </a:r>
                    </a:p>
                  </a:txBody>
                  <a:tcPr marL="44450" marR="44450" marT="0" marB="0">
                    <a:solidFill>
                      <a:srgbClr val="E7EAEB"/>
                    </a:solidFill>
                  </a:tcPr>
                </a:tc>
                <a:extLst>
                  <a:ext uri="{0D108BD9-81ED-4DB2-BD59-A6C34878D82A}">
                    <a16:rowId xmlns:a16="http://schemas.microsoft.com/office/drawing/2014/main" val="10005"/>
                  </a:ext>
                </a:extLst>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2548685169"/>
              </p:ext>
            </p:extLst>
          </p:nvPr>
        </p:nvGraphicFramePr>
        <p:xfrm>
          <a:off x="5342890" y="4049758"/>
          <a:ext cx="4756374" cy="2275084"/>
        </p:xfrm>
        <a:graphic>
          <a:graphicData uri="http://schemas.openxmlformats.org/drawingml/2006/table">
            <a:tbl>
              <a:tblPr firstRow="1" firstCol="1" bandRow="1">
                <a:tableStyleId>{F5AB1C69-6EDB-4FF4-983F-18BD219EF322}</a:tableStyleId>
              </a:tblPr>
              <a:tblGrid>
                <a:gridCol w="1520480">
                  <a:extLst>
                    <a:ext uri="{9D8B030D-6E8A-4147-A177-3AD203B41FA5}">
                      <a16:colId xmlns:a16="http://schemas.microsoft.com/office/drawing/2014/main" val="20000"/>
                    </a:ext>
                  </a:extLst>
                </a:gridCol>
                <a:gridCol w="1450011">
                  <a:extLst>
                    <a:ext uri="{9D8B030D-6E8A-4147-A177-3AD203B41FA5}">
                      <a16:colId xmlns:a16="http://schemas.microsoft.com/office/drawing/2014/main" val="20001"/>
                    </a:ext>
                  </a:extLst>
                </a:gridCol>
                <a:gridCol w="1785883">
                  <a:extLst>
                    <a:ext uri="{9D8B030D-6E8A-4147-A177-3AD203B41FA5}">
                      <a16:colId xmlns:a16="http://schemas.microsoft.com/office/drawing/2014/main" val="20002"/>
                    </a:ext>
                  </a:extLst>
                </a:gridCol>
              </a:tblGrid>
              <a:tr h="443062">
                <a:tc>
                  <a:txBody>
                    <a:bodyPr/>
                    <a:lstStyle/>
                    <a:p>
                      <a:pPr>
                        <a:lnSpc>
                          <a:spcPct val="115000"/>
                        </a:lnSpc>
                        <a:spcBef>
                          <a:spcPts val="200"/>
                        </a:spcBef>
                        <a:spcAft>
                          <a:spcPts val="200"/>
                        </a:spcAft>
                      </a:pPr>
                      <a:r>
                        <a:rPr lang="en-GB" sz="1800" dirty="0">
                          <a:effectLst/>
                        </a:rPr>
                        <a:t>Inc. costs</a:t>
                      </a:r>
                      <a:endParaRPr lang="en-GB" sz="1800" dirty="0">
                        <a:effectLst/>
                        <a:latin typeface="Times New Roman" panose="02020603050405020304" pitchFamily="18" charset="0"/>
                        <a:ea typeface="Calibri" panose="020F0502020204030204" pitchFamily="34" charset="0"/>
                      </a:endParaRPr>
                    </a:p>
                  </a:txBody>
                  <a:tcPr marL="54126" marR="54126" marT="0" marB="0" anchor="ctr"/>
                </a:tc>
                <a:tc>
                  <a:txBody>
                    <a:bodyPr/>
                    <a:lstStyle/>
                    <a:p>
                      <a:pPr>
                        <a:lnSpc>
                          <a:spcPct val="115000"/>
                        </a:lnSpc>
                        <a:spcBef>
                          <a:spcPts val="200"/>
                        </a:spcBef>
                        <a:spcAft>
                          <a:spcPts val="200"/>
                        </a:spcAft>
                      </a:pPr>
                      <a:r>
                        <a:rPr lang="en-GB" sz="1800" dirty="0">
                          <a:effectLst/>
                        </a:rPr>
                        <a:t>Inc. QALYs</a:t>
                      </a:r>
                      <a:endParaRPr lang="en-GB" sz="1800" dirty="0">
                        <a:effectLst/>
                        <a:latin typeface="Times New Roman" panose="02020603050405020304" pitchFamily="18" charset="0"/>
                        <a:ea typeface="Calibri" panose="020F0502020204030204" pitchFamily="34" charset="0"/>
                      </a:endParaRPr>
                    </a:p>
                  </a:txBody>
                  <a:tcPr marL="54126" marR="54126" marT="0" marB="0" anchor="ctr"/>
                </a:tc>
                <a:tc>
                  <a:txBody>
                    <a:bodyPr/>
                    <a:lstStyle/>
                    <a:p>
                      <a:pPr>
                        <a:lnSpc>
                          <a:spcPct val="115000"/>
                        </a:lnSpc>
                        <a:spcBef>
                          <a:spcPts val="200"/>
                        </a:spcBef>
                        <a:spcAft>
                          <a:spcPts val="200"/>
                        </a:spcAft>
                      </a:pPr>
                      <a:r>
                        <a:rPr lang="en-GB" sz="1800" dirty="0">
                          <a:effectLst/>
                        </a:rPr>
                        <a:t>ICER (£/QALY)</a:t>
                      </a:r>
                      <a:endParaRPr lang="en-GB" sz="1800" dirty="0">
                        <a:effectLst/>
                        <a:latin typeface="Times New Roman" panose="02020603050405020304" pitchFamily="18" charset="0"/>
                        <a:ea typeface="Calibri" panose="020F0502020204030204" pitchFamily="34" charset="0"/>
                      </a:endParaRPr>
                    </a:p>
                  </a:txBody>
                  <a:tcPr marL="54126" marR="54126" marT="0" marB="0" anchor="ctr"/>
                </a:tc>
                <a:extLst>
                  <a:ext uri="{0D108BD9-81ED-4DB2-BD59-A6C34878D82A}">
                    <a16:rowId xmlns:a16="http://schemas.microsoft.com/office/drawing/2014/main" val="10000"/>
                  </a:ext>
                </a:extLst>
              </a:tr>
              <a:tr h="292231">
                <a:tc gridSpan="3">
                  <a:txBody>
                    <a:bodyPr/>
                    <a:lstStyle/>
                    <a:p>
                      <a:pPr algn="l">
                        <a:lnSpc>
                          <a:spcPct val="115000"/>
                        </a:lnSpc>
                        <a:spcBef>
                          <a:spcPts val="300"/>
                        </a:spcBef>
                        <a:spcAft>
                          <a:spcPts val="0"/>
                        </a:spcAft>
                      </a:pPr>
                      <a:r>
                        <a:rPr lang="en-GB" sz="1800" dirty="0">
                          <a:effectLst/>
                          <a:latin typeface="+mj-lt"/>
                          <a:ea typeface="Times New Roman" panose="02020603050405020304" pitchFamily="18" charset="0"/>
                        </a:rPr>
                        <a:t>5 year treatment effect</a:t>
                      </a:r>
                      <a:r>
                        <a:rPr lang="en-GB" sz="1800" baseline="0" dirty="0">
                          <a:effectLst/>
                          <a:latin typeface="+mj-lt"/>
                          <a:ea typeface="Times New Roman" panose="02020603050405020304" pitchFamily="18" charset="0"/>
                        </a:rPr>
                        <a:t> duration </a:t>
                      </a:r>
                      <a:endParaRPr lang="en-GB" sz="1800" dirty="0">
                        <a:effectLst/>
                        <a:latin typeface="+mj-lt"/>
                        <a:ea typeface="Times New Roman" panose="02020603050405020304" pitchFamily="18" charset="0"/>
                      </a:endParaRPr>
                    </a:p>
                  </a:txBody>
                  <a:tcPr marL="35081" marR="35081" marT="0" marB="0">
                    <a:solidFill>
                      <a:schemeClr val="accent1">
                        <a:lumMod val="75000"/>
                      </a:schemeClr>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1"/>
                  </a:ext>
                </a:extLst>
              </a:tr>
              <a:tr h="289934">
                <a:tc gridSpan="3">
                  <a:txBody>
                    <a:bodyPr/>
                    <a:lstStyle/>
                    <a:p>
                      <a:pPr algn="l">
                        <a:lnSpc>
                          <a:spcPct val="115000"/>
                        </a:lnSpc>
                        <a:spcBef>
                          <a:spcPts val="300"/>
                        </a:spcBef>
                        <a:spcAft>
                          <a:spcPts val="0"/>
                        </a:spcAft>
                      </a:pPr>
                      <a:r>
                        <a:rPr lang="en-GB" sz="1800" dirty="0">
                          <a:effectLst/>
                        </a:rPr>
                        <a:t>Deterministic base-case </a:t>
                      </a:r>
                      <a:endParaRPr lang="en-GB" sz="1800" dirty="0">
                        <a:effectLst/>
                        <a:latin typeface="Times New Roman" panose="02020603050405020304" pitchFamily="18" charset="0"/>
                        <a:ea typeface="Times New Roman" panose="02020603050405020304" pitchFamily="18" charset="0"/>
                      </a:endParaRPr>
                    </a:p>
                  </a:txBody>
                  <a:tcPr marL="35081" marR="35081" marT="0" marB="0"/>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2"/>
                  </a:ext>
                </a:extLst>
              </a:tr>
              <a:tr h="445122">
                <a:tc>
                  <a:txBody>
                    <a:bodyPr/>
                    <a:lstStyle/>
                    <a:p>
                      <a:pPr marL="0" algn="r" defTabSz="1043056" rtl="0" eaLnBrk="1" latinLnBrk="0" hangingPunct="1">
                        <a:lnSpc>
                          <a:spcPct val="115000"/>
                        </a:lnSpc>
                        <a:spcBef>
                          <a:spcPts val="300"/>
                        </a:spcBef>
                        <a:spcAft>
                          <a:spcPts val="900"/>
                        </a:spcAft>
                      </a:pPr>
                      <a:r>
                        <a:rPr lang="en-GB" sz="1800" kern="1200" dirty="0">
                          <a:solidFill>
                            <a:srgbClr val="000000"/>
                          </a:solidFill>
                          <a:highlight>
                            <a:srgbClr val="000000"/>
                          </a:highlight>
                          <a:latin typeface="+mn-lt"/>
                          <a:ea typeface="+mn-ea"/>
                          <a:cs typeface="+mn-cs"/>
                        </a:rPr>
                        <a:t>*********</a:t>
                      </a:r>
                      <a:endParaRPr lang="en-GB" sz="1800" b="0" u="sng" kern="1200" dirty="0">
                        <a:solidFill>
                          <a:schemeClr val="tx1"/>
                        </a:solidFill>
                        <a:effectLst/>
                        <a:highlight>
                          <a:srgbClr val="00FFFF"/>
                        </a:highlight>
                        <a:latin typeface="+mj-lt"/>
                        <a:ea typeface="Times New Roman" panose="02020603050405020304" pitchFamily="18" charset="0"/>
                        <a:cs typeface="+mn-cs"/>
                      </a:endParaRPr>
                    </a:p>
                  </a:txBody>
                  <a:tcPr marL="44450" marR="44450" marT="0" marB="0">
                    <a:solidFill>
                      <a:srgbClr val="CCD3D5"/>
                    </a:solidFill>
                  </a:tcPr>
                </a:tc>
                <a:tc>
                  <a:txBody>
                    <a:bodyPr/>
                    <a:lstStyle/>
                    <a:p>
                      <a:pPr algn="r">
                        <a:lnSpc>
                          <a:spcPct val="115000"/>
                        </a:lnSpc>
                        <a:spcBef>
                          <a:spcPts val="300"/>
                        </a:spcBef>
                        <a:spcAft>
                          <a:spcPts val="0"/>
                        </a:spcAft>
                      </a:pPr>
                      <a:r>
                        <a:rPr lang="en-GB" sz="1800" kern="1200" dirty="0">
                          <a:solidFill>
                            <a:schemeClr val="tx1"/>
                          </a:solidFill>
                          <a:effectLst/>
                          <a:latin typeface="+mn-lt"/>
                          <a:ea typeface="Times New Roman" panose="02020603050405020304" pitchFamily="18" charset="0"/>
                          <a:cs typeface="+mn-cs"/>
                        </a:rPr>
                        <a:t>1.36</a:t>
                      </a:r>
                    </a:p>
                  </a:txBody>
                  <a:tcPr marL="44450" marR="44450" marT="0" marB="0"/>
                </a:tc>
                <a:tc>
                  <a:txBody>
                    <a:bodyPr/>
                    <a:lstStyle/>
                    <a:p>
                      <a:pPr algn="r">
                        <a:lnSpc>
                          <a:spcPct val="115000"/>
                        </a:lnSpc>
                        <a:spcBef>
                          <a:spcPts val="300"/>
                        </a:spcBef>
                        <a:spcAft>
                          <a:spcPts val="0"/>
                        </a:spcAft>
                      </a:pPr>
                      <a:r>
                        <a:rPr lang="en-GB" sz="1800" dirty="0">
                          <a:effectLst/>
                          <a:latin typeface="+mj-lt"/>
                          <a:ea typeface="Times New Roman" panose="02020603050405020304" pitchFamily="18" charset="0"/>
                        </a:rPr>
                        <a:t> </a:t>
                      </a:r>
                      <a:r>
                        <a:rPr lang="en-GB" sz="1800" kern="1200" dirty="0">
                          <a:solidFill>
                            <a:schemeClr val="tx1"/>
                          </a:solidFill>
                          <a:effectLst/>
                          <a:latin typeface="+mn-lt"/>
                          <a:ea typeface="Times New Roman" panose="02020603050405020304" pitchFamily="18" charset="0"/>
                          <a:cs typeface="+mn-cs"/>
                        </a:rPr>
                        <a:t>£48,631 </a:t>
                      </a:r>
                    </a:p>
                  </a:txBody>
                  <a:tcPr marL="44450" marR="44450" marT="0" marB="0"/>
                </a:tc>
                <a:extLst>
                  <a:ext uri="{0D108BD9-81ED-4DB2-BD59-A6C34878D82A}">
                    <a16:rowId xmlns:a16="http://schemas.microsoft.com/office/drawing/2014/main" val="10003"/>
                  </a:ext>
                </a:extLst>
              </a:tr>
              <a:tr h="291661">
                <a:tc gridSpan="3">
                  <a:txBody>
                    <a:bodyPr/>
                    <a:lstStyle/>
                    <a:p>
                      <a:pPr algn="l">
                        <a:lnSpc>
                          <a:spcPct val="115000"/>
                        </a:lnSpc>
                        <a:spcBef>
                          <a:spcPts val="300"/>
                        </a:spcBef>
                        <a:spcAft>
                          <a:spcPts val="0"/>
                        </a:spcAft>
                      </a:pPr>
                      <a:r>
                        <a:rPr lang="en-GB" sz="1800" dirty="0">
                          <a:effectLst/>
                        </a:rPr>
                        <a:t>Probabilistic base-case </a:t>
                      </a:r>
                      <a:endParaRPr lang="en-GB" sz="1800" dirty="0">
                        <a:effectLst/>
                        <a:latin typeface="Times New Roman" panose="02020603050405020304" pitchFamily="18" charset="0"/>
                        <a:ea typeface="Times New Roman" panose="02020603050405020304" pitchFamily="18" charset="0"/>
                      </a:endParaRPr>
                    </a:p>
                  </a:txBody>
                  <a:tcPr marL="35081" marR="35081" marT="0" marB="0"/>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4"/>
                  </a:ext>
                </a:extLst>
              </a:tr>
              <a:tr h="440496">
                <a:tc>
                  <a:txBody>
                    <a:bodyPr/>
                    <a:lstStyle/>
                    <a:p>
                      <a:pPr marL="0" algn="r" defTabSz="1043056" rtl="0" eaLnBrk="1" latinLnBrk="0" hangingPunct="1">
                        <a:lnSpc>
                          <a:spcPct val="115000"/>
                        </a:lnSpc>
                        <a:spcBef>
                          <a:spcPts val="300"/>
                        </a:spcBef>
                        <a:spcAft>
                          <a:spcPts val="900"/>
                        </a:spcAft>
                      </a:pPr>
                      <a:r>
                        <a:rPr lang="en-GB" sz="1800" kern="1200" dirty="0">
                          <a:solidFill>
                            <a:srgbClr val="000000"/>
                          </a:solidFill>
                          <a:highlight>
                            <a:srgbClr val="000000"/>
                          </a:highlight>
                          <a:latin typeface="+mn-lt"/>
                          <a:ea typeface="+mn-ea"/>
                          <a:cs typeface="+mn-cs"/>
                        </a:rPr>
                        <a:t>*********</a:t>
                      </a:r>
                      <a:endParaRPr lang="en-GB" sz="1800" b="0" u="sng" kern="1200" dirty="0">
                        <a:solidFill>
                          <a:schemeClr val="tx1"/>
                        </a:solidFill>
                        <a:effectLst/>
                        <a:highlight>
                          <a:srgbClr val="00FFFF"/>
                        </a:highlight>
                        <a:latin typeface="+mj-lt"/>
                        <a:ea typeface="Times New Roman" panose="02020603050405020304" pitchFamily="18" charset="0"/>
                        <a:cs typeface="+mn-cs"/>
                      </a:endParaRPr>
                    </a:p>
                  </a:txBody>
                  <a:tcPr marL="44450" marR="44450" marT="0" marB="0">
                    <a:solidFill>
                      <a:srgbClr val="E7EAEB"/>
                    </a:solidFill>
                  </a:tcPr>
                </a:tc>
                <a:tc>
                  <a:txBody>
                    <a:bodyPr/>
                    <a:lstStyle/>
                    <a:p>
                      <a:pPr algn="r">
                        <a:lnSpc>
                          <a:spcPct val="115000"/>
                        </a:lnSpc>
                        <a:spcBef>
                          <a:spcPts val="300"/>
                        </a:spcBef>
                        <a:spcAft>
                          <a:spcPts val="0"/>
                        </a:spcAft>
                      </a:pPr>
                      <a:r>
                        <a:rPr lang="en-GB" sz="1800" dirty="0">
                          <a:solidFill>
                            <a:schemeClr val="tx1"/>
                          </a:solidFill>
                          <a:effectLst/>
                          <a:latin typeface="+mj-lt"/>
                          <a:ea typeface="Times New Roman" panose="02020603050405020304" pitchFamily="18" charset="0"/>
                        </a:rPr>
                        <a:t>1.38</a:t>
                      </a:r>
                    </a:p>
                  </a:txBody>
                  <a:tcPr marL="44450" marR="44450" marT="0" marB="0" anchor="ctr">
                    <a:solidFill>
                      <a:srgbClr val="E7EAEB"/>
                    </a:solidFill>
                  </a:tcPr>
                </a:tc>
                <a:tc>
                  <a:txBody>
                    <a:bodyPr/>
                    <a:lstStyle/>
                    <a:p>
                      <a:pPr algn="r">
                        <a:lnSpc>
                          <a:spcPct val="115000"/>
                        </a:lnSpc>
                        <a:spcBef>
                          <a:spcPts val="300"/>
                        </a:spcBef>
                        <a:spcAft>
                          <a:spcPts val="0"/>
                        </a:spcAft>
                      </a:pPr>
                      <a:r>
                        <a:rPr lang="en-GB" sz="1800" dirty="0">
                          <a:solidFill>
                            <a:schemeClr val="tx1"/>
                          </a:solidFill>
                          <a:effectLst/>
                          <a:latin typeface="+mj-lt"/>
                          <a:ea typeface="Times New Roman" panose="02020603050405020304" pitchFamily="18" charset="0"/>
                        </a:rPr>
                        <a:t>£48,031 </a:t>
                      </a:r>
                    </a:p>
                  </a:txBody>
                  <a:tcPr marL="44450" marR="44450" marT="0" marB="0" anchor="ctr">
                    <a:solidFill>
                      <a:srgbClr val="E7EAEB"/>
                    </a:solidFill>
                  </a:tcPr>
                </a:tc>
                <a:extLst>
                  <a:ext uri="{0D108BD9-81ED-4DB2-BD59-A6C34878D82A}">
                    <a16:rowId xmlns:a16="http://schemas.microsoft.com/office/drawing/2014/main" val="10005"/>
                  </a:ext>
                </a:extLst>
              </a:tr>
            </a:tbl>
          </a:graphicData>
        </a:graphic>
      </p:graphicFrame>
      <p:sp>
        <p:nvSpPr>
          <p:cNvPr id="10" name="Rounded Rectangle 9"/>
          <p:cNvSpPr/>
          <p:nvPr/>
        </p:nvSpPr>
        <p:spPr>
          <a:xfrm>
            <a:off x="1577886" y="6574208"/>
            <a:ext cx="7860658" cy="724921"/>
          </a:xfrm>
          <a:prstGeom prst="roundRect">
            <a:avLst/>
          </a:prstGeom>
          <a:solidFill>
            <a:schemeClr val="accent1">
              <a:lumMod val="7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800" b="1" dirty="0">
                <a:solidFill>
                  <a:schemeClr val="bg1"/>
                </a:solidFill>
              </a:rPr>
              <a:t>NB. Results do not contain commercial arrangements for durvalumab or subsequent treatments </a:t>
            </a:r>
            <a:r>
              <a:rPr lang="en-GB" sz="1800" b="1" dirty="0">
                <a:solidFill>
                  <a:schemeClr val="bg1"/>
                </a:solidFill>
                <a:sym typeface="Wingdings" panose="05000000000000000000" pitchFamily="2" charset="2"/>
              </a:rPr>
              <a:t> will be presented in Part 2</a:t>
            </a:r>
            <a:endParaRPr lang="en-GB" sz="1800" b="1" dirty="0">
              <a:solidFill>
                <a:schemeClr val="bg1"/>
              </a:solidFill>
            </a:endParaRPr>
          </a:p>
        </p:txBody>
      </p:sp>
    </p:spTree>
    <p:extLst>
      <p:ext uri="{BB962C8B-B14F-4D97-AF65-F5344CB8AC3E}">
        <p14:creationId xmlns:p14="http://schemas.microsoft.com/office/powerpoint/2010/main" val="130763191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a:t>Scenario analyses: progression-free survival &amp; treatment effect duration (deterministic)</a:t>
            </a:r>
          </a:p>
        </p:txBody>
      </p:sp>
      <p:sp>
        <p:nvSpPr>
          <p:cNvPr id="3" name="Slide Number Placeholder 2"/>
          <p:cNvSpPr>
            <a:spLocks noGrp="1"/>
          </p:cNvSpPr>
          <p:nvPr>
            <p:ph type="sldNum" sz="quarter" idx="12"/>
          </p:nvPr>
        </p:nvSpPr>
        <p:spPr/>
        <p:txBody>
          <a:bodyPr/>
          <a:lstStyle/>
          <a:p>
            <a:fld id="{DDBE135E-2566-4748-853C-8A3B78F0FB00}" type="slidenum">
              <a:rPr lang="en-GB" smtClean="0"/>
              <a:t>29</a:t>
            </a:fld>
            <a:endParaRPr lang="en-GB" dirty="0"/>
          </a:p>
        </p:txBody>
      </p:sp>
      <p:graphicFrame>
        <p:nvGraphicFramePr>
          <p:cNvPr id="8" name="Table 7"/>
          <p:cNvGraphicFramePr>
            <a:graphicFrameLocks noGrp="1"/>
          </p:cNvGraphicFramePr>
          <p:nvPr>
            <p:extLst>
              <p:ext uri="{D42A27DB-BD31-4B8C-83A1-F6EECF244321}">
                <p14:modId xmlns:p14="http://schemas.microsoft.com/office/powerpoint/2010/main" val="3489980015"/>
              </p:ext>
            </p:extLst>
          </p:nvPr>
        </p:nvGraphicFramePr>
        <p:xfrm>
          <a:off x="507999" y="1981503"/>
          <a:ext cx="9669781" cy="4486730"/>
        </p:xfrm>
        <a:graphic>
          <a:graphicData uri="http://schemas.openxmlformats.org/drawingml/2006/table">
            <a:tbl>
              <a:tblPr firstRow="1" bandRow="1">
                <a:tableStyleId>{F5AB1C69-6EDB-4FF4-983F-18BD219EF322}</a:tableStyleId>
              </a:tblPr>
              <a:tblGrid>
                <a:gridCol w="5970209">
                  <a:extLst>
                    <a:ext uri="{9D8B030D-6E8A-4147-A177-3AD203B41FA5}">
                      <a16:colId xmlns:a16="http://schemas.microsoft.com/office/drawing/2014/main" val="20000"/>
                    </a:ext>
                  </a:extLst>
                </a:gridCol>
                <a:gridCol w="1849786">
                  <a:extLst>
                    <a:ext uri="{9D8B030D-6E8A-4147-A177-3AD203B41FA5}">
                      <a16:colId xmlns:a16="http://schemas.microsoft.com/office/drawing/2014/main" val="20001"/>
                    </a:ext>
                  </a:extLst>
                </a:gridCol>
                <a:gridCol w="1849786">
                  <a:extLst>
                    <a:ext uri="{9D8B030D-6E8A-4147-A177-3AD203B41FA5}">
                      <a16:colId xmlns:a16="http://schemas.microsoft.com/office/drawing/2014/main" val="20002"/>
                    </a:ext>
                  </a:extLst>
                </a:gridCol>
              </a:tblGrid>
              <a:tr h="337142">
                <a:tc rowSpan="2">
                  <a:txBody>
                    <a:bodyPr/>
                    <a:lstStyle/>
                    <a:p>
                      <a:pPr algn="ctr"/>
                      <a:r>
                        <a:rPr lang="en-GB" sz="1700" dirty="0"/>
                        <a:t>Exploration of progression-free</a:t>
                      </a:r>
                      <a:r>
                        <a:rPr lang="en-GB" sz="1700" baseline="0" dirty="0"/>
                        <a:t> survival modelling</a:t>
                      </a:r>
                    </a:p>
                    <a:p>
                      <a:pPr algn="ctr"/>
                      <a:r>
                        <a:rPr lang="en-GB" sz="1700" b="0" baseline="0" dirty="0"/>
                        <a:t>(analyses run by NICE technical team)</a:t>
                      </a:r>
                      <a:endParaRPr lang="en-GB" sz="1700" b="0" dirty="0"/>
                    </a:p>
                  </a:txBody>
                  <a:tcPr anchor="ctr"/>
                </a:tc>
                <a:tc gridSpan="2">
                  <a:txBody>
                    <a:bodyPr/>
                    <a:lstStyle/>
                    <a:p>
                      <a:pPr algn="ctr"/>
                      <a:r>
                        <a:rPr lang="en-GB" sz="1700" i="0" dirty="0">
                          <a:solidFill>
                            <a:schemeClr val="bg1"/>
                          </a:solidFill>
                        </a:rPr>
                        <a:t> ICER (£/QALY)</a:t>
                      </a:r>
                    </a:p>
                  </a:txBody>
                  <a:tcP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3"/>
                    </a:solidFill>
                  </a:tcPr>
                </a:tc>
                <a:tc hMerge="1">
                  <a:txBody>
                    <a:bodyPr/>
                    <a:lstStyle/>
                    <a:p>
                      <a:endParaRPr lang="en-GB" sz="1800" dirty="0">
                        <a:solidFill>
                          <a:schemeClr val="bg1"/>
                        </a:solidFill>
                      </a:endParaRPr>
                    </a:p>
                  </a:txBody>
                  <a:tcP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3"/>
                    </a:solidFill>
                  </a:tcPr>
                </a:tc>
                <a:extLst>
                  <a:ext uri="{0D108BD9-81ED-4DB2-BD59-A6C34878D82A}">
                    <a16:rowId xmlns:a16="http://schemas.microsoft.com/office/drawing/2014/main" val="10000"/>
                  </a:ext>
                </a:extLst>
              </a:tr>
              <a:tr h="577983">
                <a:tc vMerge="1">
                  <a:txBody>
                    <a:bodyPr/>
                    <a:lstStyle/>
                    <a:p>
                      <a:pPr algn="ctr"/>
                      <a:endParaRPr lang="en-GB" sz="1800" dirty="0"/>
                    </a:p>
                  </a:txBody>
                  <a:tcPr/>
                </a:tc>
                <a:tc>
                  <a:txBody>
                    <a:bodyPr/>
                    <a:lstStyle/>
                    <a:p>
                      <a:pPr algn="ctr"/>
                      <a:r>
                        <a:rPr lang="en-GB" sz="1700" dirty="0">
                          <a:solidFill>
                            <a:schemeClr val="bg1"/>
                          </a:solidFill>
                        </a:rPr>
                        <a:t>3yr</a:t>
                      </a:r>
                      <a:r>
                        <a:rPr lang="en-GB" sz="1700" baseline="0" dirty="0">
                          <a:solidFill>
                            <a:schemeClr val="bg1"/>
                          </a:solidFill>
                        </a:rPr>
                        <a:t> </a:t>
                      </a:r>
                      <a:r>
                        <a:rPr lang="en-GB" sz="1700" baseline="0" dirty="0" err="1">
                          <a:solidFill>
                            <a:schemeClr val="bg1"/>
                          </a:solidFill>
                        </a:rPr>
                        <a:t>tx</a:t>
                      </a:r>
                      <a:r>
                        <a:rPr lang="en-GB" sz="1700" baseline="0" dirty="0">
                          <a:solidFill>
                            <a:schemeClr val="bg1"/>
                          </a:solidFill>
                        </a:rPr>
                        <a:t> effect duration</a:t>
                      </a:r>
                      <a:endParaRPr lang="en-GB" sz="1700" dirty="0">
                        <a:solidFill>
                          <a:schemeClr val="bg1"/>
                        </a:solidFill>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lumMod val="75000"/>
                      </a:schemeClr>
                    </a:solidFill>
                  </a:tcPr>
                </a:tc>
                <a:tc>
                  <a:txBody>
                    <a:bodyPr/>
                    <a:lstStyle/>
                    <a:p>
                      <a:pPr algn="ctr"/>
                      <a:r>
                        <a:rPr lang="en-GB" sz="1700" dirty="0">
                          <a:solidFill>
                            <a:schemeClr val="bg1"/>
                          </a:solidFill>
                        </a:rPr>
                        <a:t>5yr</a:t>
                      </a:r>
                      <a:r>
                        <a:rPr lang="en-GB" sz="1700" baseline="0" dirty="0">
                          <a:solidFill>
                            <a:schemeClr val="bg1"/>
                          </a:solidFill>
                        </a:rPr>
                        <a:t> </a:t>
                      </a:r>
                      <a:r>
                        <a:rPr lang="en-GB" sz="1700" baseline="0" dirty="0" err="1">
                          <a:solidFill>
                            <a:schemeClr val="bg1"/>
                          </a:solidFill>
                        </a:rPr>
                        <a:t>tx</a:t>
                      </a:r>
                      <a:r>
                        <a:rPr lang="en-GB" sz="1700" baseline="0" dirty="0">
                          <a:solidFill>
                            <a:schemeClr val="bg1"/>
                          </a:solidFill>
                        </a:rPr>
                        <a:t> effect duration</a:t>
                      </a:r>
                      <a:endParaRPr lang="en-GB" sz="1700" dirty="0">
                        <a:solidFill>
                          <a:schemeClr val="bg1"/>
                        </a:solidFill>
                      </a:endParaRPr>
                    </a:p>
                  </a:txBody>
                  <a:tcP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val="10001"/>
                  </a:ext>
                </a:extLst>
              </a:tr>
              <a:tr h="351606">
                <a:tc>
                  <a:txBody>
                    <a:bodyPr/>
                    <a:lstStyle/>
                    <a:p>
                      <a:r>
                        <a:rPr lang="en-GB" sz="1700" dirty="0"/>
                        <a:t>Generalised</a:t>
                      </a:r>
                      <a:r>
                        <a:rPr lang="en-GB" sz="1700" baseline="0" dirty="0"/>
                        <a:t> gamma for both arms</a:t>
                      </a:r>
                      <a:endParaRPr lang="en-GB" sz="1700" dirty="0"/>
                    </a:p>
                  </a:txBody>
                  <a:tcPr/>
                </a:tc>
                <a:tc>
                  <a:txBody>
                    <a:bodyPr/>
                    <a:lstStyle/>
                    <a:p>
                      <a:pPr algn="r"/>
                      <a:r>
                        <a:rPr lang="en-GB" sz="1700" dirty="0"/>
                        <a:t>£37,157</a:t>
                      </a:r>
                    </a:p>
                  </a:txBody>
                  <a:tcPr anchor="ctr">
                    <a:lnT w="38100" cap="flat" cmpd="sng" algn="ctr">
                      <a:solidFill>
                        <a:schemeClr val="bg1"/>
                      </a:solidFill>
                      <a:prstDash val="solid"/>
                      <a:round/>
                      <a:headEnd type="none" w="med" len="med"/>
                      <a:tailEnd type="none" w="med" len="med"/>
                    </a:lnT>
                    <a:solidFill>
                      <a:srgbClr val="E7EAEB"/>
                    </a:solidFill>
                  </a:tcPr>
                </a:tc>
                <a:tc>
                  <a:txBody>
                    <a:bodyPr/>
                    <a:lstStyle/>
                    <a:p>
                      <a:pPr algn="r"/>
                      <a:r>
                        <a:rPr lang="en-GB" sz="1700" dirty="0"/>
                        <a:t>£29,378</a:t>
                      </a:r>
                    </a:p>
                  </a:txBody>
                  <a:tcPr anchor="ctr">
                    <a:lnT w="381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0002"/>
                  </a:ext>
                </a:extLst>
              </a:tr>
              <a:tr h="369758">
                <a:tc>
                  <a:txBody>
                    <a:bodyPr/>
                    <a:lstStyle/>
                    <a:p>
                      <a:r>
                        <a:rPr lang="en-GB" sz="1700" dirty="0"/>
                        <a:t>Log-normal durvalumab</a:t>
                      </a:r>
                      <a:r>
                        <a:rPr lang="en-GB" sz="1700" baseline="0" dirty="0"/>
                        <a:t> &amp; generalised gamma </a:t>
                      </a:r>
                      <a:r>
                        <a:rPr lang="en-GB" sz="1700" baseline="0" dirty="0" err="1"/>
                        <a:t>SoC</a:t>
                      </a:r>
                      <a:r>
                        <a:rPr lang="en-GB" sz="1700" baseline="0" dirty="0"/>
                        <a:t>*</a:t>
                      </a:r>
                      <a:endParaRPr lang="en-GB" sz="1700" dirty="0"/>
                    </a:p>
                  </a:txBody>
                  <a:tcPr/>
                </a:tc>
                <a:tc>
                  <a:txBody>
                    <a:bodyPr/>
                    <a:lstStyle/>
                    <a:p>
                      <a:pPr algn="r"/>
                      <a:r>
                        <a:rPr lang="en-GB" sz="1700" dirty="0"/>
                        <a:t>£48,649</a:t>
                      </a:r>
                    </a:p>
                  </a:txBody>
                  <a:tcPr anchor="ctr"/>
                </a:tc>
                <a:tc>
                  <a:txBody>
                    <a:bodyPr/>
                    <a:lstStyle/>
                    <a:p>
                      <a:pPr algn="r"/>
                      <a:r>
                        <a:rPr lang="en-GB" sz="1700" dirty="0"/>
                        <a:t>£48,631</a:t>
                      </a:r>
                    </a:p>
                  </a:txBody>
                  <a:tcPr anchor="ctr"/>
                </a:tc>
                <a:extLst>
                  <a:ext uri="{0D108BD9-81ED-4DB2-BD59-A6C34878D82A}">
                    <a16:rowId xmlns:a16="http://schemas.microsoft.com/office/drawing/2014/main" val="10003"/>
                  </a:ext>
                </a:extLst>
              </a:tr>
              <a:tr h="351606">
                <a:tc>
                  <a:txBody>
                    <a:bodyPr/>
                    <a:lstStyle/>
                    <a:p>
                      <a:r>
                        <a:rPr lang="en-GB" sz="1700" dirty="0"/>
                        <a:t>Log-normal for both arms*</a:t>
                      </a:r>
                    </a:p>
                  </a:txBody>
                  <a:tcPr/>
                </a:tc>
                <a:tc>
                  <a:txBody>
                    <a:bodyPr/>
                    <a:lstStyle/>
                    <a:p>
                      <a:pPr algn="r"/>
                      <a:r>
                        <a:rPr lang="en-GB" sz="1700" dirty="0"/>
                        <a:t>£65,040</a:t>
                      </a:r>
                    </a:p>
                  </a:txBody>
                  <a:tcPr anchor="ctr"/>
                </a:tc>
                <a:tc>
                  <a:txBody>
                    <a:bodyPr/>
                    <a:lstStyle/>
                    <a:p>
                      <a:pPr algn="r"/>
                      <a:r>
                        <a:rPr lang="en-GB" sz="1700" dirty="0"/>
                        <a:t>£52,680</a:t>
                      </a:r>
                    </a:p>
                  </a:txBody>
                  <a:tcPr anchor="ctr"/>
                </a:tc>
                <a:extLst>
                  <a:ext uri="{0D108BD9-81ED-4DB2-BD59-A6C34878D82A}">
                    <a16:rowId xmlns:a16="http://schemas.microsoft.com/office/drawing/2014/main" val="10004"/>
                  </a:ext>
                </a:extLst>
              </a:tr>
              <a:tr h="577983">
                <a:tc>
                  <a:txBody>
                    <a:bodyPr/>
                    <a:lstStyle/>
                    <a:p>
                      <a:r>
                        <a:rPr lang="en-GB" sz="1700" dirty="0"/>
                        <a:t>Average</a:t>
                      </a:r>
                      <a:r>
                        <a:rPr lang="en-GB" sz="1700" baseline="0" dirty="0"/>
                        <a:t> of generalised gamma &amp; log-normal for both treatment arms</a:t>
                      </a:r>
                      <a:endParaRPr lang="en-GB" sz="1700" dirty="0"/>
                    </a:p>
                  </a:txBody>
                  <a:tcPr/>
                </a:tc>
                <a:tc>
                  <a:txBody>
                    <a:bodyPr/>
                    <a:lstStyle/>
                    <a:p>
                      <a:pPr algn="r"/>
                      <a:r>
                        <a:rPr lang="en-GB" sz="1700" dirty="0"/>
                        <a:t>£45,879</a:t>
                      </a:r>
                    </a:p>
                  </a:txBody>
                  <a:tcPr anchor="ctr">
                    <a:solidFill>
                      <a:srgbClr val="CCD3D5"/>
                    </a:solidFill>
                  </a:tcPr>
                </a:tc>
                <a:tc>
                  <a:txBody>
                    <a:bodyPr/>
                    <a:lstStyle/>
                    <a:p>
                      <a:pPr algn="r"/>
                      <a:r>
                        <a:rPr lang="en-GB" sz="1700" dirty="0"/>
                        <a:t>£36,579</a:t>
                      </a:r>
                    </a:p>
                  </a:txBody>
                  <a:tcPr anchor="ctr">
                    <a:solidFill>
                      <a:srgbClr val="CCD3D5"/>
                    </a:solidFill>
                  </a:tcPr>
                </a:tc>
                <a:extLst>
                  <a:ext uri="{0D108BD9-81ED-4DB2-BD59-A6C34878D82A}">
                    <a16:rowId xmlns:a16="http://schemas.microsoft.com/office/drawing/2014/main" val="10005"/>
                  </a:ext>
                </a:extLst>
              </a:tr>
              <a:tr h="577983">
                <a:tc>
                  <a:txBody>
                    <a:bodyPr/>
                    <a:lstStyle/>
                    <a:p>
                      <a:pPr algn="l"/>
                      <a:r>
                        <a:rPr lang="en-GB" sz="1700" dirty="0"/>
                        <a:t>Generalised gamma for</a:t>
                      </a:r>
                      <a:r>
                        <a:rPr lang="en-GB" sz="1700" baseline="0" dirty="0"/>
                        <a:t> both arms, patients progression-free at 5 years assumed ‘cured’</a:t>
                      </a:r>
                      <a:endParaRPr lang="en-GB" sz="1700" dirty="0"/>
                    </a:p>
                  </a:txBody>
                  <a:tcPr/>
                </a:tc>
                <a:tc>
                  <a:txBody>
                    <a:bodyPr/>
                    <a:lstStyle/>
                    <a:p>
                      <a:pPr marL="0" algn="r" defTabSz="1043056" rtl="0" eaLnBrk="1" latinLnBrk="0" hangingPunct="1">
                        <a:lnSpc>
                          <a:spcPct val="115000"/>
                        </a:lnSpc>
                        <a:spcAft>
                          <a:spcPts val="1000"/>
                        </a:spcAft>
                      </a:pPr>
                      <a:r>
                        <a:rPr lang="en-GB" sz="1700" kern="1200" dirty="0">
                          <a:solidFill>
                            <a:schemeClr val="dk1"/>
                          </a:solidFill>
                          <a:latin typeface="+mn-lt"/>
                          <a:ea typeface="+mn-ea"/>
                          <a:cs typeface="+mn-cs"/>
                        </a:rPr>
                        <a:t>£30,139</a:t>
                      </a:r>
                    </a:p>
                  </a:txBody>
                  <a:tcPr anchor="ctr"/>
                </a:tc>
                <a:tc>
                  <a:txBody>
                    <a:bodyPr/>
                    <a:lstStyle/>
                    <a:p>
                      <a:pPr marL="0" marR="0" lvl="0" indent="0" algn="r" defTabSz="1043056" rtl="0" eaLnBrk="1" fontAlgn="auto" latinLnBrk="0" hangingPunct="1">
                        <a:lnSpc>
                          <a:spcPct val="115000"/>
                        </a:lnSpc>
                        <a:spcBef>
                          <a:spcPts val="0"/>
                        </a:spcBef>
                        <a:spcAft>
                          <a:spcPts val="1000"/>
                        </a:spcAft>
                        <a:buClrTx/>
                        <a:buSzTx/>
                        <a:buFontTx/>
                        <a:buNone/>
                        <a:tabLst/>
                        <a:defRPr/>
                      </a:pPr>
                      <a:r>
                        <a:rPr lang="en-GB" sz="1700" kern="1200" dirty="0">
                          <a:solidFill>
                            <a:schemeClr val="dk1"/>
                          </a:solidFill>
                          <a:latin typeface="+mn-lt"/>
                          <a:ea typeface="+mn-ea"/>
                          <a:cs typeface="+mn-cs"/>
                        </a:rPr>
                        <a:t>£23,210</a:t>
                      </a:r>
                    </a:p>
                  </a:txBody>
                  <a:tcPr anchor="ctr"/>
                </a:tc>
                <a:extLst>
                  <a:ext uri="{0D108BD9-81ED-4DB2-BD59-A6C34878D82A}">
                    <a16:rowId xmlns:a16="http://schemas.microsoft.com/office/drawing/2014/main" val="10006"/>
                  </a:ext>
                </a:extLst>
              </a:tr>
              <a:tr h="577983">
                <a:tc>
                  <a:txBody>
                    <a:bodyPr/>
                    <a:lstStyle/>
                    <a:p>
                      <a:pPr marL="0" marR="0" lvl="0" indent="0" algn="l" defTabSz="1043056" rtl="0" eaLnBrk="1" fontAlgn="auto" latinLnBrk="0" hangingPunct="1">
                        <a:lnSpc>
                          <a:spcPct val="100000"/>
                        </a:lnSpc>
                        <a:spcBef>
                          <a:spcPts val="0"/>
                        </a:spcBef>
                        <a:spcAft>
                          <a:spcPts val="0"/>
                        </a:spcAft>
                        <a:buClrTx/>
                        <a:buSzTx/>
                        <a:buFontTx/>
                        <a:buNone/>
                        <a:tabLst/>
                        <a:defRPr/>
                      </a:pPr>
                      <a:r>
                        <a:rPr lang="en-GB" sz="1700" dirty="0"/>
                        <a:t>Generalised gamma for</a:t>
                      </a:r>
                      <a:r>
                        <a:rPr lang="en-GB" sz="1700" baseline="0" dirty="0"/>
                        <a:t> both arms, patients progression-free at 10 years assumed ‘cured’</a:t>
                      </a:r>
                      <a:endParaRPr lang="en-GB" sz="1700" dirty="0"/>
                    </a:p>
                  </a:txBody>
                  <a:tcPr/>
                </a:tc>
                <a:tc>
                  <a:txBody>
                    <a:bodyPr/>
                    <a:lstStyle/>
                    <a:p>
                      <a:pPr marL="0" algn="r" defTabSz="1043056" rtl="0" eaLnBrk="1" latinLnBrk="0" hangingPunct="1">
                        <a:lnSpc>
                          <a:spcPct val="115000"/>
                        </a:lnSpc>
                        <a:spcAft>
                          <a:spcPts val="1000"/>
                        </a:spcAft>
                      </a:pPr>
                      <a:r>
                        <a:rPr lang="en-GB" sz="1700" kern="1200" dirty="0">
                          <a:solidFill>
                            <a:schemeClr val="dk1"/>
                          </a:solidFill>
                          <a:latin typeface="+mn-lt"/>
                          <a:ea typeface="+mn-ea"/>
                          <a:cs typeface="+mn-cs"/>
                        </a:rPr>
                        <a:t>£36,164</a:t>
                      </a:r>
                    </a:p>
                  </a:txBody>
                  <a:tcPr anchor="ctr"/>
                </a:tc>
                <a:tc>
                  <a:txBody>
                    <a:bodyPr/>
                    <a:lstStyle/>
                    <a:p>
                      <a:pPr marL="0" algn="r" defTabSz="1043056" rtl="0" eaLnBrk="1" latinLnBrk="0" hangingPunct="1">
                        <a:lnSpc>
                          <a:spcPct val="115000"/>
                        </a:lnSpc>
                        <a:spcAft>
                          <a:spcPts val="1000"/>
                        </a:spcAft>
                      </a:pPr>
                      <a:r>
                        <a:rPr lang="en-GB" sz="1700" kern="1200" dirty="0">
                          <a:solidFill>
                            <a:schemeClr val="dk1"/>
                          </a:solidFill>
                          <a:latin typeface="+mn-lt"/>
                          <a:ea typeface="+mn-ea"/>
                          <a:cs typeface="+mn-cs"/>
                        </a:rPr>
                        <a:t>£28,488</a:t>
                      </a:r>
                    </a:p>
                  </a:txBody>
                  <a:tcPr anchor="ctr"/>
                </a:tc>
                <a:extLst>
                  <a:ext uri="{0D108BD9-81ED-4DB2-BD59-A6C34878D82A}">
                    <a16:rowId xmlns:a16="http://schemas.microsoft.com/office/drawing/2014/main" val="10007"/>
                  </a:ext>
                </a:extLst>
              </a:tr>
              <a:tr h="577983">
                <a:tc>
                  <a:txBody>
                    <a:bodyPr/>
                    <a:lstStyle/>
                    <a:p>
                      <a:pPr algn="l"/>
                      <a:r>
                        <a:rPr lang="en-GB" sz="1700" dirty="0"/>
                        <a:t>Mixture</a:t>
                      </a:r>
                      <a:r>
                        <a:rPr lang="en-GB" sz="1700" baseline="0" dirty="0"/>
                        <a:t> c</a:t>
                      </a:r>
                      <a:r>
                        <a:rPr lang="en-GB" sz="1700" dirty="0"/>
                        <a:t>ure rate model with log-normal for both arms</a:t>
                      </a:r>
                      <a:r>
                        <a:rPr lang="en-GB" sz="1700" baseline="0" dirty="0"/>
                        <a:t> (implies </a:t>
                      </a:r>
                      <a:r>
                        <a:rPr lang="en-GB" sz="1800" kern="1200" dirty="0">
                          <a:solidFill>
                            <a:srgbClr val="000000"/>
                          </a:solidFill>
                          <a:highlight>
                            <a:srgbClr val="000000"/>
                          </a:highlight>
                          <a:latin typeface="+mn-lt"/>
                          <a:ea typeface="+mn-ea"/>
                          <a:cs typeface="+mn-cs"/>
                        </a:rPr>
                        <a:t>*******</a:t>
                      </a:r>
                      <a:r>
                        <a:rPr lang="en-GB" sz="1800" kern="1200" baseline="0" dirty="0">
                          <a:solidFill>
                            <a:srgbClr val="000000"/>
                          </a:solidFill>
                          <a:highlight>
                            <a:srgbClr val="000000"/>
                          </a:highlight>
                          <a:latin typeface="+mn-lt"/>
                          <a:ea typeface="+mn-ea"/>
                          <a:cs typeface="+mn-cs"/>
                        </a:rPr>
                        <a:t> </a:t>
                      </a:r>
                      <a:r>
                        <a:rPr lang="en-GB" sz="1700" baseline="0" dirty="0"/>
                        <a:t>durvalumab &amp; </a:t>
                      </a:r>
                      <a:r>
                        <a:rPr lang="en-GB" sz="1600" kern="1200" dirty="0">
                          <a:solidFill>
                            <a:srgbClr val="000000"/>
                          </a:solidFill>
                          <a:highlight>
                            <a:srgbClr val="000000"/>
                          </a:highlight>
                          <a:latin typeface="+mn-lt"/>
                          <a:ea typeface="+mn-ea"/>
                          <a:cs typeface="+mn-cs"/>
                        </a:rPr>
                        <a:t>******* </a:t>
                      </a:r>
                      <a:r>
                        <a:rPr lang="en-GB" sz="1700" baseline="0" dirty="0" err="1"/>
                        <a:t>SoC</a:t>
                      </a:r>
                      <a:r>
                        <a:rPr lang="en-GB" sz="1700" dirty="0"/>
                        <a:t> ‘cured’)</a:t>
                      </a:r>
                    </a:p>
                  </a:txBody>
                  <a:tcPr/>
                </a:tc>
                <a:tc>
                  <a:txBody>
                    <a:bodyPr/>
                    <a:lstStyle/>
                    <a:p>
                      <a:pPr algn="r"/>
                      <a:r>
                        <a:rPr lang="en-GB" sz="1700" dirty="0"/>
                        <a:t>£31,275</a:t>
                      </a:r>
                    </a:p>
                  </a:txBody>
                  <a:tcPr anchor="ctr"/>
                </a:tc>
                <a:tc>
                  <a:txBody>
                    <a:bodyPr/>
                    <a:lstStyle/>
                    <a:p>
                      <a:pPr algn="r"/>
                      <a:r>
                        <a:rPr lang="en-GB" sz="1700" dirty="0"/>
                        <a:t>£29,260</a:t>
                      </a:r>
                    </a:p>
                  </a:txBody>
                  <a:tcPr anchor="ctr"/>
                </a:tc>
                <a:extLst>
                  <a:ext uri="{0D108BD9-81ED-4DB2-BD59-A6C34878D82A}">
                    <a16:rowId xmlns:a16="http://schemas.microsoft.com/office/drawing/2014/main" val="10008"/>
                  </a:ext>
                </a:extLst>
              </a:tr>
            </a:tbl>
          </a:graphicData>
        </a:graphic>
      </p:graphicFrame>
      <p:sp>
        <p:nvSpPr>
          <p:cNvPr id="13" name="Rectangle 12"/>
          <p:cNvSpPr/>
          <p:nvPr/>
        </p:nvSpPr>
        <p:spPr>
          <a:xfrm>
            <a:off x="8440449" y="6865137"/>
            <a:ext cx="1918403" cy="463949"/>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600" dirty="0">
                <a:solidFill>
                  <a:schemeClr val="tx1"/>
                </a:solidFill>
              </a:rPr>
              <a:t>*Hazard cap applied where appropriate </a:t>
            </a:r>
            <a:r>
              <a:rPr lang="en-GB" sz="1600" i="1" dirty="0">
                <a:solidFill>
                  <a:schemeClr val="tx1"/>
                </a:solidFill>
              </a:rPr>
              <a:t> </a:t>
            </a:r>
          </a:p>
        </p:txBody>
      </p:sp>
      <p:sp>
        <p:nvSpPr>
          <p:cNvPr id="6" name="Rectangle 5"/>
          <p:cNvSpPr/>
          <p:nvPr/>
        </p:nvSpPr>
        <p:spPr>
          <a:xfrm>
            <a:off x="508000" y="1562724"/>
            <a:ext cx="9669780" cy="593404"/>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200" dirty="0">
                <a:solidFill>
                  <a:schemeClr val="accent3"/>
                </a:solidFill>
              </a:rPr>
              <a:t>Based on ERG &amp; technical report preferred utility values </a:t>
            </a:r>
            <a:endParaRPr lang="en-GB" sz="2200" dirty="0">
              <a:solidFill>
                <a:schemeClr val="tx1"/>
              </a:solidFill>
            </a:endParaRPr>
          </a:p>
          <a:p>
            <a:r>
              <a:rPr lang="en-GB" sz="2200" dirty="0">
                <a:solidFill>
                  <a:schemeClr val="tx1"/>
                </a:solidFill>
              </a:rPr>
              <a:t> </a:t>
            </a:r>
          </a:p>
        </p:txBody>
      </p:sp>
      <p:sp>
        <p:nvSpPr>
          <p:cNvPr id="7" name="Rounded Rectangle 6"/>
          <p:cNvSpPr/>
          <p:nvPr/>
        </p:nvSpPr>
        <p:spPr>
          <a:xfrm>
            <a:off x="1412559" y="6585310"/>
            <a:ext cx="6846818" cy="559653"/>
          </a:xfrm>
          <a:prstGeom prst="roundRect">
            <a:avLst/>
          </a:prstGeom>
          <a:solidFill>
            <a:schemeClr val="accent1">
              <a:lumMod val="7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a:solidFill>
                  <a:schemeClr val="bg1"/>
                </a:solidFill>
              </a:rPr>
              <a:t>NB. Results do not contain commercial arrangements for durvalumab or subsequent treatments </a:t>
            </a:r>
            <a:r>
              <a:rPr lang="en-GB" sz="1600" b="1" dirty="0">
                <a:solidFill>
                  <a:schemeClr val="bg1"/>
                </a:solidFill>
                <a:sym typeface="Wingdings" panose="05000000000000000000" pitchFamily="2" charset="2"/>
              </a:rPr>
              <a:t> will be presented in Part 2</a:t>
            </a:r>
            <a:endParaRPr lang="en-GB" sz="1600" b="1" dirty="0">
              <a:solidFill>
                <a:schemeClr val="bg1"/>
              </a:solidFill>
            </a:endParaRPr>
          </a:p>
        </p:txBody>
      </p:sp>
      <p:sp>
        <p:nvSpPr>
          <p:cNvPr id="9" name="Rectangle 8"/>
          <p:cNvSpPr/>
          <p:nvPr/>
        </p:nvSpPr>
        <p:spPr>
          <a:xfrm>
            <a:off x="1747427" y="7215296"/>
            <a:ext cx="6177082" cy="268422"/>
          </a:xfrm>
          <a:prstGeom prst="rect">
            <a:avLst/>
          </a:prstGeom>
          <a:solidFill>
            <a:schemeClr val="accent3"/>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i="1" dirty="0"/>
              <a:t>Updated after committee meeting to correct factual inaccuracy </a:t>
            </a:r>
          </a:p>
        </p:txBody>
      </p:sp>
    </p:spTree>
    <p:extLst>
      <p:ext uri="{BB962C8B-B14F-4D97-AF65-F5344CB8AC3E}">
        <p14:creationId xmlns:p14="http://schemas.microsoft.com/office/powerpoint/2010/main" val="24211362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a:t>Durvalumab (</a:t>
            </a:r>
            <a:r>
              <a:rPr lang="en-GB" sz="3200" dirty="0" err="1"/>
              <a:t>Imfinzi</a:t>
            </a:r>
            <a:r>
              <a:rPr lang="en-GB" sz="3200" dirty="0"/>
              <a:t>, AstraZeneca)</a:t>
            </a:r>
          </a:p>
        </p:txBody>
      </p:sp>
      <p:sp>
        <p:nvSpPr>
          <p:cNvPr id="4" name="Slide Number Placeholder 3"/>
          <p:cNvSpPr>
            <a:spLocks noGrp="1"/>
          </p:cNvSpPr>
          <p:nvPr>
            <p:ph type="sldNum" sz="quarter" idx="12"/>
          </p:nvPr>
        </p:nvSpPr>
        <p:spPr/>
        <p:txBody>
          <a:bodyPr/>
          <a:lstStyle/>
          <a:p>
            <a:fld id="{532824D6-1CC4-45B0-B658-13A760FABFFA}" type="slidenum">
              <a:rPr lang="en-GB" smtClean="0"/>
              <a:pPr/>
              <a:t>3</a:t>
            </a:fld>
            <a:endParaRPr lang="en-GB"/>
          </a:p>
        </p:txBody>
      </p:sp>
      <p:graphicFrame>
        <p:nvGraphicFramePr>
          <p:cNvPr id="6" name="Content Placeholder 5"/>
          <p:cNvGraphicFramePr>
            <a:graphicFrameLocks noGrp="1"/>
          </p:cNvGraphicFramePr>
          <p:nvPr>
            <p:ph sz="quarter" idx="10"/>
            <p:extLst>
              <p:ext uri="{D42A27DB-BD31-4B8C-83A1-F6EECF244321}">
                <p14:modId xmlns:p14="http://schemas.microsoft.com/office/powerpoint/2010/main" val="1781659239"/>
              </p:ext>
            </p:extLst>
          </p:nvPr>
        </p:nvGraphicFramePr>
        <p:xfrm>
          <a:off x="508000" y="1336241"/>
          <a:ext cx="9551290" cy="5476999"/>
        </p:xfrm>
        <a:graphic>
          <a:graphicData uri="http://schemas.openxmlformats.org/drawingml/2006/table">
            <a:tbl>
              <a:tblPr firstCol="1" bandRow="1">
                <a:tableStyleId>{F5AB1C69-6EDB-4FF4-983F-18BD219EF322}</a:tableStyleId>
              </a:tblPr>
              <a:tblGrid>
                <a:gridCol w="2802191">
                  <a:extLst>
                    <a:ext uri="{9D8B030D-6E8A-4147-A177-3AD203B41FA5}">
                      <a16:colId xmlns:a16="http://schemas.microsoft.com/office/drawing/2014/main" val="20000"/>
                    </a:ext>
                  </a:extLst>
                </a:gridCol>
                <a:gridCol w="6749099">
                  <a:extLst>
                    <a:ext uri="{9D8B030D-6E8A-4147-A177-3AD203B41FA5}">
                      <a16:colId xmlns:a16="http://schemas.microsoft.com/office/drawing/2014/main" val="20001"/>
                    </a:ext>
                  </a:extLst>
                </a:gridCol>
              </a:tblGrid>
              <a:tr h="907351">
                <a:tc>
                  <a:txBody>
                    <a:bodyPr/>
                    <a:lstStyle/>
                    <a:p>
                      <a:r>
                        <a:rPr lang="en-GB" sz="2000" dirty="0">
                          <a:latin typeface="Arial" panose="020B0604020202020204" pitchFamily="34" charset="0"/>
                          <a:cs typeface="Arial" panose="020B0604020202020204" pitchFamily="34" charset="0"/>
                        </a:rPr>
                        <a:t>Description of technology</a:t>
                      </a:r>
                    </a:p>
                  </a:txBody>
                  <a:tcPr marL="100817" marR="100817" marT="50408" marB="50408"/>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altLang="en-US" sz="2000" u="none" strike="noStrike" kern="1200" cap="none" normalizeH="0" baseline="0" dirty="0">
                          <a:ln>
                            <a:noFill/>
                          </a:ln>
                          <a:solidFill>
                            <a:schemeClr val="dk1"/>
                          </a:solidFill>
                          <a:effectLst/>
                          <a:latin typeface="Arial" panose="020B0604020202020204" pitchFamily="34" charset="0"/>
                          <a:ea typeface="+mn-ea"/>
                          <a:cs typeface="Arial" panose="020B0604020202020204" pitchFamily="34" charset="0"/>
                        </a:rPr>
                        <a:t>Human monoclonal antibody that targets the ‘programmed death ligand-1’ (PD-L1) protein. Durvalumab blocks PD-L1 interaction with both PD-1 and CD80 on T cells, countering the tumour's immune-evading tactics and activating the immune system to attack the cancer. </a:t>
                      </a:r>
                    </a:p>
                  </a:txBody>
                  <a:tcPr marL="100817" marR="100817" marT="50408" marB="50408"/>
                </a:tc>
                <a:extLst>
                  <a:ext uri="{0D108BD9-81ED-4DB2-BD59-A6C34878D82A}">
                    <a16:rowId xmlns:a16="http://schemas.microsoft.com/office/drawing/2014/main" val="10000"/>
                  </a:ext>
                </a:extLst>
              </a:tr>
              <a:tr h="907351">
                <a:tc>
                  <a:txBody>
                    <a:bodyPr/>
                    <a:lstStyle/>
                    <a:p>
                      <a:r>
                        <a:rPr lang="en-GB" sz="2000" dirty="0">
                          <a:latin typeface="Arial" panose="020B0604020202020204" pitchFamily="34" charset="0"/>
                          <a:cs typeface="Arial" panose="020B0604020202020204" pitchFamily="34" charset="0"/>
                        </a:rPr>
                        <a:t>Marketing</a:t>
                      </a:r>
                      <a:r>
                        <a:rPr lang="en-GB" sz="2000" baseline="0" dirty="0">
                          <a:latin typeface="Arial" panose="020B0604020202020204" pitchFamily="34" charset="0"/>
                          <a:cs typeface="Arial" panose="020B0604020202020204" pitchFamily="34" charset="0"/>
                        </a:rPr>
                        <a:t> authorisation</a:t>
                      </a:r>
                      <a:endParaRPr lang="en-GB" sz="2000" dirty="0">
                        <a:latin typeface="Arial" panose="020B0604020202020204" pitchFamily="34" charset="0"/>
                        <a:cs typeface="Arial" panose="020B0604020202020204" pitchFamily="34" charset="0"/>
                      </a:endParaRPr>
                    </a:p>
                  </a:txBody>
                  <a:tcPr marL="100817" marR="100817" marT="50408" marB="50408"/>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altLang="en-US" sz="2000" u="none" strike="noStrike" kern="1200" cap="none" normalizeH="0" baseline="0" dirty="0">
                          <a:ln>
                            <a:noFill/>
                          </a:ln>
                          <a:solidFill>
                            <a:schemeClr val="dk1"/>
                          </a:solidFill>
                          <a:effectLst/>
                          <a:latin typeface="Arial" panose="020B0604020202020204" pitchFamily="34" charset="0"/>
                          <a:ea typeface="+mn-ea"/>
                          <a:cs typeface="Arial" panose="020B0604020202020204" pitchFamily="34" charset="0"/>
                        </a:rPr>
                        <a:t>[Durvalumab] as monotherapy is indicated for the treatment of locally advanced, </a:t>
                      </a:r>
                      <a:r>
                        <a:rPr kumimoji="0" lang="en-GB" altLang="en-US" sz="2000" u="none" strike="noStrike" kern="1200" cap="none" normalizeH="0" baseline="0" dirty="0" err="1">
                          <a:ln>
                            <a:noFill/>
                          </a:ln>
                          <a:solidFill>
                            <a:schemeClr val="dk1"/>
                          </a:solidFill>
                          <a:effectLst/>
                          <a:latin typeface="Arial" panose="020B0604020202020204" pitchFamily="34" charset="0"/>
                          <a:ea typeface="+mn-ea"/>
                          <a:cs typeface="Arial" panose="020B0604020202020204" pitchFamily="34" charset="0"/>
                        </a:rPr>
                        <a:t>unresectable</a:t>
                      </a:r>
                      <a:r>
                        <a:rPr kumimoji="0" lang="en-GB" altLang="en-US" sz="2000" u="none" strike="noStrike" kern="1200" cap="none" normalizeH="0" baseline="0" dirty="0">
                          <a:ln>
                            <a:noFill/>
                          </a:ln>
                          <a:solidFill>
                            <a:schemeClr val="dk1"/>
                          </a:solidFill>
                          <a:effectLst/>
                          <a:latin typeface="Arial" panose="020B0604020202020204" pitchFamily="34" charset="0"/>
                          <a:ea typeface="+mn-ea"/>
                          <a:cs typeface="Arial" panose="020B0604020202020204" pitchFamily="34" charset="0"/>
                        </a:rPr>
                        <a:t> non-small cell lung cancer (NSCLC) in adults whose tumours express PD-L1 on ≥ 1% of tumour cells and whose disease has not progressed following platinum-based </a:t>
                      </a:r>
                      <a:r>
                        <a:rPr kumimoji="0" lang="en-GB" altLang="en-US" sz="2000" u="none" strike="noStrike" kern="1200" cap="none" normalizeH="0" baseline="0" dirty="0" err="1">
                          <a:ln>
                            <a:noFill/>
                          </a:ln>
                          <a:solidFill>
                            <a:schemeClr val="dk1"/>
                          </a:solidFill>
                          <a:effectLst/>
                          <a:latin typeface="Arial" panose="020B0604020202020204" pitchFamily="34" charset="0"/>
                          <a:ea typeface="+mn-ea"/>
                          <a:cs typeface="Arial" panose="020B0604020202020204" pitchFamily="34" charset="0"/>
                        </a:rPr>
                        <a:t>chemoradiation</a:t>
                      </a:r>
                      <a:r>
                        <a:rPr kumimoji="0" lang="en-GB" altLang="en-US" sz="2000" u="none" strike="noStrike" kern="1200" cap="none" normalizeH="0" baseline="0" dirty="0">
                          <a:ln>
                            <a:noFill/>
                          </a:ln>
                          <a:solidFill>
                            <a:schemeClr val="dk1"/>
                          </a:solidFill>
                          <a:effectLst/>
                          <a:latin typeface="Arial" panose="020B0604020202020204" pitchFamily="34" charset="0"/>
                          <a:ea typeface="+mn-ea"/>
                          <a:cs typeface="Arial" panose="020B0604020202020204" pitchFamily="34" charset="0"/>
                        </a:rPr>
                        <a:t> therapy.</a:t>
                      </a:r>
                    </a:p>
                  </a:txBody>
                  <a:tcPr marL="100817" marR="100817" marT="50408" marB="50408"/>
                </a:tc>
                <a:extLst>
                  <a:ext uri="{0D108BD9-81ED-4DB2-BD59-A6C34878D82A}">
                    <a16:rowId xmlns:a16="http://schemas.microsoft.com/office/drawing/2014/main" val="10001"/>
                  </a:ext>
                </a:extLst>
              </a:tr>
              <a:tr h="907351">
                <a:tc>
                  <a:txBody>
                    <a:bodyPr/>
                    <a:lstStyle/>
                    <a:p>
                      <a:r>
                        <a:rPr lang="en-GB" sz="2000" dirty="0">
                          <a:latin typeface="Arial" panose="020B0604020202020204" pitchFamily="34" charset="0"/>
                          <a:cs typeface="Arial" panose="020B0604020202020204" pitchFamily="34" charset="0"/>
                        </a:rPr>
                        <a:t>Dosage and administration</a:t>
                      </a:r>
                    </a:p>
                  </a:txBody>
                  <a:tcPr marL="100817" marR="100817" marT="50408" marB="50408"/>
                </a:tc>
                <a:tc>
                  <a:txBody>
                    <a:bodyPr/>
                    <a:lstStyle/>
                    <a:p>
                      <a:r>
                        <a:rPr kumimoji="0" lang="en-GB" sz="2000" u="none" strike="noStrike" kern="1200" cap="none" normalizeH="0" baseline="0">
                          <a:ln>
                            <a:noFill/>
                          </a:ln>
                          <a:solidFill>
                            <a:schemeClr val="dk1"/>
                          </a:solidFill>
                          <a:effectLst/>
                          <a:latin typeface="Arial" panose="020B0604020202020204" pitchFamily="34" charset="0"/>
                          <a:ea typeface="+mn-ea"/>
                          <a:cs typeface="Arial" panose="020B0604020202020204" pitchFamily="34" charset="0"/>
                        </a:rPr>
                        <a:t>10 mg/kg administered as an intravenous infusion over 60 minutes every two weeks.</a:t>
                      </a:r>
                      <a:endParaRPr kumimoji="0" lang="en-GB" sz="2000" u="none" strike="noStrike" kern="1200" cap="none" normalizeH="0" baseline="0" dirty="0">
                        <a:ln>
                          <a:noFill/>
                        </a:ln>
                        <a:solidFill>
                          <a:schemeClr val="dk1"/>
                        </a:solidFill>
                        <a:effectLst/>
                        <a:latin typeface="Arial" panose="020B0604020202020204" pitchFamily="34" charset="0"/>
                        <a:ea typeface="+mn-ea"/>
                        <a:cs typeface="Arial" panose="020B0604020202020204" pitchFamily="34" charset="0"/>
                      </a:endParaRPr>
                    </a:p>
                  </a:txBody>
                  <a:tcPr marL="100817" marR="100817" marT="50408" marB="50408"/>
                </a:tc>
                <a:extLst>
                  <a:ext uri="{0D108BD9-81ED-4DB2-BD59-A6C34878D82A}">
                    <a16:rowId xmlns:a16="http://schemas.microsoft.com/office/drawing/2014/main" val="10002"/>
                  </a:ext>
                </a:extLst>
              </a:tr>
              <a:tr h="907351">
                <a:tc>
                  <a:txBody>
                    <a:bodyPr/>
                    <a:lstStyle/>
                    <a:p>
                      <a:r>
                        <a:rPr lang="en-GB" sz="2000" dirty="0">
                          <a:latin typeface="Arial" panose="020B0604020202020204" pitchFamily="34" charset="0"/>
                          <a:cs typeface="Arial" panose="020B0604020202020204" pitchFamily="34" charset="0"/>
                        </a:rPr>
                        <a:t>Stopping</a:t>
                      </a:r>
                      <a:r>
                        <a:rPr lang="en-GB" sz="2000" baseline="0" dirty="0">
                          <a:latin typeface="Arial" panose="020B0604020202020204" pitchFamily="34" charset="0"/>
                          <a:cs typeface="Arial" panose="020B0604020202020204" pitchFamily="34" charset="0"/>
                        </a:rPr>
                        <a:t> rule</a:t>
                      </a:r>
                      <a:endParaRPr lang="en-GB" sz="2000" dirty="0">
                        <a:latin typeface="Arial" panose="020B0604020202020204" pitchFamily="34" charset="0"/>
                        <a:cs typeface="Arial" panose="020B0604020202020204" pitchFamily="34" charset="0"/>
                      </a:endParaRPr>
                    </a:p>
                  </a:txBody>
                  <a:tcPr marL="100817" marR="100817" marT="50408" marB="50408"/>
                </a:tc>
                <a:tc>
                  <a:txBody>
                    <a:bodyPr/>
                    <a:lstStyle/>
                    <a:p>
                      <a:r>
                        <a:rPr lang="en-GB" sz="2000" dirty="0">
                          <a:latin typeface="Arial" panose="020B0604020202020204" pitchFamily="34" charset="0"/>
                          <a:cs typeface="Arial" panose="020B0604020202020204" pitchFamily="34" charset="0"/>
                        </a:rPr>
                        <a:t>Summary product characteristics =</a:t>
                      </a:r>
                      <a:r>
                        <a:rPr lang="en-GB" sz="2000" baseline="0" dirty="0">
                          <a:latin typeface="Arial" panose="020B0604020202020204" pitchFamily="34" charset="0"/>
                          <a:cs typeface="Arial" panose="020B0604020202020204" pitchFamily="34" charset="0"/>
                        </a:rPr>
                        <a:t> </a:t>
                      </a:r>
                      <a:r>
                        <a:rPr lang="en-GB" sz="2000" dirty="0">
                          <a:latin typeface="Arial" panose="020B0604020202020204" pitchFamily="34" charset="0"/>
                          <a:cs typeface="Arial" panose="020B0604020202020204" pitchFamily="34" charset="0"/>
                        </a:rPr>
                        <a:t>Treatment until disease progression or unacceptable toxicity, or a maximum of 12 months.</a:t>
                      </a:r>
                    </a:p>
                  </a:txBody>
                  <a:tcPr marL="100817" marR="100817" marT="50408" marB="50408"/>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24909156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a:t>Scenario analysis: adjustment for sequential CRT</a:t>
            </a:r>
          </a:p>
        </p:txBody>
      </p:sp>
      <p:sp>
        <p:nvSpPr>
          <p:cNvPr id="3" name="Slide Number Placeholder 2"/>
          <p:cNvSpPr>
            <a:spLocks noGrp="1"/>
          </p:cNvSpPr>
          <p:nvPr>
            <p:ph type="sldNum" sz="quarter" idx="12"/>
          </p:nvPr>
        </p:nvSpPr>
        <p:spPr/>
        <p:txBody>
          <a:bodyPr/>
          <a:lstStyle/>
          <a:p>
            <a:fld id="{DDBE135E-2566-4748-853C-8A3B78F0FB00}" type="slidenum">
              <a:rPr lang="en-GB" smtClean="0"/>
              <a:t>30</a:t>
            </a:fld>
            <a:endParaRPr lang="en-GB" dirty="0"/>
          </a:p>
        </p:txBody>
      </p:sp>
      <p:sp>
        <p:nvSpPr>
          <p:cNvPr id="7" name="Content Placeholder 6"/>
          <p:cNvSpPr>
            <a:spLocks noGrp="1"/>
          </p:cNvSpPr>
          <p:nvPr>
            <p:ph sz="quarter" idx="10"/>
          </p:nvPr>
        </p:nvSpPr>
        <p:spPr>
          <a:xfrm>
            <a:off x="507999" y="1033669"/>
            <a:ext cx="9669780" cy="5444103"/>
          </a:xfrm>
        </p:spPr>
        <p:txBody>
          <a:bodyPr/>
          <a:lstStyle/>
          <a:p>
            <a:pPr marL="4763" indent="0">
              <a:buNone/>
            </a:pPr>
            <a:r>
              <a:rPr lang="en-GB" sz="1800" b="1" dirty="0">
                <a:solidFill>
                  <a:schemeClr val="accent3"/>
                </a:solidFill>
              </a:rPr>
              <a:t>Key assumptions:</a:t>
            </a:r>
          </a:p>
          <a:p>
            <a:pPr>
              <a:spcBef>
                <a:spcPts val="600"/>
              </a:spcBef>
            </a:pPr>
            <a:r>
              <a:rPr lang="en-GB" sz="1800" dirty="0"/>
              <a:t>Log-normal extrapolation of durvalumab, generalised gamma extrapolation of </a:t>
            </a:r>
            <a:r>
              <a:rPr lang="en-GB" sz="1800" dirty="0" err="1"/>
              <a:t>SoC</a:t>
            </a:r>
            <a:endParaRPr lang="en-GB" sz="1800" dirty="0"/>
          </a:p>
          <a:p>
            <a:pPr>
              <a:spcBef>
                <a:spcPts val="600"/>
              </a:spcBef>
            </a:pPr>
            <a:r>
              <a:rPr lang="en-GB" sz="1800" dirty="0"/>
              <a:t>Hazard ‘cap’ applied so risk of progression in durvalumab never exceeds </a:t>
            </a:r>
            <a:r>
              <a:rPr lang="en-GB" sz="1800" dirty="0" err="1"/>
              <a:t>SoC</a:t>
            </a:r>
            <a:endParaRPr lang="en-GB" sz="1800" dirty="0"/>
          </a:p>
          <a:p>
            <a:r>
              <a:rPr lang="en-GB" sz="1800" dirty="0"/>
              <a:t>HR of 0.9 applied to PACIFIC data to reflect performance of sequential CRT cohort (HR taken from </a:t>
            </a:r>
            <a:r>
              <a:rPr lang="en-GB" sz="1800" dirty="0" err="1"/>
              <a:t>Auperin</a:t>
            </a:r>
            <a:r>
              <a:rPr lang="en-GB" sz="1800" dirty="0"/>
              <a:t> et al. (2010) meta-analysis)</a:t>
            </a:r>
          </a:p>
          <a:p>
            <a:pPr marL="4763" indent="0">
              <a:buNone/>
            </a:pPr>
            <a:r>
              <a:rPr lang="en-GB" sz="1800" b="1" dirty="0">
                <a:solidFill>
                  <a:schemeClr val="accent3"/>
                </a:solidFill>
              </a:rPr>
              <a:t>Scenarios:</a:t>
            </a:r>
          </a:p>
          <a:p>
            <a:r>
              <a:rPr lang="en-GB" sz="1800" dirty="0"/>
              <a:t>Utility values from PACIFIC with treatment-related decrement (tech. report &amp; ERG preferred)</a:t>
            </a:r>
          </a:p>
          <a:p>
            <a:r>
              <a:rPr lang="en-GB" sz="1800" dirty="0"/>
              <a:t>Utility values from literature with treatment-related decrement applied (progression-free: 0.73 for </a:t>
            </a:r>
            <a:r>
              <a:rPr lang="en-GB" sz="1800" dirty="0" err="1"/>
              <a:t>SoC</a:t>
            </a:r>
            <a:r>
              <a:rPr lang="en-GB" sz="1800" dirty="0"/>
              <a:t> &amp; 0.706 for </a:t>
            </a:r>
            <a:r>
              <a:rPr lang="en-GB" sz="1800" dirty="0" err="1"/>
              <a:t>durv</a:t>
            </a:r>
            <a:r>
              <a:rPr lang="en-GB" sz="1800" dirty="0"/>
              <a:t>, progressed: 0.67 for both) </a:t>
            </a:r>
            <a:endParaRPr lang="en-GB" sz="1800" dirty="0">
              <a:sym typeface="Wingdings" panose="05000000000000000000" pitchFamily="2" charset="2"/>
            </a:endParaRPr>
          </a:p>
          <a:p>
            <a:r>
              <a:rPr lang="en-GB" sz="1800" dirty="0">
                <a:sym typeface="Wingdings" panose="05000000000000000000" pitchFamily="2" charset="2"/>
              </a:rPr>
              <a:t>Literature based values explored as are lower than trial utilities, and may better reflect sequential CRT cohort (as this cohort has worse prognosis at baseline)</a:t>
            </a:r>
            <a:endParaRPr lang="en-GB" sz="1800" dirty="0"/>
          </a:p>
          <a:p>
            <a:endParaRPr lang="en-GB" sz="1800" dirty="0"/>
          </a:p>
          <a:p>
            <a:endParaRPr lang="en-GB" sz="1800" dirty="0"/>
          </a:p>
        </p:txBody>
      </p:sp>
      <p:graphicFrame>
        <p:nvGraphicFramePr>
          <p:cNvPr id="8" name="Table 7"/>
          <p:cNvGraphicFramePr>
            <a:graphicFrameLocks noGrp="1"/>
          </p:cNvGraphicFramePr>
          <p:nvPr>
            <p:extLst>
              <p:ext uri="{D42A27DB-BD31-4B8C-83A1-F6EECF244321}">
                <p14:modId xmlns:p14="http://schemas.microsoft.com/office/powerpoint/2010/main" val="164032207"/>
              </p:ext>
            </p:extLst>
          </p:nvPr>
        </p:nvGraphicFramePr>
        <p:xfrm>
          <a:off x="962469" y="4948364"/>
          <a:ext cx="8760839" cy="1416132"/>
        </p:xfrm>
        <a:graphic>
          <a:graphicData uri="http://schemas.openxmlformats.org/drawingml/2006/table">
            <a:tbl>
              <a:tblPr firstRow="1" firstCol="1" bandRow="1" bandCol="1">
                <a:tableStyleId>{F5AB1C69-6EDB-4FF4-983F-18BD219EF322}</a:tableStyleId>
              </a:tblPr>
              <a:tblGrid>
                <a:gridCol w="1298739">
                  <a:extLst>
                    <a:ext uri="{9D8B030D-6E8A-4147-A177-3AD203B41FA5}">
                      <a16:colId xmlns:a16="http://schemas.microsoft.com/office/drawing/2014/main" val="20000"/>
                    </a:ext>
                  </a:extLst>
                </a:gridCol>
                <a:gridCol w="3731050">
                  <a:extLst>
                    <a:ext uri="{9D8B030D-6E8A-4147-A177-3AD203B41FA5}">
                      <a16:colId xmlns:a16="http://schemas.microsoft.com/office/drawing/2014/main" val="20001"/>
                    </a:ext>
                  </a:extLst>
                </a:gridCol>
                <a:gridCol w="3731050">
                  <a:extLst>
                    <a:ext uri="{9D8B030D-6E8A-4147-A177-3AD203B41FA5}">
                      <a16:colId xmlns:a16="http://schemas.microsoft.com/office/drawing/2014/main" val="20002"/>
                    </a:ext>
                  </a:extLst>
                </a:gridCol>
              </a:tblGrid>
              <a:tr h="259538">
                <a:tc rowSpan="2">
                  <a:txBody>
                    <a:bodyPr/>
                    <a:lstStyle/>
                    <a:p>
                      <a:pPr>
                        <a:lnSpc>
                          <a:spcPct val="115000"/>
                        </a:lnSpc>
                        <a:spcBef>
                          <a:spcPts val="200"/>
                        </a:spcBef>
                        <a:spcAft>
                          <a:spcPts val="200"/>
                        </a:spcAft>
                      </a:pPr>
                      <a:r>
                        <a:rPr lang="en-GB" sz="1800" b="1" kern="1200" dirty="0">
                          <a:solidFill>
                            <a:schemeClr val="lt1"/>
                          </a:solidFill>
                          <a:effectLst/>
                          <a:latin typeface="+mn-lt"/>
                          <a:ea typeface="+mn-ea"/>
                          <a:cs typeface="+mn-cs"/>
                        </a:rPr>
                        <a:t>Utilities</a:t>
                      </a:r>
                    </a:p>
                  </a:txBody>
                  <a:tcPr marL="54126" marR="54126" marT="0" marB="0" anchor="ctr"/>
                </a:tc>
                <a:tc gridSpan="2">
                  <a:txBody>
                    <a:bodyPr/>
                    <a:lstStyle/>
                    <a:p>
                      <a:pPr algn="ctr">
                        <a:lnSpc>
                          <a:spcPct val="115000"/>
                        </a:lnSpc>
                        <a:spcBef>
                          <a:spcPts val="200"/>
                        </a:spcBef>
                        <a:spcAft>
                          <a:spcPts val="200"/>
                        </a:spcAft>
                      </a:pPr>
                      <a:r>
                        <a:rPr lang="en-GB" sz="1800" dirty="0">
                          <a:effectLst/>
                        </a:rPr>
                        <a:t>Deterministic ICER (£/QALY)</a:t>
                      </a:r>
                      <a:endParaRPr lang="en-GB" sz="1800" dirty="0">
                        <a:effectLst/>
                        <a:latin typeface="Times New Roman" panose="02020603050405020304" pitchFamily="18" charset="0"/>
                        <a:ea typeface="Calibri" panose="020F0502020204030204" pitchFamily="34" charset="0"/>
                      </a:endParaRPr>
                    </a:p>
                  </a:txBody>
                  <a:tcPr marL="54126" marR="54126" marT="0" marB="0" anchor="ctr"/>
                </a:tc>
                <a:tc hMerge="1">
                  <a:txBody>
                    <a:bodyPr/>
                    <a:lstStyle/>
                    <a:p>
                      <a:pPr>
                        <a:lnSpc>
                          <a:spcPct val="115000"/>
                        </a:lnSpc>
                        <a:spcBef>
                          <a:spcPts val="200"/>
                        </a:spcBef>
                        <a:spcAft>
                          <a:spcPts val="200"/>
                        </a:spcAft>
                      </a:pPr>
                      <a:endParaRPr lang="en-GB" sz="1800" dirty="0">
                        <a:effectLst/>
                        <a:latin typeface="Times New Roman" panose="02020603050405020304" pitchFamily="18" charset="0"/>
                        <a:ea typeface="Calibri" panose="020F0502020204030204" pitchFamily="34" charset="0"/>
                      </a:endParaRPr>
                    </a:p>
                  </a:txBody>
                  <a:tcPr marL="54126" marR="54126" marT="0" marB="0" anchor="ctr"/>
                </a:tc>
                <a:extLst>
                  <a:ext uri="{0D108BD9-81ED-4DB2-BD59-A6C34878D82A}">
                    <a16:rowId xmlns:a16="http://schemas.microsoft.com/office/drawing/2014/main" val="10000"/>
                  </a:ext>
                </a:extLst>
              </a:tr>
              <a:tr h="301684">
                <a:tc vMerge="1">
                  <a:txBody>
                    <a:bodyPr/>
                    <a:lstStyle/>
                    <a:p>
                      <a:pPr algn="l">
                        <a:lnSpc>
                          <a:spcPct val="115000"/>
                        </a:lnSpc>
                        <a:spcBef>
                          <a:spcPts val="300"/>
                        </a:spcBef>
                        <a:spcAft>
                          <a:spcPts val="0"/>
                        </a:spcAft>
                      </a:pPr>
                      <a:endParaRPr lang="en-GB" sz="1800" dirty="0">
                        <a:effectLst/>
                        <a:latin typeface="+mj-lt"/>
                        <a:ea typeface="Times New Roman" panose="02020603050405020304" pitchFamily="18" charset="0"/>
                      </a:endParaRPr>
                    </a:p>
                  </a:txBody>
                  <a:tcPr marL="35081" marR="35081" marT="0" marB="0">
                    <a:solidFill>
                      <a:schemeClr val="bg2"/>
                    </a:solidFill>
                  </a:tcPr>
                </a:tc>
                <a:tc>
                  <a:txBody>
                    <a:bodyPr/>
                    <a:lstStyle/>
                    <a:p>
                      <a:pPr algn="ctr">
                        <a:lnSpc>
                          <a:spcPct val="115000"/>
                        </a:lnSpc>
                        <a:spcBef>
                          <a:spcPts val="300"/>
                        </a:spcBef>
                        <a:spcAft>
                          <a:spcPts val="0"/>
                        </a:spcAft>
                      </a:pPr>
                      <a:r>
                        <a:rPr lang="en-GB" sz="1800" dirty="0">
                          <a:solidFill>
                            <a:schemeClr val="bg1"/>
                          </a:solidFill>
                          <a:effectLst/>
                          <a:latin typeface="+mj-lt"/>
                          <a:ea typeface="Times New Roman" panose="02020603050405020304" pitchFamily="18" charset="0"/>
                        </a:rPr>
                        <a:t>3 year treatment effect</a:t>
                      </a:r>
                      <a:r>
                        <a:rPr lang="en-GB" sz="1800" baseline="0" dirty="0">
                          <a:solidFill>
                            <a:schemeClr val="bg1"/>
                          </a:solidFill>
                          <a:effectLst/>
                          <a:latin typeface="+mj-lt"/>
                          <a:ea typeface="Times New Roman" panose="02020603050405020304" pitchFamily="18" charset="0"/>
                        </a:rPr>
                        <a:t> duration </a:t>
                      </a:r>
                      <a:endParaRPr lang="en-GB" sz="1800" dirty="0">
                        <a:solidFill>
                          <a:schemeClr val="bg1"/>
                        </a:solidFill>
                        <a:effectLst/>
                        <a:latin typeface="+mj-lt"/>
                        <a:ea typeface="Times New Roman" panose="02020603050405020304" pitchFamily="18" charset="0"/>
                      </a:endParaRPr>
                    </a:p>
                  </a:txBody>
                  <a:tcPr marL="35081" marR="35081" marT="0" marB="0">
                    <a:solidFill>
                      <a:schemeClr val="accent1">
                        <a:lumMod val="75000"/>
                      </a:schemeClr>
                    </a:solidFill>
                  </a:tcPr>
                </a:tc>
                <a:tc>
                  <a:txBody>
                    <a:bodyPr/>
                    <a:lstStyle/>
                    <a:p>
                      <a:pPr marL="0" marR="0" lvl="0" indent="0" algn="ctr" defTabSz="1043056" rtl="0" eaLnBrk="1" fontAlgn="auto" latinLnBrk="0" hangingPunct="1">
                        <a:lnSpc>
                          <a:spcPct val="115000"/>
                        </a:lnSpc>
                        <a:spcBef>
                          <a:spcPts val="300"/>
                        </a:spcBef>
                        <a:spcAft>
                          <a:spcPts val="0"/>
                        </a:spcAft>
                        <a:buClrTx/>
                        <a:buSzTx/>
                        <a:buFontTx/>
                        <a:buNone/>
                        <a:tabLst/>
                        <a:defRPr/>
                      </a:pPr>
                      <a:r>
                        <a:rPr lang="en-GB" sz="1800" kern="1200" dirty="0">
                          <a:solidFill>
                            <a:schemeClr val="bg1"/>
                          </a:solidFill>
                          <a:effectLst/>
                          <a:latin typeface="+mn-lt"/>
                          <a:ea typeface="Times New Roman" panose="02020603050405020304" pitchFamily="18" charset="0"/>
                          <a:cs typeface="+mn-cs"/>
                        </a:rPr>
                        <a:t>5 year treatment effect</a:t>
                      </a:r>
                      <a:r>
                        <a:rPr lang="en-GB" sz="1800" kern="1200" baseline="0" dirty="0">
                          <a:solidFill>
                            <a:schemeClr val="bg1"/>
                          </a:solidFill>
                          <a:effectLst/>
                          <a:latin typeface="+mn-lt"/>
                          <a:ea typeface="Times New Roman" panose="02020603050405020304" pitchFamily="18" charset="0"/>
                          <a:cs typeface="+mn-cs"/>
                        </a:rPr>
                        <a:t> duration </a:t>
                      </a:r>
                      <a:endParaRPr lang="en-GB" sz="1800" kern="1200" dirty="0">
                        <a:solidFill>
                          <a:schemeClr val="bg1"/>
                        </a:solidFill>
                        <a:effectLst/>
                        <a:latin typeface="+mn-lt"/>
                        <a:ea typeface="Times New Roman" panose="02020603050405020304" pitchFamily="18" charset="0"/>
                        <a:cs typeface="+mn-cs"/>
                      </a:endParaRPr>
                    </a:p>
                  </a:txBody>
                  <a:tcPr marL="35081" marR="35081" marT="0" marB="0">
                    <a:solidFill>
                      <a:schemeClr val="accent1">
                        <a:lumMod val="75000"/>
                      </a:schemeClr>
                    </a:solidFill>
                  </a:tcPr>
                </a:tc>
                <a:extLst>
                  <a:ext uri="{0D108BD9-81ED-4DB2-BD59-A6C34878D82A}">
                    <a16:rowId xmlns:a16="http://schemas.microsoft.com/office/drawing/2014/main" val="10001"/>
                  </a:ext>
                </a:extLst>
              </a:tr>
              <a:tr h="392598">
                <a:tc>
                  <a:txBody>
                    <a:bodyPr/>
                    <a:lstStyle/>
                    <a:p>
                      <a:pPr algn="l">
                        <a:lnSpc>
                          <a:spcPct val="115000"/>
                        </a:lnSpc>
                        <a:spcBef>
                          <a:spcPts val="300"/>
                        </a:spcBef>
                        <a:spcAft>
                          <a:spcPts val="900"/>
                        </a:spcAft>
                      </a:pPr>
                      <a:r>
                        <a:rPr lang="en-GB" sz="1800" b="1" dirty="0">
                          <a:solidFill>
                            <a:schemeClr val="bg1"/>
                          </a:solidFill>
                          <a:effectLst/>
                          <a:latin typeface="+mj-lt"/>
                          <a:ea typeface="Times New Roman" panose="02020603050405020304" pitchFamily="18" charset="0"/>
                        </a:rPr>
                        <a:t>PACIFIC</a:t>
                      </a:r>
                    </a:p>
                  </a:txBody>
                  <a:tcPr marL="44450" marR="44450" marT="0" marB="0">
                    <a:solidFill>
                      <a:schemeClr val="bg2"/>
                    </a:solidFill>
                  </a:tcPr>
                </a:tc>
                <a:tc>
                  <a:txBody>
                    <a:bodyPr/>
                    <a:lstStyle/>
                    <a:p>
                      <a:pPr algn="r">
                        <a:lnSpc>
                          <a:spcPct val="115000"/>
                        </a:lnSpc>
                        <a:spcBef>
                          <a:spcPts val="300"/>
                        </a:spcBef>
                        <a:spcAft>
                          <a:spcPts val="900"/>
                        </a:spcAft>
                      </a:pPr>
                      <a:r>
                        <a:rPr lang="en-GB" sz="1800" u="none" kern="1200" dirty="0">
                          <a:solidFill>
                            <a:schemeClr val="dk1"/>
                          </a:solidFill>
                          <a:effectLst/>
                          <a:latin typeface="+mn-lt"/>
                          <a:ea typeface="+mn-ea"/>
                          <a:cs typeface="+mn-cs"/>
                        </a:rPr>
                        <a:t>£ 52,193</a:t>
                      </a:r>
                      <a:endParaRPr lang="en-GB" sz="1800" u="none" dirty="0">
                        <a:effectLst/>
                        <a:latin typeface="+mj-lt"/>
                        <a:ea typeface="Times New Roman" panose="02020603050405020304" pitchFamily="18" charset="0"/>
                      </a:endParaRPr>
                    </a:p>
                  </a:txBody>
                  <a:tcPr marL="44450" marR="44450" marT="0" marB="0" anchor="ctr"/>
                </a:tc>
                <a:tc>
                  <a:txBody>
                    <a:bodyPr/>
                    <a:lstStyle/>
                    <a:p>
                      <a:pPr algn="r">
                        <a:lnSpc>
                          <a:spcPct val="115000"/>
                        </a:lnSpc>
                        <a:spcBef>
                          <a:spcPts val="300"/>
                        </a:spcBef>
                        <a:spcAft>
                          <a:spcPts val="900"/>
                        </a:spcAft>
                      </a:pPr>
                      <a:r>
                        <a:rPr lang="en-GB" sz="1800" u="none" kern="1200" dirty="0">
                          <a:solidFill>
                            <a:schemeClr val="dk1"/>
                          </a:solidFill>
                          <a:effectLst/>
                          <a:latin typeface="+mn-lt"/>
                          <a:ea typeface="+mn-ea"/>
                          <a:cs typeface="+mn-cs"/>
                        </a:rPr>
                        <a:t>£ 52,175</a:t>
                      </a:r>
                      <a:endParaRPr lang="en-GB" sz="1800" u="none" dirty="0">
                        <a:effectLst/>
                        <a:latin typeface="+mj-lt"/>
                        <a:ea typeface="Times New Roman" panose="02020603050405020304" pitchFamily="18" charset="0"/>
                      </a:endParaRPr>
                    </a:p>
                  </a:txBody>
                  <a:tcPr marL="44450" marR="44450" marT="0" marB="0" anchor="ctr">
                    <a:solidFill>
                      <a:srgbClr val="E7EAEB"/>
                    </a:solidFill>
                  </a:tcPr>
                </a:tc>
                <a:extLst>
                  <a:ext uri="{0D108BD9-81ED-4DB2-BD59-A6C34878D82A}">
                    <a16:rowId xmlns:a16="http://schemas.microsoft.com/office/drawing/2014/main" val="10002"/>
                  </a:ext>
                </a:extLst>
              </a:tr>
              <a:tr h="392598">
                <a:tc>
                  <a:txBody>
                    <a:bodyPr/>
                    <a:lstStyle/>
                    <a:p>
                      <a:pPr algn="l">
                        <a:lnSpc>
                          <a:spcPct val="115000"/>
                        </a:lnSpc>
                        <a:spcBef>
                          <a:spcPts val="300"/>
                        </a:spcBef>
                        <a:spcAft>
                          <a:spcPts val="900"/>
                        </a:spcAft>
                      </a:pPr>
                      <a:r>
                        <a:rPr lang="en-GB" sz="1800" b="1" dirty="0">
                          <a:solidFill>
                            <a:schemeClr val="bg1"/>
                          </a:solidFill>
                          <a:effectLst/>
                          <a:latin typeface="+mj-lt"/>
                          <a:ea typeface="Times New Roman" panose="02020603050405020304" pitchFamily="18" charset="0"/>
                        </a:rPr>
                        <a:t>Literature</a:t>
                      </a:r>
                    </a:p>
                  </a:txBody>
                  <a:tcPr marL="44450" marR="44450" marT="0" marB="0">
                    <a:solidFill>
                      <a:schemeClr val="bg2"/>
                    </a:solidFill>
                  </a:tcPr>
                </a:tc>
                <a:tc>
                  <a:txBody>
                    <a:bodyPr/>
                    <a:lstStyle/>
                    <a:p>
                      <a:pPr algn="r">
                        <a:lnSpc>
                          <a:spcPct val="115000"/>
                        </a:lnSpc>
                        <a:spcBef>
                          <a:spcPts val="300"/>
                        </a:spcBef>
                        <a:spcAft>
                          <a:spcPts val="900"/>
                        </a:spcAft>
                      </a:pPr>
                      <a:r>
                        <a:rPr lang="en-GB" sz="1800" u="none" kern="1200" dirty="0">
                          <a:solidFill>
                            <a:schemeClr val="dk1"/>
                          </a:solidFill>
                          <a:effectLst/>
                          <a:latin typeface="+mn-lt"/>
                          <a:ea typeface="+mn-ea"/>
                          <a:cs typeface="+mn-cs"/>
                        </a:rPr>
                        <a:t>£ 58,156</a:t>
                      </a:r>
                      <a:endParaRPr lang="en-GB" sz="1800" u="none" dirty="0">
                        <a:effectLst/>
                        <a:latin typeface="+mj-lt"/>
                        <a:ea typeface="Times New Roman" panose="02020603050405020304" pitchFamily="18" charset="0"/>
                      </a:endParaRPr>
                    </a:p>
                  </a:txBody>
                  <a:tcPr marL="44450" marR="44450" marT="0" marB="0" anchor="ctr">
                    <a:solidFill>
                      <a:srgbClr val="E7EAEB"/>
                    </a:solidFill>
                  </a:tcPr>
                </a:tc>
                <a:tc>
                  <a:txBody>
                    <a:bodyPr/>
                    <a:lstStyle/>
                    <a:p>
                      <a:pPr algn="r">
                        <a:lnSpc>
                          <a:spcPct val="115000"/>
                        </a:lnSpc>
                        <a:spcBef>
                          <a:spcPts val="300"/>
                        </a:spcBef>
                        <a:spcAft>
                          <a:spcPts val="900"/>
                        </a:spcAft>
                      </a:pPr>
                      <a:r>
                        <a:rPr lang="en-GB" sz="1800" u="none" kern="1200" dirty="0">
                          <a:solidFill>
                            <a:schemeClr val="dk1"/>
                          </a:solidFill>
                          <a:effectLst/>
                          <a:latin typeface="+mn-lt"/>
                          <a:ea typeface="+mn-ea"/>
                          <a:cs typeface="+mn-cs"/>
                        </a:rPr>
                        <a:t>£ 58,135</a:t>
                      </a:r>
                      <a:endParaRPr lang="en-GB" sz="1800" u="none" dirty="0">
                        <a:effectLst/>
                        <a:latin typeface="+mj-lt"/>
                        <a:ea typeface="Times New Roman" panose="02020603050405020304" pitchFamily="18" charset="0"/>
                      </a:endParaRPr>
                    </a:p>
                  </a:txBody>
                  <a:tcPr marL="44450" marR="44450" marT="0" marB="0" anchor="ctr"/>
                </a:tc>
                <a:extLst>
                  <a:ext uri="{0D108BD9-81ED-4DB2-BD59-A6C34878D82A}">
                    <a16:rowId xmlns:a16="http://schemas.microsoft.com/office/drawing/2014/main" val="10003"/>
                  </a:ext>
                </a:extLst>
              </a:tr>
            </a:tbl>
          </a:graphicData>
        </a:graphic>
      </p:graphicFrame>
      <p:sp>
        <p:nvSpPr>
          <p:cNvPr id="9" name="Rounded Rectangle 8"/>
          <p:cNvSpPr/>
          <p:nvPr/>
        </p:nvSpPr>
        <p:spPr>
          <a:xfrm>
            <a:off x="1697156" y="6695281"/>
            <a:ext cx="7860658" cy="724921"/>
          </a:xfrm>
          <a:prstGeom prst="roundRect">
            <a:avLst/>
          </a:prstGeom>
          <a:solidFill>
            <a:schemeClr val="accent1">
              <a:lumMod val="7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800" b="1" dirty="0">
                <a:solidFill>
                  <a:schemeClr val="bg1"/>
                </a:solidFill>
              </a:rPr>
              <a:t>NB. Results do not contain commercial arrangements for durvalumab or subsequent treatments </a:t>
            </a:r>
            <a:r>
              <a:rPr lang="en-GB" sz="1800" b="1" dirty="0">
                <a:solidFill>
                  <a:schemeClr val="bg1"/>
                </a:solidFill>
                <a:sym typeface="Wingdings" panose="05000000000000000000" pitchFamily="2" charset="2"/>
              </a:rPr>
              <a:t> will be presented in Part 2</a:t>
            </a:r>
            <a:endParaRPr lang="en-GB" sz="1800" b="1" dirty="0">
              <a:solidFill>
                <a:schemeClr val="bg1"/>
              </a:solidFill>
            </a:endParaRPr>
          </a:p>
        </p:txBody>
      </p:sp>
    </p:spTree>
    <p:extLst>
      <p:ext uri="{BB962C8B-B14F-4D97-AF65-F5344CB8AC3E}">
        <p14:creationId xmlns:p14="http://schemas.microsoft.com/office/powerpoint/2010/main" val="125898244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a:t>Key issues</a:t>
            </a:r>
            <a:endParaRPr lang="en-GB" sz="3200" strike="sngStrike" dirty="0">
              <a:solidFill>
                <a:srgbClr val="FF0000"/>
              </a:solidFill>
            </a:endParaRPr>
          </a:p>
        </p:txBody>
      </p:sp>
      <p:sp>
        <p:nvSpPr>
          <p:cNvPr id="3" name="Slide Number Placeholder 2"/>
          <p:cNvSpPr>
            <a:spLocks noGrp="1"/>
          </p:cNvSpPr>
          <p:nvPr>
            <p:ph type="sldNum" sz="quarter" idx="12"/>
          </p:nvPr>
        </p:nvSpPr>
        <p:spPr/>
        <p:txBody>
          <a:bodyPr/>
          <a:lstStyle/>
          <a:p>
            <a:fld id="{DDBE135E-2566-4748-853C-8A3B78F0FB00}" type="slidenum">
              <a:rPr lang="en-GB" smtClean="0"/>
              <a:t>31</a:t>
            </a:fld>
            <a:endParaRPr lang="en-GB" dirty="0"/>
          </a:p>
        </p:txBody>
      </p:sp>
      <p:sp>
        <p:nvSpPr>
          <p:cNvPr id="9" name="Content Placeholder 3"/>
          <p:cNvSpPr>
            <a:spLocks noGrp="1"/>
          </p:cNvSpPr>
          <p:nvPr>
            <p:ph sz="quarter" idx="10"/>
          </p:nvPr>
        </p:nvSpPr>
        <p:spPr>
          <a:xfrm>
            <a:off x="508000" y="1486178"/>
            <a:ext cx="9669780" cy="5444103"/>
          </a:xfrm>
        </p:spPr>
        <p:txBody>
          <a:bodyPr/>
          <a:lstStyle/>
          <a:p>
            <a:r>
              <a:rPr lang="en-GB" sz="2000" b="1" dirty="0">
                <a:solidFill>
                  <a:schemeClr val="accent3"/>
                </a:solidFill>
              </a:rPr>
              <a:t>Trial generalisability: </a:t>
            </a:r>
            <a:r>
              <a:rPr lang="en-GB" sz="2000" dirty="0"/>
              <a:t>Is PACIFIC generalisable to the NHS population in England?</a:t>
            </a:r>
          </a:p>
          <a:p>
            <a:pPr lvl="1"/>
            <a:r>
              <a:rPr lang="en-GB" sz="2000" dirty="0"/>
              <a:t>If not, can this be resolved with data collection or adjustment to hazards used in the model? </a:t>
            </a:r>
          </a:p>
          <a:p>
            <a:r>
              <a:rPr lang="en-GB" sz="2000" b="1" dirty="0">
                <a:solidFill>
                  <a:schemeClr val="accent3"/>
                </a:solidFill>
              </a:rPr>
              <a:t>Treatment effect duration: </a:t>
            </a:r>
            <a:r>
              <a:rPr lang="en-GB" sz="2000" dirty="0"/>
              <a:t>Is the likely treatment effect duration 3 or 5 years?</a:t>
            </a:r>
          </a:p>
          <a:p>
            <a:r>
              <a:rPr lang="en-GB" sz="2000" b="1" dirty="0">
                <a:solidFill>
                  <a:schemeClr val="accent3"/>
                </a:solidFill>
              </a:rPr>
              <a:t>Progression-free survival: </a:t>
            </a:r>
            <a:r>
              <a:rPr lang="en-GB" sz="2000" dirty="0"/>
              <a:t>Is a log-normal extrapolation of durvalumab appropriate?</a:t>
            </a:r>
            <a:endParaRPr lang="en-GB" sz="2000" b="1" dirty="0">
              <a:solidFill>
                <a:schemeClr val="accent3"/>
              </a:solidFill>
            </a:endParaRPr>
          </a:p>
          <a:p>
            <a:r>
              <a:rPr lang="en-GB" sz="2000" b="1" dirty="0">
                <a:solidFill>
                  <a:schemeClr val="accent3"/>
                </a:solidFill>
              </a:rPr>
              <a:t>Utility values: </a:t>
            </a:r>
            <a:r>
              <a:rPr lang="en-GB" sz="2000" dirty="0"/>
              <a:t>Are the utility values from PACIFIC with treatment-related decrement applied appropriate? </a:t>
            </a:r>
          </a:p>
          <a:p>
            <a:r>
              <a:rPr lang="en-GB" sz="2000" b="1" dirty="0">
                <a:solidFill>
                  <a:schemeClr val="accent3"/>
                </a:solidFill>
              </a:rPr>
              <a:t>End of life: </a:t>
            </a:r>
            <a:r>
              <a:rPr lang="en-GB" sz="2000" dirty="0"/>
              <a:t>Does durvalumab meet NICE’s end of life criteria?</a:t>
            </a:r>
          </a:p>
          <a:p>
            <a:r>
              <a:rPr lang="en-GB" sz="2000" b="1" dirty="0">
                <a:solidFill>
                  <a:schemeClr val="accent3"/>
                </a:solidFill>
              </a:rPr>
              <a:t>Cancer Drugs Fund: </a:t>
            </a:r>
            <a:r>
              <a:rPr lang="en-GB" sz="2000" dirty="0"/>
              <a:t>Does durvalumab meet the criteria for inclusion in the CDF?</a:t>
            </a:r>
          </a:p>
          <a:p>
            <a:r>
              <a:rPr lang="en-GB" sz="2000" b="1" dirty="0">
                <a:solidFill>
                  <a:schemeClr val="accent3"/>
                </a:solidFill>
              </a:rPr>
              <a:t>Innovation: </a:t>
            </a:r>
            <a:r>
              <a:rPr lang="en-GB" sz="2000" dirty="0"/>
              <a:t>Are there any benefits of durvalumab not captured in the QALY?</a:t>
            </a:r>
          </a:p>
          <a:p>
            <a:r>
              <a:rPr lang="en-GB" sz="2000" b="1" dirty="0">
                <a:solidFill>
                  <a:schemeClr val="accent3"/>
                </a:solidFill>
              </a:rPr>
              <a:t>Equalities: </a:t>
            </a:r>
            <a:r>
              <a:rPr lang="en-GB" sz="2000" dirty="0"/>
              <a:t>Are there any equalities issues that need to be taken into account?</a:t>
            </a:r>
          </a:p>
          <a:p>
            <a:pPr lvl="1"/>
            <a:endParaRPr lang="en-GB" sz="2000" dirty="0"/>
          </a:p>
          <a:p>
            <a:pPr lvl="1"/>
            <a:endParaRPr lang="en-GB" sz="2000" dirty="0"/>
          </a:p>
          <a:p>
            <a:pPr marL="4763" indent="0">
              <a:buNone/>
            </a:pPr>
            <a:endParaRPr lang="en-GB" sz="2000" dirty="0"/>
          </a:p>
        </p:txBody>
      </p:sp>
    </p:spTree>
    <p:extLst>
      <p:ext uri="{BB962C8B-B14F-4D97-AF65-F5344CB8AC3E}">
        <p14:creationId xmlns:p14="http://schemas.microsoft.com/office/powerpoint/2010/main" val="205309232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508000" y="2835392"/>
            <a:ext cx="9669780" cy="765501"/>
          </a:xfrm>
        </p:spPr>
        <p:txBody>
          <a:bodyPr/>
          <a:lstStyle/>
          <a:p>
            <a:pPr algn="ctr"/>
            <a:r>
              <a:rPr lang="en-GB" dirty="0"/>
              <a:t>Back up slides</a:t>
            </a:r>
            <a:endParaRPr lang="en-GB" strike="sngStrike" dirty="0">
              <a:solidFill>
                <a:srgbClr val="FF0000"/>
              </a:solidFill>
            </a:endParaRPr>
          </a:p>
        </p:txBody>
      </p:sp>
      <p:sp>
        <p:nvSpPr>
          <p:cNvPr id="3" name="Slide Number Placeholder 2"/>
          <p:cNvSpPr>
            <a:spLocks noGrp="1"/>
          </p:cNvSpPr>
          <p:nvPr>
            <p:ph type="sldNum" sz="quarter" idx="12"/>
          </p:nvPr>
        </p:nvSpPr>
        <p:spPr/>
        <p:txBody>
          <a:bodyPr/>
          <a:lstStyle/>
          <a:p>
            <a:fld id="{DDBE135E-2566-4748-853C-8A3B78F0FB00}" type="slidenum">
              <a:rPr lang="en-GB" smtClean="0"/>
              <a:t>32</a:t>
            </a:fld>
            <a:endParaRPr lang="en-GB" dirty="0"/>
          </a:p>
        </p:txBody>
      </p:sp>
    </p:spTree>
    <p:extLst>
      <p:ext uri="{BB962C8B-B14F-4D97-AF65-F5344CB8AC3E}">
        <p14:creationId xmlns:p14="http://schemas.microsoft.com/office/powerpoint/2010/main" val="306241054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a:t>Scenario analyses: progression-free survival &amp; treatment effect duration</a:t>
            </a:r>
          </a:p>
        </p:txBody>
      </p:sp>
      <p:sp>
        <p:nvSpPr>
          <p:cNvPr id="3" name="Slide Number Placeholder 2"/>
          <p:cNvSpPr>
            <a:spLocks noGrp="1"/>
          </p:cNvSpPr>
          <p:nvPr>
            <p:ph type="sldNum" sz="quarter" idx="12"/>
          </p:nvPr>
        </p:nvSpPr>
        <p:spPr/>
        <p:txBody>
          <a:bodyPr/>
          <a:lstStyle/>
          <a:p>
            <a:fld id="{DDBE135E-2566-4748-853C-8A3B78F0FB00}" type="slidenum">
              <a:rPr lang="en-GB" smtClean="0"/>
              <a:t>33</a:t>
            </a:fld>
            <a:endParaRPr lang="en-GB" dirty="0"/>
          </a:p>
        </p:txBody>
      </p:sp>
      <p:graphicFrame>
        <p:nvGraphicFramePr>
          <p:cNvPr id="8" name="Table 7"/>
          <p:cNvGraphicFramePr>
            <a:graphicFrameLocks noGrp="1"/>
          </p:cNvGraphicFramePr>
          <p:nvPr>
            <p:extLst>
              <p:ext uri="{D42A27DB-BD31-4B8C-83A1-F6EECF244321}">
                <p14:modId xmlns:p14="http://schemas.microsoft.com/office/powerpoint/2010/main" val="3067632238"/>
              </p:ext>
            </p:extLst>
          </p:nvPr>
        </p:nvGraphicFramePr>
        <p:xfrm>
          <a:off x="507999" y="1970355"/>
          <a:ext cx="9669781" cy="4535249"/>
        </p:xfrm>
        <a:graphic>
          <a:graphicData uri="http://schemas.openxmlformats.org/drawingml/2006/table">
            <a:tbl>
              <a:tblPr firstRow="1" bandRow="1">
                <a:tableStyleId>{F5AB1C69-6EDB-4FF4-983F-18BD219EF322}</a:tableStyleId>
              </a:tblPr>
              <a:tblGrid>
                <a:gridCol w="5970209">
                  <a:extLst>
                    <a:ext uri="{9D8B030D-6E8A-4147-A177-3AD203B41FA5}">
                      <a16:colId xmlns:a16="http://schemas.microsoft.com/office/drawing/2014/main" val="20000"/>
                    </a:ext>
                  </a:extLst>
                </a:gridCol>
                <a:gridCol w="1849786">
                  <a:extLst>
                    <a:ext uri="{9D8B030D-6E8A-4147-A177-3AD203B41FA5}">
                      <a16:colId xmlns:a16="http://schemas.microsoft.com/office/drawing/2014/main" val="20001"/>
                    </a:ext>
                  </a:extLst>
                </a:gridCol>
                <a:gridCol w="1849786">
                  <a:extLst>
                    <a:ext uri="{9D8B030D-6E8A-4147-A177-3AD203B41FA5}">
                      <a16:colId xmlns:a16="http://schemas.microsoft.com/office/drawing/2014/main" val="20002"/>
                    </a:ext>
                  </a:extLst>
                </a:gridCol>
              </a:tblGrid>
              <a:tr h="355584">
                <a:tc rowSpan="2">
                  <a:txBody>
                    <a:bodyPr/>
                    <a:lstStyle/>
                    <a:p>
                      <a:pPr algn="ctr"/>
                      <a:r>
                        <a:rPr lang="en-GB" sz="1700" dirty="0"/>
                        <a:t>Exploration of progression-free</a:t>
                      </a:r>
                      <a:r>
                        <a:rPr lang="en-GB" sz="1700" baseline="0" dirty="0"/>
                        <a:t> survival modelling</a:t>
                      </a:r>
                    </a:p>
                    <a:p>
                      <a:pPr marL="0" marR="0" lvl="0" indent="0" algn="ctr" defTabSz="1043056" rtl="0" eaLnBrk="1" fontAlgn="auto" latinLnBrk="0" hangingPunct="1">
                        <a:lnSpc>
                          <a:spcPct val="100000"/>
                        </a:lnSpc>
                        <a:spcBef>
                          <a:spcPts val="0"/>
                        </a:spcBef>
                        <a:spcAft>
                          <a:spcPts val="0"/>
                        </a:spcAft>
                        <a:buClrTx/>
                        <a:buSzTx/>
                        <a:buFontTx/>
                        <a:buNone/>
                        <a:tabLst/>
                        <a:defRPr/>
                      </a:pPr>
                      <a:r>
                        <a:rPr lang="en-GB" sz="1700" b="0" baseline="0" dirty="0"/>
                        <a:t>(analyses run by NICE technical team)</a:t>
                      </a:r>
                      <a:endParaRPr lang="en-GB" sz="1700" b="0" dirty="0"/>
                    </a:p>
                  </a:txBody>
                  <a:tcPr anchor="ctr"/>
                </a:tc>
                <a:tc gridSpan="2">
                  <a:txBody>
                    <a:bodyPr/>
                    <a:lstStyle/>
                    <a:p>
                      <a:pPr algn="ctr"/>
                      <a:r>
                        <a:rPr lang="en-GB" sz="1700" i="0" dirty="0">
                          <a:solidFill>
                            <a:schemeClr val="bg1"/>
                          </a:solidFill>
                        </a:rPr>
                        <a:t> ICER (£/QALY)</a:t>
                      </a:r>
                    </a:p>
                  </a:txBody>
                  <a:tcP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3"/>
                    </a:solidFill>
                  </a:tcPr>
                </a:tc>
                <a:tc hMerge="1">
                  <a:txBody>
                    <a:bodyPr/>
                    <a:lstStyle/>
                    <a:p>
                      <a:endParaRPr lang="en-GB" sz="1800" dirty="0">
                        <a:solidFill>
                          <a:schemeClr val="bg1"/>
                        </a:solidFill>
                      </a:endParaRPr>
                    </a:p>
                  </a:txBody>
                  <a:tcP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3"/>
                    </a:solidFill>
                  </a:tcPr>
                </a:tc>
                <a:extLst>
                  <a:ext uri="{0D108BD9-81ED-4DB2-BD59-A6C34878D82A}">
                    <a16:rowId xmlns:a16="http://schemas.microsoft.com/office/drawing/2014/main" val="10000"/>
                  </a:ext>
                </a:extLst>
              </a:tr>
              <a:tr h="370840">
                <a:tc vMerge="1">
                  <a:txBody>
                    <a:bodyPr/>
                    <a:lstStyle/>
                    <a:p>
                      <a:pPr algn="ctr"/>
                      <a:endParaRPr lang="en-GB" sz="1800" dirty="0"/>
                    </a:p>
                  </a:txBody>
                  <a:tcPr/>
                </a:tc>
                <a:tc>
                  <a:txBody>
                    <a:bodyPr/>
                    <a:lstStyle/>
                    <a:p>
                      <a:pPr algn="ctr"/>
                      <a:r>
                        <a:rPr lang="en-GB" sz="1700" dirty="0">
                          <a:solidFill>
                            <a:schemeClr val="bg1"/>
                          </a:solidFill>
                        </a:rPr>
                        <a:t>3yr</a:t>
                      </a:r>
                      <a:r>
                        <a:rPr lang="en-GB" sz="1700" baseline="0" dirty="0">
                          <a:solidFill>
                            <a:schemeClr val="bg1"/>
                          </a:solidFill>
                        </a:rPr>
                        <a:t> </a:t>
                      </a:r>
                      <a:r>
                        <a:rPr lang="en-GB" sz="1700" baseline="0" dirty="0" err="1">
                          <a:solidFill>
                            <a:schemeClr val="bg1"/>
                          </a:solidFill>
                        </a:rPr>
                        <a:t>tx</a:t>
                      </a:r>
                      <a:r>
                        <a:rPr lang="en-GB" sz="1700" baseline="0" dirty="0">
                          <a:solidFill>
                            <a:schemeClr val="bg1"/>
                          </a:solidFill>
                        </a:rPr>
                        <a:t> effect duration</a:t>
                      </a:r>
                      <a:endParaRPr lang="en-GB" sz="1700" dirty="0">
                        <a:solidFill>
                          <a:schemeClr val="bg1"/>
                        </a:solidFill>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lumMod val="75000"/>
                      </a:schemeClr>
                    </a:solidFill>
                  </a:tcPr>
                </a:tc>
                <a:tc>
                  <a:txBody>
                    <a:bodyPr/>
                    <a:lstStyle/>
                    <a:p>
                      <a:pPr algn="ctr"/>
                      <a:r>
                        <a:rPr lang="en-GB" sz="1700" dirty="0">
                          <a:solidFill>
                            <a:schemeClr val="bg1"/>
                          </a:solidFill>
                        </a:rPr>
                        <a:t>5yr</a:t>
                      </a:r>
                      <a:r>
                        <a:rPr lang="en-GB" sz="1700" baseline="0" dirty="0">
                          <a:solidFill>
                            <a:schemeClr val="bg1"/>
                          </a:solidFill>
                        </a:rPr>
                        <a:t> </a:t>
                      </a:r>
                      <a:r>
                        <a:rPr lang="en-GB" sz="1700" baseline="0" dirty="0" err="1">
                          <a:solidFill>
                            <a:schemeClr val="bg1"/>
                          </a:solidFill>
                        </a:rPr>
                        <a:t>tx</a:t>
                      </a:r>
                      <a:r>
                        <a:rPr lang="en-GB" sz="1700" baseline="0" dirty="0">
                          <a:solidFill>
                            <a:schemeClr val="bg1"/>
                          </a:solidFill>
                        </a:rPr>
                        <a:t> effect duration</a:t>
                      </a:r>
                      <a:endParaRPr lang="en-GB" sz="1700" dirty="0">
                        <a:solidFill>
                          <a:schemeClr val="bg1"/>
                        </a:solidFill>
                      </a:endParaRPr>
                    </a:p>
                  </a:txBody>
                  <a:tcP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val="10001"/>
                  </a:ext>
                </a:extLst>
              </a:tr>
              <a:tr h="370840">
                <a:tc>
                  <a:txBody>
                    <a:bodyPr/>
                    <a:lstStyle/>
                    <a:p>
                      <a:r>
                        <a:rPr lang="en-GB" sz="1700" dirty="0"/>
                        <a:t>Generalised</a:t>
                      </a:r>
                      <a:r>
                        <a:rPr lang="en-GB" sz="1700" baseline="0" dirty="0"/>
                        <a:t> gamma for both arms</a:t>
                      </a:r>
                      <a:endParaRPr lang="en-GB" sz="1700" dirty="0"/>
                    </a:p>
                  </a:txBody>
                  <a:tcPr/>
                </a:tc>
                <a:tc>
                  <a:txBody>
                    <a:bodyPr/>
                    <a:lstStyle/>
                    <a:p>
                      <a:pPr algn="r"/>
                      <a:r>
                        <a:rPr lang="en-GB" sz="1700" dirty="0"/>
                        <a:t>£35,838</a:t>
                      </a:r>
                    </a:p>
                  </a:txBody>
                  <a:tcPr anchor="ctr">
                    <a:lnT w="38100" cap="flat" cmpd="sng" algn="ctr">
                      <a:solidFill>
                        <a:schemeClr val="bg1"/>
                      </a:solidFill>
                      <a:prstDash val="solid"/>
                      <a:round/>
                      <a:headEnd type="none" w="med" len="med"/>
                      <a:tailEnd type="none" w="med" len="med"/>
                    </a:lnT>
                    <a:solidFill>
                      <a:srgbClr val="E7EAEB"/>
                    </a:solidFill>
                  </a:tcPr>
                </a:tc>
                <a:tc>
                  <a:txBody>
                    <a:bodyPr/>
                    <a:lstStyle/>
                    <a:p>
                      <a:pPr algn="r"/>
                      <a:r>
                        <a:rPr lang="en-GB" sz="1700" dirty="0"/>
                        <a:t>£28,433</a:t>
                      </a:r>
                    </a:p>
                  </a:txBody>
                  <a:tcPr anchor="ctr">
                    <a:lnT w="381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0002"/>
                  </a:ext>
                </a:extLst>
              </a:tr>
              <a:tr h="389985">
                <a:tc>
                  <a:txBody>
                    <a:bodyPr/>
                    <a:lstStyle/>
                    <a:p>
                      <a:r>
                        <a:rPr lang="en-GB" sz="1700" dirty="0"/>
                        <a:t>Log-normal durvalumab</a:t>
                      </a:r>
                      <a:r>
                        <a:rPr lang="en-GB" sz="1700" baseline="0" dirty="0"/>
                        <a:t> &amp; generalised gamma </a:t>
                      </a:r>
                      <a:r>
                        <a:rPr lang="en-GB" sz="1700" baseline="0" dirty="0" err="1"/>
                        <a:t>SoC</a:t>
                      </a:r>
                      <a:r>
                        <a:rPr lang="en-GB" sz="1700" baseline="0" dirty="0"/>
                        <a:t>*</a:t>
                      </a:r>
                      <a:endParaRPr lang="en-GB" sz="1700" dirty="0"/>
                    </a:p>
                  </a:txBody>
                  <a:tcPr/>
                </a:tc>
                <a:tc>
                  <a:txBody>
                    <a:bodyPr/>
                    <a:lstStyle/>
                    <a:p>
                      <a:pPr algn="r"/>
                      <a:r>
                        <a:rPr lang="en-GB" sz="1700" dirty="0"/>
                        <a:t>£46,631</a:t>
                      </a:r>
                    </a:p>
                  </a:txBody>
                  <a:tcPr anchor="ctr"/>
                </a:tc>
                <a:tc>
                  <a:txBody>
                    <a:bodyPr/>
                    <a:lstStyle/>
                    <a:p>
                      <a:pPr algn="r"/>
                      <a:r>
                        <a:rPr lang="en-GB" sz="1700" dirty="0"/>
                        <a:t>£46,615</a:t>
                      </a:r>
                    </a:p>
                  </a:txBody>
                  <a:tcPr anchor="ctr"/>
                </a:tc>
                <a:extLst>
                  <a:ext uri="{0D108BD9-81ED-4DB2-BD59-A6C34878D82A}">
                    <a16:rowId xmlns:a16="http://schemas.microsoft.com/office/drawing/2014/main" val="10003"/>
                  </a:ext>
                </a:extLst>
              </a:tr>
              <a:tr h="370840">
                <a:tc>
                  <a:txBody>
                    <a:bodyPr/>
                    <a:lstStyle/>
                    <a:p>
                      <a:r>
                        <a:rPr lang="en-GB" sz="1700" dirty="0"/>
                        <a:t>Log-normal for both arms*</a:t>
                      </a:r>
                    </a:p>
                  </a:txBody>
                  <a:tcPr/>
                </a:tc>
                <a:tc>
                  <a:txBody>
                    <a:bodyPr/>
                    <a:lstStyle/>
                    <a:p>
                      <a:pPr algn="r"/>
                      <a:r>
                        <a:rPr lang="en-GB" sz="1700" dirty="0"/>
                        <a:t>£61,926</a:t>
                      </a:r>
                    </a:p>
                  </a:txBody>
                  <a:tcPr anchor="ctr"/>
                </a:tc>
                <a:tc>
                  <a:txBody>
                    <a:bodyPr/>
                    <a:lstStyle/>
                    <a:p>
                      <a:pPr algn="r"/>
                      <a:r>
                        <a:rPr lang="en-GB" sz="1700" dirty="0"/>
                        <a:t>£50,475</a:t>
                      </a:r>
                    </a:p>
                  </a:txBody>
                  <a:tcPr anchor="ctr"/>
                </a:tc>
                <a:extLst>
                  <a:ext uri="{0D108BD9-81ED-4DB2-BD59-A6C34878D82A}">
                    <a16:rowId xmlns:a16="http://schemas.microsoft.com/office/drawing/2014/main" val="10004"/>
                  </a:ext>
                </a:extLst>
              </a:tr>
              <a:tr h="370840">
                <a:tc>
                  <a:txBody>
                    <a:bodyPr/>
                    <a:lstStyle/>
                    <a:p>
                      <a:r>
                        <a:rPr lang="en-GB" sz="1700" dirty="0"/>
                        <a:t>Average</a:t>
                      </a:r>
                      <a:r>
                        <a:rPr lang="en-GB" sz="1700" baseline="0" dirty="0"/>
                        <a:t> of generalised gamma &amp; log-normal for both treatment arms</a:t>
                      </a:r>
                      <a:endParaRPr lang="en-GB" sz="1700" dirty="0"/>
                    </a:p>
                  </a:txBody>
                  <a:tcPr/>
                </a:tc>
                <a:tc>
                  <a:txBody>
                    <a:bodyPr/>
                    <a:lstStyle/>
                    <a:p>
                      <a:pPr algn="r"/>
                      <a:r>
                        <a:rPr lang="en-GB" sz="1700" dirty="0"/>
                        <a:t>£44,073</a:t>
                      </a:r>
                    </a:p>
                  </a:txBody>
                  <a:tcPr anchor="ctr">
                    <a:solidFill>
                      <a:srgbClr val="CCD3D5"/>
                    </a:solidFill>
                  </a:tcPr>
                </a:tc>
                <a:tc>
                  <a:txBody>
                    <a:bodyPr/>
                    <a:lstStyle/>
                    <a:p>
                      <a:pPr algn="r"/>
                      <a:r>
                        <a:rPr lang="en-GB" sz="1700" dirty="0"/>
                        <a:t>£35,298</a:t>
                      </a:r>
                    </a:p>
                  </a:txBody>
                  <a:tcPr anchor="ctr">
                    <a:solidFill>
                      <a:srgbClr val="CCD3D5"/>
                    </a:solidFill>
                  </a:tcPr>
                </a:tc>
                <a:extLst>
                  <a:ext uri="{0D108BD9-81ED-4DB2-BD59-A6C34878D82A}">
                    <a16:rowId xmlns:a16="http://schemas.microsoft.com/office/drawing/2014/main" val="10005"/>
                  </a:ext>
                </a:extLst>
              </a:tr>
              <a:tr h="370840">
                <a:tc>
                  <a:txBody>
                    <a:bodyPr/>
                    <a:lstStyle/>
                    <a:p>
                      <a:pPr algn="l"/>
                      <a:r>
                        <a:rPr lang="en-GB" sz="1700" dirty="0"/>
                        <a:t>Generalised gamma for</a:t>
                      </a:r>
                      <a:r>
                        <a:rPr lang="en-GB" sz="1700" baseline="0" dirty="0"/>
                        <a:t> both arms, patients progression-free at 5 years assumed ‘cured’</a:t>
                      </a:r>
                      <a:endParaRPr lang="en-GB" sz="1700" dirty="0"/>
                    </a:p>
                  </a:txBody>
                  <a:tcPr/>
                </a:tc>
                <a:tc>
                  <a:txBody>
                    <a:bodyPr/>
                    <a:lstStyle/>
                    <a:p>
                      <a:pPr marL="0" algn="r" defTabSz="1043056" rtl="0" eaLnBrk="1" latinLnBrk="0" hangingPunct="1">
                        <a:lnSpc>
                          <a:spcPct val="115000"/>
                        </a:lnSpc>
                        <a:spcAft>
                          <a:spcPts val="1000"/>
                        </a:spcAft>
                      </a:pPr>
                      <a:r>
                        <a:rPr lang="en-GB" sz="1700" kern="1200" dirty="0">
                          <a:solidFill>
                            <a:schemeClr val="dk1"/>
                          </a:solidFill>
                          <a:latin typeface="+mn-lt"/>
                          <a:ea typeface="+mn-ea"/>
                          <a:cs typeface="+mn-cs"/>
                        </a:rPr>
                        <a:t>£29,138</a:t>
                      </a:r>
                    </a:p>
                  </a:txBody>
                  <a:tcPr anchor="ctr"/>
                </a:tc>
                <a:tc>
                  <a:txBody>
                    <a:bodyPr/>
                    <a:lstStyle/>
                    <a:p>
                      <a:pPr marL="0" marR="0" lvl="0" indent="0" algn="r" defTabSz="1043056" rtl="0" eaLnBrk="1" fontAlgn="auto" latinLnBrk="0" hangingPunct="1">
                        <a:lnSpc>
                          <a:spcPct val="115000"/>
                        </a:lnSpc>
                        <a:spcBef>
                          <a:spcPts val="0"/>
                        </a:spcBef>
                        <a:spcAft>
                          <a:spcPts val="1000"/>
                        </a:spcAft>
                        <a:buClrTx/>
                        <a:buSzTx/>
                        <a:buFontTx/>
                        <a:buNone/>
                        <a:tabLst/>
                        <a:defRPr/>
                      </a:pPr>
                      <a:r>
                        <a:rPr lang="en-GB" sz="1700" kern="1200" dirty="0">
                          <a:solidFill>
                            <a:schemeClr val="dk1"/>
                          </a:solidFill>
                          <a:latin typeface="+mn-lt"/>
                          <a:ea typeface="+mn-ea"/>
                          <a:cs typeface="+mn-cs"/>
                        </a:rPr>
                        <a:t>£22,503</a:t>
                      </a:r>
                    </a:p>
                  </a:txBody>
                  <a:tcPr anchor="ctr"/>
                </a:tc>
                <a:extLst>
                  <a:ext uri="{0D108BD9-81ED-4DB2-BD59-A6C34878D82A}">
                    <a16:rowId xmlns:a16="http://schemas.microsoft.com/office/drawing/2014/main" val="10006"/>
                  </a:ext>
                </a:extLst>
              </a:tr>
              <a:tr h="370840">
                <a:tc>
                  <a:txBody>
                    <a:bodyPr/>
                    <a:lstStyle/>
                    <a:p>
                      <a:pPr marL="0" marR="0" lvl="0" indent="0" algn="l" defTabSz="1043056" rtl="0" eaLnBrk="1" fontAlgn="auto" latinLnBrk="0" hangingPunct="1">
                        <a:lnSpc>
                          <a:spcPct val="100000"/>
                        </a:lnSpc>
                        <a:spcBef>
                          <a:spcPts val="0"/>
                        </a:spcBef>
                        <a:spcAft>
                          <a:spcPts val="0"/>
                        </a:spcAft>
                        <a:buClrTx/>
                        <a:buSzTx/>
                        <a:buFontTx/>
                        <a:buNone/>
                        <a:tabLst/>
                        <a:defRPr/>
                      </a:pPr>
                      <a:r>
                        <a:rPr lang="en-GB" sz="1700" dirty="0"/>
                        <a:t>Generalised gamma for</a:t>
                      </a:r>
                      <a:r>
                        <a:rPr lang="en-GB" sz="1700" baseline="0" dirty="0"/>
                        <a:t> both arms, patients progression-free at 10 years assumed ‘cured’</a:t>
                      </a:r>
                      <a:endParaRPr lang="en-GB" sz="1700" dirty="0"/>
                    </a:p>
                  </a:txBody>
                  <a:tcPr/>
                </a:tc>
                <a:tc>
                  <a:txBody>
                    <a:bodyPr/>
                    <a:lstStyle/>
                    <a:p>
                      <a:pPr marL="0" algn="r" defTabSz="1043056" rtl="0" eaLnBrk="1" latinLnBrk="0" hangingPunct="1">
                        <a:lnSpc>
                          <a:spcPct val="115000"/>
                        </a:lnSpc>
                        <a:spcAft>
                          <a:spcPts val="1000"/>
                        </a:spcAft>
                      </a:pPr>
                      <a:r>
                        <a:rPr lang="en-GB" sz="1700" kern="1200" dirty="0">
                          <a:solidFill>
                            <a:schemeClr val="dk1"/>
                          </a:solidFill>
                          <a:latin typeface="+mn-lt"/>
                          <a:ea typeface="+mn-ea"/>
                          <a:cs typeface="+mn-cs"/>
                        </a:rPr>
                        <a:t>£34,889</a:t>
                      </a:r>
                    </a:p>
                  </a:txBody>
                  <a:tcPr anchor="ctr"/>
                </a:tc>
                <a:tc>
                  <a:txBody>
                    <a:bodyPr/>
                    <a:lstStyle/>
                    <a:p>
                      <a:pPr marL="0" algn="r" defTabSz="1043056" rtl="0" eaLnBrk="1" latinLnBrk="0" hangingPunct="1">
                        <a:lnSpc>
                          <a:spcPct val="115000"/>
                        </a:lnSpc>
                        <a:spcAft>
                          <a:spcPts val="1000"/>
                        </a:spcAft>
                      </a:pPr>
                      <a:r>
                        <a:rPr lang="en-GB" sz="1700" kern="1200" dirty="0">
                          <a:solidFill>
                            <a:schemeClr val="dk1"/>
                          </a:solidFill>
                          <a:latin typeface="+mn-lt"/>
                          <a:ea typeface="+mn-ea"/>
                          <a:cs typeface="+mn-cs"/>
                        </a:rPr>
                        <a:t>£27,576</a:t>
                      </a:r>
                    </a:p>
                  </a:txBody>
                  <a:tcPr anchor="ctr"/>
                </a:tc>
                <a:extLst>
                  <a:ext uri="{0D108BD9-81ED-4DB2-BD59-A6C34878D82A}">
                    <a16:rowId xmlns:a16="http://schemas.microsoft.com/office/drawing/2014/main" val="10007"/>
                  </a:ext>
                </a:extLst>
              </a:tr>
              <a:tr h="370840">
                <a:tc>
                  <a:txBody>
                    <a:bodyPr/>
                    <a:lstStyle/>
                    <a:p>
                      <a:pPr algn="l"/>
                      <a:r>
                        <a:rPr lang="en-GB" sz="1700" dirty="0"/>
                        <a:t>Mixture</a:t>
                      </a:r>
                      <a:r>
                        <a:rPr lang="en-GB" sz="1700" baseline="0" dirty="0"/>
                        <a:t> c</a:t>
                      </a:r>
                      <a:r>
                        <a:rPr lang="en-GB" sz="1700" dirty="0"/>
                        <a:t>ure rate model with log-normal for both arms</a:t>
                      </a:r>
                      <a:r>
                        <a:rPr lang="en-GB" sz="1700" baseline="0" dirty="0"/>
                        <a:t> (implies </a:t>
                      </a:r>
                      <a:r>
                        <a:rPr lang="en-GB" sz="1600" kern="1200" dirty="0">
                          <a:solidFill>
                            <a:srgbClr val="000000"/>
                          </a:solidFill>
                          <a:highlight>
                            <a:srgbClr val="000000"/>
                          </a:highlight>
                          <a:latin typeface="+mn-lt"/>
                          <a:ea typeface="+mn-ea"/>
                          <a:cs typeface="+mn-cs"/>
                        </a:rPr>
                        <a:t>*******</a:t>
                      </a:r>
                      <a:r>
                        <a:rPr lang="en-GB" sz="1700" baseline="0" dirty="0"/>
                        <a:t> durvalumab &amp; </a:t>
                      </a:r>
                      <a:r>
                        <a:rPr lang="en-GB" sz="1600" kern="1200" dirty="0">
                          <a:solidFill>
                            <a:srgbClr val="000000"/>
                          </a:solidFill>
                          <a:highlight>
                            <a:srgbClr val="000000"/>
                          </a:highlight>
                          <a:latin typeface="+mn-lt"/>
                          <a:ea typeface="+mn-ea"/>
                          <a:cs typeface="+mn-cs"/>
                        </a:rPr>
                        <a:t>*******</a:t>
                      </a:r>
                      <a:r>
                        <a:rPr lang="en-GB" sz="1700" baseline="0" dirty="0"/>
                        <a:t> </a:t>
                      </a:r>
                      <a:r>
                        <a:rPr lang="en-GB" sz="1700" baseline="0" dirty="0" err="1"/>
                        <a:t>SoC</a:t>
                      </a:r>
                      <a:r>
                        <a:rPr lang="en-GB" sz="1700" dirty="0"/>
                        <a:t> ‘cured’)</a:t>
                      </a:r>
                    </a:p>
                  </a:txBody>
                  <a:tcPr/>
                </a:tc>
                <a:tc>
                  <a:txBody>
                    <a:bodyPr/>
                    <a:lstStyle/>
                    <a:p>
                      <a:pPr algn="r"/>
                      <a:r>
                        <a:rPr lang="en-GB" sz="1700" dirty="0"/>
                        <a:t>£30,235</a:t>
                      </a:r>
                    </a:p>
                  </a:txBody>
                  <a:tcPr anchor="ctr"/>
                </a:tc>
                <a:tc>
                  <a:txBody>
                    <a:bodyPr/>
                    <a:lstStyle/>
                    <a:p>
                      <a:pPr algn="r"/>
                      <a:r>
                        <a:rPr lang="en-GB" sz="1700" dirty="0"/>
                        <a:t>£28,307</a:t>
                      </a:r>
                    </a:p>
                  </a:txBody>
                  <a:tcPr anchor="ctr"/>
                </a:tc>
                <a:extLst>
                  <a:ext uri="{0D108BD9-81ED-4DB2-BD59-A6C34878D82A}">
                    <a16:rowId xmlns:a16="http://schemas.microsoft.com/office/drawing/2014/main" val="10008"/>
                  </a:ext>
                </a:extLst>
              </a:tr>
            </a:tbl>
          </a:graphicData>
        </a:graphic>
      </p:graphicFrame>
      <p:sp>
        <p:nvSpPr>
          <p:cNvPr id="6" name="Rectangle 5"/>
          <p:cNvSpPr/>
          <p:nvPr/>
        </p:nvSpPr>
        <p:spPr>
          <a:xfrm>
            <a:off x="508000" y="1562724"/>
            <a:ext cx="9669780" cy="593404"/>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200" dirty="0">
                <a:solidFill>
                  <a:schemeClr val="accent3"/>
                </a:solidFill>
              </a:rPr>
              <a:t>Based on company preferred utility values </a:t>
            </a:r>
            <a:endParaRPr lang="en-GB" sz="2200" dirty="0">
              <a:solidFill>
                <a:schemeClr val="tx1"/>
              </a:solidFill>
            </a:endParaRPr>
          </a:p>
          <a:p>
            <a:r>
              <a:rPr lang="en-GB" sz="2200" dirty="0">
                <a:solidFill>
                  <a:schemeClr val="tx1"/>
                </a:solidFill>
              </a:rPr>
              <a:t> </a:t>
            </a:r>
          </a:p>
        </p:txBody>
      </p:sp>
      <p:sp>
        <p:nvSpPr>
          <p:cNvPr id="7" name="Rectangle 6"/>
          <p:cNvSpPr/>
          <p:nvPr/>
        </p:nvSpPr>
        <p:spPr>
          <a:xfrm>
            <a:off x="8440449" y="6865137"/>
            <a:ext cx="1918403" cy="463949"/>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600" dirty="0">
                <a:solidFill>
                  <a:schemeClr val="tx1"/>
                </a:solidFill>
              </a:rPr>
              <a:t>*Hazard cap applied where appropriate </a:t>
            </a:r>
            <a:r>
              <a:rPr lang="en-GB" sz="1600" i="1" dirty="0">
                <a:solidFill>
                  <a:schemeClr val="tx1"/>
                </a:solidFill>
              </a:rPr>
              <a:t> </a:t>
            </a:r>
          </a:p>
        </p:txBody>
      </p:sp>
      <p:sp>
        <p:nvSpPr>
          <p:cNvPr id="9" name="Rounded Rectangle 8"/>
          <p:cNvSpPr/>
          <p:nvPr/>
        </p:nvSpPr>
        <p:spPr>
          <a:xfrm>
            <a:off x="1412559" y="6585310"/>
            <a:ext cx="6846818" cy="559653"/>
          </a:xfrm>
          <a:prstGeom prst="roundRect">
            <a:avLst/>
          </a:prstGeom>
          <a:solidFill>
            <a:schemeClr val="accent1">
              <a:lumMod val="7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a:solidFill>
                  <a:schemeClr val="bg1"/>
                </a:solidFill>
              </a:rPr>
              <a:t>NB. Results do not contain commercial arrangements for durvalumab or subsequent treatments </a:t>
            </a:r>
            <a:r>
              <a:rPr lang="en-GB" sz="1600" b="1" dirty="0">
                <a:solidFill>
                  <a:schemeClr val="bg1"/>
                </a:solidFill>
                <a:sym typeface="Wingdings" panose="05000000000000000000" pitchFamily="2" charset="2"/>
              </a:rPr>
              <a:t> will be presented in Part 2</a:t>
            </a:r>
            <a:endParaRPr lang="en-GB" sz="1600" b="1" dirty="0">
              <a:solidFill>
                <a:schemeClr val="bg1"/>
              </a:solidFill>
            </a:endParaRPr>
          </a:p>
        </p:txBody>
      </p:sp>
      <p:sp>
        <p:nvSpPr>
          <p:cNvPr id="10" name="Rectangle 9"/>
          <p:cNvSpPr/>
          <p:nvPr/>
        </p:nvSpPr>
        <p:spPr>
          <a:xfrm>
            <a:off x="1747427" y="7215296"/>
            <a:ext cx="6177082" cy="268422"/>
          </a:xfrm>
          <a:prstGeom prst="rect">
            <a:avLst/>
          </a:prstGeom>
          <a:solidFill>
            <a:schemeClr val="accent3"/>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i="1" dirty="0"/>
              <a:t>Updated after committee meeting to correct factual inaccuracy </a:t>
            </a:r>
          </a:p>
        </p:txBody>
      </p:sp>
    </p:spTree>
    <p:extLst>
      <p:ext uri="{BB962C8B-B14F-4D97-AF65-F5344CB8AC3E}">
        <p14:creationId xmlns:p14="http://schemas.microsoft.com/office/powerpoint/2010/main" val="327405662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a:t>Scenario analyses: progression-free survival &amp; treatment effect duration</a:t>
            </a:r>
          </a:p>
        </p:txBody>
      </p:sp>
      <p:sp>
        <p:nvSpPr>
          <p:cNvPr id="3" name="Slide Number Placeholder 2"/>
          <p:cNvSpPr>
            <a:spLocks noGrp="1"/>
          </p:cNvSpPr>
          <p:nvPr>
            <p:ph type="sldNum" sz="quarter" idx="12"/>
          </p:nvPr>
        </p:nvSpPr>
        <p:spPr/>
        <p:txBody>
          <a:bodyPr/>
          <a:lstStyle/>
          <a:p>
            <a:fld id="{DDBE135E-2566-4748-853C-8A3B78F0FB00}" type="slidenum">
              <a:rPr lang="en-GB" smtClean="0"/>
              <a:t>34</a:t>
            </a:fld>
            <a:endParaRPr lang="en-GB" dirty="0"/>
          </a:p>
        </p:txBody>
      </p:sp>
      <p:graphicFrame>
        <p:nvGraphicFramePr>
          <p:cNvPr id="8" name="Table 7"/>
          <p:cNvGraphicFramePr>
            <a:graphicFrameLocks noGrp="1"/>
          </p:cNvGraphicFramePr>
          <p:nvPr>
            <p:extLst>
              <p:ext uri="{D42A27DB-BD31-4B8C-83A1-F6EECF244321}">
                <p14:modId xmlns:p14="http://schemas.microsoft.com/office/powerpoint/2010/main" val="272339864"/>
              </p:ext>
            </p:extLst>
          </p:nvPr>
        </p:nvGraphicFramePr>
        <p:xfrm>
          <a:off x="507999" y="1970355"/>
          <a:ext cx="9669781" cy="4535249"/>
        </p:xfrm>
        <a:graphic>
          <a:graphicData uri="http://schemas.openxmlformats.org/drawingml/2006/table">
            <a:tbl>
              <a:tblPr firstRow="1" bandRow="1">
                <a:tableStyleId>{F5AB1C69-6EDB-4FF4-983F-18BD219EF322}</a:tableStyleId>
              </a:tblPr>
              <a:tblGrid>
                <a:gridCol w="5970209">
                  <a:extLst>
                    <a:ext uri="{9D8B030D-6E8A-4147-A177-3AD203B41FA5}">
                      <a16:colId xmlns:a16="http://schemas.microsoft.com/office/drawing/2014/main" val="20000"/>
                    </a:ext>
                  </a:extLst>
                </a:gridCol>
                <a:gridCol w="1849786">
                  <a:extLst>
                    <a:ext uri="{9D8B030D-6E8A-4147-A177-3AD203B41FA5}">
                      <a16:colId xmlns:a16="http://schemas.microsoft.com/office/drawing/2014/main" val="20001"/>
                    </a:ext>
                  </a:extLst>
                </a:gridCol>
                <a:gridCol w="1849786">
                  <a:extLst>
                    <a:ext uri="{9D8B030D-6E8A-4147-A177-3AD203B41FA5}">
                      <a16:colId xmlns:a16="http://schemas.microsoft.com/office/drawing/2014/main" val="20002"/>
                    </a:ext>
                  </a:extLst>
                </a:gridCol>
              </a:tblGrid>
              <a:tr h="355584">
                <a:tc rowSpan="2">
                  <a:txBody>
                    <a:bodyPr/>
                    <a:lstStyle/>
                    <a:p>
                      <a:pPr algn="ctr"/>
                      <a:r>
                        <a:rPr lang="en-GB" sz="1700" dirty="0"/>
                        <a:t>Exploration of progression-free</a:t>
                      </a:r>
                      <a:r>
                        <a:rPr lang="en-GB" sz="1700" baseline="0" dirty="0"/>
                        <a:t> survival modelling</a:t>
                      </a:r>
                    </a:p>
                    <a:p>
                      <a:pPr marL="0" marR="0" lvl="0" indent="0" algn="ctr" defTabSz="1043056" rtl="0" eaLnBrk="1" fontAlgn="auto" latinLnBrk="0" hangingPunct="1">
                        <a:lnSpc>
                          <a:spcPct val="100000"/>
                        </a:lnSpc>
                        <a:spcBef>
                          <a:spcPts val="0"/>
                        </a:spcBef>
                        <a:spcAft>
                          <a:spcPts val="0"/>
                        </a:spcAft>
                        <a:buClrTx/>
                        <a:buSzTx/>
                        <a:buFontTx/>
                        <a:buNone/>
                        <a:tabLst/>
                        <a:defRPr/>
                      </a:pPr>
                      <a:r>
                        <a:rPr lang="en-GB" sz="1700" b="0" baseline="0" dirty="0"/>
                        <a:t>(analyses run by NICE technical team)</a:t>
                      </a:r>
                      <a:endParaRPr lang="en-GB" sz="1700" b="0" dirty="0"/>
                    </a:p>
                  </a:txBody>
                  <a:tcPr anchor="ctr"/>
                </a:tc>
                <a:tc gridSpan="2">
                  <a:txBody>
                    <a:bodyPr/>
                    <a:lstStyle/>
                    <a:p>
                      <a:pPr algn="ctr"/>
                      <a:r>
                        <a:rPr lang="en-GB" sz="1700" i="0" dirty="0">
                          <a:solidFill>
                            <a:schemeClr val="bg1"/>
                          </a:solidFill>
                        </a:rPr>
                        <a:t> ICER (£/QALY)</a:t>
                      </a:r>
                    </a:p>
                  </a:txBody>
                  <a:tcP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3"/>
                    </a:solidFill>
                  </a:tcPr>
                </a:tc>
                <a:tc hMerge="1">
                  <a:txBody>
                    <a:bodyPr/>
                    <a:lstStyle/>
                    <a:p>
                      <a:endParaRPr lang="en-GB" sz="1800" dirty="0">
                        <a:solidFill>
                          <a:schemeClr val="bg1"/>
                        </a:solidFill>
                      </a:endParaRPr>
                    </a:p>
                  </a:txBody>
                  <a:tcP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3"/>
                    </a:solidFill>
                  </a:tcPr>
                </a:tc>
                <a:extLst>
                  <a:ext uri="{0D108BD9-81ED-4DB2-BD59-A6C34878D82A}">
                    <a16:rowId xmlns:a16="http://schemas.microsoft.com/office/drawing/2014/main" val="10000"/>
                  </a:ext>
                </a:extLst>
              </a:tr>
              <a:tr h="370840">
                <a:tc vMerge="1">
                  <a:txBody>
                    <a:bodyPr/>
                    <a:lstStyle/>
                    <a:p>
                      <a:pPr algn="ctr"/>
                      <a:endParaRPr lang="en-GB" sz="1800" dirty="0"/>
                    </a:p>
                  </a:txBody>
                  <a:tcPr/>
                </a:tc>
                <a:tc>
                  <a:txBody>
                    <a:bodyPr/>
                    <a:lstStyle/>
                    <a:p>
                      <a:pPr algn="ctr"/>
                      <a:r>
                        <a:rPr lang="en-GB" sz="1700" dirty="0">
                          <a:solidFill>
                            <a:schemeClr val="bg1"/>
                          </a:solidFill>
                        </a:rPr>
                        <a:t>3yr</a:t>
                      </a:r>
                      <a:r>
                        <a:rPr lang="en-GB" sz="1700" baseline="0" dirty="0">
                          <a:solidFill>
                            <a:schemeClr val="bg1"/>
                          </a:solidFill>
                        </a:rPr>
                        <a:t> </a:t>
                      </a:r>
                      <a:r>
                        <a:rPr lang="en-GB" sz="1700" baseline="0" dirty="0" err="1">
                          <a:solidFill>
                            <a:schemeClr val="bg1"/>
                          </a:solidFill>
                        </a:rPr>
                        <a:t>tx</a:t>
                      </a:r>
                      <a:r>
                        <a:rPr lang="en-GB" sz="1700" baseline="0" dirty="0">
                          <a:solidFill>
                            <a:schemeClr val="bg1"/>
                          </a:solidFill>
                        </a:rPr>
                        <a:t> effect duration</a:t>
                      </a:r>
                      <a:endParaRPr lang="en-GB" sz="1700" dirty="0">
                        <a:solidFill>
                          <a:schemeClr val="bg1"/>
                        </a:solidFill>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lumMod val="75000"/>
                      </a:schemeClr>
                    </a:solidFill>
                  </a:tcPr>
                </a:tc>
                <a:tc>
                  <a:txBody>
                    <a:bodyPr/>
                    <a:lstStyle/>
                    <a:p>
                      <a:pPr algn="ctr"/>
                      <a:r>
                        <a:rPr lang="en-GB" sz="1700" dirty="0">
                          <a:solidFill>
                            <a:schemeClr val="bg1"/>
                          </a:solidFill>
                        </a:rPr>
                        <a:t>5yr</a:t>
                      </a:r>
                      <a:r>
                        <a:rPr lang="en-GB" sz="1700" baseline="0" dirty="0">
                          <a:solidFill>
                            <a:schemeClr val="bg1"/>
                          </a:solidFill>
                        </a:rPr>
                        <a:t> </a:t>
                      </a:r>
                      <a:r>
                        <a:rPr lang="en-GB" sz="1700" baseline="0" dirty="0" err="1">
                          <a:solidFill>
                            <a:schemeClr val="bg1"/>
                          </a:solidFill>
                        </a:rPr>
                        <a:t>tx</a:t>
                      </a:r>
                      <a:r>
                        <a:rPr lang="en-GB" sz="1700" baseline="0" dirty="0">
                          <a:solidFill>
                            <a:schemeClr val="bg1"/>
                          </a:solidFill>
                        </a:rPr>
                        <a:t> effect duration</a:t>
                      </a:r>
                      <a:endParaRPr lang="en-GB" sz="1700" dirty="0">
                        <a:solidFill>
                          <a:schemeClr val="bg1"/>
                        </a:solidFill>
                      </a:endParaRPr>
                    </a:p>
                  </a:txBody>
                  <a:tcP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val="10001"/>
                  </a:ext>
                </a:extLst>
              </a:tr>
              <a:tr h="370840">
                <a:tc>
                  <a:txBody>
                    <a:bodyPr/>
                    <a:lstStyle/>
                    <a:p>
                      <a:r>
                        <a:rPr lang="en-GB" sz="1700" dirty="0"/>
                        <a:t>Generalised</a:t>
                      </a:r>
                      <a:r>
                        <a:rPr lang="en-GB" sz="1700" baseline="0" dirty="0"/>
                        <a:t> gamma for both arms</a:t>
                      </a:r>
                      <a:endParaRPr lang="en-GB" sz="1700" dirty="0"/>
                    </a:p>
                  </a:txBody>
                  <a:tcPr/>
                </a:tc>
                <a:tc>
                  <a:txBody>
                    <a:bodyPr/>
                    <a:lstStyle/>
                    <a:p>
                      <a:pPr algn="r"/>
                      <a:r>
                        <a:rPr lang="en-GB" sz="1700" dirty="0"/>
                        <a:t>£41,722</a:t>
                      </a:r>
                    </a:p>
                  </a:txBody>
                  <a:tcPr anchor="ctr">
                    <a:lnT w="38100" cap="flat" cmpd="sng" algn="ctr">
                      <a:solidFill>
                        <a:schemeClr val="bg1"/>
                      </a:solidFill>
                      <a:prstDash val="solid"/>
                      <a:round/>
                      <a:headEnd type="none" w="med" len="med"/>
                      <a:tailEnd type="none" w="med" len="med"/>
                    </a:lnT>
                    <a:solidFill>
                      <a:srgbClr val="E7EAEB"/>
                    </a:solidFill>
                  </a:tcPr>
                </a:tc>
                <a:tc>
                  <a:txBody>
                    <a:bodyPr/>
                    <a:lstStyle/>
                    <a:p>
                      <a:pPr algn="r"/>
                      <a:r>
                        <a:rPr lang="en-GB" sz="1700" dirty="0"/>
                        <a:t>£33,107</a:t>
                      </a:r>
                    </a:p>
                  </a:txBody>
                  <a:tcPr anchor="ctr">
                    <a:lnT w="381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0002"/>
                  </a:ext>
                </a:extLst>
              </a:tr>
              <a:tr h="389985">
                <a:tc>
                  <a:txBody>
                    <a:bodyPr/>
                    <a:lstStyle/>
                    <a:p>
                      <a:r>
                        <a:rPr lang="en-GB" sz="1700" dirty="0"/>
                        <a:t>Log-normal durvalumab</a:t>
                      </a:r>
                      <a:r>
                        <a:rPr lang="en-GB" sz="1700" baseline="0" dirty="0"/>
                        <a:t> &amp; generalised gamma </a:t>
                      </a:r>
                      <a:r>
                        <a:rPr lang="en-GB" sz="1700" baseline="0" dirty="0" err="1"/>
                        <a:t>SoC</a:t>
                      </a:r>
                      <a:r>
                        <a:rPr lang="en-GB" sz="1700" baseline="0" dirty="0"/>
                        <a:t>*</a:t>
                      </a:r>
                      <a:endParaRPr lang="en-GB" sz="1700" dirty="0"/>
                    </a:p>
                  </a:txBody>
                  <a:tcPr/>
                </a:tc>
                <a:tc>
                  <a:txBody>
                    <a:bodyPr/>
                    <a:lstStyle/>
                    <a:p>
                      <a:pPr algn="r"/>
                      <a:r>
                        <a:rPr lang="en-GB" sz="1700" dirty="0"/>
                        <a:t>£54,334</a:t>
                      </a:r>
                    </a:p>
                  </a:txBody>
                  <a:tcPr anchor="ctr"/>
                </a:tc>
                <a:tc>
                  <a:txBody>
                    <a:bodyPr/>
                    <a:lstStyle/>
                    <a:p>
                      <a:pPr algn="r"/>
                      <a:r>
                        <a:rPr lang="en-GB" sz="1700" dirty="0"/>
                        <a:t>£54,315</a:t>
                      </a:r>
                    </a:p>
                  </a:txBody>
                  <a:tcPr anchor="ctr"/>
                </a:tc>
                <a:extLst>
                  <a:ext uri="{0D108BD9-81ED-4DB2-BD59-A6C34878D82A}">
                    <a16:rowId xmlns:a16="http://schemas.microsoft.com/office/drawing/2014/main" val="10003"/>
                  </a:ext>
                </a:extLst>
              </a:tr>
              <a:tr h="370840">
                <a:tc>
                  <a:txBody>
                    <a:bodyPr/>
                    <a:lstStyle/>
                    <a:p>
                      <a:r>
                        <a:rPr lang="en-GB" sz="1700" dirty="0"/>
                        <a:t>Log-normal for both arms*</a:t>
                      </a:r>
                    </a:p>
                  </a:txBody>
                  <a:tcPr/>
                </a:tc>
                <a:tc>
                  <a:txBody>
                    <a:bodyPr/>
                    <a:lstStyle/>
                    <a:p>
                      <a:pPr algn="r"/>
                      <a:r>
                        <a:rPr lang="en-GB" sz="1700" dirty="0"/>
                        <a:t>£71,688</a:t>
                      </a:r>
                    </a:p>
                  </a:txBody>
                  <a:tcPr anchor="ctr"/>
                </a:tc>
                <a:tc>
                  <a:txBody>
                    <a:bodyPr/>
                    <a:lstStyle/>
                    <a:p>
                      <a:pPr algn="r"/>
                      <a:r>
                        <a:rPr lang="en-GB" sz="1700" dirty="0"/>
                        <a:t>£58,446</a:t>
                      </a:r>
                    </a:p>
                  </a:txBody>
                  <a:tcPr anchor="ctr"/>
                </a:tc>
                <a:extLst>
                  <a:ext uri="{0D108BD9-81ED-4DB2-BD59-A6C34878D82A}">
                    <a16:rowId xmlns:a16="http://schemas.microsoft.com/office/drawing/2014/main" val="10004"/>
                  </a:ext>
                </a:extLst>
              </a:tr>
              <a:tr h="370840">
                <a:tc>
                  <a:txBody>
                    <a:bodyPr/>
                    <a:lstStyle/>
                    <a:p>
                      <a:r>
                        <a:rPr lang="en-GB" sz="1700" dirty="0"/>
                        <a:t>Average</a:t>
                      </a:r>
                      <a:r>
                        <a:rPr lang="en-GB" sz="1700" baseline="0" dirty="0"/>
                        <a:t> of generalised gamma &amp; log-normal for both treatment arms*</a:t>
                      </a:r>
                      <a:endParaRPr lang="en-GB" sz="1700" dirty="0"/>
                    </a:p>
                  </a:txBody>
                  <a:tcPr/>
                </a:tc>
                <a:tc>
                  <a:txBody>
                    <a:bodyPr/>
                    <a:lstStyle/>
                    <a:p>
                      <a:pPr algn="r"/>
                      <a:r>
                        <a:rPr lang="en-GB" sz="1700" dirty="0"/>
                        <a:t>£51,204</a:t>
                      </a:r>
                    </a:p>
                  </a:txBody>
                  <a:tcPr anchor="ctr">
                    <a:solidFill>
                      <a:srgbClr val="CCD3D5"/>
                    </a:solidFill>
                  </a:tcPr>
                </a:tc>
                <a:tc>
                  <a:txBody>
                    <a:bodyPr/>
                    <a:lstStyle/>
                    <a:p>
                      <a:pPr algn="r"/>
                      <a:r>
                        <a:rPr lang="en-GB" sz="1700" dirty="0"/>
                        <a:t>£41,017</a:t>
                      </a:r>
                    </a:p>
                  </a:txBody>
                  <a:tcPr anchor="ctr">
                    <a:solidFill>
                      <a:srgbClr val="CCD3D5"/>
                    </a:solidFill>
                  </a:tcPr>
                </a:tc>
                <a:extLst>
                  <a:ext uri="{0D108BD9-81ED-4DB2-BD59-A6C34878D82A}">
                    <a16:rowId xmlns:a16="http://schemas.microsoft.com/office/drawing/2014/main" val="10005"/>
                  </a:ext>
                </a:extLst>
              </a:tr>
              <a:tr h="370840">
                <a:tc>
                  <a:txBody>
                    <a:bodyPr/>
                    <a:lstStyle/>
                    <a:p>
                      <a:pPr algn="l"/>
                      <a:r>
                        <a:rPr lang="en-GB" sz="1700" dirty="0"/>
                        <a:t>Generalised gamma for</a:t>
                      </a:r>
                      <a:r>
                        <a:rPr lang="en-GB" sz="1700" baseline="0" dirty="0"/>
                        <a:t> both arms, patients progression-free at 5 years assumed ‘cured’</a:t>
                      </a:r>
                      <a:endParaRPr lang="en-GB" sz="1700" dirty="0"/>
                    </a:p>
                  </a:txBody>
                  <a:tcPr/>
                </a:tc>
                <a:tc>
                  <a:txBody>
                    <a:bodyPr/>
                    <a:lstStyle/>
                    <a:p>
                      <a:pPr marL="0" algn="r" defTabSz="1043056" rtl="0" eaLnBrk="1" latinLnBrk="0" hangingPunct="1">
                        <a:lnSpc>
                          <a:spcPct val="115000"/>
                        </a:lnSpc>
                        <a:spcAft>
                          <a:spcPts val="1000"/>
                        </a:spcAft>
                      </a:pPr>
                      <a:r>
                        <a:rPr lang="en-GB" sz="1700" kern="1200" dirty="0">
                          <a:solidFill>
                            <a:schemeClr val="dk1"/>
                          </a:solidFill>
                          <a:latin typeface="+mn-lt"/>
                          <a:ea typeface="+mn-ea"/>
                          <a:cs typeface="+mn-cs"/>
                        </a:rPr>
                        <a:t>£34,000</a:t>
                      </a:r>
                    </a:p>
                  </a:txBody>
                  <a:tcPr anchor="ctr"/>
                </a:tc>
                <a:tc>
                  <a:txBody>
                    <a:bodyPr/>
                    <a:lstStyle/>
                    <a:p>
                      <a:pPr marL="0" algn="r" defTabSz="1043056" rtl="0" eaLnBrk="1" latinLnBrk="0" hangingPunct="1">
                        <a:lnSpc>
                          <a:spcPct val="115000"/>
                        </a:lnSpc>
                        <a:spcAft>
                          <a:spcPts val="1000"/>
                        </a:spcAft>
                      </a:pPr>
                      <a:r>
                        <a:rPr lang="en-GB" sz="1700" kern="1200" dirty="0">
                          <a:solidFill>
                            <a:schemeClr val="dk1"/>
                          </a:solidFill>
                          <a:latin typeface="+mn-lt"/>
                          <a:ea typeface="+mn-ea"/>
                          <a:cs typeface="+mn-cs"/>
                        </a:rPr>
                        <a:t>£26,262</a:t>
                      </a:r>
                    </a:p>
                  </a:txBody>
                  <a:tcPr anchor="ctr"/>
                </a:tc>
                <a:extLst>
                  <a:ext uri="{0D108BD9-81ED-4DB2-BD59-A6C34878D82A}">
                    <a16:rowId xmlns:a16="http://schemas.microsoft.com/office/drawing/2014/main" val="10006"/>
                  </a:ext>
                </a:extLst>
              </a:tr>
              <a:tr h="370840">
                <a:tc>
                  <a:txBody>
                    <a:bodyPr/>
                    <a:lstStyle/>
                    <a:p>
                      <a:pPr marL="0" marR="0" lvl="0" indent="0" algn="l" defTabSz="1043056" rtl="0" eaLnBrk="1" fontAlgn="auto" latinLnBrk="0" hangingPunct="1">
                        <a:lnSpc>
                          <a:spcPct val="100000"/>
                        </a:lnSpc>
                        <a:spcBef>
                          <a:spcPts val="0"/>
                        </a:spcBef>
                        <a:spcAft>
                          <a:spcPts val="0"/>
                        </a:spcAft>
                        <a:buClrTx/>
                        <a:buSzTx/>
                        <a:buFontTx/>
                        <a:buNone/>
                        <a:tabLst/>
                        <a:defRPr/>
                      </a:pPr>
                      <a:r>
                        <a:rPr lang="en-GB" sz="1700" dirty="0"/>
                        <a:t>Generalised gamma for</a:t>
                      </a:r>
                      <a:r>
                        <a:rPr lang="en-GB" sz="1700" baseline="0" dirty="0"/>
                        <a:t> both arms, patients progression-free at 10 years assumed ‘cured’</a:t>
                      </a:r>
                      <a:endParaRPr lang="en-GB" sz="1700" dirty="0"/>
                    </a:p>
                  </a:txBody>
                  <a:tcPr/>
                </a:tc>
                <a:tc>
                  <a:txBody>
                    <a:bodyPr/>
                    <a:lstStyle/>
                    <a:p>
                      <a:pPr marL="0" algn="r" defTabSz="1043056" rtl="0" eaLnBrk="1" latinLnBrk="0" hangingPunct="1">
                        <a:lnSpc>
                          <a:spcPct val="115000"/>
                        </a:lnSpc>
                        <a:spcAft>
                          <a:spcPts val="1000"/>
                        </a:spcAft>
                      </a:pPr>
                      <a:r>
                        <a:rPr lang="en-GB" sz="1700" kern="1200" dirty="0">
                          <a:solidFill>
                            <a:schemeClr val="dk1"/>
                          </a:solidFill>
                          <a:latin typeface="+mn-lt"/>
                          <a:ea typeface="+mn-ea"/>
                          <a:cs typeface="+mn-cs"/>
                        </a:rPr>
                        <a:t>£40,635</a:t>
                      </a:r>
                    </a:p>
                  </a:txBody>
                  <a:tcPr anchor="ctr"/>
                </a:tc>
                <a:tc>
                  <a:txBody>
                    <a:bodyPr/>
                    <a:lstStyle/>
                    <a:p>
                      <a:pPr marL="0" algn="r" defTabSz="1043056" rtl="0" eaLnBrk="1" latinLnBrk="0" hangingPunct="1">
                        <a:lnSpc>
                          <a:spcPct val="115000"/>
                        </a:lnSpc>
                        <a:spcAft>
                          <a:spcPts val="1000"/>
                        </a:spcAft>
                      </a:pPr>
                      <a:r>
                        <a:rPr lang="en-GB" sz="1700" kern="1200" dirty="0">
                          <a:solidFill>
                            <a:schemeClr val="dk1"/>
                          </a:solidFill>
                          <a:latin typeface="+mn-lt"/>
                          <a:ea typeface="+mn-ea"/>
                          <a:cs typeface="+mn-cs"/>
                        </a:rPr>
                        <a:t>£32,125</a:t>
                      </a:r>
                    </a:p>
                  </a:txBody>
                  <a:tcPr anchor="ctr"/>
                </a:tc>
                <a:extLst>
                  <a:ext uri="{0D108BD9-81ED-4DB2-BD59-A6C34878D82A}">
                    <a16:rowId xmlns:a16="http://schemas.microsoft.com/office/drawing/2014/main" val="10007"/>
                  </a:ext>
                </a:extLst>
              </a:tr>
              <a:tr h="370840">
                <a:tc>
                  <a:txBody>
                    <a:bodyPr/>
                    <a:lstStyle/>
                    <a:p>
                      <a:pPr algn="l"/>
                      <a:r>
                        <a:rPr lang="en-GB" sz="1700" dirty="0"/>
                        <a:t>Mixture</a:t>
                      </a:r>
                      <a:r>
                        <a:rPr lang="en-GB" sz="1700" baseline="0" dirty="0"/>
                        <a:t> c</a:t>
                      </a:r>
                      <a:r>
                        <a:rPr lang="en-GB" sz="1700" dirty="0"/>
                        <a:t>ure rate model with log-normal for both arms</a:t>
                      </a:r>
                      <a:r>
                        <a:rPr lang="en-GB" sz="1700" baseline="0" dirty="0"/>
                        <a:t> (implies </a:t>
                      </a:r>
                      <a:r>
                        <a:rPr lang="en-GB" sz="1600" kern="1200" dirty="0">
                          <a:solidFill>
                            <a:srgbClr val="000000"/>
                          </a:solidFill>
                          <a:highlight>
                            <a:srgbClr val="000000"/>
                          </a:highlight>
                          <a:latin typeface="+mn-lt"/>
                          <a:ea typeface="+mn-ea"/>
                          <a:cs typeface="+mn-cs"/>
                        </a:rPr>
                        <a:t>*******</a:t>
                      </a:r>
                      <a:r>
                        <a:rPr lang="en-GB" sz="1700" baseline="0" dirty="0"/>
                        <a:t> durvalumab &amp; </a:t>
                      </a:r>
                      <a:r>
                        <a:rPr lang="en-GB" sz="1600" kern="1200" dirty="0">
                          <a:solidFill>
                            <a:srgbClr val="000000"/>
                          </a:solidFill>
                          <a:highlight>
                            <a:srgbClr val="000000"/>
                          </a:highlight>
                          <a:latin typeface="+mn-lt"/>
                          <a:ea typeface="+mn-ea"/>
                          <a:cs typeface="+mn-cs"/>
                        </a:rPr>
                        <a:t>*******</a:t>
                      </a:r>
                      <a:r>
                        <a:rPr lang="en-GB" sz="1700" baseline="0" dirty="0"/>
                        <a:t> </a:t>
                      </a:r>
                      <a:r>
                        <a:rPr lang="en-GB" sz="1700" baseline="0" dirty="0" err="1"/>
                        <a:t>SoC</a:t>
                      </a:r>
                      <a:r>
                        <a:rPr lang="en-GB" sz="1700" dirty="0"/>
                        <a:t> ‘cured’)</a:t>
                      </a:r>
                    </a:p>
                  </a:txBody>
                  <a:tcPr/>
                </a:tc>
                <a:tc>
                  <a:txBody>
                    <a:bodyPr/>
                    <a:lstStyle/>
                    <a:p>
                      <a:pPr algn="r"/>
                      <a:r>
                        <a:rPr lang="en-GB" sz="1700" dirty="0"/>
                        <a:t>£35,298</a:t>
                      </a:r>
                    </a:p>
                  </a:txBody>
                  <a:tcPr anchor="ctr"/>
                </a:tc>
                <a:tc>
                  <a:txBody>
                    <a:bodyPr/>
                    <a:lstStyle/>
                    <a:p>
                      <a:pPr algn="r"/>
                      <a:r>
                        <a:rPr lang="en-GB" sz="1700" dirty="0"/>
                        <a:t>£33,050</a:t>
                      </a:r>
                    </a:p>
                  </a:txBody>
                  <a:tcPr anchor="ctr"/>
                </a:tc>
                <a:extLst>
                  <a:ext uri="{0D108BD9-81ED-4DB2-BD59-A6C34878D82A}">
                    <a16:rowId xmlns:a16="http://schemas.microsoft.com/office/drawing/2014/main" val="10008"/>
                  </a:ext>
                </a:extLst>
              </a:tr>
            </a:tbl>
          </a:graphicData>
        </a:graphic>
      </p:graphicFrame>
      <p:sp>
        <p:nvSpPr>
          <p:cNvPr id="6" name="Rectangle 5"/>
          <p:cNvSpPr/>
          <p:nvPr/>
        </p:nvSpPr>
        <p:spPr>
          <a:xfrm>
            <a:off x="508000" y="1562724"/>
            <a:ext cx="9669780" cy="593404"/>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200" dirty="0">
                <a:solidFill>
                  <a:schemeClr val="accent3"/>
                </a:solidFill>
              </a:rPr>
              <a:t>Based on literature based utility values </a:t>
            </a:r>
            <a:endParaRPr lang="en-GB" sz="2200" dirty="0">
              <a:solidFill>
                <a:schemeClr val="tx1"/>
              </a:solidFill>
            </a:endParaRPr>
          </a:p>
          <a:p>
            <a:r>
              <a:rPr lang="en-GB" sz="2200" dirty="0">
                <a:solidFill>
                  <a:schemeClr val="tx1"/>
                </a:solidFill>
              </a:rPr>
              <a:t> </a:t>
            </a:r>
          </a:p>
        </p:txBody>
      </p:sp>
      <p:sp>
        <p:nvSpPr>
          <p:cNvPr id="7" name="Rectangle 6"/>
          <p:cNvSpPr/>
          <p:nvPr/>
        </p:nvSpPr>
        <p:spPr>
          <a:xfrm>
            <a:off x="8440449" y="6865137"/>
            <a:ext cx="1918403" cy="463949"/>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600" dirty="0">
                <a:solidFill>
                  <a:schemeClr val="tx1"/>
                </a:solidFill>
              </a:rPr>
              <a:t>*Hazard cap applied where appropriate </a:t>
            </a:r>
            <a:r>
              <a:rPr lang="en-GB" sz="1600" i="1" dirty="0">
                <a:solidFill>
                  <a:schemeClr val="tx1"/>
                </a:solidFill>
              </a:rPr>
              <a:t> </a:t>
            </a:r>
          </a:p>
        </p:txBody>
      </p:sp>
      <p:sp>
        <p:nvSpPr>
          <p:cNvPr id="9" name="Rounded Rectangle 8"/>
          <p:cNvSpPr/>
          <p:nvPr/>
        </p:nvSpPr>
        <p:spPr>
          <a:xfrm>
            <a:off x="1412559" y="6576787"/>
            <a:ext cx="6846818" cy="576699"/>
          </a:xfrm>
          <a:prstGeom prst="roundRect">
            <a:avLst/>
          </a:prstGeom>
          <a:solidFill>
            <a:schemeClr val="accent1">
              <a:lumMod val="7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a:solidFill>
                  <a:schemeClr val="bg1"/>
                </a:solidFill>
              </a:rPr>
              <a:t>NB. Results do not contain commercial arrangements for durvalumab or subsequent treatments </a:t>
            </a:r>
            <a:r>
              <a:rPr lang="en-GB" sz="1600" b="1" dirty="0">
                <a:solidFill>
                  <a:schemeClr val="bg1"/>
                </a:solidFill>
                <a:sym typeface="Wingdings" panose="05000000000000000000" pitchFamily="2" charset="2"/>
              </a:rPr>
              <a:t> will be presented in Part 2</a:t>
            </a:r>
            <a:endParaRPr lang="en-GB" sz="1600" b="1" dirty="0">
              <a:solidFill>
                <a:schemeClr val="bg1"/>
              </a:solidFill>
            </a:endParaRPr>
          </a:p>
        </p:txBody>
      </p:sp>
      <p:sp>
        <p:nvSpPr>
          <p:cNvPr id="10" name="Rectangle 9"/>
          <p:cNvSpPr/>
          <p:nvPr/>
        </p:nvSpPr>
        <p:spPr>
          <a:xfrm>
            <a:off x="1747427" y="7215296"/>
            <a:ext cx="6177082" cy="268422"/>
          </a:xfrm>
          <a:prstGeom prst="rect">
            <a:avLst/>
          </a:prstGeom>
          <a:solidFill>
            <a:schemeClr val="accent3"/>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i="1" dirty="0"/>
              <a:t>Updated after committee meeting to correct factual inaccuracy </a:t>
            </a:r>
          </a:p>
        </p:txBody>
      </p:sp>
    </p:spTree>
    <p:extLst>
      <p:ext uri="{BB962C8B-B14F-4D97-AF65-F5344CB8AC3E}">
        <p14:creationId xmlns:p14="http://schemas.microsoft.com/office/powerpoint/2010/main" val="187909311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a:t>Scenario analyses: progression-free survival &amp; treatment effect duration (probabilistic)</a:t>
            </a:r>
          </a:p>
        </p:txBody>
      </p:sp>
      <p:sp>
        <p:nvSpPr>
          <p:cNvPr id="3" name="Slide Number Placeholder 2"/>
          <p:cNvSpPr>
            <a:spLocks noGrp="1"/>
          </p:cNvSpPr>
          <p:nvPr>
            <p:ph type="sldNum" sz="quarter" idx="12"/>
          </p:nvPr>
        </p:nvSpPr>
        <p:spPr/>
        <p:txBody>
          <a:bodyPr/>
          <a:lstStyle/>
          <a:p>
            <a:fld id="{DDBE135E-2566-4748-853C-8A3B78F0FB00}" type="slidenum">
              <a:rPr lang="en-GB" smtClean="0"/>
              <a:t>35</a:t>
            </a:fld>
            <a:endParaRPr lang="en-GB" dirty="0"/>
          </a:p>
        </p:txBody>
      </p:sp>
      <p:graphicFrame>
        <p:nvGraphicFramePr>
          <p:cNvPr id="8" name="Table 7"/>
          <p:cNvGraphicFramePr>
            <a:graphicFrameLocks noGrp="1"/>
          </p:cNvGraphicFramePr>
          <p:nvPr>
            <p:extLst>
              <p:ext uri="{D42A27DB-BD31-4B8C-83A1-F6EECF244321}">
                <p14:modId xmlns:p14="http://schemas.microsoft.com/office/powerpoint/2010/main" val="3202329078"/>
              </p:ext>
            </p:extLst>
          </p:nvPr>
        </p:nvGraphicFramePr>
        <p:xfrm>
          <a:off x="507999" y="1983608"/>
          <a:ext cx="9669781" cy="4697825"/>
        </p:xfrm>
        <a:graphic>
          <a:graphicData uri="http://schemas.openxmlformats.org/drawingml/2006/table">
            <a:tbl>
              <a:tblPr firstRow="1" bandRow="1">
                <a:tableStyleId>{F5AB1C69-6EDB-4FF4-983F-18BD219EF322}</a:tableStyleId>
              </a:tblPr>
              <a:tblGrid>
                <a:gridCol w="5970209">
                  <a:extLst>
                    <a:ext uri="{9D8B030D-6E8A-4147-A177-3AD203B41FA5}">
                      <a16:colId xmlns:a16="http://schemas.microsoft.com/office/drawing/2014/main" val="20000"/>
                    </a:ext>
                  </a:extLst>
                </a:gridCol>
                <a:gridCol w="1849786">
                  <a:extLst>
                    <a:ext uri="{9D8B030D-6E8A-4147-A177-3AD203B41FA5}">
                      <a16:colId xmlns:a16="http://schemas.microsoft.com/office/drawing/2014/main" val="20001"/>
                    </a:ext>
                  </a:extLst>
                </a:gridCol>
                <a:gridCol w="1849786">
                  <a:extLst>
                    <a:ext uri="{9D8B030D-6E8A-4147-A177-3AD203B41FA5}">
                      <a16:colId xmlns:a16="http://schemas.microsoft.com/office/drawing/2014/main" val="20002"/>
                    </a:ext>
                  </a:extLst>
                </a:gridCol>
              </a:tblGrid>
              <a:tr h="355584">
                <a:tc rowSpan="2">
                  <a:txBody>
                    <a:bodyPr/>
                    <a:lstStyle/>
                    <a:p>
                      <a:pPr algn="ctr"/>
                      <a:r>
                        <a:rPr lang="en-GB" sz="1800" dirty="0"/>
                        <a:t>Exploration of progression-free</a:t>
                      </a:r>
                      <a:r>
                        <a:rPr lang="en-GB" sz="1800" baseline="0" dirty="0"/>
                        <a:t> survival modelling</a:t>
                      </a:r>
                    </a:p>
                    <a:p>
                      <a:pPr algn="ctr"/>
                      <a:r>
                        <a:rPr lang="en-GB" sz="1800" b="0" baseline="0" dirty="0"/>
                        <a:t>(analyses run by NICE technical team)</a:t>
                      </a:r>
                      <a:endParaRPr lang="en-GB" sz="1800" b="0" dirty="0"/>
                    </a:p>
                  </a:txBody>
                  <a:tcPr anchor="ctr"/>
                </a:tc>
                <a:tc gridSpan="2">
                  <a:txBody>
                    <a:bodyPr/>
                    <a:lstStyle/>
                    <a:p>
                      <a:pPr algn="ctr"/>
                      <a:r>
                        <a:rPr lang="en-GB" sz="1800" i="0" dirty="0">
                          <a:solidFill>
                            <a:schemeClr val="bg1"/>
                          </a:solidFill>
                        </a:rPr>
                        <a:t>Probabilistic ICER (£/QALY)</a:t>
                      </a:r>
                    </a:p>
                  </a:txBody>
                  <a:tcP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3"/>
                    </a:solidFill>
                  </a:tcPr>
                </a:tc>
                <a:tc hMerge="1">
                  <a:txBody>
                    <a:bodyPr/>
                    <a:lstStyle/>
                    <a:p>
                      <a:endParaRPr lang="en-GB" sz="1800" dirty="0">
                        <a:solidFill>
                          <a:schemeClr val="bg1"/>
                        </a:solidFill>
                      </a:endParaRPr>
                    </a:p>
                  </a:txBody>
                  <a:tcP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3"/>
                    </a:solidFill>
                  </a:tcPr>
                </a:tc>
                <a:extLst>
                  <a:ext uri="{0D108BD9-81ED-4DB2-BD59-A6C34878D82A}">
                    <a16:rowId xmlns:a16="http://schemas.microsoft.com/office/drawing/2014/main" val="10000"/>
                  </a:ext>
                </a:extLst>
              </a:tr>
              <a:tr h="370840">
                <a:tc vMerge="1">
                  <a:txBody>
                    <a:bodyPr/>
                    <a:lstStyle/>
                    <a:p>
                      <a:pPr algn="ctr"/>
                      <a:endParaRPr lang="en-GB" sz="1800" dirty="0"/>
                    </a:p>
                  </a:txBody>
                  <a:tcPr/>
                </a:tc>
                <a:tc>
                  <a:txBody>
                    <a:bodyPr/>
                    <a:lstStyle/>
                    <a:p>
                      <a:pPr algn="ctr"/>
                      <a:r>
                        <a:rPr lang="en-GB" sz="1800" dirty="0">
                          <a:solidFill>
                            <a:schemeClr val="bg1"/>
                          </a:solidFill>
                        </a:rPr>
                        <a:t>3yr</a:t>
                      </a:r>
                      <a:r>
                        <a:rPr lang="en-GB" sz="1800" baseline="0" dirty="0">
                          <a:solidFill>
                            <a:schemeClr val="bg1"/>
                          </a:solidFill>
                        </a:rPr>
                        <a:t> </a:t>
                      </a:r>
                      <a:r>
                        <a:rPr lang="en-GB" sz="1800" baseline="0" dirty="0" err="1">
                          <a:solidFill>
                            <a:schemeClr val="bg1"/>
                          </a:solidFill>
                        </a:rPr>
                        <a:t>tx</a:t>
                      </a:r>
                      <a:r>
                        <a:rPr lang="en-GB" sz="1800" baseline="0" dirty="0">
                          <a:solidFill>
                            <a:schemeClr val="bg1"/>
                          </a:solidFill>
                        </a:rPr>
                        <a:t> effect duration</a:t>
                      </a:r>
                      <a:endParaRPr lang="en-GB" sz="1800" dirty="0">
                        <a:solidFill>
                          <a:schemeClr val="bg1"/>
                        </a:solidFill>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lumMod val="75000"/>
                      </a:schemeClr>
                    </a:solidFill>
                  </a:tcPr>
                </a:tc>
                <a:tc>
                  <a:txBody>
                    <a:bodyPr/>
                    <a:lstStyle/>
                    <a:p>
                      <a:pPr algn="ctr"/>
                      <a:r>
                        <a:rPr lang="en-GB" sz="1800" dirty="0">
                          <a:solidFill>
                            <a:schemeClr val="bg1"/>
                          </a:solidFill>
                        </a:rPr>
                        <a:t>5yr</a:t>
                      </a:r>
                      <a:r>
                        <a:rPr lang="en-GB" sz="1800" baseline="0" dirty="0">
                          <a:solidFill>
                            <a:schemeClr val="bg1"/>
                          </a:solidFill>
                        </a:rPr>
                        <a:t> </a:t>
                      </a:r>
                      <a:r>
                        <a:rPr lang="en-GB" sz="1800" baseline="0" dirty="0" err="1">
                          <a:solidFill>
                            <a:schemeClr val="bg1"/>
                          </a:solidFill>
                        </a:rPr>
                        <a:t>tx</a:t>
                      </a:r>
                      <a:r>
                        <a:rPr lang="en-GB" sz="1800" baseline="0" dirty="0">
                          <a:solidFill>
                            <a:schemeClr val="bg1"/>
                          </a:solidFill>
                        </a:rPr>
                        <a:t> effect duration</a:t>
                      </a:r>
                      <a:endParaRPr lang="en-GB" sz="1800" dirty="0">
                        <a:solidFill>
                          <a:schemeClr val="bg1"/>
                        </a:solidFill>
                      </a:endParaRPr>
                    </a:p>
                  </a:txBody>
                  <a:tcP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val="10001"/>
                  </a:ext>
                </a:extLst>
              </a:tr>
              <a:tr h="370840">
                <a:tc>
                  <a:txBody>
                    <a:bodyPr/>
                    <a:lstStyle/>
                    <a:p>
                      <a:r>
                        <a:rPr lang="en-GB" sz="1800" dirty="0"/>
                        <a:t>Generalised</a:t>
                      </a:r>
                      <a:r>
                        <a:rPr lang="en-GB" sz="1800" baseline="0" dirty="0"/>
                        <a:t> gamma for both arms</a:t>
                      </a:r>
                      <a:endParaRPr lang="en-GB" sz="1800" dirty="0"/>
                    </a:p>
                  </a:txBody>
                  <a:tcPr/>
                </a:tc>
                <a:tc>
                  <a:txBody>
                    <a:bodyPr/>
                    <a:lstStyle/>
                    <a:p>
                      <a:pPr algn="r">
                        <a:lnSpc>
                          <a:spcPct val="115000"/>
                        </a:lnSpc>
                        <a:spcBef>
                          <a:spcPts val="300"/>
                        </a:spcBef>
                        <a:spcAft>
                          <a:spcPts val="900"/>
                        </a:spcAft>
                      </a:pPr>
                      <a:r>
                        <a:rPr lang="en-GB" sz="1800" kern="1200" baseline="0" dirty="0">
                          <a:solidFill>
                            <a:schemeClr val="dk1"/>
                          </a:solidFill>
                          <a:latin typeface="+mn-lt"/>
                          <a:ea typeface="+mn-ea"/>
                          <a:cs typeface="+mn-cs"/>
                        </a:rPr>
                        <a:t>£ </a:t>
                      </a:r>
                      <a:r>
                        <a:rPr lang="en-US" sz="1800" kern="1200" baseline="0" dirty="0">
                          <a:solidFill>
                            <a:schemeClr val="dk1"/>
                          </a:solidFill>
                          <a:latin typeface="+mn-lt"/>
                          <a:ea typeface="+mn-ea"/>
                          <a:cs typeface="+mn-cs"/>
                        </a:rPr>
                        <a:t>40,781</a:t>
                      </a:r>
                      <a:endParaRPr lang="en-GB" sz="1800" kern="1200" baseline="0" dirty="0">
                        <a:solidFill>
                          <a:schemeClr val="dk1"/>
                        </a:solidFill>
                        <a:latin typeface="+mn-lt"/>
                        <a:ea typeface="+mn-ea"/>
                        <a:cs typeface="+mn-cs"/>
                      </a:endParaRPr>
                    </a:p>
                  </a:txBody>
                  <a:tcPr marL="68580" marR="68580" marT="0" marB="0" anchor="ctr">
                    <a:lnT w="38100" cap="flat" cmpd="sng" algn="ctr">
                      <a:solidFill>
                        <a:schemeClr val="bg1"/>
                      </a:solidFill>
                      <a:prstDash val="solid"/>
                      <a:round/>
                      <a:headEnd type="none" w="med" len="med"/>
                      <a:tailEnd type="none" w="med" len="med"/>
                    </a:lnT>
                    <a:solidFill>
                      <a:srgbClr val="E7EAEB"/>
                    </a:solidFill>
                  </a:tcPr>
                </a:tc>
                <a:tc>
                  <a:txBody>
                    <a:bodyPr/>
                    <a:lstStyle/>
                    <a:p>
                      <a:pPr algn="r">
                        <a:lnSpc>
                          <a:spcPct val="115000"/>
                        </a:lnSpc>
                        <a:spcBef>
                          <a:spcPts val="300"/>
                        </a:spcBef>
                        <a:spcAft>
                          <a:spcPts val="900"/>
                        </a:spcAft>
                      </a:pPr>
                      <a:r>
                        <a:rPr lang="en-GB" sz="1800" kern="1200" baseline="0">
                          <a:solidFill>
                            <a:schemeClr val="dk1"/>
                          </a:solidFill>
                          <a:latin typeface="+mn-lt"/>
                          <a:ea typeface="+mn-ea"/>
                          <a:cs typeface="+mn-cs"/>
                        </a:rPr>
                        <a:t>£ 32,407</a:t>
                      </a:r>
                    </a:p>
                  </a:txBody>
                  <a:tcPr marL="0" marR="0" marT="0" marB="0" anchor="ctr">
                    <a:lnT w="381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0002"/>
                  </a:ext>
                </a:extLst>
              </a:tr>
              <a:tr h="389985">
                <a:tc>
                  <a:txBody>
                    <a:bodyPr/>
                    <a:lstStyle/>
                    <a:p>
                      <a:r>
                        <a:rPr lang="en-GB" sz="1800" dirty="0"/>
                        <a:t>Log-normal durvalumab</a:t>
                      </a:r>
                      <a:r>
                        <a:rPr lang="en-GB" sz="1800" baseline="0" dirty="0"/>
                        <a:t> &amp; generalised gamma </a:t>
                      </a:r>
                      <a:r>
                        <a:rPr lang="en-GB" sz="1800" baseline="0" dirty="0" err="1"/>
                        <a:t>SoC</a:t>
                      </a:r>
                      <a:r>
                        <a:rPr lang="en-GB" sz="1800" baseline="0" dirty="0"/>
                        <a:t>*</a:t>
                      </a:r>
                      <a:endParaRPr lang="en-GB" sz="1800" dirty="0"/>
                    </a:p>
                  </a:txBody>
                  <a:tcPr/>
                </a:tc>
                <a:tc>
                  <a:txBody>
                    <a:bodyPr/>
                    <a:lstStyle/>
                    <a:p>
                      <a:pPr algn="r">
                        <a:lnSpc>
                          <a:spcPct val="115000"/>
                        </a:lnSpc>
                        <a:spcBef>
                          <a:spcPts val="300"/>
                        </a:spcBef>
                        <a:spcAft>
                          <a:spcPts val="900"/>
                        </a:spcAft>
                      </a:pPr>
                      <a:r>
                        <a:rPr lang="en-GB" sz="1800" kern="1200" baseline="0" dirty="0">
                          <a:solidFill>
                            <a:schemeClr val="dk1"/>
                          </a:solidFill>
                          <a:latin typeface="+mn-lt"/>
                          <a:ea typeface="+mn-ea"/>
                          <a:cs typeface="+mn-cs"/>
                        </a:rPr>
                        <a:t>£ 49,290</a:t>
                      </a:r>
                    </a:p>
                  </a:txBody>
                  <a:tcPr marL="68580" marR="68580" marT="0" marB="0" anchor="ctr"/>
                </a:tc>
                <a:tc>
                  <a:txBody>
                    <a:bodyPr/>
                    <a:lstStyle/>
                    <a:p>
                      <a:pPr algn="r">
                        <a:lnSpc>
                          <a:spcPct val="115000"/>
                        </a:lnSpc>
                        <a:spcBef>
                          <a:spcPts val="300"/>
                        </a:spcBef>
                        <a:spcAft>
                          <a:spcPts val="900"/>
                        </a:spcAft>
                      </a:pPr>
                      <a:r>
                        <a:rPr lang="en-GB" sz="1800" kern="1200" baseline="0">
                          <a:solidFill>
                            <a:schemeClr val="dk1"/>
                          </a:solidFill>
                          <a:latin typeface="+mn-lt"/>
                          <a:ea typeface="+mn-ea"/>
                          <a:cs typeface="+mn-cs"/>
                        </a:rPr>
                        <a:t>£ 47,963</a:t>
                      </a:r>
                    </a:p>
                  </a:txBody>
                  <a:tcPr marL="0" marR="0" marT="0" marB="0" anchor="ctr"/>
                </a:tc>
                <a:extLst>
                  <a:ext uri="{0D108BD9-81ED-4DB2-BD59-A6C34878D82A}">
                    <a16:rowId xmlns:a16="http://schemas.microsoft.com/office/drawing/2014/main" val="10003"/>
                  </a:ext>
                </a:extLst>
              </a:tr>
              <a:tr h="370840">
                <a:tc>
                  <a:txBody>
                    <a:bodyPr/>
                    <a:lstStyle/>
                    <a:p>
                      <a:r>
                        <a:rPr lang="en-GB" sz="1800" dirty="0"/>
                        <a:t>Log-normal for both arms*</a:t>
                      </a:r>
                    </a:p>
                  </a:txBody>
                  <a:tcPr/>
                </a:tc>
                <a:tc>
                  <a:txBody>
                    <a:bodyPr/>
                    <a:lstStyle/>
                    <a:p>
                      <a:pPr algn="r">
                        <a:lnSpc>
                          <a:spcPct val="115000"/>
                        </a:lnSpc>
                        <a:spcBef>
                          <a:spcPts val="300"/>
                        </a:spcBef>
                        <a:spcAft>
                          <a:spcPts val="900"/>
                        </a:spcAft>
                      </a:pPr>
                      <a:r>
                        <a:rPr lang="en-GB" sz="1800" kern="1200" baseline="0" dirty="0">
                          <a:solidFill>
                            <a:schemeClr val="dk1"/>
                          </a:solidFill>
                          <a:latin typeface="+mn-lt"/>
                          <a:ea typeface="+mn-ea"/>
                          <a:cs typeface="+mn-cs"/>
                        </a:rPr>
                        <a:t>£ 65,662</a:t>
                      </a:r>
                    </a:p>
                  </a:txBody>
                  <a:tcPr marL="68580" marR="68580" marT="0" marB="0" anchor="ctr"/>
                </a:tc>
                <a:tc>
                  <a:txBody>
                    <a:bodyPr/>
                    <a:lstStyle/>
                    <a:p>
                      <a:pPr algn="r">
                        <a:lnSpc>
                          <a:spcPct val="115000"/>
                        </a:lnSpc>
                        <a:spcBef>
                          <a:spcPts val="300"/>
                        </a:spcBef>
                        <a:spcAft>
                          <a:spcPts val="900"/>
                        </a:spcAft>
                      </a:pPr>
                      <a:r>
                        <a:rPr lang="en-GB" sz="1800" kern="1200" baseline="0" dirty="0">
                          <a:solidFill>
                            <a:schemeClr val="dk1"/>
                          </a:solidFill>
                          <a:latin typeface="+mn-lt"/>
                          <a:ea typeface="+mn-ea"/>
                          <a:cs typeface="+mn-cs"/>
                        </a:rPr>
                        <a:t>£ 53,448</a:t>
                      </a:r>
                    </a:p>
                  </a:txBody>
                  <a:tcPr marL="0" marR="0" marT="0" marB="0" anchor="ctr"/>
                </a:tc>
                <a:extLst>
                  <a:ext uri="{0D108BD9-81ED-4DB2-BD59-A6C34878D82A}">
                    <a16:rowId xmlns:a16="http://schemas.microsoft.com/office/drawing/2014/main" val="10004"/>
                  </a:ext>
                </a:extLst>
              </a:tr>
              <a:tr h="370840">
                <a:tc>
                  <a:txBody>
                    <a:bodyPr/>
                    <a:lstStyle/>
                    <a:p>
                      <a:r>
                        <a:rPr lang="en-GB" sz="1800" dirty="0"/>
                        <a:t>Average</a:t>
                      </a:r>
                      <a:r>
                        <a:rPr lang="en-GB" sz="1800" baseline="0" dirty="0"/>
                        <a:t> of generalised gamma &amp; log-normal for both treatment arms*</a:t>
                      </a:r>
                      <a:endParaRPr lang="en-GB" sz="1800" dirty="0"/>
                    </a:p>
                  </a:txBody>
                  <a:tcPr/>
                </a:tc>
                <a:tc>
                  <a:txBody>
                    <a:bodyPr/>
                    <a:lstStyle/>
                    <a:p>
                      <a:pPr algn="r">
                        <a:lnSpc>
                          <a:spcPct val="115000"/>
                        </a:lnSpc>
                        <a:spcBef>
                          <a:spcPts val="300"/>
                        </a:spcBef>
                        <a:spcAft>
                          <a:spcPts val="900"/>
                        </a:spcAft>
                      </a:pPr>
                      <a:r>
                        <a:rPr lang="en-GB" sz="1800" kern="1200" baseline="0">
                          <a:solidFill>
                            <a:schemeClr val="dk1"/>
                          </a:solidFill>
                          <a:latin typeface="+mn-lt"/>
                          <a:ea typeface="+mn-ea"/>
                          <a:cs typeface="+mn-cs"/>
                        </a:rPr>
                        <a:t>£ </a:t>
                      </a:r>
                      <a:r>
                        <a:rPr lang="en-US" sz="1800" kern="1200" baseline="0">
                          <a:solidFill>
                            <a:schemeClr val="dk1"/>
                          </a:solidFill>
                          <a:latin typeface="+mn-lt"/>
                          <a:ea typeface="+mn-ea"/>
                          <a:cs typeface="+mn-cs"/>
                        </a:rPr>
                        <a:t>45,445</a:t>
                      </a:r>
                      <a:endParaRPr lang="en-GB" sz="1800" kern="1200" baseline="0">
                        <a:solidFill>
                          <a:schemeClr val="dk1"/>
                        </a:solidFill>
                        <a:latin typeface="+mn-lt"/>
                        <a:ea typeface="+mn-ea"/>
                        <a:cs typeface="+mn-cs"/>
                      </a:endParaRPr>
                    </a:p>
                  </a:txBody>
                  <a:tcPr marL="68580" marR="68580" marT="0" marB="0" anchor="ctr">
                    <a:solidFill>
                      <a:srgbClr val="CCD3D5"/>
                    </a:solidFill>
                  </a:tcPr>
                </a:tc>
                <a:tc>
                  <a:txBody>
                    <a:bodyPr/>
                    <a:lstStyle/>
                    <a:p>
                      <a:pPr algn="r">
                        <a:lnSpc>
                          <a:spcPct val="115000"/>
                        </a:lnSpc>
                        <a:spcBef>
                          <a:spcPts val="300"/>
                        </a:spcBef>
                        <a:spcAft>
                          <a:spcPts val="900"/>
                        </a:spcAft>
                      </a:pPr>
                      <a:r>
                        <a:rPr lang="en-GB" sz="1800" kern="1200" baseline="0" dirty="0">
                          <a:solidFill>
                            <a:schemeClr val="dk1"/>
                          </a:solidFill>
                          <a:latin typeface="+mn-lt"/>
                          <a:ea typeface="+mn-ea"/>
                          <a:cs typeface="+mn-cs"/>
                        </a:rPr>
                        <a:t>£ 39,745</a:t>
                      </a:r>
                    </a:p>
                  </a:txBody>
                  <a:tcPr marL="0" marR="0" marT="0" marB="0" anchor="ctr">
                    <a:solidFill>
                      <a:srgbClr val="CCD3D5"/>
                    </a:solidFill>
                  </a:tcPr>
                </a:tc>
                <a:extLst>
                  <a:ext uri="{0D108BD9-81ED-4DB2-BD59-A6C34878D82A}">
                    <a16:rowId xmlns:a16="http://schemas.microsoft.com/office/drawing/2014/main" val="10005"/>
                  </a:ext>
                </a:extLst>
              </a:tr>
              <a:tr h="370840">
                <a:tc>
                  <a:txBody>
                    <a:bodyPr/>
                    <a:lstStyle/>
                    <a:p>
                      <a:pPr algn="l"/>
                      <a:r>
                        <a:rPr lang="en-GB" sz="1800" dirty="0"/>
                        <a:t>Generalised gamma for</a:t>
                      </a:r>
                      <a:r>
                        <a:rPr lang="en-GB" sz="1800" baseline="0" dirty="0"/>
                        <a:t> both arms, patients progression-free at 5 years assumed ‘cured’</a:t>
                      </a:r>
                      <a:endParaRPr lang="en-GB" sz="1800" dirty="0"/>
                    </a:p>
                  </a:txBody>
                  <a:tcPr/>
                </a:tc>
                <a:tc>
                  <a:txBody>
                    <a:bodyPr/>
                    <a:lstStyle/>
                    <a:p>
                      <a:pPr algn="r">
                        <a:lnSpc>
                          <a:spcPct val="115000"/>
                        </a:lnSpc>
                        <a:spcBef>
                          <a:spcPts val="300"/>
                        </a:spcBef>
                        <a:spcAft>
                          <a:spcPts val="900"/>
                        </a:spcAft>
                      </a:pPr>
                      <a:r>
                        <a:rPr lang="en-GB" sz="1800" kern="1200" baseline="0">
                          <a:solidFill>
                            <a:schemeClr val="dk1"/>
                          </a:solidFill>
                          <a:latin typeface="+mn-lt"/>
                          <a:ea typeface="+mn-ea"/>
                          <a:cs typeface="+mn-cs"/>
                        </a:rPr>
                        <a:t>£ </a:t>
                      </a:r>
                      <a:r>
                        <a:rPr lang="en-US" sz="1800" kern="1200" baseline="0">
                          <a:solidFill>
                            <a:schemeClr val="dk1"/>
                          </a:solidFill>
                          <a:latin typeface="+mn-lt"/>
                          <a:ea typeface="+mn-ea"/>
                          <a:cs typeface="+mn-cs"/>
                        </a:rPr>
                        <a:t>33,349</a:t>
                      </a:r>
                      <a:endParaRPr lang="en-GB" sz="1800" kern="1200" baseline="0">
                        <a:solidFill>
                          <a:schemeClr val="dk1"/>
                        </a:solidFill>
                        <a:latin typeface="+mn-lt"/>
                        <a:ea typeface="+mn-ea"/>
                        <a:cs typeface="+mn-cs"/>
                      </a:endParaRPr>
                    </a:p>
                  </a:txBody>
                  <a:tcPr marL="68580" marR="68580" marT="0" marB="0" anchor="ctr"/>
                </a:tc>
                <a:tc>
                  <a:txBody>
                    <a:bodyPr/>
                    <a:lstStyle/>
                    <a:p>
                      <a:pPr algn="r">
                        <a:lnSpc>
                          <a:spcPct val="115000"/>
                        </a:lnSpc>
                        <a:spcBef>
                          <a:spcPts val="300"/>
                        </a:spcBef>
                        <a:spcAft>
                          <a:spcPts val="900"/>
                        </a:spcAft>
                      </a:pPr>
                      <a:r>
                        <a:rPr lang="en-GB" sz="1800" kern="1200" baseline="0" dirty="0">
                          <a:solidFill>
                            <a:schemeClr val="dk1"/>
                          </a:solidFill>
                          <a:latin typeface="+mn-lt"/>
                          <a:ea typeface="+mn-ea"/>
                          <a:cs typeface="+mn-cs"/>
                        </a:rPr>
                        <a:t>£ 24,884</a:t>
                      </a:r>
                    </a:p>
                  </a:txBody>
                  <a:tcPr marL="0" marR="0" marT="0" marB="0" anchor="ctr"/>
                </a:tc>
                <a:extLst>
                  <a:ext uri="{0D108BD9-81ED-4DB2-BD59-A6C34878D82A}">
                    <a16:rowId xmlns:a16="http://schemas.microsoft.com/office/drawing/2014/main" val="10006"/>
                  </a:ext>
                </a:extLst>
              </a:tr>
              <a:tr h="370840">
                <a:tc>
                  <a:txBody>
                    <a:bodyPr/>
                    <a:lstStyle/>
                    <a:p>
                      <a:pPr marL="0" marR="0" lvl="0" indent="0" algn="l" defTabSz="1043056" rtl="0" eaLnBrk="1" fontAlgn="auto" latinLnBrk="0" hangingPunct="1">
                        <a:lnSpc>
                          <a:spcPct val="100000"/>
                        </a:lnSpc>
                        <a:spcBef>
                          <a:spcPts val="0"/>
                        </a:spcBef>
                        <a:spcAft>
                          <a:spcPts val="0"/>
                        </a:spcAft>
                        <a:buClrTx/>
                        <a:buSzTx/>
                        <a:buFontTx/>
                        <a:buNone/>
                        <a:tabLst/>
                        <a:defRPr/>
                      </a:pPr>
                      <a:r>
                        <a:rPr lang="en-GB" sz="1800" dirty="0"/>
                        <a:t>Generalised gamma for</a:t>
                      </a:r>
                      <a:r>
                        <a:rPr lang="en-GB" sz="1800" baseline="0" dirty="0"/>
                        <a:t> both arms, patients progression-free at 10 years assumed ‘cured’</a:t>
                      </a:r>
                      <a:endParaRPr lang="en-GB" sz="1800" dirty="0"/>
                    </a:p>
                  </a:txBody>
                  <a:tcPr/>
                </a:tc>
                <a:tc>
                  <a:txBody>
                    <a:bodyPr/>
                    <a:lstStyle/>
                    <a:p>
                      <a:pPr algn="r">
                        <a:lnSpc>
                          <a:spcPct val="115000"/>
                        </a:lnSpc>
                        <a:spcBef>
                          <a:spcPts val="300"/>
                        </a:spcBef>
                        <a:spcAft>
                          <a:spcPts val="900"/>
                        </a:spcAft>
                      </a:pPr>
                      <a:r>
                        <a:rPr lang="en-GB" sz="1800" kern="1200" baseline="0">
                          <a:solidFill>
                            <a:schemeClr val="dk1"/>
                          </a:solidFill>
                          <a:latin typeface="+mn-lt"/>
                          <a:ea typeface="+mn-ea"/>
                          <a:cs typeface="+mn-cs"/>
                        </a:rPr>
                        <a:t>£39,919</a:t>
                      </a:r>
                    </a:p>
                  </a:txBody>
                  <a:tcPr marL="68580" marR="68580" marT="0" marB="0" anchor="ctr"/>
                </a:tc>
                <a:tc>
                  <a:txBody>
                    <a:bodyPr/>
                    <a:lstStyle/>
                    <a:p>
                      <a:pPr algn="r">
                        <a:lnSpc>
                          <a:spcPct val="115000"/>
                        </a:lnSpc>
                        <a:spcBef>
                          <a:spcPts val="300"/>
                        </a:spcBef>
                        <a:spcAft>
                          <a:spcPts val="900"/>
                        </a:spcAft>
                      </a:pPr>
                      <a:r>
                        <a:rPr lang="en-GB" sz="1800" kern="1200" baseline="0" dirty="0">
                          <a:solidFill>
                            <a:schemeClr val="dk1"/>
                          </a:solidFill>
                          <a:latin typeface="+mn-lt"/>
                          <a:ea typeface="+mn-ea"/>
                          <a:cs typeface="+mn-cs"/>
                        </a:rPr>
                        <a:t>£ 30,997</a:t>
                      </a:r>
                    </a:p>
                  </a:txBody>
                  <a:tcPr marL="0" marR="0" marT="0" marB="0" anchor="ctr"/>
                </a:tc>
                <a:extLst>
                  <a:ext uri="{0D108BD9-81ED-4DB2-BD59-A6C34878D82A}">
                    <a16:rowId xmlns:a16="http://schemas.microsoft.com/office/drawing/2014/main" val="10007"/>
                  </a:ext>
                </a:extLst>
              </a:tr>
              <a:tr h="370840">
                <a:tc>
                  <a:txBody>
                    <a:bodyPr/>
                    <a:lstStyle/>
                    <a:p>
                      <a:pPr algn="l"/>
                      <a:r>
                        <a:rPr lang="en-GB" sz="1800" dirty="0"/>
                        <a:t>Mixture</a:t>
                      </a:r>
                      <a:r>
                        <a:rPr lang="en-GB" sz="1800" baseline="0" dirty="0"/>
                        <a:t> c</a:t>
                      </a:r>
                      <a:r>
                        <a:rPr lang="en-GB" sz="1800" dirty="0"/>
                        <a:t>ure rate model with log-normal for both arms</a:t>
                      </a:r>
                      <a:r>
                        <a:rPr lang="en-GB" sz="1800" baseline="0" dirty="0"/>
                        <a:t> (implies </a:t>
                      </a:r>
                      <a:r>
                        <a:rPr lang="en-GB" sz="1800" kern="1200" dirty="0">
                          <a:solidFill>
                            <a:srgbClr val="000000"/>
                          </a:solidFill>
                          <a:highlight>
                            <a:srgbClr val="000000"/>
                          </a:highlight>
                          <a:latin typeface="+mn-lt"/>
                          <a:ea typeface="+mn-ea"/>
                          <a:cs typeface="+mn-cs"/>
                        </a:rPr>
                        <a:t>*******</a:t>
                      </a:r>
                      <a:r>
                        <a:rPr lang="en-GB" sz="1800" baseline="0" dirty="0"/>
                        <a:t> durvalumab &amp; </a:t>
                      </a:r>
                      <a:r>
                        <a:rPr lang="en-GB" sz="1800" kern="1200" dirty="0">
                          <a:solidFill>
                            <a:srgbClr val="000000"/>
                          </a:solidFill>
                          <a:highlight>
                            <a:srgbClr val="000000"/>
                          </a:highlight>
                          <a:latin typeface="+mn-lt"/>
                          <a:ea typeface="+mn-ea"/>
                          <a:cs typeface="+mn-cs"/>
                        </a:rPr>
                        <a:t>*******</a:t>
                      </a:r>
                      <a:r>
                        <a:rPr lang="en-GB" sz="1800" baseline="0" dirty="0"/>
                        <a:t> </a:t>
                      </a:r>
                      <a:r>
                        <a:rPr lang="en-GB" sz="1800" baseline="0" dirty="0" err="1"/>
                        <a:t>SoC</a:t>
                      </a:r>
                      <a:r>
                        <a:rPr lang="en-GB" sz="1800" dirty="0"/>
                        <a:t> ‘cured’)</a:t>
                      </a:r>
                    </a:p>
                  </a:txBody>
                  <a:tcPr/>
                </a:tc>
                <a:tc>
                  <a:txBody>
                    <a:bodyPr/>
                    <a:lstStyle/>
                    <a:p>
                      <a:pPr algn="r">
                        <a:lnSpc>
                          <a:spcPct val="115000"/>
                        </a:lnSpc>
                        <a:spcBef>
                          <a:spcPts val="300"/>
                        </a:spcBef>
                        <a:spcAft>
                          <a:spcPts val="900"/>
                        </a:spcAft>
                      </a:pPr>
                      <a:r>
                        <a:rPr lang="en-US" sz="1800" kern="1200" baseline="0" dirty="0">
                          <a:solidFill>
                            <a:schemeClr val="dk1"/>
                          </a:solidFill>
                          <a:latin typeface="+mn-lt"/>
                          <a:ea typeface="+mn-ea"/>
                          <a:cs typeface="+mn-cs"/>
                        </a:rPr>
                        <a:t>NA</a:t>
                      </a:r>
                      <a:endParaRPr lang="en-GB" sz="1800" kern="1200" baseline="0" dirty="0">
                        <a:solidFill>
                          <a:schemeClr val="dk1"/>
                        </a:solidFill>
                        <a:latin typeface="+mn-lt"/>
                        <a:ea typeface="+mn-ea"/>
                        <a:cs typeface="+mn-cs"/>
                      </a:endParaRPr>
                    </a:p>
                  </a:txBody>
                  <a:tcPr marL="68580" marR="68580" marT="0" marB="0" anchor="ctr"/>
                </a:tc>
                <a:tc>
                  <a:txBody>
                    <a:bodyPr/>
                    <a:lstStyle/>
                    <a:p>
                      <a:pPr algn="r">
                        <a:lnSpc>
                          <a:spcPct val="115000"/>
                        </a:lnSpc>
                        <a:spcBef>
                          <a:spcPts val="300"/>
                        </a:spcBef>
                        <a:spcAft>
                          <a:spcPts val="900"/>
                        </a:spcAft>
                      </a:pPr>
                      <a:r>
                        <a:rPr lang="en-US" sz="1800" kern="1200" baseline="0" dirty="0">
                          <a:solidFill>
                            <a:schemeClr val="dk1"/>
                          </a:solidFill>
                          <a:latin typeface="+mn-lt"/>
                          <a:ea typeface="+mn-ea"/>
                          <a:cs typeface="+mn-cs"/>
                        </a:rPr>
                        <a:t>NA</a:t>
                      </a:r>
                      <a:endParaRPr lang="en-GB" sz="1800" kern="1200" baseline="0" dirty="0">
                        <a:solidFill>
                          <a:schemeClr val="dk1"/>
                        </a:solidFill>
                        <a:latin typeface="+mn-lt"/>
                        <a:ea typeface="+mn-ea"/>
                        <a:cs typeface="+mn-cs"/>
                      </a:endParaRPr>
                    </a:p>
                  </a:txBody>
                  <a:tcPr marL="0" marR="0" marT="0" marB="0" anchor="ctr"/>
                </a:tc>
                <a:extLst>
                  <a:ext uri="{0D108BD9-81ED-4DB2-BD59-A6C34878D82A}">
                    <a16:rowId xmlns:a16="http://schemas.microsoft.com/office/drawing/2014/main" val="10008"/>
                  </a:ext>
                </a:extLst>
              </a:tr>
            </a:tbl>
          </a:graphicData>
        </a:graphic>
      </p:graphicFrame>
      <p:sp>
        <p:nvSpPr>
          <p:cNvPr id="6" name="Rectangle 5"/>
          <p:cNvSpPr/>
          <p:nvPr/>
        </p:nvSpPr>
        <p:spPr>
          <a:xfrm>
            <a:off x="508000" y="1562724"/>
            <a:ext cx="9669780" cy="593404"/>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200" dirty="0">
                <a:solidFill>
                  <a:schemeClr val="accent3"/>
                </a:solidFill>
              </a:rPr>
              <a:t>Based on ERG &amp; technical report preferred utility values </a:t>
            </a:r>
            <a:endParaRPr lang="en-GB" sz="2200" dirty="0">
              <a:solidFill>
                <a:schemeClr val="tx1"/>
              </a:solidFill>
            </a:endParaRPr>
          </a:p>
          <a:p>
            <a:r>
              <a:rPr lang="en-GB" sz="2200" dirty="0">
                <a:solidFill>
                  <a:schemeClr val="tx1"/>
                </a:solidFill>
              </a:rPr>
              <a:t> </a:t>
            </a:r>
          </a:p>
        </p:txBody>
      </p:sp>
      <p:sp>
        <p:nvSpPr>
          <p:cNvPr id="7" name="Rectangle 6"/>
          <p:cNvSpPr/>
          <p:nvPr/>
        </p:nvSpPr>
        <p:spPr>
          <a:xfrm>
            <a:off x="8440449" y="6865137"/>
            <a:ext cx="1918403" cy="463949"/>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600" dirty="0">
                <a:solidFill>
                  <a:schemeClr val="tx1"/>
                </a:solidFill>
              </a:rPr>
              <a:t>*Hazard cap applied where appropriate </a:t>
            </a:r>
            <a:r>
              <a:rPr lang="en-GB" sz="1600" i="1" dirty="0">
                <a:solidFill>
                  <a:schemeClr val="tx1"/>
                </a:solidFill>
              </a:rPr>
              <a:t> </a:t>
            </a:r>
          </a:p>
        </p:txBody>
      </p:sp>
      <p:sp>
        <p:nvSpPr>
          <p:cNvPr id="9" name="Rounded Rectangle 8"/>
          <p:cNvSpPr/>
          <p:nvPr/>
        </p:nvSpPr>
        <p:spPr>
          <a:xfrm>
            <a:off x="1341839" y="6765013"/>
            <a:ext cx="6846818" cy="724921"/>
          </a:xfrm>
          <a:prstGeom prst="roundRect">
            <a:avLst/>
          </a:prstGeom>
          <a:solidFill>
            <a:schemeClr val="accent1">
              <a:lumMod val="7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a:solidFill>
                  <a:schemeClr val="bg1"/>
                </a:solidFill>
              </a:rPr>
              <a:t>NB. Results do not contain commercial arrangements for durvalumab or subsequent treatments </a:t>
            </a:r>
            <a:r>
              <a:rPr lang="en-GB" sz="1600" b="1" dirty="0">
                <a:solidFill>
                  <a:schemeClr val="bg1"/>
                </a:solidFill>
                <a:sym typeface="Wingdings" panose="05000000000000000000" pitchFamily="2" charset="2"/>
              </a:rPr>
              <a:t> will be presented in Part 2</a:t>
            </a:r>
            <a:endParaRPr lang="en-GB" sz="1600" b="1" dirty="0">
              <a:solidFill>
                <a:schemeClr val="bg1"/>
              </a:solidFill>
            </a:endParaRPr>
          </a:p>
        </p:txBody>
      </p:sp>
    </p:spTree>
    <p:extLst>
      <p:ext uri="{BB962C8B-B14F-4D97-AF65-F5344CB8AC3E}">
        <p14:creationId xmlns:p14="http://schemas.microsoft.com/office/powerpoint/2010/main" val="161456795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sz="3200" dirty="0"/>
              <a:t>Company exploration of modelled % point PFS benefit and company clinical expert estimations </a:t>
            </a:r>
          </a:p>
        </p:txBody>
      </p:sp>
      <p:sp>
        <p:nvSpPr>
          <p:cNvPr id="3" name="Slide Number Placeholder 2"/>
          <p:cNvSpPr>
            <a:spLocks noGrp="1"/>
          </p:cNvSpPr>
          <p:nvPr>
            <p:ph type="sldNum" sz="quarter" idx="12"/>
          </p:nvPr>
        </p:nvSpPr>
        <p:spPr/>
        <p:txBody>
          <a:bodyPr/>
          <a:lstStyle/>
          <a:p>
            <a:fld id="{DDBE135E-2566-4748-853C-8A3B78F0FB00}" type="slidenum">
              <a:rPr lang="en-GB" smtClean="0"/>
              <a:t>36</a:t>
            </a:fld>
            <a:endParaRPr lang="en-GB" dirty="0"/>
          </a:p>
        </p:txBody>
      </p:sp>
      <p:graphicFrame>
        <p:nvGraphicFramePr>
          <p:cNvPr id="8" name="Table 7"/>
          <p:cNvGraphicFramePr>
            <a:graphicFrameLocks noGrp="1"/>
          </p:cNvGraphicFramePr>
          <p:nvPr>
            <p:extLst>
              <p:ext uri="{D42A27DB-BD31-4B8C-83A1-F6EECF244321}">
                <p14:modId xmlns:p14="http://schemas.microsoft.com/office/powerpoint/2010/main" val="355483039"/>
              </p:ext>
            </p:extLst>
          </p:nvPr>
        </p:nvGraphicFramePr>
        <p:xfrm>
          <a:off x="508000" y="2414090"/>
          <a:ext cx="9669781" cy="4332065"/>
        </p:xfrm>
        <a:graphic>
          <a:graphicData uri="http://schemas.openxmlformats.org/drawingml/2006/table">
            <a:tbl>
              <a:tblPr firstRow="1" bandRow="1">
                <a:tableStyleId>{F5AB1C69-6EDB-4FF4-983F-18BD219EF322}</a:tableStyleId>
              </a:tblPr>
              <a:tblGrid>
                <a:gridCol w="5643130">
                  <a:extLst>
                    <a:ext uri="{9D8B030D-6E8A-4147-A177-3AD203B41FA5}">
                      <a16:colId xmlns:a16="http://schemas.microsoft.com/office/drawing/2014/main" val="20000"/>
                    </a:ext>
                  </a:extLst>
                </a:gridCol>
                <a:gridCol w="1342217">
                  <a:extLst>
                    <a:ext uri="{9D8B030D-6E8A-4147-A177-3AD203B41FA5}">
                      <a16:colId xmlns:a16="http://schemas.microsoft.com/office/drawing/2014/main" val="20001"/>
                    </a:ext>
                  </a:extLst>
                </a:gridCol>
                <a:gridCol w="1342217">
                  <a:extLst>
                    <a:ext uri="{9D8B030D-6E8A-4147-A177-3AD203B41FA5}">
                      <a16:colId xmlns:a16="http://schemas.microsoft.com/office/drawing/2014/main" val="20002"/>
                    </a:ext>
                  </a:extLst>
                </a:gridCol>
                <a:gridCol w="1342217">
                  <a:extLst>
                    <a:ext uri="{9D8B030D-6E8A-4147-A177-3AD203B41FA5}">
                      <a16:colId xmlns:a16="http://schemas.microsoft.com/office/drawing/2014/main" val="20003"/>
                    </a:ext>
                  </a:extLst>
                </a:gridCol>
              </a:tblGrid>
              <a:tr h="370840">
                <a:tc rowSpan="2">
                  <a:txBody>
                    <a:bodyPr/>
                    <a:lstStyle/>
                    <a:p>
                      <a:pPr algn="ctr"/>
                      <a:r>
                        <a:rPr lang="en-GB" sz="1800" b="1" i="0" kern="1200" dirty="0">
                          <a:solidFill>
                            <a:schemeClr val="bg1"/>
                          </a:solidFill>
                          <a:latin typeface="+mn-lt"/>
                          <a:ea typeface="+mn-ea"/>
                          <a:cs typeface="+mn-cs"/>
                        </a:rPr>
                        <a:t>Modelled extrapolation of </a:t>
                      </a:r>
                    </a:p>
                    <a:p>
                      <a:pPr algn="ctr"/>
                      <a:r>
                        <a:rPr lang="en-GB" sz="1800" b="1" i="0" kern="1200" dirty="0">
                          <a:solidFill>
                            <a:schemeClr val="bg1"/>
                          </a:solidFill>
                          <a:latin typeface="+mn-lt"/>
                          <a:ea typeface="+mn-ea"/>
                          <a:cs typeface="+mn-cs"/>
                        </a:rPr>
                        <a:t>durvalumab and </a:t>
                      </a:r>
                      <a:r>
                        <a:rPr lang="en-GB" sz="1800" b="1" i="0" kern="1200" dirty="0" err="1">
                          <a:solidFill>
                            <a:schemeClr val="bg1"/>
                          </a:solidFill>
                          <a:latin typeface="+mn-lt"/>
                          <a:ea typeface="+mn-ea"/>
                          <a:cs typeface="+mn-cs"/>
                        </a:rPr>
                        <a:t>SoC</a:t>
                      </a:r>
                      <a:r>
                        <a:rPr lang="en-GB" sz="1800" b="1" i="0" kern="1200" dirty="0">
                          <a:solidFill>
                            <a:schemeClr val="bg1"/>
                          </a:solidFill>
                          <a:latin typeface="+mn-lt"/>
                          <a:ea typeface="+mn-ea"/>
                          <a:cs typeface="+mn-cs"/>
                        </a:rPr>
                        <a:t> arms</a:t>
                      </a:r>
                    </a:p>
                  </a:txBody>
                  <a:tcPr anchor="ctr"/>
                </a:tc>
                <a:tc gridSpan="3">
                  <a:txBody>
                    <a:bodyPr/>
                    <a:lstStyle/>
                    <a:p>
                      <a:pPr algn="ctr"/>
                      <a:r>
                        <a:rPr lang="en-GB" sz="1800" i="0" dirty="0">
                          <a:solidFill>
                            <a:schemeClr val="bg1"/>
                          </a:solidFill>
                        </a:rPr>
                        <a:t> % point PFS benefit of</a:t>
                      </a:r>
                      <a:r>
                        <a:rPr lang="en-GB" sz="1800" i="0" baseline="0" dirty="0">
                          <a:solidFill>
                            <a:schemeClr val="bg1"/>
                          </a:solidFill>
                        </a:rPr>
                        <a:t> durvalumab over </a:t>
                      </a:r>
                      <a:r>
                        <a:rPr lang="en-GB" sz="1800" i="0" baseline="0" dirty="0" err="1">
                          <a:solidFill>
                            <a:schemeClr val="bg1"/>
                          </a:solidFill>
                        </a:rPr>
                        <a:t>SoC</a:t>
                      </a:r>
                      <a:endParaRPr lang="en-GB" sz="1800" i="0" dirty="0">
                        <a:solidFill>
                          <a:schemeClr val="bg1"/>
                        </a:solidFill>
                      </a:endParaRPr>
                    </a:p>
                  </a:txBody>
                  <a:tcP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3"/>
                    </a:solidFill>
                  </a:tcPr>
                </a:tc>
                <a:tc hMerge="1">
                  <a:txBody>
                    <a:bodyPr/>
                    <a:lstStyle/>
                    <a:p>
                      <a:endParaRPr lang="en-GB" sz="1800" dirty="0">
                        <a:solidFill>
                          <a:schemeClr val="bg1"/>
                        </a:solidFill>
                      </a:endParaRPr>
                    </a:p>
                  </a:txBody>
                  <a:tcP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3"/>
                    </a:solidFill>
                  </a:tcPr>
                </a:tc>
                <a:tc hMerge="1">
                  <a:txBody>
                    <a:bodyPr/>
                    <a:lstStyle/>
                    <a:p>
                      <a:pPr algn="ctr"/>
                      <a:endParaRPr lang="en-GB" sz="1800" i="0" dirty="0">
                        <a:solidFill>
                          <a:schemeClr val="bg1"/>
                        </a:solidFill>
                      </a:endParaRPr>
                    </a:p>
                  </a:txBody>
                  <a:tcP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3"/>
                    </a:solidFill>
                  </a:tcPr>
                </a:tc>
                <a:extLst>
                  <a:ext uri="{0D108BD9-81ED-4DB2-BD59-A6C34878D82A}">
                    <a16:rowId xmlns:a16="http://schemas.microsoft.com/office/drawing/2014/main" val="10000"/>
                  </a:ext>
                </a:extLst>
              </a:tr>
              <a:tr h="370840">
                <a:tc vMerge="1">
                  <a:txBody>
                    <a:bodyPr/>
                    <a:lstStyle/>
                    <a:p>
                      <a:pPr algn="ctr"/>
                      <a:endParaRPr lang="en-GB" sz="1800" dirty="0"/>
                    </a:p>
                  </a:txBody>
                  <a:tcPr/>
                </a:tc>
                <a:tc>
                  <a:txBody>
                    <a:bodyPr/>
                    <a:lstStyle/>
                    <a:p>
                      <a:pPr algn="ctr"/>
                      <a:r>
                        <a:rPr lang="en-GB" sz="1800" dirty="0">
                          <a:solidFill>
                            <a:schemeClr val="bg1"/>
                          </a:solidFill>
                        </a:rPr>
                        <a:t>5</a:t>
                      </a:r>
                      <a:r>
                        <a:rPr lang="en-GB" sz="1800" baseline="0" dirty="0">
                          <a:solidFill>
                            <a:schemeClr val="bg1"/>
                          </a:solidFill>
                        </a:rPr>
                        <a:t> </a:t>
                      </a:r>
                      <a:r>
                        <a:rPr lang="en-GB" sz="1800" dirty="0">
                          <a:solidFill>
                            <a:schemeClr val="bg1"/>
                          </a:solidFill>
                        </a:rPr>
                        <a:t>year </a:t>
                      </a: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3"/>
                    </a:solidFill>
                  </a:tcPr>
                </a:tc>
                <a:tc>
                  <a:txBody>
                    <a:bodyPr/>
                    <a:lstStyle/>
                    <a:p>
                      <a:pPr algn="ctr"/>
                      <a:r>
                        <a:rPr lang="en-GB" sz="1800" dirty="0">
                          <a:solidFill>
                            <a:schemeClr val="bg1"/>
                          </a:solidFill>
                        </a:rPr>
                        <a:t>10</a:t>
                      </a:r>
                      <a:r>
                        <a:rPr lang="en-GB" sz="1800" baseline="0" dirty="0">
                          <a:solidFill>
                            <a:schemeClr val="bg1"/>
                          </a:solidFill>
                        </a:rPr>
                        <a:t> </a:t>
                      </a:r>
                      <a:r>
                        <a:rPr lang="en-GB" sz="1800" dirty="0">
                          <a:solidFill>
                            <a:schemeClr val="bg1"/>
                          </a:solidFill>
                        </a:rPr>
                        <a:t>year </a:t>
                      </a:r>
                    </a:p>
                  </a:txBody>
                  <a:tcP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3"/>
                    </a:solidFill>
                  </a:tcPr>
                </a:tc>
                <a:tc>
                  <a:txBody>
                    <a:bodyPr/>
                    <a:lstStyle/>
                    <a:p>
                      <a:pPr algn="ctr"/>
                      <a:r>
                        <a:rPr lang="en-GB" sz="1800" dirty="0">
                          <a:solidFill>
                            <a:schemeClr val="bg1"/>
                          </a:solidFill>
                        </a:rPr>
                        <a:t>15 year</a:t>
                      </a:r>
                    </a:p>
                  </a:txBody>
                  <a:tcP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3"/>
                    </a:solidFill>
                  </a:tcPr>
                </a:tc>
                <a:extLst>
                  <a:ext uri="{0D108BD9-81ED-4DB2-BD59-A6C34878D82A}">
                    <a16:rowId xmlns:a16="http://schemas.microsoft.com/office/drawing/2014/main" val="10001"/>
                  </a:ext>
                </a:extLst>
              </a:tr>
              <a:tr h="370840">
                <a:tc>
                  <a:txBody>
                    <a:bodyPr/>
                    <a:lstStyle/>
                    <a:p>
                      <a:r>
                        <a:rPr lang="en-GB" sz="1800" dirty="0"/>
                        <a:t>Generalised</a:t>
                      </a:r>
                      <a:r>
                        <a:rPr lang="en-GB" sz="1800" baseline="0" dirty="0"/>
                        <a:t> gamma for both arms</a:t>
                      </a:r>
                      <a:endParaRPr lang="en-GB" sz="1800" dirty="0"/>
                    </a:p>
                  </a:txBody>
                  <a:tcPr/>
                </a:tc>
                <a:tc>
                  <a:txBody>
                    <a:bodyPr/>
                    <a:lstStyle/>
                    <a:p>
                      <a:pPr algn="r"/>
                      <a:r>
                        <a:rPr lang="en-GB" sz="1800" dirty="0"/>
                        <a:t>28%</a:t>
                      </a:r>
                    </a:p>
                  </a:txBody>
                  <a:tcPr anchor="ctr">
                    <a:lnT w="38100" cap="flat" cmpd="sng" algn="ctr">
                      <a:solidFill>
                        <a:schemeClr val="bg1"/>
                      </a:solidFill>
                      <a:prstDash val="solid"/>
                      <a:round/>
                      <a:headEnd type="none" w="med" len="med"/>
                      <a:tailEnd type="none" w="med" len="med"/>
                    </a:lnT>
                  </a:tcPr>
                </a:tc>
                <a:tc>
                  <a:txBody>
                    <a:bodyPr/>
                    <a:lstStyle/>
                    <a:p>
                      <a:pPr algn="r"/>
                      <a:r>
                        <a:rPr lang="en-GB" sz="1800" b="1" dirty="0"/>
                        <a:t>18%</a:t>
                      </a:r>
                    </a:p>
                  </a:txBody>
                  <a:tcPr anchor="ctr">
                    <a:lnT w="38100" cap="flat" cmpd="sng" algn="ctr">
                      <a:solidFill>
                        <a:schemeClr val="bg1"/>
                      </a:solidFill>
                      <a:prstDash val="solid"/>
                      <a:round/>
                      <a:headEnd type="none" w="med" len="med"/>
                      <a:tailEnd type="none" w="med" len="med"/>
                    </a:lnT>
                  </a:tcPr>
                </a:tc>
                <a:tc>
                  <a:txBody>
                    <a:bodyPr/>
                    <a:lstStyle/>
                    <a:p>
                      <a:pPr algn="r"/>
                      <a:r>
                        <a:rPr lang="en-GB" sz="1800" b="1" dirty="0"/>
                        <a:t>14%</a:t>
                      </a:r>
                    </a:p>
                  </a:txBody>
                  <a:tcPr anchor="ctr">
                    <a:lnT w="381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0002"/>
                  </a:ext>
                </a:extLst>
              </a:tr>
              <a:tr h="389985">
                <a:tc>
                  <a:txBody>
                    <a:bodyPr/>
                    <a:lstStyle/>
                    <a:p>
                      <a:r>
                        <a:rPr lang="en-GB" sz="1800" dirty="0"/>
                        <a:t>Log-normal durvalumab</a:t>
                      </a:r>
                      <a:r>
                        <a:rPr lang="en-GB" sz="1800" baseline="0" dirty="0"/>
                        <a:t> &amp; generalised gamma </a:t>
                      </a:r>
                      <a:r>
                        <a:rPr lang="en-GB" sz="1800" baseline="0" dirty="0" err="1"/>
                        <a:t>SoC</a:t>
                      </a:r>
                      <a:endParaRPr lang="en-GB" sz="1800" dirty="0"/>
                    </a:p>
                  </a:txBody>
                  <a:tcPr/>
                </a:tc>
                <a:tc>
                  <a:txBody>
                    <a:bodyPr/>
                    <a:lstStyle/>
                    <a:p>
                      <a:pPr algn="r"/>
                      <a:r>
                        <a:rPr lang="en-GB" sz="1800" b="1" dirty="0"/>
                        <a:t>14%</a:t>
                      </a:r>
                    </a:p>
                  </a:txBody>
                  <a:tcPr anchor="ctr"/>
                </a:tc>
                <a:tc>
                  <a:txBody>
                    <a:bodyPr/>
                    <a:lstStyle/>
                    <a:p>
                      <a:pPr algn="r"/>
                      <a:r>
                        <a:rPr lang="en-GB" sz="1800" dirty="0"/>
                        <a:t>9%</a:t>
                      </a:r>
                    </a:p>
                  </a:txBody>
                  <a:tcPr anchor="ctr"/>
                </a:tc>
                <a:tc>
                  <a:txBody>
                    <a:bodyPr/>
                    <a:lstStyle/>
                    <a:p>
                      <a:pPr algn="r"/>
                      <a:r>
                        <a:rPr lang="en-GB" sz="1800" dirty="0"/>
                        <a:t>7%</a:t>
                      </a:r>
                    </a:p>
                  </a:txBody>
                  <a:tcPr anchor="ctr"/>
                </a:tc>
                <a:extLst>
                  <a:ext uri="{0D108BD9-81ED-4DB2-BD59-A6C34878D82A}">
                    <a16:rowId xmlns:a16="http://schemas.microsoft.com/office/drawing/2014/main" val="10003"/>
                  </a:ext>
                </a:extLst>
              </a:tr>
              <a:tr h="370840">
                <a:tc>
                  <a:txBody>
                    <a:bodyPr/>
                    <a:lstStyle/>
                    <a:p>
                      <a:r>
                        <a:rPr lang="en-GB" sz="1800" dirty="0"/>
                        <a:t>Average</a:t>
                      </a:r>
                      <a:r>
                        <a:rPr lang="en-GB" sz="1800" baseline="0" dirty="0"/>
                        <a:t> of generalised gamma &amp; log-normal for both treatment arms*</a:t>
                      </a:r>
                      <a:endParaRPr lang="en-GB" sz="1800" dirty="0"/>
                    </a:p>
                  </a:txBody>
                  <a:tcPr/>
                </a:tc>
                <a:tc>
                  <a:txBody>
                    <a:bodyPr/>
                    <a:lstStyle/>
                    <a:p>
                      <a:pPr algn="r"/>
                      <a:r>
                        <a:rPr lang="en-GB" sz="1800" b="1" dirty="0"/>
                        <a:t>24%</a:t>
                      </a:r>
                    </a:p>
                  </a:txBody>
                  <a:tcPr anchor="ctr">
                    <a:solidFill>
                      <a:srgbClr val="CCD3D5"/>
                    </a:solidFill>
                  </a:tcPr>
                </a:tc>
                <a:tc>
                  <a:txBody>
                    <a:bodyPr/>
                    <a:lstStyle/>
                    <a:p>
                      <a:pPr algn="r"/>
                      <a:r>
                        <a:rPr lang="en-GB" sz="1800" b="1" dirty="0"/>
                        <a:t>13%</a:t>
                      </a:r>
                    </a:p>
                  </a:txBody>
                  <a:tcPr anchor="ctr"/>
                </a:tc>
                <a:tc>
                  <a:txBody>
                    <a:bodyPr/>
                    <a:lstStyle/>
                    <a:p>
                      <a:pPr algn="r"/>
                      <a:r>
                        <a:rPr lang="en-GB" sz="1800" dirty="0"/>
                        <a:t>9%</a:t>
                      </a:r>
                    </a:p>
                  </a:txBody>
                  <a:tcPr anchor="ctr"/>
                </a:tc>
                <a:extLst>
                  <a:ext uri="{0D108BD9-81ED-4DB2-BD59-A6C34878D82A}">
                    <a16:rowId xmlns:a16="http://schemas.microsoft.com/office/drawing/2014/main" val="10004"/>
                  </a:ext>
                </a:extLst>
              </a:tr>
              <a:tr h="370840">
                <a:tc>
                  <a:txBody>
                    <a:bodyPr/>
                    <a:lstStyle/>
                    <a:p>
                      <a:pPr algn="l"/>
                      <a:r>
                        <a:rPr lang="en-GB" sz="1800" dirty="0"/>
                        <a:t>Generalised gamma for</a:t>
                      </a:r>
                      <a:r>
                        <a:rPr lang="en-GB" sz="1800" baseline="0" dirty="0"/>
                        <a:t> both arms, patients progression-free at 5 years assumed ‘cured’</a:t>
                      </a:r>
                      <a:endParaRPr lang="en-GB" sz="1800" dirty="0"/>
                    </a:p>
                  </a:txBody>
                  <a:tcPr/>
                </a:tc>
                <a:tc>
                  <a:txBody>
                    <a:bodyPr/>
                    <a:lstStyle/>
                    <a:p>
                      <a:pPr marL="0" algn="r" defTabSz="1043056" rtl="0" eaLnBrk="1" latinLnBrk="0" hangingPunct="1">
                        <a:lnSpc>
                          <a:spcPct val="115000"/>
                        </a:lnSpc>
                        <a:spcAft>
                          <a:spcPts val="1000"/>
                        </a:spcAft>
                      </a:pPr>
                      <a:r>
                        <a:rPr lang="en-US" sz="1800" kern="1200" dirty="0">
                          <a:solidFill>
                            <a:schemeClr val="dk1"/>
                          </a:solidFill>
                          <a:latin typeface="+mn-lt"/>
                          <a:ea typeface="+mn-ea"/>
                          <a:cs typeface="+mn-cs"/>
                        </a:rPr>
                        <a:t>28%</a:t>
                      </a:r>
                      <a:endParaRPr lang="en-GB" sz="1800" kern="1200" dirty="0">
                        <a:solidFill>
                          <a:schemeClr val="dk1"/>
                        </a:solidFill>
                        <a:latin typeface="+mn-lt"/>
                        <a:ea typeface="+mn-ea"/>
                        <a:cs typeface="+mn-cs"/>
                      </a:endParaRPr>
                    </a:p>
                  </a:txBody>
                  <a:tcPr anchor="ctr"/>
                </a:tc>
                <a:tc>
                  <a:txBody>
                    <a:bodyPr/>
                    <a:lstStyle/>
                    <a:p>
                      <a:pPr marL="0" algn="r" defTabSz="1043056" rtl="0" eaLnBrk="1" latinLnBrk="0" hangingPunct="1">
                        <a:lnSpc>
                          <a:spcPct val="115000"/>
                        </a:lnSpc>
                        <a:spcAft>
                          <a:spcPts val="1000"/>
                        </a:spcAft>
                      </a:pPr>
                      <a:r>
                        <a:rPr lang="en-US" sz="1800" b="1" kern="1200" dirty="0">
                          <a:solidFill>
                            <a:schemeClr val="dk1"/>
                          </a:solidFill>
                          <a:latin typeface="+mn-lt"/>
                          <a:ea typeface="+mn-ea"/>
                          <a:cs typeface="+mn-cs"/>
                        </a:rPr>
                        <a:t>25%</a:t>
                      </a:r>
                      <a:endParaRPr lang="en-GB" sz="1800" b="1" kern="1200" dirty="0">
                        <a:solidFill>
                          <a:schemeClr val="dk1"/>
                        </a:solidFill>
                        <a:latin typeface="+mn-lt"/>
                        <a:ea typeface="+mn-ea"/>
                        <a:cs typeface="+mn-cs"/>
                      </a:endParaRPr>
                    </a:p>
                  </a:txBody>
                  <a:tcPr anchor="ctr"/>
                </a:tc>
                <a:tc>
                  <a:txBody>
                    <a:bodyPr/>
                    <a:lstStyle/>
                    <a:p>
                      <a:pPr marL="0" algn="r" defTabSz="1043056" rtl="0" eaLnBrk="1" latinLnBrk="0" hangingPunct="1">
                        <a:lnSpc>
                          <a:spcPct val="115000"/>
                        </a:lnSpc>
                        <a:spcAft>
                          <a:spcPts val="1000"/>
                        </a:spcAft>
                      </a:pPr>
                      <a:r>
                        <a:rPr lang="en-GB" sz="1800" b="1" kern="1200" dirty="0">
                          <a:solidFill>
                            <a:schemeClr val="dk1"/>
                          </a:solidFill>
                          <a:latin typeface="+mn-lt"/>
                          <a:ea typeface="+mn-ea"/>
                          <a:cs typeface="+mn-cs"/>
                        </a:rPr>
                        <a:t>21%</a:t>
                      </a:r>
                    </a:p>
                  </a:txBody>
                  <a:tcPr anchor="ctr"/>
                </a:tc>
                <a:extLst>
                  <a:ext uri="{0D108BD9-81ED-4DB2-BD59-A6C34878D82A}">
                    <a16:rowId xmlns:a16="http://schemas.microsoft.com/office/drawing/2014/main" val="10005"/>
                  </a:ext>
                </a:extLst>
              </a:tr>
              <a:tr h="370840">
                <a:tc>
                  <a:txBody>
                    <a:bodyPr/>
                    <a:lstStyle/>
                    <a:p>
                      <a:pPr marL="0" marR="0" lvl="0" indent="0" algn="l" defTabSz="1043056" rtl="0" eaLnBrk="1" fontAlgn="auto" latinLnBrk="0" hangingPunct="1">
                        <a:lnSpc>
                          <a:spcPct val="100000"/>
                        </a:lnSpc>
                        <a:spcBef>
                          <a:spcPts val="0"/>
                        </a:spcBef>
                        <a:spcAft>
                          <a:spcPts val="0"/>
                        </a:spcAft>
                        <a:buClrTx/>
                        <a:buSzTx/>
                        <a:buFontTx/>
                        <a:buNone/>
                        <a:tabLst/>
                        <a:defRPr/>
                      </a:pPr>
                      <a:r>
                        <a:rPr lang="en-GB" sz="1800" dirty="0"/>
                        <a:t>Generalised gamma for</a:t>
                      </a:r>
                      <a:r>
                        <a:rPr lang="en-GB" sz="1800" baseline="0" dirty="0"/>
                        <a:t> both arms, patients progression-free at 10 years assumed ‘cured’</a:t>
                      </a:r>
                      <a:endParaRPr lang="en-GB" sz="1800" dirty="0"/>
                    </a:p>
                  </a:txBody>
                  <a:tcPr/>
                </a:tc>
                <a:tc>
                  <a:txBody>
                    <a:bodyPr/>
                    <a:lstStyle/>
                    <a:p>
                      <a:pPr marL="0" algn="r" defTabSz="1043056" rtl="0" eaLnBrk="1" latinLnBrk="0" hangingPunct="1">
                        <a:lnSpc>
                          <a:spcPct val="115000"/>
                        </a:lnSpc>
                        <a:spcAft>
                          <a:spcPts val="1000"/>
                        </a:spcAft>
                      </a:pPr>
                      <a:r>
                        <a:rPr lang="en-US" sz="1800" kern="1200" dirty="0">
                          <a:solidFill>
                            <a:schemeClr val="dk1"/>
                          </a:solidFill>
                          <a:latin typeface="+mn-lt"/>
                          <a:ea typeface="+mn-ea"/>
                          <a:cs typeface="+mn-cs"/>
                        </a:rPr>
                        <a:t>28%</a:t>
                      </a:r>
                      <a:endParaRPr lang="en-GB" sz="1800" kern="1200" dirty="0">
                        <a:solidFill>
                          <a:schemeClr val="dk1"/>
                        </a:solidFill>
                        <a:latin typeface="+mn-lt"/>
                        <a:ea typeface="+mn-ea"/>
                        <a:cs typeface="+mn-cs"/>
                      </a:endParaRPr>
                    </a:p>
                  </a:txBody>
                  <a:tcPr anchor="ctr"/>
                </a:tc>
                <a:tc>
                  <a:txBody>
                    <a:bodyPr/>
                    <a:lstStyle/>
                    <a:p>
                      <a:pPr marL="0" algn="r" defTabSz="1043056" rtl="0" eaLnBrk="1" latinLnBrk="0" hangingPunct="1">
                        <a:lnSpc>
                          <a:spcPct val="115000"/>
                        </a:lnSpc>
                        <a:spcAft>
                          <a:spcPts val="1000"/>
                        </a:spcAft>
                      </a:pPr>
                      <a:r>
                        <a:rPr lang="en-US" sz="1800" b="1" kern="1200" dirty="0">
                          <a:solidFill>
                            <a:schemeClr val="dk1"/>
                          </a:solidFill>
                          <a:latin typeface="+mn-lt"/>
                          <a:ea typeface="+mn-ea"/>
                          <a:cs typeface="+mn-cs"/>
                        </a:rPr>
                        <a:t>18%</a:t>
                      </a:r>
                      <a:endParaRPr lang="en-GB" sz="1800" b="1" kern="1200" dirty="0">
                        <a:solidFill>
                          <a:schemeClr val="dk1"/>
                        </a:solidFill>
                        <a:latin typeface="+mn-lt"/>
                        <a:ea typeface="+mn-ea"/>
                        <a:cs typeface="+mn-cs"/>
                      </a:endParaRPr>
                    </a:p>
                  </a:txBody>
                  <a:tcPr anchor="ctr"/>
                </a:tc>
                <a:tc>
                  <a:txBody>
                    <a:bodyPr/>
                    <a:lstStyle/>
                    <a:p>
                      <a:pPr marL="0" algn="r" defTabSz="1043056" rtl="0" eaLnBrk="1" latinLnBrk="0" hangingPunct="1">
                        <a:lnSpc>
                          <a:spcPct val="115000"/>
                        </a:lnSpc>
                        <a:spcAft>
                          <a:spcPts val="1000"/>
                        </a:spcAft>
                      </a:pPr>
                      <a:r>
                        <a:rPr lang="en-GB" sz="1800" b="1" kern="1200" dirty="0">
                          <a:solidFill>
                            <a:schemeClr val="dk1"/>
                          </a:solidFill>
                          <a:latin typeface="+mn-lt"/>
                          <a:ea typeface="+mn-ea"/>
                          <a:cs typeface="+mn-cs"/>
                        </a:rPr>
                        <a:t>15%</a:t>
                      </a:r>
                    </a:p>
                  </a:txBody>
                  <a:tcPr anchor="ctr"/>
                </a:tc>
                <a:extLst>
                  <a:ext uri="{0D108BD9-81ED-4DB2-BD59-A6C34878D82A}">
                    <a16:rowId xmlns:a16="http://schemas.microsoft.com/office/drawing/2014/main" val="10006"/>
                  </a:ext>
                </a:extLst>
              </a:tr>
              <a:tr h="370840">
                <a:tc>
                  <a:txBody>
                    <a:bodyPr/>
                    <a:lstStyle/>
                    <a:p>
                      <a:pPr algn="l"/>
                      <a:r>
                        <a:rPr lang="en-GB" sz="1800" dirty="0"/>
                        <a:t>Mixture</a:t>
                      </a:r>
                      <a:r>
                        <a:rPr lang="en-GB" sz="1800" baseline="0" dirty="0"/>
                        <a:t> c</a:t>
                      </a:r>
                      <a:r>
                        <a:rPr lang="en-GB" sz="1800" dirty="0"/>
                        <a:t>ure rate model with log-normal for both arms</a:t>
                      </a:r>
                      <a:r>
                        <a:rPr lang="en-GB" sz="1800" baseline="0" dirty="0"/>
                        <a:t> (implies </a:t>
                      </a:r>
                      <a:r>
                        <a:rPr lang="en-GB" sz="1800" kern="1200" dirty="0">
                          <a:solidFill>
                            <a:srgbClr val="000000"/>
                          </a:solidFill>
                          <a:highlight>
                            <a:srgbClr val="000000"/>
                          </a:highlight>
                          <a:latin typeface="+mn-lt"/>
                          <a:ea typeface="+mn-ea"/>
                          <a:cs typeface="+mn-cs"/>
                        </a:rPr>
                        <a:t>*******</a:t>
                      </a:r>
                      <a:r>
                        <a:rPr lang="en-GB" sz="1800" u="sng" kern="1200" dirty="0">
                          <a:solidFill>
                            <a:schemeClr val="tx1"/>
                          </a:solidFill>
                          <a:highlight>
                            <a:srgbClr val="FFFF00"/>
                          </a:highlight>
                          <a:latin typeface="Arial" panose="020B0604020202020204" pitchFamily="34" charset="0"/>
                          <a:ea typeface="Times New Roman" panose="02020603050405020304" pitchFamily="18" charset="0"/>
                          <a:cs typeface="Arial" panose="020B0604020202020204" pitchFamily="34" charset="0"/>
                        </a:rPr>
                        <a:t> </a:t>
                      </a:r>
                      <a:r>
                        <a:rPr lang="en-GB" sz="1800" baseline="0" dirty="0"/>
                        <a:t>durvalumab </a:t>
                      </a:r>
                      <a:r>
                        <a:rPr lang="en-GB" sz="1800" baseline="0"/>
                        <a:t>&amp; </a:t>
                      </a:r>
                      <a:r>
                        <a:rPr lang="en-GB" sz="1800" kern="1200">
                          <a:solidFill>
                            <a:srgbClr val="000000"/>
                          </a:solidFill>
                          <a:highlight>
                            <a:srgbClr val="000000"/>
                          </a:highlight>
                          <a:latin typeface="+mn-lt"/>
                          <a:ea typeface="+mn-ea"/>
                          <a:cs typeface="+mn-cs"/>
                        </a:rPr>
                        <a:t>*******</a:t>
                      </a:r>
                      <a:r>
                        <a:rPr lang="en-GB" sz="1800" baseline="0"/>
                        <a:t>SoC</a:t>
                      </a:r>
                      <a:r>
                        <a:rPr lang="en-GB" sz="1800" dirty="0"/>
                        <a:t> ‘cured’)</a:t>
                      </a:r>
                    </a:p>
                  </a:txBody>
                  <a:tcPr/>
                </a:tc>
                <a:tc>
                  <a:txBody>
                    <a:bodyPr/>
                    <a:lstStyle/>
                    <a:p>
                      <a:pPr algn="r"/>
                      <a:r>
                        <a:rPr lang="en-GB" sz="1800" b="1" dirty="0"/>
                        <a:t>23%</a:t>
                      </a:r>
                    </a:p>
                  </a:txBody>
                  <a:tcPr anchor="ctr"/>
                </a:tc>
                <a:tc>
                  <a:txBody>
                    <a:bodyPr/>
                    <a:lstStyle/>
                    <a:p>
                      <a:pPr algn="r"/>
                      <a:r>
                        <a:rPr lang="en-GB" sz="1800" b="1" dirty="0"/>
                        <a:t>19%</a:t>
                      </a:r>
                    </a:p>
                  </a:txBody>
                  <a:tcPr anchor="ctr"/>
                </a:tc>
                <a:tc>
                  <a:txBody>
                    <a:bodyPr/>
                    <a:lstStyle/>
                    <a:p>
                      <a:pPr algn="r"/>
                      <a:r>
                        <a:rPr lang="en-GB" sz="1800" b="1" dirty="0"/>
                        <a:t>16%</a:t>
                      </a:r>
                    </a:p>
                  </a:txBody>
                  <a:tcPr anchor="ctr"/>
                </a:tc>
                <a:extLst>
                  <a:ext uri="{0D108BD9-81ED-4DB2-BD59-A6C34878D82A}">
                    <a16:rowId xmlns:a16="http://schemas.microsoft.com/office/drawing/2014/main" val="10007"/>
                  </a:ext>
                </a:extLst>
              </a:tr>
            </a:tbl>
          </a:graphicData>
        </a:graphic>
      </p:graphicFrame>
      <p:sp>
        <p:nvSpPr>
          <p:cNvPr id="10" name="Content Placeholder 3"/>
          <p:cNvSpPr>
            <a:spLocks noGrp="1"/>
          </p:cNvSpPr>
          <p:nvPr>
            <p:ph sz="quarter" idx="10"/>
          </p:nvPr>
        </p:nvSpPr>
        <p:spPr>
          <a:xfrm>
            <a:off x="508000" y="1642679"/>
            <a:ext cx="9669780" cy="1358697"/>
          </a:xfrm>
        </p:spPr>
        <p:txBody>
          <a:bodyPr/>
          <a:lstStyle/>
          <a:p>
            <a:pPr marL="290513" lvl="0" indent="-285750">
              <a:spcBef>
                <a:spcPts val="600"/>
              </a:spcBef>
            </a:pPr>
            <a:r>
              <a:rPr lang="x-none" sz="1800" dirty="0"/>
              <a:t>Clinical experts consulted by the company predicted 10-25% </a:t>
            </a:r>
            <a:r>
              <a:rPr lang="en-GB" sz="1800" dirty="0"/>
              <a:t>point </a:t>
            </a:r>
            <a:r>
              <a:rPr lang="x-none" sz="1800" dirty="0"/>
              <a:t>progression-free survival</a:t>
            </a:r>
            <a:r>
              <a:rPr lang="en-GB" sz="1800" dirty="0"/>
              <a:t> benefit</a:t>
            </a:r>
            <a:r>
              <a:rPr lang="x-none" sz="1800" dirty="0"/>
              <a:t> for the durvalumab arm</a:t>
            </a:r>
            <a:r>
              <a:rPr lang="en-GB" sz="1800" dirty="0"/>
              <a:t> vs </a:t>
            </a:r>
            <a:r>
              <a:rPr lang="en-GB" sz="1800" dirty="0" err="1"/>
              <a:t>SoC</a:t>
            </a:r>
            <a:r>
              <a:rPr lang="en-GB" sz="1800" dirty="0"/>
              <a:t> arm</a:t>
            </a:r>
            <a:r>
              <a:rPr lang="x-none" sz="1800" dirty="0"/>
              <a:t> at</a:t>
            </a:r>
            <a:r>
              <a:rPr lang="en-GB" sz="1800" dirty="0"/>
              <a:t> 5,</a:t>
            </a:r>
            <a:r>
              <a:rPr lang="x-none" sz="1800" dirty="0"/>
              <a:t> 10 and 15 years</a:t>
            </a:r>
            <a:endParaRPr lang="en-GB" sz="1800" dirty="0"/>
          </a:p>
          <a:p>
            <a:pPr marL="4763" indent="0">
              <a:spcBef>
                <a:spcPts val="600"/>
              </a:spcBef>
              <a:buNone/>
            </a:pPr>
            <a:endParaRPr lang="en-GB" sz="1800" dirty="0"/>
          </a:p>
        </p:txBody>
      </p:sp>
      <p:sp>
        <p:nvSpPr>
          <p:cNvPr id="6" name="Content Placeholder 3"/>
          <p:cNvSpPr txBox="1">
            <a:spLocks/>
          </p:cNvSpPr>
          <p:nvPr/>
        </p:nvSpPr>
        <p:spPr>
          <a:xfrm>
            <a:off x="1407933" y="6930281"/>
            <a:ext cx="9669780" cy="1358697"/>
          </a:xfrm>
          <a:prstGeom prst="rect">
            <a:avLst/>
          </a:prstGeom>
        </p:spPr>
        <p:txBody>
          <a:bodyPr vert="horz" lIns="0" tIns="0" rIns="0" bIns="0" rtlCol="0">
            <a:noAutofit/>
          </a:bodyPr>
          <a:lstStyle>
            <a:lvl1pPr marL="347663" indent="-342900" algn="l" defTabSz="1043056" rtl="0" eaLnBrk="1" latinLnBrk="0" hangingPunct="1">
              <a:lnSpc>
                <a:spcPct val="100000"/>
              </a:lnSpc>
              <a:spcBef>
                <a:spcPts val="850"/>
              </a:spcBef>
              <a:buClr>
                <a:schemeClr val="tx1"/>
              </a:buClr>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28650" indent="-266700" algn="l" defTabSz="1043056" rtl="0" eaLnBrk="1" latinLnBrk="0" hangingPunct="1">
              <a:lnSpc>
                <a:spcPct val="100000"/>
              </a:lnSpc>
              <a:spcBef>
                <a:spcPts val="850"/>
              </a:spcBef>
              <a:buClr>
                <a:schemeClr val="tx1"/>
              </a:buClr>
              <a:buSzPct val="95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953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162050" indent="-266700" algn="l" defTabSz="1043056" rtl="0" eaLnBrk="1" latinLnBrk="0" hangingPunct="1">
              <a:lnSpc>
                <a:spcPct val="100000"/>
              </a:lnSpc>
              <a:spcBef>
                <a:spcPts val="850"/>
              </a:spcBef>
              <a:buClr>
                <a:schemeClr val="tx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1438275" indent="-276225" algn="l" defTabSz="1043056" rtl="0" eaLnBrk="1" latinLnBrk="0" hangingPunct="1">
              <a:lnSpc>
                <a:spcPct val="100000"/>
              </a:lnSpc>
              <a:spcBef>
                <a:spcPts val="850"/>
              </a:spcBef>
              <a:buClr>
                <a:schemeClr val="tx1"/>
              </a:buClr>
              <a:buFont typeface="Lato" panose="020F0502020204030203"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868404"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pPr marL="4763" indent="0">
              <a:spcBef>
                <a:spcPts val="600"/>
              </a:spcBef>
              <a:buFont typeface="Arial" pitchFamily="34" charset="0"/>
              <a:buNone/>
            </a:pPr>
            <a:r>
              <a:rPr lang="en-GB" sz="1800" dirty="0"/>
              <a:t>Numbers in bold fall within company clinical expert estimated range</a:t>
            </a:r>
          </a:p>
        </p:txBody>
      </p:sp>
    </p:spTree>
    <p:extLst>
      <p:ext uri="{BB962C8B-B14F-4D97-AF65-F5344CB8AC3E}">
        <p14:creationId xmlns:p14="http://schemas.microsoft.com/office/powerpoint/2010/main" val="564166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en-GB" sz="3200" dirty="0"/>
              <a:t>Patient and carer perspectives</a:t>
            </a:r>
          </a:p>
        </p:txBody>
      </p:sp>
      <p:sp>
        <p:nvSpPr>
          <p:cNvPr id="3" name="Slide Number Placeholder 2"/>
          <p:cNvSpPr>
            <a:spLocks noGrp="1"/>
          </p:cNvSpPr>
          <p:nvPr>
            <p:ph type="sldNum" sz="quarter" idx="12"/>
          </p:nvPr>
        </p:nvSpPr>
        <p:spPr/>
        <p:txBody>
          <a:bodyPr/>
          <a:lstStyle/>
          <a:p>
            <a:fld id="{DDBE135E-2566-4748-853C-8A3B78F0FB00}" type="slidenum">
              <a:rPr lang="en-GB" smtClean="0"/>
              <a:t>4</a:t>
            </a:fld>
            <a:endParaRPr lang="en-GB" dirty="0"/>
          </a:p>
        </p:txBody>
      </p:sp>
      <p:sp>
        <p:nvSpPr>
          <p:cNvPr id="4" name="Content Placeholder 3"/>
          <p:cNvSpPr>
            <a:spLocks noGrp="1"/>
          </p:cNvSpPr>
          <p:nvPr>
            <p:ph sz="quarter" idx="10"/>
          </p:nvPr>
        </p:nvSpPr>
        <p:spPr/>
        <p:txBody>
          <a:bodyPr/>
          <a:lstStyle/>
          <a:p>
            <a:pPr algn="just"/>
            <a:r>
              <a:rPr lang="en-GB" sz="2000" dirty="0"/>
              <a:t>Submission form National Lung Cancer Forum for Nurses</a:t>
            </a:r>
          </a:p>
          <a:p>
            <a:pPr algn="just"/>
            <a:r>
              <a:rPr lang="en-GB" sz="2000" dirty="0"/>
              <a:t>Lung cancer is a distressing condition with numerous complex symptoms</a:t>
            </a:r>
          </a:p>
          <a:p>
            <a:pPr algn="just"/>
            <a:r>
              <a:rPr lang="en-GB" sz="2000" dirty="0"/>
              <a:t>Many people have co-morbidities which affect performance status &amp; quality of life</a:t>
            </a:r>
          </a:p>
          <a:p>
            <a:pPr algn="just"/>
            <a:r>
              <a:rPr lang="en-GB" sz="2000" dirty="0"/>
              <a:t>Carers of people with lung cancer often feel helpless</a:t>
            </a:r>
          </a:p>
          <a:p>
            <a:pPr algn="just"/>
            <a:r>
              <a:rPr lang="en-GB" sz="2000" dirty="0"/>
              <a:t>Treatments for lung cancer remain limited </a:t>
            </a:r>
            <a:r>
              <a:rPr lang="en-GB" sz="2000" dirty="0">
                <a:sym typeface="Wingdings" panose="05000000000000000000" pitchFamily="2" charset="2"/>
              </a:rPr>
              <a:t></a:t>
            </a:r>
            <a:r>
              <a:rPr lang="en-GB" sz="2000" dirty="0"/>
              <a:t> unmet need </a:t>
            </a:r>
          </a:p>
          <a:p>
            <a:pPr algn="just"/>
            <a:r>
              <a:rPr lang="en-GB" sz="2000" dirty="0"/>
              <a:t>Treatments are seen as a life line and new treatments provide hope </a:t>
            </a:r>
          </a:p>
          <a:p>
            <a:pPr algn="just"/>
            <a:r>
              <a:rPr lang="en-GB" sz="2000" dirty="0"/>
              <a:t>People with lung cancer and their carers welcome new treatments which improve symptoms and survival without having a negative impact on quality of life</a:t>
            </a:r>
          </a:p>
          <a:p>
            <a:pPr algn="just"/>
            <a:r>
              <a:rPr lang="en-GB" sz="2000" dirty="0"/>
              <a:t>Side effects &amp; quality of life are always important, but especially when a cure is not possible</a:t>
            </a:r>
          </a:p>
          <a:p>
            <a:pPr algn="just"/>
            <a:r>
              <a:rPr lang="en-GB" sz="2000" dirty="0"/>
              <a:t>Any treatment which can improve side effects and quality of life is a bonus</a:t>
            </a:r>
          </a:p>
          <a:p>
            <a:pPr algn="just"/>
            <a:r>
              <a:rPr lang="en-GB" sz="2000" dirty="0"/>
              <a:t>Durvalumab appears to be well tolerated and to reduce recurrent disease in this population </a:t>
            </a:r>
          </a:p>
          <a:p>
            <a:pPr algn="just"/>
            <a:r>
              <a:rPr lang="en-GB" sz="2000" dirty="0"/>
              <a:t>Durvalumab also appears to have a survival benefit</a:t>
            </a:r>
          </a:p>
        </p:txBody>
      </p:sp>
    </p:spTree>
    <p:extLst>
      <p:ext uri="{BB962C8B-B14F-4D97-AF65-F5344CB8AC3E}">
        <p14:creationId xmlns:p14="http://schemas.microsoft.com/office/powerpoint/2010/main" val="27889802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a:t>Background</a:t>
            </a:r>
          </a:p>
        </p:txBody>
      </p:sp>
      <p:sp>
        <p:nvSpPr>
          <p:cNvPr id="3" name="Slide Number Placeholder 2"/>
          <p:cNvSpPr>
            <a:spLocks noGrp="1"/>
          </p:cNvSpPr>
          <p:nvPr>
            <p:ph type="sldNum" sz="quarter" idx="12"/>
          </p:nvPr>
        </p:nvSpPr>
        <p:spPr/>
        <p:txBody>
          <a:bodyPr/>
          <a:lstStyle/>
          <a:p>
            <a:fld id="{DDBE135E-2566-4748-853C-8A3B78F0FB00}" type="slidenum">
              <a:rPr lang="en-GB" smtClean="0"/>
              <a:t>5</a:t>
            </a:fld>
            <a:endParaRPr lang="en-GB" dirty="0"/>
          </a:p>
        </p:txBody>
      </p:sp>
      <p:graphicFrame>
        <p:nvGraphicFramePr>
          <p:cNvPr id="5" name="Content Placeholder 4"/>
          <p:cNvGraphicFramePr>
            <a:graphicFrameLocks noGrp="1"/>
          </p:cNvGraphicFramePr>
          <p:nvPr>
            <p:ph sz="quarter" idx="10"/>
            <p:extLst>
              <p:ext uri="{D42A27DB-BD31-4B8C-83A1-F6EECF244321}">
                <p14:modId xmlns:p14="http://schemas.microsoft.com/office/powerpoint/2010/main" val="2111908201"/>
              </p:ext>
            </p:extLst>
          </p:nvPr>
        </p:nvGraphicFramePr>
        <p:xfrm>
          <a:off x="508000" y="1302974"/>
          <a:ext cx="9669780" cy="5120640"/>
        </p:xfrm>
        <a:graphic>
          <a:graphicData uri="http://schemas.openxmlformats.org/drawingml/2006/table">
            <a:tbl>
              <a:tblPr firstCol="1" bandRow="1">
                <a:tableStyleId>{F5AB1C69-6EDB-4FF4-983F-18BD219EF322}</a:tableStyleId>
              </a:tblPr>
              <a:tblGrid>
                <a:gridCol w="4308549">
                  <a:extLst>
                    <a:ext uri="{9D8B030D-6E8A-4147-A177-3AD203B41FA5}">
                      <a16:colId xmlns:a16="http://schemas.microsoft.com/office/drawing/2014/main" val="20000"/>
                    </a:ext>
                  </a:extLst>
                </a:gridCol>
                <a:gridCol w="5361231">
                  <a:extLst>
                    <a:ext uri="{9D8B030D-6E8A-4147-A177-3AD203B41FA5}">
                      <a16:colId xmlns:a16="http://schemas.microsoft.com/office/drawing/2014/main" val="20001"/>
                    </a:ext>
                  </a:extLst>
                </a:gridCol>
              </a:tblGrid>
              <a:tr h="370840">
                <a:tc>
                  <a:txBody>
                    <a:bodyPr/>
                    <a:lstStyle/>
                    <a:p>
                      <a:r>
                        <a:rPr lang="en-GB" dirty="0"/>
                        <a:t>Comparators</a:t>
                      </a:r>
                    </a:p>
                  </a:txBody>
                  <a:tcPr/>
                </a:tc>
                <a:tc>
                  <a:txBody>
                    <a:bodyPr/>
                    <a:lstStyle/>
                    <a:p>
                      <a:r>
                        <a:rPr lang="en-GB" dirty="0"/>
                        <a:t>Best supportive</a:t>
                      </a:r>
                      <a:r>
                        <a:rPr lang="en-GB" baseline="0" dirty="0"/>
                        <a:t> </a:t>
                      </a:r>
                      <a:r>
                        <a:rPr lang="en-GB" dirty="0"/>
                        <a:t>care</a:t>
                      </a:r>
                    </a:p>
                  </a:txBody>
                  <a:tcPr/>
                </a:tc>
                <a:extLst>
                  <a:ext uri="{0D108BD9-81ED-4DB2-BD59-A6C34878D82A}">
                    <a16:rowId xmlns:a16="http://schemas.microsoft.com/office/drawing/2014/main" val="10000"/>
                  </a:ext>
                </a:extLst>
              </a:tr>
              <a:tr h="370840">
                <a:tc>
                  <a:txBody>
                    <a:bodyPr/>
                    <a:lstStyle/>
                    <a:p>
                      <a:r>
                        <a:rPr lang="en-GB" dirty="0"/>
                        <a:t>Key clinical trial</a:t>
                      </a:r>
                    </a:p>
                  </a:txBody>
                  <a:tcPr/>
                </a:tc>
                <a:tc>
                  <a:txBody>
                    <a:bodyPr/>
                    <a:lstStyle/>
                    <a:p>
                      <a:r>
                        <a:rPr lang="en-GB" dirty="0"/>
                        <a:t>Subgroup of PACIFIC</a:t>
                      </a:r>
                      <a:r>
                        <a:rPr lang="en-GB" baseline="0" dirty="0"/>
                        <a:t> </a:t>
                      </a:r>
                      <a:r>
                        <a:rPr lang="en-GB" dirty="0"/>
                        <a:t>randomised controlled trial comparing durvalumab with placebo in PD-L1 ≥1% (n=303)</a:t>
                      </a:r>
                    </a:p>
                  </a:txBody>
                  <a:tcPr/>
                </a:tc>
                <a:extLst>
                  <a:ext uri="{0D108BD9-81ED-4DB2-BD59-A6C34878D82A}">
                    <a16:rowId xmlns:a16="http://schemas.microsoft.com/office/drawing/2014/main" val="10001"/>
                  </a:ext>
                </a:extLst>
              </a:tr>
              <a:tr h="370840">
                <a:tc>
                  <a:txBody>
                    <a:bodyPr/>
                    <a:lstStyle/>
                    <a:p>
                      <a:r>
                        <a:rPr lang="en-GB" dirty="0"/>
                        <a:t>Key results</a:t>
                      </a:r>
                    </a:p>
                  </a:txBody>
                  <a:tcPr/>
                </a:tc>
                <a:tc>
                  <a:txBody>
                    <a:bodyPr/>
                    <a:lstStyle/>
                    <a:p>
                      <a:r>
                        <a:rPr lang="en-GB" dirty="0"/>
                        <a:t>PFS</a:t>
                      </a:r>
                      <a:r>
                        <a:rPr lang="en-GB" baseline="0" dirty="0"/>
                        <a:t> HR: 0.44 (95% CI: 0.30, 0.64)</a:t>
                      </a:r>
                      <a:endParaRPr lang="en-GB" dirty="0"/>
                    </a:p>
                    <a:p>
                      <a:pPr marL="0" marR="0" lvl="0" indent="0" algn="l" defTabSz="1043056" rtl="0" eaLnBrk="1" fontAlgn="auto" latinLnBrk="0" hangingPunct="1">
                        <a:lnSpc>
                          <a:spcPct val="100000"/>
                        </a:lnSpc>
                        <a:spcBef>
                          <a:spcPts val="0"/>
                        </a:spcBef>
                        <a:spcAft>
                          <a:spcPts val="0"/>
                        </a:spcAft>
                        <a:buClrTx/>
                        <a:buSzTx/>
                        <a:buFontTx/>
                        <a:buNone/>
                        <a:tabLst/>
                        <a:defRPr/>
                      </a:pPr>
                      <a:r>
                        <a:rPr lang="en-GB" dirty="0"/>
                        <a:t>OS</a:t>
                      </a:r>
                      <a:r>
                        <a:rPr lang="en-GB" baseline="0" dirty="0"/>
                        <a:t> HR: 0.54 (95% CI: 0.35, 0.81)</a:t>
                      </a:r>
                      <a:endParaRPr lang="en-GB" dirty="0"/>
                    </a:p>
                  </a:txBody>
                  <a:tcPr/>
                </a:tc>
                <a:extLst>
                  <a:ext uri="{0D108BD9-81ED-4DB2-BD59-A6C34878D82A}">
                    <a16:rowId xmlns:a16="http://schemas.microsoft.com/office/drawing/2014/main" val="10002"/>
                  </a:ext>
                </a:extLst>
              </a:tr>
              <a:tr h="370840">
                <a:tc>
                  <a:txBody>
                    <a:bodyPr/>
                    <a:lstStyle/>
                    <a:p>
                      <a:r>
                        <a:rPr lang="en-GB" dirty="0"/>
                        <a:t>Model</a:t>
                      </a:r>
                    </a:p>
                  </a:txBody>
                  <a:tcPr/>
                </a:tc>
                <a:tc>
                  <a:txBody>
                    <a:bodyPr/>
                    <a:lstStyle/>
                    <a:p>
                      <a:r>
                        <a:rPr lang="en-GB" dirty="0"/>
                        <a:t>Semi-</a:t>
                      </a:r>
                      <a:r>
                        <a:rPr lang="en-GB" dirty="0" err="1"/>
                        <a:t>markov</a:t>
                      </a:r>
                      <a:r>
                        <a:rPr lang="en-GB" dirty="0"/>
                        <a:t> state transition</a:t>
                      </a:r>
                      <a:r>
                        <a:rPr lang="en-GB" baseline="0" dirty="0"/>
                        <a:t> </a:t>
                      </a:r>
                      <a:r>
                        <a:rPr lang="en-GB" dirty="0"/>
                        <a:t>model with</a:t>
                      </a:r>
                      <a:r>
                        <a:rPr lang="en-GB" baseline="0" dirty="0"/>
                        <a:t> </a:t>
                      </a:r>
                      <a:r>
                        <a:rPr lang="en-GB" dirty="0"/>
                        <a:t>3 health states: progression-free, progressed disease, death</a:t>
                      </a:r>
                    </a:p>
                  </a:txBody>
                  <a:tcPr/>
                </a:tc>
                <a:extLst>
                  <a:ext uri="{0D108BD9-81ED-4DB2-BD59-A6C34878D82A}">
                    <a16:rowId xmlns:a16="http://schemas.microsoft.com/office/drawing/2014/main" val="10003"/>
                  </a:ext>
                </a:extLst>
              </a:tr>
              <a:tr h="370840">
                <a:tc>
                  <a:txBody>
                    <a:bodyPr/>
                    <a:lstStyle/>
                    <a:p>
                      <a:r>
                        <a:rPr lang="en-GB" dirty="0"/>
                        <a:t>Company ICER</a:t>
                      </a:r>
                    </a:p>
                  </a:txBody>
                  <a:tcPr/>
                </a:tc>
                <a:tc>
                  <a:txBody>
                    <a:bodyPr/>
                    <a:lstStyle/>
                    <a:p>
                      <a:pPr marL="0" marR="0" lvl="0" indent="0" algn="l" defTabSz="1043056" rtl="0" eaLnBrk="1" fontAlgn="auto" latinLnBrk="0" hangingPunct="1">
                        <a:lnSpc>
                          <a:spcPct val="100000"/>
                        </a:lnSpc>
                        <a:spcBef>
                          <a:spcPts val="0"/>
                        </a:spcBef>
                        <a:spcAft>
                          <a:spcPts val="0"/>
                        </a:spcAft>
                        <a:buClrTx/>
                        <a:buSzTx/>
                        <a:buFontTx/>
                        <a:buNone/>
                        <a:tabLst/>
                        <a:defRPr/>
                      </a:pPr>
                      <a:r>
                        <a:rPr lang="en-GB" sz="2100" b="0" kern="1200" dirty="0">
                          <a:solidFill>
                            <a:schemeClr val="dk1"/>
                          </a:solidFill>
                          <a:effectLst/>
                          <a:latin typeface="+mn-lt"/>
                          <a:ea typeface="+mn-ea"/>
                          <a:cs typeface="+mn-cs"/>
                        </a:rPr>
                        <a:t>£28,433/QALY gained</a:t>
                      </a:r>
                    </a:p>
                  </a:txBody>
                  <a:tcPr/>
                </a:tc>
                <a:extLst>
                  <a:ext uri="{0D108BD9-81ED-4DB2-BD59-A6C34878D82A}">
                    <a16:rowId xmlns:a16="http://schemas.microsoft.com/office/drawing/2014/main" val="10004"/>
                  </a:ext>
                </a:extLst>
              </a:tr>
              <a:tr h="370840">
                <a:tc>
                  <a:txBody>
                    <a:bodyPr/>
                    <a:lstStyle/>
                    <a:p>
                      <a:r>
                        <a:rPr lang="en-GB" dirty="0">
                          <a:solidFill>
                            <a:schemeClr val="bg1"/>
                          </a:solidFill>
                        </a:rPr>
                        <a:t>Technical team preferred deterministic</a:t>
                      </a:r>
                      <a:r>
                        <a:rPr lang="en-GB" baseline="0" dirty="0">
                          <a:solidFill>
                            <a:schemeClr val="bg1"/>
                          </a:solidFill>
                        </a:rPr>
                        <a:t> </a:t>
                      </a:r>
                      <a:r>
                        <a:rPr lang="en-GB" dirty="0">
                          <a:solidFill>
                            <a:schemeClr val="bg1"/>
                          </a:solidFill>
                        </a:rPr>
                        <a:t>ICER</a:t>
                      </a:r>
                    </a:p>
                  </a:txBody>
                  <a:tcPr/>
                </a:tc>
                <a:tc>
                  <a:txBody>
                    <a:bodyPr/>
                    <a:lstStyle/>
                    <a:p>
                      <a:r>
                        <a:rPr lang="en-GB" b="0" dirty="0"/>
                        <a:t>£</a:t>
                      </a:r>
                      <a:r>
                        <a:rPr lang="en-GB" sz="2100" b="0" kern="1200" dirty="0">
                          <a:solidFill>
                            <a:schemeClr val="dk1"/>
                          </a:solidFill>
                          <a:effectLst/>
                          <a:latin typeface="+mn-lt"/>
                          <a:ea typeface="+mn-ea"/>
                          <a:cs typeface="+mn-cs"/>
                        </a:rPr>
                        <a:t>48,631 to £48,649</a:t>
                      </a:r>
                      <a:r>
                        <a:rPr lang="en-GB" dirty="0"/>
                        <a:t>/QALY gained</a:t>
                      </a:r>
                    </a:p>
                  </a:txBody>
                  <a:tcPr anchor="ctr"/>
                </a:tc>
                <a:extLst>
                  <a:ext uri="{0D108BD9-81ED-4DB2-BD59-A6C34878D82A}">
                    <a16:rowId xmlns:a16="http://schemas.microsoft.com/office/drawing/2014/main" val="10005"/>
                  </a:ext>
                </a:extLst>
              </a:tr>
              <a:tr h="370840">
                <a:tc>
                  <a:txBody>
                    <a:bodyPr/>
                    <a:lstStyle/>
                    <a:p>
                      <a:r>
                        <a:rPr lang="en-GB" dirty="0"/>
                        <a:t>ICER</a:t>
                      </a:r>
                      <a:r>
                        <a:rPr lang="en-GB" baseline="0" dirty="0"/>
                        <a:t> range across scenarios</a:t>
                      </a:r>
                      <a:endParaRPr lang="en-GB" dirty="0"/>
                    </a:p>
                  </a:txBody>
                  <a:tcPr/>
                </a:tc>
                <a:tc>
                  <a:txBody>
                    <a:bodyPr/>
                    <a:lstStyle/>
                    <a:p>
                      <a:pPr marL="0" marR="0" lvl="0" indent="0" algn="l" defTabSz="1043056" rtl="0" eaLnBrk="1" fontAlgn="auto" latinLnBrk="0" hangingPunct="1">
                        <a:lnSpc>
                          <a:spcPct val="100000"/>
                        </a:lnSpc>
                        <a:spcBef>
                          <a:spcPts val="0"/>
                        </a:spcBef>
                        <a:spcAft>
                          <a:spcPts val="0"/>
                        </a:spcAft>
                        <a:buClrTx/>
                        <a:buSzTx/>
                        <a:buFontTx/>
                        <a:buNone/>
                        <a:tabLst/>
                        <a:defRPr/>
                      </a:pPr>
                      <a:r>
                        <a:rPr lang="en-GB" sz="2100" kern="1200" dirty="0">
                          <a:solidFill>
                            <a:schemeClr val="dk1"/>
                          </a:solidFill>
                          <a:latin typeface="+mn-lt"/>
                          <a:ea typeface="+mn-ea"/>
                          <a:cs typeface="+mn-cs"/>
                        </a:rPr>
                        <a:t>£22,503</a:t>
                      </a:r>
                      <a:r>
                        <a:rPr lang="en-GB" dirty="0"/>
                        <a:t>/QALY gained to </a:t>
                      </a:r>
                      <a:r>
                        <a:rPr lang="en-GB" sz="2100" kern="1200" dirty="0">
                          <a:solidFill>
                            <a:schemeClr val="dk1"/>
                          </a:solidFill>
                          <a:latin typeface="+mn-lt"/>
                          <a:ea typeface="+mn-ea"/>
                          <a:cs typeface="+mn-cs"/>
                        </a:rPr>
                        <a:t>£65,040</a:t>
                      </a:r>
                      <a:r>
                        <a:rPr lang="en-GB" dirty="0"/>
                        <a:t>/QALY gained</a:t>
                      </a:r>
                    </a:p>
                  </a:txBody>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19915004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sz="quarter" idx="10"/>
            <p:extLst>
              <p:ext uri="{D42A27DB-BD31-4B8C-83A1-F6EECF244321}">
                <p14:modId xmlns:p14="http://schemas.microsoft.com/office/powerpoint/2010/main" val="3183773273"/>
              </p:ext>
            </p:extLst>
          </p:nvPr>
        </p:nvGraphicFramePr>
        <p:xfrm>
          <a:off x="255184" y="1267501"/>
          <a:ext cx="10076594" cy="5303520"/>
        </p:xfrm>
        <a:graphic>
          <a:graphicData uri="http://schemas.openxmlformats.org/drawingml/2006/table">
            <a:tbl>
              <a:tblPr firstRow="1" bandRow="1">
                <a:tableStyleId>{F5AB1C69-6EDB-4FF4-983F-18BD219EF322}</a:tableStyleId>
              </a:tblPr>
              <a:tblGrid>
                <a:gridCol w="429869">
                  <a:extLst>
                    <a:ext uri="{9D8B030D-6E8A-4147-A177-3AD203B41FA5}">
                      <a16:colId xmlns:a16="http://schemas.microsoft.com/office/drawing/2014/main" val="20000"/>
                    </a:ext>
                  </a:extLst>
                </a:gridCol>
                <a:gridCol w="2959902">
                  <a:extLst>
                    <a:ext uri="{9D8B030D-6E8A-4147-A177-3AD203B41FA5}">
                      <a16:colId xmlns:a16="http://schemas.microsoft.com/office/drawing/2014/main" val="20001"/>
                    </a:ext>
                  </a:extLst>
                </a:gridCol>
                <a:gridCol w="2467686">
                  <a:extLst>
                    <a:ext uri="{9D8B030D-6E8A-4147-A177-3AD203B41FA5}">
                      <a16:colId xmlns:a16="http://schemas.microsoft.com/office/drawing/2014/main" val="20002"/>
                    </a:ext>
                  </a:extLst>
                </a:gridCol>
                <a:gridCol w="2467686">
                  <a:extLst>
                    <a:ext uri="{9D8B030D-6E8A-4147-A177-3AD203B41FA5}">
                      <a16:colId xmlns:a16="http://schemas.microsoft.com/office/drawing/2014/main" val="20003"/>
                    </a:ext>
                  </a:extLst>
                </a:gridCol>
                <a:gridCol w="1751451">
                  <a:extLst>
                    <a:ext uri="{9D8B030D-6E8A-4147-A177-3AD203B41FA5}">
                      <a16:colId xmlns:a16="http://schemas.microsoft.com/office/drawing/2014/main" val="20004"/>
                    </a:ext>
                  </a:extLst>
                </a:gridCol>
              </a:tblGrid>
              <a:tr h="681901">
                <a:tc>
                  <a:txBody>
                    <a:bodyPr/>
                    <a:lstStyle/>
                    <a:p>
                      <a:endParaRPr lang="en-GB" sz="1800" b="1" dirty="0"/>
                    </a:p>
                  </a:txBody>
                  <a:tcPr/>
                </a:tc>
                <a:tc>
                  <a:txBody>
                    <a:bodyPr/>
                    <a:lstStyle/>
                    <a:p>
                      <a:r>
                        <a:rPr lang="en-GB" sz="1800" dirty="0"/>
                        <a:t>Summary</a:t>
                      </a:r>
                    </a:p>
                  </a:txBody>
                  <a:tcPr/>
                </a:tc>
                <a:tc>
                  <a:txBody>
                    <a:bodyPr/>
                    <a:lstStyle/>
                    <a:p>
                      <a:r>
                        <a:rPr lang="en-GB" sz="1800" baseline="0" dirty="0"/>
                        <a:t>T</a:t>
                      </a:r>
                      <a:r>
                        <a:rPr lang="en-GB" sz="1800" dirty="0"/>
                        <a:t>echnical team consideration</a:t>
                      </a:r>
                    </a:p>
                  </a:txBody>
                  <a:tcPr/>
                </a:tc>
                <a:tc>
                  <a:txBody>
                    <a:bodyPr/>
                    <a:lstStyle/>
                    <a:p>
                      <a:r>
                        <a:rPr lang="en-GB" sz="1800" dirty="0"/>
                        <a:t>Stakeholder responses</a:t>
                      </a:r>
                    </a:p>
                  </a:txBody>
                  <a:tcPr/>
                </a:tc>
                <a:tc>
                  <a:txBody>
                    <a:bodyPr/>
                    <a:lstStyle/>
                    <a:p>
                      <a:r>
                        <a:rPr lang="en-GB" sz="1800" baseline="0" dirty="0"/>
                        <a:t>U</a:t>
                      </a:r>
                      <a:r>
                        <a:rPr lang="en-GB" sz="1800" dirty="0"/>
                        <a:t>pdated company base case?</a:t>
                      </a:r>
                    </a:p>
                  </a:txBody>
                  <a:tcPr>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0"/>
                  </a:ext>
                </a:extLst>
              </a:tr>
              <a:tr h="1091041">
                <a:tc>
                  <a:txBody>
                    <a:bodyPr/>
                    <a:lstStyle/>
                    <a:p>
                      <a:r>
                        <a:rPr lang="en-GB" sz="1800" b="1" dirty="0"/>
                        <a:t>4*</a:t>
                      </a:r>
                    </a:p>
                  </a:txBody>
                  <a:tcPr>
                    <a:solidFill>
                      <a:schemeClr val="accent2">
                        <a:lumMod val="60000"/>
                        <a:lumOff val="40000"/>
                      </a:schemeClr>
                    </a:solidFill>
                  </a:tcPr>
                </a:tc>
                <a:tc>
                  <a:txBody>
                    <a:bodyPr/>
                    <a:lstStyle/>
                    <a:p>
                      <a:r>
                        <a:rPr lang="en-GB" sz="1800" dirty="0"/>
                        <a:t>Company did not</a:t>
                      </a:r>
                      <a:r>
                        <a:rPr lang="en-GB" sz="1800" baseline="0" dirty="0"/>
                        <a:t> apply age-related decrement to utilities in original submission. </a:t>
                      </a:r>
                      <a:endParaRPr lang="en-GB" sz="1800" dirty="0"/>
                    </a:p>
                  </a:txBody>
                  <a:tcPr/>
                </a:tc>
                <a:tc>
                  <a:txBody>
                    <a:bodyPr/>
                    <a:lstStyle/>
                    <a:p>
                      <a:r>
                        <a:rPr lang="en-GB" sz="1800" baseline="0" dirty="0"/>
                        <a:t>Apply age-related </a:t>
                      </a:r>
                      <a:r>
                        <a:rPr lang="en-GB" sz="1800" baseline="0" dirty="0" err="1"/>
                        <a:t>disultility</a:t>
                      </a:r>
                      <a:r>
                        <a:rPr lang="en-GB" sz="1800" baseline="0" dirty="0"/>
                        <a:t>. </a:t>
                      </a:r>
                      <a:endParaRPr lang="en-GB" sz="1800" dirty="0"/>
                    </a:p>
                  </a:txBody>
                  <a:tcPr/>
                </a:tc>
                <a:tc>
                  <a:txBody>
                    <a:bodyPr/>
                    <a:lstStyle/>
                    <a:p>
                      <a:r>
                        <a:rPr lang="en-GB" sz="1800" dirty="0"/>
                        <a:t>Calculated</a:t>
                      </a:r>
                      <a:r>
                        <a:rPr lang="en-GB" sz="1800" baseline="0" dirty="0"/>
                        <a:t> decrement from Kind (1999); applied additively p/cycle.</a:t>
                      </a:r>
                      <a:endParaRPr lang="en-GB" sz="1800" dirty="0"/>
                    </a:p>
                  </a:txBody>
                  <a:tcPr/>
                </a:tc>
                <a:tc>
                  <a:txBody>
                    <a:bodyPr/>
                    <a:lstStyle/>
                    <a:p>
                      <a:pPr marL="0" marR="0" lvl="0" indent="0" algn="ctr" defTabSz="1043056" rtl="0" eaLnBrk="1" fontAlgn="auto" latinLnBrk="0" hangingPunct="1">
                        <a:lnSpc>
                          <a:spcPct val="100000"/>
                        </a:lnSpc>
                        <a:spcBef>
                          <a:spcPts val="0"/>
                        </a:spcBef>
                        <a:spcAft>
                          <a:spcPts val="0"/>
                        </a:spcAft>
                        <a:buClrTx/>
                        <a:buSzTx/>
                        <a:buFontTx/>
                        <a:buNone/>
                        <a:tabLst/>
                        <a:defRPr/>
                      </a:pPr>
                      <a:r>
                        <a:rPr lang="en-GB" sz="2400" b="1" i="0" kern="1200" dirty="0">
                          <a:solidFill>
                            <a:schemeClr val="dk1"/>
                          </a:solidFill>
                          <a:effectLst/>
                          <a:latin typeface="+mn-lt"/>
                          <a:ea typeface="+mn-ea"/>
                          <a:cs typeface="+mn-cs"/>
                        </a:rPr>
                        <a:t>✓</a:t>
                      </a:r>
                      <a:endParaRPr lang="en-GB" sz="2000" b="0" i="0" kern="1200" dirty="0">
                        <a:solidFill>
                          <a:schemeClr val="dk1"/>
                        </a:solidFill>
                        <a:effectLst/>
                        <a:latin typeface="+mn-lt"/>
                        <a:ea typeface="+mn-ea"/>
                        <a:cs typeface="+mn-cs"/>
                      </a:endParaRPr>
                    </a:p>
                  </a:txBody>
                  <a:tcPr anchor="ctr">
                    <a:lnT w="127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0001"/>
                  </a:ext>
                </a:extLst>
              </a:tr>
              <a:tr h="434979">
                <a:tc>
                  <a:txBody>
                    <a:bodyPr/>
                    <a:lstStyle/>
                    <a:p>
                      <a:r>
                        <a:rPr lang="en-GB" sz="1800" b="1" dirty="0"/>
                        <a:t>5</a:t>
                      </a:r>
                    </a:p>
                  </a:txBody>
                  <a:tcPr>
                    <a:solidFill>
                      <a:schemeClr val="accent2">
                        <a:lumMod val="60000"/>
                        <a:lumOff val="40000"/>
                      </a:schemeClr>
                    </a:solidFill>
                  </a:tcPr>
                </a:tc>
                <a:tc>
                  <a:txBody>
                    <a:bodyPr/>
                    <a:lstStyle/>
                    <a:p>
                      <a:pPr marL="0" marR="0" lvl="0" indent="0" algn="l" defTabSz="1043056" rtl="0" eaLnBrk="1" fontAlgn="auto" latinLnBrk="0" hangingPunct="1">
                        <a:lnSpc>
                          <a:spcPct val="100000"/>
                        </a:lnSpc>
                        <a:spcBef>
                          <a:spcPts val="0"/>
                        </a:spcBef>
                        <a:spcAft>
                          <a:spcPts val="0"/>
                        </a:spcAft>
                        <a:buClrTx/>
                        <a:buSzTx/>
                        <a:buFontTx/>
                        <a:buNone/>
                        <a:tabLst/>
                        <a:defRPr/>
                      </a:pPr>
                      <a:r>
                        <a:rPr lang="en-GB" sz="1800" kern="1200" baseline="0" dirty="0">
                          <a:solidFill>
                            <a:schemeClr val="dk1"/>
                          </a:solidFill>
                          <a:latin typeface="+mn-lt"/>
                          <a:ea typeface="+mn-ea"/>
                          <a:cs typeface="+mn-cs"/>
                        </a:rPr>
                        <a:t>Company considered effect of adverse events captured in utility values. ERG highlighted that incidence varied by treatment.</a:t>
                      </a:r>
                    </a:p>
                  </a:txBody>
                  <a:tcPr/>
                </a:tc>
                <a:tc>
                  <a:txBody>
                    <a:bodyPr/>
                    <a:lstStyle/>
                    <a:p>
                      <a:r>
                        <a:rPr lang="en-GB" sz="1800" dirty="0"/>
                        <a:t>Apply adverse</a:t>
                      </a:r>
                      <a:r>
                        <a:rPr lang="en-GB" sz="1800" baseline="0" dirty="0"/>
                        <a:t> event decrement derived from mixed-effects model of trial data. </a:t>
                      </a:r>
                      <a:endParaRPr lang="en-GB" sz="1800" dirty="0"/>
                    </a:p>
                  </a:txBody>
                  <a:tcPr/>
                </a:tc>
                <a:tc>
                  <a:txBody>
                    <a:bodyPr/>
                    <a:lstStyle/>
                    <a:p>
                      <a:r>
                        <a:rPr lang="en-GB" sz="1800" dirty="0"/>
                        <a:t>Acce</a:t>
                      </a:r>
                      <a:r>
                        <a:rPr lang="en-GB" sz="1800" baseline="0" dirty="0"/>
                        <a:t>pt ERG’s approach. </a:t>
                      </a:r>
                      <a:endParaRPr lang="en-GB" sz="1800" dirty="0"/>
                    </a:p>
                  </a:txBody>
                  <a:tcPr/>
                </a:tc>
                <a:tc>
                  <a:txBody>
                    <a:bodyPr/>
                    <a:lstStyle/>
                    <a:p>
                      <a:pPr marL="0" marR="0" lvl="0" indent="0" algn="ctr" defTabSz="1043056" rtl="0" eaLnBrk="1" fontAlgn="auto" latinLnBrk="0" hangingPunct="1">
                        <a:lnSpc>
                          <a:spcPct val="100000"/>
                        </a:lnSpc>
                        <a:spcBef>
                          <a:spcPts val="0"/>
                        </a:spcBef>
                        <a:spcAft>
                          <a:spcPts val="0"/>
                        </a:spcAft>
                        <a:buClrTx/>
                        <a:buSzTx/>
                        <a:buFontTx/>
                        <a:buNone/>
                        <a:tabLst/>
                        <a:defRPr/>
                      </a:pPr>
                      <a:r>
                        <a:rPr lang="en-GB" sz="2400" b="1" i="0" kern="1200" dirty="0">
                          <a:solidFill>
                            <a:schemeClr val="dk1"/>
                          </a:solidFill>
                          <a:effectLst/>
                          <a:latin typeface="+mn-lt"/>
                          <a:ea typeface="+mn-ea"/>
                          <a:cs typeface="+mn-cs"/>
                        </a:rPr>
                        <a:t>✓</a:t>
                      </a:r>
                      <a:endParaRPr lang="en-GB" sz="2000" b="0" i="0" kern="1200" dirty="0">
                        <a:solidFill>
                          <a:schemeClr val="dk1"/>
                        </a:solidFill>
                        <a:effectLst/>
                        <a:latin typeface="+mn-lt"/>
                        <a:ea typeface="+mn-ea"/>
                        <a:cs typeface="+mn-cs"/>
                      </a:endParaRPr>
                    </a:p>
                  </a:txBody>
                  <a:tcPr anchor="ctr"/>
                </a:tc>
                <a:extLst>
                  <a:ext uri="{0D108BD9-81ED-4DB2-BD59-A6C34878D82A}">
                    <a16:rowId xmlns:a16="http://schemas.microsoft.com/office/drawing/2014/main" val="10002"/>
                  </a:ext>
                </a:extLst>
              </a:tr>
              <a:tr h="434979">
                <a:tc>
                  <a:txBody>
                    <a:bodyPr/>
                    <a:lstStyle/>
                    <a:p>
                      <a:r>
                        <a:rPr lang="en-GB" sz="1800" b="1" dirty="0"/>
                        <a:t>6</a:t>
                      </a:r>
                    </a:p>
                  </a:txBody>
                  <a:tcPr>
                    <a:solidFill>
                      <a:schemeClr val="accent2">
                        <a:lumMod val="60000"/>
                        <a:lumOff val="40000"/>
                      </a:schemeClr>
                    </a:solidFill>
                  </a:tcPr>
                </a:tc>
                <a:tc>
                  <a:txBody>
                    <a:bodyPr/>
                    <a:lstStyle/>
                    <a:p>
                      <a:pPr marL="0" marR="0" lvl="0" indent="0" algn="l" defTabSz="1043056" rtl="0" eaLnBrk="1" fontAlgn="auto" latinLnBrk="0" hangingPunct="1">
                        <a:lnSpc>
                          <a:spcPct val="100000"/>
                        </a:lnSpc>
                        <a:spcBef>
                          <a:spcPts val="0"/>
                        </a:spcBef>
                        <a:spcAft>
                          <a:spcPts val="0"/>
                        </a:spcAft>
                        <a:buClrTx/>
                        <a:buSzTx/>
                        <a:buFontTx/>
                        <a:buNone/>
                        <a:tabLst/>
                        <a:defRPr/>
                      </a:pPr>
                      <a:r>
                        <a:rPr lang="en-GB" sz="1800" kern="1200" baseline="0" dirty="0">
                          <a:solidFill>
                            <a:schemeClr val="dk1"/>
                          </a:solidFill>
                          <a:latin typeface="+mn-lt"/>
                          <a:ea typeface="+mn-ea"/>
                          <a:cs typeface="+mn-cs"/>
                        </a:rPr>
                        <a:t>Company assumed 100% vial sharing in original submission.</a:t>
                      </a:r>
                    </a:p>
                  </a:txBody>
                  <a:tcPr/>
                </a:tc>
                <a:tc>
                  <a:txBody>
                    <a:bodyPr/>
                    <a:lstStyle/>
                    <a:p>
                      <a:r>
                        <a:rPr lang="en-GB" sz="1800" dirty="0"/>
                        <a:t>Due to small number</a:t>
                      </a:r>
                      <a:r>
                        <a:rPr lang="en-GB" sz="1800" baseline="0" dirty="0"/>
                        <a:t> of eligible patients, vial sharing unrealistic. </a:t>
                      </a:r>
                      <a:endParaRPr lang="en-GB" sz="1800" dirty="0"/>
                    </a:p>
                  </a:txBody>
                  <a:tcPr/>
                </a:tc>
                <a:tc>
                  <a:txBody>
                    <a:bodyPr/>
                    <a:lstStyle/>
                    <a:p>
                      <a:r>
                        <a:rPr lang="en-GB" sz="1800" dirty="0"/>
                        <a:t>Company</a:t>
                      </a:r>
                      <a:r>
                        <a:rPr lang="en-GB" sz="1800" baseline="0" dirty="0"/>
                        <a:t> consider vial sharing may still be realistic but assume 0% to reduce uncertainty. </a:t>
                      </a:r>
                      <a:endParaRPr lang="en-GB" sz="1800" dirty="0"/>
                    </a:p>
                  </a:txBody>
                  <a:tcPr/>
                </a:tc>
                <a:tc>
                  <a:txBody>
                    <a:bodyPr/>
                    <a:lstStyle/>
                    <a:p>
                      <a:pPr marL="0" marR="0" lvl="0" indent="0" algn="ctr" defTabSz="1043056" rtl="0" eaLnBrk="1" fontAlgn="auto" latinLnBrk="0" hangingPunct="1">
                        <a:lnSpc>
                          <a:spcPct val="100000"/>
                        </a:lnSpc>
                        <a:spcBef>
                          <a:spcPts val="0"/>
                        </a:spcBef>
                        <a:spcAft>
                          <a:spcPts val="0"/>
                        </a:spcAft>
                        <a:buClrTx/>
                        <a:buSzTx/>
                        <a:buFontTx/>
                        <a:buNone/>
                        <a:tabLst/>
                        <a:defRPr/>
                      </a:pPr>
                      <a:r>
                        <a:rPr lang="en-GB" sz="2000" b="1" i="0" kern="1200" dirty="0">
                          <a:solidFill>
                            <a:schemeClr val="dk1"/>
                          </a:solidFill>
                          <a:effectLst/>
                          <a:latin typeface="+mn-lt"/>
                          <a:ea typeface="+mn-ea"/>
                          <a:cs typeface="+mn-cs"/>
                        </a:rPr>
                        <a:t>✓</a:t>
                      </a:r>
                      <a:endParaRPr lang="en-GB" sz="1800" b="0" i="0" kern="1200" dirty="0">
                        <a:solidFill>
                          <a:schemeClr val="dk1"/>
                        </a:solidFill>
                        <a:effectLst/>
                        <a:latin typeface="+mn-lt"/>
                        <a:ea typeface="+mn-ea"/>
                        <a:cs typeface="+mn-cs"/>
                      </a:endParaRPr>
                    </a:p>
                  </a:txBody>
                  <a:tcPr anchor="ctr"/>
                </a:tc>
                <a:extLst>
                  <a:ext uri="{0D108BD9-81ED-4DB2-BD59-A6C34878D82A}">
                    <a16:rowId xmlns:a16="http://schemas.microsoft.com/office/drawing/2014/main" val="10003"/>
                  </a:ext>
                </a:extLst>
              </a:tr>
            </a:tbl>
          </a:graphicData>
        </a:graphic>
      </p:graphicFrame>
      <p:sp>
        <p:nvSpPr>
          <p:cNvPr id="2" name="Title 1"/>
          <p:cNvSpPr>
            <a:spLocks noGrp="1"/>
          </p:cNvSpPr>
          <p:nvPr>
            <p:ph type="title"/>
          </p:nvPr>
        </p:nvSpPr>
        <p:spPr>
          <a:xfrm>
            <a:off x="507684" y="407662"/>
            <a:ext cx="9669780" cy="765501"/>
          </a:xfrm>
        </p:spPr>
        <p:txBody>
          <a:bodyPr/>
          <a:lstStyle/>
          <a:p>
            <a:r>
              <a:rPr lang="en-GB" sz="3200" dirty="0"/>
              <a:t>Issues resolved after technical engagement</a:t>
            </a:r>
          </a:p>
        </p:txBody>
      </p:sp>
      <p:sp>
        <p:nvSpPr>
          <p:cNvPr id="3" name="Slide Number Placeholder 2"/>
          <p:cNvSpPr>
            <a:spLocks noGrp="1"/>
          </p:cNvSpPr>
          <p:nvPr>
            <p:ph type="sldNum" sz="quarter" idx="12"/>
          </p:nvPr>
        </p:nvSpPr>
        <p:spPr/>
        <p:txBody>
          <a:bodyPr/>
          <a:lstStyle/>
          <a:p>
            <a:fld id="{DDBE135E-2566-4748-853C-8A3B78F0FB00}" type="slidenum">
              <a:rPr lang="en-GB" smtClean="0"/>
              <a:t>6</a:t>
            </a:fld>
            <a:endParaRPr lang="en-GB" dirty="0"/>
          </a:p>
        </p:txBody>
      </p:sp>
      <p:sp>
        <p:nvSpPr>
          <p:cNvPr id="6" name="Rectangle 5"/>
          <p:cNvSpPr/>
          <p:nvPr/>
        </p:nvSpPr>
        <p:spPr>
          <a:xfrm>
            <a:off x="1948924" y="6930281"/>
            <a:ext cx="6787299" cy="361660"/>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800" i="1" dirty="0">
                <a:solidFill>
                  <a:schemeClr val="bg2"/>
                </a:solidFill>
              </a:rPr>
              <a:t>*Partial resolution of issue; other considerations still outstanding. </a:t>
            </a:r>
          </a:p>
        </p:txBody>
      </p:sp>
    </p:spTree>
    <p:extLst>
      <p:ext uri="{BB962C8B-B14F-4D97-AF65-F5344CB8AC3E}">
        <p14:creationId xmlns:p14="http://schemas.microsoft.com/office/powerpoint/2010/main" val="4298319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a:t>Outstanding issues after technical engagement</a:t>
            </a:r>
          </a:p>
        </p:txBody>
      </p:sp>
      <p:sp>
        <p:nvSpPr>
          <p:cNvPr id="3" name="Slide Number Placeholder 2"/>
          <p:cNvSpPr>
            <a:spLocks noGrp="1"/>
          </p:cNvSpPr>
          <p:nvPr>
            <p:ph type="sldNum" sz="quarter" idx="12"/>
          </p:nvPr>
        </p:nvSpPr>
        <p:spPr/>
        <p:txBody>
          <a:bodyPr/>
          <a:lstStyle/>
          <a:p>
            <a:fld id="{DDBE135E-2566-4748-853C-8A3B78F0FB00}" type="slidenum">
              <a:rPr lang="en-GB" smtClean="0"/>
              <a:t>7</a:t>
            </a:fld>
            <a:endParaRPr lang="en-GB" dirty="0"/>
          </a:p>
        </p:txBody>
      </p:sp>
      <p:sp>
        <p:nvSpPr>
          <p:cNvPr id="4" name="Content Placeholder 3"/>
          <p:cNvSpPr>
            <a:spLocks noGrp="1"/>
          </p:cNvSpPr>
          <p:nvPr>
            <p:ph sz="quarter" idx="10"/>
          </p:nvPr>
        </p:nvSpPr>
        <p:spPr>
          <a:xfrm>
            <a:off x="508000" y="1379193"/>
            <a:ext cx="9669780" cy="5444103"/>
          </a:xfrm>
        </p:spPr>
        <p:txBody>
          <a:bodyPr/>
          <a:lstStyle/>
          <a:p>
            <a:pPr marL="4763" indent="0">
              <a:lnSpc>
                <a:spcPct val="150000"/>
              </a:lnSpc>
              <a:buNone/>
            </a:pPr>
            <a:r>
              <a:rPr lang="en-GB" b="1" dirty="0">
                <a:solidFill>
                  <a:schemeClr val="accent1"/>
                </a:solidFill>
              </a:rPr>
              <a:t>Issue 1: </a:t>
            </a:r>
            <a:r>
              <a:rPr lang="x-none" dirty="0"/>
              <a:t>Overlapping vs sequential prior chemoradiation therapy (CRT) and generalisability of PACIFIC trial</a:t>
            </a:r>
            <a:r>
              <a:rPr lang="en-GB" dirty="0"/>
              <a:t> </a:t>
            </a:r>
          </a:p>
          <a:p>
            <a:pPr marL="4763" indent="0">
              <a:lnSpc>
                <a:spcPct val="150000"/>
              </a:lnSpc>
              <a:buNone/>
            </a:pPr>
            <a:r>
              <a:rPr lang="en-GB" b="1" dirty="0">
                <a:solidFill>
                  <a:schemeClr val="accent1"/>
                </a:solidFill>
              </a:rPr>
              <a:t>Issue 2: </a:t>
            </a:r>
            <a:r>
              <a:rPr lang="x-none" dirty="0"/>
              <a:t>Treatment effect duration</a:t>
            </a:r>
            <a:r>
              <a:rPr lang="en-GB" dirty="0"/>
              <a:t> </a:t>
            </a:r>
          </a:p>
          <a:p>
            <a:pPr marL="4763" indent="0">
              <a:lnSpc>
                <a:spcPct val="150000"/>
              </a:lnSpc>
              <a:buNone/>
            </a:pPr>
            <a:r>
              <a:rPr lang="en-GB" b="1" dirty="0">
                <a:solidFill>
                  <a:schemeClr val="accent1"/>
                </a:solidFill>
              </a:rPr>
              <a:t>Issue 3: </a:t>
            </a:r>
            <a:r>
              <a:rPr lang="x-none" dirty="0"/>
              <a:t>Progression-free survival (PFS) extrapolation </a:t>
            </a:r>
            <a:endParaRPr lang="en-GB" dirty="0"/>
          </a:p>
          <a:p>
            <a:pPr marL="4763" indent="0">
              <a:lnSpc>
                <a:spcPct val="150000"/>
              </a:lnSpc>
              <a:buNone/>
            </a:pPr>
            <a:r>
              <a:rPr lang="en-GB" b="1" dirty="0">
                <a:solidFill>
                  <a:schemeClr val="accent1"/>
                </a:solidFill>
              </a:rPr>
              <a:t>Issue 4: </a:t>
            </a:r>
            <a:r>
              <a:rPr lang="en-GB" dirty="0"/>
              <a:t>Health state utilities </a:t>
            </a:r>
          </a:p>
          <a:p>
            <a:pPr marL="4763" indent="0">
              <a:lnSpc>
                <a:spcPct val="150000"/>
              </a:lnSpc>
              <a:buNone/>
            </a:pPr>
            <a:r>
              <a:rPr lang="en-GB" b="1" dirty="0">
                <a:solidFill>
                  <a:schemeClr val="accent1"/>
                </a:solidFill>
              </a:rPr>
              <a:t>Issue 7: </a:t>
            </a:r>
            <a:r>
              <a:rPr lang="en-GB" dirty="0"/>
              <a:t>End of life considerations </a:t>
            </a:r>
          </a:p>
          <a:p>
            <a:pPr marL="4763" indent="0">
              <a:lnSpc>
                <a:spcPct val="150000"/>
              </a:lnSpc>
              <a:buNone/>
            </a:pPr>
            <a:r>
              <a:rPr lang="en-GB" b="1" dirty="0">
                <a:solidFill>
                  <a:schemeClr val="accent1"/>
                </a:solidFill>
              </a:rPr>
              <a:t>Issue 8: </a:t>
            </a:r>
            <a:r>
              <a:rPr lang="en-GB" dirty="0"/>
              <a:t>Cancer Drugs Fund </a:t>
            </a:r>
          </a:p>
          <a:p>
            <a:pPr lvl="1"/>
            <a:endParaRPr lang="en-GB" dirty="0"/>
          </a:p>
        </p:txBody>
      </p:sp>
    </p:spTree>
    <p:extLst>
      <p:ext uri="{BB962C8B-B14F-4D97-AF65-F5344CB8AC3E}">
        <p14:creationId xmlns:p14="http://schemas.microsoft.com/office/powerpoint/2010/main" val="31927659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8000" y="453699"/>
            <a:ext cx="9669779" cy="765501"/>
          </a:xfrm>
        </p:spPr>
        <p:txBody>
          <a:bodyPr/>
          <a:lstStyle/>
          <a:p>
            <a:pPr defTabSz="942975"/>
            <a:r>
              <a:rPr lang="en-GB" sz="3000" dirty="0">
                <a:solidFill>
                  <a:schemeClr val="accent1"/>
                </a:solidFill>
              </a:rPr>
              <a:t>Issue 1: </a:t>
            </a:r>
            <a:r>
              <a:rPr lang="en-GB" sz="3000" b="0" dirty="0"/>
              <a:t>Overlapping vs sequential prior CRT therapy (1) </a:t>
            </a:r>
            <a:br>
              <a:rPr lang="en-GB" sz="3000" b="0" dirty="0"/>
            </a:br>
            <a:endParaRPr lang="en-GB" sz="3000" b="0" dirty="0"/>
          </a:p>
        </p:txBody>
      </p:sp>
      <p:sp>
        <p:nvSpPr>
          <p:cNvPr id="3" name="Slide Number Placeholder 2"/>
          <p:cNvSpPr>
            <a:spLocks noGrp="1"/>
          </p:cNvSpPr>
          <p:nvPr>
            <p:ph type="sldNum" sz="quarter" idx="12"/>
          </p:nvPr>
        </p:nvSpPr>
        <p:spPr/>
        <p:txBody>
          <a:bodyPr/>
          <a:lstStyle/>
          <a:p>
            <a:fld id="{DDBE135E-2566-4748-853C-8A3B78F0FB00}" type="slidenum">
              <a:rPr lang="en-GB" smtClean="0"/>
              <a:t>8</a:t>
            </a:fld>
            <a:endParaRPr lang="en-GB" dirty="0"/>
          </a:p>
        </p:txBody>
      </p:sp>
      <p:sp>
        <p:nvSpPr>
          <p:cNvPr id="8" name="Content Placeholder 7"/>
          <p:cNvSpPr>
            <a:spLocks noGrp="1"/>
          </p:cNvSpPr>
          <p:nvPr>
            <p:ph sz="quarter" idx="10"/>
          </p:nvPr>
        </p:nvSpPr>
        <p:spPr>
          <a:xfrm>
            <a:off x="585820" y="1244505"/>
            <a:ext cx="9669780" cy="2306726"/>
          </a:xfrm>
        </p:spPr>
        <p:txBody>
          <a:bodyPr/>
          <a:lstStyle/>
          <a:p>
            <a:pPr>
              <a:spcBef>
                <a:spcPts val="600"/>
              </a:spcBef>
            </a:pPr>
            <a:r>
              <a:rPr lang="x-none" sz="1800" dirty="0"/>
              <a:t>Durvalumab’s </a:t>
            </a:r>
            <a:r>
              <a:rPr lang="en-GB" sz="1800" dirty="0"/>
              <a:t>MA covers people who have had overlapping or sequential cycles of prior CRT, whereas PACIFIC trial </a:t>
            </a:r>
            <a:r>
              <a:rPr lang="x-none" sz="1800" dirty="0"/>
              <a:t>only recruited people after</a:t>
            </a:r>
            <a:r>
              <a:rPr lang="en-GB" sz="1800" dirty="0"/>
              <a:t> 2+</a:t>
            </a:r>
            <a:r>
              <a:rPr lang="x-none" sz="1800" dirty="0"/>
              <a:t> overlapping cycles of CRT</a:t>
            </a:r>
            <a:endParaRPr lang="en-GB" sz="1800" dirty="0"/>
          </a:p>
          <a:p>
            <a:pPr>
              <a:spcBef>
                <a:spcPts val="600"/>
              </a:spcBef>
            </a:pPr>
            <a:r>
              <a:rPr lang="en-GB" sz="1800" dirty="0"/>
              <a:t>C</a:t>
            </a:r>
            <a:r>
              <a:rPr lang="x-none" sz="1800" dirty="0"/>
              <a:t>ompany submission </a:t>
            </a:r>
            <a:r>
              <a:rPr lang="en-GB" sz="1800" dirty="0"/>
              <a:t>indicates that 66% </a:t>
            </a:r>
            <a:r>
              <a:rPr lang="x-none" sz="1800" dirty="0"/>
              <a:t>of patients receive sequential CRT in UK </a:t>
            </a:r>
            <a:endParaRPr lang="en-GB" sz="1800" dirty="0"/>
          </a:p>
          <a:p>
            <a:pPr>
              <a:spcBef>
                <a:spcPts val="600"/>
              </a:spcBef>
            </a:pPr>
            <a:r>
              <a:rPr lang="en-GB" sz="1800" dirty="0"/>
              <a:t>O</a:t>
            </a:r>
            <a:r>
              <a:rPr lang="x-none" sz="1800" dirty="0"/>
              <a:t>verlapping CRT may improve survival over sequential CRT</a:t>
            </a:r>
            <a:r>
              <a:rPr lang="en-GB" sz="1800" dirty="0"/>
              <a:t> (although clinical expert advises that difference is likely to be small)</a:t>
            </a:r>
            <a:endParaRPr lang="en-GB" sz="1800" b="1" dirty="0"/>
          </a:p>
          <a:p>
            <a:pPr>
              <a:spcBef>
                <a:spcPts val="600"/>
              </a:spcBef>
            </a:pPr>
            <a:r>
              <a:rPr lang="en-GB" sz="1800" dirty="0"/>
              <a:t>P</a:t>
            </a:r>
            <a:r>
              <a:rPr lang="x-none" sz="1800" dirty="0"/>
              <a:t>atients who are </a:t>
            </a:r>
            <a:r>
              <a:rPr lang="en-GB" sz="1800" dirty="0"/>
              <a:t>suitable for </a:t>
            </a:r>
            <a:r>
              <a:rPr lang="x-none" sz="1800" dirty="0"/>
              <a:t>overlapping CRT may </a:t>
            </a:r>
            <a:r>
              <a:rPr lang="en-GB" sz="1800" dirty="0"/>
              <a:t>have a better prognosis (</a:t>
            </a:r>
            <a:r>
              <a:rPr lang="x-none" sz="1800" dirty="0"/>
              <a:t>and so better survival outcomes</a:t>
            </a:r>
            <a:r>
              <a:rPr lang="en-GB" sz="1800" dirty="0"/>
              <a:t>)</a:t>
            </a:r>
            <a:r>
              <a:rPr lang="x-none" sz="1800" dirty="0"/>
              <a:t> than patients who are not suitable for overlapping CRT</a:t>
            </a:r>
            <a:endParaRPr lang="en-GB" sz="1800" b="1" dirty="0"/>
          </a:p>
          <a:p>
            <a:endParaRPr lang="en-GB" sz="1800" dirty="0"/>
          </a:p>
        </p:txBody>
      </p:sp>
      <p:sp>
        <p:nvSpPr>
          <p:cNvPr id="4" name="Rectangle 3"/>
          <p:cNvSpPr/>
          <p:nvPr/>
        </p:nvSpPr>
        <p:spPr>
          <a:xfrm>
            <a:off x="507999" y="3444013"/>
            <a:ext cx="9669780" cy="3353745"/>
          </a:xfrm>
          <a:prstGeom prst="rect">
            <a:avLst/>
          </a:prstGeom>
          <a:solidFill>
            <a:schemeClr val="accent6">
              <a:lumMod val="40000"/>
              <a:lumOff val="60000"/>
            </a:schemeClr>
          </a:solidFill>
          <a:ln w="317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763">
              <a:spcBef>
                <a:spcPts val="600"/>
              </a:spcBef>
              <a:buClr>
                <a:schemeClr val="tx1"/>
              </a:buClr>
            </a:pPr>
            <a:r>
              <a:rPr lang="en-GB" sz="1800" b="1" dirty="0">
                <a:solidFill>
                  <a:schemeClr val="accent3"/>
                </a:solidFill>
                <a:latin typeface="Arial" panose="020B0604020202020204" pitchFamily="34" charset="0"/>
                <a:cs typeface="Arial" panose="020B0604020202020204" pitchFamily="34" charset="0"/>
              </a:rPr>
              <a:t>Response from engagement:</a:t>
            </a:r>
          </a:p>
          <a:p>
            <a:pPr marL="347663" indent="-342900">
              <a:spcBef>
                <a:spcPts val="600"/>
              </a:spcBef>
              <a:buClr>
                <a:schemeClr val="tx1"/>
              </a:buClr>
              <a:buFont typeface="Arial" pitchFamily="34" charset="0"/>
              <a:buChar char="•"/>
            </a:pPr>
            <a:r>
              <a:rPr lang="en-GB" sz="1800" b="1" dirty="0">
                <a:solidFill>
                  <a:schemeClr val="accent3"/>
                </a:solidFill>
                <a:latin typeface="Arial" panose="020B0604020202020204" pitchFamily="34" charset="0"/>
                <a:cs typeface="Arial" panose="020B0604020202020204" pitchFamily="34" charset="0"/>
              </a:rPr>
              <a:t>Company </a:t>
            </a:r>
            <a:r>
              <a:rPr lang="en-GB" sz="1800" dirty="0">
                <a:solidFill>
                  <a:schemeClr val="tx1"/>
                </a:solidFill>
                <a:latin typeface="Arial" panose="020B0604020202020204" pitchFamily="34" charset="0"/>
                <a:cs typeface="Arial" panose="020B0604020202020204" pitchFamily="34" charset="0"/>
              </a:rPr>
              <a:t>report that clinical experts agree that difference in outcomes between overlapping and sequential CRT is likely to be small</a:t>
            </a:r>
          </a:p>
          <a:p>
            <a:pPr marL="347663" indent="-342900">
              <a:spcBef>
                <a:spcPts val="600"/>
              </a:spcBef>
              <a:buClr>
                <a:schemeClr val="tx1"/>
              </a:buClr>
              <a:buFont typeface="Arial" pitchFamily="34" charset="0"/>
              <a:buChar char="•"/>
            </a:pPr>
            <a:r>
              <a:rPr lang="en-GB" sz="1800" dirty="0">
                <a:solidFill>
                  <a:schemeClr val="tx1"/>
                </a:solidFill>
                <a:latin typeface="Arial" panose="020B0604020202020204" pitchFamily="34" charset="0"/>
                <a:cs typeface="Arial" panose="020B0604020202020204" pitchFamily="34" charset="0"/>
              </a:rPr>
              <a:t>Sequential CRT will be explored in PACIFIC-6 RCT and PACIFIC-R follow up of early access programme </a:t>
            </a:r>
            <a:r>
              <a:rPr lang="en-GB" sz="1800" dirty="0">
                <a:solidFill>
                  <a:srgbClr val="000000"/>
                </a:solidFill>
                <a:highlight>
                  <a:srgbClr val="000000"/>
                </a:highlight>
              </a:rPr>
              <a:t>*************</a:t>
            </a:r>
            <a:r>
              <a:rPr lang="en-GB" sz="1800" dirty="0">
                <a:solidFill>
                  <a:schemeClr val="tx1"/>
                </a:solidFill>
                <a:latin typeface="Arial" panose="020B0604020202020204" pitchFamily="34" charset="0"/>
                <a:cs typeface="Arial" panose="020B0604020202020204" pitchFamily="34" charset="0"/>
                <a:sym typeface="Wingdings" panose="05000000000000000000" pitchFamily="2" charset="2"/>
              </a:rPr>
              <a:t> company pursuing CDF</a:t>
            </a:r>
            <a:endParaRPr lang="en-GB" sz="1800" dirty="0">
              <a:solidFill>
                <a:schemeClr val="tx1"/>
              </a:solidFill>
              <a:latin typeface="Arial" panose="020B0604020202020204" pitchFamily="34" charset="0"/>
              <a:cs typeface="Arial" panose="020B0604020202020204" pitchFamily="34" charset="0"/>
            </a:endParaRPr>
          </a:p>
          <a:p>
            <a:pPr marL="347663" indent="-342900">
              <a:spcBef>
                <a:spcPts val="600"/>
              </a:spcBef>
              <a:buClr>
                <a:schemeClr val="tx1"/>
              </a:buClr>
              <a:buFont typeface="Arial" pitchFamily="34" charset="0"/>
              <a:buChar char="•"/>
            </a:pPr>
            <a:r>
              <a:rPr lang="en-GB" sz="1800" dirty="0">
                <a:solidFill>
                  <a:schemeClr val="tx1"/>
                </a:solidFill>
                <a:latin typeface="Arial" panose="020B0604020202020204" pitchFamily="34" charset="0"/>
                <a:cs typeface="Arial" panose="020B0604020202020204" pitchFamily="34" charset="0"/>
              </a:rPr>
              <a:t>Scenario with risk from </a:t>
            </a:r>
            <a:r>
              <a:rPr lang="en-GB" sz="1800" dirty="0" err="1">
                <a:solidFill>
                  <a:schemeClr val="tx1"/>
                </a:solidFill>
                <a:latin typeface="Arial" panose="020B0604020202020204" pitchFamily="34" charset="0"/>
                <a:cs typeface="Arial" panose="020B0604020202020204" pitchFamily="34" charset="0"/>
              </a:rPr>
              <a:t>Auperin</a:t>
            </a:r>
            <a:r>
              <a:rPr lang="en-GB" sz="1800" dirty="0">
                <a:solidFill>
                  <a:schemeClr val="tx1"/>
                </a:solidFill>
                <a:latin typeface="Arial" panose="020B0604020202020204" pitchFamily="34" charset="0"/>
                <a:cs typeface="Arial" panose="020B0604020202020204" pitchFamily="34" charset="0"/>
              </a:rPr>
              <a:t> meta-analysis* (HR=0.9) applied to data to reflect sequential CRT </a:t>
            </a:r>
            <a:r>
              <a:rPr lang="en-GB" sz="1800" dirty="0">
                <a:solidFill>
                  <a:schemeClr val="tx1"/>
                </a:solidFill>
                <a:latin typeface="Arial" panose="020B0604020202020204" pitchFamily="34" charset="0"/>
                <a:cs typeface="Arial" panose="020B0604020202020204" pitchFamily="34" charset="0"/>
                <a:sym typeface="Wingdings" panose="05000000000000000000" pitchFamily="2" charset="2"/>
              </a:rPr>
              <a:t> scenario presented in cost-effectiveness results</a:t>
            </a:r>
            <a:endParaRPr lang="en-GB" sz="1800" dirty="0">
              <a:solidFill>
                <a:schemeClr val="tx1"/>
              </a:solidFill>
              <a:latin typeface="Arial" panose="020B0604020202020204" pitchFamily="34" charset="0"/>
              <a:cs typeface="Arial" panose="020B0604020202020204" pitchFamily="34" charset="0"/>
            </a:endParaRPr>
          </a:p>
          <a:p>
            <a:pPr marL="347663" indent="-342900">
              <a:spcBef>
                <a:spcPts val="600"/>
              </a:spcBef>
              <a:buClr>
                <a:schemeClr val="tx1"/>
              </a:buClr>
              <a:buFont typeface="Arial" pitchFamily="34" charset="0"/>
              <a:buChar char="•"/>
            </a:pPr>
            <a:r>
              <a:rPr lang="en-GB" sz="1800" b="1" dirty="0">
                <a:solidFill>
                  <a:schemeClr val="accent3"/>
                </a:solidFill>
                <a:latin typeface="Arial" panose="020B0604020202020204" pitchFamily="34" charset="0"/>
                <a:cs typeface="Arial" panose="020B0604020202020204" pitchFamily="34" charset="0"/>
              </a:rPr>
              <a:t>Roy Castle Lung Cancer Foundation: </a:t>
            </a:r>
            <a:r>
              <a:rPr lang="en-GB" sz="1800" dirty="0">
                <a:solidFill>
                  <a:schemeClr val="tx1"/>
                </a:solidFill>
                <a:latin typeface="Arial" panose="020B0604020202020204" pitchFamily="34" charset="0"/>
                <a:cs typeface="Arial" panose="020B0604020202020204" pitchFamily="34" charset="0"/>
              </a:rPr>
              <a:t>majority receive sequential CRT, but practice would change if durvalumab was recommended in people with prior overlapping CRT</a:t>
            </a:r>
          </a:p>
          <a:p>
            <a:pPr marL="347663" indent="-342900">
              <a:spcBef>
                <a:spcPts val="600"/>
              </a:spcBef>
              <a:buClr>
                <a:schemeClr val="tx1"/>
              </a:buClr>
              <a:buFont typeface="Arial" pitchFamily="34" charset="0"/>
              <a:buChar char="•"/>
            </a:pPr>
            <a:r>
              <a:rPr lang="en-GB" sz="1800" dirty="0">
                <a:solidFill>
                  <a:schemeClr val="tx1"/>
                </a:solidFill>
                <a:latin typeface="Arial" panose="020B0604020202020204" pitchFamily="34" charset="0"/>
                <a:cs typeface="Arial" panose="020B0604020202020204" pitchFamily="34" charset="0"/>
              </a:rPr>
              <a:t>Agree that difference in outcomes between types of CRT are likely to be small</a:t>
            </a:r>
          </a:p>
        </p:txBody>
      </p:sp>
      <p:sp>
        <p:nvSpPr>
          <p:cNvPr id="6" name="Rectangle 5"/>
          <p:cNvSpPr/>
          <p:nvPr/>
        </p:nvSpPr>
        <p:spPr>
          <a:xfrm>
            <a:off x="1405916" y="6930281"/>
            <a:ext cx="8408447" cy="593404"/>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800" i="1" dirty="0">
                <a:solidFill>
                  <a:schemeClr val="tx1"/>
                </a:solidFill>
              </a:rPr>
              <a:t>*Meta-analysis of RCTs of PFS in overlapping vs sequential CRT (HR, 0.90; 95% CI, 0.79 to 1.01)</a:t>
            </a:r>
          </a:p>
        </p:txBody>
      </p:sp>
    </p:spTree>
    <p:extLst>
      <p:ext uri="{BB962C8B-B14F-4D97-AF65-F5344CB8AC3E}">
        <p14:creationId xmlns:p14="http://schemas.microsoft.com/office/powerpoint/2010/main" val="14575808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defTabSz="942975"/>
            <a:r>
              <a:rPr lang="en-GB" sz="3000" dirty="0">
                <a:solidFill>
                  <a:schemeClr val="accent1"/>
                </a:solidFill>
              </a:rPr>
              <a:t>Issue 1: </a:t>
            </a:r>
            <a:r>
              <a:rPr lang="en-GB" sz="3000" b="0" dirty="0"/>
              <a:t>Overlapping vs sequential prior CRT therapy (2)</a:t>
            </a:r>
            <a:br>
              <a:rPr lang="en-GB" sz="3000" b="0" dirty="0"/>
            </a:br>
            <a:endParaRPr lang="en-GB" sz="3000" b="0" dirty="0"/>
          </a:p>
        </p:txBody>
      </p:sp>
      <p:sp>
        <p:nvSpPr>
          <p:cNvPr id="3" name="Slide Number Placeholder 2"/>
          <p:cNvSpPr>
            <a:spLocks noGrp="1"/>
          </p:cNvSpPr>
          <p:nvPr>
            <p:ph type="sldNum" sz="quarter" idx="12"/>
          </p:nvPr>
        </p:nvSpPr>
        <p:spPr/>
        <p:txBody>
          <a:bodyPr/>
          <a:lstStyle/>
          <a:p>
            <a:fld id="{DDBE135E-2566-4748-853C-8A3B78F0FB00}" type="slidenum">
              <a:rPr lang="en-GB" smtClean="0"/>
              <a:t>9</a:t>
            </a:fld>
            <a:endParaRPr lang="en-GB" dirty="0"/>
          </a:p>
        </p:txBody>
      </p:sp>
      <p:sp>
        <p:nvSpPr>
          <p:cNvPr id="5" name="TextBox 4"/>
          <p:cNvSpPr txBox="1"/>
          <p:nvPr/>
        </p:nvSpPr>
        <p:spPr>
          <a:xfrm>
            <a:off x="1500345" y="6026291"/>
            <a:ext cx="7685079" cy="369332"/>
          </a:xfrm>
          <a:prstGeom prst="rect">
            <a:avLst/>
          </a:prstGeom>
          <a:solidFill>
            <a:schemeClr val="accent1"/>
          </a:solidFill>
          <a:ln>
            <a:solidFill>
              <a:schemeClr val="accent1"/>
            </a:solidFill>
          </a:ln>
        </p:spPr>
        <p:style>
          <a:lnRef idx="1">
            <a:schemeClr val="accent2"/>
          </a:lnRef>
          <a:fillRef idx="2">
            <a:schemeClr val="accent2"/>
          </a:fillRef>
          <a:effectRef idx="1">
            <a:schemeClr val="accent2"/>
          </a:effectRef>
          <a:fontRef idx="minor">
            <a:schemeClr val="dk1"/>
          </a:fontRef>
        </p:style>
        <p:txBody>
          <a:bodyPr wrap="square" rtlCol="0">
            <a:spAutoFit/>
          </a:bodyPr>
          <a:lstStyle/>
          <a:p>
            <a:pPr marL="285750" indent="-285750">
              <a:buFont typeface="Wingdings" panose="05000000000000000000" pitchFamily="2" charset="2"/>
              <a:buChar char="¤"/>
            </a:pPr>
            <a:r>
              <a:rPr lang="en-GB" sz="1800" i="1" dirty="0">
                <a:solidFill>
                  <a:schemeClr val="bg1"/>
                </a:solidFill>
              </a:rPr>
              <a:t>Are data from PACIFIC generalisable to NHS population in England?</a:t>
            </a:r>
            <a:endParaRPr lang="en-GB" sz="1800" dirty="0">
              <a:solidFill>
                <a:schemeClr val="bg1"/>
              </a:solidFill>
            </a:endParaRPr>
          </a:p>
        </p:txBody>
      </p:sp>
      <p:sp>
        <p:nvSpPr>
          <p:cNvPr id="4" name="Rectangle 3"/>
          <p:cNvSpPr/>
          <p:nvPr/>
        </p:nvSpPr>
        <p:spPr>
          <a:xfrm>
            <a:off x="507994" y="1266927"/>
            <a:ext cx="9669780" cy="2003939"/>
          </a:xfrm>
          <a:prstGeom prst="rect">
            <a:avLst/>
          </a:prstGeom>
          <a:solidFill>
            <a:schemeClr val="accent6">
              <a:lumMod val="40000"/>
              <a:lumOff val="60000"/>
            </a:schemeClr>
          </a:solidFill>
          <a:ln w="317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763">
              <a:spcBef>
                <a:spcPts val="600"/>
              </a:spcBef>
              <a:buClr>
                <a:schemeClr val="tx1"/>
              </a:buClr>
            </a:pPr>
            <a:r>
              <a:rPr lang="en-GB" sz="1800" b="1" dirty="0">
                <a:solidFill>
                  <a:schemeClr val="tx1"/>
                </a:solidFill>
                <a:latin typeface="Arial" panose="020B0604020202020204" pitchFamily="34" charset="0"/>
                <a:cs typeface="Arial" panose="020B0604020202020204" pitchFamily="34" charset="0"/>
              </a:rPr>
              <a:t>Response from engagement </a:t>
            </a:r>
            <a:r>
              <a:rPr lang="en-GB" sz="1800" b="1" dirty="0" err="1">
                <a:solidFill>
                  <a:schemeClr val="tx1"/>
                </a:solidFill>
                <a:latin typeface="Arial" panose="020B0604020202020204" pitchFamily="34" charset="0"/>
                <a:cs typeface="Arial" panose="020B0604020202020204" pitchFamily="34" charset="0"/>
              </a:rPr>
              <a:t>cont</a:t>
            </a:r>
            <a:r>
              <a:rPr lang="en-GB" sz="1800" b="1" dirty="0">
                <a:solidFill>
                  <a:schemeClr val="tx1"/>
                </a:solidFill>
                <a:latin typeface="Arial" panose="020B0604020202020204" pitchFamily="34" charset="0"/>
                <a:cs typeface="Arial" panose="020B0604020202020204" pitchFamily="34" charset="0"/>
              </a:rPr>
              <a:t>:</a:t>
            </a:r>
            <a:endParaRPr lang="en-GB" sz="1800" b="1" dirty="0">
              <a:solidFill>
                <a:schemeClr val="accent3"/>
              </a:solidFill>
              <a:latin typeface="Arial" panose="020B0604020202020204" pitchFamily="34" charset="0"/>
              <a:cs typeface="Arial" panose="020B0604020202020204" pitchFamily="34" charset="0"/>
            </a:endParaRPr>
          </a:p>
          <a:p>
            <a:pPr marL="347663" indent="-342900">
              <a:spcBef>
                <a:spcPts val="600"/>
              </a:spcBef>
              <a:buClr>
                <a:schemeClr val="tx1"/>
              </a:buClr>
              <a:buFont typeface="Arial" pitchFamily="34" charset="0"/>
              <a:buChar char="•"/>
            </a:pPr>
            <a:r>
              <a:rPr lang="en-GB" sz="1800" b="1" dirty="0">
                <a:solidFill>
                  <a:schemeClr val="accent3"/>
                </a:solidFill>
                <a:latin typeface="Arial" panose="020B0604020202020204" pitchFamily="34" charset="0"/>
                <a:cs typeface="Arial" panose="020B0604020202020204" pitchFamily="34" charset="0"/>
              </a:rPr>
              <a:t>BTOG-NCRI-ACP-RCP-RCR </a:t>
            </a:r>
            <a:r>
              <a:rPr lang="en-GB" sz="1800" dirty="0">
                <a:solidFill>
                  <a:schemeClr val="tx1"/>
                </a:solidFill>
                <a:latin typeface="Arial" panose="020B0604020202020204" pitchFamily="34" charset="0"/>
                <a:cs typeface="Arial" panose="020B0604020202020204" pitchFamily="34" charset="0"/>
              </a:rPr>
              <a:t>consider the ‘sequential’ cohort to be older and have more co-morbidities than the PACIFIC cohort (leading to worse performance status)</a:t>
            </a:r>
          </a:p>
          <a:p>
            <a:pPr marL="347663" indent="-342900">
              <a:spcBef>
                <a:spcPts val="600"/>
              </a:spcBef>
              <a:buClr>
                <a:schemeClr val="tx1"/>
              </a:buClr>
              <a:buFont typeface="Arial" pitchFamily="34" charset="0"/>
              <a:buChar char="•"/>
            </a:pPr>
            <a:r>
              <a:rPr lang="en-GB" sz="1800" dirty="0">
                <a:solidFill>
                  <a:schemeClr val="tx1"/>
                </a:solidFill>
                <a:latin typeface="Arial" panose="020B0604020202020204" pitchFamily="34" charset="0"/>
                <a:cs typeface="Arial" panose="020B0604020202020204" pitchFamily="34" charset="0"/>
              </a:rPr>
              <a:t>Toxicity in sequential cohort is unknown and should not be extrapolated from PACIFIC</a:t>
            </a:r>
          </a:p>
          <a:p>
            <a:pPr marL="347663" indent="-342900">
              <a:spcBef>
                <a:spcPts val="600"/>
              </a:spcBef>
              <a:buClr>
                <a:schemeClr val="tx1"/>
              </a:buClr>
              <a:buFont typeface="Arial" pitchFamily="34" charset="0"/>
              <a:buChar char="•"/>
            </a:pPr>
            <a:r>
              <a:rPr lang="en-GB" sz="1800" dirty="0">
                <a:solidFill>
                  <a:schemeClr val="tx1"/>
                </a:solidFill>
                <a:latin typeface="Arial" panose="020B0604020202020204" pitchFamily="34" charset="0"/>
                <a:cs typeface="Arial" panose="020B0604020202020204" pitchFamily="34" charset="0"/>
              </a:rPr>
              <a:t>Studies such as PACIFIC-6 are needed to provide robust data for the sequential cohort</a:t>
            </a:r>
          </a:p>
          <a:p>
            <a:pPr marL="347663" indent="-342900">
              <a:spcBef>
                <a:spcPts val="600"/>
              </a:spcBef>
              <a:buClr>
                <a:schemeClr val="tx1"/>
              </a:buClr>
              <a:buFont typeface="Arial" pitchFamily="34" charset="0"/>
              <a:buChar char="•"/>
            </a:pPr>
            <a:r>
              <a:rPr lang="en-GB" sz="1800" dirty="0">
                <a:solidFill>
                  <a:schemeClr val="tx1"/>
                </a:solidFill>
                <a:latin typeface="Arial" panose="020B0604020202020204" pitchFamily="34" charset="0"/>
                <a:cs typeface="Arial" panose="020B0604020202020204" pitchFamily="34" charset="0"/>
              </a:rPr>
              <a:t>PACIFIC is generalizable to patients fit for overlapping CRT</a:t>
            </a:r>
          </a:p>
        </p:txBody>
      </p:sp>
      <p:sp>
        <p:nvSpPr>
          <p:cNvPr id="12" name="Rectangle 11"/>
          <p:cNvSpPr/>
          <p:nvPr/>
        </p:nvSpPr>
        <p:spPr>
          <a:xfrm>
            <a:off x="507994" y="3416573"/>
            <a:ext cx="9669780" cy="1139238"/>
          </a:xfrm>
          <a:prstGeom prst="rect">
            <a:avLst/>
          </a:prstGeom>
          <a:solidFill>
            <a:schemeClr val="accent1">
              <a:lumMod val="20000"/>
              <a:lumOff val="80000"/>
            </a:schemeClr>
          </a:solidFill>
          <a:ln w="317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763">
              <a:spcBef>
                <a:spcPts val="600"/>
              </a:spcBef>
              <a:buClr>
                <a:schemeClr val="tx1"/>
              </a:buClr>
            </a:pPr>
            <a:r>
              <a:rPr lang="en-GB" sz="1800" b="1" dirty="0">
                <a:solidFill>
                  <a:schemeClr val="tx1"/>
                </a:solidFill>
                <a:latin typeface="Arial" panose="020B0604020202020204" pitchFamily="34" charset="0"/>
                <a:cs typeface="Arial" panose="020B0604020202020204" pitchFamily="34" charset="0"/>
              </a:rPr>
              <a:t>ERG comment: </a:t>
            </a:r>
            <a:endParaRPr lang="en-GB" sz="1600" b="1" dirty="0">
              <a:solidFill>
                <a:schemeClr val="tx1"/>
              </a:solidFill>
              <a:latin typeface="Arial" panose="020B0604020202020204" pitchFamily="34" charset="0"/>
              <a:cs typeface="Arial" panose="020B0604020202020204" pitchFamily="34" charset="0"/>
            </a:endParaRPr>
          </a:p>
          <a:p>
            <a:pPr marL="290513" indent="-285750">
              <a:spcBef>
                <a:spcPts val="600"/>
              </a:spcBef>
              <a:buClr>
                <a:schemeClr val="tx1"/>
              </a:buClr>
              <a:buFont typeface="Arial" panose="020B0604020202020204" pitchFamily="34" charset="0"/>
              <a:buChar char="•"/>
            </a:pPr>
            <a:r>
              <a:rPr lang="x-none" sz="1800" dirty="0">
                <a:solidFill>
                  <a:schemeClr val="tx1"/>
                </a:solidFill>
                <a:latin typeface="Arial" panose="020B0604020202020204" pitchFamily="34" charset="0"/>
                <a:cs typeface="Arial" panose="020B0604020202020204" pitchFamily="34" charset="0"/>
              </a:rPr>
              <a:t>Comparisons</a:t>
            </a:r>
            <a:r>
              <a:rPr lang="en-GB" sz="1800" dirty="0">
                <a:solidFill>
                  <a:schemeClr val="tx1"/>
                </a:solidFill>
                <a:latin typeface="Arial" panose="020B0604020202020204" pitchFamily="34" charset="0"/>
                <a:cs typeface="Arial" panose="020B0604020202020204" pitchFamily="34" charset="0"/>
              </a:rPr>
              <a:t> of </a:t>
            </a:r>
            <a:r>
              <a:rPr lang="x-none" sz="1800" dirty="0">
                <a:solidFill>
                  <a:schemeClr val="tx1"/>
                </a:solidFill>
                <a:latin typeface="Arial" panose="020B0604020202020204" pitchFamily="34" charset="0"/>
                <a:cs typeface="Arial" panose="020B0604020202020204" pitchFamily="34" charset="0"/>
              </a:rPr>
              <a:t>CRT </a:t>
            </a:r>
            <a:r>
              <a:rPr lang="en-GB" sz="1800" dirty="0">
                <a:solidFill>
                  <a:schemeClr val="tx1"/>
                </a:solidFill>
                <a:latin typeface="Arial" panose="020B0604020202020204" pitchFamily="34" charset="0"/>
                <a:cs typeface="Arial" panose="020B0604020202020204" pitchFamily="34" charset="0"/>
              </a:rPr>
              <a:t>types </a:t>
            </a:r>
            <a:r>
              <a:rPr lang="x-none" sz="1800" dirty="0">
                <a:solidFill>
                  <a:schemeClr val="tx1"/>
                </a:solidFill>
                <a:latin typeface="Arial" panose="020B0604020202020204" pitchFamily="34" charset="0"/>
                <a:cs typeface="Arial" panose="020B0604020202020204" pitchFamily="34" charset="0"/>
              </a:rPr>
              <a:t>are largely based on expert opinion rather clinical trial data</a:t>
            </a:r>
            <a:endParaRPr lang="en-GB" sz="1800" dirty="0">
              <a:solidFill>
                <a:schemeClr val="tx1"/>
              </a:solidFill>
              <a:latin typeface="Arial" panose="020B0604020202020204" pitchFamily="34" charset="0"/>
              <a:cs typeface="Arial" panose="020B0604020202020204" pitchFamily="34" charset="0"/>
            </a:endParaRPr>
          </a:p>
          <a:p>
            <a:pPr marL="290513" indent="-285750">
              <a:spcBef>
                <a:spcPts val="600"/>
              </a:spcBef>
              <a:buClr>
                <a:schemeClr val="tx1"/>
              </a:buClr>
              <a:buFont typeface="Arial" panose="020B0604020202020204" pitchFamily="34" charset="0"/>
              <a:buChar char="•"/>
            </a:pPr>
            <a:r>
              <a:rPr lang="en-GB" sz="1800" dirty="0">
                <a:solidFill>
                  <a:schemeClr val="tx1"/>
                </a:solidFill>
                <a:latin typeface="Arial" panose="020B0604020202020204" pitchFamily="34" charset="0"/>
                <a:cs typeface="Arial" panose="020B0604020202020204" pitchFamily="34" charset="0"/>
              </a:rPr>
              <a:t>Company’s exploration of </a:t>
            </a:r>
            <a:r>
              <a:rPr lang="x-none" sz="1800" dirty="0">
                <a:solidFill>
                  <a:schemeClr val="tx1"/>
                </a:solidFill>
                <a:latin typeface="Arial" panose="020B0604020202020204" pitchFamily="34" charset="0"/>
                <a:cs typeface="Arial" panose="020B0604020202020204" pitchFamily="34" charset="0"/>
              </a:rPr>
              <a:t>cost-effectiveness in sequential CRT population is reasonable</a:t>
            </a:r>
            <a:endParaRPr lang="en-GB" sz="1800" b="1" dirty="0">
              <a:solidFill>
                <a:schemeClr val="tx1"/>
              </a:solidFill>
              <a:latin typeface="Arial" panose="020B0604020202020204" pitchFamily="34" charset="0"/>
              <a:cs typeface="Arial" panose="020B0604020202020204" pitchFamily="34" charset="0"/>
            </a:endParaRPr>
          </a:p>
        </p:txBody>
      </p:sp>
      <p:sp>
        <p:nvSpPr>
          <p:cNvPr id="14" name="TextBox 13"/>
          <p:cNvSpPr txBox="1"/>
          <p:nvPr/>
        </p:nvSpPr>
        <p:spPr>
          <a:xfrm>
            <a:off x="1500346" y="6468616"/>
            <a:ext cx="7685079" cy="923330"/>
          </a:xfrm>
          <a:prstGeom prst="rect">
            <a:avLst/>
          </a:prstGeom>
          <a:solidFill>
            <a:schemeClr val="accent1"/>
          </a:solidFill>
          <a:ln>
            <a:solidFill>
              <a:schemeClr val="accent1"/>
            </a:solidFill>
          </a:ln>
        </p:spPr>
        <p:style>
          <a:lnRef idx="1">
            <a:schemeClr val="accent2"/>
          </a:lnRef>
          <a:fillRef idx="2">
            <a:schemeClr val="accent2"/>
          </a:fillRef>
          <a:effectRef idx="1">
            <a:schemeClr val="accent2"/>
          </a:effectRef>
          <a:fontRef idx="minor">
            <a:schemeClr val="dk1"/>
          </a:fontRef>
        </p:style>
        <p:txBody>
          <a:bodyPr wrap="square" rtlCol="0">
            <a:spAutoFit/>
          </a:bodyPr>
          <a:lstStyle/>
          <a:p>
            <a:pPr marL="285750" indent="-285750">
              <a:buFont typeface="Wingdings" panose="05000000000000000000" pitchFamily="2" charset="2"/>
              <a:buChar char="¤"/>
            </a:pPr>
            <a:r>
              <a:rPr lang="en-GB" sz="1800" i="1" dirty="0">
                <a:solidFill>
                  <a:schemeClr val="bg1"/>
                </a:solidFill>
              </a:rPr>
              <a:t>If not, can this be resolved through:</a:t>
            </a:r>
          </a:p>
          <a:p>
            <a:pPr marL="807278" lvl="1" indent="-285750">
              <a:buFont typeface="Arial" panose="020B0604020202020204" pitchFamily="34" charset="0"/>
              <a:buChar char="•"/>
            </a:pPr>
            <a:r>
              <a:rPr lang="en-GB" sz="1800" i="1" dirty="0">
                <a:solidFill>
                  <a:schemeClr val="bg1"/>
                </a:solidFill>
              </a:rPr>
              <a:t>Further data collection?</a:t>
            </a:r>
          </a:p>
          <a:p>
            <a:pPr marL="807278" lvl="1" indent="-285750">
              <a:buFont typeface="Arial" panose="020B0604020202020204" pitchFamily="34" charset="0"/>
              <a:buChar char="•"/>
            </a:pPr>
            <a:r>
              <a:rPr lang="en-GB" sz="1800" i="1" dirty="0">
                <a:solidFill>
                  <a:schemeClr val="bg1"/>
                </a:solidFill>
              </a:rPr>
              <a:t>Adjustment to hazards used in economic model?</a:t>
            </a:r>
          </a:p>
        </p:txBody>
      </p:sp>
      <p:sp>
        <p:nvSpPr>
          <p:cNvPr id="8" name="Rectangle 7"/>
          <p:cNvSpPr/>
          <p:nvPr/>
        </p:nvSpPr>
        <p:spPr>
          <a:xfrm>
            <a:off x="507994" y="4701518"/>
            <a:ext cx="9669780" cy="1048028"/>
          </a:xfrm>
          <a:prstGeom prst="rect">
            <a:avLst/>
          </a:prstGeom>
          <a:noFill/>
          <a:ln w="317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763">
              <a:spcBef>
                <a:spcPts val="600"/>
              </a:spcBef>
              <a:buClr>
                <a:schemeClr val="tx1"/>
              </a:buClr>
            </a:pPr>
            <a:r>
              <a:rPr lang="en-GB" sz="1800" b="1" dirty="0">
                <a:solidFill>
                  <a:schemeClr val="tx1"/>
                </a:solidFill>
                <a:latin typeface="Arial" panose="020B0604020202020204" pitchFamily="34" charset="0"/>
                <a:cs typeface="Arial" panose="020B0604020202020204" pitchFamily="34" charset="0"/>
              </a:rPr>
              <a:t>Technical report: </a:t>
            </a:r>
          </a:p>
          <a:p>
            <a:pPr marL="290513" indent="-285750">
              <a:spcBef>
                <a:spcPts val="600"/>
              </a:spcBef>
              <a:buClr>
                <a:schemeClr val="tx1"/>
              </a:buClr>
              <a:buFont typeface="Arial" panose="020B0604020202020204" pitchFamily="34" charset="0"/>
              <a:buChar char="•"/>
            </a:pPr>
            <a:r>
              <a:rPr lang="en-GB" sz="1800" dirty="0">
                <a:solidFill>
                  <a:schemeClr val="tx1"/>
                </a:solidFill>
                <a:latin typeface="Arial" panose="020B0604020202020204" pitchFamily="34" charset="0"/>
                <a:cs typeface="Arial" panose="020B0604020202020204" pitchFamily="34" charset="0"/>
              </a:rPr>
              <a:t>R</a:t>
            </a:r>
            <a:r>
              <a:rPr lang="x-none" sz="1800" dirty="0">
                <a:solidFill>
                  <a:schemeClr val="tx1"/>
                </a:solidFill>
                <a:latin typeface="Arial" panose="020B0604020202020204" pitchFamily="34" charset="0"/>
                <a:cs typeface="Arial" panose="020B0604020202020204" pitchFamily="34" charset="0"/>
              </a:rPr>
              <a:t>emains uncertainty about the comparability of overlapping and sequential prior-CRT</a:t>
            </a:r>
            <a:endParaRPr lang="en-GB" sz="1800" dirty="0">
              <a:solidFill>
                <a:schemeClr val="tx1"/>
              </a:solidFill>
              <a:latin typeface="Arial" panose="020B0604020202020204" pitchFamily="34" charset="0"/>
              <a:cs typeface="Arial" panose="020B0604020202020204" pitchFamily="34" charset="0"/>
            </a:endParaRPr>
          </a:p>
          <a:p>
            <a:pPr marL="290513" indent="-285750">
              <a:spcBef>
                <a:spcPts val="600"/>
              </a:spcBef>
              <a:buClr>
                <a:schemeClr val="tx1"/>
              </a:buClr>
              <a:buFont typeface="Arial" panose="020B0604020202020204" pitchFamily="34" charset="0"/>
              <a:buChar char="•"/>
            </a:pPr>
            <a:r>
              <a:rPr lang="x-none" sz="1800" dirty="0">
                <a:solidFill>
                  <a:schemeClr val="tx1"/>
                </a:solidFill>
                <a:latin typeface="Arial" panose="020B0604020202020204" pitchFamily="34" charset="0"/>
                <a:cs typeface="Arial" panose="020B0604020202020204" pitchFamily="34" charset="0"/>
              </a:rPr>
              <a:t>However, PACIFIC is the best available source of evidence for this appraisal</a:t>
            </a:r>
            <a:endParaRPr lang="en-GB" sz="1800" b="1" i="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91976360"/>
      </p:ext>
    </p:extLst>
  </p:cSld>
  <p:clrMapOvr>
    <a:masterClrMapping/>
  </p:clrMapOvr>
</p:sld>
</file>

<file path=ppt/theme/theme1.xml><?xml version="1.0" encoding="utf-8"?>
<a:theme xmlns:a="http://schemas.openxmlformats.org/drawingml/2006/main" name="NICE">
  <a:themeElements>
    <a:clrScheme name="NICE Wht Background">
      <a:dk1>
        <a:srgbClr val="393938"/>
      </a:dk1>
      <a:lt1>
        <a:sysClr val="window" lastClr="FFFFFF"/>
      </a:lt1>
      <a:dk2>
        <a:srgbClr val="222222"/>
      </a:dk2>
      <a:lt2>
        <a:srgbClr val="18646E"/>
      </a:lt2>
      <a:accent1>
        <a:srgbClr val="573562"/>
      </a:accent1>
      <a:accent2>
        <a:srgbClr val="A28AA8"/>
      </a:accent2>
      <a:accent3>
        <a:srgbClr val="18646E"/>
      </a:accent3>
      <a:accent4>
        <a:srgbClr val="527D83"/>
      </a:accent4>
      <a:accent5>
        <a:srgbClr val="004650"/>
      </a:accent5>
      <a:accent6>
        <a:srgbClr val="A2BDC1"/>
      </a:accent6>
      <a:hlink>
        <a:srgbClr val="393938"/>
      </a:hlink>
      <a:folHlink>
        <a:srgbClr val="393938"/>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3175">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0" rIns="0" bIns="0" rtlCol="0">
        <a:spAutoFit/>
      </a:bodyPr>
      <a:lstStyle>
        <a:defPPr>
          <a:defRPr sz="1800" dirty="0" err="1" smtClean="0">
            <a:solidFill>
              <a:schemeClr val="tx1"/>
            </a:solidFill>
          </a:defRPr>
        </a:defPPr>
      </a:lstStyle>
    </a:txDef>
  </a:objectDefaults>
  <a:extraClrSchemeLst/>
  <a:extLst>
    <a:ext uri="{05A4C25C-085E-4340-85A3-A5531E510DB2}">
      <thm15:themeFamily xmlns:thm15="http://schemas.microsoft.com/office/thememl/2012/main" name="Committee slide template Jan 19" id="{F4A97C9E-B480-46D2-8206-9136D9C8544B}" vid="{6D970612-340C-4C20-A2C3-EFEF381F8B3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Committee slide template Jan 19.pptx</Template>
  <TotalTime>4048</TotalTime>
  <Words>5430</Words>
  <Application>Microsoft Office PowerPoint</Application>
  <PresentationFormat>Custom</PresentationFormat>
  <Paragraphs>640</Paragraphs>
  <Slides>36</Slides>
  <Notes>0</Notes>
  <HiddenSlides>5</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36</vt:i4>
      </vt:variant>
    </vt:vector>
  </HeadingPairs>
  <TitlesOfParts>
    <vt:vector size="42" baseType="lpstr">
      <vt:lpstr>Arial</vt:lpstr>
      <vt:lpstr>Calibri</vt:lpstr>
      <vt:lpstr>Lato</vt:lpstr>
      <vt:lpstr>Times New Roman</vt:lpstr>
      <vt:lpstr>Wingdings</vt:lpstr>
      <vt:lpstr>NICE</vt:lpstr>
      <vt:lpstr>Lead team presentation</vt:lpstr>
      <vt:lpstr>Key issues</vt:lpstr>
      <vt:lpstr>Durvalumab (Imfinzi, AstraZeneca)</vt:lpstr>
      <vt:lpstr>Patient and carer perspectives</vt:lpstr>
      <vt:lpstr>Background</vt:lpstr>
      <vt:lpstr>Issues resolved after technical engagement</vt:lpstr>
      <vt:lpstr>Outstanding issues after technical engagement</vt:lpstr>
      <vt:lpstr>Issue 1: Overlapping vs sequential prior CRT therapy (1)  </vt:lpstr>
      <vt:lpstr>Issue 1: Overlapping vs sequential prior CRT therapy (2) </vt:lpstr>
      <vt:lpstr>Issue 2: Treatment effect duration (1)</vt:lpstr>
      <vt:lpstr>Issue 2: Treatment effect duration (2) </vt:lpstr>
      <vt:lpstr>Issue 3: Progression-free survival extrapolation (1)</vt:lpstr>
      <vt:lpstr>Issue 3: Progression-free survival extrapolation (2)</vt:lpstr>
      <vt:lpstr>Issue 3: Progression-free survival extrapolation (3)</vt:lpstr>
      <vt:lpstr>Issue 3: Progression-free survival extrapolation (4)</vt:lpstr>
      <vt:lpstr>Issue 3: Progression-free survival extrapolation (5)</vt:lpstr>
      <vt:lpstr>Issue 3: Progression-free survival extrapolation (6)</vt:lpstr>
      <vt:lpstr>Issue 4: Utility values </vt:lpstr>
      <vt:lpstr>Issue 7: End of life considerations (1)</vt:lpstr>
      <vt:lpstr>Issue 7: End of life considerations (1)                          </vt:lpstr>
      <vt:lpstr>PowerPoint Presentation</vt:lpstr>
      <vt:lpstr>Issue 8: Cancer Drugs Fund (2)</vt:lpstr>
      <vt:lpstr>Issue 8: Cancer Drugs Fund (3)</vt:lpstr>
      <vt:lpstr>CDF clinical lead statement</vt:lpstr>
      <vt:lpstr>Additional areas of uncertainty</vt:lpstr>
      <vt:lpstr>Other issues for information </vt:lpstr>
      <vt:lpstr>Cost effectiveness results: company base-case </vt:lpstr>
      <vt:lpstr>Cost effectiveness results: ERG base-case &amp; technical report</vt:lpstr>
      <vt:lpstr>Scenario analyses: progression-free survival &amp; treatment effect duration (deterministic)</vt:lpstr>
      <vt:lpstr>Scenario analysis: adjustment for sequential CRT</vt:lpstr>
      <vt:lpstr>Key issues</vt:lpstr>
      <vt:lpstr>Back up slides</vt:lpstr>
      <vt:lpstr>Scenario analyses: progression-free survival &amp; treatment effect duration</vt:lpstr>
      <vt:lpstr>Scenario analyses: progression-free survival &amp; treatment effect duration</vt:lpstr>
      <vt:lpstr>Scenario analyses: progression-free survival &amp; treatment effect duration (probabilistic)</vt:lpstr>
      <vt:lpstr>Company exploration of modelled % point PFS benefit and company clinical expert estimations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Lead team presentation</dc:title>
  <dc:creator>Lucy Beggs</dc:creator>
  <cp:lastModifiedBy>Lucy Beggs</cp:lastModifiedBy>
  <cp:revision>404</cp:revision>
  <dcterms:created xsi:type="dcterms:W3CDTF">2019-01-15T09:28:56Z</dcterms:created>
  <dcterms:modified xsi:type="dcterms:W3CDTF">2019-03-14T11:33:47Z</dcterms:modified>
</cp:coreProperties>
</file>