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8"/>
  </p:notesMasterIdLst>
  <p:sldIdLst>
    <p:sldId id="256" r:id="rId2"/>
    <p:sldId id="1276" r:id="rId3"/>
    <p:sldId id="1329" r:id="rId4"/>
    <p:sldId id="1293" r:id="rId5"/>
    <p:sldId id="1279" r:id="rId6"/>
    <p:sldId id="1330" r:id="rId7"/>
    <p:sldId id="1369" r:id="rId8"/>
    <p:sldId id="1331" r:id="rId9"/>
    <p:sldId id="1332" r:id="rId10"/>
    <p:sldId id="1333" r:id="rId11"/>
    <p:sldId id="1153" r:id="rId12"/>
    <p:sldId id="1335" r:id="rId13"/>
    <p:sldId id="1334" r:id="rId14"/>
    <p:sldId id="1337" r:id="rId15"/>
    <p:sldId id="1336" r:id="rId16"/>
    <p:sldId id="1338" r:id="rId17"/>
    <p:sldId id="1339" r:id="rId18"/>
    <p:sldId id="1340" r:id="rId19"/>
    <p:sldId id="1341" r:id="rId20"/>
    <p:sldId id="1342" r:id="rId21"/>
    <p:sldId id="1199" r:id="rId22"/>
    <p:sldId id="1189" r:id="rId23"/>
    <p:sldId id="1186" r:id="rId24"/>
    <p:sldId id="1346" r:id="rId25"/>
    <p:sldId id="1277" r:id="rId26"/>
    <p:sldId id="1372" r:id="rId27"/>
    <p:sldId id="1347" r:id="rId28"/>
    <p:sldId id="1318" r:id="rId29"/>
    <p:sldId id="1349" r:id="rId30"/>
    <p:sldId id="1350" r:id="rId31"/>
    <p:sldId id="1351" r:id="rId32"/>
    <p:sldId id="1299" r:id="rId33"/>
    <p:sldId id="1353" r:id="rId34"/>
    <p:sldId id="1355" r:id="rId35"/>
    <p:sldId id="1357" r:id="rId36"/>
    <p:sldId id="1358" r:id="rId37"/>
    <p:sldId id="1217" r:id="rId38"/>
    <p:sldId id="1354" r:id="rId39"/>
    <p:sldId id="1321" r:id="rId40"/>
    <p:sldId id="1359" r:id="rId41"/>
    <p:sldId id="1361" r:id="rId42"/>
    <p:sldId id="1370" r:id="rId43"/>
    <p:sldId id="1362" r:id="rId44"/>
    <p:sldId id="1363" r:id="rId45"/>
    <p:sldId id="1364" r:id="rId46"/>
    <p:sldId id="1365" r:id="rId47"/>
    <p:sldId id="1366" r:id="rId48"/>
    <p:sldId id="1367" r:id="rId49"/>
    <p:sldId id="1264" r:id="rId50"/>
    <p:sldId id="1210" r:id="rId51"/>
    <p:sldId id="1212" r:id="rId52"/>
    <p:sldId id="1368" r:id="rId53"/>
    <p:sldId id="1314" r:id="rId54"/>
    <p:sldId id="1356" r:id="rId55"/>
    <p:sldId id="1269" r:id="rId56"/>
    <p:sldId id="1267" r:id="rId57"/>
  </p:sldIdLst>
  <p:sldSz cx="10693400" cy="7561263"/>
  <p:notesSz cx="6858000" cy="9144000"/>
  <p:defaultTextStyle>
    <a:defPPr>
      <a:defRPr lang="en-US"/>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Amanda Adler" initials="AA" lastIdx="77" clrIdx="6">
    <p:extLst>
      <p:ext uri="{19B8F6BF-5375-455C-9EA6-DF929625EA0E}">
        <p15:presenceInfo xmlns:p15="http://schemas.microsoft.com/office/powerpoint/2012/main" userId="S::diab0078@ox.ac.uk::27b01dc7-189a-439c-aec5-c784009d0b0a" providerId="AD"/>
      </p:ext>
    </p:extLst>
  </p:cmAuthor>
  <p:cmAuthor id="1" name="Melinda Goodall" initials="MG" lastIdx="25" clrIdx="0">
    <p:extLst>
      <p:ext uri="{19B8F6BF-5375-455C-9EA6-DF929625EA0E}">
        <p15:presenceInfo xmlns:p15="http://schemas.microsoft.com/office/powerpoint/2012/main" userId="S-1-5-21-2135317788-1047624253-925700815-19721" providerId="AD"/>
      </p:ext>
    </p:extLst>
  </p:cmAuthor>
  <p:cmAuthor id="8" name="Nicole Elliott" initials="NE" lastIdx="9" clrIdx="7">
    <p:extLst>
      <p:ext uri="{19B8F6BF-5375-455C-9EA6-DF929625EA0E}">
        <p15:presenceInfo xmlns:p15="http://schemas.microsoft.com/office/powerpoint/2012/main" userId="S::Nicole.Elliott@nice.org.uk::fde448bb-012f-4268-9630-a9acf7c258ed" providerId="AD"/>
      </p:ext>
    </p:extLst>
  </p:cmAuthor>
  <p:cmAuthor id="2" name="Kirsty Pitt" initials="KP" lastIdx="67" clrIdx="1">
    <p:extLst>
      <p:ext uri="{19B8F6BF-5375-455C-9EA6-DF929625EA0E}">
        <p15:presenceInfo xmlns:p15="http://schemas.microsoft.com/office/powerpoint/2012/main" userId="S-1-5-21-2135317788-1047624253-925700815-23121" providerId="AD"/>
      </p:ext>
    </p:extLst>
  </p:cmAuthor>
  <p:cmAuthor id="3" name="Lucy Beggs" initials="LB" lastIdx="15" clrIdx="2">
    <p:extLst>
      <p:ext uri="{19B8F6BF-5375-455C-9EA6-DF929625EA0E}">
        <p15:presenceInfo xmlns:p15="http://schemas.microsoft.com/office/powerpoint/2012/main" userId="S-1-5-21-2135317788-1047624253-925700815-28172" providerId="AD"/>
      </p:ext>
    </p:extLst>
  </p:cmAuthor>
  <p:cmAuthor id="4" name="Ross Dent" initials="RD" lastIdx="13" clrIdx="3">
    <p:extLst>
      <p:ext uri="{19B8F6BF-5375-455C-9EA6-DF929625EA0E}">
        <p15:presenceInfo xmlns:p15="http://schemas.microsoft.com/office/powerpoint/2012/main" userId="S-1-5-21-2135317788-1047624253-925700815-26610" providerId="AD"/>
      </p:ext>
    </p:extLst>
  </p:cmAuthor>
  <p:cmAuthor id="5" name="Heather Stegenga" initials="HS" lastIdx="715" clrIdx="4">
    <p:extLst>
      <p:ext uri="{19B8F6BF-5375-455C-9EA6-DF929625EA0E}">
        <p15:presenceInfo xmlns:p15="http://schemas.microsoft.com/office/powerpoint/2012/main" userId="S::Heather.Stegenga@nice.org.uk::74cf9364-cf1c-4d93-8d42-7a030a4683e3" providerId="AD"/>
      </p:ext>
    </p:extLst>
  </p:cmAuthor>
  <p:cmAuthor id="6" name="Yelan Guo" initials="YG" lastIdx="268" clrIdx="5">
    <p:extLst>
      <p:ext uri="{19B8F6BF-5375-455C-9EA6-DF929625EA0E}">
        <p15:presenceInfo xmlns:p15="http://schemas.microsoft.com/office/powerpoint/2012/main" userId="S::Yelan.Guo@nice.org.uk::095e26c1-70a2-437b-ab3c-6f7a4b4dcfc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8DB08"/>
    <a:srgbClr val="E29C1E"/>
    <a:srgbClr val="18646E"/>
    <a:srgbClr val="195962"/>
    <a:srgbClr val="A2BDC1"/>
    <a:srgbClr val="00506A"/>
    <a:srgbClr val="393938"/>
    <a:srgbClr val="4D4D4D"/>
    <a:srgbClr val="2222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5AB1C69-6EDB-4FF4-983F-18BD219EF32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507" autoAdjust="0"/>
    <p:restoredTop sz="95065" autoAdjust="0"/>
  </p:normalViewPr>
  <p:slideViewPr>
    <p:cSldViewPr snapToGrid="0" showGuides="1">
      <p:cViewPr varScale="1">
        <p:scale>
          <a:sx n="63" d="100"/>
          <a:sy n="63" d="100"/>
        </p:scale>
        <p:origin x="84" y="936"/>
      </p:cViewPr>
      <p:guideLst>
        <p:guide orient="horz"/>
        <p:guide/>
      </p:guideLst>
    </p:cSldViewPr>
  </p:slideViewPr>
  <p:notesTextViewPr>
    <p:cViewPr>
      <p:scale>
        <a:sx n="1" d="1"/>
        <a:sy n="1" d="1"/>
      </p:scale>
      <p:origin x="0" y="0"/>
    </p:cViewPr>
  </p:notesTextViewPr>
  <p:sorterViewPr>
    <p:cViewPr>
      <p:scale>
        <a:sx n="100" d="100"/>
        <a:sy n="100" d="100"/>
      </p:scale>
      <p:origin x="0" y="-29427"/>
    </p:cViewPr>
  </p:sorterViewPr>
  <p:notesViewPr>
    <p:cSldViewPr snapToGrid="0" showGuides="1">
      <p:cViewPr varScale="1">
        <p:scale>
          <a:sx n="98" d="100"/>
          <a:sy n="98" d="100"/>
        </p:scale>
        <p:origin x="-63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010F0C9-3771-469E-90E5-C51C1981C08C}" type="doc">
      <dgm:prSet loTypeId="urn:microsoft.com/office/officeart/2005/8/layout/chevron2" loCatId="list" qsTypeId="urn:microsoft.com/office/officeart/2005/8/quickstyle/simple3" qsCatId="simple" csTypeId="urn:microsoft.com/office/officeart/2005/8/colors/accent1_2" csCatId="accent1" phldr="1"/>
      <dgm:spPr/>
      <dgm:t>
        <a:bodyPr/>
        <a:lstStyle/>
        <a:p>
          <a:endParaRPr lang="en-GB"/>
        </a:p>
      </dgm:t>
    </dgm:pt>
    <dgm:pt modelId="{174AEFC9-39D9-4709-80A0-2C4B75A8812D}">
      <dgm:prSet phldrT="[Text]"/>
      <dgm:spPr/>
      <dgm:t>
        <a:bodyPr/>
        <a:lstStyle/>
        <a:p>
          <a:r>
            <a:rPr lang="en-GB" dirty="0"/>
            <a:t>4 Corrections</a:t>
          </a:r>
          <a:endParaRPr lang="en-GB" dirty="0">
            <a:solidFill>
              <a:srgbClr val="FF0000"/>
            </a:solidFill>
          </a:endParaRPr>
        </a:p>
      </dgm:t>
    </dgm:pt>
    <dgm:pt modelId="{66D75DFE-A4F6-437B-8382-11E681274052}" type="parTrans" cxnId="{AC750953-C151-4257-B6A7-20E4D2784D8D}">
      <dgm:prSet/>
      <dgm:spPr/>
      <dgm:t>
        <a:bodyPr/>
        <a:lstStyle/>
        <a:p>
          <a:endParaRPr lang="en-GB"/>
        </a:p>
      </dgm:t>
    </dgm:pt>
    <dgm:pt modelId="{17D0F3DF-F3FC-4F03-A31F-D883583AA43D}" type="sibTrans" cxnId="{AC750953-C151-4257-B6A7-20E4D2784D8D}">
      <dgm:prSet/>
      <dgm:spPr/>
      <dgm:t>
        <a:bodyPr/>
        <a:lstStyle/>
        <a:p>
          <a:endParaRPr lang="en-GB"/>
        </a:p>
      </dgm:t>
    </dgm:pt>
    <dgm:pt modelId="{965C28C5-0517-413D-A99D-4AB571F8A052}">
      <dgm:prSet phldrT="[Text]" custT="1"/>
      <dgm:spPr/>
      <dgm:t>
        <a:bodyPr/>
        <a:lstStyle/>
        <a:p>
          <a:pPr>
            <a:lnSpc>
              <a:spcPct val="100000"/>
            </a:lnSpc>
            <a:spcAft>
              <a:spcPts val="300"/>
            </a:spcAft>
            <a:buFont typeface="+mj-lt"/>
            <a:buAutoNum type="arabicPeriod"/>
          </a:pPr>
          <a:r>
            <a:rPr lang="en-GB" sz="1800" dirty="0"/>
            <a:t>Remove implausible patient data on convulsive seizure days and frequency from last cycle of bootstrapped patient data</a:t>
          </a:r>
        </a:p>
      </dgm:t>
    </dgm:pt>
    <dgm:pt modelId="{3321B7BA-8A3D-4E32-AEEC-81A301711C7D}" type="parTrans" cxnId="{10725A3D-B21C-4513-AB09-66E03F0046B7}">
      <dgm:prSet/>
      <dgm:spPr/>
      <dgm:t>
        <a:bodyPr/>
        <a:lstStyle/>
        <a:p>
          <a:endParaRPr lang="en-GB"/>
        </a:p>
      </dgm:t>
    </dgm:pt>
    <dgm:pt modelId="{58394D97-2020-4C0E-AE38-EAE936F1627B}" type="sibTrans" cxnId="{10725A3D-B21C-4513-AB09-66E03F0046B7}">
      <dgm:prSet/>
      <dgm:spPr/>
      <dgm:t>
        <a:bodyPr/>
        <a:lstStyle/>
        <a:p>
          <a:endParaRPr lang="en-GB"/>
        </a:p>
      </dgm:t>
    </dgm:pt>
    <dgm:pt modelId="{57704942-8523-493A-B276-7AA3C70A8A1E}">
      <dgm:prSet phldrT="[Text]" custT="1"/>
      <dgm:spPr/>
      <dgm:t>
        <a:bodyPr/>
        <a:lstStyle/>
        <a:p>
          <a:pPr>
            <a:lnSpc>
              <a:spcPct val="100000"/>
            </a:lnSpc>
            <a:spcAft>
              <a:spcPts val="300"/>
            </a:spcAft>
            <a:buFont typeface="+mj-lt"/>
            <a:buAutoNum type="arabicPeriod"/>
          </a:pPr>
          <a:r>
            <a:rPr lang="en-GB" sz="1800" dirty="0"/>
            <a:t>Recalculate probability of dying with status epilepticus so conditional probability not just applied to patients with event (changed to 0 from 0.029%) .</a:t>
          </a:r>
        </a:p>
      </dgm:t>
    </dgm:pt>
    <dgm:pt modelId="{AF960F6F-6852-4EAC-B18B-D0B17CC5E4B5}" type="parTrans" cxnId="{21508E90-D1F7-460D-BCB6-023905D3E668}">
      <dgm:prSet/>
      <dgm:spPr/>
      <dgm:t>
        <a:bodyPr/>
        <a:lstStyle/>
        <a:p>
          <a:endParaRPr lang="en-GB"/>
        </a:p>
      </dgm:t>
    </dgm:pt>
    <dgm:pt modelId="{DA830619-2489-4136-A116-66F05782E9F8}" type="sibTrans" cxnId="{21508E90-D1F7-460D-BCB6-023905D3E668}">
      <dgm:prSet/>
      <dgm:spPr/>
      <dgm:t>
        <a:bodyPr/>
        <a:lstStyle/>
        <a:p>
          <a:endParaRPr lang="en-GB"/>
        </a:p>
      </dgm:t>
    </dgm:pt>
    <dgm:pt modelId="{85AA10B4-650C-44BE-AB88-C31EF51A8248}">
      <dgm:prSet phldrT="[Text]"/>
      <dgm:spPr/>
      <dgm:t>
        <a:bodyPr/>
        <a:lstStyle/>
        <a:p>
          <a:r>
            <a:rPr lang="en-GB" dirty="0"/>
            <a:t>Additional amendments</a:t>
          </a:r>
        </a:p>
      </dgm:t>
    </dgm:pt>
    <dgm:pt modelId="{F7B022AF-BA2F-455F-8274-F2071AED6A23}" type="parTrans" cxnId="{13ACD852-6166-4318-8B56-422338DE0872}">
      <dgm:prSet/>
      <dgm:spPr/>
      <dgm:t>
        <a:bodyPr/>
        <a:lstStyle/>
        <a:p>
          <a:endParaRPr lang="en-GB"/>
        </a:p>
      </dgm:t>
    </dgm:pt>
    <dgm:pt modelId="{BF164147-13CF-49AA-B858-8B7E2D3DD4F9}" type="sibTrans" cxnId="{13ACD852-6166-4318-8B56-422338DE0872}">
      <dgm:prSet/>
      <dgm:spPr/>
      <dgm:t>
        <a:bodyPr/>
        <a:lstStyle/>
        <a:p>
          <a:endParaRPr lang="en-GB"/>
        </a:p>
      </dgm:t>
    </dgm:pt>
    <dgm:pt modelId="{5AB5C8B2-89F6-4594-B5FE-556324C6979B}">
      <dgm:prSet phldrT="[Text]" custT="1"/>
      <dgm:spPr/>
      <dgm:t>
        <a:bodyPr/>
        <a:lstStyle/>
        <a:p>
          <a:pPr>
            <a:lnSpc>
              <a:spcPct val="100000"/>
            </a:lnSpc>
            <a:spcAft>
              <a:spcPts val="300"/>
            </a:spcAft>
            <a:buFont typeface="+mj-lt"/>
            <a:buAutoNum type="arabicPeriod"/>
          </a:pPr>
          <a:r>
            <a:rPr lang="en-GB" sz="1800" dirty="0"/>
            <a:t>Amend model stopping probabilities per written company submission.</a:t>
          </a:r>
        </a:p>
      </dgm:t>
    </dgm:pt>
    <dgm:pt modelId="{6AF2CBB1-18F8-4449-AE34-06143502329A}" type="parTrans" cxnId="{967411E8-6244-46FD-B283-2FAF98DF823A}">
      <dgm:prSet/>
      <dgm:spPr/>
      <dgm:t>
        <a:bodyPr/>
        <a:lstStyle/>
        <a:p>
          <a:endParaRPr lang="en-GB"/>
        </a:p>
      </dgm:t>
    </dgm:pt>
    <dgm:pt modelId="{CB9CF3CD-F745-40C6-AB85-59C67E4A03E2}" type="sibTrans" cxnId="{967411E8-6244-46FD-B283-2FAF98DF823A}">
      <dgm:prSet/>
      <dgm:spPr/>
      <dgm:t>
        <a:bodyPr/>
        <a:lstStyle/>
        <a:p>
          <a:endParaRPr lang="en-GB"/>
        </a:p>
      </dgm:t>
    </dgm:pt>
    <dgm:pt modelId="{8BADA203-E0B4-4833-8620-1BE9C31FD1E4}">
      <dgm:prSet phldrT="[Text]" custT="1"/>
      <dgm:spPr/>
      <dgm:t>
        <a:bodyPr/>
        <a:lstStyle/>
        <a:p>
          <a:pPr>
            <a:lnSpc>
              <a:spcPct val="100000"/>
            </a:lnSpc>
            <a:spcAft>
              <a:spcPts val="300"/>
            </a:spcAft>
            <a:buFont typeface="+mj-lt"/>
            <a:buAutoNum type="arabicPeriod"/>
          </a:pPr>
          <a:r>
            <a:rPr lang="en-GB" sz="1800" dirty="0"/>
            <a:t>Adjust model so patients do not improve after stopping treatment or become healthier than before treatment.</a:t>
          </a:r>
        </a:p>
      </dgm:t>
    </dgm:pt>
    <dgm:pt modelId="{74D7CF00-27BD-47D6-981A-ED6A58436565}" type="parTrans" cxnId="{4F40CAD4-A926-4135-9120-97578EF49E42}">
      <dgm:prSet/>
      <dgm:spPr/>
      <dgm:t>
        <a:bodyPr/>
        <a:lstStyle/>
        <a:p>
          <a:endParaRPr lang="en-GB"/>
        </a:p>
      </dgm:t>
    </dgm:pt>
    <dgm:pt modelId="{69912946-1FFB-4718-BA52-A0161BADA1A5}" type="sibTrans" cxnId="{4F40CAD4-A926-4135-9120-97578EF49E42}">
      <dgm:prSet/>
      <dgm:spPr/>
      <dgm:t>
        <a:bodyPr/>
        <a:lstStyle/>
        <a:p>
          <a:endParaRPr lang="en-GB"/>
        </a:p>
      </dgm:t>
    </dgm:pt>
    <dgm:pt modelId="{4C2EDC6E-6A25-4835-A2FE-69954BAD89C3}">
      <dgm:prSet phldrT="[Text]" custT="1"/>
      <dgm:spPr/>
      <dgm:t>
        <a:bodyPr/>
        <a:lstStyle/>
        <a:p>
          <a:r>
            <a:rPr lang="en-GB" sz="1800" b="1" dirty="0">
              <a:solidFill>
                <a:schemeClr val="tx1"/>
              </a:solidFill>
            </a:rPr>
            <a:t>Add standard care as a separate comparator by running model twice</a:t>
          </a:r>
          <a:r>
            <a:rPr lang="en-GB" sz="1800" dirty="0">
              <a:solidFill>
                <a:schemeClr val="tx1"/>
              </a:solidFill>
            </a:rPr>
            <a:t>: additional analysis of fenfluramine versus standard care and remove cannabidiol effects &amp; costs to mimic fenfluramine placebo.</a:t>
          </a:r>
        </a:p>
      </dgm:t>
    </dgm:pt>
    <dgm:pt modelId="{3E5BDEE4-0F3E-49CD-8BB2-31A2CBA9F0D0}" type="sibTrans" cxnId="{0D7F7311-B820-44FF-B8FD-0C634FD3C695}">
      <dgm:prSet/>
      <dgm:spPr/>
      <dgm:t>
        <a:bodyPr/>
        <a:lstStyle/>
        <a:p>
          <a:endParaRPr lang="en-GB"/>
        </a:p>
      </dgm:t>
    </dgm:pt>
    <dgm:pt modelId="{7EF32AD6-F461-4C0D-9848-4589F44D824E}" type="parTrans" cxnId="{0D7F7311-B820-44FF-B8FD-0C634FD3C695}">
      <dgm:prSet/>
      <dgm:spPr/>
      <dgm:t>
        <a:bodyPr/>
        <a:lstStyle/>
        <a:p>
          <a:endParaRPr lang="en-GB"/>
        </a:p>
      </dgm:t>
    </dgm:pt>
    <dgm:pt modelId="{7C04DF9E-83B0-4645-B9A2-9934F5F15DB3}">
      <dgm:prSet phldrT="[Text]" custT="1"/>
      <dgm:spPr/>
      <dgm:t>
        <a:bodyPr/>
        <a:lstStyle/>
        <a:p>
          <a:r>
            <a:rPr lang="en-GB" sz="1800" dirty="0"/>
            <a:t>Present results by 3 sub-populations.</a:t>
          </a:r>
        </a:p>
      </dgm:t>
    </dgm:pt>
    <dgm:pt modelId="{4BE93FF6-FD71-4A72-B404-AEA395CB9322}" type="sibTrans" cxnId="{A9219B2E-FF03-4846-BE63-62BA93FD7328}">
      <dgm:prSet/>
      <dgm:spPr/>
      <dgm:t>
        <a:bodyPr/>
        <a:lstStyle/>
        <a:p>
          <a:endParaRPr lang="en-GB"/>
        </a:p>
      </dgm:t>
    </dgm:pt>
    <dgm:pt modelId="{3D046908-90DE-445A-A800-EB2AA790E08F}" type="parTrans" cxnId="{A9219B2E-FF03-4846-BE63-62BA93FD7328}">
      <dgm:prSet/>
      <dgm:spPr/>
      <dgm:t>
        <a:bodyPr/>
        <a:lstStyle/>
        <a:p>
          <a:endParaRPr lang="en-GB"/>
        </a:p>
      </dgm:t>
    </dgm:pt>
    <dgm:pt modelId="{6CAF3FFD-2837-42FB-AD44-6DD13D76D119}">
      <dgm:prSet phldrT="[Text]" custT="1"/>
      <dgm:spPr/>
      <dgm:t>
        <a:bodyPr/>
        <a:lstStyle/>
        <a:p>
          <a:r>
            <a:rPr lang="en-GB" sz="1800" dirty="0"/>
            <a:t>Do not change effectiveness as patients age</a:t>
          </a:r>
        </a:p>
      </dgm:t>
    </dgm:pt>
    <dgm:pt modelId="{732976A3-B452-43AE-9346-B830BE184B7B}" type="sibTrans" cxnId="{8D0E0785-4CA8-40D2-91D7-F8A0102E67DF}">
      <dgm:prSet/>
      <dgm:spPr/>
      <dgm:t>
        <a:bodyPr/>
        <a:lstStyle/>
        <a:p>
          <a:endParaRPr lang="en-GB"/>
        </a:p>
      </dgm:t>
    </dgm:pt>
    <dgm:pt modelId="{D9444B7F-2596-498F-9A7C-5CC40040DC68}" type="parTrans" cxnId="{8D0E0785-4CA8-40D2-91D7-F8A0102E67DF}">
      <dgm:prSet/>
      <dgm:spPr/>
      <dgm:t>
        <a:bodyPr/>
        <a:lstStyle/>
        <a:p>
          <a:endParaRPr lang="en-GB"/>
        </a:p>
      </dgm:t>
    </dgm:pt>
    <dgm:pt modelId="{610F77C6-2C02-4FAC-A1E5-62B1FF4A9A36}">
      <dgm:prSet phldrT="[Text]" custT="1"/>
      <dgm:spPr/>
      <dgm:t>
        <a:bodyPr/>
        <a:lstStyle/>
        <a:p>
          <a:r>
            <a:rPr lang="en-GB" sz="1800" dirty="0"/>
            <a:t>Carer utility </a:t>
          </a:r>
          <a:r>
            <a:rPr lang="en-GB" sz="1800" u="sng" dirty="0">
              <a:solidFill>
                <a:srgbClr val="000000"/>
              </a:solidFill>
              <a:highlight>
                <a:srgbClr val="000000"/>
              </a:highlight>
            </a:rPr>
            <a:t>XXX</a:t>
          </a:r>
          <a:r>
            <a:rPr lang="en-GB" sz="1800" dirty="0"/>
            <a:t> for people with &gt;20 seizure-free days per month.</a:t>
          </a:r>
        </a:p>
      </dgm:t>
    </dgm:pt>
    <dgm:pt modelId="{8538F6FA-61CA-4A9F-B13F-303BEF03DF8D}" type="sibTrans" cxnId="{5DE24DBD-FD13-465E-9EDF-B438DFB537B0}">
      <dgm:prSet/>
      <dgm:spPr/>
      <dgm:t>
        <a:bodyPr/>
        <a:lstStyle/>
        <a:p>
          <a:endParaRPr lang="en-GB"/>
        </a:p>
      </dgm:t>
    </dgm:pt>
    <dgm:pt modelId="{24ED51C5-F77E-4E56-BA96-CB76A368F0FB}" type="parTrans" cxnId="{5DE24DBD-FD13-465E-9EDF-B438DFB537B0}">
      <dgm:prSet/>
      <dgm:spPr/>
      <dgm:t>
        <a:bodyPr/>
        <a:lstStyle/>
        <a:p>
          <a:endParaRPr lang="en-GB"/>
        </a:p>
      </dgm:t>
    </dgm:pt>
    <dgm:pt modelId="{8515CE8B-BCDF-4321-B58D-EEE708AE0411}">
      <dgm:prSet phldrT="[Text]" custT="1"/>
      <dgm:spPr/>
      <dgm:t>
        <a:bodyPr/>
        <a:lstStyle/>
        <a:p>
          <a:r>
            <a:rPr lang="en-GB" sz="1800" dirty="0"/>
            <a:t>Estimate convulsive seizure days as 40% of reduction of convulsive seizure frequency</a:t>
          </a:r>
        </a:p>
      </dgm:t>
    </dgm:pt>
    <dgm:pt modelId="{AC35E002-6838-4A47-9F52-8D44293D2190}" type="sibTrans" cxnId="{9315EE7E-B21B-4910-8827-DE7C3CC16BD4}">
      <dgm:prSet/>
      <dgm:spPr/>
      <dgm:t>
        <a:bodyPr/>
        <a:lstStyle/>
        <a:p>
          <a:endParaRPr lang="en-GB"/>
        </a:p>
      </dgm:t>
    </dgm:pt>
    <dgm:pt modelId="{7C820ADA-EDCB-4246-99F1-E7B7D9E4184F}" type="parTrans" cxnId="{9315EE7E-B21B-4910-8827-DE7C3CC16BD4}">
      <dgm:prSet/>
      <dgm:spPr/>
      <dgm:t>
        <a:bodyPr/>
        <a:lstStyle/>
        <a:p>
          <a:endParaRPr lang="en-GB"/>
        </a:p>
      </dgm:t>
    </dgm:pt>
    <dgm:pt modelId="{26A63E4B-3C60-4E49-902A-AD69D6E4F547}">
      <dgm:prSet phldrT="[Text]" custT="1"/>
      <dgm:spPr/>
      <dgm:t>
        <a:bodyPr/>
        <a:lstStyle/>
        <a:p>
          <a:r>
            <a:rPr lang="en-GB" sz="1800" dirty="0"/>
            <a:t>Removed link between convulsive seizure and mortality.</a:t>
          </a:r>
        </a:p>
      </dgm:t>
    </dgm:pt>
    <dgm:pt modelId="{561500A0-15E5-48FB-956C-8B8CC4E415C3}" type="parTrans" cxnId="{731A4BC9-6DD8-4132-A917-9D705F28BA71}">
      <dgm:prSet/>
      <dgm:spPr/>
      <dgm:t>
        <a:bodyPr/>
        <a:lstStyle/>
        <a:p>
          <a:endParaRPr lang="en-GB"/>
        </a:p>
      </dgm:t>
    </dgm:pt>
    <dgm:pt modelId="{ECD0C0F1-D4FE-4D10-A537-2E680AEC8EE2}" type="sibTrans" cxnId="{731A4BC9-6DD8-4132-A917-9D705F28BA71}">
      <dgm:prSet/>
      <dgm:spPr/>
      <dgm:t>
        <a:bodyPr/>
        <a:lstStyle/>
        <a:p>
          <a:endParaRPr lang="en-GB"/>
        </a:p>
      </dgm:t>
    </dgm:pt>
    <dgm:pt modelId="{80948073-0BE5-4135-8781-4626AA352647}" type="pres">
      <dgm:prSet presAssocID="{7010F0C9-3771-469E-90E5-C51C1981C08C}" presName="linearFlow" presStyleCnt="0">
        <dgm:presLayoutVars>
          <dgm:dir/>
          <dgm:animLvl val="lvl"/>
          <dgm:resizeHandles val="exact"/>
        </dgm:presLayoutVars>
      </dgm:prSet>
      <dgm:spPr/>
    </dgm:pt>
    <dgm:pt modelId="{F448BA0E-D9E8-4F09-9E31-7236BF8B831B}" type="pres">
      <dgm:prSet presAssocID="{174AEFC9-39D9-4709-80A0-2C4B75A8812D}" presName="composite" presStyleCnt="0"/>
      <dgm:spPr/>
    </dgm:pt>
    <dgm:pt modelId="{66CA3D7F-83E6-496B-868F-7576F398319F}" type="pres">
      <dgm:prSet presAssocID="{174AEFC9-39D9-4709-80A0-2C4B75A8812D}" presName="parentText" presStyleLbl="alignNode1" presStyleIdx="0" presStyleCnt="2">
        <dgm:presLayoutVars>
          <dgm:chMax val="1"/>
          <dgm:bulletEnabled val="1"/>
        </dgm:presLayoutVars>
      </dgm:prSet>
      <dgm:spPr/>
    </dgm:pt>
    <dgm:pt modelId="{D5E37795-3F55-4D28-B680-0055813284BF}" type="pres">
      <dgm:prSet presAssocID="{174AEFC9-39D9-4709-80A0-2C4B75A8812D}" presName="descendantText" presStyleLbl="alignAcc1" presStyleIdx="0" presStyleCnt="2" custScaleX="93959" custScaleY="155789" custLinFactNeighborX="670" custLinFactNeighborY="4805">
        <dgm:presLayoutVars>
          <dgm:bulletEnabled val="1"/>
        </dgm:presLayoutVars>
      </dgm:prSet>
      <dgm:spPr/>
    </dgm:pt>
    <dgm:pt modelId="{2E4E8897-02E7-499E-ABE1-57A96A1F418F}" type="pres">
      <dgm:prSet presAssocID="{17D0F3DF-F3FC-4F03-A31F-D883583AA43D}" presName="sp" presStyleCnt="0"/>
      <dgm:spPr/>
    </dgm:pt>
    <dgm:pt modelId="{9738E58B-96FB-486E-96FE-A17BEC587AB3}" type="pres">
      <dgm:prSet presAssocID="{85AA10B4-650C-44BE-AB88-C31EF51A8248}" presName="composite" presStyleCnt="0"/>
      <dgm:spPr/>
    </dgm:pt>
    <dgm:pt modelId="{16D868F0-2688-4F1A-B71D-0968B89E97F0}" type="pres">
      <dgm:prSet presAssocID="{85AA10B4-650C-44BE-AB88-C31EF51A8248}" presName="parentText" presStyleLbl="alignNode1" presStyleIdx="1" presStyleCnt="2" custLinFactNeighborX="1964" custLinFactNeighborY="-11154">
        <dgm:presLayoutVars>
          <dgm:chMax val="1"/>
          <dgm:bulletEnabled val="1"/>
        </dgm:presLayoutVars>
      </dgm:prSet>
      <dgm:spPr/>
    </dgm:pt>
    <dgm:pt modelId="{EB7E15C4-9F97-490F-974B-3E9A006CA231}" type="pres">
      <dgm:prSet presAssocID="{85AA10B4-650C-44BE-AB88-C31EF51A8248}" presName="descendantText" presStyleLbl="alignAcc1" presStyleIdx="1" presStyleCnt="2" custScaleX="94687" custScaleY="185751" custLinFactNeighborY="9396">
        <dgm:presLayoutVars>
          <dgm:bulletEnabled val="1"/>
        </dgm:presLayoutVars>
      </dgm:prSet>
      <dgm:spPr/>
    </dgm:pt>
  </dgm:ptLst>
  <dgm:cxnLst>
    <dgm:cxn modelId="{A5AB690A-7646-48BE-9872-10BFB0C21E30}" type="presOf" srcId="{26A63E4B-3C60-4E49-902A-AD69D6E4F547}" destId="{EB7E15C4-9F97-490F-974B-3E9A006CA231}" srcOrd="0" destOrd="2" presId="urn:microsoft.com/office/officeart/2005/8/layout/chevron2"/>
    <dgm:cxn modelId="{0D7F7311-B820-44FF-B8FD-0C634FD3C695}" srcId="{85AA10B4-650C-44BE-AB88-C31EF51A8248}" destId="{4C2EDC6E-6A25-4835-A2FE-69954BAD89C3}" srcOrd="0" destOrd="0" parTransId="{7EF32AD6-F461-4C0D-9848-4589F44D824E}" sibTransId="{3E5BDEE4-0F3E-49CD-8BB2-31A2CBA9F0D0}"/>
    <dgm:cxn modelId="{A9219B2E-FF03-4846-BE63-62BA93FD7328}" srcId="{85AA10B4-650C-44BE-AB88-C31EF51A8248}" destId="{7C04DF9E-83B0-4645-B9A2-9934F5F15DB3}" srcOrd="1" destOrd="0" parTransId="{3D046908-90DE-445A-A800-EB2AA790E08F}" sibTransId="{4BE93FF6-FD71-4A72-B404-AEA395CB9322}"/>
    <dgm:cxn modelId="{900FB42E-BC83-43F4-B08C-3572ABD27F07}" type="presOf" srcId="{8515CE8B-BCDF-4321-B58D-EEE708AE0411}" destId="{EB7E15C4-9F97-490F-974B-3E9A006CA231}" srcOrd="0" destOrd="5" presId="urn:microsoft.com/office/officeart/2005/8/layout/chevron2"/>
    <dgm:cxn modelId="{10725A3D-B21C-4513-AB09-66E03F0046B7}" srcId="{174AEFC9-39D9-4709-80A0-2C4B75A8812D}" destId="{965C28C5-0517-413D-A99D-4AB571F8A052}" srcOrd="0" destOrd="0" parTransId="{3321B7BA-8A3D-4E32-AEEC-81A301711C7D}" sibTransId="{58394D97-2020-4C0E-AE38-EAE936F1627B}"/>
    <dgm:cxn modelId="{EA97926A-0022-49D9-90C8-0BBF7012489A}" type="presOf" srcId="{5AB5C8B2-89F6-4594-B5FE-556324C6979B}" destId="{D5E37795-3F55-4D28-B680-0055813284BF}" srcOrd="0" destOrd="2" presId="urn:microsoft.com/office/officeart/2005/8/layout/chevron2"/>
    <dgm:cxn modelId="{9738244C-55EF-4C09-92CF-893BEC96FCDE}" type="presOf" srcId="{610F77C6-2C02-4FAC-A1E5-62B1FF4A9A36}" destId="{EB7E15C4-9F97-490F-974B-3E9A006CA231}" srcOrd="0" destOrd="4" presId="urn:microsoft.com/office/officeart/2005/8/layout/chevron2"/>
    <dgm:cxn modelId="{59B3346D-8603-4206-AD59-D602680E5746}" type="presOf" srcId="{174AEFC9-39D9-4709-80A0-2C4B75A8812D}" destId="{66CA3D7F-83E6-496B-868F-7576F398319F}" srcOrd="0" destOrd="0" presId="urn:microsoft.com/office/officeart/2005/8/layout/chevron2"/>
    <dgm:cxn modelId="{13ACD852-6166-4318-8B56-422338DE0872}" srcId="{7010F0C9-3771-469E-90E5-C51C1981C08C}" destId="{85AA10B4-650C-44BE-AB88-C31EF51A8248}" srcOrd="1" destOrd="0" parTransId="{F7B022AF-BA2F-455F-8274-F2071AED6A23}" sibTransId="{BF164147-13CF-49AA-B858-8B7E2D3DD4F9}"/>
    <dgm:cxn modelId="{AC750953-C151-4257-B6A7-20E4D2784D8D}" srcId="{7010F0C9-3771-469E-90E5-C51C1981C08C}" destId="{174AEFC9-39D9-4709-80A0-2C4B75A8812D}" srcOrd="0" destOrd="0" parTransId="{66D75DFE-A4F6-437B-8382-11E681274052}" sibTransId="{17D0F3DF-F3FC-4F03-A31F-D883583AA43D}"/>
    <dgm:cxn modelId="{90E8B959-D7D5-49CE-8F1A-CB8A547144E7}" type="presOf" srcId="{57704942-8523-493A-B276-7AA3C70A8A1E}" destId="{D5E37795-3F55-4D28-B680-0055813284BF}" srcOrd="0" destOrd="1" presId="urn:microsoft.com/office/officeart/2005/8/layout/chevron2"/>
    <dgm:cxn modelId="{FD68297C-4C5D-43FF-9585-71CBEA64A332}" type="presOf" srcId="{6CAF3FFD-2837-42FB-AD44-6DD13D76D119}" destId="{EB7E15C4-9F97-490F-974B-3E9A006CA231}" srcOrd="0" destOrd="3" presId="urn:microsoft.com/office/officeart/2005/8/layout/chevron2"/>
    <dgm:cxn modelId="{9315EE7E-B21B-4910-8827-DE7C3CC16BD4}" srcId="{85AA10B4-650C-44BE-AB88-C31EF51A8248}" destId="{8515CE8B-BCDF-4321-B58D-EEE708AE0411}" srcOrd="5" destOrd="0" parTransId="{7C820ADA-EDCB-4246-99F1-E7B7D9E4184F}" sibTransId="{AC35E002-6838-4A47-9F52-8D44293D2190}"/>
    <dgm:cxn modelId="{6CD22D81-E732-4B44-A0DC-E782734C7CB2}" type="presOf" srcId="{965C28C5-0517-413D-A99D-4AB571F8A052}" destId="{D5E37795-3F55-4D28-B680-0055813284BF}" srcOrd="0" destOrd="0" presId="urn:microsoft.com/office/officeart/2005/8/layout/chevron2"/>
    <dgm:cxn modelId="{8D0E0785-4CA8-40D2-91D7-F8A0102E67DF}" srcId="{85AA10B4-650C-44BE-AB88-C31EF51A8248}" destId="{6CAF3FFD-2837-42FB-AD44-6DD13D76D119}" srcOrd="3" destOrd="0" parTransId="{D9444B7F-2596-498F-9A7C-5CC40040DC68}" sibTransId="{732976A3-B452-43AE-9346-B830BE184B7B}"/>
    <dgm:cxn modelId="{21508E90-D1F7-460D-BCB6-023905D3E668}" srcId="{174AEFC9-39D9-4709-80A0-2C4B75A8812D}" destId="{57704942-8523-493A-B276-7AA3C70A8A1E}" srcOrd="1" destOrd="0" parTransId="{AF960F6F-6852-4EAC-B18B-D0B17CC5E4B5}" sibTransId="{DA830619-2489-4136-A116-66F05782E9F8}"/>
    <dgm:cxn modelId="{6D45ADB6-2D9E-4937-AA4A-96C00DE5F352}" type="presOf" srcId="{7010F0C9-3771-469E-90E5-C51C1981C08C}" destId="{80948073-0BE5-4135-8781-4626AA352647}" srcOrd="0" destOrd="0" presId="urn:microsoft.com/office/officeart/2005/8/layout/chevron2"/>
    <dgm:cxn modelId="{5DE24DBD-FD13-465E-9EDF-B438DFB537B0}" srcId="{85AA10B4-650C-44BE-AB88-C31EF51A8248}" destId="{610F77C6-2C02-4FAC-A1E5-62B1FF4A9A36}" srcOrd="4" destOrd="0" parTransId="{24ED51C5-F77E-4E56-BA96-CB76A368F0FB}" sibTransId="{8538F6FA-61CA-4A9F-B13F-303BEF03DF8D}"/>
    <dgm:cxn modelId="{17AA32C7-5C89-4B2D-B73A-BF322382FCA1}" type="presOf" srcId="{7C04DF9E-83B0-4645-B9A2-9934F5F15DB3}" destId="{EB7E15C4-9F97-490F-974B-3E9A006CA231}" srcOrd="0" destOrd="1" presId="urn:microsoft.com/office/officeart/2005/8/layout/chevron2"/>
    <dgm:cxn modelId="{731A4BC9-6DD8-4132-A917-9D705F28BA71}" srcId="{85AA10B4-650C-44BE-AB88-C31EF51A8248}" destId="{26A63E4B-3C60-4E49-902A-AD69D6E4F547}" srcOrd="2" destOrd="0" parTransId="{561500A0-15E5-48FB-956C-8B8CC4E415C3}" sibTransId="{ECD0C0F1-D4FE-4D10-A537-2E680AEC8EE2}"/>
    <dgm:cxn modelId="{4F40CAD4-A926-4135-9120-97578EF49E42}" srcId="{174AEFC9-39D9-4709-80A0-2C4B75A8812D}" destId="{8BADA203-E0B4-4833-8620-1BE9C31FD1E4}" srcOrd="3" destOrd="0" parTransId="{74D7CF00-27BD-47D6-981A-ED6A58436565}" sibTransId="{69912946-1FFB-4718-BA52-A0161BADA1A5}"/>
    <dgm:cxn modelId="{8DD670DA-21C5-42C7-B27E-C10995CCAC31}" type="presOf" srcId="{4C2EDC6E-6A25-4835-A2FE-69954BAD89C3}" destId="{EB7E15C4-9F97-490F-974B-3E9A006CA231}" srcOrd="0" destOrd="0" presId="urn:microsoft.com/office/officeart/2005/8/layout/chevron2"/>
    <dgm:cxn modelId="{967411E8-6244-46FD-B283-2FAF98DF823A}" srcId="{174AEFC9-39D9-4709-80A0-2C4B75A8812D}" destId="{5AB5C8B2-89F6-4594-B5FE-556324C6979B}" srcOrd="2" destOrd="0" parTransId="{6AF2CBB1-18F8-4449-AE34-06143502329A}" sibTransId="{CB9CF3CD-F745-40C6-AB85-59C67E4A03E2}"/>
    <dgm:cxn modelId="{712EFCEA-96EE-43B1-B5CF-1231446E860C}" type="presOf" srcId="{8BADA203-E0B4-4833-8620-1BE9C31FD1E4}" destId="{D5E37795-3F55-4D28-B680-0055813284BF}" srcOrd="0" destOrd="3" presId="urn:microsoft.com/office/officeart/2005/8/layout/chevron2"/>
    <dgm:cxn modelId="{196050F3-F22D-4A85-A73E-697101704BF0}" type="presOf" srcId="{85AA10B4-650C-44BE-AB88-C31EF51A8248}" destId="{16D868F0-2688-4F1A-B71D-0968B89E97F0}" srcOrd="0" destOrd="0" presId="urn:microsoft.com/office/officeart/2005/8/layout/chevron2"/>
    <dgm:cxn modelId="{2FFDFDD9-E62E-406C-BBF0-0E80ACE347D1}" type="presParOf" srcId="{80948073-0BE5-4135-8781-4626AA352647}" destId="{F448BA0E-D9E8-4F09-9E31-7236BF8B831B}" srcOrd="0" destOrd="0" presId="urn:microsoft.com/office/officeart/2005/8/layout/chevron2"/>
    <dgm:cxn modelId="{AD7EB682-C754-453E-B522-C6DD3F17A582}" type="presParOf" srcId="{F448BA0E-D9E8-4F09-9E31-7236BF8B831B}" destId="{66CA3D7F-83E6-496B-868F-7576F398319F}" srcOrd="0" destOrd="0" presId="urn:microsoft.com/office/officeart/2005/8/layout/chevron2"/>
    <dgm:cxn modelId="{2C4389AA-26C1-4A5D-89D2-D622879A84DE}" type="presParOf" srcId="{F448BA0E-D9E8-4F09-9E31-7236BF8B831B}" destId="{D5E37795-3F55-4D28-B680-0055813284BF}" srcOrd="1" destOrd="0" presId="urn:microsoft.com/office/officeart/2005/8/layout/chevron2"/>
    <dgm:cxn modelId="{D4CA2BF2-2A26-43EE-9AB0-1F7EEFBE73E5}" type="presParOf" srcId="{80948073-0BE5-4135-8781-4626AA352647}" destId="{2E4E8897-02E7-499E-ABE1-57A96A1F418F}" srcOrd="1" destOrd="0" presId="urn:microsoft.com/office/officeart/2005/8/layout/chevron2"/>
    <dgm:cxn modelId="{D736D226-A5FF-401D-A171-C6B10F09C54A}" type="presParOf" srcId="{80948073-0BE5-4135-8781-4626AA352647}" destId="{9738E58B-96FB-486E-96FE-A17BEC587AB3}" srcOrd="2" destOrd="0" presId="urn:microsoft.com/office/officeart/2005/8/layout/chevron2"/>
    <dgm:cxn modelId="{D18C97C4-0EDC-4223-8B40-6EE9829D8077}" type="presParOf" srcId="{9738E58B-96FB-486E-96FE-A17BEC587AB3}" destId="{16D868F0-2688-4F1A-B71D-0968B89E97F0}" srcOrd="0" destOrd="0" presId="urn:microsoft.com/office/officeart/2005/8/layout/chevron2"/>
    <dgm:cxn modelId="{6257BE9D-39B0-4E40-9AED-FF38F83A3661}" type="presParOf" srcId="{9738E58B-96FB-486E-96FE-A17BEC587AB3}" destId="{EB7E15C4-9F97-490F-974B-3E9A006CA231}"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CA3D7F-83E6-496B-868F-7576F398319F}">
      <dsp:nvSpPr>
        <dsp:cNvPr id="0" name=""/>
        <dsp:cNvSpPr/>
      </dsp:nvSpPr>
      <dsp:spPr>
        <a:xfrm rot="5400000">
          <a:off x="-261280" y="832861"/>
          <a:ext cx="2446454" cy="1712518"/>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GB" sz="2200" kern="1200" dirty="0"/>
            <a:t>4 Corrections</a:t>
          </a:r>
          <a:endParaRPr lang="en-GB" sz="2200" kern="1200" dirty="0">
            <a:solidFill>
              <a:srgbClr val="FF0000"/>
            </a:solidFill>
          </a:endParaRPr>
        </a:p>
      </dsp:txBody>
      <dsp:txXfrm rot="-5400000">
        <a:off x="105688" y="1322152"/>
        <a:ext cx="1712518" cy="733936"/>
      </dsp:txXfrm>
    </dsp:sp>
    <dsp:sp modelId="{D5E37795-3F55-4D28-B680-0055813284BF}">
      <dsp:nvSpPr>
        <dsp:cNvPr id="0" name=""/>
        <dsp:cNvSpPr/>
      </dsp:nvSpPr>
      <dsp:spPr>
        <a:xfrm rot="5400000">
          <a:off x="4611315" y="-2400733"/>
          <a:ext cx="2477349" cy="7476265"/>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100000"/>
            </a:lnSpc>
            <a:spcBef>
              <a:spcPct val="0"/>
            </a:spcBef>
            <a:spcAft>
              <a:spcPts val="300"/>
            </a:spcAft>
            <a:buFont typeface="+mj-lt"/>
            <a:buAutoNum type="arabicPeriod"/>
          </a:pPr>
          <a:r>
            <a:rPr lang="en-GB" sz="1800" kern="1200" dirty="0"/>
            <a:t>Remove implausible patient data on convulsive seizure days and frequency from last cycle of bootstrapped patient data</a:t>
          </a:r>
        </a:p>
        <a:p>
          <a:pPr marL="171450" lvl="1" indent="-171450" algn="l" defTabSz="800100">
            <a:lnSpc>
              <a:spcPct val="100000"/>
            </a:lnSpc>
            <a:spcBef>
              <a:spcPct val="0"/>
            </a:spcBef>
            <a:spcAft>
              <a:spcPts val="300"/>
            </a:spcAft>
            <a:buFont typeface="+mj-lt"/>
            <a:buAutoNum type="arabicPeriod"/>
          </a:pPr>
          <a:r>
            <a:rPr lang="en-GB" sz="1800" kern="1200" dirty="0"/>
            <a:t>Recalculate probability of dying with status epilepticus so conditional probability not just applied to patients with event (changed to 0 from 0.029%) .</a:t>
          </a:r>
        </a:p>
        <a:p>
          <a:pPr marL="171450" lvl="1" indent="-171450" algn="l" defTabSz="800100">
            <a:lnSpc>
              <a:spcPct val="100000"/>
            </a:lnSpc>
            <a:spcBef>
              <a:spcPct val="0"/>
            </a:spcBef>
            <a:spcAft>
              <a:spcPts val="300"/>
            </a:spcAft>
            <a:buFont typeface="+mj-lt"/>
            <a:buAutoNum type="arabicPeriod"/>
          </a:pPr>
          <a:r>
            <a:rPr lang="en-GB" sz="1800" kern="1200" dirty="0"/>
            <a:t>Amend model stopping probabilities per written company submission.</a:t>
          </a:r>
        </a:p>
        <a:p>
          <a:pPr marL="171450" lvl="1" indent="-171450" algn="l" defTabSz="800100">
            <a:lnSpc>
              <a:spcPct val="100000"/>
            </a:lnSpc>
            <a:spcBef>
              <a:spcPct val="0"/>
            </a:spcBef>
            <a:spcAft>
              <a:spcPts val="300"/>
            </a:spcAft>
            <a:buFont typeface="+mj-lt"/>
            <a:buAutoNum type="arabicPeriod"/>
          </a:pPr>
          <a:r>
            <a:rPr lang="en-GB" sz="1800" kern="1200" dirty="0"/>
            <a:t>Adjust model so patients do not improve after stopping treatment or become healthier than before treatment.</a:t>
          </a:r>
        </a:p>
      </dsp:txBody>
      <dsp:txXfrm rot="-5400000">
        <a:off x="2111857" y="219659"/>
        <a:ext cx="7355331" cy="2235481"/>
      </dsp:txXfrm>
    </dsp:sp>
    <dsp:sp modelId="{16D868F0-2688-4F1A-B71D-0968B89E97F0}">
      <dsp:nvSpPr>
        <dsp:cNvPr id="0" name=""/>
        <dsp:cNvSpPr/>
      </dsp:nvSpPr>
      <dsp:spPr>
        <a:xfrm rot="5400000">
          <a:off x="-227646" y="3463779"/>
          <a:ext cx="2446454" cy="1712518"/>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GB" sz="2200" kern="1200" dirty="0"/>
            <a:t>Additional amendments</a:t>
          </a:r>
        </a:p>
      </dsp:txBody>
      <dsp:txXfrm rot="-5400000">
        <a:off x="139322" y="3953070"/>
        <a:ext cx="1712518" cy="733936"/>
      </dsp:txXfrm>
    </dsp:sp>
    <dsp:sp modelId="{EB7E15C4-9F97-490F-974B-3E9A006CA231}">
      <dsp:nvSpPr>
        <dsp:cNvPr id="0" name=""/>
        <dsp:cNvSpPr/>
      </dsp:nvSpPr>
      <dsp:spPr>
        <a:xfrm rot="5400000">
          <a:off x="4319776" y="547104"/>
          <a:ext cx="2953803" cy="7534192"/>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GB" sz="1800" b="1" kern="1200" dirty="0">
              <a:solidFill>
                <a:schemeClr val="tx1"/>
              </a:solidFill>
            </a:rPr>
            <a:t>Add standard care as a separate comparator by running model twice</a:t>
          </a:r>
          <a:r>
            <a:rPr lang="en-GB" sz="1800" kern="1200" dirty="0">
              <a:solidFill>
                <a:schemeClr val="tx1"/>
              </a:solidFill>
            </a:rPr>
            <a:t>: additional analysis of fenfluramine versus standard care and remove cannabidiol effects &amp; costs to mimic fenfluramine placebo.</a:t>
          </a:r>
        </a:p>
        <a:p>
          <a:pPr marL="171450" lvl="1" indent="-171450" algn="l" defTabSz="800100">
            <a:lnSpc>
              <a:spcPct val="90000"/>
            </a:lnSpc>
            <a:spcBef>
              <a:spcPct val="0"/>
            </a:spcBef>
            <a:spcAft>
              <a:spcPct val="15000"/>
            </a:spcAft>
            <a:buChar char="•"/>
          </a:pPr>
          <a:r>
            <a:rPr lang="en-GB" sz="1800" kern="1200" dirty="0"/>
            <a:t>Present results by 3 sub-populations.</a:t>
          </a:r>
        </a:p>
        <a:p>
          <a:pPr marL="171450" lvl="1" indent="-171450" algn="l" defTabSz="800100">
            <a:lnSpc>
              <a:spcPct val="90000"/>
            </a:lnSpc>
            <a:spcBef>
              <a:spcPct val="0"/>
            </a:spcBef>
            <a:spcAft>
              <a:spcPct val="15000"/>
            </a:spcAft>
            <a:buChar char="•"/>
          </a:pPr>
          <a:r>
            <a:rPr lang="en-GB" sz="1800" kern="1200" dirty="0"/>
            <a:t>Removed link between convulsive seizure and mortality.</a:t>
          </a:r>
        </a:p>
        <a:p>
          <a:pPr marL="171450" lvl="1" indent="-171450" algn="l" defTabSz="800100">
            <a:lnSpc>
              <a:spcPct val="90000"/>
            </a:lnSpc>
            <a:spcBef>
              <a:spcPct val="0"/>
            </a:spcBef>
            <a:spcAft>
              <a:spcPct val="15000"/>
            </a:spcAft>
            <a:buChar char="•"/>
          </a:pPr>
          <a:r>
            <a:rPr lang="en-GB" sz="1800" kern="1200" dirty="0"/>
            <a:t>Do not change effectiveness as patients age</a:t>
          </a:r>
        </a:p>
        <a:p>
          <a:pPr marL="171450" lvl="1" indent="-171450" algn="l" defTabSz="800100">
            <a:lnSpc>
              <a:spcPct val="90000"/>
            </a:lnSpc>
            <a:spcBef>
              <a:spcPct val="0"/>
            </a:spcBef>
            <a:spcAft>
              <a:spcPct val="15000"/>
            </a:spcAft>
            <a:buChar char="•"/>
          </a:pPr>
          <a:r>
            <a:rPr lang="en-GB" sz="1800" kern="1200" dirty="0"/>
            <a:t>Carer utility </a:t>
          </a:r>
          <a:r>
            <a:rPr lang="en-GB" sz="1800" u="sng" kern="1200" dirty="0">
              <a:solidFill>
                <a:srgbClr val="000000"/>
              </a:solidFill>
              <a:highlight>
                <a:srgbClr val="000000"/>
              </a:highlight>
            </a:rPr>
            <a:t>XXX</a:t>
          </a:r>
          <a:r>
            <a:rPr lang="en-GB" sz="1800" kern="1200" dirty="0"/>
            <a:t> for people with &gt;20 seizure-free days per month.</a:t>
          </a:r>
        </a:p>
        <a:p>
          <a:pPr marL="171450" lvl="1" indent="-171450" algn="l" defTabSz="800100">
            <a:lnSpc>
              <a:spcPct val="90000"/>
            </a:lnSpc>
            <a:spcBef>
              <a:spcPct val="0"/>
            </a:spcBef>
            <a:spcAft>
              <a:spcPct val="15000"/>
            </a:spcAft>
            <a:buChar char="•"/>
          </a:pPr>
          <a:r>
            <a:rPr lang="en-GB" sz="1800" kern="1200" dirty="0"/>
            <a:t>Estimate convulsive seizure days as 40% of reduction of convulsive seizure frequency</a:t>
          </a:r>
        </a:p>
      </dsp:txBody>
      <dsp:txXfrm rot="-5400000">
        <a:off x="2029582" y="2981492"/>
        <a:ext cx="7389999" cy="2665417"/>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004888" y="685800"/>
            <a:ext cx="4848225"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1011677" y="4343400"/>
            <a:ext cx="4844374"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sz="quarter" idx="5"/>
          </p:nvPr>
        </p:nvSpPr>
        <p:spPr>
          <a:xfrm>
            <a:off x="6022876" y="8686800"/>
            <a:ext cx="835124" cy="457200"/>
          </a:xfrm>
          <a:prstGeom prst="rect">
            <a:avLst/>
          </a:prstGeom>
        </p:spPr>
        <p:txBody>
          <a:bodyPr vert="horz" lIns="91440" tIns="45720" rIns="91440" bIns="45720" rtlCol="0" anchor="b"/>
          <a:lstStyle>
            <a:lvl1pPr algn="r">
              <a:defRPr sz="1200">
                <a:latin typeface="Lato" panose="020F0502020204030203" pitchFamily="34" charset="0"/>
                <a:ea typeface="Lato" panose="020F0502020204030203" pitchFamily="34" charset="0"/>
                <a:cs typeface="Lato" panose="020F0502020204030203" pitchFamily="34" charset="0"/>
              </a:defRPr>
            </a:lvl1pPr>
          </a:lstStyle>
          <a:p>
            <a:fld id="{49DD4D23-C98A-435E-AE88-9061F8349B02}" type="slidenum">
              <a:rPr lang="en-GB" smtClean="0"/>
              <a:pPr/>
              <a:t>‹#›</a:t>
            </a:fld>
            <a:endParaRPr lang="en-GB" dirty="0"/>
          </a:p>
        </p:txBody>
      </p:sp>
    </p:spTree>
    <p:extLst>
      <p:ext uri="{BB962C8B-B14F-4D97-AF65-F5344CB8AC3E}">
        <p14:creationId xmlns:p14="http://schemas.microsoft.com/office/powerpoint/2010/main" val="610033486"/>
      </p:ext>
    </p:extLst>
  </p:cSld>
  <p:clrMap bg1="lt1" tx1="dk1" bg2="lt2" tx2="dk2" accent1="accent1" accent2="accent2" accent3="accent3" accent4="accent4" accent5="accent5" accent6="accent6" hlink="hlink" folHlink="folHlink"/>
  <p:notesStyle>
    <a:lvl1pPr marL="0" algn="l" defTabSz="1043056" rtl="0" eaLnBrk="1" latinLnBrk="0" hangingPunct="1">
      <a:spcAft>
        <a:spcPts val="450"/>
      </a:spcAft>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1pPr>
    <a:lvl2pPr marL="174625" indent="-174625" algn="l" defTabSz="1043056" rtl="0" eaLnBrk="1" latinLnBrk="0" hangingPunct="1">
      <a:spcAft>
        <a:spcPts val="450"/>
      </a:spcAft>
      <a:buFont typeface="Arial" panose="020B0604020202020204" pitchFamily="34" charset="0"/>
      <a:buChar char="•"/>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2pPr>
    <a:lvl3pPr marL="447675" indent="-174625" algn="l" defTabSz="1043056" rtl="0" eaLnBrk="1" latinLnBrk="0" hangingPunct="1">
      <a:spcAft>
        <a:spcPts val="450"/>
      </a:spcAft>
      <a:buFont typeface="Arial" panose="020B0604020202020204" pitchFamily="34" charset="0"/>
      <a:buChar char="–"/>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3pPr>
    <a:lvl4pPr marL="622300" indent="-174625" algn="l" defTabSz="1043056" rtl="0" eaLnBrk="1" latinLnBrk="0" hangingPunct="1">
      <a:spcAft>
        <a:spcPts val="450"/>
      </a:spcAft>
      <a:buFont typeface="Arial" panose="020B0604020202020204" pitchFamily="34" charset="0"/>
      <a:buChar char="•"/>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4pPr>
    <a:lvl5pPr marL="808038" indent="-185738" algn="l" defTabSz="1043056" rtl="0" eaLnBrk="1" latinLnBrk="0" hangingPunct="1">
      <a:spcAft>
        <a:spcPts val="450"/>
      </a:spcAft>
      <a:buFont typeface="Arial" panose="020B0604020202020204" pitchFamily="34" charset="0"/>
      <a:buChar char="•"/>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5pPr>
    <a:lvl6pPr marL="2607640" algn="l" defTabSz="1043056" rtl="0" eaLnBrk="1" latinLnBrk="0" hangingPunct="1">
      <a:defRPr sz="1400" kern="1200">
        <a:solidFill>
          <a:schemeClr val="tx1"/>
        </a:solidFill>
        <a:latin typeface="+mn-lt"/>
        <a:ea typeface="+mn-ea"/>
        <a:cs typeface="+mn-cs"/>
      </a:defRPr>
    </a:lvl6pPr>
    <a:lvl7pPr marL="3129168" algn="l" defTabSz="1043056" rtl="0" eaLnBrk="1" latinLnBrk="0" hangingPunct="1">
      <a:defRPr sz="1400" kern="1200">
        <a:solidFill>
          <a:schemeClr val="tx1"/>
        </a:solidFill>
        <a:latin typeface="+mn-lt"/>
        <a:ea typeface="+mn-ea"/>
        <a:cs typeface="+mn-cs"/>
      </a:defRPr>
    </a:lvl7pPr>
    <a:lvl8pPr marL="3650696" algn="l" defTabSz="1043056" rtl="0" eaLnBrk="1" latinLnBrk="0" hangingPunct="1">
      <a:defRPr sz="1400" kern="1200">
        <a:solidFill>
          <a:schemeClr val="tx1"/>
        </a:solidFill>
        <a:latin typeface="+mn-lt"/>
        <a:ea typeface="+mn-ea"/>
        <a:cs typeface="+mn-cs"/>
      </a:defRPr>
    </a:lvl8pPr>
    <a:lvl9pPr marL="4172224" algn="l" defTabSz="1043056"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1</a:t>
            </a:fld>
            <a:endParaRPr lang="en-GB" dirty="0"/>
          </a:p>
        </p:txBody>
      </p:sp>
    </p:spTree>
    <p:extLst>
      <p:ext uri="{BB962C8B-B14F-4D97-AF65-F5344CB8AC3E}">
        <p14:creationId xmlns:p14="http://schemas.microsoft.com/office/powerpoint/2010/main" val="42881264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fld id="{49DD4D23-C98A-435E-AE88-9061F8349B02}" type="slidenum">
              <a:rPr kumimoji="0" lang="en-GB" sz="1200" b="0" i="0" u="none" strike="noStrike" kern="1200" cap="none" spc="0" normalizeH="0" baseline="0" noProof="0" smtClean="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rPr>
              <a:pPr marL="0" marR="0" lvl="0" indent="0" algn="r" defTabSz="1043056"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dirty="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23755483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Source: company submission table 10</a:t>
            </a:r>
          </a:p>
        </p:txBody>
      </p:sp>
      <p:sp>
        <p:nvSpPr>
          <p:cNvPr id="4" name="Slide Number Placeholder 3"/>
          <p:cNvSpPr>
            <a:spLocks noGrp="1"/>
          </p:cNvSpPr>
          <p:nvPr>
            <p:ph type="sldNum" sz="quarter" idx="5"/>
          </p:nvPr>
        </p:nvSpPr>
        <p:spPr/>
        <p:txBody>
          <a:bodyPr/>
          <a:lstStyle/>
          <a:p>
            <a:fld id="{49DD4D23-C98A-435E-AE88-9061F8349B02}" type="slidenum">
              <a:rPr lang="en-GB" smtClean="0"/>
              <a:pPr/>
              <a:t>13</a:t>
            </a:fld>
            <a:endParaRPr lang="en-GB" dirty="0"/>
          </a:p>
        </p:txBody>
      </p:sp>
    </p:spTree>
    <p:extLst>
      <p:ext uri="{BB962C8B-B14F-4D97-AF65-F5344CB8AC3E}">
        <p14:creationId xmlns:p14="http://schemas.microsoft.com/office/powerpoint/2010/main" val="36235678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14</a:t>
            </a:fld>
            <a:endParaRPr lang="en-GB" dirty="0"/>
          </a:p>
        </p:txBody>
      </p:sp>
    </p:spTree>
    <p:extLst>
      <p:ext uri="{BB962C8B-B14F-4D97-AF65-F5344CB8AC3E}">
        <p14:creationId xmlns:p14="http://schemas.microsoft.com/office/powerpoint/2010/main" val="28478815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15</a:t>
            </a:fld>
            <a:endParaRPr lang="en-GB" dirty="0"/>
          </a:p>
        </p:txBody>
      </p:sp>
    </p:spTree>
    <p:extLst>
      <p:ext uri="{BB962C8B-B14F-4D97-AF65-F5344CB8AC3E}">
        <p14:creationId xmlns:p14="http://schemas.microsoft.com/office/powerpoint/2010/main" val="7221081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16</a:t>
            </a:fld>
            <a:endParaRPr lang="en-GB" dirty="0"/>
          </a:p>
        </p:txBody>
      </p:sp>
    </p:spTree>
    <p:extLst>
      <p:ext uri="{BB962C8B-B14F-4D97-AF65-F5344CB8AC3E}">
        <p14:creationId xmlns:p14="http://schemas.microsoft.com/office/powerpoint/2010/main" val="38735183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043056" rtl="0" eaLnBrk="1" fontAlgn="auto" latinLnBrk="0" hangingPunct="1">
              <a:lnSpc>
                <a:spcPct val="100000"/>
              </a:lnSpc>
              <a:spcBef>
                <a:spcPts val="0"/>
              </a:spcBef>
              <a:spcAft>
                <a:spcPts val="450"/>
              </a:spcAft>
              <a:buClrTx/>
              <a:buSzTx/>
              <a:buFontTx/>
              <a:buNone/>
              <a:tabLst/>
              <a:defRPr/>
            </a:pPr>
            <a:r>
              <a:rPr lang="en-GB" dirty="0"/>
              <a:t>Important to note that the company assumed all 2</a:t>
            </a:r>
            <a:r>
              <a:rPr lang="en-GB" baseline="30000" dirty="0"/>
              <a:t>nd</a:t>
            </a:r>
            <a:r>
              <a:rPr lang="en-GB" dirty="0"/>
              <a:t> line options have equal treatment effect</a:t>
            </a:r>
          </a:p>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17</a:t>
            </a:fld>
            <a:endParaRPr lang="en-GB" dirty="0"/>
          </a:p>
        </p:txBody>
      </p:sp>
    </p:spTree>
    <p:extLst>
      <p:ext uri="{BB962C8B-B14F-4D97-AF65-F5344CB8AC3E}">
        <p14:creationId xmlns:p14="http://schemas.microsoft.com/office/powerpoint/2010/main" val="5990560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18</a:t>
            </a:fld>
            <a:endParaRPr lang="en-GB" dirty="0"/>
          </a:p>
        </p:txBody>
      </p:sp>
    </p:spTree>
    <p:extLst>
      <p:ext uri="{BB962C8B-B14F-4D97-AF65-F5344CB8AC3E}">
        <p14:creationId xmlns:p14="http://schemas.microsoft.com/office/powerpoint/2010/main" val="19153308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19</a:t>
            </a:fld>
            <a:endParaRPr lang="en-GB" dirty="0"/>
          </a:p>
        </p:txBody>
      </p:sp>
    </p:spTree>
    <p:extLst>
      <p:ext uri="{BB962C8B-B14F-4D97-AF65-F5344CB8AC3E}">
        <p14:creationId xmlns:p14="http://schemas.microsoft.com/office/powerpoint/2010/main" val="24305002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20</a:t>
            </a:fld>
            <a:endParaRPr lang="en-GB" dirty="0"/>
          </a:p>
        </p:txBody>
      </p:sp>
    </p:spTree>
    <p:extLst>
      <p:ext uri="{BB962C8B-B14F-4D97-AF65-F5344CB8AC3E}">
        <p14:creationId xmlns:p14="http://schemas.microsoft.com/office/powerpoint/2010/main" val="19931140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21</a:t>
            </a:fld>
            <a:endParaRPr lang="en-GB" dirty="0"/>
          </a:p>
        </p:txBody>
      </p:sp>
    </p:spTree>
    <p:extLst>
      <p:ext uri="{BB962C8B-B14F-4D97-AF65-F5344CB8AC3E}">
        <p14:creationId xmlns:p14="http://schemas.microsoft.com/office/powerpoint/2010/main" val="3538263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2</a:t>
            </a:fld>
            <a:endParaRPr lang="en-GB" dirty="0"/>
          </a:p>
        </p:txBody>
      </p:sp>
    </p:spTree>
    <p:extLst>
      <p:ext uri="{BB962C8B-B14F-4D97-AF65-F5344CB8AC3E}">
        <p14:creationId xmlns:p14="http://schemas.microsoft.com/office/powerpoint/2010/main" val="36110912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22</a:t>
            </a:fld>
            <a:endParaRPr lang="en-GB" dirty="0"/>
          </a:p>
        </p:txBody>
      </p:sp>
    </p:spTree>
    <p:extLst>
      <p:ext uri="{BB962C8B-B14F-4D97-AF65-F5344CB8AC3E}">
        <p14:creationId xmlns:p14="http://schemas.microsoft.com/office/powerpoint/2010/main" val="14417056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9DD4D23-C98A-435E-AE88-9061F8349B02}" type="slidenum">
              <a:rPr lang="en-GB" smtClean="0"/>
              <a:pPr/>
              <a:t>24</a:t>
            </a:fld>
            <a:endParaRPr lang="en-GB" dirty="0"/>
          </a:p>
        </p:txBody>
      </p:sp>
    </p:spTree>
    <p:extLst>
      <p:ext uri="{BB962C8B-B14F-4D97-AF65-F5344CB8AC3E}">
        <p14:creationId xmlns:p14="http://schemas.microsoft.com/office/powerpoint/2010/main" val="22454356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25</a:t>
            </a:fld>
            <a:endParaRPr lang="en-GB" dirty="0"/>
          </a:p>
        </p:txBody>
      </p:sp>
    </p:spTree>
    <p:extLst>
      <p:ext uri="{BB962C8B-B14F-4D97-AF65-F5344CB8AC3E}">
        <p14:creationId xmlns:p14="http://schemas.microsoft.com/office/powerpoint/2010/main" val="19918770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dirty="0">
                <a:solidFill>
                  <a:srgbClr val="FF0000"/>
                </a:solidFill>
              </a:rPr>
              <a:t>Stiripentol is licensed to be used with clobazam, cannot be used independently; In practice, </a:t>
            </a:r>
            <a:r>
              <a:rPr lang="en-GB" b="0" dirty="0" err="1">
                <a:solidFill>
                  <a:srgbClr val="FF0000"/>
                </a:solidFill>
              </a:rPr>
              <a:t>stripentol</a:t>
            </a:r>
            <a:r>
              <a:rPr lang="en-GB" b="0" dirty="0">
                <a:solidFill>
                  <a:srgbClr val="FF0000"/>
                </a:solidFill>
              </a:rPr>
              <a:t> alone could be added to valproate; (clinical expert) </a:t>
            </a:r>
          </a:p>
          <a:p>
            <a:endParaRPr lang="en-GB" b="0" dirty="0">
              <a:solidFill>
                <a:srgbClr val="FF0000"/>
              </a:solidFill>
            </a:endParaRPr>
          </a:p>
          <a:p>
            <a:pPr marL="0" marR="0" lvl="0" indent="0" algn="l" defTabSz="1043056" rtl="0" eaLnBrk="1" fontAlgn="auto" latinLnBrk="0" hangingPunct="1">
              <a:lnSpc>
                <a:spcPct val="100000"/>
              </a:lnSpc>
              <a:spcBef>
                <a:spcPts val="0"/>
              </a:spcBef>
              <a:spcAft>
                <a:spcPts val="450"/>
              </a:spcAft>
              <a:buClrTx/>
              <a:buSzTx/>
              <a:buFontTx/>
              <a:buNone/>
              <a:tabLst/>
              <a:defRPr/>
            </a:pPr>
            <a:r>
              <a:rPr lang="en-GB" b="0" dirty="0">
                <a:solidFill>
                  <a:srgbClr val="FF0000"/>
                </a:solidFill>
              </a:rPr>
              <a:t>BNF: stiripentol,  a</a:t>
            </a:r>
            <a:r>
              <a:rPr lang="en-GB" b="0" i="0" dirty="0">
                <a:solidFill>
                  <a:srgbClr val="FF0000"/>
                </a:solidFill>
                <a:effectLst/>
                <a:latin typeface="Lato" panose="020F0502020204030203" pitchFamily="34" charset="0"/>
              </a:rPr>
              <a:t>djunctive therapy for Dravet syndrome in combination with clobazam and valproate (under expert supervision);</a:t>
            </a:r>
          </a:p>
          <a:p>
            <a:pPr marL="0" marR="0" lvl="0" indent="0" algn="l" defTabSz="1043056" rtl="0" eaLnBrk="1" fontAlgn="auto" latinLnBrk="0" hangingPunct="1">
              <a:lnSpc>
                <a:spcPct val="100000"/>
              </a:lnSpc>
              <a:spcBef>
                <a:spcPts val="0"/>
              </a:spcBef>
              <a:spcAft>
                <a:spcPts val="450"/>
              </a:spcAft>
              <a:buClrTx/>
              <a:buSzTx/>
              <a:buFontTx/>
              <a:buNone/>
              <a:tabLst/>
              <a:defRPr/>
            </a:pPr>
            <a:endParaRPr lang="en-GB" b="0" i="0" dirty="0">
              <a:solidFill>
                <a:srgbClr val="FF0000"/>
              </a:solidFill>
              <a:effectLst/>
              <a:latin typeface="Lato" panose="020F0502020204030203" pitchFamily="34" charset="0"/>
            </a:endParaRPr>
          </a:p>
          <a:p>
            <a:pPr marL="0" marR="0" lvl="0" indent="0" algn="l" defTabSz="1043056" rtl="0" eaLnBrk="1" fontAlgn="auto" latinLnBrk="0" hangingPunct="1">
              <a:lnSpc>
                <a:spcPct val="100000"/>
              </a:lnSpc>
              <a:spcBef>
                <a:spcPts val="0"/>
              </a:spcBef>
              <a:spcAft>
                <a:spcPts val="450"/>
              </a:spcAft>
              <a:buClrTx/>
              <a:buSzTx/>
              <a:buFontTx/>
              <a:buNone/>
              <a:tabLst/>
              <a:defRPr/>
            </a:pPr>
            <a:r>
              <a:rPr lang="en-GB" dirty="0"/>
              <a:t>CG137:  if first-line treatments in children, young people and adults with Dravet syndrome  ineffective or not tolerated,  consider clobazam or stiripentol as adjunctive treatment</a:t>
            </a:r>
            <a:endParaRPr lang="en-GB" b="0" i="0" dirty="0">
              <a:solidFill>
                <a:srgbClr val="FF0000"/>
              </a:solidFill>
              <a:effectLst/>
              <a:latin typeface="Lato" panose="020F0502020204030203" pitchFamily="34" charset="0"/>
            </a:endParaRPr>
          </a:p>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26</a:t>
            </a:fld>
            <a:endParaRPr lang="en-GB" dirty="0"/>
          </a:p>
        </p:txBody>
      </p:sp>
    </p:spTree>
    <p:extLst>
      <p:ext uri="{BB962C8B-B14F-4D97-AF65-F5344CB8AC3E}">
        <p14:creationId xmlns:p14="http://schemas.microsoft.com/office/powerpoint/2010/main" val="29878961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043056" rtl="0" eaLnBrk="1" fontAlgn="auto" latinLnBrk="0" hangingPunct="1">
              <a:lnSpc>
                <a:spcPct val="100000"/>
              </a:lnSpc>
              <a:spcBef>
                <a:spcPts val="0"/>
              </a:spcBef>
              <a:spcAft>
                <a:spcPts val="450"/>
              </a:spcAft>
              <a:buClrTx/>
              <a:buSzTx/>
              <a:buFontTx/>
              <a:buNone/>
              <a:tabLst/>
              <a:defRPr/>
            </a:pPr>
            <a:r>
              <a:rPr lang="en-GB" sz="1200" dirty="0">
                <a:effectLst/>
                <a:latin typeface="Calibri" panose="020F0502020204030204" pitchFamily="34" charset="0"/>
                <a:ea typeface="Calibri" panose="020F0502020204030204" pitchFamily="34" charset="0"/>
                <a:cs typeface="Arial" panose="020B0604020202020204" pitchFamily="34" charset="0"/>
              </a:rPr>
              <a:t>Pagano, K., et al., </a:t>
            </a:r>
            <a:r>
              <a:rPr lang="en-GB" sz="1200" i="1" dirty="0">
                <a:effectLst/>
                <a:latin typeface="Calibri" panose="020F0502020204030204" pitchFamily="34" charset="0"/>
                <a:ea typeface="Calibri" panose="020F0502020204030204" pitchFamily="34" charset="0"/>
                <a:cs typeface="Arial" panose="020B0604020202020204" pitchFamily="34" charset="0"/>
              </a:rPr>
              <a:t>The clinical and socioeconomic impact of Dravet syndrome in the UK.</a:t>
            </a:r>
            <a:r>
              <a:rPr lang="en-GB" sz="1200" dirty="0">
                <a:effectLst/>
                <a:latin typeface="Calibri" panose="020F0502020204030204" pitchFamily="34" charset="0"/>
                <a:ea typeface="Calibri" panose="020F0502020204030204" pitchFamily="34" charset="0"/>
                <a:cs typeface="Arial" panose="020B0604020202020204" pitchFamily="34" charset="0"/>
              </a:rPr>
              <a:t> Developmental Medicine &amp; Child Neurology 2019. </a:t>
            </a:r>
            <a:r>
              <a:rPr lang="en-GB" sz="1200" b="1" dirty="0">
                <a:effectLst/>
                <a:latin typeface="Calibri" panose="020F0502020204030204" pitchFamily="34" charset="0"/>
                <a:ea typeface="Calibri" panose="020F0502020204030204" pitchFamily="34" charset="0"/>
                <a:cs typeface="Arial" panose="020B0604020202020204" pitchFamily="34" charset="0"/>
              </a:rPr>
              <a:t>61</a:t>
            </a:r>
            <a:r>
              <a:rPr lang="en-GB" sz="1200" dirty="0">
                <a:effectLst/>
                <a:latin typeface="Calibri" panose="020F0502020204030204" pitchFamily="34" charset="0"/>
                <a:ea typeface="Calibri" panose="020F0502020204030204" pitchFamily="34" charset="0"/>
                <a:cs typeface="Arial" panose="020B0604020202020204" pitchFamily="34" charset="0"/>
              </a:rPr>
              <a:t>((</a:t>
            </a:r>
            <a:r>
              <a:rPr lang="en-GB" sz="1200" dirty="0" err="1">
                <a:effectLst/>
                <a:latin typeface="Calibri" panose="020F0502020204030204" pitchFamily="34" charset="0"/>
                <a:ea typeface="Calibri" panose="020F0502020204030204" pitchFamily="34" charset="0"/>
                <a:cs typeface="Arial" panose="020B0604020202020204" pitchFamily="34" charset="0"/>
              </a:rPr>
              <a:t>Suppl</a:t>
            </a:r>
            <a:r>
              <a:rPr lang="en-GB" sz="1200" dirty="0">
                <a:effectLst/>
                <a:latin typeface="Calibri" panose="020F0502020204030204" pitchFamily="34" charset="0"/>
                <a:ea typeface="Calibri" panose="020F0502020204030204" pitchFamily="34" charset="0"/>
                <a:cs typeface="Arial" panose="020B0604020202020204" pitchFamily="34" charset="0"/>
              </a:rPr>
              <a:t> 1)): p. 61 (abstract 111).</a:t>
            </a:r>
          </a:p>
          <a:p>
            <a:endParaRPr lang="en-GB" dirty="0"/>
          </a:p>
          <a:p>
            <a:r>
              <a:rPr lang="en-US" sz="1200" dirty="0"/>
              <a:t>DISCUSS study: 584 Dravet syndrome caregivers representing 15% of all European patients; 58% concomitant stiripentol based on </a:t>
            </a:r>
            <a:r>
              <a:rPr lang="en-US" sz="1200" dirty="0">
                <a:latin typeface="+mn-lt"/>
              </a:rPr>
              <a:t>UK dataset: (n=72 caregivers, 22% adults).</a:t>
            </a:r>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27</a:t>
            </a:fld>
            <a:endParaRPr lang="en-GB" dirty="0"/>
          </a:p>
        </p:txBody>
      </p:sp>
    </p:spTree>
    <p:extLst>
      <p:ext uri="{BB962C8B-B14F-4D97-AF65-F5344CB8AC3E}">
        <p14:creationId xmlns:p14="http://schemas.microsoft.com/office/powerpoint/2010/main" val="42731923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043056" rtl="0" eaLnBrk="1" fontAlgn="auto" latinLnBrk="0" hangingPunct="1">
              <a:lnSpc>
                <a:spcPct val="100000"/>
              </a:lnSpc>
              <a:spcBef>
                <a:spcPts val="0"/>
              </a:spcBef>
              <a:spcAft>
                <a:spcPts val="450"/>
              </a:spcAft>
              <a:buClrTx/>
              <a:buSzTx/>
              <a:buFontTx/>
              <a:buNone/>
              <a:tabLst/>
              <a:defRPr/>
            </a:pPr>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28</a:t>
            </a:fld>
            <a:endParaRPr lang="en-GB" dirty="0"/>
          </a:p>
        </p:txBody>
      </p:sp>
    </p:spTree>
    <p:extLst>
      <p:ext uri="{BB962C8B-B14F-4D97-AF65-F5344CB8AC3E}">
        <p14:creationId xmlns:p14="http://schemas.microsoft.com/office/powerpoint/2010/main" val="107090991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043056" rtl="0" eaLnBrk="1" fontAlgn="auto" latinLnBrk="0" hangingPunct="1">
              <a:lnSpc>
                <a:spcPct val="100000"/>
              </a:lnSpc>
              <a:spcBef>
                <a:spcPts val="0"/>
              </a:spcBef>
              <a:spcAft>
                <a:spcPts val="450"/>
              </a:spcAft>
              <a:buClrTx/>
              <a:buSzTx/>
              <a:buFontTx/>
              <a:buNone/>
              <a:tabLst/>
              <a:defRPr/>
            </a:pPr>
            <a:r>
              <a:rPr lang="en-GB" sz="1200" dirty="0">
                <a:effectLst/>
                <a:latin typeface="Calibri" panose="020F0502020204030204" pitchFamily="34" charset="0"/>
                <a:ea typeface="Calibri" panose="020F0502020204030204" pitchFamily="34" charset="0"/>
                <a:cs typeface="Arial" panose="020B0604020202020204" pitchFamily="34" charset="0"/>
              </a:rPr>
              <a:t>Pagano, K., et al., </a:t>
            </a:r>
            <a:r>
              <a:rPr lang="en-GB" sz="1200" i="1" dirty="0">
                <a:effectLst/>
                <a:latin typeface="Calibri" panose="020F0502020204030204" pitchFamily="34" charset="0"/>
                <a:ea typeface="Calibri" panose="020F0502020204030204" pitchFamily="34" charset="0"/>
                <a:cs typeface="Arial" panose="020B0604020202020204" pitchFamily="34" charset="0"/>
              </a:rPr>
              <a:t>The clinical and socioeconomic impact of Dravet syndrome in the UK.</a:t>
            </a:r>
            <a:r>
              <a:rPr lang="en-GB" sz="1200" dirty="0">
                <a:effectLst/>
                <a:latin typeface="Calibri" panose="020F0502020204030204" pitchFamily="34" charset="0"/>
                <a:ea typeface="Calibri" panose="020F0502020204030204" pitchFamily="34" charset="0"/>
                <a:cs typeface="Arial" panose="020B0604020202020204" pitchFamily="34" charset="0"/>
              </a:rPr>
              <a:t> Developmental Medicine &amp; Child Neurology 2019. </a:t>
            </a:r>
            <a:r>
              <a:rPr lang="en-GB" sz="1200" b="1" dirty="0">
                <a:effectLst/>
                <a:latin typeface="Calibri" panose="020F0502020204030204" pitchFamily="34" charset="0"/>
                <a:ea typeface="Calibri" panose="020F0502020204030204" pitchFamily="34" charset="0"/>
                <a:cs typeface="Arial" panose="020B0604020202020204" pitchFamily="34" charset="0"/>
              </a:rPr>
              <a:t>61</a:t>
            </a:r>
            <a:r>
              <a:rPr lang="en-GB" sz="1200" dirty="0">
                <a:effectLst/>
                <a:latin typeface="Calibri" panose="020F0502020204030204" pitchFamily="34" charset="0"/>
                <a:ea typeface="Calibri" panose="020F0502020204030204" pitchFamily="34" charset="0"/>
                <a:cs typeface="Arial" panose="020B0604020202020204" pitchFamily="34" charset="0"/>
              </a:rPr>
              <a:t>((</a:t>
            </a:r>
            <a:r>
              <a:rPr lang="en-GB" sz="1200" dirty="0" err="1">
                <a:effectLst/>
                <a:latin typeface="Calibri" panose="020F0502020204030204" pitchFamily="34" charset="0"/>
                <a:ea typeface="Calibri" panose="020F0502020204030204" pitchFamily="34" charset="0"/>
                <a:cs typeface="Arial" panose="020B0604020202020204" pitchFamily="34" charset="0"/>
              </a:rPr>
              <a:t>Suppl</a:t>
            </a:r>
            <a:r>
              <a:rPr lang="en-GB" sz="1200" dirty="0">
                <a:effectLst/>
                <a:latin typeface="Calibri" panose="020F0502020204030204" pitchFamily="34" charset="0"/>
                <a:ea typeface="Calibri" panose="020F0502020204030204" pitchFamily="34" charset="0"/>
                <a:cs typeface="Arial" panose="020B0604020202020204" pitchFamily="34" charset="0"/>
              </a:rPr>
              <a:t> 1)): p. 61 (abstract 111).</a:t>
            </a:r>
          </a:p>
          <a:p>
            <a:endParaRPr lang="en-GB" dirty="0"/>
          </a:p>
          <a:p>
            <a:r>
              <a:rPr lang="en-US" sz="1200" dirty="0"/>
              <a:t>DISCUSS study: 584 Dravet syndrome caregivers representing 15% of all European patients; 58% concomitant stiripentol based on </a:t>
            </a:r>
            <a:r>
              <a:rPr lang="en-US" sz="1200" dirty="0">
                <a:latin typeface="+mn-lt"/>
              </a:rPr>
              <a:t>UK dataset: (n=72 caregivers, 22% adults).</a:t>
            </a:r>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29</a:t>
            </a:fld>
            <a:endParaRPr lang="en-GB" dirty="0"/>
          </a:p>
        </p:txBody>
      </p:sp>
    </p:spTree>
    <p:extLst>
      <p:ext uri="{BB962C8B-B14F-4D97-AF65-F5344CB8AC3E}">
        <p14:creationId xmlns:p14="http://schemas.microsoft.com/office/powerpoint/2010/main" val="85637778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043056" rtl="0" eaLnBrk="1" fontAlgn="auto" latinLnBrk="0" hangingPunct="1">
              <a:lnSpc>
                <a:spcPct val="100000"/>
              </a:lnSpc>
              <a:spcBef>
                <a:spcPts val="0"/>
              </a:spcBef>
              <a:spcAft>
                <a:spcPts val="450"/>
              </a:spcAft>
              <a:buClrTx/>
              <a:buSzTx/>
              <a:buFontTx/>
              <a:buNone/>
              <a:tabLst/>
              <a:defRPr/>
            </a:pPr>
            <a:r>
              <a:rPr lang="en-GB" dirty="0"/>
              <a:t>Note: comments from experts were from technical engagement teleconferences where they were probed by the technical team. This was not an explicit key issue so we did not receive written responses on this during technical engagement. (apart from the company who added a response to this issue as it had been raised during the technical engagement teleconference)</a:t>
            </a:r>
          </a:p>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31</a:t>
            </a:fld>
            <a:endParaRPr lang="en-GB" dirty="0"/>
          </a:p>
        </p:txBody>
      </p:sp>
    </p:spTree>
    <p:extLst>
      <p:ext uri="{BB962C8B-B14F-4D97-AF65-F5344CB8AC3E}">
        <p14:creationId xmlns:p14="http://schemas.microsoft.com/office/powerpoint/2010/main" val="181254971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32</a:t>
            </a:fld>
            <a:endParaRPr lang="en-GB" dirty="0"/>
          </a:p>
        </p:txBody>
      </p:sp>
    </p:spTree>
    <p:extLst>
      <p:ext uri="{BB962C8B-B14F-4D97-AF65-F5344CB8AC3E}">
        <p14:creationId xmlns:p14="http://schemas.microsoft.com/office/powerpoint/2010/main" val="273569320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33</a:t>
            </a:fld>
            <a:endParaRPr lang="en-GB" dirty="0"/>
          </a:p>
        </p:txBody>
      </p:sp>
    </p:spTree>
    <p:extLst>
      <p:ext uri="{BB962C8B-B14F-4D97-AF65-F5344CB8AC3E}">
        <p14:creationId xmlns:p14="http://schemas.microsoft.com/office/powerpoint/2010/main" val="1118322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3</a:t>
            </a:fld>
            <a:endParaRPr lang="en-GB" dirty="0"/>
          </a:p>
        </p:txBody>
      </p:sp>
    </p:spTree>
    <p:extLst>
      <p:ext uri="{BB962C8B-B14F-4D97-AF65-F5344CB8AC3E}">
        <p14:creationId xmlns:p14="http://schemas.microsoft.com/office/powerpoint/2010/main" val="149054587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34</a:t>
            </a:fld>
            <a:endParaRPr lang="en-GB" dirty="0"/>
          </a:p>
        </p:txBody>
      </p:sp>
    </p:spTree>
    <p:extLst>
      <p:ext uri="{BB962C8B-B14F-4D97-AF65-F5344CB8AC3E}">
        <p14:creationId xmlns:p14="http://schemas.microsoft.com/office/powerpoint/2010/main" val="294081227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spcBef>
                <a:spcPts val="0"/>
              </a:spcBef>
              <a:buFont typeface="Arial" panose="020B0604020202020204" pitchFamily="34" charset="0"/>
              <a:buChar char="•"/>
            </a:pPr>
            <a:r>
              <a:rPr lang="en-GB" sz="1200" dirty="0"/>
              <a:t>Cooper et al. 2016 (retrospective, n=110, follow-up 14 years): sudden unexpected death (SUDEP) rate 9.32 per 1,000 person-years in in Dravet syndrome, but no data on SUDEP by seizure frequency.</a:t>
            </a:r>
          </a:p>
          <a:p>
            <a:pPr marL="285750" indent="-285750">
              <a:spcBef>
                <a:spcPts val="0"/>
              </a:spcBef>
              <a:buFont typeface="Arial" panose="020B0604020202020204" pitchFamily="34" charset="0"/>
              <a:buChar char="•"/>
            </a:pPr>
            <a:r>
              <a:rPr lang="en-GB" sz="1200" dirty="0"/>
              <a:t>Nilsson et al. 1999: reported risk associated with SUDEP in general epilepsy population and by annual seizure frequency.</a:t>
            </a:r>
          </a:p>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36</a:t>
            </a:fld>
            <a:endParaRPr lang="en-GB" dirty="0"/>
          </a:p>
        </p:txBody>
      </p:sp>
    </p:spTree>
    <p:extLst>
      <p:ext uri="{BB962C8B-B14F-4D97-AF65-F5344CB8AC3E}">
        <p14:creationId xmlns:p14="http://schemas.microsoft.com/office/powerpoint/2010/main" val="38296895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043056" rtl="0" eaLnBrk="1" fontAlgn="auto" latinLnBrk="0" hangingPunct="1">
              <a:lnSpc>
                <a:spcPct val="100000"/>
              </a:lnSpc>
              <a:spcBef>
                <a:spcPts val="0"/>
              </a:spcBef>
              <a:spcAft>
                <a:spcPts val="450"/>
              </a:spcAft>
              <a:buClrTx/>
              <a:buSzTx/>
              <a:buFontTx/>
              <a:buNone/>
              <a:tabLst/>
              <a:defRPr/>
            </a:pPr>
            <a:r>
              <a:rPr lang="en-GB" dirty="0"/>
              <a:t>TA614: </a:t>
            </a:r>
            <a:r>
              <a:rPr lang="en-GB" sz="1200" dirty="0">
                <a:solidFill>
                  <a:schemeClr val="tx1"/>
                </a:solidFill>
              </a:rPr>
              <a:t>Plausible but </a:t>
            </a:r>
            <a:r>
              <a:rPr lang="en-GB" sz="1200" b="1" dirty="0">
                <a:solidFill>
                  <a:schemeClr val="tx1"/>
                </a:solidFill>
              </a:rPr>
              <a:t>people free of seizure may be otherwise healthier </a:t>
            </a:r>
            <a:r>
              <a:rPr lang="en-GB" sz="1200" dirty="0">
                <a:solidFill>
                  <a:schemeClr val="tx1"/>
                </a:solidFill>
              </a:rPr>
              <a:t>so could account for some of the association. Not supported by trial evidence and observational evidence likely confounded. Link that c</a:t>
            </a:r>
            <a:r>
              <a:rPr lang="en-GB" sz="1200" kern="1200" dirty="0">
                <a:solidFill>
                  <a:schemeClr val="tx1"/>
                </a:solidFill>
                <a:effectLst/>
                <a:latin typeface="+mn-lt"/>
                <a:ea typeface="+mn-ea"/>
                <a:cs typeface="+mn-cs"/>
              </a:rPr>
              <a:t>annabidiol extends life removed.</a:t>
            </a:r>
            <a:endParaRPr lang="en-GB" sz="1200" dirty="0">
              <a:solidFill>
                <a:schemeClr val="tx1"/>
              </a:solidFill>
            </a:endParaRPr>
          </a:p>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37</a:t>
            </a:fld>
            <a:endParaRPr lang="en-GB" dirty="0"/>
          </a:p>
        </p:txBody>
      </p:sp>
    </p:spTree>
    <p:extLst>
      <p:ext uri="{BB962C8B-B14F-4D97-AF65-F5344CB8AC3E}">
        <p14:creationId xmlns:p14="http://schemas.microsoft.com/office/powerpoint/2010/main" val="165244556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38</a:t>
            </a:fld>
            <a:endParaRPr lang="en-GB" dirty="0"/>
          </a:p>
        </p:txBody>
      </p:sp>
    </p:spTree>
    <p:extLst>
      <p:ext uri="{BB962C8B-B14F-4D97-AF65-F5344CB8AC3E}">
        <p14:creationId xmlns:p14="http://schemas.microsoft.com/office/powerpoint/2010/main" val="22713256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39</a:t>
            </a:fld>
            <a:endParaRPr lang="en-GB" dirty="0"/>
          </a:p>
        </p:txBody>
      </p:sp>
    </p:spTree>
    <p:extLst>
      <p:ext uri="{BB962C8B-B14F-4D97-AF65-F5344CB8AC3E}">
        <p14:creationId xmlns:p14="http://schemas.microsoft.com/office/powerpoint/2010/main" val="66911107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40</a:t>
            </a:fld>
            <a:endParaRPr lang="en-GB" dirty="0"/>
          </a:p>
        </p:txBody>
      </p:sp>
    </p:spTree>
    <p:extLst>
      <p:ext uri="{BB962C8B-B14F-4D97-AF65-F5344CB8AC3E}">
        <p14:creationId xmlns:p14="http://schemas.microsoft.com/office/powerpoint/2010/main" val="350517153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Company response is from factual accuracy check.</a:t>
            </a:r>
          </a:p>
        </p:txBody>
      </p:sp>
      <p:sp>
        <p:nvSpPr>
          <p:cNvPr id="4" name="Slide Number Placeholder 3"/>
          <p:cNvSpPr>
            <a:spLocks noGrp="1"/>
          </p:cNvSpPr>
          <p:nvPr>
            <p:ph type="sldNum" sz="quarter" idx="5"/>
          </p:nvPr>
        </p:nvSpPr>
        <p:spPr/>
        <p:txBody>
          <a:bodyPr/>
          <a:lstStyle/>
          <a:p>
            <a:fld id="{49DD4D23-C98A-435E-AE88-9061F8349B02}" type="slidenum">
              <a:rPr lang="en-GB" smtClean="0"/>
              <a:pPr/>
              <a:t>42</a:t>
            </a:fld>
            <a:endParaRPr lang="en-GB" dirty="0"/>
          </a:p>
        </p:txBody>
      </p:sp>
    </p:spTree>
    <p:extLst>
      <p:ext uri="{BB962C8B-B14F-4D97-AF65-F5344CB8AC3E}">
        <p14:creationId xmlns:p14="http://schemas.microsoft.com/office/powerpoint/2010/main" val="319464687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49</a:t>
            </a:fld>
            <a:endParaRPr lang="en-GB" dirty="0"/>
          </a:p>
        </p:txBody>
      </p:sp>
    </p:spTree>
    <p:extLst>
      <p:ext uri="{BB962C8B-B14F-4D97-AF65-F5344CB8AC3E}">
        <p14:creationId xmlns:p14="http://schemas.microsoft.com/office/powerpoint/2010/main" val="22248124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4</a:t>
            </a:fld>
            <a:endParaRPr lang="en-GB" dirty="0"/>
          </a:p>
        </p:txBody>
      </p:sp>
    </p:spTree>
    <p:extLst>
      <p:ext uri="{BB962C8B-B14F-4D97-AF65-F5344CB8AC3E}">
        <p14:creationId xmlns:p14="http://schemas.microsoft.com/office/powerpoint/2010/main" val="1589178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5</a:t>
            </a:fld>
            <a:endParaRPr lang="en-GB" dirty="0"/>
          </a:p>
        </p:txBody>
      </p:sp>
    </p:spTree>
    <p:extLst>
      <p:ext uri="{BB962C8B-B14F-4D97-AF65-F5344CB8AC3E}">
        <p14:creationId xmlns:p14="http://schemas.microsoft.com/office/powerpoint/2010/main" val="38798417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dirty="0">
                <a:solidFill>
                  <a:srgbClr val="FF0000"/>
                </a:solidFill>
              </a:rPr>
              <a:t>Stiripentol is licensed to be used with clobazam and </a:t>
            </a:r>
            <a:r>
              <a:rPr lang="en-GB" b="0" dirty="0" err="1">
                <a:solidFill>
                  <a:srgbClr val="FF0000"/>
                </a:solidFill>
              </a:rPr>
              <a:t>valporate</a:t>
            </a:r>
            <a:r>
              <a:rPr lang="en-GB" b="0" dirty="0">
                <a:solidFill>
                  <a:srgbClr val="FF0000"/>
                </a:solidFill>
              </a:rPr>
              <a:t>, cannot be used independently; In practice, </a:t>
            </a:r>
            <a:r>
              <a:rPr lang="en-GB" b="0" dirty="0" err="1">
                <a:solidFill>
                  <a:srgbClr val="FF0000"/>
                </a:solidFill>
              </a:rPr>
              <a:t>stripentol</a:t>
            </a:r>
            <a:r>
              <a:rPr lang="en-GB" b="0" dirty="0">
                <a:solidFill>
                  <a:srgbClr val="FF0000"/>
                </a:solidFill>
              </a:rPr>
              <a:t> alone could be added to valproate; (clinical expert) </a:t>
            </a:r>
          </a:p>
          <a:p>
            <a:endParaRPr lang="en-GB" b="0" dirty="0">
              <a:solidFill>
                <a:srgbClr val="FF0000"/>
              </a:solidFill>
            </a:endParaRPr>
          </a:p>
          <a:p>
            <a:pPr marL="0" marR="0" lvl="0" indent="0" algn="l" defTabSz="1043056" rtl="0" eaLnBrk="1" fontAlgn="auto" latinLnBrk="0" hangingPunct="1">
              <a:lnSpc>
                <a:spcPct val="100000"/>
              </a:lnSpc>
              <a:spcBef>
                <a:spcPts val="0"/>
              </a:spcBef>
              <a:spcAft>
                <a:spcPts val="450"/>
              </a:spcAft>
              <a:buClrTx/>
              <a:buSzTx/>
              <a:buFontTx/>
              <a:buNone/>
              <a:tabLst/>
              <a:defRPr/>
            </a:pPr>
            <a:r>
              <a:rPr lang="en-GB" b="0" dirty="0">
                <a:solidFill>
                  <a:srgbClr val="FF0000"/>
                </a:solidFill>
              </a:rPr>
              <a:t>BNF: stiripentol,  a</a:t>
            </a:r>
            <a:r>
              <a:rPr lang="en-GB" b="0" i="0" dirty="0">
                <a:solidFill>
                  <a:srgbClr val="FF0000"/>
                </a:solidFill>
                <a:effectLst/>
                <a:latin typeface="Lato" panose="020F0502020204030203" pitchFamily="34" charset="0"/>
              </a:rPr>
              <a:t>djunctive therapy for Dravet syndrome in combination with clobazam and valproate (under expert supervision);</a:t>
            </a:r>
          </a:p>
          <a:p>
            <a:pPr marL="0" marR="0" lvl="0" indent="0" algn="l" defTabSz="1043056" rtl="0" eaLnBrk="1" fontAlgn="auto" latinLnBrk="0" hangingPunct="1">
              <a:lnSpc>
                <a:spcPct val="100000"/>
              </a:lnSpc>
              <a:spcBef>
                <a:spcPts val="0"/>
              </a:spcBef>
              <a:spcAft>
                <a:spcPts val="450"/>
              </a:spcAft>
              <a:buClrTx/>
              <a:buSzTx/>
              <a:buFontTx/>
              <a:buNone/>
              <a:tabLst/>
              <a:defRPr/>
            </a:pPr>
            <a:endParaRPr lang="en-GB" b="0" i="0" dirty="0">
              <a:solidFill>
                <a:srgbClr val="FF0000"/>
              </a:solidFill>
              <a:effectLst/>
              <a:latin typeface="Lato" panose="020F0502020204030203" pitchFamily="34" charset="0"/>
            </a:endParaRPr>
          </a:p>
          <a:p>
            <a:pPr marL="0" marR="0" lvl="0" indent="0" algn="l" defTabSz="1043056" rtl="0" eaLnBrk="1" fontAlgn="auto" latinLnBrk="0" hangingPunct="1">
              <a:lnSpc>
                <a:spcPct val="100000"/>
              </a:lnSpc>
              <a:spcBef>
                <a:spcPts val="0"/>
              </a:spcBef>
              <a:spcAft>
                <a:spcPts val="450"/>
              </a:spcAft>
              <a:buClrTx/>
              <a:buSzTx/>
              <a:buFontTx/>
              <a:buNone/>
              <a:tabLst/>
              <a:defRPr/>
            </a:pPr>
            <a:r>
              <a:rPr lang="en-GB" dirty="0"/>
              <a:t>CG137:  if first-line treatments in children, young people and adults with Dravet syndrome  ineffective or not tolerated,  consider clobazam or stiripentol as adjunctive treatment</a:t>
            </a:r>
            <a:endParaRPr lang="en-GB" b="0" i="0" dirty="0">
              <a:solidFill>
                <a:srgbClr val="FF0000"/>
              </a:solidFill>
              <a:effectLst/>
              <a:latin typeface="Lato" panose="020F0502020204030203" pitchFamily="34" charset="0"/>
            </a:endParaRPr>
          </a:p>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6</a:t>
            </a:fld>
            <a:endParaRPr lang="en-GB" dirty="0"/>
          </a:p>
        </p:txBody>
      </p:sp>
    </p:spTree>
    <p:extLst>
      <p:ext uri="{BB962C8B-B14F-4D97-AF65-F5344CB8AC3E}">
        <p14:creationId xmlns:p14="http://schemas.microsoft.com/office/powerpoint/2010/main" val="17858749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8</a:t>
            </a:fld>
            <a:endParaRPr lang="en-GB" dirty="0"/>
          </a:p>
        </p:txBody>
      </p:sp>
    </p:spTree>
    <p:extLst>
      <p:ext uri="{BB962C8B-B14F-4D97-AF65-F5344CB8AC3E}">
        <p14:creationId xmlns:p14="http://schemas.microsoft.com/office/powerpoint/2010/main" val="27726120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9</a:t>
            </a:fld>
            <a:endParaRPr lang="en-GB" dirty="0"/>
          </a:p>
        </p:txBody>
      </p:sp>
    </p:spTree>
    <p:extLst>
      <p:ext uri="{BB962C8B-B14F-4D97-AF65-F5344CB8AC3E}">
        <p14:creationId xmlns:p14="http://schemas.microsoft.com/office/powerpoint/2010/main" val="21047023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DD4D23-C98A-435E-AE88-9061F8349B02}" type="slidenum">
              <a:rPr lang="en-GB" smtClean="0"/>
              <a:pPr/>
              <a:t>10</a:t>
            </a:fld>
            <a:endParaRPr lang="en-GB" dirty="0"/>
          </a:p>
        </p:txBody>
      </p:sp>
    </p:spTree>
    <p:extLst>
      <p:ext uri="{BB962C8B-B14F-4D97-AF65-F5344CB8AC3E}">
        <p14:creationId xmlns:p14="http://schemas.microsoft.com/office/powerpoint/2010/main" val="1561285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08000" y="3670195"/>
            <a:ext cx="9383395" cy="702589"/>
          </a:xfrm>
        </p:spPr>
        <p:txBody>
          <a:bodyPr/>
          <a:lstStyle>
            <a:lvl1pPr algn="l">
              <a:lnSpc>
                <a:spcPts val="5600"/>
              </a:lnSpc>
              <a:defRPr sz="4800" b="1"/>
            </a:lvl1pPr>
          </a:lstStyle>
          <a:p>
            <a:r>
              <a:rPr lang="en-US"/>
              <a:t>Click to edit Master title style</a:t>
            </a:r>
            <a:endParaRPr lang="en-GB" dirty="0"/>
          </a:p>
        </p:txBody>
      </p:sp>
      <p:sp>
        <p:nvSpPr>
          <p:cNvPr id="3" name="Subtitle 2"/>
          <p:cNvSpPr>
            <a:spLocks noGrp="1"/>
          </p:cNvSpPr>
          <p:nvPr>
            <p:ph type="subTitle" idx="1"/>
          </p:nvPr>
        </p:nvSpPr>
        <p:spPr>
          <a:xfrm>
            <a:off x="508000" y="4392907"/>
            <a:ext cx="7781290" cy="819150"/>
          </a:xfrm>
        </p:spPr>
        <p:txBody>
          <a:bodyPr/>
          <a:lstStyle>
            <a:lvl1pPr marL="0" indent="0" algn="l">
              <a:lnSpc>
                <a:spcPts val="4600"/>
              </a:lnSpc>
              <a:spcBef>
                <a:spcPts val="0"/>
              </a:spcBef>
              <a:buNone/>
              <a:defRPr sz="3600">
                <a:solidFill>
                  <a:schemeClr val="bg2"/>
                </a:solidFill>
                <a:latin typeface="Arial" panose="020B0604020202020204" pitchFamily="34" charset="0"/>
                <a:ea typeface="Lato Light" panose="020F0502020204030203" pitchFamily="34" charset="0"/>
                <a:cs typeface="Arial" panose="020B0604020202020204" pitchFamily="34" charset="0"/>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lang="en-US"/>
              <a:t>Click to edit Master subtitle style</a:t>
            </a:r>
            <a:endParaRPr lang="en-GB"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70875" y="369240"/>
            <a:ext cx="3412800" cy="662083"/>
          </a:xfrm>
          <a:prstGeom prst="rect">
            <a:avLst/>
          </a:prstGeom>
        </p:spPr>
      </p:pic>
      <p:sp>
        <p:nvSpPr>
          <p:cNvPr id="8" name="TextBox 7"/>
          <p:cNvSpPr txBox="1"/>
          <p:nvPr userDrawn="1"/>
        </p:nvSpPr>
        <p:spPr>
          <a:xfrm>
            <a:off x="532522" y="6872289"/>
            <a:ext cx="9358873" cy="430887"/>
          </a:xfrm>
          <a:prstGeom prst="rect">
            <a:avLst/>
          </a:prstGeom>
          <a:noFill/>
        </p:spPr>
        <p:txBody>
          <a:bodyPr wrap="square" lIns="0" tIns="0" rIns="0" bIns="0" rtlCol="0">
            <a:spAutoFit/>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400" spc="0" baseline="0" dirty="0">
                <a:solidFill>
                  <a:srgbClr val="757474"/>
                </a:solidFill>
                <a:latin typeface="Arial" panose="020B0604020202020204" pitchFamily="34" charset="0"/>
                <a:cs typeface="Arial" panose="020B0604020202020204" pitchFamily="34" charset="0"/>
              </a:rPr>
              <a:t>© NICE 2020. All rights reserved. Subject to notice of rights. The content in this publication is owned by multiple parties and may not be re-used without the permission of the relevant copyright owner. </a:t>
            </a:r>
            <a:endParaRPr lang="en-US" sz="1400" spc="0" baseline="0" dirty="0">
              <a:solidFill>
                <a:srgbClr val="757474"/>
              </a:solidFill>
              <a:latin typeface="Arial" panose="020B0604020202020204" pitchFamily="34" charset="0"/>
              <a:cs typeface="Arial" panose="020B0604020202020204" pitchFamily="34" charset="0"/>
            </a:endParaRPr>
          </a:p>
        </p:txBody>
      </p:sp>
      <p:sp>
        <p:nvSpPr>
          <p:cNvPr id="10" name="Text Placeholder 9"/>
          <p:cNvSpPr>
            <a:spLocks noGrp="1"/>
          </p:cNvSpPr>
          <p:nvPr>
            <p:ph type="body" sz="quarter" idx="13"/>
          </p:nvPr>
        </p:nvSpPr>
        <p:spPr>
          <a:xfrm>
            <a:off x="498277" y="2941409"/>
            <a:ext cx="8271760" cy="697044"/>
          </a:xfrm>
        </p:spPr>
        <p:txBody>
          <a:bodyPr/>
          <a:lstStyle>
            <a:lvl1pPr marL="0" indent="0">
              <a:lnSpc>
                <a:spcPts val="5600"/>
              </a:lnSpc>
              <a:defRPr sz="4800">
                <a:solidFill>
                  <a:schemeClr val="bg2"/>
                </a:solidFill>
                <a:latin typeface="Arial" panose="020B0604020202020204" pitchFamily="34" charset="0"/>
                <a:ea typeface="Lato Light" panose="020F0502020204030203" pitchFamily="34" charset="0"/>
                <a:cs typeface="Arial" panose="020B0604020202020204" pitchFamily="34" charset="0"/>
              </a:defRPr>
            </a:lvl1pPr>
          </a:lstStyle>
          <a:p>
            <a:pPr lvl="0"/>
            <a:r>
              <a:rPr lang="en-US"/>
              <a:t>Click to edit Master text styles</a:t>
            </a:r>
          </a:p>
        </p:txBody>
      </p:sp>
    </p:spTree>
    <p:extLst>
      <p:ext uri="{BB962C8B-B14F-4D97-AF65-F5344CB8AC3E}">
        <p14:creationId xmlns:p14="http://schemas.microsoft.com/office/powerpoint/2010/main" val="3533279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DBE135E-2566-4748-853C-8A3B78F0FB00}" type="slidenum">
              <a:rPr lang="en-GB" smtClean="0"/>
              <a:t>‹#›</a:t>
            </a:fld>
            <a:endParaRPr lang="en-GB" dirty="0"/>
          </a:p>
        </p:txBody>
      </p:sp>
      <p:sp>
        <p:nvSpPr>
          <p:cNvPr id="5" name="Text Placeholder 4"/>
          <p:cNvSpPr>
            <a:spLocks noGrp="1"/>
          </p:cNvSpPr>
          <p:nvPr>
            <p:ph type="body" sz="quarter" idx="13"/>
          </p:nvPr>
        </p:nvSpPr>
        <p:spPr>
          <a:xfrm>
            <a:off x="508000" y="2893102"/>
            <a:ext cx="8980488" cy="1469036"/>
          </a:xfrm>
        </p:spPr>
        <p:txBody>
          <a:bodyPr anchor="b" anchorCtr="0"/>
          <a:lstStyle>
            <a:lvl1pPr>
              <a:lnSpc>
                <a:spcPts val="5600"/>
              </a:lnSpc>
              <a:spcBef>
                <a:spcPts val="0"/>
              </a:spcBef>
              <a:defRPr sz="4800" b="1">
                <a:solidFill>
                  <a:schemeClr val="bg2"/>
                </a:solidFill>
                <a:latin typeface="Arial" panose="020B0604020202020204" pitchFamily="34" charset="0"/>
                <a:cs typeface="Arial" panose="020B0604020202020204" pitchFamily="34"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
        <p:nvSpPr>
          <p:cNvPr id="6" name="Text Placeholder 5"/>
          <p:cNvSpPr>
            <a:spLocks noGrp="1"/>
          </p:cNvSpPr>
          <p:nvPr>
            <p:ph type="body" sz="quarter" idx="14"/>
          </p:nvPr>
        </p:nvSpPr>
        <p:spPr>
          <a:xfrm>
            <a:off x="508000" y="4359981"/>
            <a:ext cx="9010754" cy="689677"/>
          </a:xfrm>
        </p:spPr>
        <p:txBody>
          <a:bodyPr/>
          <a:lstStyle>
            <a:lvl1pPr>
              <a:lnSpc>
                <a:spcPts val="4600"/>
              </a:lnSpc>
              <a:spcBef>
                <a:spcPts val="0"/>
              </a:spcBef>
              <a:defRPr sz="3600">
                <a:solidFill>
                  <a:schemeClr val="bg2"/>
                </a:solidFill>
                <a:latin typeface="Arial" panose="020B0604020202020204" pitchFamily="34" charset="0"/>
                <a:ea typeface="Lato Light" panose="020F0502020204030203" pitchFamily="34" charset="0"/>
                <a:cs typeface="Arial" panose="020B0604020202020204" pitchFamily="34" charset="0"/>
              </a:defRPr>
            </a:lvl1pPr>
          </a:lstStyle>
          <a:p>
            <a:pPr lvl="0"/>
            <a:r>
              <a:rPr lang="en-US"/>
              <a:t>Click to edit Master text styles</a:t>
            </a:r>
          </a:p>
        </p:txBody>
      </p:sp>
    </p:spTree>
    <p:extLst>
      <p:ext uri="{BB962C8B-B14F-4D97-AF65-F5344CB8AC3E}">
        <p14:creationId xmlns:p14="http://schemas.microsoft.com/office/powerpoint/2010/main" val="3452789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arge Statement or Quote">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DBE135E-2566-4748-853C-8A3B78F0FB00}" type="slidenum">
              <a:rPr lang="en-GB" smtClean="0"/>
              <a:t>‹#›</a:t>
            </a:fld>
            <a:endParaRPr lang="en-GB" dirty="0"/>
          </a:p>
        </p:txBody>
      </p:sp>
      <p:sp>
        <p:nvSpPr>
          <p:cNvPr id="5" name="Text Placeholder 4"/>
          <p:cNvSpPr>
            <a:spLocks noGrp="1"/>
          </p:cNvSpPr>
          <p:nvPr>
            <p:ph type="body" sz="quarter" idx="13"/>
          </p:nvPr>
        </p:nvSpPr>
        <p:spPr>
          <a:xfrm>
            <a:off x="508000" y="1295400"/>
            <a:ext cx="7734300" cy="4946650"/>
          </a:xfrm>
        </p:spPr>
        <p:txBody>
          <a:bodyPr/>
          <a:lstStyle>
            <a:lvl1pPr>
              <a:lnSpc>
                <a:spcPts val="4200"/>
              </a:lnSpc>
              <a:spcBef>
                <a:spcPts val="1134"/>
              </a:spcBef>
              <a:defRPr sz="3600" b="1">
                <a:solidFill>
                  <a:schemeClr val="bg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3447362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Heading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marL="237600">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sz="quarter" idx="12"/>
          </p:nvPr>
        </p:nvSpPr>
        <p:spPr/>
        <p:txBody>
          <a:bodyPr/>
          <a:lstStyle/>
          <a:p>
            <a:fld id="{DDBE135E-2566-4748-853C-8A3B78F0FB00}" type="slidenum">
              <a:rPr lang="en-GB" smtClean="0"/>
              <a:t>‹#›</a:t>
            </a:fld>
            <a:endParaRPr lang="en-GB" dirty="0"/>
          </a:p>
        </p:txBody>
      </p:sp>
    </p:spTree>
    <p:extLst>
      <p:ext uri="{BB962C8B-B14F-4D97-AF65-F5344CB8AC3E}">
        <p14:creationId xmlns:p14="http://schemas.microsoft.com/office/powerpoint/2010/main" val="4121083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Heading and 2 Column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46400" y="1306800"/>
            <a:ext cx="7197725" cy="1106189"/>
          </a:xfrm>
        </p:spPr>
        <p:txBody>
          <a:bodyPr anchor="t" anchorCtr="0"/>
          <a:lstStyle/>
          <a:p>
            <a:r>
              <a:rPr lang="en-US"/>
              <a:t>Click to edit Master title style</a:t>
            </a:r>
            <a:endParaRPr lang="en-GB"/>
          </a:p>
        </p:txBody>
      </p:sp>
      <p:sp>
        <p:nvSpPr>
          <p:cNvPr id="3" name="Content Placeholder 2"/>
          <p:cNvSpPr>
            <a:spLocks noGrp="1"/>
          </p:cNvSpPr>
          <p:nvPr>
            <p:ph idx="1"/>
          </p:nvPr>
        </p:nvSpPr>
        <p:spPr>
          <a:xfrm>
            <a:off x="1110812" y="2701823"/>
            <a:ext cx="8618976" cy="3756127"/>
          </a:xfrm>
        </p:spPr>
        <p:txBody>
          <a:bodyPr numCol="2" spcCol="162000"/>
          <a:lstStyle>
            <a:lvl1pPr marL="237600">
              <a:lnSpc>
                <a:spcPts val="2400"/>
              </a:lnSpc>
              <a:spcBef>
                <a:spcPts val="850"/>
              </a:spcBef>
              <a:defRPr sz="2000">
                <a:solidFill>
                  <a:schemeClr val="tx1"/>
                </a:solidFill>
                <a:latin typeface="Arial" panose="020B0604020202020204" pitchFamily="34" charset="0"/>
                <a:cs typeface="Arial" panose="020B0604020202020204" pitchFamily="34" charset="0"/>
              </a:defRPr>
            </a:lvl1pPr>
            <a:lvl2pPr>
              <a:lnSpc>
                <a:spcPts val="2400"/>
              </a:lnSpc>
              <a:spcBef>
                <a:spcPts val="567"/>
              </a:spcBef>
              <a:buClr>
                <a:schemeClr val="tx1"/>
              </a:buClr>
              <a:defRPr sz="2000">
                <a:solidFill>
                  <a:schemeClr val="tx1"/>
                </a:solidFill>
              </a:defRPr>
            </a:lvl2pPr>
            <a:lvl3pPr>
              <a:lnSpc>
                <a:spcPts val="2400"/>
              </a:lnSpc>
              <a:defRPr sz="2000">
                <a:solidFill>
                  <a:schemeClr val="bg1"/>
                </a:solidFill>
              </a:defRPr>
            </a:lvl3pPr>
            <a:lvl4pPr>
              <a:lnSpc>
                <a:spcPts val="2400"/>
              </a:lnSpc>
              <a:defRPr sz="2000">
                <a:solidFill>
                  <a:schemeClr val="bg1"/>
                </a:solidFill>
              </a:defRPr>
            </a:lvl4pPr>
            <a:lvl5pPr>
              <a:lnSpc>
                <a:spcPts val="2400"/>
              </a:lnSpc>
              <a:defRPr sz="2000">
                <a:solidFill>
                  <a:schemeClr val="bg1"/>
                </a:solidFill>
              </a:defRPr>
            </a:lvl5pPr>
          </a:lstStyle>
          <a:p>
            <a:pPr lvl="0"/>
            <a:r>
              <a:rPr lang="en-US"/>
              <a:t>Click to edit Master text styles</a:t>
            </a:r>
          </a:p>
          <a:p>
            <a:pPr lvl="1"/>
            <a:r>
              <a:rPr lang="en-US"/>
              <a:t>Second level</a:t>
            </a:r>
          </a:p>
        </p:txBody>
      </p:sp>
      <p:sp>
        <p:nvSpPr>
          <p:cNvPr id="6" name="Slide Number Placeholder 5"/>
          <p:cNvSpPr>
            <a:spLocks noGrp="1"/>
          </p:cNvSpPr>
          <p:nvPr>
            <p:ph type="sldNum" sz="quarter" idx="12"/>
          </p:nvPr>
        </p:nvSpPr>
        <p:spPr/>
        <p:txBody>
          <a:bodyPr/>
          <a:lstStyle/>
          <a:p>
            <a:fld id="{DDBE135E-2566-4748-853C-8A3B78F0FB00}" type="slidenum">
              <a:rPr lang="en-GB" smtClean="0"/>
              <a:t>‹#›</a:t>
            </a:fld>
            <a:endParaRPr lang="en-GB" dirty="0"/>
          </a:p>
        </p:txBody>
      </p:sp>
    </p:spTree>
    <p:extLst>
      <p:ext uri="{BB962C8B-B14F-4D97-AF65-F5344CB8AC3E}">
        <p14:creationId xmlns:p14="http://schemas.microsoft.com/office/powerpoint/2010/main" val="3545709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000" y="453699"/>
            <a:ext cx="9669780" cy="765501"/>
          </a:xfrm>
        </p:spPr>
        <p:txBody>
          <a:bodyPr anchor="t" anchorCtr="0"/>
          <a:lstStyle>
            <a:lvl1pPr>
              <a:defRPr b="1">
                <a:solidFill>
                  <a:schemeClr val="bg2"/>
                </a:solidFill>
              </a:defRPr>
            </a:lvl1pPr>
          </a:lstStyle>
          <a:p>
            <a:r>
              <a:rPr lang="en-US"/>
              <a:t>Click to edit Master title style</a:t>
            </a:r>
            <a:endParaRPr lang="en-GB" dirty="0"/>
          </a:p>
        </p:txBody>
      </p:sp>
      <p:sp>
        <p:nvSpPr>
          <p:cNvPr id="5" name="Slide Number Placeholder 4"/>
          <p:cNvSpPr>
            <a:spLocks noGrp="1"/>
          </p:cNvSpPr>
          <p:nvPr>
            <p:ph type="sldNum" sz="quarter" idx="12"/>
          </p:nvPr>
        </p:nvSpPr>
        <p:spPr/>
        <p:txBody>
          <a:bodyPr/>
          <a:lstStyle/>
          <a:p>
            <a:fld id="{DDBE135E-2566-4748-853C-8A3B78F0FB00}" type="slidenum">
              <a:rPr lang="en-GB" smtClean="0"/>
              <a:t>‹#›</a:t>
            </a:fld>
            <a:endParaRPr lang="en-GB" dirty="0"/>
          </a:p>
        </p:txBody>
      </p:sp>
      <p:sp>
        <p:nvSpPr>
          <p:cNvPr id="6" name="Content Placeholder 5"/>
          <p:cNvSpPr>
            <a:spLocks noGrp="1"/>
          </p:cNvSpPr>
          <p:nvPr>
            <p:ph sz="quarter" idx="10"/>
          </p:nvPr>
        </p:nvSpPr>
        <p:spPr>
          <a:xfrm>
            <a:off x="508000" y="1296954"/>
            <a:ext cx="9669780" cy="5444103"/>
          </a:xfrm>
        </p:spPr>
        <p:txBody>
          <a:bodyPr/>
          <a:lstStyle>
            <a:lvl1pPr marL="347663" indent="-3429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316840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onfidential informa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000" y="453699"/>
            <a:ext cx="9669780" cy="765501"/>
          </a:xfrm>
        </p:spPr>
        <p:txBody>
          <a:bodyPr anchor="t" anchorCtr="0"/>
          <a:lstStyle>
            <a:lvl1pPr>
              <a:defRPr b="1">
                <a:solidFill>
                  <a:schemeClr val="bg2"/>
                </a:solidFill>
              </a:defRPr>
            </a:lvl1pPr>
          </a:lstStyle>
          <a:p>
            <a:r>
              <a:rPr lang="en-US"/>
              <a:t>Click to edit Master title style</a:t>
            </a:r>
            <a:endParaRPr lang="en-GB" dirty="0"/>
          </a:p>
        </p:txBody>
      </p:sp>
      <p:sp>
        <p:nvSpPr>
          <p:cNvPr id="5" name="Slide Number Placeholder 4"/>
          <p:cNvSpPr>
            <a:spLocks noGrp="1"/>
          </p:cNvSpPr>
          <p:nvPr>
            <p:ph type="sldNum" sz="quarter" idx="12"/>
          </p:nvPr>
        </p:nvSpPr>
        <p:spPr/>
        <p:txBody>
          <a:bodyPr/>
          <a:lstStyle/>
          <a:p>
            <a:fld id="{DDBE135E-2566-4748-853C-8A3B78F0FB00}" type="slidenum">
              <a:rPr lang="en-GB" smtClean="0"/>
              <a:t>‹#›</a:t>
            </a:fld>
            <a:endParaRPr lang="en-GB" dirty="0"/>
          </a:p>
        </p:txBody>
      </p:sp>
      <p:sp>
        <p:nvSpPr>
          <p:cNvPr id="6" name="Content Placeholder 5"/>
          <p:cNvSpPr>
            <a:spLocks noGrp="1"/>
          </p:cNvSpPr>
          <p:nvPr>
            <p:ph sz="quarter" idx="10"/>
          </p:nvPr>
        </p:nvSpPr>
        <p:spPr>
          <a:xfrm>
            <a:off x="508000" y="1296954"/>
            <a:ext cx="9669780" cy="5444103"/>
          </a:xfrm>
        </p:spPr>
        <p:txBody>
          <a:bodyPr/>
          <a:lstStyle>
            <a:lvl1pPr marL="347663" indent="-3429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Box 6"/>
          <p:cNvSpPr txBox="1"/>
          <p:nvPr userDrawn="1"/>
        </p:nvSpPr>
        <p:spPr>
          <a:xfrm>
            <a:off x="4525198" y="0"/>
            <a:ext cx="1653017" cy="329962"/>
          </a:xfrm>
          <a:prstGeom prst="rect">
            <a:avLst/>
          </a:prstGeom>
          <a:solidFill>
            <a:schemeClr val="bg2"/>
          </a:solidFill>
        </p:spPr>
        <p:txBody>
          <a:bodyPr wrap="none" rtlCol="0">
            <a:spAutoFit/>
          </a:bodyPr>
          <a:lstStyle/>
          <a:p>
            <a:r>
              <a:rPr lang="en-GB" sz="1544" b="1" dirty="0">
                <a:solidFill>
                  <a:schemeClr val="bg1"/>
                </a:solidFill>
                <a:latin typeface="Arial" panose="020B0604020202020204" pitchFamily="34" charset="0"/>
                <a:cs typeface="Arial" panose="020B0604020202020204" pitchFamily="34" charset="0"/>
              </a:rPr>
              <a:t>CONFIDENTIAL</a:t>
            </a:r>
          </a:p>
        </p:txBody>
      </p:sp>
    </p:spTree>
    <p:extLst>
      <p:ext uri="{BB962C8B-B14F-4D97-AF65-F5344CB8AC3E}">
        <p14:creationId xmlns:p14="http://schemas.microsoft.com/office/powerpoint/2010/main" val="2222880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amp; graphic">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000" y="453699"/>
            <a:ext cx="9669780" cy="765501"/>
          </a:xfrm>
        </p:spPr>
        <p:txBody>
          <a:bodyPr anchor="t" anchorCtr="0"/>
          <a:lstStyle>
            <a:lvl1pPr>
              <a:defRPr b="1">
                <a:solidFill>
                  <a:schemeClr val="bg2"/>
                </a:solidFill>
              </a:defRPr>
            </a:lvl1pPr>
          </a:lstStyle>
          <a:p>
            <a:r>
              <a:rPr lang="en-US"/>
              <a:t>Click to edit Master title style</a:t>
            </a:r>
            <a:endParaRPr lang="en-GB" dirty="0"/>
          </a:p>
        </p:txBody>
      </p:sp>
      <p:sp>
        <p:nvSpPr>
          <p:cNvPr id="5" name="Slide Number Placeholder 4"/>
          <p:cNvSpPr>
            <a:spLocks noGrp="1"/>
          </p:cNvSpPr>
          <p:nvPr>
            <p:ph type="sldNum" sz="quarter" idx="12"/>
          </p:nvPr>
        </p:nvSpPr>
        <p:spPr/>
        <p:txBody>
          <a:bodyPr/>
          <a:lstStyle/>
          <a:p>
            <a:fld id="{DDBE135E-2566-4748-853C-8A3B78F0FB00}" type="slidenum">
              <a:rPr lang="en-GB" smtClean="0"/>
              <a:t>‹#›</a:t>
            </a:fld>
            <a:endParaRPr lang="en-GB" dirty="0"/>
          </a:p>
        </p:txBody>
      </p:sp>
      <p:sp>
        <p:nvSpPr>
          <p:cNvPr id="6" name="Content Placeholder 5"/>
          <p:cNvSpPr>
            <a:spLocks noGrp="1"/>
          </p:cNvSpPr>
          <p:nvPr>
            <p:ph sz="quarter" idx="10"/>
          </p:nvPr>
        </p:nvSpPr>
        <p:spPr>
          <a:xfrm>
            <a:off x="508000" y="1296954"/>
            <a:ext cx="4759325" cy="5444103"/>
          </a:xfrm>
        </p:spPr>
        <p:txBody>
          <a:bodyPr/>
          <a:lstStyle>
            <a:lvl1pPr marL="347663" indent="-342900">
              <a:buFont typeface="Arial" panose="020B0604020202020204" pitchFamily="34" charset="0"/>
              <a:buChar char="•"/>
              <a:defRPr>
                <a:latin typeface="Lato" panose="020F0502020204030203" pitchFamily="34" charset="0"/>
                <a:ea typeface="Lato" panose="020F0502020204030203" pitchFamily="34" charset="0"/>
                <a:cs typeface="Lato" panose="020F0502020204030203" pitchFamily="34" charset="0"/>
              </a:defRPr>
            </a:lvl1pPr>
            <a:lvl2pPr>
              <a:defRPr>
                <a:latin typeface="Lato" panose="020F0502020204030203" pitchFamily="34" charset="0"/>
                <a:ea typeface="Lato" panose="020F0502020204030203" pitchFamily="34" charset="0"/>
                <a:cs typeface="Lato" panose="020F0502020204030203" pitchFamily="34" charset="0"/>
              </a:defRPr>
            </a:lvl2pPr>
            <a:lvl3pPr>
              <a:defRPr>
                <a:latin typeface="Lato" panose="020F0502020204030203" pitchFamily="34" charset="0"/>
                <a:ea typeface="Lato" panose="020F0502020204030203" pitchFamily="34" charset="0"/>
                <a:cs typeface="Lato" panose="020F0502020204030203" pitchFamily="34" charset="0"/>
              </a:defRPr>
            </a:lvl3pPr>
            <a:lvl4pPr>
              <a:defRPr>
                <a:latin typeface="Lato" panose="020F0502020204030203" pitchFamily="34" charset="0"/>
                <a:ea typeface="Lato" panose="020F0502020204030203" pitchFamily="34" charset="0"/>
                <a:cs typeface="Lato" panose="020F0502020204030203" pitchFamily="34" charset="0"/>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Content Placeholder 10"/>
          <p:cNvSpPr>
            <a:spLocks noGrp="1"/>
          </p:cNvSpPr>
          <p:nvPr>
            <p:ph sz="quarter" idx="11" hasCustomPrompt="1"/>
          </p:nvPr>
        </p:nvSpPr>
        <p:spPr>
          <a:xfrm>
            <a:off x="5447989" y="1315616"/>
            <a:ext cx="4729791" cy="5425441"/>
          </a:xfrm>
        </p:spPr>
        <p:txBody>
          <a:bodyPr/>
          <a:lstStyle>
            <a:lvl1pPr marL="0" indent="0">
              <a:buNone/>
              <a:defRPr sz="2400">
                <a:latin typeface="Arial" panose="020B0604020202020204" pitchFamily="34" charset="0"/>
                <a:cs typeface="Arial" panose="020B0604020202020204" pitchFamily="34" charset="0"/>
              </a:defRPr>
            </a:lvl1pPr>
          </a:lstStyle>
          <a:p>
            <a:pPr lvl="0"/>
            <a:r>
              <a:rPr lang="en-GB" dirty="0"/>
              <a:t>Placeholder for image/chart</a:t>
            </a:r>
          </a:p>
          <a:p>
            <a:pPr lvl="0"/>
            <a:r>
              <a:rPr lang="en-GB" dirty="0"/>
              <a:t>(click icons below)</a:t>
            </a:r>
          </a:p>
        </p:txBody>
      </p:sp>
    </p:spTree>
    <p:extLst>
      <p:ext uri="{BB962C8B-B14F-4D97-AF65-F5344CB8AC3E}">
        <p14:creationId xmlns:p14="http://schemas.microsoft.com/office/powerpoint/2010/main" val="2630328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amp; graphic with confidential informa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000" y="453699"/>
            <a:ext cx="9669780" cy="765501"/>
          </a:xfrm>
        </p:spPr>
        <p:txBody>
          <a:bodyPr anchor="t" anchorCtr="0"/>
          <a:lstStyle>
            <a:lvl1pPr>
              <a:defRPr b="1">
                <a:solidFill>
                  <a:schemeClr val="bg2"/>
                </a:solidFill>
              </a:defRPr>
            </a:lvl1pPr>
          </a:lstStyle>
          <a:p>
            <a:r>
              <a:rPr lang="en-US"/>
              <a:t>Click to edit Master title style</a:t>
            </a:r>
            <a:endParaRPr lang="en-GB" dirty="0"/>
          </a:p>
        </p:txBody>
      </p:sp>
      <p:sp>
        <p:nvSpPr>
          <p:cNvPr id="5" name="Slide Number Placeholder 4"/>
          <p:cNvSpPr>
            <a:spLocks noGrp="1"/>
          </p:cNvSpPr>
          <p:nvPr>
            <p:ph type="sldNum" sz="quarter" idx="12"/>
          </p:nvPr>
        </p:nvSpPr>
        <p:spPr/>
        <p:txBody>
          <a:bodyPr/>
          <a:lstStyle/>
          <a:p>
            <a:fld id="{DDBE135E-2566-4748-853C-8A3B78F0FB00}" type="slidenum">
              <a:rPr lang="en-GB" smtClean="0"/>
              <a:t>‹#›</a:t>
            </a:fld>
            <a:endParaRPr lang="en-GB" dirty="0"/>
          </a:p>
        </p:txBody>
      </p:sp>
      <p:sp>
        <p:nvSpPr>
          <p:cNvPr id="6" name="Content Placeholder 5"/>
          <p:cNvSpPr>
            <a:spLocks noGrp="1"/>
          </p:cNvSpPr>
          <p:nvPr>
            <p:ph sz="quarter" idx="10"/>
          </p:nvPr>
        </p:nvSpPr>
        <p:spPr>
          <a:xfrm>
            <a:off x="508000" y="1296954"/>
            <a:ext cx="4759325" cy="5444103"/>
          </a:xfrm>
        </p:spPr>
        <p:txBody>
          <a:bodyPr/>
          <a:lstStyle>
            <a:lvl1pPr marL="347663" indent="-3429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Content Placeholder 10"/>
          <p:cNvSpPr>
            <a:spLocks noGrp="1"/>
          </p:cNvSpPr>
          <p:nvPr>
            <p:ph sz="quarter" idx="11" hasCustomPrompt="1"/>
          </p:nvPr>
        </p:nvSpPr>
        <p:spPr>
          <a:xfrm>
            <a:off x="5447989" y="1315616"/>
            <a:ext cx="4729791" cy="5425441"/>
          </a:xfrm>
        </p:spPr>
        <p:txBody>
          <a:bodyPr/>
          <a:lstStyle>
            <a:lvl1pPr marL="0" indent="0">
              <a:buNone/>
              <a:defRPr sz="2400">
                <a:latin typeface="Arial" panose="020B0604020202020204" pitchFamily="34" charset="0"/>
                <a:cs typeface="Arial" panose="020B0604020202020204" pitchFamily="34" charset="0"/>
              </a:defRPr>
            </a:lvl1pPr>
          </a:lstStyle>
          <a:p>
            <a:pPr lvl="0"/>
            <a:r>
              <a:rPr lang="en-GB" dirty="0"/>
              <a:t>Placeholder for image/chart</a:t>
            </a:r>
          </a:p>
          <a:p>
            <a:pPr lvl="0"/>
            <a:r>
              <a:rPr lang="en-GB" dirty="0"/>
              <a:t>(click icons below)</a:t>
            </a:r>
          </a:p>
        </p:txBody>
      </p:sp>
      <p:sp>
        <p:nvSpPr>
          <p:cNvPr id="8" name="TextBox 7"/>
          <p:cNvSpPr txBox="1"/>
          <p:nvPr userDrawn="1"/>
        </p:nvSpPr>
        <p:spPr>
          <a:xfrm>
            <a:off x="4525198" y="0"/>
            <a:ext cx="1653017" cy="329962"/>
          </a:xfrm>
          <a:prstGeom prst="rect">
            <a:avLst/>
          </a:prstGeom>
          <a:solidFill>
            <a:schemeClr val="bg2"/>
          </a:solidFill>
        </p:spPr>
        <p:txBody>
          <a:bodyPr wrap="none" rtlCol="0">
            <a:spAutoFit/>
          </a:bodyPr>
          <a:lstStyle/>
          <a:p>
            <a:r>
              <a:rPr lang="en-GB" sz="1544" b="1" dirty="0">
                <a:solidFill>
                  <a:schemeClr val="bg1"/>
                </a:solidFill>
                <a:latin typeface="Arial" panose="020B0604020202020204" pitchFamily="34" charset="0"/>
                <a:cs typeface="Arial" panose="020B0604020202020204" pitchFamily="34" charset="0"/>
              </a:rPr>
              <a:t>CONFIDENTIAL</a:t>
            </a:r>
          </a:p>
        </p:txBody>
      </p:sp>
    </p:spTree>
    <p:extLst>
      <p:ext uri="{BB962C8B-B14F-4D97-AF65-F5344CB8AC3E}">
        <p14:creationId xmlns:p14="http://schemas.microsoft.com/office/powerpoint/2010/main" val="340477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46400" y="1306800"/>
            <a:ext cx="7197725" cy="1101426"/>
          </a:xfrm>
          <a:prstGeom prst="rect">
            <a:avLst/>
          </a:prstGeom>
        </p:spPr>
        <p:txBody>
          <a:bodyPr vert="horz" lIns="0" tIns="0" rIns="0" bIns="0" rtlCol="0" anchor="t" anchorCtr="0">
            <a:noAutofit/>
          </a:bodyPr>
          <a:lstStyle/>
          <a:p>
            <a:r>
              <a:rPr lang="en-US"/>
              <a:t>Click to edit Master title style</a:t>
            </a:r>
            <a:endParaRPr lang="en-GB" dirty="0"/>
          </a:p>
        </p:txBody>
      </p:sp>
      <p:sp>
        <p:nvSpPr>
          <p:cNvPr id="3" name="Text Placeholder 2"/>
          <p:cNvSpPr>
            <a:spLocks noGrp="1"/>
          </p:cNvSpPr>
          <p:nvPr>
            <p:ph type="body" idx="1"/>
          </p:nvPr>
        </p:nvSpPr>
        <p:spPr>
          <a:xfrm>
            <a:off x="1110812" y="2996927"/>
            <a:ext cx="7433113" cy="2756173"/>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sz="quarter" idx="4"/>
          </p:nvPr>
        </p:nvSpPr>
        <p:spPr>
          <a:xfrm>
            <a:off x="9677400" y="6930281"/>
            <a:ext cx="500380" cy="333663"/>
          </a:xfrm>
          <a:prstGeom prst="rect">
            <a:avLst/>
          </a:prstGeom>
        </p:spPr>
        <p:txBody>
          <a:bodyPr vert="horz" lIns="0" tIns="0" rIns="0" bIns="0" rtlCol="0" anchor="b" anchorCtr="0"/>
          <a:lstStyle>
            <a:lvl1pPr algn="r">
              <a:defRPr sz="1400" b="1">
                <a:solidFill>
                  <a:schemeClr val="tx1"/>
                </a:solidFill>
                <a:latin typeface="Arial" panose="020B0604020202020204" pitchFamily="34" charset="0"/>
                <a:cs typeface="Arial" panose="020B0604020202020204" pitchFamily="34" charset="0"/>
              </a:defRPr>
            </a:lvl1pPr>
          </a:lstStyle>
          <a:p>
            <a:fld id="{DDBE135E-2566-4748-853C-8A3B78F0FB00}" type="slidenum">
              <a:rPr lang="en-GB" smtClean="0"/>
              <a:pPr/>
              <a:t>‹#›</a:t>
            </a:fld>
            <a:endParaRPr lang="en-GB" dirty="0"/>
          </a:p>
        </p:txBody>
      </p:sp>
      <p:pic>
        <p:nvPicPr>
          <p:cNvPr id="9" name="Picture 8"/>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537717" y="6987026"/>
            <a:ext cx="664464" cy="222504"/>
          </a:xfrm>
          <a:prstGeom prst="rect">
            <a:avLst/>
          </a:prstGeom>
        </p:spPr>
      </p:pic>
    </p:spTree>
    <p:extLst>
      <p:ext uri="{BB962C8B-B14F-4D97-AF65-F5344CB8AC3E}">
        <p14:creationId xmlns:p14="http://schemas.microsoft.com/office/powerpoint/2010/main" val="1071066575"/>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62" r:id="rId5"/>
    <p:sldLayoutId id="2147483670" r:id="rId6"/>
    <p:sldLayoutId id="2147483671" r:id="rId7"/>
    <p:sldLayoutId id="2147483672" r:id="rId8"/>
    <p:sldLayoutId id="2147483673" r:id="rId9"/>
  </p:sldLayoutIdLst>
  <p:hf hdr="0" ftr="0" dt="0"/>
  <p:txStyles>
    <p:title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p:titleStyle>
    <p:bodyStyle>
      <a:lvl1pPr marL="4763" indent="0" algn="l" defTabSz="1043056" rtl="0" eaLnBrk="1" latinLnBrk="0" hangingPunct="1">
        <a:lnSpc>
          <a:spcPct val="100000"/>
        </a:lnSpc>
        <a:spcBef>
          <a:spcPts val="850"/>
        </a:spcBef>
        <a:buClr>
          <a:schemeClr val="tx1"/>
        </a:buClr>
        <a:buFont typeface="Arial"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en-US"/>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381" userDrawn="1">
          <p15:clr>
            <a:srgbClr val="F26B43"/>
          </p15:clr>
        </p15:guide>
        <p15:guide id="2" pos="336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76073" y="2199211"/>
            <a:ext cx="9383395" cy="702589"/>
          </a:xfrm>
        </p:spPr>
        <p:txBody>
          <a:bodyPr/>
          <a:lstStyle/>
          <a:p>
            <a:r>
              <a:rPr lang="en-US" b="1" dirty="0"/>
              <a:t>Lead team presentation</a:t>
            </a:r>
          </a:p>
        </p:txBody>
      </p:sp>
      <p:sp>
        <p:nvSpPr>
          <p:cNvPr id="3" name="Subtitle 2"/>
          <p:cNvSpPr>
            <a:spLocks noGrp="1"/>
          </p:cNvSpPr>
          <p:nvPr>
            <p:ph type="subTitle" idx="1"/>
          </p:nvPr>
        </p:nvSpPr>
        <p:spPr>
          <a:xfrm>
            <a:off x="376073" y="3250294"/>
            <a:ext cx="10176651" cy="2958558"/>
          </a:xfrm>
        </p:spPr>
        <p:txBody>
          <a:bodyPr/>
          <a:lstStyle/>
          <a:p>
            <a:pPr>
              <a:lnSpc>
                <a:spcPct val="100000"/>
              </a:lnSpc>
            </a:pPr>
            <a:r>
              <a:rPr lang="en-US" sz="3000" dirty="0"/>
              <a:t>Chair: Amanda Adler</a:t>
            </a:r>
          </a:p>
          <a:p>
            <a:pPr>
              <a:lnSpc>
                <a:spcPct val="100000"/>
              </a:lnSpc>
            </a:pPr>
            <a:r>
              <a:rPr lang="en-US" sz="3000" dirty="0"/>
              <a:t>Lead team: </a:t>
            </a:r>
            <a:r>
              <a:rPr lang="en-GB" sz="3200" dirty="0"/>
              <a:t>Mark Glover, Tony Wootton, Mark Chapman, </a:t>
            </a:r>
            <a:r>
              <a:rPr lang="en-US" sz="3000" dirty="0"/>
              <a:t>ERG: </a:t>
            </a:r>
            <a:r>
              <a:rPr lang="en-US" sz="3000" dirty="0" err="1"/>
              <a:t>Kleijnen</a:t>
            </a:r>
            <a:r>
              <a:rPr lang="en-US" sz="3000" dirty="0"/>
              <a:t> Systematic Reviews </a:t>
            </a:r>
          </a:p>
          <a:p>
            <a:pPr>
              <a:lnSpc>
                <a:spcPct val="100000"/>
              </a:lnSpc>
            </a:pPr>
            <a:r>
              <a:rPr lang="en-US" sz="3000" dirty="0"/>
              <a:t>Technical team: Heather Stegenga, Yelan Guo, Nicole Elliott</a:t>
            </a:r>
          </a:p>
          <a:p>
            <a:pPr>
              <a:lnSpc>
                <a:spcPct val="100000"/>
              </a:lnSpc>
            </a:pPr>
            <a:r>
              <a:rPr lang="en-US" sz="3000" dirty="0"/>
              <a:t>Company: </a:t>
            </a:r>
            <a:r>
              <a:rPr lang="en-US" sz="3000" dirty="0" err="1"/>
              <a:t>Zogenix</a:t>
            </a:r>
            <a:r>
              <a:rPr lang="en-US" sz="3000" dirty="0"/>
              <a:t> Ltd</a:t>
            </a:r>
          </a:p>
          <a:p>
            <a:pPr>
              <a:lnSpc>
                <a:spcPct val="100000"/>
              </a:lnSpc>
            </a:pPr>
            <a:r>
              <a:rPr lang="en-US" sz="3000" dirty="0"/>
              <a:t>4</a:t>
            </a:r>
            <a:r>
              <a:rPr lang="en-US" sz="3000" baseline="30000" dirty="0"/>
              <a:t>th</a:t>
            </a:r>
            <a:r>
              <a:rPr lang="en-US" sz="3000" dirty="0"/>
              <a:t> March 2021</a:t>
            </a:r>
          </a:p>
          <a:p>
            <a:pPr>
              <a:lnSpc>
                <a:spcPct val="100000"/>
              </a:lnSpc>
            </a:pPr>
            <a:r>
              <a:rPr lang="en-US" sz="3000" dirty="0"/>
              <a:t>Committee B</a:t>
            </a:r>
          </a:p>
        </p:txBody>
      </p:sp>
      <p:sp>
        <p:nvSpPr>
          <p:cNvPr id="4" name="Text Placeholder 3"/>
          <p:cNvSpPr>
            <a:spLocks noGrp="1"/>
          </p:cNvSpPr>
          <p:nvPr>
            <p:ph type="body" sz="quarter" idx="13"/>
          </p:nvPr>
        </p:nvSpPr>
        <p:spPr>
          <a:xfrm>
            <a:off x="376073" y="1409431"/>
            <a:ext cx="9166265" cy="653545"/>
          </a:xfrm>
        </p:spPr>
        <p:txBody>
          <a:bodyPr/>
          <a:lstStyle/>
          <a:p>
            <a:pPr>
              <a:lnSpc>
                <a:spcPct val="100000"/>
              </a:lnSpc>
            </a:pPr>
            <a:r>
              <a:rPr lang="en-GB" sz="3600" dirty="0"/>
              <a:t>Fenfluramine for Dravet syndrome [ID1109]</a:t>
            </a:r>
          </a:p>
          <a:p>
            <a:pPr>
              <a:lnSpc>
                <a:spcPct val="100000"/>
              </a:lnSpc>
            </a:pPr>
            <a:r>
              <a:rPr lang="en-US" sz="3600" dirty="0"/>
              <a:t> </a:t>
            </a:r>
          </a:p>
        </p:txBody>
      </p:sp>
      <p:sp>
        <p:nvSpPr>
          <p:cNvPr id="7" name="TextBox 6">
            <a:extLst>
              <a:ext uri="{FF2B5EF4-FFF2-40B4-BE49-F238E27FC236}">
                <a16:creationId xmlns:a16="http://schemas.microsoft.com/office/drawing/2014/main" id="{FD4DB542-CB6A-4B72-907E-A1A6082BE6BA}"/>
              </a:ext>
            </a:extLst>
          </p:cNvPr>
          <p:cNvSpPr txBox="1"/>
          <p:nvPr/>
        </p:nvSpPr>
        <p:spPr>
          <a:xfrm>
            <a:off x="4748866" y="444996"/>
            <a:ext cx="5580185" cy="615553"/>
          </a:xfrm>
          <a:prstGeom prst="rect">
            <a:avLst/>
          </a:prstGeom>
          <a:noFill/>
          <a:ln w="28575">
            <a:solidFill>
              <a:srgbClr val="FF0000"/>
            </a:solidFill>
          </a:ln>
        </p:spPr>
        <p:txBody>
          <a:bodyPr wrap="square" lIns="0" tIns="0" rIns="0" bIns="0" rtlCol="0">
            <a:spAutoFit/>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FF0000"/>
                </a:solidFill>
                <a:effectLst/>
                <a:uLnTx/>
                <a:uFillTx/>
                <a:latin typeface="Arial" panose="020B0604020202020204"/>
                <a:ea typeface="+mn-ea"/>
                <a:cs typeface="+mn-cs"/>
              </a:rPr>
              <a:t>Version for public</a:t>
            </a:r>
          </a:p>
          <a:p>
            <a:pPr marL="0" marR="0" lvl="0" indent="0" algn="ctr" defTabSz="1043056"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srgbClr val="FF0000"/>
                </a:solidFill>
                <a:effectLst/>
                <a:uLnTx/>
                <a:uFillTx/>
                <a:latin typeface="Arial" panose="020B0604020202020204"/>
                <a:ea typeface="+mn-ea"/>
                <a:cs typeface="+mn-cs"/>
              </a:rPr>
              <a:t>Contains no ACIC data</a:t>
            </a:r>
          </a:p>
        </p:txBody>
      </p:sp>
    </p:spTree>
    <p:extLst>
      <p:ext uri="{BB962C8B-B14F-4D97-AF65-F5344CB8AC3E}">
        <p14:creationId xmlns:p14="http://schemas.microsoft.com/office/powerpoint/2010/main" val="1974795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DBE135E-2566-4748-853C-8A3B78F0FB00}" type="slidenum">
              <a:rPr lang="en-GB" smtClean="0"/>
              <a:t>10</a:t>
            </a:fld>
            <a:endParaRPr lang="en-GB" dirty="0"/>
          </a:p>
        </p:txBody>
      </p:sp>
      <p:sp>
        <p:nvSpPr>
          <p:cNvPr id="5" name="Content Placeholder 3">
            <a:extLst>
              <a:ext uri="{FF2B5EF4-FFF2-40B4-BE49-F238E27FC236}">
                <a16:creationId xmlns:a16="http://schemas.microsoft.com/office/drawing/2014/main" id="{4B1A2543-1150-4A00-825A-8FAA73C9B071}"/>
              </a:ext>
            </a:extLst>
          </p:cNvPr>
          <p:cNvSpPr txBox="1">
            <a:spLocks/>
          </p:cNvSpPr>
          <p:nvPr/>
        </p:nvSpPr>
        <p:spPr>
          <a:xfrm>
            <a:off x="425670" y="3266439"/>
            <a:ext cx="9501919" cy="3376989"/>
          </a:xfrm>
          <a:prstGeom prst="rect">
            <a:avLst/>
          </a:prstGeom>
          <a:ln w="38100">
            <a:solidFill>
              <a:srgbClr val="A2BDC1"/>
            </a:solid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spcBef>
                <a:spcPts val="0"/>
              </a:spcBef>
              <a:buNone/>
            </a:pPr>
            <a:r>
              <a:rPr lang="en-GB" sz="2000" b="1" dirty="0"/>
              <a:t>Clinical experts:</a:t>
            </a:r>
          </a:p>
          <a:p>
            <a:pPr>
              <a:spcBef>
                <a:spcPts val="300"/>
              </a:spcBef>
            </a:pPr>
            <a:r>
              <a:rPr lang="en-GB" sz="1800" dirty="0"/>
              <a:t>Treatments individualised</a:t>
            </a:r>
          </a:p>
          <a:p>
            <a:pPr>
              <a:spcBef>
                <a:spcPts val="300"/>
              </a:spcBef>
            </a:pPr>
            <a:r>
              <a:rPr lang="en-GB" sz="1800" dirty="0"/>
              <a:t>No established 2</a:t>
            </a:r>
            <a:r>
              <a:rPr lang="en-GB" sz="1800" baseline="30000" dirty="0"/>
              <a:t>nd</a:t>
            </a:r>
            <a:r>
              <a:rPr lang="en-GB" sz="1800" dirty="0"/>
              <a:t> line treatment algorithms particularly for adults</a:t>
            </a:r>
          </a:p>
          <a:p>
            <a:pPr>
              <a:spcBef>
                <a:spcPts val="300"/>
              </a:spcBef>
            </a:pPr>
            <a:r>
              <a:rPr lang="en-GB" sz="1800" dirty="0"/>
              <a:t>Current 1</a:t>
            </a:r>
            <a:r>
              <a:rPr lang="en-GB" sz="1800" baseline="30000" dirty="0"/>
              <a:t>st</a:t>
            </a:r>
            <a:r>
              <a:rPr lang="en-GB" sz="1800" dirty="0"/>
              <a:t> line: sodium valproate or topiramate then </a:t>
            </a:r>
            <a:r>
              <a:rPr lang="en-GB" sz="1800" dirty="0" err="1"/>
              <a:t>stiripentol</a:t>
            </a:r>
            <a:r>
              <a:rPr lang="en-GB" sz="1800" dirty="0"/>
              <a:t> or clobazam </a:t>
            </a:r>
          </a:p>
          <a:p>
            <a:pPr>
              <a:spcBef>
                <a:spcPts val="300"/>
              </a:spcBef>
            </a:pPr>
            <a:r>
              <a:rPr lang="en-GB" sz="1800" dirty="0" err="1"/>
              <a:t>Stiripentol</a:t>
            </a:r>
            <a:r>
              <a:rPr lang="en-GB" sz="1800" dirty="0"/>
              <a:t> often added to valproate </a:t>
            </a:r>
            <a:r>
              <a:rPr lang="en-GB" sz="1800" b="1" dirty="0"/>
              <a:t>before</a:t>
            </a:r>
            <a:r>
              <a:rPr lang="en-GB" sz="1800" dirty="0"/>
              <a:t> clobazam added to </a:t>
            </a:r>
            <a:r>
              <a:rPr lang="en-GB" sz="1800" dirty="0" err="1"/>
              <a:t>valporate</a:t>
            </a:r>
            <a:r>
              <a:rPr lang="en-GB" sz="1800" dirty="0"/>
              <a:t> because clobazam + valproate causes drowsiness</a:t>
            </a:r>
          </a:p>
          <a:p>
            <a:pPr>
              <a:spcBef>
                <a:spcPts val="300"/>
              </a:spcBef>
            </a:pPr>
            <a:r>
              <a:rPr lang="en-GB" sz="1800" dirty="0"/>
              <a:t>Approximately 50% have tried cannabidiol + clobazam,  but some do not tolerate and may not be very effective in adults</a:t>
            </a:r>
          </a:p>
          <a:p>
            <a:pPr>
              <a:spcBef>
                <a:spcPts val="300"/>
              </a:spcBef>
            </a:pPr>
            <a:r>
              <a:rPr lang="en-GB" sz="1800" dirty="0"/>
              <a:t>Would expect fenfluramine to be 2</a:t>
            </a:r>
            <a:r>
              <a:rPr lang="en-GB" sz="1800" baseline="30000" dirty="0"/>
              <a:t>nd</a:t>
            </a:r>
            <a:r>
              <a:rPr lang="en-GB" sz="1800" dirty="0"/>
              <a:t> line add-on like cannabidiol with clobazam.</a:t>
            </a:r>
          </a:p>
          <a:p>
            <a:pPr>
              <a:spcBef>
                <a:spcPts val="300"/>
              </a:spcBef>
            </a:pPr>
            <a:r>
              <a:rPr lang="en-GB" sz="1800" dirty="0"/>
              <a:t>If fenfluramine were 1</a:t>
            </a:r>
            <a:r>
              <a:rPr lang="en-GB" sz="1800" baseline="30000" dirty="0"/>
              <a:t>st</a:t>
            </a:r>
            <a:r>
              <a:rPr lang="en-GB" sz="1800" dirty="0"/>
              <a:t> line add-on, </a:t>
            </a:r>
            <a:r>
              <a:rPr lang="en-GB" sz="1800" dirty="0" err="1"/>
              <a:t>stiripentol</a:t>
            </a:r>
            <a:r>
              <a:rPr lang="en-GB" sz="1800" dirty="0"/>
              <a:t> is an appropriate comparator</a:t>
            </a:r>
          </a:p>
          <a:p>
            <a:pPr marL="4763" indent="0">
              <a:spcBef>
                <a:spcPts val="0"/>
              </a:spcBef>
              <a:buNone/>
            </a:pPr>
            <a:endParaRPr lang="en-GB" sz="1800" b="1" dirty="0">
              <a:solidFill>
                <a:srgbClr val="FF0000"/>
              </a:solidFill>
            </a:endParaRPr>
          </a:p>
          <a:p>
            <a:pPr marL="4763" indent="0">
              <a:spcBef>
                <a:spcPts val="0"/>
              </a:spcBef>
              <a:buNone/>
            </a:pPr>
            <a:endParaRPr lang="en-GB" sz="2000" b="1" dirty="0">
              <a:solidFill>
                <a:srgbClr val="FF0000"/>
              </a:solidFill>
            </a:endParaRPr>
          </a:p>
          <a:p>
            <a:pPr marL="4763" indent="0">
              <a:spcBef>
                <a:spcPts val="0"/>
              </a:spcBef>
              <a:buNone/>
            </a:pPr>
            <a:endParaRPr lang="en-GB" sz="2000" b="1" dirty="0">
              <a:solidFill>
                <a:srgbClr val="FF0000"/>
              </a:solidFill>
            </a:endParaRPr>
          </a:p>
          <a:p>
            <a:pPr marL="4763" indent="0">
              <a:spcBef>
                <a:spcPts val="0"/>
              </a:spcBef>
              <a:buNone/>
            </a:pPr>
            <a:endParaRPr lang="en-GB" sz="2000" b="1" dirty="0">
              <a:solidFill>
                <a:srgbClr val="FF0000"/>
              </a:solidFill>
            </a:endParaRPr>
          </a:p>
          <a:p>
            <a:pPr marL="4763" indent="0">
              <a:spcBef>
                <a:spcPts val="0"/>
              </a:spcBef>
              <a:buNone/>
            </a:pPr>
            <a:endParaRPr lang="en-GB" sz="2000" b="1" dirty="0">
              <a:solidFill>
                <a:srgbClr val="FF0000"/>
              </a:solidFill>
            </a:endParaRPr>
          </a:p>
          <a:p>
            <a:pPr marL="4763" indent="0">
              <a:spcBef>
                <a:spcPts val="0"/>
              </a:spcBef>
              <a:buNone/>
            </a:pPr>
            <a:endParaRPr lang="en-GB" sz="2000" b="1" dirty="0">
              <a:solidFill>
                <a:srgbClr val="FF0000"/>
              </a:solidFill>
            </a:endParaRPr>
          </a:p>
        </p:txBody>
      </p:sp>
      <p:sp>
        <p:nvSpPr>
          <p:cNvPr id="7" name="Content Placeholder 3">
            <a:extLst>
              <a:ext uri="{FF2B5EF4-FFF2-40B4-BE49-F238E27FC236}">
                <a16:creationId xmlns:a16="http://schemas.microsoft.com/office/drawing/2014/main" id="{45FDA625-B03B-4C45-BA39-506DAC61FDAD}"/>
              </a:ext>
            </a:extLst>
          </p:cNvPr>
          <p:cNvSpPr txBox="1">
            <a:spLocks/>
          </p:cNvSpPr>
          <p:nvPr/>
        </p:nvSpPr>
        <p:spPr>
          <a:xfrm>
            <a:off x="425670" y="6752370"/>
            <a:ext cx="9501919" cy="699834"/>
          </a:xfrm>
          <a:prstGeom prst="rect">
            <a:avLst/>
          </a:prstGeom>
          <a:solidFill>
            <a:schemeClr val="accent2">
              <a:lumMod val="20000"/>
              <a:lumOff val="80000"/>
            </a:schemeClr>
          </a:solidFill>
          <a:ln w="28575">
            <a:solidFill>
              <a:schemeClr val="accent1"/>
            </a:solidFill>
          </a:ln>
        </p:spPr>
        <p:txBody>
          <a:bodyPr vert="horz" lIns="72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spcBef>
                <a:spcPts val="300"/>
              </a:spcBef>
              <a:buNone/>
            </a:pPr>
            <a:r>
              <a:rPr lang="en-GB" altLang="en-US" sz="2000" i="1" dirty="0">
                <a:latin typeface="Arial" panose="020B0604020202020204" pitchFamily="34" charset="0"/>
                <a:cs typeface="Arial" panose="020B0604020202020204" pitchFamily="34" charset="0"/>
              </a:rPr>
              <a:t>⦿</a:t>
            </a:r>
            <a:r>
              <a:rPr lang="en-GB" altLang="en-US" sz="2000" i="1" dirty="0"/>
              <a:t> </a:t>
            </a:r>
            <a:r>
              <a:rPr lang="en-GB" altLang="en-US" sz="2000" i="1" dirty="0">
                <a:latin typeface="Arial" panose="020B0604020202020204" pitchFamily="34" charset="0"/>
                <a:cs typeface="Arial" panose="020B0604020202020204" pitchFamily="34" charset="0"/>
              </a:rPr>
              <a:t>Where should fenfluramine be positioned?  </a:t>
            </a:r>
            <a:br>
              <a:rPr lang="en-GB" altLang="en-US" sz="2000" i="1" dirty="0">
                <a:latin typeface="Arial" panose="020B0604020202020204" pitchFamily="34" charset="0"/>
                <a:cs typeface="Arial" panose="020B0604020202020204" pitchFamily="34" charset="0"/>
              </a:rPr>
            </a:br>
            <a:r>
              <a:rPr lang="en-GB" altLang="en-US" sz="2000" i="1" dirty="0">
                <a:latin typeface="Arial" panose="020B0604020202020204" pitchFamily="34" charset="0"/>
                <a:cs typeface="Arial" panose="020B0604020202020204" pitchFamily="34" charset="0"/>
              </a:rPr>
              <a:t>What are the relevant comparators reflecting NHS care? </a:t>
            </a:r>
            <a:endParaRPr lang="en-GB" sz="2000" dirty="0"/>
          </a:p>
          <a:p>
            <a:pPr marL="4763" indent="0">
              <a:spcBef>
                <a:spcPts val="300"/>
              </a:spcBef>
              <a:buNone/>
            </a:pPr>
            <a:endParaRPr lang="en-GB" altLang="en-US" sz="2000" b="1" i="1" dirty="0">
              <a:latin typeface="Arial" panose="020B0604020202020204" pitchFamily="34" charset="0"/>
              <a:cs typeface="Arial" panose="020B0604020202020204" pitchFamily="34" charset="0"/>
            </a:endParaRPr>
          </a:p>
          <a:p>
            <a:pPr marL="4763" indent="0">
              <a:buNone/>
            </a:pPr>
            <a:endParaRPr lang="en-GB" sz="2000" b="1" dirty="0">
              <a:solidFill>
                <a:srgbClr val="FF0000"/>
              </a:solidFill>
            </a:endParaRPr>
          </a:p>
        </p:txBody>
      </p:sp>
      <p:sp>
        <p:nvSpPr>
          <p:cNvPr id="8" name="Title 1">
            <a:extLst>
              <a:ext uri="{FF2B5EF4-FFF2-40B4-BE49-F238E27FC236}">
                <a16:creationId xmlns:a16="http://schemas.microsoft.com/office/drawing/2014/main" id="{0B32BFF0-C485-4CD7-9E9D-E82E466552C9}"/>
              </a:ext>
            </a:extLst>
          </p:cNvPr>
          <p:cNvSpPr txBox="1">
            <a:spLocks/>
          </p:cNvSpPr>
          <p:nvPr/>
        </p:nvSpPr>
        <p:spPr>
          <a:xfrm>
            <a:off x="225083" y="109059"/>
            <a:ext cx="10078130" cy="826279"/>
          </a:xfrm>
          <a:prstGeom prst="rect">
            <a:avLst/>
          </a:prstGeom>
        </p:spPr>
        <p:txBody>
          <a:bodyPr vert="horz" lIns="0" tIns="0" rIns="0" bIns="0" rtlCol="0" anchor="t" anchorCtr="0">
            <a:normAutofit fontScale="77500" lnSpcReduction="20000"/>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pPr>
              <a:lnSpc>
                <a:spcPct val="100000"/>
              </a:lnSpc>
            </a:pPr>
            <a:r>
              <a:rPr lang="en-GB" sz="5100" dirty="0"/>
              <a:t>Comparators</a:t>
            </a:r>
          </a:p>
          <a:p>
            <a:pPr>
              <a:lnSpc>
                <a:spcPct val="100000"/>
              </a:lnSpc>
            </a:pPr>
            <a:r>
              <a:rPr lang="en-GB" sz="3400" b="0" i="1" dirty="0"/>
              <a:t>NHS uses drugs other than cannabidiol combined with clobazam</a:t>
            </a:r>
          </a:p>
        </p:txBody>
      </p:sp>
      <p:sp>
        <p:nvSpPr>
          <p:cNvPr id="6" name="Content Placeholder 3">
            <a:extLst>
              <a:ext uri="{FF2B5EF4-FFF2-40B4-BE49-F238E27FC236}">
                <a16:creationId xmlns:a16="http://schemas.microsoft.com/office/drawing/2014/main" id="{082D1ED5-4039-44EA-9DC9-2A37C2C3B01E}"/>
              </a:ext>
            </a:extLst>
          </p:cNvPr>
          <p:cNvSpPr txBox="1">
            <a:spLocks/>
          </p:cNvSpPr>
          <p:nvPr/>
        </p:nvSpPr>
        <p:spPr>
          <a:xfrm>
            <a:off x="425670" y="985611"/>
            <a:ext cx="9501920" cy="2230556"/>
          </a:xfrm>
          <a:prstGeom prst="rect">
            <a:avLst/>
          </a:prstGeom>
          <a:ln w="38100">
            <a:solidFill>
              <a:srgbClr val="A2BDC1"/>
            </a:solid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spcBef>
                <a:spcPts val="300"/>
              </a:spcBef>
              <a:buNone/>
            </a:pPr>
            <a:r>
              <a:rPr lang="en-GB" sz="2000" b="1" dirty="0"/>
              <a:t>Patient experts: </a:t>
            </a:r>
          </a:p>
          <a:p>
            <a:pPr>
              <a:spcBef>
                <a:spcPts val="300"/>
              </a:spcBef>
            </a:pPr>
            <a:r>
              <a:rPr lang="en-GB" sz="1800" dirty="0"/>
              <a:t>Treatment protocols individualised</a:t>
            </a:r>
          </a:p>
          <a:p>
            <a:pPr>
              <a:spcBef>
                <a:spcPts val="300"/>
              </a:spcBef>
            </a:pPr>
            <a:r>
              <a:rPr lang="en-GB" sz="1800" dirty="0"/>
              <a:t>Good control with available treatments rare, and adverse effects significant</a:t>
            </a:r>
          </a:p>
          <a:p>
            <a:pPr>
              <a:spcBef>
                <a:spcPts val="300"/>
              </a:spcBef>
            </a:pPr>
            <a:r>
              <a:rPr lang="en-GB" sz="1800" dirty="0"/>
              <a:t>Children try stiripentol which reduces length, but not number, of seizures.</a:t>
            </a:r>
          </a:p>
          <a:p>
            <a:pPr>
              <a:spcBef>
                <a:spcPts val="300"/>
              </a:spcBef>
            </a:pPr>
            <a:r>
              <a:rPr lang="en-GB" sz="1800" dirty="0"/>
              <a:t>Most children end up on valproate, stiripentol and clobazam.</a:t>
            </a:r>
          </a:p>
          <a:p>
            <a:pPr>
              <a:spcBef>
                <a:spcPts val="300"/>
              </a:spcBef>
            </a:pPr>
            <a:r>
              <a:rPr lang="en-GB" sz="1800" dirty="0"/>
              <a:t>European survey shows 50% tried only stiripentol, 9% tried only cannabidiol, 10% tried both</a:t>
            </a:r>
            <a:endParaRPr lang="en-GB" sz="1800" i="1" dirty="0"/>
          </a:p>
        </p:txBody>
      </p:sp>
    </p:spTree>
    <p:extLst>
      <p:ext uri="{BB962C8B-B14F-4D97-AF65-F5344CB8AC3E}">
        <p14:creationId xmlns:p14="http://schemas.microsoft.com/office/powerpoint/2010/main" val="33023074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2E908-4E3E-4852-ACF0-4D382A254DBE}"/>
              </a:ext>
            </a:extLst>
          </p:cNvPr>
          <p:cNvSpPr>
            <a:spLocks noGrp="1"/>
          </p:cNvSpPr>
          <p:nvPr>
            <p:ph type="title"/>
          </p:nvPr>
        </p:nvSpPr>
        <p:spPr>
          <a:xfrm>
            <a:off x="379211" y="4265845"/>
            <a:ext cx="9669780" cy="765501"/>
          </a:xfrm>
        </p:spPr>
        <p:txBody>
          <a:bodyPr/>
          <a:lstStyle/>
          <a:p>
            <a:r>
              <a:rPr lang="en-US" sz="4800" dirty="0"/>
              <a:t>Clinical effectiveness</a:t>
            </a:r>
            <a:endParaRPr lang="en-GB" sz="4800" dirty="0"/>
          </a:p>
        </p:txBody>
      </p:sp>
      <p:sp>
        <p:nvSpPr>
          <p:cNvPr id="3" name="Slide Number Placeholder 2">
            <a:extLst>
              <a:ext uri="{FF2B5EF4-FFF2-40B4-BE49-F238E27FC236}">
                <a16:creationId xmlns:a16="http://schemas.microsoft.com/office/drawing/2014/main" id="{1D4FD30C-B82A-49B0-9D26-8666ECDCBEC7}"/>
              </a:ext>
            </a:extLst>
          </p:cNvPr>
          <p:cNvSpPr>
            <a:spLocks noGrp="1"/>
          </p:cNvSpPr>
          <p:nvPr>
            <p:ph type="sldNum" sz="quarter" idx="12"/>
          </p:nvPr>
        </p:nvSpPr>
        <p:spPr/>
        <p:txBody>
          <a:bodyPr/>
          <a:lstStyle/>
          <a:p>
            <a:fld id="{DDBE135E-2566-4748-853C-8A3B78F0FB00}" type="slidenum">
              <a:rPr lang="en-GB" smtClean="0"/>
              <a:t>11</a:t>
            </a:fld>
            <a:endParaRPr lang="en-GB" dirty="0"/>
          </a:p>
        </p:txBody>
      </p:sp>
    </p:spTree>
    <p:extLst>
      <p:ext uri="{BB962C8B-B14F-4D97-AF65-F5344CB8AC3E}">
        <p14:creationId xmlns:p14="http://schemas.microsoft.com/office/powerpoint/2010/main" val="14279364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A8E722C-54AF-493F-840E-D40E123B8A66}"/>
              </a:ext>
            </a:extLst>
          </p:cNvPr>
          <p:cNvSpPr>
            <a:spLocks noGrp="1"/>
          </p:cNvSpPr>
          <p:nvPr>
            <p:ph type="title"/>
          </p:nvPr>
        </p:nvSpPr>
        <p:spPr>
          <a:xfrm>
            <a:off x="136666" y="190767"/>
            <a:ext cx="10556734" cy="1158370"/>
          </a:xfrm>
        </p:spPr>
        <p:txBody>
          <a:bodyPr/>
          <a:lstStyle/>
          <a:p>
            <a:pPr>
              <a:lnSpc>
                <a:spcPct val="100000"/>
              </a:lnSpc>
              <a:spcBef>
                <a:spcPts val="300"/>
              </a:spcBef>
            </a:pPr>
            <a:r>
              <a:rPr lang="en-US" sz="3200" dirty="0"/>
              <a:t>2 randomized trials + 1 follow-on: 1/1504/1503</a:t>
            </a:r>
            <a:br>
              <a:rPr lang="en-US" dirty="0"/>
            </a:br>
            <a:r>
              <a:rPr lang="en-US" sz="2000" b="0" i="1" dirty="0"/>
              <a:t>Age 2 -18 years, not controlled by drugs; 2 trials: add-on to no </a:t>
            </a:r>
            <a:r>
              <a:rPr lang="en-US" sz="2000" b="0" i="1" dirty="0" err="1"/>
              <a:t>stiripentol</a:t>
            </a:r>
            <a:r>
              <a:rPr lang="en-US" sz="2000" b="0" i="1" dirty="0"/>
              <a:t>, to </a:t>
            </a:r>
            <a:r>
              <a:rPr lang="en-US" sz="2000" b="0" i="1" dirty="0" err="1"/>
              <a:t>stiripentol</a:t>
            </a:r>
            <a:r>
              <a:rPr lang="en-US" sz="2000" b="0" i="1" dirty="0"/>
              <a:t> </a:t>
            </a:r>
            <a:br>
              <a:rPr lang="en-US" sz="2000" b="0" i="1" dirty="0"/>
            </a:br>
            <a:r>
              <a:rPr lang="en-US" sz="2000" b="0" i="1" dirty="0"/>
              <a:t>Maintenance dose in mg/kg/day is 0.7 without </a:t>
            </a:r>
            <a:r>
              <a:rPr lang="en-US" sz="2000" b="0" i="1" dirty="0" err="1"/>
              <a:t>stiripentol</a:t>
            </a:r>
            <a:r>
              <a:rPr lang="en-US" sz="2000" b="0" i="1" dirty="0"/>
              <a:t> and 0.4 with </a:t>
            </a:r>
            <a:r>
              <a:rPr lang="en-US" sz="2000" b="0" i="1" dirty="0" err="1"/>
              <a:t>stiripentol</a:t>
            </a:r>
            <a:br>
              <a:rPr lang="en-US" sz="2400" b="0" i="1" dirty="0"/>
            </a:br>
            <a:endParaRPr lang="en-GB" i="1" dirty="0"/>
          </a:p>
        </p:txBody>
      </p:sp>
      <p:sp>
        <p:nvSpPr>
          <p:cNvPr id="2" name="Slide Number Placeholder 1">
            <a:extLst>
              <a:ext uri="{FF2B5EF4-FFF2-40B4-BE49-F238E27FC236}">
                <a16:creationId xmlns:a16="http://schemas.microsoft.com/office/drawing/2014/main" id="{81003C26-25A2-42A7-B539-87B81FE1EC6C}"/>
              </a:ext>
            </a:extLst>
          </p:cNvPr>
          <p:cNvSpPr>
            <a:spLocks noGrp="1"/>
          </p:cNvSpPr>
          <p:nvPr>
            <p:ph type="sldNum" sz="quarter" idx="12"/>
          </p:nvPr>
        </p:nvSpPr>
        <p:spPr>
          <a:xfrm>
            <a:off x="9900244" y="7092956"/>
            <a:ext cx="500380" cy="333663"/>
          </a:xfrm>
        </p:spPr>
        <p: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fld id="{DDBE135E-2566-4748-853C-8A3B78F0FB00}" type="slidenum">
              <a:rPr kumimoji="0" lang="en-GB" sz="1400" b="1" i="0" u="none" strike="noStrike" kern="1200" cap="none" spc="0" normalizeH="0" baseline="0" noProof="0" smtClean="0">
                <a:ln>
                  <a:noFill/>
                </a:ln>
                <a:solidFill>
                  <a:srgbClr val="393938"/>
                </a:solidFill>
                <a:effectLst/>
                <a:uLnTx/>
                <a:uFillTx/>
                <a:latin typeface="Arial" panose="020B0604020202020204" pitchFamily="34" charset="0"/>
                <a:ea typeface="+mn-ea"/>
                <a:cs typeface="Arial" panose="020B0604020202020204" pitchFamily="34" charset="0"/>
              </a:rPr>
              <a:pPr marL="0" marR="0" lvl="0" indent="0" algn="r" defTabSz="1043056" rtl="0" eaLnBrk="1" fontAlgn="auto" latinLnBrk="0" hangingPunct="1">
                <a:lnSpc>
                  <a:spcPct val="100000"/>
                </a:lnSpc>
                <a:spcBef>
                  <a:spcPts val="0"/>
                </a:spcBef>
                <a:spcAft>
                  <a:spcPts val="0"/>
                </a:spcAft>
                <a:buClrTx/>
                <a:buSzTx/>
                <a:buFontTx/>
                <a:buNone/>
                <a:tabLst/>
                <a:defRPr/>
              </a:pPr>
              <a:t>12</a:t>
            </a:fld>
            <a:endParaRPr kumimoji="0" lang="en-GB" sz="1400" b="1" i="0" u="none" strike="noStrike" kern="1200" cap="none" spc="0" normalizeH="0" baseline="0" noProof="0" dirty="0">
              <a:ln>
                <a:noFill/>
              </a:ln>
              <a:solidFill>
                <a:srgbClr val="393938"/>
              </a:solidFill>
              <a:effectLst/>
              <a:uLnTx/>
              <a:uFillTx/>
              <a:latin typeface="Arial" panose="020B0604020202020204" pitchFamily="34" charset="0"/>
              <a:ea typeface="+mn-ea"/>
              <a:cs typeface="Arial" panose="020B0604020202020204" pitchFamily="34" charset="0"/>
            </a:endParaRPr>
          </a:p>
        </p:txBody>
      </p:sp>
      <p:sp>
        <p:nvSpPr>
          <p:cNvPr id="4" name="TextBox 3">
            <a:extLst>
              <a:ext uri="{FF2B5EF4-FFF2-40B4-BE49-F238E27FC236}">
                <a16:creationId xmlns:a16="http://schemas.microsoft.com/office/drawing/2014/main" id="{43FD3064-9487-4405-AA9F-29E5EE66265D}"/>
              </a:ext>
            </a:extLst>
          </p:cNvPr>
          <p:cNvSpPr txBox="1"/>
          <p:nvPr/>
        </p:nvSpPr>
        <p:spPr>
          <a:xfrm>
            <a:off x="337313" y="1382759"/>
            <a:ext cx="5675180" cy="307777"/>
          </a:xfrm>
          <a:prstGeom prst="rect">
            <a:avLst/>
          </a:prstGeom>
          <a:noFill/>
        </p:spPr>
        <p:txBody>
          <a:bodyPr wrap="square" lIns="0" tIns="0" rIns="0" bIns="0" rtlCol="0">
            <a:spAutoFit/>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effectLst/>
                <a:uLnTx/>
                <a:uFillTx/>
                <a:latin typeface="Arial" panose="020B0604020202020204"/>
                <a:ea typeface="+mn-ea"/>
                <a:cs typeface="+mn-cs"/>
              </a:rPr>
              <a:t>Follow-up : 14 -15 </a:t>
            </a:r>
            <a:r>
              <a:rPr lang="en-US" sz="2000" b="1" dirty="0">
                <a:latin typeface="Arial" panose="020B0604020202020204"/>
              </a:rPr>
              <a:t>w</a:t>
            </a:r>
            <a:r>
              <a:rPr kumimoji="0" lang="en-US" sz="2000" b="1" i="0" u="none" strike="noStrike" kern="1200" cap="none" spc="0" normalizeH="0" baseline="0" noProof="0" dirty="0" err="1">
                <a:ln>
                  <a:noFill/>
                </a:ln>
                <a:effectLst/>
                <a:uLnTx/>
                <a:uFillTx/>
                <a:latin typeface="Arial" panose="020B0604020202020204"/>
                <a:ea typeface="+mn-ea"/>
                <a:cs typeface="+mn-cs"/>
              </a:rPr>
              <a:t>eeks</a:t>
            </a:r>
            <a:endParaRPr kumimoji="0" lang="en-GB" sz="2400" b="1" i="0" u="none" strike="noStrike" kern="1200" cap="none" spc="0" normalizeH="0" baseline="0" noProof="0" dirty="0" err="1">
              <a:ln>
                <a:noFill/>
              </a:ln>
              <a:effectLst/>
              <a:uLnTx/>
              <a:uFillTx/>
              <a:latin typeface="Arial" panose="020B0604020202020204"/>
              <a:ea typeface="+mn-ea"/>
              <a:cs typeface="+mn-cs"/>
            </a:endParaRPr>
          </a:p>
        </p:txBody>
      </p:sp>
      <p:sp>
        <p:nvSpPr>
          <p:cNvPr id="22" name="TextBox 21">
            <a:extLst>
              <a:ext uri="{FF2B5EF4-FFF2-40B4-BE49-F238E27FC236}">
                <a16:creationId xmlns:a16="http://schemas.microsoft.com/office/drawing/2014/main" id="{3263E453-5EA4-4FE4-9B96-2734AC61BF16}"/>
              </a:ext>
            </a:extLst>
          </p:cNvPr>
          <p:cNvSpPr txBox="1"/>
          <p:nvPr/>
        </p:nvSpPr>
        <p:spPr>
          <a:xfrm>
            <a:off x="8191500" y="1382759"/>
            <a:ext cx="2501900" cy="307777"/>
          </a:xfrm>
          <a:prstGeom prst="rect">
            <a:avLst/>
          </a:prstGeom>
          <a:noFill/>
        </p:spPr>
        <p:txBody>
          <a:bodyPr wrap="square" lIns="0" tIns="0" rIns="0" bIns="0" rtlCol="0">
            <a:spAutoFit/>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effectLst/>
                <a:uLnTx/>
                <a:uFillTx/>
                <a:latin typeface="Arial" panose="020B0604020202020204"/>
                <a:ea typeface="+mn-ea"/>
                <a:cs typeface="+mn-cs"/>
              </a:rPr>
              <a:t>Up to 3 years</a:t>
            </a:r>
            <a:endParaRPr kumimoji="0" lang="en-GB" sz="2000" b="1" i="0" u="none" strike="noStrike" kern="1200" cap="none" spc="0" normalizeH="0" baseline="0" noProof="0" dirty="0" err="1">
              <a:ln>
                <a:noFill/>
              </a:ln>
              <a:effectLst/>
              <a:uLnTx/>
              <a:uFillTx/>
              <a:latin typeface="Arial" panose="020B0604020202020204"/>
              <a:ea typeface="+mn-ea"/>
              <a:cs typeface="+mn-cs"/>
            </a:endParaRPr>
          </a:p>
        </p:txBody>
      </p:sp>
      <p:grpSp>
        <p:nvGrpSpPr>
          <p:cNvPr id="6" name="Group 5">
            <a:extLst>
              <a:ext uri="{FF2B5EF4-FFF2-40B4-BE49-F238E27FC236}">
                <a16:creationId xmlns:a16="http://schemas.microsoft.com/office/drawing/2014/main" id="{9F6F6748-8AFA-4CF5-B3D6-2A990AD62FC8}"/>
              </a:ext>
            </a:extLst>
          </p:cNvPr>
          <p:cNvGrpSpPr/>
          <p:nvPr/>
        </p:nvGrpSpPr>
        <p:grpSpPr>
          <a:xfrm>
            <a:off x="406745" y="1802440"/>
            <a:ext cx="9932917" cy="4910088"/>
            <a:chOff x="406745" y="1556777"/>
            <a:chExt cx="9932917" cy="4910088"/>
          </a:xfrm>
        </p:grpSpPr>
        <p:sp>
          <p:nvSpPr>
            <p:cNvPr id="13" name="Rounded Rectangle 6">
              <a:extLst>
                <a:ext uri="{FF2B5EF4-FFF2-40B4-BE49-F238E27FC236}">
                  <a16:creationId xmlns:a16="http://schemas.microsoft.com/office/drawing/2014/main" id="{EFFC1B1D-E67E-4A2E-BC0C-A1898DD6AACF}"/>
                </a:ext>
              </a:extLst>
            </p:cNvPr>
            <p:cNvSpPr/>
            <p:nvPr/>
          </p:nvSpPr>
          <p:spPr>
            <a:xfrm>
              <a:off x="406745" y="1801766"/>
              <a:ext cx="2251840" cy="2108178"/>
            </a:xfrm>
            <a:prstGeom prst="roundRect">
              <a:avLst/>
            </a:prstGeom>
            <a:solidFill>
              <a:schemeClr val="bg1">
                <a:lumMod val="95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1043056" rtl="0" eaLnBrk="1" fontAlgn="base" latinLnBrk="0" hangingPunct="1">
                <a:lnSpc>
                  <a:spcPct val="100000"/>
                </a:lnSpc>
                <a:spcBef>
                  <a:spcPct val="0"/>
                </a:spcBef>
                <a:spcAft>
                  <a:spcPct val="0"/>
                </a:spcAft>
                <a:buClrTx/>
                <a:buSzTx/>
                <a:buFontTx/>
                <a:buNone/>
                <a:tabLst/>
                <a:defRPr/>
              </a:pPr>
              <a:r>
                <a:rPr kumimoji="0" lang="en-US" sz="1800" b="1" i="0" u="none" strike="noStrike" kern="1200" cap="none" spc="0" normalizeH="0" baseline="0" noProof="0" dirty="0">
                  <a:ln>
                    <a:noFill/>
                  </a:ln>
                  <a:solidFill>
                    <a:srgbClr val="393938"/>
                  </a:solidFill>
                  <a:effectLst/>
                  <a:uLnTx/>
                  <a:uFillTx/>
                  <a:latin typeface="Arial" panose="020B0604020202020204" pitchFamily="34" charset="0"/>
                  <a:ea typeface="+mn-ea"/>
                  <a:cs typeface="Arial" panose="020B0604020202020204" pitchFamily="34" charset="0"/>
                </a:rPr>
                <a:t>Study 1</a:t>
              </a:r>
            </a:p>
            <a:p>
              <a:pPr marL="0" marR="0" lvl="0" indent="0" algn="ctr" defTabSz="1043056" rtl="0" eaLnBrk="1" fontAlgn="base" latinLnBrk="0" hangingPunct="1">
                <a:lnSpc>
                  <a:spcPct val="100000"/>
                </a:lnSpc>
                <a:spcBef>
                  <a:spcPct val="0"/>
                </a:spcBef>
                <a:spcAft>
                  <a:spcPct val="0"/>
                </a:spcAft>
                <a:buClrTx/>
                <a:buSzTx/>
                <a:buFontTx/>
                <a:buNone/>
                <a:tabLst/>
                <a:defRPr/>
              </a:pPr>
              <a:r>
                <a:rPr lang="en-GB" sz="1800" dirty="0">
                  <a:solidFill>
                    <a:schemeClr val="tx1"/>
                  </a:solidFill>
                  <a:latin typeface="Arial" panose="020B0604020202020204"/>
                </a:rPr>
                <a:t>D</a:t>
              </a:r>
              <a:r>
                <a:rPr kumimoji="0" lang="en-GB" sz="1800" b="0" i="0" u="none" strike="noStrike" kern="1200" cap="none" spc="0" normalizeH="0" baseline="0" noProof="0" dirty="0" err="1">
                  <a:ln>
                    <a:noFill/>
                  </a:ln>
                  <a:solidFill>
                    <a:schemeClr val="tx1"/>
                  </a:solidFill>
                  <a:effectLst/>
                  <a:uLnTx/>
                  <a:uFillTx/>
                  <a:latin typeface="Arial" panose="020B0604020202020204"/>
                  <a:ea typeface="+mn-ea"/>
                  <a:cs typeface="+mn-cs"/>
                </a:rPr>
                <a:t>ouble</a:t>
              </a:r>
              <a:r>
                <a:rPr kumimoji="0" lang="en-GB" sz="1800" b="0" i="0" u="none" strike="noStrike" kern="1200" cap="none" spc="0" normalizeH="0" baseline="0" noProof="0" dirty="0">
                  <a:ln>
                    <a:noFill/>
                  </a:ln>
                  <a:solidFill>
                    <a:schemeClr val="tx1"/>
                  </a:solidFill>
                  <a:effectLst/>
                  <a:uLnTx/>
                  <a:uFillTx/>
                  <a:latin typeface="Arial" panose="020B0604020202020204"/>
                  <a:ea typeface="+mn-ea"/>
                  <a:cs typeface="+mn-cs"/>
                </a:rPr>
                <a:t>-blind, </a:t>
              </a:r>
              <a:r>
                <a:rPr kumimoji="0" lang="en-GB" sz="1800" b="0" i="0" u="none" strike="noStrike" kern="1200" cap="none" spc="0" normalizeH="0" baseline="0" noProof="0" dirty="0">
                  <a:ln>
                    <a:noFill/>
                  </a:ln>
                  <a:solidFill>
                    <a:srgbClr val="393938"/>
                  </a:solidFill>
                  <a:effectLst/>
                  <a:uLnTx/>
                  <a:uFillTx/>
                  <a:latin typeface="Arial" panose="020B0604020202020204"/>
                  <a:ea typeface="+mn-ea"/>
                  <a:cs typeface="+mn-cs"/>
                </a:rPr>
                <a:t>placebo-controlled</a:t>
              </a:r>
            </a:p>
            <a:p>
              <a:pPr marL="0" marR="0" lvl="0" indent="0" algn="ctr" defTabSz="1043056" rtl="0" eaLnBrk="1" fontAlgn="base" latinLnBrk="0" hangingPunct="1">
                <a:lnSpc>
                  <a:spcPct val="100000"/>
                </a:lnSpc>
                <a:spcBef>
                  <a:spcPct val="0"/>
                </a:spcBef>
                <a:spcAft>
                  <a:spcPct val="0"/>
                </a:spcAft>
                <a:buClrTx/>
                <a:buSzTx/>
                <a:buFontTx/>
                <a:buNone/>
                <a:tabLst/>
                <a:defRPr/>
              </a:pPr>
              <a:r>
                <a:rPr kumimoji="0" lang="en-GB" sz="1800" b="0" i="0" u="none" strike="noStrike" kern="1200" cap="none" spc="0" normalizeH="0" baseline="0" noProof="0" dirty="0">
                  <a:ln>
                    <a:noFill/>
                  </a:ln>
                  <a:solidFill>
                    <a:srgbClr val="393938"/>
                  </a:solidFill>
                  <a:effectLst/>
                  <a:uLnTx/>
                  <a:uFillTx/>
                  <a:latin typeface="Arial" panose="020B0604020202020204"/>
                  <a:ea typeface="+mn-ea"/>
                  <a:cs typeface="+mn-cs"/>
                </a:rPr>
                <a:t>N=119</a:t>
              </a:r>
            </a:p>
            <a:p>
              <a:pPr marL="0" marR="0" lvl="0" indent="0" algn="ctr" defTabSz="1043056" rtl="0" eaLnBrk="1" fontAlgn="base" latinLnBrk="0" hangingPunct="1">
                <a:lnSpc>
                  <a:spcPct val="100000"/>
                </a:lnSpc>
                <a:spcBef>
                  <a:spcPct val="0"/>
                </a:spcBef>
                <a:spcAft>
                  <a:spcPct val="0"/>
                </a:spcAft>
                <a:buClrTx/>
                <a:buSzTx/>
                <a:buFontTx/>
                <a:buNone/>
                <a:tabLst/>
                <a:defRPr/>
              </a:pPr>
              <a:r>
                <a:rPr kumimoji="0" lang="en-GB" sz="1800" b="1" i="1" u="none" strike="noStrike" kern="1200" cap="none" spc="0" normalizeH="0" baseline="0" noProof="0" dirty="0" err="1">
                  <a:ln>
                    <a:noFill/>
                  </a:ln>
                  <a:solidFill>
                    <a:srgbClr val="393938"/>
                  </a:solidFill>
                  <a:effectLst/>
                  <a:uLnTx/>
                  <a:uFillTx/>
                  <a:latin typeface="Arial" panose="020B0604020202020204"/>
                  <a:ea typeface="+mn-ea"/>
                  <a:cs typeface="+mn-cs"/>
                </a:rPr>
                <a:t>stiripentol</a:t>
              </a:r>
              <a:r>
                <a:rPr kumimoji="0" lang="en-GB" sz="1800" b="1" i="1" u="none" strike="noStrike" kern="1200" cap="none" spc="0" normalizeH="0" baseline="0" noProof="0" dirty="0">
                  <a:ln>
                    <a:noFill/>
                  </a:ln>
                  <a:solidFill>
                    <a:srgbClr val="393938"/>
                  </a:solidFill>
                  <a:effectLst/>
                  <a:uLnTx/>
                  <a:uFillTx/>
                  <a:latin typeface="Arial" panose="020B0604020202020204"/>
                  <a:ea typeface="+mn-ea"/>
                  <a:cs typeface="+mn-cs"/>
                </a:rPr>
                <a:t> excluded</a:t>
              </a:r>
              <a:endParaRPr kumimoji="0" lang="en-GB" sz="1800" b="1" i="0" u="none" strike="noStrike" kern="1200" cap="none" spc="0" normalizeH="0" baseline="0" noProof="0" dirty="0">
                <a:ln>
                  <a:noFill/>
                </a:ln>
                <a:solidFill>
                  <a:srgbClr val="393938"/>
                </a:solidFill>
                <a:effectLst/>
                <a:uLnTx/>
                <a:uFillTx/>
                <a:latin typeface="Arial" panose="020B0604020202020204"/>
                <a:ea typeface="+mn-ea"/>
                <a:cs typeface="+mn-cs"/>
              </a:endParaRPr>
            </a:p>
          </p:txBody>
        </p:sp>
        <p:sp>
          <p:nvSpPr>
            <p:cNvPr id="14" name="Rounded Rectangle 7">
              <a:extLst>
                <a:ext uri="{FF2B5EF4-FFF2-40B4-BE49-F238E27FC236}">
                  <a16:creationId xmlns:a16="http://schemas.microsoft.com/office/drawing/2014/main" id="{F3747F3D-1F5C-4077-9570-21B785BD2B8F}"/>
                </a:ext>
              </a:extLst>
            </p:cNvPr>
            <p:cNvSpPr/>
            <p:nvPr/>
          </p:nvSpPr>
          <p:spPr>
            <a:xfrm>
              <a:off x="8158554" y="1960326"/>
              <a:ext cx="1915885" cy="3373542"/>
            </a:xfrm>
            <a:prstGeom prst="roundRect">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1043056" rtl="0" eaLnBrk="1" fontAlgn="base" latinLnBrk="0" hangingPunct="1">
                <a:lnSpc>
                  <a:spcPct val="100000"/>
                </a:lnSpc>
                <a:spcBef>
                  <a:spcPct val="0"/>
                </a:spcBef>
                <a:spcAft>
                  <a:spcPct val="0"/>
                </a:spcAft>
                <a:buClrTx/>
                <a:buSzTx/>
                <a:buFontTx/>
                <a:buNone/>
                <a:tabLst/>
                <a:defRPr/>
              </a:pPr>
              <a:r>
                <a:rPr kumimoji="0" lang="en-US" sz="18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Study 1503</a:t>
              </a:r>
            </a:p>
            <a:p>
              <a:pPr marL="0" marR="0" lvl="0" indent="0" algn="ctr" defTabSz="1043056" rtl="0" eaLnBrk="1" fontAlgn="base" latinLnBrk="0" hangingPunct="1">
                <a:lnSpc>
                  <a:spcPct val="100000"/>
                </a:lnSpc>
                <a:spcBef>
                  <a:spcPct val="0"/>
                </a:spcBef>
                <a:spcAft>
                  <a:spcPct val="0"/>
                </a:spcAft>
                <a:buClrTx/>
                <a:buSzTx/>
                <a:buFontTx/>
                <a:buNone/>
                <a:tabLst/>
                <a:defRPr/>
              </a:pPr>
              <a:endParaRPr kumimoji="0" lang="en-US" sz="8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a:p>
              <a:pPr marL="0" marR="0" lvl="0" indent="0" algn="ctr" defTabSz="1043056"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Open-label extension</a:t>
              </a:r>
            </a:p>
            <a:p>
              <a:pPr marL="0" marR="0" lvl="0" indent="0" algn="ctr" defTabSz="1043056"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Safety  study</a:t>
              </a:r>
            </a:p>
            <a:p>
              <a:pPr marL="0" marR="0" lvl="0" indent="0" algn="ctr" defTabSz="1043056"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N=330</a:t>
              </a:r>
            </a:p>
            <a:p>
              <a:pPr marL="0" marR="0" lvl="0" indent="0" algn="ctr" defTabSz="1043056" rtl="0" eaLnBrk="1" fontAlgn="base" latinLnBrk="0" hangingPunct="1">
                <a:lnSpc>
                  <a:spcPct val="100000"/>
                </a:lnSpc>
                <a:spcBef>
                  <a:spcPct val="0"/>
                </a:spcBef>
                <a:spcAft>
                  <a:spcPct val="0"/>
                </a:spcAft>
                <a:buClrTx/>
                <a:buSzTx/>
                <a:buFontTx/>
                <a:buNone/>
                <a:tabLst/>
                <a:defRPr/>
              </a:pPr>
              <a:r>
                <a:rPr lang="en-US" sz="1600" dirty="0">
                  <a:solidFill>
                    <a:schemeClr val="tx1"/>
                  </a:solidFill>
                  <a:latin typeface="Arial" panose="020B0604020202020204" pitchFamily="34" charset="0"/>
                  <a:cs typeface="Arial" panose="020B0604020202020204" pitchFamily="34" charset="0"/>
                </a:rPr>
                <a:t>(starting dose </a:t>
              </a:r>
              <a:r>
                <a:rPr kumimoji="0" lang="en-US" sz="1600" b="0" i="0" u="none" strike="noStrike" kern="1200" cap="none" spc="0" normalizeH="0" baseline="0" noProof="0" dirty="0">
                  <a:ln>
                    <a:noFill/>
                  </a:ln>
                  <a:solidFill>
                    <a:srgbClr val="393938"/>
                  </a:solidFill>
                  <a:effectLst/>
                  <a:uLnTx/>
                  <a:uFillTx/>
                  <a:latin typeface="Arial" panose="020B0604020202020204"/>
                  <a:ea typeface="+mn-ea"/>
                  <a:cs typeface="+mn-cs"/>
                </a:rPr>
                <a:t>0.2 mg/kg/day then up to </a:t>
              </a:r>
              <a:r>
                <a:rPr lang="en-US" sz="1600" dirty="0">
                  <a:solidFill>
                    <a:srgbClr val="393938"/>
                  </a:solidFill>
                  <a:latin typeface="Arial" panose="020B0604020202020204"/>
                </a:rPr>
                <a:t>0.7 mg/kg/day or 0.4 mg/kg/day with stiripentol)</a:t>
              </a:r>
              <a:endParaRPr kumimoji="0" lang="en-US" sz="16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19" name="Rounded Rectangle 6">
              <a:extLst>
                <a:ext uri="{FF2B5EF4-FFF2-40B4-BE49-F238E27FC236}">
                  <a16:creationId xmlns:a16="http://schemas.microsoft.com/office/drawing/2014/main" id="{0E378078-5473-4994-BA9E-EF098B3BF611}"/>
                </a:ext>
              </a:extLst>
            </p:cNvPr>
            <p:cNvSpPr/>
            <p:nvPr/>
          </p:nvSpPr>
          <p:spPr>
            <a:xfrm>
              <a:off x="427599" y="3923860"/>
              <a:ext cx="2297235" cy="2400244"/>
            </a:xfrm>
            <a:prstGeom prst="roundRect">
              <a:avLst/>
            </a:prstGeom>
            <a:solidFill>
              <a:schemeClr val="bg1">
                <a:lumMod val="95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1043056" rtl="0" eaLnBrk="1" fontAlgn="base" latinLnBrk="0" hangingPunct="1">
                <a:lnSpc>
                  <a:spcPct val="100000"/>
                </a:lnSpc>
                <a:spcBef>
                  <a:spcPct val="0"/>
                </a:spcBef>
                <a:spcAft>
                  <a:spcPct val="0"/>
                </a:spcAft>
                <a:buClrTx/>
                <a:buSzTx/>
                <a:buFontTx/>
                <a:buNone/>
                <a:tabLst/>
                <a:defRPr/>
              </a:pPr>
              <a:r>
                <a:rPr kumimoji="0" lang="en-US" sz="1800" b="1" i="0" u="none" strike="noStrike" kern="1200" cap="none" spc="0" normalizeH="0" baseline="0" noProof="0" dirty="0">
                  <a:ln>
                    <a:noFill/>
                  </a:ln>
                  <a:solidFill>
                    <a:srgbClr val="393938"/>
                  </a:solidFill>
                  <a:effectLst/>
                  <a:uLnTx/>
                  <a:uFillTx/>
                  <a:latin typeface="Arial" panose="020B0604020202020204" pitchFamily="34" charset="0"/>
                  <a:ea typeface="+mn-ea"/>
                  <a:cs typeface="Arial" panose="020B0604020202020204" pitchFamily="34" charset="0"/>
                </a:rPr>
                <a:t>Study 1504 (cohort 2)</a:t>
              </a:r>
            </a:p>
            <a:p>
              <a:pPr marL="0" marR="0" lvl="0" indent="0" algn="ctr" defTabSz="1043056" rtl="0" eaLnBrk="1" fontAlgn="base" latinLnBrk="0" hangingPunct="1">
                <a:lnSpc>
                  <a:spcPct val="100000"/>
                </a:lnSpc>
                <a:spcBef>
                  <a:spcPct val="0"/>
                </a:spcBef>
                <a:spcAft>
                  <a:spcPct val="0"/>
                </a:spcAft>
                <a:buClrTx/>
                <a:buSzTx/>
                <a:buFontTx/>
                <a:buNone/>
                <a:tabLst/>
                <a:defRPr/>
              </a:pPr>
              <a:endParaRPr kumimoji="0" lang="en-US" sz="800" b="0" i="0" u="none" strike="noStrike" kern="1200" cap="none" spc="0" normalizeH="0" baseline="0" noProof="0" dirty="0">
                <a:ln>
                  <a:noFill/>
                </a:ln>
                <a:solidFill>
                  <a:srgbClr val="393938"/>
                </a:solidFill>
                <a:effectLst/>
                <a:uLnTx/>
                <a:uFillTx/>
                <a:latin typeface="Arial" panose="020B0604020202020204" pitchFamily="34" charset="0"/>
                <a:ea typeface="+mn-ea"/>
                <a:cs typeface="Arial" panose="020B0604020202020204" pitchFamily="34" charset="0"/>
              </a:endParaRPr>
            </a:p>
            <a:p>
              <a:pPr marL="0" marR="0" lvl="0" indent="0" algn="ctr" defTabSz="1043056" rtl="0" eaLnBrk="1" fontAlgn="base" latinLnBrk="0" hangingPunct="1">
                <a:lnSpc>
                  <a:spcPct val="100000"/>
                </a:lnSpc>
                <a:spcBef>
                  <a:spcPct val="0"/>
                </a:spcBef>
                <a:spcAft>
                  <a:spcPct val="0"/>
                </a:spcAft>
                <a:buClrTx/>
                <a:buSzTx/>
                <a:buFontTx/>
                <a:buNone/>
                <a:tabLst/>
                <a:defRPr/>
              </a:pPr>
              <a:r>
                <a:rPr lang="en-GB" sz="1800" dirty="0">
                  <a:solidFill>
                    <a:schemeClr val="tx1"/>
                  </a:solidFill>
                  <a:latin typeface="Arial" panose="020B0604020202020204"/>
                </a:rPr>
                <a:t>D</a:t>
              </a:r>
              <a:r>
                <a:rPr kumimoji="0" lang="en-GB" sz="1800" b="0" i="0" u="none" strike="noStrike" kern="1200" cap="none" spc="0" normalizeH="0" baseline="0" noProof="0" dirty="0" err="1">
                  <a:ln>
                    <a:noFill/>
                  </a:ln>
                  <a:solidFill>
                    <a:schemeClr val="tx1"/>
                  </a:solidFill>
                  <a:effectLst/>
                  <a:uLnTx/>
                  <a:uFillTx/>
                  <a:latin typeface="Arial" panose="020B0604020202020204"/>
                  <a:ea typeface="+mn-ea"/>
                  <a:cs typeface="+mn-cs"/>
                </a:rPr>
                <a:t>ouble</a:t>
              </a:r>
              <a:r>
                <a:rPr kumimoji="0" lang="en-GB" sz="1800" b="0" i="0" u="none" strike="noStrike" kern="1200" cap="none" spc="0" normalizeH="0" baseline="0" noProof="0" dirty="0">
                  <a:ln>
                    <a:noFill/>
                  </a:ln>
                  <a:solidFill>
                    <a:schemeClr val="tx1"/>
                  </a:solidFill>
                  <a:effectLst/>
                  <a:uLnTx/>
                  <a:uFillTx/>
                  <a:latin typeface="Arial" panose="020B0604020202020204"/>
                  <a:ea typeface="+mn-ea"/>
                  <a:cs typeface="+mn-cs"/>
                </a:rPr>
                <a:t>-blind</a:t>
              </a:r>
              <a:r>
                <a:rPr kumimoji="0" lang="en-GB" sz="1800" b="0" i="0" u="none" strike="noStrike" kern="1200" cap="none" spc="0" normalizeH="0" baseline="0" noProof="0" dirty="0">
                  <a:ln>
                    <a:noFill/>
                  </a:ln>
                  <a:solidFill>
                    <a:srgbClr val="393938"/>
                  </a:solidFill>
                  <a:effectLst/>
                  <a:uLnTx/>
                  <a:uFillTx/>
                  <a:latin typeface="Arial" panose="020B0604020202020204"/>
                  <a:ea typeface="+mn-ea"/>
                  <a:cs typeface="+mn-cs"/>
                </a:rPr>
                <a:t>, placebo-controlled</a:t>
              </a:r>
            </a:p>
            <a:p>
              <a:pPr marL="0" marR="0" lvl="0" indent="0" algn="ctr" defTabSz="1043056" rtl="0" eaLnBrk="1" fontAlgn="base" latinLnBrk="0" hangingPunct="1">
                <a:lnSpc>
                  <a:spcPct val="100000"/>
                </a:lnSpc>
                <a:spcBef>
                  <a:spcPct val="0"/>
                </a:spcBef>
                <a:spcAft>
                  <a:spcPct val="0"/>
                </a:spcAft>
                <a:buClrTx/>
                <a:buSzTx/>
                <a:buFontTx/>
                <a:buNone/>
                <a:tabLst/>
                <a:defRPr/>
              </a:pPr>
              <a:r>
                <a:rPr kumimoji="0" lang="en-GB" sz="1800" b="0" i="0" u="none" strike="noStrike" kern="1200" cap="none" spc="0" normalizeH="0" baseline="0" noProof="0" dirty="0">
                  <a:ln>
                    <a:noFill/>
                  </a:ln>
                  <a:solidFill>
                    <a:srgbClr val="393938"/>
                  </a:solidFill>
                  <a:effectLst/>
                  <a:uLnTx/>
                  <a:uFillTx/>
                  <a:latin typeface="Arial" panose="020B0604020202020204"/>
                  <a:ea typeface="+mn-ea"/>
                  <a:cs typeface="+mn-cs"/>
                </a:rPr>
                <a:t>N=87 </a:t>
              </a:r>
              <a:br>
                <a:rPr kumimoji="0" lang="en-GB" sz="1800" b="0" i="0" u="none" strike="noStrike" kern="1200" cap="none" spc="0" normalizeH="0" baseline="0" noProof="0" dirty="0">
                  <a:ln>
                    <a:noFill/>
                  </a:ln>
                  <a:solidFill>
                    <a:srgbClr val="393938"/>
                  </a:solidFill>
                  <a:effectLst/>
                  <a:uLnTx/>
                  <a:uFillTx/>
                  <a:latin typeface="Arial" panose="020B0604020202020204"/>
                  <a:ea typeface="+mn-ea"/>
                  <a:cs typeface="+mn-cs"/>
                </a:rPr>
              </a:br>
              <a:r>
                <a:rPr kumimoji="0" lang="en-GB" sz="1800" b="1" i="1" u="none" strike="noStrike" kern="1200" cap="none" spc="0" normalizeH="0" baseline="0" noProof="0" dirty="0" err="1">
                  <a:ln>
                    <a:noFill/>
                  </a:ln>
                  <a:solidFill>
                    <a:srgbClr val="393938"/>
                  </a:solidFill>
                  <a:effectLst/>
                  <a:uLnTx/>
                  <a:uFillTx/>
                  <a:latin typeface="Arial" panose="020B0604020202020204"/>
                  <a:ea typeface="+mn-ea"/>
                  <a:cs typeface="+mn-cs"/>
                </a:rPr>
                <a:t>stiripentol</a:t>
              </a:r>
              <a:r>
                <a:rPr kumimoji="0" lang="en-GB" sz="1800" b="1" i="1" u="none" strike="noStrike" kern="1200" cap="none" spc="0" normalizeH="0" baseline="0" noProof="0" dirty="0">
                  <a:ln>
                    <a:noFill/>
                  </a:ln>
                  <a:solidFill>
                    <a:srgbClr val="393938"/>
                  </a:solidFill>
                  <a:effectLst/>
                  <a:uLnTx/>
                  <a:uFillTx/>
                  <a:latin typeface="Arial" panose="020B0604020202020204"/>
                  <a:ea typeface="+mn-ea"/>
                  <a:cs typeface="+mn-cs"/>
                </a:rPr>
                <a:t> required</a:t>
              </a:r>
              <a:endParaRPr kumimoji="0" lang="en-GB" sz="1800" b="0" i="0" u="none" strike="noStrike" kern="1200" cap="none" spc="0" normalizeH="0" baseline="0" noProof="0" dirty="0">
                <a:ln>
                  <a:noFill/>
                </a:ln>
                <a:solidFill>
                  <a:srgbClr val="393938"/>
                </a:solidFill>
                <a:effectLst/>
                <a:uLnTx/>
                <a:uFillTx/>
                <a:latin typeface="Arial" panose="020B0604020202020204"/>
                <a:ea typeface="+mn-ea"/>
                <a:cs typeface="+mn-cs"/>
              </a:endParaRPr>
            </a:p>
          </p:txBody>
        </p:sp>
        <p:sp>
          <p:nvSpPr>
            <p:cNvPr id="18" name="Rounded Rectangle 6">
              <a:extLst>
                <a:ext uri="{FF2B5EF4-FFF2-40B4-BE49-F238E27FC236}">
                  <a16:creationId xmlns:a16="http://schemas.microsoft.com/office/drawing/2014/main" id="{230831FB-BA01-40FE-8DEA-EDDAAE098636}"/>
                </a:ext>
              </a:extLst>
            </p:cNvPr>
            <p:cNvSpPr/>
            <p:nvPr/>
          </p:nvSpPr>
          <p:spPr>
            <a:xfrm>
              <a:off x="5059468" y="1793003"/>
              <a:ext cx="1797362" cy="4531101"/>
            </a:xfrm>
            <a:prstGeom prst="roundRect">
              <a:avLst/>
            </a:prstGeom>
            <a:noFill/>
            <a:ln w="381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t"/>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393938"/>
                  </a:solidFill>
                  <a:effectLst/>
                  <a:uLnTx/>
                  <a:uFillTx/>
                  <a:latin typeface="Arial" panose="020B0604020202020204" pitchFamily="34" charset="0"/>
                  <a:ea typeface="+mn-ea"/>
                  <a:cs typeface="Arial" panose="020B0604020202020204" pitchFamily="34" charset="0"/>
                </a:rPr>
                <a:t>1</a:t>
              </a:r>
              <a:r>
                <a:rPr kumimoji="0" lang="en-GB" sz="1800" b="1" i="0" u="none" strike="noStrike" kern="1200" cap="none" spc="0" normalizeH="0" baseline="30000" noProof="0" dirty="0">
                  <a:ln>
                    <a:noFill/>
                  </a:ln>
                  <a:solidFill>
                    <a:srgbClr val="393938"/>
                  </a:solidFill>
                  <a:effectLst/>
                  <a:uLnTx/>
                  <a:uFillTx/>
                  <a:latin typeface="Arial" panose="020B0604020202020204" pitchFamily="34" charset="0"/>
                  <a:ea typeface="+mn-ea"/>
                  <a:cs typeface="Arial" panose="020B0604020202020204" pitchFamily="34" charset="0"/>
                </a:rPr>
                <a:t>o</a:t>
              </a:r>
              <a:r>
                <a:rPr kumimoji="0" lang="en-GB" sz="1800" b="1" i="0" u="none" strike="noStrike" kern="1200" cap="none" spc="0" normalizeH="0" baseline="0" noProof="0" dirty="0">
                  <a:ln>
                    <a:noFill/>
                  </a:ln>
                  <a:solidFill>
                    <a:srgbClr val="393938"/>
                  </a:solidFill>
                  <a:effectLst/>
                  <a:uLnTx/>
                  <a:uFillTx/>
                  <a:latin typeface="Arial" panose="020B0604020202020204" pitchFamily="34" charset="0"/>
                  <a:ea typeface="+mn-ea"/>
                  <a:cs typeface="Arial" panose="020B0604020202020204" pitchFamily="34" charset="0"/>
                </a:rPr>
                <a:t> </a:t>
              </a:r>
              <a:r>
                <a:rPr kumimoji="0" lang="en-GB" sz="18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outcome</a:t>
              </a:r>
            </a:p>
            <a:p>
              <a:pPr marL="0" marR="0" lvl="0" indent="0" algn="ctr" defTabSz="1043056" rtl="0" eaLnBrk="1" fontAlgn="base" latinLnBrk="0" hangingPunct="1">
                <a:lnSpc>
                  <a:spcPct val="100000"/>
                </a:lnSpc>
                <a:spcBef>
                  <a:spcPct val="0"/>
                </a:spcBef>
                <a:spcAft>
                  <a:spcPct val="0"/>
                </a:spcAft>
                <a:buClrTx/>
                <a:buSzTx/>
                <a:buFontTx/>
                <a:buNone/>
                <a:tabLst/>
                <a:defRPr/>
              </a:pPr>
              <a:endParaRPr kumimoji="0" lang="en-US" sz="105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a:p>
              <a:pPr marL="0" marR="0" lvl="0" indent="0" algn="ctr" defTabSz="1043056"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 change frequency </a:t>
              </a:r>
              <a:r>
                <a:rPr kumimoji="0" lang="en-GB" sz="18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convulsive</a:t>
              </a:r>
              <a:r>
                <a:rPr kumimoji="0" lang="en-GB" sz="18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 seizures per 28 days</a:t>
              </a:r>
            </a:p>
            <a:p>
              <a:pPr marL="0" marR="0" lvl="0" indent="0" algn="ctr" defTabSz="1043056"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2</a:t>
              </a:r>
              <a:r>
                <a:rPr kumimoji="0" lang="en-GB" sz="1800" b="1" i="0" u="none" strike="noStrike" kern="1200" cap="none" spc="0" normalizeH="0" baseline="30000" noProof="0" dirty="0">
                  <a:ln>
                    <a:noFill/>
                  </a:ln>
                  <a:solidFill>
                    <a:schemeClr val="tx1"/>
                  </a:solidFill>
                  <a:effectLst/>
                  <a:uLnTx/>
                  <a:uFillTx/>
                  <a:latin typeface="Arial" panose="020B0604020202020204" pitchFamily="34" charset="0"/>
                  <a:ea typeface="+mn-ea"/>
                  <a:cs typeface="Arial" panose="020B0604020202020204" pitchFamily="34" charset="0"/>
                </a:rPr>
                <a:t>o</a:t>
              </a:r>
              <a:r>
                <a:rPr kumimoji="0" lang="en-GB" sz="18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 outcomes</a:t>
              </a:r>
            </a:p>
            <a:p>
              <a:pPr marL="0" marR="0" lvl="0" indent="0" algn="ctr" defTabSz="1043056" rtl="0" eaLnBrk="1" fontAlgn="auto" latinLnBrk="0" hangingPunct="1">
                <a:lnSpc>
                  <a:spcPct val="100000"/>
                </a:lnSpc>
                <a:spcBef>
                  <a:spcPts val="0"/>
                </a:spcBef>
                <a:spcAft>
                  <a:spcPts val="0"/>
                </a:spcAft>
                <a:buClrTx/>
                <a:buSzTx/>
                <a:buFontTx/>
                <a:buNone/>
                <a:tabLst/>
                <a:defRPr/>
              </a:pPr>
              <a:r>
                <a:rPr lang="en-GB" sz="1800" dirty="0">
                  <a:solidFill>
                    <a:schemeClr val="tx1"/>
                  </a:solidFill>
                  <a:latin typeface="Arial" panose="020B0604020202020204" pitchFamily="34" charset="0"/>
                  <a:cs typeface="Arial" panose="020B0604020202020204" pitchFamily="34" charset="0"/>
                </a:rPr>
                <a:t>≥50% </a:t>
              </a:r>
              <a:r>
                <a:rPr kumimoji="0" lang="en-GB" sz="18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reduction in seizure frequency, longest convulsive seizure-free interval </a:t>
              </a:r>
              <a:endParaRPr kumimoji="0" lang="en-GB" sz="18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a:p>
              <a:pPr marL="0" marR="0" lvl="0" indent="0" algn="ctr" defTabSz="1043056"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393938"/>
                  </a:solidFill>
                  <a:effectLst/>
                  <a:uLnTx/>
                  <a:uFillTx/>
                  <a:latin typeface="Arial" panose="020B0604020202020204" pitchFamily="34" charset="0"/>
                  <a:ea typeface="+mn-ea"/>
                  <a:cs typeface="Arial" panose="020B0604020202020204" pitchFamily="34" charset="0"/>
                </a:rPr>
                <a:t> </a:t>
              </a:r>
            </a:p>
            <a:p>
              <a:pPr marL="0" marR="0" lvl="0" indent="0" algn="ctr" defTabSz="1043056"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393938"/>
                </a:solidFill>
                <a:effectLst/>
                <a:uLnTx/>
                <a:uFillTx/>
                <a:latin typeface="Arial" panose="020B0604020202020204" pitchFamily="34" charset="0"/>
                <a:ea typeface="+mn-ea"/>
                <a:cs typeface="Arial" panose="020B0604020202020204" pitchFamily="34" charset="0"/>
              </a:endParaRPr>
            </a:p>
            <a:p>
              <a:pPr marL="0" marR="0" lvl="0" indent="0" algn="ctr" defTabSz="1043056"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393938"/>
                </a:solidFill>
                <a:effectLst/>
                <a:uLnTx/>
                <a:uFillTx/>
                <a:latin typeface="Arial" panose="020B0604020202020204" pitchFamily="34" charset="0"/>
                <a:ea typeface="+mn-ea"/>
                <a:cs typeface="Arial" panose="020B0604020202020204" pitchFamily="34" charset="0"/>
              </a:endParaRPr>
            </a:p>
          </p:txBody>
        </p:sp>
        <p:sp>
          <p:nvSpPr>
            <p:cNvPr id="24" name="Right Arrow 7">
              <a:extLst>
                <a:ext uri="{FF2B5EF4-FFF2-40B4-BE49-F238E27FC236}">
                  <a16:creationId xmlns:a16="http://schemas.microsoft.com/office/drawing/2014/main" id="{95488661-ED67-415F-BCB1-3E652E20E5DE}"/>
                </a:ext>
              </a:extLst>
            </p:cNvPr>
            <p:cNvSpPr/>
            <p:nvPr/>
          </p:nvSpPr>
          <p:spPr>
            <a:xfrm>
              <a:off x="2717228" y="1828116"/>
              <a:ext cx="2306349" cy="675861"/>
            </a:xfrm>
            <a:prstGeom prst="rightArrow">
              <a:avLst/>
            </a:prstGeom>
            <a:solidFill>
              <a:schemeClr val="accent4"/>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rPr>
                <a:t>Placebo</a:t>
              </a:r>
            </a:p>
          </p:txBody>
        </p:sp>
        <p:sp>
          <p:nvSpPr>
            <p:cNvPr id="28" name="Right Arrow 9">
              <a:extLst>
                <a:ext uri="{FF2B5EF4-FFF2-40B4-BE49-F238E27FC236}">
                  <a16:creationId xmlns:a16="http://schemas.microsoft.com/office/drawing/2014/main" id="{B2835A4F-9941-4720-90B4-D89430F500BF}"/>
                </a:ext>
              </a:extLst>
            </p:cNvPr>
            <p:cNvSpPr/>
            <p:nvPr/>
          </p:nvSpPr>
          <p:spPr>
            <a:xfrm>
              <a:off x="2699574" y="2442909"/>
              <a:ext cx="2401546" cy="675861"/>
            </a:xfrm>
            <a:prstGeom prst="rightArrow">
              <a:avLst/>
            </a:prstGeom>
            <a:solidFill>
              <a:schemeClr val="accent2"/>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US" sz="1800" dirty="0">
                  <a:solidFill>
                    <a:prstClr val="white"/>
                  </a:solidFill>
                  <a:latin typeface="Arial" panose="020B0604020202020204"/>
                </a:rPr>
                <a:t>FEN 0.2 mg/kg/day</a:t>
              </a:r>
              <a:endPar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29" name="Right Arrow 7">
              <a:extLst>
                <a:ext uri="{FF2B5EF4-FFF2-40B4-BE49-F238E27FC236}">
                  <a16:creationId xmlns:a16="http://schemas.microsoft.com/office/drawing/2014/main" id="{CAAB07F7-42D6-449E-862F-8963F138BF3D}"/>
                </a:ext>
              </a:extLst>
            </p:cNvPr>
            <p:cNvSpPr/>
            <p:nvPr/>
          </p:nvSpPr>
          <p:spPr>
            <a:xfrm>
              <a:off x="2735396" y="4101980"/>
              <a:ext cx="2297236" cy="675861"/>
            </a:xfrm>
            <a:prstGeom prst="rightArrow">
              <a:avLst/>
            </a:prstGeom>
            <a:solidFill>
              <a:schemeClr val="accent4"/>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rPr>
                <a:t>Placebo</a:t>
              </a:r>
            </a:p>
          </p:txBody>
        </p:sp>
        <p:sp>
          <p:nvSpPr>
            <p:cNvPr id="38" name="Right Arrow 8">
              <a:extLst>
                <a:ext uri="{FF2B5EF4-FFF2-40B4-BE49-F238E27FC236}">
                  <a16:creationId xmlns:a16="http://schemas.microsoft.com/office/drawing/2014/main" id="{33F8B94A-F071-4264-BD7A-83F3408CF7C2}"/>
                </a:ext>
              </a:extLst>
            </p:cNvPr>
            <p:cNvSpPr/>
            <p:nvPr/>
          </p:nvSpPr>
          <p:spPr>
            <a:xfrm>
              <a:off x="6880697" y="1556777"/>
              <a:ext cx="1265833" cy="4531102"/>
            </a:xfrm>
            <a:prstGeom prst="rightArrow">
              <a:avLst/>
            </a:prstGeom>
            <a:solidFill>
              <a:schemeClr val="accent2">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43056"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chemeClr val="tx1"/>
                </a:solidFill>
                <a:effectLst/>
                <a:uLnTx/>
                <a:uFillTx/>
                <a:latin typeface="Arial" panose="020B0604020202020204"/>
                <a:ea typeface="+mn-ea"/>
                <a:cs typeface="+mn-cs"/>
              </a:endParaRPr>
            </a:p>
          </p:txBody>
        </p:sp>
        <p:sp>
          <p:nvSpPr>
            <p:cNvPr id="3" name="TextBox 2">
              <a:extLst>
                <a:ext uri="{FF2B5EF4-FFF2-40B4-BE49-F238E27FC236}">
                  <a16:creationId xmlns:a16="http://schemas.microsoft.com/office/drawing/2014/main" id="{1A4F7E09-4B13-354F-B8AB-D4E59D89DD17}"/>
                </a:ext>
              </a:extLst>
            </p:cNvPr>
            <p:cNvSpPr txBox="1"/>
            <p:nvPr/>
          </p:nvSpPr>
          <p:spPr>
            <a:xfrm>
              <a:off x="7968568" y="5635868"/>
              <a:ext cx="2371094" cy="830997"/>
            </a:xfrm>
            <a:prstGeom prst="rect">
              <a:avLst/>
            </a:prstGeom>
            <a:solidFill>
              <a:srgbClr val="DEDEDE"/>
            </a:solidFill>
          </p:spPr>
          <p:txBody>
            <a:bodyPr wrap="square" lIns="0" tIns="0" rIns="0" bIns="0" rtlCol="0">
              <a:spAutoFit/>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US" sz="1800" i="1" dirty="0">
                  <a:solidFill>
                    <a:schemeClr val="bg2"/>
                  </a:solidFill>
                  <a:latin typeface="Arial" panose="020B0604020202020204"/>
                </a:rPr>
                <a:t>Study 1503 informs modelled treatment discontinuation</a:t>
              </a:r>
              <a:endParaRPr kumimoji="0" lang="en-US" sz="1800" i="1" u="none" strike="noStrike" kern="1200" cap="none" spc="0" normalizeH="0" baseline="0" noProof="0" dirty="0">
                <a:ln>
                  <a:noFill/>
                </a:ln>
                <a:solidFill>
                  <a:srgbClr val="393938"/>
                </a:solidFill>
                <a:effectLst/>
                <a:uLnTx/>
                <a:uFillTx/>
                <a:latin typeface="Arial" panose="020B0604020202020204"/>
                <a:ea typeface="+mn-ea"/>
                <a:cs typeface="+mn-cs"/>
              </a:endParaRPr>
            </a:p>
          </p:txBody>
        </p:sp>
        <p:sp>
          <p:nvSpPr>
            <p:cNvPr id="20" name="Right Arrow 9">
              <a:extLst>
                <a:ext uri="{FF2B5EF4-FFF2-40B4-BE49-F238E27FC236}">
                  <a16:creationId xmlns:a16="http://schemas.microsoft.com/office/drawing/2014/main" id="{5E5F9EC8-1F96-459E-8130-C2587863D99F}"/>
                </a:ext>
              </a:extLst>
            </p:cNvPr>
            <p:cNvSpPr/>
            <p:nvPr/>
          </p:nvSpPr>
          <p:spPr>
            <a:xfrm>
              <a:off x="2669629" y="3062758"/>
              <a:ext cx="2401546" cy="675861"/>
            </a:xfrm>
            <a:prstGeom prst="rightArrow">
              <a:avLst/>
            </a:prstGeom>
            <a:solidFill>
              <a:schemeClr val="accent2"/>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US" sz="1800" dirty="0">
                  <a:solidFill>
                    <a:prstClr val="white"/>
                  </a:solidFill>
                  <a:latin typeface="Arial" panose="020B0604020202020204"/>
                </a:rPr>
                <a:t>FEN 0.7 mg/kg/day</a:t>
              </a:r>
              <a:endPar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21" name="Right Arrow 9">
              <a:extLst>
                <a:ext uri="{FF2B5EF4-FFF2-40B4-BE49-F238E27FC236}">
                  <a16:creationId xmlns:a16="http://schemas.microsoft.com/office/drawing/2014/main" id="{1B07556C-1019-4385-BCCF-A6D1B477BE77}"/>
                </a:ext>
              </a:extLst>
            </p:cNvPr>
            <p:cNvSpPr/>
            <p:nvPr/>
          </p:nvSpPr>
          <p:spPr>
            <a:xfrm>
              <a:off x="2759299" y="4757000"/>
              <a:ext cx="2321400" cy="675861"/>
            </a:xfrm>
            <a:prstGeom prst="rightArrow">
              <a:avLst/>
            </a:prstGeom>
            <a:solidFill>
              <a:schemeClr val="accent2"/>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US" sz="1800" dirty="0">
                  <a:solidFill>
                    <a:prstClr val="white"/>
                  </a:solidFill>
                  <a:latin typeface="Arial" panose="020B0604020202020204"/>
                </a:rPr>
                <a:t>FEN 0.4 mg/kg/day</a:t>
              </a:r>
              <a:endParaRPr kumimoji="0" lang="en-US"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23" name="TextBox 22">
              <a:extLst>
                <a:ext uri="{FF2B5EF4-FFF2-40B4-BE49-F238E27FC236}">
                  <a16:creationId xmlns:a16="http://schemas.microsoft.com/office/drawing/2014/main" id="{502D6CFE-9FA1-427A-B9B0-0888197EA472}"/>
                </a:ext>
              </a:extLst>
            </p:cNvPr>
            <p:cNvSpPr txBox="1"/>
            <p:nvPr/>
          </p:nvSpPr>
          <p:spPr>
            <a:xfrm>
              <a:off x="6746750" y="2898400"/>
              <a:ext cx="1488417" cy="1477328"/>
            </a:xfrm>
            <a:prstGeom prst="rect">
              <a:avLst/>
            </a:prstGeom>
            <a:noFill/>
          </p:spPr>
          <p:txBody>
            <a:bodyPr wrap="square">
              <a:spAutoFit/>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US" sz="1800" dirty="0">
                  <a:latin typeface="Arial" panose="020B0604020202020204"/>
                </a:rPr>
                <a:t>Patients who completed 14 weeks of treatment</a:t>
              </a:r>
              <a:endParaRPr kumimoji="0" lang="en-US" sz="1800" b="0" i="0" u="none" strike="noStrike" kern="1200" cap="none" spc="0" normalizeH="0" baseline="0" noProof="0" dirty="0">
                <a:ln>
                  <a:noFill/>
                </a:ln>
                <a:effectLst/>
                <a:uLnTx/>
                <a:uFillTx/>
                <a:latin typeface="Arial" panose="020B0604020202020204"/>
              </a:endParaRPr>
            </a:p>
          </p:txBody>
        </p:sp>
      </p:grpSp>
      <p:sp>
        <p:nvSpPr>
          <p:cNvPr id="7" name="TextBox 6">
            <a:extLst>
              <a:ext uri="{FF2B5EF4-FFF2-40B4-BE49-F238E27FC236}">
                <a16:creationId xmlns:a16="http://schemas.microsoft.com/office/drawing/2014/main" id="{A821CA75-3772-304D-ABB0-AE0863B7D2BD}"/>
              </a:ext>
            </a:extLst>
          </p:cNvPr>
          <p:cNvSpPr txBox="1"/>
          <p:nvPr/>
        </p:nvSpPr>
        <p:spPr>
          <a:xfrm>
            <a:off x="1417488" y="6982788"/>
            <a:ext cx="2071080" cy="276999"/>
          </a:xfrm>
          <a:prstGeom prst="rect">
            <a:avLst/>
          </a:prstGeom>
          <a:noFill/>
        </p:spPr>
        <p:txBody>
          <a:bodyPr wrap="none" lIns="0" tIns="0" rIns="0" bIns="0" rtlCol="0">
            <a:spAutoFit/>
          </a:bodyPr>
          <a:lstStyle/>
          <a:p>
            <a:r>
              <a:rPr lang="en-US" sz="1800" dirty="0">
                <a:solidFill>
                  <a:schemeClr val="tx1"/>
                </a:solidFill>
              </a:rPr>
              <a:t>FEN = fenfluramine</a:t>
            </a:r>
          </a:p>
        </p:txBody>
      </p:sp>
    </p:spTree>
    <p:extLst>
      <p:ext uri="{BB962C8B-B14F-4D97-AF65-F5344CB8AC3E}">
        <p14:creationId xmlns:p14="http://schemas.microsoft.com/office/powerpoint/2010/main" val="1685915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5FBA048-FF51-4227-B8D4-121009FD411B}"/>
              </a:ext>
            </a:extLst>
          </p:cNvPr>
          <p:cNvSpPr>
            <a:spLocks noGrp="1"/>
          </p:cNvSpPr>
          <p:nvPr>
            <p:ph type="title"/>
          </p:nvPr>
        </p:nvSpPr>
        <p:spPr>
          <a:xfrm>
            <a:off x="214075" y="270807"/>
            <a:ext cx="10294030" cy="500242"/>
          </a:xfrm>
        </p:spPr>
        <p:txBody>
          <a:bodyPr/>
          <a:lstStyle/>
          <a:p>
            <a:pPr>
              <a:lnSpc>
                <a:spcPct val="100000"/>
              </a:lnSpc>
              <a:spcBef>
                <a:spcPts val="300"/>
              </a:spcBef>
            </a:pPr>
            <a:r>
              <a:rPr lang="en-GB" dirty="0"/>
              <a:t>Results: study 1 and 1504</a:t>
            </a:r>
            <a:endParaRPr lang="en-GB" sz="2000" b="0" i="1" dirty="0"/>
          </a:p>
        </p:txBody>
      </p:sp>
      <p:graphicFrame>
        <p:nvGraphicFramePr>
          <p:cNvPr id="2" name="Content Placeholder 1">
            <a:extLst>
              <a:ext uri="{FF2B5EF4-FFF2-40B4-BE49-F238E27FC236}">
                <a16:creationId xmlns:a16="http://schemas.microsoft.com/office/drawing/2014/main" id="{3A25154F-1D31-4700-A4A6-0821E7B86A37}"/>
              </a:ext>
            </a:extLst>
          </p:cNvPr>
          <p:cNvGraphicFramePr>
            <a:graphicFrameLocks noGrp="1"/>
          </p:cNvGraphicFramePr>
          <p:nvPr>
            <p:ph sz="quarter" idx="10"/>
            <p:extLst>
              <p:ext uri="{D42A27DB-BD31-4B8C-83A1-F6EECF244321}">
                <p14:modId xmlns:p14="http://schemas.microsoft.com/office/powerpoint/2010/main" val="3872556686"/>
              </p:ext>
            </p:extLst>
          </p:nvPr>
        </p:nvGraphicFramePr>
        <p:xfrm>
          <a:off x="214075" y="871858"/>
          <a:ext cx="10187069" cy="5498735"/>
        </p:xfrm>
        <a:graphic>
          <a:graphicData uri="http://schemas.openxmlformats.org/drawingml/2006/table">
            <a:tbl>
              <a:tblPr firstRow="1" firstCol="1" bandRow="1">
                <a:tableStyleId>{F5AB1C69-6EDB-4FF4-983F-18BD219EF322}</a:tableStyleId>
              </a:tblPr>
              <a:tblGrid>
                <a:gridCol w="3122277">
                  <a:extLst>
                    <a:ext uri="{9D8B030D-6E8A-4147-A177-3AD203B41FA5}">
                      <a16:colId xmlns:a16="http://schemas.microsoft.com/office/drawing/2014/main" val="1245227233"/>
                    </a:ext>
                  </a:extLst>
                </a:gridCol>
                <a:gridCol w="1321860">
                  <a:extLst>
                    <a:ext uri="{9D8B030D-6E8A-4147-A177-3AD203B41FA5}">
                      <a16:colId xmlns:a16="http://schemas.microsoft.com/office/drawing/2014/main" val="2778025359"/>
                    </a:ext>
                  </a:extLst>
                </a:gridCol>
                <a:gridCol w="1331812">
                  <a:extLst>
                    <a:ext uri="{9D8B030D-6E8A-4147-A177-3AD203B41FA5}">
                      <a16:colId xmlns:a16="http://schemas.microsoft.com/office/drawing/2014/main" val="372021414"/>
                    </a:ext>
                  </a:extLst>
                </a:gridCol>
                <a:gridCol w="1063890">
                  <a:extLst>
                    <a:ext uri="{9D8B030D-6E8A-4147-A177-3AD203B41FA5}">
                      <a16:colId xmlns:a16="http://schemas.microsoft.com/office/drawing/2014/main" val="818835135"/>
                    </a:ext>
                  </a:extLst>
                </a:gridCol>
                <a:gridCol w="1571956">
                  <a:extLst>
                    <a:ext uri="{9D8B030D-6E8A-4147-A177-3AD203B41FA5}">
                      <a16:colId xmlns:a16="http://schemas.microsoft.com/office/drawing/2014/main" val="3419500119"/>
                    </a:ext>
                  </a:extLst>
                </a:gridCol>
                <a:gridCol w="933844">
                  <a:extLst>
                    <a:ext uri="{9D8B030D-6E8A-4147-A177-3AD203B41FA5}">
                      <a16:colId xmlns:a16="http://schemas.microsoft.com/office/drawing/2014/main" val="3478307100"/>
                    </a:ext>
                  </a:extLst>
                </a:gridCol>
                <a:gridCol w="841430">
                  <a:extLst>
                    <a:ext uri="{9D8B030D-6E8A-4147-A177-3AD203B41FA5}">
                      <a16:colId xmlns:a16="http://schemas.microsoft.com/office/drawing/2014/main" val="1467366334"/>
                    </a:ext>
                  </a:extLst>
                </a:gridCol>
              </a:tblGrid>
              <a:tr h="528320">
                <a:tc rowSpan="2">
                  <a:txBody>
                    <a:bodyPr/>
                    <a:lstStyle/>
                    <a:p>
                      <a:pPr algn="l">
                        <a:lnSpc>
                          <a:spcPct val="107000"/>
                        </a:lnSpc>
                        <a:spcAft>
                          <a:spcPts val="800"/>
                        </a:spcAft>
                      </a:pPr>
                      <a:endParaRPr lang="en-GB" sz="1600" dirty="0">
                        <a:effectLst/>
                        <a:latin typeface="+mn-lt"/>
                        <a:ea typeface="Calibri" panose="020F0502020204030204" pitchFamily="34" charset="0"/>
                        <a:cs typeface="Arial" panose="020B0604020202020204" pitchFamily="34" charset="0"/>
                      </a:endParaRPr>
                    </a:p>
                  </a:txBody>
                  <a:tcPr marL="68580" marR="68580" marT="0" marB="0" anchor="ctr"/>
                </a:tc>
                <a:tc gridSpan="3">
                  <a:txBody>
                    <a:bodyPr/>
                    <a:lstStyle/>
                    <a:p>
                      <a:pPr algn="ctr"/>
                      <a:r>
                        <a:rPr lang="en-GB" sz="1800" b="0" dirty="0">
                          <a:solidFill>
                            <a:schemeClr val="bg1"/>
                          </a:solidFill>
                          <a:effectLst/>
                          <a:latin typeface="+mn-lt"/>
                        </a:rPr>
                        <a:t>Study 1 no </a:t>
                      </a:r>
                      <a:r>
                        <a:rPr lang="en-GB" sz="1800" b="0" dirty="0" err="1">
                          <a:solidFill>
                            <a:schemeClr val="bg1"/>
                          </a:solidFill>
                          <a:effectLst/>
                          <a:latin typeface="+mn-lt"/>
                        </a:rPr>
                        <a:t>stiripentol</a:t>
                      </a:r>
                      <a:br>
                        <a:rPr lang="en-GB" sz="1800" b="0" dirty="0">
                          <a:solidFill>
                            <a:schemeClr val="bg1"/>
                          </a:solidFill>
                          <a:effectLst/>
                          <a:latin typeface="+mn-lt"/>
                        </a:rPr>
                      </a:br>
                      <a:r>
                        <a:rPr lang="en-GB" sz="1800" b="0" dirty="0">
                          <a:solidFill>
                            <a:schemeClr val="bg1"/>
                          </a:solidFill>
                          <a:effectLst/>
                          <a:latin typeface="+mn-lt"/>
                        </a:rPr>
                        <a:t>14-wk follow-up</a:t>
                      </a:r>
                      <a:endParaRPr lang="en-GB" b="0" dirty="0">
                        <a:solidFill>
                          <a:schemeClr val="bg1"/>
                        </a:solidFill>
                      </a:endParaRPr>
                    </a:p>
                  </a:txBody>
                  <a:tcPr marL="68580" marR="68580" marT="0" marB="0" anchor="ctr"/>
                </a:tc>
                <a:tc hMerge="1">
                  <a:txBody>
                    <a:bodyPr/>
                    <a:lstStyle/>
                    <a:p>
                      <a:endParaRPr lang="en-GB"/>
                    </a:p>
                  </a:txBody>
                  <a:tcPr/>
                </a:tc>
                <a:tc hMerge="1">
                  <a:txBody>
                    <a:bodyPr/>
                    <a:lstStyle/>
                    <a:p>
                      <a:endParaRPr lang="en-GB"/>
                    </a:p>
                  </a:txBody>
                  <a:tcPr/>
                </a:tc>
                <a:tc gridSpan="2">
                  <a:txBody>
                    <a:bodyPr/>
                    <a:lstStyle/>
                    <a:p>
                      <a:pPr algn="ctr">
                        <a:lnSpc>
                          <a:spcPct val="107000"/>
                        </a:lnSpc>
                        <a:spcAft>
                          <a:spcPts val="800"/>
                        </a:spcAft>
                      </a:pPr>
                      <a:r>
                        <a:rPr lang="en-GB" sz="1800" b="0" dirty="0">
                          <a:solidFill>
                            <a:schemeClr val="bg1"/>
                          </a:solidFill>
                          <a:effectLst/>
                          <a:latin typeface="+mn-lt"/>
                        </a:rPr>
                        <a:t>Study 1504 </a:t>
                      </a:r>
                      <a:r>
                        <a:rPr lang="en-GB" sz="1800" b="0" dirty="0" err="1">
                          <a:solidFill>
                            <a:schemeClr val="bg1"/>
                          </a:solidFill>
                          <a:effectLst/>
                          <a:latin typeface="+mn-lt"/>
                        </a:rPr>
                        <a:t>stiripentol</a:t>
                      </a:r>
                      <a:br>
                        <a:rPr lang="en-GB" sz="1800" b="0" dirty="0">
                          <a:solidFill>
                            <a:schemeClr val="bg1"/>
                          </a:solidFill>
                          <a:effectLst/>
                          <a:latin typeface="+mn-lt"/>
                        </a:rPr>
                      </a:br>
                      <a:r>
                        <a:rPr lang="en-GB" sz="1800" b="0" dirty="0">
                          <a:solidFill>
                            <a:schemeClr val="bg1"/>
                          </a:solidFill>
                          <a:effectLst/>
                          <a:latin typeface="+mn-lt"/>
                        </a:rPr>
                        <a:t>15-wk follow-up</a:t>
                      </a:r>
                      <a:endParaRPr lang="en-GB" sz="1800" b="0" dirty="0">
                        <a:solidFill>
                          <a:schemeClr val="bg1"/>
                        </a:solidFill>
                        <a:effectLst/>
                        <a:latin typeface="+mn-lt"/>
                        <a:ea typeface="Calibri" panose="020F0502020204030204" pitchFamily="34" charset="0"/>
                        <a:cs typeface="Arial" panose="020B0604020202020204" pitchFamily="34" charset="0"/>
                      </a:endParaRPr>
                    </a:p>
                  </a:txBody>
                  <a:tcPr marL="68580" marR="68580" marT="0" marB="0" anchor="ctr"/>
                </a:tc>
                <a:tc hMerge="1">
                  <a:txBody>
                    <a:bodyPr/>
                    <a:lstStyle/>
                    <a:p>
                      <a:endParaRPr lang="en-GB"/>
                    </a:p>
                  </a:txBody>
                  <a:tcPr/>
                </a:tc>
                <a:tc rowSpan="2">
                  <a:txBody>
                    <a:bodyPr/>
                    <a:lstStyle/>
                    <a:p>
                      <a:pPr algn="ctr">
                        <a:lnSpc>
                          <a:spcPct val="107000"/>
                        </a:lnSpc>
                        <a:spcAft>
                          <a:spcPts val="800"/>
                        </a:spcAft>
                      </a:pPr>
                      <a:r>
                        <a:rPr lang="en-GB" sz="1800" b="0" dirty="0">
                          <a:solidFill>
                            <a:schemeClr val="bg1"/>
                          </a:solidFill>
                          <a:effectLst/>
                          <a:latin typeface="+mn-lt"/>
                          <a:ea typeface="Calibri" panose="020F0502020204030204" pitchFamily="34" charset="0"/>
                          <a:cs typeface="Arial" panose="020B0604020202020204" pitchFamily="34" charset="0"/>
                        </a:rPr>
                        <a:t>In model</a:t>
                      </a:r>
                    </a:p>
                  </a:txBody>
                  <a:tcPr marL="68580" marR="68580" marT="0" marB="0" anchor="ctr"/>
                </a:tc>
                <a:extLst>
                  <a:ext uri="{0D108BD9-81ED-4DB2-BD59-A6C34878D82A}">
                    <a16:rowId xmlns:a16="http://schemas.microsoft.com/office/drawing/2014/main" val="895843338"/>
                  </a:ext>
                </a:extLst>
              </a:tr>
              <a:tr h="469611">
                <a:tc vMerge="1">
                  <a:txBody>
                    <a:bodyPr/>
                    <a:lstStyle/>
                    <a:p>
                      <a:endParaRPr lang="en-GB"/>
                    </a:p>
                  </a:txBody>
                  <a:tcPr/>
                </a:tc>
                <a:tc>
                  <a:txBody>
                    <a:bodyPr/>
                    <a:lstStyle/>
                    <a:p>
                      <a:pPr algn="ctr">
                        <a:lnSpc>
                          <a:spcPct val="107000"/>
                        </a:lnSpc>
                        <a:spcAft>
                          <a:spcPts val="800"/>
                        </a:spcAft>
                      </a:pPr>
                      <a:r>
                        <a:rPr lang="en-GB" sz="1600" b="0" dirty="0">
                          <a:effectLst/>
                          <a:latin typeface="+mn-lt"/>
                        </a:rPr>
                        <a:t>FEN 0.2 mg/kg/day</a:t>
                      </a:r>
                    </a:p>
                  </a:txBody>
                  <a:tcPr marL="68580" marR="68580" marT="0" marB="0" anchor="ctr"/>
                </a:tc>
                <a:tc>
                  <a:txBody>
                    <a:bodyPr/>
                    <a:lstStyle/>
                    <a:p>
                      <a:pPr algn="ctr">
                        <a:lnSpc>
                          <a:spcPct val="107000"/>
                        </a:lnSpc>
                        <a:spcAft>
                          <a:spcPts val="800"/>
                        </a:spcAft>
                      </a:pPr>
                      <a:r>
                        <a:rPr lang="en-GB" sz="1600" b="0" dirty="0">
                          <a:effectLst/>
                          <a:latin typeface="+mn-lt"/>
                        </a:rPr>
                        <a:t>FEN 0.7 mg/kg/day</a:t>
                      </a:r>
                    </a:p>
                  </a:txBody>
                  <a:tcPr marL="68580" marR="68580" marT="0" marB="0" anchor="ctr"/>
                </a:tc>
                <a:tc>
                  <a:txBody>
                    <a:bodyPr/>
                    <a:lstStyle/>
                    <a:p>
                      <a:pPr algn="ctr">
                        <a:lnSpc>
                          <a:spcPct val="107000"/>
                        </a:lnSpc>
                        <a:spcAft>
                          <a:spcPts val="800"/>
                        </a:spcAft>
                      </a:pPr>
                      <a:r>
                        <a:rPr lang="en-GB" sz="1600" b="0" dirty="0">
                          <a:effectLst/>
                          <a:latin typeface="+mn-lt"/>
                        </a:rPr>
                        <a:t>Placebo</a:t>
                      </a:r>
                    </a:p>
                  </a:txBody>
                  <a:tcPr marL="68580" marR="68580" marT="0" marB="0" anchor="ctr"/>
                </a:tc>
                <a:tc>
                  <a:txBody>
                    <a:bodyPr/>
                    <a:lstStyle/>
                    <a:p>
                      <a:pPr algn="ctr">
                        <a:lnSpc>
                          <a:spcPct val="107000"/>
                        </a:lnSpc>
                        <a:spcAft>
                          <a:spcPts val="800"/>
                        </a:spcAft>
                      </a:pPr>
                      <a:r>
                        <a:rPr lang="en-GB" sz="1600" b="0" dirty="0">
                          <a:effectLst/>
                          <a:latin typeface="+mn-lt"/>
                        </a:rPr>
                        <a:t>FEN  0.4 mg/kg/day</a:t>
                      </a:r>
                    </a:p>
                  </a:txBody>
                  <a:tcPr marL="68580" marR="68580" marT="0" marB="0" anchor="ctr"/>
                </a:tc>
                <a:tc>
                  <a:txBody>
                    <a:bodyPr/>
                    <a:lstStyle/>
                    <a:p>
                      <a:pPr algn="ctr">
                        <a:lnSpc>
                          <a:spcPct val="107000"/>
                        </a:lnSpc>
                        <a:spcAft>
                          <a:spcPts val="800"/>
                        </a:spcAft>
                      </a:pPr>
                      <a:r>
                        <a:rPr lang="en-GB" sz="1600" b="0" dirty="0">
                          <a:effectLst/>
                          <a:latin typeface="+mn-lt"/>
                        </a:rPr>
                        <a:t>Placebo</a:t>
                      </a:r>
                    </a:p>
                  </a:txBody>
                  <a:tcPr marL="68580" marR="68580" marT="0" marB="0" anchor="ctr"/>
                </a:tc>
                <a:tc vMerge="1">
                  <a:txBody>
                    <a:bodyPr/>
                    <a:lstStyle/>
                    <a:p>
                      <a:pPr algn="ctr">
                        <a:lnSpc>
                          <a:spcPct val="107000"/>
                        </a:lnSpc>
                        <a:spcAft>
                          <a:spcPts val="800"/>
                        </a:spcAft>
                      </a:pPr>
                      <a:endParaRPr lang="en-GB" sz="1600" b="1" dirty="0">
                        <a:effectLst/>
                        <a:latin typeface="+mn-lt"/>
                      </a:endParaRPr>
                    </a:p>
                  </a:txBody>
                  <a:tcPr marL="68580" marR="68580" marT="0" marB="0" anchor="ctr"/>
                </a:tc>
                <a:extLst>
                  <a:ext uri="{0D108BD9-81ED-4DB2-BD59-A6C34878D82A}">
                    <a16:rowId xmlns:a16="http://schemas.microsoft.com/office/drawing/2014/main" val="1441999297"/>
                  </a:ext>
                </a:extLst>
              </a:tr>
              <a:tr h="227719">
                <a:tc>
                  <a:txBody>
                    <a:bodyPr/>
                    <a:lstStyle/>
                    <a:p>
                      <a:pPr algn="l">
                        <a:lnSpc>
                          <a:spcPct val="107000"/>
                        </a:lnSpc>
                        <a:spcAft>
                          <a:spcPts val="800"/>
                        </a:spcAft>
                      </a:pPr>
                      <a:r>
                        <a:rPr lang="en-GB" sz="1600" b="0" dirty="0">
                          <a:effectLst/>
                          <a:latin typeface="+mn-lt"/>
                          <a:ea typeface="Calibri" panose="020F0502020204030204" pitchFamily="34" charset="0"/>
                          <a:cs typeface="Arial" panose="020B0604020202020204" pitchFamily="34" charset="0"/>
                        </a:rPr>
                        <a:t>Number of participants</a:t>
                      </a:r>
                    </a:p>
                  </a:txBody>
                  <a:tcPr marL="68580" marR="68580" marT="0" marB="0"/>
                </a:tc>
                <a:tc>
                  <a:txBody>
                    <a:bodyPr/>
                    <a:lstStyle/>
                    <a:p>
                      <a:pPr algn="ctr">
                        <a:lnSpc>
                          <a:spcPct val="107000"/>
                        </a:lnSpc>
                        <a:spcAft>
                          <a:spcPts val="800"/>
                        </a:spcAft>
                      </a:pPr>
                      <a:r>
                        <a:rPr lang="en-GB" sz="1600" dirty="0">
                          <a:effectLst/>
                          <a:latin typeface="+mn-lt"/>
                          <a:ea typeface="Calibri" panose="020F0502020204030204" pitchFamily="34" charset="0"/>
                          <a:cs typeface="Arial" panose="020B0604020202020204" pitchFamily="34" charset="0"/>
                        </a:rPr>
                        <a:t>39</a:t>
                      </a:r>
                    </a:p>
                  </a:txBody>
                  <a:tcPr marL="68580" marR="68580" marT="0" marB="0" anchor="ctr"/>
                </a:tc>
                <a:tc>
                  <a:txBody>
                    <a:bodyPr/>
                    <a:lstStyle/>
                    <a:p>
                      <a:pPr algn="ctr">
                        <a:lnSpc>
                          <a:spcPct val="107000"/>
                        </a:lnSpc>
                        <a:spcAft>
                          <a:spcPts val="800"/>
                        </a:spcAft>
                      </a:pPr>
                      <a:r>
                        <a:rPr lang="en-GB" sz="1600" dirty="0">
                          <a:effectLst/>
                          <a:latin typeface="+mn-lt"/>
                          <a:ea typeface="Calibri" panose="020F0502020204030204" pitchFamily="34" charset="0"/>
                          <a:cs typeface="Arial" panose="020B0604020202020204" pitchFamily="34" charset="0"/>
                        </a:rPr>
                        <a:t>40</a:t>
                      </a:r>
                    </a:p>
                  </a:txBody>
                  <a:tcPr marL="68580" marR="68580" marT="0" marB="0" anchor="ctr"/>
                </a:tc>
                <a:tc>
                  <a:txBody>
                    <a:bodyPr/>
                    <a:lstStyle/>
                    <a:p>
                      <a:pPr algn="ctr">
                        <a:lnSpc>
                          <a:spcPct val="107000"/>
                        </a:lnSpc>
                        <a:spcAft>
                          <a:spcPts val="800"/>
                        </a:spcAft>
                      </a:pPr>
                      <a:r>
                        <a:rPr lang="en-GB" sz="1600" dirty="0">
                          <a:effectLst/>
                          <a:latin typeface="+mn-lt"/>
                          <a:ea typeface="Calibri" panose="020F0502020204030204" pitchFamily="34" charset="0"/>
                          <a:cs typeface="Arial" panose="020B0604020202020204" pitchFamily="34" charset="0"/>
                        </a:rPr>
                        <a:t>40</a:t>
                      </a:r>
                    </a:p>
                  </a:txBody>
                  <a:tcPr marL="68580" marR="68580" marT="0" marB="0" anchor="ctr"/>
                </a:tc>
                <a:tc>
                  <a:txBody>
                    <a:bodyPr/>
                    <a:lstStyle/>
                    <a:p>
                      <a:pPr algn="ctr">
                        <a:lnSpc>
                          <a:spcPct val="107000"/>
                        </a:lnSpc>
                        <a:spcAft>
                          <a:spcPts val="800"/>
                        </a:spcAft>
                      </a:pPr>
                      <a:r>
                        <a:rPr lang="en-GB" sz="1600" dirty="0">
                          <a:effectLst/>
                          <a:latin typeface="+mn-lt"/>
                          <a:ea typeface="Calibri" panose="020F0502020204030204" pitchFamily="34" charset="0"/>
                          <a:cs typeface="Arial" panose="020B0604020202020204" pitchFamily="34" charset="0"/>
                        </a:rPr>
                        <a:t>43</a:t>
                      </a:r>
                    </a:p>
                  </a:txBody>
                  <a:tcPr marL="68580" marR="68580" marT="0" marB="0"/>
                </a:tc>
                <a:tc>
                  <a:txBody>
                    <a:bodyPr/>
                    <a:lstStyle/>
                    <a:p>
                      <a:pPr algn="ctr">
                        <a:lnSpc>
                          <a:spcPct val="107000"/>
                        </a:lnSpc>
                        <a:spcAft>
                          <a:spcPts val="800"/>
                        </a:spcAft>
                      </a:pPr>
                      <a:r>
                        <a:rPr lang="en-GB" sz="1600" dirty="0">
                          <a:effectLst/>
                          <a:latin typeface="+mn-lt"/>
                          <a:ea typeface="Calibri" panose="020F0502020204030204" pitchFamily="34" charset="0"/>
                          <a:cs typeface="Arial" panose="020B0604020202020204" pitchFamily="34" charset="0"/>
                        </a:rPr>
                        <a:t>44</a:t>
                      </a:r>
                    </a:p>
                  </a:txBody>
                  <a:tcPr marL="68580" marR="68580" marT="0" marB="0"/>
                </a:tc>
                <a:tc>
                  <a:txBody>
                    <a:bodyPr/>
                    <a:lstStyle/>
                    <a:p>
                      <a:pPr algn="ctr">
                        <a:spcBef>
                          <a:spcPts val="200"/>
                        </a:spcBef>
                        <a:spcAft>
                          <a:spcPts val="200"/>
                        </a:spcAft>
                      </a:pPr>
                      <a:r>
                        <a:rPr lang="en-GB" sz="1600" dirty="0">
                          <a:effectLst/>
                          <a:latin typeface="+mn-lt"/>
                          <a:ea typeface="Calibri" panose="020F0502020204030204" pitchFamily="34" charset="0"/>
                          <a:cs typeface="Times New Roman" panose="02020603050405020304" pitchFamily="18" charset="0"/>
                        </a:rPr>
                        <a:t>n/a</a:t>
                      </a:r>
                    </a:p>
                  </a:txBody>
                  <a:tcPr marL="68580" marR="68580" marT="0" marB="0"/>
                </a:tc>
                <a:extLst>
                  <a:ext uri="{0D108BD9-81ED-4DB2-BD59-A6C34878D82A}">
                    <a16:rowId xmlns:a16="http://schemas.microsoft.com/office/drawing/2014/main" val="1019736633"/>
                  </a:ext>
                </a:extLst>
              </a:tr>
              <a:tr h="469611">
                <a:tc>
                  <a:txBody>
                    <a:bodyPr/>
                    <a:lstStyle/>
                    <a:p>
                      <a:pPr algn="l">
                        <a:lnSpc>
                          <a:spcPct val="107000"/>
                        </a:lnSpc>
                        <a:spcAft>
                          <a:spcPts val="800"/>
                        </a:spcAft>
                      </a:pPr>
                      <a:r>
                        <a:rPr lang="en-GB" sz="1600" b="0" strike="noStrike" dirty="0">
                          <a:solidFill>
                            <a:schemeClr val="bg1"/>
                          </a:solidFill>
                          <a:effectLst/>
                          <a:latin typeface="+mn-lt"/>
                        </a:rPr>
                        <a:t>Baseline frequency </a:t>
                      </a:r>
                      <a:r>
                        <a:rPr lang="en-GB" sz="1600" b="0" dirty="0">
                          <a:effectLst/>
                          <a:latin typeface="+mn-lt"/>
                        </a:rPr>
                        <a:t>convulsive seizure</a:t>
                      </a:r>
                      <a:r>
                        <a:rPr lang="en-GB" sz="1600" b="0" strike="noStrike" dirty="0">
                          <a:solidFill>
                            <a:schemeClr val="bg1"/>
                          </a:solidFill>
                          <a:effectLst/>
                          <a:latin typeface="+mn-lt"/>
                        </a:rPr>
                        <a:t>, mean per 28 days (SD*)</a:t>
                      </a:r>
                      <a:endParaRPr lang="en-GB" sz="1600" b="0" strike="noStrike" dirty="0">
                        <a:solidFill>
                          <a:schemeClr val="bg1"/>
                        </a:solidFill>
                        <a:effectLst/>
                        <a:latin typeface="+mn-lt"/>
                        <a:ea typeface="Calibri" panose="020F0502020204030204" pitchFamily="34" charset="0"/>
                        <a:cs typeface="Arial" panose="020B0604020202020204" pitchFamily="34" charset="0"/>
                      </a:endParaRPr>
                    </a:p>
                  </a:txBody>
                  <a:tcPr marL="68580" marR="68580" marT="0" marB="0"/>
                </a:tc>
                <a:tc>
                  <a:txBody>
                    <a:bodyPr/>
                    <a:lstStyle/>
                    <a:p>
                      <a:pPr algn="r">
                        <a:lnSpc>
                          <a:spcPct val="107000"/>
                        </a:lnSpc>
                        <a:spcAft>
                          <a:spcPts val="800"/>
                        </a:spcAft>
                      </a:pPr>
                      <a:r>
                        <a:rPr lang="en-GB" sz="1600" strike="noStrike" dirty="0">
                          <a:solidFill>
                            <a:schemeClr val="tx1"/>
                          </a:solidFill>
                          <a:effectLst/>
                          <a:latin typeface="+mn-lt"/>
                        </a:rPr>
                        <a:t>45.5 (99.8)</a:t>
                      </a:r>
                      <a:endParaRPr lang="en-GB" sz="1600" strike="noStrike" dirty="0">
                        <a:solidFill>
                          <a:schemeClr val="tx1"/>
                        </a:solidFill>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r">
                        <a:lnSpc>
                          <a:spcPct val="107000"/>
                        </a:lnSpc>
                        <a:spcAft>
                          <a:spcPts val="800"/>
                        </a:spcAft>
                      </a:pPr>
                      <a:r>
                        <a:rPr lang="en-GB" sz="1600" strike="noStrike" dirty="0">
                          <a:solidFill>
                            <a:schemeClr val="tx1"/>
                          </a:solidFill>
                          <a:effectLst/>
                          <a:latin typeface="+mn-lt"/>
                        </a:rPr>
                        <a:t>31.4 (30.6)</a:t>
                      </a:r>
                      <a:endParaRPr lang="en-GB" sz="1600" strike="noStrike" dirty="0">
                        <a:solidFill>
                          <a:schemeClr val="tx1"/>
                        </a:solidFill>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r">
                        <a:lnSpc>
                          <a:spcPct val="107000"/>
                        </a:lnSpc>
                        <a:spcAft>
                          <a:spcPts val="800"/>
                        </a:spcAft>
                      </a:pPr>
                      <a:r>
                        <a:rPr lang="en-GB" sz="1600" strike="noStrike" dirty="0">
                          <a:solidFill>
                            <a:schemeClr val="tx1"/>
                          </a:solidFill>
                          <a:effectLst/>
                          <a:latin typeface="+mn-lt"/>
                        </a:rPr>
                        <a:t>44.2 (40.2)</a:t>
                      </a:r>
                      <a:endParaRPr lang="en-GB" sz="1600" strike="noStrike" dirty="0">
                        <a:solidFill>
                          <a:schemeClr val="tx1"/>
                        </a:solidFill>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r">
                        <a:lnSpc>
                          <a:spcPct val="107000"/>
                        </a:lnSpc>
                        <a:spcAft>
                          <a:spcPts val="800"/>
                        </a:spcAft>
                      </a:pPr>
                      <a:r>
                        <a:rPr lang="en-GB" sz="1600" strike="noStrike" dirty="0">
                          <a:solidFill>
                            <a:schemeClr val="tx1"/>
                          </a:solidFill>
                          <a:effectLst/>
                          <a:latin typeface="+mn-lt"/>
                        </a:rPr>
                        <a:t>27.9 (36.9)</a:t>
                      </a:r>
                      <a:endParaRPr lang="en-GB" sz="1600" strike="noStrike" dirty="0">
                        <a:solidFill>
                          <a:schemeClr val="tx1"/>
                        </a:solidFill>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r">
                        <a:lnSpc>
                          <a:spcPct val="107000"/>
                        </a:lnSpc>
                        <a:spcAft>
                          <a:spcPts val="800"/>
                        </a:spcAft>
                      </a:pPr>
                      <a:r>
                        <a:rPr lang="en-GB" sz="1600" strike="noStrike" dirty="0">
                          <a:solidFill>
                            <a:schemeClr val="tx1"/>
                          </a:solidFill>
                          <a:effectLst/>
                          <a:latin typeface="+mn-lt"/>
                        </a:rPr>
                        <a:t>21.6 (27.7)</a:t>
                      </a:r>
                      <a:endParaRPr lang="en-GB" sz="1600" strike="noStrike" dirty="0">
                        <a:solidFill>
                          <a:schemeClr val="tx1"/>
                        </a:solidFill>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ctr">
                        <a:spcBef>
                          <a:spcPts val="200"/>
                        </a:spcBef>
                        <a:spcAft>
                          <a:spcPts val="200"/>
                        </a:spcAft>
                      </a:pPr>
                      <a:r>
                        <a:rPr lang="en-GB" sz="3200" dirty="0">
                          <a:effectLst/>
                          <a:latin typeface="+mn-lt"/>
                          <a:ea typeface="Calibri" panose="020F0502020204030204" pitchFamily="34" charset="0"/>
                          <a:cs typeface="Times New Roman" panose="02020603050405020304" pitchFamily="18" charset="0"/>
                          <a:sym typeface="Wingdings" panose="05000000000000000000" pitchFamily="2" charset="2"/>
                        </a:rPr>
                        <a:t></a:t>
                      </a:r>
                      <a:endParaRPr lang="en-GB" sz="32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88468287"/>
                  </a:ext>
                </a:extLst>
              </a:tr>
              <a:tr h="956952">
                <a:tc>
                  <a:txBody>
                    <a:bodyPr/>
                    <a:lstStyle/>
                    <a:p>
                      <a:pPr marL="0" marR="0" lvl="0" indent="0" algn="l" defTabSz="1043056" rtl="0" eaLnBrk="1" fontAlgn="auto" latinLnBrk="0" hangingPunct="1">
                        <a:lnSpc>
                          <a:spcPct val="107000"/>
                        </a:lnSpc>
                        <a:spcBef>
                          <a:spcPts val="0"/>
                        </a:spcBef>
                        <a:spcAft>
                          <a:spcPts val="800"/>
                        </a:spcAft>
                        <a:buClrTx/>
                        <a:buSzTx/>
                        <a:buFontTx/>
                        <a:buNone/>
                        <a:tabLst/>
                        <a:defRPr/>
                      </a:pPr>
                      <a:r>
                        <a:rPr kumimoji="0" lang="en-GB" sz="1600" b="0"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1</a:t>
                      </a:r>
                      <a:r>
                        <a:rPr kumimoji="0" lang="en-GB" sz="1600" b="0" i="0" u="none" strike="noStrike" kern="1200" cap="none" spc="0" normalizeH="0" baseline="30000" noProof="0" dirty="0">
                          <a:ln>
                            <a:noFill/>
                          </a:ln>
                          <a:solidFill>
                            <a:schemeClr val="bg1"/>
                          </a:solidFill>
                          <a:effectLst/>
                          <a:uLnTx/>
                          <a:uFillTx/>
                          <a:latin typeface="Arial" panose="020B0604020202020204" pitchFamily="34" charset="0"/>
                          <a:ea typeface="+mn-ea"/>
                          <a:cs typeface="Arial" panose="020B0604020202020204" pitchFamily="34" charset="0"/>
                        </a:rPr>
                        <a:t>o</a:t>
                      </a:r>
                      <a:r>
                        <a:rPr kumimoji="0" lang="en-GB" sz="1600" b="0"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 outcome: % </a:t>
                      </a:r>
                      <a:r>
                        <a:rPr lang="en-GB" sz="1600" b="0" strike="noStrike" dirty="0">
                          <a:solidFill>
                            <a:schemeClr val="bg1"/>
                          </a:solidFill>
                          <a:effectLst/>
                          <a:latin typeface="+mn-lt"/>
                          <a:ea typeface="Calibri" panose="020F0502020204030204" pitchFamily="34" charset="0"/>
                          <a:cs typeface="Arial" panose="020B0604020202020204" pitchFamily="34" charset="0"/>
                        </a:rPr>
                        <a:t>difference from placebo in baseline-adjusted, </a:t>
                      </a:r>
                      <a:r>
                        <a:rPr lang="en-GB" sz="1600" b="1" dirty="0">
                          <a:solidFill>
                            <a:schemeClr val="bg1"/>
                          </a:solidFill>
                          <a:effectLst/>
                          <a:latin typeface="+mn-lt"/>
                        </a:rPr>
                        <a:t>convulsive </a:t>
                      </a:r>
                      <a:r>
                        <a:rPr lang="en-GB" sz="1600" b="0" dirty="0">
                          <a:solidFill>
                            <a:schemeClr val="bg1"/>
                          </a:solidFill>
                          <a:effectLst/>
                          <a:latin typeface="+mn-lt"/>
                        </a:rPr>
                        <a:t>seizure</a:t>
                      </a:r>
                      <a:r>
                        <a:rPr lang="en-GB" sz="1600" b="1" dirty="0">
                          <a:solidFill>
                            <a:schemeClr val="bg1"/>
                          </a:solidFill>
                          <a:effectLst/>
                          <a:latin typeface="+mn-lt"/>
                        </a:rPr>
                        <a:t> frequency </a:t>
                      </a:r>
                      <a:r>
                        <a:rPr lang="en-GB" sz="1600" b="0" strike="noStrike" dirty="0">
                          <a:solidFill>
                            <a:schemeClr val="bg1"/>
                          </a:solidFill>
                          <a:effectLst/>
                          <a:latin typeface="+mn-lt"/>
                          <a:ea typeface="Calibri" panose="020F0502020204030204" pitchFamily="34" charset="0"/>
                          <a:cs typeface="Arial" panose="020B0604020202020204" pitchFamily="34" charset="0"/>
                        </a:rPr>
                        <a:t>per 28 days: mean  (95% </a:t>
                      </a:r>
                      <a:r>
                        <a:rPr lang="en-GB" sz="1600" b="0" dirty="0">
                          <a:solidFill>
                            <a:schemeClr val="bg1"/>
                          </a:solidFill>
                          <a:effectLst/>
                          <a:latin typeface="+mn-lt"/>
                        </a:rPr>
                        <a:t>CI</a:t>
                      </a:r>
                      <a:r>
                        <a:rPr lang="en-GB" sz="1600" b="0" strike="noStrike" dirty="0">
                          <a:solidFill>
                            <a:schemeClr val="bg1"/>
                          </a:solidFill>
                          <a:effectLst/>
                          <a:latin typeface="+mn-lt"/>
                          <a:ea typeface="Calibri" panose="020F0502020204030204" pitchFamily="34" charset="0"/>
                          <a:cs typeface="Arial" panose="020B0604020202020204" pitchFamily="34" charset="0"/>
                        </a:rPr>
                        <a:t>); Placebo minus FEN</a:t>
                      </a:r>
                    </a:p>
                  </a:txBody>
                  <a:tcPr marL="68580" marR="68580" marT="0" marB="0" anchor="ctr"/>
                </a:tc>
                <a:tc>
                  <a:txBody>
                    <a:bodyPr/>
                    <a:lstStyle/>
                    <a:p>
                      <a:pPr algn="r">
                        <a:lnSpc>
                          <a:spcPct val="107000"/>
                        </a:lnSpc>
                        <a:spcAft>
                          <a:spcPts val="800"/>
                        </a:spcAft>
                      </a:pPr>
                      <a:r>
                        <a:rPr lang="en-GB" sz="1600" strike="noStrike" dirty="0">
                          <a:effectLst/>
                          <a:latin typeface="+mn-lt"/>
                          <a:ea typeface="Calibri" panose="020F0502020204030204" pitchFamily="34" charset="0"/>
                          <a:cs typeface="Arial" panose="020B0604020202020204" pitchFamily="34" charset="0"/>
                        </a:rPr>
                        <a:t>-32%</a:t>
                      </a:r>
                      <a:br>
                        <a:rPr lang="en-GB" sz="1600" strike="noStrike" dirty="0">
                          <a:effectLst/>
                          <a:latin typeface="+mn-lt"/>
                          <a:ea typeface="Calibri" panose="020F0502020204030204" pitchFamily="34" charset="0"/>
                          <a:cs typeface="Arial" panose="020B0604020202020204" pitchFamily="34" charset="0"/>
                        </a:rPr>
                      </a:br>
                      <a:r>
                        <a:rPr lang="en-GB" sz="1600" strike="noStrike" dirty="0">
                          <a:effectLst/>
                          <a:latin typeface="+mn-lt"/>
                          <a:ea typeface="Calibri" panose="020F0502020204030204" pitchFamily="34" charset="0"/>
                          <a:cs typeface="Arial" panose="020B0604020202020204" pitchFamily="34" charset="0"/>
                        </a:rPr>
                        <a:t>(-6 to -51%)</a:t>
                      </a:r>
                      <a:br>
                        <a:rPr lang="en-GB" sz="1600" strike="noStrike" dirty="0">
                          <a:effectLst/>
                          <a:latin typeface="+mn-lt"/>
                          <a:ea typeface="Calibri" panose="020F0502020204030204" pitchFamily="34" charset="0"/>
                          <a:cs typeface="Arial" panose="020B0604020202020204" pitchFamily="34" charset="0"/>
                        </a:rPr>
                      </a:br>
                      <a:r>
                        <a:rPr lang="en-GB" sz="1600" strike="noStrike" dirty="0">
                          <a:solidFill>
                            <a:schemeClr val="tx2"/>
                          </a:solidFill>
                          <a:effectLst/>
                          <a:latin typeface="+mn-lt"/>
                          <a:ea typeface="Calibri" panose="020F0502020204030204" pitchFamily="34" charset="0"/>
                          <a:cs typeface="Arial" panose="020B0604020202020204" pitchFamily="34" charset="0"/>
                        </a:rPr>
                        <a:t>p=0.021</a:t>
                      </a:r>
                    </a:p>
                  </a:txBody>
                  <a:tcPr marL="68580" marR="68580" marT="0" marB="0" anchor="ctr"/>
                </a:tc>
                <a:tc>
                  <a:txBody>
                    <a:bodyPr/>
                    <a:lstStyle/>
                    <a:p>
                      <a:pPr algn="r">
                        <a:lnSpc>
                          <a:spcPct val="107000"/>
                        </a:lnSpc>
                        <a:spcAft>
                          <a:spcPts val="800"/>
                        </a:spcAft>
                      </a:pPr>
                      <a:r>
                        <a:rPr lang="en-GB" sz="1600" strike="noStrike" dirty="0">
                          <a:effectLst/>
                          <a:latin typeface="+mn-lt"/>
                          <a:ea typeface="Calibri" panose="020F0502020204030204" pitchFamily="34" charset="0"/>
                          <a:cs typeface="Arial" panose="020B0604020202020204" pitchFamily="34" charset="0"/>
                        </a:rPr>
                        <a:t>-62% </a:t>
                      </a:r>
                      <a:br>
                        <a:rPr lang="en-GB" sz="1600" strike="noStrike" dirty="0">
                          <a:effectLst/>
                          <a:latin typeface="+mn-lt"/>
                          <a:ea typeface="Calibri" panose="020F0502020204030204" pitchFamily="34" charset="0"/>
                          <a:cs typeface="Arial" panose="020B0604020202020204" pitchFamily="34" charset="0"/>
                        </a:rPr>
                      </a:br>
                      <a:r>
                        <a:rPr lang="en-GB" sz="1600" strike="noStrike" dirty="0">
                          <a:effectLst/>
                          <a:latin typeface="+mn-lt"/>
                          <a:ea typeface="Calibri" panose="020F0502020204030204" pitchFamily="34" charset="0"/>
                          <a:cs typeface="Arial" panose="020B0604020202020204" pitchFamily="34" charset="0"/>
                        </a:rPr>
                        <a:t>(-48 to -73%)</a:t>
                      </a:r>
                      <a:br>
                        <a:rPr lang="en-GB" sz="1600" strike="noStrike" dirty="0">
                          <a:effectLst/>
                          <a:latin typeface="+mn-lt"/>
                          <a:ea typeface="Calibri" panose="020F0502020204030204" pitchFamily="34" charset="0"/>
                          <a:cs typeface="Arial" panose="020B0604020202020204" pitchFamily="34" charset="0"/>
                        </a:rPr>
                      </a:br>
                      <a:r>
                        <a:rPr lang="en-GB" sz="1600" strike="noStrike" dirty="0">
                          <a:effectLst/>
                          <a:latin typeface="+mn-lt"/>
                          <a:ea typeface="Calibri" panose="020F0502020204030204" pitchFamily="34" charset="0"/>
                          <a:cs typeface="Arial" panose="020B0604020202020204" pitchFamily="34" charset="0"/>
                        </a:rPr>
                        <a:t>p&lt;0.001</a:t>
                      </a:r>
                    </a:p>
                  </a:txBody>
                  <a:tcPr marL="68580" marR="68580" marT="0" marB="0" anchor="ctr"/>
                </a:tc>
                <a:tc>
                  <a:txBody>
                    <a:bodyPr/>
                    <a:lstStyle/>
                    <a:p>
                      <a:pPr algn="r">
                        <a:lnSpc>
                          <a:spcPct val="107000"/>
                        </a:lnSpc>
                        <a:spcAft>
                          <a:spcPts val="800"/>
                        </a:spcAft>
                      </a:pPr>
                      <a:r>
                        <a:rPr lang="en-GB" sz="1600" strike="noStrike" dirty="0">
                          <a:effectLst/>
                          <a:latin typeface="+mn-lt"/>
                          <a:ea typeface="Calibri" panose="020F0502020204030204" pitchFamily="34" charset="0"/>
                          <a:cs typeface="Arial" panose="020B0604020202020204" pitchFamily="34" charset="0"/>
                        </a:rPr>
                        <a:t>-</a:t>
                      </a:r>
                    </a:p>
                  </a:txBody>
                  <a:tcPr marL="68580" marR="68580" marT="0" marB="0" anchor="ctr"/>
                </a:tc>
                <a:tc>
                  <a:txBody>
                    <a:bodyPr/>
                    <a:lstStyle/>
                    <a:p>
                      <a:pPr algn="r">
                        <a:lnSpc>
                          <a:spcPct val="107000"/>
                        </a:lnSpc>
                        <a:spcAft>
                          <a:spcPts val="800"/>
                        </a:spcAft>
                      </a:pPr>
                      <a:r>
                        <a:rPr lang="en-GB" sz="1600" strike="noStrike" kern="1200" dirty="0">
                          <a:solidFill>
                            <a:schemeClr val="dk1"/>
                          </a:solidFill>
                          <a:effectLst/>
                          <a:latin typeface="+mn-lt"/>
                          <a:ea typeface="Calibri" panose="020F0502020204030204" pitchFamily="34" charset="0"/>
                          <a:cs typeface="Arial" panose="020B0604020202020204" pitchFamily="34" charset="0"/>
                        </a:rPr>
                        <a:t>-54%</a:t>
                      </a:r>
                      <a:br>
                        <a:rPr lang="en-GB" sz="1600" strike="noStrike" kern="1200" dirty="0">
                          <a:solidFill>
                            <a:schemeClr val="dk1"/>
                          </a:solidFill>
                          <a:effectLst/>
                          <a:latin typeface="+mn-lt"/>
                          <a:ea typeface="Calibri" panose="020F0502020204030204" pitchFamily="34" charset="0"/>
                          <a:cs typeface="Arial" panose="020B0604020202020204" pitchFamily="34" charset="0"/>
                        </a:rPr>
                      </a:br>
                      <a:r>
                        <a:rPr lang="en-GB" sz="1600" strike="noStrike" kern="1200" dirty="0">
                          <a:solidFill>
                            <a:schemeClr val="dk1"/>
                          </a:solidFill>
                          <a:effectLst/>
                          <a:latin typeface="+mn-lt"/>
                          <a:ea typeface="Calibri" panose="020F0502020204030204" pitchFamily="34" charset="0"/>
                          <a:cs typeface="Arial" panose="020B0604020202020204" pitchFamily="34" charset="0"/>
                        </a:rPr>
                        <a:t>(-67 to -36%)</a:t>
                      </a:r>
                      <a:br>
                        <a:rPr lang="en-GB" sz="1600" strike="noStrike" kern="1200" dirty="0">
                          <a:solidFill>
                            <a:schemeClr val="dk1"/>
                          </a:solidFill>
                          <a:effectLst/>
                          <a:latin typeface="+mn-lt"/>
                          <a:ea typeface="Calibri" panose="020F0502020204030204" pitchFamily="34" charset="0"/>
                          <a:cs typeface="Arial" panose="020B0604020202020204" pitchFamily="34" charset="0"/>
                        </a:rPr>
                      </a:br>
                      <a:r>
                        <a:rPr lang="en-GB" sz="1600" strike="noStrike" kern="1200" dirty="0">
                          <a:solidFill>
                            <a:schemeClr val="dk1"/>
                          </a:solidFill>
                          <a:effectLst/>
                          <a:latin typeface="+mn-lt"/>
                          <a:ea typeface="Calibri" panose="020F0502020204030204" pitchFamily="34" charset="0"/>
                          <a:cs typeface="Arial" panose="020B0604020202020204" pitchFamily="34" charset="0"/>
                        </a:rPr>
                        <a:t>p&lt;0.001</a:t>
                      </a:r>
                    </a:p>
                  </a:txBody>
                  <a:tcPr marL="68580" marR="68580" marT="0" marB="0" anchor="ctr"/>
                </a:tc>
                <a:tc>
                  <a:txBody>
                    <a:bodyPr/>
                    <a:lstStyle/>
                    <a:p>
                      <a:pPr algn="r">
                        <a:lnSpc>
                          <a:spcPct val="107000"/>
                        </a:lnSpc>
                        <a:spcAft>
                          <a:spcPts val="800"/>
                        </a:spcAft>
                      </a:pPr>
                      <a:r>
                        <a:rPr lang="en-GB" sz="1600" strike="noStrike" kern="1200" dirty="0">
                          <a:solidFill>
                            <a:schemeClr val="dk1"/>
                          </a:solidFill>
                          <a:effectLst/>
                          <a:latin typeface="+mn-lt"/>
                          <a:ea typeface="Calibri" panose="020F0502020204030204" pitchFamily="34" charset="0"/>
                          <a:cs typeface="Arial" panose="020B0604020202020204" pitchFamily="34" charset="0"/>
                        </a:rPr>
                        <a:t>-</a:t>
                      </a:r>
                    </a:p>
                  </a:txBody>
                  <a:tcPr marL="68580" marR="68580" marT="0" marB="0" anchor="ctr"/>
                </a:tc>
                <a:tc>
                  <a:txBody>
                    <a:bodyPr/>
                    <a:lstStyle/>
                    <a:p>
                      <a:pPr marL="0" marR="0" lvl="0" indent="0" algn="ctr" defTabSz="1043056" rtl="0" eaLnBrk="1" fontAlgn="auto" latinLnBrk="0" hangingPunct="1">
                        <a:lnSpc>
                          <a:spcPct val="107000"/>
                        </a:lnSpc>
                        <a:spcBef>
                          <a:spcPts val="0"/>
                        </a:spcBef>
                        <a:spcAft>
                          <a:spcPts val="800"/>
                        </a:spcAft>
                        <a:buClrTx/>
                        <a:buSzTx/>
                        <a:buFontTx/>
                        <a:buNone/>
                        <a:tabLst/>
                        <a:defRPr/>
                      </a:pPr>
                      <a:r>
                        <a:rPr lang="en-GB" sz="3200" dirty="0">
                          <a:effectLst/>
                          <a:latin typeface="+mn-lt"/>
                          <a:ea typeface="Calibri" panose="020F0502020204030204" pitchFamily="34" charset="0"/>
                          <a:cs typeface="Times New Roman" panose="02020603050405020304" pitchFamily="18" charset="0"/>
                          <a:sym typeface="Wingdings" panose="05000000000000000000" pitchFamily="2" charset="2"/>
                        </a:rPr>
                        <a:t></a:t>
                      </a:r>
                      <a:endParaRPr lang="en-GB" sz="32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53510108"/>
                  </a:ext>
                </a:extLst>
              </a:tr>
              <a:tr h="1634060">
                <a:tc>
                  <a:txBody>
                    <a:bodyPr/>
                    <a:lstStyle/>
                    <a:p>
                      <a:pPr>
                        <a:lnSpc>
                          <a:spcPct val="107000"/>
                        </a:lnSpc>
                        <a:spcAft>
                          <a:spcPts val="800"/>
                        </a:spcAft>
                      </a:pPr>
                      <a:r>
                        <a:rPr lang="en-GB" sz="1600" b="0" dirty="0">
                          <a:effectLst/>
                          <a:latin typeface="+mn-lt"/>
                          <a:ea typeface="Calibri" panose="020F0502020204030204" pitchFamily="34" charset="0"/>
                          <a:cs typeface="Arial" panose="020B0604020202020204" pitchFamily="34" charset="0"/>
                        </a:rPr>
                        <a:t>Convulsive seizure-free days per 28 days:  </a:t>
                      </a:r>
                      <a:r>
                        <a:rPr lang="en-GB" sz="1600" b="1" dirty="0">
                          <a:solidFill>
                            <a:schemeClr val="bg1"/>
                          </a:solidFill>
                          <a:effectLst/>
                          <a:latin typeface="+mn-lt"/>
                          <a:ea typeface="Calibri" panose="020F0502020204030204" pitchFamily="34" charset="0"/>
                          <a:cs typeface="Arial" panose="020B0604020202020204" pitchFamily="34" charset="0"/>
                        </a:rPr>
                        <a:t>mean </a:t>
                      </a:r>
                      <a:r>
                        <a:rPr lang="en-GB" sz="1600" b="0" dirty="0">
                          <a:solidFill>
                            <a:schemeClr val="bg1"/>
                          </a:solidFill>
                          <a:effectLst/>
                          <a:latin typeface="+mn-lt"/>
                          <a:ea typeface="Calibri" panose="020F0502020204030204" pitchFamily="34" charset="0"/>
                          <a:cs typeface="Arial" panose="020B0604020202020204" pitchFamily="34" charset="0"/>
                        </a:rPr>
                        <a:t>(SD),  p value;  </a:t>
                      </a:r>
                    </a:p>
                    <a:p>
                      <a:pPr>
                        <a:lnSpc>
                          <a:spcPct val="107000"/>
                        </a:lnSpc>
                        <a:spcAft>
                          <a:spcPts val="800"/>
                        </a:spcAft>
                      </a:pPr>
                      <a:r>
                        <a:rPr lang="en-GB" sz="1600" b="0" dirty="0">
                          <a:solidFill>
                            <a:schemeClr val="bg1"/>
                          </a:solidFill>
                          <a:effectLst/>
                          <a:latin typeface="+mn-lt"/>
                          <a:ea typeface="Calibri" panose="020F0502020204030204" pitchFamily="34" charset="0"/>
                          <a:cs typeface="Arial" panose="020B0604020202020204" pitchFamily="34" charset="0"/>
                        </a:rPr>
                        <a:t> %</a:t>
                      </a:r>
                      <a:r>
                        <a:rPr lang="en-GB" sz="1600" b="0" dirty="0">
                          <a:effectLst/>
                          <a:latin typeface="+mn-lt"/>
                          <a:ea typeface="Calibri" panose="020F0502020204030204" pitchFamily="34" charset="0"/>
                          <a:cs typeface="Arial" panose="020B0604020202020204" pitchFamily="34" charset="0"/>
                        </a:rPr>
                        <a:t> </a:t>
                      </a:r>
                      <a:r>
                        <a:rPr lang="en-GB" sz="1600" b="0" dirty="0">
                          <a:solidFill>
                            <a:schemeClr val="bg1"/>
                          </a:solidFill>
                          <a:effectLst/>
                          <a:latin typeface="+mn-lt"/>
                          <a:ea typeface="Calibri" panose="020F0502020204030204" pitchFamily="34" charset="0"/>
                          <a:cs typeface="Arial" panose="020B0604020202020204" pitchFamily="34" charset="0"/>
                        </a:rPr>
                        <a:t>difference </a:t>
                      </a:r>
                      <a:r>
                        <a:rPr lang="en-GB" sz="1600" b="0" i="1" dirty="0">
                          <a:solidFill>
                            <a:schemeClr val="bg1"/>
                          </a:solidFill>
                          <a:effectLst/>
                          <a:latin typeface="+mn-lt"/>
                          <a:ea typeface="Calibri" panose="020F0502020204030204" pitchFamily="34" charset="0"/>
                          <a:cs typeface="Arial" panose="020B0604020202020204" pitchFamily="34" charset="0"/>
                        </a:rPr>
                        <a:t>from placebo</a:t>
                      </a:r>
                      <a:r>
                        <a:rPr lang="en-GB" sz="1600" b="0" dirty="0">
                          <a:solidFill>
                            <a:schemeClr val="bg1"/>
                          </a:solidFill>
                          <a:effectLst/>
                          <a:latin typeface="+mn-lt"/>
                          <a:ea typeface="Calibri" panose="020F0502020204030204" pitchFamily="34" charset="0"/>
                          <a:cs typeface="Arial" panose="020B0604020202020204" pitchFamily="34" charset="0"/>
                        </a:rPr>
                        <a:t> mean </a:t>
                      </a:r>
                      <a:r>
                        <a:rPr lang="en-GB" sz="1600" b="0" dirty="0">
                          <a:effectLst/>
                          <a:latin typeface="+mn-lt"/>
                          <a:ea typeface="Calibri" panose="020F0502020204030204" pitchFamily="34" charset="0"/>
                          <a:cs typeface="Arial" panose="020B0604020202020204" pitchFamily="34" charset="0"/>
                        </a:rPr>
                        <a:t>(95% </a:t>
                      </a:r>
                      <a:r>
                        <a:rPr lang="en-GB" sz="1600" b="0" dirty="0">
                          <a:effectLst/>
                          <a:latin typeface="+mn-lt"/>
                        </a:rPr>
                        <a:t>CI</a:t>
                      </a:r>
                      <a:r>
                        <a:rPr lang="en-GB" sz="1600" b="0" dirty="0">
                          <a:effectLst/>
                          <a:latin typeface="+mn-lt"/>
                          <a:ea typeface="Calibri" panose="020F0502020204030204" pitchFamily="34" charset="0"/>
                          <a:cs typeface="Arial" panose="020B0604020202020204" pitchFamily="34" charset="0"/>
                        </a:rPr>
                        <a:t>); </a:t>
                      </a:r>
                      <a:r>
                        <a:rPr lang="en-GB" sz="1600" b="0" strike="noStrike" dirty="0">
                          <a:solidFill>
                            <a:schemeClr val="bg1"/>
                          </a:solidFill>
                          <a:effectLst/>
                          <a:latin typeface="+mn-lt"/>
                          <a:ea typeface="Calibri" panose="020F0502020204030204" pitchFamily="34" charset="0"/>
                          <a:cs typeface="Arial" panose="020B0604020202020204" pitchFamily="34" charset="0"/>
                        </a:rPr>
                        <a:t>Placebo minus FEN</a:t>
                      </a:r>
                      <a:endParaRPr lang="en-GB" sz="1600" b="0" dirty="0">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r">
                        <a:lnSpc>
                          <a:spcPct val="107000"/>
                        </a:lnSpc>
                        <a:spcAft>
                          <a:spcPts val="800"/>
                        </a:spcAft>
                      </a:pPr>
                      <a:r>
                        <a:rPr lang="en-GB" sz="1600" u="sng" kern="1200" dirty="0">
                          <a:solidFill>
                            <a:srgbClr val="000000"/>
                          </a:solidFill>
                          <a:effectLst/>
                          <a:highlight>
                            <a:srgbClr val="000000"/>
                          </a:highlight>
                          <a:latin typeface="+mn-lt"/>
                          <a:ea typeface="+mn-ea"/>
                          <a:cs typeface="+mn-cs"/>
                        </a:rPr>
                        <a:t>XXXX</a:t>
                      </a:r>
                      <a:br>
                        <a:rPr lang="en-GB" sz="1600" u="sng" kern="1200" dirty="0">
                          <a:solidFill>
                            <a:srgbClr val="000000"/>
                          </a:solidFill>
                          <a:effectLst/>
                          <a:highlight>
                            <a:srgbClr val="000000"/>
                          </a:highlight>
                          <a:latin typeface="+mn-lt"/>
                          <a:ea typeface="+mn-ea"/>
                          <a:cs typeface="+mn-cs"/>
                        </a:rPr>
                      </a:br>
                      <a:r>
                        <a:rPr lang="en-GB" sz="1600" u="sng" kern="1200" dirty="0" err="1">
                          <a:solidFill>
                            <a:srgbClr val="000000"/>
                          </a:solidFill>
                          <a:effectLst/>
                          <a:highlight>
                            <a:srgbClr val="000000"/>
                          </a:highlight>
                          <a:latin typeface="+mn-lt"/>
                          <a:ea typeface="+mn-ea"/>
                          <a:cs typeface="+mn-cs"/>
                        </a:rPr>
                        <a:t>XXXX</a:t>
                      </a:r>
                      <a:endParaRPr lang="en-GB" sz="1600" u="sng" kern="1200" dirty="0">
                        <a:solidFill>
                          <a:srgbClr val="000000"/>
                        </a:solidFill>
                        <a:effectLst/>
                        <a:highlight>
                          <a:srgbClr val="000000"/>
                        </a:highlight>
                        <a:latin typeface="+mn-lt"/>
                        <a:ea typeface="+mn-ea"/>
                        <a:cs typeface="+mn-cs"/>
                      </a:endParaRPr>
                    </a:p>
                    <a:p>
                      <a:pPr algn="r">
                        <a:lnSpc>
                          <a:spcPct val="107000"/>
                        </a:lnSpc>
                        <a:spcAft>
                          <a:spcPts val="800"/>
                        </a:spcAft>
                      </a:pPr>
                      <a:r>
                        <a:rPr lang="en-GB" sz="1600" u="sng" kern="1200" dirty="0">
                          <a:solidFill>
                            <a:srgbClr val="000000"/>
                          </a:solidFill>
                          <a:effectLst/>
                          <a:highlight>
                            <a:srgbClr val="000000"/>
                          </a:highlight>
                          <a:latin typeface="+mn-lt"/>
                          <a:ea typeface="+mn-ea"/>
                          <a:cs typeface="+mn-cs"/>
                        </a:rPr>
                        <a:t>XXXX</a:t>
                      </a:r>
                    </a:p>
                    <a:p>
                      <a:pPr algn="r">
                        <a:lnSpc>
                          <a:spcPct val="107000"/>
                        </a:lnSpc>
                        <a:spcAft>
                          <a:spcPts val="800"/>
                        </a:spcAft>
                      </a:pPr>
                      <a:r>
                        <a:rPr lang="en-GB" sz="1600" u="sng" kern="1200" dirty="0">
                          <a:solidFill>
                            <a:srgbClr val="000000"/>
                          </a:solidFill>
                          <a:effectLst/>
                          <a:highlight>
                            <a:srgbClr val="000000"/>
                          </a:highlight>
                          <a:latin typeface="+mn-lt"/>
                          <a:ea typeface="+mn-ea"/>
                          <a:cs typeface="+mn-cs"/>
                        </a:rPr>
                        <a:t>XXXX</a:t>
                      </a:r>
                      <a:endParaRPr lang="en-GB" sz="1600" u="sng" dirty="0">
                        <a:solidFill>
                          <a:schemeClr val="tx2"/>
                        </a:solidFill>
                        <a:effectLst/>
                        <a:highlight>
                          <a:srgbClr val="00FFFF"/>
                        </a:highlight>
                        <a:latin typeface="+mn-lt"/>
                        <a:ea typeface="Calibri" panose="020F0502020204030204" pitchFamily="34" charset="0"/>
                        <a:cs typeface="Arial" panose="020B0604020202020204" pitchFamily="34" charset="0"/>
                      </a:endParaRPr>
                    </a:p>
                  </a:txBody>
                  <a:tcPr marL="68580" marR="68580" marT="0" marB="0" anchor="ctr"/>
                </a:tc>
                <a:tc>
                  <a:txBody>
                    <a:bodyPr/>
                    <a:lstStyle/>
                    <a:p>
                      <a:pPr algn="r">
                        <a:lnSpc>
                          <a:spcPct val="107000"/>
                        </a:lnSpc>
                        <a:spcAft>
                          <a:spcPts val="800"/>
                        </a:spcAft>
                      </a:pPr>
                      <a:r>
                        <a:rPr lang="en-GB" sz="1600" u="sng" kern="1200" dirty="0">
                          <a:solidFill>
                            <a:srgbClr val="000000"/>
                          </a:solidFill>
                          <a:effectLst/>
                          <a:highlight>
                            <a:srgbClr val="000000"/>
                          </a:highlight>
                          <a:latin typeface="+mn-lt"/>
                          <a:ea typeface="+mn-ea"/>
                          <a:cs typeface="+mn-cs"/>
                        </a:rPr>
                        <a:t>XXXX</a:t>
                      </a:r>
                      <a:br>
                        <a:rPr lang="en-GB" sz="1600" u="sng" kern="1200" dirty="0">
                          <a:solidFill>
                            <a:srgbClr val="000000"/>
                          </a:solidFill>
                          <a:effectLst/>
                          <a:highlight>
                            <a:srgbClr val="000000"/>
                          </a:highlight>
                          <a:latin typeface="+mn-lt"/>
                          <a:ea typeface="+mn-ea"/>
                          <a:cs typeface="+mn-cs"/>
                        </a:rPr>
                      </a:br>
                      <a:r>
                        <a:rPr lang="en-GB" sz="1600" u="sng" kern="1200" dirty="0" err="1">
                          <a:solidFill>
                            <a:srgbClr val="000000"/>
                          </a:solidFill>
                          <a:effectLst/>
                          <a:highlight>
                            <a:srgbClr val="000000"/>
                          </a:highlight>
                          <a:latin typeface="+mn-lt"/>
                          <a:ea typeface="+mn-ea"/>
                          <a:cs typeface="+mn-cs"/>
                        </a:rPr>
                        <a:t>XXXX</a:t>
                      </a:r>
                      <a:endParaRPr lang="en-GB" sz="1600" u="sng" kern="1200" dirty="0">
                        <a:solidFill>
                          <a:srgbClr val="000000"/>
                        </a:solidFill>
                        <a:effectLst/>
                        <a:highlight>
                          <a:srgbClr val="000000"/>
                        </a:highlight>
                        <a:latin typeface="+mn-lt"/>
                        <a:ea typeface="+mn-ea"/>
                        <a:cs typeface="+mn-cs"/>
                      </a:endParaRPr>
                    </a:p>
                    <a:p>
                      <a:pPr algn="r">
                        <a:lnSpc>
                          <a:spcPct val="107000"/>
                        </a:lnSpc>
                        <a:spcAft>
                          <a:spcPts val="800"/>
                        </a:spcAft>
                      </a:pPr>
                      <a:r>
                        <a:rPr lang="en-GB" sz="1600" u="sng" kern="1200" dirty="0">
                          <a:solidFill>
                            <a:srgbClr val="000000"/>
                          </a:solidFill>
                          <a:effectLst/>
                          <a:highlight>
                            <a:srgbClr val="000000"/>
                          </a:highlight>
                          <a:latin typeface="+mn-lt"/>
                          <a:ea typeface="+mn-ea"/>
                          <a:cs typeface="+mn-cs"/>
                        </a:rPr>
                        <a:t>XXXX</a:t>
                      </a:r>
                    </a:p>
                    <a:p>
                      <a:pPr algn="r">
                        <a:lnSpc>
                          <a:spcPct val="107000"/>
                        </a:lnSpc>
                        <a:spcAft>
                          <a:spcPts val="800"/>
                        </a:spcAft>
                      </a:pPr>
                      <a:r>
                        <a:rPr lang="en-GB" sz="1600" u="sng" kern="1200" dirty="0">
                          <a:solidFill>
                            <a:srgbClr val="000000"/>
                          </a:solidFill>
                          <a:effectLst/>
                          <a:highlight>
                            <a:srgbClr val="000000"/>
                          </a:highlight>
                          <a:latin typeface="+mn-lt"/>
                          <a:ea typeface="+mn-ea"/>
                          <a:cs typeface="+mn-cs"/>
                        </a:rPr>
                        <a:t>XXXX</a:t>
                      </a:r>
                      <a:endParaRPr lang="en-GB" sz="1600" u="sng" dirty="0">
                        <a:solidFill>
                          <a:schemeClr val="tx2"/>
                        </a:solidFill>
                        <a:effectLst/>
                        <a:highlight>
                          <a:srgbClr val="000000"/>
                        </a:highlight>
                        <a:latin typeface="+mn-lt"/>
                        <a:ea typeface="Calibri" panose="020F0502020204030204" pitchFamily="34" charset="0"/>
                        <a:cs typeface="Arial" panose="020B0604020202020204" pitchFamily="34" charset="0"/>
                      </a:endParaRPr>
                    </a:p>
                  </a:txBody>
                  <a:tcPr marL="68580" marR="68580" marT="0" marB="0" anchor="ctr"/>
                </a:tc>
                <a:tc>
                  <a:txBody>
                    <a:bodyPr/>
                    <a:lstStyle/>
                    <a:p>
                      <a:pPr algn="r">
                        <a:lnSpc>
                          <a:spcPct val="107000"/>
                        </a:lnSpc>
                        <a:spcAft>
                          <a:spcPts val="800"/>
                        </a:spcAft>
                      </a:pPr>
                      <a:r>
                        <a:rPr lang="en-GB" sz="1600" u="sng" kern="1200" dirty="0">
                          <a:solidFill>
                            <a:srgbClr val="000000"/>
                          </a:solidFill>
                          <a:effectLst/>
                          <a:highlight>
                            <a:srgbClr val="000000"/>
                          </a:highlight>
                          <a:latin typeface="+mn-lt"/>
                          <a:ea typeface="+mn-ea"/>
                          <a:cs typeface="+mn-cs"/>
                        </a:rPr>
                        <a:t>XXXX</a:t>
                      </a:r>
                      <a:endParaRPr lang="en-GB" sz="1600" u="sng" dirty="0">
                        <a:effectLst/>
                        <a:highlight>
                          <a:srgbClr val="000000"/>
                        </a:highlight>
                        <a:latin typeface="+mn-lt"/>
                        <a:ea typeface="Calibri" panose="020F0502020204030204" pitchFamily="34" charset="0"/>
                        <a:cs typeface="Arial" panose="020B0604020202020204" pitchFamily="34" charset="0"/>
                      </a:endParaRPr>
                    </a:p>
                  </a:txBody>
                  <a:tcPr marL="68580" marR="68580" marT="0" marB="0" anchor="ctr"/>
                </a:tc>
                <a:tc>
                  <a:txBody>
                    <a:bodyPr/>
                    <a:lstStyle/>
                    <a:p>
                      <a:pPr algn="r">
                        <a:lnSpc>
                          <a:spcPct val="107000"/>
                        </a:lnSpc>
                        <a:spcAft>
                          <a:spcPts val="800"/>
                        </a:spcAft>
                      </a:pPr>
                      <a:r>
                        <a:rPr lang="en-GB" sz="1600" u="sng" kern="1200" dirty="0">
                          <a:solidFill>
                            <a:srgbClr val="000000"/>
                          </a:solidFill>
                          <a:effectLst/>
                          <a:highlight>
                            <a:srgbClr val="000000"/>
                          </a:highlight>
                          <a:latin typeface="+mn-lt"/>
                          <a:ea typeface="+mn-ea"/>
                          <a:cs typeface="+mn-cs"/>
                        </a:rPr>
                        <a:t>XXXX</a:t>
                      </a:r>
                      <a:br>
                        <a:rPr lang="en-GB" sz="1600" u="sng" kern="1200" dirty="0">
                          <a:solidFill>
                            <a:srgbClr val="000000"/>
                          </a:solidFill>
                          <a:effectLst/>
                          <a:highlight>
                            <a:srgbClr val="000000"/>
                          </a:highlight>
                          <a:latin typeface="+mn-lt"/>
                          <a:ea typeface="+mn-ea"/>
                          <a:cs typeface="+mn-cs"/>
                        </a:rPr>
                      </a:br>
                      <a:r>
                        <a:rPr lang="en-GB" sz="1600" u="sng" kern="1200" dirty="0" err="1">
                          <a:solidFill>
                            <a:srgbClr val="000000"/>
                          </a:solidFill>
                          <a:effectLst/>
                          <a:highlight>
                            <a:srgbClr val="000000"/>
                          </a:highlight>
                          <a:latin typeface="+mn-lt"/>
                          <a:ea typeface="+mn-ea"/>
                          <a:cs typeface="+mn-cs"/>
                        </a:rPr>
                        <a:t>XXXX</a:t>
                      </a:r>
                      <a:endParaRPr lang="en-GB" sz="1600" u="sng" kern="1200" dirty="0">
                        <a:solidFill>
                          <a:srgbClr val="000000"/>
                        </a:solidFill>
                        <a:effectLst/>
                        <a:highlight>
                          <a:srgbClr val="000000"/>
                        </a:highlight>
                        <a:latin typeface="+mn-lt"/>
                        <a:ea typeface="+mn-ea"/>
                        <a:cs typeface="+mn-cs"/>
                      </a:endParaRPr>
                    </a:p>
                    <a:p>
                      <a:pPr algn="r">
                        <a:lnSpc>
                          <a:spcPct val="107000"/>
                        </a:lnSpc>
                        <a:spcAft>
                          <a:spcPts val="800"/>
                        </a:spcAft>
                      </a:pPr>
                      <a:r>
                        <a:rPr lang="en-GB" sz="1600" u="sng" kern="1200" dirty="0">
                          <a:solidFill>
                            <a:srgbClr val="000000"/>
                          </a:solidFill>
                          <a:effectLst/>
                          <a:highlight>
                            <a:srgbClr val="000000"/>
                          </a:highlight>
                          <a:latin typeface="+mn-lt"/>
                          <a:ea typeface="+mn-ea"/>
                          <a:cs typeface="+mn-cs"/>
                        </a:rPr>
                        <a:t>XXXX</a:t>
                      </a:r>
                    </a:p>
                    <a:p>
                      <a:pPr algn="r">
                        <a:lnSpc>
                          <a:spcPct val="107000"/>
                        </a:lnSpc>
                        <a:spcAft>
                          <a:spcPts val="800"/>
                        </a:spcAft>
                      </a:pPr>
                      <a:r>
                        <a:rPr lang="en-GB" sz="1600" u="sng" kern="1200" dirty="0">
                          <a:solidFill>
                            <a:srgbClr val="000000"/>
                          </a:solidFill>
                          <a:effectLst/>
                          <a:highlight>
                            <a:srgbClr val="000000"/>
                          </a:highlight>
                          <a:latin typeface="+mn-lt"/>
                          <a:ea typeface="+mn-ea"/>
                          <a:cs typeface="+mn-cs"/>
                        </a:rPr>
                        <a:t>XXXX*</a:t>
                      </a:r>
                      <a:endParaRPr lang="en-GB" sz="1600" u="sng" dirty="0">
                        <a:solidFill>
                          <a:schemeClr val="tx2"/>
                        </a:solidFill>
                        <a:effectLst/>
                        <a:highlight>
                          <a:srgbClr val="000000"/>
                        </a:highlight>
                        <a:latin typeface="+mn-lt"/>
                        <a:ea typeface="Calibri" panose="020F0502020204030204" pitchFamily="34" charset="0"/>
                        <a:cs typeface="Arial" panose="020B0604020202020204" pitchFamily="34" charset="0"/>
                      </a:endParaRPr>
                    </a:p>
                  </a:txBody>
                  <a:tcPr marL="68580" marR="68580" marT="0" marB="0" anchor="ctr"/>
                </a:tc>
                <a:tc>
                  <a:txBody>
                    <a:bodyPr/>
                    <a:lstStyle/>
                    <a:p>
                      <a:pPr algn="r">
                        <a:lnSpc>
                          <a:spcPct val="107000"/>
                        </a:lnSpc>
                        <a:spcAft>
                          <a:spcPts val="800"/>
                        </a:spcAft>
                      </a:pPr>
                      <a:r>
                        <a:rPr lang="en-GB" sz="1600" u="sng" kern="1200" dirty="0">
                          <a:solidFill>
                            <a:srgbClr val="000000"/>
                          </a:solidFill>
                          <a:effectLst/>
                          <a:highlight>
                            <a:srgbClr val="000000"/>
                          </a:highlight>
                          <a:latin typeface="+mn-lt"/>
                          <a:ea typeface="+mn-ea"/>
                          <a:cs typeface="+mn-cs"/>
                        </a:rPr>
                        <a:t>XXXX</a:t>
                      </a:r>
                      <a:br>
                        <a:rPr lang="en-GB" sz="1600" dirty="0">
                          <a:effectLst/>
                          <a:highlight>
                            <a:srgbClr val="000000"/>
                          </a:highlight>
                          <a:latin typeface="+mn-lt"/>
                          <a:ea typeface="Calibri" panose="020F0502020204030204" pitchFamily="34" charset="0"/>
                          <a:cs typeface="Arial" panose="020B0604020202020204" pitchFamily="34" charset="0"/>
                        </a:rPr>
                      </a:br>
                      <a:endParaRPr lang="en-GB" sz="1600" dirty="0">
                        <a:effectLst/>
                        <a:highlight>
                          <a:srgbClr val="000000"/>
                        </a:highlight>
                        <a:latin typeface="+mn-lt"/>
                        <a:ea typeface="Calibri" panose="020F0502020204030204" pitchFamily="34" charset="0"/>
                        <a:cs typeface="Arial" panose="020B0604020202020204" pitchFamily="34" charset="0"/>
                      </a:endParaRPr>
                    </a:p>
                  </a:txBody>
                  <a:tcPr marL="68580" marR="68580" marT="0" marB="0" anchor="ctr"/>
                </a:tc>
                <a:tc>
                  <a:txBody>
                    <a:bodyPr/>
                    <a:lstStyle/>
                    <a:p>
                      <a:pPr marL="0" marR="0" lvl="0" indent="0" algn="ctr" defTabSz="1043056" rtl="0" eaLnBrk="1" fontAlgn="auto" latinLnBrk="0" hangingPunct="1">
                        <a:lnSpc>
                          <a:spcPct val="107000"/>
                        </a:lnSpc>
                        <a:spcBef>
                          <a:spcPts val="0"/>
                        </a:spcBef>
                        <a:spcAft>
                          <a:spcPts val="800"/>
                        </a:spcAft>
                        <a:buClrTx/>
                        <a:buSzTx/>
                        <a:buFontTx/>
                        <a:buNone/>
                        <a:tabLst/>
                        <a:defRPr/>
                      </a:pPr>
                      <a:r>
                        <a:rPr lang="en-GB" sz="3200" dirty="0">
                          <a:effectLst/>
                          <a:latin typeface="+mn-lt"/>
                          <a:ea typeface="Calibri" panose="020F0502020204030204" pitchFamily="34" charset="0"/>
                          <a:cs typeface="Times New Roman" panose="02020603050405020304" pitchFamily="18" charset="0"/>
                          <a:sym typeface="Wingdings" panose="05000000000000000000" pitchFamily="2" charset="2"/>
                        </a:rPr>
                        <a:t></a:t>
                      </a:r>
                      <a:endParaRPr lang="en-GB" sz="32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69012529"/>
                  </a:ext>
                </a:extLst>
              </a:tr>
              <a:tr h="713281">
                <a:tc>
                  <a:txBody>
                    <a:bodyPr/>
                    <a:lstStyle/>
                    <a:p>
                      <a:pPr>
                        <a:lnSpc>
                          <a:spcPct val="107000"/>
                        </a:lnSpc>
                        <a:spcAft>
                          <a:spcPts val="800"/>
                        </a:spcAft>
                      </a:pPr>
                      <a:r>
                        <a:rPr lang="en-GB" sz="1600" b="0" dirty="0">
                          <a:solidFill>
                            <a:schemeClr val="bg1"/>
                          </a:solidFill>
                          <a:effectLst/>
                          <a:latin typeface="+mn-lt"/>
                          <a:ea typeface="Calibri" panose="020F0502020204030204" pitchFamily="34" charset="0"/>
                          <a:cs typeface="Arial" panose="020B0604020202020204" pitchFamily="34" charset="0"/>
                        </a:rPr>
                        <a:t>Non-convulsive seizure, </a:t>
                      </a:r>
                      <a:r>
                        <a:rPr lang="en-GB" sz="1600" b="0" strike="noStrike" dirty="0">
                          <a:solidFill>
                            <a:schemeClr val="bg1"/>
                          </a:solidFill>
                          <a:effectLst/>
                          <a:latin typeface="+mn-lt"/>
                          <a:ea typeface="Calibri" panose="020F0502020204030204" pitchFamily="34" charset="0"/>
                          <a:cs typeface="Arial" panose="020B0604020202020204" pitchFamily="34" charset="0"/>
                        </a:rPr>
                        <a:t>% </a:t>
                      </a:r>
                      <a:r>
                        <a:rPr lang="en-GB" sz="1600" b="0" dirty="0">
                          <a:solidFill>
                            <a:schemeClr val="bg1"/>
                          </a:solidFill>
                          <a:effectLst/>
                          <a:latin typeface="+mn-lt"/>
                          <a:ea typeface="Calibri" panose="020F0502020204030204" pitchFamily="34" charset="0"/>
                          <a:cs typeface="Arial" panose="020B0604020202020204" pitchFamily="34" charset="0"/>
                        </a:rPr>
                        <a:t>change from baseline, </a:t>
                      </a:r>
                      <a:r>
                        <a:rPr lang="en-GB" sz="1600" b="1" dirty="0">
                          <a:solidFill>
                            <a:schemeClr val="bg1"/>
                          </a:solidFill>
                          <a:effectLst/>
                          <a:latin typeface="+mn-lt"/>
                          <a:ea typeface="Calibri" panose="020F0502020204030204" pitchFamily="34" charset="0"/>
                          <a:cs typeface="Arial" panose="020B0604020202020204" pitchFamily="34" charset="0"/>
                        </a:rPr>
                        <a:t>Median</a:t>
                      </a:r>
                      <a:r>
                        <a:rPr lang="en-GB" sz="1600" b="0" dirty="0">
                          <a:solidFill>
                            <a:schemeClr val="bg1"/>
                          </a:solidFill>
                          <a:effectLst/>
                          <a:latin typeface="+mn-lt"/>
                          <a:ea typeface="Calibri" panose="020F0502020204030204" pitchFamily="34" charset="0"/>
                          <a:cs typeface="Arial" panose="020B0604020202020204" pitchFamily="34" charset="0"/>
                        </a:rPr>
                        <a:t> (range)**</a:t>
                      </a:r>
                      <a:r>
                        <a:rPr lang="en-GB" sz="1600" b="0" strike="noStrike" dirty="0">
                          <a:solidFill>
                            <a:schemeClr val="bg1"/>
                          </a:solidFill>
                          <a:effectLst/>
                          <a:latin typeface="+mn-lt"/>
                          <a:ea typeface="Calibri" panose="020F0502020204030204" pitchFamily="34" charset="0"/>
                          <a:cs typeface="Arial" panose="020B0604020202020204" pitchFamily="34" charset="0"/>
                        </a:rPr>
                        <a:t>; </a:t>
                      </a:r>
                      <a:r>
                        <a:rPr lang="en-GB" sz="1600" b="0" dirty="0">
                          <a:effectLst/>
                          <a:latin typeface="+mn-lt"/>
                          <a:ea typeface="Calibri" panose="020F0502020204030204" pitchFamily="34" charset="0"/>
                          <a:cs typeface="Arial" panose="020B0604020202020204" pitchFamily="34" charset="0"/>
                        </a:rPr>
                        <a:t>p-value vs placebo</a:t>
                      </a:r>
                      <a:endParaRPr lang="en-GB" sz="1600" b="0" dirty="0">
                        <a:solidFill>
                          <a:schemeClr val="bg1"/>
                        </a:solidFill>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marL="0" marR="0" lvl="0" indent="0" algn="r" defTabSz="1043056" rtl="0" eaLnBrk="1" fontAlgn="auto" latinLnBrk="0" hangingPunct="1">
                        <a:lnSpc>
                          <a:spcPct val="107000"/>
                        </a:lnSpc>
                        <a:spcBef>
                          <a:spcPts val="0"/>
                        </a:spcBef>
                        <a:spcAft>
                          <a:spcPts val="800"/>
                        </a:spcAft>
                        <a:buClrTx/>
                        <a:buSzTx/>
                        <a:buFontTx/>
                        <a:buNone/>
                        <a:tabLst/>
                        <a:defRPr/>
                      </a:pPr>
                      <a:r>
                        <a:rPr lang="en-GB" sz="1600" dirty="0">
                          <a:solidFill>
                            <a:schemeClr val="tx1"/>
                          </a:solidFill>
                          <a:effectLst/>
                          <a:latin typeface="+mn-lt"/>
                          <a:ea typeface="Calibri" panose="020F0502020204030204" pitchFamily="34" charset="0"/>
                          <a:cs typeface="Arial" panose="020B0604020202020204" pitchFamily="34" charset="0"/>
                        </a:rPr>
                        <a:t>-51%</a:t>
                      </a:r>
                      <a:br>
                        <a:rPr lang="en-GB" sz="1600" dirty="0">
                          <a:solidFill>
                            <a:schemeClr val="tx1"/>
                          </a:solidFill>
                          <a:effectLst/>
                          <a:latin typeface="+mn-lt"/>
                          <a:ea typeface="Calibri" panose="020F0502020204030204" pitchFamily="34" charset="0"/>
                          <a:cs typeface="Arial" panose="020B0604020202020204" pitchFamily="34" charset="0"/>
                        </a:rPr>
                      </a:br>
                      <a:r>
                        <a:rPr lang="en-GB" sz="1600" dirty="0">
                          <a:solidFill>
                            <a:schemeClr val="tx1"/>
                          </a:solidFill>
                          <a:effectLst/>
                          <a:latin typeface="+mn-lt"/>
                          <a:ea typeface="Calibri" panose="020F0502020204030204" pitchFamily="34" charset="0"/>
                          <a:cs typeface="Arial" panose="020B0604020202020204" pitchFamily="34" charset="0"/>
                        </a:rPr>
                        <a:t>(-100 to 534%)</a:t>
                      </a:r>
                    </a:p>
                  </a:txBody>
                  <a:tcPr marL="68580" marR="68580" marT="0" marB="0" anchor="ctr"/>
                </a:tc>
                <a:tc>
                  <a:txBody>
                    <a:bodyPr/>
                    <a:lstStyle/>
                    <a:p>
                      <a:pPr algn="r">
                        <a:lnSpc>
                          <a:spcPct val="107000"/>
                        </a:lnSpc>
                        <a:spcAft>
                          <a:spcPts val="800"/>
                        </a:spcAft>
                      </a:pPr>
                      <a:r>
                        <a:rPr lang="en-GB" sz="1600" dirty="0">
                          <a:solidFill>
                            <a:schemeClr val="tx1"/>
                          </a:solidFill>
                          <a:effectLst/>
                          <a:latin typeface="+mn-lt"/>
                          <a:ea typeface="Calibri" panose="020F0502020204030204" pitchFamily="34" charset="0"/>
                          <a:cs typeface="Arial" panose="020B0604020202020204" pitchFamily="34" charset="0"/>
                        </a:rPr>
                        <a:t>-76%</a:t>
                      </a:r>
                      <a:br>
                        <a:rPr lang="en-GB" sz="1600" dirty="0">
                          <a:solidFill>
                            <a:schemeClr val="tx1"/>
                          </a:solidFill>
                          <a:effectLst/>
                          <a:latin typeface="+mn-lt"/>
                          <a:ea typeface="Calibri" panose="020F0502020204030204" pitchFamily="34" charset="0"/>
                          <a:cs typeface="Arial" panose="020B0604020202020204" pitchFamily="34" charset="0"/>
                        </a:rPr>
                      </a:br>
                      <a:r>
                        <a:rPr lang="en-GB" sz="1600" dirty="0">
                          <a:solidFill>
                            <a:schemeClr val="tx1"/>
                          </a:solidFill>
                          <a:effectLst/>
                          <a:latin typeface="+mn-lt"/>
                          <a:ea typeface="Calibri" panose="020F0502020204030204" pitchFamily="34" charset="0"/>
                          <a:cs typeface="Arial" panose="020B0604020202020204" pitchFamily="34" charset="0"/>
                        </a:rPr>
                        <a:t>(-100 to 69%)</a:t>
                      </a:r>
                    </a:p>
                  </a:txBody>
                  <a:tcPr marL="68580" marR="68580" marT="0" marB="0" anchor="ctr"/>
                </a:tc>
                <a:tc>
                  <a:txBody>
                    <a:bodyPr/>
                    <a:lstStyle/>
                    <a:p>
                      <a:pPr algn="r">
                        <a:lnSpc>
                          <a:spcPct val="107000"/>
                        </a:lnSpc>
                        <a:spcAft>
                          <a:spcPts val="800"/>
                        </a:spcAft>
                      </a:pPr>
                      <a:r>
                        <a:rPr lang="en-GB" sz="1600" dirty="0">
                          <a:effectLst/>
                          <a:latin typeface="+mn-lt"/>
                          <a:ea typeface="Calibri" panose="020F0502020204030204" pitchFamily="34" charset="0"/>
                          <a:cs typeface="Arial" panose="020B0604020202020204" pitchFamily="34" charset="0"/>
                        </a:rPr>
                        <a:t>-56%</a:t>
                      </a:r>
                      <a:br>
                        <a:rPr lang="en-GB" sz="1600" dirty="0">
                          <a:effectLst/>
                          <a:latin typeface="+mn-lt"/>
                          <a:ea typeface="Calibri" panose="020F0502020204030204" pitchFamily="34" charset="0"/>
                          <a:cs typeface="Arial" panose="020B0604020202020204" pitchFamily="34" charset="0"/>
                        </a:rPr>
                      </a:br>
                      <a:r>
                        <a:rPr lang="en-GB" sz="1600" dirty="0">
                          <a:effectLst/>
                          <a:latin typeface="+mn-lt"/>
                          <a:ea typeface="Calibri" panose="020F0502020204030204" pitchFamily="34" charset="0"/>
                          <a:cs typeface="Arial" panose="020B0604020202020204" pitchFamily="34" charset="0"/>
                        </a:rPr>
                        <a:t>(-100 to 723%)</a:t>
                      </a:r>
                    </a:p>
                  </a:txBody>
                  <a:tcPr marL="68580" marR="68580" marT="0" marB="0" anchor="ctr"/>
                </a:tc>
                <a:tc>
                  <a:txBody>
                    <a:bodyPr/>
                    <a:lstStyle/>
                    <a:p>
                      <a:pPr marL="0" marR="0" lvl="0" indent="0" algn="r" defTabSz="1043056" rtl="0" eaLnBrk="1" fontAlgn="auto" latinLnBrk="0" hangingPunct="1">
                        <a:lnSpc>
                          <a:spcPct val="107000"/>
                        </a:lnSpc>
                        <a:spcBef>
                          <a:spcPts val="0"/>
                        </a:spcBef>
                        <a:spcAft>
                          <a:spcPts val="800"/>
                        </a:spcAft>
                        <a:buClrTx/>
                        <a:buSzTx/>
                        <a:buFontTx/>
                        <a:buNone/>
                        <a:tabLst/>
                        <a:defRPr/>
                      </a:pPr>
                      <a:r>
                        <a:rPr lang="en-GB" sz="1600" dirty="0">
                          <a:effectLst/>
                          <a:latin typeface="+mn-lt"/>
                          <a:ea typeface="Calibri" panose="020F0502020204030204" pitchFamily="34" charset="0"/>
                          <a:cs typeface="Arial" panose="020B0604020202020204" pitchFamily="34" charset="0"/>
                        </a:rPr>
                        <a:t>-0.5%</a:t>
                      </a:r>
                      <a:br>
                        <a:rPr lang="en-GB" sz="1600" dirty="0">
                          <a:effectLst/>
                          <a:latin typeface="+mn-lt"/>
                          <a:ea typeface="Calibri" panose="020F0502020204030204" pitchFamily="34" charset="0"/>
                          <a:cs typeface="Arial" panose="020B0604020202020204" pitchFamily="34" charset="0"/>
                        </a:rPr>
                      </a:br>
                      <a:r>
                        <a:rPr lang="en-GB" sz="1600" dirty="0">
                          <a:effectLst/>
                          <a:latin typeface="+mn-lt"/>
                          <a:ea typeface="Calibri" panose="020F0502020204030204" pitchFamily="34" charset="0"/>
                          <a:cs typeface="Arial" panose="020B0604020202020204" pitchFamily="34" charset="0"/>
                        </a:rPr>
                        <a:t>(-100.0 to 611.2%)</a:t>
                      </a:r>
                      <a:endParaRPr lang="en-GB" sz="1600" dirty="0">
                        <a:solidFill>
                          <a:srgbClr val="FF0000"/>
                        </a:solidFill>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r">
                        <a:lnSpc>
                          <a:spcPct val="107000"/>
                        </a:lnSpc>
                        <a:spcAft>
                          <a:spcPts val="800"/>
                        </a:spcAft>
                      </a:pPr>
                      <a:r>
                        <a:rPr lang="en-GB" sz="1600" dirty="0">
                          <a:effectLst/>
                          <a:latin typeface="+mn-lt"/>
                          <a:ea typeface="Calibri" panose="020F0502020204030204" pitchFamily="34" charset="0"/>
                          <a:cs typeface="Arial" panose="020B0604020202020204" pitchFamily="34" charset="0"/>
                        </a:rPr>
                        <a:t>-50%</a:t>
                      </a:r>
                      <a:br>
                        <a:rPr lang="en-GB" sz="1600" dirty="0">
                          <a:effectLst/>
                          <a:latin typeface="+mn-lt"/>
                          <a:ea typeface="Calibri" panose="020F0502020204030204" pitchFamily="34" charset="0"/>
                          <a:cs typeface="Arial" panose="020B0604020202020204" pitchFamily="34" charset="0"/>
                        </a:rPr>
                      </a:br>
                      <a:r>
                        <a:rPr lang="en-GB" sz="1600" dirty="0">
                          <a:effectLst/>
                          <a:latin typeface="+mn-lt"/>
                          <a:ea typeface="Calibri" panose="020F0502020204030204" pitchFamily="34" charset="0"/>
                          <a:cs typeface="Arial" panose="020B0604020202020204" pitchFamily="34" charset="0"/>
                        </a:rPr>
                        <a:t>(-100 to 529%)</a:t>
                      </a:r>
                    </a:p>
                  </a:txBody>
                  <a:tcPr marL="68580" marR="68580" marT="0" marB="0" anchor="ctr"/>
                </a:tc>
                <a:tc>
                  <a:txBody>
                    <a:bodyPr/>
                    <a:lstStyle/>
                    <a:p>
                      <a:pPr marL="0" marR="0" lvl="0" indent="0" algn="ctr" defTabSz="1043056" rtl="0" eaLnBrk="1" fontAlgn="auto" latinLnBrk="0" hangingPunct="1">
                        <a:lnSpc>
                          <a:spcPct val="107000"/>
                        </a:lnSpc>
                        <a:spcBef>
                          <a:spcPts val="0"/>
                        </a:spcBef>
                        <a:spcAft>
                          <a:spcPts val="800"/>
                        </a:spcAft>
                        <a:buClrTx/>
                        <a:buSzTx/>
                        <a:buFontTx/>
                        <a:buNone/>
                        <a:tabLst/>
                        <a:defRPr/>
                      </a:pPr>
                      <a:r>
                        <a:rPr lang="en-GB" sz="3200" dirty="0">
                          <a:effectLst/>
                          <a:latin typeface="+mn-lt"/>
                          <a:ea typeface="Calibri" panose="020F0502020204030204" pitchFamily="34" charset="0"/>
                          <a:cs typeface="Times New Roman" panose="02020603050405020304" pitchFamily="18" charset="0"/>
                          <a:sym typeface="Wingdings" panose="05000000000000000000" pitchFamily="2" charset="2"/>
                        </a:rPr>
                        <a:t></a:t>
                      </a:r>
                      <a:endParaRPr lang="en-GB" sz="32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622034581"/>
                  </a:ext>
                </a:extLst>
              </a:tr>
            </a:tbl>
          </a:graphicData>
        </a:graphic>
      </p:graphicFrame>
      <p:sp>
        <p:nvSpPr>
          <p:cNvPr id="6" name="Rectangle 5">
            <a:extLst>
              <a:ext uri="{FF2B5EF4-FFF2-40B4-BE49-F238E27FC236}">
                <a16:creationId xmlns:a16="http://schemas.microsoft.com/office/drawing/2014/main" id="{4810076E-8E94-4D84-975E-FFC8D3D88485}"/>
              </a:ext>
            </a:extLst>
          </p:cNvPr>
          <p:cNvSpPr/>
          <p:nvPr/>
        </p:nvSpPr>
        <p:spPr>
          <a:xfrm>
            <a:off x="138274" y="6471402"/>
            <a:ext cx="10254069" cy="461665"/>
          </a:xfrm>
          <a:prstGeom prst="rect">
            <a:avLst/>
          </a:prstGeom>
          <a:solidFill>
            <a:schemeClr val="bg1"/>
          </a:solidFill>
          <a:ln w="28575">
            <a:solidFill>
              <a:schemeClr val="accent1"/>
            </a:solidFill>
          </a:ln>
        </p:spPr>
        <p:txBody>
          <a:bodyPr wrap="square">
            <a:spAutoFit/>
          </a:bodyPr>
          <a:lstStyle/>
          <a:p>
            <a:pPr marL="0" marR="0" lvl="0" indent="0" defTabSz="1043056" rtl="0" eaLnBrk="1" fontAlgn="auto" latinLnBrk="0" hangingPunct="1">
              <a:lnSpc>
                <a:spcPct val="100000"/>
              </a:lnSpc>
              <a:spcBef>
                <a:spcPts val="0"/>
              </a:spcBef>
              <a:spcAft>
                <a:spcPts val="0"/>
              </a:spcAft>
              <a:buClrTx/>
              <a:buSzTx/>
              <a:buFontTx/>
              <a:buNone/>
              <a:tabLst/>
              <a:defRPr/>
            </a:pPr>
            <a:r>
              <a:rPr kumimoji="0" lang="en-GB" sz="1200" i="1" u="none" kern="1200" cap="none" spc="0" normalizeH="0" baseline="0" noProof="0" dirty="0">
                <a:ln>
                  <a:noFill/>
                </a:ln>
                <a:effectLst/>
                <a:uLnTx/>
                <a:uFillTx/>
                <a:latin typeface="Arial" panose="020B0604020202020204"/>
                <a:ea typeface="+mn-ea"/>
                <a:cs typeface="+mn-cs"/>
              </a:rPr>
              <a:t>* p value from ANCOVA model; ** p values not reported for medians (only for means which are not reported here); </a:t>
            </a:r>
            <a:r>
              <a:rPr kumimoji="0" lang="en-GB" sz="1200" i="1" u="none" strike="noStrike" kern="1200" cap="none" spc="0" normalizeH="0" baseline="0" noProof="0" dirty="0">
                <a:ln>
                  <a:noFill/>
                </a:ln>
                <a:effectLst/>
                <a:uLnTx/>
                <a:uFillTx/>
                <a:latin typeface="Arial" panose="020B0604020202020204"/>
                <a:ea typeface="+mn-ea"/>
                <a:cs typeface="+mn-cs"/>
              </a:rPr>
              <a:t>Abbreviations: CI – confidence interval; FEN – fenfluramine; SD – standard deviation. Source: table 5,10, company submission. Rounded to integer.</a:t>
            </a:r>
          </a:p>
        </p:txBody>
      </p:sp>
      <p:sp>
        <p:nvSpPr>
          <p:cNvPr id="7" name="Content Placeholder 3">
            <a:extLst>
              <a:ext uri="{FF2B5EF4-FFF2-40B4-BE49-F238E27FC236}">
                <a16:creationId xmlns:a16="http://schemas.microsoft.com/office/drawing/2014/main" id="{EFA6F18A-C599-354F-A307-3536E3DCCA1A}"/>
              </a:ext>
            </a:extLst>
          </p:cNvPr>
          <p:cNvSpPr txBox="1">
            <a:spLocks/>
          </p:cNvSpPr>
          <p:nvPr/>
        </p:nvSpPr>
        <p:spPr>
          <a:xfrm>
            <a:off x="171775" y="6898064"/>
            <a:ext cx="10187068" cy="392392"/>
          </a:xfrm>
          <a:prstGeom prst="rect">
            <a:avLst/>
          </a:prstGeom>
          <a:solidFill>
            <a:schemeClr val="accent2">
              <a:lumMod val="20000"/>
              <a:lumOff val="80000"/>
            </a:schemeClr>
          </a:solidFill>
          <a:ln w="28575">
            <a:solidFill>
              <a:schemeClr val="accent1"/>
            </a:solidFill>
          </a:ln>
        </p:spPr>
        <p:txBody>
          <a:bodyPr vert="horz" lIns="72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buNone/>
            </a:pPr>
            <a:r>
              <a:rPr lang="en-GB" sz="2000" i="1" dirty="0"/>
              <a:t>⦿  </a:t>
            </a:r>
            <a:r>
              <a:rPr lang="en-GB" sz="1800" i="1" dirty="0"/>
              <a:t>What do these results show? Is there evidence of effect modification by stiripentol?</a:t>
            </a:r>
          </a:p>
        </p:txBody>
      </p:sp>
      <p:sp>
        <p:nvSpPr>
          <p:cNvPr id="8" name="TextBox 7">
            <a:extLst>
              <a:ext uri="{FF2B5EF4-FFF2-40B4-BE49-F238E27FC236}">
                <a16:creationId xmlns:a16="http://schemas.microsoft.com/office/drawing/2014/main" id="{68EB96C0-785D-4D78-A9BD-D0991EBCB97E}"/>
              </a:ext>
            </a:extLst>
          </p:cNvPr>
          <p:cNvSpPr txBox="1"/>
          <p:nvPr/>
        </p:nvSpPr>
        <p:spPr>
          <a:xfrm>
            <a:off x="6543432" y="7238462"/>
            <a:ext cx="3890354" cy="338554"/>
          </a:xfrm>
          <a:prstGeom prst="rect">
            <a:avLst/>
          </a:prstGeom>
          <a:noFill/>
        </p:spPr>
        <p:txBody>
          <a:bodyPr wrap="square">
            <a:spAutoFit/>
          </a:bodyPr>
          <a:lstStyle/>
          <a:p>
            <a:r>
              <a:rPr lang="en-GB" sz="1600" b="1" i="1" dirty="0">
                <a:effectLst/>
                <a:latin typeface="Calibri" panose="020F0502020204030204" pitchFamily="34" charset="0"/>
                <a:ea typeface="Calibri" panose="020F0502020204030204" pitchFamily="34" charset="0"/>
              </a:rPr>
              <a:t>Slide amended/corrected after the meeting</a:t>
            </a:r>
            <a:endParaRPr lang="en-GB" sz="1600" b="1" i="1" dirty="0"/>
          </a:p>
        </p:txBody>
      </p:sp>
    </p:spTree>
    <p:extLst>
      <p:ext uri="{BB962C8B-B14F-4D97-AF65-F5344CB8AC3E}">
        <p14:creationId xmlns:p14="http://schemas.microsoft.com/office/powerpoint/2010/main" val="15093724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9F9C7-5464-45E0-ACBC-DD280E4193A1}"/>
              </a:ext>
            </a:extLst>
          </p:cNvPr>
          <p:cNvSpPr>
            <a:spLocks noGrp="1"/>
          </p:cNvSpPr>
          <p:nvPr>
            <p:ph type="title"/>
          </p:nvPr>
        </p:nvSpPr>
        <p:spPr>
          <a:xfrm>
            <a:off x="312964" y="290154"/>
            <a:ext cx="10067471" cy="887589"/>
          </a:xfrm>
        </p:spPr>
        <p:txBody>
          <a:bodyPr/>
          <a:lstStyle/>
          <a:p>
            <a:pPr>
              <a:lnSpc>
                <a:spcPct val="100000"/>
              </a:lnSpc>
            </a:pPr>
            <a:r>
              <a:rPr lang="en-GB" sz="3200" dirty="0"/>
              <a:t>Results: ongoing open-label extension study 1503 </a:t>
            </a:r>
            <a:br>
              <a:rPr lang="en-GB" sz="3200" dirty="0"/>
            </a:br>
            <a:r>
              <a:rPr lang="en-GB" sz="2400" b="0" i="1" dirty="0"/>
              <a:t>Company uses to show effect of fenfluramine persists to 3 years follow-up </a:t>
            </a:r>
            <a:br>
              <a:rPr lang="en-GB" sz="2000" b="0" i="1" dirty="0"/>
            </a:br>
            <a:r>
              <a:rPr lang="en-GB" dirty="0"/>
              <a:t> </a:t>
            </a:r>
          </a:p>
        </p:txBody>
      </p:sp>
      <p:sp>
        <p:nvSpPr>
          <p:cNvPr id="3" name="Slide Number Placeholder 2">
            <a:extLst>
              <a:ext uri="{FF2B5EF4-FFF2-40B4-BE49-F238E27FC236}">
                <a16:creationId xmlns:a16="http://schemas.microsoft.com/office/drawing/2014/main" id="{2D69B0C5-D878-4458-9AA9-367ADAA02770}"/>
              </a:ext>
            </a:extLst>
          </p:cNvPr>
          <p:cNvSpPr>
            <a:spLocks noGrp="1"/>
          </p:cNvSpPr>
          <p:nvPr>
            <p:ph type="sldNum" sz="quarter" idx="12"/>
          </p:nvPr>
        </p:nvSpPr>
        <p:spPr/>
        <p:txBody>
          <a:bodyPr/>
          <a:lstStyle/>
          <a:p>
            <a:fld id="{DDBE135E-2566-4748-853C-8A3B78F0FB00}" type="slidenum">
              <a:rPr lang="en-GB" smtClean="0"/>
              <a:t>14</a:t>
            </a:fld>
            <a:endParaRPr lang="en-GB" dirty="0"/>
          </a:p>
        </p:txBody>
      </p:sp>
      <p:sp>
        <p:nvSpPr>
          <p:cNvPr id="4" name="Content Placeholder 3">
            <a:extLst>
              <a:ext uri="{FF2B5EF4-FFF2-40B4-BE49-F238E27FC236}">
                <a16:creationId xmlns:a16="http://schemas.microsoft.com/office/drawing/2014/main" id="{61C6F5CA-DCD7-4EFD-8BB8-6EC82E5265A5}"/>
              </a:ext>
            </a:extLst>
          </p:cNvPr>
          <p:cNvSpPr>
            <a:spLocks noGrp="1"/>
          </p:cNvSpPr>
          <p:nvPr>
            <p:ph sz="quarter" idx="10"/>
          </p:nvPr>
        </p:nvSpPr>
        <p:spPr>
          <a:xfrm>
            <a:off x="312964" y="1280711"/>
            <a:ext cx="9864816" cy="679984"/>
          </a:xfrm>
        </p:spPr>
        <p:txBody>
          <a:bodyPr/>
          <a:lstStyle/>
          <a:p>
            <a:pPr marL="4763" indent="0">
              <a:spcBef>
                <a:spcPts val="300"/>
              </a:spcBef>
              <a:buNone/>
            </a:pPr>
            <a:r>
              <a:rPr lang="en-GB" sz="1800" dirty="0"/>
              <a:t>Patients with at least 14 weeks treatment AND ongoing treatment deemed beneficial from either arm trials 1 and 1504 (n=330 patients).  </a:t>
            </a:r>
            <a:endParaRPr lang="en-GB" sz="1800" dirty="0">
              <a:latin typeface="+mn-lt"/>
              <a:ea typeface="Times New Roman" panose="02020603050405020304" pitchFamily="18" charset="0"/>
            </a:endParaRPr>
          </a:p>
        </p:txBody>
      </p:sp>
      <p:sp>
        <p:nvSpPr>
          <p:cNvPr id="6" name="TextBox 5">
            <a:extLst>
              <a:ext uri="{FF2B5EF4-FFF2-40B4-BE49-F238E27FC236}">
                <a16:creationId xmlns:a16="http://schemas.microsoft.com/office/drawing/2014/main" id="{8A9EF01A-271F-40B0-B79C-5B1A25197623}"/>
              </a:ext>
            </a:extLst>
          </p:cNvPr>
          <p:cNvSpPr txBox="1"/>
          <p:nvPr/>
        </p:nvSpPr>
        <p:spPr>
          <a:xfrm>
            <a:off x="1242858" y="6730266"/>
            <a:ext cx="8848996" cy="584775"/>
          </a:xfrm>
          <a:prstGeom prst="rect">
            <a:avLst/>
          </a:prstGeom>
          <a:noFill/>
        </p:spPr>
        <p:txBody>
          <a:bodyPr wrap="square">
            <a:spAutoFit/>
          </a:bodyPr>
          <a:lstStyle/>
          <a:p>
            <a:r>
              <a:rPr lang="en-GB" sz="1600" dirty="0"/>
              <a:t>* Only patients included when it was determined that treatment would continue to provide benefit; may be considered for those who discontinued at 12 weeks on a case-by-case basis.</a:t>
            </a:r>
          </a:p>
        </p:txBody>
      </p:sp>
      <p:graphicFrame>
        <p:nvGraphicFramePr>
          <p:cNvPr id="7" name="Content Placeholder 1">
            <a:extLst>
              <a:ext uri="{FF2B5EF4-FFF2-40B4-BE49-F238E27FC236}">
                <a16:creationId xmlns:a16="http://schemas.microsoft.com/office/drawing/2014/main" id="{E10C3EA2-5DDA-445A-82E0-72D7790F0773}"/>
              </a:ext>
            </a:extLst>
          </p:cNvPr>
          <p:cNvGraphicFramePr>
            <a:graphicFrameLocks/>
          </p:cNvGraphicFramePr>
          <p:nvPr>
            <p:extLst>
              <p:ext uri="{D42A27DB-BD31-4B8C-83A1-F6EECF244321}">
                <p14:modId xmlns:p14="http://schemas.microsoft.com/office/powerpoint/2010/main" val="596335004"/>
              </p:ext>
            </p:extLst>
          </p:nvPr>
        </p:nvGraphicFramePr>
        <p:xfrm>
          <a:off x="495418" y="1967859"/>
          <a:ext cx="9864816" cy="4669182"/>
        </p:xfrm>
        <a:graphic>
          <a:graphicData uri="http://schemas.openxmlformats.org/drawingml/2006/table">
            <a:tbl>
              <a:tblPr firstRow="1" firstCol="1" bandRow="1">
                <a:tableStyleId>{F5AB1C69-6EDB-4FF4-983F-18BD219EF322}</a:tableStyleId>
              </a:tblPr>
              <a:tblGrid>
                <a:gridCol w="3613471">
                  <a:extLst>
                    <a:ext uri="{9D8B030D-6E8A-4147-A177-3AD203B41FA5}">
                      <a16:colId xmlns:a16="http://schemas.microsoft.com/office/drawing/2014/main" val="1245227233"/>
                    </a:ext>
                  </a:extLst>
                </a:gridCol>
                <a:gridCol w="2637351">
                  <a:extLst>
                    <a:ext uri="{9D8B030D-6E8A-4147-A177-3AD203B41FA5}">
                      <a16:colId xmlns:a16="http://schemas.microsoft.com/office/drawing/2014/main" val="3419500119"/>
                    </a:ext>
                  </a:extLst>
                </a:gridCol>
                <a:gridCol w="2648130">
                  <a:extLst>
                    <a:ext uri="{9D8B030D-6E8A-4147-A177-3AD203B41FA5}">
                      <a16:colId xmlns:a16="http://schemas.microsoft.com/office/drawing/2014/main" val="3478307100"/>
                    </a:ext>
                  </a:extLst>
                </a:gridCol>
                <a:gridCol w="965864">
                  <a:extLst>
                    <a:ext uri="{9D8B030D-6E8A-4147-A177-3AD203B41FA5}">
                      <a16:colId xmlns:a16="http://schemas.microsoft.com/office/drawing/2014/main" val="904681011"/>
                    </a:ext>
                  </a:extLst>
                </a:gridCol>
              </a:tblGrid>
              <a:tr h="279249">
                <a:tc rowSpan="2">
                  <a:txBody>
                    <a:bodyPr/>
                    <a:lstStyle/>
                    <a:p>
                      <a:pPr algn="l">
                        <a:lnSpc>
                          <a:spcPct val="107000"/>
                        </a:lnSpc>
                        <a:spcAft>
                          <a:spcPts val="800"/>
                        </a:spcAft>
                      </a:pPr>
                      <a:endParaRPr lang="en-GB" sz="1800" b="0" dirty="0">
                        <a:effectLst/>
                        <a:latin typeface="+mn-lt"/>
                        <a:ea typeface="Calibri" panose="020F0502020204030204" pitchFamily="34" charset="0"/>
                        <a:cs typeface="Arial" panose="020B0604020202020204" pitchFamily="34" charset="0"/>
                      </a:endParaRPr>
                    </a:p>
                  </a:txBody>
                  <a:tcPr marL="68580" marR="68580" marT="0" marB="0" anchor="ctr"/>
                </a:tc>
                <a:tc gridSpan="2">
                  <a:txBody>
                    <a:bodyPr/>
                    <a:lstStyle/>
                    <a:p>
                      <a:pPr algn="ctr">
                        <a:lnSpc>
                          <a:spcPct val="107000"/>
                        </a:lnSpc>
                        <a:spcAft>
                          <a:spcPts val="800"/>
                        </a:spcAft>
                      </a:pPr>
                      <a:endParaRPr lang="en-GB" sz="1800" dirty="0">
                        <a:solidFill>
                          <a:schemeClr val="bg1"/>
                        </a:solidFill>
                        <a:effectLst/>
                        <a:latin typeface="+mn-lt"/>
                        <a:ea typeface="Calibri" panose="020F0502020204030204" pitchFamily="34" charset="0"/>
                        <a:cs typeface="Arial" panose="020B0604020202020204" pitchFamily="34" charset="0"/>
                      </a:endParaRPr>
                    </a:p>
                  </a:txBody>
                  <a:tcPr marL="68580" marR="68580" marT="0" marB="0" anchor="ctr"/>
                </a:tc>
                <a:tc hMerge="1">
                  <a:txBody>
                    <a:bodyPr/>
                    <a:lstStyle/>
                    <a:p>
                      <a:endParaRPr lang="en-GB"/>
                    </a:p>
                  </a:txBody>
                  <a:tcPr/>
                </a:tc>
                <a:tc rowSpan="2">
                  <a:txBody>
                    <a:bodyPr/>
                    <a:lstStyle/>
                    <a:p>
                      <a:pPr algn="ctr">
                        <a:lnSpc>
                          <a:spcPct val="107000"/>
                        </a:lnSpc>
                        <a:spcAft>
                          <a:spcPts val="800"/>
                        </a:spcAft>
                      </a:pPr>
                      <a:r>
                        <a:rPr lang="en-GB" sz="1800" dirty="0">
                          <a:solidFill>
                            <a:schemeClr val="bg1"/>
                          </a:solidFill>
                          <a:effectLst/>
                          <a:latin typeface="+mn-lt"/>
                          <a:ea typeface="Calibri" panose="020F0502020204030204" pitchFamily="34" charset="0"/>
                          <a:cs typeface="Arial" panose="020B0604020202020204" pitchFamily="34" charset="0"/>
                        </a:rPr>
                        <a:t>Used in model</a:t>
                      </a:r>
                    </a:p>
                  </a:txBody>
                  <a:tcPr marL="68580" marR="68580" marT="0" marB="0" anchor="ctr"/>
                </a:tc>
                <a:extLst>
                  <a:ext uri="{0D108BD9-81ED-4DB2-BD59-A6C34878D82A}">
                    <a16:rowId xmlns:a16="http://schemas.microsoft.com/office/drawing/2014/main" val="895843338"/>
                  </a:ext>
                </a:extLst>
              </a:tr>
              <a:tr h="602140">
                <a:tc vMerge="1">
                  <a:txBody>
                    <a:bodyPr/>
                    <a:lstStyle/>
                    <a:p>
                      <a:endParaRPr lang="en-GB"/>
                    </a:p>
                  </a:txBody>
                  <a:tcPr/>
                </a:tc>
                <a:tc>
                  <a:txBody>
                    <a:bodyPr/>
                    <a:lstStyle/>
                    <a:p>
                      <a:pPr algn="ctr">
                        <a:lnSpc>
                          <a:spcPct val="107000"/>
                        </a:lnSpc>
                        <a:spcAft>
                          <a:spcPts val="800"/>
                        </a:spcAft>
                      </a:pPr>
                      <a:r>
                        <a:rPr lang="en-GB" sz="1800" b="1" dirty="0">
                          <a:effectLst/>
                          <a:latin typeface="+mn-lt"/>
                        </a:rPr>
                        <a:t>March 2018 interim analysis</a:t>
                      </a:r>
                    </a:p>
                  </a:txBody>
                  <a:tcPr marL="68580" marR="68580" marT="0" marB="0" anchor="ctr"/>
                </a:tc>
                <a:tc>
                  <a:txBody>
                    <a:bodyPr/>
                    <a:lstStyle/>
                    <a:p>
                      <a:pPr algn="ctr">
                        <a:lnSpc>
                          <a:spcPct val="107000"/>
                        </a:lnSpc>
                        <a:spcAft>
                          <a:spcPts val="800"/>
                        </a:spcAft>
                      </a:pPr>
                      <a:r>
                        <a:rPr lang="en-GB" sz="1800" b="1" dirty="0">
                          <a:effectLst/>
                          <a:latin typeface="+mn-lt"/>
                        </a:rPr>
                        <a:t>October 2019 interim analysis</a:t>
                      </a:r>
                    </a:p>
                  </a:txBody>
                  <a:tcPr marL="68580" marR="68580" marT="0" marB="0" anchor="ctr"/>
                </a:tc>
                <a:tc vMerge="1">
                  <a:txBody>
                    <a:bodyPr/>
                    <a:lstStyle/>
                    <a:p>
                      <a:pPr algn="ctr">
                        <a:lnSpc>
                          <a:spcPct val="107000"/>
                        </a:lnSpc>
                        <a:spcAft>
                          <a:spcPts val="800"/>
                        </a:spcAft>
                      </a:pPr>
                      <a:endParaRPr lang="en-GB" sz="1800" b="1" dirty="0">
                        <a:effectLst/>
                        <a:latin typeface="+mn-lt"/>
                      </a:endParaRPr>
                    </a:p>
                  </a:txBody>
                  <a:tcPr marL="68580" marR="68580" marT="0" marB="0" anchor="ctr"/>
                </a:tc>
                <a:extLst>
                  <a:ext uri="{0D108BD9-81ED-4DB2-BD59-A6C34878D82A}">
                    <a16:rowId xmlns:a16="http://schemas.microsoft.com/office/drawing/2014/main" val="1441999297"/>
                  </a:ext>
                </a:extLst>
              </a:tr>
              <a:tr h="279249">
                <a:tc>
                  <a:txBody>
                    <a:bodyPr/>
                    <a:lstStyle/>
                    <a:p>
                      <a:pPr algn="l">
                        <a:lnSpc>
                          <a:spcPct val="107000"/>
                        </a:lnSpc>
                        <a:spcAft>
                          <a:spcPts val="800"/>
                        </a:spcAft>
                      </a:pPr>
                      <a:r>
                        <a:rPr lang="en-GB" sz="1800" b="0" dirty="0">
                          <a:effectLst/>
                          <a:latin typeface="+mn-lt"/>
                          <a:ea typeface="Calibri" panose="020F0502020204030204" pitchFamily="34" charset="0"/>
                          <a:cs typeface="Arial" panose="020B0604020202020204" pitchFamily="34" charset="0"/>
                        </a:rPr>
                        <a:t>Number of participants</a:t>
                      </a:r>
                    </a:p>
                  </a:txBody>
                  <a:tcPr marL="68580" marR="68580" marT="0" marB="0"/>
                </a:tc>
                <a:tc>
                  <a:txBody>
                    <a:bodyPr/>
                    <a:lstStyle/>
                    <a:p>
                      <a:pPr algn="r">
                        <a:lnSpc>
                          <a:spcPct val="107000"/>
                        </a:lnSpc>
                        <a:spcAft>
                          <a:spcPts val="800"/>
                        </a:spcAft>
                      </a:pPr>
                      <a:r>
                        <a:rPr lang="en-GB" sz="1800" dirty="0">
                          <a:effectLst/>
                          <a:latin typeface="+mn-lt"/>
                          <a:ea typeface="Calibri" panose="020F0502020204030204" pitchFamily="34" charset="0"/>
                          <a:cs typeface="Arial" panose="020B0604020202020204" pitchFamily="34" charset="0"/>
                        </a:rPr>
                        <a:t>232</a:t>
                      </a:r>
                    </a:p>
                  </a:txBody>
                  <a:tcPr marL="68580" marR="68580" marT="0" marB="0"/>
                </a:tc>
                <a:tc>
                  <a:txBody>
                    <a:bodyPr/>
                    <a:lstStyle/>
                    <a:p>
                      <a:pPr algn="r">
                        <a:lnSpc>
                          <a:spcPct val="107000"/>
                        </a:lnSpc>
                        <a:spcAft>
                          <a:spcPts val="800"/>
                        </a:spcAft>
                      </a:pPr>
                      <a:r>
                        <a:rPr lang="en-GB" sz="1800" dirty="0">
                          <a:effectLst/>
                          <a:latin typeface="+mn-lt"/>
                          <a:ea typeface="Calibri" panose="020F0502020204030204" pitchFamily="34" charset="0"/>
                          <a:cs typeface="Arial" panose="020B0604020202020204" pitchFamily="34" charset="0"/>
                        </a:rPr>
                        <a:t>330</a:t>
                      </a:r>
                    </a:p>
                  </a:txBody>
                  <a:tcPr marL="68580" marR="68580" marT="0" marB="0"/>
                </a:tc>
                <a:tc>
                  <a:txBody>
                    <a:bodyPr/>
                    <a:lstStyle/>
                    <a:p>
                      <a:pPr algn="ctr">
                        <a:lnSpc>
                          <a:spcPct val="107000"/>
                        </a:lnSpc>
                        <a:spcAft>
                          <a:spcPts val="800"/>
                        </a:spcAft>
                      </a:pPr>
                      <a:r>
                        <a:rPr lang="en-GB" sz="1800" dirty="0">
                          <a:effectLst/>
                          <a:latin typeface="+mn-lt"/>
                          <a:ea typeface="Calibri" panose="020F0502020204030204" pitchFamily="34" charset="0"/>
                          <a:cs typeface="Arial" panose="020B0604020202020204" pitchFamily="34" charset="0"/>
                        </a:rPr>
                        <a:t>- </a:t>
                      </a:r>
                    </a:p>
                  </a:txBody>
                  <a:tcPr marL="68580" marR="68580" marT="0" marB="0"/>
                </a:tc>
                <a:extLst>
                  <a:ext uri="{0D108BD9-81ED-4DB2-BD59-A6C34878D82A}">
                    <a16:rowId xmlns:a16="http://schemas.microsoft.com/office/drawing/2014/main" val="1019736633"/>
                  </a:ext>
                </a:extLst>
              </a:tr>
              <a:tr h="279249">
                <a:tc>
                  <a:txBody>
                    <a:bodyPr/>
                    <a:lstStyle/>
                    <a:p>
                      <a:pPr algn="l">
                        <a:lnSpc>
                          <a:spcPct val="107000"/>
                        </a:lnSpc>
                        <a:spcAft>
                          <a:spcPts val="800"/>
                        </a:spcAft>
                      </a:pPr>
                      <a:r>
                        <a:rPr lang="en-GB" sz="1800" b="0" dirty="0">
                          <a:effectLst/>
                          <a:latin typeface="+mn-lt"/>
                          <a:ea typeface="Calibri" panose="020F0502020204030204" pitchFamily="34" charset="0"/>
                          <a:cs typeface="Arial" panose="020B0604020202020204" pitchFamily="34" charset="0"/>
                        </a:rPr>
                        <a:t>Follow-up</a:t>
                      </a:r>
                    </a:p>
                  </a:txBody>
                  <a:tcPr marL="68580" marR="68580" marT="0" marB="0"/>
                </a:tc>
                <a:tc>
                  <a:txBody>
                    <a:bodyPr/>
                    <a:lstStyle/>
                    <a:p>
                      <a:pPr algn="r">
                        <a:lnSpc>
                          <a:spcPct val="107000"/>
                        </a:lnSpc>
                        <a:spcAft>
                          <a:spcPts val="800"/>
                        </a:spcAft>
                      </a:pPr>
                      <a:r>
                        <a:rPr lang="en-GB" sz="1800" dirty="0">
                          <a:effectLst/>
                          <a:latin typeface="+mn-lt"/>
                          <a:ea typeface="Calibri" panose="020F0502020204030204" pitchFamily="34" charset="0"/>
                          <a:cs typeface="Arial" panose="020B0604020202020204" pitchFamily="34" charset="0"/>
                        </a:rPr>
                        <a:t>24 months</a:t>
                      </a:r>
                    </a:p>
                  </a:txBody>
                  <a:tcPr marL="68580" marR="68580" marT="0" marB="0"/>
                </a:tc>
                <a:tc>
                  <a:txBody>
                    <a:bodyPr/>
                    <a:lstStyle/>
                    <a:p>
                      <a:pPr algn="r">
                        <a:lnSpc>
                          <a:spcPct val="107000"/>
                        </a:lnSpc>
                        <a:spcAft>
                          <a:spcPts val="800"/>
                        </a:spcAft>
                      </a:pPr>
                      <a:r>
                        <a:rPr lang="en-GB" sz="1800" dirty="0">
                          <a:effectLst/>
                          <a:latin typeface="+mn-lt"/>
                          <a:ea typeface="Calibri" panose="020F0502020204030204" pitchFamily="34" charset="0"/>
                          <a:cs typeface="Arial" panose="020B0604020202020204" pitchFamily="34" charset="0"/>
                        </a:rPr>
                        <a:t>Up to 3 years</a:t>
                      </a:r>
                    </a:p>
                  </a:txBody>
                  <a:tcPr marL="68580" marR="68580" marT="0" marB="0"/>
                </a:tc>
                <a:tc>
                  <a:txBody>
                    <a:bodyPr/>
                    <a:lstStyle/>
                    <a:p>
                      <a:pPr algn="ctr">
                        <a:lnSpc>
                          <a:spcPct val="107000"/>
                        </a:lnSpc>
                        <a:spcAft>
                          <a:spcPts val="800"/>
                        </a:spcAft>
                      </a:pPr>
                      <a:r>
                        <a:rPr lang="en-GB" sz="1800" dirty="0">
                          <a:effectLst/>
                          <a:latin typeface="+mn-lt"/>
                          <a:ea typeface="Calibri" panose="020F0502020204030204" pitchFamily="34" charset="0"/>
                          <a:cs typeface="Arial" panose="020B0604020202020204" pitchFamily="34" charset="0"/>
                        </a:rPr>
                        <a:t>- </a:t>
                      </a:r>
                    </a:p>
                  </a:txBody>
                  <a:tcPr marL="68580" marR="68580" marT="0" marB="0"/>
                </a:tc>
                <a:extLst>
                  <a:ext uri="{0D108BD9-81ED-4DB2-BD59-A6C34878D82A}">
                    <a16:rowId xmlns:a16="http://schemas.microsoft.com/office/drawing/2014/main" val="22368590"/>
                  </a:ext>
                </a:extLst>
              </a:tr>
              <a:tr h="849461">
                <a:tc>
                  <a:txBody>
                    <a:bodyPr/>
                    <a:lstStyle/>
                    <a:p>
                      <a:pPr marL="0" marR="0" lvl="0" indent="0" algn="l" defTabSz="1043056" rtl="0" eaLnBrk="1" fontAlgn="auto" latinLnBrk="0" hangingPunct="1">
                        <a:lnSpc>
                          <a:spcPct val="107000"/>
                        </a:lnSpc>
                        <a:spcBef>
                          <a:spcPts val="0"/>
                        </a:spcBef>
                        <a:spcAft>
                          <a:spcPts val="800"/>
                        </a:spcAft>
                        <a:buClrTx/>
                        <a:buSzTx/>
                        <a:buFontTx/>
                        <a:buNone/>
                        <a:tabLst/>
                        <a:defRPr/>
                      </a:pPr>
                      <a:r>
                        <a:rPr lang="en-GB" sz="1800" b="0" dirty="0"/>
                        <a:t>Mean daily dose </a:t>
                      </a:r>
                    </a:p>
                  </a:txBody>
                  <a:tcPr marL="68580" marR="68580" marT="0" marB="0" anchor="ctr"/>
                </a:tc>
                <a:tc>
                  <a:txBody>
                    <a:bodyPr/>
                    <a:lstStyle/>
                    <a:p>
                      <a:pPr algn="r">
                        <a:lnSpc>
                          <a:spcPct val="107000"/>
                        </a:lnSpc>
                        <a:spcAft>
                          <a:spcPts val="800"/>
                        </a:spcAft>
                      </a:pPr>
                      <a:r>
                        <a:rPr lang="en-GB" sz="1800" u="sng" kern="1200" dirty="0">
                          <a:solidFill>
                            <a:srgbClr val="000000"/>
                          </a:solidFill>
                          <a:effectLst/>
                          <a:highlight>
                            <a:srgbClr val="000000"/>
                          </a:highlight>
                          <a:latin typeface="+mn-lt"/>
                          <a:ea typeface="+mn-ea"/>
                          <a:cs typeface="+mn-cs"/>
                        </a:rPr>
                        <a:t>XXXX</a:t>
                      </a:r>
                      <a:br>
                        <a:rPr lang="en-GB" sz="1800" u="sng" kern="1200" dirty="0">
                          <a:solidFill>
                            <a:srgbClr val="000000"/>
                          </a:solidFill>
                          <a:effectLst/>
                          <a:highlight>
                            <a:srgbClr val="000000"/>
                          </a:highlight>
                          <a:latin typeface="+mn-lt"/>
                          <a:ea typeface="+mn-ea"/>
                          <a:cs typeface="+mn-cs"/>
                        </a:rPr>
                      </a:br>
                      <a:r>
                        <a:rPr lang="en-GB" sz="1800" u="sng" kern="1200" dirty="0" err="1">
                          <a:solidFill>
                            <a:srgbClr val="000000"/>
                          </a:solidFill>
                          <a:effectLst/>
                          <a:highlight>
                            <a:srgbClr val="000000"/>
                          </a:highlight>
                          <a:latin typeface="+mn-lt"/>
                          <a:ea typeface="+mn-ea"/>
                          <a:cs typeface="+mn-cs"/>
                        </a:rPr>
                        <a:t>XXXX</a:t>
                      </a:r>
                      <a:endParaRPr lang="en-GB" sz="1800" dirty="0">
                        <a:effectLst/>
                        <a:highlight>
                          <a:srgbClr val="000000"/>
                        </a:highlight>
                        <a:latin typeface="+mn-lt"/>
                        <a:ea typeface="Calibri" panose="020F0502020204030204" pitchFamily="34" charset="0"/>
                        <a:cs typeface="Arial" panose="020B0604020202020204" pitchFamily="34" charset="0"/>
                      </a:endParaRPr>
                    </a:p>
                  </a:txBody>
                  <a:tcPr marL="68580" marR="68580" marT="0" marB="0" anchor="ctr"/>
                </a:tc>
                <a:tc>
                  <a:txBody>
                    <a:bodyPr/>
                    <a:lstStyle/>
                    <a:p>
                      <a:pPr marL="0" marR="0" lvl="0" indent="0" algn="r" defTabSz="1043056" rtl="0" eaLnBrk="1" fontAlgn="auto" latinLnBrk="0" hangingPunct="1">
                        <a:lnSpc>
                          <a:spcPct val="107000"/>
                        </a:lnSpc>
                        <a:spcBef>
                          <a:spcPts val="0"/>
                        </a:spcBef>
                        <a:spcAft>
                          <a:spcPts val="800"/>
                        </a:spcAft>
                        <a:buClrTx/>
                        <a:buSzTx/>
                        <a:buFontTx/>
                        <a:buNone/>
                        <a:tabLst/>
                        <a:defRPr/>
                      </a:pPr>
                      <a:r>
                        <a:rPr lang="en-GB" sz="1800" dirty="0">
                          <a:effectLst/>
                          <a:latin typeface="+mn-lt"/>
                          <a:ea typeface="Calibri" panose="020F0502020204030204" pitchFamily="34" charset="0"/>
                          <a:cs typeface="Times New Roman" panose="02020603050405020304" pitchFamily="18" charset="0"/>
                        </a:rPr>
                        <a:t>Not reported</a:t>
                      </a:r>
                    </a:p>
                  </a:txBody>
                  <a:tcPr marL="68580" marR="68580" marT="0" marB="0" anchor="ctr"/>
                </a:tc>
                <a:tc>
                  <a:txBody>
                    <a:bodyPr/>
                    <a:lstStyle/>
                    <a:p>
                      <a:pPr marL="0" marR="0" lvl="0" indent="0" algn="ctr" defTabSz="1043056" rtl="0" eaLnBrk="1" fontAlgn="auto" latinLnBrk="0" hangingPunct="1">
                        <a:lnSpc>
                          <a:spcPct val="107000"/>
                        </a:lnSpc>
                        <a:spcBef>
                          <a:spcPts val="0"/>
                        </a:spcBef>
                        <a:spcAft>
                          <a:spcPts val="800"/>
                        </a:spcAft>
                        <a:buClrTx/>
                        <a:buSzTx/>
                        <a:buFontTx/>
                        <a:buNone/>
                        <a:tabLst/>
                        <a:defRPr/>
                      </a:pPr>
                      <a:r>
                        <a:rPr lang="en-GB" sz="1800" dirty="0">
                          <a:effectLst/>
                          <a:latin typeface="+mn-lt"/>
                          <a:ea typeface="Calibri" panose="020F0502020204030204" pitchFamily="34" charset="0"/>
                          <a:cs typeface="Arial" panose="020B0604020202020204" pitchFamily="34" charset="0"/>
                        </a:rPr>
                        <a:t>- </a:t>
                      </a:r>
                    </a:p>
                  </a:txBody>
                  <a:tcPr marL="68580" marR="68580" marT="0" marB="0" anchor="ctr"/>
                </a:tc>
                <a:extLst>
                  <a:ext uri="{0D108BD9-81ED-4DB2-BD59-A6C34878D82A}">
                    <a16:rowId xmlns:a16="http://schemas.microsoft.com/office/drawing/2014/main" val="3654309336"/>
                  </a:ext>
                </a:extLst>
              </a:tr>
              <a:tr h="1483529">
                <a:tc>
                  <a:txBody>
                    <a:bodyPr/>
                    <a:lstStyle/>
                    <a:p>
                      <a:pPr marL="0" marR="0" lvl="0" indent="0" algn="l" defTabSz="1043056" rtl="0" eaLnBrk="1" fontAlgn="auto" latinLnBrk="0" hangingPunct="1">
                        <a:lnSpc>
                          <a:spcPct val="107000"/>
                        </a:lnSpc>
                        <a:spcBef>
                          <a:spcPts val="0"/>
                        </a:spcBef>
                        <a:spcAft>
                          <a:spcPts val="800"/>
                        </a:spcAft>
                        <a:buClrTx/>
                        <a:buSzTx/>
                        <a:buFontTx/>
                        <a:buNone/>
                        <a:tabLst/>
                        <a:defRPr/>
                      </a:pPr>
                      <a:r>
                        <a:rPr lang="en-GB" sz="1800" b="0" dirty="0"/>
                        <a:t>% change in median convulsive seizure frequency per 28 days from pre-treatment baseline in trials, median (range); p –value vs baseline</a:t>
                      </a:r>
                    </a:p>
                  </a:txBody>
                  <a:tcPr marL="68580" marR="68580" marT="0" marB="0" anchor="ctr"/>
                </a:tc>
                <a:tc>
                  <a:txBody>
                    <a:bodyPr/>
                    <a:lstStyle/>
                    <a:p>
                      <a:pPr algn="r">
                        <a:lnSpc>
                          <a:spcPct val="107000"/>
                        </a:lnSpc>
                        <a:spcAft>
                          <a:spcPts val="800"/>
                        </a:spcAft>
                      </a:pPr>
                      <a:r>
                        <a:rPr lang="en-GB" sz="1800" u="none" strike="noStrike" dirty="0">
                          <a:effectLst/>
                          <a:latin typeface="+mn-lt"/>
                          <a:ea typeface="Calibri" panose="020F0502020204030204" pitchFamily="34" charset="0"/>
                          <a:cs typeface="Arial" panose="020B0604020202020204" pitchFamily="34" charset="0"/>
                        </a:rPr>
                        <a:t>-64%</a:t>
                      </a:r>
                      <a:r>
                        <a:rPr lang="en-GB" sz="1800" u="none" dirty="0"/>
                        <a:t> </a:t>
                      </a:r>
                      <a:br>
                        <a:rPr lang="en-GB" sz="1800" u="none" dirty="0"/>
                      </a:br>
                      <a:r>
                        <a:rPr lang="en-GB" sz="1800" u="none" dirty="0"/>
                        <a:t>(-100 to 235)</a:t>
                      </a:r>
                      <a:br>
                        <a:rPr lang="en-GB" sz="1800" u="none" dirty="0"/>
                      </a:br>
                      <a:r>
                        <a:rPr lang="en-GB" sz="1800" u="none" dirty="0"/>
                        <a:t>(p &lt; 0.001) </a:t>
                      </a:r>
                      <a:endParaRPr lang="en-GB" sz="1800" u="none" dirty="0">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algn="r">
                        <a:lnSpc>
                          <a:spcPct val="107000"/>
                        </a:lnSpc>
                        <a:spcAft>
                          <a:spcPts val="800"/>
                        </a:spcAft>
                      </a:pPr>
                      <a:r>
                        <a:rPr lang="en-GB" sz="1800" u="sng" kern="1200" dirty="0">
                          <a:solidFill>
                            <a:srgbClr val="000000"/>
                          </a:solidFill>
                          <a:effectLst/>
                          <a:highlight>
                            <a:srgbClr val="000000"/>
                          </a:highlight>
                          <a:latin typeface="+mn-lt"/>
                          <a:ea typeface="+mn-ea"/>
                          <a:cs typeface="+mn-cs"/>
                        </a:rPr>
                        <a:t>XXXX</a:t>
                      </a:r>
                      <a:br>
                        <a:rPr lang="en-GB" sz="1800" u="sng" kern="1200" dirty="0">
                          <a:solidFill>
                            <a:srgbClr val="000000"/>
                          </a:solidFill>
                          <a:effectLst/>
                          <a:highlight>
                            <a:srgbClr val="000000"/>
                          </a:highlight>
                          <a:latin typeface="+mn-lt"/>
                          <a:ea typeface="+mn-ea"/>
                          <a:cs typeface="+mn-cs"/>
                        </a:rPr>
                      </a:br>
                      <a:r>
                        <a:rPr lang="en-GB" sz="1800" u="sng" kern="1200" dirty="0" err="1">
                          <a:solidFill>
                            <a:srgbClr val="000000"/>
                          </a:solidFill>
                          <a:effectLst/>
                          <a:highlight>
                            <a:srgbClr val="000000"/>
                          </a:highlight>
                          <a:latin typeface="+mn-lt"/>
                          <a:ea typeface="+mn-ea"/>
                          <a:cs typeface="+mn-cs"/>
                        </a:rPr>
                        <a:t>XXXX</a:t>
                      </a:r>
                      <a:endParaRPr lang="en-GB" sz="1800" dirty="0">
                        <a:effectLst/>
                        <a:highlight>
                          <a:srgbClr val="000000"/>
                        </a:highlight>
                        <a:latin typeface="+mn-lt"/>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800"/>
                        </a:spcAft>
                      </a:pPr>
                      <a:r>
                        <a:rPr lang="en-GB" sz="1800" dirty="0">
                          <a:effectLst/>
                          <a:latin typeface="+mn-lt"/>
                          <a:ea typeface="Calibri" panose="020F0502020204030204" pitchFamily="34" charset="0"/>
                          <a:cs typeface="Times New Roman" panose="02020603050405020304" pitchFamily="18" charset="0"/>
                          <a:sym typeface="Wingdings" panose="05000000000000000000" pitchFamily="2" charset="2"/>
                        </a:rPr>
                        <a:t></a:t>
                      </a:r>
                      <a:endParaRPr lang="en-GB" sz="1800" dirty="0">
                        <a:effectLst/>
                        <a:latin typeface="+mn-lt"/>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64700432"/>
                  </a:ext>
                </a:extLst>
              </a:tr>
              <a:tr h="896305">
                <a:tc>
                  <a:txBody>
                    <a:bodyPr/>
                    <a:lstStyle/>
                    <a:p>
                      <a:pPr algn="l">
                        <a:spcBef>
                          <a:spcPts val="200"/>
                        </a:spcBef>
                        <a:spcAft>
                          <a:spcPts val="200"/>
                        </a:spcAft>
                      </a:pPr>
                      <a:r>
                        <a:rPr lang="en-GB" sz="1800" b="0" dirty="0"/>
                        <a:t>Discontinuation % / Because of lack of efficacy %</a:t>
                      </a:r>
                      <a:endParaRPr lang="en-GB" sz="1800" b="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800"/>
                        </a:spcAft>
                      </a:pPr>
                      <a:r>
                        <a:rPr lang="en-GB" sz="1800" u="sng" kern="1200" dirty="0">
                          <a:solidFill>
                            <a:srgbClr val="000000"/>
                          </a:solidFill>
                          <a:effectLst/>
                          <a:highlight>
                            <a:srgbClr val="000000"/>
                          </a:highlight>
                          <a:latin typeface="+mn-lt"/>
                          <a:ea typeface="+mn-ea"/>
                          <a:cs typeface="+mn-cs"/>
                        </a:rPr>
                        <a:t>XXXX</a:t>
                      </a:r>
                      <a:br>
                        <a:rPr lang="en-GB" sz="1800" u="sng" kern="1200" dirty="0">
                          <a:solidFill>
                            <a:srgbClr val="000000"/>
                          </a:solidFill>
                          <a:effectLst/>
                          <a:highlight>
                            <a:srgbClr val="000000"/>
                          </a:highlight>
                          <a:latin typeface="+mn-lt"/>
                          <a:ea typeface="+mn-ea"/>
                          <a:cs typeface="+mn-cs"/>
                        </a:rPr>
                      </a:br>
                      <a:r>
                        <a:rPr lang="en-GB" sz="1800" u="sng" kern="1200" dirty="0" err="1">
                          <a:solidFill>
                            <a:srgbClr val="000000"/>
                          </a:solidFill>
                          <a:effectLst/>
                          <a:highlight>
                            <a:srgbClr val="000000"/>
                          </a:highlight>
                          <a:latin typeface="+mn-lt"/>
                          <a:ea typeface="+mn-ea"/>
                          <a:cs typeface="+mn-cs"/>
                        </a:rPr>
                        <a:t>XXXX</a:t>
                      </a:r>
                      <a:endParaRPr lang="en-GB" sz="1800" dirty="0">
                        <a:effectLst/>
                        <a:highlight>
                          <a:srgbClr val="000000"/>
                        </a:highlight>
                        <a:latin typeface="+mn-lt"/>
                        <a:ea typeface="Calibri" panose="020F0502020204030204" pitchFamily="34" charset="0"/>
                        <a:cs typeface="Arial" panose="020B0604020202020204" pitchFamily="34" charset="0"/>
                      </a:endParaRPr>
                    </a:p>
                  </a:txBody>
                  <a:tcPr marL="68580" marR="68580" marT="0" marB="0"/>
                </a:tc>
                <a:tc>
                  <a:txBody>
                    <a:bodyPr/>
                    <a:lstStyle/>
                    <a:p>
                      <a:pPr algn="r">
                        <a:spcBef>
                          <a:spcPts val="200"/>
                        </a:spcBef>
                        <a:spcAft>
                          <a:spcPts val="200"/>
                        </a:spcAft>
                      </a:pPr>
                      <a:r>
                        <a:rPr lang="en-GB" sz="1800" dirty="0">
                          <a:effectLst/>
                          <a:latin typeface="+mn-lt"/>
                          <a:ea typeface="Calibri" panose="020F0502020204030204" pitchFamily="34" charset="0"/>
                          <a:cs typeface="Times New Roman" panose="02020603050405020304" pitchFamily="18" charset="0"/>
                        </a:rPr>
                        <a:t>Not reported</a:t>
                      </a:r>
                    </a:p>
                  </a:txBody>
                  <a:tcPr marL="68580" marR="68580" marT="0" marB="0"/>
                </a:tc>
                <a:tc>
                  <a:txBody>
                    <a:bodyPr/>
                    <a:lstStyle/>
                    <a:p>
                      <a:pPr algn="ctr">
                        <a:spcBef>
                          <a:spcPts val="200"/>
                        </a:spcBef>
                        <a:spcAft>
                          <a:spcPts val="200"/>
                        </a:spcAft>
                      </a:pPr>
                      <a:r>
                        <a:rPr lang="en-GB" sz="1800" dirty="0">
                          <a:effectLst/>
                          <a:latin typeface="+mn-lt"/>
                          <a:ea typeface="Calibri" panose="020F0502020204030204" pitchFamily="34" charset="0"/>
                          <a:cs typeface="Times New Roman" panose="02020603050405020304" pitchFamily="18" charset="0"/>
                          <a:sym typeface="Wingdings" panose="05000000000000000000" pitchFamily="2" charset="2"/>
                        </a:rPr>
                        <a:t></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76001707"/>
                  </a:ext>
                </a:extLst>
              </a:tr>
            </a:tbl>
          </a:graphicData>
        </a:graphic>
      </p:graphicFrame>
      <p:sp>
        <p:nvSpPr>
          <p:cNvPr id="8" name="TextBox 7">
            <a:extLst>
              <a:ext uri="{FF2B5EF4-FFF2-40B4-BE49-F238E27FC236}">
                <a16:creationId xmlns:a16="http://schemas.microsoft.com/office/drawing/2014/main" id="{E60BEE44-1FED-4EE9-BCD2-7EC5C3ACBCFC}"/>
              </a:ext>
            </a:extLst>
          </p:cNvPr>
          <p:cNvSpPr txBox="1"/>
          <p:nvPr/>
        </p:nvSpPr>
        <p:spPr>
          <a:xfrm>
            <a:off x="7316111" y="7218630"/>
            <a:ext cx="2611479" cy="338554"/>
          </a:xfrm>
          <a:prstGeom prst="rect">
            <a:avLst/>
          </a:prstGeom>
          <a:noFill/>
        </p:spPr>
        <p:txBody>
          <a:bodyPr wrap="square">
            <a:spAutoFit/>
          </a:bodyPr>
          <a:lstStyle/>
          <a:p>
            <a:r>
              <a:rPr kumimoji="0" lang="en-GB" sz="1600" i="1" u="none" strike="noStrike" kern="1200" cap="none" spc="0" normalizeH="0" baseline="0" noProof="0" dirty="0">
                <a:ln>
                  <a:noFill/>
                </a:ln>
                <a:solidFill>
                  <a:srgbClr val="393938"/>
                </a:solidFill>
                <a:effectLst/>
                <a:uLnTx/>
                <a:uFillTx/>
                <a:latin typeface="Arial" panose="020B0604020202020204"/>
                <a:ea typeface="+mn-ea"/>
                <a:cs typeface="+mn-cs"/>
              </a:rPr>
              <a:t>(</a:t>
            </a:r>
            <a:r>
              <a:rPr kumimoji="0" lang="en-GB" sz="1600" i="1" u="none" strike="noStrike" kern="1200" cap="none" spc="0" normalizeH="0" baseline="0" noProof="0" dirty="0" err="1">
                <a:ln>
                  <a:noFill/>
                </a:ln>
                <a:solidFill>
                  <a:srgbClr val="393938"/>
                </a:solidFill>
                <a:effectLst/>
                <a:uLnTx/>
                <a:uFillTx/>
                <a:latin typeface="Arial" panose="020B0604020202020204"/>
                <a:ea typeface="+mn-ea"/>
                <a:cs typeface="+mn-cs"/>
              </a:rPr>
              <a:t>rounde</a:t>
            </a:r>
            <a:r>
              <a:rPr lang="en-GB" sz="1600" i="1" dirty="0">
                <a:solidFill>
                  <a:srgbClr val="393938"/>
                </a:solidFill>
                <a:latin typeface="Arial" panose="020B0604020202020204"/>
              </a:rPr>
              <a:t>d to integer)</a:t>
            </a:r>
            <a:endParaRPr lang="en-GB" sz="1600" dirty="0"/>
          </a:p>
        </p:txBody>
      </p:sp>
    </p:spTree>
    <p:extLst>
      <p:ext uri="{BB962C8B-B14F-4D97-AF65-F5344CB8AC3E}">
        <p14:creationId xmlns:p14="http://schemas.microsoft.com/office/powerpoint/2010/main" val="24067194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5FBA048-FF51-4227-B8D4-121009FD411B}"/>
              </a:ext>
            </a:extLst>
          </p:cNvPr>
          <p:cNvSpPr>
            <a:spLocks noGrp="1"/>
          </p:cNvSpPr>
          <p:nvPr>
            <p:ph type="title"/>
          </p:nvPr>
        </p:nvSpPr>
        <p:spPr>
          <a:xfrm>
            <a:off x="403859" y="262678"/>
            <a:ext cx="9885680" cy="854379"/>
          </a:xfrm>
        </p:spPr>
        <p:txBody>
          <a:bodyPr/>
          <a:lstStyle/>
          <a:p>
            <a:pPr>
              <a:lnSpc>
                <a:spcPct val="100000"/>
              </a:lnSpc>
            </a:pPr>
            <a:r>
              <a:rPr lang="en-GB" dirty="0"/>
              <a:t>Results: quality of life </a:t>
            </a:r>
            <a:br>
              <a:rPr lang="en-GB" dirty="0"/>
            </a:br>
            <a:r>
              <a:rPr lang="en-GB" sz="2400" b="0" i="1" dirty="0"/>
              <a:t>Company uses in model</a:t>
            </a:r>
            <a:endParaRPr lang="en-GB" sz="2400" b="0" i="1" strike="sngStrike" dirty="0">
              <a:solidFill>
                <a:srgbClr val="FF0000"/>
              </a:solidFill>
            </a:endParaRPr>
          </a:p>
        </p:txBody>
      </p:sp>
      <p:graphicFrame>
        <p:nvGraphicFramePr>
          <p:cNvPr id="2" name="Content Placeholder 1">
            <a:extLst>
              <a:ext uri="{FF2B5EF4-FFF2-40B4-BE49-F238E27FC236}">
                <a16:creationId xmlns:a16="http://schemas.microsoft.com/office/drawing/2014/main" id="{3A25154F-1D31-4700-A4A6-0821E7B86A37}"/>
              </a:ext>
            </a:extLst>
          </p:cNvPr>
          <p:cNvGraphicFramePr>
            <a:graphicFrameLocks noGrp="1"/>
          </p:cNvGraphicFramePr>
          <p:nvPr>
            <p:ph sz="quarter" idx="10"/>
            <p:extLst>
              <p:ext uri="{D42A27DB-BD31-4B8C-83A1-F6EECF244321}">
                <p14:modId xmlns:p14="http://schemas.microsoft.com/office/powerpoint/2010/main" val="3807080931"/>
              </p:ext>
            </p:extLst>
          </p:nvPr>
        </p:nvGraphicFramePr>
        <p:xfrm>
          <a:off x="268223" y="1279931"/>
          <a:ext cx="10156953" cy="5591464"/>
        </p:xfrm>
        <a:graphic>
          <a:graphicData uri="http://schemas.openxmlformats.org/drawingml/2006/table">
            <a:tbl>
              <a:tblPr firstRow="1" firstCol="1" bandRow="1">
                <a:tableStyleId>{F5AB1C69-6EDB-4FF4-983F-18BD219EF322}</a:tableStyleId>
              </a:tblPr>
              <a:tblGrid>
                <a:gridCol w="3310637">
                  <a:extLst>
                    <a:ext uri="{9D8B030D-6E8A-4147-A177-3AD203B41FA5}">
                      <a16:colId xmlns:a16="http://schemas.microsoft.com/office/drawing/2014/main" val="1245227233"/>
                    </a:ext>
                  </a:extLst>
                </a:gridCol>
                <a:gridCol w="1390650">
                  <a:extLst>
                    <a:ext uri="{9D8B030D-6E8A-4147-A177-3AD203B41FA5}">
                      <a16:colId xmlns:a16="http://schemas.microsoft.com/office/drawing/2014/main" val="1223986600"/>
                    </a:ext>
                  </a:extLst>
                </a:gridCol>
                <a:gridCol w="1295400">
                  <a:extLst>
                    <a:ext uri="{9D8B030D-6E8A-4147-A177-3AD203B41FA5}">
                      <a16:colId xmlns:a16="http://schemas.microsoft.com/office/drawing/2014/main" val="654651049"/>
                    </a:ext>
                  </a:extLst>
                </a:gridCol>
                <a:gridCol w="1214262">
                  <a:extLst>
                    <a:ext uri="{9D8B030D-6E8A-4147-A177-3AD203B41FA5}">
                      <a16:colId xmlns:a16="http://schemas.microsoft.com/office/drawing/2014/main" val="792605724"/>
                    </a:ext>
                  </a:extLst>
                </a:gridCol>
                <a:gridCol w="1707754">
                  <a:extLst>
                    <a:ext uri="{9D8B030D-6E8A-4147-A177-3AD203B41FA5}">
                      <a16:colId xmlns:a16="http://schemas.microsoft.com/office/drawing/2014/main" val="3264120479"/>
                    </a:ext>
                  </a:extLst>
                </a:gridCol>
                <a:gridCol w="1238250">
                  <a:extLst>
                    <a:ext uri="{9D8B030D-6E8A-4147-A177-3AD203B41FA5}">
                      <a16:colId xmlns:a16="http://schemas.microsoft.com/office/drawing/2014/main" val="354750667"/>
                    </a:ext>
                  </a:extLst>
                </a:gridCol>
              </a:tblGrid>
              <a:tr h="925222">
                <a:tc rowSpan="2">
                  <a:txBody>
                    <a:bodyPr/>
                    <a:lstStyle/>
                    <a:p>
                      <a:pPr algn="l">
                        <a:lnSpc>
                          <a:spcPct val="107000"/>
                        </a:lnSpc>
                        <a:spcAft>
                          <a:spcPts val="800"/>
                        </a:spcAft>
                      </a:pPr>
                      <a:endParaRPr lang="en-GB" sz="1800" dirty="0">
                        <a:effectLst/>
                        <a:latin typeface="+mn-lt"/>
                        <a:ea typeface="Calibri" panose="020F0502020204030204" pitchFamily="34" charset="0"/>
                        <a:cs typeface="Arial" panose="020B0604020202020204" pitchFamily="34" charset="0"/>
                      </a:endParaRPr>
                    </a:p>
                  </a:txBody>
                  <a:tcPr marL="68580" marR="68580" marT="0" marB="0" anchor="ctr"/>
                </a:tc>
                <a:tc gridSpan="3">
                  <a:txBody>
                    <a:bodyPr/>
                    <a:lstStyle/>
                    <a:p>
                      <a:pPr algn="ctr"/>
                      <a:r>
                        <a:rPr lang="en-GB" sz="1800" b="0" dirty="0">
                          <a:solidFill>
                            <a:schemeClr val="bg1"/>
                          </a:solidFill>
                          <a:effectLst/>
                          <a:latin typeface="+mn-lt"/>
                        </a:rPr>
                        <a:t>Study 1</a:t>
                      </a:r>
                      <a:br>
                        <a:rPr lang="en-GB" sz="1800" b="0" dirty="0">
                          <a:solidFill>
                            <a:schemeClr val="bg1"/>
                          </a:solidFill>
                          <a:effectLst/>
                          <a:latin typeface="+mn-lt"/>
                        </a:rPr>
                      </a:br>
                      <a:r>
                        <a:rPr lang="en-GB" sz="1800" b="0" dirty="0">
                          <a:solidFill>
                            <a:schemeClr val="bg1"/>
                          </a:solidFill>
                          <a:effectLst/>
                          <a:latin typeface="+mn-lt"/>
                        </a:rPr>
                        <a:t>14-wk follow-up</a:t>
                      </a:r>
                      <a:endParaRPr lang="en-GB" b="0" dirty="0"/>
                    </a:p>
                  </a:txBody>
                  <a:tcPr marL="68580" marR="68580" marT="0" marB="0" anchor="ctr"/>
                </a:tc>
                <a:tc hMerge="1">
                  <a:txBody>
                    <a:bodyPr/>
                    <a:lstStyle/>
                    <a:p>
                      <a:endParaRPr lang="en-GB"/>
                    </a:p>
                  </a:txBody>
                  <a:tcPr/>
                </a:tc>
                <a:tc hMerge="1">
                  <a:txBody>
                    <a:bodyPr/>
                    <a:lstStyle/>
                    <a:p>
                      <a:endParaRPr lang="en-GB"/>
                    </a:p>
                  </a:txBody>
                  <a:tcPr marL="68580" marR="68580" marT="0" marB="0" anchor="ctr"/>
                </a:tc>
                <a:tc gridSpan="2">
                  <a:txBody>
                    <a:bodyPr/>
                    <a:lstStyle/>
                    <a:p>
                      <a:pPr marL="0" marR="0" lvl="0" indent="0" algn="ctr" defTabSz="1043056" rtl="0" eaLnBrk="1" fontAlgn="auto" latinLnBrk="0" hangingPunct="1">
                        <a:lnSpc>
                          <a:spcPct val="107000"/>
                        </a:lnSpc>
                        <a:spcBef>
                          <a:spcPts val="0"/>
                        </a:spcBef>
                        <a:spcAft>
                          <a:spcPts val="800"/>
                        </a:spcAft>
                        <a:buClrTx/>
                        <a:buSzTx/>
                        <a:buFontTx/>
                        <a:buNone/>
                        <a:tabLst/>
                        <a:defRPr/>
                      </a:pPr>
                      <a:r>
                        <a:rPr lang="en-GB" sz="1800" b="0" dirty="0">
                          <a:solidFill>
                            <a:schemeClr val="bg1"/>
                          </a:solidFill>
                          <a:effectLst/>
                          <a:latin typeface="+mn-lt"/>
                        </a:rPr>
                        <a:t>Study 1504</a:t>
                      </a:r>
                      <a:br>
                        <a:rPr lang="en-GB" sz="1800" b="0" dirty="0">
                          <a:solidFill>
                            <a:schemeClr val="bg1"/>
                          </a:solidFill>
                          <a:effectLst/>
                          <a:latin typeface="+mn-lt"/>
                        </a:rPr>
                      </a:br>
                      <a:r>
                        <a:rPr lang="en-GB" sz="1800" b="0" dirty="0">
                          <a:solidFill>
                            <a:schemeClr val="bg1"/>
                          </a:solidFill>
                          <a:effectLst/>
                          <a:latin typeface="+mn-lt"/>
                        </a:rPr>
                        <a:t>15-wk follow-up </a:t>
                      </a:r>
                      <a:endParaRPr lang="en-GB" sz="1800" b="0" dirty="0">
                        <a:solidFill>
                          <a:schemeClr val="bg1"/>
                        </a:solidFill>
                        <a:effectLst/>
                        <a:latin typeface="+mn-lt"/>
                        <a:ea typeface="Calibri" panose="020F0502020204030204" pitchFamily="34" charset="0"/>
                        <a:cs typeface="Arial" panose="020B0604020202020204" pitchFamily="34" charset="0"/>
                      </a:endParaRPr>
                    </a:p>
                  </a:txBody>
                  <a:tcPr marL="68580" marR="68580" marT="0" marB="0" anchor="ctr"/>
                </a:tc>
                <a:tc hMerge="1">
                  <a:txBody>
                    <a:bodyPr/>
                    <a:lstStyle/>
                    <a:p>
                      <a:pPr algn="ctr">
                        <a:lnSpc>
                          <a:spcPct val="107000"/>
                        </a:lnSpc>
                        <a:spcAft>
                          <a:spcPts val="800"/>
                        </a:spcAft>
                      </a:pPr>
                      <a:endParaRPr lang="en-GB" sz="1800" dirty="0">
                        <a:solidFill>
                          <a:schemeClr val="bg1"/>
                        </a:solidFill>
                        <a:effectLst/>
                        <a:latin typeface="+mn-lt"/>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895843338"/>
                  </a:ext>
                </a:extLst>
              </a:tr>
              <a:tr h="689648">
                <a:tc vMerge="1">
                  <a:txBody>
                    <a:bodyPr/>
                    <a:lstStyle/>
                    <a:p>
                      <a:endParaRPr lang="en-GB"/>
                    </a:p>
                  </a:txBody>
                  <a:tcPr/>
                </a:tc>
                <a:tc>
                  <a:txBody>
                    <a:bodyPr/>
                    <a:lstStyle/>
                    <a:p>
                      <a:pPr algn="ctr"/>
                      <a:r>
                        <a:rPr lang="en-GB" sz="1800" b="0" dirty="0">
                          <a:effectLst/>
                          <a:latin typeface="+mn-lt"/>
                        </a:rPr>
                        <a:t>FEN 0.2 mg/kg/day</a:t>
                      </a:r>
                      <a:endParaRPr lang="en-GB" dirty="0"/>
                    </a:p>
                  </a:txBody>
                  <a:tcPr marL="68580" marR="68580" marT="0" marB="0" anchor="ctr"/>
                </a:tc>
                <a:tc>
                  <a:txBody>
                    <a:bodyPr/>
                    <a:lstStyle/>
                    <a:p>
                      <a:pPr algn="ctr"/>
                      <a:r>
                        <a:rPr lang="en-GB" sz="1800" b="0" dirty="0">
                          <a:effectLst/>
                          <a:latin typeface="+mn-lt"/>
                        </a:rPr>
                        <a:t>FEN 0.7 mg/kg/day</a:t>
                      </a:r>
                      <a:endParaRPr lang="en-GB" dirty="0"/>
                    </a:p>
                  </a:txBody>
                  <a:tcPr marL="68580" marR="68580" marT="0" marB="0" anchor="ctr"/>
                </a:tc>
                <a:tc>
                  <a:txBody>
                    <a:bodyPr/>
                    <a:lstStyle/>
                    <a:p>
                      <a:pPr algn="ctr">
                        <a:lnSpc>
                          <a:spcPct val="107000"/>
                        </a:lnSpc>
                        <a:spcAft>
                          <a:spcPts val="800"/>
                        </a:spcAft>
                      </a:pPr>
                      <a:r>
                        <a:rPr lang="en-GB" sz="1800" b="0" dirty="0">
                          <a:effectLst/>
                          <a:latin typeface="+mn-lt"/>
                        </a:rPr>
                        <a:t>Placebo</a:t>
                      </a:r>
                    </a:p>
                  </a:txBody>
                  <a:tcPr marL="68580" marR="68580" marT="0" marB="0" anchor="ctr"/>
                </a:tc>
                <a:tc>
                  <a:txBody>
                    <a:bodyPr/>
                    <a:lstStyle/>
                    <a:p>
                      <a:pPr algn="ctr">
                        <a:lnSpc>
                          <a:spcPct val="107000"/>
                        </a:lnSpc>
                        <a:spcAft>
                          <a:spcPts val="800"/>
                        </a:spcAft>
                      </a:pPr>
                      <a:r>
                        <a:rPr lang="en-GB" sz="1800" b="0" dirty="0">
                          <a:effectLst/>
                          <a:latin typeface="+mn-lt"/>
                        </a:rPr>
                        <a:t>FEN 0.4 mg/kg/day</a:t>
                      </a:r>
                    </a:p>
                  </a:txBody>
                  <a:tcPr marL="68580" marR="68580" marT="0" marB="0" anchor="ctr"/>
                </a:tc>
                <a:tc>
                  <a:txBody>
                    <a:bodyPr/>
                    <a:lstStyle/>
                    <a:p>
                      <a:pPr algn="ctr">
                        <a:lnSpc>
                          <a:spcPct val="107000"/>
                        </a:lnSpc>
                        <a:spcAft>
                          <a:spcPts val="800"/>
                        </a:spcAft>
                      </a:pPr>
                      <a:r>
                        <a:rPr lang="en-GB" sz="1800" b="0">
                          <a:effectLst/>
                          <a:latin typeface="+mn-lt"/>
                        </a:rPr>
                        <a:t>Placebo</a:t>
                      </a:r>
                      <a:endParaRPr lang="en-GB" sz="1800" b="0" dirty="0">
                        <a:effectLst/>
                        <a:latin typeface="+mn-lt"/>
                      </a:endParaRPr>
                    </a:p>
                  </a:txBody>
                  <a:tcPr marL="68580" marR="68580" marT="0" marB="0" anchor="ctr"/>
                </a:tc>
                <a:extLst>
                  <a:ext uri="{0D108BD9-81ED-4DB2-BD59-A6C34878D82A}">
                    <a16:rowId xmlns:a16="http://schemas.microsoft.com/office/drawing/2014/main" val="1441999297"/>
                  </a:ext>
                </a:extLst>
              </a:tr>
              <a:tr h="218500">
                <a:tc>
                  <a:txBody>
                    <a:bodyPr/>
                    <a:lstStyle/>
                    <a:p>
                      <a:pPr algn="l">
                        <a:lnSpc>
                          <a:spcPct val="107000"/>
                        </a:lnSpc>
                        <a:spcAft>
                          <a:spcPts val="800"/>
                        </a:spcAft>
                      </a:pPr>
                      <a:r>
                        <a:rPr lang="en-GB" sz="1800" b="0" dirty="0">
                          <a:effectLst/>
                          <a:latin typeface="+mn-lt"/>
                          <a:ea typeface="Calibri" panose="020F0502020204030204" pitchFamily="34" charset="0"/>
                          <a:cs typeface="Arial" panose="020B0604020202020204" pitchFamily="34" charset="0"/>
                        </a:rPr>
                        <a:t>Number of participants</a:t>
                      </a:r>
                    </a:p>
                  </a:txBody>
                  <a:tcPr marL="68580" marR="68580" marT="0" marB="0"/>
                </a:tc>
                <a:tc>
                  <a:txBody>
                    <a:bodyPr/>
                    <a:lstStyle/>
                    <a:p>
                      <a:pPr algn="ctr"/>
                      <a:r>
                        <a:rPr lang="en-GB" sz="1800" dirty="0">
                          <a:effectLst/>
                          <a:latin typeface="+mn-lt"/>
                          <a:ea typeface="Calibri" panose="020F0502020204030204" pitchFamily="34" charset="0"/>
                          <a:cs typeface="Arial" panose="020B0604020202020204" pitchFamily="34" charset="0"/>
                        </a:rPr>
                        <a:t>39</a:t>
                      </a:r>
                      <a:endParaRPr lang="en-GB" dirty="0"/>
                    </a:p>
                  </a:txBody>
                  <a:tcPr marL="68580" marR="68580" marT="0" marB="0" anchor="ctr"/>
                </a:tc>
                <a:tc>
                  <a:txBody>
                    <a:bodyPr/>
                    <a:lstStyle/>
                    <a:p>
                      <a:pPr algn="ctr"/>
                      <a:r>
                        <a:rPr lang="en-GB" sz="1800" dirty="0">
                          <a:effectLst/>
                          <a:latin typeface="+mn-lt"/>
                          <a:ea typeface="Calibri" panose="020F0502020204030204" pitchFamily="34" charset="0"/>
                          <a:cs typeface="Arial" panose="020B0604020202020204" pitchFamily="34" charset="0"/>
                        </a:rPr>
                        <a:t>40</a:t>
                      </a:r>
                      <a:endParaRPr lang="en-GB" dirty="0"/>
                    </a:p>
                  </a:txBody>
                  <a:tcPr marL="68580" marR="68580" marT="0" marB="0" anchor="ctr"/>
                </a:tc>
                <a:tc>
                  <a:txBody>
                    <a:bodyPr/>
                    <a:lstStyle/>
                    <a:p>
                      <a:pPr algn="ctr">
                        <a:lnSpc>
                          <a:spcPct val="107000"/>
                        </a:lnSpc>
                        <a:spcAft>
                          <a:spcPts val="800"/>
                        </a:spcAft>
                      </a:pPr>
                      <a:r>
                        <a:rPr lang="en-GB" sz="1800" dirty="0">
                          <a:effectLst/>
                          <a:latin typeface="+mn-lt"/>
                          <a:ea typeface="Calibri" panose="020F0502020204030204" pitchFamily="34" charset="0"/>
                          <a:cs typeface="Arial" panose="020B0604020202020204" pitchFamily="34" charset="0"/>
                        </a:rPr>
                        <a:t>40</a:t>
                      </a:r>
                    </a:p>
                  </a:txBody>
                  <a:tcPr marL="68580" marR="68580" marT="0" marB="0" anchor="ctr"/>
                </a:tc>
                <a:tc>
                  <a:txBody>
                    <a:bodyPr/>
                    <a:lstStyle/>
                    <a:p>
                      <a:pPr algn="ctr">
                        <a:lnSpc>
                          <a:spcPct val="107000"/>
                        </a:lnSpc>
                        <a:spcAft>
                          <a:spcPts val="800"/>
                        </a:spcAft>
                      </a:pPr>
                      <a:r>
                        <a:rPr lang="en-GB" sz="1800" dirty="0">
                          <a:effectLst/>
                          <a:latin typeface="+mn-lt"/>
                          <a:ea typeface="Calibri" panose="020F0502020204030204" pitchFamily="34" charset="0"/>
                          <a:cs typeface="Arial" panose="020B0604020202020204" pitchFamily="34" charset="0"/>
                        </a:rPr>
                        <a:t>43</a:t>
                      </a:r>
                    </a:p>
                  </a:txBody>
                  <a:tcPr marL="68580" marR="68580" marT="0" marB="0"/>
                </a:tc>
                <a:tc>
                  <a:txBody>
                    <a:bodyPr/>
                    <a:lstStyle/>
                    <a:p>
                      <a:pPr algn="ctr">
                        <a:lnSpc>
                          <a:spcPct val="107000"/>
                        </a:lnSpc>
                        <a:spcAft>
                          <a:spcPts val="800"/>
                        </a:spcAft>
                      </a:pPr>
                      <a:r>
                        <a:rPr lang="en-GB" sz="1800" dirty="0">
                          <a:effectLst/>
                          <a:latin typeface="+mn-lt"/>
                          <a:ea typeface="Calibri" panose="020F0502020204030204" pitchFamily="34" charset="0"/>
                          <a:cs typeface="Arial" panose="020B0604020202020204" pitchFamily="34" charset="0"/>
                        </a:rPr>
                        <a:t>44</a:t>
                      </a:r>
                    </a:p>
                  </a:txBody>
                  <a:tcPr marL="68580" marR="68580" marT="0" marB="0"/>
                </a:tc>
                <a:extLst>
                  <a:ext uri="{0D108BD9-81ED-4DB2-BD59-A6C34878D82A}">
                    <a16:rowId xmlns:a16="http://schemas.microsoft.com/office/drawing/2014/main" val="1019736633"/>
                  </a:ext>
                </a:extLst>
              </a:tr>
              <a:tr h="218500">
                <a:tc gridSpan="6">
                  <a:txBody>
                    <a:bodyPr/>
                    <a:lstStyle/>
                    <a:p>
                      <a:pPr algn="l">
                        <a:lnSpc>
                          <a:spcPct val="107000"/>
                        </a:lnSpc>
                        <a:spcAft>
                          <a:spcPts val="800"/>
                        </a:spcAft>
                      </a:pPr>
                      <a:r>
                        <a:rPr lang="en-GB" sz="1800" b="0" i="1" dirty="0">
                          <a:effectLst/>
                          <a:latin typeface="+mn-lt"/>
                          <a:ea typeface="Calibri" panose="020F0502020204030204" pitchFamily="34" charset="0"/>
                          <a:cs typeface="Arial" panose="020B0604020202020204" pitchFamily="34" charset="0"/>
                        </a:rPr>
                        <a:t>Patient quality of life</a:t>
                      </a:r>
                    </a:p>
                  </a:txBody>
                  <a:tcPr marL="68580" marR="68580"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algn="l">
                        <a:lnSpc>
                          <a:spcPct val="107000"/>
                        </a:lnSpc>
                        <a:spcAft>
                          <a:spcPts val="800"/>
                        </a:spcAft>
                      </a:pPr>
                      <a:endParaRPr lang="en-GB" sz="1800" b="1" i="1" dirty="0">
                        <a:effectLst/>
                        <a:latin typeface="+mn-lt"/>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20102811"/>
                  </a:ext>
                </a:extLst>
              </a:tr>
              <a:tr h="1396370">
                <a:tc>
                  <a:txBody>
                    <a:bodyPr/>
                    <a:lstStyle/>
                    <a:p>
                      <a:pPr algn="r">
                        <a:lnSpc>
                          <a:spcPct val="100000"/>
                        </a:lnSpc>
                        <a:spcAft>
                          <a:spcPts val="800"/>
                        </a:spcAft>
                      </a:pPr>
                      <a:r>
                        <a:rPr lang="en-GB" sz="1800" b="0" dirty="0">
                          <a:effectLst/>
                          <a:latin typeface="+mn-lt"/>
                          <a:ea typeface="Calibri" panose="020F0502020204030204" pitchFamily="34" charset="0"/>
                          <a:cs typeface="Arial" panose="020B0604020202020204" pitchFamily="34" charset="0"/>
                        </a:rPr>
                        <a:t>Paediatric Quality of Life Inventory (</a:t>
                      </a:r>
                      <a:r>
                        <a:rPr lang="en-GB" sz="1800" b="0" dirty="0" err="1"/>
                        <a:t>PedsQL</a:t>
                      </a:r>
                      <a:r>
                        <a:rPr lang="en-GB" sz="1800" b="0" dirty="0"/>
                        <a:t>)</a:t>
                      </a:r>
                      <a:r>
                        <a:rPr lang="en-GB" sz="1800" b="0" dirty="0">
                          <a:effectLst/>
                          <a:latin typeface="+mn-lt"/>
                          <a:ea typeface="Calibri" panose="020F0502020204030204" pitchFamily="34" charset="0"/>
                          <a:cs typeface="Arial" panose="020B0604020202020204" pitchFamily="34" charset="0"/>
                        </a:rPr>
                        <a:t> – total score. </a:t>
                      </a:r>
                      <a:r>
                        <a:rPr lang="en-GB" sz="1800" b="1" dirty="0">
                          <a:effectLst/>
                          <a:latin typeface="+mn-lt"/>
                          <a:ea typeface="Calibri" panose="020F0502020204030204" pitchFamily="34" charset="0"/>
                          <a:cs typeface="Arial" panose="020B0604020202020204" pitchFamily="34" charset="0"/>
                        </a:rPr>
                        <a:t>Mean</a:t>
                      </a:r>
                      <a:r>
                        <a:rPr lang="en-GB" sz="1800" b="0" dirty="0">
                          <a:effectLst/>
                          <a:latin typeface="+mn-lt"/>
                          <a:ea typeface="Calibri" panose="020F0502020204030204" pitchFamily="34" charset="0"/>
                          <a:cs typeface="Arial" panose="020B0604020202020204" pitchFamily="34" charset="0"/>
                        </a:rPr>
                        <a:t> change from baseline (SD); p-value vs placebo</a:t>
                      </a:r>
                    </a:p>
                  </a:txBody>
                  <a:tcPr marL="68580" marR="68580" marT="0" marB="0" anchor="ctr"/>
                </a:tc>
                <a:tc>
                  <a:txBody>
                    <a:bodyPr/>
                    <a:lstStyle/>
                    <a:p>
                      <a:pPr algn="r">
                        <a:lnSpc>
                          <a:spcPct val="107000"/>
                        </a:lnSpc>
                        <a:spcAft>
                          <a:spcPts val="800"/>
                        </a:spcAft>
                      </a:pPr>
                      <a:r>
                        <a:rPr lang="en-GB" sz="1800" dirty="0">
                          <a:effectLst/>
                          <a:latin typeface="+mn-lt"/>
                          <a:ea typeface="Calibri" panose="020F0502020204030204" pitchFamily="34" charset="0"/>
                          <a:cs typeface="Arial" panose="020B0604020202020204" pitchFamily="34" charset="0"/>
                        </a:rPr>
                        <a:t>6.8 (11.2)</a:t>
                      </a:r>
                    </a:p>
                    <a:p>
                      <a:pPr algn="r">
                        <a:lnSpc>
                          <a:spcPct val="107000"/>
                        </a:lnSpc>
                        <a:spcAft>
                          <a:spcPts val="800"/>
                        </a:spcAft>
                      </a:pPr>
                      <a:r>
                        <a:rPr lang="en-GB" sz="1800" dirty="0">
                          <a:effectLst/>
                          <a:latin typeface="+mn-lt"/>
                          <a:ea typeface="Calibri" panose="020F0502020204030204" pitchFamily="34" charset="0"/>
                          <a:cs typeface="Arial" panose="020B0604020202020204" pitchFamily="34" charset="0"/>
                        </a:rPr>
                        <a:t>p=0.0029</a:t>
                      </a:r>
                    </a:p>
                  </a:txBody>
                  <a:tcPr marL="68580" marR="68580" marT="0" marB="0" anchor="ctr"/>
                </a:tc>
                <a:tc>
                  <a:txBody>
                    <a:bodyPr/>
                    <a:lstStyle/>
                    <a:p>
                      <a:pPr algn="r">
                        <a:lnSpc>
                          <a:spcPct val="107000"/>
                        </a:lnSpc>
                        <a:spcAft>
                          <a:spcPts val="800"/>
                        </a:spcAft>
                      </a:pPr>
                      <a:r>
                        <a:rPr lang="en-GB" sz="1800" dirty="0">
                          <a:effectLst/>
                          <a:latin typeface="+mn-lt"/>
                          <a:ea typeface="Calibri" panose="020F0502020204030204" pitchFamily="34" charset="0"/>
                          <a:cs typeface="Arial" panose="020B0604020202020204" pitchFamily="34" charset="0"/>
                        </a:rPr>
                        <a:t>5.9 (15.1)</a:t>
                      </a:r>
                    </a:p>
                    <a:p>
                      <a:pPr algn="r">
                        <a:lnSpc>
                          <a:spcPct val="107000"/>
                        </a:lnSpc>
                        <a:spcAft>
                          <a:spcPts val="800"/>
                        </a:spcAft>
                      </a:pPr>
                      <a:r>
                        <a:rPr lang="en-GB" sz="1800" dirty="0">
                          <a:effectLst/>
                          <a:latin typeface="+mn-lt"/>
                          <a:ea typeface="Calibri" panose="020F0502020204030204" pitchFamily="34" charset="0"/>
                          <a:cs typeface="Arial" panose="020B0604020202020204" pitchFamily="34" charset="0"/>
                        </a:rPr>
                        <a:t>p=0.0198</a:t>
                      </a:r>
                    </a:p>
                  </a:txBody>
                  <a:tcPr marL="68580" marR="68580" marT="0" marB="0" anchor="ctr"/>
                </a:tc>
                <a:tc>
                  <a:txBody>
                    <a:bodyPr/>
                    <a:lstStyle/>
                    <a:p>
                      <a:pPr marL="0" marR="0" lvl="0" indent="0" algn="r" defTabSz="1043056" rtl="0" eaLnBrk="1" fontAlgn="auto" latinLnBrk="0" hangingPunct="1">
                        <a:lnSpc>
                          <a:spcPct val="107000"/>
                        </a:lnSpc>
                        <a:spcBef>
                          <a:spcPts val="0"/>
                        </a:spcBef>
                        <a:spcAft>
                          <a:spcPts val="800"/>
                        </a:spcAft>
                        <a:buClrTx/>
                        <a:buSzTx/>
                        <a:buFontTx/>
                        <a:buNone/>
                        <a:tabLst/>
                        <a:defRPr/>
                      </a:pPr>
                      <a:r>
                        <a:rPr lang="en-GB" sz="1800" dirty="0">
                          <a:effectLst/>
                          <a:latin typeface="+mn-lt"/>
                          <a:ea typeface="Calibri" panose="020F0502020204030204" pitchFamily="34" charset="0"/>
                          <a:cs typeface="Arial" panose="020B0604020202020204" pitchFamily="34" charset="0"/>
                        </a:rPr>
                        <a:t>-1.6 (10.4)</a:t>
                      </a:r>
                    </a:p>
                  </a:txBody>
                  <a:tcPr marL="68580" marR="68580" marT="0" marB="0" anchor="ctr"/>
                </a:tc>
                <a:tc>
                  <a:txBody>
                    <a:bodyPr/>
                    <a:lstStyle/>
                    <a:p>
                      <a:pPr algn="r">
                        <a:lnSpc>
                          <a:spcPct val="107000"/>
                        </a:lnSpc>
                        <a:spcAft>
                          <a:spcPts val="800"/>
                        </a:spcAft>
                      </a:pPr>
                      <a:r>
                        <a:rPr lang="en-GB" sz="1800" dirty="0">
                          <a:effectLst/>
                          <a:latin typeface="+mn-lt"/>
                          <a:ea typeface="Calibri" panose="020F0502020204030204" pitchFamily="34" charset="0"/>
                          <a:cs typeface="Arial" panose="020B0604020202020204" pitchFamily="34" charset="0"/>
                        </a:rPr>
                        <a:t>-0.9 (11.8)</a:t>
                      </a:r>
                    </a:p>
                    <a:p>
                      <a:pPr algn="r">
                        <a:lnSpc>
                          <a:spcPct val="107000"/>
                        </a:lnSpc>
                        <a:spcAft>
                          <a:spcPts val="800"/>
                        </a:spcAft>
                      </a:pPr>
                      <a:r>
                        <a:rPr lang="en-GB" sz="1800" dirty="0">
                          <a:effectLst/>
                          <a:latin typeface="+mn-lt"/>
                          <a:ea typeface="Calibri" panose="020F0502020204030204" pitchFamily="34" charset="0"/>
                          <a:cs typeface="Arial" panose="020B0604020202020204" pitchFamily="34" charset="0"/>
                        </a:rPr>
                        <a:t>p=0.618</a:t>
                      </a:r>
                    </a:p>
                  </a:txBody>
                  <a:tcPr marL="68580" marR="68580" marT="0" marB="0" anchor="ctr"/>
                </a:tc>
                <a:tc>
                  <a:txBody>
                    <a:bodyPr/>
                    <a:lstStyle/>
                    <a:p>
                      <a:pPr algn="r">
                        <a:lnSpc>
                          <a:spcPct val="107000"/>
                        </a:lnSpc>
                        <a:spcAft>
                          <a:spcPts val="800"/>
                        </a:spcAft>
                      </a:pPr>
                      <a:r>
                        <a:rPr lang="en-GB" sz="1800" dirty="0">
                          <a:effectLst/>
                          <a:latin typeface="+mn-lt"/>
                          <a:ea typeface="Calibri" panose="020F0502020204030204" pitchFamily="34" charset="0"/>
                          <a:cs typeface="Arial" panose="020B0604020202020204" pitchFamily="34" charset="0"/>
                        </a:rPr>
                        <a:t>-0.3 (12.4)</a:t>
                      </a:r>
                    </a:p>
                  </a:txBody>
                  <a:tcPr marL="68580" marR="68580" marT="0" marB="0" anchor="ctr"/>
                </a:tc>
                <a:extLst>
                  <a:ext uri="{0D108BD9-81ED-4DB2-BD59-A6C34878D82A}">
                    <a16:rowId xmlns:a16="http://schemas.microsoft.com/office/drawing/2014/main" val="364700432"/>
                  </a:ext>
                </a:extLst>
              </a:tr>
              <a:tr h="218500">
                <a:tc gridSpan="6">
                  <a:txBody>
                    <a:bodyPr/>
                    <a:lstStyle/>
                    <a:p>
                      <a:pPr marL="0" marR="0" lvl="0" indent="0" algn="l" defTabSz="1043056" rtl="0" eaLnBrk="1" fontAlgn="auto" latinLnBrk="0" hangingPunct="1">
                        <a:lnSpc>
                          <a:spcPct val="107000"/>
                        </a:lnSpc>
                        <a:spcBef>
                          <a:spcPts val="0"/>
                        </a:spcBef>
                        <a:spcAft>
                          <a:spcPts val="800"/>
                        </a:spcAft>
                        <a:buClrTx/>
                        <a:buSzTx/>
                        <a:buFontTx/>
                        <a:buNone/>
                        <a:tabLst/>
                        <a:defRPr/>
                      </a:pPr>
                      <a:r>
                        <a:rPr lang="en-GB" sz="1800" b="0" i="1" dirty="0">
                          <a:effectLst/>
                          <a:latin typeface="+mn-lt"/>
                          <a:ea typeface="Calibri" panose="020F0502020204030204" pitchFamily="34" charset="0"/>
                          <a:cs typeface="Arial" panose="020B0604020202020204" pitchFamily="34" charset="0"/>
                        </a:rPr>
                        <a:t>Caregiver quality of life</a:t>
                      </a:r>
                    </a:p>
                  </a:txBody>
                  <a:tcPr marL="68580" marR="68580" marT="0" marB="0" anchor="ct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marL="0" marR="0" lvl="0" indent="0" algn="l" defTabSz="1043056" rtl="0" eaLnBrk="1" fontAlgn="auto" latinLnBrk="0" hangingPunct="1">
                        <a:lnSpc>
                          <a:spcPct val="107000"/>
                        </a:lnSpc>
                        <a:spcBef>
                          <a:spcPts val="0"/>
                        </a:spcBef>
                        <a:spcAft>
                          <a:spcPts val="800"/>
                        </a:spcAft>
                        <a:buClrTx/>
                        <a:buSzTx/>
                        <a:buFontTx/>
                        <a:buNone/>
                        <a:tabLst/>
                        <a:defRPr/>
                      </a:pPr>
                      <a:endParaRPr lang="en-GB" sz="1800" i="1" dirty="0">
                        <a:effectLst/>
                        <a:latin typeface="+mn-lt"/>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101182681"/>
                  </a:ext>
                </a:extLst>
              </a:tr>
              <a:tr h="1761454">
                <a:tc>
                  <a:txBody>
                    <a:bodyPr/>
                    <a:lstStyle/>
                    <a:p>
                      <a:pPr algn="r">
                        <a:spcBef>
                          <a:spcPts val="200"/>
                        </a:spcBef>
                        <a:spcAft>
                          <a:spcPts val="200"/>
                        </a:spcAft>
                      </a:pPr>
                      <a:r>
                        <a:rPr lang="en-GB" sz="1800" b="0" dirty="0">
                          <a:effectLst/>
                          <a:latin typeface="+mn-lt"/>
                          <a:ea typeface="Calibri" panose="020F0502020204030204" pitchFamily="34" charset="0"/>
                          <a:cs typeface="Times New Roman" panose="02020603050405020304" pitchFamily="18" charset="0"/>
                        </a:rPr>
                        <a:t>EQ-5D-5L – overall health status (</a:t>
                      </a:r>
                      <a:r>
                        <a:rPr lang="en-GB" sz="1800" b="0" dirty="0">
                          <a:effectLst/>
                          <a:latin typeface="+mn-lt"/>
                        </a:rPr>
                        <a:t>visual analogue scale)</a:t>
                      </a:r>
                      <a:r>
                        <a:rPr lang="en-GB" sz="1800" b="0" dirty="0">
                          <a:effectLst/>
                          <a:latin typeface="+mn-lt"/>
                          <a:ea typeface="Calibri" panose="020F0502020204030204" pitchFamily="34" charset="0"/>
                          <a:cs typeface="Times New Roman" panose="02020603050405020304" pitchFamily="18" charset="0"/>
                        </a:rPr>
                        <a:t>. </a:t>
                      </a:r>
                      <a:r>
                        <a:rPr lang="en-GB" sz="1800" b="1" dirty="0">
                          <a:effectLst/>
                          <a:latin typeface="+mn-lt"/>
                          <a:ea typeface="Calibri" panose="020F0502020204030204" pitchFamily="34" charset="0"/>
                          <a:cs typeface="Times New Roman" panose="02020603050405020304" pitchFamily="18" charset="0"/>
                        </a:rPr>
                        <a:t>Mean</a:t>
                      </a:r>
                      <a:r>
                        <a:rPr lang="en-GB" sz="1800" b="0" dirty="0">
                          <a:effectLst/>
                          <a:latin typeface="+mn-lt"/>
                          <a:ea typeface="Calibri" panose="020F0502020204030204" pitchFamily="34" charset="0"/>
                          <a:cs typeface="Times New Roman" panose="02020603050405020304" pitchFamily="18" charset="0"/>
                        </a:rPr>
                        <a:t> change from baseline (</a:t>
                      </a:r>
                      <a:r>
                        <a:rPr lang="en-GB" sz="1800" b="0" dirty="0">
                          <a:effectLst/>
                          <a:latin typeface="+mn-lt"/>
                          <a:ea typeface="Calibri" panose="020F0502020204030204" pitchFamily="34" charset="0"/>
                          <a:cs typeface="Arial" panose="020B0604020202020204" pitchFamily="34" charset="0"/>
                        </a:rPr>
                        <a:t>SD); </a:t>
                      </a:r>
                      <a:r>
                        <a:rPr lang="en-GB" sz="1800" b="0" dirty="0">
                          <a:solidFill>
                            <a:schemeClr val="bg1"/>
                          </a:solidFill>
                          <a:effectLst/>
                          <a:latin typeface="+mn-lt"/>
                          <a:ea typeface="Calibri" panose="020F0502020204030204" pitchFamily="34" charset="0"/>
                          <a:cs typeface="Arial" panose="020B0604020202020204" pitchFamily="34" charset="0"/>
                        </a:rPr>
                        <a:t>p*-value vs </a:t>
                      </a:r>
                      <a:r>
                        <a:rPr lang="en-GB" sz="1800" b="0" dirty="0">
                          <a:solidFill>
                            <a:schemeClr val="bg1"/>
                          </a:solidFill>
                          <a:effectLst/>
                          <a:latin typeface="+mn-lt"/>
                          <a:ea typeface="Calibri" panose="020F0502020204030204" pitchFamily="34" charset="0"/>
                          <a:cs typeface="Times New Roman" panose="02020603050405020304" pitchFamily="18" charset="0"/>
                        </a:rPr>
                        <a:t>placebo</a:t>
                      </a:r>
                      <a:endParaRPr lang="en-GB" sz="1800" b="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r">
                        <a:spcBef>
                          <a:spcPts val="200"/>
                        </a:spcBef>
                        <a:spcAft>
                          <a:spcPts val="200"/>
                        </a:spcAft>
                      </a:pPr>
                      <a:r>
                        <a:rPr lang="en-GB" sz="1800" u="sng" kern="1200" dirty="0">
                          <a:solidFill>
                            <a:srgbClr val="000000"/>
                          </a:solidFill>
                          <a:effectLst/>
                          <a:highlight>
                            <a:srgbClr val="000000"/>
                          </a:highlight>
                          <a:latin typeface="+mn-lt"/>
                          <a:ea typeface="+mn-ea"/>
                          <a:cs typeface="+mn-cs"/>
                        </a:rPr>
                        <a:t>XXXX</a:t>
                      </a:r>
                      <a:br>
                        <a:rPr lang="en-GB" sz="1800" u="sng" kern="1200" dirty="0">
                          <a:solidFill>
                            <a:srgbClr val="000000"/>
                          </a:solidFill>
                          <a:effectLst/>
                          <a:highlight>
                            <a:srgbClr val="000000"/>
                          </a:highlight>
                          <a:latin typeface="+mn-lt"/>
                          <a:ea typeface="+mn-ea"/>
                          <a:cs typeface="+mn-cs"/>
                        </a:rPr>
                      </a:br>
                      <a:r>
                        <a:rPr lang="en-GB" sz="1800" u="sng" kern="1200" dirty="0" err="1">
                          <a:solidFill>
                            <a:srgbClr val="000000"/>
                          </a:solidFill>
                          <a:effectLst/>
                          <a:highlight>
                            <a:srgbClr val="000000"/>
                          </a:highlight>
                          <a:latin typeface="+mn-lt"/>
                          <a:ea typeface="+mn-ea"/>
                          <a:cs typeface="+mn-cs"/>
                        </a:rPr>
                        <a:t>XXXX</a:t>
                      </a:r>
                      <a:endParaRPr lang="en-GB" sz="1800" dirty="0">
                        <a:effectLst/>
                        <a:highlight>
                          <a:srgbClr val="000000"/>
                        </a:highlight>
                        <a:latin typeface="+mn-lt"/>
                        <a:ea typeface="Calibri" panose="020F0502020204030204" pitchFamily="34" charset="0"/>
                        <a:cs typeface="Times New Roman" panose="02020603050405020304" pitchFamily="18" charset="0"/>
                      </a:endParaRPr>
                    </a:p>
                  </a:txBody>
                  <a:tcPr marL="68580" marR="68580" marT="0" marB="0"/>
                </a:tc>
                <a:tc>
                  <a:txBody>
                    <a:bodyPr/>
                    <a:lstStyle/>
                    <a:p>
                      <a:pPr algn="r">
                        <a:spcBef>
                          <a:spcPts val="200"/>
                        </a:spcBef>
                        <a:spcAft>
                          <a:spcPts val="200"/>
                        </a:spcAft>
                      </a:pPr>
                      <a:r>
                        <a:rPr lang="en-GB" sz="1800" u="sng" kern="1200" dirty="0">
                          <a:solidFill>
                            <a:srgbClr val="000000"/>
                          </a:solidFill>
                          <a:effectLst/>
                          <a:highlight>
                            <a:srgbClr val="000000"/>
                          </a:highlight>
                          <a:latin typeface="+mn-lt"/>
                          <a:ea typeface="+mn-ea"/>
                          <a:cs typeface="+mn-cs"/>
                        </a:rPr>
                        <a:t>XXXX</a:t>
                      </a:r>
                      <a:br>
                        <a:rPr lang="en-GB" sz="1800" u="sng" kern="1200" dirty="0">
                          <a:solidFill>
                            <a:srgbClr val="000000"/>
                          </a:solidFill>
                          <a:effectLst/>
                          <a:highlight>
                            <a:srgbClr val="000000"/>
                          </a:highlight>
                          <a:latin typeface="+mn-lt"/>
                          <a:ea typeface="+mn-ea"/>
                          <a:cs typeface="+mn-cs"/>
                        </a:rPr>
                      </a:br>
                      <a:r>
                        <a:rPr lang="en-GB" sz="1800" u="sng" kern="1200" dirty="0" err="1">
                          <a:solidFill>
                            <a:srgbClr val="000000"/>
                          </a:solidFill>
                          <a:effectLst/>
                          <a:highlight>
                            <a:srgbClr val="000000"/>
                          </a:highlight>
                          <a:latin typeface="+mn-lt"/>
                          <a:ea typeface="+mn-ea"/>
                          <a:cs typeface="+mn-cs"/>
                        </a:rPr>
                        <a:t>XXXX</a:t>
                      </a:r>
                      <a:endParaRPr lang="en-GB" sz="1800" dirty="0">
                        <a:effectLst/>
                        <a:highlight>
                          <a:srgbClr val="000000"/>
                        </a:highlight>
                        <a:latin typeface="+mn-lt"/>
                        <a:ea typeface="Calibri" panose="020F0502020204030204" pitchFamily="34" charset="0"/>
                        <a:cs typeface="Times New Roman" panose="02020603050405020304" pitchFamily="18" charset="0"/>
                      </a:endParaRPr>
                    </a:p>
                  </a:txBody>
                  <a:tcPr marL="68580" marR="68580" marT="0" marB="0"/>
                </a:tc>
                <a:tc>
                  <a:txBody>
                    <a:bodyPr/>
                    <a:lstStyle/>
                    <a:p>
                      <a:pPr algn="r">
                        <a:spcBef>
                          <a:spcPts val="200"/>
                        </a:spcBef>
                        <a:spcAft>
                          <a:spcPts val="200"/>
                        </a:spcAft>
                      </a:pPr>
                      <a:r>
                        <a:rPr lang="en-GB" sz="1800" u="sng" kern="1200" dirty="0">
                          <a:solidFill>
                            <a:srgbClr val="000000"/>
                          </a:solidFill>
                          <a:effectLst/>
                          <a:highlight>
                            <a:srgbClr val="000000"/>
                          </a:highlight>
                          <a:latin typeface="+mn-lt"/>
                          <a:ea typeface="+mn-ea"/>
                          <a:cs typeface="+mn-cs"/>
                        </a:rPr>
                        <a:t>XXXX</a:t>
                      </a:r>
                      <a:endParaRPr lang="en-GB" sz="1800" dirty="0">
                        <a:effectLst/>
                        <a:highlight>
                          <a:srgbClr val="000000"/>
                        </a:highlight>
                        <a:latin typeface="+mn-lt"/>
                        <a:ea typeface="Calibri" panose="020F0502020204030204" pitchFamily="34" charset="0"/>
                        <a:cs typeface="Times New Roman" panose="02020603050405020304" pitchFamily="18" charset="0"/>
                      </a:endParaRPr>
                    </a:p>
                  </a:txBody>
                  <a:tcPr marL="68580" marR="68580" marT="0" marB="0"/>
                </a:tc>
                <a:tc>
                  <a:txBody>
                    <a:bodyPr/>
                    <a:lstStyle/>
                    <a:p>
                      <a:pPr algn="r">
                        <a:spcBef>
                          <a:spcPts val="200"/>
                        </a:spcBef>
                        <a:spcAft>
                          <a:spcPts val="200"/>
                        </a:spcAft>
                      </a:pPr>
                      <a:r>
                        <a:rPr lang="en-GB" sz="1800" u="sng" kern="1200" dirty="0">
                          <a:solidFill>
                            <a:srgbClr val="000000"/>
                          </a:solidFill>
                          <a:effectLst/>
                          <a:highlight>
                            <a:srgbClr val="000000"/>
                          </a:highlight>
                          <a:latin typeface="+mn-lt"/>
                          <a:ea typeface="+mn-ea"/>
                          <a:cs typeface="+mn-cs"/>
                        </a:rPr>
                        <a:t>XXXX</a:t>
                      </a:r>
                      <a:br>
                        <a:rPr lang="en-GB" sz="1800" u="sng" kern="1200" dirty="0">
                          <a:solidFill>
                            <a:srgbClr val="000000"/>
                          </a:solidFill>
                          <a:effectLst/>
                          <a:highlight>
                            <a:srgbClr val="000000"/>
                          </a:highlight>
                          <a:latin typeface="+mn-lt"/>
                          <a:ea typeface="+mn-ea"/>
                          <a:cs typeface="+mn-cs"/>
                        </a:rPr>
                      </a:br>
                      <a:r>
                        <a:rPr lang="en-GB" sz="1800" u="sng" kern="1200" dirty="0" err="1">
                          <a:solidFill>
                            <a:srgbClr val="000000"/>
                          </a:solidFill>
                          <a:effectLst/>
                          <a:highlight>
                            <a:srgbClr val="000000"/>
                          </a:highlight>
                          <a:latin typeface="+mn-lt"/>
                          <a:ea typeface="+mn-ea"/>
                          <a:cs typeface="+mn-cs"/>
                        </a:rPr>
                        <a:t>XXXX</a:t>
                      </a:r>
                      <a:endParaRPr lang="en-GB" sz="1800" dirty="0">
                        <a:effectLst/>
                        <a:highlight>
                          <a:srgbClr val="000000"/>
                        </a:highlight>
                        <a:latin typeface="+mn-lt"/>
                        <a:ea typeface="Calibri" panose="020F0502020204030204" pitchFamily="34" charset="0"/>
                        <a:cs typeface="Times New Roman" panose="02020603050405020304" pitchFamily="18" charset="0"/>
                      </a:endParaRPr>
                    </a:p>
                  </a:txBody>
                  <a:tcPr marL="68580" marR="68580" marT="0" marB="0"/>
                </a:tc>
                <a:tc>
                  <a:txBody>
                    <a:bodyPr/>
                    <a:lstStyle/>
                    <a:p>
                      <a:pPr algn="r">
                        <a:spcBef>
                          <a:spcPts val="200"/>
                        </a:spcBef>
                        <a:spcAft>
                          <a:spcPts val="200"/>
                        </a:spcAft>
                      </a:pPr>
                      <a:r>
                        <a:rPr lang="en-GB" sz="1800" u="sng" kern="1200" dirty="0">
                          <a:solidFill>
                            <a:srgbClr val="000000"/>
                          </a:solidFill>
                          <a:effectLst/>
                          <a:highlight>
                            <a:srgbClr val="000000"/>
                          </a:highlight>
                          <a:latin typeface="+mn-lt"/>
                          <a:ea typeface="+mn-ea"/>
                          <a:cs typeface="+mn-cs"/>
                        </a:rPr>
                        <a:t>XXXX</a:t>
                      </a:r>
                      <a:endParaRPr lang="en-GB" sz="1800" dirty="0">
                        <a:effectLst/>
                        <a:highlight>
                          <a:srgbClr val="000000"/>
                        </a:highligh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23408011"/>
                  </a:ext>
                </a:extLst>
              </a:tr>
            </a:tbl>
          </a:graphicData>
        </a:graphic>
      </p:graphicFrame>
      <p:sp>
        <p:nvSpPr>
          <p:cNvPr id="4" name="Rectangle 3">
            <a:extLst>
              <a:ext uri="{FF2B5EF4-FFF2-40B4-BE49-F238E27FC236}">
                <a16:creationId xmlns:a16="http://schemas.microsoft.com/office/drawing/2014/main" id="{59DEF07D-0873-4AED-85C8-40B39A3FF65C}"/>
              </a:ext>
            </a:extLst>
          </p:cNvPr>
          <p:cNvSpPr/>
          <p:nvPr/>
        </p:nvSpPr>
        <p:spPr>
          <a:xfrm>
            <a:off x="268223" y="6959452"/>
            <a:ext cx="9838303" cy="523220"/>
          </a:xfrm>
          <a:prstGeom prst="rect">
            <a:avLst/>
          </a:prstGeom>
          <a:solidFill>
            <a:schemeClr val="bg1"/>
          </a:solidFill>
          <a:ln w="28575">
            <a:solidFill>
              <a:schemeClr val="accent1"/>
            </a:solidFill>
          </a:ln>
        </p:spPr>
        <p:txBody>
          <a:bodyPr wrap="square">
            <a:spAutoFit/>
          </a:bodyPr>
          <a:lstStyle/>
          <a:p>
            <a:pPr marL="0" marR="0" lvl="0" indent="0" defTabSz="1043056" rtl="0" eaLnBrk="1" fontAlgn="auto" latinLnBrk="0" hangingPunct="1">
              <a:lnSpc>
                <a:spcPct val="100000"/>
              </a:lnSpc>
              <a:spcBef>
                <a:spcPts val="0"/>
              </a:spcBef>
              <a:spcAft>
                <a:spcPts val="0"/>
              </a:spcAft>
              <a:buClrTx/>
              <a:buSzTx/>
              <a:buFontTx/>
              <a:buNone/>
              <a:tabLst/>
              <a:defRPr/>
            </a:pPr>
            <a:r>
              <a:rPr kumimoji="0" lang="en-GB" sz="1400" i="1" u="none" strike="noStrike" kern="1200" cap="none" spc="0" normalizeH="0" baseline="0" noProof="0" dirty="0">
                <a:ln>
                  <a:noFill/>
                </a:ln>
                <a:effectLst/>
                <a:uLnTx/>
                <a:uFillTx/>
                <a:latin typeface="Arial" panose="020B0604020202020204"/>
                <a:ea typeface="+mn-ea"/>
                <a:cs typeface="+mn-cs"/>
              </a:rPr>
              <a:t>* </a:t>
            </a:r>
            <a:r>
              <a:rPr kumimoji="0" lang="en-GB" sz="1400" i="1" u="none" kern="1200" cap="none" spc="0" normalizeH="0" baseline="0" noProof="0" dirty="0">
                <a:ln>
                  <a:noFill/>
                </a:ln>
                <a:effectLst/>
                <a:uLnTx/>
                <a:uFillTx/>
                <a:latin typeface="Arial" panose="020B0604020202020204"/>
                <a:ea typeface="+mn-ea"/>
                <a:cs typeface="+mn-cs"/>
              </a:rPr>
              <a:t>P values</a:t>
            </a:r>
            <a:r>
              <a:rPr lang="en-GB" sz="1400" i="1" dirty="0">
                <a:effectLst/>
                <a:latin typeface="Calibri" panose="020F0502020204030204" pitchFamily="34" charset="0"/>
                <a:ea typeface="SimSun" panose="02010600030101010101" pitchFamily="2" charset="-122"/>
              </a:rPr>
              <a:t> based on Wilcoxon rank sum test comparing active with placebo</a:t>
            </a:r>
            <a:r>
              <a:rPr kumimoji="0" lang="en-GB" sz="1400" i="1" u="none" kern="1200" cap="none" spc="0" normalizeH="0" baseline="0" noProof="0" dirty="0">
                <a:ln>
                  <a:noFill/>
                </a:ln>
                <a:effectLst/>
                <a:uLnTx/>
                <a:uFillTx/>
                <a:latin typeface="Arial" panose="020B0604020202020204"/>
                <a:ea typeface="+mn-ea"/>
                <a:cs typeface="+mn-cs"/>
              </a:rPr>
              <a:t> </a:t>
            </a:r>
            <a:r>
              <a:rPr kumimoji="0" lang="en-GB" sz="1400" i="1" u="none" strike="noStrike" kern="1200" cap="none" spc="0" normalizeH="0" baseline="0" noProof="0" dirty="0">
                <a:ln>
                  <a:noFill/>
                </a:ln>
                <a:effectLst/>
                <a:uLnTx/>
                <a:uFillTx/>
                <a:latin typeface="Arial" panose="020B0604020202020204"/>
                <a:ea typeface="+mn-ea"/>
                <a:cs typeface="+mn-cs"/>
              </a:rPr>
              <a:t>Abbreviations: SD – standard </a:t>
            </a:r>
            <a:r>
              <a:rPr lang="en-GB" sz="1400" i="1" dirty="0">
                <a:latin typeface="Arial" panose="020B0604020202020204"/>
              </a:rPr>
              <a:t>deviation. </a:t>
            </a:r>
            <a:r>
              <a:rPr kumimoji="0" lang="en-GB" sz="1400" i="1" u="none" strike="noStrike" kern="1200" cap="none" spc="0" normalizeH="0" baseline="0" noProof="0" dirty="0">
                <a:ln>
                  <a:noFill/>
                </a:ln>
                <a:effectLst/>
                <a:uLnTx/>
                <a:uFillTx/>
                <a:latin typeface="Arial" panose="020B0604020202020204"/>
                <a:ea typeface="+mn-ea"/>
                <a:cs typeface="+mn-cs"/>
              </a:rPr>
              <a:t>Source: table 11, company submission</a:t>
            </a:r>
          </a:p>
        </p:txBody>
      </p:sp>
    </p:spTree>
    <p:extLst>
      <p:ext uri="{BB962C8B-B14F-4D97-AF65-F5344CB8AC3E}">
        <p14:creationId xmlns:p14="http://schemas.microsoft.com/office/powerpoint/2010/main" val="7948105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9F9C7-5464-45E0-ACBC-DD280E4193A1}"/>
              </a:ext>
            </a:extLst>
          </p:cNvPr>
          <p:cNvSpPr>
            <a:spLocks noGrp="1"/>
          </p:cNvSpPr>
          <p:nvPr>
            <p:ph type="title"/>
          </p:nvPr>
        </p:nvSpPr>
        <p:spPr>
          <a:xfrm>
            <a:off x="262248" y="132657"/>
            <a:ext cx="9915532" cy="879714"/>
          </a:xfrm>
        </p:spPr>
        <p:txBody>
          <a:bodyPr/>
          <a:lstStyle/>
          <a:p>
            <a:pPr>
              <a:lnSpc>
                <a:spcPct val="100000"/>
              </a:lnSpc>
            </a:pPr>
            <a:r>
              <a:rPr lang="en-GB" sz="3200" dirty="0"/>
              <a:t>Company presents case series </a:t>
            </a:r>
            <a:br>
              <a:rPr lang="en-GB" sz="3200" dirty="0"/>
            </a:br>
            <a:r>
              <a:rPr lang="en-GB" sz="2400" b="0" i="1" dirty="0"/>
              <a:t>To support fenfluramine’s treatment in adults; small studies</a:t>
            </a:r>
            <a:br>
              <a:rPr lang="en-GB" sz="2400" b="0" i="1" dirty="0"/>
            </a:br>
            <a:r>
              <a:rPr lang="en-GB" sz="2400" b="0" i="1" dirty="0"/>
              <a:t>Uncontrolled; cannot rule out regression to mean </a:t>
            </a:r>
            <a:endParaRPr lang="en-GB" sz="3200" dirty="0"/>
          </a:p>
        </p:txBody>
      </p:sp>
      <p:sp>
        <p:nvSpPr>
          <p:cNvPr id="3" name="Slide Number Placeholder 2">
            <a:extLst>
              <a:ext uri="{FF2B5EF4-FFF2-40B4-BE49-F238E27FC236}">
                <a16:creationId xmlns:a16="http://schemas.microsoft.com/office/drawing/2014/main" id="{2D69B0C5-D878-4458-9AA9-367ADAA02770}"/>
              </a:ext>
            </a:extLst>
          </p:cNvPr>
          <p:cNvSpPr>
            <a:spLocks noGrp="1"/>
          </p:cNvSpPr>
          <p:nvPr>
            <p:ph type="sldNum" sz="quarter" idx="12"/>
          </p:nvPr>
        </p:nvSpPr>
        <p:spPr/>
        <p:txBody>
          <a:bodyPr/>
          <a:lstStyle/>
          <a:p>
            <a:fld id="{DDBE135E-2566-4748-853C-8A3B78F0FB00}" type="slidenum">
              <a:rPr lang="en-GB" smtClean="0"/>
              <a:t>16</a:t>
            </a:fld>
            <a:endParaRPr lang="en-GB" dirty="0"/>
          </a:p>
        </p:txBody>
      </p:sp>
      <p:sp>
        <p:nvSpPr>
          <p:cNvPr id="4" name="Content Placeholder 3">
            <a:extLst>
              <a:ext uri="{FF2B5EF4-FFF2-40B4-BE49-F238E27FC236}">
                <a16:creationId xmlns:a16="http://schemas.microsoft.com/office/drawing/2014/main" id="{61C6F5CA-DCD7-4EFD-8BB8-6EC82E5265A5}"/>
              </a:ext>
            </a:extLst>
          </p:cNvPr>
          <p:cNvSpPr>
            <a:spLocks noGrp="1"/>
          </p:cNvSpPr>
          <p:nvPr>
            <p:ph sz="quarter" idx="10"/>
          </p:nvPr>
        </p:nvSpPr>
        <p:spPr>
          <a:xfrm>
            <a:off x="511809" y="1528997"/>
            <a:ext cx="9753419" cy="5401284"/>
          </a:xfrm>
        </p:spPr>
        <p:txBody>
          <a:bodyPr/>
          <a:lstStyle/>
          <a:p>
            <a:pPr>
              <a:spcBef>
                <a:spcPts val="300"/>
              </a:spcBef>
            </a:pPr>
            <a:r>
              <a:rPr lang="en-GB" sz="2000" dirty="0"/>
              <a:t>Doses ranges around 0.2–0.7 mg/kg/day + concomitant </a:t>
            </a:r>
            <a:r>
              <a:rPr lang="en-GB" sz="2000" dirty="0">
                <a:effectLst/>
                <a:ea typeface="Times New Roman" panose="02020603050405020304" pitchFamily="18" charset="0"/>
              </a:rPr>
              <a:t>anti-</a:t>
            </a:r>
            <a:r>
              <a:rPr lang="en-GB" sz="2000" dirty="0">
                <a:ea typeface="Times New Roman" panose="02020603050405020304" pitchFamily="18" charset="0"/>
              </a:rPr>
              <a:t>epileptic drugs</a:t>
            </a:r>
            <a:r>
              <a:rPr lang="en-GB" sz="2000" dirty="0"/>
              <a:t>.</a:t>
            </a:r>
          </a:p>
          <a:p>
            <a:pPr marL="4763" indent="0">
              <a:spcBef>
                <a:spcPts val="300"/>
              </a:spcBef>
              <a:buNone/>
            </a:pPr>
            <a:r>
              <a:rPr lang="en-GB" sz="2000" dirty="0"/>
              <a:t>1.</a:t>
            </a:r>
            <a:r>
              <a:rPr lang="en-GB" sz="2000" b="1" dirty="0"/>
              <a:t> n=9 prospective age 1.2 to 29.8 years</a:t>
            </a:r>
          </a:p>
          <a:p>
            <a:pPr lvl="1">
              <a:spcBef>
                <a:spcPts val="300"/>
              </a:spcBef>
            </a:pPr>
            <a:r>
              <a:rPr lang="en-GB" sz="2000" dirty="0"/>
              <a:t>median 1.5 years treatment duration while continuing </a:t>
            </a:r>
            <a:r>
              <a:rPr lang="en-GB" sz="2000" dirty="0">
                <a:effectLst/>
                <a:ea typeface="Times New Roman" panose="02020603050405020304" pitchFamily="18" charset="0"/>
              </a:rPr>
              <a:t>anti-</a:t>
            </a:r>
            <a:r>
              <a:rPr lang="en-GB" sz="2000" dirty="0">
                <a:ea typeface="Times New Roman" panose="02020603050405020304" pitchFamily="18" charset="0"/>
              </a:rPr>
              <a:t>epileptic drugs</a:t>
            </a:r>
            <a:r>
              <a:rPr lang="en-GB" sz="2000" dirty="0"/>
              <a:t> </a:t>
            </a:r>
          </a:p>
          <a:p>
            <a:pPr lvl="1">
              <a:spcBef>
                <a:spcPts val="300"/>
              </a:spcBef>
            </a:pPr>
            <a:r>
              <a:rPr lang="en-GB" sz="2000" dirty="0"/>
              <a:t>reduction in median major motor seizures both convulsive and non-convulsive seizures</a:t>
            </a:r>
          </a:p>
          <a:p>
            <a:pPr>
              <a:spcBef>
                <a:spcPts val="300"/>
              </a:spcBef>
            </a:pPr>
            <a:endParaRPr lang="en-GB" sz="2000" dirty="0"/>
          </a:p>
          <a:p>
            <a:pPr>
              <a:spcBef>
                <a:spcPts val="300"/>
              </a:spcBef>
            </a:pPr>
            <a:endParaRPr lang="en-GB" sz="2000" dirty="0"/>
          </a:p>
          <a:p>
            <a:pPr>
              <a:spcBef>
                <a:spcPts val="300"/>
              </a:spcBef>
            </a:pPr>
            <a:endParaRPr lang="en-GB" sz="2000" dirty="0"/>
          </a:p>
          <a:p>
            <a:pPr marL="4763" indent="0">
              <a:spcBef>
                <a:spcPts val="300"/>
              </a:spcBef>
              <a:buNone/>
            </a:pPr>
            <a:endParaRPr lang="en-GB" sz="2000" dirty="0"/>
          </a:p>
          <a:p>
            <a:pPr marL="4763" indent="0">
              <a:spcBef>
                <a:spcPts val="300"/>
              </a:spcBef>
              <a:buNone/>
            </a:pPr>
            <a:endParaRPr lang="en-GB" sz="2000" dirty="0"/>
          </a:p>
          <a:p>
            <a:pPr marL="4763" indent="0">
              <a:spcBef>
                <a:spcPts val="300"/>
              </a:spcBef>
              <a:buNone/>
            </a:pPr>
            <a:r>
              <a:rPr lang="en-GB" sz="2000" dirty="0"/>
              <a:t>2. </a:t>
            </a:r>
            <a:r>
              <a:rPr lang="en-GB" sz="2000" b="1" dirty="0"/>
              <a:t>n=12 retrospective age 3 to 35 years</a:t>
            </a:r>
          </a:p>
          <a:p>
            <a:pPr lvl="1">
              <a:spcBef>
                <a:spcPts val="300"/>
              </a:spcBef>
            </a:pPr>
            <a:r>
              <a:rPr lang="en-GB" sz="2000" dirty="0"/>
              <a:t>11 year and 4 months</a:t>
            </a:r>
            <a:r>
              <a:rPr lang="en-GB" sz="2000" i="1" dirty="0"/>
              <a:t> mean </a:t>
            </a:r>
            <a:r>
              <a:rPr lang="en-GB" sz="2000" dirty="0"/>
              <a:t>follow-up (range: 1-22 years); all had concurrent valproate, 9 had triple combination therapy</a:t>
            </a:r>
          </a:p>
          <a:p>
            <a:pPr lvl="1">
              <a:spcBef>
                <a:spcPts val="300"/>
              </a:spcBef>
            </a:pPr>
            <a:r>
              <a:rPr lang="en-GB" sz="2000" b="1" dirty="0"/>
              <a:t>7 of 10 seizure-free for at least 1 year at last visit</a:t>
            </a:r>
            <a:r>
              <a:rPr lang="en-GB" sz="2000" dirty="0"/>
              <a:t> (of those still on treatment)</a:t>
            </a:r>
          </a:p>
        </p:txBody>
      </p:sp>
      <p:graphicFrame>
        <p:nvGraphicFramePr>
          <p:cNvPr id="7" name="Table 6">
            <a:extLst>
              <a:ext uri="{FF2B5EF4-FFF2-40B4-BE49-F238E27FC236}">
                <a16:creationId xmlns:a16="http://schemas.microsoft.com/office/drawing/2014/main" id="{284C512F-1653-4875-B9F2-C08F2E883FDA}"/>
              </a:ext>
            </a:extLst>
          </p:cNvPr>
          <p:cNvGraphicFramePr>
            <a:graphicFrameLocks noGrp="1"/>
          </p:cNvGraphicFramePr>
          <p:nvPr>
            <p:extLst>
              <p:ext uri="{D42A27DB-BD31-4B8C-83A1-F6EECF244321}">
                <p14:modId xmlns:p14="http://schemas.microsoft.com/office/powerpoint/2010/main" val="1772279658"/>
              </p:ext>
            </p:extLst>
          </p:nvPr>
        </p:nvGraphicFramePr>
        <p:xfrm>
          <a:off x="1024647" y="3319329"/>
          <a:ext cx="9240581" cy="1280973"/>
        </p:xfrm>
        <a:graphic>
          <a:graphicData uri="http://schemas.openxmlformats.org/drawingml/2006/table">
            <a:tbl>
              <a:tblPr firstRow="1" firstCol="1" bandRow="1">
                <a:tableStyleId>{00A15C55-8517-42AA-B614-E9B94910E393}</a:tableStyleId>
              </a:tblPr>
              <a:tblGrid>
                <a:gridCol w="2717222">
                  <a:extLst>
                    <a:ext uri="{9D8B030D-6E8A-4147-A177-3AD203B41FA5}">
                      <a16:colId xmlns:a16="http://schemas.microsoft.com/office/drawing/2014/main" val="20000"/>
                    </a:ext>
                  </a:extLst>
                </a:gridCol>
                <a:gridCol w="1402438">
                  <a:extLst>
                    <a:ext uri="{9D8B030D-6E8A-4147-A177-3AD203B41FA5}">
                      <a16:colId xmlns:a16="http://schemas.microsoft.com/office/drawing/2014/main" val="20001"/>
                    </a:ext>
                  </a:extLst>
                </a:gridCol>
                <a:gridCol w="1265394">
                  <a:extLst>
                    <a:ext uri="{9D8B030D-6E8A-4147-A177-3AD203B41FA5}">
                      <a16:colId xmlns:a16="http://schemas.microsoft.com/office/drawing/2014/main" val="20002"/>
                    </a:ext>
                  </a:extLst>
                </a:gridCol>
                <a:gridCol w="1357543">
                  <a:extLst>
                    <a:ext uri="{9D8B030D-6E8A-4147-A177-3AD203B41FA5}">
                      <a16:colId xmlns:a16="http://schemas.microsoft.com/office/drawing/2014/main" val="20003"/>
                    </a:ext>
                  </a:extLst>
                </a:gridCol>
                <a:gridCol w="1248939">
                  <a:extLst>
                    <a:ext uri="{9D8B030D-6E8A-4147-A177-3AD203B41FA5}">
                      <a16:colId xmlns:a16="http://schemas.microsoft.com/office/drawing/2014/main" val="4261165882"/>
                    </a:ext>
                  </a:extLst>
                </a:gridCol>
                <a:gridCol w="1249045">
                  <a:extLst>
                    <a:ext uri="{9D8B030D-6E8A-4147-A177-3AD203B41FA5}">
                      <a16:colId xmlns:a16="http://schemas.microsoft.com/office/drawing/2014/main" val="2999325032"/>
                    </a:ext>
                  </a:extLst>
                </a:gridCol>
              </a:tblGrid>
              <a:tr h="640893">
                <a:tc>
                  <a:txBody>
                    <a:bodyPr/>
                    <a:lstStyle/>
                    <a:p>
                      <a:pPr>
                        <a:spcAft>
                          <a:spcPts val="0"/>
                        </a:spcAft>
                      </a:pPr>
                      <a:endParaRPr lang="en-GB" sz="1800" b="0" dirty="0">
                        <a:effectLst/>
                        <a:latin typeface="Arial" panose="020B0604020202020204" pitchFamily="34" charset="0"/>
                        <a:ea typeface="Times New Roman" panose="02020603050405020304" pitchFamily="18" charset="0"/>
                        <a:cs typeface="Times New Roman" panose="02020603050405020304" pitchFamily="18" charset="0"/>
                      </a:endParaRPr>
                    </a:p>
                  </a:txBody>
                  <a:tcPr/>
                </a:tc>
                <a:tc>
                  <a:txBody>
                    <a:bodyPr/>
                    <a:lstStyle/>
                    <a:p>
                      <a:pPr algn="r">
                        <a:spcAft>
                          <a:spcPts val="0"/>
                        </a:spcAft>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Baseline</a:t>
                      </a:r>
                    </a:p>
                  </a:txBody>
                  <a:tcPr anchor="ctr"/>
                </a:tc>
                <a:tc>
                  <a:txBody>
                    <a:bodyPr/>
                    <a:lstStyle/>
                    <a:p>
                      <a:pPr algn="r">
                        <a:spcAft>
                          <a:spcPts val="0"/>
                        </a:spcAft>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3 months</a:t>
                      </a:r>
                    </a:p>
                  </a:txBody>
                  <a:tcPr anchor="ctr"/>
                </a:tc>
                <a:tc>
                  <a:txBody>
                    <a:bodyPr/>
                    <a:lstStyle/>
                    <a:p>
                      <a:pPr algn="r">
                        <a:spcAft>
                          <a:spcPts val="0"/>
                        </a:spcAft>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6 months</a:t>
                      </a:r>
                    </a:p>
                  </a:txBody>
                  <a:tcPr anchor="ctr"/>
                </a:tc>
                <a:tc>
                  <a:txBody>
                    <a:bodyPr/>
                    <a:lstStyle/>
                    <a:p>
                      <a:pPr algn="r">
                        <a:spcAft>
                          <a:spcPts val="0"/>
                        </a:spcAft>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9 months</a:t>
                      </a:r>
                    </a:p>
                  </a:txBody>
                  <a:tcPr anchor="ctr"/>
                </a:tc>
                <a:tc>
                  <a:txBody>
                    <a:bodyPr/>
                    <a:lstStyle/>
                    <a:p>
                      <a:pPr algn="r">
                        <a:spcAft>
                          <a:spcPts val="0"/>
                        </a:spcAft>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1 year</a:t>
                      </a:r>
                    </a:p>
                  </a:txBody>
                  <a:tcPr anchor="ctr"/>
                </a:tc>
                <a:extLst>
                  <a:ext uri="{0D108BD9-81ED-4DB2-BD59-A6C34878D82A}">
                    <a16:rowId xmlns:a16="http://schemas.microsoft.com/office/drawing/2014/main" val="10000"/>
                  </a:ext>
                </a:extLst>
              </a:tr>
              <a:tr h="338385">
                <a:tc>
                  <a:txBody>
                    <a:bodyPr/>
                    <a:lstStyle/>
                    <a:p>
                      <a:pPr>
                        <a:spcAft>
                          <a:spcPts val="0"/>
                        </a:spcAft>
                      </a:pPr>
                      <a:r>
                        <a:rPr lang="en-GB" sz="1800" b="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Median major motor seizures per month</a:t>
                      </a:r>
                    </a:p>
                  </a:txBody>
                  <a:tcPr/>
                </a:tc>
                <a:tc>
                  <a:txBody>
                    <a:bodyPr/>
                    <a:lstStyle/>
                    <a:p>
                      <a:pPr algn="r">
                        <a:spcAft>
                          <a:spcPts val="0"/>
                        </a:spcAft>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15.0</a:t>
                      </a:r>
                    </a:p>
                  </a:txBody>
                  <a:tcPr anchor="ctr"/>
                </a:tc>
                <a:tc>
                  <a:txBody>
                    <a:bodyPr/>
                    <a:lstStyle/>
                    <a:p>
                      <a:pPr algn="r">
                        <a:spcAft>
                          <a:spcPts val="0"/>
                        </a:spcAft>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2.0</a:t>
                      </a:r>
                    </a:p>
                  </a:txBody>
                  <a:tcPr anchor="ctr"/>
                </a:tc>
                <a:tc>
                  <a:txBody>
                    <a:bodyPr/>
                    <a:lstStyle/>
                    <a:p>
                      <a:pPr algn="r">
                        <a:spcAft>
                          <a:spcPts val="0"/>
                        </a:spcAft>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1.1</a:t>
                      </a:r>
                    </a:p>
                  </a:txBody>
                  <a:tcPr anchor="ctr"/>
                </a:tc>
                <a:tc>
                  <a:txBody>
                    <a:bodyPr/>
                    <a:lstStyle/>
                    <a:p>
                      <a:pPr algn="r">
                        <a:spcAft>
                          <a:spcPts val="0"/>
                        </a:spcAft>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1.1</a:t>
                      </a:r>
                    </a:p>
                  </a:txBody>
                  <a:tcPr anchor="ctr"/>
                </a:tc>
                <a:tc>
                  <a:txBody>
                    <a:bodyPr/>
                    <a:lstStyle/>
                    <a:p>
                      <a:pPr algn="r">
                        <a:spcAft>
                          <a:spcPts val="0"/>
                        </a:spcAft>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1.6</a:t>
                      </a:r>
                    </a:p>
                  </a:txBody>
                  <a:tcPr anchor="ctr"/>
                </a:tc>
                <a:extLst>
                  <a:ext uri="{0D108BD9-81ED-4DB2-BD59-A6C34878D82A}">
                    <a16:rowId xmlns:a16="http://schemas.microsoft.com/office/drawing/2014/main" val="10002"/>
                  </a:ext>
                </a:extLst>
              </a:tr>
            </a:tbl>
          </a:graphicData>
        </a:graphic>
      </p:graphicFrame>
      <p:sp>
        <p:nvSpPr>
          <p:cNvPr id="6" name="Content Placeholder 3">
            <a:extLst>
              <a:ext uri="{FF2B5EF4-FFF2-40B4-BE49-F238E27FC236}">
                <a16:creationId xmlns:a16="http://schemas.microsoft.com/office/drawing/2014/main" id="{6C4E375E-9E06-EC47-9973-86399F27697A}"/>
              </a:ext>
            </a:extLst>
          </p:cNvPr>
          <p:cNvSpPr txBox="1">
            <a:spLocks/>
          </p:cNvSpPr>
          <p:nvPr/>
        </p:nvSpPr>
        <p:spPr>
          <a:xfrm>
            <a:off x="425671" y="6390634"/>
            <a:ext cx="9501919" cy="511316"/>
          </a:xfrm>
          <a:prstGeom prst="rect">
            <a:avLst/>
          </a:prstGeom>
          <a:solidFill>
            <a:schemeClr val="accent2">
              <a:lumMod val="20000"/>
              <a:lumOff val="80000"/>
            </a:schemeClr>
          </a:solidFill>
          <a:ln w="28575">
            <a:solidFill>
              <a:schemeClr val="accent1"/>
            </a:solidFill>
          </a:ln>
        </p:spPr>
        <p:txBody>
          <a:bodyPr vert="horz" lIns="72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spcBef>
                <a:spcPts val="300"/>
              </a:spcBef>
              <a:buNone/>
            </a:pPr>
            <a:r>
              <a:rPr lang="en-GB" altLang="en-US" sz="2000" i="1" dirty="0">
                <a:latin typeface="Arial" panose="020B0604020202020204" pitchFamily="34" charset="0"/>
                <a:cs typeface="Arial" panose="020B0604020202020204" pitchFamily="34" charset="0"/>
              </a:rPr>
              <a:t>⦿</a:t>
            </a:r>
            <a:r>
              <a:rPr lang="en-GB" altLang="en-US" sz="2000" i="1" dirty="0"/>
              <a:t> Do these data provide evidence of effectiveness? </a:t>
            </a:r>
            <a:endParaRPr lang="en-GB" sz="2000" dirty="0"/>
          </a:p>
          <a:p>
            <a:pPr marL="4763" indent="0">
              <a:spcBef>
                <a:spcPts val="300"/>
              </a:spcBef>
              <a:buNone/>
            </a:pPr>
            <a:endParaRPr lang="en-GB" altLang="en-US" sz="2000" b="1" i="1" dirty="0">
              <a:latin typeface="Arial" panose="020B0604020202020204" pitchFamily="34" charset="0"/>
              <a:cs typeface="Arial" panose="020B0604020202020204" pitchFamily="34" charset="0"/>
            </a:endParaRPr>
          </a:p>
          <a:p>
            <a:pPr marL="4763" indent="0">
              <a:buNone/>
            </a:pPr>
            <a:endParaRPr lang="en-GB" sz="2000" b="1" dirty="0">
              <a:solidFill>
                <a:srgbClr val="FF0000"/>
              </a:solidFill>
            </a:endParaRPr>
          </a:p>
        </p:txBody>
      </p:sp>
    </p:spTree>
    <p:extLst>
      <p:ext uri="{BB962C8B-B14F-4D97-AF65-F5344CB8AC3E}">
        <p14:creationId xmlns:p14="http://schemas.microsoft.com/office/powerpoint/2010/main" val="28228179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C3CEC-1E91-445E-B4AF-60A34BEAB55E}"/>
              </a:ext>
            </a:extLst>
          </p:cNvPr>
          <p:cNvSpPr>
            <a:spLocks noGrp="1"/>
          </p:cNvSpPr>
          <p:nvPr>
            <p:ph type="title"/>
          </p:nvPr>
        </p:nvSpPr>
        <p:spPr>
          <a:xfrm>
            <a:off x="215700" y="314561"/>
            <a:ext cx="10299354" cy="765501"/>
          </a:xfrm>
        </p:spPr>
        <p:txBody>
          <a:bodyPr/>
          <a:lstStyle/>
          <a:p>
            <a:pPr>
              <a:lnSpc>
                <a:spcPct val="100000"/>
              </a:lnSpc>
              <a:spcBef>
                <a:spcPts val="300"/>
              </a:spcBef>
            </a:pPr>
            <a:r>
              <a:rPr lang="en-GB" sz="3200" dirty="0"/>
              <a:t>Comparing fenfluramine to cannabidiol + clobazam</a:t>
            </a:r>
            <a:br>
              <a:rPr lang="en-GB" dirty="0"/>
            </a:br>
            <a:r>
              <a:rPr lang="en-GB" sz="2400" b="0" i="1" dirty="0"/>
              <a:t>No direct trials so company did indirect comparison network meta-analysis</a:t>
            </a:r>
            <a:endParaRPr lang="en-GB" sz="2400" b="0" i="1" dirty="0">
              <a:solidFill>
                <a:srgbClr val="FF0000"/>
              </a:solidFill>
            </a:endParaRPr>
          </a:p>
        </p:txBody>
      </p:sp>
      <p:sp>
        <p:nvSpPr>
          <p:cNvPr id="3" name="Slide Number Placeholder 2">
            <a:extLst>
              <a:ext uri="{FF2B5EF4-FFF2-40B4-BE49-F238E27FC236}">
                <a16:creationId xmlns:a16="http://schemas.microsoft.com/office/drawing/2014/main" id="{189D4EE3-13C0-42F6-A564-52ABE94621AA}"/>
              </a:ext>
            </a:extLst>
          </p:cNvPr>
          <p:cNvSpPr>
            <a:spLocks noGrp="1"/>
          </p:cNvSpPr>
          <p:nvPr>
            <p:ph type="sldNum" sz="quarter" idx="12"/>
          </p:nvPr>
        </p:nvSpPr>
        <p:spPr/>
        <p:txBody>
          <a:bodyPr/>
          <a:lstStyle/>
          <a:p>
            <a:fld id="{DDBE135E-2566-4748-853C-8A3B78F0FB00}" type="slidenum">
              <a:rPr lang="en-GB" smtClean="0"/>
              <a:t>17</a:t>
            </a:fld>
            <a:endParaRPr lang="en-GB" dirty="0"/>
          </a:p>
        </p:txBody>
      </p:sp>
      <p:pic>
        <p:nvPicPr>
          <p:cNvPr id="5" name="Content Placeholder 4">
            <a:extLst>
              <a:ext uri="{FF2B5EF4-FFF2-40B4-BE49-F238E27FC236}">
                <a16:creationId xmlns:a16="http://schemas.microsoft.com/office/drawing/2014/main" id="{C48EA23F-CD10-4533-AF8A-762CE4E8AB91}"/>
              </a:ext>
            </a:extLst>
          </p:cNvPr>
          <p:cNvPicPr>
            <a:picLocks noGrp="1"/>
          </p:cNvPicPr>
          <p:nvPr>
            <p:ph sz="quarter" idx="10"/>
          </p:nvPr>
        </p:nvPicPr>
        <p:blipFill rotWithShape="1">
          <a:blip r:embed="rId3">
            <a:extLst>
              <a:ext uri="{28A0092B-C50C-407E-A947-70E740481C1C}">
                <a14:useLocalDpi xmlns:a14="http://schemas.microsoft.com/office/drawing/2010/main" val="0"/>
              </a:ext>
            </a:extLst>
          </a:blip>
          <a:stretch/>
        </p:blipFill>
        <p:spPr bwMode="auto">
          <a:xfrm>
            <a:off x="215700" y="1568653"/>
            <a:ext cx="5017135" cy="3983118"/>
          </a:xfrm>
          <a:prstGeom prst="rect">
            <a:avLst/>
          </a:prstGeom>
          <a:noFill/>
          <a:ln>
            <a:noFill/>
          </a:ln>
          <a:extLst>
            <a:ext uri="{53640926-AAD7-44D8-BBD7-CCE9431645EC}">
              <a14:shadowObscured xmlns:a14="http://schemas.microsoft.com/office/drawing/2010/main"/>
            </a:ext>
          </a:extLst>
        </p:spPr>
      </p:pic>
      <p:sp>
        <p:nvSpPr>
          <p:cNvPr id="4" name="Content Placeholder 3">
            <a:extLst>
              <a:ext uri="{FF2B5EF4-FFF2-40B4-BE49-F238E27FC236}">
                <a16:creationId xmlns:a16="http://schemas.microsoft.com/office/drawing/2014/main" id="{0CADD384-4E55-CA45-9967-46C277F41512}"/>
              </a:ext>
            </a:extLst>
          </p:cNvPr>
          <p:cNvSpPr>
            <a:spLocks noGrp="1"/>
          </p:cNvSpPr>
          <p:nvPr>
            <p:ph sz="quarter" idx="11"/>
          </p:nvPr>
        </p:nvSpPr>
        <p:spPr>
          <a:xfrm>
            <a:off x="5062105" y="1476858"/>
            <a:ext cx="5246551" cy="4019146"/>
          </a:xfrm>
        </p:spPr>
        <p:txBody>
          <a:bodyPr/>
          <a:lstStyle/>
          <a:p>
            <a:pPr>
              <a:spcBef>
                <a:spcPts val="600"/>
              </a:spcBef>
            </a:pPr>
            <a:endParaRPr lang="en-GB" sz="2000" dirty="0"/>
          </a:p>
          <a:p>
            <a:pPr marL="342900" indent="-342900">
              <a:spcBef>
                <a:spcPts val="600"/>
              </a:spcBef>
              <a:buFont typeface="Arial" panose="020B0604020202020204" pitchFamily="34" charset="0"/>
              <a:buChar char="•"/>
            </a:pPr>
            <a:r>
              <a:rPr lang="en-GB" sz="2000" dirty="0"/>
              <a:t>Bayesian network meta-analysis</a:t>
            </a:r>
          </a:p>
          <a:p>
            <a:pPr marL="342900" indent="-342900">
              <a:spcBef>
                <a:spcPts val="600"/>
              </a:spcBef>
              <a:buFont typeface="Arial" panose="020B0604020202020204" pitchFamily="34" charset="0"/>
              <a:buChar char="•"/>
            </a:pPr>
            <a:r>
              <a:rPr lang="en-GB" sz="2000" dirty="0"/>
              <a:t>Fixed-effects model</a:t>
            </a:r>
          </a:p>
          <a:p>
            <a:pPr marL="342900" indent="-342900">
              <a:spcBef>
                <a:spcPts val="600"/>
              </a:spcBef>
              <a:buFont typeface="Arial" panose="020B0604020202020204" pitchFamily="34" charset="0"/>
              <a:buChar char="•"/>
            </a:pPr>
            <a:r>
              <a:rPr lang="en-GB" sz="2000" dirty="0"/>
              <a:t>Compared doses within drug</a:t>
            </a:r>
          </a:p>
          <a:p>
            <a:pPr marL="342900" indent="-342900">
              <a:spcBef>
                <a:spcPts val="600"/>
              </a:spcBef>
              <a:buFont typeface="Arial" panose="020B0604020202020204" pitchFamily="34" charset="0"/>
              <a:buChar char="•"/>
            </a:pPr>
            <a:r>
              <a:rPr lang="en-GB" sz="2000" dirty="0"/>
              <a:t>Based on 4 trials:</a:t>
            </a:r>
          </a:p>
          <a:p>
            <a:pPr lvl="1">
              <a:spcBef>
                <a:spcPts val="600"/>
              </a:spcBef>
            </a:pPr>
            <a:r>
              <a:rPr lang="en-GB" sz="2000" b="1" dirty="0"/>
              <a:t>Fenfluramine</a:t>
            </a:r>
            <a:r>
              <a:rPr lang="en-GB" sz="2000" dirty="0"/>
              <a:t>: study 1 and study 1504</a:t>
            </a:r>
          </a:p>
          <a:p>
            <a:pPr lvl="1">
              <a:spcBef>
                <a:spcPts val="600"/>
              </a:spcBef>
            </a:pPr>
            <a:r>
              <a:rPr lang="en-GB" sz="2000" b="1" dirty="0"/>
              <a:t>Cannabidiol</a:t>
            </a:r>
            <a:r>
              <a:rPr lang="en-GB" sz="2000" dirty="0"/>
              <a:t>: subgroup with clobazam</a:t>
            </a:r>
          </a:p>
          <a:p>
            <a:pPr marL="628650" lvl="2" indent="0">
              <a:spcBef>
                <a:spcPts val="600"/>
              </a:spcBef>
              <a:buNone/>
            </a:pPr>
            <a:r>
              <a:rPr lang="en-GB" sz="2000" dirty="0"/>
              <a:t>1.  GWPCARE*1 part B: 20 mg/kg vs placebo </a:t>
            </a:r>
          </a:p>
          <a:p>
            <a:pPr marL="628650" lvl="2" indent="0">
              <a:spcBef>
                <a:spcPts val="600"/>
              </a:spcBef>
              <a:buNone/>
            </a:pPr>
            <a:r>
              <a:rPr lang="en-GB" sz="2000" dirty="0"/>
              <a:t>2. GWPCARE*2: 10 or 20 mg/kg vs placebo </a:t>
            </a:r>
          </a:p>
          <a:p>
            <a:pPr marL="347663" lvl="1" indent="-342900">
              <a:spcBef>
                <a:spcPts val="600"/>
              </a:spcBef>
              <a:buFont typeface="Arial" panose="020B0604020202020204" pitchFamily="34" charset="0"/>
              <a:buChar char="•"/>
            </a:pPr>
            <a:r>
              <a:rPr lang="en-GB" sz="2000" b="1" dirty="0"/>
              <a:t>Outcome</a:t>
            </a:r>
            <a:r>
              <a:rPr lang="en-GB" sz="2000" dirty="0"/>
              <a:t>: % change from baseline in convulsive seizure frequency per 28 days</a:t>
            </a:r>
          </a:p>
          <a:p>
            <a:endParaRPr lang="en-US" dirty="0"/>
          </a:p>
        </p:txBody>
      </p:sp>
      <p:sp>
        <p:nvSpPr>
          <p:cNvPr id="6" name="Rectangle 5">
            <a:extLst>
              <a:ext uri="{FF2B5EF4-FFF2-40B4-BE49-F238E27FC236}">
                <a16:creationId xmlns:a16="http://schemas.microsoft.com/office/drawing/2014/main" id="{B582BBCE-2468-456C-A838-7FC8CE4D7F74}"/>
              </a:ext>
            </a:extLst>
          </p:cNvPr>
          <p:cNvSpPr/>
          <p:nvPr/>
        </p:nvSpPr>
        <p:spPr>
          <a:xfrm>
            <a:off x="290901" y="5734469"/>
            <a:ext cx="3529259" cy="307777"/>
          </a:xfrm>
          <a:prstGeom prst="rect">
            <a:avLst/>
          </a:prstGeom>
          <a:ln w="28575">
            <a:solidFill>
              <a:schemeClr val="accent1"/>
            </a:solidFill>
          </a:ln>
        </p:spPr>
        <p:txBody>
          <a:bodyPr wrap="square">
            <a:spAutoFit/>
          </a:bodyPr>
          <a:lstStyle/>
          <a:p>
            <a:pPr marL="0" marR="0" lvl="0" indent="0" defTabSz="1043056" rtl="0" eaLnBrk="1" fontAlgn="auto" latinLnBrk="0" hangingPunct="1">
              <a:lnSpc>
                <a:spcPct val="100000"/>
              </a:lnSpc>
              <a:spcBef>
                <a:spcPts val="0"/>
              </a:spcBef>
              <a:spcAft>
                <a:spcPts val="0"/>
              </a:spcAft>
              <a:buClrTx/>
              <a:buSzTx/>
              <a:buFontTx/>
              <a:buNone/>
              <a:tabLst/>
              <a:defRPr/>
            </a:pPr>
            <a:r>
              <a:rPr kumimoji="0" lang="en-GB" sz="1400" i="1" u="none" strike="noStrike" kern="1200" cap="none" spc="0" normalizeH="0" baseline="0" noProof="0" dirty="0">
                <a:ln>
                  <a:noFill/>
                </a:ln>
                <a:solidFill>
                  <a:srgbClr val="393938"/>
                </a:solidFill>
                <a:effectLst/>
                <a:uLnTx/>
                <a:uFillTx/>
                <a:latin typeface="Arial" panose="020B0604020202020204"/>
                <a:ea typeface="+mn-ea"/>
                <a:cs typeface="+mn-cs"/>
              </a:rPr>
              <a:t>Source: figure 17, company submission</a:t>
            </a:r>
          </a:p>
        </p:txBody>
      </p:sp>
      <p:sp>
        <p:nvSpPr>
          <p:cNvPr id="8" name="TextBox 7">
            <a:extLst>
              <a:ext uri="{FF2B5EF4-FFF2-40B4-BE49-F238E27FC236}">
                <a16:creationId xmlns:a16="http://schemas.microsoft.com/office/drawing/2014/main" id="{CD4881C9-1F9C-48DA-B07C-A6D22CCE9135}"/>
              </a:ext>
            </a:extLst>
          </p:cNvPr>
          <p:cNvSpPr txBox="1"/>
          <p:nvPr/>
        </p:nvSpPr>
        <p:spPr>
          <a:xfrm>
            <a:off x="290901" y="6533485"/>
            <a:ext cx="10172484" cy="1077218"/>
          </a:xfrm>
          <a:prstGeom prst="rect">
            <a:avLst/>
          </a:prstGeom>
          <a:noFill/>
        </p:spPr>
        <p:txBody>
          <a:bodyPr wrap="square">
            <a:spAutoFit/>
          </a:bodyPr>
          <a:lstStyle/>
          <a:p>
            <a:r>
              <a:rPr lang="en-GB" sz="1600" i="1" dirty="0">
                <a:effectLst/>
                <a:ea typeface="Calibri" panose="020F0502020204030204" pitchFamily="34" charset="0"/>
              </a:rPr>
              <a:t>Abbreviations: CBD10 = cannabidiol 10 mg/kg/day with clobazam; CBD20 = cannabidiol 20 mg/kg/day with clobazam; FFA0_2 = fenfluramine 0.2 mg/kg/day; FFA0_4 = fenfluramine 0.4 mg/kg/day; FFA0_7 = fenfluramine 0.7 mg/kg/day; * </a:t>
            </a:r>
            <a:r>
              <a:rPr lang="en-GB" sz="1600" i="1" dirty="0">
                <a:ea typeface="Calibri" panose="020F0502020204030204" pitchFamily="34" charset="0"/>
              </a:rPr>
              <a:t>pivotal trial of cannabidiol, compared with placebo</a:t>
            </a:r>
          </a:p>
          <a:p>
            <a:r>
              <a:rPr lang="en-GB" sz="1600" i="1" dirty="0">
                <a:effectLst/>
                <a:ea typeface="Calibri" panose="020F0502020204030204" pitchFamily="34" charset="0"/>
              </a:rPr>
              <a:t> </a:t>
            </a:r>
          </a:p>
        </p:txBody>
      </p:sp>
    </p:spTree>
    <p:extLst>
      <p:ext uri="{BB962C8B-B14F-4D97-AF65-F5344CB8AC3E}">
        <p14:creationId xmlns:p14="http://schemas.microsoft.com/office/powerpoint/2010/main" val="56631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C3CEC-1E91-445E-B4AF-60A34BEAB55E}"/>
              </a:ext>
            </a:extLst>
          </p:cNvPr>
          <p:cNvSpPr>
            <a:spLocks noGrp="1"/>
          </p:cNvSpPr>
          <p:nvPr>
            <p:ph type="title"/>
          </p:nvPr>
        </p:nvSpPr>
        <p:spPr>
          <a:xfrm>
            <a:off x="437320" y="336006"/>
            <a:ext cx="9740459" cy="1044220"/>
          </a:xfrm>
        </p:spPr>
        <p:txBody>
          <a:bodyPr/>
          <a:lstStyle/>
          <a:p>
            <a:pPr>
              <a:lnSpc>
                <a:spcPct val="100000"/>
              </a:lnSpc>
            </a:pPr>
            <a:r>
              <a:rPr lang="en-GB" dirty="0"/>
              <a:t>Network meta-analysis: </a:t>
            </a:r>
            <a:r>
              <a:rPr lang="en-GB" sz="2800" dirty="0"/>
              <a:t>% change in convulsive seizure frequency from baseline vs. placebo</a:t>
            </a:r>
            <a:br>
              <a:rPr lang="en-GB" dirty="0"/>
            </a:br>
            <a:r>
              <a:rPr lang="en-GB" sz="2400" b="0" i="1" dirty="0"/>
              <a:t>Both fenfluramine and cannabidiol superior to placebo, fenfluramine 0.4 and 0.7 mg/kg/day having the greatest reduction, but no difference between fenfluramine and cannabidiol </a:t>
            </a:r>
            <a:endParaRPr lang="en-GB" sz="2600" b="0" i="1" strike="sngStrike" dirty="0"/>
          </a:p>
        </p:txBody>
      </p:sp>
      <p:sp>
        <p:nvSpPr>
          <p:cNvPr id="3" name="Slide Number Placeholder 2">
            <a:extLst>
              <a:ext uri="{FF2B5EF4-FFF2-40B4-BE49-F238E27FC236}">
                <a16:creationId xmlns:a16="http://schemas.microsoft.com/office/drawing/2014/main" id="{189D4EE3-13C0-42F6-A564-52ABE94621AA}"/>
              </a:ext>
            </a:extLst>
          </p:cNvPr>
          <p:cNvSpPr>
            <a:spLocks noGrp="1"/>
          </p:cNvSpPr>
          <p:nvPr>
            <p:ph type="sldNum" sz="quarter" idx="12"/>
          </p:nvPr>
        </p:nvSpPr>
        <p:spPr/>
        <p:txBody>
          <a:bodyPr/>
          <a:lstStyle/>
          <a:p>
            <a:fld id="{DDBE135E-2566-4748-853C-8A3B78F0FB00}" type="slidenum">
              <a:rPr lang="en-GB" smtClean="0"/>
              <a:t>18</a:t>
            </a:fld>
            <a:endParaRPr lang="en-GB" dirty="0"/>
          </a:p>
        </p:txBody>
      </p:sp>
      <p:graphicFrame>
        <p:nvGraphicFramePr>
          <p:cNvPr id="10" name="Content Placeholder 9">
            <a:extLst>
              <a:ext uri="{FF2B5EF4-FFF2-40B4-BE49-F238E27FC236}">
                <a16:creationId xmlns:a16="http://schemas.microsoft.com/office/drawing/2014/main" id="{8F8FDDD8-B075-4719-B93E-3C1A0AD6AE5D}"/>
              </a:ext>
            </a:extLst>
          </p:cNvPr>
          <p:cNvGraphicFramePr>
            <a:graphicFrameLocks noGrp="1"/>
          </p:cNvGraphicFramePr>
          <p:nvPr>
            <p:ph sz="quarter" idx="10"/>
            <p:extLst>
              <p:ext uri="{D42A27DB-BD31-4B8C-83A1-F6EECF244321}">
                <p14:modId xmlns:p14="http://schemas.microsoft.com/office/powerpoint/2010/main" val="1196794457"/>
              </p:ext>
            </p:extLst>
          </p:nvPr>
        </p:nvGraphicFramePr>
        <p:xfrm>
          <a:off x="363905" y="2515654"/>
          <a:ext cx="9640716" cy="2947399"/>
        </p:xfrm>
        <a:graphic>
          <a:graphicData uri="http://schemas.openxmlformats.org/drawingml/2006/table">
            <a:tbl>
              <a:tblPr firstRow="1">
                <a:tableStyleId>{F5AB1C69-6EDB-4FF4-983F-18BD219EF322}</a:tableStyleId>
              </a:tblPr>
              <a:tblGrid>
                <a:gridCol w="3025033">
                  <a:extLst>
                    <a:ext uri="{9D8B030D-6E8A-4147-A177-3AD203B41FA5}">
                      <a16:colId xmlns:a16="http://schemas.microsoft.com/office/drawing/2014/main" val="3701713367"/>
                    </a:ext>
                  </a:extLst>
                </a:gridCol>
                <a:gridCol w="5346711">
                  <a:extLst>
                    <a:ext uri="{9D8B030D-6E8A-4147-A177-3AD203B41FA5}">
                      <a16:colId xmlns:a16="http://schemas.microsoft.com/office/drawing/2014/main" val="3335577802"/>
                    </a:ext>
                  </a:extLst>
                </a:gridCol>
                <a:gridCol w="1268972">
                  <a:extLst>
                    <a:ext uri="{9D8B030D-6E8A-4147-A177-3AD203B41FA5}">
                      <a16:colId xmlns:a16="http://schemas.microsoft.com/office/drawing/2014/main" val="3606243899"/>
                    </a:ext>
                  </a:extLst>
                </a:gridCol>
              </a:tblGrid>
              <a:tr h="929999">
                <a:tc>
                  <a:txBody>
                    <a:bodyPr/>
                    <a:lstStyle/>
                    <a:p>
                      <a:pPr algn="ctr">
                        <a:lnSpc>
                          <a:spcPct val="115000"/>
                        </a:lnSpc>
                        <a:spcBef>
                          <a:spcPts val="200"/>
                        </a:spcBef>
                        <a:spcAft>
                          <a:spcPts val="200"/>
                        </a:spcAft>
                      </a:pPr>
                      <a:r>
                        <a:rPr lang="en-GB" sz="2000" b="0" dirty="0">
                          <a:effectLst/>
                        </a:rPr>
                        <a:t>Treatment</a:t>
                      </a:r>
                      <a:endParaRPr lang="en-GB" sz="20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0"/>
                </a:tc>
                <a:tc>
                  <a:txBody>
                    <a:bodyPr/>
                    <a:lstStyle/>
                    <a:p>
                      <a:pPr algn="ctr">
                        <a:lnSpc>
                          <a:spcPct val="115000"/>
                        </a:lnSpc>
                        <a:spcBef>
                          <a:spcPts val="200"/>
                        </a:spcBef>
                        <a:spcAft>
                          <a:spcPts val="200"/>
                        </a:spcAft>
                      </a:pPr>
                      <a:r>
                        <a:rPr lang="en-GB" sz="2000" b="0" dirty="0">
                          <a:effectLst/>
                        </a:rPr>
                        <a:t>Mean (95% credible interval) </a:t>
                      </a:r>
                      <a:br>
                        <a:rPr lang="en-GB" sz="2000" b="0" dirty="0">
                          <a:effectLst/>
                        </a:rPr>
                      </a:br>
                      <a:r>
                        <a:rPr lang="en-GB" sz="2000" b="0" dirty="0">
                          <a:effectLst/>
                        </a:rPr>
                        <a:t>% change from </a:t>
                      </a:r>
                      <a:r>
                        <a:rPr lang="en-GB" sz="2000" b="0" dirty="0">
                          <a:solidFill>
                            <a:schemeClr val="bg1"/>
                          </a:solidFill>
                          <a:effectLst/>
                        </a:rPr>
                        <a:t>baseline </a:t>
                      </a:r>
                      <a:r>
                        <a:rPr lang="en-GB" sz="2000" b="0" dirty="0">
                          <a:effectLst/>
                        </a:rPr>
                        <a:t>in convulsive seizure frequency vs placebo</a:t>
                      </a:r>
                      <a:endParaRPr lang="en-GB" sz="20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0" anchor="ctr"/>
                </a:tc>
                <a:tc>
                  <a:txBody>
                    <a:bodyPr/>
                    <a:lstStyle/>
                    <a:p>
                      <a:pPr algn="ctr">
                        <a:lnSpc>
                          <a:spcPct val="115000"/>
                        </a:lnSpc>
                        <a:spcBef>
                          <a:spcPts val="200"/>
                        </a:spcBef>
                        <a:spcAft>
                          <a:spcPts val="200"/>
                        </a:spcAft>
                      </a:pPr>
                      <a:r>
                        <a:rPr lang="en-GB" sz="2000" b="0" dirty="0">
                          <a:effectLst/>
                          <a:latin typeface="+mn-lt"/>
                          <a:ea typeface="Calibri" panose="020F0502020204030204" pitchFamily="34" charset="0"/>
                          <a:cs typeface="Times New Roman" panose="02020603050405020304" pitchFamily="18" charset="0"/>
                        </a:rPr>
                        <a:t>Company uses in model</a:t>
                      </a:r>
                    </a:p>
                  </a:txBody>
                  <a:tcPr marL="9525" marR="9525" marT="9525" marB="0" anchor="ctr"/>
                </a:tc>
                <a:extLst>
                  <a:ext uri="{0D108BD9-81ED-4DB2-BD59-A6C34878D82A}">
                    <a16:rowId xmlns:a16="http://schemas.microsoft.com/office/drawing/2014/main" val="614600039"/>
                  </a:ext>
                </a:extLst>
              </a:tr>
              <a:tr h="365626">
                <a:tc>
                  <a:txBody>
                    <a:bodyPr/>
                    <a:lstStyle/>
                    <a:p>
                      <a:pPr>
                        <a:lnSpc>
                          <a:spcPct val="115000"/>
                        </a:lnSpc>
                        <a:spcBef>
                          <a:spcPts val="200"/>
                        </a:spcBef>
                        <a:spcAft>
                          <a:spcPts val="200"/>
                        </a:spcAft>
                      </a:pPr>
                      <a:r>
                        <a:rPr lang="en-GB" sz="1800" dirty="0">
                          <a:effectLst/>
                        </a:rPr>
                        <a:t>Cannabidiol 10 mg/kg/day</a:t>
                      </a:r>
                      <a:endParaRPr lang="en-GB"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0" anchor="ctr"/>
                </a:tc>
                <a:tc>
                  <a:txBody>
                    <a:bodyPr/>
                    <a:lstStyle/>
                    <a:p>
                      <a:pPr algn="ctr">
                        <a:lnSpc>
                          <a:spcPct val="115000"/>
                        </a:lnSpc>
                        <a:spcBef>
                          <a:spcPts val="200"/>
                        </a:spcBef>
                        <a:spcAft>
                          <a:spcPts val="200"/>
                        </a:spcAft>
                      </a:pPr>
                      <a:r>
                        <a:rPr lang="en-GB" sz="2000" u="sng" kern="1200" dirty="0">
                          <a:solidFill>
                            <a:srgbClr val="000000"/>
                          </a:solidFill>
                          <a:effectLst/>
                          <a:highlight>
                            <a:srgbClr val="000000"/>
                          </a:highlight>
                          <a:latin typeface="+mn-lt"/>
                          <a:ea typeface="+mn-ea"/>
                          <a:cs typeface="+mn-cs"/>
                        </a:rPr>
                        <a:t>XXXX</a:t>
                      </a:r>
                      <a:endParaRPr lang="en-GB" sz="2000" dirty="0">
                        <a:effectLst/>
                        <a:highlight>
                          <a:srgbClr val="000000"/>
                        </a:highlight>
                        <a:latin typeface="+mn-lt"/>
                        <a:ea typeface="Calibri" panose="020F0502020204030204" pitchFamily="34" charset="0"/>
                        <a:cs typeface="Times New Roman" panose="02020603050405020304" pitchFamily="18" charset="0"/>
                      </a:endParaRPr>
                    </a:p>
                  </a:txBody>
                  <a:tcPr marL="9525" marR="9525" marT="9525" marB="0" anchor="ctr"/>
                </a:tc>
                <a:tc>
                  <a:txBody>
                    <a:bodyPr/>
                    <a:lstStyle/>
                    <a:p>
                      <a:pPr algn="ctr">
                        <a:spcBef>
                          <a:spcPts val="200"/>
                        </a:spcBef>
                        <a:spcAft>
                          <a:spcPts val="200"/>
                        </a:spcAft>
                      </a:pPr>
                      <a:r>
                        <a:rPr lang="en-GB" sz="2400" dirty="0">
                          <a:effectLst/>
                          <a:latin typeface="+mn-lt"/>
                          <a:ea typeface="Calibri" panose="020F0502020204030204" pitchFamily="34" charset="0"/>
                          <a:cs typeface="Times New Roman" panose="02020603050405020304" pitchFamily="18" charset="0"/>
                          <a:sym typeface="Wingdings" panose="05000000000000000000" pitchFamily="2" charset="2"/>
                        </a:rPr>
                        <a:t></a:t>
                      </a:r>
                      <a:endParaRPr lang="en-GB" sz="2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2989114"/>
                  </a:ext>
                </a:extLst>
              </a:tr>
              <a:tr h="365626">
                <a:tc>
                  <a:txBody>
                    <a:bodyPr/>
                    <a:lstStyle/>
                    <a:p>
                      <a:pPr>
                        <a:lnSpc>
                          <a:spcPct val="115000"/>
                        </a:lnSpc>
                        <a:spcBef>
                          <a:spcPts val="200"/>
                        </a:spcBef>
                        <a:spcAft>
                          <a:spcPts val="200"/>
                        </a:spcAft>
                      </a:pPr>
                      <a:r>
                        <a:rPr lang="en-GB" sz="1800" dirty="0">
                          <a:effectLst/>
                        </a:rPr>
                        <a:t>Cannabidiol 20 mg/kg/day</a:t>
                      </a:r>
                      <a:endParaRPr lang="en-GB"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0" anchor="ctr"/>
                </a:tc>
                <a:tc>
                  <a:txBody>
                    <a:bodyPr/>
                    <a:lstStyle/>
                    <a:p>
                      <a:pPr algn="ctr">
                        <a:lnSpc>
                          <a:spcPct val="115000"/>
                        </a:lnSpc>
                        <a:spcBef>
                          <a:spcPts val="200"/>
                        </a:spcBef>
                        <a:spcAft>
                          <a:spcPts val="200"/>
                        </a:spcAft>
                      </a:pPr>
                      <a:r>
                        <a:rPr lang="en-GB" sz="2000" u="sng" kern="1200" dirty="0">
                          <a:solidFill>
                            <a:srgbClr val="000000"/>
                          </a:solidFill>
                          <a:effectLst/>
                          <a:highlight>
                            <a:srgbClr val="000000"/>
                          </a:highlight>
                          <a:latin typeface="+mn-lt"/>
                          <a:ea typeface="+mn-ea"/>
                          <a:cs typeface="+mn-cs"/>
                        </a:rPr>
                        <a:t>XXXX</a:t>
                      </a:r>
                      <a:endParaRPr lang="en-GB" sz="2000" dirty="0">
                        <a:effectLst/>
                        <a:highlight>
                          <a:srgbClr val="000000"/>
                        </a:highlight>
                        <a:latin typeface="+mn-lt"/>
                        <a:ea typeface="Calibri" panose="020F0502020204030204" pitchFamily="34" charset="0"/>
                        <a:cs typeface="Times New Roman" panose="02020603050405020304" pitchFamily="18" charset="0"/>
                      </a:endParaRPr>
                    </a:p>
                  </a:txBody>
                  <a:tcPr marL="9525" marR="9525" marT="9525" marB="0" anchor="ctr"/>
                </a:tc>
                <a:tc>
                  <a:txBody>
                    <a:bodyPr/>
                    <a:lstStyle/>
                    <a:p>
                      <a:pPr algn="ctr">
                        <a:spcBef>
                          <a:spcPts val="200"/>
                        </a:spcBef>
                        <a:spcAft>
                          <a:spcPts val="200"/>
                        </a:spcAft>
                      </a:pPr>
                      <a:r>
                        <a:rPr lang="en-GB" sz="2400" dirty="0">
                          <a:effectLst/>
                          <a:latin typeface="+mn-lt"/>
                          <a:ea typeface="Calibri" panose="020F0502020204030204" pitchFamily="34" charset="0"/>
                          <a:cs typeface="Times New Roman" panose="02020603050405020304" pitchFamily="18" charset="0"/>
                          <a:sym typeface="Wingdings" panose="05000000000000000000" pitchFamily="2" charset="2"/>
                        </a:rPr>
                        <a:t></a:t>
                      </a:r>
                      <a:endParaRPr lang="en-GB" sz="2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63536506"/>
                  </a:ext>
                </a:extLst>
              </a:tr>
              <a:tr h="394318">
                <a:tc>
                  <a:txBody>
                    <a:bodyPr/>
                    <a:lstStyle/>
                    <a:p>
                      <a:pPr>
                        <a:lnSpc>
                          <a:spcPct val="115000"/>
                        </a:lnSpc>
                        <a:spcBef>
                          <a:spcPts val="200"/>
                        </a:spcBef>
                        <a:spcAft>
                          <a:spcPts val="200"/>
                        </a:spcAft>
                      </a:pPr>
                      <a:r>
                        <a:rPr lang="en-GB" sz="1800" dirty="0">
                          <a:effectLst/>
                        </a:rPr>
                        <a:t>Fenfluramine 0.2 mg/kg/day</a:t>
                      </a:r>
                      <a:endParaRPr lang="en-GB"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0" anchor="ctr"/>
                </a:tc>
                <a:tc>
                  <a:txBody>
                    <a:bodyPr/>
                    <a:lstStyle/>
                    <a:p>
                      <a:pPr algn="ctr">
                        <a:lnSpc>
                          <a:spcPct val="115000"/>
                        </a:lnSpc>
                        <a:spcBef>
                          <a:spcPts val="200"/>
                        </a:spcBef>
                        <a:spcAft>
                          <a:spcPts val="200"/>
                        </a:spcAft>
                      </a:pPr>
                      <a:r>
                        <a:rPr lang="en-GB" sz="2000" u="sng" kern="1200" dirty="0">
                          <a:solidFill>
                            <a:srgbClr val="000000"/>
                          </a:solidFill>
                          <a:effectLst/>
                          <a:highlight>
                            <a:srgbClr val="000000"/>
                          </a:highlight>
                          <a:latin typeface="+mn-lt"/>
                          <a:ea typeface="+mn-ea"/>
                          <a:cs typeface="+mn-cs"/>
                        </a:rPr>
                        <a:t>XXXX</a:t>
                      </a:r>
                      <a:endParaRPr lang="en-GB" sz="2000" dirty="0">
                        <a:effectLst/>
                        <a:highlight>
                          <a:srgbClr val="000000"/>
                        </a:highlight>
                        <a:latin typeface="+mn-lt"/>
                        <a:ea typeface="Calibri" panose="020F0502020204030204" pitchFamily="34" charset="0"/>
                        <a:cs typeface="Times New Roman" panose="02020603050405020304" pitchFamily="18" charset="0"/>
                      </a:endParaRPr>
                    </a:p>
                  </a:txBody>
                  <a:tcPr marL="9525" marR="9525" marT="9525" marB="0" anchor="ctr"/>
                </a:tc>
                <a:tc>
                  <a:txBody>
                    <a:bodyPr/>
                    <a:lstStyle/>
                    <a:p>
                      <a:pPr algn="ctr">
                        <a:lnSpc>
                          <a:spcPct val="107000"/>
                        </a:lnSpc>
                        <a:spcAft>
                          <a:spcPts val="800"/>
                        </a:spcAft>
                      </a:pPr>
                      <a:r>
                        <a:rPr lang="en-GB" sz="2400" dirty="0">
                          <a:effectLst/>
                          <a:latin typeface="+mn-lt"/>
                          <a:ea typeface="Calibri" panose="020F0502020204030204" pitchFamily="34" charset="0"/>
                          <a:cs typeface="Times New Roman" panose="02020603050405020304" pitchFamily="18" charset="0"/>
                          <a:sym typeface="Wingdings" panose="05000000000000000000" pitchFamily="2" charset="2"/>
                        </a:rPr>
                        <a:t></a:t>
                      </a:r>
                      <a:endParaRPr lang="en-GB" sz="2400" dirty="0">
                        <a:effectLst/>
                        <a:latin typeface="+mn-lt"/>
                        <a:ea typeface="Calibri" panose="020F050202020403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2543185970"/>
                  </a:ext>
                </a:extLst>
              </a:tr>
              <a:tr h="394318">
                <a:tc>
                  <a:txBody>
                    <a:bodyPr/>
                    <a:lstStyle/>
                    <a:p>
                      <a:pPr>
                        <a:lnSpc>
                          <a:spcPct val="115000"/>
                        </a:lnSpc>
                        <a:spcBef>
                          <a:spcPts val="200"/>
                        </a:spcBef>
                        <a:spcAft>
                          <a:spcPts val="200"/>
                        </a:spcAft>
                      </a:pPr>
                      <a:r>
                        <a:rPr lang="en-GB" sz="1800">
                          <a:effectLst/>
                        </a:rPr>
                        <a:t>Fenfluramine 0.4 mg/kg/day</a:t>
                      </a:r>
                      <a:endParaRPr lang="en-GB"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0" anchor="ctr"/>
                </a:tc>
                <a:tc>
                  <a:txBody>
                    <a:bodyPr/>
                    <a:lstStyle/>
                    <a:p>
                      <a:pPr marL="0" marR="0" lvl="0" indent="0" algn="ctr" defTabSz="1043056" rtl="0" eaLnBrk="1" fontAlgn="auto" latinLnBrk="0" hangingPunct="1">
                        <a:lnSpc>
                          <a:spcPct val="115000"/>
                        </a:lnSpc>
                        <a:spcBef>
                          <a:spcPts val="200"/>
                        </a:spcBef>
                        <a:spcAft>
                          <a:spcPts val="200"/>
                        </a:spcAft>
                        <a:buClrTx/>
                        <a:buSzTx/>
                        <a:buFontTx/>
                        <a:buNone/>
                        <a:tabLst/>
                        <a:defRPr/>
                      </a:pPr>
                      <a:r>
                        <a:rPr kumimoji="0" lang="en-GB" sz="20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kumimoji="0" lang="en-GB" sz="2000" b="0" i="0" u="none" strike="noStrike" kern="1200" cap="none" spc="0" normalizeH="0" baseline="0" noProof="0" dirty="0">
                        <a:ln>
                          <a:noFill/>
                        </a:ln>
                        <a:solidFill>
                          <a:srgbClr val="393938"/>
                        </a:solidFill>
                        <a:effectLst/>
                        <a:highlight>
                          <a:srgbClr val="000000"/>
                        </a:highlight>
                        <a:uLnTx/>
                        <a:uFillTx/>
                        <a:latin typeface="Arial" panose="020B0604020202020204"/>
                        <a:ea typeface="Calibri" panose="020F0502020204030204" pitchFamily="34" charset="0"/>
                        <a:cs typeface="Times New Roman" panose="02020603050405020304" pitchFamily="18" charset="0"/>
                      </a:endParaRPr>
                    </a:p>
                  </a:txBody>
                  <a:tcPr marL="9525" marR="9525" marT="9525" marB="0" anchor="ctr"/>
                </a:tc>
                <a:tc>
                  <a:txBody>
                    <a:bodyPr/>
                    <a:lstStyle/>
                    <a:p>
                      <a:pPr marL="0" marR="0" lvl="0" indent="0" algn="ctr" defTabSz="1043056" rtl="0" eaLnBrk="1" fontAlgn="auto" latinLnBrk="0" hangingPunct="1">
                        <a:lnSpc>
                          <a:spcPct val="115000"/>
                        </a:lnSpc>
                        <a:spcBef>
                          <a:spcPts val="200"/>
                        </a:spcBef>
                        <a:spcAft>
                          <a:spcPts val="200"/>
                        </a:spcAft>
                        <a:buClrTx/>
                        <a:buSzTx/>
                        <a:buFontTx/>
                        <a:buNone/>
                        <a:tabLst/>
                        <a:defRPr/>
                      </a:pPr>
                      <a:r>
                        <a:rPr lang="en-GB" sz="2400" dirty="0">
                          <a:effectLst/>
                          <a:latin typeface="+mn-lt"/>
                          <a:ea typeface="Calibri" panose="020F0502020204030204" pitchFamily="34" charset="0"/>
                          <a:cs typeface="Times New Roman" panose="02020603050405020304" pitchFamily="18" charset="0"/>
                          <a:sym typeface="Wingdings" panose="05000000000000000000" pitchFamily="2" charset="2"/>
                        </a:rPr>
                        <a:t></a:t>
                      </a:r>
                      <a:endParaRPr lang="en-GB" sz="2400" dirty="0">
                        <a:effectLst/>
                        <a:latin typeface="+mn-lt"/>
                        <a:ea typeface="Calibri" panose="020F0502020204030204" pitchFamily="34" charset="0"/>
                        <a:cs typeface="Times New Roman" panose="02020603050405020304" pitchFamily="18" charset="0"/>
                      </a:endParaRPr>
                    </a:p>
                  </a:txBody>
                  <a:tcPr marL="9525" marR="9525" marT="9525" marB="0" anchor="ctr"/>
                </a:tc>
                <a:extLst>
                  <a:ext uri="{0D108BD9-81ED-4DB2-BD59-A6C34878D82A}">
                    <a16:rowId xmlns:a16="http://schemas.microsoft.com/office/drawing/2014/main" val="1558926066"/>
                  </a:ext>
                </a:extLst>
              </a:tr>
              <a:tr h="394318">
                <a:tc>
                  <a:txBody>
                    <a:bodyPr/>
                    <a:lstStyle/>
                    <a:p>
                      <a:pPr>
                        <a:lnSpc>
                          <a:spcPct val="115000"/>
                        </a:lnSpc>
                        <a:spcBef>
                          <a:spcPts val="200"/>
                        </a:spcBef>
                        <a:spcAft>
                          <a:spcPts val="200"/>
                        </a:spcAft>
                      </a:pPr>
                      <a:r>
                        <a:rPr lang="en-GB" sz="1800" dirty="0">
                          <a:effectLst/>
                        </a:rPr>
                        <a:t>Fenfluramine 0.7mg/kg/day</a:t>
                      </a:r>
                      <a:endParaRPr lang="en-GB"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 marR="9525" marT="9525" marB="0" anchor="ctr"/>
                </a:tc>
                <a:tc>
                  <a:txBody>
                    <a:bodyPr/>
                    <a:lstStyle/>
                    <a:p>
                      <a:pPr marL="0" marR="0" lvl="0" indent="0" algn="ctr" defTabSz="1043056" rtl="0" eaLnBrk="1" fontAlgn="auto" latinLnBrk="0" hangingPunct="1">
                        <a:lnSpc>
                          <a:spcPct val="115000"/>
                        </a:lnSpc>
                        <a:spcBef>
                          <a:spcPts val="200"/>
                        </a:spcBef>
                        <a:spcAft>
                          <a:spcPts val="200"/>
                        </a:spcAft>
                        <a:buClrTx/>
                        <a:buSzTx/>
                        <a:buFontTx/>
                        <a:buNone/>
                        <a:tabLst/>
                        <a:defRPr/>
                      </a:pPr>
                      <a:r>
                        <a:rPr kumimoji="0" lang="en-GB" sz="20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a:t>
                      </a:r>
                      <a:endParaRPr kumimoji="0" lang="en-GB" sz="2000" b="0" i="0" u="none" strike="noStrike" kern="1200" cap="none" spc="0" normalizeH="0" baseline="0" noProof="0" dirty="0">
                        <a:ln>
                          <a:noFill/>
                        </a:ln>
                        <a:solidFill>
                          <a:srgbClr val="393938"/>
                        </a:solidFill>
                        <a:effectLst/>
                        <a:highlight>
                          <a:srgbClr val="000000"/>
                        </a:highlight>
                        <a:uLnTx/>
                        <a:uFillTx/>
                        <a:latin typeface="Arial" panose="020B0604020202020204"/>
                        <a:ea typeface="Calibri" panose="020F0502020204030204" pitchFamily="34" charset="0"/>
                        <a:cs typeface="Times New Roman" panose="02020603050405020304" pitchFamily="18" charset="0"/>
                      </a:endParaRPr>
                    </a:p>
                  </a:txBody>
                  <a:tcPr marL="9525" marR="9525" marT="9525" marB="0" anchor="ctr"/>
                </a:tc>
                <a:tc>
                  <a:txBody>
                    <a:bodyPr/>
                    <a:lstStyle/>
                    <a:p>
                      <a:pPr marL="0" marR="0" lvl="0" indent="0" algn="ctr" defTabSz="1043056" rtl="0" eaLnBrk="1" fontAlgn="auto" latinLnBrk="0" hangingPunct="1">
                        <a:lnSpc>
                          <a:spcPct val="115000"/>
                        </a:lnSpc>
                        <a:spcBef>
                          <a:spcPts val="200"/>
                        </a:spcBef>
                        <a:spcAft>
                          <a:spcPts val="200"/>
                        </a:spcAft>
                        <a:buClrTx/>
                        <a:buSzTx/>
                        <a:buFontTx/>
                        <a:buNone/>
                        <a:tabLst/>
                        <a:defRPr/>
                      </a:pPr>
                      <a:r>
                        <a:rPr lang="en-GB" sz="2400" dirty="0">
                          <a:effectLst/>
                          <a:latin typeface="+mn-lt"/>
                          <a:ea typeface="Calibri" panose="020F0502020204030204" pitchFamily="34" charset="0"/>
                          <a:cs typeface="Times New Roman" panose="02020603050405020304" pitchFamily="18" charset="0"/>
                          <a:sym typeface="Wingdings" panose="05000000000000000000" pitchFamily="2" charset="2"/>
                        </a:rPr>
                        <a:t></a:t>
                      </a:r>
                      <a:endParaRPr lang="en-GB" sz="2400" dirty="0">
                        <a:effectLst/>
                        <a:latin typeface="+mn-lt"/>
                        <a:ea typeface="Calibri" panose="020F0502020204030204" pitchFamily="34" charset="0"/>
                        <a:cs typeface="Times New Roman" panose="02020603050405020304" pitchFamily="18" charset="0"/>
                      </a:endParaRPr>
                    </a:p>
                  </a:txBody>
                  <a:tcPr marL="9525" marR="9525" marT="9525" marB="0" anchor="ctr"/>
                </a:tc>
                <a:extLst>
                  <a:ext uri="{0D108BD9-81ED-4DB2-BD59-A6C34878D82A}">
                    <a16:rowId xmlns:a16="http://schemas.microsoft.com/office/drawing/2014/main" val="2924908353"/>
                  </a:ext>
                </a:extLst>
              </a:tr>
            </a:tbl>
          </a:graphicData>
        </a:graphic>
      </p:graphicFrame>
      <p:sp>
        <p:nvSpPr>
          <p:cNvPr id="11" name="Content Placeholder 3">
            <a:extLst>
              <a:ext uri="{FF2B5EF4-FFF2-40B4-BE49-F238E27FC236}">
                <a16:creationId xmlns:a16="http://schemas.microsoft.com/office/drawing/2014/main" id="{1685D0D3-6A7D-4751-B6FE-A6DCA7573CC4}"/>
              </a:ext>
            </a:extLst>
          </p:cNvPr>
          <p:cNvSpPr txBox="1">
            <a:spLocks/>
          </p:cNvSpPr>
          <p:nvPr/>
        </p:nvSpPr>
        <p:spPr>
          <a:xfrm>
            <a:off x="515620" y="6617209"/>
            <a:ext cx="9288682" cy="608048"/>
          </a:xfrm>
          <a:prstGeom prst="rect">
            <a:avLst/>
          </a:prstGeom>
          <a:ln w="38100">
            <a:no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spcBef>
                <a:spcPts val="0"/>
              </a:spcBef>
              <a:buNone/>
            </a:pPr>
            <a:br>
              <a:rPr lang="en-GB" sz="1800" i="1" dirty="0">
                <a:solidFill>
                  <a:srgbClr val="393938"/>
                </a:solidFill>
                <a:latin typeface="Arial" panose="020B0604020202020204"/>
              </a:rPr>
            </a:br>
            <a:r>
              <a:rPr lang="en-GB" sz="1800" i="1" dirty="0">
                <a:solidFill>
                  <a:srgbClr val="393938"/>
                </a:solidFill>
                <a:latin typeface="Arial" panose="020B0604020202020204"/>
              </a:rPr>
              <a:t>Source: table 18, company submission (decimals rounded to nearest integer)</a:t>
            </a:r>
          </a:p>
          <a:p>
            <a:pPr marL="4763" indent="0">
              <a:spcBef>
                <a:spcPts val="0"/>
              </a:spcBef>
              <a:buFont typeface="Arial" panose="020B0604020202020204" pitchFamily="34" charset="0"/>
              <a:buNone/>
            </a:pPr>
            <a:endParaRPr lang="en-GB" sz="1800" dirty="0"/>
          </a:p>
        </p:txBody>
      </p:sp>
      <p:sp>
        <p:nvSpPr>
          <p:cNvPr id="8" name="Content Placeholder 3">
            <a:extLst>
              <a:ext uri="{FF2B5EF4-FFF2-40B4-BE49-F238E27FC236}">
                <a16:creationId xmlns:a16="http://schemas.microsoft.com/office/drawing/2014/main" id="{BF37DDC3-F636-4DA6-AFA5-87ED2472B5F3}"/>
              </a:ext>
            </a:extLst>
          </p:cNvPr>
          <p:cNvSpPr txBox="1">
            <a:spLocks/>
          </p:cNvSpPr>
          <p:nvPr/>
        </p:nvSpPr>
        <p:spPr>
          <a:xfrm>
            <a:off x="564223" y="5605491"/>
            <a:ext cx="9240079" cy="874154"/>
          </a:xfrm>
          <a:prstGeom prst="rect">
            <a:avLst/>
          </a:prstGeom>
          <a:solidFill>
            <a:schemeClr val="accent2">
              <a:lumMod val="20000"/>
              <a:lumOff val="80000"/>
            </a:schemeClr>
          </a:solidFill>
          <a:ln w="28575">
            <a:solidFill>
              <a:schemeClr val="accent1"/>
            </a:solidFill>
          </a:ln>
        </p:spPr>
        <p:txBody>
          <a:bodyPr vert="horz" lIns="72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buNone/>
            </a:pPr>
            <a:r>
              <a:rPr lang="en-GB" sz="2000" i="1" dirty="0"/>
              <a:t>⦿ What does the committee conclude from the company’s indirect comparison of fenfluramine to cannabidiol and clobazam?  What uncertainties remain?  </a:t>
            </a:r>
          </a:p>
          <a:p>
            <a:pPr marL="4763" indent="0">
              <a:buNone/>
            </a:pPr>
            <a:endParaRPr lang="en-GB" sz="2000" i="1" dirty="0"/>
          </a:p>
        </p:txBody>
      </p:sp>
      <p:sp>
        <p:nvSpPr>
          <p:cNvPr id="7" name="Rectangle 6">
            <a:extLst>
              <a:ext uri="{FF2B5EF4-FFF2-40B4-BE49-F238E27FC236}">
                <a16:creationId xmlns:a16="http://schemas.microsoft.com/office/drawing/2014/main" id="{E54943CD-D3E1-44BD-879F-DF21C2D015F5}"/>
              </a:ext>
            </a:extLst>
          </p:cNvPr>
          <p:cNvSpPr/>
          <p:nvPr/>
        </p:nvSpPr>
        <p:spPr>
          <a:xfrm>
            <a:off x="4459824" y="0"/>
            <a:ext cx="1695451" cy="352281"/>
          </a:xfrm>
          <a:prstGeom prst="rect">
            <a:avLst/>
          </a:prstGeom>
          <a:solidFill>
            <a:schemeClr val="bg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t>CONFIDENTIAL</a:t>
            </a:r>
          </a:p>
        </p:txBody>
      </p:sp>
      <p:sp>
        <p:nvSpPr>
          <p:cNvPr id="9" name="TextBox 8">
            <a:extLst>
              <a:ext uri="{FF2B5EF4-FFF2-40B4-BE49-F238E27FC236}">
                <a16:creationId xmlns:a16="http://schemas.microsoft.com/office/drawing/2014/main" id="{57CE4807-9379-4AE4-B800-4C08883A8F6B}"/>
              </a:ext>
            </a:extLst>
          </p:cNvPr>
          <p:cNvSpPr txBox="1"/>
          <p:nvPr/>
        </p:nvSpPr>
        <p:spPr>
          <a:xfrm>
            <a:off x="6543432" y="7238462"/>
            <a:ext cx="3890354" cy="338554"/>
          </a:xfrm>
          <a:prstGeom prst="rect">
            <a:avLst/>
          </a:prstGeom>
          <a:noFill/>
        </p:spPr>
        <p:txBody>
          <a:bodyPr wrap="square">
            <a:spAutoFit/>
          </a:bodyPr>
          <a:lstStyle/>
          <a:p>
            <a:r>
              <a:rPr lang="en-GB" sz="1600" b="1" i="1" dirty="0">
                <a:effectLst/>
                <a:latin typeface="Calibri" panose="020F0502020204030204" pitchFamily="34" charset="0"/>
                <a:ea typeface="Calibri" panose="020F0502020204030204" pitchFamily="34" charset="0"/>
              </a:rPr>
              <a:t>Slide amended/corrected after the meeting</a:t>
            </a:r>
            <a:endParaRPr lang="en-GB" sz="1600" b="1" i="1" dirty="0"/>
          </a:p>
        </p:txBody>
      </p:sp>
    </p:spTree>
    <p:extLst>
      <p:ext uri="{BB962C8B-B14F-4D97-AF65-F5344CB8AC3E}">
        <p14:creationId xmlns:p14="http://schemas.microsoft.com/office/powerpoint/2010/main" val="4939607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C3CEC-1E91-445E-B4AF-60A34BEAB55E}"/>
              </a:ext>
            </a:extLst>
          </p:cNvPr>
          <p:cNvSpPr>
            <a:spLocks noGrp="1"/>
          </p:cNvSpPr>
          <p:nvPr>
            <p:ph type="title"/>
          </p:nvPr>
        </p:nvSpPr>
        <p:spPr>
          <a:xfrm>
            <a:off x="249382" y="453699"/>
            <a:ext cx="9928398" cy="1045317"/>
          </a:xfrm>
        </p:spPr>
        <p:txBody>
          <a:bodyPr/>
          <a:lstStyle/>
          <a:p>
            <a:pPr>
              <a:lnSpc>
                <a:spcPct val="100000"/>
              </a:lnSpc>
            </a:pPr>
            <a:r>
              <a:rPr lang="en-GB" dirty="0"/>
              <a:t>Comparing fenfluramine to </a:t>
            </a:r>
            <a:r>
              <a:rPr lang="en-GB" dirty="0" err="1"/>
              <a:t>stiripentol</a:t>
            </a:r>
            <a:br>
              <a:rPr lang="en-GB" dirty="0"/>
            </a:br>
            <a:r>
              <a:rPr lang="en-GB" sz="2400" b="0" i="1" dirty="0"/>
              <a:t>Company did not include in its base case</a:t>
            </a:r>
            <a:endParaRPr lang="en-GB" sz="2400" b="0" i="1" dirty="0">
              <a:solidFill>
                <a:srgbClr val="FF0000"/>
              </a:solidFill>
            </a:endParaRPr>
          </a:p>
        </p:txBody>
      </p:sp>
      <p:sp>
        <p:nvSpPr>
          <p:cNvPr id="3" name="Slide Number Placeholder 2">
            <a:extLst>
              <a:ext uri="{FF2B5EF4-FFF2-40B4-BE49-F238E27FC236}">
                <a16:creationId xmlns:a16="http://schemas.microsoft.com/office/drawing/2014/main" id="{189D4EE3-13C0-42F6-A564-52ABE94621AA}"/>
              </a:ext>
            </a:extLst>
          </p:cNvPr>
          <p:cNvSpPr>
            <a:spLocks noGrp="1"/>
          </p:cNvSpPr>
          <p:nvPr>
            <p:ph type="sldNum" sz="quarter" idx="12"/>
          </p:nvPr>
        </p:nvSpPr>
        <p:spPr/>
        <p:txBody>
          <a:bodyPr/>
          <a:lstStyle/>
          <a:p>
            <a:fld id="{DDBE135E-2566-4748-853C-8A3B78F0FB00}" type="slidenum">
              <a:rPr lang="en-GB" smtClean="0"/>
              <a:t>19</a:t>
            </a:fld>
            <a:endParaRPr lang="en-GB" dirty="0"/>
          </a:p>
        </p:txBody>
      </p:sp>
      <p:sp>
        <p:nvSpPr>
          <p:cNvPr id="11" name="Content Placeholder 10">
            <a:extLst>
              <a:ext uri="{FF2B5EF4-FFF2-40B4-BE49-F238E27FC236}">
                <a16:creationId xmlns:a16="http://schemas.microsoft.com/office/drawing/2014/main" id="{16121466-8F4B-4940-865E-105A55B5CBC8}"/>
              </a:ext>
            </a:extLst>
          </p:cNvPr>
          <p:cNvSpPr>
            <a:spLocks noGrp="1"/>
          </p:cNvSpPr>
          <p:nvPr>
            <p:ph sz="quarter" idx="10"/>
          </p:nvPr>
        </p:nvSpPr>
        <p:spPr>
          <a:xfrm>
            <a:off x="508000" y="1763845"/>
            <a:ext cx="9669780" cy="3888809"/>
          </a:xfrm>
        </p:spPr>
        <p:txBody>
          <a:bodyPr/>
          <a:lstStyle/>
          <a:p>
            <a:pPr marL="342900">
              <a:lnSpc>
                <a:spcPct val="115000"/>
              </a:lnSpc>
            </a:pPr>
            <a:r>
              <a:rPr lang="en-GB" dirty="0" err="1">
                <a:ea typeface="Times New Roman" panose="02020603050405020304" pitchFamily="18" charset="0"/>
              </a:rPr>
              <a:t>Stiripentol</a:t>
            </a:r>
            <a:r>
              <a:rPr lang="en-GB" dirty="0">
                <a:ea typeface="Times New Roman" panose="02020603050405020304" pitchFamily="18" charset="0"/>
              </a:rPr>
              <a:t> evidence (2 trials) precludes robust indirect treatment comparison</a:t>
            </a:r>
          </a:p>
          <a:p>
            <a:pPr marL="342900">
              <a:lnSpc>
                <a:spcPct val="115000"/>
              </a:lnSpc>
            </a:pPr>
            <a:r>
              <a:rPr lang="en-GB" dirty="0">
                <a:ea typeface="Calibri" panose="020F0502020204030204" pitchFamily="34" charset="0"/>
              </a:rPr>
              <a:t>May not reflect current practice: </a:t>
            </a:r>
            <a:r>
              <a:rPr lang="en-GB" dirty="0">
                <a:ea typeface="Times New Roman" panose="02020603050405020304" pitchFamily="18" charset="0"/>
              </a:rPr>
              <a:t>15 to 20 years old</a:t>
            </a:r>
            <a:endParaRPr lang="en-GB" dirty="0">
              <a:ea typeface="Calibri" panose="020F0502020204030204" pitchFamily="34" charset="0"/>
            </a:endParaRPr>
          </a:p>
          <a:p>
            <a:pPr marL="342900">
              <a:lnSpc>
                <a:spcPct val="115000"/>
              </a:lnSpc>
            </a:pPr>
            <a:r>
              <a:rPr lang="en-GB" dirty="0">
                <a:ea typeface="Calibri" panose="020F0502020204030204" pitchFamily="34" charset="0"/>
              </a:rPr>
              <a:t>Convulsive seizure frequency measured differently than fenfluramine trials: % change after 1</a:t>
            </a:r>
            <a:r>
              <a:rPr lang="en-GB" baseline="30000" dirty="0">
                <a:ea typeface="Calibri" panose="020F0502020204030204" pitchFamily="34" charset="0"/>
              </a:rPr>
              <a:t>st</a:t>
            </a:r>
            <a:r>
              <a:rPr lang="en-GB" dirty="0">
                <a:ea typeface="Calibri" panose="020F0502020204030204" pitchFamily="34" charset="0"/>
              </a:rPr>
              <a:t> + 2</a:t>
            </a:r>
            <a:r>
              <a:rPr lang="en-GB" baseline="30000" dirty="0">
                <a:ea typeface="Calibri" panose="020F0502020204030204" pitchFamily="34" charset="0"/>
              </a:rPr>
              <a:t>nd </a:t>
            </a:r>
            <a:r>
              <a:rPr lang="en-GB" dirty="0">
                <a:ea typeface="Calibri" panose="020F0502020204030204" pitchFamily="34" charset="0"/>
              </a:rPr>
              <a:t> month only</a:t>
            </a:r>
          </a:p>
          <a:p>
            <a:pPr marL="342900">
              <a:lnSpc>
                <a:spcPct val="115000"/>
              </a:lnSpc>
            </a:pPr>
            <a:r>
              <a:rPr lang="en-GB" dirty="0">
                <a:ea typeface="Calibri" panose="020F0502020204030204" pitchFamily="34" charset="0"/>
              </a:rPr>
              <a:t>1 of the trials is only 8 weeks long</a:t>
            </a:r>
          </a:p>
          <a:p>
            <a:pPr marL="342900">
              <a:lnSpc>
                <a:spcPct val="115000"/>
              </a:lnSpc>
            </a:pPr>
            <a:r>
              <a:rPr lang="en-GB" dirty="0">
                <a:ea typeface="Calibri" panose="020F0502020204030204" pitchFamily="34" charset="0"/>
              </a:rPr>
              <a:t>Unclear risk of bias and methods</a:t>
            </a:r>
            <a:endParaRPr lang="en-US" dirty="0"/>
          </a:p>
        </p:txBody>
      </p:sp>
    </p:spTree>
    <p:extLst>
      <p:ext uri="{BB962C8B-B14F-4D97-AF65-F5344CB8AC3E}">
        <p14:creationId xmlns:p14="http://schemas.microsoft.com/office/powerpoint/2010/main" val="4214089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5686" y="82166"/>
            <a:ext cx="9862094" cy="928787"/>
          </a:xfrm>
        </p:spPr>
        <p:txBody>
          <a:bodyPr/>
          <a:lstStyle/>
          <a:p>
            <a:r>
              <a:rPr lang="en-GB" b="1" dirty="0">
                <a:latin typeface="Arial" panose="020B0604020202020204" pitchFamily="34" charset="0"/>
                <a:cs typeface="Arial" panose="020B0604020202020204" pitchFamily="34" charset="0"/>
              </a:rPr>
              <a:t>Preview: key issues for consideration </a:t>
            </a:r>
            <a:br>
              <a:rPr lang="en-GB" b="1" dirty="0">
                <a:latin typeface="Arial" panose="020B0604020202020204" pitchFamily="34" charset="0"/>
                <a:cs typeface="Arial" panose="020B0604020202020204" pitchFamily="34" charset="0"/>
              </a:rPr>
            </a:br>
            <a:endParaRPr lang="en-GB" strike="sngStrike" dirty="0">
              <a:solidFill>
                <a:srgbClr val="FF0000"/>
              </a:solidFill>
            </a:endParaRPr>
          </a:p>
        </p:txBody>
      </p:sp>
      <p:sp>
        <p:nvSpPr>
          <p:cNvPr id="3" name="Slide Number Placeholder 2"/>
          <p:cNvSpPr>
            <a:spLocks noGrp="1"/>
          </p:cNvSpPr>
          <p:nvPr>
            <p:ph type="sldNum" sz="quarter" idx="12"/>
          </p:nvPr>
        </p:nvSpPr>
        <p:spPr/>
        <p:txBody>
          <a:bodyPr/>
          <a:lstStyle/>
          <a:p>
            <a:fld id="{DDBE135E-2566-4748-853C-8A3B78F0FB00}" type="slidenum">
              <a:rPr lang="en-GB" smtClean="0"/>
              <a:t>2</a:t>
            </a:fld>
            <a:endParaRPr lang="en-GB" dirty="0"/>
          </a:p>
        </p:txBody>
      </p:sp>
      <p:sp>
        <p:nvSpPr>
          <p:cNvPr id="4" name="Content Placeholder 3"/>
          <p:cNvSpPr>
            <a:spLocks noGrp="1"/>
          </p:cNvSpPr>
          <p:nvPr>
            <p:ph sz="quarter" idx="10"/>
          </p:nvPr>
        </p:nvSpPr>
        <p:spPr>
          <a:xfrm>
            <a:off x="415653" y="697299"/>
            <a:ext cx="9862094" cy="6232982"/>
          </a:xfrm>
        </p:spPr>
        <p:txBody>
          <a:bodyPr/>
          <a:lstStyle/>
          <a:p>
            <a:pPr marL="4763" indent="0" fontAlgn="t">
              <a:spcBef>
                <a:spcPts val="300"/>
              </a:spcBef>
              <a:buNone/>
            </a:pPr>
            <a:r>
              <a:rPr lang="en-GB" sz="1800" b="1" dirty="0">
                <a:solidFill>
                  <a:schemeClr val="bg2"/>
                </a:solidFill>
              </a:rPr>
              <a:t>Clinical effectiveness: </a:t>
            </a:r>
          </a:p>
          <a:p>
            <a:pPr fontAlgn="t">
              <a:spcBef>
                <a:spcPts val="300"/>
              </a:spcBef>
            </a:pPr>
            <a:r>
              <a:rPr lang="en-GB" sz="1800" dirty="0"/>
              <a:t>Proposed positioning of fenfluramine in the treatment pathway and comparators </a:t>
            </a:r>
          </a:p>
          <a:p>
            <a:pPr lvl="1" fontAlgn="t">
              <a:spcBef>
                <a:spcPts val="300"/>
              </a:spcBef>
            </a:pPr>
            <a:r>
              <a:rPr lang="en-GB" sz="1800" dirty="0"/>
              <a:t>1</a:t>
            </a:r>
            <a:r>
              <a:rPr lang="en-GB" sz="1800" baseline="30000" dirty="0"/>
              <a:t>st</a:t>
            </a:r>
            <a:r>
              <a:rPr lang="en-GB" sz="1800" dirty="0"/>
              <a:t> add on – no evidence</a:t>
            </a:r>
          </a:p>
          <a:p>
            <a:pPr lvl="1" fontAlgn="t">
              <a:spcBef>
                <a:spcPts val="300"/>
              </a:spcBef>
            </a:pPr>
            <a:r>
              <a:rPr lang="en-GB" sz="1800" dirty="0"/>
              <a:t>2</a:t>
            </a:r>
            <a:r>
              <a:rPr lang="en-GB" sz="1800" baseline="30000" dirty="0"/>
              <a:t>nd</a:t>
            </a:r>
            <a:r>
              <a:rPr lang="en-GB" sz="1800" dirty="0"/>
              <a:t> add-on – cannabidiol (with clobazam) as the only comparator but many in scope</a:t>
            </a:r>
          </a:p>
          <a:p>
            <a:pPr fontAlgn="t">
              <a:spcBef>
                <a:spcPts val="300"/>
              </a:spcBef>
            </a:pPr>
            <a:r>
              <a:rPr lang="en-GB" sz="1800" dirty="0"/>
              <a:t>Is </a:t>
            </a:r>
            <a:r>
              <a:rPr lang="en-GB" sz="1800" dirty="0" err="1"/>
              <a:t>s</a:t>
            </a:r>
            <a:r>
              <a:rPr lang="en-GB" sz="1800" dirty="0" err="1">
                <a:solidFill>
                  <a:schemeClr val="dk1"/>
                </a:solidFill>
              </a:rPr>
              <a:t>tiripentol</a:t>
            </a:r>
            <a:r>
              <a:rPr lang="en-GB" sz="1800" dirty="0">
                <a:solidFill>
                  <a:schemeClr val="dk1"/>
                </a:solidFill>
              </a:rPr>
              <a:t> standard care or a comparator?</a:t>
            </a:r>
            <a:endParaRPr lang="en-GB" sz="1800" dirty="0"/>
          </a:p>
          <a:p>
            <a:pPr fontAlgn="t">
              <a:spcBef>
                <a:spcPts val="300"/>
              </a:spcBef>
            </a:pPr>
            <a:r>
              <a:rPr lang="en-GB" sz="1800" dirty="0"/>
              <a:t>Generalisability to adults</a:t>
            </a:r>
          </a:p>
          <a:p>
            <a:pPr fontAlgn="t">
              <a:spcBef>
                <a:spcPts val="300"/>
              </a:spcBef>
            </a:pPr>
            <a:r>
              <a:rPr lang="en-GB" sz="1800" dirty="0"/>
              <a:t>Long-term effects and assuming maintenance of effect over time</a:t>
            </a:r>
          </a:p>
          <a:p>
            <a:pPr fontAlgn="t">
              <a:spcBef>
                <a:spcPts val="300"/>
              </a:spcBef>
            </a:pPr>
            <a:r>
              <a:rPr lang="en-GB" sz="1800" dirty="0"/>
              <a:t>Stopping rule </a:t>
            </a:r>
          </a:p>
          <a:p>
            <a:pPr fontAlgn="t">
              <a:spcBef>
                <a:spcPts val="300"/>
              </a:spcBef>
            </a:pPr>
            <a:r>
              <a:rPr lang="en-GB" sz="1800" dirty="0"/>
              <a:t>Adverse effects</a:t>
            </a:r>
          </a:p>
          <a:p>
            <a:pPr marL="4763" indent="0" fontAlgn="t">
              <a:spcBef>
                <a:spcPts val="300"/>
              </a:spcBef>
              <a:buNone/>
            </a:pPr>
            <a:r>
              <a:rPr lang="en-GB" sz="1800" b="1" dirty="0">
                <a:solidFill>
                  <a:schemeClr val="bg2"/>
                </a:solidFill>
              </a:rPr>
              <a:t>Economic effectiveness: </a:t>
            </a:r>
          </a:p>
          <a:p>
            <a:pPr fontAlgn="t">
              <a:spcBef>
                <a:spcPts val="300"/>
              </a:spcBef>
            </a:pPr>
            <a:r>
              <a:rPr lang="en-GB" sz="1800" dirty="0"/>
              <a:t>Model structure: removing placebo effect; </a:t>
            </a:r>
          </a:p>
          <a:p>
            <a:pPr fontAlgn="t">
              <a:spcBef>
                <a:spcPts val="300"/>
              </a:spcBef>
            </a:pPr>
            <a:r>
              <a:rPr lang="en-GB" sz="1800" dirty="0"/>
              <a:t>Model structure: does not include treatments after stopping fenfluramine</a:t>
            </a:r>
          </a:p>
          <a:p>
            <a:pPr fontAlgn="t">
              <a:spcBef>
                <a:spcPts val="300"/>
              </a:spcBef>
            </a:pPr>
            <a:r>
              <a:rPr lang="en-GB" sz="1800" dirty="0"/>
              <a:t>How to estimate value for seizure-free days</a:t>
            </a:r>
          </a:p>
          <a:p>
            <a:pPr fontAlgn="t">
              <a:spcBef>
                <a:spcPts val="300"/>
              </a:spcBef>
            </a:pPr>
            <a:r>
              <a:rPr lang="en-GB" sz="1800" dirty="0"/>
              <a:t>Non convulsive seizures excluded</a:t>
            </a:r>
          </a:p>
          <a:p>
            <a:pPr fontAlgn="t">
              <a:spcBef>
                <a:spcPts val="300"/>
              </a:spcBef>
            </a:pPr>
            <a:r>
              <a:rPr lang="en-GB" sz="1800" dirty="0"/>
              <a:t>Adverse events and need for monitoring</a:t>
            </a:r>
          </a:p>
          <a:p>
            <a:pPr fontAlgn="t">
              <a:spcBef>
                <a:spcPts val="300"/>
              </a:spcBef>
            </a:pPr>
            <a:r>
              <a:rPr lang="en-GB" sz="1800" dirty="0"/>
              <a:t>Link between convulsive seizure frequency and mortality</a:t>
            </a:r>
          </a:p>
          <a:p>
            <a:pPr fontAlgn="t">
              <a:spcBef>
                <a:spcPts val="300"/>
              </a:spcBef>
            </a:pPr>
            <a:r>
              <a:rPr lang="en-GB" sz="1800" dirty="0"/>
              <a:t>Extrapolating 12 week trial over a lifetime</a:t>
            </a:r>
          </a:p>
          <a:p>
            <a:pPr fontAlgn="t">
              <a:spcBef>
                <a:spcPts val="300"/>
              </a:spcBef>
            </a:pPr>
            <a:r>
              <a:rPr lang="en-GB" sz="1800" dirty="0"/>
              <a:t>Carer quality of life: 1.8 carers and approach to including carer utilities</a:t>
            </a:r>
          </a:p>
          <a:p>
            <a:pPr fontAlgn="t">
              <a:spcBef>
                <a:spcPts val="300"/>
              </a:spcBef>
            </a:pPr>
            <a:r>
              <a:rPr lang="en-GB" sz="1800" dirty="0"/>
              <a:t>Equality</a:t>
            </a:r>
          </a:p>
          <a:p>
            <a:pPr fontAlgn="t">
              <a:spcBef>
                <a:spcPts val="300"/>
              </a:spcBef>
            </a:pPr>
            <a:r>
              <a:rPr lang="en-GB" sz="1800" dirty="0"/>
              <a:t>Unresolved modelling issues</a:t>
            </a:r>
          </a:p>
          <a:p>
            <a:pPr fontAlgn="t">
              <a:spcBef>
                <a:spcPts val="300"/>
              </a:spcBef>
            </a:pPr>
            <a:endParaRPr lang="en-GB" sz="1800" dirty="0"/>
          </a:p>
          <a:p>
            <a:pPr fontAlgn="t">
              <a:spcBef>
                <a:spcPts val="300"/>
              </a:spcBef>
            </a:pPr>
            <a:endParaRPr lang="en-GB" sz="1800" dirty="0"/>
          </a:p>
          <a:p>
            <a:pPr fontAlgn="t">
              <a:spcBef>
                <a:spcPts val="300"/>
              </a:spcBef>
            </a:pPr>
            <a:endParaRPr lang="en-GB" sz="1800" dirty="0"/>
          </a:p>
          <a:p>
            <a:pPr fontAlgn="t">
              <a:spcBef>
                <a:spcPts val="300"/>
              </a:spcBef>
            </a:pPr>
            <a:endParaRPr lang="en-GB" sz="1800" dirty="0"/>
          </a:p>
          <a:p>
            <a:pPr fontAlgn="t">
              <a:spcBef>
                <a:spcPts val="300"/>
              </a:spcBef>
            </a:pPr>
            <a:endParaRPr lang="en-GB" sz="1800" dirty="0"/>
          </a:p>
          <a:p>
            <a:endParaRPr lang="en-GB" dirty="0"/>
          </a:p>
        </p:txBody>
      </p:sp>
    </p:spTree>
    <p:extLst>
      <p:ext uri="{BB962C8B-B14F-4D97-AF65-F5344CB8AC3E}">
        <p14:creationId xmlns:p14="http://schemas.microsoft.com/office/powerpoint/2010/main" val="24689232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84A4D-3B39-FD45-A491-63D652F71049}"/>
              </a:ext>
            </a:extLst>
          </p:cNvPr>
          <p:cNvSpPr>
            <a:spLocks noGrp="1"/>
          </p:cNvSpPr>
          <p:nvPr>
            <p:ph type="title"/>
          </p:nvPr>
        </p:nvSpPr>
        <p:spPr>
          <a:xfrm>
            <a:off x="383309" y="190463"/>
            <a:ext cx="9669780" cy="765501"/>
          </a:xfrm>
        </p:spPr>
        <p:txBody>
          <a:bodyPr/>
          <a:lstStyle/>
          <a:p>
            <a:pPr>
              <a:lnSpc>
                <a:spcPct val="100000"/>
              </a:lnSpc>
              <a:spcBef>
                <a:spcPts val="300"/>
              </a:spcBef>
            </a:pPr>
            <a:r>
              <a:rPr lang="en-GB" sz="3200" dirty="0">
                <a:solidFill>
                  <a:schemeClr val="accent1"/>
                </a:solidFill>
              </a:rPr>
              <a:t>Key issue: </a:t>
            </a:r>
            <a:r>
              <a:rPr lang="en-GB" sz="3200" b="0" dirty="0"/>
              <a:t>Generalisability of evidence to adults</a:t>
            </a:r>
            <a:br>
              <a:rPr lang="en-GB" b="0" dirty="0"/>
            </a:br>
            <a:r>
              <a:rPr lang="en-GB" sz="2400" b="0" i="1" dirty="0"/>
              <a:t>Trials excluded adults, but marketing authorisation does not</a:t>
            </a:r>
            <a:endParaRPr lang="en-US" dirty="0"/>
          </a:p>
        </p:txBody>
      </p:sp>
      <p:sp>
        <p:nvSpPr>
          <p:cNvPr id="3" name="Slide Number Placeholder 2">
            <a:extLst>
              <a:ext uri="{FF2B5EF4-FFF2-40B4-BE49-F238E27FC236}">
                <a16:creationId xmlns:a16="http://schemas.microsoft.com/office/drawing/2014/main" id="{83F46F96-0C5B-AB40-ADAD-3558A19BBF2B}"/>
              </a:ext>
            </a:extLst>
          </p:cNvPr>
          <p:cNvSpPr>
            <a:spLocks noGrp="1"/>
          </p:cNvSpPr>
          <p:nvPr>
            <p:ph type="sldNum" sz="quarter" idx="12"/>
          </p:nvPr>
        </p:nvSpPr>
        <p:spPr/>
        <p:txBody>
          <a:bodyPr/>
          <a:lstStyle/>
          <a:p>
            <a:fld id="{DDBE135E-2566-4748-853C-8A3B78F0FB00}" type="slidenum">
              <a:rPr lang="en-GB" smtClean="0"/>
              <a:t>20</a:t>
            </a:fld>
            <a:endParaRPr lang="en-GB" dirty="0"/>
          </a:p>
        </p:txBody>
      </p:sp>
      <p:sp>
        <p:nvSpPr>
          <p:cNvPr id="4" name="Content Placeholder 3">
            <a:extLst>
              <a:ext uri="{FF2B5EF4-FFF2-40B4-BE49-F238E27FC236}">
                <a16:creationId xmlns:a16="http://schemas.microsoft.com/office/drawing/2014/main" id="{0ED8AC21-F23E-354A-9339-A3EAC3C9DB4B}"/>
              </a:ext>
            </a:extLst>
          </p:cNvPr>
          <p:cNvSpPr>
            <a:spLocks noGrp="1"/>
          </p:cNvSpPr>
          <p:nvPr>
            <p:ph sz="quarter" idx="10"/>
          </p:nvPr>
        </p:nvSpPr>
        <p:spPr>
          <a:xfrm>
            <a:off x="383309" y="1146354"/>
            <a:ext cx="9669780" cy="5444103"/>
          </a:xfrm>
        </p:spPr>
        <p:txBody>
          <a:bodyPr/>
          <a:lstStyle/>
          <a:p>
            <a:pPr>
              <a:spcBef>
                <a:spcPts val="300"/>
              </a:spcBef>
            </a:pPr>
            <a:r>
              <a:rPr lang="en-GB" sz="2000" b="1" dirty="0"/>
              <a:t>Company</a:t>
            </a:r>
            <a:r>
              <a:rPr lang="en-GB" sz="2000" dirty="0"/>
              <a:t>: </a:t>
            </a:r>
          </a:p>
          <a:p>
            <a:pPr lvl="1">
              <a:spcBef>
                <a:spcPts val="300"/>
              </a:spcBef>
            </a:pPr>
            <a:r>
              <a:rPr lang="en-GB" sz="2000" dirty="0"/>
              <a:t>No reason that clinical effects or cost effectiveness would differ in adults</a:t>
            </a:r>
          </a:p>
          <a:p>
            <a:pPr lvl="1">
              <a:spcBef>
                <a:spcPts val="300"/>
              </a:spcBef>
            </a:pPr>
            <a:r>
              <a:rPr lang="en-GB" sz="2000" dirty="0"/>
              <a:t>Committee for TA614 concluded cannabidiol evidence in children and adolescents generalisable to adults.</a:t>
            </a:r>
            <a:endParaRPr lang="en-US" sz="2000" b="1" dirty="0"/>
          </a:p>
          <a:p>
            <a:pPr>
              <a:spcBef>
                <a:spcPts val="300"/>
              </a:spcBef>
            </a:pPr>
            <a:r>
              <a:rPr lang="en-US" sz="2000" b="1" dirty="0"/>
              <a:t>ERG</a:t>
            </a:r>
            <a:r>
              <a:rPr lang="en-US" sz="2000" dirty="0"/>
              <a:t>: </a:t>
            </a:r>
          </a:p>
          <a:p>
            <a:pPr lvl="1">
              <a:spcBef>
                <a:spcPts val="300"/>
              </a:spcBef>
            </a:pPr>
            <a:r>
              <a:rPr lang="en-GB" sz="2000" dirty="0"/>
              <a:t>Open-label trial, observational studies, and ongoing European expanded access program all have small numbers of adults and no control group</a:t>
            </a:r>
          </a:p>
          <a:p>
            <a:pPr>
              <a:spcBef>
                <a:spcPts val="300"/>
              </a:spcBef>
            </a:pPr>
            <a:r>
              <a:rPr lang="en-US" sz="2000" b="1" dirty="0"/>
              <a:t>Patients</a:t>
            </a:r>
            <a:r>
              <a:rPr lang="en-US" sz="2000" dirty="0"/>
              <a:t>: </a:t>
            </a:r>
          </a:p>
          <a:p>
            <a:pPr lvl="1">
              <a:spcBef>
                <a:spcPts val="300"/>
              </a:spcBef>
            </a:pPr>
            <a:r>
              <a:rPr lang="en-GB" sz="2000" dirty="0"/>
              <a:t>Incorrect to assume seizures consistently ‘settle’ in adults or benefit differs </a:t>
            </a:r>
          </a:p>
          <a:p>
            <a:pPr lvl="1">
              <a:spcBef>
                <a:spcPts val="300"/>
              </a:spcBef>
            </a:pPr>
            <a:r>
              <a:rPr lang="en-GB" sz="2000" dirty="0"/>
              <a:t>From patient experience survey of Dravet Syndrome European Federation members of 24 adults treated with fenfluramine for &gt;1 year &gt;80% quality of life much improved </a:t>
            </a:r>
          </a:p>
          <a:p>
            <a:pPr lvl="1">
              <a:spcBef>
                <a:spcPts val="300"/>
              </a:spcBef>
            </a:pPr>
            <a:r>
              <a:rPr lang="en-GB" sz="2000" dirty="0"/>
              <a:t>Adults disadvantaged: less likely diagnosed, not included in studies </a:t>
            </a:r>
          </a:p>
          <a:p>
            <a:pPr>
              <a:spcBef>
                <a:spcPts val="300"/>
              </a:spcBef>
            </a:pPr>
            <a:r>
              <a:rPr lang="en-US" sz="2000" b="1" dirty="0"/>
              <a:t>Experts</a:t>
            </a:r>
            <a:r>
              <a:rPr lang="en-US" sz="2000" dirty="0"/>
              <a:t>: </a:t>
            </a:r>
          </a:p>
          <a:p>
            <a:pPr lvl="1">
              <a:spcBef>
                <a:spcPts val="300"/>
              </a:spcBef>
            </a:pPr>
            <a:r>
              <a:rPr lang="en-GB" sz="2000" dirty="0"/>
              <a:t>No reason to expect seizures in adults would respond differently to children</a:t>
            </a:r>
          </a:p>
          <a:p>
            <a:pPr lvl="1">
              <a:spcBef>
                <a:spcPts val="300"/>
              </a:spcBef>
            </a:pPr>
            <a:r>
              <a:rPr lang="en-GB" sz="2000" dirty="0"/>
              <a:t>Not considering adults is discriminatory</a:t>
            </a:r>
          </a:p>
          <a:p>
            <a:endParaRPr lang="en-US" sz="2000" dirty="0"/>
          </a:p>
        </p:txBody>
      </p:sp>
      <p:sp>
        <p:nvSpPr>
          <p:cNvPr id="5" name="Content Placeholder 3">
            <a:extLst>
              <a:ext uri="{FF2B5EF4-FFF2-40B4-BE49-F238E27FC236}">
                <a16:creationId xmlns:a16="http://schemas.microsoft.com/office/drawing/2014/main" id="{F4C01D8E-FFFF-BB4F-B618-130C7686805D}"/>
              </a:ext>
            </a:extLst>
          </p:cNvPr>
          <p:cNvSpPr txBox="1">
            <a:spLocks/>
          </p:cNvSpPr>
          <p:nvPr/>
        </p:nvSpPr>
        <p:spPr>
          <a:xfrm>
            <a:off x="186690" y="6590457"/>
            <a:ext cx="10063018" cy="709947"/>
          </a:xfrm>
          <a:prstGeom prst="rect">
            <a:avLst/>
          </a:prstGeom>
          <a:solidFill>
            <a:schemeClr val="accent2">
              <a:lumMod val="20000"/>
              <a:lumOff val="80000"/>
            </a:schemeClr>
          </a:solidFill>
          <a:ln w="28575">
            <a:solidFill>
              <a:schemeClr val="accent1"/>
            </a:solidFill>
          </a:ln>
        </p:spPr>
        <p:txBody>
          <a:bodyPr vert="horz" lIns="72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buNone/>
            </a:pPr>
            <a:r>
              <a:rPr lang="en-GB" sz="2000" i="1" dirty="0"/>
              <a:t>⦿ Which evidence from children and young people is generalisable to adults?</a:t>
            </a:r>
            <a:br>
              <a:rPr lang="en-GB" sz="2000" i="1" dirty="0"/>
            </a:br>
            <a:r>
              <a:rPr lang="en-GB" sz="2000" i="1" dirty="0"/>
              <a:t> Baseline risks? Effectiveness?</a:t>
            </a:r>
          </a:p>
        </p:txBody>
      </p:sp>
    </p:spTree>
    <p:extLst>
      <p:ext uri="{BB962C8B-B14F-4D97-AF65-F5344CB8AC3E}">
        <p14:creationId xmlns:p14="http://schemas.microsoft.com/office/powerpoint/2010/main" val="21576791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975" y="105297"/>
            <a:ext cx="10081140" cy="1048589"/>
          </a:xfrm>
        </p:spPr>
        <p:txBody>
          <a:bodyPr/>
          <a:lstStyle/>
          <a:p>
            <a:pPr defTabSz="942975">
              <a:lnSpc>
                <a:spcPct val="100000"/>
              </a:lnSpc>
            </a:pPr>
            <a:r>
              <a:rPr lang="en-GB" sz="3200" dirty="0">
                <a:solidFill>
                  <a:schemeClr val="accent1"/>
                </a:solidFill>
              </a:rPr>
              <a:t>Key issue: </a:t>
            </a:r>
            <a:r>
              <a:rPr lang="en-GB" sz="3200" b="0" dirty="0"/>
              <a:t>Treatment effect waning</a:t>
            </a:r>
            <a:br>
              <a:rPr lang="en-GB" sz="3200" b="0" dirty="0"/>
            </a:br>
            <a:r>
              <a:rPr lang="en-GB" sz="2400" b="0" i="1" dirty="0"/>
              <a:t>Company model assumes relative effect maintained while on treatment</a:t>
            </a:r>
            <a:br>
              <a:rPr lang="en-GB" sz="3200" b="0" dirty="0"/>
            </a:br>
            <a:endParaRPr lang="en-GB" sz="3200" b="0" dirty="0"/>
          </a:p>
        </p:txBody>
      </p:sp>
      <p:sp>
        <p:nvSpPr>
          <p:cNvPr id="3" name="Slide Number Placeholder 2"/>
          <p:cNvSpPr>
            <a:spLocks noGrp="1"/>
          </p:cNvSpPr>
          <p:nvPr>
            <p:ph type="sldNum" sz="quarter" idx="12"/>
          </p:nvPr>
        </p:nvSpPr>
        <p:spPr/>
        <p:txBody>
          <a:bodyPr/>
          <a:lstStyle/>
          <a:p>
            <a:fld id="{DDBE135E-2566-4748-853C-8A3B78F0FB00}" type="slidenum">
              <a:rPr lang="en-GB" smtClean="0"/>
              <a:t>21</a:t>
            </a:fld>
            <a:endParaRPr lang="en-GB" dirty="0"/>
          </a:p>
        </p:txBody>
      </p:sp>
      <p:sp>
        <p:nvSpPr>
          <p:cNvPr id="5" name="Content Placeholder 3"/>
          <p:cNvSpPr txBox="1">
            <a:spLocks/>
          </p:cNvSpPr>
          <p:nvPr/>
        </p:nvSpPr>
        <p:spPr>
          <a:xfrm>
            <a:off x="335758" y="1084456"/>
            <a:ext cx="10303450" cy="5392350"/>
          </a:xfrm>
          <a:prstGeom prst="rect">
            <a:avLst/>
          </a:prstGeom>
          <a:ln w="28575">
            <a:solidFill>
              <a:schemeClr val="bg2"/>
            </a:solid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spcBef>
                <a:spcPts val="300"/>
              </a:spcBef>
              <a:buNone/>
            </a:pPr>
            <a:r>
              <a:rPr lang="en-GB" sz="2000" b="1" dirty="0"/>
              <a:t>ERG: </a:t>
            </a:r>
          </a:p>
          <a:p>
            <a:pPr>
              <a:spcBef>
                <a:spcPts val="300"/>
              </a:spcBef>
            </a:pPr>
            <a:r>
              <a:rPr lang="en-GB" sz="1900" dirty="0"/>
              <a:t>Difficult to infer no waning effect with non-comparative studies.</a:t>
            </a:r>
          </a:p>
          <a:p>
            <a:pPr>
              <a:spcBef>
                <a:spcPts val="300"/>
              </a:spcBef>
            </a:pPr>
            <a:r>
              <a:rPr lang="en-GB" sz="1900" dirty="0"/>
              <a:t>No company scenario analysis exploring impact of assumption.</a:t>
            </a:r>
          </a:p>
          <a:p>
            <a:pPr marL="4763" indent="0">
              <a:spcBef>
                <a:spcPts val="300"/>
              </a:spcBef>
              <a:buFont typeface="Arial" panose="020B0604020202020204" pitchFamily="34" charset="0"/>
              <a:buNone/>
            </a:pPr>
            <a:r>
              <a:rPr lang="en-GB" sz="2000" b="1" dirty="0"/>
              <a:t>Company:</a:t>
            </a:r>
          </a:p>
          <a:p>
            <a:pPr>
              <a:spcBef>
                <a:spcPts val="300"/>
              </a:spcBef>
            </a:pPr>
            <a:r>
              <a:rPr lang="en-GB" sz="1900" dirty="0"/>
              <a:t>Difficult to conduct large long-term clinical trials as unreasonable to maintain patients on inferior comparator when fenfluramine has early, profound clinical benefit.</a:t>
            </a:r>
          </a:p>
          <a:p>
            <a:pPr>
              <a:spcBef>
                <a:spcPts val="300"/>
              </a:spcBef>
            </a:pPr>
            <a:r>
              <a:rPr lang="en-GB" sz="1900" dirty="0"/>
              <a:t>Model includes discontinuation for lack of efficacy </a:t>
            </a:r>
          </a:p>
          <a:p>
            <a:pPr>
              <a:spcBef>
                <a:spcPts val="300"/>
              </a:spcBef>
            </a:pPr>
            <a:r>
              <a:rPr lang="en-GB" sz="1900" dirty="0"/>
              <a:t>Model includes stopping rule at 6 months</a:t>
            </a:r>
          </a:p>
          <a:p>
            <a:pPr>
              <a:spcBef>
                <a:spcPts val="300"/>
              </a:spcBef>
            </a:pPr>
            <a:r>
              <a:rPr lang="en-GB" sz="1900" dirty="0"/>
              <a:t>Cannabidiol’s treatment effect wanning cannot be justified for fenfluramine, different  pharmacological actions </a:t>
            </a:r>
          </a:p>
          <a:p>
            <a:pPr>
              <a:spcBef>
                <a:spcPts val="300"/>
              </a:spcBef>
            </a:pPr>
            <a:r>
              <a:rPr lang="en-GB" sz="1900" dirty="0" err="1"/>
              <a:t>Stiripentol</a:t>
            </a:r>
            <a:r>
              <a:rPr lang="en-GB" sz="1900" dirty="0"/>
              <a:t> in </a:t>
            </a:r>
            <a:r>
              <a:rPr lang="en-GB" sz="1900" dirty="0" err="1"/>
              <a:t>Dravet</a:t>
            </a:r>
            <a:r>
              <a:rPr lang="en-GB" sz="1900" dirty="0"/>
              <a:t> syndrome does not wane</a:t>
            </a:r>
          </a:p>
          <a:p>
            <a:pPr>
              <a:spcBef>
                <a:spcPts val="300"/>
              </a:spcBef>
            </a:pPr>
            <a:r>
              <a:rPr lang="en-GB" sz="1900" dirty="0"/>
              <a:t>Open label study and observational studies support no waning </a:t>
            </a:r>
          </a:p>
          <a:p>
            <a:pPr marL="4763" indent="0">
              <a:spcBef>
                <a:spcPts val="300"/>
              </a:spcBef>
              <a:buNone/>
            </a:pPr>
            <a:r>
              <a:rPr lang="en-GB" sz="2000" b="1" dirty="0"/>
              <a:t>Clinical experts:</a:t>
            </a:r>
            <a:endParaRPr lang="en-GB" sz="2000" b="1" strike="sngStrike" dirty="0"/>
          </a:p>
          <a:p>
            <a:pPr>
              <a:spcBef>
                <a:spcPts val="300"/>
              </a:spcBef>
            </a:pPr>
            <a:r>
              <a:rPr lang="en-GB" sz="1900" dirty="0"/>
              <a:t>Little evidence to suggest treatment wanes; unexpected given mechanism of action</a:t>
            </a:r>
            <a:endParaRPr lang="en-GB" sz="1900" dirty="0">
              <a:solidFill>
                <a:srgbClr val="FF0000"/>
              </a:solidFill>
            </a:endParaRPr>
          </a:p>
          <a:p>
            <a:pPr lvl="0">
              <a:spcBef>
                <a:spcPts val="300"/>
              </a:spcBef>
            </a:pPr>
            <a:r>
              <a:rPr lang="en-GB" sz="1900" dirty="0"/>
              <a:t>Incorrect to assume waning with one type of anti-epileptic (i.e. cannabidiol) will happen with another</a:t>
            </a:r>
          </a:p>
          <a:p>
            <a:pPr marL="4763" indent="0">
              <a:spcBef>
                <a:spcPts val="300"/>
              </a:spcBef>
              <a:buNone/>
            </a:pPr>
            <a:endParaRPr lang="en-GB" sz="1800" dirty="0"/>
          </a:p>
          <a:p>
            <a:pPr marL="4763" indent="0">
              <a:spcBef>
                <a:spcPts val="0"/>
              </a:spcBef>
              <a:buNone/>
            </a:pPr>
            <a:endParaRPr lang="en-GB" sz="1800" dirty="0">
              <a:solidFill>
                <a:srgbClr val="FF0000"/>
              </a:solidFill>
            </a:endParaRPr>
          </a:p>
          <a:p>
            <a:pPr>
              <a:spcBef>
                <a:spcPts val="0"/>
              </a:spcBef>
            </a:pPr>
            <a:endParaRPr lang="en-GB" sz="1800" dirty="0">
              <a:solidFill>
                <a:srgbClr val="FF0000"/>
              </a:solidFill>
            </a:endParaRPr>
          </a:p>
          <a:p>
            <a:pPr>
              <a:spcBef>
                <a:spcPts val="0"/>
              </a:spcBef>
            </a:pPr>
            <a:endParaRPr lang="en-GB" sz="1800" dirty="0"/>
          </a:p>
        </p:txBody>
      </p:sp>
      <p:sp>
        <p:nvSpPr>
          <p:cNvPr id="6" name="Content Placeholder 3">
            <a:extLst>
              <a:ext uri="{FF2B5EF4-FFF2-40B4-BE49-F238E27FC236}">
                <a16:creationId xmlns:a16="http://schemas.microsoft.com/office/drawing/2014/main" id="{660C3D61-E155-4A6C-B39F-3BA019883165}"/>
              </a:ext>
            </a:extLst>
          </p:cNvPr>
          <p:cNvSpPr txBox="1">
            <a:spLocks/>
          </p:cNvSpPr>
          <p:nvPr/>
        </p:nvSpPr>
        <p:spPr>
          <a:xfrm>
            <a:off x="335758" y="6571427"/>
            <a:ext cx="10043389" cy="717708"/>
          </a:xfrm>
          <a:prstGeom prst="rect">
            <a:avLst/>
          </a:prstGeom>
          <a:solidFill>
            <a:schemeClr val="accent2">
              <a:lumMod val="20000"/>
              <a:lumOff val="80000"/>
            </a:schemeClr>
          </a:solidFill>
          <a:ln w="28575">
            <a:solidFill>
              <a:schemeClr val="accent1"/>
            </a:solidFill>
          </a:ln>
        </p:spPr>
        <p:txBody>
          <a:bodyPr vert="horz" lIns="72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buNone/>
            </a:pPr>
            <a:r>
              <a:rPr lang="en-GB" sz="2000" i="1" dirty="0"/>
              <a:t>⦿ Has the committee seen good evidence that fenfluramine does wane?  Doesn’t wane?  How should waning be modelled, if at all?</a:t>
            </a:r>
          </a:p>
        </p:txBody>
      </p:sp>
    </p:spTree>
    <p:extLst>
      <p:ext uri="{BB962C8B-B14F-4D97-AF65-F5344CB8AC3E}">
        <p14:creationId xmlns:p14="http://schemas.microsoft.com/office/powerpoint/2010/main" val="1473720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3552" y="55369"/>
            <a:ext cx="9788525" cy="765501"/>
          </a:xfrm>
        </p:spPr>
        <p:txBody>
          <a:bodyPr/>
          <a:lstStyle/>
          <a:p>
            <a:pPr defTabSz="942975">
              <a:lnSpc>
                <a:spcPct val="100000"/>
              </a:lnSpc>
            </a:pPr>
            <a:r>
              <a:rPr lang="en-GB" sz="3200" dirty="0">
                <a:solidFill>
                  <a:schemeClr val="accent1"/>
                </a:solidFill>
              </a:rPr>
              <a:t>Key issue: </a:t>
            </a:r>
            <a:r>
              <a:rPr lang="en-GB" sz="3200" b="0" dirty="0"/>
              <a:t>Treatment stopping rule</a:t>
            </a:r>
            <a:br>
              <a:rPr lang="en-GB" sz="3200" b="0" dirty="0"/>
            </a:br>
            <a:r>
              <a:rPr lang="en-GB" sz="2400" b="0" i="1" dirty="0"/>
              <a:t>Company applied stopping rule at 6 months only in base case</a:t>
            </a:r>
            <a:endParaRPr lang="en-GB" b="0" dirty="0"/>
          </a:p>
        </p:txBody>
      </p:sp>
      <p:sp>
        <p:nvSpPr>
          <p:cNvPr id="3" name="Slide Number Placeholder 2"/>
          <p:cNvSpPr>
            <a:spLocks noGrp="1"/>
          </p:cNvSpPr>
          <p:nvPr>
            <p:ph type="sldNum" sz="quarter" idx="12"/>
          </p:nvPr>
        </p:nvSpPr>
        <p:spPr/>
        <p:txBody>
          <a:bodyPr/>
          <a:lstStyle/>
          <a:p>
            <a:fld id="{DDBE135E-2566-4748-853C-8A3B78F0FB00}" type="slidenum">
              <a:rPr lang="en-GB" smtClean="0"/>
              <a:t>22</a:t>
            </a:fld>
            <a:endParaRPr lang="en-GB" dirty="0"/>
          </a:p>
        </p:txBody>
      </p:sp>
      <p:sp>
        <p:nvSpPr>
          <p:cNvPr id="5" name="Content Placeholder 3"/>
          <p:cNvSpPr txBox="1">
            <a:spLocks/>
          </p:cNvSpPr>
          <p:nvPr/>
        </p:nvSpPr>
        <p:spPr>
          <a:xfrm>
            <a:off x="224197" y="2144979"/>
            <a:ext cx="10342815" cy="4004562"/>
          </a:xfrm>
          <a:prstGeom prst="rect">
            <a:avLst/>
          </a:prstGeom>
          <a:ln w="28575">
            <a:solidFill>
              <a:schemeClr val="bg2"/>
            </a:solid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spcBef>
                <a:spcPts val="0"/>
              </a:spcBef>
              <a:buNone/>
            </a:pPr>
            <a:r>
              <a:rPr lang="en-GB" sz="1800" b="1" dirty="0"/>
              <a:t>Background</a:t>
            </a:r>
          </a:p>
          <a:p>
            <a:pPr>
              <a:spcBef>
                <a:spcPts val="0"/>
              </a:spcBef>
            </a:pPr>
            <a:r>
              <a:rPr lang="en-GB" sz="1800" dirty="0"/>
              <a:t>In cannabidiol appraisal, licence had no stopping rule, but NHS England and clinicians advocated stopping after 3 months; committee accepted 6 months because of time to titrate</a:t>
            </a:r>
          </a:p>
          <a:p>
            <a:pPr>
              <a:spcBef>
                <a:spcPts val="0"/>
              </a:spcBef>
            </a:pPr>
            <a:r>
              <a:rPr lang="en-GB" sz="1800" dirty="0"/>
              <a:t>In cannabidiol appraisal, reassess at 6 months and every 6 months</a:t>
            </a:r>
          </a:p>
          <a:p>
            <a:pPr>
              <a:spcBef>
                <a:spcPts val="0"/>
              </a:spcBef>
            </a:pPr>
            <a:r>
              <a:rPr lang="en-GB" sz="1800" b="1" dirty="0"/>
              <a:t>Company</a:t>
            </a:r>
            <a:r>
              <a:rPr lang="en-GB" sz="1800" dirty="0"/>
              <a:t>: </a:t>
            </a:r>
          </a:p>
          <a:p>
            <a:pPr lvl="1">
              <a:spcBef>
                <a:spcPts val="0"/>
              </a:spcBef>
            </a:pPr>
            <a:r>
              <a:rPr lang="en-GB" sz="1800" dirty="0"/>
              <a:t>Scenario analyses removing rule from both arms </a:t>
            </a:r>
          </a:p>
          <a:p>
            <a:pPr lvl="1">
              <a:spcBef>
                <a:spcPts val="0"/>
              </a:spcBef>
            </a:pPr>
            <a:r>
              <a:rPr lang="en-GB" sz="1800" dirty="0"/>
              <a:t>Association of British Neurologists submission supports stopping rule used</a:t>
            </a:r>
          </a:p>
          <a:p>
            <a:pPr>
              <a:spcBef>
                <a:spcPts val="0"/>
              </a:spcBef>
            </a:pPr>
            <a:r>
              <a:rPr lang="en-GB" sz="1800" b="1" dirty="0"/>
              <a:t>ERG: </a:t>
            </a:r>
          </a:p>
          <a:p>
            <a:pPr lvl="1">
              <a:spcBef>
                <a:spcPts val="0"/>
              </a:spcBef>
            </a:pPr>
            <a:r>
              <a:rPr lang="en-GB" sz="1800" dirty="0"/>
              <a:t>Stopping rule not adequately justified; not required by EMA or in NICE scope.</a:t>
            </a:r>
          </a:p>
          <a:p>
            <a:pPr lvl="1">
              <a:spcBef>
                <a:spcPts val="0"/>
              </a:spcBef>
            </a:pPr>
            <a:r>
              <a:rPr lang="en-GB" sz="1800" dirty="0"/>
              <a:t>Unable to provide further scenario analyses as model changes to disable rule not working.</a:t>
            </a:r>
          </a:p>
          <a:p>
            <a:pPr>
              <a:spcBef>
                <a:spcPts val="0"/>
              </a:spcBef>
            </a:pPr>
            <a:r>
              <a:rPr lang="en-GB" sz="1800" b="1" dirty="0"/>
              <a:t>Clinical experts:</a:t>
            </a:r>
          </a:p>
          <a:p>
            <a:pPr lvl="1">
              <a:spcBef>
                <a:spcPts val="0"/>
              </a:spcBef>
            </a:pPr>
            <a:r>
              <a:rPr lang="en-GB" sz="1800" dirty="0"/>
              <a:t>6 months reasonable as titration in clinical practice may be longer than trials</a:t>
            </a:r>
          </a:p>
          <a:p>
            <a:pPr lvl="1">
              <a:spcBef>
                <a:spcPts val="0"/>
              </a:spcBef>
            </a:pPr>
            <a:r>
              <a:rPr lang="en-GB" sz="1800" dirty="0"/>
              <a:t>Difficulty applying blanket rule for stopping as differs by patient, </a:t>
            </a:r>
          </a:p>
          <a:p>
            <a:pPr lvl="1">
              <a:spcBef>
                <a:spcPts val="0"/>
              </a:spcBef>
            </a:pPr>
            <a:r>
              <a:rPr lang="en-GB" sz="1800" dirty="0"/>
              <a:t>But, stopping rule should be consistent with cannabidiol appraisal</a:t>
            </a:r>
          </a:p>
          <a:p>
            <a:pPr marL="4763" indent="0">
              <a:spcBef>
                <a:spcPts val="0"/>
              </a:spcBef>
              <a:buNone/>
            </a:pPr>
            <a:endParaRPr lang="en-GB" sz="2000" b="1" dirty="0"/>
          </a:p>
        </p:txBody>
      </p:sp>
      <p:sp>
        <p:nvSpPr>
          <p:cNvPr id="19" name="Content Placeholder 3">
            <a:extLst>
              <a:ext uri="{FF2B5EF4-FFF2-40B4-BE49-F238E27FC236}">
                <a16:creationId xmlns:a16="http://schemas.microsoft.com/office/drawing/2014/main" id="{8495C618-C038-4880-811B-ECAC7AB2980D}"/>
              </a:ext>
            </a:extLst>
          </p:cNvPr>
          <p:cNvSpPr txBox="1">
            <a:spLocks/>
          </p:cNvSpPr>
          <p:nvPr/>
        </p:nvSpPr>
        <p:spPr>
          <a:xfrm>
            <a:off x="224197" y="6603549"/>
            <a:ext cx="10245006" cy="660395"/>
          </a:xfrm>
          <a:prstGeom prst="rect">
            <a:avLst/>
          </a:prstGeom>
          <a:solidFill>
            <a:schemeClr val="accent2">
              <a:lumMod val="20000"/>
              <a:lumOff val="80000"/>
            </a:schemeClr>
          </a:solidFill>
          <a:ln w="28575">
            <a:solidFill>
              <a:schemeClr val="accent1"/>
            </a:solidFill>
          </a:ln>
        </p:spPr>
        <p:txBody>
          <a:bodyPr vert="horz" lIns="72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buNone/>
            </a:pPr>
            <a:r>
              <a:rPr lang="en-GB" sz="2000" i="1" dirty="0"/>
              <a:t>⦿  Should clinicians assess whether to stop fenfluramine only once, or on-going?</a:t>
            </a:r>
            <a:br>
              <a:rPr lang="en-GB" sz="2000" i="1" dirty="0"/>
            </a:br>
            <a:r>
              <a:rPr lang="en-GB" sz="2000" i="1" dirty="0"/>
              <a:t> Should model include monitoring after the initial 6 months? If so, how often?</a:t>
            </a:r>
          </a:p>
        </p:txBody>
      </p:sp>
      <p:grpSp>
        <p:nvGrpSpPr>
          <p:cNvPr id="22" name="Group 21">
            <a:extLst>
              <a:ext uri="{FF2B5EF4-FFF2-40B4-BE49-F238E27FC236}">
                <a16:creationId xmlns:a16="http://schemas.microsoft.com/office/drawing/2014/main" id="{4979277A-AB75-4921-B731-5B1BE736A010}"/>
              </a:ext>
            </a:extLst>
          </p:cNvPr>
          <p:cNvGrpSpPr/>
          <p:nvPr/>
        </p:nvGrpSpPr>
        <p:grpSpPr>
          <a:xfrm>
            <a:off x="457992" y="960629"/>
            <a:ext cx="10102205" cy="1104659"/>
            <a:chOff x="457992" y="991705"/>
            <a:chExt cx="10102205" cy="1104659"/>
          </a:xfrm>
        </p:grpSpPr>
        <p:grpSp>
          <p:nvGrpSpPr>
            <p:cNvPr id="21" name="Group 20">
              <a:extLst>
                <a:ext uri="{FF2B5EF4-FFF2-40B4-BE49-F238E27FC236}">
                  <a16:creationId xmlns:a16="http://schemas.microsoft.com/office/drawing/2014/main" id="{F8FCADDD-C2F8-437C-9679-1D73532863F4}"/>
                </a:ext>
              </a:extLst>
            </p:cNvPr>
            <p:cNvGrpSpPr/>
            <p:nvPr/>
          </p:nvGrpSpPr>
          <p:grpSpPr>
            <a:xfrm>
              <a:off x="457992" y="991705"/>
              <a:ext cx="10102205" cy="1104659"/>
              <a:chOff x="457992" y="1100387"/>
              <a:chExt cx="10102205" cy="1104659"/>
            </a:xfrm>
          </p:grpSpPr>
          <p:grpSp>
            <p:nvGrpSpPr>
              <p:cNvPr id="16" name="Group 15">
                <a:extLst>
                  <a:ext uri="{FF2B5EF4-FFF2-40B4-BE49-F238E27FC236}">
                    <a16:creationId xmlns:a16="http://schemas.microsoft.com/office/drawing/2014/main" id="{63F7A95D-FF36-4249-957D-796799F0039B}"/>
                  </a:ext>
                </a:extLst>
              </p:cNvPr>
              <p:cNvGrpSpPr/>
              <p:nvPr/>
            </p:nvGrpSpPr>
            <p:grpSpPr>
              <a:xfrm>
                <a:off x="457992" y="1100387"/>
                <a:ext cx="8563179" cy="1104659"/>
                <a:chOff x="413553" y="776772"/>
                <a:chExt cx="8563179" cy="1104659"/>
              </a:xfrm>
            </p:grpSpPr>
            <p:sp>
              <p:nvSpPr>
                <p:cNvPr id="6" name="TextBox 5">
                  <a:extLst>
                    <a:ext uri="{FF2B5EF4-FFF2-40B4-BE49-F238E27FC236}">
                      <a16:creationId xmlns:a16="http://schemas.microsoft.com/office/drawing/2014/main" id="{D9974764-85B6-48EB-B036-AD35D284B1C7}"/>
                    </a:ext>
                  </a:extLst>
                </p:cNvPr>
                <p:cNvSpPr txBox="1"/>
                <p:nvPr/>
              </p:nvSpPr>
              <p:spPr>
                <a:xfrm>
                  <a:off x="413553" y="919516"/>
                  <a:ext cx="1530505" cy="707886"/>
                </a:xfrm>
                <a:prstGeom prst="rect">
                  <a:avLst/>
                </a:prstGeom>
                <a:noFill/>
              </p:spPr>
              <p:txBody>
                <a:bodyPr wrap="square">
                  <a:spAutoFit/>
                </a:bodyPr>
                <a:lstStyle/>
                <a:p>
                  <a:pPr>
                    <a:spcBef>
                      <a:spcPts val="600"/>
                    </a:spcBef>
                  </a:pPr>
                  <a:r>
                    <a:rPr lang="en-GB" sz="2000" dirty="0"/>
                    <a:t>Start</a:t>
                  </a:r>
                  <a:br>
                    <a:rPr lang="en-GB" sz="2000" dirty="0"/>
                  </a:br>
                  <a:r>
                    <a:rPr lang="en-GB" sz="2000" dirty="0"/>
                    <a:t>treatment</a:t>
                  </a:r>
                </a:p>
              </p:txBody>
            </p:sp>
            <p:cxnSp>
              <p:nvCxnSpPr>
                <p:cNvPr id="8" name="Straight Arrow Connector 7">
                  <a:extLst>
                    <a:ext uri="{FF2B5EF4-FFF2-40B4-BE49-F238E27FC236}">
                      <a16:creationId xmlns:a16="http://schemas.microsoft.com/office/drawing/2014/main" id="{1F6D35A0-ADD6-4C72-B9FF-F19D15C7F7F8}"/>
                    </a:ext>
                  </a:extLst>
                </p:cNvPr>
                <p:cNvCxnSpPr>
                  <a:cxnSpLocks/>
                </p:cNvCxnSpPr>
                <p:nvPr/>
              </p:nvCxnSpPr>
              <p:spPr>
                <a:xfrm flipV="1">
                  <a:off x="1460809" y="1176882"/>
                  <a:ext cx="7515923" cy="514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D1129EC1-FB98-416A-801D-48EFCA377FFB}"/>
                    </a:ext>
                  </a:extLst>
                </p:cNvPr>
                <p:cNvSpPr txBox="1"/>
                <p:nvPr/>
              </p:nvSpPr>
              <p:spPr>
                <a:xfrm>
                  <a:off x="2824525" y="1265878"/>
                  <a:ext cx="3342745" cy="615553"/>
                </a:xfrm>
                <a:prstGeom prst="rect">
                  <a:avLst/>
                </a:prstGeom>
                <a:noFill/>
              </p:spPr>
              <p:txBody>
                <a:bodyPr wrap="square">
                  <a:spAutoFit/>
                </a:bodyPr>
                <a:lstStyle/>
                <a:p>
                  <a:pPr algn="ctr">
                    <a:spcBef>
                      <a:spcPts val="600"/>
                    </a:spcBef>
                  </a:pPr>
                  <a:r>
                    <a:rPr lang="en-GB" sz="1700" i="1" dirty="0"/>
                    <a:t>Stop if seizure frequency not   reduced by at least 30%</a:t>
                  </a:r>
                </a:p>
              </p:txBody>
            </p:sp>
            <p:sp>
              <p:nvSpPr>
                <p:cNvPr id="13" name="TextBox 12">
                  <a:extLst>
                    <a:ext uri="{FF2B5EF4-FFF2-40B4-BE49-F238E27FC236}">
                      <a16:creationId xmlns:a16="http://schemas.microsoft.com/office/drawing/2014/main" id="{1CC40A33-8499-44CC-9615-7C065897DADD}"/>
                    </a:ext>
                  </a:extLst>
                </p:cNvPr>
                <p:cNvSpPr txBox="1"/>
                <p:nvPr/>
              </p:nvSpPr>
              <p:spPr>
                <a:xfrm>
                  <a:off x="3777310" y="776772"/>
                  <a:ext cx="1530505" cy="400110"/>
                </a:xfrm>
                <a:prstGeom prst="rect">
                  <a:avLst/>
                </a:prstGeom>
                <a:noFill/>
              </p:spPr>
              <p:txBody>
                <a:bodyPr wrap="square">
                  <a:spAutoFit/>
                </a:bodyPr>
                <a:lstStyle/>
                <a:p>
                  <a:pPr>
                    <a:spcBef>
                      <a:spcPts val="600"/>
                    </a:spcBef>
                  </a:pPr>
                  <a:r>
                    <a:rPr lang="en-GB" sz="2000" dirty="0"/>
                    <a:t>6 months</a:t>
                  </a:r>
                </a:p>
              </p:txBody>
            </p:sp>
          </p:grpSp>
          <p:sp>
            <p:nvSpPr>
              <p:cNvPr id="15" name="TextBox 14">
                <a:extLst>
                  <a:ext uri="{FF2B5EF4-FFF2-40B4-BE49-F238E27FC236}">
                    <a16:creationId xmlns:a16="http://schemas.microsoft.com/office/drawing/2014/main" id="{C24BD2F6-D66C-4FAB-94A5-4227A232074F}"/>
                  </a:ext>
                </a:extLst>
              </p:cNvPr>
              <p:cNvSpPr txBox="1"/>
              <p:nvPr/>
            </p:nvSpPr>
            <p:spPr>
              <a:xfrm>
                <a:off x="7092176" y="1500497"/>
                <a:ext cx="3468021" cy="615553"/>
              </a:xfrm>
              <a:prstGeom prst="rect">
                <a:avLst/>
              </a:prstGeom>
              <a:noFill/>
            </p:spPr>
            <p:txBody>
              <a:bodyPr wrap="square">
                <a:spAutoFit/>
              </a:bodyPr>
              <a:lstStyle/>
              <a:p>
                <a:pPr algn="ctr">
                  <a:spcBef>
                    <a:spcPts val="600"/>
                  </a:spcBef>
                </a:pPr>
                <a:r>
                  <a:rPr lang="en-GB" sz="1700" i="1" dirty="0"/>
                  <a:t>No subsequent stopping rules: and no waning </a:t>
                </a:r>
              </a:p>
            </p:txBody>
          </p:sp>
        </p:grpSp>
        <p:sp>
          <p:nvSpPr>
            <p:cNvPr id="20" name="Oval 19">
              <a:extLst>
                <a:ext uri="{FF2B5EF4-FFF2-40B4-BE49-F238E27FC236}">
                  <a16:creationId xmlns:a16="http://schemas.microsoft.com/office/drawing/2014/main" id="{70B70B58-F41A-407B-A413-20A9F6E848A2}"/>
                </a:ext>
              </a:extLst>
            </p:cNvPr>
            <p:cNvSpPr/>
            <p:nvPr/>
          </p:nvSpPr>
          <p:spPr>
            <a:xfrm>
              <a:off x="4259767" y="1311778"/>
              <a:ext cx="245327" cy="146530"/>
            </a:xfrm>
            <a:prstGeom prst="ellipse">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2803797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2E908-4E3E-4852-ACF0-4D382A254DBE}"/>
              </a:ext>
            </a:extLst>
          </p:cNvPr>
          <p:cNvSpPr>
            <a:spLocks noGrp="1"/>
          </p:cNvSpPr>
          <p:nvPr>
            <p:ph type="title"/>
          </p:nvPr>
        </p:nvSpPr>
        <p:spPr>
          <a:xfrm>
            <a:off x="379211" y="4265845"/>
            <a:ext cx="9669780" cy="765501"/>
          </a:xfrm>
        </p:spPr>
        <p:txBody>
          <a:bodyPr/>
          <a:lstStyle/>
          <a:p>
            <a:r>
              <a:rPr lang="en-US" sz="4800" dirty="0"/>
              <a:t>Cost effectiveness</a:t>
            </a:r>
            <a:endParaRPr lang="en-GB" sz="4800" dirty="0">
              <a:solidFill>
                <a:srgbClr val="FF0000"/>
              </a:solidFill>
            </a:endParaRPr>
          </a:p>
        </p:txBody>
      </p:sp>
      <p:sp>
        <p:nvSpPr>
          <p:cNvPr id="3" name="Slide Number Placeholder 2">
            <a:extLst>
              <a:ext uri="{FF2B5EF4-FFF2-40B4-BE49-F238E27FC236}">
                <a16:creationId xmlns:a16="http://schemas.microsoft.com/office/drawing/2014/main" id="{1D4FD30C-B82A-49B0-9D26-8666ECDCBEC7}"/>
              </a:ext>
            </a:extLst>
          </p:cNvPr>
          <p:cNvSpPr>
            <a:spLocks noGrp="1"/>
          </p:cNvSpPr>
          <p:nvPr>
            <p:ph type="sldNum" sz="quarter" idx="12"/>
          </p:nvPr>
        </p:nvSpPr>
        <p:spPr/>
        <p:txBody>
          <a:bodyPr/>
          <a:lstStyle/>
          <a:p>
            <a:fld id="{DDBE135E-2566-4748-853C-8A3B78F0FB00}" type="slidenum">
              <a:rPr lang="en-GB" smtClean="0"/>
              <a:t>23</a:t>
            </a:fld>
            <a:endParaRPr lang="en-GB" dirty="0"/>
          </a:p>
        </p:txBody>
      </p:sp>
    </p:spTree>
    <p:extLst>
      <p:ext uri="{BB962C8B-B14F-4D97-AF65-F5344CB8AC3E}">
        <p14:creationId xmlns:p14="http://schemas.microsoft.com/office/powerpoint/2010/main" val="24042323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29694"/>
            <a:ext cx="10693400" cy="765501"/>
          </a:xfrm>
        </p:spPr>
        <p:txBody>
          <a:bodyPr/>
          <a:lstStyle/>
          <a:p>
            <a:pPr algn="ctr"/>
            <a:r>
              <a:rPr lang="en-GB" dirty="0">
                <a:latin typeface="Arial" panose="020B0604020202020204" pitchFamily="34" charset="0"/>
                <a:cs typeface="Arial" panose="020B0604020202020204" pitchFamily="34" charset="0"/>
              </a:rPr>
              <a:t>Overview: how quality-adjusted life years accrue</a:t>
            </a:r>
          </a:p>
        </p:txBody>
      </p:sp>
      <p:sp>
        <p:nvSpPr>
          <p:cNvPr id="5" name="Rounded Rectangle 4"/>
          <p:cNvSpPr/>
          <p:nvPr/>
        </p:nvSpPr>
        <p:spPr>
          <a:xfrm>
            <a:off x="1345759" y="3367697"/>
            <a:ext cx="4349256" cy="762000"/>
          </a:xfrm>
          <a:prstGeom prst="roundRect">
            <a:avLst/>
          </a:prstGeom>
          <a:solidFill>
            <a:schemeClr val="accent2">
              <a:lumMod val="20000"/>
              <a:lumOff val="80000"/>
            </a:schemeClr>
          </a:solidFill>
          <a:effectLst/>
        </p:spPr>
        <p:style>
          <a:lnRef idx="2">
            <a:schemeClr val="accent1"/>
          </a:lnRef>
          <a:fillRef idx="1">
            <a:schemeClr val="lt1"/>
          </a:fillRef>
          <a:effectRef idx="0">
            <a:schemeClr val="accent1"/>
          </a:effectRef>
          <a:fontRef idx="minor">
            <a:schemeClr val="dk1"/>
          </a:fontRef>
        </p:style>
        <p:txBody>
          <a:bodyPr rtlCol="0" anchor="ctr"/>
          <a:lstStyle/>
          <a:p>
            <a:pPr algn="ctr" fontAlgn="base">
              <a:spcBef>
                <a:spcPct val="0"/>
              </a:spcBef>
              <a:spcAft>
                <a:spcPct val="0"/>
              </a:spcAft>
            </a:pPr>
            <a:r>
              <a:rPr lang="en-US" sz="2400" dirty="0">
                <a:solidFill>
                  <a:prstClr val="black"/>
                </a:solidFill>
                <a:latin typeface="Arial" panose="020B0604020202020204" pitchFamily="34" charset="0"/>
                <a:cs typeface="Arial" panose="020B0604020202020204" pitchFamily="34" charset="0"/>
              </a:rPr>
              <a:t>Improved quality of life </a:t>
            </a:r>
          </a:p>
        </p:txBody>
      </p:sp>
      <p:sp>
        <p:nvSpPr>
          <p:cNvPr id="6" name="Rounded Rectangle 5"/>
          <p:cNvSpPr/>
          <p:nvPr/>
        </p:nvSpPr>
        <p:spPr>
          <a:xfrm>
            <a:off x="6951782" y="3416753"/>
            <a:ext cx="3200401" cy="762000"/>
          </a:xfrm>
          <a:prstGeom prst="roundRect">
            <a:avLst/>
          </a:prstGeom>
          <a:solidFill>
            <a:schemeClr val="accent6">
              <a:lumMod val="20000"/>
              <a:lumOff val="80000"/>
            </a:schemeClr>
          </a:solidFill>
          <a:effectLst/>
        </p:spPr>
        <p:style>
          <a:lnRef idx="2">
            <a:schemeClr val="accent3"/>
          </a:lnRef>
          <a:fillRef idx="1">
            <a:schemeClr val="lt1"/>
          </a:fillRef>
          <a:effectRef idx="0">
            <a:schemeClr val="accent3"/>
          </a:effectRef>
          <a:fontRef idx="minor">
            <a:schemeClr val="dk1"/>
          </a:fontRef>
        </p:style>
        <p:txBody>
          <a:bodyPr rtlCol="0" anchor="ctr"/>
          <a:lstStyle/>
          <a:p>
            <a:pPr algn="ctr" fontAlgn="base">
              <a:spcBef>
                <a:spcPct val="0"/>
              </a:spcBef>
              <a:spcAft>
                <a:spcPct val="0"/>
              </a:spcAft>
            </a:pPr>
            <a:r>
              <a:rPr lang="en-US" sz="2400" dirty="0">
                <a:solidFill>
                  <a:prstClr val="black"/>
                </a:solidFill>
                <a:latin typeface="Arial" panose="020B0604020202020204" pitchFamily="34" charset="0"/>
                <a:cs typeface="Arial" panose="020B0604020202020204" pitchFamily="34" charset="0"/>
              </a:rPr>
              <a:t>Longer length of life</a:t>
            </a:r>
          </a:p>
        </p:txBody>
      </p:sp>
      <p:sp>
        <p:nvSpPr>
          <p:cNvPr id="7" name="Rounded Rectangle 6"/>
          <p:cNvSpPr/>
          <p:nvPr/>
        </p:nvSpPr>
        <p:spPr>
          <a:xfrm>
            <a:off x="109182" y="4536399"/>
            <a:ext cx="3411205" cy="2241947"/>
          </a:xfrm>
          <a:prstGeom prst="roundRect">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r>
              <a:rPr lang="en-US" sz="2400" b="1" dirty="0">
                <a:solidFill>
                  <a:schemeClr val="tx1"/>
                </a:solidFill>
                <a:latin typeface="Arial" panose="020B0604020202020204" pitchFamily="34" charset="0"/>
                <a:cs typeface="Arial" panose="020B0604020202020204" pitchFamily="34" charset="0"/>
              </a:rPr>
              <a:t>Patients</a:t>
            </a:r>
            <a:endParaRPr lang="en-US" sz="2400" dirty="0">
              <a:solidFill>
                <a:schemeClr val="tx1"/>
              </a:solidFill>
              <a:latin typeface="Arial" panose="020B0604020202020204" pitchFamily="34" charset="0"/>
              <a:cs typeface="Arial" panose="020B0604020202020204" pitchFamily="34" charset="0"/>
            </a:endParaRPr>
          </a:p>
          <a:p>
            <a:pPr marL="285750" indent="-285750" algn="ctr" fontAlgn="base">
              <a:spcBef>
                <a:spcPct val="0"/>
              </a:spcBef>
              <a:spcAft>
                <a:spcPct val="0"/>
              </a:spcAft>
              <a:buFont typeface="Arial" panose="020B0604020202020204" pitchFamily="34" charset="0"/>
              <a:buChar char="•"/>
            </a:pPr>
            <a:r>
              <a:rPr lang="en-US" sz="2400" dirty="0">
                <a:solidFill>
                  <a:schemeClr val="tx1"/>
                </a:solidFill>
                <a:latin typeface="Arial" panose="020B0604020202020204" pitchFamily="34" charset="0"/>
                <a:cs typeface="Arial" panose="020B0604020202020204" pitchFamily="34" charset="0"/>
              </a:rPr>
              <a:t>Fewer convulsive seizures </a:t>
            </a:r>
          </a:p>
          <a:p>
            <a:pPr marL="285750" indent="-285750" algn="ctr" fontAlgn="base">
              <a:spcBef>
                <a:spcPct val="0"/>
              </a:spcBef>
              <a:spcAft>
                <a:spcPct val="0"/>
              </a:spcAft>
              <a:buFont typeface="Arial" panose="020B0604020202020204" pitchFamily="34" charset="0"/>
              <a:buChar char="•"/>
            </a:pPr>
            <a:r>
              <a:rPr lang="en-US" sz="2400" dirty="0">
                <a:solidFill>
                  <a:schemeClr val="tx1"/>
                </a:solidFill>
                <a:latin typeface="Arial" panose="020B0604020202020204" pitchFamily="34" charset="0"/>
                <a:cs typeface="Arial" panose="020B0604020202020204" pitchFamily="34" charset="0"/>
                <a:sym typeface="Wingdings" panose="05000000000000000000" pitchFamily="2" charset="2"/>
              </a:rPr>
              <a:t>More days free of convulsive seizures</a:t>
            </a:r>
            <a:endParaRPr lang="en-US" sz="2400" dirty="0">
              <a:solidFill>
                <a:schemeClr val="tx1"/>
              </a:solidFill>
              <a:latin typeface="Arial" panose="020B0604020202020204" pitchFamily="34" charset="0"/>
              <a:cs typeface="Arial" panose="020B0604020202020204" pitchFamily="34" charset="0"/>
            </a:endParaRPr>
          </a:p>
        </p:txBody>
      </p:sp>
      <p:sp>
        <p:nvSpPr>
          <p:cNvPr id="8" name="Rounded Rectangle 7"/>
          <p:cNvSpPr/>
          <p:nvPr/>
        </p:nvSpPr>
        <p:spPr>
          <a:xfrm>
            <a:off x="3801679" y="4527494"/>
            <a:ext cx="2864816" cy="2241947"/>
          </a:xfrm>
          <a:prstGeom prst="roundRect">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r>
              <a:rPr lang="en-US" sz="2400" b="1" dirty="0">
                <a:solidFill>
                  <a:schemeClr val="tx1"/>
                </a:solidFill>
                <a:latin typeface="Arial" panose="020B0604020202020204" pitchFamily="34" charset="0"/>
                <a:cs typeface="Arial" panose="020B0604020202020204" pitchFamily="34" charset="0"/>
              </a:rPr>
              <a:t>Carers</a:t>
            </a:r>
          </a:p>
          <a:p>
            <a:pPr algn="ctr" fontAlgn="base">
              <a:spcBef>
                <a:spcPct val="0"/>
              </a:spcBef>
              <a:spcAft>
                <a:spcPct val="0"/>
              </a:spcAft>
            </a:pPr>
            <a:r>
              <a:rPr lang="en-US" sz="2400" dirty="0">
                <a:solidFill>
                  <a:schemeClr val="tx1"/>
                </a:solidFill>
                <a:latin typeface="Arial" panose="020B0604020202020204" pitchFamily="34" charset="0"/>
                <a:cs typeface="Arial" panose="020B0604020202020204" pitchFamily="34" charset="0"/>
              </a:rPr>
              <a:t>Better when patients have fewer seizures</a:t>
            </a:r>
            <a:endParaRPr lang="en-US" sz="2400" b="1" dirty="0">
              <a:solidFill>
                <a:schemeClr val="tx1"/>
              </a:solidFill>
              <a:latin typeface="Arial" panose="020B0604020202020204" pitchFamily="34" charset="0"/>
              <a:cs typeface="Arial" panose="020B0604020202020204" pitchFamily="34" charset="0"/>
            </a:endParaRPr>
          </a:p>
        </p:txBody>
      </p:sp>
      <p:sp>
        <p:nvSpPr>
          <p:cNvPr id="9" name="Rounded Rectangle 8"/>
          <p:cNvSpPr/>
          <p:nvPr/>
        </p:nvSpPr>
        <p:spPr>
          <a:xfrm>
            <a:off x="3892531" y="1392992"/>
            <a:ext cx="3200400" cy="1306968"/>
          </a:xfrm>
          <a:prstGeom prst="roundRect">
            <a:avLst/>
          </a:prstGeom>
          <a:effectLst/>
        </p:spPr>
        <p:style>
          <a:lnRef idx="2">
            <a:schemeClr val="accent2"/>
          </a:lnRef>
          <a:fillRef idx="1">
            <a:schemeClr val="lt1"/>
          </a:fillRef>
          <a:effectRef idx="0">
            <a:schemeClr val="accent2"/>
          </a:effectRef>
          <a:fontRef idx="minor">
            <a:schemeClr val="dk1"/>
          </a:fontRef>
        </p:style>
        <p:txBody>
          <a:bodyPr rtlCol="0" anchor="ctr"/>
          <a:lstStyle/>
          <a:p>
            <a:pPr algn="ctr" fontAlgn="base">
              <a:spcBef>
                <a:spcPct val="0"/>
              </a:spcBef>
              <a:spcAft>
                <a:spcPct val="0"/>
              </a:spcAft>
            </a:pPr>
            <a:r>
              <a:rPr lang="en-US" sz="2800" dirty="0">
                <a:solidFill>
                  <a:prstClr val="black"/>
                </a:solidFill>
                <a:latin typeface="Arial" panose="020B0604020202020204" pitchFamily="34" charset="0"/>
                <a:cs typeface="Arial" panose="020B0604020202020204" pitchFamily="34" charset="0"/>
              </a:rPr>
              <a:t>Quality-adjusted </a:t>
            </a:r>
            <a:br>
              <a:rPr lang="en-US" sz="2800" dirty="0">
                <a:solidFill>
                  <a:prstClr val="black"/>
                </a:solidFill>
                <a:latin typeface="Arial" panose="020B0604020202020204" pitchFamily="34" charset="0"/>
                <a:cs typeface="Arial" panose="020B0604020202020204" pitchFamily="34" charset="0"/>
              </a:rPr>
            </a:br>
            <a:r>
              <a:rPr lang="en-US" sz="2800" dirty="0">
                <a:solidFill>
                  <a:prstClr val="black"/>
                </a:solidFill>
                <a:latin typeface="Arial" panose="020B0604020202020204" pitchFamily="34" charset="0"/>
                <a:cs typeface="Arial" panose="020B0604020202020204" pitchFamily="34" charset="0"/>
              </a:rPr>
              <a:t>life years</a:t>
            </a:r>
          </a:p>
        </p:txBody>
      </p:sp>
      <p:sp>
        <p:nvSpPr>
          <p:cNvPr id="10" name="Rounded Rectangle 9"/>
          <p:cNvSpPr/>
          <p:nvPr/>
        </p:nvSpPr>
        <p:spPr>
          <a:xfrm>
            <a:off x="6947787" y="4518752"/>
            <a:ext cx="3200400" cy="2259593"/>
          </a:xfrm>
          <a:prstGeom prst="roundRect">
            <a:avLst/>
          </a:prstGeom>
          <a:solidFill>
            <a:schemeClr val="accent6">
              <a:lumMod val="40000"/>
              <a:lumOff val="6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r>
              <a:rPr lang="en-US" sz="2400" b="1" dirty="0">
                <a:solidFill>
                  <a:schemeClr val="tx1"/>
                </a:solidFill>
                <a:latin typeface="Arial" panose="020B0604020202020204" pitchFamily="34" charset="0"/>
                <a:cs typeface="Arial" panose="020B0604020202020204" pitchFamily="34" charset="0"/>
              </a:rPr>
              <a:t>Patients </a:t>
            </a:r>
            <a:br>
              <a:rPr lang="en-US" sz="2400" b="1" dirty="0">
                <a:solidFill>
                  <a:schemeClr val="tx1"/>
                </a:solidFill>
                <a:latin typeface="Arial" panose="020B0604020202020204" pitchFamily="34" charset="0"/>
                <a:cs typeface="Arial" panose="020B0604020202020204" pitchFamily="34" charset="0"/>
              </a:rPr>
            </a:br>
            <a:r>
              <a:rPr lang="en-US" sz="2400" dirty="0">
                <a:solidFill>
                  <a:schemeClr val="tx1"/>
                </a:solidFill>
              </a:rPr>
              <a:t>Fewer convulsive seizures linked to lower mortality </a:t>
            </a:r>
          </a:p>
        </p:txBody>
      </p:sp>
      <p:cxnSp>
        <p:nvCxnSpPr>
          <p:cNvPr id="23" name="Straight Arrow Connector 22"/>
          <p:cNvCxnSpPr>
            <a:cxnSpLocks/>
            <a:endCxn id="9" idx="1"/>
          </p:cNvCxnSpPr>
          <p:nvPr/>
        </p:nvCxnSpPr>
        <p:spPr>
          <a:xfrm flipV="1">
            <a:off x="2376002" y="2046476"/>
            <a:ext cx="1516529" cy="129207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cxnSpLocks/>
            <a:stCxn id="6" idx="0"/>
            <a:endCxn id="9" idx="3"/>
          </p:cNvCxnSpPr>
          <p:nvPr/>
        </p:nvCxnSpPr>
        <p:spPr>
          <a:xfrm flipH="1" flipV="1">
            <a:off x="7092931" y="2046476"/>
            <a:ext cx="1459052" cy="1370277"/>
          </a:xfrm>
          <a:prstGeom prst="straightConnector1">
            <a:avLst/>
          </a:prstGeom>
          <a:ln w="4445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cxnSpLocks/>
            <a:stCxn id="7" idx="0"/>
          </p:cNvCxnSpPr>
          <p:nvPr/>
        </p:nvCxnSpPr>
        <p:spPr>
          <a:xfrm flipV="1">
            <a:off x="1814785" y="4110861"/>
            <a:ext cx="146654" cy="42553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cxnSpLocks/>
            <a:stCxn id="8" idx="0"/>
          </p:cNvCxnSpPr>
          <p:nvPr/>
        </p:nvCxnSpPr>
        <p:spPr>
          <a:xfrm flipV="1">
            <a:off x="5234087" y="4088838"/>
            <a:ext cx="1" cy="438656"/>
          </a:xfrm>
          <a:prstGeom prst="straightConnector1">
            <a:avLst/>
          </a:prstGeom>
          <a:ln w="41275">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cxnSpLocks/>
            <a:stCxn id="10" idx="0"/>
            <a:endCxn id="6" idx="2"/>
          </p:cNvCxnSpPr>
          <p:nvPr/>
        </p:nvCxnSpPr>
        <p:spPr>
          <a:xfrm flipV="1">
            <a:off x="8547987" y="4178753"/>
            <a:ext cx="3996" cy="339999"/>
          </a:xfrm>
          <a:prstGeom prst="straightConnector1">
            <a:avLst/>
          </a:prstGeom>
          <a:ln w="4445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14" name="Rounded Rectangle 9">
            <a:extLst>
              <a:ext uri="{FF2B5EF4-FFF2-40B4-BE49-F238E27FC236}">
                <a16:creationId xmlns:a16="http://schemas.microsoft.com/office/drawing/2014/main" id="{BA7A6AFD-D269-4D45-8D35-0E861E294D70}"/>
              </a:ext>
            </a:extLst>
          </p:cNvPr>
          <p:cNvSpPr/>
          <p:nvPr/>
        </p:nvSpPr>
        <p:spPr>
          <a:xfrm>
            <a:off x="76844" y="1040657"/>
            <a:ext cx="3200400" cy="1604937"/>
          </a:xfrm>
          <a:prstGeom prst="roundRect">
            <a:avLst/>
          </a:prstGeom>
          <a:solidFill>
            <a:schemeClr val="bg1">
              <a:lumMod val="8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r>
              <a:rPr lang="en-US" sz="2000" i="1" dirty="0">
                <a:solidFill>
                  <a:schemeClr val="tx1"/>
                </a:solidFill>
              </a:rPr>
              <a:t>Company does not model non-convulsive seizure</a:t>
            </a:r>
          </a:p>
        </p:txBody>
      </p:sp>
      <p:sp>
        <p:nvSpPr>
          <p:cNvPr id="15" name="Slide Number Placeholder 2">
            <a:extLst>
              <a:ext uri="{FF2B5EF4-FFF2-40B4-BE49-F238E27FC236}">
                <a16:creationId xmlns:a16="http://schemas.microsoft.com/office/drawing/2014/main" id="{9BE5708C-BC0A-4364-B745-E8448A717B5C}"/>
              </a:ext>
            </a:extLst>
          </p:cNvPr>
          <p:cNvSpPr>
            <a:spLocks noGrp="1"/>
          </p:cNvSpPr>
          <p:nvPr>
            <p:ph type="sldNum" sz="quarter" idx="12"/>
          </p:nvPr>
        </p:nvSpPr>
        <p:spPr>
          <a:xfrm>
            <a:off x="9689592" y="6930281"/>
            <a:ext cx="500380" cy="333663"/>
          </a:xfrm>
        </p:spPr>
        <p:txBody>
          <a:bodyPr/>
          <a:lstStyle/>
          <a:p>
            <a:fld id="{DDBE135E-2566-4748-853C-8A3B78F0FB00}" type="slidenum">
              <a:rPr lang="en-GB" smtClean="0"/>
              <a:t>24</a:t>
            </a:fld>
            <a:endParaRPr lang="en-GB" dirty="0"/>
          </a:p>
        </p:txBody>
      </p:sp>
    </p:spTree>
    <p:extLst>
      <p:ext uri="{BB962C8B-B14F-4D97-AF65-F5344CB8AC3E}">
        <p14:creationId xmlns:p14="http://schemas.microsoft.com/office/powerpoint/2010/main" val="33341529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5FBA048-FF51-4227-B8D4-121009FD411B}"/>
              </a:ext>
            </a:extLst>
          </p:cNvPr>
          <p:cNvSpPr>
            <a:spLocks noGrp="1"/>
          </p:cNvSpPr>
          <p:nvPr>
            <p:ph type="title"/>
          </p:nvPr>
        </p:nvSpPr>
        <p:spPr>
          <a:xfrm>
            <a:off x="280989" y="-9361"/>
            <a:ext cx="9955954" cy="644766"/>
          </a:xfrm>
        </p:spPr>
        <p:txBody>
          <a:bodyPr/>
          <a:lstStyle/>
          <a:p>
            <a:r>
              <a:rPr lang="en-GB" dirty="0"/>
              <a:t>Company’s individual-patient state-transition model</a:t>
            </a:r>
          </a:p>
        </p:txBody>
      </p:sp>
      <p:graphicFrame>
        <p:nvGraphicFramePr>
          <p:cNvPr id="3" name="Table 2">
            <a:extLst>
              <a:ext uri="{FF2B5EF4-FFF2-40B4-BE49-F238E27FC236}">
                <a16:creationId xmlns:a16="http://schemas.microsoft.com/office/drawing/2014/main" id="{CE9C484A-2C74-40D4-BD40-944C29C89FEE}"/>
              </a:ext>
            </a:extLst>
          </p:cNvPr>
          <p:cNvGraphicFramePr>
            <a:graphicFrameLocks noGrp="1"/>
          </p:cNvGraphicFramePr>
          <p:nvPr>
            <p:extLst>
              <p:ext uri="{D42A27DB-BD31-4B8C-83A1-F6EECF244321}">
                <p14:modId xmlns:p14="http://schemas.microsoft.com/office/powerpoint/2010/main" val="2860225413"/>
              </p:ext>
            </p:extLst>
          </p:nvPr>
        </p:nvGraphicFramePr>
        <p:xfrm>
          <a:off x="5662889" y="613204"/>
          <a:ext cx="4947905" cy="6974087"/>
        </p:xfrm>
        <a:graphic>
          <a:graphicData uri="http://schemas.openxmlformats.org/drawingml/2006/table">
            <a:tbl>
              <a:tblPr firstRow="1" firstCol="1" bandRow="1">
                <a:tableStyleId>{00A15C55-8517-42AA-B614-E9B94910E393}</a:tableStyleId>
              </a:tblPr>
              <a:tblGrid>
                <a:gridCol w="1965752">
                  <a:extLst>
                    <a:ext uri="{9D8B030D-6E8A-4147-A177-3AD203B41FA5}">
                      <a16:colId xmlns:a16="http://schemas.microsoft.com/office/drawing/2014/main" val="4161850894"/>
                    </a:ext>
                  </a:extLst>
                </a:gridCol>
                <a:gridCol w="2982153">
                  <a:extLst>
                    <a:ext uri="{9D8B030D-6E8A-4147-A177-3AD203B41FA5}">
                      <a16:colId xmlns:a16="http://schemas.microsoft.com/office/drawing/2014/main" val="1515306957"/>
                    </a:ext>
                  </a:extLst>
                </a:gridCol>
              </a:tblGrid>
              <a:tr h="392629">
                <a:tc gridSpan="2">
                  <a:txBody>
                    <a:bodyPr/>
                    <a:lstStyle/>
                    <a:p>
                      <a:pPr>
                        <a:spcAft>
                          <a:spcPts val="0"/>
                        </a:spcAft>
                      </a:pPr>
                      <a:r>
                        <a:rPr lang="en-GB" sz="2000" b="1" i="0" dirty="0">
                          <a:effectLst/>
                          <a:latin typeface="Arial" panose="020B0604020202020204" pitchFamily="34" charset="0"/>
                          <a:ea typeface="Times New Roman" panose="02020603050405020304" pitchFamily="18" charset="0"/>
                          <a:cs typeface="Times New Roman" panose="02020603050405020304" pitchFamily="18" charset="0"/>
                        </a:rPr>
                        <a:t>Model characteristics</a:t>
                      </a:r>
                    </a:p>
                  </a:txBody>
                  <a:tcPr/>
                </a:tc>
                <a:tc hMerge="1">
                  <a:txBody>
                    <a:bodyPr/>
                    <a:lstStyle/>
                    <a:p>
                      <a:endParaRPr lang="en-GB"/>
                    </a:p>
                  </a:txBody>
                  <a:tcPr/>
                </a:tc>
                <a:extLst>
                  <a:ext uri="{0D108BD9-81ED-4DB2-BD59-A6C34878D82A}">
                    <a16:rowId xmlns:a16="http://schemas.microsoft.com/office/drawing/2014/main" val="2420929113"/>
                  </a:ext>
                </a:extLst>
              </a:tr>
              <a:tr h="362427">
                <a:tc>
                  <a:txBody>
                    <a:bodyPr/>
                    <a:lstStyle/>
                    <a:p>
                      <a:pPr>
                        <a:spcAft>
                          <a:spcPts val="0"/>
                        </a:spcAft>
                      </a:pPr>
                      <a:r>
                        <a:rPr lang="en-GB" sz="1800" b="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Time horizon</a:t>
                      </a:r>
                    </a:p>
                  </a:txBody>
                  <a:tcPr/>
                </a:tc>
                <a:tc>
                  <a:txBody>
                    <a:bodyPr/>
                    <a:lstStyle/>
                    <a:p>
                      <a:pPr>
                        <a:spcAft>
                          <a:spcPts val="0"/>
                        </a:spcAft>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lifetime</a:t>
                      </a:r>
                      <a:endParaRPr lang="en-GB" sz="1800" b="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08052537"/>
                  </a:ext>
                </a:extLst>
              </a:tr>
              <a:tr h="362427">
                <a:tc>
                  <a:txBody>
                    <a:bodyPr/>
                    <a:lstStyle/>
                    <a:p>
                      <a:pPr>
                        <a:spcAft>
                          <a:spcPts val="0"/>
                        </a:spcAft>
                      </a:pPr>
                      <a:r>
                        <a:rPr lang="en-GB" sz="1800" b="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Cycle length</a:t>
                      </a:r>
                    </a:p>
                  </a:txBody>
                  <a:tcPr/>
                </a:tc>
                <a:tc>
                  <a:txBody>
                    <a:bodyPr/>
                    <a:lstStyle/>
                    <a:p>
                      <a:pPr>
                        <a:spcAft>
                          <a:spcPts val="0"/>
                        </a:spcAft>
                      </a:pPr>
                      <a:r>
                        <a:rPr lang="en-GB" sz="1800">
                          <a:effectLst/>
                          <a:latin typeface="Arial" panose="020B0604020202020204" pitchFamily="34" charset="0"/>
                          <a:ea typeface="Times New Roman" panose="02020603050405020304" pitchFamily="18" charset="0"/>
                          <a:cs typeface="Times New Roman" panose="02020603050405020304" pitchFamily="18" charset="0"/>
                        </a:rPr>
                        <a:t>28 days</a:t>
                      </a:r>
                      <a:endParaRPr lang="en-GB" sz="1800" b="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455181668"/>
                  </a:ext>
                </a:extLst>
              </a:tr>
              <a:tr h="362427">
                <a:tc>
                  <a:txBody>
                    <a:bodyPr/>
                    <a:lstStyle/>
                    <a:p>
                      <a:pPr>
                        <a:spcAft>
                          <a:spcPts val="0"/>
                        </a:spcAft>
                      </a:pPr>
                      <a:r>
                        <a:rPr lang="en-GB" sz="1800" b="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Intervention</a:t>
                      </a:r>
                    </a:p>
                  </a:txBody>
                  <a:tcPr/>
                </a:tc>
                <a:tc>
                  <a:txBody>
                    <a:bodyPr/>
                    <a:lstStyle/>
                    <a:p>
                      <a:pPr>
                        <a:spcAft>
                          <a:spcPts val="0"/>
                        </a:spcAft>
                      </a:pPr>
                      <a:r>
                        <a:rPr lang="en-GB" sz="1800">
                          <a:effectLst/>
                          <a:latin typeface="Arial" panose="020B0604020202020204" pitchFamily="34" charset="0"/>
                          <a:ea typeface="Times New Roman" panose="02020603050405020304" pitchFamily="18" charset="0"/>
                          <a:cs typeface="Times New Roman" panose="02020603050405020304" pitchFamily="18" charset="0"/>
                        </a:rPr>
                        <a:t>fenfluramine</a:t>
                      </a:r>
                      <a:endParaRPr lang="en-GB" sz="1800" b="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578552818"/>
                  </a:ext>
                </a:extLst>
              </a:tr>
              <a:tr h="362427">
                <a:tc>
                  <a:txBody>
                    <a:bodyPr/>
                    <a:lstStyle/>
                    <a:p>
                      <a:pPr>
                        <a:spcAft>
                          <a:spcPts val="0"/>
                        </a:spcAft>
                      </a:pPr>
                      <a:r>
                        <a:rPr lang="en-GB" sz="1800" b="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Comparator</a:t>
                      </a:r>
                    </a:p>
                  </a:txBody>
                  <a:tcPr/>
                </a:tc>
                <a:tc>
                  <a:txBody>
                    <a:bodyPr/>
                    <a:lstStyle/>
                    <a:p>
                      <a:pPr>
                        <a:spcAft>
                          <a:spcPts val="0"/>
                        </a:spcAft>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cannabidiol (+clobazam)</a:t>
                      </a:r>
                      <a:endParaRPr lang="en-GB" sz="1800" b="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480924317"/>
                  </a:ext>
                </a:extLst>
              </a:tr>
              <a:tr h="362427">
                <a:tc gridSpan="2">
                  <a:txBody>
                    <a:bodyPr/>
                    <a:lstStyle/>
                    <a:p>
                      <a:pPr>
                        <a:spcAft>
                          <a:spcPts val="0"/>
                        </a:spcAft>
                      </a:pPr>
                      <a:r>
                        <a:rPr lang="en-GB" sz="1800" b="1" i="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Baseline patient characteristics</a:t>
                      </a:r>
                    </a:p>
                  </a:txBody>
                  <a:tcPr/>
                </a:tc>
                <a:tc hMerge="1">
                  <a:txBody>
                    <a:bodyPr/>
                    <a:lstStyle/>
                    <a:p>
                      <a:endParaRPr lang="en-GB"/>
                    </a:p>
                  </a:txBody>
                  <a:tcPr/>
                </a:tc>
                <a:extLst>
                  <a:ext uri="{0D108BD9-81ED-4DB2-BD59-A6C34878D82A}">
                    <a16:rowId xmlns:a16="http://schemas.microsoft.com/office/drawing/2014/main" val="2404700403"/>
                  </a:ext>
                </a:extLst>
              </a:tr>
              <a:tr h="634247">
                <a:tc>
                  <a:txBody>
                    <a:bodyPr/>
                    <a:lstStyle/>
                    <a:p>
                      <a:pPr>
                        <a:spcAft>
                          <a:spcPts val="0"/>
                        </a:spcAft>
                      </a:pPr>
                      <a:r>
                        <a:rPr lang="en-GB" sz="1800" b="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Population</a:t>
                      </a:r>
                    </a:p>
                  </a:txBody>
                  <a:tcPr/>
                </a:tc>
                <a:tc>
                  <a:txBody>
                    <a:bodyPr/>
                    <a:lstStyle/>
                    <a:p>
                      <a:pPr>
                        <a:spcAft>
                          <a:spcPts val="0"/>
                        </a:spcAft>
                      </a:pPr>
                      <a:r>
                        <a:rPr lang="en-US" sz="1800" dirty="0">
                          <a:latin typeface="+mn-lt"/>
                        </a:rPr>
                        <a:t>58% concomitant stiripentol</a:t>
                      </a:r>
                      <a:endParaRPr lang="en-GB" sz="1800" b="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4097249922"/>
                  </a:ext>
                </a:extLst>
              </a:tr>
              <a:tr h="362427">
                <a:tc>
                  <a:txBody>
                    <a:bodyPr/>
                    <a:lstStyle/>
                    <a:p>
                      <a:pPr>
                        <a:spcAft>
                          <a:spcPts val="0"/>
                        </a:spcAft>
                      </a:pPr>
                      <a:r>
                        <a:rPr lang="en-GB" sz="1800" b="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Age (mean)</a:t>
                      </a:r>
                    </a:p>
                  </a:txBody>
                  <a:tcPr/>
                </a:tc>
                <a:tc>
                  <a:txBody>
                    <a:bodyPr/>
                    <a:lstStyle/>
                    <a:p>
                      <a:pPr>
                        <a:spcAft>
                          <a:spcPts val="0"/>
                        </a:spcAft>
                      </a:pPr>
                      <a:r>
                        <a:rPr lang="en-GB" sz="1800">
                          <a:effectLst/>
                          <a:latin typeface="Arial" panose="020B0604020202020204" pitchFamily="34" charset="0"/>
                          <a:ea typeface="Times New Roman" panose="02020603050405020304" pitchFamily="18" charset="0"/>
                          <a:cs typeface="Times New Roman" panose="02020603050405020304" pitchFamily="18" charset="0"/>
                        </a:rPr>
                        <a:t>12.7 years</a:t>
                      </a:r>
                      <a:endParaRPr lang="en-GB" sz="1800" b="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917847966"/>
                  </a:ext>
                </a:extLst>
              </a:tr>
              <a:tr h="362427">
                <a:tc>
                  <a:txBody>
                    <a:bodyPr/>
                    <a:lstStyle/>
                    <a:p>
                      <a:pPr>
                        <a:spcAft>
                          <a:spcPts val="0"/>
                        </a:spcAft>
                      </a:pPr>
                      <a:r>
                        <a:rPr lang="en-GB" sz="1800" b="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Weight (mean)</a:t>
                      </a:r>
                    </a:p>
                  </a:txBody>
                  <a:tcPr/>
                </a:tc>
                <a:tc>
                  <a:txBody>
                    <a:bodyPr/>
                    <a:lstStyle/>
                    <a:p>
                      <a:pPr>
                        <a:spcAft>
                          <a:spcPts val="0"/>
                        </a:spcAft>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41.1 kg</a:t>
                      </a:r>
                      <a:endParaRPr lang="en-GB" sz="1800" b="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550293438"/>
                  </a:ext>
                </a:extLst>
              </a:tr>
              <a:tr h="362427">
                <a:tc gridSpan="2">
                  <a:txBody>
                    <a:bodyPr/>
                    <a:lstStyle/>
                    <a:p>
                      <a:pPr>
                        <a:spcAft>
                          <a:spcPts val="0"/>
                        </a:spcAft>
                      </a:pPr>
                      <a:r>
                        <a:rPr lang="en-GB" sz="1800" b="1" i="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Other inputs</a:t>
                      </a:r>
                    </a:p>
                  </a:txBody>
                  <a:tcPr/>
                </a:tc>
                <a:tc hMerge="1">
                  <a:txBody>
                    <a:bodyPr/>
                    <a:lstStyle/>
                    <a:p>
                      <a:endParaRPr lang="en-GB"/>
                    </a:p>
                  </a:txBody>
                  <a:tcPr/>
                </a:tc>
                <a:extLst>
                  <a:ext uri="{0D108BD9-81ED-4DB2-BD59-A6C34878D82A}">
                    <a16:rowId xmlns:a16="http://schemas.microsoft.com/office/drawing/2014/main" val="1140270015"/>
                  </a:ext>
                </a:extLst>
              </a:tr>
              <a:tr h="906067">
                <a:tc>
                  <a:txBody>
                    <a:bodyPr/>
                    <a:lstStyle/>
                    <a:p>
                      <a:pPr>
                        <a:spcAft>
                          <a:spcPts val="0"/>
                        </a:spcAft>
                      </a:pPr>
                      <a:r>
                        <a:rPr lang="en-GB" sz="1800" b="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Baseline convulsive seizures</a:t>
                      </a:r>
                    </a:p>
                  </a:txBody>
                  <a:tcPr/>
                </a:tc>
                <a:tc>
                  <a:txBody>
                    <a:bodyPr/>
                    <a:lstStyle/>
                    <a:p>
                      <a:pPr>
                        <a:spcAft>
                          <a:spcPts val="0"/>
                        </a:spcAft>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Used after discontinuation</a:t>
                      </a:r>
                      <a:endParaRPr lang="en-GB" sz="1800" b="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4275635440"/>
                  </a:ext>
                </a:extLst>
              </a:tr>
              <a:tr h="906067">
                <a:tc>
                  <a:txBody>
                    <a:bodyPr/>
                    <a:lstStyle/>
                    <a:p>
                      <a:pPr>
                        <a:spcAft>
                          <a:spcPts val="0"/>
                        </a:spcAft>
                      </a:pPr>
                      <a:r>
                        <a:rPr lang="en-GB" sz="1800" b="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On-treatment convulsive seizures</a:t>
                      </a:r>
                    </a:p>
                  </a:txBody>
                  <a:tcPr/>
                </a:tc>
                <a:tc>
                  <a:txBody>
                    <a:bodyPr/>
                    <a:lstStyle/>
                    <a:p>
                      <a:pPr>
                        <a:spcAft>
                          <a:spcPts val="0"/>
                        </a:spcAft>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Use for patients on treatment</a:t>
                      </a:r>
                      <a:endParaRPr lang="en-GB" sz="1800" b="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959124503"/>
                  </a:ext>
                </a:extLst>
              </a:tr>
              <a:tr h="1177887">
                <a:tc>
                  <a:txBody>
                    <a:bodyPr/>
                    <a:lstStyle/>
                    <a:p>
                      <a:pPr>
                        <a:spcAft>
                          <a:spcPts val="0"/>
                        </a:spcAft>
                      </a:pPr>
                      <a:r>
                        <a:rPr lang="en-GB" sz="1800" b="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Treatment effectiveness</a:t>
                      </a:r>
                    </a:p>
                  </a:txBody>
                  <a:tcPr/>
                </a:tc>
                <a:tc>
                  <a:txBody>
                    <a:bodyPr/>
                    <a:lstStyle/>
                    <a:p>
                      <a:pPr>
                        <a:spcAft>
                          <a:spcPts val="0"/>
                        </a:spcAft>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Based on convulsive seizure frequency, seizure-free days, discontinuation rates </a:t>
                      </a:r>
                      <a:endParaRPr lang="en-GB" sz="1800" b="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4024249193"/>
                  </a:ext>
                </a:extLst>
              </a:tr>
            </a:tbl>
          </a:graphicData>
        </a:graphic>
      </p:graphicFrame>
      <p:sp>
        <p:nvSpPr>
          <p:cNvPr id="22" name="TextBox 21">
            <a:extLst>
              <a:ext uri="{FF2B5EF4-FFF2-40B4-BE49-F238E27FC236}">
                <a16:creationId xmlns:a16="http://schemas.microsoft.com/office/drawing/2014/main" id="{2CF1B982-C828-48BF-9A56-4AEF22AD1E8A}"/>
              </a:ext>
            </a:extLst>
          </p:cNvPr>
          <p:cNvSpPr txBox="1"/>
          <p:nvPr/>
        </p:nvSpPr>
        <p:spPr>
          <a:xfrm>
            <a:off x="1060113" y="5317398"/>
            <a:ext cx="3940973" cy="1323439"/>
          </a:xfrm>
          <a:prstGeom prst="rect">
            <a:avLst/>
          </a:prstGeom>
          <a:solidFill>
            <a:schemeClr val="accent2">
              <a:lumMod val="20000"/>
              <a:lumOff val="80000"/>
            </a:schemeClr>
          </a:solidFill>
          <a:ln>
            <a:solidFill>
              <a:schemeClr val="accent1"/>
            </a:solidFill>
          </a:ln>
        </p:spPr>
        <p:txBody>
          <a:bodyPr wrap="square">
            <a:spAutoFit/>
          </a:bodyPr>
          <a:lstStyle/>
          <a:p>
            <a:r>
              <a:rPr lang="en-US" sz="1600" i="1" dirty="0">
                <a:latin typeface="+mn-lt"/>
              </a:rPr>
              <a:t>Patient profiles: age, weight, number of convulsive seizures, number of convulsive seizure-free days, concomitant medications, motor impairments, mortality risk. </a:t>
            </a:r>
            <a:endParaRPr lang="en-GB" sz="1600" i="1" dirty="0"/>
          </a:p>
        </p:txBody>
      </p:sp>
      <p:grpSp>
        <p:nvGrpSpPr>
          <p:cNvPr id="28" name="Group 27">
            <a:extLst>
              <a:ext uri="{FF2B5EF4-FFF2-40B4-BE49-F238E27FC236}">
                <a16:creationId xmlns:a16="http://schemas.microsoft.com/office/drawing/2014/main" id="{F6916919-5601-4B5B-AC14-7B325BEF671B}"/>
              </a:ext>
            </a:extLst>
          </p:cNvPr>
          <p:cNvGrpSpPr/>
          <p:nvPr/>
        </p:nvGrpSpPr>
        <p:grpSpPr>
          <a:xfrm>
            <a:off x="145126" y="2117468"/>
            <a:ext cx="5517763" cy="3141346"/>
            <a:chOff x="219370" y="1991060"/>
            <a:chExt cx="5300605" cy="3126356"/>
          </a:xfrm>
        </p:grpSpPr>
        <p:grpSp>
          <p:nvGrpSpPr>
            <p:cNvPr id="20" name="Group 19">
              <a:extLst>
                <a:ext uri="{FF2B5EF4-FFF2-40B4-BE49-F238E27FC236}">
                  <a16:creationId xmlns:a16="http://schemas.microsoft.com/office/drawing/2014/main" id="{1CAC32B4-24B6-4395-AE56-9D62F856C761}"/>
                </a:ext>
              </a:extLst>
            </p:cNvPr>
            <p:cNvGrpSpPr/>
            <p:nvPr/>
          </p:nvGrpSpPr>
          <p:grpSpPr>
            <a:xfrm>
              <a:off x="219370" y="2234034"/>
              <a:ext cx="5300605" cy="2883382"/>
              <a:chOff x="262912" y="2234034"/>
              <a:chExt cx="5300605" cy="2883382"/>
            </a:xfrm>
          </p:grpSpPr>
          <p:sp>
            <p:nvSpPr>
              <p:cNvPr id="2" name="Oval 1">
                <a:extLst>
                  <a:ext uri="{FF2B5EF4-FFF2-40B4-BE49-F238E27FC236}">
                    <a16:creationId xmlns:a16="http://schemas.microsoft.com/office/drawing/2014/main" id="{5349643A-2171-4ABF-BAE3-5D0880FAE16F}"/>
                  </a:ext>
                </a:extLst>
              </p:cNvPr>
              <p:cNvSpPr/>
              <p:nvPr/>
            </p:nvSpPr>
            <p:spPr>
              <a:xfrm>
                <a:off x="1777243" y="2234034"/>
                <a:ext cx="2278743" cy="1537831"/>
              </a:xfrm>
              <a:prstGeom prst="ellipse">
                <a:avLst/>
              </a:prstGeom>
              <a:solidFill>
                <a:schemeClr val="accent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Alive, on treatment</a:t>
                </a:r>
              </a:p>
            </p:txBody>
          </p:sp>
          <p:sp>
            <p:nvSpPr>
              <p:cNvPr id="10" name="Oval 9">
                <a:extLst>
                  <a:ext uri="{FF2B5EF4-FFF2-40B4-BE49-F238E27FC236}">
                    <a16:creationId xmlns:a16="http://schemas.microsoft.com/office/drawing/2014/main" id="{577135A8-EE6F-4B79-97C7-B8E926D4E159}"/>
                  </a:ext>
                </a:extLst>
              </p:cNvPr>
              <p:cNvSpPr/>
              <p:nvPr/>
            </p:nvSpPr>
            <p:spPr>
              <a:xfrm>
                <a:off x="262912" y="3579585"/>
                <a:ext cx="2418020" cy="1537831"/>
              </a:xfrm>
              <a:prstGeom prst="ellipse">
                <a:avLst/>
              </a:prstGeom>
              <a:solidFill>
                <a:schemeClr val="accent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Alive, treatment discontinued</a:t>
                </a:r>
              </a:p>
            </p:txBody>
          </p:sp>
          <p:sp>
            <p:nvSpPr>
              <p:cNvPr id="13" name="Oval 12">
                <a:extLst>
                  <a:ext uri="{FF2B5EF4-FFF2-40B4-BE49-F238E27FC236}">
                    <a16:creationId xmlns:a16="http://schemas.microsoft.com/office/drawing/2014/main" id="{8B867424-1305-49A4-99D3-CF357791D5A3}"/>
                  </a:ext>
                </a:extLst>
              </p:cNvPr>
              <p:cNvSpPr/>
              <p:nvPr/>
            </p:nvSpPr>
            <p:spPr>
              <a:xfrm>
                <a:off x="3145497" y="3579585"/>
                <a:ext cx="2418020" cy="1537831"/>
              </a:xfrm>
              <a:prstGeom prst="ellipse">
                <a:avLst/>
              </a:prstGeom>
              <a:solidFill>
                <a:schemeClr val="accent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Death</a:t>
                </a:r>
              </a:p>
            </p:txBody>
          </p:sp>
          <p:cxnSp>
            <p:nvCxnSpPr>
              <p:cNvPr id="8" name="Straight Arrow Connector 7">
                <a:extLst>
                  <a:ext uri="{FF2B5EF4-FFF2-40B4-BE49-F238E27FC236}">
                    <a16:creationId xmlns:a16="http://schemas.microsoft.com/office/drawing/2014/main" id="{F85AEA00-BAEA-4DCA-80A3-C6550828E1C1}"/>
                  </a:ext>
                </a:extLst>
              </p:cNvPr>
              <p:cNvCxnSpPr>
                <a:endCxn id="10" idx="0"/>
              </p:cNvCxnSpPr>
              <p:nvPr/>
            </p:nvCxnSpPr>
            <p:spPr>
              <a:xfrm flipH="1">
                <a:off x="1471922" y="3190655"/>
                <a:ext cx="532495" cy="38893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59C88EC1-614A-4265-83A5-FDCCF35A747C}"/>
                  </a:ext>
                </a:extLst>
              </p:cNvPr>
              <p:cNvCxnSpPr>
                <a:cxnSpLocks/>
                <a:stCxn id="10" idx="6"/>
              </p:cNvCxnSpPr>
              <p:nvPr/>
            </p:nvCxnSpPr>
            <p:spPr>
              <a:xfrm flipV="1">
                <a:off x="2680932" y="4348500"/>
                <a:ext cx="471367" cy="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F6E6E2AC-60C3-465B-B6AD-97EF9F299BEC}"/>
                  </a:ext>
                </a:extLst>
              </p:cNvPr>
              <p:cNvCxnSpPr>
                <a:cxnSpLocks/>
                <a:endCxn id="13" idx="0"/>
              </p:cNvCxnSpPr>
              <p:nvPr/>
            </p:nvCxnSpPr>
            <p:spPr>
              <a:xfrm>
                <a:off x="3845077" y="3019382"/>
                <a:ext cx="509430" cy="56020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grpSp>
        <p:sp>
          <p:nvSpPr>
            <p:cNvPr id="25" name="Arrow: Curved Right 24">
              <a:extLst>
                <a:ext uri="{FF2B5EF4-FFF2-40B4-BE49-F238E27FC236}">
                  <a16:creationId xmlns:a16="http://schemas.microsoft.com/office/drawing/2014/main" id="{B78DB3F3-AAEB-4573-9283-DACE2C73F9F0}"/>
                </a:ext>
              </a:extLst>
            </p:cNvPr>
            <p:cNvSpPr/>
            <p:nvPr/>
          </p:nvSpPr>
          <p:spPr>
            <a:xfrm rot="4177621">
              <a:off x="441119" y="3318503"/>
              <a:ext cx="414768" cy="522159"/>
            </a:xfrm>
            <a:prstGeom prst="curvedRightArrow">
              <a:avLst/>
            </a:prstGeom>
            <a:solidFill>
              <a:schemeClr val="accent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6" name="Arrow: Curved Right 25">
              <a:extLst>
                <a:ext uri="{FF2B5EF4-FFF2-40B4-BE49-F238E27FC236}">
                  <a16:creationId xmlns:a16="http://schemas.microsoft.com/office/drawing/2014/main" id="{45866E7D-5335-433B-B95F-CD655A710109}"/>
                </a:ext>
              </a:extLst>
            </p:cNvPr>
            <p:cNvSpPr/>
            <p:nvPr/>
          </p:nvSpPr>
          <p:spPr>
            <a:xfrm rot="6636038">
              <a:off x="4791582" y="3275910"/>
              <a:ext cx="414768" cy="522159"/>
            </a:xfrm>
            <a:prstGeom prst="curvedRightArrow">
              <a:avLst/>
            </a:prstGeom>
            <a:solidFill>
              <a:schemeClr val="accent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7" name="Arrow: Curved Right 26">
              <a:extLst>
                <a:ext uri="{FF2B5EF4-FFF2-40B4-BE49-F238E27FC236}">
                  <a16:creationId xmlns:a16="http://schemas.microsoft.com/office/drawing/2014/main" id="{197742A6-A360-4FF5-A4F9-DB832BF2B146}"/>
                </a:ext>
              </a:extLst>
            </p:cNvPr>
            <p:cNvSpPr/>
            <p:nvPr/>
          </p:nvSpPr>
          <p:spPr>
            <a:xfrm rot="6757883">
              <a:off x="3390907" y="1937364"/>
              <a:ext cx="414768" cy="522159"/>
            </a:xfrm>
            <a:prstGeom prst="curvedRightArrow">
              <a:avLst/>
            </a:prstGeom>
            <a:solidFill>
              <a:schemeClr val="accent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sp>
        <p:nvSpPr>
          <p:cNvPr id="16" name="TextBox 15">
            <a:extLst>
              <a:ext uri="{FF2B5EF4-FFF2-40B4-BE49-F238E27FC236}">
                <a16:creationId xmlns:a16="http://schemas.microsoft.com/office/drawing/2014/main" id="{5BABFA8B-5DAC-4A18-9569-A783C75D275F}"/>
              </a:ext>
            </a:extLst>
          </p:cNvPr>
          <p:cNvSpPr txBox="1"/>
          <p:nvPr/>
        </p:nvSpPr>
        <p:spPr>
          <a:xfrm>
            <a:off x="41452" y="1124763"/>
            <a:ext cx="5581594" cy="923330"/>
          </a:xfrm>
          <a:prstGeom prst="rect">
            <a:avLst/>
          </a:prstGeom>
          <a:noFill/>
        </p:spPr>
        <p:txBody>
          <a:bodyPr wrap="square">
            <a:spAutoFit/>
          </a:bodyPr>
          <a:lstStyle/>
          <a:p>
            <a:pPr algn="ctr"/>
            <a:r>
              <a:rPr lang="en-US" sz="1800" dirty="0">
                <a:latin typeface="+mn-lt"/>
              </a:rPr>
              <a:t>Model run twice</a:t>
            </a:r>
            <a:r>
              <a:rPr lang="en-US" sz="1800" dirty="0"/>
              <a:t> using </a:t>
            </a:r>
            <a:r>
              <a:rPr lang="en-US" sz="1800" dirty="0">
                <a:latin typeface="+mn-lt"/>
              </a:rPr>
              <a:t>study 1 without stiripentol and study 1504 with stiripentol, then combined for weighted average based on concomitant stiripentol.</a:t>
            </a:r>
            <a:endParaRPr lang="en-GB" sz="1800" dirty="0"/>
          </a:p>
        </p:txBody>
      </p:sp>
      <p:sp>
        <p:nvSpPr>
          <p:cNvPr id="18" name="Content Placeholder 3">
            <a:extLst>
              <a:ext uri="{FF2B5EF4-FFF2-40B4-BE49-F238E27FC236}">
                <a16:creationId xmlns:a16="http://schemas.microsoft.com/office/drawing/2014/main" id="{DC89C630-8FB6-499C-B55E-15E848D31877}"/>
              </a:ext>
            </a:extLst>
          </p:cNvPr>
          <p:cNvSpPr txBox="1">
            <a:spLocks/>
          </p:cNvSpPr>
          <p:nvPr/>
        </p:nvSpPr>
        <p:spPr>
          <a:xfrm>
            <a:off x="2406572" y="6877491"/>
            <a:ext cx="2749511" cy="324406"/>
          </a:xfrm>
          <a:prstGeom prst="rect">
            <a:avLst/>
          </a:prstGeom>
          <a:ln w="28575">
            <a:solidFill>
              <a:schemeClr val="tx1"/>
            </a:solid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spcBef>
                <a:spcPts val="0"/>
              </a:spcBef>
              <a:buNone/>
            </a:pPr>
            <a:r>
              <a:rPr lang="en-GB" sz="1400" i="1" dirty="0"/>
              <a:t>Source: table 5.7. ERG report </a:t>
            </a:r>
            <a:endParaRPr lang="en-GB" sz="1400" dirty="0"/>
          </a:p>
        </p:txBody>
      </p:sp>
    </p:spTree>
    <p:extLst>
      <p:ext uri="{BB962C8B-B14F-4D97-AF65-F5344CB8AC3E}">
        <p14:creationId xmlns:p14="http://schemas.microsoft.com/office/powerpoint/2010/main" val="16466042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91C5BBF8-23D2-4017-AF8E-080034C72D42}"/>
              </a:ext>
            </a:extLst>
          </p:cNvPr>
          <p:cNvSpPr>
            <a:spLocks noGrp="1"/>
          </p:cNvSpPr>
          <p:nvPr>
            <p:ph type="title"/>
          </p:nvPr>
        </p:nvSpPr>
        <p:spPr>
          <a:xfrm>
            <a:off x="172763" y="142839"/>
            <a:ext cx="10520637" cy="1019324"/>
          </a:xfrm>
        </p:spPr>
        <p:txBody>
          <a:bodyPr/>
          <a:lstStyle/>
          <a:p>
            <a:pPr>
              <a:lnSpc>
                <a:spcPct val="100000"/>
              </a:lnSpc>
            </a:pPr>
            <a:r>
              <a:rPr lang="en-US" dirty="0"/>
              <a:t>Treatment pathway for Dravet syndrome</a:t>
            </a:r>
            <a:br>
              <a:rPr lang="en-US" dirty="0"/>
            </a:br>
            <a:r>
              <a:rPr lang="en-US" sz="2400" b="0" i="1" dirty="0"/>
              <a:t>Cannabidiol license requires clobazam concurrently</a:t>
            </a:r>
            <a:endParaRPr lang="en-US" b="0" i="1" dirty="0"/>
          </a:p>
        </p:txBody>
      </p:sp>
      <p:sp>
        <p:nvSpPr>
          <p:cNvPr id="3" name="Slide Number Placeholder 2">
            <a:extLst>
              <a:ext uri="{FF2B5EF4-FFF2-40B4-BE49-F238E27FC236}">
                <a16:creationId xmlns:a16="http://schemas.microsoft.com/office/drawing/2014/main" id="{8385B64B-345F-493F-94F0-F2246BF0D17E}"/>
              </a:ext>
            </a:extLst>
          </p:cNvPr>
          <p:cNvSpPr>
            <a:spLocks noGrp="1"/>
          </p:cNvSpPr>
          <p:nvPr>
            <p:ph type="sldNum" sz="quarter" idx="12"/>
          </p:nvPr>
        </p:nvSpPr>
        <p:spPr>
          <a:xfrm>
            <a:off x="9677400" y="6930281"/>
            <a:ext cx="500380" cy="333663"/>
          </a:xfrm>
        </p:spPr>
        <p:txBody>
          <a:bodyPr anchor="b">
            <a:normAutofit/>
          </a:bodyPr>
          <a:lstStyle/>
          <a:p>
            <a:pPr>
              <a:spcAft>
                <a:spcPts val="600"/>
              </a:spcAft>
            </a:pPr>
            <a:fld id="{DDBE135E-2566-4748-853C-8A3B78F0FB00}" type="slidenum">
              <a:rPr lang="en-GB" smtClean="0"/>
              <a:pPr>
                <a:spcAft>
                  <a:spcPts val="600"/>
                </a:spcAft>
              </a:pPr>
              <a:t>26</a:t>
            </a:fld>
            <a:endParaRPr lang="en-GB"/>
          </a:p>
        </p:txBody>
      </p:sp>
      <p:sp>
        <p:nvSpPr>
          <p:cNvPr id="50" name="TextBox 49">
            <a:extLst>
              <a:ext uri="{FF2B5EF4-FFF2-40B4-BE49-F238E27FC236}">
                <a16:creationId xmlns:a16="http://schemas.microsoft.com/office/drawing/2014/main" id="{8769FB23-729E-544B-8875-2E198FDED2B6}"/>
              </a:ext>
            </a:extLst>
          </p:cNvPr>
          <p:cNvSpPr txBox="1"/>
          <p:nvPr/>
        </p:nvSpPr>
        <p:spPr>
          <a:xfrm>
            <a:off x="373200" y="6985013"/>
            <a:ext cx="9771380" cy="461665"/>
          </a:xfrm>
          <a:prstGeom prst="rect">
            <a:avLst/>
          </a:prstGeom>
          <a:noFill/>
        </p:spPr>
        <p:txBody>
          <a:bodyPr wrap="square">
            <a:spAutoFit/>
          </a:bodyPr>
          <a:lstStyle/>
          <a:p>
            <a:r>
              <a:rPr lang="en-GB" sz="1200" i="1" dirty="0">
                <a:effectLst/>
                <a:ea typeface="Calibri" panose="020F0502020204030204" pitchFamily="34" charset="0"/>
                <a:cs typeface="Arial" panose="020B0604020202020204" pitchFamily="34" charset="0"/>
              </a:rPr>
              <a:t>Epilepsies: diagnosis and management. NICE clinical </a:t>
            </a:r>
            <a:r>
              <a:rPr lang="en-GB" sz="1200" i="1" dirty="0">
                <a:ea typeface="Calibri" panose="020F0502020204030204" pitchFamily="34" charset="0"/>
                <a:cs typeface="Arial" panose="020B0604020202020204" pitchFamily="34" charset="0"/>
              </a:rPr>
              <a:t>g</a:t>
            </a:r>
            <a:r>
              <a:rPr lang="en-GB" sz="1200" i="1" dirty="0">
                <a:effectLst/>
                <a:ea typeface="Calibri" panose="020F0502020204030204" pitchFamily="34" charset="0"/>
                <a:cs typeface="Arial" panose="020B0604020202020204" pitchFamily="34" charset="0"/>
              </a:rPr>
              <a:t>uideline 137. 2012; updated 2020. Cannabidiol with clobazam for treating seizures associated with Dravet syndrome. NICE  technology appraisal 614. 2019.</a:t>
            </a:r>
            <a:endParaRPr lang="en-GB" sz="1200" i="1" dirty="0"/>
          </a:p>
        </p:txBody>
      </p:sp>
      <p:grpSp>
        <p:nvGrpSpPr>
          <p:cNvPr id="2" name="Group 1">
            <a:extLst>
              <a:ext uri="{FF2B5EF4-FFF2-40B4-BE49-F238E27FC236}">
                <a16:creationId xmlns:a16="http://schemas.microsoft.com/office/drawing/2014/main" id="{07AED4A4-1487-4AC1-9661-160EBB677965}"/>
              </a:ext>
            </a:extLst>
          </p:cNvPr>
          <p:cNvGrpSpPr/>
          <p:nvPr/>
        </p:nvGrpSpPr>
        <p:grpSpPr>
          <a:xfrm>
            <a:off x="390287" y="1280611"/>
            <a:ext cx="9830242" cy="5391778"/>
            <a:chOff x="390287" y="914851"/>
            <a:chExt cx="9830242" cy="5391778"/>
          </a:xfrm>
        </p:grpSpPr>
        <p:sp>
          <p:nvSpPr>
            <p:cNvPr id="14" name="Rectangle 13">
              <a:extLst>
                <a:ext uri="{FF2B5EF4-FFF2-40B4-BE49-F238E27FC236}">
                  <a16:creationId xmlns:a16="http://schemas.microsoft.com/office/drawing/2014/main" id="{C3DD3E02-D9FB-48C6-B9D8-438007C14572}"/>
                </a:ext>
              </a:extLst>
            </p:cNvPr>
            <p:cNvSpPr/>
            <p:nvPr/>
          </p:nvSpPr>
          <p:spPr>
            <a:xfrm>
              <a:off x="390287" y="917335"/>
              <a:ext cx="1900793" cy="5389294"/>
            </a:xfrm>
            <a:prstGeom prst="rect">
              <a:avLst/>
            </a:prstGeom>
            <a:solidFill>
              <a:schemeClr val="accent6">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defTabSz="914864">
                <a:defRPr/>
              </a:pPr>
              <a:r>
                <a:rPr lang="en-GB" sz="1800" b="1" dirty="0">
                  <a:solidFill>
                    <a:srgbClr val="393938"/>
                  </a:solidFill>
                  <a:latin typeface="Arial" panose="020B0604020202020204"/>
                </a:rPr>
                <a:t>Anti-epileptic drugs</a:t>
              </a:r>
            </a:p>
          </p:txBody>
        </p:sp>
        <p:sp>
          <p:nvSpPr>
            <p:cNvPr id="6" name="Rectangle: Rounded Corners 5">
              <a:extLst>
                <a:ext uri="{FF2B5EF4-FFF2-40B4-BE49-F238E27FC236}">
                  <a16:creationId xmlns:a16="http://schemas.microsoft.com/office/drawing/2014/main" id="{E4BCBF7D-4CF3-43BD-921A-0FB7C34D814D}"/>
                </a:ext>
              </a:extLst>
            </p:cNvPr>
            <p:cNvSpPr/>
            <p:nvPr/>
          </p:nvSpPr>
          <p:spPr>
            <a:xfrm>
              <a:off x="581709" y="1722005"/>
              <a:ext cx="1375972" cy="873760"/>
            </a:xfrm>
            <a:prstGeom prst="roundRect">
              <a:avLst/>
            </a:prstGeom>
            <a:solidFill>
              <a:srgbClr val="18646E"/>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t>Sodium valproate</a:t>
              </a:r>
              <a:br>
                <a:rPr lang="en-GB" sz="1800" dirty="0"/>
              </a:br>
              <a:r>
                <a:rPr lang="en-GB" sz="1600" dirty="0"/>
                <a:t>(CG137)</a:t>
              </a:r>
              <a:endParaRPr lang="en-GB" sz="1800" dirty="0"/>
            </a:p>
          </p:txBody>
        </p:sp>
        <p:sp>
          <p:nvSpPr>
            <p:cNvPr id="15" name="Rectangle 14">
              <a:extLst>
                <a:ext uri="{FF2B5EF4-FFF2-40B4-BE49-F238E27FC236}">
                  <a16:creationId xmlns:a16="http://schemas.microsoft.com/office/drawing/2014/main" id="{CA8F44E8-EED6-4C0C-A9E5-7B98FD25E514}"/>
                </a:ext>
              </a:extLst>
            </p:cNvPr>
            <p:cNvSpPr/>
            <p:nvPr/>
          </p:nvSpPr>
          <p:spPr>
            <a:xfrm>
              <a:off x="2219905" y="914851"/>
              <a:ext cx="3309056" cy="5389294"/>
            </a:xfrm>
            <a:prstGeom prst="rect">
              <a:avLst/>
            </a:prstGeom>
            <a:solidFill>
              <a:schemeClr val="accent6">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defTabSz="914864">
                <a:defRPr/>
              </a:pPr>
              <a:r>
                <a:rPr lang="en-GB" sz="1800" b="1" dirty="0">
                  <a:solidFill>
                    <a:srgbClr val="393938"/>
                  </a:solidFill>
                  <a:latin typeface="Arial" panose="020B0604020202020204"/>
                </a:rPr>
                <a:t>1</a:t>
              </a:r>
              <a:r>
                <a:rPr lang="en-GB" sz="1800" b="1" baseline="30000" dirty="0">
                  <a:solidFill>
                    <a:srgbClr val="393938"/>
                  </a:solidFill>
                  <a:latin typeface="Arial" panose="020B0604020202020204"/>
                </a:rPr>
                <a:t>st</a:t>
              </a:r>
              <a:r>
                <a:rPr lang="en-GB" sz="1800" b="1" dirty="0">
                  <a:solidFill>
                    <a:srgbClr val="393938"/>
                  </a:solidFill>
                  <a:latin typeface="Arial" panose="020B0604020202020204"/>
                </a:rPr>
                <a:t> add-on</a:t>
              </a:r>
            </a:p>
          </p:txBody>
        </p:sp>
        <p:sp>
          <p:nvSpPr>
            <p:cNvPr id="16" name="Rectangle: Rounded Corners 15">
              <a:extLst>
                <a:ext uri="{FF2B5EF4-FFF2-40B4-BE49-F238E27FC236}">
                  <a16:creationId xmlns:a16="http://schemas.microsoft.com/office/drawing/2014/main" id="{B75871DA-187C-465D-B8C3-2D0596278E44}"/>
                </a:ext>
              </a:extLst>
            </p:cNvPr>
            <p:cNvSpPr/>
            <p:nvPr/>
          </p:nvSpPr>
          <p:spPr>
            <a:xfrm>
              <a:off x="545576" y="2798335"/>
              <a:ext cx="1480908" cy="873760"/>
            </a:xfrm>
            <a:prstGeom prst="roundRect">
              <a:avLst/>
            </a:prstGeom>
            <a:solidFill>
              <a:srgbClr val="18646E"/>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t>Topiramate</a:t>
              </a:r>
              <a:br>
                <a:rPr lang="en-GB" sz="1800" dirty="0"/>
              </a:br>
              <a:r>
                <a:rPr lang="en-GB" sz="1600" dirty="0"/>
                <a:t>(CG137)</a:t>
              </a:r>
              <a:endParaRPr lang="en-GB" sz="1800" dirty="0"/>
            </a:p>
          </p:txBody>
        </p:sp>
        <p:sp>
          <p:nvSpPr>
            <p:cNvPr id="17" name="Rectangle 16">
              <a:extLst>
                <a:ext uri="{FF2B5EF4-FFF2-40B4-BE49-F238E27FC236}">
                  <a16:creationId xmlns:a16="http://schemas.microsoft.com/office/drawing/2014/main" id="{9BB07B5A-794B-42AF-9432-3773E387EDC4}"/>
                </a:ext>
              </a:extLst>
            </p:cNvPr>
            <p:cNvSpPr/>
            <p:nvPr/>
          </p:nvSpPr>
          <p:spPr>
            <a:xfrm>
              <a:off x="5532304" y="915169"/>
              <a:ext cx="2741712" cy="5389294"/>
            </a:xfrm>
            <a:prstGeom prst="rect">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defTabSz="914864">
                <a:defRPr/>
              </a:pPr>
              <a:r>
                <a:rPr lang="en-GB" sz="1800" b="1" dirty="0">
                  <a:solidFill>
                    <a:srgbClr val="393938"/>
                  </a:solidFill>
                  <a:latin typeface="Arial" panose="020B0604020202020204"/>
                </a:rPr>
                <a:t>2</a:t>
              </a:r>
              <a:r>
                <a:rPr lang="en-GB" sz="1800" b="1" baseline="30000" dirty="0">
                  <a:solidFill>
                    <a:srgbClr val="393938"/>
                  </a:solidFill>
                  <a:latin typeface="Arial" panose="020B0604020202020204"/>
                </a:rPr>
                <a:t>nd </a:t>
              </a:r>
              <a:r>
                <a:rPr lang="en-GB" sz="1800" b="1" dirty="0">
                  <a:solidFill>
                    <a:srgbClr val="393938"/>
                  </a:solidFill>
                  <a:latin typeface="Arial" panose="020B0604020202020204"/>
                </a:rPr>
                <a:t>add-on</a:t>
              </a:r>
            </a:p>
          </p:txBody>
        </p:sp>
        <p:sp>
          <p:nvSpPr>
            <p:cNvPr id="18" name="Rectangle: Rounded Corners 17">
              <a:extLst>
                <a:ext uri="{FF2B5EF4-FFF2-40B4-BE49-F238E27FC236}">
                  <a16:creationId xmlns:a16="http://schemas.microsoft.com/office/drawing/2014/main" id="{6FD9D3D9-83C3-432D-B7EE-A90D89CBE284}"/>
                </a:ext>
              </a:extLst>
            </p:cNvPr>
            <p:cNvSpPr/>
            <p:nvPr/>
          </p:nvSpPr>
          <p:spPr>
            <a:xfrm>
              <a:off x="3169375" y="2820782"/>
              <a:ext cx="1410113" cy="873760"/>
            </a:xfrm>
            <a:prstGeom prst="roundRect">
              <a:avLst/>
            </a:prstGeom>
            <a:solidFill>
              <a:srgbClr val="18646E"/>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t>Stiripentol</a:t>
              </a:r>
              <a:br>
                <a:rPr lang="en-GB" sz="1800" dirty="0"/>
              </a:br>
              <a:r>
                <a:rPr lang="en-GB" sz="1600" dirty="0"/>
                <a:t>(CG137)</a:t>
              </a:r>
              <a:endParaRPr lang="en-GB" sz="1800" dirty="0"/>
            </a:p>
          </p:txBody>
        </p:sp>
        <p:sp>
          <p:nvSpPr>
            <p:cNvPr id="23" name="Rectangle 22">
              <a:extLst>
                <a:ext uri="{FF2B5EF4-FFF2-40B4-BE49-F238E27FC236}">
                  <a16:creationId xmlns:a16="http://schemas.microsoft.com/office/drawing/2014/main" id="{120EDB19-B9F8-4721-B1E7-656854D75D30}"/>
                </a:ext>
              </a:extLst>
            </p:cNvPr>
            <p:cNvSpPr/>
            <p:nvPr/>
          </p:nvSpPr>
          <p:spPr>
            <a:xfrm>
              <a:off x="8268298" y="925858"/>
              <a:ext cx="1952231" cy="5377777"/>
            </a:xfrm>
            <a:prstGeom prst="rect">
              <a:avLst/>
            </a:prstGeom>
            <a:solidFill>
              <a:schemeClr val="accent6">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defTabSz="914864">
                <a:defRPr/>
              </a:pPr>
              <a:r>
                <a:rPr lang="en-GB" sz="1800" b="1" dirty="0">
                  <a:solidFill>
                    <a:schemeClr val="tx1"/>
                  </a:solidFill>
                  <a:latin typeface="Arial" panose="020B0604020202020204"/>
                </a:rPr>
                <a:t>Other add-on*</a:t>
              </a:r>
            </a:p>
          </p:txBody>
        </p:sp>
        <p:sp>
          <p:nvSpPr>
            <p:cNvPr id="24" name="Rectangle: Rounded Corners 23">
              <a:extLst>
                <a:ext uri="{FF2B5EF4-FFF2-40B4-BE49-F238E27FC236}">
                  <a16:creationId xmlns:a16="http://schemas.microsoft.com/office/drawing/2014/main" id="{5D7E145E-1125-41AF-B7E2-43EF3106FAB9}"/>
                </a:ext>
              </a:extLst>
            </p:cNvPr>
            <p:cNvSpPr/>
            <p:nvPr/>
          </p:nvSpPr>
          <p:spPr>
            <a:xfrm>
              <a:off x="8403212" y="1684922"/>
              <a:ext cx="1678181" cy="710592"/>
            </a:xfrm>
            <a:prstGeom prst="roundRect">
              <a:avLst/>
            </a:prstGeom>
            <a:solidFill>
              <a:srgbClr val="18646E"/>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t>Ketogenic diet </a:t>
              </a:r>
            </a:p>
          </p:txBody>
        </p:sp>
        <p:sp>
          <p:nvSpPr>
            <p:cNvPr id="25" name="Rectangle: Rounded Corners 24">
              <a:extLst>
                <a:ext uri="{FF2B5EF4-FFF2-40B4-BE49-F238E27FC236}">
                  <a16:creationId xmlns:a16="http://schemas.microsoft.com/office/drawing/2014/main" id="{037EBCAA-5CB9-4D1B-9328-044303EB4FC9}"/>
                </a:ext>
              </a:extLst>
            </p:cNvPr>
            <p:cNvSpPr/>
            <p:nvPr/>
          </p:nvSpPr>
          <p:spPr>
            <a:xfrm>
              <a:off x="2326271" y="3945003"/>
              <a:ext cx="3096323" cy="873760"/>
            </a:xfrm>
            <a:prstGeom prst="roundRect">
              <a:avLst/>
            </a:prstGeom>
            <a:solidFill>
              <a:schemeClr val="accent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t>Fenfluramine</a:t>
              </a:r>
              <a:br>
                <a:rPr lang="en-GB" sz="1800" dirty="0"/>
              </a:br>
              <a:r>
                <a:rPr lang="en-GB" sz="1400" dirty="0"/>
                <a:t>limited expected use</a:t>
              </a:r>
              <a:endParaRPr lang="en-GB" sz="1800" dirty="0"/>
            </a:p>
          </p:txBody>
        </p:sp>
        <p:sp>
          <p:nvSpPr>
            <p:cNvPr id="26" name="Rectangle: Rounded Corners 25">
              <a:extLst>
                <a:ext uri="{FF2B5EF4-FFF2-40B4-BE49-F238E27FC236}">
                  <a16:creationId xmlns:a16="http://schemas.microsoft.com/office/drawing/2014/main" id="{9E44F8A3-29C7-46CA-803D-67B126711100}"/>
                </a:ext>
              </a:extLst>
            </p:cNvPr>
            <p:cNvSpPr/>
            <p:nvPr/>
          </p:nvSpPr>
          <p:spPr>
            <a:xfrm>
              <a:off x="6070452" y="1705154"/>
              <a:ext cx="1678181" cy="935797"/>
            </a:xfrm>
            <a:prstGeom prst="roundRect">
              <a:avLst/>
            </a:prstGeom>
            <a:solidFill>
              <a:schemeClr val="accent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t>Fenfluramine</a:t>
              </a:r>
              <a:br>
                <a:rPr lang="en-GB" sz="1800" dirty="0"/>
              </a:br>
              <a:r>
                <a:rPr lang="en-GB" sz="1400" dirty="0"/>
                <a:t>main expected use &amp; company focus</a:t>
              </a:r>
              <a:endParaRPr lang="en-GB" sz="1800" dirty="0"/>
            </a:p>
          </p:txBody>
        </p:sp>
        <p:sp>
          <p:nvSpPr>
            <p:cNvPr id="27" name="Rectangle: Rounded Corners 26">
              <a:extLst>
                <a:ext uri="{FF2B5EF4-FFF2-40B4-BE49-F238E27FC236}">
                  <a16:creationId xmlns:a16="http://schemas.microsoft.com/office/drawing/2014/main" id="{0637489D-4951-4494-A951-E2608B6A5158}"/>
                </a:ext>
              </a:extLst>
            </p:cNvPr>
            <p:cNvSpPr/>
            <p:nvPr/>
          </p:nvSpPr>
          <p:spPr>
            <a:xfrm>
              <a:off x="6086865" y="2782455"/>
              <a:ext cx="1678181" cy="873760"/>
            </a:xfrm>
            <a:prstGeom prst="roundRect">
              <a:avLst/>
            </a:prstGeom>
            <a:solidFill>
              <a:srgbClr val="18646E"/>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t>Cannabidiol + clobazam (TA614)</a:t>
              </a:r>
            </a:p>
          </p:txBody>
        </p:sp>
        <p:sp>
          <p:nvSpPr>
            <p:cNvPr id="28" name="Rectangle: Rounded Corners 27">
              <a:extLst>
                <a:ext uri="{FF2B5EF4-FFF2-40B4-BE49-F238E27FC236}">
                  <a16:creationId xmlns:a16="http://schemas.microsoft.com/office/drawing/2014/main" id="{790AE071-720E-4B39-BE64-3C2B7D1A41A8}"/>
                </a:ext>
              </a:extLst>
            </p:cNvPr>
            <p:cNvSpPr/>
            <p:nvPr/>
          </p:nvSpPr>
          <p:spPr>
            <a:xfrm>
              <a:off x="6086864" y="3866786"/>
              <a:ext cx="1678181" cy="873760"/>
            </a:xfrm>
            <a:prstGeom prst="roundRect">
              <a:avLst/>
            </a:prstGeom>
            <a:solidFill>
              <a:srgbClr val="18646E"/>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t>Stiripentol</a:t>
              </a:r>
            </a:p>
          </p:txBody>
        </p:sp>
        <p:sp>
          <p:nvSpPr>
            <p:cNvPr id="44" name="Rectangle: Rounded Corners 15">
              <a:extLst>
                <a:ext uri="{FF2B5EF4-FFF2-40B4-BE49-F238E27FC236}">
                  <a16:creationId xmlns:a16="http://schemas.microsoft.com/office/drawing/2014/main" id="{0B5963AB-E2FA-8649-8D48-9870E1C5A0AB}"/>
                </a:ext>
              </a:extLst>
            </p:cNvPr>
            <p:cNvSpPr/>
            <p:nvPr/>
          </p:nvSpPr>
          <p:spPr>
            <a:xfrm>
              <a:off x="589103" y="3910735"/>
              <a:ext cx="1375972" cy="873760"/>
            </a:xfrm>
            <a:prstGeom prst="roundRect">
              <a:avLst/>
            </a:prstGeom>
            <a:solidFill>
              <a:srgbClr val="18646E"/>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t>Other drugs</a:t>
              </a:r>
            </a:p>
          </p:txBody>
        </p:sp>
        <p:sp>
          <p:nvSpPr>
            <p:cNvPr id="45" name="Rectangle: Rounded Corners 23">
              <a:extLst>
                <a:ext uri="{FF2B5EF4-FFF2-40B4-BE49-F238E27FC236}">
                  <a16:creationId xmlns:a16="http://schemas.microsoft.com/office/drawing/2014/main" id="{357C78DF-3E74-A04F-AB64-19D26F56642A}"/>
                </a:ext>
              </a:extLst>
            </p:cNvPr>
            <p:cNvSpPr/>
            <p:nvPr/>
          </p:nvSpPr>
          <p:spPr>
            <a:xfrm>
              <a:off x="8426651" y="5267874"/>
              <a:ext cx="1678181" cy="562864"/>
            </a:xfrm>
            <a:prstGeom prst="roundRect">
              <a:avLst/>
            </a:prstGeom>
            <a:solidFill>
              <a:srgbClr val="18646E"/>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err="1"/>
                <a:t>Vagus</a:t>
              </a:r>
              <a:r>
                <a:rPr lang="en-GB" sz="1800" dirty="0"/>
                <a:t> nerve stimulation </a:t>
              </a:r>
            </a:p>
          </p:txBody>
        </p:sp>
        <p:sp>
          <p:nvSpPr>
            <p:cNvPr id="46" name="Rectangle: Rounded Corners 23">
              <a:extLst>
                <a:ext uri="{FF2B5EF4-FFF2-40B4-BE49-F238E27FC236}">
                  <a16:creationId xmlns:a16="http://schemas.microsoft.com/office/drawing/2014/main" id="{F76100E4-DC8D-3345-AEF5-E91EB493115A}"/>
                </a:ext>
              </a:extLst>
            </p:cNvPr>
            <p:cNvSpPr/>
            <p:nvPr/>
          </p:nvSpPr>
          <p:spPr>
            <a:xfrm>
              <a:off x="8411444" y="4395531"/>
              <a:ext cx="1678181" cy="815003"/>
            </a:xfrm>
            <a:prstGeom prst="roundRect">
              <a:avLst/>
            </a:prstGeom>
            <a:solidFill>
              <a:srgbClr val="18646E"/>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t>Drugs not tried yet</a:t>
              </a:r>
            </a:p>
          </p:txBody>
        </p:sp>
        <p:sp>
          <p:nvSpPr>
            <p:cNvPr id="47" name="Rectangle: Rounded Corners 23">
              <a:extLst>
                <a:ext uri="{FF2B5EF4-FFF2-40B4-BE49-F238E27FC236}">
                  <a16:creationId xmlns:a16="http://schemas.microsoft.com/office/drawing/2014/main" id="{011E4514-6A47-C54D-8248-2C4FB738DBEF}"/>
                </a:ext>
              </a:extLst>
            </p:cNvPr>
            <p:cNvSpPr/>
            <p:nvPr/>
          </p:nvSpPr>
          <p:spPr>
            <a:xfrm>
              <a:off x="8391553" y="3087655"/>
              <a:ext cx="1678181" cy="1250536"/>
            </a:xfrm>
            <a:prstGeom prst="roundRect">
              <a:avLst/>
            </a:prstGeom>
            <a:solidFill>
              <a:srgbClr val="18646E"/>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t>Drugs tried early with some response</a:t>
              </a:r>
            </a:p>
          </p:txBody>
        </p:sp>
        <p:sp>
          <p:nvSpPr>
            <p:cNvPr id="48" name="Rectangle: Rounded Corners 23">
              <a:extLst>
                <a:ext uri="{FF2B5EF4-FFF2-40B4-BE49-F238E27FC236}">
                  <a16:creationId xmlns:a16="http://schemas.microsoft.com/office/drawing/2014/main" id="{93C22F70-9C72-ED4C-B974-B6AC55224C6A}"/>
                </a:ext>
              </a:extLst>
            </p:cNvPr>
            <p:cNvSpPr/>
            <p:nvPr/>
          </p:nvSpPr>
          <p:spPr>
            <a:xfrm>
              <a:off x="8426651" y="2460975"/>
              <a:ext cx="1678181" cy="553810"/>
            </a:xfrm>
            <a:prstGeom prst="roundRect">
              <a:avLst/>
            </a:prstGeom>
            <a:solidFill>
              <a:srgbClr val="18646E"/>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t>Bromide</a:t>
              </a:r>
            </a:p>
          </p:txBody>
        </p:sp>
        <p:sp>
          <p:nvSpPr>
            <p:cNvPr id="30" name="Content Placeholder 3">
              <a:extLst>
                <a:ext uri="{FF2B5EF4-FFF2-40B4-BE49-F238E27FC236}">
                  <a16:creationId xmlns:a16="http://schemas.microsoft.com/office/drawing/2014/main" id="{65ED76E0-01B6-451C-BA30-4A19B1A1BEF9}"/>
                </a:ext>
              </a:extLst>
            </p:cNvPr>
            <p:cNvSpPr txBox="1">
              <a:spLocks/>
            </p:cNvSpPr>
            <p:nvPr/>
          </p:nvSpPr>
          <p:spPr>
            <a:xfrm>
              <a:off x="401946" y="5427741"/>
              <a:ext cx="7748815" cy="701847"/>
            </a:xfrm>
            <a:prstGeom prst="rect">
              <a:avLst/>
            </a:prstGeom>
            <a:solidFill>
              <a:schemeClr val="accent2">
                <a:lumMod val="20000"/>
                <a:lumOff val="80000"/>
              </a:schemeClr>
            </a:solidFill>
            <a:ln w="28575">
              <a:solidFill>
                <a:schemeClr val="accent1"/>
              </a:solidFill>
            </a:ln>
          </p:spPr>
          <p:txBody>
            <a:bodyPr vert="horz" lIns="72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spcBef>
                  <a:spcPts val="300"/>
                </a:spcBef>
                <a:buNone/>
              </a:pPr>
              <a:r>
                <a:rPr lang="en-GB" altLang="en-US" sz="2000" i="1" dirty="0">
                  <a:latin typeface="Arial" panose="020B0604020202020204" pitchFamily="34" charset="0"/>
                  <a:cs typeface="Arial" panose="020B0604020202020204" pitchFamily="34" charset="0"/>
                </a:rPr>
                <a:t>⦿</a:t>
              </a:r>
              <a:r>
                <a:rPr lang="en-GB" altLang="en-US" sz="2000" i="1" dirty="0"/>
                <a:t> Where would fenfluramine be used in NHS practice, </a:t>
              </a:r>
              <a:br>
                <a:rPr lang="en-GB" altLang="en-US" sz="2000" i="1" dirty="0"/>
              </a:br>
              <a:r>
                <a:rPr lang="en-GB" altLang="en-US" sz="2000" i="1" dirty="0"/>
                <a:t>and what reflects standard care at that point? </a:t>
              </a:r>
              <a:endParaRPr lang="en-GB" altLang="en-US" sz="2000" b="1" i="1" dirty="0">
                <a:latin typeface="Arial" panose="020B0604020202020204" pitchFamily="34" charset="0"/>
                <a:cs typeface="Arial" panose="020B0604020202020204" pitchFamily="34" charset="0"/>
              </a:endParaRPr>
            </a:p>
            <a:p>
              <a:pPr marL="4763" indent="0">
                <a:buNone/>
              </a:pPr>
              <a:endParaRPr lang="en-GB" sz="2000" b="1" dirty="0">
                <a:solidFill>
                  <a:srgbClr val="FF0000"/>
                </a:solidFill>
              </a:endParaRPr>
            </a:p>
          </p:txBody>
        </p:sp>
        <p:sp>
          <p:nvSpPr>
            <p:cNvPr id="31" name="Rectangle: Rounded Corners 30">
              <a:extLst>
                <a:ext uri="{FF2B5EF4-FFF2-40B4-BE49-F238E27FC236}">
                  <a16:creationId xmlns:a16="http://schemas.microsoft.com/office/drawing/2014/main" id="{0229C5E8-959A-40E0-A8CA-A8FD4F6854FB}"/>
                </a:ext>
              </a:extLst>
            </p:cNvPr>
            <p:cNvSpPr/>
            <p:nvPr/>
          </p:nvSpPr>
          <p:spPr>
            <a:xfrm>
              <a:off x="3204964" y="1721233"/>
              <a:ext cx="1410113" cy="873760"/>
            </a:xfrm>
            <a:prstGeom prst="roundRect">
              <a:avLst/>
            </a:prstGeom>
            <a:solidFill>
              <a:srgbClr val="18646E"/>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t>Clobazam </a:t>
              </a:r>
              <a:r>
                <a:rPr lang="en-GB" sz="1400" i="1" dirty="0"/>
                <a:t>If appropriate</a:t>
              </a:r>
              <a:br>
                <a:rPr lang="en-GB" sz="1800" i="1" dirty="0"/>
              </a:br>
              <a:r>
                <a:rPr lang="en-GB" sz="1600" i="1" dirty="0"/>
                <a:t>(</a:t>
              </a:r>
              <a:r>
                <a:rPr lang="en-GB" sz="1600" dirty="0"/>
                <a:t>CG137)</a:t>
              </a:r>
              <a:endParaRPr lang="en-GB" sz="1800" dirty="0"/>
            </a:p>
          </p:txBody>
        </p:sp>
      </p:grpSp>
      <p:sp>
        <p:nvSpPr>
          <p:cNvPr id="29" name="TextBox 28">
            <a:extLst>
              <a:ext uri="{FF2B5EF4-FFF2-40B4-BE49-F238E27FC236}">
                <a16:creationId xmlns:a16="http://schemas.microsoft.com/office/drawing/2014/main" id="{28BA5450-810A-447B-A859-AD582340C9FA}"/>
              </a:ext>
            </a:extLst>
          </p:cNvPr>
          <p:cNvSpPr txBox="1"/>
          <p:nvPr/>
        </p:nvSpPr>
        <p:spPr>
          <a:xfrm>
            <a:off x="225016" y="6645165"/>
            <a:ext cx="10130350" cy="338554"/>
          </a:xfrm>
          <a:prstGeom prst="rect">
            <a:avLst/>
          </a:prstGeom>
          <a:noFill/>
        </p:spPr>
        <p:txBody>
          <a:bodyPr wrap="square">
            <a:spAutoFit/>
          </a:bodyPr>
          <a:lstStyle/>
          <a:p>
            <a:r>
              <a:rPr lang="en-GB" sz="1600" b="1" dirty="0">
                <a:latin typeface="Arial" panose="020B0604020202020204"/>
              </a:rPr>
              <a:t>*Anti-epileptic drugs and add-ons (except fenfluramine) are considered part of standard care.</a:t>
            </a:r>
            <a:endParaRPr lang="en-GB" sz="1600" dirty="0"/>
          </a:p>
        </p:txBody>
      </p:sp>
      <p:sp>
        <p:nvSpPr>
          <p:cNvPr id="33" name="TextBox 32">
            <a:extLst>
              <a:ext uri="{FF2B5EF4-FFF2-40B4-BE49-F238E27FC236}">
                <a16:creationId xmlns:a16="http://schemas.microsoft.com/office/drawing/2014/main" id="{A31D9008-C4B9-4751-B901-9DBF5E960509}"/>
              </a:ext>
            </a:extLst>
          </p:cNvPr>
          <p:cNvSpPr txBox="1"/>
          <p:nvPr/>
        </p:nvSpPr>
        <p:spPr>
          <a:xfrm>
            <a:off x="6543432" y="7238462"/>
            <a:ext cx="3890354" cy="338554"/>
          </a:xfrm>
          <a:prstGeom prst="rect">
            <a:avLst/>
          </a:prstGeom>
          <a:noFill/>
        </p:spPr>
        <p:txBody>
          <a:bodyPr wrap="square">
            <a:spAutoFit/>
          </a:bodyPr>
          <a:lstStyle/>
          <a:p>
            <a:r>
              <a:rPr lang="en-GB" sz="1600" b="1" i="1" dirty="0">
                <a:effectLst/>
                <a:latin typeface="Calibri" panose="020F0502020204030204" pitchFamily="34" charset="0"/>
                <a:ea typeface="Calibri" panose="020F0502020204030204" pitchFamily="34" charset="0"/>
              </a:rPr>
              <a:t>Slide amended/corrected after the meeting</a:t>
            </a:r>
            <a:endParaRPr lang="en-GB" sz="1600" b="1" i="1" dirty="0"/>
          </a:p>
        </p:txBody>
      </p:sp>
    </p:spTree>
    <p:extLst>
      <p:ext uri="{BB962C8B-B14F-4D97-AF65-F5344CB8AC3E}">
        <p14:creationId xmlns:p14="http://schemas.microsoft.com/office/powerpoint/2010/main" val="20052407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17E4D-D10E-4A65-A8B7-B0D777814720}"/>
              </a:ext>
            </a:extLst>
          </p:cNvPr>
          <p:cNvSpPr>
            <a:spLocks noGrp="1"/>
          </p:cNvSpPr>
          <p:nvPr>
            <p:ph type="title"/>
          </p:nvPr>
        </p:nvSpPr>
        <p:spPr>
          <a:xfrm>
            <a:off x="303253" y="66354"/>
            <a:ext cx="9669780" cy="765501"/>
          </a:xfrm>
        </p:spPr>
        <p:txBody>
          <a:bodyPr/>
          <a:lstStyle/>
          <a:p>
            <a:r>
              <a:rPr lang="en-GB" dirty="0"/>
              <a:t>Modelling approach</a:t>
            </a:r>
          </a:p>
        </p:txBody>
      </p:sp>
      <p:sp>
        <p:nvSpPr>
          <p:cNvPr id="3" name="Slide Number Placeholder 2">
            <a:extLst>
              <a:ext uri="{FF2B5EF4-FFF2-40B4-BE49-F238E27FC236}">
                <a16:creationId xmlns:a16="http://schemas.microsoft.com/office/drawing/2014/main" id="{263E09C1-790E-4A6D-AC2D-2AEBFBC489E5}"/>
              </a:ext>
            </a:extLst>
          </p:cNvPr>
          <p:cNvSpPr>
            <a:spLocks noGrp="1"/>
          </p:cNvSpPr>
          <p:nvPr>
            <p:ph type="sldNum" sz="quarter" idx="12"/>
          </p:nvPr>
        </p:nvSpPr>
        <p:spPr/>
        <p:txBody>
          <a:bodyPr/>
          <a:lstStyle/>
          <a:p>
            <a:fld id="{DDBE135E-2566-4748-853C-8A3B78F0FB00}" type="slidenum">
              <a:rPr lang="en-GB" smtClean="0"/>
              <a:t>27</a:t>
            </a:fld>
            <a:endParaRPr lang="en-GB" dirty="0"/>
          </a:p>
        </p:txBody>
      </p:sp>
      <p:cxnSp>
        <p:nvCxnSpPr>
          <p:cNvPr id="6" name="Straight Connector 5">
            <a:extLst>
              <a:ext uri="{FF2B5EF4-FFF2-40B4-BE49-F238E27FC236}">
                <a16:creationId xmlns:a16="http://schemas.microsoft.com/office/drawing/2014/main" id="{F750FE33-8D49-4682-A7AD-E02D2E4B7141}"/>
              </a:ext>
            </a:extLst>
          </p:cNvPr>
          <p:cNvCxnSpPr>
            <a:cxnSpLocks/>
          </p:cNvCxnSpPr>
          <p:nvPr/>
        </p:nvCxnSpPr>
        <p:spPr>
          <a:xfrm>
            <a:off x="5230325" y="1296954"/>
            <a:ext cx="0" cy="5345893"/>
          </a:xfrm>
          <a:prstGeom prst="line">
            <a:avLst/>
          </a:prstGeom>
          <a:ln w="57150">
            <a:prstDash val="lgDash"/>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34AFFF35-2BFB-4CE0-8FFD-20A9EBEFE167}"/>
              </a:ext>
            </a:extLst>
          </p:cNvPr>
          <p:cNvSpPr txBox="1"/>
          <p:nvPr/>
        </p:nvSpPr>
        <p:spPr>
          <a:xfrm>
            <a:off x="29389" y="3658999"/>
            <a:ext cx="1576321" cy="1754326"/>
          </a:xfrm>
          <a:prstGeom prst="rect">
            <a:avLst/>
          </a:prstGeom>
          <a:noFill/>
        </p:spPr>
        <p:txBody>
          <a:bodyPr wrap="square">
            <a:spAutoFit/>
          </a:bodyPr>
          <a:lstStyle/>
          <a:p>
            <a:pPr algn="ctr"/>
            <a:r>
              <a:rPr lang="en-US" sz="1800" dirty="0"/>
              <a:t>Weighted average based on </a:t>
            </a:r>
            <a:r>
              <a:rPr lang="en-US" sz="1800" dirty="0">
                <a:latin typeface="+mn-lt"/>
              </a:rPr>
              <a:t>58% concomitant stiripentol*</a:t>
            </a:r>
            <a:endParaRPr lang="en-GB" sz="1800" dirty="0"/>
          </a:p>
        </p:txBody>
      </p:sp>
      <p:grpSp>
        <p:nvGrpSpPr>
          <p:cNvPr id="19" name="Group 18">
            <a:extLst>
              <a:ext uri="{FF2B5EF4-FFF2-40B4-BE49-F238E27FC236}">
                <a16:creationId xmlns:a16="http://schemas.microsoft.com/office/drawing/2014/main" id="{F74061F0-8252-4016-BC5C-33008DA34F5B}"/>
              </a:ext>
            </a:extLst>
          </p:cNvPr>
          <p:cNvGrpSpPr/>
          <p:nvPr/>
        </p:nvGrpSpPr>
        <p:grpSpPr>
          <a:xfrm>
            <a:off x="337565" y="2086796"/>
            <a:ext cx="4664789" cy="3596679"/>
            <a:chOff x="437250" y="2589831"/>
            <a:chExt cx="4664789" cy="3910114"/>
          </a:xfrm>
        </p:grpSpPr>
        <p:sp>
          <p:nvSpPr>
            <p:cNvPr id="8" name="Rectangle: Rounded Corners 7">
              <a:extLst>
                <a:ext uri="{FF2B5EF4-FFF2-40B4-BE49-F238E27FC236}">
                  <a16:creationId xmlns:a16="http://schemas.microsoft.com/office/drawing/2014/main" id="{03AE361F-8035-4CF8-B8B2-F626A14E9A30}"/>
                </a:ext>
              </a:extLst>
            </p:cNvPr>
            <p:cNvSpPr/>
            <p:nvPr/>
          </p:nvSpPr>
          <p:spPr>
            <a:xfrm>
              <a:off x="437250" y="2592849"/>
              <a:ext cx="2212340" cy="1462182"/>
            </a:xfrm>
            <a:prstGeom prst="roundRect">
              <a:avLst/>
            </a:prstGeom>
            <a:solidFill>
              <a:schemeClr val="accent1">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t>Run model with effectiveness data from study 1 </a:t>
              </a:r>
              <a:r>
                <a:rPr lang="en-GB" sz="1800" i="1" dirty="0"/>
                <a:t>without stiripentol</a:t>
              </a:r>
            </a:p>
          </p:txBody>
        </p:sp>
        <p:sp>
          <p:nvSpPr>
            <p:cNvPr id="9" name="Rectangle: Rounded Corners 8">
              <a:extLst>
                <a:ext uri="{FF2B5EF4-FFF2-40B4-BE49-F238E27FC236}">
                  <a16:creationId xmlns:a16="http://schemas.microsoft.com/office/drawing/2014/main" id="{D4C547EA-B9D0-477A-B027-F4977305F167}"/>
                </a:ext>
              </a:extLst>
            </p:cNvPr>
            <p:cNvSpPr/>
            <p:nvPr/>
          </p:nvSpPr>
          <p:spPr>
            <a:xfrm>
              <a:off x="2889699" y="2589831"/>
              <a:ext cx="2212340" cy="1462180"/>
            </a:xfrm>
            <a:prstGeom prst="roundRect">
              <a:avLst/>
            </a:prstGeom>
            <a:solidFill>
              <a:schemeClr val="accent1">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t>Run model with  effectiveness data from study 1504 </a:t>
              </a:r>
              <a:r>
                <a:rPr lang="en-GB" sz="1800" i="1" dirty="0"/>
                <a:t>with stiripentol</a:t>
              </a:r>
            </a:p>
          </p:txBody>
        </p:sp>
        <p:sp>
          <p:nvSpPr>
            <p:cNvPr id="12" name="Rectangle: Rounded Corners 11">
              <a:extLst>
                <a:ext uri="{FF2B5EF4-FFF2-40B4-BE49-F238E27FC236}">
                  <a16:creationId xmlns:a16="http://schemas.microsoft.com/office/drawing/2014/main" id="{2437980A-5A74-4A3F-9A91-B224CD47A844}"/>
                </a:ext>
              </a:extLst>
            </p:cNvPr>
            <p:cNvSpPr/>
            <p:nvPr/>
          </p:nvSpPr>
          <p:spPr>
            <a:xfrm>
              <a:off x="1614170" y="5136342"/>
              <a:ext cx="2212340" cy="1363603"/>
            </a:xfrm>
            <a:prstGeom prst="roundRect">
              <a:avLst/>
            </a:prstGeom>
            <a:solidFill>
              <a:schemeClr val="accent1">
                <a:lumMod val="7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t>Model with ‘merged population’</a:t>
              </a:r>
              <a:endParaRPr lang="en-GB" sz="1800" i="1" dirty="0"/>
            </a:p>
          </p:txBody>
        </p:sp>
        <p:cxnSp>
          <p:nvCxnSpPr>
            <p:cNvPr id="13" name="Straight Arrow Connector 12">
              <a:extLst>
                <a:ext uri="{FF2B5EF4-FFF2-40B4-BE49-F238E27FC236}">
                  <a16:creationId xmlns:a16="http://schemas.microsoft.com/office/drawing/2014/main" id="{7066FB80-0C3F-46E5-9218-A2742B9A7324}"/>
                </a:ext>
              </a:extLst>
            </p:cNvPr>
            <p:cNvCxnSpPr>
              <a:cxnSpLocks/>
              <a:stCxn id="8" idx="2"/>
            </p:cNvCxnSpPr>
            <p:nvPr/>
          </p:nvCxnSpPr>
          <p:spPr>
            <a:xfrm>
              <a:off x="1543420" y="4055030"/>
              <a:ext cx="794101" cy="1081311"/>
            </a:xfrm>
            <a:prstGeom prst="straightConnector1">
              <a:avLst/>
            </a:prstGeom>
            <a:ln w="41275">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395DC2BE-52E3-4212-8F77-55CDE963B488}"/>
                </a:ext>
              </a:extLst>
            </p:cNvPr>
            <p:cNvCxnSpPr>
              <a:cxnSpLocks/>
              <a:stCxn id="9" idx="2"/>
            </p:cNvCxnSpPr>
            <p:nvPr/>
          </p:nvCxnSpPr>
          <p:spPr>
            <a:xfrm flipH="1">
              <a:off x="3094917" y="4052011"/>
              <a:ext cx="900952" cy="1084330"/>
            </a:xfrm>
            <a:prstGeom prst="straightConnector1">
              <a:avLst/>
            </a:prstGeom>
            <a:ln w="41275">
              <a:tailEnd type="triangle"/>
            </a:ln>
          </p:spPr>
          <p:style>
            <a:lnRef idx="1">
              <a:schemeClr val="accent1"/>
            </a:lnRef>
            <a:fillRef idx="0">
              <a:schemeClr val="accent1"/>
            </a:fillRef>
            <a:effectRef idx="0">
              <a:schemeClr val="accent1"/>
            </a:effectRef>
            <a:fontRef idx="minor">
              <a:schemeClr val="tx1"/>
            </a:fontRef>
          </p:style>
        </p:cxnSp>
      </p:grpSp>
      <p:sp>
        <p:nvSpPr>
          <p:cNvPr id="18" name="TextBox 17">
            <a:extLst>
              <a:ext uri="{FF2B5EF4-FFF2-40B4-BE49-F238E27FC236}">
                <a16:creationId xmlns:a16="http://schemas.microsoft.com/office/drawing/2014/main" id="{1DA1CE3D-3CF7-40BF-B9C4-E524AFEDA3D1}"/>
              </a:ext>
            </a:extLst>
          </p:cNvPr>
          <p:cNvSpPr txBox="1"/>
          <p:nvPr/>
        </p:nvSpPr>
        <p:spPr>
          <a:xfrm>
            <a:off x="194940" y="7097112"/>
            <a:ext cx="5151760" cy="307777"/>
          </a:xfrm>
          <a:prstGeom prst="rect">
            <a:avLst/>
          </a:prstGeom>
          <a:solidFill>
            <a:schemeClr val="bg1"/>
          </a:solidFill>
        </p:spPr>
        <p:txBody>
          <a:bodyPr wrap="square">
            <a:spAutoFit/>
          </a:bodyPr>
          <a:lstStyle/>
          <a:p>
            <a:r>
              <a:rPr lang="en-US" sz="1400" dirty="0">
                <a:latin typeface="+mn-lt"/>
              </a:rPr>
              <a:t>* From UK dataset of 2016 DISCUSS p</a:t>
            </a:r>
            <a:r>
              <a:rPr lang="en-US" sz="1400" dirty="0"/>
              <a:t>an-European survey.</a:t>
            </a:r>
            <a:endParaRPr lang="en-GB" sz="1200" dirty="0"/>
          </a:p>
        </p:txBody>
      </p:sp>
      <p:sp>
        <p:nvSpPr>
          <p:cNvPr id="28" name="TextBox 27">
            <a:extLst>
              <a:ext uri="{FF2B5EF4-FFF2-40B4-BE49-F238E27FC236}">
                <a16:creationId xmlns:a16="http://schemas.microsoft.com/office/drawing/2014/main" id="{5D873CD5-2663-4E6F-AFFC-B2165DD878EA}"/>
              </a:ext>
            </a:extLst>
          </p:cNvPr>
          <p:cNvSpPr txBox="1"/>
          <p:nvPr/>
        </p:nvSpPr>
        <p:spPr>
          <a:xfrm>
            <a:off x="303253" y="815672"/>
            <a:ext cx="5345206" cy="830997"/>
          </a:xfrm>
          <a:prstGeom prst="rect">
            <a:avLst/>
          </a:prstGeom>
          <a:noFill/>
        </p:spPr>
        <p:txBody>
          <a:bodyPr wrap="square">
            <a:spAutoFit/>
          </a:bodyPr>
          <a:lstStyle/>
          <a:p>
            <a:r>
              <a:rPr lang="en-US" sz="2400" b="1" dirty="0"/>
              <a:t>Company base-case: merged population </a:t>
            </a:r>
            <a:endParaRPr lang="en-GB" b="1" dirty="0"/>
          </a:p>
        </p:txBody>
      </p:sp>
      <p:sp>
        <p:nvSpPr>
          <p:cNvPr id="29" name="TextBox 28">
            <a:extLst>
              <a:ext uri="{FF2B5EF4-FFF2-40B4-BE49-F238E27FC236}">
                <a16:creationId xmlns:a16="http://schemas.microsoft.com/office/drawing/2014/main" id="{3741EC57-9E09-41F1-8B61-14C8A494E086}"/>
              </a:ext>
            </a:extLst>
          </p:cNvPr>
          <p:cNvSpPr txBox="1"/>
          <p:nvPr/>
        </p:nvSpPr>
        <p:spPr>
          <a:xfrm>
            <a:off x="5464270" y="814513"/>
            <a:ext cx="4925865" cy="784830"/>
          </a:xfrm>
          <a:prstGeom prst="rect">
            <a:avLst/>
          </a:prstGeom>
          <a:noFill/>
        </p:spPr>
        <p:txBody>
          <a:bodyPr wrap="square">
            <a:spAutoFit/>
          </a:bodyPr>
          <a:lstStyle/>
          <a:p>
            <a:r>
              <a:rPr lang="en-US" sz="2400" b="1" dirty="0"/>
              <a:t>ERG preferred base-case: </a:t>
            </a:r>
          </a:p>
          <a:p>
            <a:r>
              <a:rPr lang="en-GB" b="1" dirty="0"/>
              <a:t>2 comparators and 3 subpopulations</a:t>
            </a:r>
          </a:p>
        </p:txBody>
      </p:sp>
      <p:grpSp>
        <p:nvGrpSpPr>
          <p:cNvPr id="57" name="Group 56">
            <a:extLst>
              <a:ext uri="{FF2B5EF4-FFF2-40B4-BE49-F238E27FC236}">
                <a16:creationId xmlns:a16="http://schemas.microsoft.com/office/drawing/2014/main" id="{BFCDBE13-EA20-4009-BB48-D25642AF8E57}"/>
              </a:ext>
            </a:extLst>
          </p:cNvPr>
          <p:cNvGrpSpPr/>
          <p:nvPr/>
        </p:nvGrpSpPr>
        <p:grpSpPr>
          <a:xfrm>
            <a:off x="5476241" y="1718525"/>
            <a:ext cx="5507841" cy="2050814"/>
            <a:chOff x="5476241" y="1947124"/>
            <a:chExt cx="5507841" cy="2245430"/>
          </a:xfrm>
        </p:grpSpPr>
        <p:grpSp>
          <p:nvGrpSpPr>
            <p:cNvPr id="33" name="Group 32">
              <a:extLst>
                <a:ext uri="{FF2B5EF4-FFF2-40B4-BE49-F238E27FC236}">
                  <a16:creationId xmlns:a16="http://schemas.microsoft.com/office/drawing/2014/main" id="{89A33E2D-4062-4BE6-ACA3-9B1B11314D8D}"/>
                </a:ext>
              </a:extLst>
            </p:cNvPr>
            <p:cNvGrpSpPr/>
            <p:nvPr/>
          </p:nvGrpSpPr>
          <p:grpSpPr>
            <a:xfrm>
              <a:off x="7869602" y="2350343"/>
              <a:ext cx="1743171" cy="1720329"/>
              <a:chOff x="2687643" y="-243213"/>
              <a:chExt cx="1743171" cy="1720329"/>
            </a:xfrm>
          </p:grpSpPr>
          <p:sp>
            <p:nvSpPr>
              <p:cNvPr id="37" name="Rectangle: Rounded Corners 36">
                <a:extLst>
                  <a:ext uri="{FF2B5EF4-FFF2-40B4-BE49-F238E27FC236}">
                    <a16:creationId xmlns:a16="http://schemas.microsoft.com/office/drawing/2014/main" id="{82D10D37-E0BF-4E9B-B849-4E0F83081DF7}"/>
                  </a:ext>
                </a:extLst>
              </p:cNvPr>
              <p:cNvSpPr/>
              <p:nvPr/>
            </p:nvSpPr>
            <p:spPr>
              <a:xfrm>
                <a:off x="2772641" y="-243213"/>
                <a:ext cx="1573176" cy="1720329"/>
              </a:xfrm>
              <a:prstGeom prst="roundRect">
                <a:avLst/>
              </a:prstGeom>
            </p:spPr>
            <p:style>
              <a:lnRef idx="2">
                <a:schemeClr val="lt1">
                  <a:hueOff val="0"/>
                  <a:satOff val="0"/>
                  <a:lumOff val="0"/>
                  <a:alphaOff val="0"/>
                </a:schemeClr>
              </a:lnRef>
              <a:fillRef idx="1">
                <a:schemeClr val="accent2">
                  <a:hueOff val="-3030780"/>
                  <a:satOff val="24741"/>
                  <a:lumOff val="-16864"/>
                  <a:alphaOff val="0"/>
                </a:schemeClr>
              </a:fillRef>
              <a:effectRef idx="0">
                <a:schemeClr val="accent2">
                  <a:hueOff val="-3030780"/>
                  <a:satOff val="24741"/>
                  <a:lumOff val="-16864"/>
                  <a:alphaOff val="0"/>
                </a:schemeClr>
              </a:effectRef>
              <a:fontRef idx="minor">
                <a:schemeClr val="lt1"/>
              </a:fontRef>
            </p:style>
          </p:sp>
          <p:sp>
            <p:nvSpPr>
              <p:cNvPr id="38" name="Rectangle: Rounded Corners 4">
                <a:extLst>
                  <a:ext uri="{FF2B5EF4-FFF2-40B4-BE49-F238E27FC236}">
                    <a16:creationId xmlns:a16="http://schemas.microsoft.com/office/drawing/2014/main" id="{4B3628FA-9938-4BA6-B4BD-A2E4164566ED}"/>
                  </a:ext>
                </a:extLst>
              </p:cNvPr>
              <p:cNvSpPr txBox="1"/>
              <p:nvPr/>
            </p:nvSpPr>
            <p:spPr>
              <a:xfrm>
                <a:off x="2687643" y="92955"/>
                <a:ext cx="1743171" cy="99864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88620" tIns="0" rIns="188620" bIns="0" numCol="1" spcCol="1270" anchor="ctr" anchorCtr="0">
                <a:noAutofit/>
              </a:bodyPr>
              <a:lstStyle/>
              <a:p>
                <a:pPr defTabSz="1600200">
                  <a:lnSpc>
                    <a:spcPct val="90000"/>
                  </a:lnSpc>
                  <a:spcBef>
                    <a:spcPct val="0"/>
                  </a:spcBef>
                  <a:spcAft>
                    <a:spcPct val="35000"/>
                  </a:spcAft>
                </a:pPr>
                <a:r>
                  <a:rPr lang="en-GB" sz="1800" dirty="0"/>
                  <a:t>Taking clobazam but not stiripentol (study 1)</a:t>
                </a:r>
              </a:p>
            </p:txBody>
          </p:sp>
        </p:grpSp>
        <p:grpSp>
          <p:nvGrpSpPr>
            <p:cNvPr id="34" name="Group 33">
              <a:extLst>
                <a:ext uri="{FF2B5EF4-FFF2-40B4-BE49-F238E27FC236}">
                  <a16:creationId xmlns:a16="http://schemas.microsoft.com/office/drawing/2014/main" id="{F426E3E9-AAE2-44A8-B79A-DBC0E5CCD13E}"/>
                </a:ext>
              </a:extLst>
            </p:cNvPr>
            <p:cNvGrpSpPr/>
            <p:nvPr/>
          </p:nvGrpSpPr>
          <p:grpSpPr>
            <a:xfrm>
              <a:off x="5879933" y="2360610"/>
              <a:ext cx="1947170" cy="1698927"/>
              <a:chOff x="4056031" y="264027"/>
              <a:chExt cx="1947170" cy="1698927"/>
            </a:xfrm>
          </p:grpSpPr>
          <p:sp>
            <p:nvSpPr>
              <p:cNvPr id="35" name="Rectangle: Rounded Corners 34">
                <a:extLst>
                  <a:ext uri="{FF2B5EF4-FFF2-40B4-BE49-F238E27FC236}">
                    <a16:creationId xmlns:a16="http://schemas.microsoft.com/office/drawing/2014/main" id="{2691B305-D801-44CF-9D84-280E6335FC57}"/>
                  </a:ext>
                </a:extLst>
              </p:cNvPr>
              <p:cNvSpPr/>
              <p:nvPr/>
            </p:nvSpPr>
            <p:spPr>
              <a:xfrm>
                <a:off x="4132655" y="264027"/>
                <a:ext cx="1609266" cy="1698927"/>
              </a:xfrm>
              <a:prstGeom prst="roundRect">
                <a:avLst/>
              </a:prstGeom>
            </p:spPr>
            <p:style>
              <a:lnRef idx="2">
                <a:schemeClr val="lt1">
                  <a:hueOff val="0"/>
                  <a:satOff val="0"/>
                  <a:lumOff val="0"/>
                  <a:alphaOff val="0"/>
                </a:schemeClr>
              </a:lnRef>
              <a:fillRef idx="1">
                <a:schemeClr val="accent2">
                  <a:hueOff val="-6061561"/>
                  <a:satOff val="49482"/>
                  <a:lumOff val="-33727"/>
                  <a:alphaOff val="0"/>
                </a:schemeClr>
              </a:fillRef>
              <a:effectRef idx="0">
                <a:schemeClr val="accent2">
                  <a:hueOff val="-6061561"/>
                  <a:satOff val="49482"/>
                  <a:lumOff val="-33727"/>
                  <a:alphaOff val="0"/>
                </a:schemeClr>
              </a:effectRef>
              <a:fontRef idx="minor">
                <a:schemeClr val="lt1"/>
              </a:fontRef>
            </p:style>
          </p:sp>
          <p:sp>
            <p:nvSpPr>
              <p:cNvPr id="36" name="Rectangle: Rounded Corners 4">
                <a:extLst>
                  <a:ext uri="{FF2B5EF4-FFF2-40B4-BE49-F238E27FC236}">
                    <a16:creationId xmlns:a16="http://schemas.microsoft.com/office/drawing/2014/main" id="{83DFE9A5-9B69-44DC-A5FD-416C735CA31B}"/>
                  </a:ext>
                </a:extLst>
              </p:cNvPr>
              <p:cNvSpPr txBox="1"/>
              <p:nvPr/>
            </p:nvSpPr>
            <p:spPr>
              <a:xfrm>
                <a:off x="4056031" y="489426"/>
                <a:ext cx="1947170" cy="114919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88620" tIns="0" rIns="188620" bIns="0" numCol="1" spcCol="1270" anchor="ctr" anchorCtr="0">
                <a:noAutofit/>
              </a:bodyPr>
              <a:lstStyle/>
              <a:p>
                <a:pPr defTabSz="1600200">
                  <a:lnSpc>
                    <a:spcPct val="90000"/>
                  </a:lnSpc>
                  <a:spcBef>
                    <a:spcPct val="0"/>
                  </a:spcBef>
                  <a:spcAft>
                    <a:spcPct val="35000"/>
                  </a:spcAft>
                </a:pPr>
                <a:r>
                  <a:rPr lang="en-GB" sz="1800" dirty="0"/>
                  <a:t>Taking clobazam and stiripentol (study 1504)</a:t>
                </a:r>
              </a:p>
            </p:txBody>
          </p:sp>
        </p:grpSp>
        <p:grpSp>
          <p:nvGrpSpPr>
            <p:cNvPr id="55" name="Group 54">
              <a:extLst>
                <a:ext uri="{FF2B5EF4-FFF2-40B4-BE49-F238E27FC236}">
                  <a16:creationId xmlns:a16="http://schemas.microsoft.com/office/drawing/2014/main" id="{305E5FCC-43E2-48E3-B3D4-C2668E2A370F}"/>
                </a:ext>
              </a:extLst>
            </p:cNvPr>
            <p:cNvGrpSpPr/>
            <p:nvPr/>
          </p:nvGrpSpPr>
          <p:grpSpPr>
            <a:xfrm>
              <a:off x="5476241" y="1947124"/>
              <a:ext cx="5507841" cy="2245430"/>
              <a:chOff x="5476241" y="1947124"/>
              <a:chExt cx="5507841" cy="2245430"/>
            </a:xfrm>
          </p:grpSpPr>
          <p:sp>
            <p:nvSpPr>
              <p:cNvPr id="41" name="Rectangle: Rounded Corners 40">
                <a:extLst>
                  <a:ext uri="{FF2B5EF4-FFF2-40B4-BE49-F238E27FC236}">
                    <a16:creationId xmlns:a16="http://schemas.microsoft.com/office/drawing/2014/main" id="{F2B7B76D-0CE9-4A83-B096-33FC97D7FD64}"/>
                  </a:ext>
                </a:extLst>
              </p:cNvPr>
              <p:cNvSpPr/>
              <p:nvPr/>
            </p:nvSpPr>
            <p:spPr>
              <a:xfrm>
                <a:off x="5476241" y="1947124"/>
                <a:ext cx="4621731" cy="2245430"/>
              </a:xfrm>
              <a:prstGeom prst="round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TextBox 51">
                <a:extLst>
                  <a:ext uri="{FF2B5EF4-FFF2-40B4-BE49-F238E27FC236}">
                    <a16:creationId xmlns:a16="http://schemas.microsoft.com/office/drawing/2014/main" id="{6F5561BD-02F6-4116-81F7-231AA84F137E}"/>
                  </a:ext>
                </a:extLst>
              </p:cNvPr>
              <p:cNvSpPr txBox="1"/>
              <p:nvPr/>
            </p:nvSpPr>
            <p:spPr>
              <a:xfrm>
                <a:off x="5638876" y="1954045"/>
                <a:ext cx="5345206" cy="369332"/>
              </a:xfrm>
              <a:prstGeom prst="rect">
                <a:avLst/>
              </a:prstGeom>
              <a:noFill/>
            </p:spPr>
            <p:txBody>
              <a:bodyPr wrap="square">
                <a:spAutoFit/>
              </a:bodyPr>
              <a:lstStyle/>
              <a:p>
                <a:r>
                  <a:rPr lang="en-US" sz="1800" dirty="0"/>
                  <a:t>Fenfluramine vs cannabidiol + clobazam</a:t>
                </a:r>
                <a:endParaRPr lang="en-GB" sz="1800" dirty="0"/>
              </a:p>
            </p:txBody>
          </p:sp>
        </p:grpSp>
      </p:grpSp>
      <p:grpSp>
        <p:nvGrpSpPr>
          <p:cNvPr id="58" name="Group 57">
            <a:extLst>
              <a:ext uri="{FF2B5EF4-FFF2-40B4-BE49-F238E27FC236}">
                <a16:creationId xmlns:a16="http://schemas.microsoft.com/office/drawing/2014/main" id="{A427A31D-F410-4A48-BCDB-08A8A8CFCEB4}"/>
              </a:ext>
            </a:extLst>
          </p:cNvPr>
          <p:cNvGrpSpPr/>
          <p:nvPr/>
        </p:nvGrpSpPr>
        <p:grpSpPr>
          <a:xfrm>
            <a:off x="5430372" y="4027300"/>
            <a:ext cx="5553710" cy="2050814"/>
            <a:chOff x="5430372" y="4369637"/>
            <a:chExt cx="5553710" cy="2248195"/>
          </a:xfrm>
        </p:grpSpPr>
        <p:grpSp>
          <p:nvGrpSpPr>
            <p:cNvPr id="42" name="Group 41">
              <a:extLst>
                <a:ext uri="{FF2B5EF4-FFF2-40B4-BE49-F238E27FC236}">
                  <a16:creationId xmlns:a16="http://schemas.microsoft.com/office/drawing/2014/main" id="{AEC935DB-2501-479C-B1ED-62EE358DE761}"/>
                </a:ext>
              </a:extLst>
            </p:cNvPr>
            <p:cNvGrpSpPr/>
            <p:nvPr/>
          </p:nvGrpSpPr>
          <p:grpSpPr>
            <a:xfrm>
              <a:off x="8854430" y="4773992"/>
              <a:ext cx="1796325" cy="1748027"/>
              <a:chOff x="331733" y="-661237"/>
              <a:chExt cx="1796325" cy="1748027"/>
            </a:xfrm>
          </p:grpSpPr>
          <p:sp>
            <p:nvSpPr>
              <p:cNvPr id="43" name="Rectangle: Rounded Corners 42">
                <a:extLst>
                  <a:ext uri="{FF2B5EF4-FFF2-40B4-BE49-F238E27FC236}">
                    <a16:creationId xmlns:a16="http://schemas.microsoft.com/office/drawing/2014/main" id="{EDEB4D40-FB31-4DC4-A842-753FFF3E309A}"/>
                  </a:ext>
                </a:extLst>
              </p:cNvPr>
              <p:cNvSpPr/>
              <p:nvPr/>
            </p:nvSpPr>
            <p:spPr>
              <a:xfrm>
                <a:off x="331733" y="-661237"/>
                <a:ext cx="1621139" cy="1748027"/>
              </a:xfrm>
              <a:prstGeom prst="round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44" name="Rectangle: Rounded Corners 4">
                <a:extLst>
                  <a:ext uri="{FF2B5EF4-FFF2-40B4-BE49-F238E27FC236}">
                    <a16:creationId xmlns:a16="http://schemas.microsoft.com/office/drawing/2014/main" id="{C136BE8D-399C-43EF-9E22-C7B5C81F83D5}"/>
                  </a:ext>
                </a:extLst>
              </p:cNvPr>
              <p:cNvSpPr txBox="1"/>
              <p:nvPr/>
            </p:nvSpPr>
            <p:spPr>
              <a:xfrm>
                <a:off x="360840" y="-361269"/>
                <a:ext cx="1767218" cy="118886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88620" tIns="0" rIns="188620" bIns="0" numCol="1" spcCol="1270" anchor="ctr" anchorCtr="0">
                <a:noAutofit/>
              </a:bodyPr>
              <a:lstStyle/>
              <a:p>
                <a:pPr defTabSz="1600200">
                  <a:lnSpc>
                    <a:spcPct val="90000"/>
                  </a:lnSpc>
                  <a:spcBef>
                    <a:spcPct val="0"/>
                  </a:spcBef>
                  <a:spcAft>
                    <a:spcPct val="35000"/>
                  </a:spcAft>
                </a:pPr>
                <a:r>
                  <a:rPr lang="en-GB" sz="1800" dirty="0"/>
                  <a:t>Not taking clobazam or stiripentol (study 1)</a:t>
                </a:r>
              </a:p>
            </p:txBody>
          </p:sp>
        </p:grpSp>
        <p:grpSp>
          <p:nvGrpSpPr>
            <p:cNvPr id="45" name="Group 44">
              <a:extLst>
                <a:ext uri="{FF2B5EF4-FFF2-40B4-BE49-F238E27FC236}">
                  <a16:creationId xmlns:a16="http://schemas.microsoft.com/office/drawing/2014/main" id="{BE61BB11-F881-462E-AA90-E91646E20533}"/>
                </a:ext>
              </a:extLst>
            </p:cNvPr>
            <p:cNvGrpSpPr/>
            <p:nvPr/>
          </p:nvGrpSpPr>
          <p:grpSpPr>
            <a:xfrm>
              <a:off x="7168539" y="4801690"/>
              <a:ext cx="1743171" cy="1720329"/>
              <a:chOff x="2032449" y="-217144"/>
              <a:chExt cx="1743171" cy="1720329"/>
            </a:xfrm>
          </p:grpSpPr>
          <p:sp>
            <p:nvSpPr>
              <p:cNvPr id="46" name="Rectangle: Rounded Corners 45">
                <a:extLst>
                  <a:ext uri="{FF2B5EF4-FFF2-40B4-BE49-F238E27FC236}">
                    <a16:creationId xmlns:a16="http://schemas.microsoft.com/office/drawing/2014/main" id="{6A3B6542-8EC8-4D5C-B109-AFDC6592F17B}"/>
                  </a:ext>
                </a:extLst>
              </p:cNvPr>
              <p:cNvSpPr/>
              <p:nvPr/>
            </p:nvSpPr>
            <p:spPr>
              <a:xfrm>
                <a:off x="2107126" y="-217144"/>
                <a:ext cx="1573176" cy="1720329"/>
              </a:xfrm>
              <a:prstGeom prst="roundRect">
                <a:avLst/>
              </a:prstGeom>
            </p:spPr>
            <p:style>
              <a:lnRef idx="2">
                <a:schemeClr val="lt1">
                  <a:hueOff val="0"/>
                  <a:satOff val="0"/>
                  <a:lumOff val="0"/>
                  <a:alphaOff val="0"/>
                </a:schemeClr>
              </a:lnRef>
              <a:fillRef idx="1">
                <a:schemeClr val="accent2">
                  <a:hueOff val="-3030780"/>
                  <a:satOff val="24741"/>
                  <a:lumOff val="-16864"/>
                  <a:alphaOff val="0"/>
                </a:schemeClr>
              </a:fillRef>
              <a:effectRef idx="0">
                <a:schemeClr val="accent2">
                  <a:hueOff val="-3030780"/>
                  <a:satOff val="24741"/>
                  <a:lumOff val="-16864"/>
                  <a:alphaOff val="0"/>
                </a:schemeClr>
              </a:effectRef>
              <a:fontRef idx="minor">
                <a:schemeClr val="lt1"/>
              </a:fontRef>
            </p:style>
          </p:sp>
          <p:sp>
            <p:nvSpPr>
              <p:cNvPr id="47" name="Rectangle: Rounded Corners 4">
                <a:extLst>
                  <a:ext uri="{FF2B5EF4-FFF2-40B4-BE49-F238E27FC236}">
                    <a16:creationId xmlns:a16="http://schemas.microsoft.com/office/drawing/2014/main" id="{9C407EE9-710B-4FBB-9DFA-798DD22C99D6}"/>
                  </a:ext>
                </a:extLst>
              </p:cNvPr>
              <p:cNvSpPr txBox="1"/>
              <p:nvPr/>
            </p:nvSpPr>
            <p:spPr>
              <a:xfrm>
                <a:off x="2032449" y="134937"/>
                <a:ext cx="1743171" cy="99864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88620" tIns="0" rIns="188620" bIns="0" numCol="1" spcCol="1270" anchor="ctr" anchorCtr="0">
                <a:noAutofit/>
              </a:bodyPr>
              <a:lstStyle/>
              <a:p>
                <a:pPr defTabSz="1600200">
                  <a:lnSpc>
                    <a:spcPct val="90000"/>
                  </a:lnSpc>
                  <a:spcBef>
                    <a:spcPct val="0"/>
                  </a:spcBef>
                  <a:spcAft>
                    <a:spcPct val="35000"/>
                  </a:spcAft>
                </a:pPr>
                <a:r>
                  <a:rPr lang="en-GB" sz="1800" dirty="0"/>
                  <a:t>Taking clobazam but not stiripentol (study 1)</a:t>
                </a:r>
              </a:p>
            </p:txBody>
          </p:sp>
        </p:grpSp>
        <p:grpSp>
          <p:nvGrpSpPr>
            <p:cNvPr id="48" name="Group 47">
              <a:extLst>
                <a:ext uri="{FF2B5EF4-FFF2-40B4-BE49-F238E27FC236}">
                  <a16:creationId xmlns:a16="http://schemas.microsoft.com/office/drawing/2014/main" id="{9F98E577-D545-4420-BD2A-773036A969F0}"/>
                </a:ext>
              </a:extLst>
            </p:cNvPr>
            <p:cNvGrpSpPr/>
            <p:nvPr/>
          </p:nvGrpSpPr>
          <p:grpSpPr>
            <a:xfrm>
              <a:off x="5543382" y="4828937"/>
              <a:ext cx="1947170" cy="1698927"/>
              <a:chOff x="3752252" y="250487"/>
              <a:chExt cx="1947170" cy="1698927"/>
            </a:xfrm>
          </p:grpSpPr>
          <p:sp>
            <p:nvSpPr>
              <p:cNvPr id="49" name="Rectangle: Rounded Corners 48">
                <a:extLst>
                  <a:ext uri="{FF2B5EF4-FFF2-40B4-BE49-F238E27FC236}">
                    <a16:creationId xmlns:a16="http://schemas.microsoft.com/office/drawing/2014/main" id="{0ECBF57B-DE61-4509-8E0E-0E6EA3518B7B}"/>
                  </a:ext>
                </a:extLst>
              </p:cNvPr>
              <p:cNvSpPr/>
              <p:nvPr/>
            </p:nvSpPr>
            <p:spPr>
              <a:xfrm>
                <a:off x="3801698" y="250487"/>
                <a:ext cx="1609266" cy="1698927"/>
              </a:xfrm>
              <a:prstGeom prst="roundRect">
                <a:avLst/>
              </a:prstGeom>
            </p:spPr>
            <p:style>
              <a:lnRef idx="2">
                <a:schemeClr val="lt1">
                  <a:hueOff val="0"/>
                  <a:satOff val="0"/>
                  <a:lumOff val="0"/>
                  <a:alphaOff val="0"/>
                </a:schemeClr>
              </a:lnRef>
              <a:fillRef idx="1">
                <a:schemeClr val="accent2">
                  <a:hueOff val="-6061561"/>
                  <a:satOff val="49482"/>
                  <a:lumOff val="-33727"/>
                  <a:alphaOff val="0"/>
                </a:schemeClr>
              </a:fillRef>
              <a:effectRef idx="0">
                <a:schemeClr val="accent2">
                  <a:hueOff val="-6061561"/>
                  <a:satOff val="49482"/>
                  <a:lumOff val="-33727"/>
                  <a:alphaOff val="0"/>
                </a:schemeClr>
              </a:effectRef>
              <a:fontRef idx="minor">
                <a:schemeClr val="lt1"/>
              </a:fontRef>
            </p:style>
          </p:sp>
          <p:sp>
            <p:nvSpPr>
              <p:cNvPr id="50" name="Rectangle: Rounded Corners 4">
                <a:extLst>
                  <a:ext uri="{FF2B5EF4-FFF2-40B4-BE49-F238E27FC236}">
                    <a16:creationId xmlns:a16="http://schemas.microsoft.com/office/drawing/2014/main" id="{EFC183EB-00F8-4594-9080-BB53FD0D1DE1}"/>
                  </a:ext>
                </a:extLst>
              </p:cNvPr>
              <p:cNvSpPr txBox="1"/>
              <p:nvPr/>
            </p:nvSpPr>
            <p:spPr>
              <a:xfrm>
                <a:off x="3752252" y="514654"/>
                <a:ext cx="1947170" cy="114919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88620" tIns="0" rIns="188620" bIns="0" numCol="1" spcCol="1270" anchor="ctr" anchorCtr="0">
                <a:noAutofit/>
              </a:bodyPr>
              <a:lstStyle/>
              <a:p>
                <a:pPr defTabSz="1600200">
                  <a:lnSpc>
                    <a:spcPct val="90000"/>
                  </a:lnSpc>
                  <a:spcBef>
                    <a:spcPct val="0"/>
                  </a:spcBef>
                  <a:spcAft>
                    <a:spcPct val="35000"/>
                  </a:spcAft>
                </a:pPr>
                <a:r>
                  <a:rPr lang="en-GB" sz="1800" dirty="0"/>
                  <a:t>Taking clobazam and stiripentol (study 1504)</a:t>
                </a:r>
              </a:p>
            </p:txBody>
          </p:sp>
        </p:grpSp>
        <p:grpSp>
          <p:nvGrpSpPr>
            <p:cNvPr id="56" name="Group 55">
              <a:extLst>
                <a:ext uri="{FF2B5EF4-FFF2-40B4-BE49-F238E27FC236}">
                  <a16:creationId xmlns:a16="http://schemas.microsoft.com/office/drawing/2014/main" id="{C7AEA576-1D21-4312-A19A-C166D7A74750}"/>
                </a:ext>
              </a:extLst>
            </p:cNvPr>
            <p:cNvGrpSpPr/>
            <p:nvPr/>
          </p:nvGrpSpPr>
          <p:grpSpPr>
            <a:xfrm>
              <a:off x="5430372" y="4369637"/>
              <a:ext cx="5553710" cy="2248195"/>
              <a:chOff x="5430372" y="4369637"/>
              <a:chExt cx="5553710" cy="2248195"/>
            </a:xfrm>
          </p:grpSpPr>
          <p:sp>
            <p:nvSpPr>
              <p:cNvPr id="51" name="Rectangle: Rounded Corners 50">
                <a:extLst>
                  <a:ext uri="{FF2B5EF4-FFF2-40B4-BE49-F238E27FC236}">
                    <a16:creationId xmlns:a16="http://schemas.microsoft.com/office/drawing/2014/main" id="{3B363ADA-C238-42E4-A8AA-85EA8E0819A4}"/>
                  </a:ext>
                </a:extLst>
              </p:cNvPr>
              <p:cNvSpPr/>
              <p:nvPr/>
            </p:nvSpPr>
            <p:spPr>
              <a:xfrm>
                <a:off x="5430372" y="4372402"/>
                <a:ext cx="5182345" cy="2245430"/>
              </a:xfrm>
              <a:prstGeom prst="round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TextBox 52">
                <a:extLst>
                  <a:ext uri="{FF2B5EF4-FFF2-40B4-BE49-F238E27FC236}">
                    <a16:creationId xmlns:a16="http://schemas.microsoft.com/office/drawing/2014/main" id="{375CA46D-3A9E-4E60-8EED-5F4D34B39881}"/>
                  </a:ext>
                </a:extLst>
              </p:cNvPr>
              <p:cNvSpPr txBox="1"/>
              <p:nvPr/>
            </p:nvSpPr>
            <p:spPr>
              <a:xfrm>
                <a:off x="5638876" y="4369637"/>
                <a:ext cx="5345206" cy="404878"/>
              </a:xfrm>
              <a:prstGeom prst="rect">
                <a:avLst/>
              </a:prstGeom>
              <a:noFill/>
            </p:spPr>
            <p:txBody>
              <a:bodyPr wrap="square">
                <a:spAutoFit/>
              </a:bodyPr>
              <a:lstStyle/>
              <a:p>
                <a:r>
                  <a:rPr lang="en-US" sz="1800" dirty="0"/>
                  <a:t>Fenfluramine vs standard care*</a:t>
                </a:r>
                <a:endParaRPr lang="en-GB" sz="1800" dirty="0"/>
              </a:p>
            </p:txBody>
          </p:sp>
        </p:grpSp>
      </p:grpSp>
      <p:sp>
        <p:nvSpPr>
          <p:cNvPr id="54" name="TextBox 53">
            <a:extLst>
              <a:ext uri="{FF2B5EF4-FFF2-40B4-BE49-F238E27FC236}">
                <a16:creationId xmlns:a16="http://schemas.microsoft.com/office/drawing/2014/main" id="{BBCBA79D-1FDE-4173-AC39-5C03CB52861C}"/>
              </a:ext>
            </a:extLst>
          </p:cNvPr>
          <p:cNvSpPr txBox="1"/>
          <p:nvPr/>
        </p:nvSpPr>
        <p:spPr>
          <a:xfrm>
            <a:off x="5378720" y="6638583"/>
            <a:ext cx="5151759" cy="523220"/>
          </a:xfrm>
          <a:prstGeom prst="rect">
            <a:avLst/>
          </a:prstGeom>
          <a:noFill/>
        </p:spPr>
        <p:txBody>
          <a:bodyPr wrap="square">
            <a:spAutoFit/>
          </a:bodyPr>
          <a:lstStyle/>
          <a:p>
            <a:r>
              <a:rPr lang="en-US" sz="1400" dirty="0">
                <a:latin typeface="+mn-lt"/>
              </a:rPr>
              <a:t>* </a:t>
            </a:r>
            <a:r>
              <a:rPr lang="en-GB" sz="1400" dirty="0">
                <a:latin typeface="+mn-lt"/>
              </a:rPr>
              <a:t>cannabidiol effects &amp; costs removed to mimic fenfluramine placebo arm</a:t>
            </a:r>
          </a:p>
        </p:txBody>
      </p:sp>
      <p:sp>
        <p:nvSpPr>
          <p:cNvPr id="62" name="TextBox 61">
            <a:extLst>
              <a:ext uri="{FF2B5EF4-FFF2-40B4-BE49-F238E27FC236}">
                <a16:creationId xmlns:a16="http://schemas.microsoft.com/office/drawing/2014/main" id="{8CC834EC-77AF-478E-A5C9-D2E12487F6DA}"/>
              </a:ext>
            </a:extLst>
          </p:cNvPr>
          <p:cNvSpPr txBox="1"/>
          <p:nvPr/>
        </p:nvSpPr>
        <p:spPr>
          <a:xfrm>
            <a:off x="5592828" y="6218060"/>
            <a:ext cx="5730230" cy="369332"/>
          </a:xfrm>
          <a:prstGeom prst="rect">
            <a:avLst/>
          </a:prstGeom>
          <a:noFill/>
        </p:spPr>
        <p:txBody>
          <a:bodyPr wrap="square">
            <a:spAutoFit/>
          </a:bodyPr>
          <a:lstStyle/>
          <a:p>
            <a:r>
              <a:rPr lang="en-GB" sz="1800" i="1" dirty="0"/>
              <a:t>ERG also presented ‘merged population’</a:t>
            </a:r>
          </a:p>
        </p:txBody>
      </p:sp>
      <p:sp>
        <p:nvSpPr>
          <p:cNvPr id="40" name="Content Placeholder 3">
            <a:extLst>
              <a:ext uri="{FF2B5EF4-FFF2-40B4-BE49-F238E27FC236}">
                <a16:creationId xmlns:a16="http://schemas.microsoft.com/office/drawing/2014/main" id="{7035C7C1-3E6E-9647-BA63-5AA8A99E10BC}"/>
              </a:ext>
            </a:extLst>
          </p:cNvPr>
          <p:cNvSpPr txBox="1">
            <a:spLocks/>
          </p:cNvSpPr>
          <p:nvPr/>
        </p:nvSpPr>
        <p:spPr>
          <a:xfrm>
            <a:off x="162921" y="5842816"/>
            <a:ext cx="4963422" cy="1254296"/>
          </a:xfrm>
          <a:prstGeom prst="rect">
            <a:avLst/>
          </a:prstGeom>
          <a:solidFill>
            <a:schemeClr val="accent2">
              <a:lumMod val="20000"/>
              <a:lumOff val="80000"/>
            </a:schemeClr>
          </a:solidFill>
          <a:ln w="28575">
            <a:solidFill>
              <a:schemeClr val="accent1"/>
            </a:solidFill>
          </a:ln>
        </p:spPr>
        <p:txBody>
          <a:bodyPr vert="horz" lIns="72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buNone/>
            </a:pPr>
            <a:r>
              <a:rPr lang="en-GB" sz="2000" i="1" dirty="0"/>
              <a:t>⦿  Is company approach of weighed average of 2 modelling runs appropriate for people who may/may not be on stiripentol?</a:t>
            </a:r>
          </a:p>
        </p:txBody>
      </p:sp>
      <p:sp>
        <p:nvSpPr>
          <p:cNvPr id="59" name="TextBox 58">
            <a:extLst>
              <a:ext uri="{FF2B5EF4-FFF2-40B4-BE49-F238E27FC236}">
                <a16:creationId xmlns:a16="http://schemas.microsoft.com/office/drawing/2014/main" id="{FADD8084-D6A5-4715-920D-373917E92DA9}"/>
              </a:ext>
            </a:extLst>
          </p:cNvPr>
          <p:cNvSpPr txBox="1"/>
          <p:nvPr/>
        </p:nvSpPr>
        <p:spPr>
          <a:xfrm>
            <a:off x="6543432" y="7238462"/>
            <a:ext cx="3890354" cy="338554"/>
          </a:xfrm>
          <a:prstGeom prst="rect">
            <a:avLst/>
          </a:prstGeom>
          <a:noFill/>
        </p:spPr>
        <p:txBody>
          <a:bodyPr wrap="square">
            <a:spAutoFit/>
          </a:bodyPr>
          <a:lstStyle/>
          <a:p>
            <a:r>
              <a:rPr lang="en-GB" sz="1600" b="1" i="1" dirty="0">
                <a:effectLst/>
                <a:latin typeface="Calibri" panose="020F0502020204030204" pitchFamily="34" charset="0"/>
                <a:ea typeface="Calibri" panose="020F0502020204030204" pitchFamily="34" charset="0"/>
              </a:rPr>
              <a:t>Slide amended/corrected after the meeting</a:t>
            </a:r>
            <a:endParaRPr lang="en-GB" sz="1600" b="1" i="1" dirty="0"/>
          </a:p>
        </p:txBody>
      </p:sp>
    </p:spTree>
    <p:extLst>
      <p:ext uri="{BB962C8B-B14F-4D97-AF65-F5344CB8AC3E}">
        <p14:creationId xmlns:p14="http://schemas.microsoft.com/office/powerpoint/2010/main" val="40329875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17E4D-D10E-4A65-A8B7-B0D777814720}"/>
              </a:ext>
            </a:extLst>
          </p:cNvPr>
          <p:cNvSpPr>
            <a:spLocks noGrp="1"/>
          </p:cNvSpPr>
          <p:nvPr>
            <p:ph type="title"/>
          </p:nvPr>
        </p:nvSpPr>
        <p:spPr>
          <a:xfrm>
            <a:off x="303253" y="151443"/>
            <a:ext cx="9669780" cy="765501"/>
          </a:xfrm>
        </p:spPr>
        <p:txBody>
          <a:bodyPr/>
          <a:lstStyle/>
          <a:p>
            <a:r>
              <a:rPr lang="en-GB" dirty="0"/>
              <a:t>Modelling approach - company</a:t>
            </a:r>
          </a:p>
        </p:txBody>
      </p:sp>
      <p:sp>
        <p:nvSpPr>
          <p:cNvPr id="3" name="Slide Number Placeholder 2">
            <a:extLst>
              <a:ext uri="{FF2B5EF4-FFF2-40B4-BE49-F238E27FC236}">
                <a16:creationId xmlns:a16="http://schemas.microsoft.com/office/drawing/2014/main" id="{263E09C1-790E-4A6D-AC2D-2AEBFBC489E5}"/>
              </a:ext>
            </a:extLst>
          </p:cNvPr>
          <p:cNvSpPr>
            <a:spLocks noGrp="1"/>
          </p:cNvSpPr>
          <p:nvPr>
            <p:ph type="sldNum" sz="quarter" idx="12"/>
          </p:nvPr>
        </p:nvSpPr>
        <p:spPr/>
        <p:txBody>
          <a:bodyPr/>
          <a:lstStyle/>
          <a:p>
            <a:fld id="{DDBE135E-2566-4748-853C-8A3B78F0FB00}" type="slidenum">
              <a:rPr lang="en-GB" smtClean="0"/>
              <a:t>28</a:t>
            </a:fld>
            <a:endParaRPr lang="en-GB" dirty="0"/>
          </a:p>
        </p:txBody>
      </p:sp>
      <p:sp>
        <p:nvSpPr>
          <p:cNvPr id="7" name="TextBox 6">
            <a:extLst>
              <a:ext uri="{FF2B5EF4-FFF2-40B4-BE49-F238E27FC236}">
                <a16:creationId xmlns:a16="http://schemas.microsoft.com/office/drawing/2014/main" id="{34AFFF35-2BFB-4CE0-8FFD-20A9EBEFE167}"/>
              </a:ext>
            </a:extLst>
          </p:cNvPr>
          <p:cNvSpPr txBox="1"/>
          <p:nvPr/>
        </p:nvSpPr>
        <p:spPr>
          <a:xfrm>
            <a:off x="162598" y="647198"/>
            <a:ext cx="9951090" cy="646331"/>
          </a:xfrm>
          <a:prstGeom prst="rect">
            <a:avLst/>
          </a:prstGeom>
          <a:noFill/>
        </p:spPr>
        <p:txBody>
          <a:bodyPr wrap="square">
            <a:spAutoFit/>
          </a:bodyPr>
          <a:lstStyle/>
          <a:p>
            <a:r>
              <a:rPr lang="en-GB" sz="1800" b="1" dirty="0"/>
              <a:t>Merged population</a:t>
            </a:r>
            <a:r>
              <a:rPr lang="en-GB" sz="1800" dirty="0"/>
              <a:t>, fenfluramine compared with </a:t>
            </a:r>
            <a:r>
              <a:rPr lang="en-GB" sz="1800" b="1" dirty="0"/>
              <a:t>cannabidiol + clobazam as 2</a:t>
            </a:r>
            <a:r>
              <a:rPr lang="en-GB" sz="1800" b="1" baseline="30000" dirty="0"/>
              <a:t>nd</a:t>
            </a:r>
            <a:r>
              <a:rPr lang="en-GB" sz="1800" b="1" dirty="0"/>
              <a:t> add-on,</a:t>
            </a:r>
            <a:r>
              <a:rPr lang="en-GB" sz="1800" dirty="0"/>
              <a:t> then positioning scenarios as 2</a:t>
            </a:r>
            <a:r>
              <a:rPr lang="en-GB" sz="1800" baseline="30000" dirty="0"/>
              <a:t>nd</a:t>
            </a:r>
            <a:r>
              <a:rPr lang="en-GB" sz="1800" dirty="0"/>
              <a:t> add-on before, after, and in addition to stiripentol use. </a:t>
            </a:r>
            <a:endParaRPr lang="en-GB" sz="1800" dirty="0">
              <a:solidFill>
                <a:srgbClr val="FF0000"/>
              </a:solidFill>
            </a:endParaRPr>
          </a:p>
        </p:txBody>
      </p:sp>
      <p:sp>
        <p:nvSpPr>
          <p:cNvPr id="22" name="TextBox 21">
            <a:extLst>
              <a:ext uri="{FF2B5EF4-FFF2-40B4-BE49-F238E27FC236}">
                <a16:creationId xmlns:a16="http://schemas.microsoft.com/office/drawing/2014/main" id="{8B03FB38-58BB-48A3-9252-A54A8FC205FA}"/>
              </a:ext>
            </a:extLst>
          </p:cNvPr>
          <p:cNvSpPr txBox="1"/>
          <p:nvPr/>
        </p:nvSpPr>
        <p:spPr>
          <a:xfrm>
            <a:off x="146349" y="2129717"/>
            <a:ext cx="10060870" cy="2862322"/>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spcBef>
                <a:spcPts val="600"/>
              </a:spcBef>
            </a:pPr>
            <a:r>
              <a:rPr lang="en-GB" sz="2000" b="1" dirty="0"/>
              <a:t>Positioning scenario: used as 2</a:t>
            </a:r>
            <a:r>
              <a:rPr lang="en-GB" sz="2000" b="1" baseline="30000" dirty="0"/>
              <a:t>nd</a:t>
            </a:r>
            <a:r>
              <a:rPr lang="en-GB" sz="2000" b="1" dirty="0"/>
              <a:t> add-on and:</a:t>
            </a:r>
          </a:p>
          <a:p>
            <a:pPr marL="285750" indent="-285750">
              <a:spcBef>
                <a:spcPts val="600"/>
              </a:spcBef>
              <a:buFont typeface="Arial" panose="020B0604020202020204" pitchFamily="34" charset="0"/>
              <a:buChar char="•"/>
            </a:pPr>
            <a:r>
              <a:rPr lang="en-GB" sz="2000" b="1" dirty="0"/>
              <a:t>Before stiripentol use: </a:t>
            </a:r>
            <a:r>
              <a:rPr lang="en-GB" sz="2000" dirty="0"/>
              <a:t>fenfluramine vs. 1st line standard care drugs (stiripentol naïve) (study 1 subgroup)</a:t>
            </a:r>
          </a:p>
          <a:p>
            <a:pPr marL="285750" indent="-285750">
              <a:spcBef>
                <a:spcPts val="600"/>
              </a:spcBef>
              <a:buFont typeface="Arial" panose="020B0604020202020204" pitchFamily="34" charset="0"/>
              <a:buChar char="•"/>
            </a:pPr>
            <a:r>
              <a:rPr lang="en-GB" sz="2000" b="1" i="1" dirty="0"/>
              <a:t>Alternative to </a:t>
            </a:r>
            <a:r>
              <a:rPr lang="en-GB" sz="2000" b="1" i="1" dirty="0" err="1"/>
              <a:t>stiripentol</a:t>
            </a:r>
            <a:r>
              <a:rPr lang="en-GB" sz="2000" b="1" i="1" dirty="0"/>
              <a:t> (as comparator)</a:t>
            </a:r>
            <a:r>
              <a:rPr lang="en-GB" sz="2000" dirty="0"/>
              <a:t>: </a:t>
            </a:r>
            <a:r>
              <a:rPr lang="en-GB" sz="2000" i="1" dirty="0"/>
              <a:t>insufficient data, not conducted</a:t>
            </a:r>
          </a:p>
          <a:p>
            <a:pPr marL="285750" indent="-285750">
              <a:spcBef>
                <a:spcPts val="600"/>
              </a:spcBef>
              <a:buFont typeface="Arial" panose="020B0604020202020204" pitchFamily="34" charset="0"/>
              <a:buChar char="•"/>
            </a:pPr>
            <a:r>
              <a:rPr lang="en-GB" sz="2000" b="1" dirty="0"/>
              <a:t>Added on to </a:t>
            </a:r>
            <a:r>
              <a:rPr lang="en-GB" sz="2000" b="1" dirty="0" err="1"/>
              <a:t>stiripentol</a:t>
            </a:r>
            <a:r>
              <a:rPr lang="en-GB" sz="2000" b="1" dirty="0"/>
              <a:t>: </a:t>
            </a:r>
            <a:r>
              <a:rPr lang="en-GB" sz="2000" dirty="0"/>
              <a:t>fenfluramine vs. standard care drugs including stiripentol (</a:t>
            </a:r>
            <a:r>
              <a:rPr lang="en-GB" sz="2000" dirty="0">
                <a:effectLst/>
                <a:latin typeface="Arial" panose="020B0604020202020204" pitchFamily="34" charset="0"/>
                <a:ea typeface="Arial" panose="020B0604020202020204" pitchFamily="34" charset="0"/>
              </a:rPr>
              <a:t>Study 1504)</a:t>
            </a:r>
            <a:r>
              <a:rPr lang="en-GB" sz="2000" dirty="0"/>
              <a:t> </a:t>
            </a:r>
          </a:p>
          <a:p>
            <a:pPr marL="285750" indent="-285750">
              <a:spcBef>
                <a:spcPts val="600"/>
              </a:spcBef>
              <a:buFont typeface="Arial" panose="020B0604020202020204" pitchFamily="34" charset="0"/>
              <a:buChar char="•"/>
            </a:pPr>
            <a:r>
              <a:rPr lang="en-GB" sz="2000" b="1" dirty="0"/>
              <a:t>After stiripentol failure:  </a:t>
            </a:r>
            <a:r>
              <a:rPr lang="en-GB" sz="2000" dirty="0"/>
              <a:t>fenfluramine vs. standard care drugs excluding stiripentol (study 1 subgroup)</a:t>
            </a:r>
          </a:p>
        </p:txBody>
      </p:sp>
      <p:sp>
        <p:nvSpPr>
          <p:cNvPr id="24" name="TextBox 23">
            <a:extLst>
              <a:ext uri="{FF2B5EF4-FFF2-40B4-BE49-F238E27FC236}">
                <a16:creationId xmlns:a16="http://schemas.microsoft.com/office/drawing/2014/main" id="{28CCF5CA-7583-4720-A905-ACDE17864546}"/>
              </a:ext>
            </a:extLst>
          </p:cNvPr>
          <p:cNvSpPr txBox="1"/>
          <p:nvPr/>
        </p:nvSpPr>
        <p:spPr>
          <a:xfrm>
            <a:off x="162598" y="1273507"/>
            <a:ext cx="10060870" cy="646331"/>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en-US" sz="1800" b="1" dirty="0"/>
              <a:t>Base case: population, </a:t>
            </a:r>
            <a:r>
              <a:rPr lang="en-US" sz="1800" dirty="0"/>
              <a:t>weighted average of 2 studies, assuming </a:t>
            </a:r>
            <a:r>
              <a:rPr lang="en-US" sz="1800" dirty="0">
                <a:latin typeface="+mn-lt"/>
              </a:rPr>
              <a:t>58% having stiripentol</a:t>
            </a:r>
            <a:r>
              <a:rPr lang="en-US" sz="1800" dirty="0"/>
              <a:t>*; </a:t>
            </a:r>
            <a:r>
              <a:rPr lang="en-US" sz="1800" dirty="0">
                <a:solidFill>
                  <a:schemeClr val="tx1"/>
                </a:solidFill>
              </a:rPr>
              <a:t>alternative proportion of stiripentol use varied at </a:t>
            </a:r>
            <a:r>
              <a:rPr lang="en-US" sz="1800" dirty="0">
                <a:solidFill>
                  <a:schemeClr val="tx1"/>
                </a:solidFill>
                <a:latin typeface="+mn-lt"/>
              </a:rPr>
              <a:t>78%, 41%.</a:t>
            </a:r>
          </a:p>
        </p:txBody>
      </p:sp>
      <p:sp>
        <p:nvSpPr>
          <p:cNvPr id="25" name="TextBox 24">
            <a:extLst>
              <a:ext uri="{FF2B5EF4-FFF2-40B4-BE49-F238E27FC236}">
                <a16:creationId xmlns:a16="http://schemas.microsoft.com/office/drawing/2014/main" id="{B6D88433-0BAD-4C87-8334-32C86748C93C}"/>
              </a:ext>
            </a:extLst>
          </p:cNvPr>
          <p:cNvSpPr txBox="1"/>
          <p:nvPr/>
        </p:nvSpPr>
        <p:spPr>
          <a:xfrm>
            <a:off x="162598" y="5299514"/>
            <a:ext cx="10060870" cy="1015663"/>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en-GB" sz="2000" b="1" dirty="0"/>
              <a:t>Other scenario analyses: </a:t>
            </a:r>
          </a:p>
          <a:p>
            <a:pPr marL="285750" indent="-285750">
              <a:buFont typeface="Arial" panose="020B0604020202020204" pitchFamily="34" charset="0"/>
              <a:buChar char="•"/>
            </a:pPr>
            <a:r>
              <a:rPr lang="en-GB" sz="2000" dirty="0"/>
              <a:t>Fenfluramine used as 1</a:t>
            </a:r>
            <a:r>
              <a:rPr lang="en-GB" sz="2000" baseline="30000" dirty="0"/>
              <a:t>st</a:t>
            </a:r>
            <a:r>
              <a:rPr lang="en-GB" sz="2000" dirty="0"/>
              <a:t> add-on when clobazam not desirable or tolerated</a:t>
            </a:r>
          </a:p>
          <a:p>
            <a:pPr marL="285750" indent="-285750">
              <a:buFont typeface="Arial" panose="020B0604020202020204" pitchFamily="34" charset="0"/>
              <a:buChar char="•"/>
            </a:pPr>
            <a:r>
              <a:rPr lang="en-GB" sz="2000" dirty="0"/>
              <a:t>Sub-population with concomitant clobazam use, as in fully incremental analysis. </a:t>
            </a:r>
          </a:p>
        </p:txBody>
      </p:sp>
      <p:sp>
        <p:nvSpPr>
          <p:cNvPr id="11" name="TextBox 10">
            <a:extLst>
              <a:ext uri="{FF2B5EF4-FFF2-40B4-BE49-F238E27FC236}">
                <a16:creationId xmlns:a16="http://schemas.microsoft.com/office/drawing/2014/main" id="{AB13D472-A5CF-4DBB-821D-B625181D8AD2}"/>
              </a:ext>
            </a:extLst>
          </p:cNvPr>
          <p:cNvSpPr txBox="1"/>
          <p:nvPr/>
        </p:nvSpPr>
        <p:spPr>
          <a:xfrm>
            <a:off x="303252" y="6622652"/>
            <a:ext cx="9374148" cy="830997"/>
          </a:xfrm>
          <a:prstGeom prst="rect">
            <a:avLst/>
          </a:prstGeom>
          <a:noFill/>
        </p:spPr>
        <p:txBody>
          <a:bodyPr wrap="square">
            <a:spAutoFit/>
          </a:bodyPr>
          <a:lstStyle/>
          <a:p>
            <a:r>
              <a:rPr lang="en-GB" sz="1600" i="1" dirty="0"/>
              <a:t>All analyses include standard care drugs in both arms; * standard care drugs in the company model include clobazam, levetiracetam, topiramate, valproate (</a:t>
            </a:r>
            <a:r>
              <a:rPr lang="en-GB" sz="1600" i="1" dirty="0" err="1"/>
              <a:t>semisodium</a:t>
            </a:r>
            <a:r>
              <a:rPr lang="en-GB" sz="1600" i="1" dirty="0"/>
              <a:t> &amp; sodium), and valproic acid </a:t>
            </a:r>
          </a:p>
          <a:p>
            <a:r>
              <a:rPr lang="en-GB" sz="1600" i="1" dirty="0"/>
              <a:t> </a:t>
            </a:r>
            <a:endParaRPr lang="en-GB" sz="1600" dirty="0"/>
          </a:p>
        </p:txBody>
      </p:sp>
    </p:spTree>
    <p:extLst>
      <p:ext uri="{BB962C8B-B14F-4D97-AF65-F5344CB8AC3E}">
        <p14:creationId xmlns:p14="http://schemas.microsoft.com/office/powerpoint/2010/main" val="23892820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17E4D-D10E-4A65-A8B7-B0D777814720}"/>
              </a:ext>
            </a:extLst>
          </p:cNvPr>
          <p:cNvSpPr>
            <a:spLocks noGrp="1"/>
          </p:cNvSpPr>
          <p:nvPr>
            <p:ph type="title"/>
          </p:nvPr>
        </p:nvSpPr>
        <p:spPr>
          <a:xfrm>
            <a:off x="257810" y="110669"/>
            <a:ext cx="9669780" cy="765501"/>
          </a:xfrm>
        </p:spPr>
        <p:txBody>
          <a:bodyPr/>
          <a:lstStyle/>
          <a:p>
            <a:r>
              <a:rPr lang="en-GB" dirty="0"/>
              <a:t>Modelling approach - ERG</a:t>
            </a:r>
          </a:p>
        </p:txBody>
      </p:sp>
      <p:sp>
        <p:nvSpPr>
          <p:cNvPr id="3" name="Slide Number Placeholder 2">
            <a:extLst>
              <a:ext uri="{FF2B5EF4-FFF2-40B4-BE49-F238E27FC236}">
                <a16:creationId xmlns:a16="http://schemas.microsoft.com/office/drawing/2014/main" id="{263E09C1-790E-4A6D-AC2D-2AEBFBC489E5}"/>
              </a:ext>
            </a:extLst>
          </p:cNvPr>
          <p:cNvSpPr>
            <a:spLocks noGrp="1"/>
          </p:cNvSpPr>
          <p:nvPr>
            <p:ph type="sldNum" sz="quarter" idx="12"/>
          </p:nvPr>
        </p:nvSpPr>
        <p:spPr/>
        <p:txBody>
          <a:bodyPr/>
          <a:lstStyle/>
          <a:p>
            <a:fld id="{DDBE135E-2566-4748-853C-8A3B78F0FB00}" type="slidenum">
              <a:rPr lang="en-GB" smtClean="0"/>
              <a:t>29</a:t>
            </a:fld>
            <a:endParaRPr lang="en-GB" dirty="0"/>
          </a:p>
        </p:txBody>
      </p:sp>
      <p:sp>
        <p:nvSpPr>
          <p:cNvPr id="54" name="TextBox 53">
            <a:extLst>
              <a:ext uri="{FF2B5EF4-FFF2-40B4-BE49-F238E27FC236}">
                <a16:creationId xmlns:a16="http://schemas.microsoft.com/office/drawing/2014/main" id="{BBCBA79D-1FDE-4173-AC39-5C03CB52861C}"/>
              </a:ext>
            </a:extLst>
          </p:cNvPr>
          <p:cNvSpPr txBox="1"/>
          <p:nvPr/>
        </p:nvSpPr>
        <p:spPr>
          <a:xfrm>
            <a:off x="515620" y="6727780"/>
            <a:ext cx="8181997" cy="738664"/>
          </a:xfrm>
          <a:prstGeom prst="rect">
            <a:avLst/>
          </a:prstGeom>
          <a:solidFill>
            <a:schemeClr val="bg1"/>
          </a:solidFill>
        </p:spPr>
        <p:txBody>
          <a:bodyPr wrap="square">
            <a:spAutoFit/>
          </a:bodyPr>
          <a:lstStyle/>
          <a:p>
            <a:r>
              <a:rPr lang="en-GB" sz="1400" i="1" dirty="0"/>
              <a:t>All analyses include standard care drugs in both arms.</a:t>
            </a:r>
            <a:br>
              <a:rPr lang="en-GB" sz="1400" i="1" dirty="0"/>
            </a:br>
            <a:r>
              <a:rPr lang="en-US" sz="1400" i="1" dirty="0">
                <a:latin typeface="+mn-lt"/>
              </a:rPr>
              <a:t>*</a:t>
            </a:r>
            <a:r>
              <a:rPr lang="en-GB" sz="1400" i="1" dirty="0"/>
              <a:t>option not included for cannabidiol comparison because license requires clobazam use;  **cannabidiol </a:t>
            </a:r>
            <a:r>
              <a:rPr lang="en-GB" sz="1400" i="1" dirty="0">
                <a:latin typeface="+mn-lt"/>
              </a:rPr>
              <a:t>effects &amp; costs removed to mimic fenfluramine placebo arm</a:t>
            </a:r>
            <a:r>
              <a:rPr lang="en-GB" sz="1400" i="1" dirty="0"/>
              <a:t>, </a:t>
            </a:r>
            <a:endParaRPr lang="en-GB" sz="1400" i="1" dirty="0">
              <a:latin typeface="+mn-lt"/>
            </a:endParaRPr>
          </a:p>
        </p:txBody>
      </p:sp>
      <p:grpSp>
        <p:nvGrpSpPr>
          <p:cNvPr id="74" name="Group 73">
            <a:extLst>
              <a:ext uri="{FF2B5EF4-FFF2-40B4-BE49-F238E27FC236}">
                <a16:creationId xmlns:a16="http://schemas.microsoft.com/office/drawing/2014/main" id="{3749F4A0-199D-4946-A5FB-8A14E5BA2FD6}"/>
              </a:ext>
            </a:extLst>
          </p:cNvPr>
          <p:cNvGrpSpPr/>
          <p:nvPr/>
        </p:nvGrpSpPr>
        <p:grpSpPr>
          <a:xfrm>
            <a:off x="213202" y="1589650"/>
            <a:ext cx="10374635" cy="4059162"/>
            <a:chOff x="5481299" y="2171713"/>
            <a:chExt cx="5048929" cy="3133612"/>
          </a:xfrm>
        </p:grpSpPr>
        <p:grpSp>
          <p:nvGrpSpPr>
            <p:cNvPr id="75" name="Group 74">
              <a:extLst>
                <a:ext uri="{FF2B5EF4-FFF2-40B4-BE49-F238E27FC236}">
                  <a16:creationId xmlns:a16="http://schemas.microsoft.com/office/drawing/2014/main" id="{DB0D4086-9300-4D3D-8B9C-61021C736FD6}"/>
                </a:ext>
              </a:extLst>
            </p:cNvPr>
            <p:cNvGrpSpPr/>
            <p:nvPr/>
          </p:nvGrpSpPr>
          <p:grpSpPr>
            <a:xfrm>
              <a:off x="5481299" y="2171713"/>
              <a:ext cx="4810030" cy="953135"/>
              <a:chOff x="364652" y="-155337"/>
              <a:chExt cx="4810030" cy="953135"/>
            </a:xfrm>
          </p:grpSpPr>
          <p:sp>
            <p:nvSpPr>
              <p:cNvPr id="82" name="Rectangle: Rounded Corners 81">
                <a:extLst>
                  <a:ext uri="{FF2B5EF4-FFF2-40B4-BE49-F238E27FC236}">
                    <a16:creationId xmlns:a16="http://schemas.microsoft.com/office/drawing/2014/main" id="{AB2735EC-0D60-4DCA-B4D6-E8A9A741F305}"/>
                  </a:ext>
                </a:extLst>
              </p:cNvPr>
              <p:cNvSpPr/>
              <p:nvPr/>
            </p:nvSpPr>
            <p:spPr>
              <a:xfrm>
                <a:off x="386361" y="-155337"/>
                <a:ext cx="4788321" cy="953135"/>
              </a:xfrm>
              <a:prstGeom prst="round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83" name="Rectangle: Rounded Corners 4">
                <a:extLst>
                  <a:ext uri="{FF2B5EF4-FFF2-40B4-BE49-F238E27FC236}">
                    <a16:creationId xmlns:a16="http://schemas.microsoft.com/office/drawing/2014/main" id="{BBF7E03D-90B9-402D-B123-500B935F0331}"/>
                  </a:ext>
                </a:extLst>
              </p:cNvPr>
              <p:cNvSpPr txBox="1"/>
              <p:nvPr/>
            </p:nvSpPr>
            <p:spPr>
              <a:xfrm>
                <a:off x="364652" y="-121719"/>
                <a:ext cx="4544810" cy="76480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88620" tIns="0" rIns="188620" bIns="0" numCol="1" spcCol="1270" anchor="ctr" anchorCtr="0">
                <a:noAutofit/>
              </a:bodyPr>
              <a:lstStyle/>
              <a:p>
                <a:pPr defTabSz="1600200">
                  <a:lnSpc>
                    <a:spcPct val="90000"/>
                  </a:lnSpc>
                  <a:spcBef>
                    <a:spcPct val="0"/>
                  </a:spcBef>
                  <a:spcAft>
                    <a:spcPct val="35000"/>
                  </a:spcAft>
                </a:pPr>
                <a:r>
                  <a:rPr lang="en-GB" sz="1800" dirty="0"/>
                  <a:t>Subpopulation </a:t>
                </a:r>
                <a:r>
                  <a:rPr lang="en-GB" sz="1800" b="1" dirty="0"/>
                  <a:t>not taking clobazam or stiripentol </a:t>
                </a:r>
                <a:r>
                  <a:rPr lang="en-GB" sz="1800" dirty="0"/>
                  <a:t>(study 1)**,</a:t>
                </a:r>
                <a:br>
                  <a:rPr lang="en-GB" sz="1800" dirty="0"/>
                </a:br>
                <a:r>
                  <a:rPr lang="en-GB" sz="1800" b="1" dirty="0"/>
                  <a:t>Comparison</a:t>
                </a:r>
                <a:r>
                  <a:rPr lang="en-GB" sz="1800" dirty="0"/>
                  <a:t>: </a:t>
                </a:r>
              </a:p>
              <a:p>
                <a:pPr marL="285750" indent="-285750" defTabSz="1600200">
                  <a:lnSpc>
                    <a:spcPct val="90000"/>
                  </a:lnSpc>
                  <a:spcBef>
                    <a:spcPct val="0"/>
                  </a:spcBef>
                  <a:spcAft>
                    <a:spcPct val="35000"/>
                  </a:spcAft>
                  <a:buFont typeface="Arial" panose="020B0604020202020204" pitchFamily="34" charset="0"/>
                  <a:buChar char="•"/>
                </a:pPr>
                <a:r>
                  <a:rPr lang="en-GB" sz="1800" dirty="0">
                    <a:solidFill>
                      <a:schemeClr val="bg1"/>
                    </a:solidFill>
                  </a:rPr>
                  <a:t>fenfluramine + standard care drugs vs. </a:t>
                </a:r>
                <a:r>
                  <a:rPr lang="en-GB" sz="1800" b="1" dirty="0">
                    <a:solidFill>
                      <a:schemeClr val="bg1"/>
                    </a:solidFill>
                  </a:rPr>
                  <a:t>standard care drugs </a:t>
                </a:r>
              </a:p>
            </p:txBody>
          </p:sp>
        </p:grpSp>
        <p:grpSp>
          <p:nvGrpSpPr>
            <p:cNvPr id="76" name="Group 75">
              <a:extLst>
                <a:ext uri="{FF2B5EF4-FFF2-40B4-BE49-F238E27FC236}">
                  <a16:creationId xmlns:a16="http://schemas.microsoft.com/office/drawing/2014/main" id="{2FAB093F-2405-42E8-8A86-35A08D123257}"/>
                </a:ext>
              </a:extLst>
            </p:cNvPr>
            <p:cNvGrpSpPr/>
            <p:nvPr/>
          </p:nvGrpSpPr>
          <p:grpSpPr>
            <a:xfrm>
              <a:off x="5489249" y="3155763"/>
              <a:ext cx="5040979" cy="1062720"/>
              <a:chOff x="372601" y="1272806"/>
              <a:chExt cx="5040979" cy="1062720"/>
            </a:xfrm>
          </p:grpSpPr>
          <p:sp>
            <p:nvSpPr>
              <p:cNvPr id="80" name="Rectangle: Rounded Corners 79">
                <a:extLst>
                  <a:ext uri="{FF2B5EF4-FFF2-40B4-BE49-F238E27FC236}">
                    <a16:creationId xmlns:a16="http://schemas.microsoft.com/office/drawing/2014/main" id="{872ECB07-F2F6-4436-A09C-491F9867273C}"/>
                  </a:ext>
                </a:extLst>
              </p:cNvPr>
              <p:cNvSpPr/>
              <p:nvPr/>
            </p:nvSpPr>
            <p:spPr>
              <a:xfrm>
                <a:off x="386360" y="1272806"/>
                <a:ext cx="4788322" cy="1062720"/>
              </a:xfrm>
              <a:prstGeom prst="roundRect">
                <a:avLst/>
              </a:prstGeom>
            </p:spPr>
            <p:style>
              <a:lnRef idx="2">
                <a:schemeClr val="lt1">
                  <a:hueOff val="0"/>
                  <a:satOff val="0"/>
                  <a:lumOff val="0"/>
                  <a:alphaOff val="0"/>
                </a:schemeClr>
              </a:lnRef>
              <a:fillRef idx="1">
                <a:schemeClr val="accent2">
                  <a:hueOff val="-3030780"/>
                  <a:satOff val="24741"/>
                  <a:lumOff val="-16864"/>
                  <a:alphaOff val="0"/>
                </a:schemeClr>
              </a:fillRef>
              <a:effectRef idx="0">
                <a:schemeClr val="accent2">
                  <a:hueOff val="-3030780"/>
                  <a:satOff val="24741"/>
                  <a:lumOff val="-16864"/>
                  <a:alphaOff val="0"/>
                </a:schemeClr>
              </a:effectRef>
              <a:fontRef idx="minor">
                <a:schemeClr val="lt1"/>
              </a:fontRef>
            </p:style>
          </p:sp>
          <p:sp>
            <p:nvSpPr>
              <p:cNvPr id="81" name="Rectangle: Rounded Corners 4">
                <a:extLst>
                  <a:ext uri="{FF2B5EF4-FFF2-40B4-BE49-F238E27FC236}">
                    <a16:creationId xmlns:a16="http://schemas.microsoft.com/office/drawing/2014/main" id="{CEBCE738-F967-4420-8BB8-5E17EF628CCC}"/>
                  </a:ext>
                </a:extLst>
              </p:cNvPr>
              <p:cNvSpPr txBox="1"/>
              <p:nvPr/>
            </p:nvSpPr>
            <p:spPr>
              <a:xfrm>
                <a:off x="372601" y="1350358"/>
                <a:ext cx="5040979" cy="89221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88620" tIns="0" rIns="188620" bIns="0" numCol="1" spcCol="1270" anchor="ctr" anchorCtr="0">
                <a:noAutofit/>
              </a:bodyPr>
              <a:lstStyle/>
              <a:p>
                <a:pPr defTabSz="1600200">
                  <a:lnSpc>
                    <a:spcPct val="90000"/>
                  </a:lnSpc>
                  <a:spcBef>
                    <a:spcPct val="0"/>
                  </a:spcBef>
                  <a:spcAft>
                    <a:spcPct val="35000"/>
                  </a:spcAft>
                </a:pPr>
                <a:r>
                  <a:rPr lang="en-GB" sz="1800" dirty="0"/>
                  <a:t>Subpopulation </a:t>
                </a:r>
                <a:r>
                  <a:rPr lang="en-GB" sz="1800" b="1" dirty="0"/>
                  <a:t>taking clobazam but not stiripentol </a:t>
                </a:r>
                <a:r>
                  <a:rPr lang="en-GB" sz="1800" dirty="0"/>
                  <a:t>(study 1), </a:t>
                </a:r>
                <a:br>
                  <a:rPr lang="en-GB" sz="1800" dirty="0"/>
                </a:br>
                <a:r>
                  <a:rPr lang="en-GB" sz="1800" b="1" dirty="0"/>
                  <a:t>Comparison</a:t>
                </a:r>
                <a:r>
                  <a:rPr lang="en-GB" sz="1800" dirty="0"/>
                  <a:t>: </a:t>
                </a:r>
              </a:p>
              <a:p>
                <a:pPr marL="285750" indent="-285750" defTabSz="1600200">
                  <a:lnSpc>
                    <a:spcPct val="90000"/>
                  </a:lnSpc>
                  <a:spcBef>
                    <a:spcPct val="0"/>
                  </a:spcBef>
                  <a:spcAft>
                    <a:spcPct val="35000"/>
                  </a:spcAft>
                  <a:buFont typeface="Arial" panose="020B0604020202020204" pitchFamily="34" charset="0"/>
                  <a:buChar char="•"/>
                </a:pPr>
                <a:r>
                  <a:rPr lang="en-GB" sz="1800" dirty="0"/>
                  <a:t>fenfluramine + </a:t>
                </a:r>
                <a:r>
                  <a:rPr lang="en-GB" sz="1800" dirty="0">
                    <a:solidFill>
                      <a:schemeClr val="bg1"/>
                    </a:solidFill>
                  </a:rPr>
                  <a:t>clobazam vs. cannabidiol + clobazam</a:t>
                </a:r>
              </a:p>
              <a:p>
                <a:pPr marL="285750" indent="-285750" defTabSz="1600200">
                  <a:lnSpc>
                    <a:spcPct val="90000"/>
                  </a:lnSpc>
                  <a:spcBef>
                    <a:spcPct val="0"/>
                  </a:spcBef>
                  <a:spcAft>
                    <a:spcPct val="35000"/>
                  </a:spcAft>
                  <a:buFont typeface="Arial" panose="020B0604020202020204" pitchFamily="34" charset="0"/>
                  <a:buChar char="•"/>
                </a:pPr>
                <a:r>
                  <a:rPr lang="en-GB" sz="1800" dirty="0">
                    <a:solidFill>
                      <a:schemeClr val="bg1"/>
                    </a:solidFill>
                  </a:rPr>
                  <a:t>fenfluramine + clobazam vs. standard care including </a:t>
                </a:r>
                <a:r>
                  <a:rPr lang="en-GB" sz="1800" dirty="0"/>
                  <a:t>clobazam</a:t>
                </a:r>
              </a:p>
            </p:txBody>
          </p:sp>
        </p:grpSp>
        <p:grpSp>
          <p:nvGrpSpPr>
            <p:cNvPr id="77" name="Group 76">
              <a:extLst>
                <a:ext uri="{FF2B5EF4-FFF2-40B4-BE49-F238E27FC236}">
                  <a16:creationId xmlns:a16="http://schemas.microsoft.com/office/drawing/2014/main" id="{870A5A87-CB8D-47E5-A4C8-ACB80A57012C}"/>
                </a:ext>
              </a:extLst>
            </p:cNvPr>
            <p:cNvGrpSpPr/>
            <p:nvPr/>
          </p:nvGrpSpPr>
          <p:grpSpPr>
            <a:xfrm>
              <a:off x="5487079" y="4242605"/>
              <a:ext cx="4817943" cy="1062720"/>
              <a:chOff x="350637" y="2805878"/>
              <a:chExt cx="4817943" cy="1062720"/>
            </a:xfrm>
          </p:grpSpPr>
          <p:sp>
            <p:nvSpPr>
              <p:cNvPr id="78" name="Rectangle: Rounded Corners 77">
                <a:extLst>
                  <a:ext uri="{FF2B5EF4-FFF2-40B4-BE49-F238E27FC236}">
                    <a16:creationId xmlns:a16="http://schemas.microsoft.com/office/drawing/2014/main" id="{4F6FD9C4-A478-4F56-8811-0B9DC5CEBCA2}"/>
                  </a:ext>
                </a:extLst>
              </p:cNvPr>
              <p:cNvSpPr/>
              <p:nvPr/>
            </p:nvSpPr>
            <p:spPr>
              <a:xfrm>
                <a:off x="366566" y="2805878"/>
                <a:ext cx="4788321" cy="1062720"/>
              </a:xfrm>
              <a:prstGeom prst="roundRect">
                <a:avLst/>
              </a:prstGeom>
            </p:spPr>
            <p:style>
              <a:lnRef idx="2">
                <a:schemeClr val="lt1">
                  <a:hueOff val="0"/>
                  <a:satOff val="0"/>
                  <a:lumOff val="0"/>
                  <a:alphaOff val="0"/>
                </a:schemeClr>
              </a:lnRef>
              <a:fillRef idx="1">
                <a:schemeClr val="accent2">
                  <a:hueOff val="-6061561"/>
                  <a:satOff val="49482"/>
                  <a:lumOff val="-33727"/>
                  <a:alphaOff val="0"/>
                </a:schemeClr>
              </a:fillRef>
              <a:effectRef idx="0">
                <a:schemeClr val="accent2">
                  <a:hueOff val="-6061561"/>
                  <a:satOff val="49482"/>
                  <a:lumOff val="-33727"/>
                  <a:alphaOff val="0"/>
                </a:schemeClr>
              </a:effectRef>
              <a:fontRef idx="minor">
                <a:schemeClr val="lt1"/>
              </a:fontRef>
            </p:style>
          </p:sp>
          <p:sp>
            <p:nvSpPr>
              <p:cNvPr id="79" name="Rectangle: Rounded Corners 4">
                <a:extLst>
                  <a:ext uri="{FF2B5EF4-FFF2-40B4-BE49-F238E27FC236}">
                    <a16:creationId xmlns:a16="http://schemas.microsoft.com/office/drawing/2014/main" id="{32A90D7D-40E0-4DD9-B7EE-EF6E68423186}"/>
                  </a:ext>
                </a:extLst>
              </p:cNvPr>
              <p:cNvSpPr txBox="1"/>
              <p:nvPr/>
            </p:nvSpPr>
            <p:spPr>
              <a:xfrm>
                <a:off x="350637" y="2858884"/>
                <a:ext cx="4817943" cy="97249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88620" tIns="0" rIns="188620" bIns="0" numCol="1" spcCol="1270" anchor="ctr" anchorCtr="0">
                <a:noAutofit/>
              </a:bodyPr>
              <a:lstStyle/>
              <a:p>
                <a:pPr defTabSz="1600200">
                  <a:lnSpc>
                    <a:spcPct val="90000"/>
                  </a:lnSpc>
                  <a:spcBef>
                    <a:spcPct val="0"/>
                  </a:spcBef>
                  <a:spcAft>
                    <a:spcPct val="35000"/>
                  </a:spcAft>
                </a:pPr>
                <a:r>
                  <a:rPr lang="en-GB" sz="1800" dirty="0"/>
                  <a:t>Subpopulation </a:t>
                </a:r>
                <a:r>
                  <a:rPr lang="en-GB" sz="1800" b="1" dirty="0"/>
                  <a:t>taking clobazam and stiripentol </a:t>
                </a:r>
                <a:r>
                  <a:rPr lang="en-GB" sz="1800" dirty="0"/>
                  <a:t>(study 1504),</a:t>
                </a:r>
                <a:br>
                  <a:rPr lang="en-GB" sz="1800" dirty="0"/>
                </a:br>
                <a:r>
                  <a:rPr lang="en-GB" sz="1800" b="1" dirty="0"/>
                  <a:t>Comparison</a:t>
                </a:r>
                <a:r>
                  <a:rPr lang="en-GB" sz="1800" dirty="0"/>
                  <a:t>: </a:t>
                </a:r>
              </a:p>
              <a:p>
                <a:pPr marL="285750" indent="-285750" defTabSz="1600200">
                  <a:lnSpc>
                    <a:spcPct val="90000"/>
                  </a:lnSpc>
                  <a:spcBef>
                    <a:spcPct val="0"/>
                  </a:spcBef>
                  <a:spcAft>
                    <a:spcPct val="35000"/>
                  </a:spcAft>
                  <a:buFont typeface="Arial" panose="020B0604020202020204" pitchFamily="34" charset="0"/>
                  <a:buChar char="•"/>
                </a:pPr>
                <a:r>
                  <a:rPr lang="en-GB" sz="1800" dirty="0"/>
                  <a:t>fenfluramine + clobazam + </a:t>
                </a:r>
                <a:r>
                  <a:rPr lang="en-GB" sz="1800" dirty="0" err="1">
                    <a:solidFill>
                      <a:schemeClr val="bg1"/>
                    </a:solidFill>
                  </a:rPr>
                  <a:t>stiripentol</a:t>
                </a:r>
                <a:r>
                  <a:rPr lang="en-GB" sz="1800" dirty="0">
                    <a:solidFill>
                      <a:schemeClr val="bg1"/>
                    </a:solidFill>
                  </a:rPr>
                  <a:t> vs. cannabidiol + clobazam + </a:t>
                </a:r>
                <a:r>
                  <a:rPr lang="en-GB" sz="1800" dirty="0" err="1">
                    <a:solidFill>
                      <a:schemeClr val="bg1"/>
                    </a:solidFill>
                  </a:rPr>
                  <a:t>stiripentol</a:t>
                </a:r>
                <a:r>
                  <a:rPr lang="en-GB" sz="1800" dirty="0">
                    <a:solidFill>
                      <a:schemeClr val="bg1"/>
                    </a:solidFill>
                  </a:rPr>
                  <a:t> </a:t>
                </a:r>
              </a:p>
              <a:p>
                <a:pPr marL="285750" indent="-285750" defTabSz="1600200">
                  <a:lnSpc>
                    <a:spcPct val="90000"/>
                  </a:lnSpc>
                  <a:spcBef>
                    <a:spcPct val="0"/>
                  </a:spcBef>
                  <a:spcAft>
                    <a:spcPct val="35000"/>
                  </a:spcAft>
                  <a:buFont typeface="Arial" panose="020B0604020202020204" pitchFamily="34" charset="0"/>
                  <a:buChar char="•"/>
                </a:pPr>
                <a:r>
                  <a:rPr lang="en-GB" sz="1800" dirty="0">
                    <a:solidFill>
                      <a:schemeClr val="bg1"/>
                    </a:solidFill>
                  </a:rPr>
                  <a:t>fenfluramine + clobazam + </a:t>
                </a:r>
                <a:r>
                  <a:rPr lang="en-GB" sz="1800" dirty="0" err="1">
                    <a:solidFill>
                      <a:schemeClr val="bg1"/>
                    </a:solidFill>
                  </a:rPr>
                  <a:t>stiripentol</a:t>
                </a:r>
                <a:r>
                  <a:rPr lang="en-GB" sz="1800" dirty="0">
                    <a:solidFill>
                      <a:schemeClr val="bg1"/>
                    </a:solidFill>
                  </a:rPr>
                  <a:t> vs. standard care including </a:t>
                </a:r>
                <a:r>
                  <a:rPr lang="en-GB" sz="1800" dirty="0"/>
                  <a:t>clobazam and stiripentol </a:t>
                </a:r>
              </a:p>
            </p:txBody>
          </p:sp>
        </p:grpSp>
      </p:grpSp>
      <p:sp>
        <p:nvSpPr>
          <p:cNvPr id="85" name="TextBox 84">
            <a:extLst>
              <a:ext uri="{FF2B5EF4-FFF2-40B4-BE49-F238E27FC236}">
                <a16:creationId xmlns:a16="http://schemas.microsoft.com/office/drawing/2014/main" id="{B4032089-B3AB-409F-8858-D8C042E83E07}"/>
              </a:ext>
            </a:extLst>
          </p:cNvPr>
          <p:cNvSpPr txBox="1"/>
          <p:nvPr/>
        </p:nvSpPr>
        <p:spPr>
          <a:xfrm>
            <a:off x="257810" y="5720867"/>
            <a:ext cx="9772455" cy="923330"/>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en-GB" sz="1800" dirty="0">
                <a:solidFill>
                  <a:schemeClr val="tx1"/>
                </a:solidFill>
              </a:rPr>
              <a:t>Also presented results for ‘merged population’ for</a:t>
            </a:r>
          </a:p>
          <a:p>
            <a:pPr marL="285750" indent="-285750">
              <a:buFont typeface="Arial" panose="020B0604020202020204" pitchFamily="34" charset="0"/>
              <a:buChar char="•"/>
            </a:pPr>
            <a:r>
              <a:rPr lang="en-GB" sz="1800" dirty="0">
                <a:solidFill>
                  <a:schemeClr val="tx1"/>
                </a:solidFill>
              </a:rPr>
              <a:t>fenfluramine vs cannabidiol </a:t>
            </a:r>
          </a:p>
          <a:p>
            <a:pPr marL="285750" indent="-285750">
              <a:buFont typeface="Arial" panose="020B0604020202020204" pitchFamily="34" charset="0"/>
              <a:buChar char="•"/>
            </a:pPr>
            <a:r>
              <a:rPr lang="en-GB" sz="1800" dirty="0">
                <a:solidFill>
                  <a:schemeClr val="tx1"/>
                </a:solidFill>
              </a:rPr>
              <a:t>fenfluramine vs. standard care </a:t>
            </a:r>
          </a:p>
        </p:txBody>
      </p:sp>
      <p:sp>
        <p:nvSpPr>
          <p:cNvPr id="87" name="TextBox 86">
            <a:extLst>
              <a:ext uri="{FF2B5EF4-FFF2-40B4-BE49-F238E27FC236}">
                <a16:creationId xmlns:a16="http://schemas.microsoft.com/office/drawing/2014/main" id="{04B879EF-67E0-4B93-B978-D92129E545CF}"/>
              </a:ext>
            </a:extLst>
          </p:cNvPr>
          <p:cNvSpPr txBox="1"/>
          <p:nvPr/>
        </p:nvSpPr>
        <p:spPr>
          <a:xfrm>
            <a:off x="-25632" y="653766"/>
            <a:ext cx="10461222" cy="830997"/>
          </a:xfrm>
          <a:prstGeom prst="rect">
            <a:avLst/>
          </a:prstGeom>
          <a:noFill/>
        </p:spPr>
        <p:txBody>
          <a:bodyPr wrap="square">
            <a:spAutoFit/>
          </a:bodyPr>
          <a:lstStyle/>
          <a:p>
            <a:pPr marL="361950" lvl="1" indent="0">
              <a:buFont typeface="Arial" panose="020B0604020202020204" pitchFamily="34" charset="0"/>
              <a:buNone/>
            </a:pPr>
            <a:r>
              <a:rPr lang="en-GB" sz="2400" dirty="0"/>
              <a:t>3 subpopulations based on use of clobazam or </a:t>
            </a:r>
            <a:r>
              <a:rPr lang="en-GB" sz="2400" dirty="0" err="1"/>
              <a:t>stiripentol</a:t>
            </a:r>
            <a:r>
              <a:rPr lang="en-GB" sz="2400" dirty="0"/>
              <a:t> </a:t>
            </a:r>
          </a:p>
          <a:p>
            <a:pPr marL="361950" lvl="1" indent="0">
              <a:buFont typeface="Arial" panose="020B0604020202020204" pitchFamily="34" charset="0"/>
              <a:buNone/>
            </a:pPr>
            <a:r>
              <a:rPr lang="en-GB" sz="2400" dirty="0"/>
              <a:t>2 comparators: cannabidiol + standard care drugs, standard care alone </a:t>
            </a:r>
          </a:p>
        </p:txBody>
      </p:sp>
    </p:spTree>
    <p:extLst>
      <p:ext uri="{BB962C8B-B14F-4D97-AF65-F5344CB8AC3E}">
        <p14:creationId xmlns:p14="http://schemas.microsoft.com/office/powerpoint/2010/main" val="4160381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038FBC1-A55D-424F-BFB2-DA3006BDEA95}"/>
              </a:ext>
            </a:extLst>
          </p:cNvPr>
          <p:cNvSpPr>
            <a:spLocks noGrp="1"/>
          </p:cNvSpPr>
          <p:nvPr>
            <p:ph type="title"/>
          </p:nvPr>
        </p:nvSpPr>
        <p:spPr/>
        <p:txBody>
          <a:bodyPr/>
          <a:lstStyle/>
          <a:p>
            <a:r>
              <a:rPr lang="en-US" dirty="0"/>
              <a:t>Disease background – </a:t>
            </a:r>
            <a:r>
              <a:rPr lang="en-US" dirty="0" err="1"/>
              <a:t>Dravet</a:t>
            </a:r>
            <a:r>
              <a:rPr lang="en-US" dirty="0"/>
              <a:t> Syndrome</a:t>
            </a:r>
            <a:endParaRPr lang="en-GB" dirty="0"/>
          </a:p>
        </p:txBody>
      </p:sp>
      <p:sp>
        <p:nvSpPr>
          <p:cNvPr id="2" name="Slide Number Placeholder 1">
            <a:extLst>
              <a:ext uri="{FF2B5EF4-FFF2-40B4-BE49-F238E27FC236}">
                <a16:creationId xmlns:a16="http://schemas.microsoft.com/office/drawing/2014/main" id="{25B288E3-260D-4A57-A3E2-332801EE9AEE}"/>
              </a:ext>
            </a:extLst>
          </p:cNvPr>
          <p:cNvSpPr>
            <a:spLocks noGrp="1"/>
          </p:cNvSpPr>
          <p:nvPr>
            <p:ph type="sldNum" sz="quarter" idx="12"/>
          </p:nvPr>
        </p:nvSpPr>
        <p:spPr/>
        <p:txBody>
          <a:bodyPr/>
          <a:lstStyle/>
          <a:p>
            <a:fld id="{DDBE135E-2566-4748-853C-8A3B78F0FB00}" type="slidenum">
              <a:rPr lang="en-GB" smtClean="0"/>
              <a:t>3</a:t>
            </a:fld>
            <a:endParaRPr lang="en-GB" dirty="0"/>
          </a:p>
        </p:txBody>
      </p:sp>
      <p:sp>
        <p:nvSpPr>
          <p:cNvPr id="3" name="Content Placeholder 2">
            <a:extLst>
              <a:ext uri="{FF2B5EF4-FFF2-40B4-BE49-F238E27FC236}">
                <a16:creationId xmlns:a16="http://schemas.microsoft.com/office/drawing/2014/main" id="{F6AE91F0-BC15-4A47-9529-465C4055FD71}"/>
              </a:ext>
            </a:extLst>
          </p:cNvPr>
          <p:cNvSpPr>
            <a:spLocks noGrp="1"/>
          </p:cNvSpPr>
          <p:nvPr>
            <p:ph sz="quarter" idx="10"/>
          </p:nvPr>
        </p:nvSpPr>
        <p:spPr/>
        <p:txBody>
          <a:bodyPr/>
          <a:lstStyle/>
          <a:p>
            <a:pPr>
              <a:spcBef>
                <a:spcPts val="600"/>
              </a:spcBef>
            </a:pPr>
            <a:r>
              <a:rPr lang="en-GB" sz="2200" dirty="0"/>
              <a:t>Life-long, life-limiting, caused by mutations in genes coding for sodium ion channel; usually presents in 1</a:t>
            </a:r>
            <a:r>
              <a:rPr lang="en-GB" sz="2200" baseline="30000" dirty="0"/>
              <a:t>st</a:t>
            </a:r>
            <a:r>
              <a:rPr lang="en-GB" sz="2200" dirty="0"/>
              <a:t> year of life with recurrent, prolonged convulsive seizures </a:t>
            </a:r>
          </a:p>
          <a:p>
            <a:pPr>
              <a:spcBef>
                <a:spcPts val="600"/>
              </a:spcBef>
            </a:pPr>
            <a:r>
              <a:rPr lang="en-GB" sz="2200" b="1" dirty="0"/>
              <a:t>Symptoms and burden of disease</a:t>
            </a:r>
            <a:r>
              <a:rPr lang="en-GB" sz="2200" dirty="0"/>
              <a:t>: different types of seizures: convulsive and non-convulsive, developmental delay, intellectual disability and comorbidities: autism, attention deficit hyperactivity disorder, difficulties with speech, mobility, eating, behaviour and sleep.</a:t>
            </a:r>
            <a:endParaRPr lang="en-US" sz="2200" dirty="0"/>
          </a:p>
          <a:p>
            <a:pPr>
              <a:spcBef>
                <a:spcPts val="600"/>
              </a:spcBef>
            </a:pPr>
            <a:r>
              <a:rPr lang="en-US" sz="2200" b="1" dirty="0"/>
              <a:t>Frequency</a:t>
            </a:r>
            <a:r>
              <a:rPr lang="en-US" sz="2200" dirty="0"/>
              <a:t>: </a:t>
            </a:r>
            <a:r>
              <a:rPr lang="en-GB" sz="2200" dirty="0"/>
              <a:t>1 in 19,000 to 1 in 40,000 live births </a:t>
            </a:r>
            <a:br>
              <a:rPr lang="en-GB" sz="2200" dirty="0"/>
            </a:br>
            <a:r>
              <a:rPr lang="en-GB" sz="2200" i="1" dirty="0"/>
              <a:t>(source: Dravet Syndrome UK)</a:t>
            </a:r>
            <a:br>
              <a:rPr lang="en-GB" sz="2200" dirty="0"/>
            </a:br>
            <a:r>
              <a:rPr lang="en-GB" sz="2200" b="1" dirty="0"/>
              <a:t>Prevalence: </a:t>
            </a:r>
            <a:r>
              <a:rPr lang="en-GB" sz="2200" dirty="0"/>
              <a:t>0.1 to 0.4 per 10,000 population </a:t>
            </a:r>
            <a:br>
              <a:rPr lang="en-GB" sz="2200" dirty="0"/>
            </a:br>
            <a:r>
              <a:rPr lang="en-GB" sz="2200" i="1" dirty="0"/>
              <a:t>(source: company submission)</a:t>
            </a:r>
            <a:endParaRPr lang="en-US" sz="2200" b="1" i="1" dirty="0"/>
          </a:p>
          <a:p>
            <a:pPr>
              <a:spcBef>
                <a:spcPts val="600"/>
              </a:spcBef>
            </a:pPr>
            <a:r>
              <a:rPr lang="en-US" sz="2200" b="1" dirty="0"/>
              <a:t>Quality of life: </a:t>
            </a:r>
            <a:r>
              <a:rPr lang="en-US" sz="2200" dirty="0"/>
              <a:t>significant impact on patients and caregivers.</a:t>
            </a:r>
            <a:endParaRPr lang="en-US" sz="2200" b="1" dirty="0"/>
          </a:p>
          <a:p>
            <a:pPr>
              <a:spcBef>
                <a:spcPts val="600"/>
              </a:spcBef>
            </a:pPr>
            <a:r>
              <a:rPr lang="en-GB" sz="2200" b="1" dirty="0"/>
              <a:t>Mortality: </a:t>
            </a:r>
            <a:r>
              <a:rPr lang="en-US" sz="2200" dirty="0"/>
              <a:t>premature mortality (most deaths before age 10) and higher risk of sudden unexpected death in epilepsy (SUDEP)</a:t>
            </a:r>
          </a:p>
        </p:txBody>
      </p:sp>
    </p:spTree>
    <p:extLst>
      <p:ext uri="{BB962C8B-B14F-4D97-AF65-F5344CB8AC3E}">
        <p14:creationId xmlns:p14="http://schemas.microsoft.com/office/powerpoint/2010/main" val="5197546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075D8-F516-4246-89CC-E6D51952908F}"/>
              </a:ext>
            </a:extLst>
          </p:cNvPr>
          <p:cNvSpPr>
            <a:spLocks noGrp="1"/>
          </p:cNvSpPr>
          <p:nvPr>
            <p:ph type="title"/>
          </p:nvPr>
        </p:nvSpPr>
        <p:spPr>
          <a:xfrm>
            <a:off x="257810" y="297319"/>
            <a:ext cx="9669780" cy="765501"/>
          </a:xfrm>
        </p:spPr>
        <p:txBody>
          <a:bodyPr/>
          <a:lstStyle/>
          <a:p>
            <a:r>
              <a:rPr lang="en-GB" dirty="0"/>
              <a:t>Population and comparisons in model </a:t>
            </a:r>
          </a:p>
        </p:txBody>
      </p:sp>
      <p:sp>
        <p:nvSpPr>
          <p:cNvPr id="3" name="Slide Number Placeholder 2">
            <a:extLst>
              <a:ext uri="{FF2B5EF4-FFF2-40B4-BE49-F238E27FC236}">
                <a16:creationId xmlns:a16="http://schemas.microsoft.com/office/drawing/2014/main" id="{5918AA8F-7E18-4AEB-9F86-7178B5D1B80F}"/>
              </a:ext>
            </a:extLst>
          </p:cNvPr>
          <p:cNvSpPr>
            <a:spLocks noGrp="1"/>
          </p:cNvSpPr>
          <p:nvPr>
            <p:ph type="sldNum" sz="quarter" idx="12"/>
          </p:nvPr>
        </p:nvSpPr>
        <p:spPr/>
        <p:txBody>
          <a:bodyPr/>
          <a:lstStyle/>
          <a:p>
            <a:fld id="{DDBE135E-2566-4748-853C-8A3B78F0FB00}" type="slidenum">
              <a:rPr lang="en-GB" smtClean="0"/>
              <a:t>30</a:t>
            </a:fld>
            <a:endParaRPr lang="en-GB" dirty="0"/>
          </a:p>
        </p:txBody>
      </p:sp>
      <p:sp>
        <p:nvSpPr>
          <p:cNvPr id="5" name="Content Placeholder 3">
            <a:extLst>
              <a:ext uri="{FF2B5EF4-FFF2-40B4-BE49-F238E27FC236}">
                <a16:creationId xmlns:a16="http://schemas.microsoft.com/office/drawing/2014/main" id="{72920091-1C89-4A02-99B6-ACB524E09476}"/>
              </a:ext>
            </a:extLst>
          </p:cNvPr>
          <p:cNvSpPr txBox="1">
            <a:spLocks/>
          </p:cNvSpPr>
          <p:nvPr/>
        </p:nvSpPr>
        <p:spPr>
          <a:xfrm>
            <a:off x="168911" y="1062820"/>
            <a:ext cx="10324387" cy="3299318"/>
          </a:xfrm>
          <a:prstGeom prst="rect">
            <a:avLst/>
          </a:prstGeom>
          <a:ln w="38100">
            <a:solidFill>
              <a:srgbClr val="A2BDC1"/>
            </a:solid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spcBef>
                <a:spcPts val="0"/>
              </a:spcBef>
              <a:buNone/>
            </a:pPr>
            <a:r>
              <a:rPr lang="en-GB" sz="2000" b="1" dirty="0"/>
              <a:t>ERG</a:t>
            </a:r>
            <a:r>
              <a:rPr lang="en-GB" sz="2000" dirty="0"/>
              <a:t>: </a:t>
            </a:r>
          </a:p>
          <a:p>
            <a:pPr>
              <a:spcBef>
                <a:spcPts val="600"/>
              </a:spcBef>
            </a:pPr>
            <a:r>
              <a:rPr lang="en-GB" sz="2000" dirty="0"/>
              <a:t>Company does not consider several relevant comparators</a:t>
            </a:r>
          </a:p>
          <a:p>
            <a:pPr>
              <a:spcBef>
                <a:spcPts val="600"/>
              </a:spcBef>
            </a:pPr>
            <a:r>
              <a:rPr lang="en-GB" sz="2000" dirty="0"/>
              <a:t>Populations therefore also not appropriate</a:t>
            </a:r>
          </a:p>
          <a:p>
            <a:pPr>
              <a:spcBef>
                <a:spcPts val="600"/>
              </a:spcBef>
            </a:pPr>
            <a:r>
              <a:rPr lang="en-GB" sz="2000" dirty="0"/>
              <a:t>Company considers differential drug costs but not treatment effects</a:t>
            </a:r>
          </a:p>
          <a:p>
            <a:pPr>
              <a:spcBef>
                <a:spcPts val="600"/>
              </a:spcBef>
            </a:pPr>
            <a:r>
              <a:rPr lang="en-GB" sz="2000" dirty="0"/>
              <a:t>Concerned that company considers </a:t>
            </a:r>
            <a:r>
              <a:rPr lang="en-GB" sz="2000" dirty="0" err="1"/>
              <a:t>stiripentol</a:t>
            </a:r>
            <a:r>
              <a:rPr lang="en-GB" sz="2000" dirty="0"/>
              <a:t> a treatment effect modifier</a:t>
            </a:r>
          </a:p>
          <a:p>
            <a:pPr>
              <a:lnSpc>
                <a:spcPts val="2400"/>
              </a:lnSpc>
              <a:spcBef>
                <a:spcPts val="600"/>
              </a:spcBef>
            </a:pPr>
            <a:r>
              <a:rPr lang="en-GB" sz="2000" b="1" dirty="0"/>
              <a:t>Company scenario analysis of people who take clobazam, </a:t>
            </a:r>
            <a:r>
              <a:rPr lang="en-GB" sz="2000" dirty="0"/>
              <a:t>adds clobazam cost for patients receiving fenfluramine, and assumes relative effectiveness of fenfluramine vs. cannabidiol + clobazam (from the network meta-analysis) unaffected by concomitant clobazam use. </a:t>
            </a:r>
            <a:r>
              <a:rPr lang="en-GB" sz="2000" i="1" dirty="0"/>
              <a:t>(company base case assumes proportional use and costs of clobazam)</a:t>
            </a:r>
          </a:p>
          <a:p>
            <a:pPr>
              <a:spcBef>
                <a:spcPts val="600"/>
              </a:spcBef>
            </a:pPr>
            <a:endParaRPr lang="en-GB" sz="2000" dirty="0"/>
          </a:p>
          <a:p>
            <a:pPr>
              <a:spcBef>
                <a:spcPts val="0"/>
              </a:spcBef>
            </a:pPr>
            <a:endParaRPr lang="en-GB" sz="2000" dirty="0"/>
          </a:p>
        </p:txBody>
      </p:sp>
      <p:sp>
        <p:nvSpPr>
          <p:cNvPr id="8" name="Content Placeholder 3">
            <a:extLst>
              <a:ext uri="{FF2B5EF4-FFF2-40B4-BE49-F238E27FC236}">
                <a16:creationId xmlns:a16="http://schemas.microsoft.com/office/drawing/2014/main" id="{83501427-06A7-1940-BB8B-4A0C4DF1DAD3}"/>
              </a:ext>
            </a:extLst>
          </p:cNvPr>
          <p:cNvSpPr txBox="1">
            <a:spLocks/>
          </p:cNvSpPr>
          <p:nvPr/>
        </p:nvSpPr>
        <p:spPr>
          <a:xfrm>
            <a:off x="522291" y="4875248"/>
            <a:ext cx="9405299" cy="1165423"/>
          </a:xfrm>
          <a:prstGeom prst="rect">
            <a:avLst/>
          </a:prstGeom>
          <a:solidFill>
            <a:schemeClr val="accent2">
              <a:lumMod val="20000"/>
              <a:lumOff val="80000"/>
            </a:schemeClr>
          </a:solidFill>
          <a:ln w="28575">
            <a:solidFill>
              <a:schemeClr val="accent1"/>
            </a:solidFill>
          </a:ln>
        </p:spPr>
        <p:txBody>
          <a:bodyPr vert="horz" lIns="72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buNone/>
            </a:pPr>
            <a:r>
              <a:rPr lang="en-GB" sz="2000" i="1" dirty="0"/>
              <a:t>⦿  Which modelling approach best reflects clinical approach?</a:t>
            </a:r>
          </a:p>
          <a:p>
            <a:pPr marL="4763" indent="0">
              <a:buNone/>
            </a:pPr>
            <a:r>
              <a:rPr lang="en-GB" sz="2000" i="1" dirty="0"/>
              <a:t>⦿ Is there effect modification depending on what drugs comprise background standard care? </a:t>
            </a:r>
          </a:p>
          <a:p>
            <a:pPr marL="4763" indent="0">
              <a:buNone/>
            </a:pPr>
            <a:endParaRPr lang="en-GB" sz="2000" i="1" dirty="0"/>
          </a:p>
        </p:txBody>
      </p:sp>
    </p:spTree>
    <p:extLst>
      <p:ext uri="{BB962C8B-B14F-4D97-AF65-F5344CB8AC3E}">
        <p14:creationId xmlns:p14="http://schemas.microsoft.com/office/powerpoint/2010/main" val="16982544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932" y="105321"/>
            <a:ext cx="10588468" cy="1051321"/>
          </a:xfrm>
        </p:spPr>
        <p:txBody>
          <a:bodyPr/>
          <a:lstStyle/>
          <a:p>
            <a:pPr defTabSz="942975">
              <a:lnSpc>
                <a:spcPct val="100000"/>
              </a:lnSpc>
            </a:pPr>
            <a:r>
              <a:rPr lang="en-GB" sz="3400" dirty="0">
                <a:solidFill>
                  <a:schemeClr val="accent1"/>
                </a:solidFill>
              </a:rPr>
              <a:t>Key Issue</a:t>
            </a:r>
            <a:r>
              <a:rPr lang="en-GB" sz="3400" dirty="0"/>
              <a:t>: </a:t>
            </a:r>
            <a:r>
              <a:rPr lang="en-GB" sz="3400" b="0" dirty="0"/>
              <a:t>Treatment after fenfluramine or comparator</a:t>
            </a:r>
            <a:br>
              <a:rPr lang="en-GB" sz="3200" b="0" dirty="0"/>
            </a:br>
            <a:r>
              <a:rPr lang="en-GB" sz="2400" b="0" i="1" dirty="0"/>
              <a:t>After stopping, people return to standard care drugs, not other treatments</a:t>
            </a:r>
            <a:br>
              <a:rPr lang="en-GB" b="0" dirty="0"/>
            </a:br>
            <a:endParaRPr lang="en-GB" b="0" dirty="0"/>
          </a:p>
        </p:txBody>
      </p:sp>
      <p:sp>
        <p:nvSpPr>
          <p:cNvPr id="3" name="Slide Number Placeholder 2"/>
          <p:cNvSpPr>
            <a:spLocks noGrp="1"/>
          </p:cNvSpPr>
          <p:nvPr>
            <p:ph type="sldNum" sz="quarter" idx="12"/>
          </p:nvPr>
        </p:nvSpPr>
        <p:spPr/>
        <p:txBody>
          <a:bodyPr/>
          <a:lstStyle/>
          <a:p>
            <a:fld id="{DDBE135E-2566-4748-853C-8A3B78F0FB00}" type="slidenum">
              <a:rPr lang="en-GB" smtClean="0"/>
              <a:t>31</a:t>
            </a:fld>
            <a:endParaRPr lang="en-GB" dirty="0"/>
          </a:p>
        </p:txBody>
      </p:sp>
      <p:sp>
        <p:nvSpPr>
          <p:cNvPr id="5" name="Content Placeholder 3"/>
          <p:cNvSpPr txBox="1">
            <a:spLocks/>
          </p:cNvSpPr>
          <p:nvPr/>
        </p:nvSpPr>
        <p:spPr>
          <a:xfrm>
            <a:off x="282392" y="1092474"/>
            <a:ext cx="10171226" cy="5460726"/>
          </a:xfrm>
          <a:prstGeom prst="rect">
            <a:avLst/>
          </a:prstGeom>
          <a:ln w="28575">
            <a:no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a:spcBef>
                <a:spcPts val="300"/>
              </a:spcBef>
            </a:pPr>
            <a:r>
              <a:rPr lang="en-GB" sz="2000" b="1" dirty="0"/>
              <a:t>Company: </a:t>
            </a:r>
          </a:p>
          <a:p>
            <a:pPr lvl="1">
              <a:spcBef>
                <a:spcPts val="300"/>
              </a:spcBef>
            </a:pPr>
            <a:r>
              <a:rPr lang="en-GB" sz="2000" dirty="0"/>
              <a:t>Insufficient data for all possible combinations of sequential therapy. </a:t>
            </a:r>
          </a:p>
          <a:p>
            <a:pPr lvl="1">
              <a:spcBef>
                <a:spcPts val="300"/>
              </a:spcBef>
            </a:pPr>
            <a:r>
              <a:rPr lang="en-GB" sz="2000" dirty="0"/>
              <a:t>Approach pragmatic and may be conservative. </a:t>
            </a:r>
          </a:p>
          <a:p>
            <a:pPr lvl="1">
              <a:spcBef>
                <a:spcPts val="300"/>
              </a:spcBef>
            </a:pPr>
            <a:r>
              <a:rPr lang="en-GB" sz="2000" dirty="0"/>
              <a:t>Sometimes no treatment options.</a:t>
            </a:r>
          </a:p>
          <a:p>
            <a:pPr lvl="1">
              <a:spcBef>
                <a:spcPts val="300"/>
              </a:spcBef>
            </a:pPr>
            <a:r>
              <a:rPr lang="en-GB" sz="2000" dirty="0"/>
              <a:t>After stiripentol, fenfluramine likely end of line; cannabidiol could be added in theory but no data. </a:t>
            </a:r>
          </a:p>
          <a:p>
            <a:pPr lvl="1">
              <a:spcBef>
                <a:spcPts val="300"/>
              </a:spcBef>
            </a:pPr>
            <a:r>
              <a:rPr lang="en-GB" sz="2000" dirty="0"/>
              <a:t>Low likelihood of benefit beyond </a:t>
            </a:r>
            <a:r>
              <a:rPr lang="en-GB" sz="2000" dirty="0">
                <a:effectLst/>
                <a:latin typeface="Arial" panose="020B0604020202020204" pitchFamily="34" charset="0"/>
                <a:ea typeface="Times New Roman" panose="02020603050405020304" pitchFamily="18" charset="0"/>
                <a:cs typeface="Arial" panose="020B0604020202020204" pitchFamily="34" charset="0"/>
              </a:rPr>
              <a:t>standard care drugs</a:t>
            </a:r>
            <a:r>
              <a:rPr lang="en-GB" sz="2000" dirty="0"/>
              <a:t> when treatments not worked.</a:t>
            </a:r>
          </a:p>
          <a:p>
            <a:pPr>
              <a:spcBef>
                <a:spcPts val="300"/>
              </a:spcBef>
            </a:pPr>
            <a:r>
              <a:rPr lang="en-GB" sz="2000" b="1" dirty="0"/>
              <a:t>ERG: </a:t>
            </a:r>
          </a:p>
          <a:p>
            <a:pPr lvl="1">
              <a:spcBef>
                <a:spcPts val="300"/>
              </a:spcBef>
            </a:pPr>
            <a:r>
              <a:rPr lang="en-GB" sz="2000" dirty="0">
                <a:ea typeface="Times New Roman" panose="02020603050405020304" pitchFamily="18" charset="0"/>
                <a:cs typeface="Times New Roman" panose="02020603050405020304" pitchFamily="18" charset="0"/>
              </a:rPr>
              <a:t>Model may be over-simplified; impact unclear.</a:t>
            </a:r>
          </a:p>
          <a:p>
            <a:pPr>
              <a:spcBef>
                <a:spcPts val="300"/>
              </a:spcBef>
            </a:pPr>
            <a:r>
              <a:rPr lang="en-GB" sz="2000" b="1" dirty="0"/>
              <a:t>Clinical experts:</a:t>
            </a:r>
          </a:p>
          <a:p>
            <a:pPr lvl="1">
              <a:spcBef>
                <a:spcPts val="300"/>
              </a:spcBef>
            </a:pPr>
            <a:r>
              <a:rPr lang="en-GB" sz="2000" dirty="0">
                <a:latin typeface="+mn-lt"/>
              </a:rPr>
              <a:t>Few options and individualised patient journeys so subsequent treatment may be anything not tried (for teenagers/adults, optimal combinations from previous treatments, for example, with stiripentol).</a:t>
            </a:r>
          </a:p>
          <a:p>
            <a:pPr lvl="1">
              <a:spcBef>
                <a:spcPts val="300"/>
              </a:spcBef>
            </a:pPr>
            <a:r>
              <a:rPr lang="en-GB" sz="2000" dirty="0">
                <a:latin typeface="+mn-lt"/>
              </a:rPr>
              <a:t>Options may include bromide, return to stiripentol or cannabidiol, </a:t>
            </a:r>
            <a:r>
              <a:rPr lang="en-GB" sz="2000" dirty="0">
                <a:effectLst/>
                <a:latin typeface="+mn-lt"/>
              </a:rPr>
              <a:t>topiramate, </a:t>
            </a:r>
            <a:r>
              <a:rPr lang="en-GB" sz="2000" dirty="0"/>
              <a:t>ketogenic diet</a:t>
            </a:r>
            <a:r>
              <a:rPr lang="en-GB" sz="2000" dirty="0">
                <a:effectLst/>
                <a:latin typeface="+mn-lt"/>
              </a:rPr>
              <a:t> (though not for child with feeding difficulty), </a:t>
            </a:r>
            <a:r>
              <a:rPr lang="en-GB" sz="2000" dirty="0" err="1">
                <a:effectLst/>
                <a:latin typeface="+mn-lt"/>
              </a:rPr>
              <a:t>perampanel</a:t>
            </a:r>
            <a:r>
              <a:rPr lang="en-GB" sz="2000" dirty="0">
                <a:latin typeface="+mn-lt"/>
              </a:rPr>
              <a:t>, </a:t>
            </a:r>
            <a:r>
              <a:rPr lang="en-GB" sz="2000" dirty="0">
                <a:effectLst/>
                <a:latin typeface="+mn-lt"/>
              </a:rPr>
              <a:t>levetiracetam, </a:t>
            </a:r>
            <a:r>
              <a:rPr lang="en-GB" sz="2000" dirty="0" err="1">
                <a:ea typeface="Arial Unicode MS"/>
                <a:cs typeface="Times New Roman" panose="02020603050405020304" pitchFamily="18" charset="0"/>
              </a:rPr>
              <a:t>vagus</a:t>
            </a:r>
            <a:r>
              <a:rPr lang="en-GB" sz="2000" dirty="0">
                <a:ea typeface="Arial Unicode MS"/>
                <a:cs typeface="Times New Roman" panose="02020603050405020304" pitchFamily="18" charset="0"/>
              </a:rPr>
              <a:t> nerve stimulation</a:t>
            </a:r>
            <a:r>
              <a:rPr lang="en-GB" sz="2000" dirty="0">
                <a:effectLst/>
                <a:latin typeface="+mn-lt"/>
              </a:rPr>
              <a:t>.</a:t>
            </a:r>
          </a:p>
          <a:p>
            <a:pPr>
              <a:spcBef>
                <a:spcPts val="0"/>
              </a:spcBef>
            </a:pPr>
            <a:endParaRPr lang="en-GB" sz="20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10" name="Content Placeholder 3">
            <a:extLst>
              <a:ext uri="{FF2B5EF4-FFF2-40B4-BE49-F238E27FC236}">
                <a16:creationId xmlns:a16="http://schemas.microsoft.com/office/drawing/2014/main" id="{B019DAFE-CEFA-42E2-B933-9E237B344A53}"/>
              </a:ext>
            </a:extLst>
          </p:cNvPr>
          <p:cNvSpPr txBox="1">
            <a:spLocks/>
          </p:cNvSpPr>
          <p:nvPr/>
        </p:nvSpPr>
        <p:spPr>
          <a:xfrm>
            <a:off x="239782" y="6441440"/>
            <a:ext cx="10043389" cy="795264"/>
          </a:xfrm>
          <a:prstGeom prst="rect">
            <a:avLst/>
          </a:prstGeom>
          <a:solidFill>
            <a:schemeClr val="accent2">
              <a:lumMod val="20000"/>
              <a:lumOff val="80000"/>
            </a:schemeClr>
          </a:solidFill>
          <a:ln w="28575">
            <a:solidFill>
              <a:schemeClr val="accent1"/>
            </a:solidFill>
          </a:ln>
        </p:spPr>
        <p:txBody>
          <a:bodyPr vert="horz" lIns="72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buNone/>
            </a:pPr>
            <a:r>
              <a:rPr lang="en-GB" sz="2000" i="1" dirty="0"/>
              <a:t>⦿. Should model include treatments after stopping fenfluramine or comparator?  </a:t>
            </a:r>
            <a:br>
              <a:rPr lang="en-GB" sz="2000" i="1" dirty="0"/>
            </a:br>
            <a:r>
              <a:rPr lang="en-GB" sz="2000" i="1" dirty="0"/>
              <a:t>Would cannabidiol be offered? </a:t>
            </a:r>
          </a:p>
          <a:p>
            <a:pPr marL="4763" indent="0">
              <a:buNone/>
            </a:pPr>
            <a:endParaRPr lang="en-GB" sz="2000" i="1" dirty="0"/>
          </a:p>
        </p:txBody>
      </p:sp>
    </p:spTree>
    <p:extLst>
      <p:ext uri="{BB962C8B-B14F-4D97-AF65-F5344CB8AC3E}">
        <p14:creationId xmlns:p14="http://schemas.microsoft.com/office/powerpoint/2010/main" val="16238450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0" name="Group 59">
            <a:extLst>
              <a:ext uri="{FF2B5EF4-FFF2-40B4-BE49-F238E27FC236}">
                <a16:creationId xmlns:a16="http://schemas.microsoft.com/office/drawing/2014/main" id="{7ED18DB5-04F2-429C-9F02-F26796FF76AD}"/>
              </a:ext>
            </a:extLst>
          </p:cNvPr>
          <p:cNvGrpSpPr/>
          <p:nvPr/>
        </p:nvGrpSpPr>
        <p:grpSpPr>
          <a:xfrm>
            <a:off x="241621" y="1022414"/>
            <a:ext cx="9940958" cy="4616069"/>
            <a:chOff x="764047" y="2159365"/>
            <a:chExt cx="5247530" cy="3574982"/>
          </a:xfrm>
        </p:grpSpPr>
        <p:sp>
          <p:nvSpPr>
            <p:cNvPr id="4" name="Rectangle 3">
              <a:extLst>
                <a:ext uri="{FF2B5EF4-FFF2-40B4-BE49-F238E27FC236}">
                  <a16:creationId xmlns:a16="http://schemas.microsoft.com/office/drawing/2014/main" id="{BFCD2C38-C0FF-4599-9197-E4BFF4607C08}"/>
                </a:ext>
              </a:extLst>
            </p:cNvPr>
            <p:cNvSpPr/>
            <p:nvPr/>
          </p:nvSpPr>
          <p:spPr>
            <a:xfrm>
              <a:off x="2157913" y="2159365"/>
              <a:ext cx="3853664" cy="3563909"/>
            </a:xfrm>
            <a:prstGeom prst="rect">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defTabSz="914864">
                <a:defRPr/>
              </a:pPr>
              <a:r>
                <a:rPr lang="en-GB" sz="1800" b="1" i="1" dirty="0">
                  <a:solidFill>
                    <a:srgbClr val="393938"/>
                  </a:solidFill>
                  <a:latin typeface="Arial" panose="020B0604020202020204"/>
                </a:rPr>
                <a:t>Maintenance period </a:t>
              </a:r>
              <a:br>
                <a:rPr lang="en-GB" sz="1800" b="1" i="1" dirty="0">
                  <a:solidFill>
                    <a:srgbClr val="393938"/>
                  </a:solidFill>
                  <a:latin typeface="Arial" panose="020B0604020202020204"/>
                </a:rPr>
              </a:br>
              <a:r>
                <a:rPr lang="en-GB" sz="1800" b="1" i="1" dirty="0">
                  <a:solidFill>
                    <a:srgbClr val="393938"/>
                  </a:solidFill>
                  <a:latin typeface="Arial" panose="020B0604020202020204"/>
                </a:rPr>
                <a:t>(12-weeks)</a:t>
              </a:r>
            </a:p>
          </p:txBody>
        </p:sp>
        <p:sp>
          <p:nvSpPr>
            <p:cNvPr id="5" name="Rectangle 4">
              <a:extLst>
                <a:ext uri="{FF2B5EF4-FFF2-40B4-BE49-F238E27FC236}">
                  <a16:creationId xmlns:a16="http://schemas.microsoft.com/office/drawing/2014/main" id="{89578A9A-2E46-493B-B483-5627A4C4EC74}"/>
                </a:ext>
              </a:extLst>
            </p:cNvPr>
            <p:cNvSpPr/>
            <p:nvPr/>
          </p:nvSpPr>
          <p:spPr>
            <a:xfrm>
              <a:off x="764047" y="2170438"/>
              <a:ext cx="842440" cy="3563909"/>
            </a:xfrm>
            <a:prstGeom prst="rect">
              <a:avLst/>
            </a:prstGeom>
            <a:solidFill>
              <a:schemeClr val="accent4">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t" anchorCtr="0"/>
            <a:lstStyle/>
            <a:p>
              <a:pPr algn="ctr" defTabSz="914864">
                <a:defRPr/>
              </a:pPr>
              <a:r>
                <a:rPr lang="en-GB" sz="1800" b="1" i="1" dirty="0">
                  <a:solidFill>
                    <a:srgbClr val="393938"/>
                  </a:solidFill>
                  <a:latin typeface="Arial" panose="020B0604020202020204"/>
                </a:rPr>
                <a:t>Observational period (6 weeks)</a:t>
              </a:r>
            </a:p>
          </p:txBody>
        </p:sp>
        <p:sp>
          <p:nvSpPr>
            <p:cNvPr id="7" name="Rectangle 6">
              <a:extLst>
                <a:ext uri="{FF2B5EF4-FFF2-40B4-BE49-F238E27FC236}">
                  <a16:creationId xmlns:a16="http://schemas.microsoft.com/office/drawing/2014/main" id="{FFE1D3E1-E91F-42B6-9841-98B318FC197C}"/>
                </a:ext>
              </a:extLst>
            </p:cNvPr>
            <p:cNvSpPr/>
            <p:nvPr/>
          </p:nvSpPr>
          <p:spPr>
            <a:xfrm>
              <a:off x="1820944" y="2163938"/>
              <a:ext cx="336968" cy="3563909"/>
            </a:xfrm>
            <a:prstGeom prst="rect">
              <a:avLst/>
            </a:prstGeom>
            <a:solidFill>
              <a:schemeClr val="accent4">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t" anchorCtr="0"/>
            <a:lstStyle/>
            <a:p>
              <a:pPr defTabSz="914864">
                <a:defRPr/>
              </a:pPr>
              <a:r>
                <a:rPr lang="en-GB" sz="1800" b="1" i="1" dirty="0">
                  <a:solidFill>
                    <a:srgbClr val="393938"/>
                  </a:solidFill>
                  <a:latin typeface="Arial" panose="020B0604020202020204"/>
                </a:rPr>
                <a:t>Titration (2-3 weeks)</a:t>
              </a:r>
            </a:p>
          </p:txBody>
        </p:sp>
        <p:cxnSp>
          <p:nvCxnSpPr>
            <p:cNvPr id="8" name="Elbow Connector 15">
              <a:extLst>
                <a:ext uri="{FF2B5EF4-FFF2-40B4-BE49-F238E27FC236}">
                  <a16:creationId xmlns:a16="http://schemas.microsoft.com/office/drawing/2014/main" id="{3A5C9CBF-36DB-4C58-9BF2-35ECDF1390E6}"/>
                </a:ext>
              </a:extLst>
            </p:cNvPr>
            <p:cNvCxnSpPr>
              <a:cxnSpLocks/>
            </p:cNvCxnSpPr>
            <p:nvPr/>
          </p:nvCxnSpPr>
          <p:spPr>
            <a:xfrm flipV="1">
              <a:off x="2157912" y="3113330"/>
              <a:ext cx="917954" cy="622297"/>
            </a:xfrm>
            <a:prstGeom prst="bentConnector3">
              <a:avLst>
                <a:gd name="adj1" fmla="val 50000"/>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9" name="Elbow Connector 19">
              <a:extLst>
                <a:ext uri="{FF2B5EF4-FFF2-40B4-BE49-F238E27FC236}">
                  <a16:creationId xmlns:a16="http://schemas.microsoft.com/office/drawing/2014/main" id="{84E2F074-0D1D-4B1A-9EAF-8D6F448D77A0}"/>
                </a:ext>
              </a:extLst>
            </p:cNvPr>
            <p:cNvCxnSpPr>
              <a:cxnSpLocks/>
            </p:cNvCxnSpPr>
            <p:nvPr/>
          </p:nvCxnSpPr>
          <p:spPr>
            <a:xfrm>
              <a:off x="2161398" y="4342115"/>
              <a:ext cx="923100" cy="414959"/>
            </a:xfrm>
            <a:prstGeom prst="bentConnector3">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80F415C5-141D-4405-8C40-AFD7DA2003D2}"/>
                </a:ext>
              </a:extLst>
            </p:cNvPr>
            <p:cNvSpPr/>
            <p:nvPr/>
          </p:nvSpPr>
          <p:spPr>
            <a:xfrm>
              <a:off x="3075866" y="2978453"/>
              <a:ext cx="1646596" cy="452888"/>
            </a:xfrm>
            <a:prstGeom prst="rect">
              <a:avLst/>
            </a:prstGeom>
            <a:solidFill>
              <a:schemeClr val="accent4">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wrap="square" rtlCol="0" anchor="ctr">
              <a:spAutoFit/>
            </a:bodyPr>
            <a:lstStyle/>
            <a:p>
              <a:pPr algn="ctr" defTabSz="914864">
                <a:defRPr/>
              </a:pPr>
              <a:r>
                <a:rPr lang="en-GB" sz="1600" b="1" dirty="0">
                  <a:solidFill>
                    <a:prstClr val="white"/>
                  </a:solidFill>
                  <a:latin typeface="Arial" panose="020B0604020202020204"/>
                </a:rPr>
                <a:t>Fenfluramine (treatment effect + </a:t>
              </a:r>
              <a:r>
                <a:rPr lang="en-GB" sz="1600" b="1" dirty="0">
                  <a:solidFill>
                    <a:srgbClr val="F8DB08"/>
                  </a:solidFill>
                  <a:latin typeface="Arial" panose="020B0604020202020204"/>
                </a:rPr>
                <a:t>‘placebo effect’</a:t>
              </a:r>
              <a:r>
                <a:rPr lang="en-GB" sz="1600" b="1" dirty="0">
                  <a:solidFill>
                    <a:prstClr val="white"/>
                  </a:solidFill>
                  <a:latin typeface="Arial" panose="020B0604020202020204"/>
                </a:rPr>
                <a:t>)</a:t>
              </a:r>
            </a:p>
          </p:txBody>
        </p:sp>
        <p:sp>
          <p:nvSpPr>
            <p:cNvPr id="11" name="Rectangle 10">
              <a:extLst>
                <a:ext uri="{FF2B5EF4-FFF2-40B4-BE49-F238E27FC236}">
                  <a16:creationId xmlns:a16="http://schemas.microsoft.com/office/drawing/2014/main" id="{7BB49E95-704B-4107-B905-618AF870F5F7}"/>
                </a:ext>
              </a:extLst>
            </p:cNvPr>
            <p:cNvSpPr/>
            <p:nvPr/>
          </p:nvSpPr>
          <p:spPr>
            <a:xfrm>
              <a:off x="3089049" y="4529078"/>
              <a:ext cx="1610764" cy="452888"/>
            </a:xfrm>
            <a:prstGeom prst="rect">
              <a:avLst/>
            </a:prstGeom>
            <a:solidFill>
              <a:schemeClr val="accent4">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wrap="square" rtlCol="0" anchor="ctr">
              <a:spAutoFit/>
            </a:bodyPr>
            <a:lstStyle/>
            <a:p>
              <a:pPr algn="ctr" defTabSz="914864">
                <a:defRPr/>
              </a:pPr>
              <a:r>
                <a:rPr lang="en-GB" sz="1600" b="1" dirty="0">
                  <a:solidFill>
                    <a:schemeClr val="bg1"/>
                  </a:solidFill>
                  <a:latin typeface="Arial" panose="020B0604020202020204"/>
                </a:rPr>
                <a:t>Placebo</a:t>
              </a:r>
            </a:p>
            <a:p>
              <a:pPr algn="ctr" defTabSz="914864">
                <a:defRPr/>
              </a:pPr>
              <a:r>
                <a:rPr lang="en-GB" sz="1600" b="1" dirty="0">
                  <a:solidFill>
                    <a:schemeClr val="bg1"/>
                  </a:solidFill>
                  <a:latin typeface="Arial" panose="020B0604020202020204"/>
                </a:rPr>
                <a:t>(</a:t>
              </a:r>
              <a:r>
                <a:rPr lang="en-GB" sz="1600" b="1" dirty="0">
                  <a:solidFill>
                    <a:srgbClr val="F8DB08"/>
                  </a:solidFill>
                  <a:latin typeface="Arial" panose="020B0604020202020204"/>
                </a:rPr>
                <a:t>‘placebo effect’</a:t>
              </a:r>
              <a:r>
                <a:rPr lang="en-GB" sz="1600" b="1" dirty="0">
                  <a:solidFill>
                    <a:schemeClr val="bg1"/>
                  </a:solidFill>
                  <a:latin typeface="Arial" panose="020B0604020202020204"/>
                </a:rPr>
                <a:t>)</a:t>
              </a:r>
            </a:p>
          </p:txBody>
        </p:sp>
        <p:sp>
          <p:nvSpPr>
            <p:cNvPr id="28" name="Rectangle 27">
              <a:extLst>
                <a:ext uri="{FF2B5EF4-FFF2-40B4-BE49-F238E27FC236}">
                  <a16:creationId xmlns:a16="http://schemas.microsoft.com/office/drawing/2014/main" id="{4E8B3103-CBAD-49BA-970F-D8E196344BF4}"/>
                </a:ext>
              </a:extLst>
            </p:cNvPr>
            <p:cNvSpPr/>
            <p:nvPr/>
          </p:nvSpPr>
          <p:spPr>
            <a:xfrm rot="16200000">
              <a:off x="560746" y="3948573"/>
              <a:ext cx="2318026" cy="194959"/>
            </a:xfrm>
            <a:prstGeom prst="rect">
              <a:avLst/>
            </a:prstGeom>
            <a:noFill/>
          </p:spPr>
          <p:style>
            <a:lnRef idx="2">
              <a:schemeClr val="accent6">
                <a:shade val="50000"/>
              </a:schemeClr>
            </a:lnRef>
            <a:fillRef idx="1">
              <a:schemeClr val="accent6"/>
            </a:fillRef>
            <a:effectRef idx="0">
              <a:schemeClr val="accent6"/>
            </a:effectRef>
            <a:fontRef idx="minor">
              <a:schemeClr val="lt1"/>
            </a:fontRef>
          </p:style>
          <p:txBody>
            <a:bodyPr wrap="square" rtlCol="0" anchor="ctr">
              <a:spAutoFit/>
            </a:bodyPr>
            <a:lstStyle/>
            <a:p>
              <a:pPr algn="ctr" defTabSz="914864">
                <a:defRPr/>
              </a:pPr>
              <a:r>
                <a:rPr lang="en-GB" sz="1800" b="1" i="1" dirty="0">
                  <a:solidFill>
                    <a:schemeClr val="tx1"/>
                  </a:solidFill>
                  <a:latin typeface="Arial" panose="020B0604020202020204"/>
                </a:rPr>
                <a:t>Randomisation</a:t>
              </a:r>
            </a:p>
          </p:txBody>
        </p:sp>
      </p:grpSp>
      <p:sp>
        <p:nvSpPr>
          <p:cNvPr id="59" name="Title 1">
            <a:extLst>
              <a:ext uri="{FF2B5EF4-FFF2-40B4-BE49-F238E27FC236}">
                <a16:creationId xmlns:a16="http://schemas.microsoft.com/office/drawing/2014/main" id="{93423F44-716F-4691-A73E-FECF87E3A207}"/>
              </a:ext>
            </a:extLst>
          </p:cNvPr>
          <p:cNvSpPr txBox="1">
            <a:spLocks/>
          </p:cNvSpPr>
          <p:nvPr/>
        </p:nvSpPr>
        <p:spPr>
          <a:xfrm>
            <a:off x="198439" y="117956"/>
            <a:ext cx="10164762" cy="904458"/>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pPr defTabSz="942975">
              <a:lnSpc>
                <a:spcPct val="100000"/>
              </a:lnSpc>
            </a:pPr>
            <a:r>
              <a:rPr lang="en-GB" sz="3200" dirty="0">
                <a:solidFill>
                  <a:schemeClr val="accent1"/>
                </a:solidFill>
              </a:rPr>
              <a:t>Key issue: </a:t>
            </a:r>
            <a:r>
              <a:rPr lang="en-GB" sz="3200" b="0" dirty="0"/>
              <a:t>‘Placebo effect’: </a:t>
            </a:r>
            <a:r>
              <a:rPr lang="en-GB" sz="2400" b="0" i="1" dirty="0"/>
              <a:t>company removes placebo effect for patients who stop treatment but not for patients on treatment </a:t>
            </a:r>
            <a:endParaRPr lang="en-GB" sz="2000" b="0" i="1" dirty="0"/>
          </a:p>
        </p:txBody>
      </p:sp>
      <p:sp>
        <p:nvSpPr>
          <p:cNvPr id="98" name="TextBox 97">
            <a:extLst>
              <a:ext uri="{FF2B5EF4-FFF2-40B4-BE49-F238E27FC236}">
                <a16:creationId xmlns:a16="http://schemas.microsoft.com/office/drawing/2014/main" id="{23DE3326-521A-4603-B31D-38B0396865CA}"/>
              </a:ext>
            </a:extLst>
          </p:cNvPr>
          <p:cNvSpPr txBox="1"/>
          <p:nvPr/>
        </p:nvSpPr>
        <p:spPr>
          <a:xfrm>
            <a:off x="5573945" y="2840836"/>
            <a:ext cx="2262777" cy="944128"/>
          </a:xfrm>
          <a:prstGeom prst="rect">
            <a:avLst/>
          </a:prstGeom>
          <a:noFill/>
        </p:spPr>
        <p:txBody>
          <a:bodyPr wrap="square">
            <a:spAutoFit/>
          </a:bodyPr>
          <a:lstStyle/>
          <a:p>
            <a:pPr defTabSz="914864">
              <a:spcAft>
                <a:spcPts val="581"/>
              </a:spcAft>
              <a:defRPr/>
            </a:pPr>
            <a:r>
              <a:rPr lang="en-GB" sz="1800" b="1" dirty="0">
                <a:solidFill>
                  <a:srgbClr val="7030A0"/>
                </a:solidFill>
                <a:latin typeface="Arial" panose="020B0604020202020204"/>
              </a:rPr>
              <a:t>% change in convulsive seizure frequency </a:t>
            </a:r>
          </a:p>
        </p:txBody>
      </p:sp>
      <p:grpSp>
        <p:nvGrpSpPr>
          <p:cNvPr id="23" name="Group 22">
            <a:extLst>
              <a:ext uri="{FF2B5EF4-FFF2-40B4-BE49-F238E27FC236}">
                <a16:creationId xmlns:a16="http://schemas.microsoft.com/office/drawing/2014/main" id="{380770A2-28B7-4CC2-B023-B4289A4E9DCC}"/>
              </a:ext>
            </a:extLst>
          </p:cNvPr>
          <p:cNvGrpSpPr/>
          <p:nvPr/>
        </p:nvGrpSpPr>
        <p:grpSpPr>
          <a:xfrm>
            <a:off x="679664" y="4355949"/>
            <a:ext cx="1156377" cy="1147310"/>
            <a:chOff x="679664" y="4374610"/>
            <a:chExt cx="1156377" cy="1147310"/>
          </a:xfrm>
        </p:grpSpPr>
        <p:sp>
          <p:nvSpPr>
            <p:cNvPr id="52" name="Rectangle: Rounded Corners 51">
              <a:extLst>
                <a:ext uri="{FF2B5EF4-FFF2-40B4-BE49-F238E27FC236}">
                  <a16:creationId xmlns:a16="http://schemas.microsoft.com/office/drawing/2014/main" id="{08DEEDE5-1306-4B0E-974D-6636F827A293}"/>
                </a:ext>
              </a:extLst>
            </p:cNvPr>
            <p:cNvSpPr/>
            <p:nvPr/>
          </p:nvSpPr>
          <p:spPr>
            <a:xfrm>
              <a:off x="679664" y="4374610"/>
              <a:ext cx="1106229" cy="1147310"/>
            </a:xfrm>
            <a:prstGeom prst="roundRect">
              <a:avLst>
                <a:gd name="adj" fmla="val 19776"/>
              </a:avLst>
            </a:prstGeom>
            <a:noFill/>
            <a:ln w="38100">
              <a:solidFill>
                <a:schemeClr val="bg2">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16" name="TextBox 115">
              <a:extLst>
                <a:ext uri="{FF2B5EF4-FFF2-40B4-BE49-F238E27FC236}">
                  <a16:creationId xmlns:a16="http://schemas.microsoft.com/office/drawing/2014/main" id="{B8DFDF5E-47C0-476B-8716-7A64787DC31C}"/>
                </a:ext>
              </a:extLst>
            </p:cNvPr>
            <p:cNvSpPr txBox="1"/>
            <p:nvPr/>
          </p:nvSpPr>
          <p:spPr>
            <a:xfrm>
              <a:off x="688022" y="4478014"/>
              <a:ext cx="1148019" cy="954107"/>
            </a:xfrm>
            <a:prstGeom prst="rect">
              <a:avLst/>
            </a:prstGeom>
            <a:noFill/>
          </p:spPr>
          <p:txBody>
            <a:bodyPr wrap="square">
              <a:spAutoFit/>
            </a:bodyPr>
            <a:lstStyle/>
            <a:p>
              <a:pPr defTabSz="914864">
                <a:spcAft>
                  <a:spcPts val="581"/>
                </a:spcAft>
                <a:defRPr/>
              </a:pPr>
              <a:r>
                <a:rPr lang="en-GB" sz="1400" b="1" dirty="0">
                  <a:latin typeface="Arial" panose="020B0604020202020204"/>
                </a:rPr>
                <a:t>Baseline convulsive seizure frequency</a:t>
              </a:r>
            </a:p>
          </p:txBody>
        </p:sp>
      </p:grpSp>
      <p:grpSp>
        <p:nvGrpSpPr>
          <p:cNvPr id="2" name="Group 1">
            <a:extLst>
              <a:ext uri="{FF2B5EF4-FFF2-40B4-BE49-F238E27FC236}">
                <a16:creationId xmlns:a16="http://schemas.microsoft.com/office/drawing/2014/main" id="{EFE77AC0-35C1-423A-A2BF-B2FAACF55F1B}"/>
              </a:ext>
            </a:extLst>
          </p:cNvPr>
          <p:cNvGrpSpPr/>
          <p:nvPr/>
        </p:nvGrpSpPr>
        <p:grpSpPr>
          <a:xfrm>
            <a:off x="8181048" y="3020926"/>
            <a:ext cx="1762750" cy="803519"/>
            <a:chOff x="8525227" y="2853964"/>
            <a:chExt cx="1762750" cy="803519"/>
          </a:xfrm>
          <a:solidFill>
            <a:schemeClr val="accent4">
              <a:lumMod val="75000"/>
            </a:schemeClr>
          </a:solidFill>
        </p:grpSpPr>
        <p:sp>
          <p:nvSpPr>
            <p:cNvPr id="123" name="Rectangle 122">
              <a:extLst>
                <a:ext uri="{FF2B5EF4-FFF2-40B4-BE49-F238E27FC236}">
                  <a16:creationId xmlns:a16="http://schemas.microsoft.com/office/drawing/2014/main" id="{A60D66E4-96F5-4B0A-9685-62832C798EB3}"/>
                </a:ext>
              </a:extLst>
            </p:cNvPr>
            <p:cNvSpPr/>
            <p:nvPr/>
          </p:nvSpPr>
          <p:spPr>
            <a:xfrm>
              <a:off x="8525227" y="2853964"/>
              <a:ext cx="1762750" cy="803519"/>
            </a:xfrm>
            <a:prstGeom prst="rect">
              <a:avLst/>
            </a:prstGeom>
            <a:grpFill/>
            <a:ln>
              <a:noFill/>
            </a:ln>
          </p:spPr>
          <p:style>
            <a:lnRef idx="2">
              <a:schemeClr val="accent3">
                <a:shade val="50000"/>
              </a:schemeClr>
            </a:lnRef>
            <a:fillRef idx="1">
              <a:schemeClr val="accent3"/>
            </a:fillRef>
            <a:effectRef idx="0">
              <a:schemeClr val="accent3"/>
            </a:effectRef>
            <a:fontRef idx="minor">
              <a:schemeClr val="lt1"/>
            </a:fontRef>
          </p:style>
          <p:txBody>
            <a:bodyPr vert="vert270" rtlCol="0" anchor="t" anchorCtr="0"/>
            <a:lstStyle/>
            <a:p>
              <a:pPr algn="ctr" defTabSz="914864">
                <a:defRPr/>
              </a:pPr>
              <a:endParaRPr lang="en-GB" sz="1579" b="1" dirty="0">
                <a:solidFill>
                  <a:srgbClr val="393938"/>
                </a:solidFill>
                <a:latin typeface="Arial" panose="020B0604020202020204"/>
              </a:endParaRPr>
            </a:p>
          </p:txBody>
        </p:sp>
        <p:sp>
          <p:nvSpPr>
            <p:cNvPr id="31" name="TextBox 30">
              <a:extLst>
                <a:ext uri="{FF2B5EF4-FFF2-40B4-BE49-F238E27FC236}">
                  <a16:creationId xmlns:a16="http://schemas.microsoft.com/office/drawing/2014/main" id="{2028D831-2AF7-4D2F-BB77-45CD4A2EA831}"/>
                </a:ext>
              </a:extLst>
            </p:cNvPr>
            <p:cNvSpPr txBox="1"/>
            <p:nvPr/>
          </p:nvSpPr>
          <p:spPr>
            <a:xfrm rot="10800000" flipH="1" flipV="1">
              <a:off x="8698119" y="3082694"/>
              <a:ext cx="1500026" cy="338554"/>
            </a:xfrm>
            <a:prstGeom prst="rect">
              <a:avLst/>
            </a:prstGeom>
            <a:grpFill/>
            <a:ln>
              <a:noFill/>
            </a:ln>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pPr defTabSz="914864">
                <a:spcAft>
                  <a:spcPts val="581"/>
                </a:spcAft>
                <a:defRPr/>
              </a:pPr>
              <a:r>
                <a:rPr lang="en-GB" sz="1600" b="1" dirty="0">
                  <a:solidFill>
                    <a:schemeClr val="bg1"/>
                  </a:solidFill>
                  <a:latin typeface="Arial" panose="020B0604020202020204"/>
                </a:rPr>
                <a:t>Discontinue</a:t>
              </a:r>
            </a:p>
          </p:txBody>
        </p:sp>
      </p:grpSp>
      <p:sp>
        <p:nvSpPr>
          <p:cNvPr id="42" name="TextBox 41">
            <a:extLst>
              <a:ext uri="{FF2B5EF4-FFF2-40B4-BE49-F238E27FC236}">
                <a16:creationId xmlns:a16="http://schemas.microsoft.com/office/drawing/2014/main" id="{4E33319B-57FF-4A26-9D47-17B02DD3FEE7}"/>
              </a:ext>
            </a:extLst>
          </p:cNvPr>
          <p:cNvSpPr txBox="1"/>
          <p:nvPr/>
        </p:nvSpPr>
        <p:spPr>
          <a:xfrm flipH="1">
            <a:off x="8449586" y="1089467"/>
            <a:ext cx="1448256" cy="1077218"/>
          </a:xfrm>
          <a:prstGeom prst="rect">
            <a:avLst/>
          </a:prstGeom>
          <a:noFill/>
        </p:spPr>
        <p:txBody>
          <a:bodyPr wrap="square">
            <a:spAutoFit/>
          </a:bodyPr>
          <a:lstStyle/>
          <a:p>
            <a:pPr defTabSz="914864">
              <a:spcAft>
                <a:spcPts val="581"/>
              </a:spcAft>
              <a:defRPr/>
            </a:pPr>
            <a:r>
              <a:rPr lang="en-GB" sz="1600" dirty="0">
                <a:latin typeface="Arial" panose="020B0604020202020204"/>
              </a:rPr>
              <a:t>On treatment</a:t>
            </a:r>
            <a:br>
              <a:rPr lang="en-GB" sz="1600" dirty="0">
                <a:latin typeface="Arial" panose="020B0604020202020204"/>
              </a:rPr>
            </a:br>
            <a:r>
              <a:rPr lang="en-GB" sz="1600" dirty="0">
                <a:latin typeface="Arial" panose="020B0604020202020204"/>
              </a:rPr>
              <a:t>(treatment +  </a:t>
            </a:r>
            <a:r>
              <a:rPr lang="en-GB" sz="1600" b="1" dirty="0">
                <a:solidFill>
                  <a:srgbClr val="F8DB08"/>
                </a:solidFill>
                <a:latin typeface="Arial" panose="020B0604020202020204"/>
              </a:rPr>
              <a:t>‘placebo effect’</a:t>
            </a:r>
            <a:r>
              <a:rPr lang="en-GB" sz="1600" dirty="0">
                <a:latin typeface="Arial" panose="020B0604020202020204"/>
              </a:rPr>
              <a:t>)</a:t>
            </a:r>
          </a:p>
        </p:txBody>
      </p:sp>
      <p:cxnSp>
        <p:nvCxnSpPr>
          <p:cNvPr id="44" name="Straight Arrow Connector 43">
            <a:extLst>
              <a:ext uri="{FF2B5EF4-FFF2-40B4-BE49-F238E27FC236}">
                <a16:creationId xmlns:a16="http://schemas.microsoft.com/office/drawing/2014/main" id="{AEB7B46B-F911-435A-B25A-513FEA54E403}"/>
              </a:ext>
            </a:extLst>
          </p:cNvPr>
          <p:cNvCxnSpPr>
            <a:cxnSpLocks/>
          </p:cNvCxnSpPr>
          <p:nvPr/>
        </p:nvCxnSpPr>
        <p:spPr>
          <a:xfrm flipV="1">
            <a:off x="7735793" y="2205256"/>
            <a:ext cx="764149" cy="404864"/>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7FC351E0-A2EA-4B84-BFAE-4640913FBF40}"/>
              </a:ext>
            </a:extLst>
          </p:cNvPr>
          <p:cNvCxnSpPr>
            <a:cxnSpLocks/>
            <a:stCxn id="11" idx="3"/>
          </p:cNvCxnSpPr>
          <p:nvPr/>
        </p:nvCxnSpPr>
        <p:spPr>
          <a:xfrm>
            <a:off x="7697562" y="4374610"/>
            <a:ext cx="559555"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8C5EAE4B-7AF0-4FA2-8E04-FF55E5B691FD}"/>
              </a:ext>
            </a:extLst>
          </p:cNvPr>
          <p:cNvCxnSpPr>
            <a:cxnSpLocks/>
          </p:cNvCxnSpPr>
          <p:nvPr/>
        </p:nvCxnSpPr>
        <p:spPr>
          <a:xfrm>
            <a:off x="7759460" y="2625536"/>
            <a:ext cx="447963" cy="29238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C4EC46CD-46E4-46A2-B661-5C6F65D396B4}"/>
              </a:ext>
            </a:extLst>
          </p:cNvPr>
          <p:cNvCxnSpPr>
            <a:cxnSpLocks/>
          </p:cNvCxnSpPr>
          <p:nvPr/>
        </p:nvCxnSpPr>
        <p:spPr>
          <a:xfrm flipV="1">
            <a:off x="7682939" y="3879443"/>
            <a:ext cx="589618" cy="463059"/>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33" name="Speech Bubble: Rectangle with Corners Rounded 32">
            <a:extLst>
              <a:ext uri="{FF2B5EF4-FFF2-40B4-BE49-F238E27FC236}">
                <a16:creationId xmlns:a16="http://schemas.microsoft.com/office/drawing/2014/main" id="{B5DBC9B6-245D-41BE-9C50-A8806C229B50}"/>
              </a:ext>
            </a:extLst>
          </p:cNvPr>
          <p:cNvSpPr/>
          <p:nvPr/>
        </p:nvSpPr>
        <p:spPr>
          <a:xfrm flipH="1">
            <a:off x="1389549" y="6666854"/>
            <a:ext cx="8925192" cy="443999"/>
          </a:xfrm>
          <a:prstGeom prst="wedgeRoundRectCallout">
            <a:avLst>
              <a:gd name="adj1" fmla="val 19661"/>
              <a:gd name="adj2" fmla="val -97280"/>
              <a:gd name="adj3" fmla="val 16667"/>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800" b="1" dirty="0">
                <a:solidFill>
                  <a:schemeClr val="tx1"/>
                </a:solidFill>
              </a:rPr>
              <a:t>ERG</a:t>
            </a:r>
            <a:r>
              <a:rPr lang="en-GB" sz="1800" dirty="0">
                <a:solidFill>
                  <a:schemeClr val="tx1"/>
                </a:solidFill>
              </a:rPr>
              <a:t>: </a:t>
            </a:r>
            <a:r>
              <a:rPr lang="en-GB" sz="1800" dirty="0">
                <a:solidFill>
                  <a:schemeClr val="tx1"/>
                </a:solidFill>
                <a:latin typeface="Arial" panose="020B0604020202020204"/>
              </a:rPr>
              <a:t>Returning to baseline may overestimate treatment effect when ‘on treatment’</a:t>
            </a:r>
            <a:r>
              <a:rPr lang="en-GB" sz="1800" dirty="0">
                <a:solidFill>
                  <a:schemeClr val="tx1"/>
                </a:solidFill>
              </a:rPr>
              <a:t>.</a:t>
            </a:r>
            <a:endParaRPr lang="en-GB" sz="2000" i="1" dirty="0">
              <a:solidFill>
                <a:schemeClr val="tx1"/>
              </a:solidFill>
            </a:endParaRPr>
          </a:p>
        </p:txBody>
      </p:sp>
      <p:sp>
        <p:nvSpPr>
          <p:cNvPr id="43" name="TextBox 42">
            <a:extLst>
              <a:ext uri="{FF2B5EF4-FFF2-40B4-BE49-F238E27FC236}">
                <a16:creationId xmlns:a16="http://schemas.microsoft.com/office/drawing/2014/main" id="{47D86D8F-CC54-42B0-B806-1DBB74E34B06}"/>
              </a:ext>
            </a:extLst>
          </p:cNvPr>
          <p:cNvSpPr txBox="1"/>
          <p:nvPr/>
        </p:nvSpPr>
        <p:spPr>
          <a:xfrm>
            <a:off x="8347690" y="3911101"/>
            <a:ext cx="1358311" cy="1077218"/>
          </a:xfrm>
          <a:prstGeom prst="rect">
            <a:avLst/>
          </a:prstGeom>
          <a:noFill/>
        </p:spPr>
        <p:txBody>
          <a:bodyPr wrap="square">
            <a:spAutoFit/>
          </a:bodyPr>
          <a:lstStyle/>
          <a:p>
            <a:pPr defTabSz="914864">
              <a:spcAft>
                <a:spcPts val="581"/>
              </a:spcAft>
              <a:defRPr/>
            </a:pPr>
            <a:r>
              <a:rPr lang="en-GB" sz="1600" dirty="0">
                <a:latin typeface="Arial" panose="020B0604020202020204"/>
              </a:rPr>
              <a:t>On treatment</a:t>
            </a:r>
            <a:br>
              <a:rPr lang="en-GB" sz="1600" dirty="0">
                <a:latin typeface="Arial" panose="020B0604020202020204"/>
              </a:rPr>
            </a:br>
            <a:r>
              <a:rPr lang="en-GB" sz="1600" dirty="0">
                <a:latin typeface="Arial" panose="020B0604020202020204"/>
              </a:rPr>
              <a:t>(</a:t>
            </a:r>
            <a:r>
              <a:rPr lang="en-GB" sz="1600" b="1" dirty="0">
                <a:solidFill>
                  <a:srgbClr val="F8DB08"/>
                </a:solidFill>
                <a:latin typeface="Arial" panose="020B0604020202020204"/>
              </a:rPr>
              <a:t>‘placebo effect’</a:t>
            </a:r>
            <a:r>
              <a:rPr lang="en-GB" sz="1600" dirty="0">
                <a:latin typeface="Arial" panose="020B0604020202020204"/>
              </a:rPr>
              <a:t>)</a:t>
            </a:r>
          </a:p>
        </p:txBody>
      </p:sp>
      <p:grpSp>
        <p:nvGrpSpPr>
          <p:cNvPr id="21" name="Group 20">
            <a:extLst>
              <a:ext uri="{FF2B5EF4-FFF2-40B4-BE49-F238E27FC236}">
                <a16:creationId xmlns:a16="http://schemas.microsoft.com/office/drawing/2014/main" id="{9EF00163-E814-4D61-9487-12FB98C73A5A}"/>
              </a:ext>
            </a:extLst>
          </p:cNvPr>
          <p:cNvGrpSpPr/>
          <p:nvPr/>
        </p:nvGrpSpPr>
        <p:grpSpPr>
          <a:xfrm>
            <a:off x="1119673" y="3805784"/>
            <a:ext cx="8734072" cy="2540908"/>
            <a:chOff x="1399588" y="3824445"/>
            <a:chExt cx="8734072" cy="2540908"/>
          </a:xfrm>
        </p:grpSpPr>
        <p:sp>
          <p:nvSpPr>
            <p:cNvPr id="39" name="TextBox 38">
              <a:extLst>
                <a:ext uri="{FF2B5EF4-FFF2-40B4-BE49-F238E27FC236}">
                  <a16:creationId xmlns:a16="http://schemas.microsoft.com/office/drawing/2014/main" id="{3B4796D5-7159-46A3-BE6A-6244DE8D119C}"/>
                </a:ext>
              </a:extLst>
            </p:cNvPr>
            <p:cNvSpPr txBox="1"/>
            <p:nvPr/>
          </p:nvSpPr>
          <p:spPr>
            <a:xfrm rot="10800000" flipH="1" flipV="1">
              <a:off x="1722907" y="5996021"/>
              <a:ext cx="7531773" cy="369332"/>
            </a:xfrm>
            <a:prstGeom prst="rect">
              <a:avLst/>
            </a:prstGeom>
            <a:noFill/>
            <a:ln>
              <a:noFill/>
            </a:ln>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pPr defTabSz="914864">
                <a:spcAft>
                  <a:spcPts val="581"/>
                </a:spcAft>
                <a:defRPr/>
              </a:pPr>
              <a:r>
                <a:rPr lang="en-GB" sz="1800" b="1" dirty="0">
                  <a:solidFill>
                    <a:schemeClr val="accent1"/>
                  </a:solidFill>
                  <a:latin typeface="Arial" panose="020B0604020202020204"/>
                </a:rPr>
                <a:t>Company: convulsive seizure frequency revert to baseline </a:t>
              </a:r>
            </a:p>
          </p:txBody>
        </p:sp>
        <p:sp>
          <p:nvSpPr>
            <p:cNvPr id="41" name="TextBox 40">
              <a:extLst>
                <a:ext uri="{FF2B5EF4-FFF2-40B4-BE49-F238E27FC236}">
                  <a16:creationId xmlns:a16="http://schemas.microsoft.com/office/drawing/2014/main" id="{B0570D93-23E0-402A-869E-A274AA84D64B}"/>
                </a:ext>
              </a:extLst>
            </p:cNvPr>
            <p:cNvSpPr txBox="1"/>
            <p:nvPr/>
          </p:nvSpPr>
          <p:spPr>
            <a:xfrm rot="10800000" flipH="1" flipV="1">
              <a:off x="5593922" y="5172368"/>
              <a:ext cx="4088169" cy="646331"/>
            </a:xfrm>
            <a:prstGeom prst="rect">
              <a:avLst/>
            </a:prstGeom>
            <a:noFill/>
            <a:ln>
              <a:noFill/>
            </a:ln>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pPr defTabSz="914864">
                <a:spcAft>
                  <a:spcPts val="581"/>
                </a:spcAft>
                <a:defRPr/>
              </a:pPr>
              <a:r>
                <a:rPr lang="en-GB" sz="1800" b="1" dirty="0">
                  <a:solidFill>
                    <a:schemeClr val="accent1"/>
                  </a:solidFill>
                  <a:latin typeface="Arial" panose="020B0604020202020204"/>
                </a:rPr>
                <a:t>ERG: prefers revert to placebo “on-treatment” seizure frequency </a:t>
              </a:r>
            </a:p>
          </p:txBody>
        </p:sp>
        <p:cxnSp>
          <p:nvCxnSpPr>
            <p:cNvPr id="12" name="Straight Connector 11">
              <a:extLst>
                <a:ext uri="{FF2B5EF4-FFF2-40B4-BE49-F238E27FC236}">
                  <a16:creationId xmlns:a16="http://schemas.microsoft.com/office/drawing/2014/main" id="{E1DC4BB1-3C53-4F5F-9448-AD1D9C93FEC0}"/>
                </a:ext>
              </a:extLst>
            </p:cNvPr>
            <p:cNvCxnSpPr>
              <a:cxnSpLocks/>
            </p:cNvCxnSpPr>
            <p:nvPr/>
          </p:nvCxnSpPr>
          <p:spPr>
            <a:xfrm flipH="1">
              <a:off x="10090809" y="3824445"/>
              <a:ext cx="20938" cy="2229856"/>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6BFDDFD5-41D3-46F8-ADF2-61818ADE2F2E}"/>
                </a:ext>
              </a:extLst>
            </p:cNvPr>
            <p:cNvCxnSpPr>
              <a:cxnSpLocks/>
            </p:cNvCxnSpPr>
            <p:nvPr/>
          </p:nvCxnSpPr>
          <p:spPr>
            <a:xfrm flipH="1" flipV="1">
              <a:off x="1399588" y="6011410"/>
              <a:ext cx="8712646" cy="6094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C30C743A-B69F-41DC-97BF-E1A15CB2A1EE}"/>
                </a:ext>
              </a:extLst>
            </p:cNvPr>
            <p:cNvCxnSpPr>
              <a:cxnSpLocks/>
            </p:cNvCxnSpPr>
            <p:nvPr/>
          </p:nvCxnSpPr>
          <p:spPr>
            <a:xfrm flipH="1">
              <a:off x="5811108" y="5072636"/>
              <a:ext cx="4322552" cy="864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5444453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BB2B0AB8-A9AE-4418-9B34-3BBCCF317181}"/>
              </a:ext>
            </a:extLst>
          </p:cNvPr>
          <p:cNvSpPr/>
          <p:nvPr/>
        </p:nvSpPr>
        <p:spPr>
          <a:xfrm>
            <a:off x="198437" y="4683665"/>
            <a:ext cx="10090226" cy="646331"/>
          </a:xfrm>
          <a:prstGeom prst="rect">
            <a:avLst/>
          </a:prstGeom>
          <a:solidFill>
            <a:schemeClr val="bg1"/>
          </a:solidFill>
          <a:ln>
            <a:solidFill>
              <a:schemeClr val="tx2">
                <a:lumMod val="50000"/>
                <a:lumOff val="50000"/>
              </a:schemeClr>
            </a:solidFill>
          </a:ln>
        </p:spPr>
        <p:style>
          <a:lnRef idx="2">
            <a:schemeClr val="accent6">
              <a:shade val="50000"/>
            </a:schemeClr>
          </a:lnRef>
          <a:fillRef idx="1">
            <a:schemeClr val="accent6"/>
          </a:fillRef>
          <a:effectRef idx="0">
            <a:schemeClr val="accent6"/>
          </a:effectRef>
          <a:fontRef idx="minor">
            <a:schemeClr val="lt1"/>
          </a:fontRef>
        </p:style>
        <p:txBody>
          <a:bodyPr wrap="square" rtlCol="0" anchor="ctr">
            <a:spAutoFit/>
          </a:bodyPr>
          <a:lstStyle/>
          <a:p>
            <a:pPr defTabSz="914864">
              <a:defRPr/>
            </a:pPr>
            <a:r>
              <a:rPr lang="en-GB" sz="1800" b="1" dirty="0">
                <a:solidFill>
                  <a:schemeClr val="tx1"/>
                </a:solidFill>
                <a:latin typeface="Arial" panose="020B0604020202020204"/>
              </a:rPr>
              <a:t>ERG</a:t>
            </a:r>
            <a:r>
              <a:rPr lang="en-GB" sz="1800" dirty="0">
                <a:solidFill>
                  <a:schemeClr val="tx1"/>
                </a:solidFill>
                <a:latin typeface="Arial" panose="020B0604020202020204"/>
              </a:rPr>
              <a:t>: ERG unable to implement its own preferred approach; placebo effect included in fenfluramine effect so difficult to remove; likely impacts other assumptions like stopping rule</a:t>
            </a:r>
          </a:p>
        </p:txBody>
      </p:sp>
      <p:sp>
        <p:nvSpPr>
          <p:cNvPr id="59" name="Title 1">
            <a:extLst>
              <a:ext uri="{FF2B5EF4-FFF2-40B4-BE49-F238E27FC236}">
                <a16:creationId xmlns:a16="http://schemas.microsoft.com/office/drawing/2014/main" id="{93423F44-716F-4691-A73E-FECF87E3A207}"/>
              </a:ext>
            </a:extLst>
          </p:cNvPr>
          <p:cNvSpPr txBox="1">
            <a:spLocks/>
          </p:cNvSpPr>
          <p:nvPr/>
        </p:nvSpPr>
        <p:spPr>
          <a:xfrm>
            <a:off x="198438" y="117956"/>
            <a:ext cx="10240962" cy="535779"/>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pPr defTabSz="942975">
              <a:lnSpc>
                <a:spcPct val="100000"/>
              </a:lnSpc>
            </a:pPr>
            <a:r>
              <a:rPr lang="en-GB" sz="3200" b="0" dirty="0"/>
              <a:t>Removing ‘placebo effect’ for people who stop treatment</a:t>
            </a:r>
            <a:br>
              <a:rPr lang="en-GB" sz="3200" b="0" dirty="0"/>
            </a:br>
            <a:r>
              <a:rPr lang="en-GB" sz="2400" b="0" i="1" dirty="0"/>
              <a:t>ERG prefer patients who stop treatment revert to placebo ‘on-treatment’</a:t>
            </a:r>
            <a:endParaRPr lang="en-GB" sz="2400" b="0" i="1" dirty="0">
              <a:solidFill>
                <a:srgbClr val="FF0000"/>
              </a:solidFill>
            </a:endParaRPr>
          </a:p>
        </p:txBody>
      </p:sp>
      <p:sp>
        <p:nvSpPr>
          <p:cNvPr id="48" name="Content Placeholder 3">
            <a:extLst>
              <a:ext uri="{FF2B5EF4-FFF2-40B4-BE49-F238E27FC236}">
                <a16:creationId xmlns:a16="http://schemas.microsoft.com/office/drawing/2014/main" id="{AEADEBE3-0D47-46FC-9441-2741D9E4DBD8}"/>
              </a:ext>
            </a:extLst>
          </p:cNvPr>
          <p:cNvSpPr>
            <a:spLocks noGrp="1"/>
          </p:cNvSpPr>
          <p:nvPr>
            <p:ph sz="quarter" idx="10"/>
          </p:nvPr>
        </p:nvSpPr>
        <p:spPr>
          <a:xfrm>
            <a:off x="198438" y="1021029"/>
            <a:ext cx="10090227" cy="3520991"/>
          </a:xfrm>
          <a:ln w="38100">
            <a:solidFill>
              <a:srgbClr val="A2BDC1"/>
            </a:solidFill>
          </a:ln>
        </p:spPr>
        <p:txBody>
          <a:bodyPr lIns="36000" tIns="36000" rIns="36000" bIns="36000"/>
          <a:lstStyle/>
          <a:p>
            <a:pPr marL="4763" indent="0">
              <a:spcBef>
                <a:spcPts val="0"/>
              </a:spcBef>
              <a:buNone/>
            </a:pPr>
            <a:r>
              <a:rPr lang="en-GB" sz="1800" b="1" dirty="0"/>
              <a:t>Company:</a:t>
            </a:r>
          </a:p>
          <a:p>
            <a:pPr lvl="0">
              <a:spcBef>
                <a:spcPts val="300"/>
              </a:spcBef>
            </a:pPr>
            <a:r>
              <a:rPr lang="en-GB" sz="1800" dirty="0">
                <a:latin typeface="Arial" panose="020B0604020202020204"/>
                <a:cs typeface="+mn-cs"/>
              </a:rPr>
              <a:t>Returning patients who stop treatment to placebo ‘on treatment’ effect appropriate only if: </a:t>
            </a:r>
          </a:p>
          <a:p>
            <a:pPr lvl="1">
              <a:spcBef>
                <a:spcPts val="300"/>
              </a:spcBef>
            </a:pPr>
            <a:r>
              <a:rPr lang="en-GB" sz="1800" dirty="0">
                <a:latin typeface="Arial" panose="020B0604020202020204"/>
                <a:cs typeface="+mn-cs"/>
              </a:rPr>
              <a:t>there is substantial placebo effect or</a:t>
            </a:r>
          </a:p>
          <a:p>
            <a:pPr lvl="1">
              <a:spcBef>
                <a:spcPts val="300"/>
              </a:spcBef>
            </a:pPr>
            <a:r>
              <a:rPr lang="en-GB" sz="1800" dirty="0">
                <a:latin typeface="Arial" panose="020B0604020202020204"/>
                <a:cs typeface="+mn-cs"/>
              </a:rPr>
              <a:t>difference between intervention and placebo reflects regression to the mean.</a:t>
            </a:r>
          </a:p>
          <a:p>
            <a:pPr lvl="0">
              <a:spcBef>
                <a:spcPts val="300"/>
              </a:spcBef>
            </a:pPr>
            <a:r>
              <a:rPr lang="en-GB" sz="1800" dirty="0">
                <a:latin typeface="Arial" panose="020B0604020202020204"/>
                <a:cs typeface="+mn-cs"/>
              </a:rPr>
              <a:t>No evidence fenfluramine effect reflects placebo effect.</a:t>
            </a:r>
          </a:p>
          <a:p>
            <a:pPr lvl="0">
              <a:spcBef>
                <a:spcPts val="300"/>
              </a:spcBef>
            </a:pPr>
            <a:r>
              <a:rPr lang="en-GB" sz="1800" dirty="0">
                <a:latin typeface="Arial" panose="020B0604020202020204"/>
                <a:cs typeface="+mn-cs"/>
              </a:rPr>
              <a:t>Low placebo response in people randomised to placebo in fenfluramine trials.</a:t>
            </a:r>
          </a:p>
          <a:p>
            <a:pPr lvl="0">
              <a:spcBef>
                <a:spcPts val="300"/>
              </a:spcBef>
            </a:pPr>
            <a:r>
              <a:rPr lang="en-GB" sz="1800" dirty="0">
                <a:latin typeface="Arial" panose="020B0604020202020204"/>
                <a:cs typeface="+mn-cs"/>
              </a:rPr>
              <a:t>Fenfluramine effects sustained for up to 3 years – if placebo effect it would wane.</a:t>
            </a:r>
          </a:p>
          <a:p>
            <a:pPr lvl="0">
              <a:spcBef>
                <a:spcPts val="300"/>
              </a:spcBef>
            </a:pPr>
            <a:r>
              <a:rPr lang="en-GB" sz="1800" dirty="0">
                <a:latin typeface="Arial" panose="020B0604020202020204"/>
                <a:cs typeface="+mn-cs"/>
              </a:rPr>
              <a:t>Reverting to seizure frequency to placebo “on treatment” elevates long-term effectiveness of discontinued treatment.</a:t>
            </a:r>
          </a:p>
          <a:p>
            <a:pPr lvl="0">
              <a:spcBef>
                <a:spcPts val="300"/>
              </a:spcBef>
            </a:pPr>
            <a:r>
              <a:rPr lang="en-GB" sz="1800" dirty="0">
                <a:latin typeface="Arial" panose="020B0604020202020204"/>
                <a:cs typeface="+mn-cs"/>
              </a:rPr>
              <a:t>Returning patients to placebo not baseline assumes all placebo effect is regression to the mean</a:t>
            </a:r>
          </a:p>
          <a:p>
            <a:pPr lvl="0">
              <a:spcBef>
                <a:spcPts val="300"/>
              </a:spcBef>
            </a:pPr>
            <a:r>
              <a:rPr lang="en-GB" sz="1800" dirty="0">
                <a:latin typeface="Arial" panose="020B0604020202020204"/>
                <a:cs typeface="+mn-cs"/>
              </a:rPr>
              <a:t>Company did a scenario ‘removing’ placebo effect entirely – ERG could not replicate.</a:t>
            </a:r>
          </a:p>
          <a:p>
            <a:pPr marL="4763" lvl="0" indent="0">
              <a:spcBef>
                <a:spcPts val="300"/>
              </a:spcBef>
              <a:buNone/>
            </a:pPr>
            <a:endParaRPr lang="en-GB" sz="1200" dirty="0">
              <a:solidFill>
                <a:srgbClr val="FF0000"/>
              </a:solidFill>
            </a:endParaRPr>
          </a:p>
        </p:txBody>
      </p:sp>
      <p:sp>
        <p:nvSpPr>
          <p:cNvPr id="5" name="Content Placeholder 3">
            <a:extLst>
              <a:ext uri="{FF2B5EF4-FFF2-40B4-BE49-F238E27FC236}">
                <a16:creationId xmlns:a16="http://schemas.microsoft.com/office/drawing/2014/main" id="{F91D69A5-F3C7-FB48-8BF8-9CB6FC4527C0}"/>
              </a:ext>
            </a:extLst>
          </p:cNvPr>
          <p:cNvSpPr txBox="1">
            <a:spLocks/>
          </p:cNvSpPr>
          <p:nvPr/>
        </p:nvSpPr>
        <p:spPr>
          <a:xfrm>
            <a:off x="198437" y="5471641"/>
            <a:ext cx="10090226" cy="1281126"/>
          </a:xfrm>
          <a:prstGeom prst="rect">
            <a:avLst/>
          </a:prstGeom>
          <a:ln w="38100">
            <a:solidFill>
              <a:srgbClr val="A2BDC1"/>
            </a:solid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spcBef>
                <a:spcPts val="0"/>
              </a:spcBef>
              <a:buFont typeface="Arial" panose="020B0604020202020204" pitchFamily="34" charset="0"/>
              <a:buNone/>
            </a:pPr>
            <a:r>
              <a:rPr lang="en-GB" sz="2000" b="1" dirty="0"/>
              <a:t>Clinical experts</a:t>
            </a:r>
            <a:endParaRPr lang="en-GB" sz="2000" b="1" strike="sngStrike" dirty="0">
              <a:solidFill>
                <a:srgbClr val="FF0000"/>
              </a:solidFill>
            </a:endParaRPr>
          </a:p>
          <a:p>
            <a:pPr>
              <a:spcBef>
                <a:spcPts val="0"/>
              </a:spcBef>
            </a:pPr>
            <a:r>
              <a:rPr lang="en-GB" sz="1800" b="1" dirty="0"/>
              <a:t>Expert 1</a:t>
            </a:r>
            <a:r>
              <a:rPr lang="en-GB" sz="1800" dirty="0"/>
              <a:t>: Agree with ERG</a:t>
            </a:r>
          </a:p>
          <a:p>
            <a:pPr>
              <a:spcBef>
                <a:spcPts val="0"/>
              </a:spcBef>
            </a:pPr>
            <a:r>
              <a:rPr lang="en-GB" sz="1800" b="1" dirty="0"/>
              <a:t>Expert 2</a:t>
            </a:r>
            <a:r>
              <a:rPr lang="en-GB" sz="1800" dirty="0"/>
              <a:t>: Placebo effect may be seen when introducing new treatment; stop usually because of no improvement or adverse events. Could expect </a:t>
            </a:r>
            <a:r>
              <a:rPr lang="en-GB" sz="1800" dirty="0">
                <a:effectLst/>
                <a:latin typeface="Arial" panose="020B0604020202020204" pitchFamily="34" charset="0"/>
                <a:ea typeface="Times New Roman" panose="02020603050405020304" pitchFamily="18" charset="0"/>
              </a:rPr>
              <a:t>to return to baseline seizures rate.</a:t>
            </a:r>
            <a:endParaRPr lang="en-GB" sz="1800" strike="sngStrike" dirty="0"/>
          </a:p>
        </p:txBody>
      </p:sp>
      <p:sp>
        <p:nvSpPr>
          <p:cNvPr id="6" name="Content Placeholder 3">
            <a:extLst>
              <a:ext uri="{FF2B5EF4-FFF2-40B4-BE49-F238E27FC236}">
                <a16:creationId xmlns:a16="http://schemas.microsoft.com/office/drawing/2014/main" id="{91C03651-BD13-604E-B2A2-B2422DF7D433}"/>
              </a:ext>
            </a:extLst>
          </p:cNvPr>
          <p:cNvSpPr txBox="1">
            <a:spLocks/>
          </p:cNvSpPr>
          <p:nvPr/>
        </p:nvSpPr>
        <p:spPr>
          <a:xfrm>
            <a:off x="141600" y="6785130"/>
            <a:ext cx="10354637" cy="535779"/>
          </a:xfrm>
          <a:prstGeom prst="rect">
            <a:avLst/>
          </a:prstGeom>
          <a:solidFill>
            <a:schemeClr val="accent2">
              <a:lumMod val="20000"/>
              <a:lumOff val="80000"/>
            </a:schemeClr>
          </a:solidFill>
          <a:ln w="28575">
            <a:solidFill>
              <a:schemeClr val="accent1"/>
            </a:solidFill>
          </a:ln>
        </p:spPr>
        <p:txBody>
          <a:bodyPr vert="horz" lIns="72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buNone/>
            </a:pPr>
            <a:r>
              <a:rPr lang="en-GB" sz="2000" i="1" dirty="0"/>
              <a:t>⦿  What is best way to model seizure frequency in people who stop, don’t stop treatment?</a:t>
            </a:r>
          </a:p>
          <a:p>
            <a:pPr marL="4763" indent="0">
              <a:buNone/>
            </a:pPr>
            <a:endParaRPr lang="en-GB" sz="2000" i="1" dirty="0"/>
          </a:p>
        </p:txBody>
      </p:sp>
      <p:sp>
        <p:nvSpPr>
          <p:cNvPr id="7" name="TextBox 6">
            <a:extLst>
              <a:ext uri="{FF2B5EF4-FFF2-40B4-BE49-F238E27FC236}">
                <a16:creationId xmlns:a16="http://schemas.microsoft.com/office/drawing/2014/main" id="{02174D18-56D1-4BD5-86FE-35D17F07C542}"/>
              </a:ext>
            </a:extLst>
          </p:cNvPr>
          <p:cNvSpPr txBox="1"/>
          <p:nvPr/>
        </p:nvSpPr>
        <p:spPr>
          <a:xfrm>
            <a:off x="6543432" y="7257712"/>
            <a:ext cx="3890354" cy="338554"/>
          </a:xfrm>
          <a:prstGeom prst="rect">
            <a:avLst/>
          </a:prstGeom>
          <a:noFill/>
        </p:spPr>
        <p:txBody>
          <a:bodyPr wrap="square">
            <a:spAutoFit/>
          </a:bodyPr>
          <a:lstStyle/>
          <a:p>
            <a:r>
              <a:rPr lang="en-GB" sz="1600" b="1" i="1" dirty="0">
                <a:effectLst/>
                <a:latin typeface="Calibri" panose="020F0502020204030204" pitchFamily="34" charset="0"/>
                <a:ea typeface="Calibri" panose="020F0502020204030204" pitchFamily="34" charset="0"/>
              </a:rPr>
              <a:t>Slide amended/corrected after the meeting</a:t>
            </a:r>
            <a:endParaRPr lang="en-GB" sz="1600" b="1" i="1" dirty="0"/>
          </a:p>
        </p:txBody>
      </p:sp>
    </p:spTree>
    <p:extLst>
      <p:ext uri="{BB962C8B-B14F-4D97-AF65-F5344CB8AC3E}">
        <p14:creationId xmlns:p14="http://schemas.microsoft.com/office/powerpoint/2010/main" val="1745467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4D459A33-AA9A-4ED1-978F-0FB1524AF967}"/>
              </a:ext>
            </a:extLst>
          </p:cNvPr>
          <p:cNvSpPr>
            <a:spLocks noGrp="1"/>
          </p:cNvSpPr>
          <p:nvPr>
            <p:ph type="title"/>
          </p:nvPr>
        </p:nvSpPr>
        <p:spPr>
          <a:xfrm>
            <a:off x="404261" y="270145"/>
            <a:ext cx="9773519" cy="765501"/>
          </a:xfrm>
        </p:spPr>
        <p:txBody>
          <a:bodyPr/>
          <a:lstStyle/>
          <a:p>
            <a:pPr defTabSz="942975">
              <a:lnSpc>
                <a:spcPct val="100000"/>
              </a:lnSpc>
            </a:pPr>
            <a:r>
              <a:rPr lang="en-GB" sz="3200" dirty="0">
                <a:solidFill>
                  <a:schemeClr val="accent1"/>
                </a:solidFill>
              </a:rPr>
              <a:t>Key issue: </a:t>
            </a:r>
            <a:r>
              <a:rPr lang="en-GB" sz="2800" b="0" dirty="0"/>
              <a:t>Convulsive seizure frequency and </a:t>
            </a:r>
            <a:r>
              <a:rPr lang="en-GB" sz="2800" b="0" i="1" dirty="0"/>
              <a:t>seizure days</a:t>
            </a:r>
            <a:r>
              <a:rPr lang="en-GB" sz="3200" b="0" dirty="0"/>
              <a:t>: </a:t>
            </a:r>
            <a:r>
              <a:rPr lang="en-GB" sz="2400" b="0" i="1" dirty="0"/>
              <a:t>ERG and company disagree on estimation methods</a:t>
            </a:r>
            <a:br>
              <a:rPr lang="en-GB" sz="3200" b="0" dirty="0"/>
            </a:br>
            <a:br>
              <a:rPr lang="en-GB" b="0" dirty="0"/>
            </a:br>
            <a:endParaRPr lang="en-GB" sz="2000" b="0" dirty="0"/>
          </a:p>
        </p:txBody>
      </p:sp>
      <p:sp>
        <p:nvSpPr>
          <p:cNvPr id="3" name="Slide Number Placeholder 2"/>
          <p:cNvSpPr>
            <a:spLocks noGrp="1"/>
          </p:cNvSpPr>
          <p:nvPr>
            <p:ph type="sldNum" sz="quarter" idx="12"/>
          </p:nvPr>
        </p:nvSpPr>
        <p:spPr/>
        <p:txBody>
          <a:bodyPr/>
          <a:lstStyle/>
          <a:p>
            <a:fld id="{DDBE135E-2566-4748-853C-8A3B78F0FB00}" type="slidenum">
              <a:rPr lang="en-GB" smtClean="0"/>
              <a:t>34</a:t>
            </a:fld>
            <a:endParaRPr lang="en-GB" dirty="0"/>
          </a:p>
        </p:txBody>
      </p:sp>
      <p:sp>
        <p:nvSpPr>
          <p:cNvPr id="5" name="Content Placeholder 3"/>
          <p:cNvSpPr txBox="1">
            <a:spLocks/>
          </p:cNvSpPr>
          <p:nvPr/>
        </p:nvSpPr>
        <p:spPr>
          <a:xfrm>
            <a:off x="196872" y="1145835"/>
            <a:ext cx="6585482" cy="1655562"/>
          </a:xfrm>
          <a:prstGeom prst="rect">
            <a:avLst/>
          </a:prstGeom>
          <a:ln w="28575">
            <a:no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a:spcBef>
                <a:spcPts val="0"/>
              </a:spcBef>
            </a:pPr>
            <a:r>
              <a:rPr lang="en-GB" sz="1800" dirty="0"/>
              <a:t>Data on reduction in seizure days for cannabidiol with clobazam not available</a:t>
            </a:r>
          </a:p>
          <a:p>
            <a:pPr>
              <a:spcBef>
                <a:spcPts val="0"/>
              </a:spcBef>
            </a:pPr>
            <a:r>
              <a:rPr lang="en-GB" sz="1800" dirty="0"/>
              <a:t>Company assumed % reduction in convulsive seizure frequency is 1:1 with</a:t>
            </a:r>
            <a:r>
              <a:rPr lang="en-GB" sz="1800" dirty="0">
                <a:solidFill>
                  <a:srgbClr val="FF0000"/>
                </a:solidFill>
              </a:rPr>
              <a:t> </a:t>
            </a:r>
            <a:r>
              <a:rPr lang="en-GB" sz="1800" dirty="0"/>
              <a:t>reduction in seizure days for both arms in the model; </a:t>
            </a:r>
          </a:p>
          <a:p>
            <a:pPr>
              <a:spcBef>
                <a:spcPts val="0"/>
              </a:spcBef>
            </a:pPr>
            <a:r>
              <a:rPr lang="en-GB" sz="1800" dirty="0"/>
              <a:t>Convulsive </a:t>
            </a:r>
            <a:r>
              <a:rPr lang="en-GB" sz="1800" i="1" dirty="0"/>
              <a:t>seizure-free</a:t>
            </a:r>
            <a:r>
              <a:rPr lang="en-GB" sz="1800" dirty="0"/>
              <a:t> days then calculated as inverse of seizure</a:t>
            </a:r>
            <a:r>
              <a:rPr lang="en-GB" sz="1800" strike="sngStrike" dirty="0"/>
              <a:t> </a:t>
            </a:r>
            <a:r>
              <a:rPr lang="en-GB" sz="1800" dirty="0"/>
              <a:t>days subtracted by 28 days per cycle)</a:t>
            </a:r>
          </a:p>
          <a:p>
            <a:pPr>
              <a:spcBef>
                <a:spcPts val="0"/>
              </a:spcBef>
            </a:pPr>
            <a:r>
              <a:rPr lang="en-GB" sz="1800" dirty="0"/>
              <a:t>Says ‘new data’ support this 1:1 relationship </a:t>
            </a:r>
          </a:p>
          <a:p>
            <a:pPr marL="4763" indent="0">
              <a:spcBef>
                <a:spcPts val="0"/>
              </a:spcBef>
              <a:buNone/>
            </a:pPr>
            <a:endParaRPr lang="en-GB" sz="2000" b="1" dirty="0"/>
          </a:p>
        </p:txBody>
      </p:sp>
      <p:sp>
        <p:nvSpPr>
          <p:cNvPr id="7" name="Rectangle 6">
            <a:extLst>
              <a:ext uri="{FF2B5EF4-FFF2-40B4-BE49-F238E27FC236}">
                <a16:creationId xmlns:a16="http://schemas.microsoft.com/office/drawing/2014/main" id="{90546BD1-DA5D-4C4D-B51C-281E3A15B850}"/>
              </a:ext>
            </a:extLst>
          </p:cNvPr>
          <p:cNvSpPr/>
          <p:nvPr/>
        </p:nvSpPr>
        <p:spPr>
          <a:xfrm>
            <a:off x="8626999" y="1358221"/>
            <a:ext cx="1674402" cy="765501"/>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schemeClr val="accent1"/>
                </a:solidFill>
              </a:rPr>
              <a:t>% change in convulsive seizure days</a:t>
            </a:r>
            <a:endParaRPr lang="en-GB" sz="1600" b="1" i="1" dirty="0">
              <a:solidFill>
                <a:srgbClr val="FF0000"/>
              </a:solidFill>
            </a:endParaRPr>
          </a:p>
        </p:txBody>
      </p:sp>
      <p:sp>
        <p:nvSpPr>
          <p:cNvPr id="11" name="Rectangle 10">
            <a:extLst>
              <a:ext uri="{FF2B5EF4-FFF2-40B4-BE49-F238E27FC236}">
                <a16:creationId xmlns:a16="http://schemas.microsoft.com/office/drawing/2014/main" id="{C2AAF9E0-B869-40EE-856A-F13678751858}"/>
              </a:ext>
            </a:extLst>
          </p:cNvPr>
          <p:cNvSpPr/>
          <p:nvPr/>
        </p:nvSpPr>
        <p:spPr>
          <a:xfrm>
            <a:off x="6779907" y="1349655"/>
            <a:ext cx="1542718" cy="1161363"/>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schemeClr val="accent1"/>
                </a:solidFill>
              </a:rPr>
              <a:t>% change in convulsive seizure frequency</a:t>
            </a:r>
          </a:p>
        </p:txBody>
      </p:sp>
      <p:sp>
        <p:nvSpPr>
          <p:cNvPr id="9" name="Speech Bubble: Rectangle with Corners Rounded 8">
            <a:extLst>
              <a:ext uri="{FF2B5EF4-FFF2-40B4-BE49-F238E27FC236}">
                <a16:creationId xmlns:a16="http://schemas.microsoft.com/office/drawing/2014/main" id="{811EA6CA-CE43-432E-8688-1AC673D98FAB}"/>
              </a:ext>
            </a:extLst>
          </p:cNvPr>
          <p:cNvSpPr/>
          <p:nvPr/>
        </p:nvSpPr>
        <p:spPr>
          <a:xfrm flipH="1">
            <a:off x="8031260" y="3276035"/>
            <a:ext cx="2636030" cy="4175626"/>
          </a:xfrm>
          <a:prstGeom prst="wedgeRoundRectCallout">
            <a:avLst>
              <a:gd name="adj1" fmla="val 23212"/>
              <a:gd name="adj2" fmla="val -49990"/>
              <a:gd name="adj3" fmla="val 16667"/>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accent1"/>
                </a:solidFill>
              </a:rPr>
              <a:t>ERG</a:t>
            </a:r>
            <a:r>
              <a:rPr lang="en-GB" sz="1600" dirty="0">
                <a:solidFill>
                  <a:schemeClr val="accent1"/>
                </a:solidFill>
              </a:rPr>
              <a:t>: accept relationship between convulsive seizure frequency and seizure days but unlikely same % reduction. ERG base case estimate uses trial results on convulsive seizure frequency and convulsive </a:t>
            </a:r>
            <a:r>
              <a:rPr lang="en-GB" sz="1600" i="1" dirty="0">
                <a:solidFill>
                  <a:schemeClr val="accent1"/>
                </a:solidFill>
              </a:rPr>
              <a:t>seizure-free days</a:t>
            </a:r>
            <a:r>
              <a:rPr lang="en-GB" sz="1600" dirty="0">
                <a:solidFill>
                  <a:schemeClr val="accent1"/>
                </a:solidFill>
              </a:rPr>
              <a:t>.</a:t>
            </a:r>
            <a:br>
              <a:rPr lang="en-GB" sz="1600" dirty="0">
                <a:solidFill>
                  <a:schemeClr val="accent1"/>
                </a:solidFill>
              </a:rPr>
            </a:br>
            <a:endParaRPr lang="en-GB" sz="1600" dirty="0">
              <a:solidFill>
                <a:schemeClr val="accent1"/>
              </a:solidFill>
            </a:endParaRPr>
          </a:p>
          <a:p>
            <a:pPr algn="ctr"/>
            <a:endParaRPr lang="en-GB" sz="1600" dirty="0">
              <a:solidFill>
                <a:schemeClr val="accent1"/>
              </a:solidFill>
            </a:endParaRPr>
          </a:p>
          <a:p>
            <a:pPr algn="ctr"/>
            <a:endParaRPr lang="en-GB" sz="1600" dirty="0">
              <a:solidFill>
                <a:schemeClr val="accent1"/>
              </a:solidFill>
            </a:endParaRPr>
          </a:p>
          <a:p>
            <a:pPr algn="ctr"/>
            <a:endParaRPr lang="en-GB" sz="1600" dirty="0">
              <a:solidFill>
                <a:schemeClr val="accent1"/>
              </a:solidFill>
            </a:endParaRPr>
          </a:p>
          <a:p>
            <a:pPr algn="ctr"/>
            <a:endParaRPr lang="en-GB" sz="1600" dirty="0">
              <a:solidFill>
                <a:schemeClr val="accent1"/>
              </a:solidFill>
            </a:endParaRPr>
          </a:p>
          <a:p>
            <a:pPr algn="ctr"/>
            <a:r>
              <a:rPr lang="en-GB" sz="1600" dirty="0">
                <a:solidFill>
                  <a:schemeClr val="accent1"/>
                </a:solidFill>
              </a:rPr>
              <a:t>  </a:t>
            </a:r>
          </a:p>
        </p:txBody>
      </p:sp>
      <p:sp>
        <p:nvSpPr>
          <p:cNvPr id="12" name="TextBox 11">
            <a:extLst>
              <a:ext uri="{FF2B5EF4-FFF2-40B4-BE49-F238E27FC236}">
                <a16:creationId xmlns:a16="http://schemas.microsoft.com/office/drawing/2014/main" id="{2EE365D1-BB46-441F-90B3-3EA9AE6F6207}"/>
              </a:ext>
            </a:extLst>
          </p:cNvPr>
          <p:cNvSpPr txBox="1"/>
          <p:nvPr/>
        </p:nvSpPr>
        <p:spPr>
          <a:xfrm>
            <a:off x="8281677" y="1508954"/>
            <a:ext cx="703689" cy="461665"/>
          </a:xfrm>
          <a:prstGeom prst="rect">
            <a:avLst/>
          </a:prstGeom>
          <a:noFill/>
        </p:spPr>
        <p:txBody>
          <a:bodyPr wrap="square">
            <a:spAutoFit/>
          </a:bodyPr>
          <a:lstStyle/>
          <a:p>
            <a:r>
              <a:rPr lang="en-GB" sz="2400" b="1" dirty="0"/>
              <a:t>=</a:t>
            </a:r>
            <a:endParaRPr lang="en-GB" b="1" dirty="0"/>
          </a:p>
        </p:txBody>
      </p:sp>
      <p:sp>
        <p:nvSpPr>
          <p:cNvPr id="13" name="Content Placeholder 3">
            <a:extLst>
              <a:ext uri="{FF2B5EF4-FFF2-40B4-BE49-F238E27FC236}">
                <a16:creationId xmlns:a16="http://schemas.microsoft.com/office/drawing/2014/main" id="{5FB7D5A5-64AC-4672-B689-DCFCD29439B8}"/>
              </a:ext>
            </a:extLst>
          </p:cNvPr>
          <p:cNvSpPr txBox="1">
            <a:spLocks/>
          </p:cNvSpPr>
          <p:nvPr/>
        </p:nvSpPr>
        <p:spPr>
          <a:xfrm>
            <a:off x="216296" y="3431339"/>
            <a:ext cx="7764074" cy="4028240"/>
          </a:xfrm>
          <a:prstGeom prst="rect">
            <a:avLst/>
          </a:prstGeom>
          <a:ln w="28575">
            <a:solidFill>
              <a:schemeClr val="bg2"/>
            </a:solid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spcBef>
                <a:spcPts val="600"/>
              </a:spcBef>
              <a:buNone/>
            </a:pPr>
            <a:r>
              <a:rPr lang="en-GB" sz="2000" b="1" dirty="0"/>
              <a:t>ERG</a:t>
            </a:r>
            <a:r>
              <a:rPr lang="en-GB" sz="2000" dirty="0"/>
              <a:t>: </a:t>
            </a:r>
          </a:p>
          <a:p>
            <a:pPr>
              <a:spcBef>
                <a:spcPts val="600"/>
              </a:spcBef>
            </a:pPr>
            <a:r>
              <a:rPr lang="en-GB" sz="1800" dirty="0"/>
              <a:t>Results overly optimistic and inconsistent with data: </a:t>
            </a:r>
          </a:p>
          <a:p>
            <a:pPr lvl="1">
              <a:spcBef>
                <a:spcPts val="600"/>
              </a:spcBef>
            </a:pPr>
            <a:r>
              <a:rPr lang="en-GB" sz="1800" dirty="0"/>
              <a:t>Showing larger reduction in convulsive seizure days in fenfluramine than cannabidiol, but summary of product characteristics for cannabidiol suggests a </a:t>
            </a:r>
            <a:r>
              <a:rPr lang="en-GB" sz="1800" b="1" dirty="0"/>
              <a:t>greater increase </a:t>
            </a:r>
            <a:r>
              <a:rPr lang="en-GB" sz="1800" dirty="0"/>
              <a:t>in </a:t>
            </a:r>
            <a:r>
              <a:rPr lang="en-GB" sz="1800" i="1" dirty="0"/>
              <a:t>seizure-free</a:t>
            </a:r>
            <a:r>
              <a:rPr lang="en-GB" sz="1800" dirty="0"/>
              <a:t> days for 10mg cannabidiol (2.7 days) than for fenfluramine with </a:t>
            </a:r>
            <a:r>
              <a:rPr lang="en-GB" sz="1800" dirty="0" err="1"/>
              <a:t>stiripentol</a:t>
            </a:r>
            <a:r>
              <a:rPr lang="en-GB" sz="1800" dirty="0"/>
              <a:t> (2 days)</a:t>
            </a:r>
          </a:p>
          <a:p>
            <a:pPr lvl="1">
              <a:spcBef>
                <a:spcPts val="600"/>
              </a:spcBef>
            </a:pPr>
            <a:r>
              <a:rPr lang="en-GB" sz="1800" dirty="0"/>
              <a:t>estimated reduction in convulsive seizure days for fenfluramine inconsistent with trial data</a:t>
            </a:r>
          </a:p>
          <a:p>
            <a:pPr>
              <a:spcBef>
                <a:spcPts val="600"/>
              </a:spcBef>
            </a:pPr>
            <a:r>
              <a:rPr lang="en-GB" sz="1800" dirty="0"/>
              <a:t>Company assume convulsive seizure frequency halved and convulsive </a:t>
            </a:r>
            <a:r>
              <a:rPr lang="en-GB" sz="1800" i="1" dirty="0"/>
              <a:t>seizure-free</a:t>
            </a:r>
            <a:r>
              <a:rPr lang="en-GB" sz="1800" dirty="0"/>
              <a:t> days doubled for adults. </a:t>
            </a:r>
            <a:r>
              <a:rPr lang="en-GB" sz="1800" b="1" dirty="0"/>
              <a:t>ERG</a:t>
            </a:r>
            <a:r>
              <a:rPr lang="en-GB" sz="1800" dirty="0"/>
              <a:t>: not based on evidence.</a:t>
            </a:r>
          </a:p>
          <a:p>
            <a:pPr>
              <a:spcBef>
                <a:spcPts val="600"/>
              </a:spcBef>
            </a:pPr>
            <a:r>
              <a:rPr lang="en-GB" sz="1800" dirty="0"/>
              <a:t>Unsure how company’s new evidence relates to evidence in original submission. </a:t>
            </a:r>
          </a:p>
          <a:p>
            <a:pPr>
              <a:spcBef>
                <a:spcPts val="0"/>
              </a:spcBef>
            </a:pPr>
            <a:endParaRPr lang="en-GB" sz="1600" dirty="0"/>
          </a:p>
        </p:txBody>
      </p:sp>
      <p:sp>
        <p:nvSpPr>
          <p:cNvPr id="15" name="Rectangle 14">
            <a:extLst>
              <a:ext uri="{FF2B5EF4-FFF2-40B4-BE49-F238E27FC236}">
                <a16:creationId xmlns:a16="http://schemas.microsoft.com/office/drawing/2014/main" id="{1EA5515A-9F71-4E8B-B9A0-1C1698485462}"/>
              </a:ext>
            </a:extLst>
          </p:cNvPr>
          <p:cNvSpPr/>
          <p:nvPr/>
        </p:nvSpPr>
        <p:spPr>
          <a:xfrm rot="10800000" flipV="1">
            <a:off x="8419859" y="2155655"/>
            <a:ext cx="2088682" cy="990517"/>
          </a:xfrm>
          <a:prstGeom prst="rect">
            <a:avLst/>
          </a:prstGeom>
          <a:noFill/>
          <a:ln w="3175">
            <a:noFill/>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i="1" dirty="0">
                <a:solidFill>
                  <a:schemeClr val="accent1"/>
                </a:solidFill>
              </a:rPr>
              <a:t>Seizure-free days</a:t>
            </a:r>
            <a:r>
              <a:rPr lang="en-GB" sz="1600" b="1" dirty="0">
                <a:solidFill>
                  <a:schemeClr val="accent1"/>
                </a:solidFill>
              </a:rPr>
              <a:t> then calculated as inverse of seizure days</a:t>
            </a:r>
          </a:p>
        </p:txBody>
      </p:sp>
      <p:sp>
        <p:nvSpPr>
          <p:cNvPr id="16" name="TextBox 15">
            <a:extLst>
              <a:ext uri="{FF2B5EF4-FFF2-40B4-BE49-F238E27FC236}">
                <a16:creationId xmlns:a16="http://schemas.microsoft.com/office/drawing/2014/main" id="{51A38E12-1760-4CF5-9AF0-5A12588EF8E8}"/>
              </a:ext>
            </a:extLst>
          </p:cNvPr>
          <p:cNvSpPr txBox="1"/>
          <p:nvPr/>
        </p:nvSpPr>
        <p:spPr>
          <a:xfrm>
            <a:off x="6867017" y="2558278"/>
            <a:ext cx="1796407" cy="461665"/>
          </a:xfrm>
          <a:prstGeom prst="rect">
            <a:avLst/>
          </a:prstGeom>
          <a:noFill/>
        </p:spPr>
        <p:txBody>
          <a:bodyPr wrap="square">
            <a:spAutoFit/>
          </a:bodyPr>
          <a:lstStyle/>
          <a:p>
            <a:r>
              <a:rPr lang="en-GB" sz="2000" b="1" dirty="0">
                <a:solidFill>
                  <a:schemeClr val="accent1"/>
                </a:solidFill>
              </a:rPr>
              <a:t>Company</a:t>
            </a:r>
            <a:r>
              <a:rPr lang="en-GB" sz="2400" b="1" dirty="0">
                <a:solidFill>
                  <a:schemeClr val="accent1"/>
                </a:solidFill>
              </a:rPr>
              <a:t> </a:t>
            </a:r>
            <a:endParaRPr lang="en-GB" dirty="0"/>
          </a:p>
        </p:txBody>
      </p:sp>
      <p:sp>
        <p:nvSpPr>
          <p:cNvPr id="17" name="Rectangle 16">
            <a:extLst>
              <a:ext uri="{FF2B5EF4-FFF2-40B4-BE49-F238E27FC236}">
                <a16:creationId xmlns:a16="http://schemas.microsoft.com/office/drawing/2014/main" id="{C51EA4F7-2FFE-47FC-9D1D-F0BDB588F62C}"/>
              </a:ext>
            </a:extLst>
          </p:cNvPr>
          <p:cNvSpPr/>
          <p:nvPr/>
        </p:nvSpPr>
        <p:spPr>
          <a:xfrm>
            <a:off x="6703887" y="1193095"/>
            <a:ext cx="3893525" cy="1983241"/>
          </a:xfrm>
          <a:custGeom>
            <a:avLst/>
            <a:gdLst>
              <a:gd name="connsiteX0" fmla="*/ 0 w 3893525"/>
              <a:gd name="connsiteY0" fmla="*/ 0 h 1983241"/>
              <a:gd name="connsiteX1" fmla="*/ 478347 w 3893525"/>
              <a:gd name="connsiteY1" fmla="*/ 0 h 1983241"/>
              <a:gd name="connsiteX2" fmla="*/ 1073500 w 3893525"/>
              <a:gd name="connsiteY2" fmla="*/ 0 h 1983241"/>
              <a:gd name="connsiteX3" fmla="*/ 1668654 w 3893525"/>
              <a:gd name="connsiteY3" fmla="*/ 0 h 1983241"/>
              <a:gd name="connsiteX4" fmla="*/ 2185936 w 3893525"/>
              <a:gd name="connsiteY4" fmla="*/ 0 h 1983241"/>
              <a:gd name="connsiteX5" fmla="*/ 2703219 w 3893525"/>
              <a:gd name="connsiteY5" fmla="*/ 0 h 1983241"/>
              <a:gd name="connsiteX6" fmla="*/ 3337307 w 3893525"/>
              <a:gd name="connsiteY6" fmla="*/ 0 h 1983241"/>
              <a:gd name="connsiteX7" fmla="*/ 3893525 w 3893525"/>
              <a:gd name="connsiteY7" fmla="*/ 0 h 1983241"/>
              <a:gd name="connsiteX8" fmla="*/ 3893525 w 3893525"/>
              <a:gd name="connsiteY8" fmla="*/ 475978 h 1983241"/>
              <a:gd name="connsiteX9" fmla="*/ 3893525 w 3893525"/>
              <a:gd name="connsiteY9" fmla="*/ 991621 h 1983241"/>
              <a:gd name="connsiteX10" fmla="*/ 3893525 w 3893525"/>
              <a:gd name="connsiteY10" fmla="*/ 1427934 h 1983241"/>
              <a:gd name="connsiteX11" fmla="*/ 3893525 w 3893525"/>
              <a:gd name="connsiteY11" fmla="*/ 1983241 h 1983241"/>
              <a:gd name="connsiteX12" fmla="*/ 3376242 w 3893525"/>
              <a:gd name="connsiteY12" fmla="*/ 1983241 h 1983241"/>
              <a:gd name="connsiteX13" fmla="*/ 2858960 w 3893525"/>
              <a:gd name="connsiteY13" fmla="*/ 1983241 h 1983241"/>
              <a:gd name="connsiteX14" fmla="*/ 2419548 w 3893525"/>
              <a:gd name="connsiteY14" fmla="*/ 1983241 h 1983241"/>
              <a:gd name="connsiteX15" fmla="*/ 1941200 w 3893525"/>
              <a:gd name="connsiteY15" fmla="*/ 1983241 h 1983241"/>
              <a:gd name="connsiteX16" fmla="*/ 1462853 w 3893525"/>
              <a:gd name="connsiteY16" fmla="*/ 1983241 h 1983241"/>
              <a:gd name="connsiteX17" fmla="*/ 906635 w 3893525"/>
              <a:gd name="connsiteY17" fmla="*/ 1983241 h 1983241"/>
              <a:gd name="connsiteX18" fmla="*/ 0 w 3893525"/>
              <a:gd name="connsiteY18" fmla="*/ 1983241 h 1983241"/>
              <a:gd name="connsiteX19" fmla="*/ 0 w 3893525"/>
              <a:gd name="connsiteY19" fmla="*/ 1467598 h 1983241"/>
              <a:gd name="connsiteX20" fmla="*/ 0 w 3893525"/>
              <a:gd name="connsiteY20" fmla="*/ 1031285 h 1983241"/>
              <a:gd name="connsiteX21" fmla="*/ 0 w 3893525"/>
              <a:gd name="connsiteY21" fmla="*/ 535475 h 1983241"/>
              <a:gd name="connsiteX22" fmla="*/ 0 w 3893525"/>
              <a:gd name="connsiteY22" fmla="*/ 0 h 19832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893525" h="1983241" extrusionOk="0">
                <a:moveTo>
                  <a:pt x="0" y="0"/>
                </a:moveTo>
                <a:cubicBezTo>
                  <a:pt x="184106" y="-9820"/>
                  <a:pt x="303720" y="36369"/>
                  <a:pt x="478347" y="0"/>
                </a:cubicBezTo>
                <a:cubicBezTo>
                  <a:pt x="652974" y="-36369"/>
                  <a:pt x="836232" y="63286"/>
                  <a:pt x="1073500" y="0"/>
                </a:cubicBezTo>
                <a:cubicBezTo>
                  <a:pt x="1310768" y="-63286"/>
                  <a:pt x="1522784" y="38089"/>
                  <a:pt x="1668654" y="0"/>
                </a:cubicBezTo>
                <a:cubicBezTo>
                  <a:pt x="1814524" y="-38089"/>
                  <a:pt x="2063521" y="6213"/>
                  <a:pt x="2185936" y="0"/>
                </a:cubicBezTo>
                <a:cubicBezTo>
                  <a:pt x="2308351" y="-6213"/>
                  <a:pt x="2594442" y="52850"/>
                  <a:pt x="2703219" y="0"/>
                </a:cubicBezTo>
                <a:cubicBezTo>
                  <a:pt x="2811996" y="-52850"/>
                  <a:pt x="3176893" y="26982"/>
                  <a:pt x="3337307" y="0"/>
                </a:cubicBezTo>
                <a:cubicBezTo>
                  <a:pt x="3497721" y="-26982"/>
                  <a:pt x="3733549" y="14085"/>
                  <a:pt x="3893525" y="0"/>
                </a:cubicBezTo>
                <a:cubicBezTo>
                  <a:pt x="3943064" y="174582"/>
                  <a:pt x="3842811" y="252926"/>
                  <a:pt x="3893525" y="475978"/>
                </a:cubicBezTo>
                <a:cubicBezTo>
                  <a:pt x="3944239" y="699030"/>
                  <a:pt x="3834059" y="826118"/>
                  <a:pt x="3893525" y="991621"/>
                </a:cubicBezTo>
                <a:cubicBezTo>
                  <a:pt x="3952991" y="1157124"/>
                  <a:pt x="3843847" y="1259326"/>
                  <a:pt x="3893525" y="1427934"/>
                </a:cubicBezTo>
                <a:cubicBezTo>
                  <a:pt x="3943203" y="1596542"/>
                  <a:pt x="3851579" y="1783549"/>
                  <a:pt x="3893525" y="1983241"/>
                </a:cubicBezTo>
                <a:cubicBezTo>
                  <a:pt x="3711181" y="2041706"/>
                  <a:pt x="3555657" y="1932541"/>
                  <a:pt x="3376242" y="1983241"/>
                </a:cubicBezTo>
                <a:cubicBezTo>
                  <a:pt x="3196827" y="2033941"/>
                  <a:pt x="3027762" y="1964933"/>
                  <a:pt x="2858960" y="1983241"/>
                </a:cubicBezTo>
                <a:cubicBezTo>
                  <a:pt x="2690158" y="2001549"/>
                  <a:pt x="2575055" y="1959919"/>
                  <a:pt x="2419548" y="1983241"/>
                </a:cubicBezTo>
                <a:cubicBezTo>
                  <a:pt x="2264041" y="2006563"/>
                  <a:pt x="2167195" y="1943105"/>
                  <a:pt x="1941200" y="1983241"/>
                </a:cubicBezTo>
                <a:cubicBezTo>
                  <a:pt x="1715205" y="2023377"/>
                  <a:pt x="1667367" y="1935254"/>
                  <a:pt x="1462853" y="1983241"/>
                </a:cubicBezTo>
                <a:cubicBezTo>
                  <a:pt x="1258339" y="2031228"/>
                  <a:pt x="1110548" y="1961256"/>
                  <a:pt x="906635" y="1983241"/>
                </a:cubicBezTo>
                <a:cubicBezTo>
                  <a:pt x="702722" y="2005226"/>
                  <a:pt x="449520" y="1956435"/>
                  <a:pt x="0" y="1983241"/>
                </a:cubicBezTo>
                <a:cubicBezTo>
                  <a:pt x="-47160" y="1749144"/>
                  <a:pt x="8021" y="1613995"/>
                  <a:pt x="0" y="1467598"/>
                </a:cubicBezTo>
                <a:cubicBezTo>
                  <a:pt x="-8021" y="1321201"/>
                  <a:pt x="17296" y="1238972"/>
                  <a:pt x="0" y="1031285"/>
                </a:cubicBezTo>
                <a:cubicBezTo>
                  <a:pt x="-17296" y="823598"/>
                  <a:pt x="19076" y="638643"/>
                  <a:pt x="0" y="535475"/>
                </a:cubicBezTo>
                <a:cubicBezTo>
                  <a:pt x="-19076" y="432307"/>
                  <a:pt x="2854" y="161693"/>
                  <a:pt x="0" y="0"/>
                </a:cubicBezTo>
                <a:close/>
              </a:path>
            </a:pathLst>
          </a:custGeom>
          <a:noFill/>
          <a:ln w="12700">
            <a:solidFill>
              <a:schemeClr val="tx1"/>
            </a:solidFill>
            <a:extLst>
              <a:ext uri="{C807C97D-BFC1-408E-A445-0C87EB9F89A2}">
                <ask:lineSketchStyleProps xmlns:ask="http://schemas.microsoft.com/office/drawing/2018/sketchyshapes" sd="2460374330">
                  <a:prstGeom prst="rect">
                    <a:avLst/>
                  </a:pr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solidFill>
                <a:schemeClr val="accent1"/>
              </a:solidFill>
            </a:endParaRPr>
          </a:p>
        </p:txBody>
      </p:sp>
      <p:sp>
        <p:nvSpPr>
          <p:cNvPr id="18" name="TextBox 17">
            <a:extLst>
              <a:ext uri="{FF2B5EF4-FFF2-40B4-BE49-F238E27FC236}">
                <a16:creationId xmlns:a16="http://schemas.microsoft.com/office/drawing/2014/main" id="{7BA0D43A-ECE7-4A2F-8F75-5B00BC18782F}"/>
              </a:ext>
            </a:extLst>
          </p:cNvPr>
          <p:cNvSpPr txBox="1"/>
          <p:nvPr/>
        </p:nvSpPr>
        <p:spPr>
          <a:xfrm>
            <a:off x="6803046" y="7263944"/>
            <a:ext cx="3890354" cy="338554"/>
          </a:xfrm>
          <a:prstGeom prst="rect">
            <a:avLst/>
          </a:prstGeom>
          <a:solidFill>
            <a:schemeClr val="bg1"/>
          </a:solidFill>
        </p:spPr>
        <p:txBody>
          <a:bodyPr wrap="square">
            <a:spAutoFit/>
          </a:bodyPr>
          <a:lstStyle/>
          <a:p>
            <a:r>
              <a:rPr lang="en-GB" sz="1600" b="1" i="1" dirty="0">
                <a:effectLst/>
                <a:latin typeface="Calibri" panose="020F0502020204030204" pitchFamily="34" charset="0"/>
                <a:ea typeface="Calibri" panose="020F0502020204030204" pitchFamily="34" charset="0"/>
              </a:rPr>
              <a:t>Slide amended/corrected after the meeting</a:t>
            </a:r>
            <a:endParaRPr lang="en-GB" sz="1600" b="1" i="1" dirty="0"/>
          </a:p>
        </p:txBody>
      </p:sp>
      <p:sp>
        <p:nvSpPr>
          <p:cNvPr id="21" name="Rectangle 20">
            <a:extLst>
              <a:ext uri="{FF2B5EF4-FFF2-40B4-BE49-F238E27FC236}">
                <a16:creationId xmlns:a16="http://schemas.microsoft.com/office/drawing/2014/main" id="{2451E01D-C606-4D4A-BE69-F537D83579F5}"/>
              </a:ext>
            </a:extLst>
          </p:cNvPr>
          <p:cNvSpPr/>
          <p:nvPr/>
        </p:nvSpPr>
        <p:spPr>
          <a:xfrm>
            <a:off x="8163951" y="6038775"/>
            <a:ext cx="2370648" cy="1233093"/>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schemeClr val="accent1"/>
                </a:solidFill>
              </a:rPr>
              <a:t>% change in convulsive seizure days = 40% change in convulsive seizure frequency</a:t>
            </a:r>
            <a:endParaRPr lang="en-GB" sz="1600" b="1" i="1" dirty="0">
              <a:solidFill>
                <a:srgbClr val="FF0000"/>
              </a:solidFill>
            </a:endParaRPr>
          </a:p>
        </p:txBody>
      </p:sp>
    </p:spTree>
    <p:extLst>
      <p:ext uri="{BB962C8B-B14F-4D97-AF65-F5344CB8AC3E}">
        <p14:creationId xmlns:p14="http://schemas.microsoft.com/office/powerpoint/2010/main" val="40472839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DBE135E-2566-4748-853C-8A3B78F0FB00}" type="slidenum">
              <a:rPr lang="en-GB" smtClean="0"/>
              <a:t>35</a:t>
            </a:fld>
            <a:endParaRPr lang="en-GB" dirty="0"/>
          </a:p>
        </p:txBody>
      </p:sp>
      <p:sp>
        <p:nvSpPr>
          <p:cNvPr id="10" name="Title 1">
            <a:extLst>
              <a:ext uri="{FF2B5EF4-FFF2-40B4-BE49-F238E27FC236}">
                <a16:creationId xmlns:a16="http://schemas.microsoft.com/office/drawing/2014/main" id="{4D459A33-AA9A-4ED1-978F-0FB1524AF967}"/>
              </a:ext>
            </a:extLst>
          </p:cNvPr>
          <p:cNvSpPr>
            <a:spLocks noGrp="1"/>
          </p:cNvSpPr>
          <p:nvPr>
            <p:ph type="title"/>
          </p:nvPr>
        </p:nvSpPr>
        <p:spPr>
          <a:xfrm>
            <a:off x="315191" y="297319"/>
            <a:ext cx="10240963" cy="765501"/>
          </a:xfrm>
        </p:spPr>
        <p:txBody>
          <a:bodyPr/>
          <a:lstStyle/>
          <a:p>
            <a:pPr defTabSz="942975">
              <a:lnSpc>
                <a:spcPct val="100000"/>
              </a:lnSpc>
            </a:pPr>
            <a:r>
              <a:rPr lang="en-GB" sz="3200" b="0" dirty="0"/>
              <a:t>Re: convulsive seizure frequency and seizure days</a:t>
            </a:r>
            <a:br>
              <a:rPr lang="en-GB" sz="3200" b="0" dirty="0"/>
            </a:br>
            <a:r>
              <a:rPr lang="en-GB" sz="2400" b="0" i="1" dirty="0"/>
              <a:t>ERG and company disagree on estimation methods </a:t>
            </a:r>
            <a:br>
              <a:rPr lang="en-GB" sz="2800" b="0" dirty="0"/>
            </a:br>
            <a:endParaRPr lang="en-GB" sz="2000" b="0" dirty="0"/>
          </a:p>
        </p:txBody>
      </p:sp>
      <p:sp>
        <p:nvSpPr>
          <p:cNvPr id="8" name="Content Placeholder 3">
            <a:extLst>
              <a:ext uri="{FF2B5EF4-FFF2-40B4-BE49-F238E27FC236}">
                <a16:creationId xmlns:a16="http://schemas.microsoft.com/office/drawing/2014/main" id="{EBD9F438-246E-471C-8133-B777F65788C1}"/>
              </a:ext>
            </a:extLst>
          </p:cNvPr>
          <p:cNvSpPr>
            <a:spLocks noGrp="1"/>
          </p:cNvSpPr>
          <p:nvPr>
            <p:ph sz="quarter" idx="10"/>
          </p:nvPr>
        </p:nvSpPr>
        <p:spPr>
          <a:xfrm>
            <a:off x="286272" y="1860788"/>
            <a:ext cx="9891508" cy="2873257"/>
          </a:xfrm>
          <a:ln w="38100">
            <a:solidFill>
              <a:srgbClr val="A2BDC1"/>
            </a:solidFill>
          </a:ln>
        </p:spPr>
        <p:txBody>
          <a:bodyPr lIns="36000" tIns="36000" rIns="36000" bIns="36000"/>
          <a:lstStyle/>
          <a:p>
            <a:pPr>
              <a:spcBef>
                <a:spcPts val="600"/>
              </a:spcBef>
            </a:pPr>
            <a:r>
              <a:rPr lang="en-GB" sz="2000" b="1" dirty="0"/>
              <a:t>Clinical experts: </a:t>
            </a:r>
          </a:p>
          <a:p>
            <a:pPr lvl="1">
              <a:spcBef>
                <a:spcPts val="600"/>
              </a:spcBef>
            </a:pPr>
            <a:r>
              <a:rPr lang="en-GB" sz="1800" b="1" dirty="0"/>
              <a:t>Clinical expert 1</a:t>
            </a:r>
            <a:r>
              <a:rPr lang="en-GB" sz="1800" dirty="0"/>
              <a:t>: agree relationship but not likely linear. Seizures may cluster (convulsive or other seizures) in Dravet syndrome so reduction in seizure-free days may be different. </a:t>
            </a:r>
          </a:p>
          <a:p>
            <a:pPr lvl="1">
              <a:spcBef>
                <a:spcPts val="600"/>
              </a:spcBef>
            </a:pPr>
            <a:r>
              <a:rPr lang="en-GB" sz="1800" b="1" dirty="0"/>
              <a:t>Clinical expert 2</a:t>
            </a:r>
            <a:r>
              <a:rPr lang="en-GB" sz="1800" dirty="0"/>
              <a:t>: clusters not an issue in Dravet syndrome so can assume proportionality for majority</a:t>
            </a:r>
          </a:p>
          <a:p>
            <a:pPr>
              <a:spcBef>
                <a:spcPts val="600"/>
              </a:spcBef>
            </a:pPr>
            <a:r>
              <a:rPr lang="en-GB" sz="2000" b="1" dirty="0"/>
              <a:t>Stakeholders (cannabidiol company, GW Pharma):</a:t>
            </a:r>
          </a:p>
          <a:p>
            <a:pPr lvl="1">
              <a:spcBef>
                <a:spcPts val="600"/>
              </a:spcBef>
            </a:pPr>
            <a:r>
              <a:rPr lang="en-GB" sz="1800" dirty="0"/>
              <a:t>Current proportionality assumption not supported – provided regression data for ERG’s information and to support ERG’s analysis.</a:t>
            </a:r>
          </a:p>
          <a:p>
            <a:pPr>
              <a:spcBef>
                <a:spcPts val="0"/>
              </a:spcBef>
            </a:pPr>
            <a:endParaRPr lang="en-GB" sz="2000" dirty="0"/>
          </a:p>
        </p:txBody>
      </p:sp>
      <p:sp>
        <p:nvSpPr>
          <p:cNvPr id="6" name="Content Placeholder 3">
            <a:extLst>
              <a:ext uri="{FF2B5EF4-FFF2-40B4-BE49-F238E27FC236}">
                <a16:creationId xmlns:a16="http://schemas.microsoft.com/office/drawing/2014/main" id="{B312130C-1C47-6A44-9C08-078B69A22E88}"/>
              </a:ext>
            </a:extLst>
          </p:cNvPr>
          <p:cNvSpPr txBox="1">
            <a:spLocks/>
          </p:cNvSpPr>
          <p:nvPr/>
        </p:nvSpPr>
        <p:spPr>
          <a:xfrm>
            <a:off x="169381" y="5700474"/>
            <a:ext cx="10354637" cy="476391"/>
          </a:xfrm>
          <a:prstGeom prst="rect">
            <a:avLst/>
          </a:prstGeom>
          <a:solidFill>
            <a:schemeClr val="accent2">
              <a:lumMod val="20000"/>
              <a:lumOff val="80000"/>
            </a:schemeClr>
          </a:solidFill>
          <a:ln w="28575">
            <a:solidFill>
              <a:schemeClr val="accent1"/>
            </a:solidFill>
          </a:ln>
        </p:spPr>
        <p:txBody>
          <a:bodyPr vert="horz" lIns="72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buNone/>
            </a:pPr>
            <a:r>
              <a:rPr lang="en-GB" sz="2000" i="1" dirty="0"/>
              <a:t>⦿  What is best way to model seizure free days for cannabidiol?</a:t>
            </a:r>
          </a:p>
          <a:p>
            <a:pPr marL="4763" indent="0">
              <a:buNone/>
            </a:pPr>
            <a:endParaRPr lang="en-GB" sz="2000" i="1" dirty="0"/>
          </a:p>
        </p:txBody>
      </p:sp>
    </p:spTree>
    <p:extLst>
      <p:ext uri="{BB962C8B-B14F-4D97-AF65-F5344CB8AC3E}">
        <p14:creationId xmlns:p14="http://schemas.microsoft.com/office/powerpoint/2010/main" val="31770571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5789" y="247280"/>
            <a:ext cx="10058497" cy="765501"/>
          </a:xfrm>
        </p:spPr>
        <p:txBody>
          <a:bodyPr/>
          <a:lstStyle/>
          <a:p>
            <a:pPr defTabSz="942975">
              <a:lnSpc>
                <a:spcPct val="100000"/>
              </a:lnSpc>
            </a:pPr>
            <a:r>
              <a:rPr lang="en-GB" sz="3200" dirty="0">
                <a:solidFill>
                  <a:schemeClr val="accent1"/>
                </a:solidFill>
              </a:rPr>
              <a:t>Key issue: </a:t>
            </a:r>
            <a:r>
              <a:rPr lang="en-GB" sz="3200" b="0" dirty="0"/>
              <a:t>Convulsive seizure frequency and mortality</a:t>
            </a:r>
            <a:br>
              <a:rPr lang="en-GB" sz="2400" b="0" dirty="0"/>
            </a:br>
            <a:r>
              <a:rPr lang="en-GB" sz="2400" b="0" i="1" dirty="0"/>
              <a:t>Company assume link; ERG prefer link removed</a:t>
            </a:r>
            <a:endParaRPr lang="en-GB" sz="2400" b="0" dirty="0"/>
          </a:p>
        </p:txBody>
      </p:sp>
      <p:sp>
        <p:nvSpPr>
          <p:cNvPr id="3" name="Slide Number Placeholder 2"/>
          <p:cNvSpPr>
            <a:spLocks noGrp="1"/>
          </p:cNvSpPr>
          <p:nvPr>
            <p:ph type="sldNum" sz="quarter" idx="12"/>
          </p:nvPr>
        </p:nvSpPr>
        <p:spPr/>
        <p:txBody>
          <a:bodyPr/>
          <a:lstStyle/>
          <a:p>
            <a:fld id="{DDBE135E-2566-4748-853C-8A3B78F0FB00}" type="slidenum">
              <a:rPr lang="en-GB" smtClean="0"/>
              <a:t>36</a:t>
            </a:fld>
            <a:endParaRPr lang="en-GB" dirty="0"/>
          </a:p>
        </p:txBody>
      </p:sp>
      <p:sp>
        <p:nvSpPr>
          <p:cNvPr id="29" name="TextBox 28">
            <a:extLst>
              <a:ext uri="{FF2B5EF4-FFF2-40B4-BE49-F238E27FC236}">
                <a16:creationId xmlns:a16="http://schemas.microsoft.com/office/drawing/2014/main" id="{DA85B632-D6B8-45C9-87B6-BF47DD1CA0E2}"/>
              </a:ext>
            </a:extLst>
          </p:cNvPr>
          <p:cNvSpPr txBox="1"/>
          <p:nvPr/>
        </p:nvSpPr>
        <p:spPr>
          <a:xfrm>
            <a:off x="295789" y="6575319"/>
            <a:ext cx="9565158" cy="738664"/>
          </a:xfrm>
          <a:prstGeom prst="rect">
            <a:avLst/>
          </a:prstGeom>
          <a:solidFill>
            <a:schemeClr val="bg1"/>
          </a:solidFill>
        </p:spPr>
        <p:txBody>
          <a:bodyPr wrap="square">
            <a:spAutoFit/>
          </a:bodyPr>
          <a:lstStyle/>
          <a:p>
            <a:r>
              <a:rPr lang="en-GB" sz="1400" dirty="0">
                <a:effectLst/>
                <a:ea typeface="Times New Roman" panose="02020603050405020304" pitchFamily="18" charset="0"/>
              </a:rPr>
              <a:t>Cooper MS, McIntosh A, Crompton DE, McMahon JM, Schneider A, Farrell K, et al. Mortality in Dravet syndrome. </a:t>
            </a:r>
            <a:r>
              <a:rPr lang="en-GB" sz="1400" i="1" dirty="0">
                <a:effectLst/>
                <a:ea typeface="Times New Roman" panose="02020603050405020304" pitchFamily="18" charset="0"/>
              </a:rPr>
              <a:t>Epilepsy Res</a:t>
            </a:r>
            <a:r>
              <a:rPr lang="en-GB" sz="1400" dirty="0">
                <a:effectLst/>
                <a:ea typeface="Times New Roman" panose="02020603050405020304" pitchFamily="18" charset="0"/>
              </a:rPr>
              <a:t> 2016;128:43-47. Nilsson L, </a:t>
            </a:r>
            <a:r>
              <a:rPr lang="en-GB" sz="1400" dirty="0" err="1">
                <a:effectLst/>
                <a:ea typeface="Times New Roman" panose="02020603050405020304" pitchFamily="18" charset="0"/>
              </a:rPr>
              <a:t>Farahmand</a:t>
            </a:r>
            <a:r>
              <a:rPr lang="en-GB" sz="1400" dirty="0">
                <a:effectLst/>
                <a:ea typeface="Times New Roman" panose="02020603050405020304" pitchFamily="18" charset="0"/>
              </a:rPr>
              <a:t> B, Persson P-G, et al. Risk factors for sudden unexpected death in epilepsy: a case control study. Lancet 1999;353(9156):888-893. </a:t>
            </a:r>
            <a:endParaRPr lang="en-GB" sz="1400" dirty="0"/>
          </a:p>
        </p:txBody>
      </p:sp>
      <p:graphicFrame>
        <p:nvGraphicFramePr>
          <p:cNvPr id="5" name="Table 5">
            <a:extLst>
              <a:ext uri="{FF2B5EF4-FFF2-40B4-BE49-F238E27FC236}">
                <a16:creationId xmlns:a16="http://schemas.microsoft.com/office/drawing/2014/main" id="{44FE3A21-E0FD-4258-A6C8-AD97742762DD}"/>
              </a:ext>
            </a:extLst>
          </p:cNvPr>
          <p:cNvGraphicFramePr>
            <a:graphicFrameLocks noGrp="1"/>
          </p:cNvGraphicFramePr>
          <p:nvPr>
            <p:extLst>
              <p:ext uri="{D42A27DB-BD31-4B8C-83A1-F6EECF244321}">
                <p14:modId xmlns:p14="http://schemas.microsoft.com/office/powerpoint/2010/main" val="136485173"/>
              </p:ext>
            </p:extLst>
          </p:nvPr>
        </p:nvGraphicFramePr>
        <p:xfrm>
          <a:off x="577516" y="1195599"/>
          <a:ext cx="7772098" cy="5410200"/>
        </p:xfrm>
        <a:graphic>
          <a:graphicData uri="http://schemas.openxmlformats.org/drawingml/2006/table">
            <a:tbl>
              <a:tblPr firstRow="1" bandRow="1">
                <a:tableStyleId>{F5AB1C69-6EDB-4FF4-983F-18BD219EF322}</a:tableStyleId>
              </a:tblPr>
              <a:tblGrid>
                <a:gridCol w="3886049">
                  <a:extLst>
                    <a:ext uri="{9D8B030D-6E8A-4147-A177-3AD203B41FA5}">
                      <a16:colId xmlns:a16="http://schemas.microsoft.com/office/drawing/2014/main" val="1208821036"/>
                    </a:ext>
                  </a:extLst>
                </a:gridCol>
                <a:gridCol w="3886049">
                  <a:extLst>
                    <a:ext uri="{9D8B030D-6E8A-4147-A177-3AD203B41FA5}">
                      <a16:colId xmlns:a16="http://schemas.microsoft.com/office/drawing/2014/main" val="1975469520"/>
                    </a:ext>
                  </a:extLst>
                </a:gridCol>
              </a:tblGrid>
              <a:tr h="380964">
                <a:tc>
                  <a:txBody>
                    <a:bodyPr/>
                    <a:lstStyle/>
                    <a:p>
                      <a:r>
                        <a:rPr lang="en-GB" b="0" dirty="0"/>
                        <a:t>Company approach</a:t>
                      </a:r>
                    </a:p>
                  </a:txBody>
                  <a:tcPr/>
                </a:tc>
                <a:tc>
                  <a:txBody>
                    <a:bodyPr/>
                    <a:lstStyle/>
                    <a:p>
                      <a:r>
                        <a:rPr lang="en-GB" b="0" dirty="0"/>
                        <a:t>ERG comments</a:t>
                      </a:r>
                    </a:p>
                  </a:txBody>
                  <a:tcPr/>
                </a:tc>
                <a:extLst>
                  <a:ext uri="{0D108BD9-81ED-4DB2-BD59-A6C34878D82A}">
                    <a16:rowId xmlns:a16="http://schemas.microsoft.com/office/drawing/2014/main" val="4262564949"/>
                  </a:ext>
                </a:extLst>
              </a:tr>
              <a:tr h="4881989">
                <a:tc>
                  <a:txBody>
                    <a:bodyPr/>
                    <a:lstStyle/>
                    <a:p>
                      <a:pPr marL="342900" indent="-342900">
                        <a:buFontTx/>
                        <a:buChar char="-"/>
                      </a:pPr>
                      <a:r>
                        <a:rPr lang="en-GB" sz="2000" dirty="0"/>
                        <a:t>Trials do not show that fenfluramine saves lives</a:t>
                      </a:r>
                    </a:p>
                    <a:p>
                      <a:pPr marL="342900" indent="-342900">
                        <a:buFontTx/>
                        <a:buChar char="-"/>
                      </a:pPr>
                      <a:r>
                        <a:rPr lang="en-GB" sz="2000" dirty="0"/>
                        <a:t>No evidence </a:t>
                      </a:r>
                      <a:r>
                        <a:rPr lang="en-GB" sz="2000" i="0" dirty="0"/>
                        <a:t>linking seizure frequency to </a:t>
                      </a:r>
                      <a:r>
                        <a:rPr lang="en-GB" sz="2000" b="0" i="0" dirty="0"/>
                        <a:t>sudden unexpected death in </a:t>
                      </a:r>
                      <a:r>
                        <a:rPr lang="en-GB" sz="2000" b="0" i="0" dirty="0">
                          <a:solidFill>
                            <a:schemeClr val="tx1"/>
                          </a:solidFill>
                        </a:rPr>
                        <a:t>epilepsy (</a:t>
                      </a:r>
                      <a:r>
                        <a:rPr lang="en-GB" sz="2000" i="0" dirty="0">
                          <a:solidFill>
                            <a:schemeClr val="tx1"/>
                          </a:solidFill>
                        </a:rPr>
                        <a:t>SUDEP) in Dravet </a:t>
                      </a:r>
                      <a:r>
                        <a:rPr lang="en-GB" sz="2000" dirty="0">
                          <a:solidFill>
                            <a:schemeClr val="tx1"/>
                          </a:solidFill>
                        </a:rPr>
                        <a:t>syndrome</a:t>
                      </a:r>
                    </a:p>
                    <a:p>
                      <a:pPr marL="342900" indent="-342900">
                        <a:buFontTx/>
                        <a:buChar char="-"/>
                      </a:pPr>
                      <a:r>
                        <a:rPr lang="en-GB" sz="2000" dirty="0">
                          <a:solidFill>
                            <a:schemeClr val="tx1"/>
                          </a:solidFill>
                        </a:rPr>
                        <a:t>Used risk estimate obtained from study in general epilepsy (Nilsson 1999)</a:t>
                      </a:r>
                    </a:p>
                    <a:p>
                      <a:pPr marL="342900" indent="-342900">
                        <a:buFontTx/>
                        <a:buChar char="-"/>
                      </a:pPr>
                      <a:r>
                        <a:rPr lang="en-GB" sz="2000" dirty="0">
                          <a:solidFill>
                            <a:schemeClr val="tx1"/>
                          </a:solidFill>
                        </a:rPr>
                        <a:t>Risk estimate ‘calibrated’ to expected SUDEP mortality in Dravet syndrome (x 8.38 from Cooper et al 2016</a:t>
                      </a:r>
                      <a:r>
                        <a:rPr lang="en-GB" sz="2000" dirty="0"/>
                        <a:t>)</a:t>
                      </a:r>
                    </a:p>
                    <a:p>
                      <a:pPr marL="342900" indent="-342900">
                        <a:buFontTx/>
                        <a:buChar char="-"/>
                      </a:pPr>
                      <a:r>
                        <a:rPr lang="en-GB" sz="2000" dirty="0">
                          <a:solidFill>
                            <a:schemeClr val="tx1"/>
                          </a:solidFill>
                        </a:rPr>
                        <a:t>Deaths due to </a:t>
                      </a:r>
                      <a:r>
                        <a:rPr lang="en-GB" sz="2100" b="0" i="0" kern="1200" dirty="0">
                          <a:solidFill>
                            <a:schemeClr val="tx1"/>
                          </a:solidFill>
                          <a:effectLst/>
                          <a:latin typeface="+mn-lt"/>
                          <a:ea typeface="+mn-ea"/>
                          <a:cs typeface="+mn-cs"/>
                        </a:rPr>
                        <a:t>status epilepticus</a:t>
                      </a:r>
                      <a:r>
                        <a:rPr lang="en-GB" sz="2000" dirty="0">
                          <a:solidFill>
                            <a:schemeClr val="tx1"/>
                          </a:solidFill>
                        </a:rPr>
                        <a:t> and accidents included in the model</a:t>
                      </a:r>
                    </a:p>
                  </a:txBody>
                  <a:tcPr/>
                </a:tc>
                <a:tc>
                  <a:txBody>
                    <a:bodyPr/>
                    <a:lstStyle/>
                    <a:p>
                      <a:pPr marL="342900" indent="-342900">
                        <a:buFontTx/>
                        <a:buChar char="-"/>
                      </a:pPr>
                      <a:r>
                        <a:rPr lang="en-GB" sz="2000" dirty="0"/>
                        <a:t>Agree high risk of SUDEP, but no evidence that fenfluramine prolongs life</a:t>
                      </a:r>
                    </a:p>
                    <a:p>
                      <a:pPr marL="342900" indent="-342900">
                        <a:buFontTx/>
                        <a:buChar char="-"/>
                      </a:pPr>
                      <a:r>
                        <a:rPr lang="en-GB" sz="2000" dirty="0"/>
                        <a:t>Very small seizure frequency in Nilsson 1999 compared with fenfluramine placebo </a:t>
                      </a:r>
                      <a:r>
                        <a:rPr lang="en-GB" sz="2000" dirty="0">
                          <a:solidFill>
                            <a:schemeClr val="tx1"/>
                          </a:solidFill>
                        </a:rPr>
                        <a:t>arms</a:t>
                      </a:r>
                    </a:p>
                    <a:p>
                      <a:pPr marL="342900" indent="-342900">
                        <a:buFontTx/>
                        <a:buChar char="-"/>
                      </a:pPr>
                      <a:r>
                        <a:rPr lang="en-GB" sz="2000" dirty="0">
                          <a:solidFill>
                            <a:schemeClr val="tx1"/>
                          </a:solidFill>
                        </a:rPr>
                        <a:t>Results in implausible risk estimates for mortality vs. that for general population</a:t>
                      </a:r>
                    </a:p>
                    <a:p>
                      <a:pPr marL="342900" indent="-342900">
                        <a:buFontTx/>
                        <a:buChar char="-"/>
                      </a:pPr>
                      <a:r>
                        <a:rPr lang="en-GB" sz="2000" dirty="0">
                          <a:solidFill>
                            <a:schemeClr val="tx1"/>
                          </a:solidFill>
                        </a:rPr>
                        <a:t>Prefer remove link (as in TA614)</a:t>
                      </a:r>
                    </a:p>
                    <a:p>
                      <a:pPr marL="342900" indent="-342900">
                        <a:buFontTx/>
                        <a:buChar char="-"/>
                      </a:pPr>
                      <a:r>
                        <a:rPr lang="en-GB" sz="2000" dirty="0"/>
                        <a:t>Removal of link significantly increases ICER </a:t>
                      </a:r>
                      <a:r>
                        <a:rPr lang="en-GB" sz="2000" dirty="0">
                          <a:solidFill>
                            <a:schemeClr val="tx1"/>
                          </a:solidFill>
                        </a:rPr>
                        <a:t>of </a:t>
                      </a:r>
                      <a:r>
                        <a:rPr lang="en-GB" sz="2000" strike="noStrike" dirty="0">
                          <a:solidFill>
                            <a:schemeClr val="tx1"/>
                          </a:solidFill>
                        </a:rPr>
                        <a:t>company</a:t>
                      </a:r>
                      <a:r>
                        <a:rPr lang="en-GB" sz="2000" dirty="0">
                          <a:solidFill>
                            <a:schemeClr val="tx1"/>
                          </a:solidFill>
                        </a:rPr>
                        <a:t> base case</a:t>
                      </a:r>
                    </a:p>
                  </a:txBody>
                  <a:tcPr/>
                </a:tc>
                <a:extLst>
                  <a:ext uri="{0D108BD9-81ED-4DB2-BD59-A6C34878D82A}">
                    <a16:rowId xmlns:a16="http://schemas.microsoft.com/office/drawing/2014/main" val="175910729"/>
                  </a:ext>
                </a:extLst>
              </a:tr>
            </a:tbl>
          </a:graphicData>
        </a:graphic>
      </p:graphicFrame>
      <p:sp>
        <p:nvSpPr>
          <p:cNvPr id="20" name="Speech Bubble: Rectangle with Corners Rounded 19">
            <a:extLst>
              <a:ext uri="{FF2B5EF4-FFF2-40B4-BE49-F238E27FC236}">
                <a16:creationId xmlns:a16="http://schemas.microsoft.com/office/drawing/2014/main" id="{BBED2373-B765-4238-84F3-F83B0088381F}"/>
              </a:ext>
            </a:extLst>
          </p:cNvPr>
          <p:cNvSpPr/>
          <p:nvPr/>
        </p:nvSpPr>
        <p:spPr>
          <a:xfrm flipH="1">
            <a:off x="8349614" y="2027583"/>
            <a:ext cx="2143447" cy="3352681"/>
          </a:xfrm>
          <a:prstGeom prst="wedgeRoundRectCallout">
            <a:avLst>
              <a:gd name="adj1" fmla="val 83894"/>
              <a:gd name="adj2" fmla="val 13901"/>
              <a:gd name="adj3" fmla="val 16667"/>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solidFill>
                  <a:schemeClr val="tx1"/>
                </a:solidFill>
              </a:rPr>
              <a:t>For example, the risk of SUDEP associated with a convulsive frequency of 20 per cycle was estimated at 206 in Dravet syndrome. </a:t>
            </a:r>
            <a:endParaRPr lang="en-GB" sz="2800" dirty="0">
              <a:solidFill>
                <a:schemeClr val="tx1"/>
              </a:solidFill>
            </a:endParaRPr>
          </a:p>
        </p:txBody>
      </p:sp>
      <p:sp>
        <p:nvSpPr>
          <p:cNvPr id="7" name="TextBox 6">
            <a:extLst>
              <a:ext uri="{FF2B5EF4-FFF2-40B4-BE49-F238E27FC236}">
                <a16:creationId xmlns:a16="http://schemas.microsoft.com/office/drawing/2014/main" id="{BCD7B65B-BA8F-4974-9FD9-3E9F7CE5EB46}"/>
              </a:ext>
            </a:extLst>
          </p:cNvPr>
          <p:cNvSpPr txBox="1"/>
          <p:nvPr/>
        </p:nvSpPr>
        <p:spPr>
          <a:xfrm>
            <a:off x="6543432" y="7238462"/>
            <a:ext cx="3890354" cy="338554"/>
          </a:xfrm>
          <a:prstGeom prst="rect">
            <a:avLst/>
          </a:prstGeom>
          <a:noFill/>
        </p:spPr>
        <p:txBody>
          <a:bodyPr wrap="square">
            <a:spAutoFit/>
          </a:bodyPr>
          <a:lstStyle/>
          <a:p>
            <a:r>
              <a:rPr lang="en-GB" sz="1600" b="1" i="1" dirty="0">
                <a:effectLst/>
                <a:latin typeface="Calibri" panose="020F0502020204030204" pitchFamily="34" charset="0"/>
                <a:ea typeface="Calibri" panose="020F0502020204030204" pitchFamily="34" charset="0"/>
              </a:rPr>
              <a:t>Slide amended/corrected after the meeting</a:t>
            </a:r>
            <a:endParaRPr lang="en-GB" sz="1600" b="1" i="1" dirty="0"/>
          </a:p>
        </p:txBody>
      </p:sp>
    </p:spTree>
    <p:extLst>
      <p:ext uri="{BB962C8B-B14F-4D97-AF65-F5344CB8AC3E}">
        <p14:creationId xmlns:p14="http://schemas.microsoft.com/office/powerpoint/2010/main" val="37962897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DBE135E-2566-4748-853C-8A3B78F0FB00}" type="slidenum">
              <a:rPr lang="en-GB" smtClean="0"/>
              <a:t>37</a:t>
            </a:fld>
            <a:endParaRPr lang="en-GB" dirty="0"/>
          </a:p>
        </p:txBody>
      </p:sp>
      <p:sp>
        <p:nvSpPr>
          <p:cNvPr id="4" name="Content Placeholder 3"/>
          <p:cNvSpPr>
            <a:spLocks noGrp="1"/>
          </p:cNvSpPr>
          <p:nvPr>
            <p:ph sz="quarter" idx="10"/>
          </p:nvPr>
        </p:nvSpPr>
        <p:spPr>
          <a:xfrm>
            <a:off x="421980" y="3191457"/>
            <a:ext cx="9899646" cy="2836119"/>
          </a:xfrm>
          <a:ln w="38100">
            <a:solidFill>
              <a:srgbClr val="A2BDC1"/>
            </a:solidFill>
          </a:ln>
        </p:spPr>
        <p:txBody>
          <a:bodyPr lIns="36000" tIns="36000" rIns="36000" bIns="36000"/>
          <a:lstStyle/>
          <a:p>
            <a:pPr marL="4763" indent="0">
              <a:spcBef>
                <a:spcPts val="0"/>
              </a:spcBef>
              <a:buNone/>
            </a:pPr>
            <a:r>
              <a:rPr lang="en-GB" sz="2000" b="1" dirty="0"/>
              <a:t>Clinical experts</a:t>
            </a:r>
          </a:p>
          <a:p>
            <a:pPr>
              <a:spcBef>
                <a:spcPts val="0"/>
              </a:spcBef>
            </a:pPr>
            <a:r>
              <a:rPr lang="en-GB" sz="2000" dirty="0">
                <a:latin typeface="+mn-lt"/>
              </a:rPr>
              <a:t>Convulsive seizure frequency and mortality related but not necessarily causal; cause of death difficult to determine.</a:t>
            </a:r>
            <a:endParaRPr lang="en-GB" sz="2000" dirty="0"/>
          </a:p>
          <a:p>
            <a:pPr>
              <a:spcBef>
                <a:spcPts val="0"/>
              </a:spcBef>
            </a:pPr>
            <a:r>
              <a:rPr lang="en-GB" sz="2000" dirty="0"/>
              <a:t>Convulsive seizure frequency has strong, well-established link to some forms of premature mortality in epilepsy. </a:t>
            </a:r>
          </a:p>
          <a:p>
            <a:pPr>
              <a:spcBef>
                <a:spcPts val="0"/>
              </a:spcBef>
            </a:pPr>
            <a:r>
              <a:rPr lang="en-GB" sz="2000" dirty="0"/>
              <a:t>Likely to apply to Dravet syndrome with high frequency and ongoing seizures, high </a:t>
            </a:r>
            <a:r>
              <a:rPr lang="en-GB" sz="2000" b="0" i="0" dirty="0"/>
              <a:t>sudden unexpected death in epilepsy (</a:t>
            </a:r>
            <a:r>
              <a:rPr lang="en-GB" sz="2000" dirty="0"/>
              <a:t>SUDEP) rates, other comorbidities that may result in premature mortality. </a:t>
            </a:r>
          </a:p>
          <a:p>
            <a:pPr>
              <a:spcBef>
                <a:spcPts val="0"/>
              </a:spcBef>
            </a:pPr>
            <a:r>
              <a:rPr lang="en-GB" sz="2000" dirty="0"/>
              <a:t>Convulsive seizure is main risk for SUDEP.</a:t>
            </a:r>
          </a:p>
        </p:txBody>
      </p:sp>
      <p:sp>
        <p:nvSpPr>
          <p:cNvPr id="8" name="Content Placeholder 3">
            <a:extLst>
              <a:ext uri="{FF2B5EF4-FFF2-40B4-BE49-F238E27FC236}">
                <a16:creationId xmlns:a16="http://schemas.microsoft.com/office/drawing/2014/main" id="{5F57FCC0-639D-4FA8-B59A-FE2622D48840}"/>
              </a:ext>
            </a:extLst>
          </p:cNvPr>
          <p:cNvSpPr txBox="1">
            <a:spLocks/>
          </p:cNvSpPr>
          <p:nvPr/>
        </p:nvSpPr>
        <p:spPr>
          <a:xfrm>
            <a:off x="295787" y="6164779"/>
            <a:ext cx="10156866" cy="765502"/>
          </a:xfrm>
          <a:prstGeom prst="rect">
            <a:avLst/>
          </a:prstGeom>
          <a:solidFill>
            <a:schemeClr val="accent2">
              <a:lumMod val="20000"/>
              <a:lumOff val="80000"/>
            </a:schemeClr>
          </a:solidFill>
          <a:ln w="28575">
            <a:solidFill>
              <a:schemeClr val="accent1"/>
            </a:solidFill>
          </a:ln>
        </p:spPr>
        <p:txBody>
          <a:bodyPr vert="horz" lIns="72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buNone/>
            </a:pPr>
            <a:r>
              <a:rPr lang="en-GB" sz="2000" i="1" dirty="0"/>
              <a:t>⦿ What is the committee’s view on the relationship between convulsive seizure frequency and mortality in </a:t>
            </a:r>
            <a:r>
              <a:rPr lang="en-GB" sz="2000" i="1" dirty="0" err="1"/>
              <a:t>Dravet</a:t>
            </a:r>
            <a:r>
              <a:rPr lang="en-GB" sz="2000" i="1" dirty="0"/>
              <a:t> syndrome? Should the link be removed?</a:t>
            </a:r>
          </a:p>
        </p:txBody>
      </p:sp>
      <p:sp>
        <p:nvSpPr>
          <p:cNvPr id="10" name="Title 1">
            <a:extLst>
              <a:ext uri="{FF2B5EF4-FFF2-40B4-BE49-F238E27FC236}">
                <a16:creationId xmlns:a16="http://schemas.microsoft.com/office/drawing/2014/main" id="{D0AFC8FE-62BA-4539-8A5C-442A5661326A}"/>
              </a:ext>
            </a:extLst>
          </p:cNvPr>
          <p:cNvSpPr>
            <a:spLocks noGrp="1"/>
          </p:cNvSpPr>
          <p:nvPr>
            <p:ph type="title"/>
          </p:nvPr>
        </p:nvSpPr>
        <p:spPr>
          <a:xfrm>
            <a:off x="295787" y="113941"/>
            <a:ext cx="10058497" cy="765501"/>
          </a:xfrm>
        </p:spPr>
        <p:txBody>
          <a:bodyPr/>
          <a:lstStyle/>
          <a:p>
            <a:pPr defTabSz="942975">
              <a:lnSpc>
                <a:spcPct val="100000"/>
              </a:lnSpc>
            </a:pPr>
            <a:r>
              <a:rPr lang="en-GB" sz="3200" b="0" dirty="0"/>
              <a:t>Re: mortality and convulsive seizure frequency</a:t>
            </a:r>
            <a:br>
              <a:rPr lang="en-GB" sz="3200" b="0" dirty="0"/>
            </a:br>
            <a:r>
              <a:rPr lang="en-GB" sz="2400" b="0" i="1" dirty="0"/>
              <a:t>Association exists but causality unknown</a:t>
            </a:r>
            <a:endParaRPr lang="en-GB" sz="3200" b="0" dirty="0"/>
          </a:p>
        </p:txBody>
      </p:sp>
      <p:sp>
        <p:nvSpPr>
          <p:cNvPr id="6" name="Content Placeholder 3">
            <a:extLst>
              <a:ext uri="{FF2B5EF4-FFF2-40B4-BE49-F238E27FC236}">
                <a16:creationId xmlns:a16="http://schemas.microsoft.com/office/drawing/2014/main" id="{6613414C-6697-4F45-99E9-48B6553E65DB}"/>
              </a:ext>
            </a:extLst>
          </p:cNvPr>
          <p:cNvSpPr txBox="1">
            <a:spLocks/>
          </p:cNvSpPr>
          <p:nvPr/>
        </p:nvSpPr>
        <p:spPr>
          <a:xfrm>
            <a:off x="396877" y="1196709"/>
            <a:ext cx="9899646" cy="1994748"/>
          </a:xfrm>
          <a:prstGeom prst="rect">
            <a:avLst/>
          </a:prstGeom>
          <a:ln w="38100">
            <a:solidFill>
              <a:srgbClr val="A2BDC1"/>
            </a:solid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spcBef>
                <a:spcPts val="0"/>
              </a:spcBef>
              <a:buFont typeface="Arial" panose="020B0604020202020204" pitchFamily="34" charset="0"/>
              <a:buNone/>
            </a:pPr>
            <a:r>
              <a:rPr lang="en-GB" sz="2000" b="1" dirty="0"/>
              <a:t>Company:</a:t>
            </a:r>
          </a:p>
          <a:p>
            <a:pPr>
              <a:spcBef>
                <a:spcPts val="0"/>
              </a:spcBef>
            </a:pPr>
            <a:r>
              <a:rPr lang="en-GB" sz="2000" dirty="0">
                <a:latin typeface="+mn-lt"/>
                <a:ea typeface="Calibri" panose="020F0502020204030204" pitchFamily="34" charset="0"/>
              </a:rPr>
              <a:t>Number of patients required to demonstrate mortality reduction n</a:t>
            </a:r>
            <a:r>
              <a:rPr lang="en-GB" sz="2000" dirty="0">
                <a:latin typeface="+mn-lt"/>
              </a:rPr>
              <a:t>ot possible in Dravet syndrome.</a:t>
            </a:r>
          </a:p>
          <a:p>
            <a:pPr>
              <a:spcBef>
                <a:spcPts val="0"/>
              </a:spcBef>
            </a:pPr>
            <a:r>
              <a:rPr lang="en-GB" sz="2000" dirty="0"/>
              <a:t>Sudden unexpected death in epilepsy</a:t>
            </a:r>
            <a:r>
              <a:rPr lang="en-GB" sz="2000" dirty="0">
                <a:latin typeface="+mn-lt"/>
                <a:ea typeface="Times New Roman" panose="02020603050405020304" pitchFamily="18" charset="0"/>
              </a:rPr>
              <a:t> accounts for half of all mortality.</a:t>
            </a:r>
            <a:endParaRPr lang="en-GB" sz="2000" dirty="0">
              <a:latin typeface="+mn-lt"/>
            </a:endParaRPr>
          </a:p>
          <a:p>
            <a:pPr>
              <a:spcBef>
                <a:spcPts val="0"/>
              </a:spcBef>
            </a:pPr>
            <a:r>
              <a:rPr lang="en-GB" sz="2000" dirty="0">
                <a:latin typeface="+mn-lt"/>
                <a:ea typeface="Times New Roman" panose="02020603050405020304" pitchFamily="18" charset="0"/>
              </a:rPr>
              <a:t>Linear extrapolation because lack of evidence on appropriate extrapolation shape.</a:t>
            </a:r>
          </a:p>
          <a:p>
            <a:pPr>
              <a:spcBef>
                <a:spcPts val="0"/>
              </a:spcBef>
            </a:pPr>
            <a:r>
              <a:rPr lang="en-GB" sz="2000" dirty="0">
                <a:latin typeface="+mn-lt"/>
                <a:ea typeface="Times New Roman" panose="02020603050405020304" pitchFamily="18" charset="0"/>
              </a:rPr>
              <a:t>Approach removed high seizure counts to prevent improbably high mortality rates.</a:t>
            </a:r>
            <a:endParaRPr lang="en-GB" sz="1800" dirty="0">
              <a:latin typeface="+mn-lt"/>
              <a:ea typeface="Times New Roman" panose="02020603050405020304" pitchFamily="18" charset="0"/>
            </a:endParaRPr>
          </a:p>
        </p:txBody>
      </p:sp>
    </p:spTree>
    <p:extLst>
      <p:ext uri="{BB962C8B-B14F-4D97-AF65-F5344CB8AC3E}">
        <p14:creationId xmlns:p14="http://schemas.microsoft.com/office/powerpoint/2010/main" val="30527387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022" y="98293"/>
            <a:ext cx="9844086" cy="763072"/>
          </a:xfrm>
        </p:spPr>
        <p:txBody>
          <a:bodyPr/>
          <a:lstStyle/>
          <a:p>
            <a:pPr defTabSz="942975">
              <a:lnSpc>
                <a:spcPct val="100000"/>
              </a:lnSpc>
            </a:pPr>
            <a:r>
              <a:rPr lang="en-GB" sz="3200" dirty="0">
                <a:solidFill>
                  <a:schemeClr val="accent1"/>
                </a:solidFill>
              </a:rPr>
              <a:t>Key issue: </a:t>
            </a:r>
            <a:r>
              <a:rPr lang="en-GB" sz="3200" b="0" dirty="0"/>
              <a:t>Extrapolating effectiveness over long-term </a:t>
            </a:r>
            <a:br>
              <a:rPr lang="en-GB" sz="3200" b="0" dirty="0"/>
            </a:br>
            <a:r>
              <a:rPr lang="en-GB" sz="2400" b="0" i="1" dirty="0"/>
              <a:t>Company extrapolates 12 week maintenance period to life time</a:t>
            </a:r>
            <a:endParaRPr lang="en-GB" sz="3200" b="0" i="1" strike="sngStrike" dirty="0"/>
          </a:p>
        </p:txBody>
      </p:sp>
      <p:sp>
        <p:nvSpPr>
          <p:cNvPr id="3" name="Slide Number Placeholder 2"/>
          <p:cNvSpPr>
            <a:spLocks noGrp="1"/>
          </p:cNvSpPr>
          <p:nvPr>
            <p:ph type="sldNum" sz="quarter" idx="12"/>
          </p:nvPr>
        </p:nvSpPr>
        <p:spPr/>
        <p:txBody>
          <a:bodyPr/>
          <a:lstStyle/>
          <a:p>
            <a:fld id="{DDBE135E-2566-4748-853C-8A3B78F0FB00}" type="slidenum">
              <a:rPr lang="en-GB" smtClean="0"/>
              <a:t>38</a:t>
            </a:fld>
            <a:endParaRPr lang="en-GB" dirty="0"/>
          </a:p>
        </p:txBody>
      </p:sp>
      <p:sp>
        <p:nvSpPr>
          <p:cNvPr id="5" name="Content Placeholder 3"/>
          <p:cNvSpPr txBox="1">
            <a:spLocks/>
          </p:cNvSpPr>
          <p:nvPr/>
        </p:nvSpPr>
        <p:spPr>
          <a:xfrm>
            <a:off x="135425" y="2227104"/>
            <a:ext cx="10261279" cy="4499794"/>
          </a:xfrm>
          <a:prstGeom prst="rect">
            <a:avLst/>
          </a:prstGeom>
          <a:ln w="28575">
            <a:solidFill>
              <a:schemeClr val="bg2"/>
            </a:solid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a:spcBef>
                <a:spcPts val="0"/>
              </a:spcBef>
            </a:pPr>
            <a:r>
              <a:rPr lang="en-GB" sz="1800" dirty="0"/>
              <a:t>Supportive single-arm observational data which company did not use in model: up to 27 years</a:t>
            </a:r>
          </a:p>
          <a:p>
            <a:pPr>
              <a:spcBef>
                <a:spcPts val="0"/>
              </a:spcBef>
            </a:pPr>
            <a:r>
              <a:rPr lang="en-GB" sz="1800" b="1" dirty="0"/>
              <a:t>ERG:</a:t>
            </a:r>
          </a:p>
          <a:p>
            <a:pPr lvl="1">
              <a:spcBef>
                <a:spcPts val="0"/>
              </a:spcBef>
            </a:pPr>
            <a:r>
              <a:rPr lang="en-GB" sz="1800" dirty="0"/>
              <a:t>No controlled long-term data on </a:t>
            </a:r>
            <a:r>
              <a:rPr lang="en-GB" sz="1800" dirty="0">
                <a:effectLst/>
                <a:ea typeface="Times New Roman" panose="02020603050405020304" pitchFamily="18" charset="0"/>
              </a:rPr>
              <a:t>sudden u</a:t>
            </a:r>
            <a:r>
              <a:rPr lang="en-GB" sz="1800" dirty="0"/>
              <a:t>nexpected death in epilepsy (SUDEP) and other deaths, or of link between reduction in convulsive seizures and reductions in mortality.</a:t>
            </a:r>
          </a:p>
          <a:p>
            <a:pPr lvl="1">
              <a:spcBef>
                <a:spcPts val="0"/>
              </a:spcBef>
            </a:pPr>
            <a:r>
              <a:rPr lang="en-GB" sz="1800" dirty="0"/>
              <a:t>Lack of control group and size of real-world evidence major limitation.</a:t>
            </a:r>
          </a:p>
          <a:p>
            <a:pPr>
              <a:spcBef>
                <a:spcPts val="0"/>
              </a:spcBef>
            </a:pPr>
            <a:r>
              <a:rPr lang="en-GB" sz="1800" b="1" dirty="0"/>
              <a:t>Company:</a:t>
            </a:r>
            <a:endParaRPr lang="en-GB" sz="1800" b="1" strike="sngStrike" dirty="0">
              <a:solidFill>
                <a:srgbClr val="FF0000"/>
              </a:solidFill>
            </a:endParaRPr>
          </a:p>
          <a:p>
            <a:pPr lvl="1">
              <a:spcBef>
                <a:spcPts val="0"/>
              </a:spcBef>
            </a:pPr>
            <a:r>
              <a:rPr lang="en-GB" sz="1800" dirty="0"/>
              <a:t>Trials not powered for detecting difference in mortality, status epilepticus or </a:t>
            </a:r>
            <a:r>
              <a:rPr lang="en-GB" sz="1800" dirty="0">
                <a:ea typeface="Times New Roman" panose="02020603050405020304" pitchFamily="18" charset="0"/>
              </a:rPr>
              <a:t>SUDEP, as per general epilepsy trials.</a:t>
            </a:r>
            <a:endParaRPr lang="en-GB" sz="1800" dirty="0"/>
          </a:p>
          <a:p>
            <a:pPr lvl="1">
              <a:spcBef>
                <a:spcPts val="0"/>
              </a:spcBef>
            </a:pPr>
            <a:r>
              <a:rPr lang="en-GB" sz="1800" dirty="0"/>
              <a:t>Trials same length as cannabidiol trials and longer than stiripentol trials, both recommended by NICE.</a:t>
            </a:r>
          </a:p>
          <a:p>
            <a:pPr lvl="1">
              <a:spcBef>
                <a:spcPts val="0"/>
              </a:spcBef>
            </a:pPr>
            <a:r>
              <a:rPr lang="en-GB" sz="1800" dirty="0"/>
              <a:t>Mortality in model aligned with Cooper et al 2016 which includes median 10 year follow-up.</a:t>
            </a:r>
          </a:p>
          <a:p>
            <a:pPr lvl="1">
              <a:spcBef>
                <a:spcPts val="0"/>
              </a:spcBef>
            </a:pPr>
            <a:r>
              <a:rPr lang="en-GB" sz="1800" dirty="0"/>
              <a:t>Modelling mortality is justified as it is a recognised risk associated with Dravet syndrome.</a:t>
            </a:r>
          </a:p>
          <a:p>
            <a:pPr>
              <a:spcBef>
                <a:spcPts val="0"/>
              </a:spcBef>
            </a:pPr>
            <a:r>
              <a:rPr lang="en-GB" sz="1800" b="1" dirty="0"/>
              <a:t>Clinical and patient experts:</a:t>
            </a:r>
          </a:p>
          <a:p>
            <a:pPr lvl="1">
              <a:spcBef>
                <a:spcPts val="0"/>
              </a:spcBef>
            </a:pPr>
            <a:r>
              <a:rPr lang="en-GB" sz="1800" dirty="0"/>
              <a:t>Longer term trials not realistic – should apply same criteria to fenfluramine as cannabidiol</a:t>
            </a:r>
          </a:p>
          <a:p>
            <a:pPr lvl="1">
              <a:spcBef>
                <a:spcPts val="0"/>
              </a:spcBef>
            </a:pPr>
            <a:r>
              <a:rPr lang="en-GB" sz="1800" dirty="0"/>
              <a:t>Trial duration aligned with real-life experience of how long it might take to see benefit</a:t>
            </a:r>
          </a:p>
          <a:p>
            <a:pPr lvl="1">
              <a:spcBef>
                <a:spcPts val="0"/>
              </a:spcBef>
            </a:pPr>
            <a:r>
              <a:rPr lang="en-GB" sz="1800" dirty="0"/>
              <a:t>Patient experience survey: 72% of 117 who took fenfluramine &gt;1 year improved.</a:t>
            </a:r>
          </a:p>
          <a:p>
            <a:pPr>
              <a:spcBef>
                <a:spcPts val="0"/>
              </a:spcBef>
            </a:pPr>
            <a:endParaRPr lang="en-GB" sz="1800" dirty="0"/>
          </a:p>
          <a:p>
            <a:pPr>
              <a:spcBef>
                <a:spcPts val="0"/>
              </a:spcBef>
            </a:pPr>
            <a:endParaRPr lang="en-GB" sz="1800" dirty="0"/>
          </a:p>
          <a:p>
            <a:pPr>
              <a:spcBef>
                <a:spcPts val="0"/>
              </a:spcBef>
            </a:pPr>
            <a:endParaRPr lang="en-GB" sz="2000" dirty="0"/>
          </a:p>
        </p:txBody>
      </p:sp>
      <p:sp>
        <p:nvSpPr>
          <p:cNvPr id="11" name="Content Placeholder 3">
            <a:extLst>
              <a:ext uri="{FF2B5EF4-FFF2-40B4-BE49-F238E27FC236}">
                <a16:creationId xmlns:a16="http://schemas.microsoft.com/office/drawing/2014/main" id="{8EF1F81A-0A84-47C0-A81F-CEC2FD48F913}"/>
              </a:ext>
            </a:extLst>
          </p:cNvPr>
          <p:cNvSpPr txBox="1">
            <a:spLocks/>
          </p:cNvSpPr>
          <p:nvPr/>
        </p:nvSpPr>
        <p:spPr>
          <a:xfrm>
            <a:off x="234556" y="6753962"/>
            <a:ext cx="10063018" cy="660160"/>
          </a:xfrm>
          <a:prstGeom prst="rect">
            <a:avLst/>
          </a:prstGeom>
          <a:solidFill>
            <a:schemeClr val="accent2">
              <a:lumMod val="20000"/>
              <a:lumOff val="80000"/>
            </a:schemeClr>
          </a:solidFill>
          <a:ln w="28575">
            <a:solidFill>
              <a:schemeClr val="accent1"/>
            </a:solidFill>
          </a:ln>
        </p:spPr>
        <p:txBody>
          <a:bodyPr vert="horz" lIns="72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buNone/>
            </a:pPr>
            <a:r>
              <a:rPr lang="en-GB" sz="2000" i="1" dirty="0"/>
              <a:t>⦿ How confident is the committee of extrapolating results from a 12 week trial over a lifetime?  Is it reasonable to assume a mortality benefit?  Has committee seen data?</a:t>
            </a:r>
          </a:p>
        </p:txBody>
      </p:sp>
      <p:grpSp>
        <p:nvGrpSpPr>
          <p:cNvPr id="6" name="Group 5">
            <a:extLst>
              <a:ext uri="{FF2B5EF4-FFF2-40B4-BE49-F238E27FC236}">
                <a16:creationId xmlns:a16="http://schemas.microsoft.com/office/drawing/2014/main" id="{107744B2-BDFE-497A-97DC-789694B4336B}"/>
              </a:ext>
            </a:extLst>
          </p:cNvPr>
          <p:cNvGrpSpPr/>
          <p:nvPr/>
        </p:nvGrpSpPr>
        <p:grpSpPr>
          <a:xfrm>
            <a:off x="337494" y="892861"/>
            <a:ext cx="8563179" cy="1389998"/>
            <a:chOff x="457992" y="927348"/>
            <a:chExt cx="8563179" cy="1389998"/>
          </a:xfrm>
        </p:grpSpPr>
        <p:grpSp>
          <p:nvGrpSpPr>
            <p:cNvPr id="7" name="Group 6">
              <a:extLst>
                <a:ext uri="{FF2B5EF4-FFF2-40B4-BE49-F238E27FC236}">
                  <a16:creationId xmlns:a16="http://schemas.microsoft.com/office/drawing/2014/main" id="{BAFAE6B9-2FF2-4B47-8A5E-FDA1C286889A}"/>
                </a:ext>
              </a:extLst>
            </p:cNvPr>
            <p:cNvGrpSpPr/>
            <p:nvPr/>
          </p:nvGrpSpPr>
          <p:grpSpPr>
            <a:xfrm>
              <a:off x="457992" y="927348"/>
              <a:ext cx="8563179" cy="1389998"/>
              <a:chOff x="457992" y="1036030"/>
              <a:chExt cx="8563179" cy="1389998"/>
            </a:xfrm>
          </p:grpSpPr>
          <p:grpSp>
            <p:nvGrpSpPr>
              <p:cNvPr id="9" name="Group 8">
                <a:extLst>
                  <a:ext uri="{FF2B5EF4-FFF2-40B4-BE49-F238E27FC236}">
                    <a16:creationId xmlns:a16="http://schemas.microsoft.com/office/drawing/2014/main" id="{C73BB42A-CB1C-40A8-B526-B255C7E74CE6}"/>
                  </a:ext>
                </a:extLst>
              </p:cNvPr>
              <p:cNvGrpSpPr/>
              <p:nvPr/>
            </p:nvGrpSpPr>
            <p:grpSpPr>
              <a:xfrm>
                <a:off x="457992" y="1036030"/>
                <a:ext cx="8563179" cy="1389998"/>
                <a:chOff x="413553" y="712415"/>
                <a:chExt cx="8563179" cy="1389998"/>
              </a:xfrm>
            </p:grpSpPr>
            <p:sp>
              <p:nvSpPr>
                <p:cNvPr id="12" name="TextBox 11">
                  <a:extLst>
                    <a:ext uri="{FF2B5EF4-FFF2-40B4-BE49-F238E27FC236}">
                      <a16:creationId xmlns:a16="http://schemas.microsoft.com/office/drawing/2014/main" id="{D6CA9A34-6B70-4AD3-B334-688E5F220386}"/>
                    </a:ext>
                  </a:extLst>
                </p:cNvPr>
                <p:cNvSpPr txBox="1"/>
                <p:nvPr/>
              </p:nvSpPr>
              <p:spPr>
                <a:xfrm>
                  <a:off x="413553" y="919516"/>
                  <a:ext cx="1530505" cy="707886"/>
                </a:xfrm>
                <a:prstGeom prst="rect">
                  <a:avLst/>
                </a:prstGeom>
                <a:noFill/>
              </p:spPr>
              <p:txBody>
                <a:bodyPr wrap="square">
                  <a:spAutoFit/>
                </a:bodyPr>
                <a:lstStyle/>
                <a:p>
                  <a:pPr>
                    <a:spcBef>
                      <a:spcPts val="600"/>
                    </a:spcBef>
                  </a:pPr>
                  <a:r>
                    <a:rPr lang="en-GB" sz="2000" dirty="0"/>
                    <a:t>Start</a:t>
                  </a:r>
                  <a:br>
                    <a:rPr lang="en-GB" sz="2000" dirty="0"/>
                  </a:br>
                  <a:r>
                    <a:rPr lang="en-GB" sz="2000" dirty="0"/>
                    <a:t>treatment</a:t>
                  </a:r>
                </a:p>
              </p:txBody>
            </p:sp>
            <p:cxnSp>
              <p:nvCxnSpPr>
                <p:cNvPr id="13" name="Straight Arrow Connector 12">
                  <a:extLst>
                    <a:ext uri="{FF2B5EF4-FFF2-40B4-BE49-F238E27FC236}">
                      <a16:creationId xmlns:a16="http://schemas.microsoft.com/office/drawing/2014/main" id="{3ED37804-3072-43C4-BE73-CDD2D6AE0E46}"/>
                    </a:ext>
                  </a:extLst>
                </p:cNvPr>
                <p:cNvCxnSpPr>
                  <a:cxnSpLocks/>
                </p:cNvCxnSpPr>
                <p:nvPr/>
              </p:nvCxnSpPr>
              <p:spPr>
                <a:xfrm flipV="1">
                  <a:off x="1460809" y="1176882"/>
                  <a:ext cx="7515923" cy="514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1618664E-F321-45CC-8A5D-B78B38DC2B6A}"/>
                    </a:ext>
                  </a:extLst>
                </p:cNvPr>
                <p:cNvSpPr txBox="1"/>
                <p:nvPr/>
              </p:nvSpPr>
              <p:spPr>
                <a:xfrm>
                  <a:off x="1935812" y="1225250"/>
                  <a:ext cx="1803877" cy="877163"/>
                </a:xfrm>
                <a:prstGeom prst="rect">
                  <a:avLst/>
                </a:prstGeom>
                <a:noFill/>
              </p:spPr>
              <p:txBody>
                <a:bodyPr wrap="square">
                  <a:spAutoFit/>
                </a:bodyPr>
                <a:lstStyle/>
                <a:p>
                  <a:pPr algn="ctr">
                    <a:spcBef>
                      <a:spcPts val="600"/>
                    </a:spcBef>
                  </a:pPr>
                  <a:r>
                    <a:rPr lang="en-GB" sz="1700" i="1" dirty="0"/>
                    <a:t>Data from trial maintenance period </a:t>
                  </a:r>
                </a:p>
              </p:txBody>
            </p:sp>
            <p:sp>
              <p:nvSpPr>
                <p:cNvPr id="15" name="TextBox 14">
                  <a:extLst>
                    <a:ext uri="{FF2B5EF4-FFF2-40B4-BE49-F238E27FC236}">
                      <a16:creationId xmlns:a16="http://schemas.microsoft.com/office/drawing/2014/main" id="{A9782AC2-D125-481A-8679-0DBB49A5544A}"/>
                    </a:ext>
                  </a:extLst>
                </p:cNvPr>
                <p:cNvSpPr txBox="1"/>
                <p:nvPr/>
              </p:nvSpPr>
              <p:spPr>
                <a:xfrm>
                  <a:off x="2219510" y="712415"/>
                  <a:ext cx="1530505" cy="400110"/>
                </a:xfrm>
                <a:prstGeom prst="rect">
                  <a:avLst/>
                </a:prstGeom>
                <a:noFill/>
              </p:spPr>
              <p:txBody>
                <a:bodyPr wrap="square">
                  <a:spAutoFit/>
                </a:bodyPr>
                <a:lstStyle/>
                <a:p>
                  <a:pPr>
                    <a:spcBef>
                      <a:spcPts val="600"/>
                    </a:spcBef>
                  </a:pPr>
                  <a:r>
                    <a:rPr lang="en-GB" sz="2000" dirty="0"/>
                    <a:t>12 weeks</a:t>
                  </a:r>
                </a:p>
              </p:txBody>
            </p:sp>
          </p:grpSp>
          <p:sp>
            <p:nvSpPr>
              <p:cNvPr id="10" name="TextBox 9">
                <a:extLst>
                  <a:ext uri="{FF2B5EF4-FFF2-40B4-BE49-F238E27FC236}">
                    <a16:creationId xmlns:a16="http://schemas.microsoft.com/office/drawing/2014/main" id="{F3B2756B-5683-483E-9D78-55D821B9F6F3}"/>
                  </a:ext>
                </a:extLst>
              </p:cNvPr>
              <p:cNvSpPr txBox="1"/>
              <p:nvPr/>
            </p:nvSpPr>
            <p:spPr>
              <a:xfrm>
                <a:off x="4882901" y="1552490"/>
                <a:ext cx="3468021" cy="353943"/>
              </a:xfrm>
              <a:prstGeom prst="rect">
                <a:avLst/>
              </a:prstGeom>
              <a:noFill/>
            </p:spPr>
            <p:txBody>
              <a:bodyPr wrap="square">
                <a:spAutoFit/>
              </a:bodyPr>
              <a:lstStyle/>
              <a:p>
                <a:pPr>
                  <a:spcBef>
                    <a:spcPts val="600"/>
                  </a:spcBef>
                </a:pPr>
                <a:r>
                  <a:rPr lang="en-GB" sz="1700" i="1" dirty="0"/>
                  <a:t>Extrapolation</a:t>
                </a:r>
              </a:p>
            </p:txBody>
          </p:sp>
        </p:grpSp>
        <p:sp>
          <p:nvSpPr>
            <p:cNvPr id="8" name="Oval 7">
              <a:extLst>
                <a:ext uri="{FF2B5EF4-FFF2-40B4-BE49-F238E27FC236}">
                  <a16:creationId xmlns:a16="http://schemas.microsoft.com/office/drawing/2014/main" id="{A6972F52-8413-48D8-809E-96019BFA84B4}"/>
                </a:ext>
              </a:extLst>
            </p:cNvPr>
            <p:cNvSpPr/>
            <p:nvPr/>
          </p:nvSpPr>
          <p:spPr>
            <a:xfrm>
              <a:off x="2783875" y="1310664"/>
              <a:ext cx="245327" cy="146530"/>
            </a:xfrm>
            <a:prstGeom prst="ellipse">
              <a:avLst/>
            </a:pr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6" name="TextBox 15">
            <a:extLst>
              <a:ext uri="{FF2B5EF4-FFF2-40B4-BE49-F238E27FC236}">
                <a16:creationId xmlns:a16="http://schemas.microsoft.com/office/drawing/2014/main" id="{B1F2510F-261F-42FD-9F79-917697A75B3B}"/>
              </a:ext>
            </a:extLst>
          </p:cNvPr>
          <p:cNvSpPr txBox="1"/>
          <p:nvPr/>
        </p:nvSpPr>
        <p:spPr>
          <a:xfrm>
            <a:off x="7245399" y="935301"/>
            <a:ext cx="2859742" cy="400110"/>
          </a:xfrm>
          <a:prstGeom prst="rect">
            <a:avLst/>
          </a:prstGeom>
          <a:noFill/>
        </p:spPr>
        <p:txBody>
          <a:bodyPr wrap="square">
            <a:spAutoFit/>
          </a:bodyPr>
          <a:lstStyle/>
          <a:p>
            <a:pPr>
              <a:spcBef>
                <a:spcPts val="600"/>
              </a:spcBef>
            </a:pPr>
            <a:r>
              <a:rPr lang="en-GB" sz="2000" dirty="0"/>
              <a:t>Time horizon: lifetime </a:t>
            </a:r>
          </a:p>
        </p:txBody>
      </p:sp>
    </p:spTree>
    <p:extLst>
      <p:ext uri="{BB962C8B-B14F-4D97-AF65-F5344CB8AC3E}">
        <p14:creationId xmlns:p14="http://schemas.microsoft.com/office/powerpoint/2010/main" val="406233086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773" y="265587"/>
            <a:ext cx="10507796" cy="765501"/>
          </a:xfrm>
        </p:spPr>
        <p:txBody>
          <a:bodyPr/>
          <a:lstStyle/>
          <a:p>
            <a:pPr defTabSz="942975">
              <a:lnSpc>
                <a:spcPct val="100000"/>
              </a:lnSpc>
            </a:pPr>
            <a:r>
              <a:rPr lang="en-GB" sz="3200" dirty="0">
                <a:solidFill>
                  <a:schemeClr val="accent1"/>
                </a:solidFill>
              </a:rPr>
              <a:t>Key issue: </a:t>
            </a:r>
            <a:r>
              <a:rPr lang="en-GB" sz="3200" b="0" dirty="0"/>
              <a:t>Incorporating carer utilities or (dis)utilities</a:t>
            </a:r>
            <a:br>
              <a:rPr lang="en-GB" sz="3200" b="0" dirty="0"/>
            </a:br>
            <a:r>
              <a:rPr lang="en-GB" sz="2600" b="0" i="1" dirty="0"/>
              <a:t>ERG prefer different approach to company</a:t>
            </a:r>
            <a:endParaRPr lang="en-GB" sz="2600" b="0" dirty="0"/>
          </a:p>
        </p:txBody>
      </p:sp>
      <p:sp>
        <p:nvSpPr>
          <p:cNvPr id="3" name="Slide Number Placeholder 2"/>
          <p:cNvSpPr>
            <a:spLocks noGrp="1"/>
          </p:cNvSpPr>
          <p:nvPr>
            <p:ph type="sldNum" sz="quarter" idx="12"/>
          </p:nvPr>
        </p:nvSpPr>
        <p:spPr/>
        <p:txBody>
          <a:bodyPr/>
          <a:lstStyle/>
          <a:p>
            <a:fld id="{DDBE135E-2566-4748-853C-8A3B78F0FB00}" type="slidenum">
              <a:rPr lang="en-GB" smtClean="0"/>
              <a:t>39</a:t>
            </a:fld>
            <a:endParaRPr lang="en-GB" dirty="0"/>
          </a:p>
        </p:txBody>
      </p:sp>
      <p:sp>
        <p:nvSpPr>
          <p:cNvPr id="7" name="TextBox 6">
            <a:extLst>
              <a:ext uri="{FF2B5EF4-FFF2-40B4-BE49-F238E27FC236}">
                <a16:creationId xmlns:a16="http://schemas.microsoft.com/office/drawing/2014/main" id="{7B16DDB5-F3AB-496C-932B-03049501A67F}"/>
              </a:ext>
            </a:extLst>
          </p:cNvPr>
          <p:cNvSpPr txBox="1"/>
          <p:nvPr/>
        </p:nvSpPr>
        <p:spPr>
          <a:xfrm>
            <a:off x="129960" y="2853520"/>
            <a:ext cx="1661884" cy="646331"/>
          </a:xfrm>
          <a:prstGeom prst="rect">
            <a:avLst/>
          </a:prstGeom>
          <a:noFill/>
        </p:spPr>
        <p:txBody>
          <a:bodyPr wrap="square">
            <a:spAutoFit/>
          </a:bodyPr>
          <a:lstStyle/>
          <a:p>
            <a:r>
              <a:rPr lang="en-US" sz="1800" b="1" dirty="0"/>
              <a:t>Company approach: </a:t>
            </a:r>
          </a:p>
        </p:txBody>
      </p:sp>
      <p:sp>
        <p:nvSpPr>
          <p:cNvPr id="8" name="TextBox 7">
            <a:extLst>
              <a:ext uri="{FF2B5EF4-FFF2-40B4-BE49-F238E27FC236}">
                <a16:creationId xmlns:a16="http://schemas.microsoft.com/office/drawing/2014/main" id="{FC34EE89-1637-4683-A8C0-4E29562A14F2}"/>
              </a:ext>
            </a:extLst>
          </p:cNvPr>
          <p:cNvSpPr txBox="1"/>
          <p:nvPr/>
        </p:nvSpPr>
        <p:spPr>
          <a:xfrm>
            <a:off x="-130400" y="3743793"/>
            <a:ext cx="1661884" cy="1477328"/>
          </a:xfrm>
          <a:prstGeom prst="rect">
            <a:avLst/>
          </a:prstGeom>
          <a:noFill/>
        </p:spPr>
        <p:txBody>
          <a:bodyPr wrap="square">
            <a:spAutoFit/>
          </a:bodyPr>
          <a:lstStyle/>
          <a:p>
            <a:pPr algn="ctr"/>
            <a:r>
              <a:rPr lang="en-US" sz="1800" b="1" dirty="0"/>
              <a:t>ERG preferred approach: (used in TA614)</a:t>
            </a:r>
          </a:p>
        </p:txBody>
      </p:sp>
      <p:graphicFrame>
        <p:nvGraphicFramePr>
          <p:cNvPr id="11" name="Table 10">
            <a:extLst>
              <a:ext uri="{FF2B5EF4-FFF2-40B4-BE49-F238E27FC236}">
                <a16:creationId xmlns:a16="http://schemas.microsoft.com/office/drawing/2014/main" id="{B8DC5A9C-855E-42A4-ADA5-7E19751255EB}"/>
              </a:ext>
            </a:extLst>
          </p:cNvPr>
          <p:cNvGraphicFramePr>
            <a:graphicFrameLocks noGrp="1"/>
          </p:cNvGraphicFramePr>
          <p:nvPr>
            <p:extLst>
              <p:ext uri="{D42A27DB-BD31-4B8C-83A1-F6EECF244321}">
                <p14:modId xmlns:p14="http://schemas.microsoft.com/office/powerpoint/2010/main" val="3933223052"/>
              </p:ext>
            </p:extLst>
          </p:nvPr>
        </p:nvGraphicFramePr>
        <p:xfrm>
          <a:off x="4626380" y="5128954"/>
          <a:ext cx="2430824" cy="2060342"/>
        </p:xfrm>
        <a:graphic>
          <a:graphicData uri="http://schemas.openxmlformats.org/drawingml/2006/table">
            <a:tbl>
              <a:tblPr firstRow="1" firstCol="1" lastRow="1" lastCol="1" bandRow="1" bandCol="1">
                <a:tableStyleId>{F5AB1C69-6EDB-4FF4-983F-18BD219EF322}</a:tableStyleId>
              </a:tblPr>
              <a:tblGrid>
                <a:gridCol w="2430824">
                  <a:extLst>
                    <a:ext uri="{9D8B030D-6E8A-4147-A177-3AD203B41FA5}">
                      <a16:colId xmlns:a16="http://schemas.microsoft.com/office/drawing/2014/main" val="3920422146"/>
                    </a:ext>
                  </a:extLst>
                </a:gridCol>
              </a:tblGrid>
              <a:tr h="487566">
                <a:tc>
                  <a:txBody>
                    <a:bodyPr/>
                    <a:lstStyle/>
                    <a:p>
                      <a:pPr algn="ctr">
                        <a:spcAft>
                          <a:spcPts val="300"/>
                        </a:spcAft>
                      </a:pPr>
                      <a:r>
                        <a:rPr lang="en-GB" sz="1800" b="1" dirty="0">
                          <a:effectLst/>
                        </a:rPr>
                        <a:t>Categories based on  convulsive seizures per 28 days</a:t>
                      </a:r>
                      <a:endParaRPr lang="en-GB" sz="18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410514342"/>
                  </a:ext>
                </a:extLst>
              </a:tr>
              <a:tr h="215280">
                <a:tc>
                  <a:txBody>
                    <a:bodyPr/>
                    <a:lstStyle/>
                    <a:p>
                      <a:pPr algn="ctr">
                        <a:spcAft>
                          <a:spcPts val="300"/>
                        </a:spcAft>
                      </a:pPr>
                      <a:r>
                        <a:rPr lang="en-GB" sz="1800" dirty="0">
                          <a:effectLst/>
                        </a:rPr>
                        <a:t>No seizures</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227490448"/>
                  </a:ext>
                </a:extLst>
              </a:tr>
              <a:tr h="298651">
                <a:tc>
                  <a:txBody>
                    <a:bodyPr/>
                    <a:lstStyle/>
                    <a:p>
                      <a:pPr algn="ctr">
                        <a:spcAft>
                          <a:spcPts val="300"/>
                        </a:spcAft>
                      </a:pPr>
                      <a:r>
                        <a:rPr lang="en-GB" sz="1800" dirty="0">
                          <a:effectLst/>
                        </a:rPr>
                        <a:t>≤ 8 seizures</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416139254"/>
                  </a:ext>
                </a:extLst>
              </a:tr>
              <a:tr h="298651">
                <a:tc>
                  <a:txBody>
                    <a:bodyPr/>
                    <a:lstStyle/>
                    <a:p>
                      <a:pPr marL="0" marR="0" lvl="0" indent="0" algn="ctr" defTabSz="1043056" rtl="0" eaLnBrk="1" fontAlgn="auto" latinLnBrk="0" hangingPunct="1">
                        <a:lnSpc>
                          <a:spcPct val="100000"/>
                        </a:lnSpc>
                        <a:spcBef>
                          <a:spcPts val="0"/>
                        </a:spcBef>
                        <a:spcAft>
                          <a:spcPts val="300"/>
                        </a:spcAft>
                        <a:buClrTx/>
                        <a:buSzTx/>
                        <a:buFontTx/>
                        <a:buNone/>
                        <a:tabLst/>
                        <a:defRPr/>
                      </a:pPr>
                      <a:r>
                        <a:rPr lang="en-GB" sz="1800" dirty="0">
                          <a:effectLst/>
                        </a:rPr>
                        <a:t>&gt;8 - ≤ 25 seizures</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369891303"/>
                  </a:ext>
                </a:extLst>
              </a:tr>
              <a:tr h="222681">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GB" sz="1800" dirty="0">
                          <a:effectLst/>
                        </a:rPr>
                        <a:t>&gt; 25 seizures</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539044496"/>
                  </a:ext>
                </a:extLst>
              </a:tr>
            </a:tbl>
          </a:graphicData>
        </a:graphic>
      </p:graphicFrame>
      <p:sp>
        <p:nvSpPr>
          <p:cNvPr id="49" name="Rectangle: Rounded Corners 48">
            <a:extLst>
              <a:ext uri="{FF2B5EF4-FFF2-40B4-BE49-F238E27FC236}">
                <a16:creationId xmlns:a16="http://schemas.microsoft.com/office/drawing/2014/main" id="{F4F32703-E954-40B1-BCB4-0DBF7400E919}"/>
              </a:ext>
            </a:extLst>
          </p:cNvPr>
          <p:cNvSpPr/>
          <p:nvPr/>
        </p:nvSpPr>
        <p:spPr>
          <a:xfrm>
            <a:off x="174773" y="1296909"/>
            <a:ext cx="3017773" cy="936905"/>
          </a:xfrm>
          <a:prstGeom prst="roundRect">
            <a:avLst/>
          </a:prstGeom>
          <a:solidFill>
            <a:schemeClr val="bg1">
              <a:lumMod val="8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solidFill>
                  <a:schemeClr val="tx1"/>
                </a:solidFill>
              </a:rPr>
              <a:t>1.8 carers = 2 carers – 0.2 (to account for sharing burden)</a:t>
            </a:r>
          </a:p>
        </p:txBody>
      </p:sp>
      <p:grpSp>
        <p:nvGrpSpPr>
          <p:cNvPr id="59" name="Group 58">
            <a:extLst>
              <a:ext uri="{FF2B5EF4-FFF2-40B4-BE49-F238E27FC236}">
                <a16:creationId xmlns:a16="http://schemas.microsoft.com/office/drawing/2014/main" id="{B502CA99-C9B1-449F-93CE-93345F113142}"/>
              </a:ext>
            </a:extLst>
          </p:cNvPr>
          <p:cNvGrpSpPr/>
          <p:nvPr/>
        </p:nvGrpSpPr>
        <p:grpSpPr>
          <a:xfrm>
            <a:off x="1380121" y="1606013"/>
            <a:ext cx="5581888" cy="2037159"/>
            <a:chOff x="1355079" y="1291006"/>
            <a:chExt cx="5581888" cy="2037159"/>
          </a:xfrm>
        </p:grpSpPr>
        <p:cxnSp>
          <p:nvCxnSpPr>
            <p:cNvPr id="17" name="Straight Arrow Connector 16">
              <a:extLst>
                <a:ext uri="{FF2B5EF4-FFF2-40B4-BE49-F238E27FC236}">
                  <a16:creationId xmlns:a16="http://schemas.microsoft.com/office/drawing/2014/main" id="{D01E6FC7-D1BB-4581-AEE9-465D9515F421}"/>
                </a:ext>
              </a:extLst>
            </p:cNvPr>
            <p:cNvCxnSpPr>
              <a:cxnSpLocks/>
              <a:endCxn id="28" idx="0"/>
            </p:cNvCxnSpPr>
            <p:nvPr/>
          </p:nvCxnSpPr>
          <p:spPr>
            <a:xfrm flipH="1">
              <a:off x="4020755" y="2148032"/>
              <a:ext cx="463354" cy="2676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58" name="Group 57">
              <a:extLst>
                <a:ext uri="{FF2B5EF4-FFF2-40B4-BE49-F238E27FC236}">
                  <a16:creationId xmlns:a16="http://schemas.microsoft.com/office/drawing/2014/main" id="{2DFE23F9-1387-49CF-9D53-AB25867C9E6C}"/>
                </a:ext>
              </a:extLst>
            </p:cNvPr>
            <p:cNvGrpSpPr/>
            <p:nvPr/>
          </p:nvGrpSpPr>
          <p:grpSpPr>
            <a:xfrm>
              <a:off x="1355079" y="2217681"/>
              <a:ext cx="5117158" cy="1110484"/>
              <a:chOff x="1355079" y="2204246"/>
              <a:chExt cx="5117158" cy="1110484"/>
            </a:xfrm>
          </p:grpSpPr>
          <p:grpSp>
            <p:nvGrpSpPr>
              <p:cNvPr id="34" name="Group 33">
                <a:extLst>
                  <a:ext uri="{FF2B5EF4-FFF2-40B4-BE49-F238E27FC236}">
                    <a16:creationId xmlns:a16="http://schemas.microsoft.com/office/drawing/2014/main" id="{F6418268-D5C5-44F9-B01A-26206A99DF47}"/>
                  </a:ext>
                </a:extLst>
              </p:cNvPr>
              <p:cNvGrpSpPr/>
              <p:nvPr/>
            </p:nvGrpSpPr>
            <p:grpSpPr>
              <a:xfrm>
                <a:off x="1506442" y="2383892"/>
                <a:ext cx="3182984" cy="748469"/>
                <a:chOff x="2593852" y="1947252"/>
                <a:chExt cx="3182984" cy="748469"/>
              </a:xfrm>
            </p:grpSpPr>
            <p:sp>
              <p:nvSpPr>
                <p:cNvPr id="24" name="Rounded Rectangle 6">
                  <a:extLst>
                    <a:ext uri="{FF2B5EF4-FFF2-40B4-BE49-F238E27FC236}">
                      <a16:creationId xmlns:a16="http://schemas.microsoft.com/office/drawing/2014/main" id="{95342B88-9A6A-432B-8E03-7FE3A40C81C4}"/>
                    </a:ext>
                  </a:extLst>
                </p:cNvPr>
                <p:cNvSpPr/>
                <p:nvPr/>
              </p:nvSpPr>
              <p:spPr>
                <a:xfrm>
                  <a:off x="2593852" y="1947252"/>
                  <a:ext cx="1480164" cy="730129"/>
                </a:xfrm>
                <a:prstGeom prst="roundRect">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r>
                    <a:rPr lang="en-US" sz="1800" b="1" dirty="0">
                      <a:solidFill>
                        <a:schemeClr val="tx1"/>
                      </a:solidFill>
                      <a:latin typeface="Arial" panose="020B0604020202020204" pitchFamily="34" charset="0"/>
                      <a:cs typeface="Arial" panose="020B0604020202020204" pitchFamily="34" charset="0"/>
                    </a:rPr>
                    <a:t>Patient utility</a:t>
                  </a:r>
                  <a:endParaRPr lang="en-US" sz="1800" dirty="0">
                    <a:solidFill>
                      <a:schemeClr val="tx1"/>
                    </a:solidFill>
                    <a:latin typeface="Arial" panose="020B0604020202020204" pitchFamily="34" charset="0"/>
                    <a:cs typeface="Arial" panose="020B0604020202020204" pitchFamily="34" charset="0"/>
                  </a:endParaRPr>
                </a:p>
              </p:txBody>
            </p:sp>
            <p:sp>
              <p:nvSpPr>
                <p:cNvPr id="26" name="Plus Sign 25">
                  <a:extLst>
                    <a:ext uri="{FF2B5EF4-FFF2-40B4-BE49-F238E27FC236}">
                      <a16:creationId xmlns:a16="http://schemas.microsoft.com/office/drawing/2014/main" id="{1CB0A9B5-CAD7-4F4C-B321-053306BF48EE}"/>
                    </a:ext>
                  </a:extLst>
                </p:cNvPr>
                <p:cNvSpPr/>
                <p:nvPr/>
              </p:nvSpPr>
              <p:spPr>
                <a:xfrm>
                  <a:off x="4104373" y="2162374"/>
                  <a:ext cx="301083" cy="291691"/>
                </a:xfrm>
                <a:prstGeom prst="mathPlus">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ounded Rectangle 7">
                  <a:extLst>
                    <a:ext uri="{FF2B5EF4-FFF2-40B4-BE49-F238E27FC236}">
                      <a16:creationId xmlns:a16="http://schemas.microsoft.com/office/drawing/2014/main" id="{2264AC64-1E89-4128-AD9D-27641476EA55}"/>
                    </a:ext>
                  </a:extLst>
                </p:cNvPr>
                <p:cNvSpPr/>
                <p:nvPr/>
              </p:nvSpPr>
              <p:spPr>
                <a:xfrm>
                  <a:off x="4439494" y="1965591"/>
                  <a:ext cx="1337342" cy="730130"/>
                </a:xfrm>
                <a:prstGeom prst="roundRect">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r>
                    <a:rPr lang="en-US" sz="1800" b="1" dirty="0">
                      <a:solidFill>
                        <a:schemeClr val="tx1"/>
                      </a:solidFill>
                      <a:latin typeface="Arial" panose="020B0604020202020204" pitchFamily="34" charset="0"/>
                      <a:cs typeface="Arial" panose="020B0604020202020204" pitchFamily="34" charset="0"/>
                    </a:rPr>
                    <a:t>Carer utility</a:t>
                  </a:r>
                </a:p>
              </p:txBody>
            </p:sp>
          </p:grpSp>
          <p:sp>
            <p:nvSpPr>
              <p:cNvPr id="41" name="Rectangle 40">
                <a:extLst>
                  <a:ext uri="{FF2B5EF4-FFF2-40B4-BE49-F238E27FC236}">
                    <a16:creationId xmlns:a16="http://schemas.microsoft.com/office/drawing/2014/main" id="{FB27B814-15E3-4A1A-8A00-33BA3B6DEEE2}"/>
                  </a:ext>
                </a:extLst>
              </p:cNvPr>
              <p:cNvSpPr/>
              <p:nvPr/>
            </p:nvSpPr>
            <p:spPr>
              <a:xfrm>
                <a:off x="1355079" y="2204246"/>
                <a:ext cx="5117158" cy="1110484"/>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Equals 43">
                <a:extLst>
                  <a:ext uri="{FF2B5EF4-FFF2-40B4-BE49-F238E27FC236}">
                    <a16:creationId xmlns:a16="http://schemas.microsoft.com/office/drawing/2014/main" id="{EED79411-8F1D-46D8-93A1-A7A9739C3BCD}"/>
                  </a:ext>
                </a:extLst>
              </p:cNvPr>
              <p:cNvSpPr/>
              <p:nvPr/>
            </p:nvSpPr>
            <p:spPr>
              <a:xfrm>
                <a:off x="4751866" y="2643785"/>
                <a:ext cx="239441" cy="243129"/>
              </a:xfrm>
              <a:prstGeom prst="mathEqual">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46" name="Rounded Rectangle 7">
                <a:extLst>
                  <a:ext uri="{FF2B5EF4-FFF2-40B4-BE49-F238E27FC236}">
                    <a16:creationId xmlns:a16="http://schemas.microsoft.com/office/drawing/2014/main" id="{8639BE01-B7DC-45A6-9D80-E53BEC47381F}"/>
                  </a:ext>
                </a:extLst>
              </p:cNvPr>
              <p:cNvSpPr/>
              <p:nvPr/>
            </p:nvSpPr>
            <p:spPr>
              <a:xfrm>
                <a:off x="5008326" y="2288101"/>
                <a:ext cx="1337342" cy="844260"/>
              </a:xfrm>
              <a:prstGeom prst="roundRect">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r>
                  <a:rPr lang="en-US" sz="1800" b="1" dirty="0">
                    <a:solidFill>
                      <a:schemeClr val="tx1"/>
                    </a:solidFill>
                    <a:latin typeface="Arial" panose="020B0604020202020204" pitchFamily="34" charset="0"/>
                    <a:cs typeface="Arial" panose="020B0604020202020204" pitchFamily="34" charset="0"/>
                  </a:rPr>
                  <a:t>Quality of life in model</a:t>
                </a:r>
              </a:p>
            </p:txBody>
          </p:sp>
        </p:grpSp>
        <p:sp>
          <p:nvSpPr>
            <p:cNvPr id="53" name="Rectangle: Rounded Corners 52">
              <a:extLst>
                <a:ext uri="{FF2B5EF4-FFF2-40B4-BE49-F238E27FC236}">
                  <a16:creationId xmlns:a16="http://schemas.microsoft.com/office/drawing/2014/main" id="{038C51C3-882B-4218-806F-2722E62FD8B8}"/>
                </a:ext>
              </a:extLst>
            </p:cNvPr>
            <p:cNvSpPr/>
            <p:nvPr/>
          </p:nvSpPr>
          <p:spPr>
            <a:xfrm>
              <a:off x="4099549" y="1291006"/>
              <a:ext cx="2837418" cy="840423"/>
            </a:xfrm>
            <a:prstGeom prst="round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solidFill>
                    <a:schemeClr val="tx1"/>
                  </a:solidFill>
                </a:rPr>
                <a:t>1.8 carers applied to all patients in patient-/carer-level model</a:t>
              </a:r>
            </a:p>
          </p:txBody>
        </p:sp>
      </p:grpSp>
      <p:grpSp>
        <p:nvGrpSpPr>
          <p:cNvPr id="61" name="Group 60">
            <a:extLst>
              <a:ext uri="{FF2B5EF4-FFF2-40B4-BE49-F238E27FC236}">
                <a16:creationId xmlns:a16="http://schemas.microsoft.com/office/drawing/2014/main" id="{3434E81D-535C-4B2A-B311-0BB155E3DA5C}"/>
              </a:ext>
            </a:extLst>
          </p:cNvPr>
          <p:cNvGrpSpPr/>
          <p:nvPr/>
        </p:nvGrpSpPr>
        <p:grpSpPr>
          <a:xfrm>
            <a:off x="1380121" y="3963828"/>
            <a:ext cx="5117158" cy="3199160"/>
            <a:chOff x="1355079" y="3579382"/>
            <a:chExt cx="5117158" cy="3199160"/>
          </a:xfrm>
        </p:grpSpPr>
        <p:sp>
          <p:nvSpPr>
            <p:cNvPr id="9" name="Rectangle: Rounded Corners 8">
              <a:extLst>
                <a:ext uri="{FF2B5EF4-FFF2-40B4-BE49-F238E27FC236}">
                  <a16:creationId xmlns:a16="http://schemas.microsoft.com/office/drawing/2014/main" id="{4BE6FE80-04A1-4F3E-9B51-64B75AA18BC9}"/>
                </a:ext>
              </a:extLst>
            </p:cNvPr>
            <p:cNvSpPr/>
            <p:nvPr/>
          </p:nvSpPr>
          <p:spPr>
            <a:xfrm>
              <a:off x="2767451" y="4763269"/>
              <a:ext cx="1517692" cy="2015273"/>
            </a:xfrm>
            <a:prstGeom prst="round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solidFill>
                    <a:schemeClr val="tx1"/>
                  </a:solidFill>
                </a:rPr>
                <a:t>1.8 carers applied to 2 highest seizure frequency categories*</a:t>
              </a:r>
            </a:p>
          </p:txBody>
        </p:sp>
        <p:sp>
          <p:nvSpPr>
            <p:cNvPr id="12" name="Left Brace 11">
              <a:extLst>
                <a:ext uri="{FF2B5EF4-FFF2-40B4-BE49-F238E27FC236}">
                  <a16:creationId xmlns:a16="http://schemas.microsoft.com/office/drawing/2014/main" id="{68E34D11-737A-4E61-8001-6B66521058DC}"/>
                </a:ext>
              </a:extLst>
            </p:cNvPr>
            <p:cNvSpPr/>
            <p:nvPr/>
          </p:nvSpPr>
          <p:spPr>
            <a:xfrm>
              <a:off x="4298978" y="6115257"/>
              <a:ext cx="282461" cy="647013"/>
            </a:xfrm>
            <a:prstGeom prst="leftBrace">
              <a:avLst>
                <a:gd name="adj1" fmla="val 8333"/>
                <a:gd name="adj2" fmla="val 47431"/>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grpSp>
          <p:nvGrpSpPr>
            <p:cNvPr id="60" name="Group 59">
              <a:extLst>
                <a:ext uri="{FF2B5EF4-FFF2-40B4-BE49-F238E27FC236}">
                  <a16:creationId xmlns:a16="http://schemas.microsoft.com/office/drawing/2014/main" id="{30E2F6EC-7A5B-41BE-9C04-BEDC8972B8AC}"/>
                </a:ext>
              </a:extLst>
            </p:cNvPr>
            <p:cNvGrpSpPr/>
            <p:nvPr/>
          </p:nvGrpSpPr>
          <p:grpSpPr>
            <a:xfrm>
              <a:off x="1355079" y="3579382"/>
              <a:ext cx="5117158" cy="1110484"/>
              <a:chOff x="1355079" y="3607731"/>
              <a:chExt cx="5117158" cy="1110484"/>
            </a:xfrm>
          </p:grpSpPr>
          <p:sp>
            <p:nvSpPr>
              <p:cNvPr id="43" name="Rectangle 42">
                <a:extLst>
                  <a:ext uri="{FF2B5EF4-FFF2-40B4-BE49-F238E27FC236}">
                    <a16:creationId xmlns:a16="http://schemas.microsoft.com/office/drawing/2014/main" id="{E3BAE4C7-6906-4237-B05E-3E58EC6026F6}"/>
                  </a:ext>
                </a:extLst>
              </p:cNvPr>
              <p:cNvSpPr/>
              <p:nvPr/>
            </p:nvSpPr>
            <p:spPr>
              <a:xfrm>
                <a:off x="1355079" y="3607731"/>
                <a:ext cx="5117158" cy="1110484"/>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50" name="Group 49">
                <a:extLst>
                  <a:ext uri="{FF2B5EF4-FFF2-40B4-BE49-F238E27FC236}">
                    <a16:creationId xmlns:a16="http://schemas.microsoft.com/office/drawing/2014/main" id="{A16AB81C-A2A8-4FE5-8A9B-D975242004C4}"/>
                  </a:ext>
                </a:extLst>
              </p:cNvPr>
              <p:cNvGrpSpPr/>
              <p:nvPr/>
            </p:nvGrpSpPr>
            <p:grpSpPr>
              <a:xfrm>
                <a:off x="1506442" y="3645019"/>
                <a:ext cx="4856245" cy="864037"/>
                <a:chOff x="1490760" y="2985604"/>
                <a:chExt cx="4856245" cy="864037"/>
              </a:xfrm>
            </p:grpSpPr>
            <p:grpSp>
              <p:nvGrpSpPr>
                <p:cNvPr id="42" name="Group 41">
                  <a:extLst>
                    <a:ext uri="{FF2B5EF4-FFF2-40B4-BE49-F238E27FC236}">
                      <a16:creationId xmlns:a16="http://schemas.microsoft.com/office/drawing/2014/main" id="{20AE8462-1116-4DEF-8751-638D20BB4EA8}"/>
                    </a:ext>
                  </a:extLst>
                </p:cNvPr>
                <p:cNvGrpSpPr/>
                <p:nvPr/>
              </p:nvGrpSpPr>
              <p:grpSpPr>
                <a:xfrm>
                  <a:off x="1490760" y="3113320"/>
                  <a:ext cx="3198430" cy="736321"/>
                  <a:chOff x="1689557" y="3051756"/>
                  <a:chExt cx="3198430" cy="736321"/>
                </a:xfrm>
              </p:grpSpPr>
              <p:sp>
                <p:nvSpPr>
                  <p:cNvPr id="33" name="Rounded Rectangle 7">
                    <a:extLst>
                      <a:ext uri="{FF2B5EF4-FFF2-40B4-BE49-F238E27FC236}">
                        <a16:creationId xmlns:a16="http://schemas.microsoft.com/office/drawing/2014/main" id="{9D7F1F72-BC45-4C79-81BF-8C474C4D70EE}"/>
                      </a:ext>
                    </a:extLst>
                  </p:cNvPr>
                  <p:cNvSpPr/>
                  <p:nvPr/>
                </p:nvSpPr>
                <p:spPr>
                  <a:xfrm>
                    <a:off x="3550645" y="3051756"/>
                    <a:ext cx="1337342" cy="730129"/>
                  </a:xfrm>
                  <a:prstGeom prst="roundRect">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r>
                      <a:rPr lang="en-US" sz="1800" b="1" dirty="0">
                        <a:solidFill>
                          <a:schemeClr val="tx1"/>
                        </a:solidFill>
                        <a:latin typeface="Arial" panose="020B0604020202020204" pitchFamily="34" charset="0"/>
                        <a:cs typeface="Arial" panose="020B0604020202020204" pitchFamily="34" charset="0"/>
                      </a:rPr>
                      <a:t>Carer ‘disutility’</a:t>
                    </a:r>
                  </a:p>
                </p:txBody>
              </p:sp>
              <p:sp>
                <p:nvSpPr>
                  <p:cNvPr id="37" name="Minus Sign 36">
                    <a:extLst>
                      <a:ext uri="{FF2B5EF4-FFF2-40B4-BE49-F238E27FC236}">
                        <a16:creationId xmlns:a16="http://schemas.microsoft.com/office/drawing/2014/main" id="{DA3D56B7-8239-49AF-9BC4-E5CD976D1380}"/>
                      </a:ext>
                    </a:extLst>
                  </p:cNvPr>
                  <p:cNvSpPr/>
                  <p:nvPr/>
                </p:nvSpPr>
                <p:spPr>
                  <a:xfrm>
                    <a:off x="3189274" y="3213814"/>
                    <a:ext cx="338744" cy="348020"/>
                  </a:xfrm>
                  <a:prstGeom prst="mathMinus">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ounded Rectangle 6">
                    <a:extLst>
                      <a:ext uri="{FF2B5EF4-FFF2-40B4-BE49-F238E27FC236}">
                        <a16:creationId xmlns:a16="http://schemas.microsoft.com/office/drawing/2014/main" id="{AF01C599-1DEE-4D17-99CD-258A210BE1E0}"/>
                      </a:ext>
                    </a:extLst>
                  </p:cNvPr>
                  <p:cNvSpPr/>
                  <p:nvPr/>
                </p:nvSpPr>
                <p:spPr>
                  <a:xfrm>
                    <a:off x="1689557" y="3057948"/>
                    <a:ext cx="1480164" cy="730129"/>
                  </a:xfrm>
                  <a:prstGeom prst="roundRect">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r>
                      <a:rPr lang="en-US" sz="1800" b="1" dirty="0">
                        <a:solidFill>
                          <a:schemeClr val="tx1"/>
                        </a:solidFill>
                        <a:latin typeface="Arial" panose="020B0604020202020204" pitchFamily="34" charset="0"/>
                        <a:cs typeface="Arial" panose="020B0604020202020204" pitchFamily="34" charset="0"/>
                      </a:rPr>
                      <a:t>Patient utility</a:t>
                    </a:r>
                    <a:endParaRPr lang="en-US" sz="1800" dirty="0">
                      <a:solidFill>
                        <a:schemeClr val="tx1"/>
                      </a:solidFill>
                      <a:latin typeface="Arial" panose="020B0604020202020204" pitchFamily="34" charset="0"/>
                      <a:cs typeface="Arial" panose="020B0604020202020204" pitchFamily="34" charset="0"/>
                    </a:endParaRPr>
                  </a:p>
                </p:txBody>
              </p:sp>
            </p:grpSp>
            <p:sp>
              <p:nvSpPr>
                <p:cNvPr id="45" name="Equals 44">
                  <a:extLst>
                    <a:ext uri="{FF2B5EF4-FFF2-40B4-BE49-F238E27FC236}">
                      <a16:creationId xmlns:a16="http://schemas.microsoft.com/office/drawing/2014/main" id="{5F7A7801-CAC7-4EE0-83BC-9A81E7934213}"/>
                    </a:ext>
                  </a:extLst>
                </p:cNvPr>
                <p:cNvSpPr/>
                <p:nvPr/>
              </p:nvSpPr>
              <p:spPr>
                <a:xfrm>
                  <a:off x="4734186" y="3375569"/>
                  <a:ext cx="239441" cy="243129"/>
                </a:xfrm>
                <a:prstGeom prst="mathEqual">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47" name="Rounded Rectangle 7">
                  <a:extLst>
                    <a:ext uri="{FF2B5EF4-FFF2-40B4-BE49-F238E27FC236}">
                      <a16:creationId xmlns:a16="http://schemas.microsoft.com/office/drawing/2014/main" id="{2C48FF68-DBF5-43D7-8092-48A31B8ABE4D}"/>
                    </a:ext>
                  </a:extLst>
                </p:cNvPr>
                <p:cNvSpPr/>
                <p:nvPr/>
              </p:nvSpPr>
              <p:spPr>
                <a:xfrm>
                  <a:off x="5009663" y="2985604"/>
                  <a:ext cx="1337342" cy="864037"/>
                </a:xfrm>
                <a:prstGeom prst="roundRect">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r>
                    <a:rPr lang="en-US" sz="1800" b="1" dirty="0">
                      <a:solidFill>
                        <a:schemeClr val="tx1"/>
                      </a:solidFill>
                      <a:latin typeface="Arial" panose="020B0604020202020204" pitchFamily="34" charset="0"/>
                      <a:cs typeface="Arial" panose="020B0604020202020204" pitchFamily="34" charset="0"/>
                    </a:rPr>
                    <a:t>Quality of life in model</a:t>
                  </a:r>
                </a:p>
              </p:txBody>
            </p:sp>
          </p:grpSp>
        </p:grpSp>
        <p:cxnSp>
          <p:nvCxnSpPr>
            <p:cNvPr id="55" name="Straight Arrow Connector 54">
              <a:extLst>
                <a:ext uri="{FF2B5EF4-FFF2-40B4-BE49-F238E27FC236}">
                  <a16:creationId xmlns:a16="http://schemas.microsoft.com/office/drawing/2014/main" id="{DEF04AFB-0D95-4358-B851-0B3A6CDC38D5}"/>
                </a:ext>
              </a:extLst>
            </p:cNvPr>
            <p:cNvCxnSpPr>
              <a:cxnSpLocks/>
              <a:stCxn id="9" idx="0"/>
              <a:endCxn id="33" idx="2"/>
            </p:cNvCxnSpPr>
            <p:nvPr/>
          </p:nvCxnSpPr>
          <p:spPr>
            <a:xfrm flipV="1">
              <a:off x="3526297" y="4474515"/>
              <a:ext cx="509904" cy="2887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62" name="Speech Bubble: Rectangle with Corners Rounded 61">
            <a:extLst>
              <a:ext uri="{FF2B5EF4-FFF2-40B4-BE49-F238E27FC236}">
                <a16:creationId xmlns:a16="http://schemas.microsoft.com/office/drawing/2014/main" id="{33582520-5BE3-4D9B-8128-B2E14BEE39B5}"/>
              </a:ext>
            </a:extLst>
          </p:cNvPr>
          <p:cNvSpPr/>
          <p:nvPr/>
        </p:nvSpPr>
        <p:spPr>
          <a:xfrm flipH="1">
            <a:off x="7266148" y="3743793"/>
            <a:ext cx="3252475" cy="3313245"/>
          </a:xfrm>
          <a:prstGeom prst="wedgeRoundRectCallout">
            <a:avLst>
              <a:gd name="adj1" fmla="val 57057"/>
              <a:gd name="adj2" fmla="val 19759"/>
              <a:gd name="adj3" fmla="val 16667"/>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800" b="1" dirty="0">
                <a:solidFill>
                  <a:schemeClr val="tx1"/>
                </a:solidFill>
              </a:rPr>
              <a:t>Company</a:t>
            </a:r>
            <a:r>
              <a:rPr lang="en-GB" sz="1800" dirty="0">
                <a:solidFill>
                  <a:schemeClr val="tx1"/>
                </a:solidFill>
              </a:rPr>
              <a:t>: </a:t>
            </a:r>
          </a:p>
          <a:p>
            <a:pPr marL="285750" indent="-285750">
              <a:buFontTx/>
              <a:buChar char="-"/>
            </a:pPr>
            <a:r>
              <a:rPr lang="en-GB" sz="1800" dirty="0">
                <a:solidFill>
                  <a:schemeClr val="tx1"/>
                </a:solidFill>
              </a:rPr>
              <a:t>Categories arbitrary, based on statistical convenience rather than statistical or clinical significance.</a:t>
            </a:r>
          </a:p>
          <a:p>
            <a:pPr marL="285750" indent="-285750">
              <a:buFontTx/>
              <a:buChar char="-"/>
            </a:pPr>
            <a:r>
              <a:rPr lang="en-GB" sz="1800" dirty="0">
                <a:solidFill>
                  <a:schemeClr val="tx1"/>
                </a:solidFill>
              </a:rPr>
              <a:t>Assumes no carer burden at lower seizure frequencies.</a:t>
            </a:r>
          </a:p>
          <a:p>
            <a:pPr algn="ctr"/>
            <a:r>
              <a:rPr lang="en-GB" sz="2000" i="1" dirty="0">
                <a:solidFill>
                  <a:schemeClr val="tx1"/>
                </a:solidFill>
              </a:rPr>
              <a:t>Not appropriate for model based on carer-level data from trials. </a:t>
            </a:r>
          </a:p>
        </p:txBody>
      </p:sp>
      <p:sp>
        <p:nvSpPr>
          <p:cNvPr id="63" name="Speech Bubble: Rectangle with Corners Rounded 62">
            <a:extLst>
              <a:ext uri="{FF2B5EF4-FFF2-40B4-BE49-F238E27FC236}">
                <a16:creationId xmlns:a16="http://schemas.microsoft.com/office/drawing/2014/main" id="{868FE00A-80E0-4CBE-B983-D37B410B15AB}"/>
              </a:ext>
            </a:extLst>
          </p:cNvPr>
          <p:cNvSpPr/>
          <p:nvPr/>
        </p:nvSpPr>
        <p:spPr>
          <a:xfrm flipH="1">
            <a:off x="7380142" y="954403"/>
            <a:ext cx="3138483" cy="2506400"/>
          </a:xfrm>
          <a:prstGeom prst="wedgeRoundRectCallout">
            <a:avLst>
              <a:gd name="adj1" fmla="val 78306"/>
              <a:gd name="adj2" fmla="val 34604"/>
              <a:gd name="adj3" fmla="val 16667"/>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b="1" dirty="0">
                <a:solidFill>
                  <a:schemeClr val="tx1"/>
                </a:solidFill>
              </a:rPr>
              <a:t>ERG</a:t>
            </a:r>
            <a:r>
              <a:rPr lang="en-GB" sz="1800" dirty="0">
                <a:solidFill>
                  <a:schemeClr val="tx1"/>
                </a:solidFill>
              </a:rPr>
              <a:t>: Company’s model removes carer’s utility values when the patient dies (i.e. set to zero). Overestimates impact of mortality since caregiver does not die. Prefer application of disutility to avoid this.</a:t>
            </a:r>
            <a:endParaRPr lang="en-GB" sz="2000" dirty="0">
              <a:solidFill>
                <a:schemeClr val="bg2"/>
              </a:solidFill>
            </a:endParaRPr>
          </a:p>
        </p:txBody>
      </p:sp>
      <p:sp>
        <p:nvSpPr>
          <p:cNvPr id="75" name="TextBox 74">
            <a:extLst>
              <a:ext uri="{FF2B5EF4-FFF2-40B4-BE49-F238E27FC236}">
                <a16:creationId xmlns:a16="http://schemas.microsoft.com/office/drawing/2014/main" id="{B709E49C-5D01-4731-AB68-EE693B7A9B06}"/>
              </a:ext>
            </a:extLst>
          </p:cNvPr>
          <p:cNvSpPr txBox="1"/>
          <p:nvPr/>
        </p:nvSpPr>
        <p:spPr>
          <a:xfrm>
            <a:off x="144136" y="7198991"/>
            <a:ext cx="10063489" cy="338554"/>
          </a:xfrm>
          <a:prstGeom prst="rect">
            <a:avLst/>
          </a:prstGeom>
          <a:solidFill>
            <a:schemeClr val="bg1"/>
          </a:solidFill>
        </p:spPr>
        <p:txBody>
          <a:bodyPr wrap="square">
            <a:spAutoFit/>
          </a:bodyPr>
          <a:lstStyle/>
          <a:p>
            <a:pPr lvl="1">
              <a:spcBef>
                <a:spcPts val="0"/>
              </a:spcBef>
            </a:pPr>
            <a:r>
              <a:rPr lang="en-GB" sz="1600" dirty="0">
                <a:solidFill>
                  <a:srgbClr val="000000"/>
                </a:solidFill>
                <a:effectLst/>
                <a:latin typeface="+mn-lt"/>
                <a:ea typeface="Times New Roman" panose="02020603050405020304" pitchFamily="18" charset="0"/>
              </a:rPr>
              <a:t>* </a:t>
            </a:r>
            <a:r>
              <a:rPr lang="en-GB" sz="1600" u="sng" kern="1200" dirty="0">
                <a:solidFill>
                  <a:srgbClr val="000000"/>
                </a:solidFill>
                <a:effectLst/>
                <a:highlight>
                  <a:srgbClr val="000000"/>
                </a:highlight>
                <a:latin typeface="+mn-lt"/>
                <a:ea typeface="+mn-ea"/>
                <a:cs typeface="+mn-cs"/>
              </a:rPr>
              <a:t>XX </a:t>
            </a:r>
            <a:r>
              <a:rPr lang="en-GB" sz="1600" dirty="0">
                <a:solidFill>
                  <a:srgbClr val="000000"/>
                </a:solidFill>
                <a:effectLst/>
                <a:latin typeface="+mn-lt"/>
                <a:ea typeface="Times New Roman" panose="02020603050405020304" pitchFamily="18" charset="0"/>
              </a:rPr>
              <a:t>for </a:t>
            </a:r>
            <a:r>
              <a:rPr lang="en-GB" sz="1600" dirty="0">
                <a:solidFill>
                  <a:srgbClr val="000000"/>
                </a:solidFill>
                <a:effectLst/>
                <a:latin typeface="+mn-lt"/>
                <a:ea typeface="Arial" panose="020B0604020202020204" pitchFamily="34" charset="0"/>
              </a:rPr>
              <a:t>&gt;8 to </a:t>
            </a:r>
            <a:r>
              <a:rPr lang="en-GB" sz="1600" dirty="0">
                <a:solidFill>
                  <a:srgbClr val="000000"/>
                </a:solidFill>
                <a:effectLst/>
                <a:latin typeface="+mn-lt"/>
                <a:ea typeface="ArialMT"/>
              </a:rPr>
              <a:t>≤</a:t>
            </a:r>
            <a:r>
              <a:rPr lang="en-GB" sz="1600" dirty="0">
                <a:solidFill>
                  <a:srgbClr val="000000"/>
                </a:solidFill>
                <a:effectLst/>
                <a:latin typeface="+mn-lt"/>
                <a:ea typeface="Arial" panose="020B0604020202020204" pitchFamily="34" charset="0"/>
              </a:rPr>
              <a:t>25 convulsive seizure per month and </a:t>
            </a:r>
            <a:r>
              <a:rPr lang="en-GB" sz="1600" u="sng" kern="1200" dirty="0">
                <a:solidFill>
                  <a:srgbClr val="000000"/>
                </a:solidFill>
                <a:effectLst/>
                <a:highlight>
                  <a:srgbClr val="000000"/>
                </a:highlight>
                <a:latin typeface="+mn-lt"/>
                <a:ea typeface="+mn-ea"/>
                <a:cs typeface="+mn-cs"/>
              </a:rPr>
              <a:t>XX </a:t>
            </a:r>
            <a:r>
              <a:rPr lang="en-GB" sz="1600" dirty="0">
                <a:solidFill>
                  <a:srgbClr val="000000"/>
                </a:solidFill>
                <a:effectLst/>
                <a:latin typeface="+mn-lt"/>
                <a:ea typeface="Arial" panose="020B0604020202020204" pitchFamily="34" charset="0"/>
              </a:rPr>
              <a:t>for &gt;25 convulsive seizures per month.</a:t>
            </a:r>
            <a:r>
              <a:rPr lang="en-GB" sz="1600" dirty="0">
                <a:latin typeface="+mn-lt"/>
              </a:rPr>
              <a:t> </a:t>
            </a:r>
          </a:p>
        </p:txBody>
      </p:sp>
      <p:graphicFrame>
        <p:nvGraphicFramePr>
          <p:cNvPr id="4" name="Table 4">
            <a:extLst>
              <a:ext uri="{FF2B5EF4-FFF2-40B4-BE49-F238E27FC236}">
                <a16:creationId xmlns:a16="http://schemas.microsoft.com/office/drawing/2014/main" id="{89471002-CE42-4648-B3D4-3B9FF74BFEBA}"/>
              </a:ext>
            </a:extLst>
          </p:cNvPr>
          <p:cNvGraphicFramePr>
            <a:graphicFrameLocks noGrp="1"/>
          </p:cNvGraphicFramePr>
          <p:nvPr>
            <p:extLst>
              <p:ext uri="{D42A27DB-BD31-4B8C-83A1-F6EECF244321}">
                <p14:modId xmlns:p14="http://schemas.microsoft.com/office/powerpoint/2010/main" val="267295596"/>
              </p:ext>
            </p:extLst>
          </p:nvPr>
        </p:nvGraphicFramePr>
        <p:xfrm>
          <a:off x="144136" y="5683624"/>
          <a:ext cx="2351210" cy="1510519"/>
        </p:xfrm>
        <a:graphic>
          <a:graphicData uri="http://schemas.openxmlformats.org/drawingml/2006/table">
            <a:tbl>
              <a:tblPr firstRow="1" bandRow="1">
                <a:tableStyleId>{F5AB1C69-6EDB-4FF4-983F-18BD219EF322}</a:tableStyleId>
              </a:tblPr>
              <a:tblGrid>
                <a:gridCol w="954784">
                  <a:extLst>
                    <a:ext uri="{9D8B030D-6E8A-4147-A177-3AD203B41FA5}">
                      <a16:colId xmlns:a16="http://schemas.microsoft.com/office/drawing/2014/main" val="4031068854"/>
                    </a:ext>
                  </a:extLst>
                </a:gridCol>
                <a:gridCol w="1396426">
                  <a:extLst>
                    <a:ext uri="{9D8B030D-6E8A-4147-A177-3AD203B41FA5}">
                      <a16:colId xmlns:a16="http://schemas.microsoft.com/office/drawing/2014/main" val="1717076042"/>
                    </a:ext>
                  </a:extLst>
                </a:gridCol>
              </a:tblGrid>
              <a:tr h="676640">
                <a:tc gridSpan="2">
                  <a:txBody>
                    <a:bodyPr/>
                    <a:lstStyle/>
                    <a:p>
                      <a:r>
                        <a:rPr lang="en-GB" sz="1800" dirty="0"/>
                        <a:t>Utilities used in company model</a:t>
                      </a:r>
                    </a:p>
                  </a:txBody>
                  <a:tcPr/>
                </a:tc>
                <a:tc hMerge="1">
                  <a:txBody>
                    <a:bodyPr/>
                    <a:lstStyle/>
                    <a:p>
                      <a:r>
                        <a:rPr lang="en-GB" sz="1800" dirty="0"/>
                        <a:t>Utility in model</a:t>
                      </a:r>
                    </a:p>
                  </a:txBody>
                  <a:tcPr/>
                </a:tc>
                <a:extLst>
                  <a:ext uri="{0D108BD9-81ED-4DB2-BD59-A6C34878D82A}">
                    <a16:rowId xmlns:a16="http://schemas.microsoft.com/office/drawing/2014/main" val="2748906388"/>
                  </a:ext>
                </a:extLst>
              </a:tr>
              <a:tr h="380610">
                <a:tc>
                  <a:txBody>
                    <a:bodyPr/>
                    <a:lstStyle/>
                    <a:p>
                      <a:r>
                        <a:rPr lang="en-GB" sz="1800" dirty="0"/>
                        <a:t>Patient </a:t>
                      </a:r>
                    </a:p>
                  </a:txBody>
                  <a:tcPr/>
                </a:tc>
                <a:tc>
                  <a:txBody>
                    <a:bodyPr/>
                    <a:lstStyle/>
                    <a:p>
                      <a:r>
                        <a:rPr lang="en-GB" sz="1800" u="sng" kern="1200" dirty="0">
                          <a:solidFill>
                            <a:srgbClr val="000000"/>
                          </a:solidFill>
                          <a:effectLst/>
                          <a:highlight>
                            <a:srgbClr val="000000"/>
                          </a:highlight>
                          <a:latin typeface="+mn-lt"/>
                          <a:ea typeface="+mn-ea"/>
                          <a:cs typeface="+mn-cs"/>
                        </a:rPr>
                        <a:t>XX</a:t>
                      </a:r>
                      <a:r>
                        <a:rPr lang="en-GB" sz="1800" kern="1200" dirty="0">
                          <a:solidFill>
                            <a:schemeClr val="dk1"/>
                          </a:solidFill>
                          <a:effectLst/>
                          <a:latin typeface="+mn-lt"/>
                          <a:ea typeface="+mn-ea"/>
                          <a:cs typeface="+mn-cs"/>
                        </a:rPr>
                        <a:t> to </a:t>
                      </a:r>
                      <a:r>
                        <a:rPr lang="en-GB" sz="1800" u="sng" kern="1200" dirty="0">
                          <a:solidFill>
                            <a:srgbClr val="000000"/>
                          </a:solidFill>
                          <a:effectLst/>
                          <a:highlight>
                            <a:srgbClr val="000000"/>
                          </a:highlight>
                          <a:latin typeface="+mn-lt"/>
                          <a:ea typeface="+mn-ea"/>
                          <a:cs typeface="+mn-cs"/>
                        </a:rPr>
                        <a:t>XX</a:t>
                      </a:r>
                      <a:r>
                        <a:rPr lang="en-GB" sz="1800" kern="1200" dirty="0">
                          <a:solidFill>
                            <a:schemeClr val="dk1"/>
                          </a:solidFill>
                          <a:effectLst/>
                          <a:latin typeface="+mn-lt"/>
                          <a:ea typeface="+mn-ea"/>
                          <a:cs typeface="+mn-cs"/>
                        </a:rPr>
                        <a:t> </a:t>
                      </a:r>
                      <a:endParaRPr lang="en-GB" sz="1800" dirty="0"/>
                    </a:p>
                  </a:txBody>
                  <a:tcPr/>
                </a:tc>
                <a:extLst>
                  <a:ext uri="{0D108BD9-81ED-4DB2-BD59-A6C34878D82A}">
                    <a16:rowId xmlns:a16="http://schemas.microsoft.com/office/drawing/2014/main" val="205114711"/>
                  </a:ext>
                </a:extLst>
              </a:tr>
              <a:tr h="453269">
                <a:tc>
                  <a:txBody>
                    <a:bodyPr/>
                    <a:lstStyle/>
                    <a:p>
                      <a:r>
                        <a:rPr lang="en-GB" sz="1800" dirty="0"/>
                        <a:t>Carer</a:t>
                      </a:r>
                    </a:p>
                  </a:txBody>
                  <a:tcPr/>
                </a:tc>
                <a:tc>
                  <a:txBody>
                    <a:bodyPr/>
                    <a:lstStyle/>
                    <a:p>
                      <a:r>
                        <a:rPr lang="en-GB" sz="1800" u="sng" kern="1200" dirty="0">
                          <a:solidFill>
                            <a:srgbClr val="000000"/>
                          </a:solidFill>
                          <a:effectLst/>
                          <a:highlight>
                            <a:srgbClr val="000000"/>
                          </a:highlight>
                          <a:latin typeface="+mn-lt"/>
                          <a:ea typeface="+mn-ea"/>
                          <a:cs typeface="+mn-cs"/>
                        </a:rPr>
                        <a:t>XX</a:t>
                      </a:r>
                      <a:r>
                        <a:rPr lang="en-GB" sz="1800" kern="1200" dirty="0">
                          <a:solidFill>
                            <a:schemeClr val="dk1"/>
                          </a:solidFill>
                          <a:effectLst/>
                          <a:latin typeface="+mn-lt"/>
                          <a:ea typeface="+mn-ea"/>
                          <a:cs typeface="+mn-cs"/>
                        </a:rPr>
                        <a:t> to </a:t>
                      </a:r>
                      <a:r>
                        <a:rPr lang="en-GB" sz="1800" u="sng" kern="1200" dirty="0">
                          <a:solidFill>
                            <a:srgbClr val="000000"/>
                          </a:solidFill>
                          <a:effectLst/>
                          <a:highlight>
                            <a:srgbClr val="000000"/>
                          </a:highlight>
                          <a:latin typeface="+mn-lt"/>
                          <a:ea typeface="+mn-ea"/>
                          <a:cs typeface="+mn-cs"/>
                        </a:rPr>
                        <a:t>XX</a:t>
                      </a:r>
                      <a:endParaRPr lang="en-GB" sz="1800" b="1" u="sng" dirty="0">
                        <a:solidFill>
                          <a:srgbClr val="000000"/>
                        </a:solidFill>
                        <a:highlight>
                          <a:srgbClr val="000000"/>
                        </a:highlight>
                      </a:endParaRPr>
                    </a:p>
                  </a:txBody>
                  <a:tcPr/>
                </a:tc>
                <a:extLst>
                  <a:ext uri="{0D108BD9-81ED-4DB2-BD59-A6C34878D82A}">
                    <a16:rowId xmlns:a16="http://schemas.microsoft.com/office/drawing/2014/main" val="1303570892"/>
                  </a:ext>
                </a:extLst>
              </a:tr>
            </a:tbl>
          </a:graphicData>
        </a:graphic>
      </p:graphicFrame>
    </p:spTree>
    <p:extLst>
      <p:ext uri="{BB962C8B-B14F-4D97-AF65-F5344CB8AC3E}">
        <p14:creationId xmlns:p14="http://schemas.microsoft.com/office/powerpoint/2010/main" val="25328282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C3138-DE76-4949-BBC1-CCC2B7612FAB}"/>
              </a:ext>
            </a:extLst>
          </p:cNvPr>
          <p:cNvSpPr>
            <a:spLocks noGrp="1"/>
          </p:cNvSpPr>
          <p:nvPr>
            <p:ph type="title"/>
          </p:nvPr>
        </p:nvSpPr>
        <p:spPr>
          <a:xfrm>
            <a:off x="508000" y="293078"/>
            <a:ext cx="9669780" cy="765501"/>
          </a:xfrm>
        </p:spPr>
        <p:txBody>
          <a:bodyPr/>
          <a:lstStyle/>
          <a:p>
            <a:r>
              <a:rPr lang="en-US" dirty="0"/>
              <a:t>Patient and carer perspectives</a:t>
            </a:r>
            <a:endParaRPr lang="en-GB" dirty="0"/>
          </a:p>
        </p:txBody>
      </p:sp>
      <p:sp>
        <p:nvSpPr>
          <p:cNvPr id="3" name="Slide Number Placeholder 2">
            <a:extLst>
              <a:ext uri="{FF2B5EF4-FFF2-40B4-BE49-F238E27FC236}">
                <a16:creationId xmlns:a16="http://schemas.microsoft.com/office/drawing/2014/main" id="{DA383736-5B94-4D80-9B06-A4D8D9E72A4E}"/>
              </a:ext>
            </a:extLst>
          </p:cNvPr>
          <p:cNvSpPr>
            <a:spLocks noGrp="1"/>
          </p:cNvSpPr>
          <p:nvPr>
            <p:ph type="sldNum" sz="quarter" idx="12"/>
          </p:nvPr>
        </p:nvSpPr>
        <p:spPr/>
        <p:txBody>
          <a:bodyPr/>
          <a:lstStyle/>
          <a:p>
            <a:fld id="{DDBE135E-2566-4748-853C-8A3B78F0FB00}" type="slidenum">
              <a:rPr lang="en-GB" smtClean="0"/>
              <a:t>4</a:t>
            </a:fld>
            <a:endParaRPr lang="en-GB" dirty="0"/>
          </a:p>
        </p:txBody>
      </p:sp>
      <p:sp>
        <p:nvSpPr>
          <p:cNvPr id="4" name="Content Placeholder 3">
            <a:extLst>
              <a:ext uri="{FF2B5EF4-FFF2-40B4-BE49-F238E27FC236}">
                <a16:creationId xmlns:a16="http://schemas.microsoft.com/office/drawing/2014/main" id="{2ABAC101-1929-466B-9B4D-948C60567634}"/>
              </a:ext>
            </a:extLst>
          </p:cNvPr>
          <p:cNvSpPr>
            <a:spLocks noGrp="1"/>
          </p:cNvSpPr>
          <p:nvPr>
            <p:ph sz="quarter" idx="10"/>
          </p:nvPr>
        </p:nvSpPr>
        <p:spPr>
          <a:xfrm>
            <a:off x="508000" y="876900"/>
            <a:ext cx="9791033" cy="6205365"/>
          </a:xfrm>
        </p:spPr>
        <p:txBody>
          <a:bodyPr/>
          <a:lstStyle/>
          <a:p>
            <a:pPr marL="4763" indent="0">
              <a:spcBef>
                <a:spcPts val="600"/>
              </a:spcBef>
              <a:buNone/>
            </a:pPr>
            <a:r>
              <a:rPr lang="en-US" sz="2000" b="1" dirty="0"/>
              <a:t>High unmet need</a:t>
            </a:r>
          </a:p>
          <a:p>
            <a:pPr>
              <a:spcBef>
                <a:spcPts val="600"/>
              </a:spcBef>
            </a:pPr>
            <a:r>
              <a:rPr lang="en-GB" sz="2000" dirty="0"/>
              <a:t>High frequency, length and severity of seizures in </a:t>
            </a:r>
            <a:r>
              <a:rPr lang="en-GB" sz="2000" dirty="0" err="1"/>
              <a:t>Dravet</a:t>
            </a:r>
            <a:r>
              <a:rPr lang="en-GB" sz="2000" dirty="0"/>
              <a:t> syndrome</a:t>
            </a:r>
          </a:p>
          <a:p>
            <a:pPr>
              <a:spcBef>
                <a:spcPts val="600"/>
              </a:spcBef>
            </a:pPr>
            <a:r>
              <a:rPr lang="en-GB" sz="2000" dirty="0"/>
              <a:t>Few have adequate seizure control with current treatments</a:t>
            </a:r>
          </a:p>
          <a:p>
            <a:pPr>
              <a:spcBef>
                <a:spcPts val="600"/>
              </a:spcBef>
            </a:pPr>
            <a:r>
              <a:rPr lang="en-GB" sz="2000" dirty="0"/>
              <a:t>Adults particular unmet need as underdiagnosed, not represented in trials, undertreated</a:t>
            </a:r>
          </a:p>
          <a:p>
            <a:pPr marL="4763" indent="0">
              <a:spcBef>
                <a:spcPts val="600"/>
              </a:spcBef>
              <a:buNone/>
            </a:pPr>
            <a:r>
              <a:rPr lang="en-US" sz="2000" b="1" dirty="0"/>
              <a:t>Co-morbidities in addition to seizures</a:t>
            </a:r>
            <a:endParaRPr lang="en-US" sz="2000" b="1" strike="sngStrike" dirty="0"/>
          </a:p>
          <a:p>
            <a:pPr>
              <a:spcBef>
                <a:spcPts val="600"/>
              </a:spcBef>
            </a:pPr>
            <a:r>
              <a:rPr lang="en-GB" sz="2000" kern="1200" dirty="0"/>
              <a:t>Difficulty with communicating, sleep, mobility, feeding and other comorbidities impact on quality of life, all of which can improve with successful treatment.</a:t>
            </a:r>
            <a:endParaRPr lang="en-US" sz="2000" b="1" dirty="0"/>
          </a:p>
          <a:p>
            <a:pPr marL="4763" indent="0">
              <a:spcBef>
                <a:spcPts val="600"/>
              </a:spcBef>
              <a:buNone/>
            </a:pPr>
            <a:r>
              <a:rPr lang="en-US" sz="2000" b="1" dirty="0"/>
              <a:t>Significant impact on carers</a:t>
            </a:r>
          </a:p>
          <a:p>
            <a:pPr>
              <a:spcBef>
                <a:spcPts val="600"/>
              </a:spcBef>
            </a:pPr>
            <a:r>
              <a:rPr lang="en-GB" sz="2000" dirty="0"/>
              <a:t>24-hour supervision needed with high seizure burden, high risk of mortality and comorbidities. Additional family support or home care required. </a:t>
            </a:r>
          </a:p>
          <a:p>
            <a:pPr>
              <a:spcBef>
                <a:spcPts val="600"/>
              </a:spcBef>
            </a:pPr>
            <a:r>
              <a:rPr lang="en-GB" sz="2000" dirty="0"/>
              <a:t>Significant quality of life impact for parents/carers and family, including financial pressure, strain on relationships.</a:t>
            </a:r>
          </a:p>
          <a:p>
            <a:pPr>
              <a:spcBef>
                <a:spcPts val="600"/>
              </a:spcBef>
            </a:pPr>
            <a:r>
              <a:rPr lang="en-GB" sz="2000" i="1" dirty="0">
                <a:effectLst/>
                <a:latin typeface="Arial" panose="020B0604020202020204" pitchFamily="34" charset="0"/>
                <a:ea typeface="Times New Roman" panose="02020603050405020304" pitchFamily="18" charset="0"/>
              </a:rPr>
              <a:t>‘The first thing I had to do on [his son’s] diagnosis (at 8 months) was give up work. My wife had to extend her maternity leave. Immediately we took a huge hit financially.</a:t>
            </a:r>
            <a:r>
              <a:rPr lang="en-GB" sz="2000" dirty="0">
                <a:effectLst/>
                <a:latin typeface="Arial" panose="020B0604020202020204" pitchFamily="34" charset="0"/>
                <a:ea typeface="Times New Roman" panose="02020603050405020304" pitchFamily="18" charset="0"/>
              </a:rPr>
              <a:t>’ (Epilepsy Action submission)</a:t>
            </a:r>
            <a:endParaRPr lang="en-GB" sz="2000" dirty="0"/>
          </a:p>
          <a:p>
            <a:pPr marL="4763" indent="0">
              <a:buNone/>
            </a:pPr>
            <a:endParaRPr lang="en-GB" sz="1800" dirty="0"/>
          </a:p>
        </p:txBody>
      </p:sp>
    </p:spTree>
    <p:extLst>
      <p:ext uri="{BB962C8B-B14F-4D97-AF65-F5344CB8AC3E}">
        <p14:creationId xmlns:p14="http://schemas.microsoft.com/office/powerpoint/2010/main" val="9628193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298803"/>
            <a:ext cx="10063018" cy="765501"/>
          </a:xfrm>
        </p:spPr>
        <p:txBody>
          <a:bodyPr/>
          <a:lstStyle/>
          <a:p>
            <a:pPr defTabSz="942975">
              <a:lnSpc>
                <a:spcPct val="100000"/>
              </a:lnSpc>
            </a:pPr>
            <a:r>
              <a:rPr lang="en-GB" sz="3200" b="0" dirty="0"/>
              <a:t>Carer utilities is key driver of ICER </a:t>
            </a:r>
            <a:br>
              <a:rPr lang="en-GB" sz="3200" b="0" dirty="0"/>
            </a:br>
            <a:r>
              <a:rPr lang="en-GB" sz="2400" b="0" i="1" dirty="0"/>
              <a:t>Important to incorporate; should not be based only on seizure frequency </a:t>
            </a:r>
            <a:endParaRPr lang="en-GB" sz="3200" b="0" i="1" dirty="0"/>
          </a:p>
        </p:txBody>
      </p:sp>
      <p:sp>
        <p:nvSpPr>
          <p:cNvPr id="3" name="Slide Number Placeholder 2"/>
          <p:cNvSpPr>
            <a:spLocks noGrp="1"/>
          </p:cNvSpPr>
          <p:nvPr>
            <p:ph type="sldNum" sz="quarter" idx="12"/>
          </p:nvPr>
        </p:nvSpPr>
        <p:spPr/>
        <p:txBody>
          <a:bodyPr/>
          <a:lstStyle/>
          <a:p>
            <a:fld id="{DDBE135E-2566-4748-853C-8A3B78F0FB00}" type="slidenum">
              <a:rPr lang="en-GB" smtClean="0"/>
              <a:t>40</a:t>
            </a:fld>
            <a:endParaRPr lang="en-GB" dirty="0"/>
          </a:p>
        </p:txBody>
      </p:sp>
      <p:sp>
        <p:nvSpPr>
          <p:cNvPr id="9" name="Content Placeholder 3">
            <a:extLst>
              <a:ext uri="{FF2B5EF4-FFF2-40B4-BE49-F238E27FC236}">
                <a16:creationId xmlns:a16="http://schemas.microsoft.com/office/drawing/2014/main" id="{5D257BE0-BABC-4F98-BD88-B2DDBFE32C6B}"/>
              </a:ext>
            </a:extLst>
          </p:cNvPr>
          <p:cNvSpPr txBox="1">
            <a:spLocks/>
          </p:cNvSpPr>
          <p:nvPr/>
        </p:nvSpPr>
        <p:spPr>
          <a:xfrm>
            <a:off x="311380" y="1245307"/>
            <a:ext cx="10122406" cy="5107367"/>
          </a:xfrm>
          <a:prstGeom prst="rect">
            <a:avLst/>
          </a:prstGeom>
          <a:ln w="38100">
            <a:solidFill>
              <a:srgbClr val="A2BDC1"/>
            </a:solid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a:spcBef>
                <a:spcPts val="300"/>
              </a:spcBef>
            </a:pPr>
            <a:r>
              <a:rPr lang="en-GB" sz="2000" b="1" dirty="0"/>
              <a:t>Company:</a:t>
            </a:r>
          </a:p>
          <a:p>
            <a:pPr lvl="1">
              <a:spcBef>
                <a:spcPts val="300"/>
              </a:spcBef>
            </a:pPr>
            <a:r>
              <a:rPr lang="en-GB" sz="1800" dirty="0"/>
              <a:t>Individual carer-level trial data shows seizure-free days impacts carers quality of life</a:t>
            </a:r>
          </a:p>
          <a:p>
            <a:pPr lvl="1">
              <a:spcBef>
                <a:spcPts val="300"/>
              </a:spcBef>
            </a:pPr>
            <a:r>
              <a:rPr lang="en-GB" sz="1800" dirty="0"/>
              <a:t>Subcategory of seizure freedom within health state groups used to determine patient utilities.</a:t>
            </a:r>
            <a:endParaRPr lang="en-GB" sz="2000" b="1" dirty="0"/>
          </a:p>
          <a:p>
            <a:pPr>
              <a:spcBef>
                <a:spcPts val="300"/>
              </a:spcBef>
            </a:pPr>
            <a:r>
              <a:rPr lang="en-GB" sz="2000" b="1" dirty="0"/>
              <a:t>ERG: </a:t>
            </a:r>
          </a:p>
          <a:p>
            <a:pPr lvl="1">
              <a:spcBef>
                <a:spcPts val="300"/>
              </a:spcBef>
            </a:pPr>
            <a:r>
              <a:rPr lang="en-GB" sz="1800" dirty="0"/>
              <a:t>Trials show </a:t>
            </a:r>
            <a:r>
              <a:rPr lang="en-GB" sz="1800" u="sng" kern="1200" dirty="0">
                <a:solidFill>
                  <a:srgbClr val="000000"/>
                </a:solidFill>
                <a:effectLst/>
                <a:highlight>
                  <a:srgbClr val="000000"/>
                </a:highlight>
                <a:latin typeface="+mn-lt"/>
                <a:ea typeface="+mn-ea"/>
                <a:cs typeface="+mn-cs"/>
              </a:rPr>
              <a:t>XXXXXXXXXXXXXXXXXXXXXXXXXXXXXXXXXXXXXXXXXXXXXXXXX</a:t>
            </a:r>
            <a:br>
              <a:rPr lang="en-GB" sz="1800" u="sng" kern="1200" dirty="0">
                <a:solidFill>
                  <a:srgbClr val="000000"/>
                </a:solidFill>
                <a:effectLst/>
                <a:highlight>
                  <a:srgbClr val="000000"/>
                </a:highlight>
                <a:latin typeface="+mn-lt"/>
                <a:ea typeface="+mn-ea"/>
                <a:cs typeface="+mn-cs"/>
              </a:rPr>
            </a:br>
            <a:r>
              <a:rPr lang="en-GB" sz="1800" u="sng" kern="1200" dirty="0">
                <a:solidFill>
                  <a:srgbClr val="000000"/>
                </a:solidFill>
                <a:effectLst/>
                <a:highlight>
                  <a:srgbClr val="000000"/>
                </a:highlight>
                <a:latin typeface="+mn-lt"/>
                <a:ea typeface="+mn-ea"/>
                <a:cs typeface="+mn-cs"/>
              </a:rPr>
              <a:t>XXXXXXXXXXXXXXXXXXXXXXXXXXXXXXXX </a:t>
            </a:r>
          </a:p>
          <a:p>
            <a:pPr lvl="1">
              <a:spcBef>
                <a:spcPts val="300"/>
              </a:spcBef>
            </a:pPr>
            <a:r>
              <a:rPr lang="en-GB" sz="1800" dirty="0"/>
              <a:t>Company </a:t>
            </a:r>
            <a:r>
              <a:rPr lang="en-GB" sz="1800" dirty="0">
                <a:latin typeface="+mn-lt"/>
              </a:rPr>
              <a:t>scenario (requested by ERG for a more conservative scenario) </a:t>
            </a:r>
            <a:r>
              <a:rPr lang="en-GB" sz="1800" dirty="0"/>
              <a:t>assumed carer utilities is 0 for people with &gt;20 seizure-free days a month, not conservative for the better health states; ERG prefer company’s highest estimate: </a:t>
            </a:r>
            <a:r>
              <a:rPr lang="en-GB" sz="1800" u="sng" dirty="0">
                <a:solidFill>
                  <a:srgbClr val="000000"/>
                </a:solidFill>
                <a:highlight>
                  <a:srgbClr val="000000"/>
                </a:highlight>
              </a:rPr>
              <a:t>XXX</a:t>
            </a:r>
            <a:r>
              <a:rPr lang="en-GB" sz="1800" dirty="0"/>
              <a:t>.  </a:t>
            </a:r>
          </a:p>
          <a:p>
            <a:pPr>
              <a:spcBef>
                <a:spcPts val="300"/>
              </a:spcBef>
            </a:pPr>
            <a:r>
              <a:rPr lang="en-GB" sz="2000" b="1" dirty="0"/>
              <a:t>Clinical and patient experts:</a:t>
            </a:r>
          </a:p>
          <a:p>
            <a:pPr lvl="1">
              <a:spcBef>
                <a:spcPts val="300"/>
              </a:spcBef>
            </a:pPr>
            <a:r>
              <a:rPr lang="en-GB" sz="1800" dirty="0"/>
              <a:t>C</a:t>
            </a:r>
            <a:r>
              <a:rPr lang="en-GB" sz="1800" dirty="0">
                <a:ea typeface="Times New Roman" panose="02020603050405020304" pitchFamily="18" charset="0"/>
              </a:rPr>
              <a:t>omorbidities, learning difficulties and cognitive issues require caregiving (24/7 monitoring), not just seizure frequency</a:t>
            </a:r>
          </a:p>
          <a:p>
            <a:pPr lvl="1">
              <a:spcBef>
                <a:spcPts val="300"/>
              </a:spcBef>
            </a:pPr>
            <a:r>
              <a:rPr lang="en-GB" sz="1800" dirty="0"/>
              <a:t>Utility may differ for paid carers compared with family carers - important for adults where most are in care homes</a:t>
            </a:r>
          </a:p>
          <a:p>
            <a:pPr lvl="1">
              <a:spcBef>
                <a:spcPts val="0"/>
              </a:spcBef>
            </a:pPr>
            <a:r>
              <a:rPr lang="en-GB" sz="1800" dirty="0">
                <a:effectLst/>
                <a:latin typeface="Arial" panose="020B0604020202020204" pitchFamily="34" charset="0"/>
                <a:ea typeface="Times New Roman" panose="02020603050405020304" pitchFamily="18" charset="0"/>
                <a:cs typeface="Arial" panose="020B0604020202020204" pitchFamily="34" charset="0"/>
              </a:rPr>
              <a:t>For carers of people with &gt; 20 seizure-free days, having no </a:t>
            </a:r>
            <a:r>
              <a:rPr lang="en-GB" sz="1800" dirty="0"/>
              <a:t>quality of life does not make sense, although you will not know if it’s seizure-free day until day is over. Quality of life may also relate to seizure length. </a:t>
            </a:r>
          </a:p>
        </p:txBody>
      </p:sp>
      <p:sp>
        <p:nvSpPr>
          <p:cNvPr id="11" name="Content Placeholder 3">
            <a:extLst>
              <a:ext uri="{FF2B5EF4-FFF2-40B4-BE49-F238E27FC236}">
                <a16:creationId xmlns:a16="http://schemas.microsoft.com/office/drawing/2014/main" id="{47015EDC-6296-4693-B3B1-770595AC8AA9}"/>
              </a:ext>
            </a:extLst>
          </p:cNvPr>
          <p:cNvSpPr txBox="1">
            <a:spLocks/>
          </p:cNvSpPr>
          <p:nvPr/>
        </p:nvSpPr>
        <p:spPr>
          <a:xfrm>
            <a:off x="311380" y="6428948"/>
            <a:ext cx="10063018" cy="668164"/>
          </a:xfrm>
          <a:prstGeom prst="rect">
            <a:avLst/>
          </a:prstGeom>
          <a:solidFill>
            <a:schemeClr val="accent2">
              <a:lumMod val="20000"/>
              <a:lumOff val="80000"/>
            </a:schemeClr>
          </a:solidFill>
          <a:ln w="28575">
            <a:solidFill>
              <a:schemeClr val="accent1"/>
            </a:solidFill>
          </a:ln>
        </p:spPr>
        <p:txBody>
          <a:bodyPr vert="horz" lIns="72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buNone/>
            </a:pPr>
            <a:r>
              <a:rPr lang="en-GB" sz="2000" i="1" dirty="0"/>
              <a:t>⦿. Which approach of incorporating carer’s utilities (company’s carers utility vs. ERG’s </a:t>
            </a:r>
            <a:r>
              <a:rPr lang="en-GB" sz="2000" i="1" dirty="0" err="1"/>
              <a:t>disutilities</a:t>
            </a:r>
            <a:r>
              <a:rPr lang="en-GB" sz="2000" i="1" dirty="0"/>
              <a:t>) into the model does the committee prefer? </a:t>
            </a:r>
          </a:p>
          <a:p>
            <a:pPr marL="4763" indent="0">
              <a:buNone/>
            </a:pPr>
            <a:endParaRPr lang="en-GB" sz="2000" i="1" dirty="0"/>
          </a:p>
        </p:txBody>
      </p:sp>
      <p:sp>
        <p:nvSpPr>
          <p:cNvPr id="6" name="TextBox 5">
            <a:extLst>
              <a:ext uri="{FF2B5EF4-FFF2-40B4-BE49-F238E27FC236}">
                <a16:creationId xmlns:a16="http://schemas.microsoft.com/office/drawing/2014/main" id="{05E6E462-7A56-42D4-87A0-D5A7BA3DD65F}"/>
              </a:ext>
            </a:extLst>
          </p:cNvPr>
          <p:cNvSpPr txBox="1"/>
          <p:nvPr/>
        </p:nvSpPr>
        <p:spPr>
          <a:xfrm>
            <a:off x="6543432" y="7238462"/>
            <a:ext cx="3890354" cy="338554"/>
          </a:xfrm>
          <a:prstGeom prst="rect">
            <a:avLst/>
          </a:prstGeom>
          <a:noFill/>
        </p:spPr>
        <p:txBody>
          <a:bodyPr wrap="square">
            <a:spAutoFit/>
          </a:bodyPr>
          <a:lstStyle/>
          <a:p>
            <a:r>
              <a:rPr lang="en-GB" sz="1600" b="1" i="1" dirty="0">
                <a:effectLst/>
                <a:latin typeface="Calibri" panose="020F0502020204030204" pitchFamily="34" charset="0"/>
                <a:ea typeface="Calibri" panose="020F0502020204030204" pitchFamily="34" charset="0"/>
              </a:rPr>
              <a:t>Slide amended/corrected after the meeting</a:t>
            </a:r>
            <a:endParaRPr lang="en-GB" sz="1600" b="1" i="1" dirty="0"/>
          </a:p>
        </p:txBody>
      </p:sp>
    </p:spTree>
    <p:extLst>
      <p:ext uri="{BB962C8B-B14F-4D97-AF65-F5344CB8AC3E}">
        <p14:creationId xmlns:p14="http://schemas.microsoft.com/office/powerpoint/2010/main" val="143907395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DBE135E-2566-4748-853C-8A3B78F0FB00}" type="slidenum">
              <a:rPr lang="en-GB" smtClean="0"/>
              <a:t>41</a:t>
            </a:fld>
            <a:endParaRPr lang="en-GB" dirty="0"/>
          </a:p>
        </p:txBody>
      </p:sp>
      <p:sp>
        <p:nvSpPr>
          <p:cNvPr id="5" name="Content Placeholder 3"/>
          <p:cNvSpPr txBox="1">
            <a:spLocks/>
          </p:cNvSpPr>
          <p:nvPr/>
        </p:nvSpPr>
        <p:spPr>
          <a:xfrm>
            <a:off x="317451" y="2057400"/>
            <a:ext cx="10174086" cy="4184382"/>
          </a:xfrm>
          <a:prstGeom prst="rect">
            <a:avLst/>
          </a:prstGeom>
          <a:ln w="28575">
            <a:solidFill>
              <a:schemeClr val="bg2"/>
            </a:solid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spcBef>
                <a:spcPts val="0"/>
              </a:spcBef>
              <a:buNone/>
            </a:pPr>
            <a:r>
              <a:rPr lang="en-GB" sz="2000" b="1" dirty="0"/>
              <a:t>Background</a:t>
            </a:r>
          </a:p>
          <a:p>
            <a:pPr>
              <a:spcBef>
                <a:spcPts val="0"/>
              </a:spcBef>
            </a:pPr>
            <a:r>
              <a:rPr lang="en-GB" sz="1800" dirty="0"/>
              <a:t>Fenfluramine licence for </a:t>
            </a:r>
            <a:r>
              <a:rPr lang="en-GB" sz="1800" dirty="0" err="1"/>
              <a:t>Dravet</a:t>
            </a:r>
            <a:r>
              <a:rPr lang="en-GB" sz="1800" dirty="0"/>
              <a:t> </a:t>
            </a:r>
            <a:r>
              <a:rPr lang="en-GB" sz="1800" dirty="0" err="1"/>
              <a:t>sydrome</a:t>
            </a:r>
            <a:r>
              <a:rPr lang="en-GB" sz="1800" dirty="0"/>
              <a:t> requires monitoring with echocardiogram: baseline, then every 6 months for 2 years, then annually.</a:t>
            </a:r>
          </a:p>
          <a:p>
            <a:pPr>
              <a:spcBef>
                <a:spcPts val="0"/>
              </a:spcBef>
            </a:pPr>
            <a:r>
              <a:rPr lang="en-GB" sz="1800" dirty="0"/>
              <a:t>Some reports of blood pressure changes and abnormal echocardiogram with fenfluramine</a:t>
            </a:r>
          </a:p>
          <a:p>
            <a:pPr>
              <a:spcBef>
                <a:spcPts val="0"/>
              </a:spcBef>
            </a:pPr>
            <a:r>
              <a:rPr lang="en-GB" sz="1800" dirty="0"/>
              <a:t>Study 1 reported 12.5% serious treatment-emergent adverse events leading to stopping</a:t>
            </a:r>
          </a:p>
          <a:p>
            <a:pPr lvl="1">
              <a:spcBef>
                <a:spcPts val="0"/>
              </a:spcBef>
            </a:pPr>
            <a:r>
              <a:rPr lang="en-GB" sz="1800" b="1" dirty="0"/>
              <a:t>Company</a:t>
            </a:r>
            <a:r>
              <a:rPr lang="en-GB" sz="1800" dirty="0"/>
              <a:t>: Gunning et al 2020 indicates little difference in the incidence of treatment-emergent adverse events between fenfluramine and cannabidiol (with clobazam);</a:t>
            </a:r>
          </a:p>
          <a:p>
            <a:pPr lvl="1">
              <a:spcBef>
                <a:spcPts val="0"/>
              </a:spcBef>
            </a:pPr>
            <a:r>
              <a:rPr lang="en-GB" sz="1800" dirty="0"/>
              <a:t>no cases of mitral valve incompetence, valvular heart disease or pulmonary arterial hypertension (adverse events of special interest) in the RCTs, or in the open-label extension study</a:t>
            </a:r>
          </a:p>
          <a:p>
            <a:pPr lvl="1">
              <a:spcBef>
                <a:spcPts val="0"/>
              </a:spcBef>
            </a:pPr>
            <a:r>
              <a:rPr lang="en-GB" sz="1800" b="1" dirty="0"/>
              <a:t>ERG</a:t>
            </a:r>
            <a:r>
              <a:rPr lang="en-GB" sz="1800" dirty="0"/>
              <a:t>: Diarrhoea and fatigue should be included in model.</a:t>
            </a:r>
          </a:p>
          <a:p>
            <a:pPr lvl="1">
              <a:spcBef>
                <a:spcPts val="0"/>
              </a:spcBef>
            </a:pPr>
            <a:r>
              <a:rPr lang="en-GB" sz="1800" dirty="0"/>
              <a:t>ERG and company agree that adverse events unlikely to significantly impact cost effectiveness</a:t>
            </a:r>
          </a:p>
          <a:p>
            <a:pPr lvl="1">
              <a:spcBef>
                <a:spcPts val="0"/>
              </a:spcBef>
            </a:pPr>
            <a:r>
              <a:rPr lang="en-GB" sz="1800" b="1" dirty="0"/>
              <a:t>Clinical expert: </a:t>
            </a:r>
            <a:r>
              <a:rPr lang="en-GB" sz="1800" dirty="0"/>
              <a:t>adverse events should be included in model.</a:t>
            </a:r>
          </a:p>
          <a:p>
            <a:pPr lvl="1">
              <a:spcBef>
                <a:spcPts val="0"/>
              </a:spcBef>
            </a:pPr>
            <a:r>
              <a:rPr lang="en-GB" sz="1800" b="1" dirty="0"/>
              <a:t>Patient experts: </a:t>
            </a:r>
            <a:r>
              <a:rPr lang="en-GB" sz="1800" dirty="0"/>
              <a:t>adverse events occur with all drugs used</a:t>
            </a:r>
            <a:endParaRPr lang="en-GB" sz="2000" dirty="0"/>
          </a:p>
        </p:txBody>
      </p:sp>
      <p:sp>
        <p:nvSpPr>
          <p:cNvPr id="9" name="Title 1">
            <a:extLst>
              <a:ext uri="{FF2B5EF4-FFF2-40B4-BE49-F238E27FC236}">
                <a16:creationId xmlns:a16="http://schemas.microsoft.com/office/drawing/2014/main" id="{2B90A9BC-1895-4D87-9470-32C1733FC9C9}"/>
              </a:ext>
            </a:extLst>
          </p:cNvPr>
          <p:cNvSpPr txBox="1">
            <a:spLocks/>
          </p:cNvSpPr>
          <p:nvPr/>
        </p:nvSpPr>
        <p:spPr>
          <a:xfrm>
            <a:off x="317451" y="297319"/>
            <a:ext cx="10058497" cy="765501"/>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pPr defTabSz="942975">
              <a:lnSpc>
                <a:spcPct val="100000"/>
              </a:lnSpc>
            </a:pPr>
            <a:r>
              <a:rPr lang="en-GB" sz="3200" dirty="0">
                <a:solidFill>
                  <a:schemeClr val="accent1"/>
                </a:solidFill>
              </a:rPr>
              <a:t>Key issue:</a:t>
            </a:r>
            <a:r>
              <a:rPr lang="en-GB" sz="3200" dirty="0"/>
              <a:t> </a:t>
            </a:r>
            <a:r>
              <a:rPr lang="en-GB" sz="3200" b="0" dirty="0"/>
              <a:t>Adverse events and need for monitoring</a:t>
            </a:r>
            <a:br>
              <a:rPr lang="en-GB" sz="3200" b="0" dirty="0"/>
            </a:br>
            <a:r>
              <a:rPr lang="en-GB" sz="2200" b="0" i="1" dirty="0"/>
              <a:t>Previous fenfluramine use at higher dosages 60-120 mg/day for obesity withdrawn because cardiac side effects; license now requires monitoring company includes monitoring but not </a:t>
            </a:r>
            <a:r>
              <a:rPr lang="en-GB" sz="2200" b="0" i="1" dirty="0" err="1"/>
              <a:t>valvulopathy</a:t>
            </a:r>
            <a:endParaRPr lang="en-GB" sz="2200" b="0" dirty="0"/>
          </a:p>
        </p:txBody>
      </p:sp>
      <p:sp>
        <p:nvSpPr>
          <p:cNvPr id="6" name="Content Placeholder 3">
            <a:extLst>
              <a:ext uri="{FF2B5EF4-FFF2-40B4-BE49-F238E27FC236}">
                <a16:creationId xmlns:a16="http://schemas.microsoft.com/office/drawing/2014/main" id="{E7912F2D-9A75-48AC-9E65-A9CB3F41EB95}"/>
              </a:ext>
            </a:extLst>
          </p:cNvPr>
          <p:cNvSpPr txBox="1">
            <a:spLocks/>
          </p:cNvSpPr>
          <p:nvPr/>
        </p:nvSpPr>
        <p:spPr>
          <a:xfrm>
            <a:off x="403981" y="6331611"/>
            <a:ext cx="10058497" cy="765501"/>
          </a:xfrm>
          <a:prstGeom prst="rect">
            <a:avLst/>
          </a:prstGeom>
          <a:solidFill>
            <a:schemeClr val="accent2">
              <a:lumMod val="20000"/>
              <a:lumOff val="80000"/>
            </a:schemeClr>
          </a:solidFill>
          <a:ln w="28575">
            <a:solidFill>
              <a:schemeClr val="accent1"/>
            </a:solidFill>
          </a:ln>
        </p:spPr>
        <p:txBody>
          <a:bodyPr vert="horz" lIns="72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buNone/>
            </a:pPr>
            <a:r>
              <a:rPr lang="en-GB" sz="2000" i="1" dirty="0"/>
              <a:t>⦿ What is the committee view on echocardiogram monitoring needed for fenfluramine and the inclusion of adverse events in model? Should </a:t>
            </a:r>
            <a:r>
              <a:rPr lang="en-GB" sz="2000" i="1" dirty="0" err="1"/>
              <a:t>valvulopathy</a:t>
            </a:r>
            <a:r>
              <a:rPr lang="en-GB" sz="2000" i="1" dirty="0"/>
              <a:t> be included? </a:t>
            </a:r>
          </a:p>
          <a:p>
            <a:pPr marL="4763" indent="0">
              <a:buNone/>
            </a:pPr>
            <a:endParaRPr lang="en-GB" sz="2000" i="1" dirty="0"/>
          </a:p>
        </p:txBody>
      </p:sp>
    </p:spTree>
    <p:extLst>
      <p:ext uri="{BB962C8B-B14F-4D97-AF65-F5344CB8AC3E}">
        <p14:creationId xmlns:p14="http://schemas.microsoft.com/office/powerpoint/2010/main" val="34449985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6144" y="98431"/>
            <a:ext cx="10185401" cy="765501"/>
          </a:xfrm>
        </p:spPr>
        <p:txBody>
          <a:bodyPr/>
          <a:lstStyle/>
          <a:p>
            <a:pPr defTabSz="942975"/>
            <a:r>
              <a:rPr lang="en-GB" sz="3200" dirty="0">
                <a:solidFill>
                  <a:schemeClr val="accent1"/>
                </a:solidFill>
              </a:rPr>
              <a:t>Key issue: </a:t>
            </a:r>
            <a:r>
              <a:rPr lang="en-GB" sz="3200" b="0" dirty="0"/>
              <a:t>Company excludes non-convulsive seizures</a:t>
            </a:r>
            <a:br>
              <a:rPr lang="en-GB" sz="3200" b="0" dirty="0"/>
            </a:br>
            <a:r>
              <a:rPr lang="en-GB" sz="2400" b="0" i="1" dirty="0"/>
              <a:t>Difficult to measure as less noticeable; estimated impact on ICER debated</a:t>
            </a:r>
            <a:br>
              <a:rPr lang="en-GB" b="0" dirty="0"/>
            </a:br>
            <a:endParaRPr lang="en-GB" b="0" dirty="0"/>
          </a:p>
        </p:txBody>
      </p:sp>
      <p:sp>
        <p:nvSpPr>
          <p:cNvPr id="3" name="Slide Number Placeholder 2"/>
          <p:cNvSpPr>
            <a:spLocks noGrp="1"/>
          </p:cNvSpPr>
          <p:nvPr>
            <p:ph type="sldNum" sz="quarter" idx="12"/>
          </p:nvPr>
        </p:nvSpPr>
        <p:spPr/>
        <p:txBody>
          <a:bodyPr/>
          <a:lstStyle/>
          <a:p>
            <a:fld id="{DDBE135E-2566-4748-853C-8A3B78F0FB00}" type="slidenum">
              <a:rPr lang="en-GB" smtClean="0"/>
              <a:t>42</a:t>
            </a:fld>
            <a:endParaRPr lang="en-GB" dirty="0"/>
          </a:p>
        </p:txBody>
      </p:sp>
      <p:sp>
        <p:nvSpPr>
          <p:cNvPr id="9" name="Content Placeholder 3">
            <a:extLst>
              <a:ext uri="{FF2B5EF4-FFF2-40B4-BE49-F238E27FC236}">
                <a16:creationId xmlns:a16="http://schemas.microsoft.com/office/drawing/2014/main" id="{EB4812B1-99D2-4287-BB14-3DC78D4DAD2C}"/>
              </a:ext>
            </a:extLst>
          </p:cNvPr>
          <p:cNvSpPr txBox="1">
            <a:spLocks/>
          </p:cNvSpPr>
          <p:nvPr/>
        </p:nvSpPr>
        <p:spPr>
          <a:xfrm>
            <a:off x="326144" y="1247953"/>
            <a:ext cx="9949970" cy="4728304"/>
          </a:xfrm>
          <a:prstGeom prst="rect">
            <a:avLst/>
          </a:prstGeom>
          <a:ln w="38100">
            <a:solidFill>
              <a:srgbClr val="A2BDC1"/>
            </a:solid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a:spcBef>
                <a:spcPts val="300"/>
              </a:spcBef>
            </a:pPr>
            <a:r>
              <a:rPr lang="en-GB" sz="1800" b="1" dirty="0"/>
              <a:t>Company:</a:t>
            </a:r>
          </a:p>
          <a:p>
            <a:pPr lvl="1">
              <a:spcBef>
                <a:spcPts val="300"/>
              </a:spcBef>
            </a:pPr>
            <a:r>
              <a:rPr lang="en-GB" sz="1800" dirty="0"/>
              <a:t>Would improve improve cost effectiveness against standard care.</a:t>
            </a:r>
          </a:p>
          <a:p>
            <a:pPr lvl="1">
              <a:spcBef>
                <a:spcPts val="300"/>
              </a:spcBef>
            </a:pPr>
            <a:r>
              <a:rPr lang="en-GB" sz="1800" dirty="0"/>
              <a:t>New study (Gunning et al 2020) suggests mean reduction in seizures greater for fenfluramine vs placebo compared to cannabidiol vs placebo.</a:t>
            </a:r>
          </a:p>
          <a:p>
            <a:pPr>
              <a:spcBef>
                <a:spcPts val="300"/>
              </a:spcBef>
            </a:pPr>
            <a:r>
              <a:rPr lang="en-GB" sz="1800" b="1" dirty="0"/>
              <a:t>ERG:</a:t>
            </a:r>
          </a:p>
          <a:p>
            <a:pPr lvl="1">
              <a:spcBef>
                <a:spcPts val="300"/>
              </a:spcBef>
            </a:pPr>
            <a:r>
              <a:rPr lang="en-GB" sz="1800" dirty="0"/>
              <a:t>Including would worsen cost effectiveness since cannabidiol trial reduced non-convulsive seizures; company assumption based on comparison with placebo.</a:t>
            </a:r>
          </a:p>
          <a:p>
            <a:pPr>
              <a:spcBef>
                <a:spcPts val="300"/>
              </a:spcBef>
            </a:pPr>
            <a:r>
              <a:rPr lang="en-GB" sz="1800" b="1" dirty="0"/>
              <a:t>Clinical experts:</a:t>
            </a:r>
          </a:p>
          <a:p>
            <a:pPr lvl="1">
              <a:spcBef>
                <a:spcPts val="300"/>
              </a:spcBef>
            </a:pPr>
            <a:r>
              <a:rPr lang="en-GB" sz="1800" dirty="0"/>
              <a:t>Non-convulsive seizures impact day to day life. </a:t>
            </a:r>
          </a:p>
          <a:p>
            <a:pPr lvl="1">
              <a:spcBef>
                <a:spcPts val="300"/>
              </a:spcBef>
            </a:pPr>
            <a:r>
              <a:rPr lang="en-GB" sz="1800" dirty="0"/>
              <a:t>Visible seizure are focus for adults because most in residential care – paid carers may be less able to recognise non-convulsive seizures as well as family carers.</a:t>
            </a:r>
          </a:p>
          <a:p>
            <a:pPr>
              <a:spcBef>
                <a:spcPts val="300"/>
              </a:spcBef>
            </a:pPr>
            <a:r>
              <a:rPr lang="en-GB" sz="1800" b="1" dirty="0"/>
              <a:t>Stakeholders (Cannabidiol company, GW Pharma): </a:t>
            </a:r>
          </a:p>
          <a:p>
            <a:pPr lvl="1">
              <a:spcBef>
                <a:spcPts val="300"/>
              </a:spcBef>
            </a:pPr>
            <a:r>
              <a:rPr lang="en-GB" sz="1800" dirty="0"/>
              <a:t>lack of comparison with cannabidiol (rather than standard care) may not be conservative. (Trial data from GWPCARE2 to enable comparison for cannabidiol 10mg/kg/day available. </a:t>
            </a:r>
          </a:p>
          <a:p>
            <a:pPr lvl="1">
              <a:spcBef>
                <a:spcPts val="300"/>
              </a:spcBef>
            </a:pPr>
            <a:endParaRPr lang="en-GB" sz="1800" dirty="0"/>
          </a:p>
          <a:p>
            <a:pPr marL="4763" indent="0">
              <a:spcBef>
                <a:spcPts val="0"/>
              </a:spcBef>
              <a:buNone/>
            </a:pPr>
            <a:endParaRPr lang="en-GB" sz="1800" dirty="0"/>
          </a:p>
        </p:txBody>
      </p:sp>
      <p:sp>
        <p:nvSpPr>
          <p:cNvPr id="12" name="Content Placeholder 3">
            <a:extLst>
              <a:ext uri="{FF2B5EF4-FFF2-40B4-BE49-F238E27FC236}">
                <a16:creationId xmlns:a16="http://schemas.microsoft.com/office/drawing/2014/main" id="{349F172F-3A16-401D-B03D-4B9E68855DB1}"/>
              </a:ext>
            </a:extLst>
          </p:cNvPr>
          <p:cNvSpPr txBox="1">
            <a:spLocks/>
          </p:cNvSpPr>
          <p:nvPr/>
        </p:nvSpPr>
        <p:spPr>
          <a:xfrm>
            <a:off x="326144" y="6100602"/>
            <a:ext cx="10063018" cy="765501"/>
          </a:xfrm>
          <a:prstGeom prst="rect">
            <a:avLst/>
          </a:prstGeom>
          <a:solidFill>
            <a:schemeClr val="accent2">
              <a:lumMod val="20000"/>
              <a:lumOff val="80000"/>
            </a:schemeClr>
          </a:solidFill>
          <a:ln w="28575">
            <a:solidFill>
              <a:schemeClr val="accent1"/>
            </a:solidFill>
          </a:ln>
        </p:spPr>
        <p:txBody>
          <a:bodyPr vert="horz" lIns="72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buNone/>
            </a:pPr>
            <a:r>
              <a:rPr lang="en-GB" sz="2000" i="1" dirty="0"/>
              <a:t>⦿ Has the committee seen evidence of effectiveness of fenfluramine and non-convulsive seizures?  Should this be modelled?  If so, what evidence?</a:t>
            </a:r>
          </a:p>
        </p:txBody>
      </p:sp>
    </p:spTree>
    <p:extLst>
      <p:ext uri="{BB962C8B-B14F-4D97-AF65-F5344CB8AC3E}">
        <p14:creationId xmlns:p14="http://schemas.microsoft.com/office/powerpoint/2010/main" val="38616937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810" y="117463"/>
            <a:ext cx="9669780" cy="765501"/>
          </a:xfrm>
        </p:spPr>
        <p:txBody>
          <a:bodyPr/>
          <a:lstStyle/>
          <a:p>
            <a:r>
              <a:rPr lang="en-GB" dirty="0"/>
              <a:t>ERG: Other company model issues </a:t>
            </a:r>
            <a:endParaRPr lang="en-GB" strike="sngStrike" dirty="0">
              <a:solidFill>
                <a:srgbClr val="FF0000"/>
              </a:solidFill>
            </a:endParaRPr>
          </a:p>
        </p:txBody>
      </p:sp>
      <p:sp>
        <p:nvSpPr>
          <p:cNvPr id="3" name="Slide Number Placeholder 2"/>
          <p:cNvSpPr>
            <a:spLocks noGrp="1"/>
          </p:cNvSpPr>
          <p:nvPr>
            <p:ph type="sldNum" sz="quarter" idx="12"/>
          </p:nvPr>
        </p:nvSpPr>
        <p:spPr/>
        <p:txBody>
          <a:bodyPr/>
          <a:lstStyle/>
          <a:p>
            <a:fld id="{DDBE135E-2566-4748-853C-8A3B78F0FB00}" type="slidenum">
              <a:rPr lang="en-GB" smtClean="0"/>
              <a:t>43</a:t>
            </a:fld>
            <a:endParaRPr lang="en-GB" dirty="0"/>
          </a:p>
        </p:txBody>
      </p:sp>
      <p:graphicFrame>
        <p:nvGraphicFramePr>
          <p:cNvPr id="5" name="Content Placeholder 4"/>
          <p:cNvGraphicFramePr>
            <a:graphicFrameLocks noGrp="1"/>
          </p:cNvGraphicFramePr>
          <p:nvPr>
            <p:ph sz="quarter" idx="10"/>
            <p:extLst>
              <p:ext uri="{D42A27DB-BD31-4B8C-83A1-F6EECF244321}">
                <p14:modId xmlns:p14="http://schemas.microsoft.com/office/powerpoint/2010/main" val="2662522582"/>
              </p:ext>
            </p:extLst>
          </p:nvPr>
        </p:nvGraphicFramePr>
        <p:xfrm>
          <a:off x="87753" y="725879"/>
          <a:ext cx="10517894" cy="6181470"/>
        </p:xfrm>
        <a:graphic>
          <a:graphicData uri="http://schemas.openxmlformats.org/drawingml/2006/table">
            <a:tbl>
              <a:tblPr firstRow="1" bandRow="1">
                <a:tableStyleId>{F5AB1C69-6EDB-4FF4-983F-18BD219EF322}</a:tableStyleId>
              </a:tblPr>
              <a:tblGrid>
                <a:gridCol w="8987155">
                  <a:extLst>
                    <a:ext uri="{9D8B030D-6E8A-4147-A177-3AD203B41FA5}">
                      <a16:colId xmlns:a16="http://schemas.microsoft.com/office/drawing/2014/main" val="20000"/>
                    </a:ext>
                  </a:extLst>
                </a:gridCol>
                <a:gridCol w="1530739">
                  <a:extLst>
                    <a:ext uri="{9D8B030D-6E8A-4147-A177-3AD203B41FA5}">
                      <a16:colId xmlns:a16="http://schemas.microsoft.com/office/drawing/2014/main" val="20002"/>
                    </a:ext>
                  </a:extLst>
                </a:gridCol>
              </a:tblGrid>
              <a:tr h="284450">
                <a:tc>
                  <a:txBody>
                    <a:bodyPr/>
                    <a:lstStyle/>
                    <a:p>
                      <a:pPr algn="ctr"/>
                      <a:r>
                        <a:rPr lang="en-GB" sz="2000" b="0" dirty="0">
                          <a:solidFill>
                            <a:schemeClr val="bg1"/>
                          </a:solidFill>
                        </a:rPr>
                        <a:t>Issue</a:t>
                      </a:r>
                    </a:p>
                  </a:txBody>
                  <a:tcPr/>
                </a:tc>
                <a:tc>
                  <a:txBody>
                    <a:bodyPr/>
                    <a:lstStyle/>
                    <a:p>
                      <a:pPr algn="ctr"/>
                      <a:r>
                        <a:rPr lang="en-GB" sz="2000" b="0" strike="noStrike" dirty="0">
                          <a:solidFill>
                            <a:schemeClr val="bg1"/>
                          </a:solidFill>
                        </a:rPr>
                        <a:t>Resolved? </a:t>
                      </a:r>
                      <a:endParaRPr lang="en-GB" sz="2000" b="0" u="none" strike="sngStrike" dirty="0">
                        <a:solidFill>
                          <a:schemeClr val="bg1"/>
                        </a:solidFill>
                      </a:endParaRPr>
                    </a:p>
                  </a:txBody>
                  <a:tcPr/>
                </a:tc>
                <a:extLst>
                  <a:ext uri="{0D108BD9-81ED-4DB2-BD59-A6C34878D82A}">
                    <a16:rowId xmlns:a16="http://schemas.microsoft.com/office/drawing/2014/main" val="10000"/>
                  </a:ext>
                </a:extLst>
              </a:tr>
              <a:tr h="459496">
                <a:tc>
                  <a:txBody>
                    <a:bodyPr/>
                    <a:lstStyle/>
                    <a:p>
                      <a:r>
                        <a:rPr lang="en-GB" sz="1800" dirty="0">
                          <a:solidFill>
                            <a:schemeClr val="tx1"/>
                          </a:solidFill>
                        </a:rPr>
                        <a:t>Individuals can improve frequency of convulsive seizure and convulsive seizure-free days </a:t>
                      </a:r>
                      <a:r>
                        <a:rPr lang="en-GB" sz="1800" b="1" dirty="0">
                          <a:solidFill>
                            <a:schemeClr val="tx1"/>
                          </a:solidFill>
                        </a:rPr>
                        <a:t>after</a:t>
                      </a:r>
                      <a:r>
                        <a:rPr lang="en-GB" sz="1800" dirty="0">
                          <a:solidFill>
                            <a:schemeClr val="tx1"/>
                          </a:solidFill>
                        </a:rPr>
                        <a:t> stopping treatment</a:t>
                      </a:r>
                    </a:p>
                  </a:txBody>
                  <a:tcPr/>
                </a:tc>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b="0" dirty="0">
                          <a:solidFill>
                            <a:srgbClr val="00B050"/>
                          </a:solidFill>
                        </a:rPr>
                        <a:t>Yes ERG base-case</a:t>
                      </a:r>
                    </a:p>
                  </a:txBody>
                  <a:tcPr/>
                </a:tc>
                <a:extLst>
                  <a:ext uri="{0D108BD9-81ED-4DB2-BD59-A6C34878D82A}">
                    <a16:rowId xmlns:a16="http://schemas.microsoft.com/office/drawing/2014/main" val="2902381552"/>
                  </a:ext>
                </a:extLst>
              </a:tr>
              <a:tr h="1050276">
                <a:tc>
                  <a:txBody>
                    <a:bodyPr/>
                    <a:lstStyle/>
                    <a:p>
                      <a:r>
                        <a:rPr lang="en-GB" sz="1800" kern="1200" dirty="0">
                          <a:solidFill>
                            <a:schemeClr val="dk1"/>
                          </a:solidFill>
                          <a:effectLst/>
                          <a:latin typeface="+mn-lt"/>
                          <a:ea typeface="+mn-ea"/>
                          <a:cs typeface="+mn-cs"/>
                        </a:rPr>
                        <a:t>Methods to construct patient profiles unclear.</a:t>
                      </a:r>
                    </a:p>
                    <a:p>
                      <a:r>
                        <a:rPr lang="en-GB" sz="1800" baseline="0" dirty="0">
                          <a:solidFill>
                            <a:schemeClr val="tx1"/>
                          </a:solidFill>
                        </a:rPr>
                        <a:t>Correlations between patient characteristics incorporated in the bootstrapped patient profile limited; could be correlations between motor impairments and concomitant medications use, or between motor impairment and convulsive seizure frequency/days </a:t>
                      </a:r>
                      <a:r>
                        <a:rPr lang="en-GB" sz="1800" strike="noStrike" baseline="0" dirty="0">
                          <a:solidFill>
                            <a:schemeClr val="tx1"/>
                          </a:solidFill>
                        </a:rPr>
                        <a:t>not explored. </a:t>
                      </a:r>
                    </a:p>
                    <a:p>
                      <a:r>
                        <a:rPr lang="en-GB" sz="1800" baseline="0" dirty="0">
                          <a:solidFill>
                            <a:schemeClr val="tx1"/>
                          </a:solidFill>
                        </a:rPr>
                        <a:t>Patient profiles should focus on children or adolescents per data available, not adults.</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GB" sz="1800" b="0" dirty="0">
                          <a:solidFill>
                            <a:srgbClr val="FF0000"/>
                          </a:solidFill>
                        </a:rPr>
                        <a:t>No</a:t>
                      </a:r>
                    </a:p>
                  </a:txBody>
                  <a:tcPr/>
                </a:tc>
                <a:extLst>
                  <a:ext uri="{0D108BD9-81ED-4DB2-BD59-A6C34878D82A}">
                    <a16:rowId xmlns:a16="http://schemas.microsoft.com/office/drawing/2014/main" val="1549152486"/>
                  </a:ext>
                </a:extLst>
              </a:tr>
              <a:tr h="390270">
                <a:tc>
                  <a:txBody>
                    <a:bodyPr/>
                    <a:lstStyle/>
                    <a:p>
                      <a:r>
                        <a:rPr lang="en-GB" sz="1800" dirty="0">
                          <a:solidFill>
                            <a:schemeClr val="tx1"/>
                          </a:solidFill>
                        </a:rPr>
                        <a:t>Patient profiles generated contained seemingly inconsistent/implausible patient profiles</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GB" sz="1800" b="0" dirty="0">
                          <a:solidFill>
                            <a:srgbClr val="FF0000"/>
                          </a:solidFill>
                        </a:rPr>
                        <a:t>No</a:t>
                      </a:r>
                      <a:endParaRPr lang="en-GB" sz="1800" b="0" dirty="0">
                        <a:solidFill>
                          <a:srgbClr val="00B050"/>
                        </a:solidFill>
                      </a:endParaRPr>
                    </a:p>
                  </a:txBody>
                  <a:tcPr/>
                </a:tc>
                <a:extLst>
                  <a:ext uri="{0D108BD9-81ED-4DB2-BD59-A6C34878D82A}">
                    <a16:rowId xmlns:a16="http://schemas.microsoft.com/office/drawing/2014/main" val="3312903498"/>
                  </a:ext>
                </a:extLst>
              </a:tr>
              <a:tr h="309342">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dirty="0">
                          <a:solidFill>
                            <a:schemeClr val="tx1"/>
                          </a:solidFill>
                        </a:rPr>
                        <a:t>480 simulated patients </a:t>
                      </a:r>
                      <a:r>
                        <a:rPr lang="en-GB" sz="1800" baseline="0" dirty="0">
                          <a:solidFill>
                            <a:schemeClr val="tx1"/>
                          </a:solidFill>
                        </a:rPr>
                        <a:t>should depend on diagnostics not estimated total population</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GB" sz="1800" b="0" dirty="0">
                          <a:solidFill>
                            <a:srgbClr val="FF0000"/>
                          </a:solidFill>
                        </a:rPr>
                        <a:t>No</a:t>
                      </a:r>
                    </a:p>
                  </a:txBody>
                  <a:tcPr/>
                </a:tc>
                <a:extLst>
                  <a:ext uri="{0D108BD9-81ED-4DB2-BD59-A6C34878D82A}">
                    <a16:rowId xmlns:a16="http://schemas.microsoft.com/office/drawing/2014/main" val="3039678838"/>
                  </a:ext>
                </a:extLst>
              </a:tr>
              <a:tr h="1050276">
                <a:tc>
                  <a:txBody>
                    <a:bodyPr/>
                    <a:lstStyle/>
                    <a:p>
                      <a:r>
                        <a:rPr lang="en-GB" sz="1800" b="0" dirty="0"/>
                        <a:t>Lack of external validity</a:t>
                      </a:r>
                    </a:p>
                    <a:p>
                      <a:pPr marL="342900" marR="0" lvl="0" indent="-342900" algn="l" defTabSz="104305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b="0" dirty="0"/>
                        <a:t>mortality in model validated based on short trials; </a:t>
                      </a:r>
                      <a:r>
                        <a:rPr lang="en-GB" sz="1800" dirty="0"/>
                        <a:t>company does not provide information from its workshop exploring input parameters</a:t>
                      </a:r>
                    </a:p>
                    <a:p>
                      <a:pPr marL="342900" marR="0" lvl="0" indent="-342900" algn="l" defTabSz="104305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dirty="0">
                          <a:solidFill>
                            <a:schemeClr val="tx1"/>
                          </a:solidFill>
                        </a:rPr>
                        <a:t>Company doesn’t validate results against cannabidiol </a:t>
                      </a:r>
                      <a:r>
                        <a:rPr lang="en-GB" sz="1800" dirty="0" err="1">
                          <a:solidFill>
                            <a:schemeClr val="tx1"/>
                          </a:solidFill>
                        </a:rPr>
                        <a:t>appriasal</a:t>
                      </a:r>
                      <a:r>
                        <a:rPr lang="en-GB" sz="1800" dirty="0">
                          <a:solidFill>
                            <a:schemeClr val="tx1"/>
                          </a:solidFill>
                        </a:rPr>
                        <a:t> -  </a:t>
                      </a:r>
                      <a:r>
                        <a:rPr lang="en-GB" sz="1800" dirty="0"/>
                        <a:t>costs, QALYs and ICERs for cannabidiol versus standard of care differ substantially.</a:t>
                      </a:r>
                      <a:endParaRPr lang="en-GB" sz="1800" dirty="0">
                        <a:solidFill>
                          <a:schemeClr val="tx1"/>
                        </a:solidFill>
                      </a:endParaRP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GB" sz="1800" b="0" dirty="0">
                          <a:solidFill>
                            <a:srgbClr val="FF0000"/>
                          </a:solidFill>
                        </a:rPr>
                        <a:t>No</a:t>
                      </a:r>
                      <a:endParaRPr lang="en-GB" sz="1800" b="0" dirty="0">
                        <a:solidFill>
                          <a:srgbClr val="00B050"/>
                        </a:solidFill>
                      </a:endParaRPr>
                    </a:p>
                  </a:txBody>
                  <a:tcPr/>
                </a:tc>
                <a:extLst>
                  <a:ext uri="{0D108BD9-81ED-4DB2-BD59-A6C34878D82A}">
                    <a16:rowId xmlns:a16="http://schemas.microsoft.com/office/drawing/2014/main" val="3888653895"/>
                  </a:ext>
                </a:extLst>
              </a:tr>
              <a:tr h="853349">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baseline="0" dirty="0">
                          <a:solidFill>
                            <a:schemeClr val="tx1"/>
                          </a:solidFill>
                        </a:rPr>
                        <a:t>Several issues may threaten internal validity and transparency:</a:t>
                      </a:r>
                    </a:p>
                    <a:p>
                      <a:pPr marL="285750" marR="0" lvl="0" indent="-285750" algn="l" defTabSz="104305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baseline="0" dirty="0">
                          <a:solidFill>
                            <a:schemeClr val="tx1"/>
                          </a:solidFill>
                        </a:rPr>
                        <a:t>random draws different both treatments, causing a difference in e.g. overall survival unrelated to any efficacy estimates in the model. </a:t>
                      </a:r>
                    </a:p>
                    <a:p>
                      <a:pPr marL="285750" marR="0" lvl="0" indent="-285750" algn="l" defTabSz="104305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baseline="0" dirty="0">
                          <a:solidFill>
                            <a:schemeClr val="tx1"/>
                          </a:solidFill>
                        </a:rPr>
                        <a:t>model adjustments sometimes led to implausible results</a:t>
                      </a:r>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GB" sz="1800" b="0" dirty="0">
                          <a:solidFill>
                            <a:srgbClr val="FF0000"/>
                          </a:solidFill>
                        </a:rPr>
                        <a:t>No</a:t>
                      </a:r>
                    </a:p>
                  </a:txBody>
                  <a:tcPr/>
                </a:tc>
                <a:extLst>
                  <a:ext uri="{0D108BD9-81ED-4DB2-BD59-A6C34878D82A}">
                    <a16:rowId xmlns:a16="http://schemas.microsoft.com/office/drawing/2014/main" val="3840943764"/>
                  </a:ext>
                </a:extLst>
              </a:tr>
            </a:tbl>
          </a:graphicData>
        </a:graphic>
      </p:graphicFrame>
      <p:sp>
        <p:nvSpPr>
          <p:cNvPr id="6" name="Content Placeholder 3">
            <a:extLst>
              <a:ext uri="{FF2B5EF4-FFF2-40B4-BE49-F238E27FC236}">
                <a16:creationId xmlns:a16="http://schemas.microsoft.com/office/drawing/2014/main" id="{0FAF3923-147B-A940-A00D-5C6CA274B74C}"/>
              </a:ext>
            </a:extLst>
          </p:cNvPr>
          <p:cNvSpPr txBox="1">
            <a:spLocks/>
          </p:cNvSpPr>
          <p:nvPr/>
        </p:nvSpPr>
        <p:spPr>
          <a:xfrm>
            <a:off x="515620" y="6931173"/>
            <a:ext cx="6926761" cy="512627"/>
          </a:xfrm>
          <a:prstGeom prst="rect">
            <a:avLst/>
          </a:prstGeom>
          <a:solidFill>
            <a:schemeClr val="accent2">
              <a:lumMod val="20000"/>
              <a:lumOff val="80000"/>
            </a:schemeClr>
          </a:solidFill>
          <a:ln w="28575">
            <a:solidFill>
              <a:schemeClr val="accent1"/>
            </a:solidFill>
          </a:ln>
        </p:spPr>
        <p:txBody>
          <a:bodyPr vert="horz" lIns="72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buNone/>
            </a:pPr>
            <a:r>
              <a:rPr lang="en-GB" sz="2000" i="1" dirty="0"/>
              <a:t>⦿ Which issues should the company address? </a:t>
            </a:r>
          </a:p>
        </p:txBody>
      </p:sp>
    </p:spTree>
    <p:extLst>
      <p:ext uri="{BB962C8B-B14F-4D97-AF65-F5344CB8AC3E}">
        <p14:creationId xmlns:p14="http://schemas.microsoft.com/office/powerpoint/2010/main" val="57143575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296" y="193194"/>
            <a:ext cx="9669780" cy="765501"/>
          </a:xfrm>
        </p:spPr>
        <p:txBody>
          <a:bodyPr/>
          <a:lstStyle/>
          <a:p>
            <a:r>
              <a:rPr lang="en-GB" dirty="0"/>
              <a:t>Additional areas of uncertainty</a:t>
            </a:r>
            <a:endParaRPr lang="en-GB" strike="sngStrike" dirty="0">
              <a:solidFill>
                <a:srgbClr val="FF0000"/>
              </a:solidFill>
            </a:endParaRPr>
          </a:p>
        </p:txBody>
      </p:sp>
      <p:sp>
        <p:nvSpPr>
          <p:cNvPr id="3" name="Slide Number Placeholder 2"/>
          <p:cNvSpPr>
            <a:spLocks noGrp="1"/>
          </p:cNvSpPr>
          <p:nvPr>
            <p:ph type="sldNum" sz="quarter" idx="12"/>
          </p:nvPr>
        </p:nvSpPr>
        <p:spPr/>
        <p:txBody>
          <a:bodyPr/>
          <a:lstStyle/>
          <a:p>
            <a:fld id="{DDBE135E-2566-4748-853C-8A3B78F0FB00}" type="slidenum">
              <a:rPr lang="en-GB" smtClean="0"/>
              <a:t>44</a:t>
            </a:fld>
            <a:endParaRPr lang="en-GB" dirty="0"/>
          </a:p>
        </p:txBody>
      </p:sp>
      <p:graphicFrame>
        <p:nvGraphicFramePr>
          <p:cNvPr id="5" name="Content Placeholder 4"/>
          <p:cNvGraphicFramePr>
            <a:graphicFrameLocks noGrp="1"/>
          </p:cNvGraphicFramePr>
          <p:nvPr>
            <p:ph sz="quarter" idx="10"/>
            <p:extLst>
              <p:ext uri="{D42A27DB-BD31-4B8C-83A1-F6EECF244321}">
                <p14:modId xmlns:p14="http://schemas.microsoft.com/office/powerpoint/2010/main" val="3348544089"/>
              </p:ext>
            </p:extLst>
          </p:nvPr>
        </p:nvGraphicFramePr>
        <p:xfrm>
          <a:off x="259264" y="699751"/>
          <a:ext cx="10174871" cy="6233160"/>
        </p:xfrm>
        <a:graphic>
          <a:graphicData uri="http://schemas.openxmlformats.org/drawingml/2006/table">
            <a:tbl>
              <a:tblPr firstRow="1" bandRow="1">
                <a:tableStyleId>{F5AB1C69-6EDB-4FF4-983F-18BD219EF322}</a:tableStyleId>
              </a:tblPr>
              <a:tblGrid>
                <a:gridCol w="2589624">
                  <a:extLst>
                    <a:ext uri="{9D8B030D-6E8A-4147-A177-3AD203B41FA5}">
                      <a16:colId xmlns:a16="http://schemas.microsoft.com/office/drawing/2014/main" val="20000"/>
                    </a:ext>
                  </a:extLst>
                </a:gridCol>
                <a:gridCol w="5890262">
                  <a:extLst>
                    <a:ext uri="{9D8B030D-6E8A-4147-A177-3AD203B41FA5}">
                      <a16:colId xmlns:a16="http://schemas.microsoft.com/office/drawing/2014/main" val="20001"/>
                    </a:ext>
                  </a:extLst>
                </a:gridCol>
                <a:gridCol w="1694985">
                  <a:extLst>
                    <a:ext uri="{9D8B030D-6E8A-4147-A177-3AD203B41FA5}">
                      <a16:colId xmlns:a16="http://schemas.microsoft.com/office/drawing/2014/main" val="20002"/>
                    </a:ext>
                  </a:extLst>
                </a:gridCol>
              </a:tblGrid>
              <a:tr h="615979">
                <a:tc>
                  <a:txBody>
                    <a:bodyPr/>
                    <a:lstStyle/>
                    <a:p>
                      <a:pPr algn="ctr"/>
                      <a:r>
                        <a:rPr lang="en-GB" sz="2000" b="0" dirty="0">
                          <a:solidFill>
                            <a:schemeClr val="bg1"/>
                          </a:solidFill>
                        </a:rPr>
                        <a:t>Issue</a:t>
                      </a:r>
                    </a:p>
                  </a:txBody>
                  <a:tcPr/>
                </a:tc>
                <a:tc>
                  <a:txBody>
                    <a:bodyPr/>
                    <a:lstStyle/>
                    <a:p>
                      <a:pPr algn="ctr"/>
                      <a:r>
                        <a:rPr lang="en-GB" sz="2000" b="0" strike="noStrike" dirty="0">
                          <a:solidFill>
                            <a:schemeClr val="bg1"/>
                          </a:solidFill>
                        </a:rPr>
                        <a:t>Why</a:t>
                      </a:r>
                      <a:r>
                        <a:rPr lang="en-GB" sz="2000" b="0" strike="noStrike" baseline="0" dirty="0">
                          <a:solidFill>
                            <a:schemeClr val="bg1"/>
                          </a:solidFill>
                        </a:rPr>
                        <a:t> issue is important</a:t>
                      </a:r>
                      <a:endParaRPr lang="en-GB" sz="2000" b="0" strike="sngStrike" dirty="0">
                        <a:solidFill>
                          <a:schemeClr val="bg1"/>
                        </a:solidFill>
                      </a:endParaRPr>
                    </a:p>
                  </a:txBody>
                  <a:tcPr/>
                </a:tc>
                <a:tc>
                  <a:txBody>
                    <a:bodyPr/>
                    <a:lstStyle/>
                    <a:p>
                      <a:pPr algn="ctr"/>
                      <a:r>
                        <a:rPr lang="en-GB" sz="2000" b="0" strike="noStrike" dirty="0">
                          <a:solidFill>
                            <a:schemeClr val="bg1"/>
                          </a:solidFill>
                        </a:rPr>
                        <a:t>Impact of company’s approach on</a:t>
                      </a:r>
                      <a:r>
                        <a:rPr lang="en-GB" sz="2000" b="0" dirty="0">
                          <a:solidFill>
                            <a:schemeClr val="bg1"/>
                          </a:solidFill>
                        </a:rPr>
                        <a:t> ICER</a:t>
                      </a:r>
                      <a:endParaRPr lang="en-GB" sz="2000" b="0" u="none" strike="sngStrike" dirty="0">
                        <a:solidFill>
                          <a:schemeClr val="bg1"/>
                        </a:solidFill>
                      </a:endParaRPr>
                    </a:p>
                  </a:txBody>
                  <a:tcPr/>
                </a:tc>
                <a:extLst>
                  <a:ext uri="{0D108BD9-81ED-4DB2-BD59-A6C34878D82A}">
                    <a16:rowId xmlns:a16="http://schemas.microsoft.com/office/drawing/2014/main" val="10000"/>
                  </a:ext>
                </a:extLst>
              </a:tr>
              <a:tr h="2249664">
                <a:tc>
                  <a:txBody>
                    <a:bodyPr/>
                    <a:lstStyle/>
                    <a:p>
                      <a:pPr>
                        <a:spcBef>
                          <a:spcPts val="300"/>
                        </a:spcBef>
                      </a:pPr>
                      <a:r>
                        <a:rPr lang="en-GB" sz="1800" dirty="0">
                          <a:solidFill>
                            <a:schemeClr val="tx1"/>
                          </a:solidFill>
                        </a:rPr>
                        <a:t>Methodological weakness in mapping </a:t>
                      </a:r>
                      <a:r>
                        <a:rPr lang="en-GB" sz="1800" b="0" dirty="0"/>
                        <a:t>Paediatric Quality of Life Inventory (</a:t>
                      </a:r>
                      <a:r>
                        <a:rPr lang="en-GB" sz="1800" b="0" dirty="0" err="1"/>
                        <a:t>PedsQL</a:t>
                      </a:r>
                      <a:r>
                        <a:rPr lang="en-GB" sz="1800" b="0" dirty="0"/>
                        <a:t>) to EQ-5D-Y (</a:t>
                      </a:r>
                      <a:r>
                        <a:rPr lang="en-GB" sz="1800" b="0" dirty="0" err="1"/>
                        <a:t>EuroQOL</a:t>
                      </a:r>
                      <a:r>
                        <a:rPr lang="en-GB" sz="1800" b="0" dirty="0"/>
                        <a:t>–5 Dimensions–Youth scale). </a:t>
                      </a:r>
                      <a:endParaRPr lang="en-GB" sz="1800" dirty="0">
                        <a:solidFill>
                          <a:schemeClr val="tx1"/>
                        </a:solidFill>
                      </a:endParaRPr>
                    </a:p>
                  </a:txBody>
                  <a:tcPr/>
                </a:tc>
                <a:tc>
                  <a:txBody>
                    <a:bodyPr/>
                    <a:lstStyle/>
                    <a:p>
                      <a:pPr marL="342900" indent="-342900">
                        <a:spcBef>
                          <a:spcPts val="300"/>
                        </a:spcBef>
                        <a:buFont typeface="Arial" panose="020B0604020202020204" pitchFamily="34" charset="0"/>
                        <a:buChar char="•"/>
                      </a:pPr>
                      <a:r>
                        <a:rPr lang="en-GB" sz="1800" dirty="0">
                          <a:solidFill>
                            <a:schemeClr val="tx1"/>
                          </a:solidFill>
                        </a:rPr>
                        <a:t>Company used Khan et al 2014 algorithm to map </a:t>
                      </a:r>
                      <a:r>
                        <a:rPr lang="en-GB" sz="1800" dirty="0" err="1">
                          <a:solidFill>
                            <a:schemeClr val="tx1"/>
                          </a:solidFill>
                        </a:rPr>
                        <a:t>PedsQL</a:t>
                      </a:r>
                      <a:r>
                        <a:rPr lang="en-GB" sz="1800" dirty="0">
                          <a:solidFill>
                            <a:schemeClr val="tx1"/>
                          </a:solidFill>
                        </a:rPr>
                        <a:t> to EQ-5D-Y. </a:t>
                      </a:r>
                    </a:p>
                    <a:p>
                      <a:pPr marL="342900" indent="-342900">
                        <a:spcBef>
                          <a:spcPts val="300"/>
                        </a:spcBef>
                        <a:buFont typeface="Arial" panose="020B0604020202020204" pitchFamily="34" charset="0"/>
                        <a:buChar char="•"/>
                      </a:pPr>
                      <a:r>
                        <a:rPr lang="en-GB" sz="1800" dirty="0">
                          <a:solidFill>
                            <a:schemeClr val="tx1"/>
                          </a:solidFill>
                        </a:rPr>
                        <a:t>Company: method may more accurately capture </a:t>
                      </a:r>
                      <a:r>
                        <a:rPr lang="en-GB" sz="1800" dirty="0" err="1">
                          <a:solidFill>
                            <a:schemeClr val="tx1"/>
                          </a:solidFill>
                        </a:rPr>
                        <a:t>PedsQL</a:t>
                      </a:r>
                      <a:r>
                        <a:rPr lang="en-GB" sz="1800" dirty="0">
                          <a:solidFill>
                            <a:schemeClr val="tx1"/>
                          </a:solidFill>
                        </a:rPr>
                        <a:t> data for people with low scores </a:t>
                      </a:r>
                    </a:p>
                    <a:p>
                      <a:pPr marL="342900" indent="-342900">
                        <a:spcBef>
                          <a:spcPts val="300"/>
                        </a:spcBef>
                        <a:buFont typeface="Arial" panose="020B0604020202020204" pitchFamily="34" charset="0"/>
                        <a:buChar char="•"/>
                      </a:pPr>
                      <a:r>
                        <a:rPr lang="en-GB" sz="1800" dirty="0">
                          <a:solidFill>
                            <a:schemeClr val="tx1"/>
                          </a:solidFill>
                        </a:rPr>
                        <a:t>ERG: disagree – mapping study used healthy children and not less healthy children</a:t>
                      </a:r>
                    </a:p>
                    <a:p>
                      <a:pPr marL="342900" indent="-342900">
                        <a:spcBef>
                          <a:spcPts val="300"/>
                        </a:spcBef>
                        <a:buFont typeface="Arial" panose="020B0604020202020204" pitchFamily="34" charset="0"/>
                        <a:buChar char="•"/>
                      </a:pPr>
                      <a:r>
                        <a:rPr lang="en-GB" sz="1800" dirty="0">
                          <a:solidFill>
                            <a:schemeClr val="tx1"/>
                          </a:solidFill>
                        </a:rPr>
                        <a:t>Authors demonstrate the lowest mapped utility higher than the observed data</a:t>
                      </a:r>
                      <a:endParaRPr lang="en-GB" sz="1800" baseline="0" dirty="0">
                        <a:solidFill>
                          <a:schemeClr val="tx1"/>
                        </a:solidFill>
                      </a:endParaRPr>
                    </a:p>
                  </a:txBody>
                  <a:tcPr/>
                </a:tc>
                <a:tc>
                  <a:txBody>
                    <a:bodyPr/>
                    <a:lstStyle/>
                    <a:p>
                      <a:pPr marL="0" marR="0" lvl="0" indent="0" algn="l" defTabSz="1043056" rtl="0" eaLnBrk="1" fontAlgn="auto" latinLnBrk="0" hangingPunct="1">
                        <a:lnSpc>
                          <a:spcPct val="100000"/>
                        </a:lnSpc>
                        <a:spcBef>
                          <a:spcPts val="300"/>
                        </a:spcBef>
                        <a:spcAft>
                          <a:spcPts val="0"/>
                        </a:spcAft>
                        <a:buClrTx/>
                        <a:buSzTx/>
                        <a:buFontTx/>
                        <a:buNone/>
                        <a:tabLst/>
                        <a:defRPr/>
                      </a:pPr>
                      <a:r>
                        <a:rPr lang="en-GB" sz="1800" b="1" dirty="0">
                          <a:solidFill>
                            <a:schemeClr val="tx1"/>
                          </a:solidFill>
                        </a:rPr>
                        <a:t>ERG: </a:t>
                      </a:r>
                      <a:r>
                        <a:rPr lang="en-GB" sz="1800" dirty="0">
                          <a:solidFill>
                            <a:schemeClr val="tx1"/>
                          </a:solidFill>
                        </a:rPr>
                        <a:t>Increases</a:t>
                      </a:r>
                      <a:r>
                        <a:rPr lang="en-GB" sz="1800" baseline="0" dirty="0">
                          <a:solidFill>
                            <a:schemeClr val="tx1"/>
                          </a:solidFill>
                        </a:rPr>
                        <a:t> ICER as patients in cannabidiol arm have reduced utility.</a:t>
                      </a:r>
                    </a:p>
                    <a:p>
                      <a:pPr marL="0" marR="0" lvl="0" indent="0" algn="l" defTabSz="1043056" rtl="0" eaLnBrk="1" fontAlgn="auto" latinLnBrk="0" hangingPunct="1">
                        <a:lnSpc>
                          <a:spcPct val="100000"/>
                        </a:lnSpc>
                        <a:spcBef>
                          <a:spcPts val="300"/>
                        </a:spcBef>
                        <a:spcAft>
                          <a:spcPts val="0"/>
                        </a:spcAft>
                        <a:buClrTx/>
                        <a:buSzTx/>
                        <a:buFontTx/>
                        <a:buNone/>
                        <a:tabLst/>
                        <a:defRPr/>
                      </a:pPr>
                      <a:r>
                        <a:rPr lang="en-GB" sz="1800" b="0" baseline="0" dirty="0">
                          <a:solidFill>
                            <a:schemeClr val="tx1"/>
                          </a:solidFill>
                        </a:rPr>
                        <a:t>(magnitude not estimated)</a:t>
                      </a:r>
                      <a:endParaRPr lang="en-GB" sz="1800" b="0" dirty="0">
                        <a:solidFill>
                          <a:schemeClr val="tx1"/>
                        </a:solidFill>
                      </a:endParaRPr>
                    </a:p>
                  </a:txBody>
                  <a:tcPr/>
                </a:tc>
                <a:extLst>
                  <a:ext uri="{0D108BD9-81ED-4DB2-BD59-A6C34878D82A}">
                    <a16:rowId xmlns:a16="http://schemas.microsoft.com/office/drawing/2014/main" val="1278983549"/>
                  </a:ext>
                </a:extLst>
              </a:tr>
              <a:tr h="1017882">
                <a:tc>
                  <a:txBody>
                    <a:bodyPr/>
                    <a:lstStyle/>
                    <a:p>
                      <a:pPr>
                        <a:spcBef>
                          <a:spcPts val="300"/>
                        </a:spcBef>
                      </a:pPr>
                      <a:r>
                        <a:rPr lang="en-GB" sz="1800" dirty="0">
                          <a:solidFill>
                            <a:schemeClr val="tx1"/>
                          </a:solidFill>
                        </a:rPr>
                        <a:t>Difference in body weight in the model compared with TA614</a:t>
                      </a:r>
                    </a:p>
                  </a:txBody>
                  <a:tcPr/>
                </a:tc>
                <a:tc>
                  <a:txBody>
                    <a:bodyPr/>
                    <a:lstStyle/>
                    <a:p>
                      <a:pPr marL="342900" marR="0" lvl="0" indent="-342900" algn="l" defTabSz="1043056"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en-GB" sz="1800" kern="1200" dirty="0">
                          <a:solidFill>
                            <a:schemeClr val="tx1"/>
                          </a:solidFill>
                          <a:effectLst/>
                          <a:latin typeface="+mn-lt"/>
                          <a:ea typeface="+mn-ea"/>
                          <a:cs typeface="+mn-cs"/>
                        </a:rPr>
                        <a:t>Median body weight based on average weight of children. </a:t>
                      </a:r>
                    </a:p>
                    <a:p>
                      <a:pPr marL="342900" marR="0" lvl="0" indent="-342900" algn="l" defTabSz="1043056"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en-GB" sz="1800" kern="1200" dirty="0">
                          <a:solidFill>
                            <a:schemeClr val="tx1"/>
                          </a:solidFill>
                          <a:effectLst/>
                          <a:latin typeface="+mn-lt"/>
                          <a:ea typeface="+mn-ea"/>
                          <a:cs typeface="+mn-cs"/>
                        </a:rPr>
                        <a:t>Fenfluramine dose increase is capped to 26mg/day (17 mg/day with stiripentol) but not for cannabidiol (based trial body weight). Price for cannabidiol treatment arm may be lower based on lower weight,  as it is more expensive than fenfluramine, higher patient weight assumed may benefit fenfluramine.</a:t>
                      </a:r>
                      <a:endParaRPr lang="en-GB" sz="1800" baseline="0" dirty="0">
                        <a:solidFill>
                          <a:schemeClr val="tx1"/>
                        </a:solidFill>
                      </a:endParaRPr>
                    </a:p>
                  </a:txBody>
                  <a:tcPr/>
                </a:tc>
                <a:tc>
                  <a:txBody>
                    <a:bodyPr/>
                    <a:lstStyle/>
                    <a:p>
                      <a:pPr marL="0" marR="0" lvl="0" indent="0" algn="l" defTabSz="1043056" rtl="0" eaLnBrk="1" fontAlgn="auto" latinLnBrk="0" hangingPunct="1">
                        <a:lnSpc>
                          <a:spcPct val="100000"/>
                        </a:lnSpc>
                        <a:spcBef>
                          <a:spcPts val="300"/>
                        </a:spcBef>
                        <a:spcAft>
                          <a:spcPts val="0"/>
                        </a:spcAft>
                        <a:buClrTx/>
                        <a:buSzTx/>
                        <a:buFontTx/>
                        <a:buNone/>
                        <a:tabLst/>
                        <a:defRPr/>
                      </a:pPr>
                      <a:r>
                        <a:rPr lang="en-GB" sz="1800" b="1" dirty="0">
                          <a:solidFill>
                            <a:schemeClr val="tx1"/>
                          </a:solidFill>
                        </a:rPr>
                        <a:t>Decreases</a:t>
                      </a:r>
                      <a:r>
                        <a:rPr lang="en-GB" sz="1800" b="0" dirty="0">
                          <a:solidFill>
                            <a:schemeClr val="tx1"/>
                          </a:solidFill>
                        </a:rPr>
                        <a:t> ICER</a:t>
                      </a:r>
                    </a:p>
                  </a:txBody>
                  <a:tcPr/>
                </a:tc>
                <a:extLst>
                  <a:ext uri="{0D108BD9-81ED-4DB2-BD59-A6C34878D82A}">
                    <a16:rowId xmlns:a16="http://schemas.microsoft.com/office/drawing/2014/main" val="2457857782"/>
                  </a:ext>
                </a:extLst>
              </a:tr>
            </a:tbl>
          </a:graphicData>
        </a:graphic>
      </p:graphicFrame>
      <p:sp>
        <p:nvSpPr>
          <p:cNvPr id="6" name="Content Placeholder 3">
            <a:extLst>
              <a:ext uri="{FF2B5EF4-FFF2-40B4-BE49-F238E27FC236}">
                <a16:creationId xmlns:a16="http://schemas.microsoft.com/office/drawing/2014/main" id="{3A225CAE-DACE-7748-8114-106A0B5144BA}"/>
              </a:ext>
            </a:extLst>
          </p:cNvPr>
          <p:cNvSpPr txBox="1">
            <a:spLocks/>
          </p:cNvSpPr>
          <p:nvPr/>
        </p:nvSpPr>
        <p:spPr>
          <a:xfrm>
            <a:off x="400296" y="6886910"/>
            <a:ext cx="6283667" cy="512627"/>
          </a:xfrm>
          <a:prstGeom prst="rect">
            <a:avLst/>
          </a:prstGeom>
          <a:solidFill>
            <a:schemeClr val="accent2">
              <a:lumMod val="20000"/>
              <a:lumOff val="80000"/>
            </a:schemeClr>
          </a:solidFill>
          <a:ln w="28575">
            <a:solidFill>
              <a:schemeClr val="accent1"/>
            </a:solidFill>
          </a:ln>
        </p:spPr>
        <p:txBody>
          <a:bodyPr vert="horz" lIns="72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buNone/>
            </a:pPr>
            <a:r>
              <a:rPr lang="en-GB" sz="2000" i="1" dirty="0"/>
              <a:t>⦿ Which issues should the company address? </a:t>
            </a:r>
          </a:p>
        </p:txBody>
      </p:sp>
    </p:spTree>
    <p:extLst>
      <p:ext uri="{BB962C8B-B14F-4D97-AF65-F5344CB8AC3E}">
        <p14:creationId xmlns:p14="http://schemas.microsoft.com/office/powerpoint/2010/main" val="414158113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 y="247166"/>
            <a:ext cx="10735056" cy="765501"/>
          </a:xfrm>
        </p:spPr>
        <p:txBody>
          <a:bodyPr/>
          <a:lstStyle/>
          <a:p>
            <a:pPr>
              <a:lnSpc>
                <a:spcPct val="100000"/>
              </a:lnSpc>
              <a:spcBef>
                <a:spcPts val="0"/>
              </a:spcBef>
            </a:pPr>
            <a:r>
              <a:rPr lang="en-GB" dirty="0"/>
              <a:t>Company base-case compared with cannabidiol: pairwise deterministic and probabilistic</a:t>
            </a:r>
            <a:br>
              <a:rPr lang="en-GB" dirty="0"/>
            </a:br>
            <a:r>
              <a:rPr lang="en-GB" sz="2400" dirty="0"/>
              <a:t>    </a:t>
            </a:r>
            <a:r>
              <a:rPr lang="en-GB" sz="2400" b="0" i="1" dirty="0"/>
              <a:t>With discount for fenfluramine; list price for cannabidiol</a:t>
            </a:r>
            <a:endParaRPr lang="en-GB" b="0" dirty="0"/>
          </a:p>
        </p:txBody>
      </p:sp>
      <p:sp>
        <p:nvSpPr>
          <p:cNvPr id="3" name="Slide Number Placeholder 2"/>
          <p:cNvSpPr>
            <a:spLocks noGrp="1"/>
          </p:cNvSpPr>
          <p:nvPr>
            <p:ph type="sldNum" sz="quarter" idx="12"/>
          </p:nvPr>
        </p:nvSpPr>
        <p:spPr/>
        <p:txBody>
          <a:bodyPr/>
          <a:lstStyle/>
          <a:p>
            <a:fld id="{DDBE135E-2566-4748-853C-8A3B78F0FB00}" type="slidenum">
              <a:rPr lang="en-GB" smtClean="0"/>
              <a:t>45</a:t>
            </a:fld>
            <a:endParaRPr lang="en-GB" dirty="0"/>
          </a:p>
        </p:txBody>
      </p:sp>
      <p:sp>
        <p:nvSpPr>
          <p:cNvPr id="6" name="Rectangle 5">
            <a:extLst>
              <a:ext uri="{FF2B5EF4-FFF2-40B4-BE49-F238E27FC236}">
                <a16:creationId xmlns:a16="http://schemas.microsoft.com/office/drawing/2014/main" id="{F9FEB07D-15D0-4BCB-BD30-1BA70796DCEB}"/>
              </a:ext>
            </a:extLst>
          </p:cNvPr>
          <p:cNvSpPr/>
          <p:nvPr/>
        </p:nvSpPr>
        <p:spPr>
          <a:xfrm>
            <a:off x="225171" y="6998996"/>
            <a:ext cx="6243006" cy="523220"/>
          </a:xfrm>
          <a:prstGeom prst="rect">
            <a:avLst/>
          </a:prstGeom>
          <a:solidFill>
            <a:schemeClr val="bg1"/>
          </a:solidFill>
          <a:ln w="28575">
            <a:solidFill>
              <a:schemeClr val="accent1"/>
            </a:solidFill>
          </a:ln>
        </p:spPr>
        <p:txBody>
          <a:bodyPr wrap="square">
            <a:spAutoFit/>
          </a:bodyPr>
          <a:lstStyle/>
          <a:p>
            <a:pPr marL="0" marR="0" lvl="0" indent="0" defTabSz="1043056" rtl="0" eaLnBrk="1" fontAlgn="auto" latinLnBrk="0" hangingPunct="1">
              <a:lnSpc>
                <a:spcPct val="100000"/>
              </a:lnSpc>
              <a:spcBef>
                <a:spcPts val="0"/>
              </a:spcBef>
              <a:spcAft>
                <a:spcPts val="0"/>
              </a:spcAft>
              <a:buClrTx/>
              <a:buSzTx/>
              <a:buFontTx/>
              <a:buNone/>
              <a:tabLst/>
              <a:defRPr/>
            </a:pPr>
            <a:r>
              <a:rPr kumimoji="0" lang="en-GB" sz="1400" i="1" u="none" strike="noStrike" kern="1200" cap="none" spc="0" normalizeH="0" baseline="0" noProof="0" dirty="0">
                <a:ln>
                  <a:noFill/>
                </a:ln>
                <a:solidFill>
                  <a:srgbClr val="393938"/>
                </a:solidFill>
                <a:effectLst/>
                <a:uLnTx/>
                <a:uFillTx/>
                <a:latin typeface="Arial" panose="020B0604020202020204"/>
                <a:ea typeface="+mn-ea"/>
                <a:cs typeface="+mn-cs"/>
              </a:rPr>
              <a:t>Source: company base case from </a:t>
            </a:r>
            <a:r>
              <a:rPr lang="en-GB" sz="1400" i="1" dirty="0">
                <a:solidFill>
                  <a:srgbClr val="393938"/>
                </a:solidFill>
                <a:latin typeface="Arial" panose="020B0604020202020204"/>
              </a:rPr>
              <a:t>table 48 and 49</a:t>
            </a:r>
            <a:r>
              <a:rPr kumimoji="0" lang="en-GB" sz="1400" i="1" u="none" strike="noStrike" kern="1200" cap="none" spc="0" normalizeH="0" baseline="0" noProof="0" dirty="0">
                <a:ln>
                  <a:noFill/>
                </a:ln>
                <a:solidFill>
                  <a:srgbClr val="393938"/>
                </a:solidFill>
                <a:effectLst/>
                <a:uLnTx/>
                <a:uFillTx/>
                <a:latin typeface="Arial" panose="020B0604020202020204"/>
                <a:ea typeface="+mn-ea"/>
                <a:cs typeface="+mn-cs"/>
              </a:rPr>
              <a:t>, company submission; results </a:t>
            </a:r>
            <a:r>
              <a:rPr lang="en-GB" sz="1400" i="1" dirty="0">
                <a:solidFill>
                  <a:srgbClr val="393938"/>
                </a:solidFill>
                <a:latin typeface="Arial" panose="020B0604020202020204"/>
              </a:rPr>
              <a:t>for separate models in table 4, company clarification response</a:t>
            </a:r>
            <a:endParaRPr kumimoji="0" lang="en-GB" sz="1400" i="1" u="none" strike="noStrike" kern="1200" cap="none" spc="0" normalizeH="0" baseline="0" noProof="0" dirty="0">
              <a:ln>
                <a:noFill/>
              </a:ln>
              <a:solidFill>
                <a:srgbClr val="393938"/>
              </a:solidFill>
              <a:effectLst/>
              <a:uLnTx/>
              <a:uFillTx/>
              <a:latin typeface="Arial" panose="020B0604020202020204"/>
              <a:ea typeface="+mn-ea"/>
              <a:cs typeface="+mn-cs"/>
            </a:endParaRPr>
          </a:p>
        </p:txBody>
      </p:sp>
      <p:graphicFrame>
        <p:nvGraphicFramePr>
          <p:cNvPr id="8" name="Content Placeholder 4"/>
          <p:cNvGraphicFramePr>
            <a:graphicFrameLocks/>
          </p:cNvGraphicFramePr>
          <p:nvPr>
            <p:extLst>
              <p:ext uri="{D42A27DB-BD31-4B8C-83A1-F6EECF244321}">
                <p14:modId xmlns:p14="http://schemas.microsoft.com/office/powerpoint/2010/main" val="2300268776"/>
              </p:ext>
            </p:extLst>
          </p:nvPr>
        </p:nvGraphicFramePr>
        <p:xfrm>
          <a:off x="225171" y="2525262"/>
          <a:ext cx="9930486" cy="4478211"/>
        </p:xfrm>
        <a:graphic>
          <a:graphicData uri="http://schemas.openxmlformats.org/drawingml/2006/table">
            <a:tbl>
              <a:tblPr firstRow="1" bandRow="1">
                <a:tableStyleId>{F5AB1C69-6EDB-4FF4-983F-18BD219EF322}</a:tableStyleId>
              </a:tblPr>
              <a:tblGrid>
                <a:gridCol w="3973612">
                  <a:extLst>
                    <a:ext uri="{9D8B030D-6E8A-4147-A177-3AD203B41FA5}">
                      <a16:colId xmlns:a16="http://schemas.microsoft.com/office/drawing/2014/main" val="20000"/>
                    </a:ext>
                  </a:extLst>
                </a:gridCol>
                <a:gridCol w="2084518">
                  <a:extLst>
                    <a:ext uri="{9D8B030D-6E8A-4147-A177-3AD203B41FA5}">
                      <a16:colId xmlns:a16="http://schemas.microsoft.com/office/drawing/2014/main" val="4268504558"/>
                    </a:ext>
                  </a:extLst>
                </a:gridCol>
                <a:gridCol w="1993320">
                  <a:extLst>
                    <a:ext uri="{9D8B030D-6E8A-4147-A177-3AD203B41FA5}">
                      <a16:colId xmlns:a16="http://schemas.microsoft.com/office/drawing/2014/main" val="2938390442"/>
                    </a:ext>
                  </a:extLst>
                </a:gridCol>
                <a:gridCol w="1879036">
                  <a:extLst>
                    <a:ext uri="{9D8B030D-6E8A-4147-A177-3AD203B41FA5}">
                      <a16:colId xmlns:a16="http://schemas.microsoft.com/office/drawing/2014/main" val="582977153"/>
                    </a:ext>
                  </a:extLst>
                </a:gridCol>
              </a:tblGrid>
              <a:tr h="633415">
                <a:tc>
                  <a:txBody>
                    <a:bodyPr/>
                    <a:lstStyle/>
                    <a:p>
                      <a:pPr algn="ctr"/>
                      <a:r>
                        <a:rPr lang="en-GB" sz="2000" b="0" dirty="0"/>
                        <a:t>Scenario</a:t>
                      </a:r>
                    </a:p>
                  </a:txBody>
                  <a:tcPr/>
                </a:tc>
                <a:tc>
                  <a:txBody>
                    <a:bodyPr/>
                    <a:lstStyle/>
                    <a:p>
                      <a:pPr algn="ctr"/>
                      <a:r>
                        <a:rPr lang="en-GB" sz="2000" b="0" dirty="0"/>
                        <a:t>Incremental</a:t>
                      </a:r>
                      <a:r>
                        <a:rPr lang="en-GB" sz="2000" b="0" baseline="0" dirty="0"/>
                        <a:t> costs (£)</a:t>
                      </a:r>
                      <a:endParaRPr lang="en-GB" sz="2000" b="0" dirty="0"/>
                    </a:p>
                  </a:txBody>
                  <a:tcPr/>
                </a:tc>
                <a:tc>
                  <a:txBody>
                    <a:bodyPr/>
                    <a:lstStyle/>
                    <a:p>
                      <a:pPr algn="ctr"/>
                      <a:r>
                        <a:rPr lang="en-GB" sz="2000" b="0" dirty="0"/>
                        <a:t>Incremental QALYs</a:t>
                      </a:r>
                    </a:p>
                  </a:txBody>
                  <a:tcPr/>
                </a:tc>
                <a:tc>
                  <a:txBody>
                    <a:bodyPr/>
                    <a:lstStyle/>
                    <a:p>
                      <a:pPr algn="ctr"/>
                      <a:r>
                        <a:rPr lang="en-GB" sz="2000" b="0" dirty="0"/>
                        <a:t>ICER (£/QALY)</a:t>
                      </a:r>
                    </a:p>
                  </a:txBody>
                  <a:tcPr/>
                </a:tc>
                <a:extLst>
                  <a:ext uri="{0D108BD9-81ED-4DB2-BD59-A6C34878D82A}">
                    <a16:rowId xmlns:a16="http://schemas.microsoft.com/office/drawing/2014/main" val="10000"/>
                  </a:ext>
                </a:extLst>
              </a:tr>
              <a:tr h="358017">
                <a:tc gridSpan="4">
                  <a:txBody>
                    <a:bodyPr/>
                    <a:lstStyle/>
                    <a:p>
                      <a:r>
                        <a:rPr lang="en-GB" sz="2000" b="1" dirty="0">
                          <a:solidFill>
                            <a:schemeClr val="tx1"/>
                          </a:solidFill>
                        </a:rPr>
                        <a:t>Combined or ‘merged’ population (both with and without stiripentol)</a:t>
                      </a:r>
                    </a:p>
                  </a:txBody>
                  <a:tcPr/>
                </a:tc>
                <a:tc hMerge="1">
                  <a:txBody>
                    <a:bodyPr/>
                    <a:lstStyle/>
                    <a:p>
                      <a:pPr algn="ctr"/>
                      <a:endParaRPr lang="en-GB" sz="2000" dirty="0">
                        <a:highlight>
                          <a:srgbClr val="00FFFF"/>
                        </a:highlight>
                        <a:latin typeface="+mn-lt"/>
                      </a:endParaRPr>
                    </a:p>
                  </a:txBody>
                  <a:tcPr/>
                </a:tc>
                <a:tc hMerge="1">
                  <a:txBody>
                    <a:bodyPr/>
                    <a:lstStyle/>
                    <a:p>
                      <a:pPr algn="ctr">
                        <a:lnSpc>
                          <a:spcPct val="115000"/>
                        </a:lnSpc>
                        <a:spcBef>
                          <a:spcPts val="200"/>
                        </a:spcBef>
                        <a:spcAft>
                          <a:spcPts val="200"/>
                        </a:spcAft>
                      </a:pPr>
                      <a:endParaRPr lang="en-GB" sz="2000" dirty="0">
                        <a:effectLst/>
                        <a:latin typeface="+mn-lt"/>
                        <a:ea typeface="Calibri" panose="020F0502020204030204" pitchFamily="34" charset="0"/>
                        <a:cs typeface="Times New Roman" panose="02020603050405020304" pitchFamily="18" charset="0"/>
                      </a:endParaRPr>
                    </a:p>
                  </a:txBody>
                  <a:tcPr marL="68580" marR="68580" marT="0" marB="0"/>
                </a:tc>
                <a:tc hMerge="1">
                  <a:txBody>
                    <a:bodyPr/>
                    <a:lstStyle/>
                    <a:p>
                      <a:pPr algn="ctr">
                        <a:lnSpc>
                          <a:spcPct val="115000"/>
                        </a:lnSpc>
                        <a:spcBef>
                          <a:spcPts val="200"/>
                        </a:spcBef>
                        <a:spcAft>
                          <a:spcPts val="200"/>
                        </a:spcAft>
                      </a:pPr>
                      <a:endParaRPr lang="en-GB" sz="20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13535289"/>
                  </a:ext>
                </a:extLst>
              </a:tr>
              <a:tr h="358017">
                <a:tc>
                  <a:txBody>
                    <a:bodyPr/>
                    <a:lstStyle/>
                    <a:p>
                      <a:r>
                        <a:rPr lang="en-GB" sz="2000" b="0" baseline="0" dirty="0">
                          <a:solidFill>
                            <a:schemeClr val="tx1"/>
                          </a:solidFill>
                        </a:rPr>
                        <a:t>Deterministic</a:t>
                      </a:r>
                      <a:endParaRPr lang="en-GB" sz="2000" b="0" dirty="0">
                        <a:solidFill>
                          <a:schemeClr val="tx1"/>
                        </a:solidFill>
                      </a:endParaRP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20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20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20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20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marL="68580" marR="68580" marT="0" marB="0"/>
                </a:tc>
                <a:tc>
                  <a:txBody>
                    <a:bodyPr/>
                    <a:lstStyle/>
                    <a:p>
                      <a:pPr algn="r">
                        <a:lnSpc>
                          <a:spcPct val="115000"/>
                        </a:lnSpc>
                        <a:spcBef>
                          <a:spcPts val="200"/>
                        </a:spcBef>
                        <a:spcAft>
                          <a:spcPts val="200"/>
                        </a:spcAft>
                      </a:pPr>
                      <a:r>
                        <a:rPr lang="en-GB" sz="2000" dirty="0">
                          <a:effectLst/>
                          <a:latin typeface="+mn-lt"/>
                          <a:ea typeface="Arial" panose="020B0604020202020204" pitchFamily="34" charset="0"/>
                          <a:cs typeface="Times New Roman" panose="02020603050405020304" pitchFamily="18" charset="0"/>
                        </a:rPr>
                        <a:t>31,773</a:t>
                      </a:r>
                      <a:endParaRPr lang="en-GB" sz="20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358017">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2000" b="0" baseline="0" dirty="0">
                          <a:solidFill>
                            <a:schemeClr val="tx1"/>
                          </a:solidFill>
                        </a:rPr>
                        <a:t>Probabilistic</a:t>
                      </a:r>
                      <a:endParaRPr lang="en-GB" sz="2000" b="0" dirty="0">
                        <a:solidFill>
                          <a:schemeClr val="tx1"/>
                        </a:solidFill>
                      </a:endParaRP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20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20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20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20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marL="68580" marR="68580" marT="0" marB="0"/>
                </a:tc>
                <a:tc>
                  <a:txBody>
                    <a:bodyPr/>
                    <a:lstStyle/>
                    <a:p>
                      <a:pPr algn="r">
                        <a:lnSpc>
                          <a:spcPct val="107000"/>
                        </a:lnSpc>
                        <a:spcBef>
                          <a:spcPts val="300"/>
                        </a:spcBef>
                        <a:spcAft>
                          <a:spcPts val="300"/>
                        </a:spcAft>
                      </a:pPr>
                      <a:r>
                        <a:rPr lang="en-GB" sz="2000" kern="1200" dirty="0">
                          <a:solidFill>
                            <a:schemeClr val="dk1"/>
                          </a:solidFill>
                          <a:effectLst/>
                          <a:latin typeface="+mn-lt"/>
                          <a:ea typeface="Calibri" panose="020F0502020204030204" pitchFamily="34" charset="0"/>
                          <a:cs typeface="Times New Roman" panose="02020603050405020304" pitchFamily="18" charset="0"/>
                        </a:rPr>
                        <a:t>31,887</a:t>
                      </a:r>
                    </a:p>
                  </a:txBody>
                  <a:tcPr marL="68580" marR="68580" marT="0" marB="0"/>
                </a:tc>
                <a:extLst>
                  <a:ext uri="{0D108BD9-81ED-4DB2-BD59-A6C34878D82A}">
                    <a16:rowId xmlns:a16="http://schemas.microsoft.com/office/drawing/2014/main" val="3364817905"/>
                  </a:ext>
                </a:extLst>
              </a:tr>
              <a:tr h="633415">
                <a:tc gridSpan="4">
                  <a:txBody>
                    <a:bodyPr/>
                    <a:lstStyle/>
                    <a:p>
                      <a:pPr algn="l"/>
                      <a:r>
                        <a:rPr lang="en-GB" sz="2000" b="1" dirty="0"/>
                        <a:t>Separate models based on whether or not taking stiripentol (combined to create company base-case) provided at clarification stage</a:t>
                      </a:r>
                    </a:p>
                  </a:txBody>
                  <a:tcPr>
                    <a:solidFill>
                      <a:schemeClr val="accent6"/>
                    </a:solidFill>
                  </a:tcPr>
                </a:tc>
                <a:tc hMerge="1">
                  <a:txBody>
                    <a:bodyPr/>
                    <a:lstStyle/>
                    <a:p>
                      <a:endParaRPr lang="en-GB"/>
                    </a:p>
                  </a:txBody>
                  <a:tcPr/>
                </a:tc>
                <a:tc hMerge="1">
                  <a:txBody>
                    <a:bodyPr/>
                    <a:lstStyle/>
                    <a:p>
                      <a:endParaRPr lang="en-GB"/>
                    </a:p>
                  </a:txBody>
                  <a:tcPr/>
                </a:tc>
                <a:tc hMerge="1">
                  <a:txBody>
                    <a:bodyPr/>
                    <a:lstStyle/>
                    <a:p>
                      <a:pPr algn="ctr"/>
                      <a:endParaRPr lang="en-GB" sz="2000" dirty="0"/>
                    </a:p>
                  </a:txBody>
                  <a:tcPr>
                    <a:solidFill>
                      <a:schemeClr val="accent6"/>
                    </a:solidFill>
                  </a:tcPr>
                </a:tc>
                <a:extLst>
                  <a:ext uri="{0D108BD9-81ED-4DB2-BD59-A6C34878D82A}">
                    <a16:rowId xmlns:a16="http://schemas.microsoft.com/office/drawing/2014/main" val="10002"/>
                  </a:ext>
                </a:extLst>
              </a:tr>
              <a:tr h="358017">
                <a:tc>
                  <a:txBody>
                    <a:bodyPr/>
                    <a:lstStyle/>
                    <a:p>
                      <a:pPr marL="0" indent="0" algn="l">
                        <a:buNone/>
                      </a:pPr>
                      <a:r>
                        <a:rPr lang="en-GB" sz="2000" dirty="0"/>
                        <a:t>a) Without stiripentol (study 1)</a:t>
                      </a: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20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20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20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20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marL="68580" marR="68580" marT="0" marB="0"/>
                </a:tc>
                <a:tc>
                  <a:txBody>
                    <a:bodyPr/>
                    <a:lstStyle/>
                    <a:p>
                      <a:pPr algn="r"/>
                      <a:r>
                        <a:rPr lang="en-GB" sz="2000" kern="1200" dirty="0">
                          <a:solidFill>
                            <a:schemeClr val="dk1"/>
                          </a:solidFill>
                          <a:effectLst/>
                          <a:latin typeface="+mn-lt"/>
                          <a:ea typeface="+mn-ea"/>
                          <a:cs typeface="+mn-cs"/>
                        </a:rPr>
                        <a:t>38,874 </a:t>
                      </a:r>
                      <a:endParaRPr lang="en-GB" sz="2000" dirty="0"/>
                    </a:p>
                  </a:txBody>
                  <a:tcPr/>
                </a:tc>
                <a:extLst>
                  <a:ext uri="{0D108BD9-81ED-4DB2-BD59-A6C34878D82A}">
                    <a16:rowId xmlns:a16="http://schemas.microsoft.com/office/drawing/2014/main" val="10003"/>
                  </a:ext>
                </a:extLst>
              </a:tr>
              <a:tr h="358017">
                <a:tc>
                  <a:txBody>
                    <a:bodyPr/>
                    <a:lstStyle/>
                    <a:p>
                      <a:pPr algn="l"/>
                      <a:r>
                        <a:rPr lang="en-GB" sz="2000" dirty="0"/>
                        <a:t>b) With stiripentol (study 1504)</a:t>
                      </a: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20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20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20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20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marL="68580" marR="68580" marT="0" marB="0"/>
                </a:tc>
                <a:tc>
                  <a:txBody>
                    <a:bodyPr/>
                    <a:lstStyle/>
                    <a:p>
                      <a:pPr algn="r"/>
                      <a:r>
                        <a:rPr lang="en-GB" sz="2000" kern="1200" dirty="0">
                          <a:solidFill>
                            <a:schemeClr val="dk1"/>
                          </a:solidFill>
                          <a:effectLst/>
                          <a:latin typeface="+mn-lt"/>
                          <a:ea typeface="+mn-ea"/>
                          <a:cs typeface="+mn-cs"/>
                        </a:rPr>
                        <a:t>10,770 </a:t>
                      </a:r>
                      <a:endParaRPr lang="en-GB" sz="2000" dirty="0"/>
                    </a:p>
                  </a:txBody>
                  <a:tcPr/>
                </a:tc>
                <a:extLst>
                  <a:ext uri="{0D108BD9-81ED-4DB2-BD59-A6C34878D82A}">
                    <a16:rowId xmlns:a16="http://schemas.microsoft.com/office/drawing/2014/main" val="10004"/>
                  </a:ext>
                </a:extLst>
              </a:tr>
              <a:tr h="273276">
                <a:tc gridSpan="4">
                  <a:txBody>
                    <a:bodyPr/>
                    <a:lstStyle/>
                    <a:p>
                      <a:pPr marL="0" marR="0" lvl="0" indent="0" algn="l" defTabSz="1043056" rtl="0" eaLnBrk="1" fontAlgn="auto" latinLnBrk="0" hangingPunct="1">
                        <a:lnSpc>
                          <a:spcPct val="107000"/>
                        </a:lnSpc>
                        <a:spcBef>
                          <a:spcPts val="600"/>
                        </a:spcBef>
                        <a:spcAft>
                          <a:spcPts val="800"/>
                        </a:spcAft>
                        <a:buClrTx/>
                        <a:buSzTx/>
                        <a:buFontTx/>
                        <a:buNone/>
                        <a:tabLst/>
                        <a:defRPr/>
                      </a:pPr>
                      <a:r>
                        <a:rPr lang="en-GB" sz="2000" b="1" kern="1200" dirty="0">
                          <a:solidFill>
                            <a:schemeClr val="tx1"/>
                          </a:solidFill>
                          <a:latin typeface="+mn-lt"/>
                          <a:ea typeface="+mn-ea"/>
                          <a:cs typeface="+mn-cs"/>
                        </a:rPr>
                        <a:t>Alternative proportion taking stiripentol (+/- 30% from the base case 58%)</a:t>
                      </a:r>
                    </a:p>
                  </a:txBody>
                  <a:tcPr marL="68580" marR="68580" marT="0" marB="0"/>
                </a:tc>
                <a:tc hMerge="1">
                  <a:txBody>
                    <a:bodyPr/>
                    <a:lstStyle/>
                    <a:p>
                      <a:pPr marL="0" algn="ctr" defTabSz="1043056" rtl="0" eaLnBrk="1" latinLnBrk="0" hangingPunct="1">
                        <a:lnSpc>
                          <a:spcPct val="107000"/>
                        </a:lnSpc>
                        <a:spcAft>
                          <a:spcPts val="800"/>
                        </a:spcAft>
                      </a:pPr>
                      <a:endParaRPr lang="en-GB" sz="1800" u="none" kern="1200" dirty="0">
                        <a:solidFill>
                          <a:schemeClr val="dk1"/>
                        </a:solidFill>
                        <a:effectLst/>
                        <a:latin typeface="+mn-lt"/>
                        <a:ea typeface="+mn-ea"/>
                        <a:cs typeface="+mn-cs"/>
                      </a:endParaRPr>
                    </a:p>
                  </a:txBody>
                  <a:tcPr marL="68580" marR="68580" marT="0" marB="0" anchor="ctr"/>
                </a:tc>
                <a:tc hMerge="1">
                  <a:txBody>
                    <a:bodyPr/>
                    <a:lstStyle/>
                    <a:p>
                      <a:pPr marL="0" algn="ctr" defTabSz="1043056" rtl="0" eaLnBrk="1" latinLnBrk="0" hangingPunct="1">
                        <a:lnSpc>
                          <a:spcPct val="107000"/>
                        </a:lnSpc>
                        <a:spcAft>
                          <a:spcPts val="800"/>
                        </a:spcAft>
                      </a:pPr>
                      <a:endParaRPr lang="en-GB" sz="1800" u="none" kern="1200" dirty="0">
                        <a:solidFill>
                          <a:schemeClr val="dk1"/>
                        </a:solidFill>
                        <a:effectLst/>
                        <a:latin typeface="+mn-lt"/>
                        <a:ea typeface="+mn-ea"/>
                        <a:cs typeface="+mn-cs"/>
                      </a:endParaRPr>
                    </a:p>
                  </a:txBody>
                  <a:tcPr marL="68580" marR="68580" marT="0" marB="0" anchor="ctr"/>
                </a:tc>
                <a:tc hMerge="1">
                  <a:txBody>
                    <a:bodyPr/>
                    <a:lstStyle/>
                    <a:p>
                      <a:pPr algn="ctr">
                        <a:lnSpc>
                          <a:spcPct val="107000"/>
                        </a:lnSpc>
                        <a:spcAft>
                          <a:spcPts val="800"/>
                        </a:spcAft>
                      </a:pPr>
                      <a:endParaRPr lang="en-GB" sz="1800" dirty="0">
                        <a:effectLst/>
                        <a:latin typeface="+mn-lt"/>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224788533"/>
                  </a:ext>
                </a:extLst>
              </a:tr>
              <a:tr h="358017">
                <a:tc>
                  <a:txBody>
                    <a:bodyPr/>
                    <a:lstStyle/>
                    <a:p>
                      <a:pPr>
                        <a:lnSpc>
                          <a:spcPct val="120000"/>
                        </a:lnSpc>
                        <a:spcBef>
                          <a:spcPts val="600"/>
                        </a:spcBef>
                      </a:pPr>
                      <a:r>
                        <a:rPr lang="en-GB" sz="2000" b="0" dirty="0">
                          <a:solidFill>
                            <a:schemeClr val="tx1"/>
                          </a:solidFill>
                          <a:effectLst/>
                        </a:rPr>
                        <a:t>78% of patients taking stiripentol</a:t>
                      </a:r>
                      <a:endParaRPr lang="en-GB" sz="2000" b="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20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20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20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20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marL="68580" marR="68580" marT="0" marB="0"/>
                </a:tc>
                <a:tc>
                  <a:txBody>
                    <a:bodyPr/>
                    <a:lstStyle/>
                    <a:p>
                      <a:pPr algn="r">
                        <a:spcBef>
                          <a:spcPts val="600"/>
                        </a:spcBef>
                      </a:pPr>
                      <a:r>
                        <a:rPr lang="en-GB" sz="2000" dirty="0">
                          <a:effectLst/>
                        </a:rPr>
                        <a:t>26,973</a:t>
                      </a:r>
                      <a:endParaRPr lang="en-GB" sz="2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45802355"/>
                  </a:ext>
                </a:extLst>
              </a:tr>
              <a:tr h="358017">
                <a:tc>
                  <a:txBody>
                    <a:bodyPr/>
                    <a:lstStyle/>
                    <a:p>
                      <a:pPr>
                        <a:spcBef>
                          <a:spcPts val="600"/>
                        </a:spcBef>
                      </a:pPr>
                      <a:r>
                        <a:rPr lang="en-GB" sz="2000" b="0" dirty="0">
                          <a:effectLst/>
                        </a:rPr>
                        <a:t>41% of patients taking stiripentol</a:t>
                      </a:r>
                      <a:endParaRPr lang="en-GB" sz="2000" b="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20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20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20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20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marL="68580" marR="68580" marT="0" marB="0"/>
                </a:tc>
                <a:tc>
                  <a:txBody>
                    <a:bodyPr/>
                    <a:lstStyle/>
                    <a:p>
                      <a:pPr algn="r">
                        <a:spcBef>
                          <a:spcPts val="600"/>
                        </a:spcBef>
                      </a:pPr>
                      <a:r>
                        <a:rPr lang="en-GB" sz="2000" dirty="0">
                          <a:effectLst/>
                        </a:rPr>
                        <a:t>34,788</a:t>
                      </a:r>
                      <a:endParaRPr lang="en-GB" sz="2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243610786"/>
                  </a:ext>
                </a:extLst>
              </a:tr>
            </a:tbl>
          </a:graphicData>
        </a:graphic>
      </p:graphicFrame>
      <p:sp>
        <p:nvSpPr>
          <p:cNvPr id="11" name="Content Placeholder 5">
            <a:extLst>
              <a:ext uri="{FF2B5EF4-FFF2-40B4-BE49-F238E27FC236}">
                <a16:creationId xmlns:a16="http://schemas.microsoft.com/office/drawing/2014/main" id="{6EDA0ADA-6D80-4381-A4B0-30368FFC4EC6}"/>
              </a:ext>
            </a:extLst>
          </p:cNvPr>
          <p:cNvSpPr>
            <a:spLocks noGrp="1"/>
          </p:cNvSpPr>
          <p:nvPr>
            <p:ph sz="quarter" idx="10"/>
          </p:nvPr>
        </p:nvSpPr>
        <p:spPr>
          <a:xfrm>
            <a:off x="225171" y="1742663"/>
            <a:ext cx="10243058" cy="1038735"/>
          </a:xfrm>
        </p:spPr>
        <p:txBody>
          <a:bodyPr/>
          <a:lstStyle/>
          <a:p>
            <a:r>
              <a:rPr lang="en-GB" sz="1800" dirty="0"/>
              <a:t>Model run twice, with and without concomitant stiripentol use using different data source (study 1 or 1504), and then combined or ‘merged’; company aimed to represent 58% concomitant stiripentol use in UK clinical practice from DISCUSS study.</a:t>
            </a:r>
          </a:p>
          <a:p>
            <a:endParaRPr lang="en-GB" sz="2000" dirty="0"/>
          </a:p>
        </p:txBody>
      </p:sp>
      <p:sp>
        <p:nvSpPr>
          <p:cNvPr id="7" name="TextBox 6">
            <a:extLst>
              <a:ext uri="{FF2B5EF4-FFF2-40B4-BE49-F238E27FC236}">
                <a16:creationId xmlns:a16="http://schemas.microsoft.com/office/drawing/2014/main" id="{0CBE6434-D579-4C8D-ACF9-AEA6899AB0E7}"/>
              </a:ext>
            </a:extLst>
          </p:cNvPr>
          <p:cNvSpPr txBox="1"/>
          <p:nvPr/>
        </p:nvSpPr>
        <p:spPr>
          <a:xfrm>
            <a:off x="6543432" y="7238462"/>
            <a:ext cx="3890354" cy="338554"/>
          </a:xfrm>
          <a:prstGeom prst="rect">
            <a:avLst/>
          </a:prstGeom>
          <a:solidFill>
            <a:schemeClr val="bg1"/>
          </a:solidFill>
        </p:spPr>
        <p:txBody>
          <a:bodyPr wrap="square">
            <a:spAutoFit/>
          </a:bodyPr>
          <a:lstStyle/>
          <a:p>
            <a:r>
              <a:rPr lang="en-GB" sz="1600" b="1" i="1" dirty="0">
                <a:effectLst/>
                <a:latin typeface="Calibri" panose="020F0502020204030204" pitchFamily="34" charset="0"/>
                <a:ea typeface="Calibri" panose="020F0502020204030204" pitchFamily="34" charset="0"/>
              </a:rPr>
              <a:t>Slide amended/corrected after the meeting</a:t>
            </a:r>
            <a:endParaRPr lang="en-GB" sz="1600" b="1" i="1" dirty="0"/>
          </a:p>
        </p:txBody>
      </p:sp>
    </p:spTree>
    <p:extLst>
      <p:ext uri="{BB962C8B-B14F-4D97-AF65-F5344CB8AC3E}">
        <p14:creationId xmlns:p14="http://schemas.microsoft.com/office/powerpoint/2010/main" val="204711731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7485" y="304706"/>
            <a:ext cx="9669780" cy="765501"/>
          </a:xfrm>
        </p:spPr>
        <p:txBody>
          <a:bodyPr/>
          <a:lstStyle/>
          <a:p>
            <a:r>
              <a:rPr lang="en-GB" dirty="0"/>
              <a:t>Company positioning scenario analyses</a:t>
            </a:r>
          </a:p>
        </p:txBody>
      </p:sp>
      <p:sp>
        <p:nvSpPr>
          <p:cNvPr id="3" name="Slide Number Placeholder 2"/>
          <p:cNvSpPr>
            <a:spLocks noGrp="1"/>
          </p:cNvSpPr>
          <p:nvPr>
            <p:ph type="sldNum" sz="quarter" idx="12"/>
          </p:nvPr>
        </p:nvSpPr>
        <p:spPr/>
        <p:txBody>
          <a:bodyPr/>
          <a:lstStyle/>
          <a:p>
            <a:fld id="{DDBE135E-2566-4748-853C-8A3B78F0FB00}" type="slidenum">
              <a:rPr lang="en-GB" smtClean="0"/>
              <a:t>46</a:t>
            </a:fld>
            <a:endParaRPr lang="en-GB" dirty="0"/>
          </a:p>
        </p:txBody>
      </p:sp>
      <p:graphicFrame>
        <p:nvGraphicFramePr>
          <p:cNvPr id="8" name="Content Placeholder 4"/>
          <p:cNvGraphicFramePr>
            <a:graphicFrameLocks/>
          </p:cNvGraphicFramePr>
          <p:nvPr>
            <p:extLst>
              <p:ext uri="{D42A27DB-BD31-4B8C-83A1-F6EECF244321}">
                <p14:modId xmlns:p14="http://schemas.microsoft.com/office/powerpoint/2010/main" val="852624771"/>
              </p:ext>
            </p:extLst>
          </p:nvPr>
        </p:nvGraphicFramePr>
        <p:xfrm>
          <a:off x="260173" y="836738"/>
          <a:ext cx="9935742" cy="5509275"/>
        </p:xfrm>
        <a:graphic>
          <a:graphicData uri="http://schemas.openxmlformats.org/drawingml/2006/table">
            <a:tbl>
              <a:tblPr firstRow="1" bandRow="1">
                <a:tableStyleId>{F5AB1C69-6EDB-4FF4-983F-18BD219EF322}</a:tableStyleId>
              </a:tblPr>
              <a:tblGrid>
                <a:gridCol w="5426949">
                  <a:extLst>
                    <a:ext uri="{9D8B030D-6E8A-4147-A177-3AD203B41FA5}">
                      <a16:colId xmlns:a16="http://schemas.microsoft.com/office/drawing/2014/main" val="20000"/>
                    </a:ext>
                  </a:extLst>
                </a:gridCol>
                <a:gridCol w="1516566">
                  <a:extLst>
                    <a:ext uri="{9D8B030D-6E8A-4147-A177-3AD203B41FA5}">
                      <a16:colId xmlns:a16="http://schemas.microsoft.com/office/drawing/2014/main" val="338297458"/>
                    </a:ext>
                  </a:extLst>
                </a:gridCol>
                <a:gridCol w="1717288">
                  <a:extLst>
                    <a:ext uri="{9D8B030D-6E8A-4147-A177-3AD203B41FA5}">
                      <a16:colId xmlns:a16="http://schemas.microsoft.com/office/drawing/2014/main" val="704757138"/>
                    </a:ext>
                  </a:extLst>
                </a:gridCol>
                <a:gridCol w="1274939">
                  <a:extLst>
                    <a:ext uri="{9D8B030D-6E8A-4147-A177-3AD203B41FA5}">
                      <a16:colId xmlns:a16="http://schemas.microsoft.com/office/drawing/2014/main" val="1930431430"/>
                    </a:ext>
                  </a:extLst>
                </a:gridCol>
              </a:tblGrid>
              <a:tr h="263943">
                <a:tc>
                  <a:txBody>
                    <a:bodyPr/>
                    <a:lstStyle/>
                    <a:p>
                      <a:pPr algn="ctr"/>
                      <a:r>
                        <a:rPr lang="en-GB" sz="2000" b="0" dirty="0"/>
                        <a:t>Scenario: comparator</a:t>
                      </a:r>
                    </a:p>
                  </a:txBody>
                  <a:tcPr/>
                </a:tc>
                <a:tc>
                  <a:txBody>
                    <a:bodyPr/>
                    <a:lstStyle/>
                    <a:p>
                      <a:r>
                        <a:rPr lang="en-GB" sz="2000" b="0" dirty="0"/>
                        <a:t>Incremental</a:t>
                      </a:r>
                      <a:r>
                        <a:rPr lang="en-GB" sz="2000" b="0" baseline="0" dirty="0"/>
                        <a:t> costs (£)</a:t>
                      </a:r>
                      <a:endParaRPr lang="en-GB" sz="2000" b="0" dirty="0"/>
                    </a:p>
                  </a:txBody>
                  <a:tcPr/>
                </a:tc>
                <a:tc>
                  <a:txBody>
                    <a:bodyPr/>
                    <a:lstStyle/>
                    <a:p>
                      <a:pPr algn="ctr"/>
                      <a:r>
                        <a:rPr lang="en-GB" sz="2000" b="0" dirty="0"/>
                        <a:t>Incremental QALYs</a:t>
                      </a:r>
                    </a:p>
                  </a:txBody>
                  <a:tcPr/>
                </a:tc>
                <a:tc>
                  <a:txBody>
                    <a:bodyPr/>
                    <a:lstStyle/>
                    <a:p>
                      <a:pPr algn="ctr"/>
                      <a:r>
                        <a:rPr lang="en-GB" sz="2000" b="0" dirty="0"/>
                        <a:t>ICER (£/QALY)</a:t>
                      </a:r>
                    </a:p>
                  </a:txBody>
                  <a:tcPr/>
                </a:tc>
                <a:extLst>
                  <a:ext uri="{0D108BD9-81ED-4DB2-BD59-A6C34878D82A}">
                    <a16:rowId xmlns:a16="http://schemas.microsoft.com/office/drawing/2014/main" val="10000"/>
                  </a:ext>
                </a:extLst>
              </a:tr>
              <a:tr h="627330">
                <a:tc>
                  <a:txBody>
                    <a:bodyPr/>
                    <a:lstStyle/>
                    <a:p>
                      <a:r>
                        <a:rPr lang="en-GB" sz="2000" b="0" dirty="0">
                          <a:solidFill>
                            <a:schemeClr val="tx1"/>
                          </a:solidFill>
                          <a:latin typeface="+mn-lt"/>
                        </a:rPr>
                        <a:t>Company</a:t>
                      </a:r>
                      <a:r>
                        <a:rPr lang="en-GB" sz="2000" b="0" baseline="0" dirty="0">
                          <a:solidFill>
                            <a:schemeClr val="tx1"/>
                          </a:solidFill>
                          <a:latin typeface="+mn-lt"/>
                        </a:rPr>
                        <a:t> base case</a:t>
                      </a:r>
                      <a:endParaRPr lang="en-GB" sz="2000" b="0" dirty="0">
                        <a:solidFill>
                          <a:schemeClr val="tx1"/>
                        </a:solidFill>
                        <a:latin typeface="+mn-lt"/>
                      </a:endParaRP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20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20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20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20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algn="r">
                        <a:lnSpc>
                          <a:spcPct val="115000"/>
                        </a:lnSpc>
                        <a:spcBef>
                          <a:spcPts val="200"/>
                        </a:spcBef>
                        <a:spcAft>
                          <a:spcPts val="200"/>
                        </a:spcAft>
                      </a:pPr>
                      <a:r>
                        <a:rPr lang="en-GB" sz="2000" dirty="0">
                          <a:effectLst/>
                          <a:latin typeface="+mn-lt"/>
                          <a:ea typeface="Arial" panose="020B0604020202020204" pitchFamily="34" charset="0"/>
                          <a:cs typeface="Times New Roman" panose="02020603050405020304" pitchFamily="18" charset="0"/>
                        </a:rPr>
                        <a:t>31,773</a:t>
                      </a:r>
                      <a:endParaRPr lang="en-GB" sz="20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149185">
                <a:tc gridSpan="4">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2000" b="0" i="1" dirty="0">
                          <a:solidFill>
                            <a:schemeClr val="tx1"/>
                          </a:solidFill>
                          <a:latin typeface="+mn-lt"/>
                        </a:rPr>
                        <a:t>Starting treatment or 2</a:t>
                      </a:r>
                      <a:r>
                        <a:rPr lang="en-GB" sz="2000" b="0" i="1" baseline="30000" dirty="0">
                          <a:solidFill>
                            <a:schemeClr val="tx1"/>
                          </a:solidFill>
                          <a:latin typeface="+mn-lt"/>
                        </a:rPr>
                        <a:t>nd</a:t>
                      </a:r>
                      <a:r>
                        <a:rPr lang="en-GB" sz="2000" b="0" i="1" dirty="0">
                          <a:solidFill>
                            <a:schemeClr val="tx1"/>
                          </a:solidFill>
                          <a:latin typeface="+mn-lt"/>
                        </a:rPr>
                        <a:t> line add-on</a:t>
                      </a:r>
                    </a:p>
                  </a:txBody>
                  <a:tcPr/>
                </a:tc>
                <a:tc hMerge="1">
                  <a:txBody>
                    <a:bodyPr/>
                    <a:lstStyle/>
                    <a:p>
                      <a:pPr algn="r"/>
                      <a:endParaRPr lang="en-GB" sz="2000" u="sng" kern="1200" dirty="0">
                        <a:solidFill>
                          <a:schemeClr val="dk1"/>
                        </a:solidFill>
                        <a:effectLst/>
                        <a:highlight>
                          <a:srgbClr val="00FFFF"/>
                        </a:highlight>
                        <a:latin typeface="+mn-lt"/>
                        <a:ea typeface="+mn-ea"/>
                        <a:cs typeface="+mn-cs"/>
                      </a:endParaRPr>
                    </a:p>
                  </a:txBody>
                  <a:tcPr/>
                </a:tc>
                <a:tc hMerge="1">
                  <a:txBody>
                    <a:bodyPr/>
                    <a:lstStyle/>
                    <a:p>
                      <a:pPr algn="r">
                        <a:lnSpc>
                          <a:spcPct val="115000"/>
                        </a:lnSpc>
                        <a:spcBef>
                          <a:spcPts val="200"/>
                        </a:spcBef>
                        <a:spcAft>
                          <a:spcPts val="200"/>
                        </a:spcAft>
                      </a:pPr>
                      <a:endParaRPr lang="en-GB" sz="2000" u="sng" kern="1200" dirty="0">
                        <a:solidFill>
                          <a:schemeClr val="dk1"/>
                        </a:solidFill>
                        <a:effectLst/>
                        <a:highlight>
                          <a:srgbClr val="00FFFF"/>
                        </a:highlight>
                        <a:latin typeface="+mn-lt"/>
                        <a:ea typeface="+mn-ea"/>
                        <a:cs typeface="+mn-cs"/>
                      </a:endParaRPr>
                    </a:p>
                  </a:txBody>
                  <a:tcPr marL="68580" marR="68580" marT="0" marB="0"/>
                </a:tc>
                <a:tc hMerge="1">
                  <a:txBody>
                    <a:bodyPr/>
                    <a:lstStyle/>
                    <a:p>
                      <a:pPr marL="0" marR="0" lvl="0" indent="0" algn="r" defTabSz="1043056" rtl="0" eaLnBrk="1" fontAlgn="auto" latinLnBrk="0" hangingPunct="1">
                        <a:lnSpc>
                          <a:spcPct val="115000"/>
                        </a:lnSpc>
                        <a:spcBef>
                          <a:spcPts val="200"/>
                        </a:spcBef>
                        <a:spcAft>
                          <a:spcPts val="200"/>
                        </a:spcAft>
                        <a:buClrTx/>
                        <a:buSzTx/>
                        <a:buFontTx/>
                        <a:buNone/>
                        <a:tabLst/>
                        <a:defRPr/>
                      </a:pPr>
                      <a:endParaRPr lang="en-GB" sz="2000" kern="1200" dirty="0">
                        <a:solidFill>
                          <a:schemeClr val="dk1"/>
                        </a:solidFill>
                        <a:effectLst/>
                        <a:latin typeface="+mn-lt"/>
                        <a:ea typeface="+mn-ea"/>
                        <a:cs typeface="+mn-cs"/>
                      </a:endParaRPr>
                    </a:p>
                  </a:txBody>
                  <a:tcPr marL="68580" marR="68580" marT="0" marB="0"/>
                </a:tc>
                <a:extLst>
                  <a:ext uri="{0D108BD9-81ED-4DB2-BD59-A6C34878D82A}">
                    <a16:rowId xmlns:a16="http://schemas.microsoft.com/office/drawing/2014/main" val="2574134021"/>
                  </a:ext>
                </a:extLst>
              </a:tr>
              <a:tr h="493460">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2000" b="0" dirty="0">
                          <a:solidFill>
                            <a:schemeClr val="tx1"/>
                          </a:solidFill>
                          <a:latin typeface="+mn-lt"/>
                        </a:rPr>
                        <a:t>When clobazam not desirable or when clobazam not tolerated: </a:t>
                      </a:r>
                      <a:r>
                        <a:rPr lang="en-GB" sz="2000" b="0" dirty="0">
                          <a:solidFill>
                            <a:schemeClr val="tx1"/>
                          </a:solidFill>
                          <a:effectLst/>
                          <a:latin typeface="Arial" panose="020B0604020202020204" pitchFamily="34" charset="0"/>
                          <a:ea typeface="Arial" panose="020B0604020202020204" pitchFamily="34" charset="0"/>
                        </a:rPr>
                        <a:t>standard care </a:t>
                      </a:r>
                      <a:r>
                        <a:rPr lang="en-GB" sz="2000" b="0" dirty="0">
                          <a:solidFill>
                            <a:schemeClr val="tx1"/>
                          </a:solidFill>
                          <a:latin typeface="+mn-lt"/>
                        </a:rPr>
                        <a:t>drugs without clobazam (no stiripentol or cannabidiol)*</a:t>
                      </a: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20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20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20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20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marL="0" marR="0" lvl="0" indent="0" algn="r" defTabSz="1043056" rtl="0" eaLnBrk="1" fontAlgn="auto" latinLnBrk="0" hangingPunct="1">
                        <a:lnSpc>
                          <a:spcPct val="115000"/>
                        </a:lnSpc>
                        <a:spcBef>
                          <a:spcPts val="200"/>
                        </a:spcBef>
                        <a:spcAft>
                          <a:spcPts val="200"/>
                        </a:spcAft>
                        <a:buClrTx/>
                        <a:buSzTx/>
                        <a:buFontTx/>
                        <a:buNone/>
                        <a:tabLst/>
                        <a:defRPr/>
                      </a:pPr>
                      <a:r>
                        <a:rPr lang="en-GB" sz="2000" kern="1200" dirty="0">
                          <a:solidFill>
                            <a:schemeClr val="dk1"/>
                          </a:solidFill>
                          <a:effectLst/>
                          <a:latin typeface="+mn-lt"/>
                          <a:ea typeface="+mn-ea"/>
                          <a:cs typeface="+mn-cs"/>
                        </a:rPr>
                        <a:t>38,102</a:t>
                      </a:r>
                    </a:p>
                  </a:txBody>
                  <a:tcPr marL="68580" marR="68580" marT="0" marB="0"/>
                </a:tc>
                <a:extLst>
                  <a:ext uri="{0D108BD9-81ED-4DB2-BD59-A6C34878D82A}">
                    <a16:rowId xmlns:a16="http://schemas.microsoft.com/office/drawing/2014/main" val="1690113961"/>
                  </a:ext>
                </a:extLst>
              </a:tr>
              <a:tr h="114758">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2000" b="0" i="1" kern="1200" dirty="0">
                          <a:solidFill>
                            <a:schemeClr val="tx1"/>
                          </a:solidFill>
                          <a:latin typeface="+mn-lt"/>
                          <a:ea typeface="+mn-ea"/>
                          <a:cs typeface="+mn-cs"/>
                        </a:rPr>
                        <a:t>2</a:t>
                      </a:r>
                      <a:r>
                        <a:rPr lang="en-GB" sz="2000" b="0" i="1" kern="1200" baseline="30000" dirty="0">
                          <a:solidFill>
                            <a:schemeClr val="tx1"/>
                          </a:solidFill>
                          <a:latin typeface="+mn-lt"/>
                          <a:ea typeface="+mn-ea"/>
                          <a:cs typeface="+mn-cs"/>
                        </a:rPr>
                        <a:t>nd</a:t>
                      </a:r>
                      <a:r>
                        <a:rPr lang="en-GB" sz="2000" b="0" i="1" kern="1200" dirty="0">
                          <a:solidFill>
                            <a:schemeClr val="tx1"/>
                          </a:solidFill>
                          <a:latin typeface="+mn-lt"/>
                          <a:ea typeface="+mn-ea"/>
                          <a:cs typeface="+mn-cs"/>
                        </a:rPr>
                        <a:t> line add-on</a:t>
                      </a:r>
                    </a:p>
                  </a:txBody>
                  <a:tcPr marL="68580" marR="68580" marT="0" marB="0"/>
                </a:tc>
                <a:tc>
                  <a:txBody>
                    <a:bodyPr/>
                    <a:lstStyle/>
                    <a:p>
                      <a:pPr marL="0" algn="r" defTabSz="1043056" rtl="0" eaLnBrk="1" latinLnBrk="0" hangingPunct="1">
                        <a:lnSpc>
                          <a:spcPct val="107000"/>
                        </a:lnSpc>
                        <a:spcAft>
                          <a:spcPts val="800"/>
                        </a:spcAft>
                      </a:pPr>
                      <a:endParaRPr lang="en-GB" sz="2000" u="sng" kern="1200" dirty="0">
                        <a:solidFill>
                          <a:schemeClr val="dk1"/>
                        </a:solidFill>
                        <a:effectLst/>
                        <a:highlight>
                          <a:srgbClr val="00FFFF"/>
                        </a:highlight>
                        <a:latin typeface="+mn-lt"/>
                        <a:ea typeface="+mn-ea"/>
                        <a:cs typeface="+mn-cs"/>
                      </a:endParaRPr>
                    </a:p>
                  </a:txBody>
                  <a:tcPr marL="68580" marR="68580" marT="0" marB="0" anchor="ctr"/>
                </a:tc>
                <a:tc>
                  <a:txBody>
                    <a:bodyPr/>
                    <a:lstStyle/>
                    <a:p>
                      <a:pPr marL="0" algn="r" defTabSz="1043056" rtl="0" eaLnBrk="1" latinLnBrk="0" hangingPunct="1">
                        <a:lnSpc>
                          <a:spcPct val="107000"/>
                        </a:lnSpc>
                        <a:spcAft>
                          <a:spcPts val="800"/>
                        </a:spcAft>
                      </a:pPr>
                      <a:endParaRPr lang="en-GB" sz="2000" u="sng" kern="1200" dirty="0">
                        <a:solidFill>
                          <a:schemeClr val="dk1"/>
                        </a:solidFill>
                        <a:effectLst/>
                        <a:highlight>
                          <a:srgbClr val="00FFFF"/>
                        </a:highlight>
                        <a:latin typeface="+mn-lt"/>
                        <a:ea typeface="+mn-ea"/>
                        <a:cs typeface="+mn-cs"/>
                      </a:endParaRPr>
                    </a:p>
                  </a:txBody>
                  <a:tcPr marL="68580" marR="68580" marT="0" marB="0" anchor="ctr"/>
                </a:tc>
                <a:tc>
                  <a:txBody>
                    <a:bodyPr/>
                    <a:lstStyle/>
                    <a:p>
                      <a:pPr algn="r">
                        <a:lnSpc>
                          <a:spcPct val="107000"/>
                        </a:lnSpc>
                        <a:spcAft>
                          <a:spcPts val="800"/>
                        </a:spcAft>
                      </a:pPr>
                      <a:endParaRPr lang="en-GB" sz="2000" dirty="0">
                        <a:effectLst/>
                        <a:latin typeface="+mn-lt"/>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47305915"/>
                  </a:ext>
                </a:extLst>
              </a:tr>
              <a:tr h="229516">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2000" b="0" dirty="0">
                          <a:solidFill>
                            <a:schemeClr val="tx1"/>
                          </a:solidFill>
                          <a:latin typeface="+mn-lt"/>
                        </a:rPr>
                        <a:t>Before stiripentol use:</a:t>
                      </a:r>
                    </a:p>
                    <a:p>
                      <a:pPr marL="0" marR="0" lvl="0" indent="0" algn="l" defTabSz="1043056" rtl="0" eaLnBrk="1" fontAlgn="auto" latinLnBrk="0" hangingPunct="1">
                        <a:lnSpc>
                          <a:spcPct val="100000"/>
                        </a:lnSpc>
                        <a:spcBef>
                          <a:spcPts val="0"/>
                        </a:spcBef>
                        <a:spcAft>
                          <a:spcPts val="0"/>
                        </a:spcAft>
                        <a:buClrTx/>
                        <a:buSzTx/>
                        <a:buFontTx/>
                        <a:buNone/>
                        <a:tabLst/>
                        <a:defRPr/>
                      </a:pPr>
                      <a:r>
                        <a:rPr lang="en-GB" sz="2000" b="0" dirty="0">
                          <a:solidFill>
                            <a:schemeClr val="tx1"/>
                          </a:solidFill>
                          <a:effectLst/>
                          <a:latin typeface="Arial" panose="020B0604020202020204" pitchFamily="34" charset="0"/>
                          <a:ea typeface="Arial" panose="020B0604020202020204" pitchFamily="34" charset="0"/>
                        </a:rPr>
                        <a:t>standard care drugs </a:t>
                      </a:r>
                      <a:r>
                        <a:rPr lang="en-GB" sz="2000" b="0" kern="1200" dirty="0">
                          <a:solidFill>
                            <a:schemeClr val="tx1"/>
                          </a:solidFill>
                          <a:latin typeface="+mn-lt"/>
                          <a:ea typeface="+mn-ea"/>
                          <a:cs typeface="+mn-cs"/>
                        </a:rPr>
                        <a:t>(stiripentol naïve)*</a:t>
                      </a:r>
                    </a:p>
                  </a:txBody>
                  <a:tcPr marL="68580" marR="68580" marT="0" marB="0"/>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20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20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20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20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algn="r">
                        <a:lnSpc>
                          <a:spcPct val="107000"/>
                        </a:lnSpc>
                        <a:spcAft>
                          <a:spcPts val="800"/>
                        </a:spcAft>
                      </a:pPr>
                      <a:r>
                        <a:rPr lang="en-GB" sz="2000" dirty="0">
                          <a:solidFill>
                            <a:srgbClr val="000000"/>
                          </a:solidFill>
                          <a:effectLst/>
                          <a:latin typeface="+mn-lt"/>
                          <a:ea typeface="Arial" panose="020B0604020202020204" pitchFamily="34" charset="0"/>
                          <a:cs typeface="Arial" panose="020B0604020202020204" pitchFamily="34" charset="0"/>
                        </a:rPr>
                        <a:t>50,947</a:t>
                      </a:r>
                      <a:endParaRPr lang="en-GB" sz="2000" dirty="0">
                        <a:effectLst/>
                        <a:latin typeface="+mn-lt"/>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0004"/>
                  </a:ext>
                </a:extLst>
              </a:tr>
              <a:tr h="113874">
                <a:tc>
                  <a:txBody>
                    <a:bodyPr/>
                    <a:lstStyle/>
                    <a:p>
                      <a:pPr marL="0" marR="0" lvl="0" indent="0" algn="l" defTabSz="1043056" rtl="0" eaLnBrk="1" fontAlgn="auto" latinLnBrk="0" hangingPunct="1">
                        <a:lnSpc>
                          <a:spcPct val="107000"/>
                        </a:lnSpc>
                        <a:spcBef>
                          <a:spcPts val="0"/>
                        </a:spcBef>
                        <a:spcAft>
                          <a:spcPts val="800"/>
                        </a:spcAft>
                        <a:buClrTx/>
                        <a:buSzTx/>
                        <a:buFontTx/>
                        <a:buNone/>
                        <a:tabLst/>
                        <a:defRPr/>
                      </a:pPr>
                      <a:r>
                        <a:rPr lang="en-GB" sz="2000" b="0" dirty="0">
                          <a:solidFill>
                            <a:schemeClr val="tx1"/>
                          </a:solidFill>
                          <a:latin typeface="+mn-lt"/>
                        </a:rPr>
                        <a:t>As an alternative to stiripentol</a:t>
                      </a:r>
                      <a:endParaRPr lang="en-GB" sz="2000" b="0" kern="1200" dirty="0">
                        <a:solidFill>
                          <a:schemeClr val="tx1"/>
                        </a:solidFill>
                        <a:latin typeface="+mn-lt"/>
                        <a:ea typeface="+mn-ea"/>
                        <a:cs typeface="+mn-cs"/>
                      </a:endParaRPr>
                    </a:p>
                  </a:txBody>
                  <a:tcPr marL="68580" marR="68580" marT="0" marB="0" anchor="ctr"/>
                </a:tc>
                <a:tc gridSpan="3">
                  <a:txBody>
                    <a:bodyPr/>
                    <a:lstStyle/>
                    <a:p>
                      <a:pPr marL="0" algn="r" defTabSz="1043056" rtl="0" eaLnBrk="1" latinLnBrk="0" hangingPunct="1">
                        <a:lnSpc>
                          <a:spcPct val="107000"/>
                        </a:lnSpc>
                        <a:spcAft>
                          <a:spcPts val="800"/>
                        </a:spcAft>
                      </a:pPr>
                      <a:r>
                        <a:rPr lang="en-GB" sz="2000" u="none" kern="1200" dirty="0">
                          <a:solidFill>
                            <a:schemeClr val="dk1"/>
                          </a:solidFill>
                          <a:effectLst/>
                          <a:latin typeface="+mn-lt"/>
                          <a:ea typeface="+mn-ea"/>
                          <a:cs typeface="+mn-cs"/>
                        </a:rPr>
                        <a:t>Insufficient stiripentol data</a:t>
                      </a:r>
                    </a:p>
                  </a:txBody>
                  <a:tcPr marL="68580" marR="68580" marT="0" marB="0" anchor="ctr"/>
                </a:tc>
                <a:tc hMerge="1">
                  <a:txBody>
                    <a:bodyPr/>
                    <a:lstStyle/>
                    <a:p>
                      <a:pPr marL="0" algn="ctr" defTabSz="1043056" rtl="0" eaLnBrk="1" latinLnBrk="0" hangingPunct="1">
                        <a:lnSpc>
                          <a:spcPct val="107000"/>
                        </a:lnSpc>
                        <a:spcAft>
                          <a:spcPts val="800"/>
                        </a:spcAft>
                      </a:pPr>
                      <a:endParaRPr lang="en-GB" sz="2000" u="sng" kern="1200" dirty="0">
                        <a:solidFill>
                          <a:schemeClr val="dk1"/>
                        </a:solidFill>
                        <a:effectLst/>
                        <a:highlight>
                          <a:srgbClr val="00FFFF"/>
                        </a:highlight>
                        <a:latin typeface="+mn-lt"/>
                        <a:ea typeface="+mn-ea"/>
                        <a:cs typeface="+mn-cs"/>
                      </a:endParaRPr>
                    </a:p>
                  </a:txBody>
                  <a:tcPr marL="68580" marR="68580" marT="0" marB="0" anchor="ctr"/>
                </a:tc>
                <a:tc hMerge="1">
                  <a:txBody>
                    <a:bodyPr/>
                    <a:lstStyle/>
                    <a:p>
                      <a:pPr algn="ctr">
                        <a:lnSpc>
                          <a:spcPct val="107000"/>
                        </a:lnSpc>
                        <a:spcAft>
                          <a:spcPts val="800"/>
                        </a:spcAft>
                      </a:pPr>
                      <a:endParaRPr lang="en-GB" sz="2000" dirty="0">
                        <a:effectLst/>
                        <a:latin typeface="+mn-lt"/>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164979702"/>
                  </a:ext>
                </a:extLst>
              </a:tr>
              <a:tr h="236665">
                <a:tc>
                  <a:txBody>
                    <a:bodyPr/>
                    <a:lstStyle/>
                    <a:p>
                      <a:pPr marL="0" marR="0" lvl="0" indent="0" algn="l" defTabSz="1043056" rtl="0" eaLnBrk="1" fontAlgn="auto" latinLnBrk="0" hangingPunct="1">
                        <a:lnSpc>
                          <a:spcPct val="107000"/>
                        </a:lnSpc>
                        <a:spcBef>
                          <a:spcPts val="0"/>
                        </a:spcBef>
                        <a:spcAft>
                          <a:spcPts val="800"/>
                        </a:spcAft>
                        <a:buClrTx/>
                        <a:buSzTx/>
                        <a:buFontTx/>
                        <a:buNone/>
                        <a:tabLst/>
                        <a:defRPr/>
                      </a:pPr>
                      <a:r>
                        <a:rPr lang="en-GB" sz="2000" b="0" dirty="0">
                          <a:solidFill>
                            <a:schemeClr val="tx1"/>
                          </a:solidFill>
                          <a:latin typeface="+mn-lt"/>
                        </a:rPr>
                        <a:t>Added to stiripentol</a:t>
                      </a:r>
                      <a:r>
                        <a:rPr lang="en-GB" sz="2000" b="0" kern="1200" dirty="0">
                          <a:solidFill>
                            <a:schemeClr val="tx1"/>
                          </a:solidFill>
                          <a:latin typeface="+mn-lt"/>
                          <a:ea typeface="+mn-ea"/>
                          <a:cs typeface="+mn-cs"/>
                        </a:rPr>
                        <a:t>:</a:t>
                      </a:r>
                      <a:br>
                        <a:rPr lang="en-GB" sz="2000" b="0" kern="1200" dirty="0">
                          <a:solidFill>
                            <a:schemeClr val="tx1"/>
                          </a:solidFill>
                          <a:latin typeface="+mn-lt"/>
                          <a:ea typeface="+mn-ea"/>
                          <a:cs typeface="+mn-cs"/>
                        </a:rPr>
                      </a:br>
                      <a:r>
                        <a:rPr lang="en-GB" sz="2000" b="0" dirty="0">
                          <a:solidFill>
                            <a:schemeClr val="tx1"/>
                          </a:solidFill>
                          <a:effectLst/>
                          <a:latin typeface="Arial" panose="020B0604020202020204" pitchFamily="34" charset="0"/>
                          <a:ea typeface="Arial" panose="020B0604020202020204" pitchFamily="34" charset="0"/>
                        </a:rPr>
                        <a:t>standard care </a:t>
                      </a:r>
                      <a:r>
                        <a:rPr lang="en-GB" sz="2000" b="0" kern="1200" dirty="0">
                          <a:solidFill>
                            <a:schemeClr val="tx1"/>
                          </a:solidFill>
                          <a:effectLst/>
                          <a:latin typeface="+mn-lt"/>
                          <a:ea typeface="+mn-ea"/>
                          <a:cs typeface="+mn-cs"/>
                        </a:rPr>
                        <a:t>drug</a:t>
                      </a:r>
                      <a:r>
                        <a:rPr lang="en-GB" sz="2000" b="0" kern="1200" dirty="0">
                          <a:solidFill>
                            <a:schemeClr val="tx1"/>
                          </a:solidFill>
                          <a:latin typeface="+mn-lt"/>
                          <a:ea typeface="+mn-ea"/>
                          <a:cs typeface="+mn-cs"/>
                        </a:rPr>
                        <a:t>s (including stiripentol)**</a:t>
                      </a:r>
                    </a:p>
                  </a:txBody>
                  <a:tcPr marL="68580" marR="68580" marT="0" marB="0" anchor="ct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20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20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20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20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algn="r">
                        <a:lnSpc>
                          <a:spcPct val="107000"/>
                        </a:lnSpc>
                        <a:spcAft>
                          <a:spcPts val="800"/>
                        </a:spcAft>
                      </a:pPr>
                      <a:r>
                        <a:rPr lang="en-GB" sz="2000" dirty="0">
                          <a:solidFill>
                            <a:srgbClr val="000000"/>
                          </a:solidFill>
                          <a:effectLst/>
                          <a:latin typeface="+mn-lt"/>
                          <a:ea typeface="Arial" panose="020B0604020202020204" pitchFamily="34" charset="0"/>
                          <a:cs typeface="Arial" panose="020B0604020202020204" pitchFamily="34" charset="0"/>
                        </a:rPr>
                        <a:t>51,365</a:t>
                      </a:r>
                      <a:endParaRPr lang="en-GB" sz="2000" dirty="0">
                        <a:effectLst/>
                        <a:latin typeface="+mn-lt"/>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0007"/>
                  </a:ext>
                </a:extLst>
              </a:tr>
              <a:tr h="236665">
                <a:tc>
                  <a:txBody>
                    <a:bodyPr/>
                    <a:lstStyle/>
                    <a:p>
                      <a:pPr marL="0" marR="0" lvl="0" indent="0" algn="l" defTabSz="1043056" rtl="0" eaLnBrk="1" fontAlgn="auto" latinLnBrk="0" hangingPunct="1">
                        <a:lnSpc>
                          <a:spcPct val="107000"/>
                        </a:lnSpc>
                        <a:spcBef>
                          <a:spcPts val="0"/>
                        </a:spcBef>
                        <a:spcAft>
                          <a:spcPts val="800"/>
                        </a:spcAft>
                        <a:buClrTx/>
                        <a:buSzTx/>
                        <a:buFontTx/>
                        <a:buNone/>
                        <a:tabLst/>
                        <a:defRPr/>
                      </a:pPr>
                      <a:r>
                        <a:rPr lang="en-GB" sz="2000" b="0" dirty="0">
                          <a:solidFill>
                            <a:schemeClr val="tx1"/>
                          </a:solidFill>
                          <a:latin typeface="+mn-lt"/>
                        </a:rPr>
                        <a:t>After stiripentol failure:</a:t>
                      </a:r>
                      <a:br>
                        <a:rPr lang="en-GB" sz="2000" b="0" dirty="0">
                          <a:solidFill>
                            <a:schemeClr val="tx1"/>
                          </a:solidFill>
                          <a:latin typeface="+mn-lt"/>
                        </a:rPr>
                      </a:br>
                      <a:r>
                        <a:rPr lang="en-GB" sz="2000" b="0" dirty="0">
                          <a:solidFill>
                            <a:schemeClr val="tx1"/>
                          </a:solidFill>
                          <a:effectLst/>
                          <a:latin typeface="Arial" panose="020B0604020202020204" pitchFamily="34" charset="0"/>
                          <a:ea typeface="Arial" panose="020B0604020202020204" pitchFamily="34" charset="0"/>
                        </a:rPr>
                        <a:t>standard care drugs</a:t>
                      </a:r>
                      <a:r>
                        <a:rPr lang="en-GB" sz="2000" b="0" kern="1200" dirty="0">
                          <a:solidFill>
                            <a:schemeClr val="tx1"/>
                          </a:solidFill>
                          <a:latin typeface="+mn-lt"/>
                          <a:ea typeface="+mn-ea"/>
                          <a:cs typeface="+mn-cs"/>
                        </a:rPr>
                        <a:t> (excluding stiripentol)*</a:t>
                      </a:r>
                    </a:p>
                  </a:txBody>
                  <a:tcPr marL="68580" marR="68580" marT="0" marB="0"/>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20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20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20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20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algn="r">
                        <a:lnSpc>
                          <a:spcPct val="107000"/>
                        </a:lnSpc>
                        <a:spcAft>
                          <a:spcPts val="800"/>
                        </a:spcAft>
                      </a:pPr>
                      <a:r>
                        <a:rPr lang="en-GB" sz="2000" dirty="0">
                          <a:solidFill>
                            <a:srgbClr val="000000"/>
                          </a:solidFill>
                          <a:effectLst/>
                          <a:latin typeface="+mn-lt"/>
                          <a:ea typeface="Arial" panose="020B0604020202020204" pitchFamily="34" charset="0"/>
                          <a:cs typeface="Arial" panose="020B0604020202020204" pitchFamily="34" charset="0"/>
                        </a:rPr>
                        <a:t>39,676</a:t>
                      </a:r>
                      <a:endParaRPr lang="en-GB" sz="2000" dirty="0">
                        <a:effectLst/>
                        <a:latin typeface="+mn-lt"/>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552226919"/>
                  </a:ext>
                </a:extLst>
              </a:tr>
            </a:tbl>
          </a:graphicData>
        </a:graphic>
      </p:graphicFrame>
      <p:sp>
        <p:nvSpPr>
          <p:cNvPr id="6" name="Rectangle 5">
            <a:extLst>
              <a:ext uri="{FF2B5EF4-FFF2-40B4-BE49-F238E27FC236}">
                <a16:creationId xmlns:a16="http://schemas.microsoft.com/office/drawing/2014/main" id="{F9FEB07D-15D0-4BCB-BD30-1BA70796DCEB}"/>
              </a:ext>
            </a:extLst>
          </p:cNvPr>
          <p:cNvSpPr/>
          <p:nvPr/>
        </p:nvSpPr>
        <p:spPr>
          <a:xfrm>
            <a:off x="260173" y="6916654"/>
            <a:ext cx="3873839" cy="307777"/>
          </a:xfrm>
          <a:prstGeom prst="rect">
            <a:avLst/>
          </a:prstGeom>
          <a:solidFill>
            <a:schemeClr val="bg1"/>
          </a:solidFill>
          <a:ln w="28575">
            <a:solidFill>
              <a:schemeClr val="accent1"/>
            </a:solidFill>
          </a:ln>
        </p:spPr>
        <p:txBody>
          <a:bodyPr wrap="square">
            <a:spAutoFit/>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en-GB" sz="1400" b="1" i="1" u="none" strike="noStrike" kern="1200" cap="none" spc="0" normalizeH="0" baseline="0" noProof="0" dirty="0">
                <a:ln>
                  <a:noFill/>
                </a:ln>
                <a:solidFill>
                  <a:srgbClr val="393938"/>
                </a:solidFill>
                <a:effectLst/>
                <a:uLnTx/>
                <a:uFillTx/>
                <a:latin typeface="Arial" panose="020B0604020202020204"/>
                <a:ea typeface="+mn-ea"/>
                <a:cs typeface="+mn-cs"/>
              </a:rPr>
              <a:t>Source: table 52, company submission</a:t>
            </a:r>
          </a:p>
        </p:txBody>
      </p:sp>
      <p:sp>
        <p:nvSpPr>
          <p:cNvPr id="10" name="TextBox 9">
            <a:extLst>
              <a:ext uri="{FF2B5EF4-FFF2-40B4-BE49-F238E27FC236}">
                <a16:creationId xmlns:a16="http://schemas.microsoft.com/office/drawing/2014/main" id="{6329C71C-EC1F-4F5E-9725-1066EB3F890C}"/>
              </a:ext>
            </a:extLst>
          </p:cNvPr>
          <p:cNvSpPr txBox="1"/>
          <p:nvPr/>
        </p:nvSpPr>
        <p:spPr>
          <a:xfrm>
            <a:off x="862841" y="6360625"/>
            <a:ext cx="9830559" cy="369332"/>
          </a:xfrm>
          <a:prstGeom prst="rect">
            <a:avLst/>
          </a:prstGeom>
          <a:noFill/>
        </p:spPr>
        <p:txBody>
          <a:bodyPr wrap="square">
            <a:spAutoFit/>
          </a:bodyPr>
          <a:lstStyle/>
          <a:p>
            <a:r>
              <a:rPr lang="en-GB" sz="1800" dirty="0">
                <a:effectLst/>
                <a:latin typeface="Arial" panose="020B0604020202020204" pitchFamily="34" charset="0"/>
                <a:ea typeface="Arial" panose="020B0604020202020204" pitchFamily="34" charset="0"/>
              </a:rPr>
              <a:t>*Source of data: Study 1 subgroup analyses, **Source of data: Study 1504</a:t>
            </a:r>
            <a:r>
              <a:rPr lang="en-GB" sz="1800" dirty="0">
                <a:latin typeface="Arial" panose="020B0604020202020204" pitchFamily="34" charset="0"/>
                <a:ea typeface="Arial" panose="020B0604020202020204" pitchFamily="34" charset="0"/>
              </a:rPr>
              <a:t>.</a:t>
            </a:r>
            <a:endParaRPr lang="en-GB" sz="18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296963015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Company fully incremental analysis – all patients taking clobazam*</a:t>
            </a:r>
          </a:p>
        </p:txBody>
      </p:sp>
      <p:sp>
        <p:nvSpPr>
          <p:cNvPr id="3" name="Slide Number Placeholder 2"/>
          <p:cNvSpPr>
            <a:spLocks noGrp="1"/>
          </p:cNvSpPr>
          <p:nvPr>
            <p:ph type="sldNum" sz="quarter" idx="12"/>
          </p:nvPr>
        </p:nvSpPr>
        <p:spPr/>
        <p:txBody>
          <a:bodyPr/>
          <a:lstStyle/>
          <a:p>
            <a:fld id="{DDBE135E-2566-4748-853C-8A3B78F0FB00}" type="slidenum">
              <a:rPr lang="en-GB" smtClean="0"/>
              <a:t>47</a:t>
            </a:fld>
            <a:endParaRPr lang="en-GB" dirty="0"/>
          </a:p>
        </p:txBody>
      </p:sp>
      <p:graphicFrame>
        <p:nvGraphicFramePr>
          <p:cNvPr id="8" name="Content Placeholder 4"/>
          <p:cNvGraphicFramePr>
            <a:graphicFrameLocks/>
          </p:cNvGraphicFramePr>
          <p:nvPr>
            <p:extLst>
              <p:ext uri="{D42A27DB-BD31-4B8C-83A1-F6EECF244321}">
                <p14:modId xmlns:p14="http://schemas.microsoft.com/office/powerpoint/2010/main" val="3400636410"/>
              </p:ext>
            </p:extLst>
          </p:nvPr>
        </p:nvGraphicFramePr>
        <p:xfrm>
          <a:off x="369687" y="1588986"/>
          <a:ext cx="9954025" cy="4812455"/>
        </p:xfrm>
        <a:graphic>
          <a:graphicData uri="http://schemas.openxmlformats.org/drawingml/2006/table">
            <a:tbl>
              <a:tblPr firstRow="1" bandRow="1">
                <a:tableStyleId>{F5AB1C69-6EDB-4FF4-983F-18BD219EF322}</a:tableStyleId>
              </a:tblPr>
              <a:tblGrid>
                <a:gridCol w="3516513">
                  <a:extLst>
                    <a:ext uri="{9D8B030D-6E8A-4147-A177-3AD203B41FA5}">
                      <a16:colId xmlns:a16="http://schemas.microsoft.com/office/drawing/2014/main" val="20000"/>
                    </a:ext>
                  </a:extLst>
                </a:gridCol>
                <a:gridCol w="1330036">
                  <a:extLst>
                    <a:ext uri="{9D8B030D-6E8A-4147-A177-3AD203B41FA5}">
                      <a16:colId xmlns:a16="http://schemas.microsoft.com/office/drawing/2014/main" val="338297458"/>
                    </a:ext>
                  </a:extLst>
                </a:gridCol>
                <a:gridCol w="1205346">
                  <a:extLst>
                    <a:ext uri="{9D8B030D-6E8A-4147-A177-3AD203B41FA5}">
                      <a16:colId xmlns:a16="http://schemas.microsoft.com/office/drawing/2014/main" val="704757138"/>
                    </a:ext>
                  </a:extLst>
                </a:gridCol>
                <a:gridCol w="2015836">
                  <a:extLst>
                    <a:ext uri="{9D8B030D-6E8A-4147-A177-3AD203B41FA5}">
                      <a16:colId xmlns:a16="http://schemas.microsoft.com/office/drawing/2014/main" val="1930431430"/>
                    </a:ext>
                  </a:extLst>
                </a:gridCol>
                <a:gridCol w="1886294">
                  <a:extLst>
                    <a:ext uri="{9D8B030D-6E8A-4147-A177-3AD203B41FA5}">
                      <a16:colId xmlns:a16="http://schemas.microsoft.com/office/drawing/2014/main" val="1388276682"/>
                    </a:ext>
                  </a:extLst>
                </a:gridCol>
              </a:tblGrid>
              <a:tr h="1301270">
                <a:tc>
                  <a:txBody>
                    <a:bodyPr/>
                    <a:lstStyle/>
                    <a:p>
                      <a:pPr algn="ctr">
                        <a:spcBef>
                          <a:spcPts val="600"/>
                        </a:spcBef>
                      </a:pPr>
                      <a:r>
                        <a:rPr lang="en-GB" sz="2000" b="0" strike="noStrike" dirty="0">
                          <a:solidFill>
                            <a:schemeClr val="bg1">
                              <a:lumMod val="95000"/>
                            </a:schemeClr>
                          </a:solidFill>
                        </a:rPr>
                        <a:t>Treatment</a:t>
                      </a:r>
                    </a:p>
                  </a:txBody>
                  <a:tcPr/>
                </a:tc>
                <a:tc>
                  <a:txBody>
                    <a:bodyPr/>
                    <a:lstStyle/>
                    <a:p>
                      <a:pPr>
                        <a:spcBef>
                          <a:spcPts val="600"/>
                        </a:spcBef>
                      </a:pPr>
                      <a:r>
                        <a:rPr lang="en-GB" sz="2000" b="0" dirty="0"/>
                        <a:t>Incremental</a:t>
                      </a:r>
                      <a:r>
                        <a:rPr lang="en-GB" sz="2000" b="0" baseline="0" dirty="0"/>
                        <a:t> costs (£)</a:t>
                      </a:r>
                      <a:endParaRPr lang="en-GB" sz="2000" b="0" dirty="0"/>
                    </a:p>
                  </a:txBody>
                  <a:tcPr/>
                </a:tc>
                <a:tc>
                  <a:txBody>
                    <a:bodyPr/>
                    <a:lstStyle/>
                    <a:p>
                      <a:pPr algn="ctr">
                        <a:spcBef>
                          <a:spcPts val="600"/>
                        </a:spcBef>
                      </a:pPr>
                      <a:r>
                        <a:rPr lang="en-GB" sz="2000" b="0" dirty="0"/>
                        <a:t>Incremental QALYs</a:t>
                      </a:r>
                    </a:p>
                  </a:txBody>
                  <a:tcPr/>
                </a:tc>
                <a:tc>
                  <a:txBody>
                    <a:bodyPr/>
                    <a:lstStyle/>
                    <a:p>
                      <a:pPr algn="ctr">
                        <a:spcBef>
                          <a:spcPts val="600"/>
                        </a:spcBef>
                      </a:pPr>
                      <a:r>
                        <a:rPr lang="en-GB" sz="2000" b="0" dirty="0"/>
                        <a:t>ICER (£/QALY) vs next </a:t>
                      </a:r>
                      <a:r>
                        <a:rPr lang="en-GB" sz="2000" b="0" kern="1200" dirty="0">
                          <a:solidFill>
                            <a:schemeClr val="bg1"/>
                          </a:solidFill>
                          <a:latin typeface="+mn-lt"/>
                          <a:ea typeface="+mn-ea"/>
                          <a:cs typeface="+mn-cs"/>
                        </a:rPr>
                        <a:t>most effective </a:t>
                      </a:r>
                      <a:r>
                        <a:rPr lang="en-GB" sz="2000" b="0" strike="noStrike" kern="1200" dirty="0">
                          <a:solidFill>
                            <a:schemeClr val="bg1"/>
                          </a:solidFill>
                          <a:latin typeface="+mn-lt"/>
                          <a:ea typeface="+mn-ea"/>
                          <a:cs typeface="+mn-cs"/>
                        </a:rPr>
                        <a:t> standard care antileptic drug</a:t>
                      </a:r>
                      <a:endParaRPr lang="en-GB" sz="2000" b="0" dirty="0">
                        <a:solidFill>
                          <a:schemeClr val="bg1"/>
                        </a:solidFill>
                      </a:endParaRPr>
                    </a:p>
                  </a:txBody>
                  <a:tcPr/>
                </a:tc>
                <a:tc>
                  <a:txBody>
                    <a:bodyPr/>
                    <a:lstStyle/>
                    <a:p>
                      <a:pPr algn="ctr">
                        <a:spcBef>
                          <a:spcPts val="600"/>
                        </a:spcBef>
                      </a:pPr>
                      <a:r>
                        <a:rPr lang="en-GB" sz="2000" b="0" dirty="0"/>
                        <a:t>ICER (£/QALY) vs. </a:t>
                      </a:r>
                      <a:r>
                        <a:rPr lang="en-GB" sz="2000" b="0"/>
                        <a:t>underlying standard care antipletic drugs</a:t>
                      </a:r>
                      <a:endParaRPr lang="en-GB" sz="2000" b="0" dirty="0"/>
                    </a:p>
                  </a:txBody>
                  <a:tcPr/>
                </a:tc>
                <a:extLst>
                  <a:ext uri="{0D108BD9-81ED-4DB2-BD59-A6C34878D82A}">
                    <a16:rowId xmlns:a16="http://schemas.microsoft.com/office/drawing/2014/main" val="10000"/>
                  </a:ext>
                </a:extLst>
              </a:tr>
              <a:tr h="636144">
                <a:tc>
                  <a:txBody>
                    <a:bodyPr/>
                    <a:lstStyle/>
                    <a:p>
                      <a:pPr>
                        <a:spcBef>
                          <a:spcPts val="600"/>
                        </a:spcBef>
                      </a:pPr>
                      <a:r>
                        <a:rPr lang="en-GB" sz="2000" kern="1200" dirty="0">
                          <a:solidFill>
                            <a:schemeClr val="dk1"/>
                          </a:solidFill>
                          <a:effectLst/>
                          <a:latin typeface="+mn-lt"/>
                          <a:ea typeface="+mn-ea"/>
                          <a:cs typeface="+mn-cs"/>
                        </a:rPr>
                        <a:t>Standard care antileptic drugs (trial data) including clobazam</a:t>
                      </a:r>
                      <a:endParaRPr lang="en-GB" sz="2000" b="0" strike="sngStrike" dirty="0">
                        <a:solidFill>
                          <a:srgbClr val="FF0000"/>
                        </a:solidFill>
                        <a:latin typeface="+mn-lt"/>
                      </a:endParaRPr>
                    </a:p>
                  </a:txBody>
                  <a:tcPr/>
                </a:tc>
                <a:tc>
                  <a:txBody>
                    <a:bodyPr/>
                    <a:lstStyle/>
                    <a:p>
                      <a:pPr marL="0" marR="0" lvl="0" indent="0" algn="r" defTabSz="1043056" rtl="0" eaLnBrk="1" fontAlgn="auto" latinLnBrk="0" hangingPunct="1">
                        <a:lnSpc>
                          <a:spcPct val="107000"/>
                        </a:lnSpc>
                        <a:spcBef>
                          <a:spcPts val="600"/>
                        </a:spcBef>
                        <a:spcAft>
                          <a:spcPts val="800"/>
                        </a:spcAft>
                        <a:buClrTx/>
                        <a:buSzTx/>
                        <a:buFontTx/>
                        <a:buNone/>
                        <a:tabLst/>
                        <a:defRPr/>
                      </a:pPr>
                      <a:r>
                        <a:rPr kumimoji="0" lang="en-GB" sz="2000" b="0" i="0" u="none" strike="noStrike" kern="1200" cap="none" spc="0" normalizeH="0" baseline="0" noProof="0" dirty="0">
                          <a:ln>
                            <a:noFill/>
                          </a:ln>
                          <a:solidFill>
                            <a:srgbClr val="393938"/>
                          </a:solidFill>
                          <a:effectLst/>
                          <a:uLnTx/>
                          <a:uFillTx/>
                          <a:latin typeface="+mn-lt"/>
                          <a:ea typeface="+mn-ea"/>
                          <a:cs typeface="+mn-cs"/>
                        </a:rPr>
                        <a:t>Not reported</a:t>
                      </a:r>
                    </a:p>
                  </a:txBody>
                  <a:tcPr/>
                </a:tc>
                <a:tc>
                  <a:txBody>
                    <a:bodyPr/>
                    <a:lstStyle/>
                    <a:p>
                      <a:pPr marL="0" marR="0" lvl="0" indent="0" algn="r" defTabSz="1043056" rtl="0" eaLnBrk="1" fontAlgn="auto" latinLnBrk="0" hangingPunct="1">
                        <a:lnSpc>
                          <a:spcPct val="107000"/>
                        </a:lnSpc>
                        <a:spcBef>
                          <a:spcPts val="600"/>
                        </a:spcBef>
                        <a:spcAft>
                          <a:spcPts val="800"/>
                        </a:spcAft>
                        <a:buClrTx/>
                        <a:buSzTx/>
                        <a:buFontTx/>
                        <a:buNone/>
                        <a:tabLst/>
                        <a:defRPr/>
                      </a:pPr>
                      <a:r>
                        <a:rPr kumimoji="0" lang="en-GB" sz="2000" b="0" i="0" u="none" strike="noStrike" kern="1200" cap="none" spc="0" normalizeH="0" baseline="0" noProof="0" dirty="0">
                          <a:ln>
                            <a:noFill/>
                          </a:ln>
                          <a:solidFill>
                            <a:srgbClr val="393938"/>
                          </a:solidFill>
                          <a:effectLst/>
                          <a:uLnTx/>
                          <a:uFillTx/>
                          <a:latin typeface="+mn-lt"/>
                          <a:ea typeface="+mn-ea"/>
                          <a:cs typeface="+mn-cs"/>
                        </a:rPr>
                        <a:t>Not reported</a:t>
                      </a:r>
                    </a:p>
                  </a:txBody>
                  <a:tcPr marL="68580" marR="68580" marT="0" marB="0"/>
                </a:tc>
                <a:tc>
                  <a:txBody>
                    <a:bodyPr/>
                    <a:lstStyle/>
                    <a:p>
                      <a:pPr algn="r">
                        <a:lnSpc>
                          <a:spcPct val="115000"/>
                        </a:lnSpc>
                        <a:spcBef>
                          <a:spcPts val="600"/>
                        </a:spcBef>
                        <a:spcAft>
                          <a:spcPts val="200"/>
                        </a:spcAft>
                      </a:pPr>
                      <a:r>
                        <a:rPr lang="en-GB" sz="2000" strike="sngStrike" dirty="0">
                          <a:solidFill>
                            <a:schemeClr val="tx1"/>
                          </a:solidFill>
                          <a:effectLst/>
                          <a:latin typeface="+mn-lt"/>
                          <a:ea typeface="Calibri" panose="020F0502020204030204" pitchFamily="34" charset="0"/>
                          <a:cs typeface="Times New Roman" panose="02020603050405020304" pitchFamily="18" charset="0"/>
                        </a:rPr>
                        <a:t>-</a:t>
                      </a:r>
                    </a:p>
                  </a:txBody>
                  <a:tcPr marL="68580" marR="68580" marT="0" marB="0"/>
                </a:tc>
                <a:tc>
                  <a:txBody>
                    <a:bodyPr/>
                    <a:lstStyle/>
                    <a:p>
                      <a:pPr algn="r">
                        <a:lnSpc>
                          <a:spcPct val="115000"/>
                        </a:lnSpc>
                        <a:spcBef>
                          <a:spcPts val="600"/>
                        </a:spcBef>
                        <a:spcAft>
                          <a:spcPts val="200"/>
                        </a:spcAft>
                      </a:pPr>
                      <a:r>
                        <a:rPr lang="en-GB" sz="2000" strike="sngStrike" dirty="0">
                          <a:solidFill>
                            <a:schemeClr val="tx1"/>
                          </a:solidFill>
                          <a:effectLst/>
                          <a:latin typeface="+mn-lt"/>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3073693362"/>
                  </a:ext>
                </a:extLst>
              </a:tr>
              <a:tr h="931652">
                <a:tc>
                  <a:txBody>
                    <a:bodyPr/>
                    <a:lstStyle/>
                    <a:p>
                      <a:pPr marL="0" marR="0" lvl="0" indent="0" algn="l" defTabSz="1043056" rtl="0" eaLnBrk="1" fontAlgn="auto" latinLnBrk="0" hangingPunct="1">
                        <a:lnSpc>
                          <a:spcPct val="107000"/>
                        </a:lnSpc>
                        <a:spcBef>
                          <a:spcPts val="600"/>
                        </a:spcBef>
                        <a:spcAft>
                          <a:spcPts val="800"/>
                        </a:spcAft>
                        <a:buClrTx/>
                        <a:buSzTx/>
                        <a:buFontTx/>
                        <a:buNone/>
                        <a:tabLst/>
                        <a:defRPr/>
                      </a:pPr>
                      <a:r>
                        <a:rPr lang="en-GB" sz="2000" b="0" strike="noStrike" kern="1200" dirty="0">
                          <a:solidFill>
                            <a:schemeClr val="tx1"/>
                          </a:solidFill>
                          <a:latin typeface="+mn-lt"/>
                          <a:ea typeface="+mn-ea"/>
                          <a:cs typeface="+mn-cs"/>
                        </a:rPr>
                        <a:t>Cannabidiol + clobazam + standard care antileptic drugs</a:t>
                      </a:r>
                    </a:p>
                  </a:txBody>
                  <a:tcPr marL="68580" marR="68580" marT="0" marB="0"/>
                </a:tc>
                <a:tc>
                  <a:txBody>
                    <a:bodyPr/>
                    <a:lstStyle/>
                    <a:p>
                      <a:pPr marL="0" algn="r" defTabSz="1043056" rtl="0" eaLnBrk="1" latinLnBrk="0" hangingPunct="1">
                        <a:lnSpc>
                          <a:spcPct val="107000"/>
                        </a:lnSpc>
                        <a:spcBef>
                          <a:spcPts val="600"/>
                        </a:spcBef>
                        <a:spcAft>
                          <a:spcPts val="800"/>
                        </a:spcAft>
                      </a:pPr>
                      <a:r>
                        <a:rPr lang="en-GB" sz="2000" u="none" kern="1200" dirty="0">
                          <a:solidFill>
                            <a:schemeClr val="tx1"/>
                          </a:solidFill>
                          <a:effectLst/>
                          <a:latin typeface="+mn-lt"/>
                          <a:ea typeface="+mn-ea"/>
                          <a:cs typeface="+mn-cs"/>
                        </a:rPr>
                        <a:t>Not reported</a:t>
                      </a:r>
                    </a:p>
                  </a:txBody>
                  <a:tcPr marL="68580" marR="68580" marT="0" marB="0" anchor="ctr"/>
                </a:tc>
                <a:tc>
                  <a:txBody>
                    <a:bodyPr/>
                    <a:lstStyle/>
                    <a:p>
                      <a:pPr marL="0" algn="r" defTabSz="1043056" rtl="0" eaLnBrk="1" latinLnBrk="0" hangingPunct="1">
                        <a:lnSpc>
                          <a:spcPct val="107000"/>
                        </a:lnSpc>
                        <a:spcBef>
                          <a:spcPts val="600"/>
                        </a:spcBef>
                        <a:spcAft>
                          <a:spcPts val="800"/>
                        </a:spcAft>
                      </a:pPr>
                      <a:r>
                        <a:rPr lang="en-GB" sz="2000" u="none" kern="1200" dirty="0">
                          <a:solidFill>
                            <a:schemeClr val="tx1"/>
                          </a:solidFill>
                          <a:effectLst/>
                          <a:latin typeface="+mn-lt"/>
                          <a:ea typeface="+mn-ea"/>
                          <a:cs typeface="+mn-cs"/>
                        </a:rPr>
                        <a:t>Not reported</a:t>
                      </a:r>
                    </a:p>
                  </a:txBody>
                  <a:tcPr marL="68580" marR="68580" marT="0" marB="0" anchor="ctr"/>
                </a:tc>
                <a:tc>
                  <a:txBody>
                    <a:bodyPr/>
                    <a:lstStyle/>
                    <a:p>
                      <a:pPr algn="r">
                        <a:lnSpc>
                          <a:spcPct val="150000"/>
                        </a:lnSpc>
                        <a:spcAft>
                          <a:spcPts val="1200"/>
                        </a:spcAft>
                      </a:pPr>
                      <a:r>
                        <a:rPr lang="en-GB" sz="2000" dirty="0">
                          <a:solidFill>
                            <a:schemeClr val="tx1"/>
                          </a:solidFill>
                          <a:effectLst/>
                          <a:latin typeface="+mn-lt"/>
                          <a:ea typeface="Times New Roman" panose="02020603050405020304" pitchFamily="18" charset="0"/>
                          <a:cs typeface="Times New Roman" panose="02020603050405020304" pitchFamily="18" charset="0"/>
                        </a:rPr>
                        <a:t>64,271</a:t>
                      </a:r>
                    </a:p>
                  </a:txBody>
                  <a:tcPr marL="68580" marR="68580" marT="0" marB="0" anchor="ctr"/>
                </a:tc>
                <a:tc>
                  <a:txBody>
                    <a:bodyPr/>
                    <a:lstStyle/>
                    <a:p>
                      <a:pPr algn="r">
                        <a:lnSpc>
                          <a:spcPct val="150000"/>
                        </a:lnSpc>
                        <a:spcAft>
                          <a:spcPts val="1200"/>
                        </a:spcAft>
                      </a:pPr>
                      <a:r>
                        <a:rPr lang="en-GB" sz="2000" dirty="0">
                          <a:solidFill>
                            <a:schemeClr val="tx1"/>
                          </a:solidFill>
                          <a:effectLst/>
                          <a:latin typeface="+mn-lt"/>
                          <a:ea typeface="Times New Roman" panose="02020603050405020304" pitchFamily="18" charset="0"/>
                          <a:cs typeface="Times New Roman" panose="02020603050405020304" pitchFamily="18" charset="0"/>
                        </a:rPr>
                        <a:t>64,271**</a:t>
                      </a:r>
                    </a:p>
                  </a:txBody>
                  <a:tcPr marL="68580" marR="68580" marT="0" marB="0" anchor="ctr"/>
                </a:tc>
                <a:extLst>
                  <a:ext uri="{0D108BD9-81ED-4DB2-BD59-A6C34878D82A}">
                    <a16:rowId xmlns:a16="http://schemas.microsoft.com/office/drawing/2014/main" val="2257545336"/>
                  </a:ext>
                </a:extLst>
              </a:tr>
              <a:tr h="942449">
                <a:tc>
                  <a:txBody>
                    <a:bodyPr/>
                    <a:lstStyle/>
                    <a:p>
                      <a:pPr marL="0" marR="0" lvl="0" indent="0" algn="l" defTabSz="1043056" rtl="0" eaLnBrk="1" fontAlgn="auto" latinLnBrk="0" hangingPunct="1">
                        <a:lnSpc>
                          <a:spcPct val="107000"/>
                        </a:lnSpc>
                        <a:spcBef>
                          <a:spcPts val="600"/>
                        </a:spcBef>
                        <a:spcAft>
                          <a:spcPts val="800"/>
                        </a:spcAft>
                        <a:buClrTx/>
                        <a:buSzTx/>
                        <a:buFontTx/>
                        <a:buNone/>
                        <a:tabLst/>
                        <a:defRPr/>
                      </a:pPr>
                      <a:r>
                        <a:rPr lang="en-GB" sz="2000" b="0" strike="noStrike" kern="1200" dirty="0">
                          <a:solidFill>
                            <a:schemeClr val="tx1"/>
                          </a:solidFill>
                          <a:latin typeface="+mn-lt"/>
                          <a:ea typeface="+mn-ea"/>
                          <a:cs typeface="+mn-cs"/>
                        </a:rPr>
                        <a:t>Fenfluramine + standard care antileptic drugs including clobazam</a:t>
                      </a:r>
                    </a:p>
                  </a:txBody>
                  <a:tcPr marL="68580" marR="68580" marT="0" marB="0"/>
                </a:tc>
                <a:tc>
                  <a:txBody>
                    <a:bodyPr/>
                    <a:lstStyle/>
                    <a:p>
                      <a:pPr marL="0" algn="r" defTabSz="1043056" rtl="0" eaLnBrk="1" latinLnBrk="0" hangingPunct="1">
                        <a:lnSpc>
                          <a:spcPct val="107000"/>
                        </a:lnSpc>
                        <a:spcBef>
                          <a:spcPts val="600"/>
                        </a:spcBef>
                        <a:spcAft>
                          <a:spcPts val="800"/>
                        </a:spcAft>
                      </a:pPr>
                      <a:r>
                        <a:rPr lang="en-GB" sz="2000" u="none" kern="1200" dirty="0">
                          <a:solidFill>
                            <a:schemeClr val="tx1"/>
                          </a:solidFill>
                          <a:effectLst/>
                          <a:latin typeface="+mn-lt"/>
                          <a:ea typeface="+mn-ea"/>
                          <a:cs typeface="+mn-cs"/>
                        </a:rPr>
                        <a:t>Not reported</a:t>
                      </a:r>
                    </a:p>
                  </a:txBody>
                  <a:tcPr marL="68580" marR="68580" marT="0" marB="0" anchor="ctr"/>
                </a:tc>
                <a:tc>
                  <a:txBody>
                    <a:bodyPr/>
                    <a:lstStyle/>
                    <a:p>
                      <a:pPr marL="0" algn="r" defTabSz="1043056" rtl="0" eaLnBrk="1" latinLnBrk="0" hangingPunct="1">
                        <a:lnSpc>
                          <a:spcPct val="107000"/>
                        </a:lnSpc>
                        <a:spcBef>
                          <a:spcPts val="600"/>
                        </a:spcBef>
                        <a:spcAft>
                          <a:spcPts val="800"/>
                        </a:spcAft>
                      </a:pPr>
                      <a:r>
                        <a:rPr lang="en-GB" sz="2000" u="none" kern="1200" dirty="0">
                          <a:solidFill>
                            <a:schemeClr val="tx1"/>
                          </a:solidFill>
                          <a:effectLst/>
                          <a:latin typeface="+mn-lt"/>
                          <a:ea typeface="+mn-ea"/>
                          <a:cs typeface="+mn-cs"/>
                        </a:rPr>
                        <a:t>Not reported</a:t>
                      </a:r>
                    </a:p>
                  </a:txBody>
                  <a:tcPr marL="68580" marR="68580" marT="0" marB="0" anchor="ctr"/>
                </a:tc>
                <a:tc>
                  <a:txBody>
                    <a:bodyPr/>
                    <a:lstStyle/>
                    <a:p>
                      <a:pPr algn="r">
                        <a:lnSpc>
                          <a:spcPct val="150000"/>
                        </a:lnSpc>
                        <a:spcAft>
                          <a:spcPts val="1200"/>
                        </a:spcAft>
                      </a:pPr>
                      <a:r>
                        <a:rPr lang="en-GB" sz="2000" dirty="0">
                          <a:solidFill>
                            <a:schemeClr val="tx1"/>
                          </a:solidFill>
                          <a:effectLst/>
                          <a:latin typeface="+mn-lt"/>
                          <a:ea typeface="Times New Roman" panose="02020603050405020304" pitchFamily="18" charset="0"/>
                          <a:cs typeface="Times New Roman" panose="02020603050405020304" pitchFamily="18" charset="0"/>
                        </a:rPr>
                        <a:t>37,577</a:t>
                      </a:r>
                    </a:p>
                  </a:txBody>
                  <a:tcPr marL="68580" marR="68580" marT="0" marB="0" anchor="ctr"/>
                </a:tc>
                <a:tc>
                  <a:txBody>
                    <a:bodyPr/>
                    <a:lstStyle/>
                    <a:p>
                      <a:pPr algn="r">
                        <a:lnSpc>
                          <a:spcPct val="150000"/>
                        </a:lnSpc>
                        <a:spcAft>
                          <a:spcPts val="1200"/>
                        </a:spcAft>
                      </a:pPr>
                      <a:r>
                        <a:rPr lang="en-GB" sz="2000" dirty="0">
                          <a:solidFill>
                            <a:schemeClr val="tx1"/>
                          </a:solidFill>
                          <a:effectLst/>
                          <a:latin typeface="+mn-lt"/>
                          <a:ea typeface="Times New Roman" panose="02020603050405020304" pitchFamily="18" charset="0"/>
                          <a:cs typeface="Times New Roman" panose="02020603050405020304" pitchFamily="18" charset="0"/>
                        </a:rPr>
                        <a:t>51,205</a:t>
                      </a:r>
                    </a:p>
                  </a:txBody>
                  <a:tcPr marL="68580" marR="68580" marT="0" marB="0" anchor="ctr"/>
                </a:tc>
                <a:extLst>
                  <a:ext uri="{0D108BD9-81ED-4DB2-BD59-A6C34878D82A}">
                    <a16:rowId xmlns:a16="http://schemas.microsoft.com/office/drawing/2014/main" val="3704291058"/>
                  </a:ext>
                </a:extLst>
              </a:tr>
            </a:tbl>
          </a:graphicData>
        </a:graphic>
      </p:graphicFrame>
      <p:sp>
        <p:nvSpPr>
          <p:cNvPr id="6" name="Rectangle 5">
            <a:extLst>
              <a:ext uri="{FF2B5EF4-FFF2-40B4-BE49-F238E27FC236}">
                <a16:creationId xmlns:a16="http://schemas.microsoft.com/office/drawing/2014/main" id="{F9FEB07D-15D0-4BCB-BD30-1BA70796DCEB}"/>
              </a:ext>
            </a:extLst>
          </p:cNvPr>
          <p:cNvSpPr/>
          <p:nvPr/>
        </p:nvSpPr>
        <p:spPr>
          <a:xfrm>
            <a:off x="497485" y="6980767"/>
            <a:ext cx="3760456" cy="307777"/>
          </a:xfrm>
          <a:prstGeom prst="rect">
            <a:avLst/>
          </a:prstGeom>
          <a:solidFill>
            <a:schemeClr val="bg1"/>
          </a:solidFill>
          <a:ln w="28575">
            <a:solidFill>
              <a:schemeClr val="accent1"/>
            </a:solidFill>
          </a:ln>
        </p:spPr>
        <p:txBody>
          <a:bodyPr wrap="square">
            <a:spAutoFit/>
          </a:bodyPr>
          <a:lstStyle/>
          <a:p>
            <a:pPr marL="0" marR="0" lvl="0" indent="0" defTabSz="1043056" rtl="0" eaLnBrk="1" fontAlgn="auto" latinLnBrk="0" hangingPunct="1">
              <a:lnSpc>
                <a:spcPct val="100000"/>
              </a:lnSpc>
              <a:spcBef>
                <a:spcPts val="0"/>
              </a:spcBef>
              <a:spcAft>
                <a:spcPts val="0"/>
              </a:spcAft>
              <a:buClrTx/>
              <a:buSzTx/>
              <a:buFontTx/>
              <a:buNone/>
              <a:tabLst/>
              <a:defRPr/>
            </a:pPr>
            <a:r>
              <a:rPr kumimoji="0" lang="en-GB" sz="1400" i="1" u="none" strike="noStrike" kern="1200" cap="none" spc="0" normalizeH="0" baseline="0" noProof="0" dirty="0">
                <a:ln>
                  <a:noFill/>
                </a:ln>
                <a:solidFill>
                  <a:srgbClr val="393938"/>
                </a:solidFill>
                <a:effectLst/>
                <a:uLnTx/>
                <a:uFillTx/>
                <a:latin typeface="Arial" panose="020B0604020202020204"/>
                <a:ea typeface="+mn-ea"/>
                <a:cs typeface="+mn-cs"/>
              </a:rPr>
              <a:t>Source: table 9, clarification response</a:t>
            </a:r>
          </a:p>
        </p:txBody>
      </p:sp>
      <p:sp>
        <p:nvSpPr>
          <p:cNvPr id="9" name="TextBox 8">
            <a:extLst>
              <a:ext uri="{FF2B5EF4-FFF2-40B4-BE49-F238E27FC236}">
                <a16:creationId xmlns:a16="http://schemas.microsoft.com/office/drawing/2014/main" id="{0AEDDAA5-4F99-4024-BAD5-0D18DD247FF4}"/>
              </a:ext>
            </a:extLst>
          </p:cNvPr>
          <p:cNvSpPr txBox="1"/>
          <p:nvPr/>
        </p:nvSpPr>
        <p:spPr>
          <a:xfrm>
            <a:off x="497485" y="6363619"/>
            <a:ext cx="9504920" cy="553998"/>
          </a:xfrm>
          <a:prstGeom prst="rect">
            <a:avLst/>
          </a:prstGeom>
          <a:noFill/>
        </p:spPr>
        <p:txBody>
          <a:bodyPr wrap="square">
            <a:spAutoFit/>
          </a:bodyPr>
          <a:lstStyle/>
          <a:p>
            <a:r>
              <a:rPr lang="en-GB" sz="1800" kern="1200" dirty="0">
                <a:solidFill>
                  <a:schemeClr val="dk1"/>
                </a:solidFill>
                <a:latin typeface="+mn-lt"/>
                <a:ea typeface="+mn-ea"/>
                <a:cs typeface="+mn-cs"/>
              </a:rPr>
              <a:t>*</a:t>
            </a:r>
            <a:r>
              <a:rPr lang="en-GB" sz="1200" kern="1200" dirty="0">
                <a:solidFill>
                  <a:schemeClr val="dk1"/>
                </a:solidFill>
                <a:latin typeface="+mn-lt"/>
                <a:ea typeface="+mn-ea"/>
                <a:cs typeface="+mn-cs"/>
              </a:rPr>
              <a:t>Fenfluramine arm </a:t>
            </a:r>
            <a:r>
              <a:rPr lang="en-GB" sz="1200" kern="1200" dirty="0">
                <a:latin typeface="+mn-lt"/>
                <a:ea typeface="+mn-ea"/>
                <a:cs typeface="+mn-cs"/>
              </a:rPr>
              <a:t>amended assuming all patients taking clobazam (costs). Company base case </a:t>
            </a:r>
            <a:r>
              <a:rPr lang="en-GB" sz="1200" strike="sngStrike" dirty="0"/>
              <a:t>a</a:t>
            </a:r>
            <a:r>
              <a:rPr lang="en-GB" sz="1200" kern="1200" dirty="0">
                <a:latin typeface="+mn-lt"/>
                <a:ea typeface="+mn-ea"/>
                <a:cs typeface="+mn-cs"/>
              </a:rPr>
              <a:t>ssumes proportional use and costs of clobazam </a:t>
            </a:r>
            <a:r>
              <a:rPr lang="en-GB" sz="1200" dirty="0"/>
              <a:t>on fenfluramine arm as per the Study 1 and 1504; ** </a:t>
            </a:r>
            <a:r>
              <a:rPr lang="en-GB" sz="1200" dirty="0">
                <a:effectLst/>
                <a:latin typeface="Arial" panose="020B0604020202020204" pitchFamily="34" charset="0"/>
                <a:ea typeface="Times New Roman" panose="02020603050405020304" pitchFamily="18" charset="0"/>
                <a:cs typeface="Times New Roman" panose="02020603050405020304" pitchFamily="18" charset="0"/>
              </a:rPr>
              <a:t>Extendedly dominated by fenfluramine + standard care antileptic drugs</a:t>
            </a:r>
            <a:endParaRPr lang="en-GB" sz="1200" dirty="0"/>
          </a:p>
        </p:txBody>
      </p:sp>
      <p:sp>
        <p:nvSpPr>
          <p:cNvPr id="7" name="TextBox 6">
            <a:extLst>
              <a:ext uri="{FF2B5EF4-FFF2-40B4-BE49-F238E27FC236}">
                <a16:creationId xmlns:a16="http://schemas.microsoft.com/office/drawing/2014/main" id="{8A1D4F16-3512-4101-B364-C4128A66572E}"/>
              </a:ext>
            </a:extLst>
          </p:cNvPr>
          <p:cNvSpPr txBox="1"/>
          <p:nvPr/>
        </p:nvSpPr>
        <p:spPr>
          <a:xfrm>
            <a:off x="6543432" y="7238462"/>
            <a:ext cx="3890354" cy="338554"/>
          </a:xfrm>
          <a:prstGeom prst="rect">
            <a:avLst/>
          </a:prstGeom>
          <a:noFill/>
        </p:spPr>
        <p:txBody>
          <a:bodyPr wrap="square">
            <a:spAutoFit/>
          </a:bodyPr>
          <a:lstStyle/>
          <a:p>
            <a:r>
              <a:rPr lang="en-GB" sz="1600" b="1" i="1" dirty="0">
                <a:effectLst/>
                <a:latin typeface="Calibri" panose="020F0502020204030204" pitchFamily="34" charset="0"/>
                <a:ea typeface="Calibri" panose="020F0502020204030204" pitchFamily="34" charset="0"/>
              </a:rPr>
              <a:t>Slide amended/corrected after the meeting</a:t>
            </a:r>
            <a:endParaRPr lang="en-GB" sz="1600" b="1" i="1" dirty="0"/>
          </a:p>
        </p:txBody>
      </p:sp>
    </p:spTree>
    <p:extLst>
      <p:ext uri="{BB962C8B-B14F-4D97-AF65-F5344CB8AC3E}">
        <p14:creationId xmlns:p14="http://schemas.microsoft.com/office/powerpoint/2010/main" val="39286159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t>Summary of ERG adjustments</a:t>
            </a:r>
            <a:endParaRPr lang="en-GB" dirty="0"/>
          </a:p>
        </p:txBody>
      </p:sp>
      <p:sp>
        <p:nvSpPr>
          <p:cNvPr id="3" name="Slide Number Placeholder 2"/>
          <p:cNvSpPr>
            <a:spLocks noGrp="1"/>
          </p:cNvSpPr>
          <p:nvPr>
            <p:ph type="sldNum" sz="quarter" idx="12"/>
          </p:nvPr>
        </p:nvSpPr>
        <p:spPr/>
        <p:txBody>
          <a:bodyPr/>
          <a:lstStyle/>
          <a:p>
            <a:fld id="{DDBE135E-2566-4748-853C-8A3B78F0FB00}" type="slidenum">
              <a:rPr lang="en-GB" smtClean="0"/>
              <a:t>48</a:t>
            </a:fld>
            <a:endParaRPr lang="en-GB" dirty="0"/>
          </a:p>
        </p:txBody>
      </p:sp>
      <p:graphicFrame>
        <p:nvGraphicFramePr>
          <p:cNvPr id="7" name="Content Placeholder 6">
            <a:extLst>
              <a:ext uri="{FF2B5EF4-FFF2-40B4-BE49-F238E27FC236}">
                <a16:creationId xmlns:a16="http://schemas.microsoft.com/office/drawing/2014/main" id="{A7C45111-85F7-443F-B402-E65B5490F72C}"/>
              </a:ext>
            </a:extLst>
          </p:cNvPr>
          <p:cNvGraphicFramePr>
            <a:graphicFrameLocks noGrp="1"/>
          </p:cNvGraphicFramePr>
          <p:nvPr>
            <p:ph sz="quarter" idx="10"/>
            <p:extLst>
              <p:ext uri="{D42A27DB-BD31-4B8C-83A1-F6EECF244321}">
                <p14:modId xmlns:p14="http://schemas.microsoft.com/office/powerpoint/2010/main" val="1651601046"/>
              </p:ext>
            </p:extLst>
          </p:nvPr>
        </p:nvGraphicFramePr>
        <p:xfrm>
          <a:off x="508000" y="1091821"/>
          <a:ext cx="9669463" cy="58384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a:extLst>
              <a:ext uri="{FF2B5EF4-FFF2-40B4-BE49-F238E27FC236}">
                <a16:creationId xmlns:a16="http://schemas.microsoft.com/office/drawing/2014/main" id="{F9FEB07D-15D0-4BCB-BD30-1BA70796DCEB}"/>
              </a:ext>
            </a:extLst>
          </p:cNvPr>
          <p:cNvSpPr/>
          <p:nvPr/>
        </p:nvSpPr>
        <p:spPr>
          <a:xfrm>
            <a:off x="291172" y="6965871"/>
            <a:ext cx="2939708" cy="307777"/>
          </a:xfrm>
          <a:prstGeom prst="rect">
            <a:avLst/>
          </a:prstGeom>
          <a:solidFill>
            <a:schemeClr val="bg1"/>
          </a:solidFill>
          <a:ln w="28575">
            <a:solidFill>
              <a:schemeClr val="accent1"/>
            </a:solidFill>
          </a:ln>
        </p:spPr>
        <p:txBody>
          <a:bodyPr wrap="square">
            <a:spAutoFit/>
          </a:bodyPr>
          <a:lstStyle/>
          <a:p>
            <a:pPr marL="0" marR="0" lvl="0" indent="0" defTabSz="1043056" rtl="0" eaLnBrk="1" fontAlgn="auto" latinLnBrk="0" hangingPunct="1">
              <a:lnSpc>
                <a:spcPct val="100000"/>
              </a:lnSpc>
              <a:spcBef>
                <a:spcPts val="0"/>
              </a:spcBef>
              <a:spcAft>
                <a:spcPts val="0"/>
              </a:spcAft>
              <a:buClrTx/>
              <a:buSzTx/>
              <a:buFontTx/>
              <a:buNone/>
              <a:tabLst/>
              <a:defRPr/>
            </a:pPr>
            <a:r>
              <a:rPr kumimoji="0" lang="en-GB" sz="1400" b="1" i="1" u="none" strike="noStrike" kern="1200" cap="none" spc="0" normalizeH="0" baseline="0" noProof="0" dirty="0">
                <a:ln>
                  <a:noFill/>
                </a:ln>
                <a:solidFill>
                  <a:srgbClr val="393938"/>
                </a:solidFill>
                <a:effectLst/>
                <a:uLnTx/>
                <a:uFillTx/>
                <a:latin typeface="Arial" panose="020B0604020202020204"/>
                <a:ea typeface="+mn-ea"/>
                <a:cs typeface="+mn-cs"/>
              </a:rPr>
              <a:t>Source: </a:t>
            </a:r>
            <a:r>
              <a:rPr lang="en-GB" sz="1400" b="1" i="1" dirty="0">
                <a:solidFill>
                  <a:srgbClr val="393938"/>
                </a:solidFill>
                <a:latin typeface="Arial" panose="020B0604020202020204"/>
              </a:rPr>
              <a:t>section 7.1, ERG report</a:t>
            </a:r>
            <a:endParaRPr kumimoji="0" lang="en-GB" sz="1400" b="1" i="1" u="none" strike="noStrike" kern="1200" cap="none" spc="0" normalizeH="0" baseline="0" noProof="0" dirty="0">
              <a:ln>
                <a:noFill/>
              </a:ln>
              <a:solidFill>
                <a:srgbClr val="393938"/>
              </a:solidFill>
              <a:effectLst/>
              <a:uLnTx/>
              <a:uFillTx/>
              <a:latin typeface="Arial" panose="020B0604020202020204"/>
              <a:ea typeface="+mn-ea"/>
              <a:cs typeface="+mn-cs"/>
            </a:endParaRPr>
          </a:p>
        </p:txBody>
      </p:sp>
    </p:spTree>
    <p:extLst>
      <p:ext uri="{BB962C8B-B14F-4D97-AF65-F5344CB8AC3E}">
        <p14:creationId xmlns:p14="http://schemas.microsoft.com/office/powerpoint/2010/main" val="12474661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234" y="297026"/>
            <a:ext cx="9669780" cy="765501"/>
          </a:xfrm>
        </p:spPr>
        <p:txBody>
          <a:bodyPr/>
          <a:lstStyle/>
          <a:p>
            <a:r>
              <a:rPr lang="en-GB" dirty="0"/>
              <a:t>ERG base-case with discount - deterministic</a:t>
            </a:r>
          </a:p>
        </p:txBody>
      </p:sp>
      <p:sp>
        <p:nvSpPr>
          <p:cNvPr id="3" name="Slide Number Placeholder 2"/>
          <p:cNvSpPr>
            <a:spLocks noGrp="1"/>
          </p:cNvSpPr>
          <p:nvPr>
            <p:ph type="sldNum" sz="quarter" idx="12"/>
          </p:nvPr>
        </p:nvSpPr>
        <p:spPr/>
        <p:txBody>
          <a:bodyPr/>
          <a:lstStyle/>
          <a:p>
            <a:fld id="{DDBE135E-2566-4748-853C-8A3B78F0FB00}" type="slidenum">
              <a:rPr lang="en-GB" smtClean="0"/>
              <a:t>49</a:t>
            </a:fld>
            <a:endParaRPr lang="en-GB" dirty="0"/>
          </a:p>
        </p:txBody>
      </p:sp>
      <p:graphicFrame>
        <p:nvGraphicFramePr>
          <p:cNvPr id="8" name="Content Placeholder 4"/>
          <p:cNvGraphicFramePr>
            <a:graphicFrameLocks/>
          </p:cNvGraphicFramePr>
          <p:nvPr>
            <p:extLst>
              <p:ext uri="{D42A27DB-BD31-4B8C-83A1-F6EECF244321}">
                <p14:modId xmlns:p14="http://schemas.microsoft.com/office/powerpoint/2010/main" val="836572305"/>
              </p:ext>
            </p:extLst>
          </p:nvPr>
        </p:nvGraphicFramePr>
        <p:xfrm>
          <a:off x="328699" y="1391671"/>
          <a:ext cx="10036002" cy="5394960"/>
        </p:xfrm>
        <a:graphic>
          <a:graphicData uri="http://schemas.openxmlformats.org/drawingml/2006/table">
            <a:tbl>
              <a:tblPr firstRow="1" bandRow="1">
                <a:tableStyleId>{F5AB1C69-6EDB-4FF4-983F-18BD219EF322}</a:tableStyleId>
              </a:tblPr>
              <a:tblGrid>
                <a:gridCol w="5702710">
                  <a:extLst>
                    <a:ext uri="{9D8B030D-6E8A-4147-A177-3AD203B41FA5}">
                      <a16:colId xmlns:a16="http://schemas.microsoft.com/office/drawing/2014/main" val="20000"/>
                    </a:ext>
                  </a:extLst>
                </a:gridCol>
                <a:gridCol w="1483743">
                  <a:extLst>
                    <a:ext uri="{9D8B030D-6E8A-4147-A177-3AD203B41FA5}">
                      <a16:colId xmlns:a16="http://schemas.microsoft.com/office/drawing/2014/main" val="2095010868"/>
                    </a:ext>
                  </a:extLst>
                </a:gridCol>
                <a:gridCol w="1519259">
                  <a:extLst>
                    <a:ext uri="{9D8B030D-6E8A-4147-A177-3AD203B41FA5}">
                      <a16:colId xmlns:a16="http://schemas.microsoft.com/office/drawing/2014/main" val="721367169"/>
                    </a:ext>
                  </a:extLst>
                </a:gridCol>
                <a:gridCol w="1330290">
                  <a:extLst>
                    <a:ext uri="{9D8B030D-6E8A-4147-A177-3AD203B41FA5}">
                      <a16:colId xmlns:a16="http://schemas.microsoft.com/office/drawing/2014/main" val="20003"/>
                    </a:ext>
                  </a:extLst>
                </a:gridCol>
              </a:tblGrid>
              <a:tr h="626516">
                <a:tc>
                  <a:txBody>
                    <a:bodyPr/>
                    <a:lstStyle/>
                    <a:p>
                      <a:pPr algn="ctr"/>
                      <a:r>
                        <a:rPr lang="en-GB" sz="1800" b="0" dirty="0"/>
                        <a:t>Comparison</a:t>
                      </a:r>
                    </a:p>
                  </a:txBody>
                  <a:tcPr/>
                </a:tc>
                <a:tc>
                  <a:txBody>
                    <a:bodyPr/>
                    <a:lstStyle/>
                    <a:p>
                      <a:pPr algn="ctr"/>
                      <a:r>
                        <a:rPr lang="en-GB" sz="1800" b="0" dirty="0"/>
                        <a:t>Incremental</a:t>
                      </a:r>
                      <a:r>
                        <a:rPr lang="en-GB" sz="1800" b="0" baseline="0" dirty="0"/>
                        <a:t> costs (£)</a:t>
                      </a:r>
                      <a:endParaRPr lang="en-GB" sz="1800" b="0" dirty="0"/>
                    </a:p>
                  </a:txBody>
                  <a:tcPr/>
                </a:tc>
                <a:tc>
                  <a:txBody>
                    <a:bodyPr/>
                    <a:lstStyle/>
                    <a:p>
                      <a:pPr algn="ctr"/>
                      <a:r>
                        <a:rPr lang="en-GB" sz="1800" b="0" dirty="0"/>
                        <a:t>Incremental QALYs</a:t>
                      </a:r>
                    </a:p>
                  </a:txBody>
                  <a:tcPr/>
                </a:tc>
                <a:tc>
                  <a:txBody>
                    <a:bodyPr/>
                    <a:lstStyle/>
                    <a:p>
                      <a:pPr algn="ctr"/>
                      <a:r>
                        <a:rPr lang="en-GB" sz="1800" b="0" dirty="0"/>
                        <a:t>ICER (£/QALY)</a:t>
                      </a:r>
                    </a:p>
                  </a:txBody>
                  <a:tcPr/>
                </a:tc>
                <a:extLst>
                  <a:ext uri="{0D108BD9-81ED-4DB2-BD59-A6C34878D82A}">
                    <a16:rowId xmlns:a16="http://schemas.microsoft.com/office/drawing/2014/main" val="10000"/>
                  </a:ext>
                </a:extLst>
              </a:tr>
              <a:tr h="626516">
                <a:tc>
                  <a:txBody>
                    <a:bodyPr/>
                    <a:lstStyle/>
                    <a:p>
                      <a:r>
                        <a:rPr lang="en-GB" sz="1800" b="0" kern="1200" dirty="0">
                          <a:solidFill>
                            <a:schemeClr val="tx1"/>
                          </a:solidFill>
                          <a:effectLst/>
                          <a:latin typeface="+mn-lt"/>
                          <a:ea typeface="+mn-ea"/>
                          <a:cs typeface="+mn-cs"/>
                        </a:rPr>
                        <a:t>Fenfluramine vs. </a:t>
                      </a:r>
                      <a:r>
                        <a:rPr lang="en-GB" sz="1800" kern="1200" dirty="0">
                          <a:solidFill>
                            <a:schemeClr val="tx1"/>
                          </a:solidFill>
                          <a:effectLst/>
                          <a:latin typeface="+mn-lt"/>
                          <a:ea typeface="+mn-ea"/>
                          <a:cs typeface="+mn-cs"/>
                        </a:rPr>
                        <a:t>standard care</a:t>
                      </a:r>
                      <a:r>
                        <a:rPr lang="en-GB" sz="1800" b="0" kern="1200" dirty="0">
                          <a:solidFill>
                            <a:schemeClr val="tx1"/>
                          </a:solidFill>
                          <a:effectLst/>
                          <a:latin typeface="+mn-lt"/>
                          <a:ea typeface="+mn-ea"/>
                          <a:cs typeface="+mn-cs"/>
                        </a:rPr>
                        <a:t> (</a:t>
                      </a:r>
                      <a:r>
                        <a:rPr lang="en-GB" sz="1800" b="0" i="0" kern="1200" dirty="0">
                          <a:solidFill>
                            <a:schemeClr val="tx1"/>
                          </a:solidFill>
                          <a:effectLst/>
                          <a:latin typeface="+mn-lt"/>
                          <a:ea typeface="+mn-ea"/>
                          <a:cs typeface="+mn-cs"/>
                        </a:rPr>
                        <a:t>study 1 - </a:t>
                      </a:r>
                      <a:r>
                        <a:rPr lang="en-GB" sz="1800" b="1" i="0" kern="1200" dirty="0">
                          <a:solidFill>
                            <a:schemeClr val="tx1"/>
                          </a:solidFill>
                          <a:effectLst/>
                          <a:latin typeface="+mn-lt"/>
                          <a:ea typeface="+mn-ea"/>
                          <a:cs typeface="+mn-cs"/>
                        </a:rPr>
                        <a:t>neither arm taking clobazam or stiripentol*)</a:t>
                      </a:r>
                      <a:endParaRPr lang="en-GB" sz="1800" b="1" i="0" dirty="0">
                        <a:solidFill>
                          <a:schemeClr val="tx1"/>
                        </a:solidFill>
                      </a:endParaRP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18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18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algn="r">
                        <a:lnSpc>
                          <a:spcPct val="115000"/>
                        </a:lnSpc>
                        <a:spcBef>
                          <a:spcPts val="200"/>
                        </a:spcBef>
                        <a:spcAft>
                          <a:spcPts val="200"/>
                        </a:spcAft>
                      </a:pPr>
                      <a:r>
                        <a:rPr lang="en-GB" sz="1800" dirty="0">
                          <a:effectLst/>
                          <a:latin typeface="+mn-lt"/>
                          <a:ea typeface="Calibri" panose="020F0502020204030204" pitchFamily="34" charset="0"/>
                          <a:cs typeface="Times New Roman" panose="02020603050405020304" pitchFamily="18" charset="0"/>
                        </a:rPr>
                        <a:t>77,440</a:t>
                      </a:r>
                    </a:p>
                  </a:txBody>
                  <a:tcPr marL="68580" marR="68580" marT="0" marB="0"/>
                </a:tc>
                <a:extLst>
                  <a:ext uri="{0D108BD9-81ED-4DB2-BD59-A6C34878D82A}">
                    <a16:rowId xmlns:a16="http://schemas.microsoft.com/office/drawing/2014/main" val="236289890"/>
                  </a:ext>
                </a:extLst>
              </a:tr>
              <a:tr h="358009">
                <a:tc gridSpan="4">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b="1" i="0" dirty="0">
                          <a:solidFill>
                            <a:schemeClr val="tx1"/>
                          </a:solidFill>
                          <a:latin typeface="+mn-lt"/>
                        </a:rPr>
                        <a:t>Taking clobazam (study 1)</a:t>
                      </a:r>
                    </a:p>
                  </a:txBody>
                  <a:tcPr/>
                </a:tc>
                <a:tc hMerge="1">
                  <a:txBody>
                    <a:bodyPr/>
                    <a:lstStyle/>
                    <a:p>
                      <a:pPr algn="ctr">
                        <a:lnSpc>
                          <a:spcPct val="115000"/>
                        </a:lnSpc>
                        <a:spcBef>
                          <a:spcPts val="200"/>
                        </a:spcBef>
                        <a:spcAft>
                          <a:spcPts val="200"/>
                        </a:spcAft>
                      </a:pPr>
                      <a:endParaRPr lang="en-GB" sz="1600" dirty="0">
                        <a:effectLst/>
                        <a:latin typeface="+mn-lt"/>
                        <a:ea typeface="Calibri" panose="020F0502020204030204" pitchFamily="34" charset="0"/>
                        <a:cs typeface="Times New Roman" panose="02020603050405020304" pitchFamily="18" charset="0"/>
                      </a:endParaRPr>
                    </a:p>
                  </a:txBody>
                  <a:tcPr marL="68580" marR="68580" marT="0" marB="0"/>
                </a:tc>
                <a:tc hMerge="1">
                  <a:txBody>
                    <a:bodyPr/>
                    <a:lstStyle/>
                    <a:p>
                      <a:pPr algn="ctr">
                        <a:lnSpc>
                          <a:spcPct val="115000"/>
                        </a:lnSpc>
                        <a:spcBef>
                          <a:spcPts val="200"/>
                        </a:spcBef>
                        <a:spcAft>
                          <a:spcPts val="200"/>
                        </a:spcAft>
                      </a:pPr>
                      <a:endParaRPr lang="en-GB" sz="1600" dirty="0">
                        <a:effectLst/>
                        <a:latin typeface="+mn-lt"/>
                        <a:ea typeface="Calibri" panose="020F0502020204030204" pitchFamily="34" charset="0"/>
                        <a:cs typeface="Times New Roman" panose="02020603050405020304" pitchFamily="18" charset="0"/>
                      </a:endParaRPr>
                    </a:p>
                  </a:txBody>
                  <a:tcPr marL="68580" marR="68580" marT="0" marB="0"/>
                </a:tc>
                <a:tc hMerge="1">
                  <a:txBody>
                    <a:bodyPr/>
                    <a:lstStyle/>
                    <a:p>
                      <a:pPr algn="ctr">
                        <a:lnSpc>
                          <a:spcPct val="115000"/>
                        </a:lnSpc>
                        <a:spcBef>
                          <a:spcPts val="200"/>
                        </a:spcBef>
                        <a:spcAft>
                          <a:spcPts val="200"/>
                        </a:spcAft>
                      </a:pPr>
                      <a:endParaRPr lang="en-GB" sz="16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17302106"/>
                  </a:ext>
                </a:extLst>
              </a:tr>
              <a:tr h="358009">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b="0" kern="1200" dirty="0">
                          <a:solidFill>
                            <a:schemeClr val="tx1"/>
                          </a:solidFill>
                          <a:effectLst/>
                          <a:latin typeface="+mn-lt"/>
                          <a:ea typeface="+mn-ea"/>
                          <a:cs typeface="+mn-cs"/>
                        </a:rPr>
                        <a:t>Fenfluramine + clobazam vs. cannabidiol + clobazam</a:t>
                      </a:r>
                      <a:endParaRPr lang="en-GB" sz="1800" b="0" i="0" dirty="0">
                        <a:solidFill>
                          <a:schemeClr val="tx1"/>
                        </a:solidFill>
                        <a:latin typeface="+mn-lt"/>
                      </a:endParaRP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18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18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algn="r">
                        <a:lnSpc>
                          <a:spcPct val="115000"/>
                        </a:lnSpc>
                        <a:spcBef>
                          <a:spcPts val="200"/>
                        </a:spcBef>
                        <a:spcAft>
                          <a:spcPts val="200"/>
                        </a:spcAft>
                      </a:pPr>
                      <a:r>
                        <a:rPr lang="en-GB" sz="1800" dirty="0">
                          <a:effectLst/>
                          <a:latin typeface="+mn-lt"/>
                          <a:ea typeface="Calibri" panose="020F0502020204030204" pitchFamily="34" charset="0"/>
                          <a:cs typeface="Times New Roman" panose="02020603050405020304" pitchFamily="18" charset="0"/>
                        </a:rPr>
                        <a:t>82,865</a:t>
                      </a:r>
                    </a:p>
                  </a:txBody>
                  <a:tcPr marL="68580" marR="68580" marT="0" marB="0"/>
                </a:tc>
                <a:extLst>
                  <a:ext uri="{0D108BD9-81ED-4DB2-BD59-A6C34878D82A}">
                    <a16:rowId xmlns:a16="http://schemas.microsoft.com/office/drawing/2014/main" val="3741050357"/>
                  </a:ext>
                </a:extLst>
              </a:tr>
              <a:tr h="626516">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b="0" kern="1200" dirty="0">
                          <a:solidFill>
                            <a:schemeClr val="tx1"/>
                          </a:solidFill>
                          <a:effectLst/>
                          <a:latin typeface="+mn-lt"/>
                          <a:ea typeface="+mn-ea"/>
                          <a:cs typeface="+mn-cs"/>
                        </a:rPr>
                        <a:t>Fenfluramine + clobazam vs. </a:t>
                      </a:r>
                      <a:r>
                        <a:rPr lang="en-GB" sz="1800" kern="1200" dirty="0">
                          <a:solidFill>
                            <a:schemeClr val="tx1"/>
                          </a:solidFill>
                          <a:effectLst/>
                          <a:latin typeface="+mn-lt"/>
                          <a:ea typeface="+mn-ea"/>
                          <a:cs typeface="+mn-cs"/>
                        </a:rPr>
                        <a:t>standard care</a:t>
                      </a:r>
                      <a:r>
                        <a:rPr lang="en-GB" sz="1800" b="0" kern="1200" dirty="0">
                          <a:solidFill>
                            <a:schemeClr val="tx1"/>
                          </a:solidFill>
                          <a:effectLst/>
                          <a:latin typeface="+mn-lt"/>
                          <a:ea typeface="+mn-ea"/>
                          <a:cs typeface="+mn-cs"/>
                        </a:rPr>
                        <a:t> + clobazam</a:t>
                      </a:r>
                      <a:endParaRPr lang="en-GB" sz="1800" b="0" i="0" dirty="0">
                        <a:solidFill>
                          <a:schemeClr val="tx1"/>
                        </a:solidFill>
                        <a:latin typeface="+mn-lt"/>
                      </a:endParaRP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18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18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algn="r">
                        <a:lnSpc>
                          <a:spcPct val="115000"/>
                        </a:lnSpc>
                        <a:spcBef>
                          <a:spcPts val="200"/>
                        </a:spcBef>
                        <a:spcAft>
                          <a:spcPts val="200"/>
                        </a:spcAft>
                      </a:pPr>
                      <a:r>
                        <a:rPr lang="en-GB" sz="1800" dirty="0">
                          <a:effectLst/>
                          <a:latin typeface="+mn-lt"/>
                          <a:ea typeface="Calibri" panose="020F0502020204030204" pitchFamily="34" charset="0"/>
                          <a:cs typeface="Times New Roman" panose="02020603050405020304" pitchFamily="18" charset="0"/>
                        </a:rPr>
                        <a:t>77,437</a:t>
                      </a:r>
                    </a:p>
                  </a:txBody>
                  <a:tcPr marL="68580" marR="68580" marT="0" marB="0"/>
                </a:tc>
                <a:extLst>
                  <a:ext uri="{0D108BD9-81ED-4DB2-BD59-A6C34878D82A}">
                    <a16:rowId xmlns:a16="http://schemas.microsoft.com/office/drawing/2014/main" val="58595107"/>
                  </a:ext>
                </a:extLst>
              </a:tr>
              <a:tr h="358009">
                <a:tc gridSpan="4">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b="1" i="0" dirty="0">
                          <a:solidFill>
                            <a:schemeClr val="tx1"/>
                          </a:solidFill>
                          <a:latin typeface="+mn-lt"/>
                        </a:rPr>
                        <a:t>Taking both clobazam and stiripentol (study 1504)</a:t>
                      </a:r>
                    </a:p>
                  </a:txBody>
                  <a:tcPr/>
                </a:tc>
                <a:tc hMerge="1">
                  <a:txBody>
                    <a:bodyPr/>
                    <a:lstStyle/>
                    <a:p>
                      <a:pPr algn="ctr">
                        <a:lnSpc>
                          <a:spcPct val="115000"/>
                        </a:lnSpc>
                        <a:spcBef>
                          <a:spcPts val="200"/>
                        </a:spcBef>
                        <a:spcAft>
                          <a:spcPts val="200"/>
                        </a:spcAft>
                      </a:pPr>
                      <a:endParaRPr lang="en-GB" sz="1600" dirty="0">
                        <a:effectLst/>
                        <a:latin typeface="+mn-lt"/>
                        <a:ea typeface="Calibri" panose="020F0502020204030204" pitchFamily="34" charset="0"/>
                        <a:cs typeface="Times New Roman" panose="02020603050405020304" pitchFamily="18" charset="0"/>
                      </a:endParaRPr>
                    </a:p>
                  </a:txBody>
                  <a:tcPr marL="68580" marR="68580" marT="0" marB="0"/>
                </a:tc>
                <a:tc hMerge="1">
                  <a:txBody>
                    <a:bodyPr/>
                    <a:lstStyle/>
                    <a:p>
                      <a:pPr algn="ctr">
                        <a:lnSpc>
                          <a:spcPct val="115000"/>
                        </a:lnSpc>
                        <a:spcBef>
                          <a:spcPts val="200"/>
                        </a:spcBef>
                        <a:spcAft>
                          <a:spcPts val="200"/>
                        </a:spcAft>
                      </a:pPr>
                      <a:endParaRPr lang="en-GB" sz="1600" dirty="0">
                        <a:effectLst/>
                        <a:latin typeface="+mn-lt"/>
                        <a:ea typeface="Calibri" panose="020F0502020204030204" pitchFamily="34" charset="0"/>
                        <a:cs typeface="Times New Roman" panose="02020603050405020304" pitchFamily="18" charset="0"/>
                      </a:endParaRPr>
                    </a:p>
                  </a:txBody>
                  <a:tcPr marL="68580" marR="68580" marT="0" marB="0"/>
                </a:tc>
                <a:tc hMerge="1">
                  <a:txBody>
                    <a:bodyPr/>
                    <a:lstStyle/>
                    <a:p>
                      <a:pPr algn="ctr">
                        <a:lnSpc>
                          <a:spcPct val="115000"/>
                        </a:lnSpc>
                        <a:spcBef>
                          <a:spcPts val="200"/>
                        </a:spcBef>
                        <a:spcAft>
                          <a:spcPts val="200"/>
                        </a:spcAft>
                      </a:pPr>
                      <a:endParaRPr lang="en-GB" sz="16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00744464"/>
                  </a:ext>
                </a:extLst>
              </a:tr>
              <a:tr h="626516">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b="0" kern="1200" dirty="0">
                          <a:solidFill>
                            <a:schemeClr val="tx1"/>
                          </a:solidFill>
                          <a:effectLst/>
                          <a:latin typeface="+mn-lt"/>
                          <a:ea typeface="+mn-ea"/>
                          <a:cs typeface="+mn-cs"/>
                        </a:rPr>
                        <a:t>Fenfluramine + clobazam + </a:t>
                      </a:r>
                      <a:r>
                        <a:rPr lang="en-GB" sz="1800" b="1" kern="1200" dirty="0">
                          <a:solidFill>
                            <a:schemeClr val="tx1"/>
                          </a:solidFill>
                          <a:effectLst/>
                          <a:latin typeface="+mn-lt"/>
                          <a:ea typeface="+mn-ea"/>
                          <a:cs typeface="+mn-cs"/>
                        </a:rPr>
                        <a:t>stiripentol</a:t>
                      </a:r>
                      <a:r>
                        <a:rPr lang="en-GB" sz="1800" b="0" kern="1200" dirty="0">
                          <a:solidFill>
                            <a:schemeClr val="tx1"/>
                          </a:solidFill>
                          <a:effectLst/>
                          <a:latin typeface="+mn-lt"/>
                          <a:ea typeface="+mn-ea"/>
                          <a:cs typeface="+mn-cs"/>
                        </a:rPr>
                        <a:t> vs. cannabidiol + clobazam + </a:t>
                      </a:r>
                      <a:r>
                        <a:rPr lang="en-GB" sz="1800" b="1" kern="1200" dirty="0">
                          <a:solidFill>
                            <a:schemeClr val="tx1"/>
                          </a:solidFill>
                          <a:effectLst/>
                          <a:latin typeface="+mn-lt"/>
                          <a:ea typeface="+mn-ea"/>
                          <a:cs typeface="+mn-cs"/>
                        </a:rPr>
                        <a:t>stiripentol</a:t>
                      </a:r>
                      <a:endParaRPr lang="en-GB" sz="1800" b="1" i="0" dirty="0">
                        <a:solidFill>
                          <a:schemeClr val="tx1"/>
                        </a:solidFill>
                        <a:latin typeface="+mn-lt"/>
                      </a:endParaRP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18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18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algn="r">
                        <a:lnSpc>
                          <a:spcPct val="115000"/>
                        </a:lnSpc>
                        <a:spcBef>
                          <a:spcPts val="200"/>
                        </a:spcBef>
                        <a:spcAft>
                          <a:spcPts val="200"/>
                        </a:spcAft>
                      </a:pPr>
                      <a:r>
                        <a:rPr lang="en-GB" sz="1800" dirty="0">
                          <a:effectLst/>
                          <a:latin typeface="+mn-lt"/>
                          <a:ea typeface="Calibri" panose="020F0502020204030204" pitchFamily="34" charset="0"/>
                          <a:cs typeface="Times New Roman" panose="02020603050405020304" pitchFamily="18" charset="0"/>
                        </a:rPr>
                        <a:t>121,216</a:t>
                      </a:r>
                    </a:p>
                  </a:txBody>
                  <a:tcPr marL="68580" marR="68580" marT="0" marB="0"/>
                </a:tc>
                <a:extLst>
                  <a:ext uri="{0D108BD9-81ED-4DB2-BD59-A6C34878D82A}">
                    <a16:rowId xmlns:a16="http://schemas.microsoft.com/office/drawing/2014/main" val="1945793274"/>
                  </a:ext>
                </a:extLst>
              </a:tr>
              <a:tr h="626516">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b="0" kern="1200" dirty="0">
                          <a:solidFill>
                            <a:schemeClr val="tx1"/>
                          </a:solidFill>
                          <a:effectLst/>
                          <a:latin typeface="+mn-lt"/>
                          <a:ea typeface="+mn-ea"/>
                          <a:cs typeface="+mn-cs"/>
                        </a:rPr>
                        <a:t>Fenfluramine + clobazam + </a:t>
                      </a:r>
                      <a:r>
                        <a:rPr lang="en-GB" sz="1800" b="1" kern="1200" dirty="0">
                          <a:solidFill>
                            <a:schemeClr val="tx1"/>
                          </a:solidFill>
                          <a:effectLst/>
                          <a:latin typeface="+mn-lt"/>
                          <a:ea typeface="+mn-ea"/>
                          <a:cs typeface="+mn-cs"/>
                        </a:rPr>
                        <a:t>stiripentol</a:t>
                      </a:r>
                      <a:r>
                        <a:rPr lang="en-GB" sz="1800" b="0" kern="1200" dirty="0">
                          <a:solidFill>
                            <a:schemeClr val="tx1"/>
                          </a:solidFill>
                          <a:effectLst/>
                          <a:latin typeface="+mn-lt"/>
                          <a:ea typeface="+mn-ea"/>
                          <a:cs typeface="+mn-cs"/>
                        </a:rPr>
                        <a:t> vs. </a:t>
                      </a:r>
                      <a:r>
                        <a:rPr lang="en-GB" sz="1800" kern="1200" dirty="0">
                          <a:solidFill>
                            <a:schemeClr val="tx1"/>
                          </a:solidFill>
                          <a:effectLst/>
                          <a:latin typeface="+mn-lt"/>
                          <a:ea typeface="+mn-ea"/>
                          <a:cs typeface="+mn-cs"/>
                        </a:rPr>
                        <a:t>standard care</a:t>
                      </a:r>
                      <a:r>
                        <a:rPr lang="en-GB" sz="1800" b="0" kern="1200" dirty="0">
                          <a:solidFill>
                            <a:schemeClr val="tx1"/>
                          </a:solidFill>
                          <a:effectLst/>
                          <a:latin typeface="+mn-lt"/>
                          <a:ea typeface="+mn-ea"/>
                          <a:cs typeface="+mn-cs"/>
                        </a:rPr>
                        <a:t> + clobazam + </a:t>
                      </a:r>
                      <a:r>
                        <a:rPr lang="en-GB" sz="1800" b="1" kern="1200" dirty="0">
                          <a:solidFill>
                            <a:schemeClr val="tx1"/>
                          </a:solidFill>
                          <a:effectLst/>
                          <a:latin typeface="+mn-lt"/>
                          <a:ea typeface="+mn-ea"/>
                          <a:cs typeface="+mn-cs"/>
                        </a:rPr>
                        <a:t>stiripentol</a:t>
                      </a:r>
                      <a:endParaRPr lang="en-GB" sz="1800" b="1" dirty="0">
                        <a:solidFill>
                          <a:schemeClr val="tx1"/>
                        </a:solidFill>
                        <a:latin typeface="+mn-lt"/>
                      </a:endParaRP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18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18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algn="r">
                        <a:lnSpc>
                          <a:spcPct val="115000"/>
                        </a:lnSpc>
                        <a:spcBef>
                          <a:spcPts val="200"/>
                        </a:spcBef>
                        <a:spcAft>
                          <a:spcPts val="200"/>
                        </a:spcAft>
                      </a:pPr>
                      <a:r>
                        <a:rPr lang="en-GB" sz="1800" dirty="0">
                          <a:effectLst/>
                          <a:latin typeface="+mn-lt"/>
                          <a:ea typeface="Calibri" panose="020F0502020204030204" pitchFamily="34" charset="0"/>
                          <a:cs typeface="Times New Roman" panose="02020603050405020304" pitchFamily="18" charset="0"/>
                        </a:rPr>
                        <a:t>121,651</a:t>
                      </a:r>
                    </a:p>
                  </a:txBody>
                  <a:tcPr marL="68580" marR="68580" marT="0" marB="0"/>
                </a:tc>
                <a:extLst>
                  <a:ext uri="{0D108BD9-81ED-4DB2-BD59-A6C34878D82A}">
                    <a16:rowId xmlns:a16="http://schemas.microsoft.com/office/drawing/2014/main" val="2722881424"/>
                  </a:ext>
                </a:extLst>
              </a:tr>
              <a:tr h="358009">
                <a:tc>
                  <a:txBody>
                    <a:bodyPr/>
                    <a:lstStyle/>
                    <a:p>
                      <a:r>
                        <a:rPr lang="en-GB" sz="1800" b="1" i="0" dirty="0">
                          <a:solidFill>
                            <a:schemeClr val="tx1"/>
                          </a:solidFill>
                        </a:rPr>
                        <a:t>Merged population (both study 1 and study 1504)</a:t>
                      </a:r>
                    </a:p>
                  </a:txBody>
                  <a:tcPr/>
                </a:tc>
                <a:tc>
                  <a:txBody>
                    <a:bodyPr/>
                    <a:lstStyle/>
                    <a:p>
                      <a:pPr algn="ctr">
                        <a:lnSpc>
                          <a:spcPct val="115000"/>
                        </a:lnSpc>
                        <a:spcBef>
                          <a:spcPts val="200"/>
                        </a:spcBef>
                        <a:spcAft>
                          <a:spcPts val="200"/>
                        </a:spcAft>
                      </a:pPr>
                      <a:endParaRPr lang="en-GB"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Bef>
                          <a:spcPts val="200"/>
                        </a:spcBef>
                        <a:spcAft>
                          <a:spcPts val="200"/>
                        </a:spcAft>
                      </a:pPr>
                      <a:endParaRPr lang="en-GB"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Bef>
                          <a:spcPts val="200"/>
                        </a:spcBef>
                        <a:spcAft>
                          <a:spcPts val="200"/>
                        </a:spcAft>
                      </a:pPr>
                      <a:endParaRPr lang="en-GB" sz="18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33406630"/>
                  </a:ext>
                </a:extLst>
              </a:tr>
              <a:tr h="358009">
                <a:tc>
                  <a:txBody>
                    <a:bodyPr/>
                    <a:lstStyle/>
                    <a:p>
                      <a:r>
                        <a:rPr lang="en-GB" sz="1800" b="0" dirty="0">
                          <a:solidFill>
                            <a:schemeClr val="tx1"/>
                          </a:solidFill>
                        </a:rPr>
                        <a:t>Fenfluramine vs. cannabidiol</a:t>
                      </a: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18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18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algn="r">
                        <a:lnSpc>
                          <a:spcPct val="115000"/>
                        </a:lnSpc>
                        <a:spcBef>
                          <a:spcPts val="200"/>
                        </a:spcBef>
                        <a:spcAft>
                          <a:spcPts val="200"/>
                        </a:spcAft>
                      </a:pPr>
                      <a:r>
                        <a:rPr lang="en-GB" sz="1800" kern="1200" dirty="0">
                          <a:solidFill>
                            <a:schemeClr val="dk1"/>
                          </a:solidFill>
                          <a:effectLst/>
                          <a:latin typeface="+mn-lt"/>
                          <a:ea typeface="+mn-ea"/>
                          <a:cs typeface="+mn-cs"/>
                        </a:rPr>
                        <a:t>83,426</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15076414"/>
                  </a:ext>
                </a:extLst>
              </a:tr>
              <a:tr h="358009">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b="0" dirty="0">
                          <a:solidFill>
                            <a:schemeClr val="tx1"/>
                          </a:solidFill>
                        </a:rPr>
                        <a:t>Fenfluramine vs. </a:t>
                      </a:r>
                      <a:r>
                        <a:rPr lang="en-GB" sz="1800" kern="1200" dirty="0">
                          <a:solidFill>
                            <a:schemeClr val="tx1"/>
                          </a:solidFill>
                          <a:effectLst/>
                          <a:latin typeface="+mn-lt"/>
                          <a:ea typeface="+mn-ea"/>
                          <a:cs typeface="+mn-cs"/>
                        </a:rPr>
                        <a:t>standard care</a:t>
                      </a:r>
                      <a:endParaRPr lang="en-GB" sz="1800" b="0" dirty="0">
                        <a:solidFill>
                          <a:schemeClr val="tx1"/>
                        </a:solidFill>
                      </a:endParaRP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18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18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algn="r">
                        <a:lnSpc>
                          <a:spcPct val="115000"/>
                        </a:lnSpc>
                        <a:spcBef>
                          <a:spcPts val="200"/>
                        </a:spcBef>
                        <a:spcAft>
                          <a:spcPts val="200"/>
                        </a:spcAft>
                      </a:pPr>
                      <a:r>
                        <a:rPr lang="en-GB" sz="1800" dirty="0">
                          <a:effectLst/>
                          <a:latin typeface="+mn-lt"/>
                          <a:ea typeface="Calibri" panose="020F0502020204030204" pitchFamily="34" charset="0"/>
                          <a:cs typeface="Times New Roman" panose="02020603050405020304" pitchFamily="18" charset="0"/>
                        </a:rPr>
                        <a:t>90,095</a:t>
                      </a:r>
                    </a:p>
                  </a:txBody>
                  <a:tcPr marL="68580" marR="68580" marT="0" marB="0"/>
                </a:tc>
                <a:extLst>
                  <a:ext uri="{0D108BD9-81ED-4DB2-BD59-A6C34878D82A}">
                    <a16:rowId xmlns:a16="http://schemas.microsoft.com/office/drawing/2014/main" val="2726038663"/>
                  </a:ext>
                </a:extLst>
              </a:tr>
            </a:tbl>
          </a:graphicData>
        </a:graphic>
      </p:graphicFrame>
      <p:sp>
        <p:nvSpPr>
          <p:cNvPr id="9" name="TextBox 8">
            <a:extLst>
              <a:ext uri="{FF2B5EF4-FFF2-40B4-BE49-F238E27FC236}">
                <a16:creationId xmlns:a16="http://schemas.microsoft.com/office/drawing/2014/main" id="{C7307128-BA5C-42D6-9E2E-DFE531FE7F28}"/>
              </a:ext>
            </a:extLst>
          </p:cNvPr>
          <p:cNvSpPr txBox="1"/>
          <p:nvPr/>
        </p:nvSpPr>
        <p:spPr>
          <a:xfrm>
            <a:off x="328698" y="6804724"/>
            <a:ext cx="9669779" cy="584775"/>
          </a:xfrm>
          <a:prstGeom prst="rect">
            <a:avLst/>
          </a:prstGeom>
          <a:solidFill>
            <a:schemeClr val="bg1"/>
          </a:solidFill>
        </p:spPr>
        <p:txBody>
          <a:bodyPr wrap="square">
            <a:spAutoFit/>
          </a:bodyPr>
          <a:lstStyle/>
          <a:p>
            <a:pPr>
              <a:defRPr/>
            </a:pPr>
            <a:r>
              <a:rPr lang="en-GB" sz="1600" kern="1200" dirty="0">
                <a:solidFill>
                  <a:schemeClr val="dk1"/>
                </a:solidFill>
                <a:effectLst/>
                <a:latin typeface="+mn-lt"/>
                <a:ea typeface="+mn-ea"/>
                <a:cs typeface="+mn-cs"/>
              </a:rPr>
              <a:t>* Analysis without clobazam or stiripentol not presented for cannabidiol comparison because cannabidiol not licensed for use without clobazam.</a:t>
            </a:r>
            <a:endParaRPr lang="en-GB" sz="1600" dirty="0">
              <a:latin typeface="+mn-lt"/>
            </a:endParaRPr>
          </a:p>
        </p:txBody>
      </p:sp>
      <p:sp>
        <p:nvSpPr>
          <p:cNvPr id="6" name="Rectangle 5">
            <a:extLst>
              <a:ext uri="{FF2B5EF4-FFF2-40B4-BE49-F238E27FC236}">
                <a16:creationId xmlns:a16="http://schemas.microsoft.com/office/drawing/2014/main" id="{F9FEB07D-15D0-4BCB-BD30-1BA70796DCEB}"/>
              </a:ext>
            </a:extLst>
          </p:cNvPr>
          <p:cNvSpPr/>
          <p:nvPr/>
        </p:nvSpPr>
        <p:spPr>
          <a:xfrm>
            <a:off x="4250459" y="7120364"/>
            <a:ext cx="3461632" cy="307777"/>
          </a:xfrm>
          <a:prstGeom prst="rect">
            <a:avLst/>
          </a:prstGeom>
          <a:ln w="28575">
            <a:solidFill>
              <a:schemeClr val="accent1"/>
            </a:solidFill>
          </a:ln>
        </p:spPr>
        <p:txBody>
          <a:bodyPr wrap="square">
            <a:spAutoFit/>
          </a:bodyPr>
          <a:lstStyle/>
          <a:p>
            <a:pPr marL="0" marR="0" lvl="0" indent="0" defTabSz="1043056" rtl="0" eaLnBrk="1" fontAlgn="auto" latinLnBrk="0" hangingPunct="1">
              <a:lnSpc>
                <a:spcPct val="100000"/>
              </a:lnSpc>
              <a:spcBef>
                <a:spcPts val="0"/>
              </a:spcBef>
              <a:spcAft>
                <a:spcPts val="0"/>
              </a:spcAft>
              <a:buClrTx/>
              <a:buSzTx/>
              <a:buFontTx/>
              <a:buNone/>
              <a:tabLst/>
              <a:defRPr/>
            </a:pPr>
            <a:r>
              <a:rPr kumimoji="0" lang="en-GB" sz="1400" b="1" i="1" u="none" strike="noStrike" kern="1200" cap="none" spc="0" normalizeH="0" baseline="0" noProof="0" dirty="0">
                <a:ln>
                  <a:noFill/>
                </a:ln>
                <a:solidFill>
                  <a:srgbClr val="393938"/>
                </a:solidFill>
                <a:effectLst/>
                <a:uLnTx/>
                <a:uFillTx/>
                <a:latin typeface="Arial" panose="020B0604020202020204"/>
                <a:ea typeface="+mn-ea"/>
                <a:cs typeface="+mn-cs"/>
              </a:rPr>
              <a:t>Source: </a:t>
            </a:r>
            <a:r>
              <a:rPr lang="en-GB" sz="1400" b="1" i="1" dirty="0">
                <a:solidFill>
                  <a:srgbClr val="393938"/>
                </a:solidFill>
                <a:latin typeface="Arial" panose="020B0604020202020204"/>
              </a:rPr>
              <a:t>table 7.11-7.17, ERG report</a:t>
            </a:r>
            <a:endParaRPr kumimoji="0" lang="en-GB" sz="1400" b="1" i="1" u="none" strike="noStrike" kern="1200" cap="none" spc="0" normalizeH="0" baseline="0" noProof="0" dirty="0">
              <a:ln>
                <a:noFill/>
              </a:ln>
              <a:solidFill>
                <a:srgbClr val="393938"/>
              </a:solidFill>
              <a:effectLst/>
              <a:uLnTx/>
              <a:uFillTx/>
              <a:latin typeface="Arial" panose="020B0604020202020204"/>
              <a:ea typeface="+mn-ea"/>
              <a:cs typeface="+mn-cs"/>
            </a:endParaRPr>
          </a:p>
        </p:txBody>
      </p:sp>
      <p:sp>
        <p:nvSpPr>
          <p:cNvPr id="11" name="Content Placeholder 5">
            <a:extLst>
              <a:ext uri="{FF2B5EF4-FFF2-40B4-BE49-F238E27FC236}">
                <a16:creationId xmlns:a16="http://schemas.microsoft.com/office/drawing/2014/main" id="{6EDA0ADA-6D80-4381-A4B0-30368FFC4EC6}"/>
              </a:ext>
            </a:extLst>
          </p:cNvPr>
          <p:cNvSpPr>
            <a:spLocks noGrp="1"/>
          </p:cNvSpPr>
          <p:nvPr>
            <p:ph sz="quarter" idx="10"/>
          </p:nvPr>
        </p:nvSpPr>
        <p:spPr>
          <a:xfrm>
            <a:off x="328699" y="798807"/>
            <a:ext cx="9669780" cy="1038735"/>
          </a:xfrm>
        </p:spPr>
        <p:txBody>
          <a:bodyPr/>
          <a:lstStyle/>
          <a:p>
            <a:r>
              <a:rPr lang="en-GB" sz="2000" dirty="0"/>
              <a:t>3 sub-populations, additional comparison of fenfluramine versus standard care (in which cannabidiol effects &amp; costs removed to mimic fenfluramine placebo arm)</a:t>
            </a:r>
          </a:p>
        </p:txBody>
      </p:sp>
    </p:spTree>
    <p:extLst>
      <p:ext uri="{BB962C8B-B14F-4D97-AF65-F5344CB8AC3E}">
        <p14:creationId xmlns:p14="http://schemas.microsoft.com/office/powerpoint/2010/main" val="3963829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C3138-DE76-4949-BBC1-CCC2B7612FAB}"/>
              </a:ext>
            </a:extLst>
          </p:cNvPr>
          <p:cNvSpPr>
            <a:spLocks noGrp="1"/>
          </p:cNvSpPr>
          <p:nvPr>
            <p:ph type="title"/>
          </p:nvPr>
        </p:nvSpPr>
        <p:spPr>
          <a:xfrm>
            <a:off x="508000" y="293078"/>
            <a:ext cx="9669780" cy="765501"/>
          </a:xfrm>
        </p:spPr>
        <p:txBody>
          <a:bodyPr/>
          <a:lstStyle/>
          <a:p>
            <a:r>
              <a:rPr lang="en-US" dirty="0"/>
              <a:t>Patient and carer perspectives</a:t>
            </a:r>
            <a:endParaRPr lang="en-GB" dirty="0"/>
          </a:p>
        </p:txBody>
      </p:sp>
      <p:sp>
        <p:nvSpPr>
          <p:cNvPr id="3" name="Slide Number Placeholder 2">
            <a:extLst>
              <a:ext uri="{FF2B5EF4-FFF2-40B4-BE49-F238E27FC236}">
                <a16:creationId xmlns:a16="http://schemas.microsoft.com/office/drawing/2014/main" id="{DA383736-5B94-4D80-9B06-A4D8D9E72A4E}"/>
              </a:ext>
            </a:extLst>
          </p:cNvPr>
          <p:cNvSpPr>
            <a:spLocks noGrp="1"/>
          </p:cNvSpPr>
          <p:nvPr>
            <p:ph type="sldNum" sz="quarter" idx="12"/>
          </p:nvPr>
        </p:nvSpPr>
        <p:spPr/>
        <p:txBody>
          <a:bodyPr/>
          <a:lstStyle/>
          <a:p>
            <a:fld id="{DDBE135E-2566-4748-853C-8A3B78F0FB00}" type="slidenum">
              <a:rPr lang="en-GB" smtClean="0"/>
              <a:t>5</a:t>
            </a:fld>
            <a:endParaRPr lang="en-GB" dirty="0"/>
          </a:p>
        </p:txBody>
      </p:sp>
      <p:sp>
        <p:nvSpPr>
          <p:cNvPr id="4" name="Content Placeholder 3">
            <a:extLst>
              <a:ext uri="{FF2B5EF4-FFF2-40B4-BE49-F238E27FC236}">
                <a16:creationId xmlns:a16="http://schemas.microsoft.com/office/drawing/2014/main" id="{2ABAC101-1929-466B-9B4D-948C60567634}"/>
              </a:ext>
            </a:extLst>
          </p:cNvPr>
          <p:cNvSpPr>
            <a:spLocks noGrp="1"/>
          </p:cNvSpPr>
          <p:nvPr>
            <p:ph sz="quarter" idx="10"/>
          </p:nvPr>
        </p:nvSpPr>
        <p:spPr>
          <a:xfrm>
            <a:off x="508000" y="766998"/>
            <a:ext cx="9983537" cy="5952112"/>
          </a:xfrm>
        </p:spPr>
        <p:txBody>
          <a:bodyPr/>
          <a:lstStyle/>
          <a:p>
            <a:pPr marL="4763" indent="0">
              <a:spcBef>
                <a:spcPts val="600"/>
              </a:spcBef>
              <a:buNone/>
            </a:pPr>
            <a:r>
              <a:rPr lang="en-US" sz="2000" b="1" dirty="0"/>
              <a:t>Current treatment in the NHS</a:t>
            </a:r>
          </a:p>
          <a:p>
            <a:pPr>
              <a:spcBef>
                <a:spcPts val="600"/>
              </a:spcBef>
            </a:pPr>
            <a:r>
              <a:rPr lang="en-GB" sz="2000" dirty="0"/>
              <a:t>1st line antiepileptic drugs include sodium valproate and topiramate</a:t>
            </a:r>
          </a:p>
          <a:p>
            <a:pPr>
              <a:spcBef>
                <a:spcPts val="600"/>
              </a:spcBef>
            </a:pPr>
            <a:r>
              <a:rPr lang="en-GB" sz="2000" dirty="0"/>
              <a:t>Often prescribed multiple drugs; a combination of 3 often provides the best seizure control, most commonly sodium valproate, stiripentol and clobazam</a:t>
            </a:r>
          </a:p>
          <a:p>
            <a:pPr marL="4763" indent="0">
              <a:spcBef>
                <a:spcPts val="600"/>
              </a:spcBef>
              <a:buNone/>
            </a:pPr>
            <a:r>
              <a:rPr lang="en-US" sz="2000" b="1" dirty="0"/>
              <a:t>Condition resistant to existing treatment options</a:t>
            </a:r>
          </a:p>
          <a:p>
            <a:pPr>
              <a:spcBef>
                <a:spcPts val="600"/>
              </a:spcBef>
            </a:pPr>
            <a:r>
              <a:rPr lang="en-GB" sz="2000" dirty="0"/>
              <a:t>Dravet syndrome is one of the most resistant epilepsies to available treatments</a:t>
            </a:r>
          </a:p>
          <a:p>
            <a:pPr>
              <a:spcBef>
                <a:spcPts val="600"/>
              </a:spcBef>
            </a:pPr>
            <a:r>
              <a:rPr lang="en-GB" sz="2000" i="1" dirty="0">
                <a:ea typeface="Arial Unicode MS"/>
                <a:cs typeface="Times New Roman" panose="02020603050405020304" pitchFamily="18" charset="0"/>
              </a:rPr>
              <a:t>‘Around 90% of individuals are resistant to standard of care anti-epileptic drugs (see </a:t>
            </a:r>
            <a:r>
              <a:rPr lang="en-GB" sz="2000" i="1" dirty="0" err="1">
                <a:ea typeface="Arial Unicode MS"/>
                <a:cs typeface="Times New Roman" panose="02020603050405020304" pitchFamily="18" charset="0"/>
              </a:rPr>
              <a:t>Lagae</a:t>
            </a:r>
            <a:r>
              <a:rPr lang="en-GB" sz="2000" i="1" dirty="0">
                <a:ea typeface="Arial Unicode MS"/>
                <a:cs typeface="Times New Roman" panose="02020603050405020304" pitchFamily="18" charset="0"/>
              </a:rPr>
              <a:t> et al, 2018 and Cross et al, 2019).’ </a:t>
            </a:r>
            <a:r>
              <a:rPr lang="en-US" sz="2000" dirty="0">
                <a:effectLst/>
                <a:latin typeface="Arial" panose="020B0604020202020204" pitchFamily="34" charset="0"/>
                <a:ea typeface="Arial Unicode MS"/>
                <a:cs typeface="Times New Roman" panose="02020603050405020304" pitchFamily="18" charset="0"/>
              </a:rPr>
              <a:t>(</a:t>
            </a:r>
            <a:r>
              <a:rPr lang="en-GB" sz="2000" dirty="0">
                <a:ea typeface="Arial Unicode MS"/>
                <a:cs typeface="Times New Roman" panose="02020603050405020304" pitchFamily="18" charset="0"/>
              </a:rPr>
              <a:t>Dravet syndrome UK</a:t>
            </a:r>
            <a:r>
              <a:rPr lang="en-US" sz="2000" dirty="0">
                <a:ea typeface="Arial Unicode MS"/>
                <a:cs typeface="Times New Roman" panose="02020603050405020304" pitchFamily="18" charset="0"/>
              </a:rPr>
              <a:t> </a:t>
            </a:r>
            <a:r>
              <a:rPr lang="en-US" sz="2000" dirty="0">
                <a:effectLst/>
                <a:latin typeface="Arial" panose="020B0604020202020204" pitchFamily="34" charset="0"/>
                <a:ea typeface="Arial Unicode MS"/>
                <a:cs typeface="Times New Roman" panose="02020603050405020304" pitchFamily="18" charset="0"/>
              </a:rPr>
              <a:t>submission)</a:t>
            </a:r>
          </a:p>
          <a:p>
            <a:pPr>
              <a:spcBef>
                <a:spcPts val="600"/>
              </a:spcBef>
            </a:pPr>
            <a:r>
              <a:rPr lang="en-US" sz="2000" i="1" dirty="0">
                <a:ln>
                  <a:noFill/>
                </a:ln>
                <a:effectLst/>
                <a:uFill>
                  <a:solidFill>
                    <a:srgbClr val="000000"/>
                  </a:solidFill>
                </a:uFill>
                <a:latin typeface="Arial" panose="020B0604020202020204" pitchFamily="34" charset="0"/>
                <a:ea typeface="Times New Roman" panose="02020603050405020304" pitchFamily="18" charset="0"/>
                <a:cs typeface="Times New Roman" panose="02020603050405020304" pitchFamily="18" charset="0"/>
              </a:rPr>
              <a:t>‘Recent approval of </a:t>
            </a:r>
            <a:r>
              <a:rPr lang="en-US" sz="2000" i="1" dirty="0" err="1">
                <a:ln>
                  <a:noFill/>
                </a:ln>
                <a:effectLst/>
                <a:uFill>
                  <a:solidFill>
                    <a:srgbClr val="000000"/>
                  </a:solidFill>
                </a:uFill>
                <a:latin typeface="Arial" panose="020B0604020202020204" pitchFamily="34" charset="0"/>
                <a:ea typeface="Times New Roman" panose="02020603050405020304" pitchFamily="18" charset="0"/>
                <a:cs typeface="Times New Roman" panose="02020603050405020304" pitchFamily="18" charset="0"/>
              </a:rPr>
              <a:t>Epidyolex</a:t>
            </a:r>
            <a:r>
              <a:rPr lang="en-US" sz="2000" i="1" dirty="0">
                <a:ln>
                  <a:noFill/>
                </a:ln>
                <a:effectLst/>
                <a:uFill>
                  <a:solidFill>
                    <a:srgbClr val="000000"/>
                  </a:solidFill>
                </a:uFill>
                <a:latin typeface="Arial" panose="020B0604020202020204" pitchFamily="34" charset="0"/>
                <a:ea typeface="Times New Roman" panose="02020603050405020304" pitchFamily="18" charset="0"/>
                <a:cs typeface="Times New Roman" panose="02020603050405020304" pitchFamily="18" charset="0"/>
              </a:rPr>
              <a:t> (cannabidiol) has been important in providing another treatment option for </a:t>
            </a:r>
            <a:r>
              <a:rPr lang="en-US" sz="2000" i="1" dirty="0" err="1">
                <a:ln>
                  <a:noFill/>
                </a:ln>
                <a:effectLst/>
                <a:uFill>
                  <a:solidFill>
                    <a:srgbClr val="000000"/>
                  </a:solidFill>
                </a:uFill>
                <a:latin typeface="Arial" panose="020B0604020202020204" pitchFamily="34" charset="0"/>
                <a:ea typeface="Times New Roman" panose="02020603050405020304" pitchFamily="18" charset="0"/>
                <a:cs typeface="Times New Roman" panose="02020603050405020304" pitchFamily="18" charset="0"/>
              </a:rPr>
              <a:t>Dravet</a:t>
            </a:r>
            <a:r>
              <a:rPr lang="en-US" sz="2000" i="1" dirty="0">
                <a:ln>
                  <a:noFill/>
                </a:ln>
                <a:effectLst/>
                <a:uFill>
                  <a:solidFill>
                    <a:srgbClr val="000000"/>
                  </a:solidFill>
                </a:uFill>
                <a:latin typeface="Arial" panose="020B0604020202020204" pitchFamily="34" charset="0"/>
                <a:ea typeface="Times New Roman" panose="02020603050405020304" pitchFamily="18" charset="0"/>
                <a:cs typeface="Times New Roman" panose="02020603050405020304" pitchFamily="18" charset="0"/>
              </a:rPr>
              <a:t> Syndrome. However, whilst cannabidiol has undoubtedly improved seizure control for some .. it does not work for all. Many have tried the ketogenic diet and vagal nerve stimulation with limited success, again dependent on the child.’ </a:t>
            </a:r>
            <a:r>
              <a:rPr lang="en-US" sz="2000" dirty="0">
                <a:ln>
                  <a:noFill/>
                </a:ln>
                <a:effectLst/>
                <a:uFill>
                  <a:solidFill>
                    <a:srgbClr val="000000"/>
                  </a:solidFill>
                </a:uFill>
                <a:latin typeface="Arial" panose="020B0604020202020204" pitchFamily="34" charset="0"/>
                <a:ea typeface="Times New Roman" panose="02020603050405020304" pitchFamily="18" charset="0"/>
                <a:cs typeface="Times New Roman" panose="02020603050405020304" pitchFamily="18" charset="0"/>
              </a:rPr>
              <a:t>(Epilepsy Action submission)</a:t>
            </a:r>
          </a:p>
          <a:p>
            <a:pPr marL="4763" indent="0">
              <a:spcBef>
                <a:spcPts val="600"/>
              </a:spcBef>
              <a:buNone/>
            </a:pPr>
            <a:r>
              <a:rPr lang="en-US" sz="2000" b="1" dirty="0"/>
              <a:t>Fenfluramine advantages</a:t>
            </a:r>
          </a:p>
          <a:p>
            <a:pPr>
              <a:spcBef>
                <a:spcPts val="600"/>
              </a:spcBef>
            </a:pPr>
            <a:r>
              <a:rPr lang="en-GB" sz="2000" dirty="0"/>
              <a:t>Reducing frequency and length of convulsive seizures which can also reduce risk of status epilepticus, time in hospital and rescue medication</a:t>
            </a:r>
          </a:p>
          <a:p>
            <a:pPr>
              <a:spcBef>
                <a:spcPts val="600"/>
              </a:spcBef>
            </a:pPr>
            <a:r>
              <a:rPr lang="en-GB" sz="2000" dirty="0"/>
              <a:t>Easier to use than other treatments; can use it with or without clobazam</a:t>
            </a:r>
            <a:endParaRPr lang="en-GB" sz="2000" i="1" dirty="0">
              <a:ln>
                <a:noFill/>
              </a:ln>
              <a:effectLst/>
              <a:uFill>
                <a:solidFill>
                  <a:srgbClr val="000000"/>
                </a:solidFill>
              </a:uFill>
              <a:latin typeface="Times New Roman" panose="02020603050405020304" pitchFamily="18" charset="0"/>
              <a:ea typeface="Times New Roman" panose="02020603050405020304" pitchFamily="18" charset="0"/>
            </a:endParaRPr>
          </a:p>
          <a:p>
            <a:pPr marL="4763" indent="0">
              <a:buNone/>
            </a:pPr>
            <a:endParaRPr lang="en-GB" sz="1800" dirty="0"/>
          </a:p>
        </p:txBody>
      </p:sp>
    </p:spTree>
    <p:extLst>
      <p:ext uri="{BB962C8B-B14F-4D97-AF65-F5344CB8AC3E}">
        <p14:creationId xmlns:p14="http://schemas.microsoft.com/office/powerpoint/2010/main" val="41859580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551" y="256843"/>
            <a:ext cx="10052235" cy="765501"/>
          </a:xfrm>
        </p:spPr>
        <p:txBody>
          <a:bodyPr/>
          <a:lstStyle/>
          <a:p>
            <a:r>
              <a:rPr lang="en-GB" dirty="0"/>
              <a:t>ERG scenario analyses 1 and 2</a:t>
            </a:r>
          </a:p>
        </p:txBody>
      </p:sp>
      <p:sp>
        <p:nvSpPr>
          <p:cNvPr id="3" name="Slide Number Placeholder 2"/>
          <p:cNvSpPr>
            <a:spLocks noGrp="1"/>
          </p:cNvSpPr>
          <p:nvPr>
            <p:ph type="sldNum" sz="quarter" idx="12"/>
          </p:nvPr>
        </p:nvSpPr>
        <p:spPr/>
        <p:txBody>
          <a:bodyPr/>
          <a:lstStyle/>
          <a:p>
            <a:fld id="{DDBE135E-2566-4748-853C-8A3B78F0FB00}" type="slidenum">
              <a:rPr lang="en-GB" smtClean="0"/>
              <a:t>50</a:t>
            </a:fld>
            <a:endParaRPr lang="en-GB" dirty="0"/>
          </a:p>
        </p:txBody>
      </p:sp>
      <p:graphicFrame>
        <p:nvGraphicFramePr>
          <p:cNvPr id="8" name="Content Placeholder 4"/>
          <p:cNvGraphicFramePr>
            <a:graphicFrameLocks/>
          </p:cNvGraphicFramePr>
          <p:nvPr>
            <p:extLst>
              <p:ext uri="{D42A27DB-BD31-4B8C-83A1-F6EECF244321}">
                <p14:modId xmlns:p14="http://schemas.microsoft.com/office/powerpoint/2010/main" val="1181933278"/>
              </p:ext>
            </p:extLst>
          </p:nvPr>
        </p:nvGraphicFramePr>
        <p:xfrm>
          <a:off x="249800" y="787089"/>
          <a:ext cx="10193800" cy="5760720"/>
        </p:xfrm>
        <a:graphic>
          <a:graphicData uri="http://schemas.openxmlformats.org/drawingml/2006/table">
            <a:tbl>
              <a:tblPr firstRow="1" bandRow="1">
                <a:tableStyleId>{F5AB1C69-6EDB-4FF4-983F-18BD219EF322}</a:tableStyleId>
              </a:tblPr>
              <a:tblGrid>
                <a:gridCol w="1897810">
                  <a:extLst>
                    <a:ext uri="{9D8B030D-6E8A-4147-A177-3AD203B41FA5}">
                      <a16:colId xmlns:a16="http://schemas.microsoft.com/office/drawing/2014/main" val="3185306060"/>
                    </a:ext>
                  </a:extLst>
                </a:gridCol>
                <a:gridCol w="3931207">
                  <a:extLst>
                    <a:ext uri="{9D8B030D-6E8A-4147-A177-3AD203B41FA5}">
                      <a16:colId xmlns:a16="http://schemas.microsoft.com/office/drawing/2014/main" val="20000"/>
                    </a:ext>
                  </a:extLst>
                </a:gridCol>
                <a:gridCol w="1582252">
                  <a:extLst>
                    <a:ext uri="{9D8B030D-6E8A-4147-A177-3AD203B41FA5}">
                      <a16:colId xmlns:a16="http://schemas.microsoft.com/office/drawing/2014/main" val="338297458"/>
                    </a:ext>
                  </a:extLst>
                </a:gridCol>
                <a:gridCol w="1568249">
                  <a:extLst>
                    <a:ext uri="{9D8B030D-6E8A-4147-A177-3AD203B41FA5}">
                      <a16:colId xmlns:a16="http://schemas.microsoft.com/office/drawing/2014/main" val="704757138"/>
                    </a:ext>
                  </a:extLst>
                </a:gridCol>
                <a:gridCol w="1214282">
                  <a:extLst>
                    <a:ext uri="{9D8B030D-6E8A-4147-A177-3AD203B41FA5}">
                      <a16:colId xmlns:a16="http://schemas.microsoft.com/office/drawing/2014/main" val="1930431430"/>
                    </a:ext>
                  </a:extLst>
                </a:gridCol>
              </a:tblGrid>
              <a:tr h="499506">
                <a:tc>
                  <a:txBody>
                    <a:bodyPr/>
                    <a:lstStyle/>
                    <a:p>
                      <a:pPr algn="ctr"/>
                      <a:r>
                        <a:rPr lang="en-GB" sz="1800" b="0" dirty="0"/>
                        <a:t>Scenario</a:t>
                      </a:r>
                    </a:p>
                  </a:txBody>
                  <a:tcPr/>
                </a:tc>
                <a:tc>
                  <a:txBody>
                    <a:bodyPr/>
                    <a:lstStyle/>
                    <a:p>
                      <a:pPr algn="ctr"/>
                      <a:r>
                        <a:rPr lang="en-GB" sz="1800" b="0" dirty="0"/>
                        <a:t>Sub-population based on concomitant drug use</a:t>
                      </a:r>
                    </a:p>
                  </a:txBody>
                  <a:tcPr/>
                </a:tc>
                <a:tc>
                  <a:txBody>
                    <a:bodyPr/>
                    <a:lstStyle/>
                    <a:p>
                      <a:r>
                        <a:rPr lang="en-GB" sz="1800" b="0" dirty="0"/>
                        <a:t>Incremental</a:t>
                      </a:r>
                      <a:r>
                        <a:rPr lang="en-GB" sz="1800" b="0" baseline="0" dirty="0"/>
                        <a:t> costs (£)</a:t>
                      </a:r>
                      <a:endParaRPr lang="en-GB" sz="1800" b="0" dirty="0"/>
                    </a:p>
                  </a:txBody>
                  <a:tcPr/>
                </a:tc>
                <a:tc>
                  <a:txBody>
                    <a:bodyPr/>
                    <a:lstStyle/>
                    <a:p>
                      <a:pPr algn="ctr"/>
                      <a:r>
                        <a:rPr lang="en-GB" sz="1800" b="0" dirty="0"/>
                        <a:t>Incremental QALYs</a:t>
                      </a:r>
                    </a:p>
                  </a:txBody>
                  <a:tcPr/>
                </a:tc>
                <a:tc>
                  <a:txBody>
                    <a:bodyPr/>
                    <a:lstStyle/>
                    <a:p>
                      <a:pPr algn="ctr"/>
                      <a:r>
                        <a:rPr lang="en-GB" sz="1800" b="0" dirty="0"/>
                        <a:t>ICER (£/QALY)</a:t>
                      </a:r>
                    </a:p>
                  </a:txBody>
                  <a:tcPr/>
                </a:tc>
                <a:extLst>
                  <a:ext uri="{0D108BD9-81ED-4DB2-BD59-A6C34878D82A}">
                    <a16:rowId xmlns:a16="http://schemas.microsoft.com/office/drawing/2014/main" val="10000"/>
                  </a:ext>
                </a:extLst>
              </a:tr>
              <a:tr h="499506">
                <a:tc rowSpan="5">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GB" sz="1800" b="0" dirty="0">
                          <a:solidFill>
                            <a:schemeClr val="tx1"/>
                          </a:solidFill>
                          <a:latin typeface="+mn-lt"/>
                        </a:rPr>
                        <a:t>1. Use of carer’s disutility as per TA614 applied to 2 worst health states*</a:t>
                      </a:r>
                    </a:p>
                  </a:txBody>
                  <a:tcPr/>
                </a:tc>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kern="1200" dirty="0">
                          <a:solidFill>
                            <a:schemeClr val="tx1"/>
                          </a:solidFill>
                          <a:effectLst/>
                          <a:latin typeface="+mn-lt"/>
                          <a:ea typeface="+mn-ea"/>
                          <a:cs typeface="+mn-cs"/>
                        </a:rPr>
                        <a:t>Fenfluramine + clobazam vs. cannabidiol + clobazam (study 1)</a:t>
                      </a:r>
                      <a:endParaRPr lang="en-GB" sz="1800" dirty="0">
                        <a:solidFill>
                          <a:schemeClr val="tx1"/>
                        </a:solidFill>
                        <a:latin typeface="+mn-lt"/>
                      </a:endParaRP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18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18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algn="r">
                        <a:lnSpc>
                          <a:spcPct val="115000"/>
                        </a:lnSpc>
                        <a:spcBef>
                          <a:spcPts val="200"/>
                        </a:spcBef>
                        <a:spcAft>
                          <a:spcPts val="200"/>
                        </a:spcAft>
                      </a:pPr>
                      <a:r>
                        <a:rPr lang="en-GB" sz="1800" dirty="0">
                          <a:effectLst/>
                          <a:latin typeface="+mn-lt"/>
                          <a:ea typeface="Calibri" panose="020F0502020204030204" pitchFamily="34" charset="0"/>
                          <a:cs typeface="Times New Roman" panose="02020603050405020304" pitchFamily="18" charset="0"/>
                        </a:rPr>
                        <a:t>91,155</a:t>
                      </a:r>
                    </a:p>
                  </a:txBody>
                  <a:tcPr marL="68580" marR="68580" marT="0" marB="0"/>
                </a:tc>
                <a:extLst>
                  <a:ext uri="{0D108BD9-81ED-4DB2-BD59-A6C34878D82A}">
                    <a16:rowId xmlns:a16="http://schemas.microsoft.com/office/drawing/2014/main" val="10001"/>
                  </a:ext>
                </a:extLst>
              </a:tr>
              <a:tr h="713580">
                <a:tc vMerge="1">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endParaRPr lang="en-GB" sz="2000" dirty="0">
                        <a:latin typeface="+mn-lt"/>
                      </a:endParaRPr>
                    </a:p>
                  </a:txBody>
                  <a:tcPr/>
                </a:tc>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kern="1200" dirty="0">
                          <a:solidFill>
                            <a:schemeClr val="tx1"/>
                          </a:solidFill>
                          <a:effectLst/>
                          <a:latin typeface="+mn-lt"/>
                          <a:ea typeface="+mn-ea"/>
                          <a:cs typeface="+mn-cs"/>
                        </a:rPr>
                        <a:t>Fenfluramine + clobazam + </a:t>
                      </a:r>
                      <a:r>
                        <a:rPr lang="en-GB" sz="1800" b="1" kern="1200" dirty="0">
                          <a:solidFill>
                            <a:schemeClr val="bg2"/>
                          </a:solidFill>
                          <a:effectLst/>
                          <a:latin typeface="+mn-lt"/>
                          <a:ea typeface="+mn-ea"/>
                          <a:cs typeface="+mn-cs"/>
                        </a:rPr>
                        <a:t>stiripentol</a:t>
                      </a:r>
                      <a:r>
                        <a:rPr lang="en-GB" sz="1800" kern="1200" dirty="0">
                          <a:solidFill>
                            <a:schemeClr val="tx1"/>
                          </a:solidFill>
                          <a:effectLst/>
                          <a:latin typeface="+mn-lt"/>
                          <a:ea typeface="+mn-ea"/>
                          <a:cs typeface="+mn-cs"/>
                        </a:rPr>
                        <a:t> vs. cannabidiol + clobazam + </a:t>
                      </a:r>
                      <a:r>
                        <a:rPr lang="en-GB" sz="1800" b="1" kern="1200" dirty="0">
                          <a:solidFill>
                            <a:schemeClr val="bg2"/>
                          </a:solidFill>
                          <a:effectLst/>
                          <a:latin typeface="+mn-lt"/>
                          <a:ea typeface="+mn-ea"/>
                          <a:cs typeface="+mn-cs"/>
                        </a:rPr>
                        <a:t>stiripentol </a:t>
                      </a:r>
                      <a:r>
                        <a:rPr lang="en-GB" sz="1800" kern="1200" dirty="0">
                          <a:solidFill>
                            <a:schemeClr val="dk1"/>
                          </a:solidFill>
                          <a:effectLst/>
                          <a:latin typeface="+mn-lt"/>
                          <a:ea typeface="+mn-ea"/>
                          <a:cs typeface="+mn-cs"/>
                        </a:rPr>
                        <a:t>(study 1504) </a:t>
                      </a:r>
                      <a:endParaRPr lang="en-GB" sz="1800" b="1" dirty="0">
                        <a:solidFill>
                          <a:schemeClr val="tx1"/>
                        </a:solidFill>
                        <a:latin typeface="+mn-lt"/>
                      </a:endParaRP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18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18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algn="r">
                        <a:lnSpc>
                          <a:spcPct val="115000"/>
                        </a:lnSpc>
                        <a:spcBef>
                          <a:spcPts val="200"/>
                        </a:spcBef>
                        <a:spcAft>
                          <a:spcPts val="200"/>
                        </a:spcAft>
                      </a:pPr>
                      <a:r>
                        <a:rPr lang="en-GB" sz="1800" dirty="0">
                          <a:effectLst/>
                          <a:latin typeface="+mn-lt"/>
                          <a:ea typeface="Calibri" panose="020F0502020204030204" pitchFamily="34" charset="0"/>
                          <a:cs typeface="Times New Roman" panose="02020603050405020304" pitchFamily="18" charset="0"/>
                        </a:rPr>
                        <a:t>3,910</a:t>
                      </a:r>
                    </a:p>
                  </a:txBody>
                  <a:tcPr marL="68580" marR="68580" marT="0" marB="0"/>
                </a:tc>
                <a:extLst>
                  <a:ext uri="{0D108BD9-81ED-4DB2-BD59-A6C34878D82A}">
                    <a16:rowId xmlns:a16="http://schemas.microsoft.com/office/drawing/2014/main" val="1690113961"/>
                  </a:ext>
                </a:extLst>
              </a:tr>
              <a:tr h="214074">
                <a:tc vMerge="1">
                  <a:txBody>
                    <a:bodyPr/>
                    <a:lstStyle/>
                    <a:p>
                      <a:endParaRPr lang="en-GB"/>
                    </a:p>
                  </a:txBody>
                  <a:tcPr/>
                </a:tc>
                <a:tc gridSpan="4">
                  <a:txBody>
                    <a:bodyPr/>
                    <a:lstStyle/>
                    <a:p>
                      <a:r>
                        <a:rPr lang="en-GB" sz="1800" b="0" i="1" dirty="0">
                          <a:solidFill>
                            <a:schemeClr val="tx1"/>
                          </a:solidFill>
                        </a:rPr>
                        <a:t>Merged population (Study 1 without stiripentol and Study 1504 with stiripentol)</a:t>
                      </a:r>
                      <a:endParaRPr lang="en-GB" sz="1800" b="0" i="1" dirty="0">
                        <a:solidFill>
                          <a:srgbClr val="FF0000"/>
                        </a:solidFill>
                      </a:endParaRPr>
                    </a:p>
                  </a:txBody>
                  <a:tcPr marL="68580" marR="68580" marT="0" marB="0"/>
                </a:tc>
                <a:tc hMerge="1">
                  <a:txBody>
                    <a:bodyPr/>
                    <a:lstStyle/>
                    <a:p>
                      <a:pPr algn="ctr">
                        <a:lnSpc>
                          <a:spcPct val="115000"/>
                        </a:lnSpc>
                        <a:spcBef>
                          <a:spcPts val="200"/>
                        </a:spcBef>
                        <a:spcAft>
                          <a:spcPts val="200"/>
                        </a:spcAft>
                      </a:pPr>
                      <a:endParaRPr lang="en-GB" sz="1600" dirty="0">
                        <a:effectLst/>
                        <a:latin typeface="+mn-lt"/>
                        <a:ea typeface="Calibri" panose="020F0502020204030204" pitchFamily="34" charset="0"/>
                        <a:cs typeface="Times New Roman" panose="02020603050405020304" pitchFamily="18" charset="0"/>
                      </a:endParaRPr>
                    </a:p>
                  </a:txBody>
                  <a:tcPr marL="68580" marR="68580" marT="0" marB="0"/>
                </a:tc>
                <a:tc hMerge="1">
                  <a:txBody>
                    <a:bodyPr/>
                    <a:lstStyle/>
                    <a:p>
                      <a:pPr algn="ctr">
                        <a:lnSpc>
                          <a:spcPct val="115000"/>
                        </a:lnSpc>
                        <a:spcBef>
                          <a:spcPts val="200"/>
                        </a:spcBef>
                        <a:spcAft>
                          <a:spcPts val="200"/>
                        </a:spcAft>
                      </a:pPr>
                      <a:endParaRPr lang="en-GB" sz="1600" dirty="0">
                        <a:effectLst/>
                        <a:latin typeface="+mn-lt"/>
                        <a:ea typeface="Calibri" panose="020F0502020204030204" pitchFamily="34" charset="0"/>
                        <a:cs typeface="Times New Roman" panose="02020603050405020304" pitchFamily="18" charset="0"/>
                      </a:endParaRPr>
                    </a:p>
                  </a:txBody>
                  <a:tcPr marL="68580" marR="68580" marT="0" marB="0"/>
                </a:tc>
                <a:tc hMerge="1">
                  <a:txBody>
                    <a:bodyPr/>
                    <a:lstStyle/>
                    <a:p>
                      <a:pPr algn="ctr">
                        <a:lnSpc>
                          <a:spcPct val="115000"/>
                        </a:lnSpc>
                        <a:spcBef>
                          <a:spcPts val="200"/>
                        </a:spcBef>
                        <a:spcAft>
                          <a:spcPts val="200"/>
                        </a:spcAft>
                      </a:pPr>
                      <a:endParaRPr lang="en-GB" sz="16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07472877"/>
                  </a:ext>
                </a:extLst>
              </a:tr>
              <a:tr h="285432">
                <a:tc vMerge="1">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endParaRPr lang="en-GB" sz="2000" kern="1200" dirty="0">
                        <a:solidFill>
                          <a:schemeClr val="dk1"/>
                        </a:solidFill>
                        <a:latin typeface="+mn-lt"/>
                        <a:ea typeface="+mn-ea"/>
                        <a:cs typeface="+mn-cs"/>
                      </a:endParaRPr>
                    </a:p>
                  </a:txBody>
                  <a:tcPr marL="68580" marR="68580" marT="0" marB="0"/>
                </a:tc>
                <a:tc>
                  <a:txBody>
                    <a:bodyPr/>
                    <a:lstStyle/>
                    <a:p>
                      <a:r>
                        <a:rPr lang="en-GB" sz="1800" kern="1200" dirty="0">
                          <a:solidFill>
                            <a:schemeClr val="tx1"/>
                          </a:solidFill>
                          <a:effectLst/>
                          <a:latin typeface="+mn-lt"/>
                          <a:ea typeface="+mn-ea"/>
                          <a:cs typeface="+mn-cs"/>
                        </a:rPr>
                        <a:t>Fenfluramine vs. cannabidiol</a:t>
                      </a:r>
                      <a:endParaRPr lang="en-GB" sz="1800" b="0" dirty="0">
                        <a:solidFill>
                          <a:schemeClr val="tx1"/>
                        </a:solidFill>
                      </a:endParaRPr>
                    </a:p>
                  </a:txBody>
                  <a:tcPr marL="68580" marR="68580" marT="0" marB="0"/>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18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18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algn="r">
                        <a:lnSpc>
                          <a:spcPct val="115000"/>
                        </a:lnSpc>
                        <a:spcBef>
                          <a:spcPts val="200"/>
                        </a:spcBef>
                        <a:spcAft>
                          <a:spcPts val="200"/>
                        </a:spcAft>
                      </a:pPr>
                      <a:r>
                        <a:rPr lang="en-GB" sz="1800" dirty="0">
                          <a:effectLst/>
                          <a:latin typeface="+mn-lt"/>
                          <a:ea typeface="Calibri" panose="020F0502020204030204" pitchFamily="34" charset="0"/>
                          <a:cs typeface="Times New Roman" panose="02020603050405020304" pitchFamily="18" charset="0"/>
                        </a:rPr>
                        <a:t>61,837</a:t>
                      </a:r>
                    </a:p>
                  </a:txBody>
                  <a:tcPr marL="68580" marR="68580" marT="0" marB="0"/>
                </a:tc>
                <a:extLst>
                  <a:ext uri="{0D108BD9-81ED-4DB2-BD59-A6C34878D82A}">
                    <a16:rowId xmlns:a16="http://schemas.microsoft.com/office/drawing/2014/main" val="10004"/>
                  </a:ext>
                </a:extLst>
              </a:tr>
              <a:tr h="285432">
                <a:tc vMerge="1">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endParaRPr lang="en-GB" sz="1400" b="0" dirty="0">
                        <a:solidFill>
                          <a:schemeClr val="tx1"/>
                        </a:solidFill>
                        <a:latin typeface="+mn-lt"/>
                      </a:endParaRPr>
                    </a:p>
                  </a:txBody>
                  <a:tcPr/>
                </a:tc>
                <a:tc>
                  <a:txBody>
                    <a:bodyPr/>
                    <a:lstStyle/>
                    <a:p>
                      <a:r>
                        <a:rPr lang="en-GB" sz="1800" kern="1200" dirty="0">
                          <a:solidFill>
                            <a:schemeClr val="tx1"/>
                          </a:solidFill>
                          <a:effectLst/>
                          <a:latin typeface="+mn-lt"/>
                          <a:ea typeface="+mn-ea"/>
                          <a:cs typeface="+mn-cs"/>
                        </a:rPr>
                        <a:t>Fenfluramine vs. standard care</a:t>
                      </a:r>
                      <a:endParaRPr lang="en-GB" sz="1800" b="0" dirty="0">
                        <a:solidFill>
                          <a:schemeClr val="tx1"/>
                        </a:solidFill>
                      </a:endParaRPr>
                    </a:p>
                  </a:txBody>
                  <a:tcPr marL="68580" marR="68580" marT="0" marB="0"/>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18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18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algn="r">
                        <a:lnSpc>
                          <a:spcPct val="115000"/>
                        </a:lnSpc>
                        <a:spcBef>
                          <a:spcPts val="200"/>
                        </a:spcBef>
                        <a:spcAft>
                          <a:spcPts val="200"/>
                        </a:spcAft>
                      </a:pPr>
                      <a:r>
                        <a:rPr lang="en-GB" sz="1800" dirty="0">
                          <a:effectLst/>
                          <a:latin typeface="+mn-lt"/>
                          <a:ea typeface="Calibri" panose="020F0502020204030204" pitchFamily="34" charset="0"/>
                          <a:cs typeface="Times New Roman" panose="02020603050405020304" pitchFamily="18" charset="0"/>
                        </a:rPr>
                        <a:t>88,183</a:t>
                      </a:r>
                    </a:p>
                  </a:txBody>
                  <a:tcPr marL="68580" marR="68580" marT="0" marB="0"/>
                </a:tc>
                <a:extLst>
                  <a:ext uri="{0D108BD9-81ED-4DB2-BD59-A6C34878D82A}">
                    <a16:rowId xmlns:a16="http://schemas.microsoft.com/office/drawing/2014/main" val="3595046041"/>
                  </a:ext>
                </a:extLst>
              </a:tr>
              <a:tr h="499506">
                <a:tc rowSpan="5">
                  <a:txBody>
                    <a:bodyPr/>
                    <a:lstStyle/>
                    <a:p>
                      <a:pPr marL="0" marR="0" lvl="0" indent="0" algn="ctr" defTabSz="1043056" rtl="0" eaLnBrk="1" fontAlgn="auto" latinLnBrk="0" hangingPunct="1">
                        <a:lnSpc>
                          <a:spcPct val="107000"/>
                        </a:lnSpc>
                        <a:spcBef>
                          <a:spcPts val="0"/>
                        </a:spcBef>
                        <a:spcAft>
                          <a:spcPts val="800"/>
                        </a:spcAft>
                        <a:buClrTx/>
                        <a:buSzTx/>
                        <a:buFontTx/>
                        <a:buNone/>
                        <a:tabLst/>
                        <a:defRPr/>
                      </a:pPr>
                      <a:r>
                        <a:rPr lang="en-GB" sz="1800" kern="1200" dirty="0">
                          <a:solidFill>
                            <a:schemeClr val="dk1"/>
                          </a:solidFill>
                          <a:latin typeface="+mn-lt"/>
                          <a:ea typeface="+mn-ea"/>
                          <a:cs typeface="+mn-cs"/>
                        </a:rPr>
                        <a:t>2. Patients who discontinue revert to placebo seizure frequency from trial  maintenance period**</a:t>
                      </a:r>
                    </a:p>
                  </a:txBody>
                  <a:tcPr marL="68580" marR="68580" marT="0" marB="0" anchor="ctr"/>
                </a:tc>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kern="1200" dirty="0">
                          <a:solidFill>
                            <a:schemeClr val="tx1"/>
                          </a:solidFill>
                          <a:effectLst/>
                          <a:latin typeface="+mn-lt"/>
                          <a:ea typeface="+mn-ea"/>
                          <a:cs typeface="+mn-cs"/>
                        </a:rPr>
                        <a:t>Fenfluramine + clobazam vs. cannabidiol + clobazam (study 1)</a:t>
                      </a:r>
                      <a:endParaRPr lang="en-GB" sz="1800" dirty="0">
                        <a:solidFill>
                          <a:schemeClr val="tx1"/>
                        </a:solidFill>
                        <a:latin typeface="+mn-lt"/>
                      </a:endParaRP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18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18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algn="r">
                        <a:lnSpc>
                          <a:spcPct val="115000"/>
                        </a:lnSpc>
                        <a:spcBef>
                          <a:spcPts val="200"/>
                        </a:spcBef>
                        <a:spcAft>
                          <a:spcPts val="200"/>
                        </a:spcAft>
                      </a:pPr>
                      <a:r>
                        <a:rPr lang="en-GB" sz="1800" dirty="0">
                          <a:effectLst/>
                          <a:latin typeface="+mn-lt"/>
                          <a:ea typeface="Calibri" panose="020F0502020204030204" pitchFamily="34" charset="0"/>
                          <a:cs typeface="Times New Roman" panose="02020603050405020304" pitchFamily="18" charset="0"/>
                        </a:rPr>
                        <a:t>206,749</a:t>
                      </a:r>
                    </a:p>
                  </a:txBody>
                  <a:tcPr marL="68580" marR="68580" marT="0" marB="0"/>
                </a:tc>
                <a:extLst>
                  <a:ext uri="{0D108BD9-81ED-4DB2-BD59-A6C34878D82A}">
                    <a16:rowId xmlns:a16="http://schemas.microsoft.com/office/drawing/2014/main" val="10007"/>
                  </a:ext>
                </a:extLst>
              </a:tr>
              <a:tr h="713580">
                <a:tc vMerge="1">
                  <a:txBody>
                    <a:bodyPr/>
                    <a:lstStyle/>
                    <a:p>
                      <a:pPr marL="0" marR="0" lvl="0" indent="0" algn="ctr" defTabSz="1043056" rtl="0" eaLnBrk="1" fontAlgn="auto" latinLnBrk="0" hangingPunct="1">
                        <a:lnSpc>
                          <a:spcPct val="107000"/>
                        </a:lnSpc>
                        <a:spcBef>
                          <a:spcPts val="0"/>
                        </a:spcBef>
                        <a:spcAft>
                          <a:spcPts val="800"/>
                        </a:spcAft>
                        <a:buClrTx/>
                        <a:buSzTx/>
                        <a:buFontTx/>
                        <a:buNone/>
                        <a:tabLst/>
                        <a:defRPr/>
                      </a:pPr>
                      <a:endParaRPr lang="en-GB" sz="2000" kern="1200" dirty="0">
                        <a:solidFill>
                          <a:schemeClr val="dk1"/>
                        </a:solidFill>
                        <a:latin typeface="+mn-lt"/>
                        <a:ea typeface="+mn-ea"/>
                        <a:cs typeface="+mn-cs"/>
                      </a:endParaRPr>
                    </a:p>
                  </a:txBody>
                  <a:tcPr marL="68580" marR="68580" marT="0" marB="0"/>
                </a:tc>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kern="1200" dirty="0">
                          <a:solidFill>
                            <a:schemeClr val="tx1"/>
                          </a:solidFill>
                          <a:effectLst/>
                          <a:latin typeface="+mn-lt"/>
                          <a:ea typeface="+mn-ea"/>
                          <a:cs typeface="+mn-cs"/>
                        </a:rPr>
                        <a:t>Fenfluramine + clobazam + </a:t>
                      </a:r>
                      <a:r>
                        <a:rPr lang="en-GB" sz="1800" b="1" kern="1200" dirty="0">
                          <a:solidFill>
                            <a:schemeClr val="bg2"/>
                          </a:solidFill>
                          <a:effectLst/>
                          <a:latin typeface="+mn-lt"/>
                          <a:ea typeface="+mn-ea"/>
                          <a:cs typeface="+mn-cs"/>
                        </a:rPr>
                        <a:t>stiripentol</a:t>
                      </a:r>
                      <a:r>
                        <a:rPr lang="en-GB" sz="1800" kern="1200" dirty="0">
                          <a:solidFill>
                            <a:schemeClr val="tx1"/>
                          </a:solidFill>
                          <a:effectLst/>
                          <a:latin typeface="+mn-lt"/>
                          <a:ea typeface="+mn-ea"/>
                          <a:cs typeface="+mn-cs"/>
                        </a:rPr>
                        <a:t> vs. cannabidiol + clobazam + </a:t>
                      </a:r>
                      <a:r>
                        <a:rPr lang="en-GB" sz="1800" b="1" kern="1200" dirty="0">
                          <a:solidFill>
                            <a:schemeClr val="bg2"/>
                          </a:solidFill>
                          <a:effectLst/>
                          <a:latin typeface="+mn-lt"/>
                          <a:ea typeface="+mn-ea"/>
                          <a:cs typeface="+mn-cs"/>
                        </a:rPr>
                        <a:t>stiripentol </a:t>
                      </a:r>
                      <a:r>
                        <a:rPr lang="en-GB" sz="1800" kern="1200" dirty="0">
                          <a:solidFill>
                            <a:schemeClr val="dk1"/>
                          </a:solidFill>
                          <a:effectLst/>
                          <a:latin typeface="+mn-lt"/>
                          <a:ea typeface="+mn-ea"/>
                          <a:cs typeface="+mn-cs"/>
                        </a:rPr>
                        <a:t>(study 1504) </a:t>
                      </a:r>
                      <a:endParaRPr lang="en-GB" sz="1800" b="1" dirty="0">
                        <a:solidFill>
                          <a:schemeClr val="tx1"/>
                        </a:solidFill>
                        <a:latin typeface="+mn-lt"/>
                      </a:endParaRP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18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18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algn="r">
                        <a:lnSpc>
                          <a:spcPct val="115000"/>
                        </a:lnSpc>
                        <a:spcBef>
                          <a:spcPts val="200"/>
                        </a:spcBef>
                        <a:spcAft>
                          <a:spcPts val="200"/>
                        </a:spcAft>
                      </a:pPr>
                      <a:r>
                        <a:rPr lang="en-GB" sz="1800" dirty="0">
                          <a:effectLst/>
                          <a:latin typeface="+mn-lt"/>
                          <a:ea typeface="Calibri" panose="020F0502020204030204" pitchFamily="34" charset="0"/>
                          <a:cs typeface="Times New Roman" panose="02020603050405020304" pitchFamily="18" charset="0"/>
                        </a:rPr>
                        <a:t>Dominant</a:t>
                      </a:r>
                    </a:p>
                  </a:txBody>
                  <a:tcPr marL="68580" marR="68580" marT="0" marB="0"/>
                </a:tc>
                <a:extLst>
                  <a:ext uri="{0D108BD9-81ED-4DB2-BD59-A6C34878D82A}">
                    <a16:rowId xmlns:a16="http://schemas.microsoft.com/office/drawing/2014/main" val="3552226919"/>
                  </a:ext>
                </a:extLst>
              </a:tr>
              <a:tr h="219709">
                <a:tc vMerge="1">
                  <a:txBody>
                    <a:bodyPr/>
                    <a:lstStyle/>
                    <a:p>
                      <a:endParaRPr lang="en-GB"/>
                    </a:p>
                  </a:txBody>
                  <a:tcPr/>
                </a:tc>
                <a:tc gridSpan="4">
                  <a:txBody>
                    <a:bodyPr/>
                    <a:lstStyle/>
                    <a:p>
                      <a:r>
                        <a:rPr lang="en-GB" sz="1800" b="0" i="1" dirty="0">
                          <a:solidFill>
                            <a:schemeClr val="tx1"/>
                          </a:solidFill>
                        </a:rPr>
                        <a:t>Merged population (Study 1 without stiripentol and Study 1504 with stiripentol)</a:t>
                      </a:r>
                      <a:endParaRPr lang="en-GB" sz="1800" b="0" i="1" dirty="0">
                        <a:solidFill>
                          <a:srgbClr val="FF0000"/>
                        </a:solidFill>
                      </a:endParaRPr>
                    </a:p>
                  </a:txBody>
                  <a:tcPr marL="68580" marR="68580" marT="0" marB="0"/>
                </a:tc>
                <a:tc hMerge="1">
                  <a:txBody>
                    <a:bodyPr/>
                    <a:lstStyle/>
                    <a:p>
                      <a:pPr algn="ctr">
                        <a:lnSpc>
                          <a:spcPct val="115000"/>
                        </a:lnSpc>
                        <a:spcBef>
                          <a:spcPts val="200"/>
                        </a:spcBef>
                        <a:spcAft>
                          <a:spcPts val="200"/>
                        </a:spcAft>
                      </a:pPr>
                      <a:endParaRPr lang="en-GB" sz="1600" dirty="0">
                        <a:effectLst/>
                        <a:latin typeface="+mn-lt"/>
                        <a:ea typeface="Calibri" panose="020F0502020204030204" pitchFamily="34" charset="0"/>
                        <a:cs typeface="Times New Roman" panose="02020603050405020304" pitchFamily="18" charset="0"/>
                      </a:endParaRPr>
                    </a:p>
                  </a:txBody>
                  <a:tcPr marL="68580" marR="68580" marT="0" marB="0"/>
                </a:tc>
                <a:tc hMerge="1">
                  <a:txBody>
                    <a:bodyPr/>
                    <a:lstStyle/>
                    <a:p>
                      <a:pPr algn="ctr">
                        <a:lnSpc>
                          <a:spcPct val="115000"/>
                        </a:lnSpc>
                        <a:spcBef>
                          <a:spcPts val="200"/>
                        </a:spcBef>
                        <a:spcAft>
                          <a:spcPts val="200"/>
                        </a:spcAft>
                      </a:pPr>
                      <a:endParaRPr lang="en-GB" sz="1600" dirty="0">
                        <a:effectLst/>
                        <a:latin typeface="+mn-lt"/>
                        <a:ea typeface="Calibri" panose="020F0502020204030204" pitchFamily="34" charset="0"/>
                        <a:cs typeface="Times New Roman" panose="02020603050405020304" pitchFamily="18" charset="0"/>
                      </a:endParaRPr>
                    </a:p>
                  </a:txBody>
                  <a:tcPr marL="68580" marR="68580" marT="0" marB="0"/>
                </a:tc>
                <a:tc hMerge="1">
                  <a:txBody>
                    <a:bodyPr/>
                    <a:lstStyle/>
                    <a:p>
                      <a:pPr algn="ctr">
                        <a:lnSpc>
                          <a:spcPct val="115000"/>
                        </a:lnSpc>
                        <a:spcBef>
                          <a:spcPts val="200"/>
                        </a:spcBef>
                        <a:spcAft>
                          <a:spcPts val="200"/>
                        </a:spcAft>
                      </a:pPr>
                      <a:endParaRPr lang="en-GB" sz="16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32455783"/>
                  </a:ext>
                </a:extLst>
              </a:tr>
              <a:tr h="285432">
                <a:tc vMerge="1">
                  <a:txBody>
                    <a:bodyPr/>
                    <a:lstStyle/>
                    <a:p>
                      <a:pPr marL="0" marR="0" lvl="0" indent="0" algn="ctr" defTabSz="1043056" rtl="0" eaLnBrk="1" fontAlgn="auto" latinLnBrk="0" hangingPunct="1">
                        <a:lnSpc>
                          <a:spcPct val="107000"/>
                        </a:lnSpc>
                        <a:spcBef>
                          <a:spcPts val="0"/>
                        </a:spcBef>
                        <a:spcAft>
                          <a:spcPts val="800"/>
                        </a:spcAft>
                        <a:buClrTx/>
                        <a:buSzTx/>
                        <a:buFontTx/>
                        <a:buNone/>
                        <a:tabLst/>
                        <a:defRPr/>
                      </a:pPr>
                      <a:endParaRPr lang="en-GB" sz="2000" kern="1200" dirty="0">
                        <a:solidFill>
                          <a:schemeClr val="dk1"/>
                        </a:solidFill>
                        <a:latin typeface="+mn-lt"/>
                        <a:ea typeface="+mn-ea"/>
                        <a:cs typeface="+mn-cs"/>
                      </a:endParaRPr>
                    </a:p>
                  </a:txBody>
                  <a:tcPr marL="68580" marR="68580" marT="0" marB="0"/>
                </a:tc>
                <a:tc>
                  <a:txBody>
                    <a:bodyPr/>
                    <a:lstStyle/>
                    <a:p>
                      <a:r>
                        <a:rPr lang="en-GB" sz="1800" kern="1200" dirty="0">
                          <a:solidFill>
                            <a:schemeClr val="tx1"/>
                          </a:solidFill>
                          <a:effectLst/>
                          <a:latin typeface="+mn-lt"/>
                          <a:ea typeface="+mn-ea"/>
                          <a:cs typeface="+mn-cs"/>
                        </a:rPr>
                        <a:t>Fenfluramine vs. cannabidiol</a:t>
                      </a:r>
                      <a:endParaRPr lang="en-GB" sz="1800" b="0" dirty="0">
                        <a:solidFill>
                          <a:schemeClr val="tx1"/>
                        </a:solidFill>
                      </a:endParaRPr>
                    </a:p>
                  </a:txBody>
                  <a:tcPr marL="68580" marR="68580" marT="0" marB="0"/>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18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18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algn="r">
                        <a:lnSpc>
                          <a:spcPct val="115000"/>
                        </a:lnSpc>
                        <a:spcBef>
                          <a:spcPts val="200"/>
                        </a:spcBef>
                        <a:spcAft>
                          <a:spcPts val="200"/>
                        </a:spcAft>
                      </a:pPr>
                      <a:r>
                        <a:rPr lang="en-GB" sz="1800" dirty="0">
                          <a:effectLst/>
                          <a:latin typeface="+mn-lt"/>
                          <a:ea typeface="Calibri" panose="020F0502020204030204" pitchFamily="34" charset="0"/>
                          <a:cs typeface="Times New Roman" panose="02020603050405020304" pitchFamily="18" charset="0"/>
                        </a:rPr>
                        <a:t>49,574</a:t>
                      </a:r>
                    </a:p>
                  </a:txBody>
                  <a:tcPr marL="68580" marR="68580" marT="0" marB="0"/>
                </a:tc>
                <a:extLst>
                  <a:ext uri="{0D108BD9-81ED-4DB2-BD59-A6C34878D82A}">
                    <a16:rowId xmlns:a16="http://schemas.microsoft.com/office/drawing/2014/main" val="2596552156"/>
                  </a:ext>
                </a:extLst>
              </a:tr>
              <a:tr h="285432">
                <a:tc vMerge="1">
                  <a:txBody>
                    <a:bodyPr/>
                    <a:lstStyle/>
                    <a:p>
                      <a:pPr marL="0" marR="0" lvl="0" indent="0" algn="ctr" defTabSz="1043056" rtl="0" eaLnBrk="1" fontAlgn="auto" latinLnBrk="0" hangingPunct="1">
                        <a:lnSpc>
                          <a:spcPct val="107000"/>
                        </a:lnSpc>
                        <a:spcBef>
                          <a:spcPts val="0"/>
                        </a:spcBef>
                        <a:spcAft>
                          <a:spcPts val="800"/>
                        </a:spcAft>
                        <a:buClrTx/>
                        <a:buSzTx/>
                        <a:buFontTx/>
                        <a:buNone/>
                        <a:tabLst/>
                        <a:defRPr/>
                      </a:pPr>
                      <a:endParaRPr lang="en-GB" sz="1400" kern="1200" dirty="0">
                        <a:solidFill>
                          <a:schemeClr val="dk1"/>
                        </a:solidFill>
                        <a:latin typeface="+mn-lt"/>
                        <a:ea typeface="+mn-ea"/>
                        <a:cs typeface="+mn-cs"/>
                      </a:endParaRPr>
                    </a:p>
                  </a:txBody>
                  <a:tcPr marL="68580" marR="68580" marT="0" marB="0" anchor="ctr"/>
                </a:tc>
                <a:tc>
                  <a:txBody>
                    <a:bodyPr/>
                    <a:lstStyle/>
                    <a:p>
                      <a:r>
                        <a:rPr lang="en-GB" sz="1800" kern="1200" dirty="0">
                          <a:solidFill>
                            <a:schemeClr val="tx1"/>
                          </a:solidFill>
                          <a:effectLst/>
                          <a:latin typeface="+mn-lt"/>
                          <a:ea typeface="+mn-ea"/>
                          <a:cs typeface="+mn-cs"/>
                        </a:rPr>
                        <a:t>Fenfluramine vs. standard care</a:t>
                      </a:r>
                      <a:endParaRPr lang="en-GB" sz="1800" b="0" dirty="0">
                        <a:solidFill>
                          <a:schemeClr val="tx1"/>
                        </a:solidFill>
                      </a:endParaRPr>
                    </a:p>
                  </a:txBody>
                  <a:tcPr marL="68580" marR="68580" marT="0" marB="0"/>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18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18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algn="r">
                        <a:lnSpc>
                          <a:spcPct val="115000"/>
                        </a:lnSpc>
                        <a:spcBef>
                          <a:spcPts val="200"/>
                        </a:spcBef>
                        <a:spcAft>
                          <a:spcPts val="200"/>
                        </a:spcAft>
                      </a:pPr>
                      <a:r>
                        <a:rPr lang="en-GB" sz="1800" dirty="0">
                          <a:effectLst/>
                          <a:latin typeface="+mn-lt"/>
                          <a:ea typeface="Calibri" panose="020F0502020204030204" pitchFamily="34" charset="0"/>
                          <a:cs typeface="Times New Roman" panose="02020603050405020304" pitchFamily="18" charset="0"/>
                        </a:rPr>
                        <a:t>158,354</a:t>
                      </a:r>
                    </a:p>
                  </a:txBody>
                  <a:tcPr marL="68580" marR="68580" marT="0" marB="0"/>
                </a:tc>
                <a:extLst>
                  <a:ext uri="{0D108BD9-81ED-4DB2-BD59-A6C34878D82A}">
                    <a16:rowId xmlns:a16="http://schemas.microsoft.com/office/drawing/2014/main" val="3022677606"/>
                  </a:ext>
                </a:extLst>
              </a:tr>
            </a:tbl>
          </a:graphicData>
        </a:graphic>
      </p:graphicFrame>
      <p:sp>
        <p:nvSpPr>
          <p:cNvPr id="7" name="TextBox 6">
            <a:extLst>
              <a:ext uri="{FF2B5EF4-FFF2-40B4-BE49-F238E27FC236}">
                <a16:creationId xmlns:a16="http://schemas.microsoft.com/office/drawing/2014/main" id="{90DF51DE-E9D0-408D-B997-9B631B8FA5B0}"/>
              </a:ext>
            </a:extLst>
          </p:cNvPr>
          <p:cNvSpPr txBox="1"/>
          <p:nvPr/>
        </p:nvSpPr>
        <p:spPr>
          <a:xfrm>
            <a:off x="364843" y="6547809"/>
            <a:ext cx="9878943" cy="584775"/>
          </a:xfrm>
          <a:prstGeom prst="rect">
            <a:avLst/>
          </a:prstGeom>
          <a:solidFill>
            <a:schemeClr val="bg1"/>
          </a:solidFill>
        </p:spPr>
        <p:txBody>
          <a:bodyPr wrap="square">
            <a:spAutoFit/>
          </a:bodyPr>
          <a:lstStyle/>
          <a:p>
            <a:r>
              <a:rPr lang="en-GB" sz="1600" b="0" dirty="0">
                <a:solidFill>
                  <a:schemeClr val="tx1"/>
                </a:solidFill>
              </a:rPr>
              <a:t>* </a:t>
            </a: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  </a:t>
            </a:r>
            <a:r>
              <a:rPr lang="en-GB" sz="1600" b="0" dirty="0">
                <a:solidFill>
                  <a:schemeClr val="tx1"/>
                </a:solidFill>
              </a:rPr>
              <a:t>for &gt;8- ≤25 convulsive seizures per month and </a:t>
            </a:r>
            <a:r>
              <a:rPr kumimoji="0" lang="en-GB" sz="16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a:t>
            </a:r>
            <a:r>
              <a:rPr lang="en-GB" sz="1600" dirty="0">
                <a:effectLst/>
                <a:ea typeface="Times New Roman" panose="02020603050405020304" pitchFamily="18" charset="0"/>
              </a:rPr>
              <a:t>for &gt;25 convulsive seizures per month, ** ERG note difficulty changing model and likely impact on stopping rule, but unabl</a:t>
            </a:r>
            <a:r>
              <a:rPr lang="en-GB" sz="1600" dirty="0">
                <a:ea typeface="Times New Roman" panose="02020603050405020304" pitchFamily="18" charset="0"/>
              </a:rPr>
              <a:t>e to amend.</a:t>
            </a:r>
            <a:endParaRPr lang="en-GB" sz="1600" dirty="0"/>
          </a:p>
        </p:txBody>
      </p:sp>
      <p:sp>
        <p:nvSpPr>
          <p:cNvPr id="6" name="Rectangle 5">
            <a:extLst>
              <a:ext uri="{FF2B5EF4-FFF2-40B4-BE49-F238E27FC236}">
                <a16:creationId xmlns:a16="http://schemas.microsoft.com/office/drawing/2014/main" id="{F9FEB07D-15D0-4BCB-BD30-1BA70796DCEB}"/>
              </a:ext>
            </a:extLst>
          </p:cNvPr>
          <p:cNvSpPr/>
          <p:nvPr/>
        </p:nvSpPr>
        <p:spPr>
          <a:xfrm>
            <a:off x="364843" y="7102225"/>
            <a:ext cx="3760117" cy="307777"/>
          </a:xfrm>
          <a:prstGeom prst="rect">
            <a:avLst/>
          </a:prstGeom>
          <a:solidFill>
            <a:schemeClr val="bg1"/>
          </a:solidFill>
          <a:ln w="28575">
            <a:solidFill>
              <a:schemeClr val="accent1"/>
            </a:solidFill>
          </a:ln>
        </p:spPr>
        <p:txBody>
          <a:bodyPr wrap="square">
            <a:spAutoFit/>
          </a:bodyPr>
          <a:lstStyle/>
          <a:p>
            <a:pPr marL="0" marR="0" lvl="0" indent="0" defTabSz="1043056" rtl="0" eaLnBrk="1" fontAlgn="auto" latinLnBrk="0" hangingPunct="1">
              <a:lnSpc>
                <a:spcPct val="100000"/>
              </a:lnSpc>
              <a:spcBef>
                <a:spcPts val="0"/>
              </a:spcBef>
              <a:spcAft>
                <a:spcPts val="0"/>
              </a:spcAft>
              <a:buClrTx/>
              <a:buSzTx/>
              <a:buFontTx/>
              <a:buNone/>
              <a:tabLst/>
              <a:defRPr/>
            </a:pPr>
            <a:r>
              <a:rPr kumimoji="0" lang="en-GB" sz="1400" b="1" i="1" u="none" strike="noStrike" kern="1200" cap="none" spc="0" normalizeH="0" baseline="0" noProof="0" dirty="0">
                <a:ln>
                  <a:noFill/>
                </a:ln>
                <a:solidFill>
                  <a:srgbClr val="393938"/>
                </a:solidFill>
                <a:effectLst/>
                <a:uLnTx/>
                <a:uFillTx/>
                <a:latin typeface="Arial" panose="020B0604020202020204"/>
                <a:ea typeface="+mn-ea"/>
                <a:cs typeface="+mn-cs"/>
              </a:rPr>
              <a:t>Source: </a:t>
            </a:r>
            <a:r>
              <a:rPr lang="en-GB" sz="1400" b="1" i="1" dirty="0">
                <a:solidFill>
                  <a:srgbClr val="393938"/>
                </a:solidFill>
                <a:latin typeface="Arial" panose="020B0604020202020204"/>
              </a:rPr>
              <a:t>tables 7.18-7.25, ERG report</a:t>
            </a:r>
            <a:endParaRPr kumimoji="0" lang="en-GB" sz="1400" b="1" i="1" u="none" strike="noStrike" kern="1200" cap="none" spc="0" normalizeH="0" baseline="0" noProof="0" dirty="0">
              <a:ln>
                <a:noFill/>
              </a:ln>
              <a:solidFill>
                <a:srgbClr val="393938"/>
              </a:solidFill>
              <a:effectLst/>
              <a:uLnTx/>
              <a:uFillTx/>
              <a:latin typeface="Arial" panose="020B0604020202020204"/>
              <a:ea typeface="+mn-ea"/>
              <a:cs typeface="+mn-cs"/>
            </a:endParaRPr>
          </a:p>
        </p:txBody>
      </p:sp>
    </p:spTree>
    <p:extLst>
      <p:ext uri="{BB962C8B-B14F-4D97-AF65-F5344CB8AC3E}">
        <p14:creationId xmlns:p14="http://schemas.microsoft.com/office/powerpoint/2010/main" val="85343304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5735" y="267860"/>
            <a:ext cx="10052235" cy="765501"/>
          </a:xfrm>
        </p:spPr>
        <p:txBody>
          <a:bodyPr/>
          <a:lstStyle/>
          <a:p>
            <a:r>
              <a:rPr lang="en-GB" dirty="0"/>
              <a:t>ERG scenario analyses 3 and 4</a:t>
            </a:r>
          </a:p>
        </p:txBody>
      </p:sp>
      <p:sp>
        <p:nvSpPr>
          <p:cNvPr id="3" name="Slide Number Placeholder 2"/>
          <p:cNvSpPr>
            <a:spLocks noGrp="1"/>
          </p:cNvSpPr>
          <p:nvPr>
            <p:ph type="sldNum" sz="quarter" idx="12"/>
          </p:nvPr>
        </p:nvSpPr>
        <p:spPr/>
        <p:txBody>
          <a:bodyPr/>
          <a:lstStyle/>
          <a:p>
            <a:fld id="{DDBE135E-2566-4748-853C-8A3B78F0FB00}" type="slidenum">
              <a:rPr lang="en-GB" smtClean="0"/>
              <a:t>51</a:t>
            </a:fld>
            <a:endParaRPr lang="en-GB" dirty="0"/>
          </a:p>
        </p:txBody>
      </p:sp>
      <p:graphicFrame>
        <p:nvGraphicFramePr>
          <p:cNvPr id="8" name="Content Placeholder 4"/>
          <p:cNvGraphicFramePr>
            <a:graphicFrameLocks/>
          </p:cNvGraphicFramePr>
          <p:nvPr>
            <p:extLst>
              <p:ext uri="{D42A27DB-BD31-4B8C-83A1-F6EECF244321}">
                <p14:modId xmlns:p14="http://schemas.microsoft.com/office/powerpoint/2010/main" val="1708428765"/>
              </p:ext>
            </p:extLst>
          </p:nvPr>
        </p:nvGraphicFramePr>
        <p:xfrm>
          <a:off x="215430" y="784875"/>
          <a:ext cx="10262541" cy="5820601"/>
        </p:xfrm>
        <a:graphic>
          <a:graphicData uri="http://schemas.openxmlformats.org/drawingml/2006/table">
            <a:tbl>
              <a:tblPr firstRow="1" bandRow="1">
                <a:tableStyleId>{F5AB1C69-6EDB-4FF4-983F-18BD219EF322}</a:tableStyleId>
              </a:tblPr>
              <a:tblGrid>
                <a:gridCol w="1968212">
                  <a:extLst>
                    <a:ext uri="{9D8B030D-6E8A-4147-A177-3AD203B41FA5}">
                      <a16:colId xmlns:a16="http://schemas.microsoft.com/office/drawing/2014/main" val="3185306060"/>
                    </a:ext>
                  </a:extLst>
                </a:gridCol>
                <a:gridCol w="3871921">
                  <a:extLst>
                    <a:ext uri="{9D8B030D-6E8A-4147-A177-3AD203B41FA5}">
                      <a16:colId xmlns:a16="http://schemas.microsoft.com/office/drawing/2014/main" val="20000"/>
                    </a:ext>
                  </a:extLst>
                </a:gridCol>
                <a:gridCol w="1578825">
                  <a:extLst>
                    <a:ext uri="{9D8B030D-6E8A-4147-A177-3AD203B41FA5}">
                      <a16:colId xmlns:a16="http://schemas.microsoft.com/office/drawing/2014/main" val="338297458"/>
                    </a:ext>
                  </a:extLst>
                </a:gridCol>
                <a:gridCol w="1550631">
                  <a:extLst>
                    <a:ext uri="{9D8B030D-6E8A-4147-A177-3AD203B41FA5}">
                      <a16:colId xmlns:a16="http://schemas.microsoft.com/office/drawing/2014/main" val="704757138"/>
                    </a:ext>
                  </a:extLst>
                </a:gridCol>
                <a:gridCol w="1292952">
                  <a:extLst>
                    <a:ext uri="{9D8B030D-6E8A-4147-A177-3AD203B41FA5}">
                      <a16:colId xmlns:a16="http://schemas.microsoft.com/office/drawing/2014/main" val="1930431430"/>
                    </a:ext>
                  </a:extLst>
                </a:gridCol>
              </a:tblGrid>
              <a:tr h="492544">
                <a:tc>
                  <a:txBody>
                    <a:bodyPr/>
                    <a:lstStyle/>
                    <a:p>
                      <a:pPr algn="ctr"/>
                      <a:r>
                        <a:rPr lang="en-GB" sz="1800" b="0" dirty="0"/>
                        <a:t>Scenario</a:t>
                      </a:r>
                    </a:p>
                  </a:txBody>
                  <a:tcPr/>
                </a:tc>
                <a:tc>
                  <a:txBody>
                    <a:bodyPr/>
                    <a:lstStyle/>
                    <a:p>
                      <a:pPr algn="ctr"/>
                      <a:r>
                        <a:rPr lang="en-GB" sz="1800" b="0" dirty="0"/>
                        <a:t>Sub-population based on concomitant drug use</a:t>
                      </a:r>
                    </a:p>
                  </a:txBody>
                  <a:tcPr/>
                </a:tc>
                <a:tc>
                  <a:txBody>
                    <a:bodyPr/>
                    <a:lstStyle/>
                    <a:p>
                      <a:r>
                        <a:rPr lang="en-GB" sz="1800" b="0" dirty="0"/>
                        <a:t>Incremental</a:t>
                      </a:r>
                      <a:r>
                        <a:rPr lang="en-GB" sz="1800" b="0" baseline="0" dirty="0"/>
                        <a:t> costs (£)</a:t>
                      </a:r>
                      <a:endParaRPr lang="en-GB" sz="1800" b="0" dirty="0"/>
                    </a:p>
                  </a:txBody>
                  <a:tcPr/>
                </a:tc>
                <a:tc>
                  <a:txBody>
                    <a:bodyPr/>
                    <a:lstStyle/>
                    <a:p>
                      <a:pPr algn="ctr"/>
                      <a:r>
                        <a:rPr lang="en-GB" sz="1800" b="0" dirty="0"/>
                        <a:t>Incremental QALYs</a:t>
                      </a:r>
                    </a:p>
                  </a:txBody>
                  <a:tcPr/>
                </a:tc>
                <a:tc>
                  <a:txBody>
                    <a:bodyPr/>
                    <a:lstStyle/>
                    <a:p>
                      <a:pPr algn="ctr"/>
                      <a:r>
                        <a:rPr lang="en-GB" sz="1800" b="0" dirty="0"/>
                        <a:t>ICER (£/QALY)</a:t>
                      </a:r>
                    </a:p>
                  </a:txBody>
                  <a:tcPr/>
                </a:tc>
                <a:extLst>
                  <a:ext uri="{0D108BD9-81ED-4DB2-BD59-A6C34878D82A}">
                    <a16:rowId xmlns:a16="http://schemas.microsoft.com/office/drawing/2014/main" val="10000"/>
                  </a:ext>
                </a:extLst>
              </a:tr>
              <a:tr h="492544">
                <a:tc rowSpan="5">
                  <a:txBody>
                    <a:bodyPr/>
                    <a:lstStyle/>
                    <a:p>
                      <a:pPr marL="0" marR="0" lvl="0" indent="0" algn="ctr" defTabSz="1043056" rtl="0" eaLnBrk="1" fontAlgn="auto" latinLnBrk="0" hangingPunct="1">
                        <a:lnSpc>
                          <a:spcPct val="107000"/>
                        </a:lnSpc>
                        <a:spcBef>
                          <a:spcPts val="0"/>
                        </a:spcBef>
                        <a:spcAft>
                          <a:spcPts val="800"/>
                        </a:spcAft>
                        <a:buClrTx/>
                        <a:buSzTx/>
                        <a:buFontTx/>
                        <a:buNone/>
                        <a:tabLst/>
                        <a:defRPr/>
                      </a:pPr>
                      <a:r>
                        <a:rPr lang="en-GB" sz="1800" kern="1200" dirty="0">
                          <a:solidFill>
                            <a:schemeClr val="dk1"/>
                          </a:solidFill>
                          <a:latin typeface="+mn-lt"/>
                          <a:ea typeface="+mn-ea"/>
                          <a:cs typeface="+mn-cs"/>
                        </a:rPr>
                        <a:t>3. Accidental mortality increased to reflect all non-SUDEP mortality (as per Cooper 2016 et al)</a:t>
                      </a:r>
                    </a:p>
                  </a:txBody>
                  <a:tcPr marL="68580" marR="68580" marT="0" marB="0"/>
                </a:tc>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kern="1200" dirty="0">
                          <a:solidFill>
                            <a:schemeClr val="tx1"/>
                          </a:solidFill>
                          <a:effectLst/>
                          <a:latin typeface="+mn-lt"/>
                          <a:ea typeface="+mn-ea"/>
                          <a:cs typeface="+mn-cs"/>
                        </a:rPr>
                        <a:t>Fenfluramine + clobazam vs. cannabidiol + clobazam (study 1)</a:t>
                      </a:r>
                      <a:endParaRPr lang="en-GB" sz="1800" dirty="0">
                        <a:solidFill>
                          <a:schemeClr val="tx1"/>
                        </a:solidFill>
                        <a:latin typeface="+mn-lt"/>
                      </a:endParaRP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18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18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algn="r">
                        <a:lnSpc>
                          <a:spcPct val="115000"/>
                        </a:lnSpc>
                        <a:spcBef>
                          <a:spcPts val="200"/>
                        </a:spcBef>
                        <a:spcAft>
                          <a:spcPts val="200"/>
                        </a:spcAft>
                      </a:pPr>
                      <a:r>
                        <a:rPr lang="nl-NL" sz="1800" dirty="0">
                          <a:effectLst/>
                          <a:latin typeface="+mn-lt"/>
                          <a:ea typeface="Calibri" panose="020F0502020204030204" pitchFamily="34" charset="0"/>
                          <a:cs typeface="Times New Roman" panose="02020603050405020304" pitchFamily="18" charset="0"/>
                        </a:rPr>
                        <a:t>84,637</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45723779"/>
                  </a:ext>
                </a:extLst>
              </a:tr>
              <a:tr h="703634">
                <a:tc vMerge="1">
                  <a:txBody>
                    <a:bodyPr/>
                    <a:lstStyle/>
                    <a:p>
                      <a:pPr marL="0" marR="0" lvl="0" indent="0" algn="ctr" defTabSz="1043056" rtl="0" eaLnBrk="1" fontAlgn="auto" latinLnBrk="0" hangingPunct="1">
                        <a:lnSpc>
                          <a:spcPct val="107000"/>
                        </a:lnSpc>
                        <a:spcBef>
                          <a:spcPts val="0"/>
                        </a:spcBef>
                        <a:spcAft>
                          <a:spcPts val="800"/>
                        </a:spcAft>
                        <a:buClrTx/>
                        <a:buSzTx/>
                        <a:buFontTx/>
                        <a:buNone/>
                        <a:tabLst/>
                        <a:defRPr/>
                      </a:pPr>
                      <a:endParaRPr lang="en-GB" sz="2000" kern="1200" dirty="0">
                        <a:solidFill>
                          <a:schemeClr val="dk1"/>
                        </a:solidFill>
                        <a:latin typeface="+mn-lt"/>
                        <a:ea typeface="+mn-ea"/>
                        <a:cs typeface="+mn-cs"/>
                      </a:endParaRPr>
                    </a:p>
                  </a:txBody>
                  <a:tcPr marL="68580" marR="68580" marT="0" marB="0"/>
                </a:tc>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kern="1200" dirty="0">
                          <a:solidFill>
                            <a:schemeClr val="tx1"/>
                          </a:solidFill>
                          <a:effectLst/>
                          <a:latin typeface="+mn-lt"/>
                          <a:ea typeface="+mn-ea"/>
                          <a:cs typeface="+mn-cs"/>
                        </a:rPr>
                        <a:t>Fenfluramine + clobazam + </a:t>
                      </a:r>
                      <a:r>
                        <a:rPr lang="en-GB" sz="1800" b="1" kern="1200" dirty="0">
                          <a:solidFill>
                            <a:schemeClr val="bg2"/>
                          </a:solidFill>
                          <a:effectLst/>
                          <a:latin typeface="+mn-lt"/>
                          <a:ea typeface="+mn-ea"/>
                          <a:cs typeface="+mn-cs"/>
                        </a:rPr>
                        <a:t>stiripentol</a:t>
                      </a:r>
                      <a:r>
                        <a:rPr lang="en-GB" sz="1800" kern="1200" dirty="0">
                          <a:solidFill>
                            <a:schemeClr val="tx1"/>
                          </a:solidFill>
                          <a:effectLst/>
                          <a:latin typeface="+mn-lt"/>
                          <a:ea typeface="+mn-ea"/>
                          <a:cs typeface="+mn-cs"/>
                        </a:rPr>
                        <a:t> vs. cannabidiol + clobazam + </a:t>
                      </a:r>
                      <a:r>
                        <a:rPr lang="en-GB" sz="1800" b="1" kern="1200" dirty="0">
                          <a:solidFill>
                            <a:schemeClr val="bg2"/>
                          </a:solidFill>
                          <a:effectLst/>
                          <a:latin typeface="+mn-lt"/>
                          <a:ea typeface="+mn-ea"/>
                          <a:cs typeface="+mn-cs"/>
                        </a:rPr>
                        <a:t>stiripentol </a:t>
                      </a:r>
                      <a:r>
                        <a:rPr lang="en-GB" sz="1800" kern="1200" dirty="0">
                          <a:solidFill>
                            <a:schemeClr val="dk1"/>
                          </a:solidFill>
                          <a:effectLst/>
                          <a:latin typeface="+mn-lt"/>
                          <a:ea typeface="+mn-ea"/>
                          <a:cs typeface="+mn-cs"/>
                        </a:rPr>
                        <a:t>(study 1504) </a:t>
                      </a:r>
                      <a:endParaRPr lang="en-GB" sz="1800" b="1" dirty="0">
                        <a:solidFill>
                          <a:schemeClr val="tx1"/>
                        </a:solidFill>
                        <a:latin typeface="+mn-lt"/>
                      </a:endParaRP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18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18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algn="r">
                        <a:lnSpc>
                          <a:spcPct val="115000"/>
                        </a:lnSpc>
                        <a:spcBef>
                          <a:spcPts val="200"/>
                        </a:spcBef>
                        <a:spcAft>
                          <a:spcPts val="200"/>
                        </a:spcAft>
                      </a:pPr>
                      <a:r>
                        <a:rPr lang="nl-NL" sz="1800" dirty="0">
                          <a:effectLst/>
                          <a:latin typeface="+mn-lt"/>
                          <a:ea typeface="Calibri" panose="020F0502020204030204" pitchFamily="34" charset="0"/>
                          <a:cs typeface="Times New Roman" panose="02020603050405020304" pitchFamily="18" charset="0"/>
                        </a:rPr>
                        <a:t>20,727</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60601033"/>
                  </a:ext>
                </a:extLst>
              </a:tr>
              <a:tr h="211090">
                <a:tc vMerge="1">
                  <a:txBody>
                    <a:bodyPr/>
                    <a:lstStyle/>
                    <a:p>
                      <a:endParaRPr lang="en-GB"/>
                    </a:p>
                  </a:txBody>
                  <a:tcPr/>
                </a:tc>
                <a:tc gridSpan="4">
                  <a:txBody>
                    <a:bodyPr/>
                    <a:lstStyle/>
                    <a:p>
                      <a:r>
                        <a:rPr lang="en-GB" sz="1800" b="0" i="1" dirty="0">
                          <a:solidFill>
                            <a:schemeClr val="tx1"/>
                          </a:solidFill>
                        </a:rPr>
                        <a:t>Merged population (Study 1 without stiripentol and Study 1504 with stiripentol)</a:t>
                      </a:r>
                      <a:endParaRPr lang="en-GB" sz="1800" b="0" i="1" dirty="0">
                        <a:solidFill>
                          <a:srgbClr val="FF0000"/>
                        </a:solidFill>
                      </a:endParaRPr>
                    </a:p>
                  </a:txBody>
                  <a:tcPr marL="68580" marR="68580" marT="0" marB="0"/>
                </a:tc>
                <a:tc hMerge="1">
                  <a:txBody>
                    <a:bodyPr/>
                    <a:lstStyle/>
                    <a:p>
                      <a:pPr algn="ctr">
                        <a:lnSpc>
                          <a:spcPct val="115000"/>
                        </a:lnSpc>
                        <a:spcBef>
                          <a:spcPts val="200"/>
                        </a:spcBef>
                        <a:spcAft>
                          <a:spcPts val="200"/>
                        </a:spcAft>
                      </a:pPr>
                      <a:endParaRPr lang="en-GB" sz="1800" dirty="0">
                        <a:effectLst/>
                        <a:latin typeface="+mn-lt"/>
                        <a:ea typeface="Calibri" panose="020F0502020204030204" pitchFamily="34" charset="0"/>
                        <a:cs typeface="Times New Roman" panose="02020603050405020304" pitchFamily="18" charset="0"/>
                      </a:endParaRPr>
                    </a:p>
                  </a:txBody>
                  <a:tcPr marL="68580" marR="68580" marT="0" marB="0"/>
                </a:tc>
                <a:tc hMerge="1">
                  <a:txBody>
                    <a:bodyPr/>
                    <a:lstStyle/>
                    <a:p>
                      <a:pPr algn="ctr">
                        <a:lnSpc>
                          <a:spcPct val="115000"/>
                        </a:lnSpc>
                        <a:spcBef>
                          <a:spcPts val="200"/>
                        </a:spcBef>
                        <a:spcAft>
                          <a:spcPts val="200"/>
                        </a:spcAft>
                      </a:pPr>
                      <a:endParaRPr lang="en-GB" sz="1800" dirty="0">
                        <a:effectLst/>
                        <a:latin typeface="+mn-lt"/>
                        <a:ea typeface="Calibri" panose="020F0502020204030204" pitchFamily="34" charset="0"/>
                        <a:cs typeface="Times New Roman" panose="02020603050405020304" pitchFamily="18" charset="0"/>
                      </a:endParaRPr>
                    </a:p>
                  </a:txBody>
                  <a:tcPr marL="68580" marR="68580" marT="0" marB="0"/>
                </a:tc>
                <a:tc hMerge="1">
                  <a:txBody>
                    <a:bodyPr/>
                    <a:lstStyle/>
                    <a:p>
                      <a:pPr algn="ctr">
                        <a:lnSpc>
                          <a:spcPct val="115000"/>
                        </a:lnSpc>
                        <a:spcBef>
                          <a:spcPts val="200"/>
                        </a:spcBef>
                        <a:spcAft>
                          <a:spcPts val="200"/>
                        </a:spcAft>
                      </a:pPr>
                      <a:endParaRPr lang="en-GB" sz="18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3088009"/>
                  </a:ext>
                </a:extLst>
              </a:tr>
              <a:tr h="222133">
                <a:tc vMerge="1">
                  <a:txBody>
                    <a:bodyPr/>
                    <a:lstStyle/>
                    <a:p>
                      <a:pPr marL="0" marR="0" lvl="0" indent="0" algn="ctr" defTabSz="1043056" rtl="0" eaLnBrk="1" fontAlgn="auto" latinLnBrk="0" hangingPunct="1">
                        <a:lnSpc>
                          <a:spcPct val="107000"/>
                        </a:lnSpc>
                        <a:spcBef>
                          <a:spcPts val="0"/>
                        </a:spcBef>
                        <a:spcAft>
                          <a:spcPts val="800"/>
                        </a:spcAft>
                        <a:buClrTx/>
                        <a:buSzTx/>
                        <a:buFontTx/>
                        <a:buNone/>
                        <a:tabLst/>
                        <a:defRPr/>
                      </a:pPr>
                      <a:endParaRPr lang="en-GB" sz="2000" kern="1200" dirty="0">
                        <a:solidFill>
                          <a:schemeClr val="dk1"/>
                        </a:solidFill>
                        <a:latin typeface="+mn-lt"/>
                        <a:ea typeface="+mn-ea"/>
                        <a:cs typeface="+mn-cs"/>
                      </a:endParaRPr>
                    </a:p>
                  </a:txBody>
                  <a:tcPr marL="68580" marR="68580" marT="0" marB="0"/>
                </a:tc>
                <a:tc>
                  <a:txBody>
                    <a:bodyPr/>
                    <a:lstStyle/>
                    <a:p>
                      <a:r>
                        <a:rPr lang="en-GB" sz="1800" kern="1200" dirty="0">
                          <a:solidFill>
                            <a:schemeClr val="tx1"/>
                          </a:solidFill>
                          <a:effectLst/>
                          <a:latin typeface="+mn-lt"/>
                          <a:ea typeface="+mn-ea"/>
                          <a:cs typeface="+mn-cs"/>
                        </a:rPr>
                        <a:t>Fenfluramine vs. cannabidiol</a:t>
                      </a:r>
                      <a:endParaRPr lang="en-GB" sz="1800" b="0" dirty="0">
                        <a:solidFill>
                          <a:schemeClr val="tx1"/>
                        </a:solidFill>
                      </a:endParaRPr>
                    </a:p>
                  </a:txBody>
                  <a:tcPr marL="68580" marR="68580" marT="0" marB="0"/>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18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18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algn="r">
                        <a:lnSpc>
                          <a:spcPct val="115000"/>
                        </a:lnSpc>
                        <a:spcBef>
                          <a:spcPts val="200"/>
                        </a:spcBef>
                        <a:spcAft>
                          <a:spcPts val="200"/>
                        </a:spcAft>
                      </a:pPr>
                      <a:r>
                        <a:rPr lang="nl-NL" sz="1800" dirty="0">
                          <a:effectLst/>
                          <a:latin typeface="+mn-lt"/>
                          <a:ea typeface="Calibri" panose="020F0502020204030204" pitchFamily="34" charset="0"/>
                          <a:cs typeface="Times New Roman" panose="02020603050405020304" pitchFamily="18" charset="0"/>
                        </a:rPr>
                        <a:t>74,789</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77921492"/>
                  </a:ext>
                </a:extLst>
              </a:tr>
              <a:tr h="222133">
                <a:tc vMerge="1">
                  <a:txBody>
                    <a:bodyPr/>
                    <a:lstStyle/>
                    <a:p>
                      <a:pPr marL="0" marR="0" lvl="0" indent="0" algn="ctr" defTabSz="1043056" rtl="0" eaLnBrk="1" fontAlgn="auto" latinLnBrk="0" hangingPunct="1">
                        <a:lnSpc>
                          <a:spcPct val="107000"/>
                        </a:lnSpc>
                        <a:spcBef>
                          <a:spcPts val="0"/>
                        </a:spcBef>
                        <a:spcAft>
                          <a:spcPts val="800"/>
                        </a:spcAft>
                        <a:buClrTx/>
                        <a:buSzTx/>
                        <a:buFontTx/>
                        <a:buNone/>
                        <a:tabLst/>
                        <a:defRPr/>
                      </a:pPr>
                      <a:endParaRPr lang="en-GB" sz="1800" kern="1200" dirty="0">
                        <a:solidFill>
                          <a:schemeClr val="dk1"/>
                        </a:solidFill>
                        <a:latin typeface="+mn-lt"/>
                        <a:ea typeface="+mn-ea"/>
                        <a:cs typeface="+mn-cs"/>
                      </a:endParaRPr>
                    </a:p>
                  </a:txBody>
                  <a:tcPr marL="68580" marR="68580" marT="0" marB="0"/>
                </a:tc>
                <a:tc>
                  <a:txBody>
                    <a:bodyPr/>
                    <a:lstStyle/>
                    <a:p>
                      <a:r>
                        <a:rPr lang="en-GB" sz="1800" kern="1200" dirty="0">
                          <a:solidFill>
                            <a:schemeClr val="tx1"/>
                          </a:solidFill>
                          <a:effectLst/>
                          <a:latin typeface="+mn-lt"/>
                          <a:ea typeface="+mn-ea"/>
                          <a:cs typeface="+mn-cs"/>
                        </a:rPr>
                        <a:t>Fenfluramine vs. standard care</a:t>
                      </a:r>
                      <a:r>
                        <a:rPr lang="en-GB" sz="1800" b="0" dirty="0">
                          <a:solidFill>
                            <a:schemeClr val="tx1"/>
                          </a:solidFill>
                        </a:rPr>
                        <a:t> </a:t>
                      </a:r>
                    </a:p>
                  </a:txBody>
                  <a:tcPr marL="68580" marR="68580" marT="0" marB="0"/>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18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18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algn="r">
                        <a:lnSpc>
                          <a:spcPct val="115000"/>
                        </a:lnSpc>
                        <a:spcBef>
                          <a:spcPts val="200"/>
                        </a:spcBef>
                        <a:spcAft>
                          <a:spcPts val="200"/>
                        </a:spcAft>
                      </a:pPr>
                      <a:r>
                        <a:rPr lang="en-GB" sz="1800" dirty="0">
                          <a:effectLst/>
                          <a:latin typeface="+mn-lt"/>
                          <a:ea typeface="Calibri" panose="020F0502020204030204" pitchFamily="34" charset="0"/>
                          <a:cs typeface="Times New Roman" panose="02020603050405020304" pitchFamily="18" charset="0"/>
                        </a:rPr>
                        <a:t>158,354</a:t>
                      </a:r>
                    </a:p>
                  </a:txBody>
                  <a:tcPr marL="68580" marR="68580" marT="0" marB="0"/>
                </a:tc>
                <a:extLst>
                  <a:ext uri="{0D108BD9-81ED-4DB2-BD59-A6C34878D82A}">
                    <a16:rowId xmlns:a16="http://schemas.microsoft.com/office/drawing/2014/main" val="3110299552"/>
                  </a:ext>
                </a:extLst>
              </a:tr>
              <a:tr h="492544">
                <a:tc rowSpan="5">
                  <a:txBody>
                    <a:bodyPr/>
                    <a:lstStyle/>
                    <a:p>
                      <a:pPr marL="0" marR="0" lvl="0" indent="0" algn="ctr" defTabSz="1043056" rtl="0" eaLnBrk="1" fontAlgn="auto" latinLnBrk="0" hangingPunct="1">
                        <a:lnSpc>
                          <a:spcPct val="107000"/>
                        </a:lnSpc>
                        <a:spcBef>
                          <a:spcPts val="0"/>
                        </a:spcBef>
                        <a:spcAft>
                          <a:spcPts val="800"/>
                        </a:spcAft>
                        <a:buClrTx/>
                        <a:buSzTx/>
                        <a:buFontTx/>
                        <a:buNone/>
                        <a:tabLst/>
                        <a:defRPr/>
                      </a:pPr>
                      <a:r>
                        <a:rPr lang="en-GB" sz="1800" kern="1200" dirty="0">
                          <a:solidFill>
                            <a:schemeClr val="dk1"/>
                          </a:solidFill>
                          <a:latin typeface="+mn-lt"/>
                          <a:ea typeface="+mn-ea"/>
                          <a:cs typeface="+mn-cs"/>
                        </a:rPr>
                        <a:t>4. Discontinuation probabilities for ‘lack of efficacy’ and ‘other discontinuation’ for titration and maintenance period similar in both arms*</a:t>
                      </a:r>
                    </a:p>
                  </a:txBody>
                  <a:tcPr marL="68580" marR="68580" marT="0" marB="0"/>
                </a:tc>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kern="1200" dirty="0">
                          <a:solidFill>
                            <a:schemeClr val="tx1"/>
                          </a:solidFill>
                          <a:effectLst/>
                          <a:latin typeface="+mn-lt"/>
                          <a:ea typeface="+mn-ea"/>
                          <a:cs typeface="+mn-cs"/>
                        </a:rPr>
                        <a:t>Fenfluramine + clobazam vs. cannabidiol + clobazam (study 1)</a:t>
                      </a:r>
                      <a:endParaRPr lang="en-GB" sz="1800" dirty="0">
                        <a:solidFill>
                          <a:schemeClr val="tx1"/>
                        </a:solidFill>
                        <a:latin typeface="+mn-lt"/>
                      </a:endParaRP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18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18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algn="r">
                        <a:lnSpc>
                          <a:spcPct val="115000"/>
                        </a:lnSpc>
                        <a:spcBef>
                          <a:spcPts val="200"/>
                        </a:spcBef>
                        <a:spcAft>
                          <a:spcPts val="200"/>
                        </a:spcAft>
                      </a:pPr>
                      <a:r>
                        <a:rPr lang="nl-NL" sz="1800" dirty="0">
                          <a:effectLst/>
                          <a:latin typeface="+mn-lt"/>
                          <a:ea typeface="Calibri" panose="020F0502020204030204" pitchFamily="34" charset="0"/>
                          <a:cs typeface="Times New Roman" panose="02020603050405020304" pitchFamily="18" charset="0"/>
                        </a:rPr>
                        <a:t>75,236</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27991392"/>
                  </a:ext>
                </a:extLst>
              </a:tr>
              <a:tr h="703634">
                <a:tc vMerge="1">
                  <a:txBody>
                    <a:bodyPr/>
                    <a:lstStyle/>
                    <a:p>
                      <a:pPr marL="0" marR="0" lvl="0" indent="0" algn="ctr" defTabSz="1043056" rtl="0" eaLnBrk="1" fontAlgn="auto" latinLnBrk="0" hangingPunct="1">
                        <a:lnSpc>
                          <a:spcPct val="107000"/>
                        </a:lnSpc>
                        <a:spcBef>
                          <a:spcPts val="0"/>
                        </a:spcBef>
                        <a:spcAft>
                          <a:spcPts val="800"/>
                        </a:spcAft>
                        <a:buClrTx/>
                        <a:buSzTx/>
                        <a:buFontTx/>
                        <a:buNone/>
                        <a:tabLst/>
                        <a:defRPr/>
                      </a:pPr>
                      <a:endParaRPr lang="en-GB" sz="1800" kern="1200" dirty="0">
                        <a:solidFill>
                          <a:schemeClr val="dk1"/>
                        </a:solidFill>
                        <a:latin typeface="+mn-lt"/>
                        <a:ea typeface="+mn-ea"/>
                        <a:cs typeface="+mn-cs"/>
                      </a:endParaRPr>
                    </a:p>
                  </a:txBody>
                  <a:tcPr marL="68580" marR="68580" marT="0" marB="0"/>
                </a:tc>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kern="1200" dirty="0">
                          <a:solidFill>
                            <a:schemeClr val="tx1"/>
                          </a:solidFill>
                          <a:effectLst/>
                          <a:latin typeface="+mn-lt"/>
                          <a:ea typeface="+mn-ea"/>
                          <a:cs typeface="+mn-cs"/>
                        </a:rPr>
                        <a:t>Fenfluramine + clobazam + </a:t>
                      </a:r>
                      <a:r>
                        <a:rPr lang="en-GB" sz="1800" b="1" kern="1200" dirty="0">
                          <a:solidFill>
                            <a:schemeClr val="bg2"/>
                          </a:solidFill>
                          <a:effectLst/>
                          <a:latin typeface="+mn-lt"/>
                          <a:ea typeface="+mn-ea"/>
                          <a:cs typeface="+mn-cs"/>
                        </a:rPr>
                        <a:t>stiripentol</a:t>
                      </a:r>
                      <a:r>
                        <a:rPr lang="en-GB" sz="1800" kern="1200" dirty="0">
                          <a:solidFill>
                            <a:schemeClr val="tx1"/>
                          </a:solidFill>
                          <a:effectLst/>
                          <a:latin typeface="+mn-lt"/>
                          <a:ea typeface="+mn-ea"/>
                          <a:cs typeface="+mn-cs"/>
                        </a:rPr>
                        <a:t> vs. cannabidiol + clobazam + </a:t>
                      </a:r>
                      <a:r>
                        <a:rPr lang="en-GB" sz="1800" b="1" kern="1200" dirty="0">
                          <a:solidFill>
                            <a:schemeClr val="bg2"/>
                          </a:solidFill>
                          <a:effectLst/>
                          <a:latin typeface="+mn-lt"/>
                          <a:ea typeface="+mn-ea"/>
                          <a:cs typeface="+mn-cs"/>
                        </a:rPr>
                        <a:t>stiripentol </a:t>
                      </a:r>
                      <a:r>
                        <a:rPr lang="en-GB" sz="1800" kern="1200" dirty="0">
                          <a:solidFill>
                            <a:schemeClr val="dk1"/>
                          </a:solidFill>
                          <a:effectLst/>
                          <a:latin typeface="+mn-lt"/>
                          <a:ea typeface="+mn-ea"/>
                          <a:cs typeface="+mn-cs"/>
                        </a:rPr>
                        <a:t>(study 1504) </a:t>
                      </a:r>
                      <a:endParaRPr lang="en-GB" sz="1800" b="1" dirty="0">
                        <a:solidFill>
                          <a:schemeClr val="tx1"/>
                        </a:solidFill>
                        <a:latin typeface="+mn-lt"/>
                      </a:endParaRP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18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18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algn="r">
                        <a:lnSpc>
                          <a:spcPct val="115000"/>
                        </a:lnSpc>
                        <a:spcBef>
                          <a:spcPts val="200"/>
                        </a:spcBef>
                        <a:spcAft>
                          <a:spcPts val="200"/>
                        </a:spcAft>
                      </a:pPr>
                      <a:r>
                        <a:rPr lang="nl-NL" sz="1800" dirty="0">
                          <a:effectLst/>
                          <a:latin typeface="+mn-lt"/>
                          <a:ea typeface="Calibri" panose="020F0502020204030204" pitchFamily="34" charset="0"/>
                          <a:cs typeface="Times New Roman" panose="02020603050405020304" pitchFamily="18" charset="0"/>
                        </a:rPr>
                        <a:t>14,014</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8520379"/>
                  </a:ext>
                </a:extLst>
              </a:tr>
              <a:tr h="211090">
                <a:tc vMerge="1">
                  <a:txBody>
                    <a:bodyPr/>
                    <a:lstStyle/>
                    <a:p>
                      <a:endParaRPr lang="en-GB"/>
                    </a:p>
                  </a:txBody>
                  <a:tcPr/>
                </a:tc>
                <a:tc gridSpan="4">
                  <a:txBody>
                    <a:bodyPr/>
                    <a:lstStyle/>
                    <a:p>
                      <a:r>
                        <a:rPr lang="en-GB" sz="1800" b="0" i="1" dirty="0">
                          <a:solidFill>
                            <a:schemeClr val="tx1"/>
                          </a:solidFill>
                        </a:rPr>
                        <a:t>Merged population (Study 1 without stiripentol and Study 1504 with stiripentol)</a:t>
                      </a:r>
                      <a:endParaRPr lang="en-GB" sz="1800" b="0" i="1" dirty="0">
                        <a:solidFill>
                          <a:srgbClr val="FF0000"/>
                        </a:solidFill>
                      </a:endParaRPr>
                    </a:p>
                  </a:txBody>
                  <a:tcPr marL="68580" marR="68580" marT="0" marB="0"/>
                </a:tc>
                <a:tc hMerge="1">
                  <a:txBody>
                    <a:bodyPr/>
                    <a:lstStyle/>
                    <a:p>
                      <a:pPr algn="ctr">
                        <a:lnSpc>
                          <a:spcPct val="115000"/>
                        </a:lnSpc>
                        <a:spcBef>
                          <a:spcPts val="200"/>
                        </a:spcBef>
                        <a:spcAft>
                          <a:spcPts val="200"/>
                        </a:spcAft>
                      </a:pPr>
                      <a:endParaRPr lang="en-GB" sz="1800" dirty="0">
                        <a:effectLst/>
                        <a:latin typeface="+mn-lt"/>
                        <a:ea typeface="Calibri" panose="020F0502020204030204" pitchFamily="34" charset="0"/>
                        <a:cs typeface="Times New Roman" panose="02020603050405020304" pitchFamily="18" charset="0"/>
                      </a:endParaRPr>
                    </a:p>
                  </a:txBody>
                  <a:tcPr marL="68580" marR="68580" marT="0" marB="0"/>
                </a:tc>
                <a:tc hMerge="1">
                  <a:txBody>
                    <a:bodyPr/>
                    <a:lstStyle/>
                    <a:p>
                      <a:pPr algn="ctr">
                        <a:lnSpc>
                          <a:spcPct val="115000"/>
                        </a:lnSpc>
                        <a:spcBef>
                          <a:spcPts val="200"/>
                        </a:spcBef>
                        <a:spcAft>
                          <a:spcPts val="200"/>
                        </a:spcAft>
                      </a:pPr>
                      <a:endParaRPr lang="en-GB" sz="1800" dirty="0">
                        <a:effectLst/>
                        <a:latin typeface="+mn-lt"/>
                        <a:ea typeface="Calibri" panose="020F0502020204030204" pitchFamily="34" charset="0"/>
                        <a:cs typeface="Times New Roman" panose="02020603050405020304" pitchFamily="18" charset="0"/>
                      </a:endParaRPr>
                    </a:p>
                  </a:txBody>
                  <a:tcPr marL="68580" marR="68580" marT="0" marB="0"/>
                </a:tc>
                <a:tc hMerge="1">
                  <a:txBody>
                    <a:bodyPr/>
                    <a:lstStyle/>
                    <a:p>
                      <a:pPr algn="ctr">
                        <a:lnSpc>
                          <a:spcPct val="115000"/>
                        </a:lnSpc>
                        <a:spcBef>
                          <a:spcPts val="200"/>
                        </a:spcBef>
                        <a:spcAft>
                          <a:spcPts val="200"/>
                        </a:spcAft>
                      </a:pPr>
                      <a:endParaRPr lang="en-GB" sz="18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46113397"/>
                  </a:ext>
                </a:extLst>
              </a:tr>
              <a:tr h="222133">
                <a:tc vMerge="1">
                  <a:txBody>
                    <a:bodyPr/>
                    <a:lstStyle/>
                    <a:p>
                      <a:pPr marL="0" marR="0" lvl="0" indent="0" algn="ctr" defTabSz="1043056" rtl="0" eaLnBrk="1" fontAlgn="auto" latinLnBrk="0" hangingPunct="1">
                        <a:lnSpc>
                          <a:spcPct val="107000"/>
                        </a:lnSpc>
                        <a:spcBef>
                          <a:spcPts val="0"/>
                        </a:spcBef>
                        <a:spcAft>
                          <a:spcPts val="800"/>
                        </a:spcAft>
                        <a:buClrTx/>
                        <a:buSzTx/>
                        <a:buFontTx/>
                        <a:buNone/>
                        <a:tabLst/>
                        <a:defRPr/>
                      </a:pPr>
                      <a:endParaRPr lang="en-GB" sz="1800" kern="1200" dirty="0">
                        <a:solidFill>
                          <a:schemeClr val="dk1"/>
                        </a:solidFill>
                        <a:latin typeface="+mn-lt"/>
                        <a:ea typeface="+mn-ea"/>
                        <a:cs typeface="+mn-cs"/>
                      </a:endParaRPr>
                    </a:p>
                  </a:txBody>
                  <a:tcPr marL="68580" marR="68580" marT="0" marB="0"/>
                </a:tc>
                <a:tc>
                  <a:txBody>
                    <a:bodyPr/>
                    <a:lstStyle/>
                    <a:p>
                      <a:r>
                        <a:rPr lang="en-GB" sz="1800" kern="1200" dirty="0">
                          <a:solidFill>
                            <a:schemeClr val="tx1"/>
                          </a:solidFill>
                          <a:effectLst/>
                          <a:latin typeface="+mn-lt"/>
                          <a:ea typeface="+mn-ea"/>
                          <a:cs typeface="+mn-cs"/>
                        </a:rPr>
                        <a:t>Fenfluramine vs. cannabidiol</a:t>
                      </a:r>
                      <a:endParaRPr lang="en-GB" sz="1800" b="0" dirty="0">
                        <a:solidFill>
                          <a:schemeClr val="tx1"/>
                        </a:solidFill>
                      </a:endParaRPr>
                    </a:p>
                  </a:txBody>
                  <a:tcPr marL="68580" marR="68580" marT="0" marB="0"/>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18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18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algn="r">
                        <a:lnSpc>
                          <a:spcPct val="115000"/>
                        </a:lnSpc>
                        <a:spcBef>
                          <a:spcPts val="200"/>
                        </a:spcBef>
                        <a:spcAft>
                          <a:spcPts val="200"/>
                        </a:spcAft>
                      </a:pPr>
                      <a:r>
                        <a:rPr lang="nl-NL" sz="1800" dirty="0">
                          <a:effectLst/>
                          <a:latin typeface="+mn-lt"/>
                          <a:ea typeface="Calibri" panose="020F0502020204030204" pitchFamily="34" charset="0"/>
                          <a:cs typeface="Times New Roman" panose="02020603050405020304" pitchFamily="18" charset="0"/>
                        </a:rPr>
                        <a:t>75,828</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91327356"/>
                  </a:ext>
                </a:extLst>
              </a:tr>
              <a:tr h="386852">
                <a:tc vMerge="1">
                  <a:txBody>
                    <a:bodyPr/>
                    <a:lstStyle/>
                    <a:p>
                      <a:pPr marL="0" marR="0" lvl="0" indent="0" algn="ctr" defTabSz="1043056" rtl="0" eaLnBrk="1" fontAlgn="auto" latinLnBrk="0" hangingPunct="1">
                        <a:lnSpc>
                          <a:spcPct val="107000"/>
                        </a:lnSpc>
                        <a:spcBef>
                          <a:spcPts val="0"/>
                        </a:spcBef>
                        <a:spcAft>
                          <a:spcPts val="800"/>
                        </a:spcAft>
                        <a:buClrTx/>
                        <a:buSzTx/>
                        <a:buFontTx/>
                        <a:buNone/>
                        <a:tabLst/>
                        <a:defRPr/>
                      </a:pPr>
                      <a:endParaRPr lang="en-GB" sz="1800" kern="1200" dirty="0">
                        <a:solidFill>
                          <a:schemeClr val="dk1"/>
                        </a:solidFill>
                        <a:latin typeface="+mn-lt"/>
                        <a:ea typeface="+mn-ea"/>
                        <a:cs typeface="+mn-cs"/>
                      </a:endParaRPr>
                    </a:p>
                  </a:txBody>
                  <a:tcPr marL="68580" marR="68580" marT="0" marB="0"/>
                </a:tc>
                <a:tc>
                  <a:txBody>
                    <a:bodyPr/>
                    <a:lstStyle/>
                    <a:p>
                      <a:r>
                        <a:rPr lang="en-GB" sz="1800" kern="1200" dirty="0">
                          <a:solidFill>
                            <a:schemeClr val="tx1"/>
                          </a:solidFill>
                          <a:effectLst/>
                          <a:latin typeface="+mn-lt"/>
                          <a:ea typeface="+mn-ea"/>
                          <a:cs typeface="+mn-cs"/>
                        </a:rPr>
                        <a:t>Fenfluramine vs. standard care</a:t>
                      </a:r>
                      <a:r>
                        <a:rPr lang="en-GB" sz="1800" b="0" dirty="0">
                          <a:solidFill>
                            <a:schemeClr val="tx1"/>
                          </a:solidFill>
                        </a:rPr>
                        <a:t> </a:t>
                      </a:r>
                    </a:p>
                  </a:txBody>
                  <a:tcPr marL="68580" marR="68580" marT="0" marB="0"/>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18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0" lang="en-GB" sz="1800" b="0" i="0" u="sng"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rPr>
                        <a:t>XXXXX</a:t>
                      </a:r>
                      <a:endParaRPr kumimoji="0" lang="en-GB" sz="1800" b="0" i="0" u="none" strike="noStrike" kern="1200" cap="none" spc="0" normalizeH="0" baseline="0" noProof="0" dirty="0">
                        <a:ln>
                          <a:noFill/>
                        </a:ln>
                        <a:solidFill>
                          <a:srgbClr val="000000"/>
                        </a:solidFill>
                        <a:effectLst/>
                        <a:highlight>
                          <a:srgbClr val="000000"/>
                        </a:highlight>
                        <a:uLnTx/>
                        <a:uFillTx/>
                        <a:latin typeface="Arial" panose="020B0604020202020204"/>
                        <a:ea typeface="+mn-ea"/>
                        <a:cs typeface="+mn-cs"/>
                      </a:endParaRPr>
                    </a:p>
                  </a:txBody>
                  <a:tcPr/>
                </a:tc>
                <a:tc>
                  <a:txBody>
                    <a:bodyPr/>
                    <a:lstStyle/>
                    <a:p>
                      <a:pPr algn="r">
                        <a:lnSpc>
                          <a:spcPct val="115000"/>
                        </a:lnSpc>
                        <a:spcBef>
                          <a:spcPts val="200"/>
                        </a:spcBef>
                        <a:spcAft>
                          <a:spcPts val="200"/>
                        </a:spcAft>
                      </a:pPr>
                      <a:r>
                        <a:rPr lang="en-GB" sz="1800" dirty="0">
                          <a:effectLst/>
                          <a:latin typeface="+mn-lt"/>
                          <a:ea typeface="Calibri" panose="020F0502020204030204" pitchFamily="34" charset="0"/>
                          <a:cs typeface="Times New Roman" panose="02020603050405020304" pitchFamily="18" charset="0"/>
                        </a:rPr>
                        <a:t>96,664</a:t>
                      </a:r>
                    </a:p>
                  </a:txBody>
                  <a:tcPr marL="68580" marR="68580" marT="0" marB="0"/>
                </a:tc>
                <a:extLst>
                  <a:ext uri="{0D108BD9-81ED-4DB2-BD59-A6C34878D82A}">
                    <a16:rowId xmlns:a16="http://schemas.microsoft.com/office/drawing/2014/main" val="1432385913"/>
                  </a:ext>
                </a:extLst>
              </a:tr>
            </a:tbl>
          </a:graphicData>
        </a:graphic>
      </p:graphicFrame>
      <p:sp>
        <p:nvSpPr>
          <p:cNvPr id="6" name="Rectangle 5">
            <a:extLst>
              <a:ext uri="{FF2B5EF4-FFF2-40B4-BE49-F238E27FC236}">
                <a16:creationId xmlns:a16="http://schemas.microsoft.com/office/drawing/2014/main" id="{F9FEB07D-15D0-4BCB-BD30-1BA70796DCEB}"/>
              </a:ext>
            </a:extLst>
          </p:cNvPr>
          <p:cNvSpPr/>
          <p:nvPr/>
        </p:nvSpPr>
        <p:spPr>
          <a:xfrm>
            <a:off x="387301" y="6985626"/>
            <a:ext cx="3617419" cy="307777"/>
          </a:xfrm>
          <a:prstGeom prst="rect">
            <a:avLst/>
          </a:prstGeom>
          <a:solidFill>
            <a:schemeClr val="bg1"/>
          </a:solidFill>
          <a:ln w="28575">
            <a:solidFill>
              <a:schemeClr val="accent1"/>
            </a:solidFill>
          </a:ln>
        </p:spPr>
        <p:txBody>
          <a:bodyPr wrap="square">
            <a:spAutoFit/>
          </a:bodyPr>
          <a:lstStyle/>
          <a:p>
            <a:pPr marL="0" marR="0" lvl="0" indent="0" defTabSz="1043056" rtl="0" eaLnBrk="1" fontAlgn="auto" latinLnBrk="0" hangingPunct="1">
              <a:lnSpc>
                <a:spcPct val="100000"/>
              </a:lnSpc>
              <a:spcBef>
                <a:spcPts val="0"/>
              </a:spcBef>
              <a:spcAft>
                <a:spcPts val="0"/>
              </a:spcAft>
              <a:buClrTx/>
              <a:buSzTx/>
              <a:buFontTx/>
              <a:buNone/>
              <a:tabLst/>
              <a:defRPr/>
            </a:pPr>
            <a:r>
              <a:rPr kumimoji="0" lang="en-GB" sz="1400" b="1" i="1" u="none" strike="noStrike" kern="1200" cap="none" spc="0" normalizeH="0" baseline="0" noProof="0" dirty="0">
                <a:ln>
                  <a:noFill/>
                </a:ln>
                <a:solidFill>
                  <a:srgbClr val="393938"/>
                </a:solidFill>
                <a:effectLst/>
                <a:uLnTx/>
                <a:uFillTx/>
                <a:latin typeface="Arial" panose="020B0604020202020204"/>
                <a:ea typeface="+mn-ea"/>
                <a:cs typeface="+mn-cs"/>
              </a:rPr>
              <a:t>Source: </a:t>
            </a:r>
            <a:r>
              <a:rPr lang="en-GB" sz="1400" b="1" i="1" dirty="0">
                <a:solidFill>
                  <a:srgbClr val="393938"/>
                </a:solidFill>
                <a:latin typeface="Arial" panose="020B0604020202020204"/>
              </a:rPr>
              <a:t>tables 7.26-7.33, ERG report</a:t>
            </a:r>
            <a:endParaRPr kumimoji="0" lang="en-GB" sz="1400" b="1" i="1" u="none" strike="noStrike" kern="1200" cap="none" spc="0" normalizeH="0" baseline="0" noProof="0" dirty="0">
              <a:ln>
                <a:noFill/>
              </a:ln>
              <a:solidFill>
                <a:srgbClr val="393938"/>
              </a:solidFill>
              <a:effectLst/>
              <a:uLnTx/>
              <a:uFillTx/>
              <a:latin typeface="Arial" panose="020B0604020202020204"/>
              <a:ea typeface="+mn-ea"/>
              <a:cs typeface="+mn-cs"/>
            </a:endParaRPr>
          </a:p>
        </p:txBody>
      </p:sp>
      <p:sp>
        <p:nvSpPr>
          <p:cNvPr id="9" name="TextBox 8">
            <a:extLst>
              <a:ext uri="{FF2B5EF4-FFF2-40B4-BE49-F238E27FC236}">
                <a16:creationId xmlns:a16="http://schemas.microsoft.com/office/drawing/2014/main" id="{73729464-35D1-4174-BE35-5D914AD03878}"/>
              </a:ext>
            </a:extLst>
          </p:cNvPr>
          <p:cNvSpPr txBox="1"/>
          <p:nvPr/>
        </p:nvSpPr>
        <p:spPr>
          <a:xfrm>
            <a:off x="387301" y="6607111"/>
            <a:ext cx="9540289" cy="338554"/>
          </a:xfrm>
          <a:prstGeom prst="rect">
            <a:avLst/>
          </a:prstGeom>
          <a:solidFill>
            <a:schemeClr val="bg1"/>
          </a:solidFill>
        </p:spPr>
        <p:txBody>
          <a:bodyPr wrap="square">
            <a:spAutoFit/>
          </a:bodyPr>
          <a:lstStyle/>
          <a:p>
            <a:r>
              <a:rPr lang="en-GB" sz="1600" b="0" dirty="0">
                <a:solidFill>
                  <a:schemeClr val="tx1"/>
                </a:solidFill>
              </a:rPr>
              <a:t>* Conducted in response to factual accuracy check</a:t>
            </a:r>
            <a:r>
              <a:rPr lang="en-GB" sz="1600" dirty="0">
                <a:solidFill>
                  <a:schemeClr val="dk1"/>
                </a:solidFill>
              </a:rPr>
              <a:t>.</a:t>
            </a:r>
            <a:endParaRPr lang="en-GB" sz="1600" dirty="0"/>
          </a:p>
        </p:txBody>
      </p:sp>
    </p:spTree>
    <p:extLst>
      <p:ext uri="{BB962C8B-B14F-4D97-AF65-F5344CB8AC3E}">
        <p14:creationId xmlns:p14="http://schemas.microsoft.com/office/powerpoint/2010/main" val="344842157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997C4-887D-40B5-9EC9-7090B338D742}"/>
              </a:ext>
            </a:extLst>
          </p:cNvPr>
          <p:cNvSpPr>
            <a:spLocks noGrp="1"/>
          </p:cNvSpPr>
          <p:nvPr>
            <p:ph type="title"/>
          </p:nvPr>
        </p:nvSpPr>
        <p:spPr/>
        <p:txBody>
          <a:bodyPr/>
          <a:lstStyle/>
          <a:p>
            <a:r>
              <a:rPr lang="en-GB" dirty="0"/>
              <a:t>Equality issues and innovation</a:t>
            </a:r>
          </a:p>
        </p:txBody>
      </p:sp>
      <p:sp>
        <p:nvSpPr>
          <p:cNvPr id="3" name="Slide Number Placeholder 2">
            <a:extLst>
              <a:ext uri="{FF2B5EF4-FFF2-40B4-BE49-F238E27FC236}">
                <a16:creationId xmlns:a16="http://schemas.microsoft.com/office/drawing/2014/main" id="{8CBDF9C7-196D-42BE-A57C-6100FEE0FFFB}"/>
              </a:ext>
            </a:extLst>
          </p:cNvPr>
          <p:cNvSpPr>
            <a:spLocks noGrp="1"/>
          </p:cNvSpPr>
          <p:nvPr>
            <p:ph type="sldNum" sz="quarter" idx="12"/>
          </p:nvPr>
        </p:nvSpPr>
        <p:spPr/>
        <p:txBody>
          <a:bodyPr/>
          <a:lstStyle/>
          <a:p>
            <a:fld id="{DDBE135E-2566-4748-853C-8A3B78F0FB00}" type="slidenum">
              <a:rPr lang="en-GB" smtClean="0"/>
              <a:t>52</a:t>
            </a:fld>
            <a:endParaRPr lang="en-GB" dirty="0"/>
          </a:p>
        </p:txBody>
      </p:sp>
      <p:sp>
        <p:nvSpPr>
          <p:cNvPr id="4" name="Content Placeholder 3">
            <a:extLst>
              <a:ext uri="{FF2B5EF4-FFF2-40B4-BE49-F238E27FC236}">
                <a16:creationId xmlns:a16="http://schemas.microsoft.com/office/drawing/2014/main" id="{FACDCA14-D887-4FF6-B0B3-F746F4E11D03}"/>
              </a:ext>
            </a:extLst>
          </p:cNvPr>
          <p:cNvSpPr>
            <a:spLocks noGrp="1"/>
          </p:cNvSpPr>
          <p:nvPr>
            <p:ph sz="quarter" idx="10"/>
          </p:nvPr>
        </p:nvSpPr>
        <p:spPr>
          <a:xfrm>
            <a:off x="508000" y="1296954"/>
            <a:ext cx="9931400" cy="6137989"/>
          </a:xfrm>
        </p:spPr>
        <p:txBody>
          <a:bodyPr/>
          <a:lstStyle/>
          <a:p>
            <a:pPr marL="342900">
              <a:spcBef>
                <a:spcPts val="600"/>
              </a:spcBef>
              <a:spcAft>
                <a:spcPts val="600"/>
              </a:spcAft>
            </a:pPr>
            <a:r>
              <a:rPr lang="en-GB" sz="2000" b="1" dirty="0">
                <a:latin typeface="Arial" panose="020B0604020202020204" pitchFamily="34" charset="0"/>
                <a:cs typeface="Arial" panose="020B0604020202020204" pitchFamily="34" charset="0"/>
              </a:rPr>
              <a:t>Population</a:t>
            </a:r>
            <a:r>
              <a:rPr lang="en-GB" sz="2000" dirty="0">
                <a:latin typeface="Arial" panose="020B0604020202020204" pitchFamily="34" charset="0"/>
                <a:cs typeface="Arial" panose="020B0604020202020204" pitchFamily="34" charset="0"/>
              </a:rPr>
              <a:t>: protected characteristic of disability under the Equality Act 2010 </a:t>
            </a:r>
          </a:p>
          <a:p>
            <a:pPr marL="623887" lvl="1">
              <a:spcBef>
                <a:spcPts val="600"/>
              </a:spcBef>
              <a:spcAft>
                <a:spcPts val="600"/>
              </a:spcAft>
            </a:pPr>
            <a:r>
              <a:rPr lang="en-GB" sz="2000" b="1" dirty="0">
                <a:latin typeface="Arial" panose="020B0604020202020204" pitchFamily="34" charset="0"/>
                <a:cs typeface="Arial" panose="020B0604020202020204" pitchFamily="34" charset="0"/>
              </a:rPr>
              <a:t>Disability</a:t>
            </a:r>
            <a:r>
              <a:rPr lang="en-GB" sz="2000" dirty="0">
                <a:latin typeface="Arial" panose="020B0604020202020204" pitchFamily="34" charset="0"/>
                <a:cs typeface="Arial" panose="020B0604020202020204" pitchFamily="34" charset="0"/>
              </a:rPr>
              <a:t>: a person is disabled if they have a physical or mental impairment which has a substantial and long-term adverse effect on their ability to carry out normal day-to-day activities</a:t>
            </a:r>
          </a:p>
          <a:p>
            <a:endParaRPr lang="en-GB" dirty="0">
              <a:effectLst/>
              <a:latin typeface="+mn-lt"/>
              <a:ea typeface="Calibri" panose="020F0502020204030204" pitchFamily="34" charset="0"/>
            </a:endParaRPr>
          </a:p>
          <a:p>
            <a:endParaRPr lang="en-GB" dirty="0"/>
          </a:p>
        </p:txBody>
      </p:sp>
      <p:sp>
        <p:nvSpPr>
          <p:cNvPr id="5" name="Content Placeholder 3">
            <a:extLst>
              <a:ext uri="{FF2B5EF4-FFF2-40B4-BE49-F238E27FC236}">
                <a16:creationId xmlns:a16="http://schemas.microsoft.com/office/drawing/2014/main" id="{4C576E90-F3E6-F248-898C-F2AE7146CA35}"/>
              </a:ext>
            </a:extLst>
          </p:cNvPr>
          <p:cNvSpPr txBox="1">
            <a:spLocks/>
          </p:cNvSpPr>
          <p:nvPr/>
        </p:nvSpPr>
        <p:spPr>
          <a:xfrm>
            <a:off x="642343" y="3102611"/>
            <a:ext cx="9543057" cy="1123949"/>
          </a:xfrm>
          <a:prstGeom prst="rect">
            <a:avLst/>
          </a:prstGeom>
          <a:solidFill>
            <a:schemeClr val="accent2">
              <a:lumMod val="20000"/>
              <a:lumOff val="80000"/>
            </a:schemeClr>
          </a:solidFill>
          <a:ln w="28575">
            <a:solidFill>
              <a:schemeClr val="accent1"/>
            </a:solidFill>
          </a:ln>
        </p:spPr>
        <p:txBody>
          <a:bodyPr vert="horz" lIns="72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buNone/>
            </a:pPr>
            <a:r>
              <a:rPr lang="en-GB" sz="2000" i="1" dirty="0"/>
              <a:t>⦿ Taking into account </a:t>
            </a:r>
            <a:r>
              <a:rPr lang="en-GB" sz="2000" i="1" dirty="0" err="1"/>
              <a:t>Dravet</a:t>
            </a:r>
            <a:r>
              <a:rPr lang="en-GB" sz="2000" i="1" dirty="0"/>
              <a:t> syndrome as a disability what, if any, further adjustments should be made to the processes, methods and committee’s considerations?  Are there equality issues?  Is the treatment innovative? </a:t>
            </a:r>
          </a:p>
        </p:txBody>
      </p:sp>
    </p:spTree>
    <p:extLst>
      <p:ext uri="{BB962C8B-B14F-4D97-AF65-F5344CB8AC3E}">
        <p14:creationId xmlns:p14="http://schemas.microsoft.com/office/powerpoint/2010/main" val="1691564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206533D-4087-4D5A-8B6D-44233AC498A7}"/>
              </a:ext>
            </a:extLst>
          </p:cNvPr>
          <p:cNvSpPr>
            <a:spLocks noGrp="1"/>
          </p:cNvSpPr>
          <p:nvPr>
            <p:ph type="sldNum" sz="quarter" idx="12"/>
          </p:nvPr>
        </p:nvSpPr>
        <p:spPr/>
        <p:txBody>
          <a:bodyPr/>
          <a:lstStyle/>
          <a:p>
            <a:fld id="{DDBE135E-2566-4748-853C-8A3B78F0FB00}" type="slidenum">
              <a:rPr lang="en-GB" smtClean="0"/>
              <a:t>53</a:t>
            </a:fld>
            <a:endParaRPr lang="en-GB" dirty="0"/>
          </a:p>
        </p:txBody>
      </p:sp>
      <p:sp>
        <p:nvSpPr>
          <p:cNvPr id="3" name="Text Placeholder 2">
            <a:extLst>
              <a:ext uri="{FF2B5EF4-FFF2-40B4-BE49-F238E27FC236}">
                <a16:creationId xmlns:a16="http://schemas.microsoft.com/office/drawing/2014/main" id="{196861E7-2D4B-42D0-98EF-52213CBB75E1}"/>
              </a:ext>
            </a:extLst>
          </p:cNvPr>
          <p:cNvSpPr>
            <a:spLocks noGrp="1"/>
          </p:cNvSpPr>
          <p:nvPr>
            <p:ph type="body" sz="quarter" idx="13"/>
          </p:nvPr>
        </p:nvSpPr>
        <p:spPr/>
        <p:txBody>
          <a:bodyPr/>
          <a:lstStyle/>
          <a:p>
            <a:r>
              <a:rPr lang="en-GB" dirty="0"/>
              <a:t>Back-up slides / slides for info</a:t>
            </a:r>
          </a:p>
        </p:txBody>
      </p:sp>
    </p:spTree>
    <p:extLst>
      <p:ext uri="{BB962C8B-B14F-4D97-AF65-F5344CB8AC3E}">
        <p14:creationId xmlns:p14="http://schemas.microsoft.com/office/powerpoint/2010/main" val="357044164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DBE135E-2566-4748-853C-8A3B78F0FB00}" type="slidenum">
              <a:rPr lang="en-GB" smtClean="0"/>
              <a:t>54</a:t>
            </a:fld>
            <a:endParaRPr lang="en-GB" dirty="0"/>
          </a:p>
        </p:txBody>
      </p:sp>
      <p:sp>
        <p:nvSpPr>
          <p:cNvPr id="10" name="Title 1">
            <a:extLst>
              <a:ext uri="{FF2B5EF4-FFF2-40B4-BE49-F238E27FC236}">
                <a16:creationId xmlns:a16="http://schemas.microsoft.com/office/drawing/2014/main" id="{4D459A33-AA9A-4ED1-978F-0FB1524AF967}"/>
              </a:ext>
            </a:extLst>
          </p:cNvPr>
          <p:cNvSpPr>
            <a:spLocks noGrp="1"/>
          </p:cNvSpPr>
          <p:nvPr>
            <p:ph type="title"/>
          </p:nvPr>
        </p:nvSpPr>
        <p:spPr>
          <a:xfrm>
            <a:off x="452437" y="294559"/>
            <a:ext cx="10240963" cy="765501"/>
          </a:xfrm>
        </p:spPr>
        <p:txBody>
          <a:bodyPr/>
          <a:lstStyle/>
          <a:p>
            <a:pPr defTabSz="942975">
              <a:lnSpc>
                <a:spcPct val="100000"/>
              </a:lnSpc>
            </a:pPr>
            <a:r>
              <a:rPr lang="en-GB" sz="3200" b="0" dirty="0"/>
              <a:t>Re: convulsive seizure frequency and seizure-free days</a:t>
            </a:r>
            <a:br>
              <a:rPr lang="en-GB" sz="3200" b="0" dirty="0"/>
            </a:br>
            <a:r>
              <a:rPr lang="en-GB" sz="2400" b="0" i="1" dirty="0"/>
              <a:t>Company maintains 1:1 relationship of reduction</a:t>
            </a:r>
            <a:br>
              <a:rPr lang="en-GB" sz="2800" b="0" dirty="0"/>
            </a:br>
            <a:endParaRPr lang="en-GB" sz="2000" b="0" dirty="0"/>
          </a:p>
        </p:txBody>
      </p:sp>
      <p:sp>
        <p:nvSpPr>
          <p:cNvPr id="11" name="Content Placeholder 3">
            <a:extLst>
              <a:ext uri="{FF2B5EF4-FFF2-40B4-BE49-F238E27FC236}">
                <a16:creationId xmlns:a16="http://schemas.microsoft.com/office/drawing/2014/main" id="{5C0F2286-E70F-4117-B7ED-73D9E75A31A4}"/>
              </a:ext>
            </a:extLst>
          </p:cNvPr>
          <p:cNvSpPr txBox="1">
            <a:spLocks/>
          </p:cNvSpPr>
          <p:nvPr/>
        </p:nvSpPr>
        <p:spPr>
          <a:xfrm>
            <a:off x="567368" y="1447555"/>
            <a:ext cx="9169403" cy="1469816"/>
          </a:xfrm>
          <a:prstGeom prst="rect">
            <a:avLst/>
          </a:prstGeom>
          <a:ln w="38100">
            <a:solidFill>
              <a:srgbClr val="A2BDC1"/>
            </a:solid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spcBef>
                <a:spcPts val="0"/>
              </a:spcBef>
              <a:buFont typeface="Arial" panose="020B0604020202020204" pitchFamily="34" charset="0"/>
              <a:buNone/>
            </a:pPr>
            <a:r>
              <a:rPr lang="en-GB" sz="2000" b="1" dirty="0"/>
              <a:t>Company:</a:t>
            </a:r>
          </a:p>
          <a:p>
            <a:pPr>
              <a:spcBef>
                <a:spcPts val="0"/>
              </a:spcBef>
            </a:pPr>
            <a:r>
              <a:rPr lang="en-GB" sz="2000" dirty="0"/>
              <a:t>ERG approach: not valid to transfer </a:t>
            </a:r>
            <a:r>
              <a:rPr lang="en-GB" sz="2000" i="1" dirty="0"/>
              <a:t>percentage reduction in ‘percent change in frequency’ </a:t>
            </a:r>
            <a:r>
              <a:rPr lang="en-GB" sz="2000" dirty="0"/>
              <a:t>to </a:t>
            </a:r>
            <a:r>
              <a:rPr lang="en-GB" sz="2000" i="1" dirty="0"/>
              <a:t>percent change in seizure-free days</a:t>
            </a:r>
            <a:r>
              <a:rPr lang="en-GB" sz="2000" dirty="0"/>
              <a:t>.</a:t>
            </a:r>
          </a:p>
          <a:p>
            <a:pPr>
              <a:spcBef>
                <a:spcPts val="0"/>
              </a:spcBef>
            </a:pPr>
            <a:r>
              <a:rPr lang="en-GB" sz="2000" dirty="0"/>
              <a:t>Clinical trials demonstrate near 1:1 proportionality. (new evidence provided)</a:t>
            </a:r>
          </a:p>
          <a:p>
            <a:pPr>
              <a:spcBef>
                <a:spcPts val="0"/>
              </a:spcBef>
            </a:pPr>
            <a:endParaRPr lang="en-GB" sz="1800" dirty="0"/>
          </a:p>
        </p:txBody>
      </p:sp>
      <p:graphicFrame>
        <p:nvGraphicFramePr>
          <p:cNvPr id="6" name="Table 5">
            <a:extLst>
              <a:ext uri="{FF2B5EF4-FFF2-40B4-BE49-F238E27FC236}">
                <a16:creationId xmlns:a16="http://schemas.microsoft.com/office/drawing/2014/main" id="{65F30018-58D7-4CBD-A850-4C76705B4E93}"/>
              </a:ext>
            </a:extLst>
          </p:cNvPr>
          <p:cNvGraphicFramePr>
            <a:graphicFrameLocks noGrp="1"/>
          </p:cNvGraphicFramePr>
          <p:nvPr/>
        </p:nvGraphicFramePr>
        <p:xfrm>
          <a:off x="534399" y="3160560"/>
          <a:ext cx="9143001" cy="2758768"/>
        </p:xfrm>
        <a:graphic>
          <a:graphicData uri="http://schemas.openxmlformats.org/drawingml/2006/table">
            <a:tbl>
              <a:tblPr firstRow="1" firstCol="1" bandRow="1">
                <a:tableStyleId>{00A15C55-8517-42AA-B614-E9B94910E393}</a:tableStyleId>
              </a:tblPr>
              <a:tblGrid>
                <a:gridCol w="3050737">
                  <a:extLst>
                    <a:ext uri="{9D8B030D-6E8A-4147-A177-3AD203B41FA5}">
                      <a16:colId xmlns:a16="http://schemas.microsoft.com/office/drawing/2014/main" val="20000"/>
                    </a:ext>
                  </a:extLst>
                </a:gridCol>
                <a:gridCol w="2059974">
                  <a:extLst>
                    <a:ext uri="{9D8B030D-6E8A-4147-A177-3AD203B41FA5}">
                      <a16:colId xmlns:a16="http://schemas.microsoft.com/office/drawing/2014/main" val="20001"/>
                    </a:ext>
                  </a:extLst>
                </a:gridCol>
                <a:gridCol w="2059974">
                  <a:extLst>
                    <a:ext uri="{9D8B030D-6E8A-4147-A177-3AD203B41FA5}">
                      <a16:colId xmlns:a16="http://schemas.microsoft.com/office/drawing/2014/main" val="20002"/>
                    </a:ext>
                  </a:extLst>
                </a:gridCol>
                <a:gridCol w="1972316">
                  <a:extLst>
                    <a:ext uri="{9D8B030D-6E8A-4147-A177-3AD203B41FA5}">
                      <a16:colId xmlns:a16="http://schemas.microsoft.com/office/drawing/2014/main" val="20003"/>
                    </a:ext>
                  </a:extLst>
                </a:gridCol>
              </a:tblGrid>
              <a:tr h="1661488">
                <a:tc>
                  <a:txBody>
                    <a:bodyPr/>
                    <a:lstStyle/>
                    <a:p>
                      <a:r>
                        <a:rPr lang="en-GB" sz="1800" dirty="0">
                          <a:effectLst/>
                          <a:latin typeface="+mn-lt"/>
                          <a:ea typeface="Times New Roman" panose="02020603050405020304" pitchFamily="18" charset="0"/>
                          <a:cs typeface="Arial" panose="020B0604020202020204" pitchFamily="34" charset="0"/>
                        </a:rPr>
                        <a:t>Arm</a:t>
                      </a:r>
                      <a:endParaRPr lang="en-GB" sz="1800" dirty="0">
                        <a:effectLst/>
                        <a:latin typeface="+mn-lt"/>
                        <a:ea typeface="Times New Roman" panose="02020603050405020304" pitchFamily="18" charset="0"/>
                      </a:endParaRPr>
                    </a:p>
                  </a:txBody>
                  <a:tcPr marL="68580" marR="68580" marT="0" marB="0"/>
                </a:tc>
                <a:tc>
                  <a:txBody>
                    <a:bodyPr/>
                    <a:lstStyle/>
                    <a:p>
                      <a:pPr algn="ctr"/>
                      <a:r>
                        <a:rPr lang="en-GB" sz="1800" dirty="0">
                          <a:effectLst/>
                          <a:latin typeface="+mn-lt"/>
                          <a:ea typeface="Times New Roman" panose="02020603050405020304" pitchFamily="18" charset="0"/>
                          <a:cs typeface="Arial" panose="020B0604020202020204" pitchFamily="34" charset="0"/>
                        </a:rPr>
                        <a:t>Mean percentage change in days with seizure per 28 days from baseline over the trial period</a:t>
                      </a:r>
                      <a:endParaRPr lang="en-GB" sz="1800" dirty="0">
                        <a:effectLst/>
                        <a:latin typeface="+mn-lt"/>
                        <a:ea typeface="Times New Roman" panose="02020603050405020304" pitchFamily="18" charset="0"/>
                      </a:endParaRPr>
                    </a:p>
                  </a:txBody>
                  <a:tcPr marL="68580" marR="68580" marT="0" marB="0"/>
                </a:tc>
                <a:tc>
                  <a:txBody>
                    <a:bodyPr/>
                    <a:lstStyle/>
                    <a:p>
                      <a:pPr algn="ctr"/>
                      <a:r>
                        <a:rPr lang="en-GB" sz="1800" dirty="0">
                          <a:effectLst/>
                          <a:latin typeface="+mn-lt"/>
                          <a:ea typeface="Times New Roman" panose="02020603050405020304" pitchFamily="18" charset="0"/>
                          <a:cs typeface="Arial" panose="020B0604020202020204" pitchFamily="34" charset="0"/>
                        </a:rPr>
                        <a:t>Mean percentage change in seizure frequency per 28 days from baseline over the trial period</a:t>
                      </a:r>
                      <a:endParaRPr lang="en-GB" sz="1800" dirty="0">
                        <a:effectLst/>
                        <a:latin typeface="+mn-lt"/>
                        <a:ea typeface="Times New Roman" panose="02020603050405020304" pitchFamily="18" charset="0"/>
                      </a:endParaRPr>
                    </a:p>
                  </a:txBody>
                  <a:tcPr marL="68580" marR="68580" marT="0" marB="0"/>
                </a:tc>
                <a:tc>
                  <a:txBody>
                    <a:bodyPr/>
                    <a:lstStyle/>
                    <a:p>
                      <a:pPr algn="ctr"/>
                      <a:r>
                        <a:rPr lang="en-GB" sz="1800" dirty="0">
                          <a:effectLst/>
                          <a:latin typeface="+mn-lt"/>
                          <a:ea typeface="Times New Roman" panose="02020603050405020304" pitchFamily="18" charset="0"/>
                          <a:cs typeface="Arial" panose="020B0604020202020204" pitchFamily="34" charset="0"/>
                        </a:rPr>
                        <a:t>Change in seizure days vs change in seizures</a:t>
                      </a:r>
                      <a:endParaRPr lang="en-GB" sz="1800" dirty="0">
                        <a:effectLst/>
                        <a:latin typeface="+mn-lt"/>
                        <a:ea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415372">
                <a:tc>
                  <a:txBody>
                    <a:bodyPr/>
                    <a:lstStyle/>
                    <a:p>
                      <a:r>
                        <a:rPr lang="en-GB" sz="1800" dirty="0">
                          <a:effectLst/>
                          <a:latin typeface="+mn-lt"/>
                          <a:ea typeface="Times New Roman" panose="02020603050405020304" pitchFamily="18" charset="0"/>
                          <a:cs typeface="Arial" panose="020B0604020202020204" pitchFamily="34" charset="0"/>
                        </a:rPr>
                        <a:t>0.4 </a:t>
                      </a:r>
                      <a:r>
                        <a:rPr lang="en-GB" sz="1800" dirty="0">
                          <a:effectLst/>
                        </a:rPr>
                        <a:t>mg/kg/day </a:t>
                      </a:r>
                      <a:r>
                        <a:rPr lang="en-GB" sz="1800" dirty="0">
                          <a:effectLst/>
                          <a:latin typeface="+mn-lt"/>
                          <a:ea typeface="Times New Roman" panose="02020603050405020304" pitchFamily="18" charset="0"/>
                          <a:cs typeface="Arial" panose="020B0604020202020204" pitchFamily="34" charset="0"/>
                        </a:rPr>
                        <a:t>fenfluramine</a:t>
                      </a:r>
                      <a:endParaRPr lang="en-GB" sz="1800" dirty="0">
                        <a:effectLst/>
                        <a:latin typeface="+mn-lt"/>
                        <a:ea typeface="Times New Roman" panose="02020603050405020304" pitchFamily="18" charset="0"/>
                      </a:endParaRPr>
                    </a:p>
                  </a:txBody>
                  <a:tcPr marL="68580" marR="68580" marT="0" marB="0"/>
                </a:tc>
                <a:tc>
                  <a:txBody>
                    <a:bodyPr/>
                    <a:lstStyle/>
                    <a:p>
                      <a:pPr algn="ctr"/>
                      <a:r>
                        <a:rPr lang="en-GB" sz="1800" dirty="0">
                          <a:effectLst/>
                          <a:latin typeface="+mn-lt"/>
                          <a:ea typeface="Times New Roman" panose="02020603050405020304" pitchFamily="18" charset="0"/>
                          <a:cs typeface="Arial" panose="020B0604020202020204" pitchFamily="34" charset="0"/>
                        </a:rPr>
                        <a:t>-0.42</a:t>
                      </a:r>
                      <a:endParaRPr lang="en-GB" sz="1800" dirty="0">
                        <a:effectLst/>
                        <a:latin typeface="+mn-lt"/>
                        <a:ea typeface="Times New Roman" panose="02020603050405020304" pitchFamily="18" charset="0"/>
                      </a:endParaRPr>
                    </a:p>
                  </a:txBody>
                  <a:tcPr marL="68580" marR="68580" marT="0" marB="0"/>
                </a:tc>
                <a:tc>
                  <a:txBody>
                    <a:bodyPr/>
                    <a:lstStyle/>
                    <a:p>
                      <a:pPr algn="ctr"/>
                      <a:r>
                        <a:rPr lang="en-GB" sz="1800">
                          <a:effectLst/>
                          <a:latin typeface="+mn-lt"/>
                          <a:ea typeface="Times New Roman" panose="02020603050405020304" pitchFamily="18" charset="0"/>
                          <a:cs typeface="Arial" panose="020B0604020202020204" pitchFamily="34" charset="0"/>
                        </a:rPr>
                        <a:t>-0.44</a:t>
                      </a:r>
                      <a:endParaRPr lang="en-GB" sz="1800">
                        <a:effectLst/>
                        <a:latin typeface="+mn-lt"/>
                        <a:ea typeface="Times New Roman" panose="02020603050405020304" pitchFamily="18" charset="0"/>
                      </a:endParaRPr>
                    </a:p>
                  </a:txBody>
                  <a:tcPr marL="68580" marR="68580" marT="0" marB="0"/>
                </a:tc>
                <a:tc>
                  <a:txBody>
                    <a:bodyPr/>
                    <a:lstStyle/>
                    <a:p>
                      <a:pPr algn="ctr"/>
                      <a:r>
                        <a:rPr lang="en-GB" sz="1800" b="1" u="none">
                          <a:effectLst/>
                          <a:latin typeface="+mn-lt"/>
                          <a:ea typeface="Times New Roman" panose="02020603050405020304" pitchFamily="18" charset="0"/>
                          <a:cs typeface="Arial" panose="020B0604020202020204" pitchFamily="34" charset="0"/>
                        </a:rPr>
                        <a:t>97%</a:t>
                      </a:r>
                      <a:endParaRPr lang="en-GB" sz="1800" u="none">
                        <a:effectLst/>
                        <a:latin typeface="+mn-lt"/>
                        <a:ea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415372">
                <a:tc>
                  <a:txBody>
                    <a:bodyPr/>
                    <a:lstStyle/>
                    <a:p>
                      <a:r>
                        <a:rPr lang="en-GB" sz="1800" dirty="0">
                          <a:effectLst/>
                          <a:latin typeface="+mn-lt"/>
                          <a:ea typeface="Times New Roman" panose="02020603050405020304" pitchFamily="18" charset="0"/>
                          <a:cs typeface="Arial" panose="020B0604020202020204" pitchFamily="34" charset="0"/>
                        </a:rPr>
                        <a:t>0.7 </a:t>
                      </a:r>
                      <a:r>
                        <a:rPr lang="en-GB" sz="1800" dirty="0">
                          <a:effectLst/>
                        </a:rPr>
                        <a:t>mg/kg/day </a:t>
                      </a:r>
                      <a:r>
                        <a:rPr lang="en-GB" sz="1800" dirty="0">
                          <a:effectLst/>
                          <a:latin typeface="+mn-lt"/>
                          <a:ea typeface="Times New Roman" panose="02020603050405020304" pitchFamily="18" charset="0"/>
                          <a:cs typeface="Arial" panose="020B0604020202020204" pitchFamily="34" charset="0"/>
                        </a:rPr>
                        <a:t>fenfluramine</a:t>
                      </a:r>
                      <a:endParaRPr lang="en-GB" sz="1800" dirty="0">
                        <a:effectLst/>
                        <a:latin typeface="+mn-lt"/>
                        <a:ea typeface="Times New Roman" panose="02020603050405020304" pitchFamily="18" charset="0"/>
                      </a:endParaRPr>
                    </a:p>
                  </a:txBody>
                  <a:tcPr marL="68580" marR="68580" marT="0" marB="0"/>
                </a:tc>
                <a:tc>
                  <a:txBody>
                    <a:bodyPr/>
                    <a:lstStyle/>
                    <a:p>
                      <a:pPr algn="ctr"/>
                      <a:r>
                        <a:rPr lang="en-GB" sz="1800">
                          <a:effectLst/>
                          <a:latin typeface="+mn-lt"/>
                          <a:ea typeface="Times New Roman" panose="02020603050405020304" pitchFamily="18" charset="0"/>
                          <a:cs typeface="Arial" panose="020B0604020202020204" pitchFamily="34" charset="0"/>
                        </a:rPr>
                        <a:t>-0.56</a:t>
                      </a:r>
                      <a:endParaRPr lang="en-GB" sz="1800">
                        <a:effectLst/>
                        <a:latin typeface="+mn-lt"/>
                        <a:ea typeface="Times New Roman" panose="02020603050405020304" pitchFamily="18" charset="0"/>
                      </a:endParaRPr>
                    </a:p>
                  </a:txBody>
                  <a:tcPr marL="68580" marR="68580" marT="0" marB="0"/>
                </a:tc>
                <a:tc>
                  <a:txBody>
                    <a:bodyPr/>
                    <a:lstStyle/>
                    <a:p>
                      <a:pPr algn="ctr"/>
                      <a:r>
                        <a:rPr lang="en-GB" sz="1800">
                          <a:effectLst/>
                          <a:latin typeface="+mn-lt"/>
                          <a:ea typeface="Times New Roman" panose="02020603050405020304" pitchFamily="18" charset="0"/>
                          <a:cs typeface="Arial" panose="020B0604020202020204" pitchFamily="34" charset="0"/>
                        </a:rPr>
                        <a:t>-0.61</a:t>
                      </a:r>
                      <a:endParaRPr lang="en-GB" sz="1800">
                        <a:effectLst/>
                        <a:latin typeface="+mn-lt"/>
                        <a:ea typeface="Times New Roman" panose="02020603050405020304" pitchFamily="18" charset="0"/>
                      </a:endParaRPr>
                    </a:p>
                  </a:txBody>
                  <a:tcPr marL="68580" marR="68580" marT="0" marB="0"/>
                </a:tc>
                <a:tc>
                  <a:txBody>
                    <a:bodyPr/>
                    <a:lstStyle/>
                    <a:p>
                      <a:pPr algn="ctr"/>
                      <a:r>
                        <a:rPr lang="en-GB" sz="1800" b="1" u="none" dirty="0">
                          <a:effectLst/>
                          <a:latin typeface="+mn-lt"/>
                          <a:ea typeface="Times New Roman" panose="02020603050405020304" pitchFamily="18" charset="0"/>
                          <a:cs typeface="Arial" panose="020B0604020202020204" pitchFamily="34" charset="0"/>
                        </a:rPr>
                        <a:t>92%</a:t>
                      </a:r>
                      <a:endParaRPr lang="en-GB" sz="1800" u="none" dirty="0">
                        <a:effectLst/>
                        <a:latin typeface="+mn-lt"/>
                        <a:ea typeface="Times New Roman" panose="02020603050405020304" pitchFamily="18" charset="0"/>
                      </a:endParaRPr>
                    </a:p>
                  </a:txBody>
                  <a:tcPr marL="68580" marR="68580" marT="0" marB="0"/>
                </a:tc>
                <a:extLst>
                  <a:ext uri="{0D108BD9-81ED-4DB2-BD59-A6C34878D82A}">
                    <a16:rowId xmlns:a16="http://schemas.microsoft.com/office/drawing/2014/main" val="10003"/>
                  </a:ext>
                </a:extLst>
              </a:tr>
            </a:tbl>
          </a:graphicData>
        </a:graphic>
      </p:graphicFrame>
      <p:sp>
        <p:nvSpPr>
          <p:cNvPr id="7" name="Rectangle 6">
            <a:extLst>
              <a:ext uri="{FF2B5EF4-FFF2-40B4-BE49-F238E27FC236}">
                <a16:creationId xmlns:a16="http://schemas.microsoft.com/office/drawing/2014/main" id="{964F8101-0157-4072-876F-8530D82AC436}"/>
              </a:ext>
            </a:extLst>
          </p:cNvPr>
          <p:cNvSpPr/>
          <p:nvPr/>
        </p:nvSpPr>
        <p:spPr>
          <a:xfrm>
            <a:off x="1761908" y="6008628"/>
            <a:ext cx="7169583" cy="307777"/>
          </a:xfrm>
          <a:prstGeom prst="rect">
            <a:avLst/>
          </a:prstGeom>
          <a:ln w="28575">
            <a:solidFill>
              <a:schemeClr val="accent1"/>
            </a:solidFill>
          </a:ln>
        </p:spPr>
        <p:txBody>
          <a:bodyPr wrap="square">
            <a:spAutoFit/>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0" lang="en-GB" sz="1400" b="1" i="1" u="none" strike="noStrike" kern="1200" cap="none" spc="0" normalizeH="0" baseline="0" noProof="0" dirty="0">
                <a:ln>
                  <a:noFill/>
                </a:ln>
                <a:solidFill>
                  <a:srgbClr val="393938"/>
                </a:solidFill>
                <a:effectLst/>
                <a:uLnTx/>
                <a:uFillTx/>
                <a:latin typeface="Arial" panose="020B0604020202020204"/>
                <a:ea typeface="+mn-ea"/>
                <a:cs typeface="+mn-cs"/>
              </a:rPr>
              <a:t>Source: table 2, company technical engagement response</a:t>
            </a:r>
          </a:p>
        </p:txBody>
      </p:sp>
    </p:spTree>
    <p:extLst>
      <p:ext uri="{BB962C8B-B14F-4D97-AF65-F5344CB8AC3E}">
        <p14:creationId xmlns:p14="http://schemas.microsoft.com/office/powerpoint/2010/main" val="289555102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5FBA048-FF51-4227-B8D4-121009FD411B}"/>
              </a:ext>
            </a:extLst>
          </p:cNvPr>
          <p:cNvSpPr>
            <a:spLocks noGrp="1"/>
          </p:cNvSpPr>
          <p:nvPr>
            <p:ph type="title"/>
          </p:nvPr>
        </p:nvSpPr>
        <p:spPr>
          <a:xfrm>
            <a:off x="508000" y="259149"/>
            <a:ext cx="9669780" cy="765501"/>
          </a:xfrm>
        </p:spPr>
        <p:txBody>
          <a:bodyPr/>
          <a:lstStyle/>
          <a:p>
            <a:r>
              <a:rPr lang="en-GB" dirty="0"/>
              <a:t>Info: comparison with TA614 (I)</a:t>
            </a:r>
          </a:p>
        </p:txBody>
      </p:sp>
      <p:graphicFrame>
        <p:nvGraphicFramePr>
          <p:cNvPr id="2" name="Table 2">
            <a:extLst>
              <a:ext uri="{FF2B5EF4-FFF2-40B4-BE49-F238E27FC236}">
                <a16:creationId xmlns:a16="http://schemas.microsoft.com/office/drawing/2014/main" id="{6D39E6F7-A4E4-44E3-AAAA-6368C81D28D4}"/>
              </a:ext>
            </a:extLst>
          </p:cNvPr>
          <p:cNvGraphicFramePr>
            <a:graphicFrameLocks noGrp="1"/>
          </p:cNvGraphicFramePr>
          <p:nvPr>
            <p:extLst>
              <p:ext uri="{D42A27DB-BD31-4B8C-83A1-F6EECF244321}">
                <p14:modId xmlns:p14="http://schemas.microsoft.com/office/powerpoint/2010/main" val="2480318735"/>
              </p:ext>
            </p:extLst>
          </p:nvPr>
        </p:nvGraphicFramePr>
        <p:xfrm>
          <a:off x="296557" y="859550"/>
          <a:ext cx="10092665" cy="6167120"/>
        </p:xfrm>
        <a:graphic>
          <a:graphicData uri="http://schemas.openxmlformats.org/drawingml/2006/table">
            <a:tbl>
              <a:tblPr firstRow="1" bandRow="1">
                <a:tableStyleId>{F5AB1C69-6EDB-4FF4-983F-18BD219EF322}</a:tableStyleId>
              </a:tblPr>
              <a:tblGrid>
                <a:gridCol w="2149669">
                  <a:extLst>
                    <a:ext uri="{9D8B030D-6E8A-4147-A177-3AD203B41FA5}">
                      <a16:colId xmlns:a16="http://schemas.microsoft.com/office/drawing/2014/main" val="2137908497"/>
                    </a:ext>
                  </a:extLst>
                </a:gridCol>
                <a:gridCol w="4233974">
                  <a:extLst>
                    <a:ext uri="{9D8B030D-6E8A-4147-A177-3AD203B41FA5}">
                      <a16:colId xmlns:a16="http://schemas.microsoft.com/office/drawing/2014/main" val="3101446524"/>
                    </a:ext>
                  </a:extLst>
                </a:gridCol>
                <a:gridCol w="3709022">
                  <a:extLst>
                    <a:ext uri="{9D8B030D-6E8A-4147-A177-3AD203B41FA5}">
                      <a16:colId xmlns:a16="http://schemas.microsoft.com/office/drawing/2014/main" val="760643323"/>
                    </a:ext>
                  </a:extLst>
                </a:gridCol>
              </a:tblGrid>
              <a:tr h="370840">
                <a:tc>
                  <a:txBody>
                    <a:bodyPr/>
                    <a:lstStyle/>
                    <a:p>
                      <a:endParaRPr lang="en-GB" dirty="0"/>
                    </a:p>
                  </a:txBody>
                  <a:tcPr/>
                </a:tc>
                <a:tc>
                  <a:txBody>
                    <a:bodyPr/>
                    <a:lstStyle/>
                    <a:p>
                      <a:r>
                        <a:rPr lang="en-GB" b="0" dirty="0"/>
                        <a:t>TA614 committee conclusions/consideration</a:t>
                      </a:r>
                    </a:p>
                  </a:txBody>
                  <a:tcPr/>
                </a:tc>
                <a:tc>
                  <a:txBody>
                    <a:bodyPr/>
                    <a:lstStyle/>
                    <a:p>
                      <a:r>
                        <a:rPr lang="en-GB" b="0" dirty="0"/>
                        <a:t>ID1109 company submission</a:t>
                      </a:r>
                    </a:p>
                  </a:txBody>
                  <a:tcPr/>
                </a:tc>
                <a:extLst>
                  <a:ext uri="{0D108BD9-81ED-4DB2-BD59-A6C34878D82A}">
                    <a16:rowId xmlns:a16="http://schemas.microsoft.com/office/drawing/2014/main" val="260030474"/>
                  </a:ext>
                </a:extLst>
              </a:tr>
              <a:tr h="370840">
                <a:tc>
                  <a:txBody>
                    <a:bodyPr/>
                    <a:lstStyle/>
                    <a:p>
                      <a:r>
                        <a:rPr lang="en-GB" sz="1600" dirty="0"/>
                        <a:t>Trial length</a:t>
                      </a:r>
                    </a:p>
                  </a:txBody>
                  <a:tcPr/>
                </a:tc>
                <a:tc>
                  <a:txBody>
                    <a:bodyPr/>
                    <a:lstStyle/>
                    <a:p>
                      <a:r>
                        <a:rPr lang="en-GB" sz="1600" dirty="0"/>
                        <a:t>14 weeks</a:t>
                      </a:r>
                    </a:p>
                  </a:txBody>
                  <a:tcPr/>
                </a:tc>
                <a:tc>
                  <a:txBody>
                    <a:bodyPr/>
                    <a:lstStyle/>
                    <a:p>
                      <a:r>
                        <a:rPr lang="en-GB" sz="1600" dirty="0"/>
                        <a:t>14 – 15 weeks</a:t>
                      </a:r>
                    </a:p>
                  </a:txBody>
                  <a:tcPr/>
                </a:tc>
                <a:extLst>
                  <a:ext uri="{0D108BD9-81ED-4DB2-BD59-A6C34878D82A}">
                    <a16:rowId xmlns:a16="http://schemas.microsoft.com/office/drawing/2014/main" val="2544759016"/>
                  </a:ext>
                </a:extLst>
              </a:tr>
              <a:tr h="370840">
                <a:tc>
                  <a:txBody>
                    <a:bodyPr/>
                    <a:lstStyle/>
                    <a:p>
                      <a:r>
                        <a:rPr lang="en-GB" sz="1600" dirty="0"/>
                        <a:t>Trial comparison</a:t>
                      </a:r>
                    </a:p>
                  </a:txBody>
                  <a:tcPr/>
                </a:tc>
                <a:tc>
                  <a:txBody>
                    <a:bodyPr/>
                    <a:lstStyle/>
                    <a:p>
                      <a:r>
                        <a:rPr lang="en-GB" sz="1600" dirty="0"/>
                        <a:t>Placebo</a:t>
                      </a:r>
                    </a:p>
                  </a:txBody>
                  <a:tcPr/>
                </a:tc>
                <a:tc>
                  <a:txBody>
                    <a:bodyPr/>
                    <a:lstStyle/>
                    <a:p>
                      <a:r>
                        <a:rPr lang="en-GB" sz="1600" dirty="0"/>
                        <a:t>Placebo</a:t>
                      </a:r>
                    </a:p>
                  </a:txBody>
                  <a:tcPr/>
                </a:tc>
                <a:extLst>
                  <a:ext uri="{0D108BD9-81ED-4DB2-BD59-A6C34878D82A}">
                    <a16:rowId xmlns:a16="http://schemas.microsoft.com/office/drawing/2014/main" val="2388593103"/>
                  </a:ext>
                </a:extLst>
              </a:tr>
              <a:tr h="370840">
                <a:tc>
                  <a:txBody>
                    <a:bodyPr/>
                    <a:lstStyle/>
                    <a:p>
                      <a:r>
                        <a:rPr lang="en-GB" sz="1600" dirty="0"/>
                        <a:t>Population and generalisability to adults</a:t>
                      </a:r>
                    </a:p>
                  </a:txBody>
                  <a:tcPr/>
                </a:tc>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600" dirty="0"/>
                        <a:t>Trial evidence on children and adolescents generalisable to adults </a:t>
                      </a:r>
                    </a:p>
                  </a:txBody>
                  <a:tcPr/>
                </a:tc>
                <a:tc>
                  <a:txBody>
                    <a:bodyPr/>
                    <a:lstStyle/>
                    <a:p>
                      <a:r>
                        <a:rPr lang="en-GB" sz="1600" dirty="0"/>
                        <a:t>Trial evidence on children and adolescents; open-label extension and real-world evidence in adults</a:t>
                      </a:r>
                    </a:p>
                  </a:txBody>
                  <a:tcPr/>
                </a:tc>
                <a:extLst>
                  <a:ext uri="{0D108BD9-81ED-4DB2-BD59-A6C34878D82A}">
                    <a16:rowId xmlns:a16="http://schemas.microsoft.com/office/drawing/2014/main" val="2079988110"/>
                  </a:ext>
                </a:extLst>
              </a:tr>
              <a:tr h="463656">
                <a:tc>
                  <a:txBody>
                    <a:bodyPr/>
                    <a:lstStyle/>
                    <a:p>
                      <a:r>
                        <a:rPr lang="en-GB" sz="1600" dirty="0"/>
                        <a:t>Model structure</a:t>
                      </a:r>
                    </a:p>
                  </a:txBody>
                  <a:tcPr/>
                </a:tc>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600" dirty="0"/>
                        <a:t>Cohort model with health states defined by seizure frequency (with substates based on different # of seizure-free days)</a:t>
                      </a:r>
                    </a:p>
                  </a:txBody>
                  <a:tcPr/>
                </a:tc>
                <a:tc>
                  <a:txBody>
                    <a:bodyPr/>
                    <a:lstStyle/>
                    <a:p>
                      <a:r>
                        <a:rPr lang="en-GB" sz="1600" dirty="0">
                          <a:solidFill>
                            <a:schemeClr val="tx1"/>
                          </a:solidFill>
                        </a:rPr>
                        <a:t>Individual-patient state-transition model using trial individual patient level data</a:t>
                      </a:r>
                      <a:endParaRPr lang="en-GB" sz="1600" dirty="0"/>
                    </a:p>
                  </a:txBody>
                  <a:tcPr/>
                </a:tc>
                <a:extLst>
                  <a:ext uri="{0D108BD9-81ED-4DB2-BD59-A6C34878D82A}">
                    <a16:rowId xmlns:a16="http://schemas.microsoft.com/office/drawing/2014/main" val="3474444395"/>
                  </a:ext>
                </a:extLst>
              </a:tr>
              <a:tr h="370840">
                <a:tc>
                  <a:txBody>
                    <a:bodyPr/>
                    <a:lstStyle/>
                    <a:p>
                      <a:r>
                        <a:rPr lang="en-GB" sz="1600" dirty="0"/>
                        <a:t>Comparator in model</a:t>
                      </a:r>
                    </a:p>
                  </a:txBody>
                  <a:tcPr/>
                </a:tc>
                <a:tc>
                  <a:txBody>
                    <a:bodyPr/>
                    <a:lstStyle/>
                    <a:p>
                      <a:r>
                        <a:rPr lang="en-GB" sz="1600" dirty="0"/>
                        <a:t>Current clinical management. (other treatments like stiripentol included as background treatment)</a:t>
                      </a:r>
                    </a:p>
                  </a:txBody>
                  <a:tcPr/>
                </a:tc>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600" dirty="0"/>
                        <a:t>Cannabidiol (+ clobazam) only (using network meta-analysis); </a:t>
                      </a:r>
                      <a:r>
                        <a:rPr lang="en-GB" sz="1600" strike="noStrike" dirty="0">
                          <a:solidFill>
                            <a:schemeClr val="tx1"/>
                          </a:solidFill>
                        </a:rPr>
                        <a:t>scenario analyses with or without stiripentol</a:t>
                      </a:r>
                    </a:p>
                  </a:txBody>
                  <a:tcPr/>
                </a:tc>
                <a:extLst>
                  <a:ext uri="{0D108BD9-81ED-4DB2-BD59-A6C34878D82A}">
                    <a16:rowId xmlns:a16="http://schemas.microsoft.com/office/drawing/2014/main" val="2357597093"/>
                  </a:ext>
                </a:extLst>
              </a:tr>
              <a:tr h="370840">
                <a:tc>
                  <a:txBody>
                    <a:bodyPr/>
                    <a:lstStyle/>
                    <a:p>
                      <a:r>
                        <a:rPr lang="en-GB" sz="1600" dirty="0"/>
                        <a:t>Placebo ‘effect’ removed for discontinuation</a:t>
                      </a:r>
                    </a:p>
                  </a:txBody>
                  <a:tcPr/>
                </a:tc>
                <a:tc>
                  <a:txBody>
                    <a:bodyPr/>
                    <a:lstStyle/>
                    <a:p>
                      <a:r>
                        <a:rPr lang="en-GB" sz="1600" dirty="0"/>
                        <a:t>Patients who discontinue CBD are assumed to revert to baseline seizure-free day rates but did not appear to be an important issue</a:t>
                      </a:r>
                    </a:p>
                  </a:txBody>
                  <a:tcPr/>
                </a:tc>
                <a:tc>
                  <a:txBody>
                    <a:bodyPr/>
                    <a:lstStyle/>
                    <a:p>
                      <a:r>
                        <a:rPr lang="en-GB" sz="1600" dirty="0"/>
                        <a:t>Seizure frequency reverted to baseline seizure frequency, not placebo ‘on treatment’ frequency</a:t>
                      </a:r>
                    </a:p>
                  </a:txBody>
                  <a:tcPr/>
                </a:tc>
                <a:extLst>
                  <a:ext uri="{0D108BD9-81ED-4DB2-BD59-A6C34878D82A}">
                    <a16:rowId xmlns:a16="http://schemas.microsoft.com/office/drawing/2014/main" val="1307996771"/>
                  </a:ext>
                </a:extLst>
              </a:tr>
              <a:tr h="370840">
                <a:tc>
                  <a:txBody>
                    <a:bodyPr/>
                    <a:lstStyle/>
                    <a:p>
                      <a:r>
                        <a:rPr lang="en-GB" sz="1600" dirty="0"/>
                        <a:t>Subsequent treatment</a:t>
                      </a:r>
                      <a:endParaRPr lang="en-GB" sz="1600" i="1" dirty="0">
                        <a:solidFill>
                          <a:srgbClr val="FFC000"/>
                        </a:solidFill>
                      </a:endParaRPr>
                    </a:p>
                  </a:txBody>
                  <a:tcPr/>
                </a:tc>
                <a:tc>
                  <a:txBody>
                    <a:bodyPr/>
                    <a:lstStyle/>
                    <a:p>
                      <a:r>
                        <a:rPr lang="en-GB" sz="1600" i="0" dirty="0">
                          <a:solidFill>
                            <a:schemeClr val="tx1"/>
                          </a:solidFill>
                        </a:rPr>
                        <a:t>Does not appear to be included in the model. (and not raised as an issue)</a:t>
                      </a:r>
                    </a:p>
                  </a:txBody>
                  <a:tcPr/>
                </a:tc>
                <a:tc>
                  <a:txBody>
                    <a:bodyPr/>
                    <a:lstStyle/>
                    <a:p>
                      <a:r>
                        <a:rPr lang="en-GB" sz="1600" dirty="0"/>
                        <a:t>Discontinued patients did not switch to subsequent intervention</a:t>
                      </a:r>
                    </a:p>
                  </a:txBody>
                  <a:tcPr/>
                </a:tc>
                <a:extLst>
                  <a:ext uri="{0D108BD9-81ED-4DB2-BD59-A6C34878D82A}">
                    <a16:rowId xmlns:a16="http://schemas.microsoft.com/office/drawing/2014/main" val="2926253802"/>
                  </a:ext>
                </a:extLst>
              </a:tr>
              <a:tr h="370840">
                <a:tc>
                  <a:txBody>
                    <a:bodyPr/>
                    <a:lstStyle/>
                    <a:p>
                      <a:r>
                        <a:rPr lang="en-GB" sz="1600" dirty="0"/>
                        <a:t>Treatment effect waning</a:t>
                      </a:r>
                      <a:endParaRPr lang="en-GB" sz="1600" i="1" dirty="0">
                        <a:solidFill>
                          <a:srgbClr val="FFFF00"/>
                        </a:solidFill>
                      </a:endParaRPr>
                    </a:p>
                  </a:txBody>
                  <a:tcPr/>
                </a:tc>
                <a:tc>
                  <a:txBody>
                    <a:bodyPr/>
                    <a:lstStyle/>
                    <a:p>
                      <a:r>
                        <a:rPr lang="en-GB" sz="1600" dirty="0"/>
                        <a:t>Reduction in effect should occur before patients stop cannabidiol. (not maintained until treatment stops or patient died.)</a:t>
                      </a:r>
                    </a:p>
                  </a:txBody>
                  <a:tcPr/>
                </a:tc>
                <a:tc>
                  <a:txBody>
                    <a:bodyPr/>
                    <a:lstStyle/>
                    <a:p>
                      <a:r>
                        <a:rPr lang="en-GB" sz="1600" dirty="0"/>
                        <a:t>Maintenance of treatment effect while on treatment (no waning)</a:t>
                      </a:r>
                    </a:p>
                  </a:txBody>
                  <a:tcPr/>
                </a:tc>
                <a:extLst>
                  <a:ext uri="{0D108BD9-81ED-4DB2-BD59-A6C34878D82A}">
                    <a16:rowId xmlns:a16="http://schemas.microsoft.com/office/drawing/2014/main" val="3727910878"/>
                  </a:ext>
                </a:extLst>
              </a:tr>
            </a:tbl>
          </a:graphicData>
        </a:graphic>
      </p:graphicFrame>
    </p:spTree>
    <p:extLst>
      <p:ext uri="{BB962C8B-B14F-4D97-AF65-F5344CB8AC3E}">
        <p14:creationId xmlns:p14="http://schemas.microsoft.com/office/powerpoint/2010/main" val="247281723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5FBA048-FF51-4227-B8D4-121009FD411B}"/>
              </a:ext>
            </a:extLst>
          </p:cNvPr>
          <p:cNvSpPr>
            <a:spLocks noGrp="1"/>
          </p:cNvSpPr>
          <p:nvPr>
            <p:ph type="title"/>
          </p:nvPr>
        </p:nvSpPr>
        <p:spPr>
          <a:xfrm>
            <a:off x="300367" y="0"/>
            <a:ext cx="9669780" cy="765501"/>
          </a:xfrm>
        </p:spPr>
        <p:txBody>
          <a:bodyPr/>
          <a:lstStyle/>
          <a:p>
            <a:r>
              <a:rPr lang="en-GB" dirty="0"/>
              <a:t>Info: comparison with TA614 (II)</a:t>
            </a:r>
          </a:p>
        </p:txBody>
      </p:sp>
      <p:graphicFrame>
        <p:nvGraphicFramePr>
          <p:cNvPr id="2" name="Table 2">
            <a:extLst>
              <a:ext uri="{FF2B5EF4-FFF2-40B4-BE49-F238E27FC236}">
                <a16:creationId xmlns:a16="http://schemas.microsoft.com/office/drawing/2014/main" id="{6D39E6F7-A4E4-44E3-AAAA-6368C81D28D4}"/>
              </a:ext>
            </a:extLst>
          </p:cNvPr>
          <p:cNvGraphicFramePr>
            <a:graphicFrameLocks noGrp="1"/>
          </p:cNvGraphicFramePr>
          <p:nvPr>
            <p:extLst>
              <p:ext uri="{D42A27DB-BD31-4B8C-83A1-F6EECF244321}">
                <p14:modId xmlns:p14="http://schemas.microsoft.com/office/powerpoint/2010/main" val="3259762025"/>
              </p:ext>
            </p:extLst>
          </p:nvPr>
        </p:nvGraphicFramePr>
        <p:xfrm>
          <a:off x="88924" y="449005"/>
          <a:ext cx="10435641" cy="7132320"/>
        </p:xfrm>
        <a:graphic>
          <a:graphicData uri="http://schemas.openxmlformats.org/drawingml/2006/table">
            <a:tbl>
              <a:tblPr firstRow="1" bandRow="1">
                <a:tableStyleId>{F5AB1C69-6EDB-4FF4-983F-18BD219EF322}</a:tableStyleId>
              </a:tblPr>
              <a:tblGrid>
                <a:gridCol w="1580373">
                  <a:extLst>
                    <a:ext uri="{9D8B030D-6E8A-4147-A177-3AD203B41FA5}">
                      <a16:colId xmlns:a16="http://schemas.microsoft.com/office/drawing/2014/main" val="2137908497"/>
                    </a:ext>
                  </a:extLst>
                </a:gridCol>
                <a:gridCol w="5305244">
                  <a:extLst>
                    <a:ext uri="{9D8B030D-6E8A-4147-A177-3AD203B41FA5}">
                      <a16:colId xmlns:a16="http://schemas.microsoft.com/office/drawing/2014/main" val="3101446524"/>
                    </a:ext>
                  </a:extLst>
                </a:gridCol>
                <a:gridCol w="3550024">
                  <a:extLst>
                    <a:ext uri="{9D8B030D-6E8A-4147-A177-3AD203B41FA5}">
                      <a16:colId xmlns:a16="http://schemas.microsoft.com/office/drawing/2014/main" val="760643323"/>
                    </a:ext>
                  </a:extLst>
                </a:gridCol>
              </a:tblGrid>
              <a:tr h="412125">
                <a:tc>
                  <a:txBody>
                    <a:bodyPr/>
                    <a:lstStyle/>
                    <a:p>
                      <a:endParaRPr lang="en-GB" dirty="0"/>
                    </a:p>
                  </a:txBody>
                  <a:tcPr/>
                </a:tc>
                <a:tc>
                  <a:txBody>
                    <a:bodyPr/>
                    <a:lstStyle/>
                    <a:p>
                      <a:r>
                        <a:rPr lang="en-GB" b="0" dirty="0"/>
                        <a:t>TA614 committee conclusions/consideration</a:t>
                      </a:r>
                    </a:p>
                  </a:txBody>
                  <a:tcPr/>
                </a:tc>
                <a:tc>
                  <a:txBody>
                    <a:bodyPr/>
                    <a:lstStyle/>
                    <a:p>
                      <a:r>
                        <a:rPr lang="en-GB" b="0" dirty="0"/>
                        <a:t>ID1109 company submission</a:t>
                      </a:r>
                    </a:p>
                  </a:txBody>
                  <a:tcPr/>
                </a:tc>
                <a:extLst>
                  <a:ext uri="{0D108BD9-81ED-4DB2-BD59-A6C34878D82A}">
                    <a16:rowId xmlns:a16="http://schemas.microsoft.com/office/drawing/2014/main" val="260030474"/>
                  </a:ext>
                </a:extLst>
              </a:tr>
              <a:tr h="601016">
                <a:tc>
                  <a:txBody>
                    <a:bodyPr/>
                    <a:lstStyle/>
                    <a:p>
                      <a:r>
                        <a:rPr lang="en-GB" sz="1600" i="0" dirty="0">
                          <a:solidFill>
                            <a:schemeClr val="tx1"/>
                          </a:solidFill>
                        </a:rPr>
                        <a:t>Seizure frequency and seizure free days</a:t>
                      </a:r>
                    </a:p>
                  </a:txBody>
                  <a:tcPr/>
                </a:tc>
                <a:tc>
                  <a:txBody>
                    <a:bodyPr/>
                    <a:lstStyle/>
                    <a:p>
                      <a:r>
                        <a:rPr lang="en-GB" sz="1600" dirty="0"/>
                        <a:t>Not important issue</a:t>
                      </a:r>
                    </a:p>
                  </a:txBody>
                  <a:tcPr/>
                </a:tc>
                <a:tc>
                  <a:txBody>
                    <a:bodyPr/>
                    <a:lstStyle/>
                    <a:p>
                      <a:r>
                        <a:rPr lang="en-GB" sz="1600" dirty="0"/>
                        <a:t>Assumed proportional as data on seizure free days from cannabidiol not available.</a:t>
                      </a:r>
                    </a:p>
                  </a:txBody>
                  <a:tcPr/>
                </a:tc>
                <a:extLst>
                  <a:ext uri="{0D108BD9-81ED-4DB2-BD59-A6C34878D82A}">
                    <a16:rowId xmlns:a16="http://schemas.microsoft.com/office/drawing/2014/main" val="607832380"/>
                  </a:ext>
                </a:extLst>
              </a:tr>
              <a:tr h="446142">
                <a:tc>
                  <a:txBody>
                    <a:bodyPr/>
                    <a:lstStyle/>
                    <a:p>
                      <a:r>
                        <a:rPr lang="en-GB" sz="1600" dirty="0"/>
                        <a:t>Non-convulsive seizures</a:t>
                      </a:r>
                    </a:p>
                  </a:txBody>
                  <a:tcPr/>
                </a:tc>
                <a:tc>
                  <a:txBody>
                    <a:bodyPr/>
                    <a:lstStyle/>
                    <a:p>
                      <a:r>
                        <a:rPr lang="en-GB" sz="1600" dirty="0"/>
                        <a:t>Should be incorporated but did not agree with method used (double-counted benefits)</a:t>
                      </a:r>
                    </a:p>
                  </a:txBody>
                  <a:tcPr/>
                </a:tc>
                <a:tc>
                  <a:txBody>
                    <a:bodyPr/>
                    <a:lstStyle/>
                    <a:p>
                      <a:r>
                        <a:rPr lang="en-GB" sz="1600" dirty="0"/>
                        <a:t>Excluded from model</a:t>
                      </a:r>
                    </a:p>
                  </a:txBody>
                  <a:tcPr/>
                </a:tc>
                <a:extLst>
                  <a:ext uri="{0D108BD9-81ED-4DB2-BD59-A6C34878D82A}">
                    <a16:rowId xmlns:a16="http://schemas.microsoft.com/office/drawing/2014/main" val="2303028268"/>
                  </a:ext>
                </a:extLst>
              </a:tr>
              <a:tr h="729855">
                <a:tc>
                  <a:txBody>
                    <a:bodyPr/>
                    <a:lstStyle/>
                    <a:p>
                      <a:r>
                        <a:rPr lang="en-GB" sz="1600" dirty="0"/>
                        <a:t>Treatment stopping rule</a:t>
                      </a:r>
                    </a:p>
                  </a:txBody>
                  <a:tcPr/>
                </a:tc>
                <a:tc>
                  <a:txBody>
                    <a:bodyPr/>
                    <a:lstStyle/>
                    <a:p>
                      <a:r>
                        <a:rPr lang="en-GB" sz="1600" dirty="0"/>
                        <a:t>Convulsive seizure reduction of less than 30% (NHSE proposed) after 3 months (expert advice), but accepted 6 months because of cannabidiol’s long titration period. Then every 6 months (clinical advice).</a:t>
                      </a:r>
                    </a:p>
                  </a:txBody>
                  <a:tcPr/>
                </a:tc>
                <a:tc>
                  <a:txBody>
                    <a:bodyPr/>
                    <a:lstStyle/>
                    <a:p>
                      <a:r>
                        <a:rPr lang="en-GB" sz="1600" dirty="0"/>
                        <a:t>Convulsive seizure reduction of less than 30% (NHSE proposed) at 6 months.</a:t>
                      </a:r>
                      <a:br>
                        <a:rPr lang="en-GB" sz="1600" dirty="0"/>
                      </a:br>
                      <a:r>
                        <a:rPr lang="en-GB" sz="1600" dirty="0"/>
                        <a:t>No subsequent stopping points.</a:t>
                      </a:r>
                    </a:p>
                  </a:txBody>
                  <a:tcPr/>
                </a:tc>
                <a:extLst>
                  <a:ext uri="{0D108BD9-81ED-4DB2-BD59-A6C34878D82A}">
                    <a16:rowId xmlns:a16="http://schemas.microsoft.com/office/drawing/2014/main" val="815626034"/>
                  </a:ext>
                </a:extLst>
              </a:tr>
              <a:tr h="738391">
                <a:tc>
                  <a:txBody>
                    <a:bodyPr/>
                    <a:lstStyle/>
                    <a:p>
                      <a:r>
                        <a:rPr lang="en-GB" sz="1600" dirty="0"/>
                        <a:t>Link between seizure frequency and mortality</a:t>
                      </a:r>
                    </a:p>
                  </a:txBody>
                  <a:tcPr/>
                </a:tc>
                <a:tc>
                  <a:txBody>
                    <a:bodyPr/>
                    <a:lstStyle/>
                    <a:p>
                      <a:r>
                        <a:rPr lang="en-GB" sz="1600" dirty="0">
                          <a:solidFill>
                            <a:schemeClr val="tx1"/>
                          </a:solidFill>
                        </a:rPr>
                        <a:t>Plausible but people free of seizure may be otherwise healthier so could account for some of the association. Not supported by trial evidence and observational evidence likely confounded. Link that c</a:t>
                      </a:r>
                      <a:r>
                        <a:rPr lang="en-GB" sz="1600" kern="1200" dirty="0">
                          <a:solidFill>
                            <a:schemeClr val="tx1"/>
                          </a:solidFill>
                          <a:effectLst/>
                          <a:latin typeface="+mn-lt"/>
                          <a:ea typeface="+mn-ea"/>
                          <a:cs typeface="+mn-cs"/>
                        </a:rPr>
                        <a:t>annabidiol extends life removed.</a:t>
                      </a:r>
                      <a:endParaRPr lang="en-GB" sz="1600" dirty="0">
                        <a:solidFill>
                          <a:schemeClr val="tx1"/>
                        </a:solidFill>
                      </a:endParaRPr>
                    </a:p>
                  </a:txBody>
                  <a:tcPr/>
                </a:tc>
                <a:tc>
                  <a:txBody>
                    <a:bodyPr/>
                    <a:lstStyle/>
                    <a:p>
                      <a:r>
                        <a:rPr lang="en-GB" sz="1600" dirty="0"/>
                        <a:t>Assume link between seizure frequency and mortality</a:t>
                      </a:r>
                    </a:p>
                  </a:txBody>
                  <a:tcPr/>
                </a:tc>
                <a:extLst>
                  <a:ext uri="{0D108BD9-81ED-4DB2-BD59-A6C34878D82A}">
                    <a16:rowId xmlns:a16="http://schemas.microsoft.com/office/drawing/2014/main" val="2388593103"/>
                  </a:ext>
                </a:extLst>
              </a:tr>
              <a:tr h="601016">
                <a:tc>
                  <a:txBody>
                    <a:bodyPr/>
                    <a:lstStyle/>
                    <a:p>
                      <a:r>
                        <a:rPr lang="en-GB" sz="1600" i="0" dirty="0">
                          <a:solidFill>
                            <a:schemeClr val="tx1"/>
                          </a:solidFill>
                        </a:rPr>
                        <a:t>Carer utility</a:t>
                      </a:r>
                    </a:p>
                  </a:txBody>
                  <a:tcPr/>
                </a:tc>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600" dirty="0"/>
                        <a:t>1.8 carers applied to 2 health state with highest seizure frequencies; </a:t>
                      </a:r>
                      <a:r>
                        <a:rPr lang="en-GB" sz="1600" dirty="0" err="1"/>
                        <a:t>disutilities</a:t>
                      </a:r>
                      <a:r>
                        <a:rPr lang="en-GB" sz="1600" dirty="0"/>
                        <a:t> applied to these 2 states. Caring for people with fewer convulsive seizures affect carers' quality of life. Values from vignette study, not in line with NICE reference case. Committee preferred values from public preference study but accepted approach.</a:t>
                      </a:r>
                      <a:endParaRPr lang="en-GB" sz="1600" dirty="0">
                        <a:highlight>
                          <a:srgbClr val="FF0000"/>
                        </a:highlight>
                      </a:endParaRPr>
                    </a:p>
                  </a:txBody>
                  <a:tcPr/>
                </a:tc>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600" dirty="0"/>
                        <a:t>1.8 carers applied to all patients</a:t>
                      </a:r>
                    </a:p>
                  </a:txBody>
                  <a:tcPr/>
                </a:tc>
                <a:extLst>
                  <a:ext uri="{0D108BD9-81ED-4DB2-BD59-A6C34878D82A}">
                    <a16:rowId xmlns:a16="http://schemas.microsoft.com/office/drawing/2014/main" val="2079988110"/>
                  </a:ext>
                </a:extLst>
              </a:tr>
              <a:tr h="468945">
                <a:tc>
                  <a:txBody>
                    <a:bodyPr/>
                    <a:lstStyle/>
                    <a:p>
                      <a:r>
                        <a:rPr lang="en-GB" sz="1600" dirty="0"/>
                        <a:t>Frequency of seizures in adults</a:t>
                      </a:r>
                    </a:p>
                  </a:txBody>
                  <a:tcPr/>
                </a:tc>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600" dirty="0"/>
                        <a:t>Does not appear to be explicitly different (clinical outcomes differed for those &lt; 12 years and &gt;12 years, based on trial data)</a:t>
                      </a:r>
                    </a:p>
                  </a:txBody>
                  <a:tcPr/>
                </a:tc>
                <a:tc>
                  <a:txBody>
                    <a:bodyPr/>
                    <a:lstStyle/>
                    <a:p>
                      <a:r>
                        <a:rPr lang="en-GB" sz="1600" dirty="0"/>
                        <a:t>50% of frequency for children and adolescents</a:t>
                      </a:r>
                    </a:p>
                  </a:txBody>
                  <a:tcPr/>
                </a:tc>
                <a:extLst>
                  <a:ext uri="{0D108BD9-81ED-4DB2-BD59-A6C34878D82A}">
                    <a16:rowId xmlns:a16="http://schemas.microsoft.com/office/drawing/2014/main" val="1396949451"/>
                  </a:ext>
                </a:extLst>
              </a:tr>
            </a:tbl>
          </a:graphicData>
        </a:graphic>
      </p:graphicFrame>
    </p:spTree>
    <p:extLst>
      <p:ext uri="{BB962C8B-B14F-4D97-AF65-F5344CB8AC3E}">
        <p14:creationId xmlns:p14="http://schemas.microsoft.com/office/powerpoint/2010/main" val="257176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91C5BBF8-23D2-4017-AF8E-080034C72D42}"/>
              </a:ext>
            </a:extLst>
          </p:cNvPr>
          <p:cNvSpPr>
            <a:spLocks noGrp="1"/>
          </p:cNvSpPr>
          <p:nvPr>
            <p:ph type="title"/>
          </p:nvPr>
        </p:nvSpPr>
        <p:spPr>
          <a:xfrm>
            <a:off x="172763" y="142839"/>
            <a:ext cx="10520637" cy="1019324"/>
          </a:xfrm>
        </p:spPr>
        <p:txBody>
          <a:bodyPr/>
          <a:lstStyle/>
          <a:p>
            <a:pPr>
              <a:lnSpc>
                <a:spcPct val="100000"/>
              </a:lnSpc>
            </a:pPr>
            <a:r>
              <a:rPr lang="en-US" dirty="0"/>
              <a:t>Treatment pathway for Dravet syndrome</a:t>
            </a:r>
            <a:br>
              <a:rPr lang="en-US" dirty="0"/>
            </a:br>
            <a:r>
              <a:rPr lang="en-US" sz="2400" b="0" i="1" dirty="0"/>
              <a:t>Cannabidiol license requires clobazam concurrently</a:t>
            </a:r>
            <a:endParaRPr lang="en-US" b="0" i="1" dirty="0"/>
          </a:p>
        </p:txBody>
      </p:sp>
      <p:sp>
        <p:nvSpPr>
          <p:cNvPr id="3" name="Slide Number Placeholder 2">
            <a:extLst>
              <a:ext uri="{FF2B5EF4-FFF2-40B4-BE49-F238E27FC236}">
                <a16:creationId xmlns:a16="http://schemas.microsoft.com/office/drawing/2014/main" id="{8385B64B-345F-493F-94F0-F2246BF0D17E}"/>
              </a:ext>
            </a:extLst>
          </p:cNvPr>
          <p:cNvSpPr>
            <a:spLocks noGrp="1"/>
          </p:cNvSpPr>
          <p:nvPr>
            <p:ph type="sldNum" sz="quarter" idx="12"/>
          </p:nvPr>
        </p:nvSpPr>
        <p:spPr>
          <a:xfrm>
            <a:off x="9677400" y="6930281"/>
            <a:ext cx="500380" cy="333663"/>
          </a:xfrm>
        </p:spPr>
        <p:txBody>
          <a:bodyPr anchor="b">
            <a:normAutofit/>
          </a:bodyPr>
          <a:lstStyle/>
          <a:p>
            <a:pPr>
              <a:spcAft>
                <a:spcPts val="600"/>
              </a:spcAft>
            </a:pPr>
            <a:fld id="{DDBE135E-2566-4748-853C-8A3B78F0FB00}" type="slidenum">
              <a:rPr lang="en-GB" smtClean="0"/>
              <a:pPr>
                <a:spcAft>
                  <a:spcPts val="600"/>
                </a:spcAft>
              </a:pPr>
              <a:t>6</a:t>
            </a:fld>
            <a:endParaRPr lang="en-GB"/>
          </a:p>
        </p:txBody>
      </p:sp>
      <p:sp>
        <p:nvSpPr>
          <p:cNvPr id="50" name="TextBox 49">
            <a:extLst>
              <a:ext uri="{FF2B5EF4-FFF2-40B4-BE49-F238E27FC236}">
                <a16:creationId xmlns:a16="http://schemas.microsoft.com/office/drawing/2014/main" id="{8769FB23-729E-544B-8875-2E198FDED2B6}"/>
              </a:ext>
            </a:extLst>
          </p:cNvPr>
          <p:cNvSpPr txBox="1"/>
          <p:nvPr/>
        </p:nvSpPr>
        <p:spPr>
          <a:xfrm>
            <a:off x="373200" y="6985013"/>
            <a:ext cx="9771380" cy="461665"/>
          </a:xfrm>
          <a:prstGeom prst="rect">
            <a:avLst/>
          </a:prstGeom>
          <a:noFill/>
        </p:spPr>
        <p:txBody>
          <a:bodyPr wrap="square">
            <a:spAutoFit/>
          </a:bodyPr>
          <a:lstStyle/>
          <a:p>
            <a:r>
              <a:rPr lang="en-GB" sz="1200" i="1" dirty="0">
                <a:effectLst/>
                <a:ea typeface="Calibri" panose="020F0502020204030204" pitchFamily="34" charset="0"/>
                <a:cs typeface="Arial" panose="020B0604020202020204" pitchFamily="34" charset="0"/>
              </a:rPr>
              <a:t>Epilepsies: diagnosis and management. NICE clinical </a:t>
            </a:r>
            <a:r>
              <a:rPr lang="en-GB" sz="1200" i="1" dirty="0">
                <a:ea typeface="Calibri" panose="020F0502020204030204" pitchFamily="34" charset="0"/>
                <a:cs typeface="Arial" panose="020B0604020202020204" pitchFamily="34" charset="0"/>
              </a:rPr>
              <a:t>g</a:t>
            </a:r>
            <a:r>
              <a:rPr lang="en-GB" sz="1200" i="1" dirty="0">
                <a:effectLst/>
                <a:ea typeface="Calibri" panose="020F0502020204030204" pitchFamily="34" charset="0"/>
                <a:cs typeface="Arial" panose="020B0604020202020204" pitchFamily="34" charset="0"/>
              </a:rPr>
              <a:t>uideline 137. 2012; updated 2020. Cannabidiol with clobazam for treating seizures associated with Dravet syndrome. NICE  technology appraisal 614. 2019.</a:t>
            </a:r>
            <a:endParaRPr lang="en-GB" sz="1200" i="1" dirty="0"/>
          </a:p>
        </p:txBody>
      </p:sp>
      <p:grpSp>
        <p:nvGrpSpPr>
          <p:cNvPr id="2" name="Group 1">
            <a:extLst>
              <a:ext uri="{FF2B5EF4-FFF2-40B4-BE49-F238E27FC236}">
                <a16:creationId xmlns:a16="http://schemas.microsoft.com/office/drawing/2014/main" id="{07AED4A4-1487-4AC1-9661-160EBB677965}"/>
              </a:ext>
            </a:extLst>
          </p:cNvPr>
          <p:cNvGrpSpPr/>
          <p:nvPr/>
        </p:nvGrpSpPr>
        <p:grpSpPr>
          <a:xfrm>
            <a:off x="390287" y="1280611"/>
            <a:ext cx="9830242" cy="5391778"/>
            <a:chOff x="390287" y="914851"/>
            <a:chExt cx="9830242" cy="5391778"/>
          </a:xfrm>
        </p:grpSpPr>
        <p:sp>
          <p:nvSpPr>
            <p:cNvPr id="14" name="Rectangle 13">
              <a:extLst>
                <a:ext uri="{FF2B5EF4-FFF2-40B4-BE49-F238E27FC236}">
                  <a16:creationId xmlns:a16="http://schemas.microsoft.com/office/drawing/2014/main" id="{C3DD3E02-D9FB-48C6-B9D8-438007C14572}"/>
                </a:ext>
              </a:extLst>
            </p:cNvPr>
            <p:cNvSpPr/>
            <p:nvPr/>
          </p:nvSpPr>
          <p:spPr>
            <a:xfrm>
              <a:off x="390287" y="917335"/>
              <a:ext cx="1900793" cy="5389294"/>
            </a:xfrm>
            <a:prstGeom prst="rect">
              <a:avLst/>
            </a:prstGeom>
            <a:solidFill>
              <a:schemeClr val="accent6">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defTabSz="914864">
                <a:defRPr/>
              </a:pPr>
              <a:r>
                <a:rPr lang="en-GB" sz="1800" b="1" dirty="0">
                  <a:solidFill>
                    <a:srgbClr val="393938"/>
                  </a:solidFill>
                  <a:latin typeface="Arial" panose="020B0604020202020204"/>
                </a:rPr>
                <a:t>Anti-epileptic drugs</a:t>
              </a:r>
            </a:p>
          </p:txBody>
        </p:sp>
        <p:sp>
          <p:nvSpPr>
            <p:cNvPr id="6" name="Rectangle: Rounded Corners 5">
              <a:extLst>
                <a:ext uri="{FF2B5EF4-FFF2-40B4-BE49-F238E27FC236}">
                  <a16:creationId xmlns:a16="http://schemas.microsoft.com/office/drawing/2014/main" id="{E4BCBF7D-4CF3-43BD-921A-0FB7C34D814D}"/>
                </a:ext>
              </a:extLst>
            </p:cNvPr>
            <p:cNvSpPr/>
            <p:nvPr/>
          </p:nvSpPr>
          <p:spPr>
            <a:xfrm>
              <a:off x="581709" y="1722005"/>
              <a:ext cx="1375972" cy="873760"/>
            </a:xfrm>
            <a:prstGeom prst="roundRect">
              <a:avLst/>
            </a:prstGeom>
            <a:solidFill>
              <a:srgbClr val="18646E"/>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t>Sodium valproate</a:t>
              </a:r>
              <a:br>
                <a:rPr lang="en-GB" sz="1800" dirty="0"/>
              </a:br>
              <a:r>
                <a:rPr lang="en-GB" sz="1600" dirty="0"/>
                <a:t>(CG137)</a:t>
              </a:r>
              <a:endParaRPr lang="en-GB" sz="1800" dirty="0"/>
            </a:p>
          </p:txBody>
        </p:sp>
        <p:sp>
          <p:nvSpPr>
            <p:cNvPr id="15" name="Rectangle 14">
              <a:extLst>
                <a:ext uri="{FF2B5EF4-FFF2-40B4-BE49-F238E27FC236}">
                  <a16:creationId xmlns:a16="http://schemas.microsoft.com/office/drawing/2014/main" id="{CA8F44E8-EED6-4C0C-A9E5-7B98FD25E514}"/>
                </a:ext>
              </a:extLst>
            </p:cNvPr>
            <p:cNvSpPr/>
            <p:nvPr/>
          </p:nvSpPr>
          <p:spPr>
            <a:xfrm>
              <a:off x="2219905" y="914851"/>
              <a:ext cx="3309056" cy="5389294"/>
            </a:xfrm>
            <a:prstGeom prst="rect">
              <a:avLst/>
            </a:prstGeom>
            <a:solidFill>
              <a:schemeClr val="accent6">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defTabSz="914864">
                <a:defRPr/>
              </a:pPr>
              <a:r>
                <a:rPr lang="en-GB" sz="1800" b="1" dirty="0">
                  <a:solidFill>
                    <a:srgbClr val="393938"/>
                  </a:solidFill>
                  <a:latin typeface="Arial" panose="020B0604020202020204"/>
                </a:rPr>
                <a:t>1</a:t>
              </a:r>
              <a:r>
                <a:rPr lang="en-GB" sz="1800" b="1" baseline="30000" dirty="0">
                  <a:solidFill>
                    <a:srgbClr val="393938"/>
                  </a:solidFill>
                  <a:latin typeface="Arial" panose="020B0604020202020204"/>
                </a:rPr>
                <a:t>st</a:t>
              </a:r>
              <a:r>
                <a:rPr lang="en-GB" sz="1800" b="1" dirty="0">
                  <a:solidFill>
                    <a:srgbClr val="393938"/>
                  </a:solidFill>
                  <a:latin typeface="Arial" panose="020B0604020202020204"/>
                </a:rPr>
                <a:t> add-on</a:t>
              </a:r>
            </a:p>
          </p:txBody>
        </p:sp>
        <p:sp>
          <p:nvSpPr>
            <p:cNvPr id="16" name="Rectangle: Rounded Corners 15">
              <a:extLst>
                <a:ext uri="{FF2B5EF4-FFF2-40B4-BE49-F238E27FC236}">
                  <a16:creationId xmlns:a16="http://schemas.microsoft.com/office/drawing/2014/main" id="{B75871DA-187C-465D-B8C3-2D0596278E44}"/>
                </a:ext>
              </a:extLst>
            </p:cNvPr>
            <p:cNvSpPr/>
            <p:nvPr/>
          </p:nvSpPr>
          <p:spPr>
            <a:xfrm>
              <a:off x="545576" y="2798335"/>
              <a:ext cx="1480908" cy="873760"/>
            </a:xfrm>
            <a:prstGeom prst="roundRect">
              <a:avLst/>
            </a:prstGeom>
            <a:solidFill>
              <a:srgbClr val="18646E"/>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t>Topiramate</a:t>
              </a:r>
              <a:br>
                <a:rPr lang="en-GB" sz="1800" dirty="0"/>
              </a:br>
              <a:r>
                <a:rPr lang="en-GB" sz="1600" dirty="0"/>
                <a:t>(CG137)</a:t>
              </a:r>
              <a:endParaRPr lang="en-GB" sz="1800" dirty="0"/>
            </a:p>
          </p:txBody>
        </p:sp>
        <p:sp>
          <p:nvSpPr>
            <p:cNvPr id="17" name="Rectangle 16">
              <a:extLst>
                <a:ext uri="{FF2B5EF4-FFF2-40B4-BE49-F238E27FC236}">
                  <a16:creationId xmlns:a16="http://schemas.microsoft.com/office/drawing/2014/main" id="{9BB07B5A-794B-42AF-9432-3773E387EDC4}"/>
                </a:ext>
              </a:extLst>
            </p:cNvPr>
            <p:cNvSpPr/>
            <p:nvPr/>
          </p:nvSpPr>
          <p:spPr>
            <a:xfrm>
              <a:off x="5532304" y="915169"/>
              <a:ext cx="2741712" cy="5389294"/>
            </a:xfrm>
            <a:prstGeom prst="rect">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defTabSz="914864">
                <a:defRPr/>
              </a:pPr>
              <a:r>
                <a:rPr lang="en-GB" sz="1800" b="1" dirty="0">
                  <a:solidFill>
                    <a:srgbClr val="393938"/>
                  </a:solidFill>
                  <a:latin typeface="Arial" panose="020B0604020202020204"/>
                </a:rPr>
                <a:t>2</a:t>
              </a:r>
              <a:r>
                <a:rPr lang="en-GB" sz="1800" b="1" baseline="30000" dirty="0">
                  <a:solidFill>
                    <a:srgbClr val="393938"/>
                  </a:solidFill>
                  <a:latin typeface="Arial" panose="020B0604020202020204"/>
                </a:rPr>
                <a:t>nd </a:t>
              </a:r>
              <a:r>
                <a:rPr lang="en-GB" sz="1800" b="1" dirty="0">
                  <a:solidFill>
                    <a:srgbClr val="393938"/>
                  </a:solidFill>
                  <a:latin typeface="Arial" panose="020B0604020202020204"/>
                </a:rPr>
                <a:t>add-on</a:t>
              </a:r>
            </a:p>
          </p:txBody>
        </p:sp>
        <p:sp>
          <p:nvSpPr>
            <p:cNvPr id="18" name="Rectangle: Rounded Corners 17">
              <a:extLst>
                <a:ext uri="{FF2B5EF4-FFF2-40B4-BE49-F238E27FC236}">
                  <a16:creationId xmlns:a16="http://schemas.microsoft.com/office/drawing/2014/main" id="{6FD9D3D9-83C3-432D-B7EE-A90D89CBE284}"/>
                </a:ext>
              </a:extLst>
            </p:cNvPr>
            <p:cNvSpPr/>
            <p:nvPr/>
          </p:nvSpPr>
          <p:spPr>
            <a:xfrm>
              <a:off x="3169375" y="2820782"/>
              <a:ext cx="1410113" cy="873760"/>
            </a:xfrm>
            <a:prstGeom prst="roundRect">
              <a:avLst/>
            </a:prstGeom>
            <a:solidFill>
              <a:srgbClr val="18646E"/>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t>Stiripentol</a:t>
              </a:r>
              <a:br>
                <a:rPr lang="en-GB" sz="1800" dirty="0"/>
              </a:br>
              <a:r>
                <a:rPr lang="en-GB" sz="1600" dirty="0"/>
                <a:t>(CG137)</a:t>
              </a:r>
              <a:endParaRPr lang="en-GB" sz="1800" dirty="0"/>
            </a:p>
          </p:txBody>
        </p:sp>
        <p:sp>
          <p:nvSpPr>
            <p:cNvPr id="23" name="Rectangle 22">
              <a:extLst>
                <a:ext uri="{FF2B5EF4-FFF2-40B4-BE49-F238E27FC236}">
                  <a16:creationId xmlns:a16="http://schemas.microsoft.com/office/drawing/2014/main" id="{120EDB19-B9F8-4721-B1E7-656854D75D30}"/>
                </a:ext>
              </a:extLst>
            </p:cNvPr>
            <p:cNvSpPr/>
            <p:nvPr/>
          </p:nvSpPr>
          <p:spPr>
            <a:xfrm>
              <a:off x="8268298" y="925858"/>
              <a:ext cx="1952231" cy="5377777"/>
            </a:xfrm>
            <a:prstGeom prst="rect">
              <a:avLst/>
            </a:prstGeom>
            <a:solidFill>
              <a:schemeClr val="accent6">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defTabSz="914864">
                <a:defRPr/>
              </a:pPr>
              <a:r>
                <a:rPr lang="en-GB" sz="1800" b="1" dirty="0">
                  <a:solidFill>
                    <a:schemeClr val="tx1"/>
                  </a:solidFill>
                  <a:latin typeface="Arial" panose="020B0604020202020204"/>
                </a:rPr>
                <a:t>Other add-on*</a:t>
              </a:r>
            </a:p>
          </p:txBody>
        </p:sp>
        <p:sp>
          <p:nvSpPr>
            <p:cNvPr id="24" name="Rectangle: Rounded Corners 23">
              <a:extLst>
                <a:ext uri="{FF2B5EF4-FFF2-40B4-BE49-F238E27FC236}">
                  <a16:creationId xmlns:a16="http://schemas.microsoft.com/office/drawing/2014/main" id="{5D7E145E-1125-41AF-B7E2-43EF3106FAB9}"/>
                </a:ext>
              </a:extLst>
            </p:cNvPr>
            <p:cNvSpPr/>
            <p:nvPr/>
          </p:nvSpPr>
          <p:spPr>
            <a:xfrm>
              <a:off x="8403212" y="1684922"/>
              <a:ext cx="1678181" cy="710592"/>
            </a:xfrm>
            <a:prstGeom prst="roundRect">
              <a:avLst/>
            </a:prstGeom>
            <a:solidFill>
              <a:srgbClr val="18646E"/>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t>Ketogenic diet </a:t>
              </a:r>
            </a:p>
          </p:txBody>
        </p:sp>
        <p:sp>
          <p:nvSpPr>
            <p:cNvPr id="25" name="Rectangle: Rounded Corners 24">
              <a:extLst>
                <a:ext uri="{FF2B5EF4-FFF2-40B4-BE49-F238E27FC236}">
                  <a16:creationId xmlns:a16="http://schemas.microsoft.com/office/drawing/2014/main" id="{037EBCAA-5CB9-4D1B-9328-044303EB4FC9}"/>
                </a:ext>
              </a:extLst>
            </p:cNvPr>
            <p:cNvSpPr/>
            <p:nvPr/>
          </p:nvSpPr>
          <p:spPr>
            <a:xfrm>
              <a:off x="2326271" y="3945003"/>
              <a:ext cx="3096323" cy="873760"/>
            </a:xfrm>
            <a:prstGeom prst="roundRect">
              <a:avLst/>
            </a:prstGeom>
            <a:solidFill>
              <a:schemeClr val="accent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t>Fenfluramine</a:t>
              </a:r>
              <a:br>
                <a:rPr lang="en-GB" sz="1800" dirty="0"/>
              </a:br>
              <a:r>
                <a:rPr lang="en-GB" sz="1400" dirty="0"/>
                <a:t>limited expected use</a:t>
              </a:r>
              <a:endParaRPr lang="en-GB" sz="1800" dirty="0"/>
            </a:p>
          </p:txBody>
        </p:sp>
        <p:sp>
          <p:nvSpPr>
            <p:cNvPr id="26" name="Rectangle: Rounded Corners 25">
              <a:extLst>
                <a:ext uri="{FF2B5EF4-FFF2-40B4-BE49-F238E27FC236}">
                  <a16:creationId xmlns:a16="http://schemas.microsoft.com/office/drawing/2014/main" id="{9E44F8A3-29C7-46CA-803D-67B126711100}"/>
                </a:ext>
              </a:extLst>
            </p:cNvPr>
            <p:cNvSpPr/>
            <p:nvPr/>
          </p:nvSpPr>
          <p:spPr>
            <a:xfrm>
              <a:off x="6070452" y="1705154"/>
              <a:ext cx="1678181" cy="935797"/>
            </a:xfrm>
            <a:prstGeom prst="roundRect">
              <a:avLst/>
            </a:prstGeom>
            <a:solidFill>
              <a:schemeClr val="accent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t>Fenfluramine</a:t>
              </a:r>
              <a:br>
                <a:rPr lang="en-GB" sz="1800" dirty="0"/>
              </a:br>
              <a:r>
                <a:rPr lang="en-GB" sz="1400" dirty="0"/>
                <a:t>main expected use &amp; company focus</a:t>
              </a:r>
              <a:endParaRPr lang="en-GB" sz="1800" dirty="0"/>
            </a:p>
          </p:txBody>
        </p:sp>
        <p:sp>
          <p:nvSpPr>
            <p:cNvPr id="27" name="Rectangle: Rounded Corners 26">
              <a:extLst>
                <a:ext uri="{FF2B5EF4-FFF2-40B4-BE49-F238E27FC236}">
                  <a16:creationId xmlns:a16="http://schemas.microsoft.com/office/drawing/2014/main" id="{0637489D-4951-4494-A951-E2608B6A5158}"/>
                </a:ext>
              </a:extLst>
            </p:cNvPr>
            <p:cNvSpPr/>
            <p:nvPr/>
          </p:nvSpPr>
          <p:spPr>
            <a:xfrm>
              <a:off x="6086865" y="2782455"/>
              <a:ext cx="1678181" cy="873760"/>
            </a:xfrm>
            <a:prstGeom prst="roundRect">
              <a:avLst/>
            </a:prstGeom>
            <a:solidFill>
              <a:srgbClr val="18646E"/>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t>Cannabidiol + clobazam (TA614)</a:t>
              </a:r>
            </a:p>
          </p:txBody>
        </p:sp>
        <p:sp>
          <p:nvSpPr>
            <p:cNvPr id="28" name="Rectangle: Rounded Corners 27">
              <a:extLst>
                <a:ext uri="{FF2B5EF4-FFF2-40B4-BE49-F238E27FC236}">
                  <a16:creationId xmlns:a16="http://schemas.microsoft.com/office/drawing/2014/main" id="{790AE071-720E-4B39-BE64-3C2B7D1A41A8}"/>
                </a:ext>
              </a:extLst>
            </p:cNvPr>
            <p:cNvSpPr/>
            <p:nvPr/>
          </p:nvSpPr>
          <p:spPr>
            <a:xfrm>
              <a:off x="6086864" y="3866786"/>
              <a:ext cx="1678181" cy="873760"/>
            </a:xfrm>
            <a:prstGeom prst="roundRect">
              <a:avLst/>
            </a:prstGeom>
            <a:solidFill>
              <a:srgbClr val="18646E"/>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t>Stiripentol</a:t>
              </a:r>
            </a:p>
          </p:txBody>
        </p:sp>
        <p:sp>
          <p:nvSpPr>
            <p:cNvPr id="44" name="Rectangle: Rounded Corners 15">
              <a:extLst>
                <a:ext uri="{FF2B5EF4-FFF2-40B4-BE49-F238E27FC236}">
                  <a16:creationId xmlns:a16="http://schemas.microsoft.com/office/drawing/2014/main" id="{0B5963AB-E2FA-8649-8D48-9870E1C5A0AB}"/>
                </a:ext>
              </a:extLst>
            </p:cNvPr>
            <p:cNvSpPr/>
            <p:nvPr/>
          </p:nvSpPr>
          <p:spPr>
            <a:xfrm>
              <a:off x="589103" y="3910735"/>
              <a:ext cx="1375972" cy="873760"/>
            </a:xfrm>
            <a:prstGeom prst="roundRect">
              <a:avLst/>
            </a:prstGeom>
            <a:solidFill>
              <a:srgbClr val="18646E"/>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t>Other drugs</a:t>
              </a:r>
            </a:p>
          </p:txBody>
        </p:sp>
        <p:sp>
          <p:nvSpPr>
            <p:cNvPr id="45" name="Rectangle: Rounded Corners 23">
              <a:extLst>
                <a:ext uri="{FF2B5EF4-FFF2-40B4-BE49-F238E27FC236}">
                  <a16:creationId xmlns:a16="http://schemas.microsoft.com/office/drawing/2014/main" id="{357C78DF-3E74-A04F-AB64-19D26F56642A}"/>
                </a:ext>
              </a:extLst>
            </p:cNvPr>
            <p:cNvSpPr/>
            <p:nvPr/>
          </p:nvSpPr>
          <p:spPr>
            <a:xfrm>
              <a:off x="8426651" y="5267874"/>
              <a:ext cx="1678181" cy="562864"/>
            </a:xfrm>
            <a:prstGeom prst="roundRect">
              <a:avLst/>
            </a:prstGeom>
            <a:solidFill>
              <a:srgbClr val="18646E"/>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err="1"/>
                <a:t>Vagus</a:t>
              </a:r>
              <a:r>
                <a:rPr lang="en-GB" sz="1800" dirty="0"/>
                <a:t> nerve stimulation </a:t>
              </a:r>
            </a:p>
          </p:txBody>
        </p:sp>
        <p:sp>
          <p:nvSpPr>
            <p:cNvPr id="46" name="Rectangle: Rounded Corners 23">
              <a:extLst>
                <a:ext uri="{FF2B5EF4-FFF2-40B4-BE49-F238E27FC236}">
                  <a16:creationId xmlns:a16="http://schemas.microsoft.com/office/drawing/2014/main" id="{F76100E4-DC8D-3345-AEF5-E91EB493115A}"/>
                </a:ext>
              </a:extLst>
            </p:cNvPr>
            <p:cNvSpPr/>
            <p:nvPr/>
          </p:nvSpPr>
          <p:spPr>
            <a:xfrm>
              <a:off x="8411444" y="4395531"/>
              <a:ext cx="1678181" cy="815003"/>
            </a:xfrm>
            <a:prstGeom prst="roundRect">
              <a:avLst/>
            </a:prstGeom>
            <a:solidFill>
              <a:srgbClr val="18646E"/>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t>Drugs not tried yet</a:t>
              </a:r>
            </a:p>
          </p:txBody>
        </p:sp>
        <p:sp>
          <p:nvSpPr>
            <p:cNvPr id="47" name="Rectangle: Rounded Corners 23">
              <a:extLst>
                <a:ext uri="{FF2B5EF4-FFF2-40B4-BE49-F238E27FC236}">
                  <a16:creationId xmlns:a16="http://schemas.microsoft.com/office/drawing/2014/main" id="{011E4514-6A47-C54D-8248-2C4FB738DBEF}"/>
                </a:ext>
              </a:extLst>
            </p:cNvPr>
            <p:cNvSpPr/>
            <p:nvPr/>
          </p:nvSpPr>
          <p:spPr>
            <a:xfrm>
              <a:off x="8391553" y="3087655"/>
              <a:ext cx="1678181" cy="1250536"/>
            </a:xfrm>
            <a:prstGeom prst="roundRect">
              <a:avLst/>
            </a:prstGeom>
            <a:solidFill>
              <a:srgbClr val="18646E"/>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t>Drugs tried early with some response</a:t>
              </a:r>
            </a:p>
          </p:txBody>
        </p:sp>
        <p:sp>
          <p:nvSpPr>
            <p:cNvPr id="48" name="Rectangle: Rounded Corners 23">
              <a:extLst>
                <a:ext uri="{FF2B5EF4-FFF2-40B4-BE49-F238E27FC236}">
                  <a16:creationId xmlns:a16="http://schemas.microsoft.com/office/drawing/2014/main" id="{93C22F70-9C72-ED4C-B974-B6AC55224C6A}"/>
                </a:ext>
              </a:extLst>
            </p:cNvPr>
            <p:cNvSpPr/>
            <p:nvPr/>
          </p:nvSpPr>
          <p:spPr>
            <a:xfrm>
              <a:off x="8426651" y="2460975"/>
              <a:ext cx="1678181" cy="553810"/>
            </a:xfrm>
            <a:prstGeom prst="roundRect">
              <a:avLst/>
            </a:prstGeom>
            <a:solidFill>
              <a:srgbClr val="18646E"/>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t>Bromide</a:t>
              </a:r>
            </a:p>
          </p:txBody>
        </p:sp>
        <p:sp>
          <p:nvSpPr>
            <p:cNvPr id="30" name="Content Placeholder 3">
              <a:extLst>
                <a:ext uri="{FF2B5EF4-FFF2-40B4-BE49-F238E27FC236}">
                  <a16:creationId xmlns:a16="http://schemas.microsoft.com/office/drawing/2014/main" id="{65ED76E0-01B6-451C-BA30-4A19B1A1BEF9}"/>
                </a:ext>
              </a:extLst>
            </p:cNvPr>
            <p:cNvSpPr txBox="1">
              <a:spLocks/>
            </p:cNvSpPr>
            <p:nvPr/>
          </p:nvSpPr>
          <p:spPr>
            <a:xfrm>
              <a:off x="401946" y="5427741"/>
              <a:ext cx="7748815" cy="701847"/>
            </a:xfrm>
            <a:prstGeom prst="rect">
              <a:avLst/>
            </a:prstGeom>
            <a:solidFill>
              <a:schemeClr val="accent2">
                <a:lumMod val="20000"/>
                <a:lumOff val="80000"/>
              </a:schemeClr>
            </a:solidFill>
            <a:ln w="28575">
              <a:solidFill>
                <a:schemeClr val="accent1"/>
              </a:solidFill>
            </a:ln>
          </p:spPr>
          <p:txBody>
            <a:bodyPr vert="horz" lIns="72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spcBef>
                  <a:spcPts val="300"/>
                </a:spcBef>
                <a:buNone/>
              </a:pPr>
              <a:r>
                <a:rPr lang="en-GB" altLang="en-US" sz="2000" i="1" dirty="0">
                  <a:latin typeface="Arial" panose="020B0604020202020204" pitchFamily="34" charset="0"/>
                  <a:cs typeface="Arial" panose="020B0604020202020204" pitchFamily="34" charset="0"/>
                </a:rPr>
                <a:t>⦿</a:t>
              </a:r>
              <a:r>
                <a:rPr lang="en-GB" altLang="en-US" sz="2000" i="1" dirty="0"/>
                <a:t> Where would fenfluramine be used in NHS practice, </a:t>
              </a:r>
              <a:br>
                <a:rPr lang="en-GB" altLang="en-US" sz="2000" i="1" dirty="0"/>
              </a:br>
              <a:r>
                <a:rPr lang="en-GB" altLang="en-US" sz="2000" i="1" dirty="0"/>
                <a:t>and what reflects standard care at that point? </a:t>
              </a:r>
              <a:endParaRPr lang="en-GB" altLang="en-US" sz="2000" b="1" i="1" dirty="0">
                <a:latin typeface="Arial" panose="020B0604020202020204" pitchFamily="34" charset="0"/>
                <a:cs typeface="Arial" panose="020B0604020202020204" pitchFamily="34" charset="0"/>
              </a:endParaRPr>
            </a:p>
            <a:p>
              <a:pPr marL="4763" indent="0">
                <a:buNone/>
              </a:pPr>
              <a:endParaRPr lang="en-GB" sz="2000" b="1" dirty="0">
                <a:solidFill>
                  <a:srgbClr val="FF0000"/>
                </a:solidFill>
              </a:endParaRPr>
            </a:p>
          </p:txBody>
        </p:sp>
        <p:sp>
          <p:nvSpPr>
            <p:cNvPr id="31" name="Rectangle: Rounded Corners 30">
              <a:extLst>
                <a:ext uri="{FF2B5EF4-FFF2-40B4-BE49-F238E27FC236}">
                  <a16:creationId xmlns:a16="http://schemas.microsoft.com/office/drawing/2014/main" id="{0229C5E8-959A-40E0-A8CA-A8FD4F6854FB}"/>
                </a:ext>
              </a:extLst>
            </p:cNvPr>
            <p:cNvSpPr/>
            <p:nvPr/>
          </p:nvSpPr>
          <p:spPr>
            <a:xfrm>
              <a:off x="3204964" y="1721233"/>
              <a:ext cx="1410113" cy="873760"/>
            </a:xfrm>
            <a:prstGeom prst="roundRect">
              <a:avLst/>
            </a:prstGeom>
            <a:solidFill>
              <a:srgbClr val="18646E"/>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dirty="0"/>
                <a:t>Clobazam </a:t>
              </a:r>
              <a:r>
                <a:rPr lang="en-GB" sz="1400" i="1" dirty="0"/>
                <a:t>If appropriate</a:t>
              </a:r>
              <a:br>
                <a:rPr lang="en-GB" sz="1800" i="1" dirty="0"/>
              </a:br>
              <a:r>
                <a:rPr lang="en-GB" sz="1600" i="1" dirty="0"/>
                <a:t>(</a:t>
              </a:r>
              <a:r>
                <a:rPr lang="en-GB" sz="1600" dirty="0"/>
                <a:t>CG137)</a:t>
              </a:r>
              <a:endParaRPr lang="en-GB" sz="1800" dirty="0"/>
            </a:p>
          </p:txBody>
        </p:sp>
      </p:grpSp>
      <p:sp>
        <p:nvSpPr>
          <p:cNvPr id="29" name="TextBox 28">
            <a:extLst>
              <a:ext uri="{FF2B5EF4-FFF2-40B4-BE49-F238E27FC236}">
                <a16:creationId xmlns:a16="http://schemas.microsoft.com/office/drawing/2014/main" id="{28BA5450-810A-447B-A859-AD582340C9FA}"/>
              </a:ext>
            </a:extLst>
          </p:cNvPr>
          <p:cNvSpPr txBox="1"/>
          <p:nvPr/>
        </p:nvSpPr>
        <p:spPr>
          <a:xfrm>
            <a:off x="225016" y="6645165"/>
            <a:ext cx="10130350" cy="338554"/>
          </a:xfrm>
          <a:prstGeom prst="rect">
            <a:avLst/>
          </a:prstGeom>
          <a:noFill/>
        </p:spPr>
        <p:txBody>
          <a:bodyPr wrap="square">
            <a:spAutoFit/>
          </a:bodyPr>
          <a:lstStyle/>
          <a:p>
            <a:r>
              <a:rPr lang="en-GB" sz="1600" b="1" dirty="0">
                <a:latin typeface="Arial" panose="020B0604020202020204"/>
              </a:rPr>
              <a:t>*Anti-epileptic drugs and add-ons (except fenfluramine) are considered part of standard care.</a:t>
            </a:r>
            <a:endParaRPr lang="en-GB" sz="1600" dirty="0"/>
          </a:p>
        </p:txBody>
      </p:sp>
      <p:sp>
        <p:nvSpPr>
          <p:cNvPr id="33" name="TextBox 32">
            <a:extLst>
              <a:ext uri="{FF2B5EF4-FFF2-40B4-BE49-F238E27FC236}">
                <a16:creationId xmlns:a16="http://schemas.microsoft.com/office/drawing/2014/main" id="{CBCAC55F-7FA4-4519-B926-32E3C757244A}"/>
              </a:ext>
            </a:extLst>
          </p:cNvPr>
          <p:cNvSpPr txBox="1"/>
          <p:nvPr/>
        </p:nvSpPr>
        <p:spPr>
          <a:xfrm>
            <a:off x="6543432" y="7238462"/>
            <a:ext cx="3890354" cy="338554"/>
          </a:xfrm>
          <a:prstGeom prst="rect">
            <a:avLst/>
          </a:prstGeom>
          <a:noFill/>
        </p:spPr>
        <p:txBody>
          <a:bodyPr wrap="square">
            <a:spAutoFit/>
          </a:bodyPr>
          <a:lstStyle/>
          <a:p>
            <a:r>
              <a:rPr lang="en-GB" sz="1600" b="1" i="1" dirty="0">
                <a:effectLst/>
                <a:latin typeface="Calibri" panose="020F0502020204030204" pitchFamily="34" charset="0"/>
                <a:ea typeface="Calibri" panose="020F0502020204030204" pitchFamily="34" charset="0"/>
              </a:rPr>
              <a:t>Slide amended/corrected after the meeting</a:t>
            </a:r>
            <a:endParaRPr lang="en-GB" sz="1600" b="1" i="1" dirty="0"/>
          </a:p>
        </p:txBody>
      </p:sp>
    </p:spTree>
    <p:extLst>
      <p:ext uri="{BB962C8B-B14F-4D97-AF65-F5344CB8AC3E}">
        <p14:creationId xmlns:p14="http://schemas.microsoft.com/office/powerpoint/2010/main" val="28353373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Fenfluramine (</a:t>
            </a:r>
            <a:r>
              <a:rPr lang="en-GB" dirty="0" err="1"/>
              <a:t>Fintepla</a:t>
            </a:r>
            <a:r>
              <a:rPr lang="en-GB" dirty="0"/>
              <a:t>, </a:t>
            </a:r>
            <a:r>
              <a:rPr lang="en-GB" dirty="0" err="1"/>
              <a:t>Zogenix</a:t>
            </a:r>
            <a:r>
              <a:rPr lang="en-GB" dirty="0"/>
              <a:t>)</a:t>
            </a:r>
          </a:p>
        </p:txBody>
      </p:sp>
      <p:sp>
        <p:nvSpPr>
          <p:cNvPr id="4" name="Slide Number Placeholder 3"/>
          <p:cNvSpPr>
            <a:spLocks noGrp="1"/>
          </p:cNvSpPr>
          <p:nvPr>
            <p:ph type="sldNum" sz="quarter" idx="12"/>
          </p:nvPr>
        </p:nvSpPr>
        <p:spPr/>
        <p:txBody>
          <a:bodyPr/>
          <a:lstStyle/>
          <a:p>
            <a:fld id="{532824D6-1CC4-45B0-B658-13A760FABFFA}" type="slidenum">
              <a:rPr lang="en-GB" smtClean="0"/>
              <a:pPr/>
              <a:t>7</a:t>
            </a:fld>
            <a:endParaRPr lang="en-GB"/>
          </a:p>
        </p:txBody>
      </p:sp>
      <p:graphicFrame>
        <p:nvGraphicFramePr>
          <p:cNvPr id="6" name="Content Placeholder 5"/>
          <p:cNvGraphicFramePr>
            <a:graphicFrameLocks noGrp="1"/>
          </p:cNvGraphicFramePr>
          <p:nvPr>
            <p:ph sz="quarter" idx="10"/>
            <p:extLst>
              <p:ext uri="{D42A27DB-BD31-4B8C-83A1-F6EECF244321}">
                <p14:modId xmlns:p14="http://schemas.microsoft.com/office/powerpoint/2010/main" val="3268149374"/>
              </p:ext>
            </p:extLst>
          </p:nvPr>
        </p:nvGraphicFramePr>
        <p:xfrm>
          <a:off x="264470" y="932445"/>
          <a:ext cx="9878285" cy="6277352"/>
        </p:xfrm>
        <a:graphic>
          <a:graphicData uri="http://schemas.openxmlformats.org/drawingml/2006/table">
            <a:tbl>
              <a:tblPr firstCol="1" bandRow="1">
                <a:tableStyleId>{F5AB1C69-6EDB-4FF4-983F-18BD219EF322}</a:tableStyleId>
              </a:tblPr>
              <a:tblGrid>
                <a:gridCol w="2040556">
                  <a:extLst>
                    <a:ext uri="{9D8B030D-6E8A-4147-A177-3AD203B41FA5}">
                      <a16:colId xmlns:a16="http://schemas.microsoft.com/office/drawing/2014/main" val="20000"/>
                    </a:ext>
                  </a:extLst>
                </a:gridCol>
                <a:gridCol w="7837729">
                  <a:extLst>
                    <a:ext uri="{9D8B030D-6E8A-4147-A177-3AD203B41FA5}">
                      <a16:colId xmlns:a16="http://schemas.microsoft.com/office/drawing/2014/main" val="20001"/>
                    </a:ext>
                  </a:extLst>
                </a:gridCol>
              </a:tblGrid>
              <a:tr h="844342">
                <a:tc>
                  <a:txBody>
                    <a:bodyPr/>
                    <a:lstStyle/>
                    <a:p>
                      <a:pPr>
                        <a:spcBef>
                          <a:spcPts val="1200"/>
                        </a:spcBef>
                      </a:pPr>
                      <a:r>
                        <a:rPr lang="en-GB" sz="2000" dirty="0">
                          <a:latin typeface="Arial" panose="020B0604020202020204" pitchFamily="34" charset="0"/>
                          <a:cs typeface="Arial" panose="020B0604020202020204" pitchFamily="34" charset="0"/>
                        </a:rPr>
                        <a:t>Marketing</a:t>
                      </a:r>
                      <a:r>
                        <a:rPr lang="en-GB" sz="2000" baseline="0" dirty="0">
                          <a:latin typeface="Arial" panose="020B0604020202020204" pitchFamily="34" charset="0"/>
                          <a:cs typeface="Arial" panose="020B0604020202020204" pitchFamily="34" charset="0"/>
                        </a:rPr>
                        <a:t> authorisation</a:t>
                      </a:r>
                      <a:endParaRPr lang="en-GB" sz="2000" dirty="0">
                        <a:latin typeface="Arial" panose="020B0604020202020204" pitchFamily="34" charset="0"/>
                        <a:cs typeface="Arial" panose="020B0604020202020204" pitchFamily="34" charset="0"/>
                      </a:endParaRPr>
                    </a:p>
                  </a:txBody>
                  <a:tcPr marL="100817" marR="100817" marT="50408" marB="50408"/>
                </a:tc>
                <a:tc>
                  <a:txBody>
                    <a:bodyPr/>
                    <a:lstStyle/>
                    <a:p>
                      <a:pPr marL="0" marR="0" lvl="0" indent="0" algn="l" defTabSz="914400" rtl="0" eaLnBrk="1" fontAlgn="auto" latinLnBrk="0" hangingPunct="1">
                        <a:lnSpc>
                          <a:spcPct val="100000"/>
                        </a:lnSpc>
                        <a:spcBef>
                          <a:spcPts val="1200"/>
                        </a:spcBef>
                        <a:spcAft>
                          <a:spcPts val="0"/>
                        </a:spcAft>
                        <a:buClrTx/>
                        <a:buSzTx/>
                        <a:buFontTx/>
                        <a:buNone/>
                        <a:tabLst/>
                        <a:defRPr/>
                      </a:pPr>
                      <a:r>
                        <a:rPr kumimoji="0" lang="en-GB" altLang="en-US" sz="1800" u="none" strike="noStrike" kern="1200" cap="none" normalizeH="0" baseline="0" dirty="0">
                          <a:ln>
                            <a:noFill/>
                          </a:ln>
                          <a:solidFill>
                            <a:schemeClr val="dk1"/>
                          </a:solidFill>
                          <a:effectLst/>
                          <a:latin typeface="Arial" panose="020B0604020202020204" pitchFamily="34" charset="0"/>
                          <a:ea typeface="+mn-ea"/>
                          <a:cs typeface="Arial" panose="020B0604020202020204" pitchFamily="34" charset="0"/>
                        </a:rPr>
                        <a:t>As an add-on therapy to other antiepileptic medicines in children aged 2 years to 17 years and adults</a:t>
                      </a:r>
                    </a:p>
                  </a:txBody>
                  <a:tcPr marL="100817" marR="100817" marT="50408" marB="50408"/>
                </a:tc>
                <a:extLst>
                  <a:ext uri="{0D108BD9-81ED-4DB2-BD59-A6C34878D82A}">
                    <a16:rowId xmlns:a16="http://schemas.microsoft.com/office/drawing/2014/main" val="10000"/>
                  </a:ext>
                </a:extLst>
              </a:tr>
              <a:tr h="686626">
                <a:tc>
                  <a:txBody>
                    <a:bodyPr/>
                    <a:lstStyle/>
                    <a:p>
                      <a:pPr>
                        <a:spcBef>
                          <a:spcPts val="1200"/>
                        </a:spcBef>
                      </a:pPr>
                      <a:r>
                        <a:rPr lang="en-GB" sz="2000" dirty="0">
                          <a:latin typeface="Arial" panose="020B0604020202020204" pitchFamily="34" charset="0"/>
                          <a:cs typeface="Arial" panose="020B0604020202020204" pitchFamily="34" charset="0"/>
                        </a:rPr>
                        <a:t>Mechanism</a:t>
                      </a:r>
                    </a:p>
                  </a:txBody>
                  <a:tcPr marL="100817" marR="100817" marT="50408" marB="50408"/>
                </a:tc>
                <a:tc>
                  <a:txBody>
                    <a:bodyPr/>
                    <a:lstStyle/>
                    <a:p>
                      <a:pPr marL="0" marR="0" lvl="0" indent="0" algn="l" defTabSz="914400" rtl="0" eaLnBrk="1" fontAlgn="auto" latinLnBrk="0" hangingPunct="1">
                        <a:lnSpc>
                          <a:spcPct val="100000"/>
                        </a:lnSpc>
                        <a:spcBef>
                          <a:spcPts val="1200"/>
                        </a:spcBef>
                        <a:spcAft>
                          <a:spcPts val="0"/>
                        </a:spcAft>
                        <a:buClrTx/>
                        <a:buSzTx/>
                        <a:buFontTx/>
                        <a:buNone/>
                        <a:tabLst/>
                        <a:defRPr/>
                      </a:pPr>
                      <a:r>
                        <a:rPr kumimoji="0" lang="en-GB" altLang="en-US" sz="1800" u="none" strike="noStrike" kern="1200" cap="none" normalizeH="0" baseline="0" dirty="0">
                          <a:ln>
                            <a:noFill/>
                          </a:ln>
                          <a:solidFill>
                            <a:schemeClr val="dk1"/>
                          </a:solidFill>
                          <a:effectLst/>
                          <a:latin typeface="Arial" panose="020B0604020202020204" pitchFamily="34" charset="0"/>
                          <a:ea typeface="+mn-ea"/>
                          <a:cs typeface="Arial" panose="020B0604020202020204" pitchFamily="34" charset="0"/>
                        </a:rPr>
                        <a:t>Serotonin-releasing may act as agonist on multiple 5-HT receptors</a:t>
                      </a:r>
                    </a:p>
                  </a:txBody>
                  <a:tcPr marL="100817" marR="100817" marT="50408" marB="50408"/>
                </a:tc>
                <a:extLst>
                  <a:ext uri="{0D108BD9-81ED-4DB2-BD59-A6C34878D82A}">
                    <a16:rowId xmlns:a16="http://schemas.microsoft.com/office/drawing/2014/main" val="3692704941"/>
                  </a:ext>
                </a:extLst>
              </a:tr>
              <a:tr h="1169219">
                <a:tc>
                  <a:txBody>
                    <a:bodyPr/>
                    <a:lstStyle/>
                    <a:p>
                      <a:pPr>
                        <a:spcBef>
                          <a:spcPts val="1200"/>
                        </a:spcBef>
                      </a:pPr>
                      <a:r>
                        <a:rPr lang="en-GB" sz="2000" dirty="0">
                          <a:latin typeface="Arial" panose="020B0604020202020204" pitchFamily="34" charset="0"/>
                          <a:cs typeface="Arial" panose="020B0604020202020204" pitchFamily="34" charset="0"/>
                        </a:rPr>
                        <a:t>Administration</a:t>
                      </a:r>
                    </a:p>
                  </a:txBody>
                  <a:tcPr marL="100817" marR="100817" marT="50408" marB="50408"/>
                </a:tc>
                <a:tc>
                  <a:txBody>
                    <a:bodyPr/>
                    <a:lstStyle/>
                    <a:p>
                      <a:pPr>
                        <a:lnSpc>
                          <a:spcPct val="100000"/>
                        </a:lnSpc>
                        <a:spcBef>
                          <a:spcPts val="1200"/>
                        </a:spcBef>
                      </a:pPr>
                      <a:r>
                        <a:rPr lang="en-GB" sz="1800" dirty="0">
                          <a:latin typeface="Arial" panose="020B0604020202020204" pitchFamily="34" charset="0"/>
                          <a:cs typeface="Arial" panose="020B0604020202020204" pitchFamily="34" charset="0"/>
                        </a:rPr>
                        <a:t>Oral solution (2.2mg/ml fenfluramine) with or without food.</a:t>
                      </a:r>
                    </a:p>
                    <a:p>
                      <a:pPr>
                        <a:lnSpc>
                          <a:spcPct val="100000"/>
                        </a:lnSpc>
                        <a:spcBef>
                          <a:spcPts val="1200"/>
                        </a:spcBef>
                      </a:pPr>
                      <a:r>
                        <a:rPr lang="en-GB" sz="1800" dirty="0">
                          <a:latin typeface="Arial" panose="020B0604020202020204" pitchFamily="34" charset="0"/>
                          <a:cs typeface="Arial" panose="020B0604020202020204" pitchFamily="34" charset="0"/>
                        </a:rPr>
                        <a:t>Starting dose 0.1mg/kg 2x daily (0.2mg/kg/day) titrating up.</a:t>
                      </a:r>
                    </a:p>
                    <a:p>
                      <a:pPr marL="285750" indent="-285750">
                        <a:lnSpc>
                          <a:spcPct val="100000"/>
                        </a:lnSpc>
                        <a:buFont typeface="Arial" panose="020B0604020202020204" pitchFamily="34" charset="0"/>
                        <a:buChar char="•"/>
                      </a:pPr>
                      <a:r>
                        <a:rPr lang="en-GB" sz="1800" kern="1200" dirty="0">
                          <a:solidFill>
                            <a:schemeClr val="tx1"/>
                          </a:solidFill>
                          <a:effectLst/>
                          <a:latin typeface="+mn-lt"/>
                          <a:ea typeface="+mn-ea"/>
                          <a:cs typeface="+mn-cs"/>
                        </a:rPr>
                        <a:t>Maximum maintenance doses differ based on use of concomitant stiripentol or not: 0.4 mg/kg/day with stiripentol, or 0.7 mg/kg/day without stiripentol.</a:t>
                      </a:r>
                    </a:p>
                    <a:p>
                      <a:pPr marL="285750" indent="-285750">
                        <a:lnSpc>
                          <a:spcPct val="100000"/>
                        </a:lnSpc>
                        <a:buFont typeface="Arial" panose="020B0604020202020204" pitchFamily="34" charset="0"/>
                        <a:buChar char="•"/>
                      </a:pPr>
                      <a:r>
                        <a:rPr lang="en-GB" sz="1800" kern="1200" dirty="0">
                          <a:solidFill>
                            <a:schemeClr val="tx1"/>
                          </a:solidFill>
                          <a:effectLst/>
                          <a:latin typeface="+mn-lt"/>
                          <a:ea typeface="+mn-ea"/>
                          <a:cs typeface="+mn-cs"/>
                        </a:rPr>
                        <a:t>Doses capped at 17mg/day with </a:t>
                      </a:r>
                      <a:r>
                        <a:rPr lang="en-GB" sz="1800" kern="1200" dirty="0" err="1">
                          <a:solidFill>
                            <a:schemeClr val="tx1"/>
                          </a:solidFill>
                          <a:effectLst/>
                          <a:latin typeface="+mn-lt"/>
                          <a:ea typeface="+mn-ea"/>
                          <a:cs typeface="+mn-cs"/>
                        </a:rPr>
                        <a:t>stiripentol</a:t>
                      </a:r>
                      <a:r>
                        <a:rPr lang="en-GB" sz="1800" kern="1200" dirty="0">
                          <a:solidFill>
                            <a:schemeClr val="tx1"/>
                          </a:solidFill>
                          <a:effectLst/>
                          <a:latin typeface="+mn-lt"/>
                          <a:ea typeface="+mn-ea"/>
                          <a:cs typeface="+mn-cs"/>
                        </a:rPr>
                        <a:t> and 26 mg/day without </a:t>
                      </a:r>
                      <a:r>
                        <a:rPr lang="en-GB" sz="1800" kern="1200" dirty="0" err="1">
                          <a:solidFill>
                            <a:schemeClr val="tx1"/>
                          </a:solidFill>
                          <a:effectLst/>
                          <a:latin typeface="+mn-lt"/>
                          <a:ea typeface="+mn-ea"/>
                          <a:cs typeface="+mn-cs"/>
                        </a:rPr>
                        <a:t>stiripentol</a:t>
                      </a:r>
                      <a:r>
                        <a:rPr lang="en-GB" sz="1800" kern="1200" dirty="0">
                          <a:solidFill>
                            <a:schemeClr val="tx1"/>
                          </a:solidFill>
                          <a:effectLst/>
                          <a:latin typeface="+mn-lt"/>
                          <a:ea typeface="+mn-ea"/>
                          <a:cs typeface="+mn-cs"/>
                        </a:rPr>
                        <a:t>.</a:t>
                      </a:r>
                      <a:endParaRPr lang="en-GB" sz="1800" dirty="0">
                        <a:solidFill>
                          <a:schemeClr val="tx1"/>
                        </a:solidFill>
                        <a:latin typeface="Arial" panose="020B0604020202020204" pitchFamily="34" charset="0"/>
                        <a:cs typeface="Arial" panose="020B0604020202020204" pitchFamily="34" charset="0"/>
                      </a:endParaRPr>
                    </a:p>
                  </a:txBody>
                  <a:tcPr marL="100817" marR="100817" marT="50408" marB="50408"/>
                </a:tc>
                <a:extLst>
                  <a:ext uri="{0D108BD9-81ED-4DB2-BD59-A6C34878D82A}">
                    <a16:rowId xmlns:a16="http://schemas.microsoft.com/office/drawing/2014/main" val="10001"/>
                  </a:ext>
                </a:extLst>
              </a:tr>
              <a:tr h="479933">
                <a:tc>
                  <a:txBody>
                    <a:bodyPr/>
                    <a:lstStyle/>
                    <a:p>
                      <a:pPr>
                        <a:spcBef>
                          <a:spcPts val="1200"/>
                        </a:spcBef>
                      </a:pPr>
                      <a:r>
                        <a:rPr lang="en-GB" sz="2000" dirty="0">
                          <a:latin typeface="Arial" panose="020B0604020202020204" pitchFamily="34" charset="0"/>
                          <a:cs typeface="Arial" panose="020B0604020202020204" pitchFamily="34" charset="0"/>
                        </a:rPr>
                        <a:t>Stopping rule</a:t>
                      </a:r>
                    </a:p>
                  </a:txBody>
                  <a:tcPr marL="100817" marR="100817" marT="50408" marB="50408"/>
                </a:tc>
                <a:tc>
                  <a:txBody>
                    <a:bodyPr/>
                    <a:lstStyle/>
                    <a:p>
                      <a:pPr>
                        <a:spcBef>
                          <a:spcPts val="1200"/>
                        </a:spcBef>
                      </a:pPr>
                      <a:r>
                        <a:rPr lang="en-GB" sz="1800" dirty="0">
                          <a:latin typeface="Arial" panose="020B0604020202020204" pitchFamily="34" charset="0"/>
                          <a:cs typeface="Arial" panose="020B0604020202020204" pitchFamily="34" charset="0"/>
                        </a:rPr>
                        <a:t>None</a:t>
                      </a:r>
                    </a:p>
                  </a:txBody>
                  <a:tcPr marL="100817" marR="100817" marT="50408" marB="50408"/>
                </a:tc>
                <a:extLst>
                  <a:ext uri="{0D108BD9-81ED-4DB2-BD59-A6C34878D82A}">
                    <a16:rowId xmlns:a16="http://schemas.microsoft.com/office/drawing/2014/main" val="3820093670"/>
                  </a:ext>
                </a:extLst>
              </a:tr>
              <a:tr h="1169219">
                <a:tc>
                  <a:txBody>
                    <a:bodyPr/>
                    <a:lstStyle/>
                    <a:p>
                      <a:pPr>
                        <a:spcBef>
                          <a:spcPts val="1200"/>
                        </a:spcBef>
                      </a:pPr>
                      <a:r>
                        <a:rPr lang="en-GB" sz="2000" dirty="0">
                          <a:latin typeface="Arial" panose="020B0604020202020204" pitchFamily="34" charset="0"/>
                          <a:cs typeface="Arial" panose="020B0604020202020204" pitchFamily="34" charset="0"/>
                        </a:rPr>
                        <a:t>Monitoring</a:t>
                      </a:r>
                    </a:p>
                  </a:txBody>
                  <a:tcPr marL="100817" marR="100817" marT="50408" marB="50408"/>
                </a:tc>
                <a:tc>
                  <a:txBody>
                    <a:bodyPr/>
                    <a:lstStyle/>
                    <a:p>
                      <a:pPr>
                        <a:spcBef>
                          <a:spcPts val="1200"/>
                        </a:spcBef>
                      </a:pPr>
                      <a:r>
                        <a:rPr lang="en-GB" sz="1800" dirty="0"/>
                        <a:t>Additional monitoring is required as a precaution because of heart and lung problems with higher doses previously used to treat obesity</a:t>
                      </a:r>
                      <a:endParaRPr lang="en-GB" sz="1800" dirty="0">
                        <a:latin typeface="Arial" panose="020B0604020202020204" pitchFamily="34" charset="0"/>
                        <a:cs typeface="Arial" panose="020B0604020202020204" pitchFamily="34" charset="0"/>
                      </a:endParaRPr>
                    </a:p>
                  </a:txBody>
                  <a:tcPr marL="100817" marR="100817" marT="50408" marB="50408"/>
                </a:tc>
                <a:extLst>
                  <a:ext uri="{0D108BD9-81ED-4DB2-BD59-A6C34878D82A}">
                    <a16:rowId xmlns:a16="http://schemas.microsoft.com/office/drawing/2014/main" val="1109437538"/>
                  </a:ext>
                </a:extLst>
              </a:tr>
              <a:tr h="686626">
                <a:tc>
                  <a:txBody>
                    <a:bodyPr/>
                    <a:lstStyle/>
                    <a:p>
                      <a:pPr>
                        <a:spcBef>
                          <a:spcPts val="1200"/>
                        </a:spcBef>
                      </a:pPr>
                      <a:r>
                        <a:rPr lang="en-GB" sz="2000" dirty="0">
                          <a:latin typeface="Arial" panose="020B0604020202020204" pitchFamily="34" charset="0"/>
                          <a:cs typeface="Arial" panose="020B0604020202020204" pitchFamily="34" charset="0"/>
                        </a:rPr>
                        <a:t>Acquisition cost</a:t>
                      </a:r>
                    </a:p>
                  </a:txBody>
                  <a:tcPr marL="100817" marR="100817" marT="50408" marB="50408"/>
                </a:tc>
                <a:tc>
                  <a:txBody>
                    <a:bodyPr/>
                    <a:lstStyle/>
                    <a:p>
                      <a:pPr marL="0" marR="0" lvl="0" indent="0" algn="l" defTabSz="1043056" rtl="0" eaLnBrk="1" fontAlgn="auto" latinLnBrk="0" hangingPunct="1">
                        <a:lnSpc>
                          <a:spcPct val="100000"/>
                        </a:lnSpc>
                        <a:spcBef>
                          <a:spcPts val="1200"/>
                        </a:spcBef>
                        <a:spcAft>
                          <a:spcPts val="0"/>
                        </a:spcAft>
                        <a:buClrTx/>
                        <a:buSzTx/>
                        <a:buFontTx/>
                        <a:buNone/>
                        <a:tabLst/>
                        <a:defRPr/>
                      </a:pPr>
                      <a:r>
                        <a:rPr lang="en-GB" sz="1800" u="none" kern="1200" dirty="0">
                          <a:solidFill>
                            <a:schemeClr val="dk1"/>
                          </a:solidFill>
                          <a:effectLst/>
                          <a:latin typeface="+mn-lt"/>
                          <a:ea typeface="+mn-ea"/>
                          <a:cs typeface="+mn-cs"/>
                        </a:rPr>
                        <a:t>List price is £</a:t>
                      </a:r>
                      <a:r>
                        <a:rPr lang="en-GB" sz="1800" u="sng" kern="1200" dirty="0">
                          <a:solidFill>
                            <a:srgbClr val="000000"/>
                          </a:solidFill>
                          <a:effectLst/>
                          <a:highlight>
                            <a:srgbClr val="000000"/>
                          </a:highlight>
                          <a:latin typeface="+mn-lt"/>
                          <a:ea typeface="+mn-ea"/>
                          <a:cs typeface="+mn-cs"/>
                        </a:rPr>
                        <a:t>XXXX</a:t>
                      </a:r>
                      <a:r>
                        <a:rPr lang="en-GB" sz="1800" u="none" kern="1200" dirty="0">
                          <a:solidFill>
                            <a:schemeClr val="dk1"/>
                          </a:solidFill>
                          <a:effectLst/>
                          <a:highlight>
                            <a:srgbClr val="000000"/>
                          </a:highlight>
                          <a:latin typeface="+mn-lt"/>
                          <a:ea typeface="+mn-ea"/>
                          <a:cs typeface="+mn-cs"/>
                        </a:rPr>
                        <a:t> </a:t>
                      </a:r>
                      <a:r>
                        <a:rPr lang="en-GB" sz="1800" u="none" kern="1200" dirty="0">
                          <a:solidFill>
                            <a:schemeClr val="dk1"/>
                          </a:solidFill>
                          <a:effectLst/>
                          <a:latin typeface="+mn-lt"/>
                          <a:ea typeface="+mn-ea"/>
                          <a:cs typeface="+mn-cs"/>
                        </a:rPr>
                        <a:t> per 60 mL bottle, £</a:t>
                      </a:r>
                      <a:r>
                        <a:rPr lang="en-GB" sz="1800" u="sng" kern="1200" dirty="0">
                          <a:solidFill>
                            <a:srgbClr val="000000"/>
                          </a:solidFill>
                          <a:effectLst/>
                          <a:highlight>
                            <a:srgbClr val="000000"/>
                          </a:highlight>
                          <a:latin typeface="+mn-lt"/>
                          <a:ea typeface="+mn-ea"/>
                          <a:cs typeface="+mn-cs"/>
                        </a:rPr>
                        <a:t>XXXX</a:t>
                      </a:r>
                      <a:r>
                        <a:rPr lang="en-GB" sz="1800" u="none" kern="1200" dirty="0">
                          <a:solidFill>
                            <a:schemeClr val="dk1"/>
                          </a:solidFill>
                          <a:effectLst/>
                          <a:highlight>
                            <a:srgbClr val="000000"/>
                          </a:highlight>
                          <a:latin typeface="+mn-lt"/>
                          <a:ea typeface="+mn-ea"/>
                          <a:cs typeface="+mn-cs"/>
                        </a:rPr>
                        <a:t> </a:t>
                      </a:r>
                      <a:r>
                        <a:rPr lang="en-GB" sz="1800" u="none" kern="1200" dirty="0">
                          <a:solidFill>
                            <a:schemeClr val="dk1"/>
                          </a:solidFill>
                          <a:effectLst/>
                          <a:latin typeface="+mn-lt"/>
                          <a:ea typeface="+mn-ea"/>
                          <a:cs typeface="+mn-cs"/>
                        </a:rPr>
                        <a:t> per 120 mL bottle, </a:t>
                      </a:r>
                      <a:br>
                        <a:rPr lang="en-GB" sz="1800" u="none" kern="1200" dirty="0">
                          <a:solidFill>
                            <a:schemeClr val="dk1"/>
                          </a:solidFill>
                          <a:effectLst/>
                          <a:latin typeface="+mn-lt"/>
                          <a:ea typeface="+mn-ea"/>
                          <a:cs typeface="+mn-cs"/>
                        </a:rPr>
                      </a:br>
                      <a:r>
                        <a:rPr lang="en-GB" sz="1800" u="none" kern="1200" dirty="0">
                          <a:solidFill>
                            <a:schemeClr val="dk1"/>
                          </a:solidFill>
                          <a:effectLst/>
                          <a:latin typeface="+mn-lt"/>
                          <a:ea typeface="+mn-ea"/>
                          <a:cs typeface="+mn-cs"/>
                        </a:rPr>
                        <a:t>£</a:t>
                      </a:r>
                      <a:r>
                        <a:rPr lang="en-GB" sz="1800" u="sng" kern="1200" dirty="0">
                          <a:solidFill>
                            <a:srgbClr val="000000"/>
                          </a:solidFill>
                          <a:effectLst/>
                          <a:highlight>
                            <a:srgbClr val="000000"/>
                          </a:highlight>
                          <a:latin typeface="+mn-lt"/>
                          <a:ea typeface="+mn-ea"/>
                          <a:cs typeface="+mn-cs"/>
                        </a:rPr>
                        <a:t>XXXX</a:t>
                      </a:r>
                      <a:r>
                        <a:rPr lang="en-GB" sz="1800" u="none" kern="1200" dirty="0">
                          <a:solidFill>
                            <a:schemeClr val="dk1"/>
                          </a:solidFill>
                          <a:effectLst/>
                          <a:latin typeface="+mn-lt"/>
                          <a:ea typeface="+mn-ea"/>
                          <a:cs typeface="+mn-cs"/>
                        </a:rPr>
                        <a:t>  per 250 mL bottle, £</a:t>
                      </a:r>
                      <a:r>
                        <a:rPr lang="en-GB" sz="1800" u="sng" kern="1200" dirty="0">
                          <a:solidFill>
                            <a:srgbClr val="000000"/>
                          </a:solidFill>
                          <a:effectLst/>
                          <a:highlight>
                            <a:srgbClr val="000000"/>
                          </a:highlight>
                          <a:latin typeface="+mn-lt"/>
                          <a:ea typeface="+mn-ea"/>
                          <a:cs typeface="+mn-cs"/>
                        </a:rPr>
                        <a:t>XXXX</a:t>
                      </a:r>
                      <a:r>
                        <a:rPr lang="en-GB" sz="1800" u="none" kern="1200" dirty="0">
                          <a:solidFill>
                            <a:schemeClr val="dk1"/>
                          </a:solidFill>
                          <a:effectLst/>
                          <a:highlight>
                            <a:srgbClr val="000000"/>
                          </a:highlight>
                          <a:latin typeface="+mn-lt"/>
                          <a:ea typeface="+mn-ea"/>
                          <a:cs typeface="+mn-cs"/>
                        </a:rPr>
                        <a:t> </a:t>
                      </a:r>
                      <a:r>
                        <a:rPr lang="en-GB" sz="1800" u="none" kern="1200" dirty="0">
                          <a:solidFill>
                            <a:schemeClr val="dk1"/>
                          </a:solidFill>
                          <a:effectLst/>
                          <a:latin typeface="+mn-lt"/>
                          <a:ea typeface="+mn-ea"/>
                          <a:cs typeface="+mn-cs"/>
                        </a:rPr>
                        <a:t> per 360 mL bottle.</a:t>
                      </a:r>
                      <a:br>
                        <a:rPr lang="en-GB" sz="1800" u="none" kern="1200" dirty="0">
                          <a:solidFill>
                            <a:schemeClr val="dk1"/>
                          </a:solidFill>
                          <a:effectLst/>
                          <a:latin typeface="+mn-lt"/>
                          <a:ea typeface="+mn-ea"/>
                          <a:cs typeface="+mn-cs"/>
                        </a:rPr>
                      </a:br>
                      <a:r>
                        <a:rPr lang="en-GB" sz="1800" u="none" strike="noStrike" kern="1200" dirty="0">
                          <a:solidFill>
                            <a:schemeClr val="tx1"/>
                          </a:solidFill>
                          <a:effectLst/>
                          <a:latin typeface="+mn-lt"/>
                          <a:ea typeface="+mn-ea"/>
                          <a:cs typeface="+mn-cs"/>
                        </a:rPr>
                        <a:t>a ‘</a:t>
                      </a:r>
                      <a:r>
                        <a:rPr lang="en-GB" sz="1800" u="none" kern="1200" dirty="0">
                          <a:solidFill>
                            <a:schemeClr val="dk1"/>
                          </a:solidFill>
                          <a:effectLst/>
                          <a:latin typeface="+mn-lt"/>
                          <a:ea typeface="+mn-ea"/>
                          <a:cs typeface="+mn-cs"/>
                        </a:rPr>
                        <a:t>patient access scheme’ = simple discount to list price.</a:t>
                      </a:r>
                      <a:endParaRPr lang="en-GB" sz="1800" kern="1200" dirty="0">
                        <a:solidFill>
                          <a:schemeClr val="dk1"/>
                        </a:solidFill>
                        <a:effectLst/>
                        <a:latin typeface="+mn-lt"/>
                        <a:ea typeface="+mn-ea"/>
                        <a:cs typeface="+mn-cs"/>
                      </a:endParaRPr>
                    </a:p>
                  </a:txBody>
                  <a:tcPr marL="100817" marR="100817" marT="50408" marB="50408"/>
                </a:tc>
                <a:extLst>
                  <a:ext uri="{0D108BD9-81ED-4DB2-BD59-A6C34878D82A}">
                    <a16:rowId xmlns:a16="http://schemas.microsoft.com/office/drawing/2014/main" val="1174840515"/>
                  </a:ext>
                </a:extLst>
              </a:tr>
            </a:tbl>
          </a:graphicData>
        </a:graphic>
      </p:graphicFrame>
      <p:sp>
        <p:nvSpPr>
          <p:cNvPr id="7" name="TextBox 6">
            <a:extLst>
              <a:ext uri="{FF2B5EF4-FFF2-40B4-BE49-F238E27FC236}">
                <a16:creationId xmlns:a16="http://schemas.microsoft.com/office/drawing/2014/main" id="{6E3B6747-807A-44E1-9A69-7CAF9430C60A}"/>
              </a:ext>
            </a:extLst>
          </p:cNvPr>
          <p:cNvSpPr txBox="1"/>
          <p:nvPr/>
        </p:nvSpPr>
        <p:spPr>
          <a:xfrm>
            <a:off x="4525198" y="0"/>
            <a:ext cx="1653017" cy="329962"/>
          </a:xfrm>
          <a:prstGeom prst="rect">
            <a:avLst/>
          </a:prstGeom>
          <a:solidFill>
            <a:schemeClr val="bg2"/>
          </a:solidFill>
        </p:spPr>
        <p:txBody>
          <a:bodyPr wrap="none" rtlCol="0">
            <a:spAutoFit/>
          </a:bodyPr>
          <a:lstStyle/>
          <a:p>
            <a:r>
              <a:rPr lang="en-GB" sz="1544" b="1" dirty="0">
                <a:solidFill>
                  <a:schemeClr val="bg1"/>
                </a:solidFill>
                <a:latin typeface="Arial" panose="020B0604020202020204" pitchFamily="34" charset="0"/>
                <a:cs typeface="Arial" panose="020B0604020202020204" pitchFamily="34" charset="0"/>
              </a:rPr>
              <a:t>CONFIDENTIAL</a:t>
            </a:r>
          </a:p>
        </p:txBody>
      </p:sp>
    </p:spTree>
    <p:extLst>
      <p:ext uri="{BB962C8B-B14F-4D97-AF65-F5344CB8AC3E}">
        <p14:creationId xmlns:p14="http://schemas.microsoft.com/office/powerpoint/2010/main" val="3816902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0C6CCBA6-22BF-448E-BF47-F3BE75C39A66}"/>
              </a:ext>
            </a:extLst>
          </p:cNvPr>
          <p:cNvGraphicFramePr>
            <a:graphicFrameLocks noGrp="1"/>
          </p:cNvGraphicFramePr>
          <p:nvPr>
            <p:ph sz="quarter" idx="10"/>
            <p:extLst>
              <p:ext uri="{D42A27DB-BD31-4B8C-83A1-F6EECF244321}">
                <p14:modId xmlns:p14="http://schemas.microsoft.com/office/powerpoint/2010/main" val="3493183443"/>
              </p:ext>
            </p:extLst>
          </p:nvPr>
        </p:nvGraphicFramePr>
        <p:xfrm>
          <a:off x="305390" y="552263"/>
          <a:ext cx="10082619" cy="6423332"/>
        </p:xfrm>
        <a:graphic>
          <a:graphicData uri="http://schemas.openxmlformats.org/drawingml/2006/table">
            <a:tbl>
              <a:tblPr firstRow="1" firstCol="1" bandRow="1">
                <a:tableStyleId>{F5AB1C69-6EDB-4FF4-983F-18BD219EF322}</a:tableStyleId>
              </a:tblPr>
              <a:tblGrid>
                <a:gridCol w="1511768">
                  <a:extLst>
                    <a:ext uri="{9D8B030D-6E8A-4147-A177-3AD203B41FA5}">
                      <a16:colId xmlns:a16="http://schemas.microsoft.com/office/drawing/2014/main" val="1084647263"/>
                    </a:ext>
                  </a:extLst>
                </a:gridCol>
                <a:gridCol w="3941958">
                  <a:extLst>
                    <a:ext uri="{9D8B030D-6E8A-4147-A177-3AD203B41FA5}">
                      <a16:colId xmlns:a16="http://schemas.microsoft.com/office/drawing/2014/main" val="2679420539"/>
                    </a:ext>
                  </a:extLst>
                </a:gridCol>
                <a:gridCol w="4628893">
                  <a:extLst>
                    <a:ext uri="{9D8B030D-6E8A-4147-A177-3AD203B41FA5}">
                      <a16:colId xmlns:a16="http://schemas.microsoft.com/office/drawing/2014/main" val="3445806646"/>
                    </a:ext>
                  </a:extLst>
                </a:gridCol>
              </a:tblGrid>
              <a:tr h="301344">
                <a:tc>
                  <a:txBody>
                    <a:bodyPr/>
                    <a:lstStyle/>
                    <a:p>
                      <a:pPr algn="l">
                        <a:lnSpc>
                          <a:spcPct val="100000"/>
                        </a:lnSpc>
                        <a:spcBef>
                          <a:spcPts val="300"/>
                        </a:spcBef>
                        <a:spcAft>
                          <a:spcPts val="300"/>
                        </a:spcAft>
                      </a:pPr>
                      <a:r>
                        <a:rPr lang="en-GB" sz="2000" dirty="0">
                          <a:effectLst/>
                          <a:latin typeface="+mn-lt"/>
                        </a:rPr>
                        <a:t> </a:t>
                      </a:r>
                      <a:endParaRPr lang="en-GB" sz="2000" dirty="0">
                        <a:effectLst/>
                        <a:latin typeface="+mn-lt"/>
                        <a:ea typeface="Times New Roman" panose="02020603050405020304" pitchFamily="18" charset="0"/>
                        <a:cs typeface="Times New Roman" panose="02020603050405020304" pitchFamily="18" charset="0"/>
                      </a:endParaRPr>
                    </a:p>
                  </a:txBody>
                  <a:tcPr marL="14009" marR="14009" marT="0" marB="0" anchor="ctr"/>
                </a:tc>
                <a:tc>
                  <a:txBody>
                    <a:bodyPr/>
                    <a:lstStyle/>
                    <a:p>
                      <a:pPr algn="ctr">
                        <a:lnSpc>
                          <a:spcPct val="100000"/>
                        </a:lnSpc>
                        <a:spcBef>
                          <a:spcPts val="300"/>
                        </a:spcBef>
                        <a:spcAft>
                          <a:spcPts val="300"/>
                        </a:spcAft>
                      </a:pPr>
                      <a:r>
                        <a:rPr lang="en-GB" sz="1800" dirty="0">
                          <a:effectLst/>
                          <a:latin typeface="+mn-lt"/>
                        </a:rPr>
                        <a:t>NICE final scope</a:t>
                      </a:r>
                      <a:endParaRPr lang="en-GB" sz="1800" dirty="0">
                        <a:effectLst/>
                        <a:latin typeface="+mn-lt"/>
                        <a:ea typeface="Times New Roman" panose="02020603050405020304" pitchFamily="18" charset="0"/>
                        <a:cs typeface="Times New Roman" panose="02020603050405020304" pitchFamily="18" charset="0"/>
                      </a:endParaRPr>
                    </a:p>
                  </a:txBody>
                  <a:tcPr marL="14009" marR="14009" marT="0" marB="0" anchor="ctr"/>
                </a:tc>
                <a:tc>
                  <a:txBody>
                    <a:bodyPr/>
                    <a:lstStyle/>
                    <a:p>
                      <a:pPr algn="ctr">
                        <a:lnSpc>
                          <a:spcPct val="100000"/>
                        </a:lnSpc>
                        <a:spcBef>
                          <a:spcPts val="300"/>
                        </a:spcBef>
                        <a:spcAft>
                          <a:spcPts val="300"/>
                        </a:spcAft>
                      </a:pPr>
                      <a:r>
                        <a:rPr lang="en-GB" sz="1800" b="1" dirty="0">
                          <a:effectLst/>
                          <a:latin typeface="+mn-lt"/>
                          <a:ea typeface="Times New Roman" panose="02020603050405020304" pitchFamily="18" charset="0"/>
                          <a:cs typeface="Times New Roman" panose="02020603050405020304" pitchFamily="18" charset="0"/>
                        </a:rPr>
                        <a:t>Company submission</a:t>
                      </a:r>
                      <a:endParaRPr lang="en-GB" sz="1800" strike="sngStrike" dirty="0">
                        <a:solidFill>
                          <a:srgbClr val="FF0000"/>
                        </a:solidFill>
                        <a:effectLst/>
                        <a:latin typeface="+mn-lt"/>
                        <a:ea typeface="Times New Roman" panose="02020603050405020304" pitchFamily="18" charset="0"/>
                        <a:cs typeface="Times New Roman" panose="02020603050405020304" pitchFamily="18" charset="0"/>
                      </a:endParaRPr>
                    </a:p>
                  </a:txBody>
                  <a:tcPr marL="68367" marR="68367" marT="0" marB="0" anchor="ctr"/>
                </a:tc>
                <a:extLst>
                  <a:ext uri="{0D108BD9-81ED-4DB2-BD59-A6C34878D82A}">
                    <a16:rowId xmlns:a16="http://schemas.microsoft.com/office/drawing/2014/main" val="3635583347"/>
                  </a:ext>
                </a:extLst>
              </a:tr>
              <a:tr h="373052">
                <a:tc>
                  <a:txBody>
                    <a:bodyPr/>
                    <a:lstStyle/>
                    <a:p>
                      <a:pPr algn="l">
                        <a:lnSpc>
                          <a:spcPct val="100000"/>
                        </a:lnSpc>
                        <a:spcBef>
                          <a:spcPts val="300"/>
                        </a:spcBef>
                        <a:spcAft>
                          <a:spcPts val="300"/>
                        </a:spcAft>
                      </a:pPr>
                      <a:r>
                        <a:rPr lang="en-GB" sz="1800" dirty="0">
                          <a:effectLst/>
                          <a:latin typeface="+mn-lt"/>
                        </a:rPr>
                        <a:t>Population</a:t>
                      </a:r>
                      <a:endParaRPr lang="en-GB" sz="1800" dirty="0">
                        <a:effectLst/>
                        <a:latin typeface="+mn-lt"/>
                        <a:ea typeface="Times New Roman" panose="02020603050405020304" pitchFamily="18" charset="0"/>
                        <a:cs typeface="Times New Roman" panose="02020603050405020304" pitchFamily="18" charset="0"/>
                      </a:endParaRPr>
                    </a:p>
                  </a:txBody>
                  <a:tcPr marL="14009" marR="14009" marT="0" marB="0" anchor="ctr"/>
                </a:tc>
                <a:tc gridSpan="2">
                  <a:txBody>
                    <a:bodyPr/>
                    <a:lstStyle/>
                    <a:p>
                      <a:pPr algn="ctr">
                        <a:lnSpc>
                          <a:spcPct val="100000"/>
                        </a:lnSpc>
                        <a:spcBef>
                          <a:spcPts val="300"/>
                        </a:spcBef>
                        <a:spcAft>
                          <a:spcPts val="300"/>
                        </a:spcAft>
                      </a:pPr>
                      <a:r>
                        <a:rPr lang="en-GB" sz="1800" kern="1200" dirty="0">
                          <a:solidFill>
                            <a:schemeClr val="dk1"/>
                          </a:solidFill>
                          <a:effectLst/>
                          <a:latin typeface="+mn-lt"/>
                          <a:ea typeface="+mn-ea"/>
                          <a:cs typeface="+mn-cs"/>
                        </a:rPr>
                        <a:t>People with seizures inadequately controlled by established clinical management</a:t>
                      </a:r>
                      <a:endParaRPr lang="en-GB" sz="1800" dirty="0">
                        <a:effectLst/>
                        <a:latin typeface="+mn-lt"/>
                        <a:ea typeface="Times New Roman" panose="02020603050405020304" pitchFamily="18" charset="0"/>
                        <a:cs typeface="Times New Roman" panose="02020603050405020304" pitchFamily="18" charset="0"/>
                      </a:endParaRPr>
                    </a:p>
                  </a:txBody>
                  <a:tcPr marL="14009" marR="14009" marT="0" marB="0" anchor="ctr"/>
                </a:tc>
                <a:tc hMerge="1">
                  <a:txBody>
                    <a:bodyPr/>
                    <a:lstStyle/>
                    <a:p>
                      <a:pPr algn="l">
                        <a:lnSpc>
                          <a:spcPct val="100000"/>
                        </a:lnSpc>
                        <a:spcAft>
                          <a:spcPts val="300"/>
                        </a:spcAft>
                      </a:pPr>
                      <a:endParaRPr lang="en-GB" sz="1600" dirty="0">
                        <a:effectLst/>
                        <a:latin typeface="+mn-lt"/>
                        <a:ea typeface="Times New Roman" panose="02020603050405020304" pitchFamily="18" charset="0"/>
                        <a:cs typeface="Times New Roman" panose="02020603050405020304" pitchFamily="18" charset="0"/>
                      </a:endParaRPr>
                    </a:p>
                  </a:txBody>
                  <a:tcPr marL="14009" marR="14009" marT="0" marB="0" anchor="ctr"/>
                </a:tc>
                <a:extLst>
                  <a:ext uri="{0D108BD9-81ED-4DB2-BD59-A6C34878D82A}">
                    <a16:rowId xmlns:a16="http://schemas.microsoft.com/office/drawing/2014/main" val="314366917"/>
                  </a:ext>
                </a:extLst>
              </a:tr>
              <a:tr h="233157">
                <a:tc>
                  <a:txBody>
                    <a:bodyPr/>
                    <a:lstStyle/>
                    <a:p>
                      <a:pPr algn="l">
                        <a:lnSpc>
                          <a:spcPct val="100000"/>
                        </a:lnSpc>
                        <a:spcBef>
                          <a:spcPts val="300"/>
                        </a:spcBef>
                        <a:spcAft>
                          <a:spcPts val="300"/>
                        </a:spcAft>
                      </a:pPr>
                      <a:r>
                        <a:rPr lang="en-GB" sz="1800" dirty="0">
                          <a:effectLst/>
                          <a:latin typeface="+mn-lt"/>
                        </a:rPr>
                        <a:t>Intervention</a:t>
                      </a:r>
                      <a:endParaRPr lang="en-GB" sz="1800" dirty="0">
                        <a:effectLst/>
                        <a:latin typeface="+mn-lt"/>
                        <a:ea typeface="Times New Roman" panose="02020603050405020304" pitchFamily="18" charset="0"/>
                        <a:cs typeface="Times New Roman" panose="02020603050405020304" pitchFamily="18" charset="0"/>
                      </a:endParaRPr>
                    </a:p>
                  </a:txBody>
                  <a:tcPr marL="14009" marR="14009" marT="0" marB="0" anchor="ctr"/>
                </a:tc>
                <a:tc gridSpan="2">
                  <a:txBody>
                    <a:bodyPr/>
                    <a:lstStyle/>
                    <a:p>
                      <a:pPr algn="ctr">
                        <a:lnSpc>
                          <a:spcPct val="100000"/>
                        </a:lnSpc>
                        <a:spcBef>
                          <a:spcPts val="300"/>
                        </a:spcBef>
                        <a:spcAft>
                          <a:spcPts val="300"/>
                        </a:spcAft>
                      </a:pPr>
                      <a:r>
                        <a:rPr lang="en-GB" sz="1800" kern="1200" dirty="0">
                          <a:solidFill>
                            <a:schemeClr val="dk1"/>
                          </a:solidFill>
                          <a:effectLst/>
                          <a:latin typeface="+mn-lt"/>
                          <a:ea typeface="+mn-ea"/>
                          <a:cs typeface="+mn-cs"/>
                        </a:rPr>
                        <a:t>Fenfluramine + current clinical management</a:t>
                      </a:r>
                      <a:endParaRPr lang="en-GB" sz="1800" dirty="0">
                        <a:effectLst/>
                        <a:latin typeface="+mn-lt"/>
                        <a:ea typeface="Times New Roman" panose="02020603050405020304" pitchFamily="18" charset="0"/>
                        <a:cs typeface="Times New Roman" panose="02020603050405020304" pitchFamily="18" charset="0"/>
                      </a:endParaRPr>
                    </a:p>
                  </a:txBody>
                  <a:tcPr marL="14009" marR="14009" marT="0" marB="0" anchor="ctr"/>
                </a:tc>
                <a:tc hMerge="1">
                  <a:txBody>
                    <a:bodyPr/>
                    <a:lstStyle/>
                    <a:p>
                      <a:pPr algn="l">
                        <a:lnSpc>
                          <a:spcPct val="100000"/>
                        </a:lnSpc>
                        <a:spcAft>
                          <a:spcPts val="300"/>
                        </a:spcAft>
                      </a:pPr>
                      <a:endParaRPr lang="en-GB" sz="1600" dirty="0">
                        <a:effectLst/>
                        <a:latin typeface="+mn-lt"/>
                        <a:ea typeface="Times New Roman" panose="02020603050405020304" pitchFamily="18" charset="0"/>
                        <a:cs typeface="Times New Roman" panose="02020603050405020304" pitchFamily="18" charset="0"/>
                      </a:endParaRPr>
                    </a:p>
                  </a:txBody>
                  <a:tcPr marL="14009" marR="14009" marT="0" marB="0" anchor="ctr"/>
                </a:tc>
                <a:extLst>
                  <a:ext uri="{0D108BD9-81ED-4DB2-BD59-A6C34878D82A}">
                    <a16:rowId xmlns:a16="http://schemas.microsoft.com/office/drawing/2014/main" val="3846973464"/>
                  </a:ext>
                </a:extLst>
              </a:tr>
              <a:tr h="2782413">
                <a:tc>
                  <a:txBody>
                    <a:bodyPr/>
                    <a:lstStyle/>
                    <a:p>
                      <a:pPr algn="l">
                        <a:lnSpc>
                          <a:spcPct val="100000"/>
                        </a:lnSpc>
                        <a:spcBef>
                          <a:spcPts val="300"/>
                        </a:spcBef>
                        <a:spcAft>
                          <a:spcPts val="300"/>
                        </a:spcAft>
                      </a:pPr>
                      <a:r>
                        <a:rPr lang="en-GB" sz="1800" dirty="0">
                          <a:effectLst/>
                          <a:latin typeface="+mn-lt"/>
                        </a:rPr>
                        <a:t>Comparators</a:t>
                      </a:r>
                      <a:endParaRPr lang="en-GB" sz="1800" dirty="0">
                        <a:effectLst/>
                        <a:latin typeface="+mn-lt"/>
                        <a:ea typeface="Times New Roman" panose="02020603050405020304" pitchFamily="18" charset="0"/>
                        <a:cs typeface="Times New Roman" panose="02020603050405020304" pitchFamily="18" charset="0"/>
                      </a:endParaRPr>
                    </a:p>
                  </a:txBody>
                  <a:tcPr marL="14009" marR="14009" marT="0" marB="0"/>
                </a:tc>
                <a:tc>
                  <a:txBody>
                    <a:bodyPr/>
                    <a:lstStyle/>
                    <a:p>
                      <a:pPr>
                        <a:spcBef>
                          <a:spcPts val="300"/>
                        </a:spcBef>
                      </a:pPr>
                      <a:r>
                        <a:rPr lang="en-GB" sz="1800" kern="1200" dirty="0">
                          <a:solidFill>
                            <a:schemeClr val="dk1"/>
                          </a:solidFill>
                          <a:effectLst/>
                          <a:latin typeface="+mn-lt"/>
                          <a:ea typeface="+mn-ea"/>
                          <a:cs typeface="+mn-cs"/>
                        </a:rPr>
                        <a:t>Management without fenfluramine which may combine:</a:t>
                      </a:r>
                    </a:p>
                    <a:p>
                      <a:pPr marL="342900" lvl="0" indent="-342900">
                        <a:spcBef>
                          <a:spcPts val="300"/>
                        </a:spcBef>
                        <a:buFont typeface="Arial" panose="020B0604020202020204" pitchFamily="34" charset="0"/>
                        <a:buChar char="•"/>
                      </a:pPr>
                      <a:r>
                        <a:rPr lang="en-GB" sz="1800" kern="1200" dirty="0">
                          <a:solidFill>
                            <a:schemeClr val="dk1"/>
                          </a:solidFill>
                          <a:effectLst/>
                          <a:latin typeface="+mn-lt"/>
                          <a:ea typeface="+mn-ea"/>
                          <a:cs typeface="+mn-cs"/>
                        </a:rPr>
                        <a:t>Sodium valproate</a:t>
                      </a:r>
                    </a:p>
                    <a:p>
                      <a:pPr marL="342900" lvl="0" indent="-342900">
                        <a:spcBef>
                          <a:spcPts val="300"/>
                        </a:spcBef>
                        <a:buFont typeface="Arial" panose="020B0604020202020204" pitchFamily="34" charset="0"/>
                        <a:buChar char="•"/>
                      </a:pPr>
                      <a:r>
                        <a:rPr lang="en-GB" sz="1800" kern="1200" dirty="0">
                          <a:solidFill>
                            <a:schemeClr val="dk1"/>
                          </a:solidFill>
                          <a:effectLst/>
                          <a:latin typeface="+mn-lt"/>
                          <a:ea typeface="+mn-ea"/>
                          <a:cs typeface="+mn-cs"/>
                        </a:rPr>
                        <a:t>Topiramate</a:t>
                      </a:r>
                    </a:p>
                    <a:p>
                      <a:pPr marL="342900" lvl="0" indent="-342900">
                        <a:spcBef>
                          <a:spcPts val="300"/>
                        </a:spcBef>
                        <a:buFont typeface="Arial" panose="020B0604020202020204" pitchFamily="34" charset="0"/>
                        <a:buChar char="•"/>
                      </a:pPr>
                      <a:r>
                        <a:rPr lang="en-GB" sz="1800" kern="1200" dirty="0">
                          <a:solidFill>
                            <a:schemeClr val="dk1"/>
                          </a:solidFill>
                          <a:effectLst/>
                          <a:latin typeface="+mn-lt"/>
                          <a:ea typeface="+mn-ea"/>
                          <a:cs typeface="+mn-cs"/>
                        </a:rPr>
                        <a:t>Clobazam</a:t>
                      </a:r>
                    </a:p>
                    <a:p>
                      <a:pPr marL="342900" lvl="0" indent="-342900">
                        <a:spcBef>
                          <a:spcPts val="300"/>
                        </a:spcBef>
                        <a:buFont typeface="Arial" panose="020B0604020202020204" pitchFamily="34" charset="0"/>
                        <a:buChar char="•"/>
                      </a:pPr>
                      <a:r>
                        <a:rPr lang="en-GB" sz="1800" kern="1200" dirty="0" err="1">
                          <a:solidFill>
                            <a:schemeClr val="dk1"/>
                          </a:solidFill>
                          <a:effectLst/>
                          <a:latin typeface="+mn-lt"/>
                          <a:ea typeface="+mn-ea"/>
                          <a:cs typeface="+mn-cs"/>
                        </a:rPr>
                        <a:t>Stiripentol</a:t>
                      </a:r>
                      <a:endParaRPr lang="en-GB" sz="1800" kern="1200" dirty="0">
                        <a:solidFill>
                          <a:schemeClr val="dk1"/>
                        </a:solidFill>
                        <a:effectLst/>
                        <a:latin typeface="+mn-lt"/>
                        <a:ea typeface="+mn-ea"/>
                        <a:cs typeface="+mn-cs"/>
                      </a:endParaRPr>
                    </a:p>
                    <a:p>
                      <a:pPr marL="342900" lvl="0" indent="-342900">
                        <a:spcBef>
                          <a:spcPts val="300"/>
                        </a:spcBef>
                        <a:buFont typeface="Arial" panose="020B0604020202020204" pitchFamily="34" charset="0"/>
                        <a:buChar char="•"/>
                      </a:pPr>
                      <a:r>
                        <a:rPr lang="en-GB" sz="1800" kern="1200" dirty="0">
                          <a:solidFill>
                            <a:schemeClr val="dk1"/>
                          </a:solidFill>
                          <a:effectLst/>
                          <a:latin typeface="+mn-lt"/>
                          <a:ea typeface="+mn-ea"/>
                          <a:cs typeface="+mn-cs"/>
                        </a:rPr>
                        <a:t>Levetiracetam</a:t>
                      </a:r>
                    </a:p>
                    <a:p>
                      <a:pPr marL="342900" marR="0" lvl="0" indent="-342900" algn="l" defTabSz="1043056"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en-GB" sz="1800" kern="1200" dirty="0">
                          <a:solidFill>
                            <a:schemeClr val="dk1"/>
                          </a:solidFill>
                          <a:effectLst/>
                          <a:latin typeface="+mn-lt"/>
                          <a:ea typeface="+mn-ea"/>
                          <a:cs typeface="+mn-cs"/>
                        </a:rPr>
                        <a:t>Cannabidiol with clobazam</a:t>
                      </a:r>
                    </a:p>
                    <a:p>
                      <a:pPr marL="342900" lvl="0" indent="-342900">
                        <a:spcBef>
                          <a:spcPts val="300"/>
                        </a:spcBef>
                        <a:buFont typeface="Arial" panose="020B0604020202020204" pitchFamily="34" charset="0"/>
                        <a:buChar char="•"/>
                      </a:pPr>
                      <a:r>
                        <a:rPr lang="en-GB" sz="1800" kern="1200" dirty="0">
                          <a:solidFill>
                            <a:schemeClr val="dk1"/>
                          </a:solidFill>
                          <a:effectLst/>
                          <a:latin typeface="+mn-lt"/>
                          <a:ea typeface="+mn-ea"/>
                          <a:cs typeface="+mn-cs"/>
                        </a:rPr>
                        <a:t>Ketogenic diet</a:t>
                      </a:r>
                    </a:p>
                    <a:p>
                      <a:pPr marL="342900" lvl="0" indent="-342900">
                        <a:spcBef>
                          <a:spcPts val="300"/>
                        </a:spcBef>
                        <a:buFont typeface="Arial" panose="020B0604020202020204" pitchFamily="34" charset="0"/>
                        <a:buChar char="•"/>
                      </a:pPr>
                      <a:r>
                        <a:rPr lang="en-GB" sz="1800" kern="1200" dirty="0" err="1">
                          <a:solidFill>
                            <a:schemeClr val="dk1"/>
                          </a:solidFill>
                          <a:effectLst/>
                          <a:latin typeface="+mn-lt"/>
                          <a:ea typeface="+mn-ea"/>
                          <a:cs typeface="+mn-cs"/>
                        </a:rPr>
                        <a:t>Vagus</a:t>
                      </a:r>
                      <a:r>
                        <a:rPr lang="en-GB" sz="1800" kern="1200" dirty="0">
                          <a:solidFill>
                            <a:schemeClr val="dk1"/>
                          </a:solidFill>
                          <a:effectLst/>
                          <a:latin typeface="+mn-lt"/>
                          <a:ea typeface="+mn-ea"/>
                          <a:cs typeface="+mn-cs"/>
                        </a:rPr>
                        <a:t> nerve stimulation</a:t>
                      </a:r>
                    </a:p>
                  </a:txBody>
                  <a:tcPr marL="14009" marR="14009" marT="0" marB="0"/>
                </a:tc>
                <a:tc>
                  <a:txBody>
                    <a:bodyPr/>
                    <a:lstStyle/>
                    <a:p>
                      <a:pPr marL="285750" marR="0" lvl="0" indent="-285750" algn="l" defTabSz="1043056" rtl="0" eaLnBrk="1" fontAlgn="auto" latinLnBrk="0" hangingPunct="1">
                        <a:lnSpc>
                          <a:spcPct val="100000"/>
                        </a:lnSpc>
                        <a:spcBef>
                          <a:spcPts val="300"/>
                        </a:spcBef>
                        <a:spcAft>
                          <a:spcPts val="200"/>
                        </a:spcAft>
                        <a:buClrTx/>
                        <a:buSzTx/>
                        <a:buFont typeface="Arial" panose="020B0604020202020204" pitchFamily="34" charset="0"/>
                        <a:buChar char="•"/>
                        <a:tabLst/>
                        <a:defRPr/>
                      </a:pPr>
                      <a:r>
                        <a:rPr lang="en-GB" sz="1800" b="0" kern="1200" dirty="0">
                          <a:solidFill>
                            <a:schemeClr val="dk1"/>
                          </a:solidFill>
                          <a:effectLst/>
                          <a:latin typeface="+mn-lt"/>
                          <a:ea typeface="+mn-ea"/>
                          <a:cs typeface="+mn-cs"/>
                        </a:rPr>
                        <a:t>Cannabidiol with clobazam</a:t>
                      </a:r>
                    </a:p>
                    <a:p>
                      <a:pPr marL="0" marR="0" lvl="0" indent="0" algn="l" defTabSz="1043056" rtl="0" eaLnBrk="1" fontAlgn="auto" latinLnBrk="0" hangingPunct="1">
                        <a:lnSpc>
                          <a:spcPct val="100000"/>
                        </a:lnSpc>
                        <a:spcBef>
                          <a:spcPts val="300"/>
                        </a:spcBef>
                        <a:spcAft>
                          <a:spcPts val="200"/>
                        </a:spcAft>
                        <a:buClrTx/>
                        <a:buSzTx/>
                        <a:buFont typeface="Arial" panose="020B0604020202020204" pitchFamily="34" charset="0"/>
                        <a:buNone/>
                        <a:tabLst/>
                        <a:defRPr/>
                      </a:pPr>
                      <a:endParaRPr lang="en-GB" sz="1800" b="1" kern="1200" dirty="0">
                        <a:solidFill>
                          <a:schemeClr val="dk1"/>
                        </a:solidFill>
                        <a:effectLst/>
                        <a:latin typeface="+mn-lt"/>
                        <a:ea typeface="+mn-ea"/>
                        <a:cs typeface="+mn-cs"/>
                      </a:endParaRPr>
                    </a:p>
                  </a:txBody>
                  <a:tcPr marL="68367" marR="68367" marT="0" marB="0"/>
                </a:tc>
                <a:extLst>
                  <a:ext uri="{0D108BD9-81ED-4DB2-BD59-A6C34878D82A}">
                    <a16:rowId xmlns:a16="http://schemas.microsoft.com/office/drawing/2014/main" val="2746617902"/>
                  </a:ext>
                </a:extLst>
              </a:tr>
              <a:tr h="1794661">
                <a:tc>
                  <a:txBody>
                    <a:bodyPr/>
                    <a:lstStyle/>
                    <a:p>
                      <a:pPr algn="l">
                        <a:lnSpc>
                          <a:spcPct val="100000"/>
                        </a:lnSpc>
                        <a:spcBef>
                          <a:spcPts val="300"/>
                        </a:spcBef>
                        <a:spcAft>
                          <a:spcPts val="300"/>
                        </a:spcAft>
                      </a:pPr>
                      <a:r>
                        <a:rPr lang="en-GB" sz="1800" dirty="0">
                          <a:effectLst/>
                          <a:latin typeface="+mn-lt"/>
                        </a:rPr>
                        <a:t>Outcomes</a:t>
                      </a:r>
                      <a:endParaRPr lang="en-GB" sz="1800" dirty="0">
                        <a:effectLst/>
                        <a:latin typeface="+mn-lt"/>
                        <a:ea typeface="Times New Roman" panose="02020603050405020304" pitchFamily="18" charset="0"/>
                        <a:cs typeface="Times New Roman" panose="02020603050405020304" pitchFamily="18" charset="0"/>
                      </a:endParaRPr>
                    </a:p>
                  </a:txBody>
                  <a:tcPr marL="14009" marR="14009" marT="0" marB="0"/>
                </a:tc>
                <a:tc>
                  <a:txBody>
                    <a:bodyPr/>
                    <a:lstStyle/>
                    <a:p>
                      <a:pPr marL="342900" lvl="0" indent="-342900">
                        <a:spcBef>
                          <a:spcPts val="300"/>
                        </a:spcBef>
                        <a:buFont typeface="Arial" panose="020B0604020202020204" pitchFamily="34" charset="0"/>
                        <a:buChar char="•"/>
                      </a:pPr>
                      <a:r>
                        <a:rPr lang="en-GB" sz="1800" kern="1200" dirty="0">
                          <a:solidFill>
                            <a:schemeClr val="dk1"/>
                          </a:solidFill>
                          <a:effectLst/>
                          <a:latin typeface="+mn-lt"/>
                          <a:ea typeface="+mn-ea"/>
                          <a:cs typeface="+mn-cs"/>
                        </a:rPr>
                        <a:t>Seizure frequency: overall, by type</a:t>
                      </a:r>
                    </a:p>
                    <a:p>
                      <a:pPr marL="342900" lvl="0" indent="-342900">
                        <a:spcBef>
                          <a:spcPts val="300"/>
                        </a:spcBef>
                        <a:buFont typeface="Arial" panose="020B0604020202020204" pitchFamily="34" charset="0"/>
                        <a:buChar char="•"/>
                      </a:pPr>
                      <a:r>
                        <a:rPr lang="en-GB" sz="1800" kern="1200" dirty="0">
                          <a:solidFill>
                            <a:schemeClr val="dk1"/>
                          </a:solidFill>
                          <a:effectLst/>
                          <a:latin typeface="+mn-lt"/>
                          <a:ea typeface="+mn-ea"/>
                          <a:cs typeface="+mn-cs"/>
                        </a:rPr>
                        <a:t>Response rate: overall, by type</a:t>
                      </a:r>
                    </a:p>
                    <a:p>
                      <a:pPr marL="342900" lvl="0" indent="-342900">
                        <a:spcBef>
                          <a:spcPts val="300"/>
                        </a:spcBef>
                        <a:buFont typeface="Arial" panose="020B0604020202020204" pitchFamily="34" charset="0"/>
                        <a:buChar char="•"/>
                      </a:pPr>
                      <a:r>
                        <a:rPr lang="en-GB" sz="1800" kern="1200" dirty="0">
                          <a:solidFill>
                            <a:schemeClr val="dk1"/>
                          </a:solidFill>
                          <a:effectLst/>
                          <a:latin typeface="+mn-lt"/>
                          <a:ea typeface="+mn-ea"/>
                          <a:cs typeface="+mn-cs"/>
                        </a:rPr>
                        <a:t>Seizure severity</a:t>
                      </a:r>
                    </a:p>
                    <a:p>
                      <a:pPr marL="342900" lvl="0" indent="-342900">
                        <a:spcBef>
                          <a:spcPts val="300"/>
                        </a:spcBef>
                        <a:buFont typeface="Arial" panose="020B0604020202020204" pitchFamily="34" charset="0"/>
                        <a:buChar char="•"/>
                      </a:pPr>
                      <a:r>
                        <a:rPr lang="en-GB" sz="1800" kern="1200" dirty="0">
                          <a:solidFill>
                            <a:schemeClr val="dk1"/>
                          </a:solidFill>
                          <a:effectLst/>
                          <a:latin typeface="+mn-lt"/>
                          <a:ea typeface="+mn-ea"/>
                          <a:cs typeface="+mn-cs"/>
                        </a:rPr>
                        <a:t>Incidence of status epilepticus</a:t>
                      </a:r>
                    </a:p>
                    <a:p>
                      <a:pPr marL="342900" lvl="0" indent="-342900">
                        <a:spcBef>
                          <a:spcPts val="300"/>
                        </a:spcBef>
                        <a:buFont typeface="Arial" panose="020B0604020202020204" pitchFamily="34" charset="0"/>
                        <a:buChar char="•"/>
                      </a:pPr>
                      <a:r>
                        <a:rPr lang="en-GB" sz="1800" kern="1200" dirty="0">
                          <a:solidFill>
                            <a:schemeClr val="dk1"/>
                          </a:solidFill>
                          <a:effectLst/>
                          <a:latin typeface="+mn-lt"/>
                          <a:ea typeface="+mn-ea"/>
                          <a:cs typeface="+mn-cs"/>
                        </a:rPr>
                        <a:t>Mortality</a:t>
                      </a:r>
                    </a:p>
                    <a:p>
                      <a:pPr marL="342900" lvl="0" indent="-342900">
                        <a:spcBef>
                          <a:spcPts val="300"/>
                        </a:spcBef>
                        <a:buFont typeface="Arial" panose="020B0604020202020204" pitchFamily="34" charset="0"/>
                        <a:buChar char="•"/>
                      </a:pPr>
                      <a:r>
                        <a:rPr lang="en-GB" sz="1800" kern="1200" dirty="0">
                          <a:solidFill>
                            <a:schemeClr val="dk1"/>
                          </a:solidFill>
                          <a:effectLst/>
                          <a:latin typeface="+mn-lt"/>
                          <a:ea typeface="+mn-ea"/>
                          <a:cs typeface="+mn-cs"/>
                        </a:rPr>
                        <a:t>Adverse effects</a:t>
                      </a:r>
                    </a:p>
                    <a:p>
                      <a:pPr marL="342900" indent="-342900">
                        <a:spcBef>
                          <a:spcPts val="300"/>
                        </a:spcBef>
                        <a:buFont typeface="Arial" panose="020B0604020202020204" pitchFamily="34" charset="0"/>
                        <a:buChar char="•"/>
                      </a:pPr>
                      <a:r>
                        <a:rPr lang="en-GB" sz="1800" kern="1200" dirty="0">
                          <a:solidFill>
                            <a:schemeClr val="dk1"/>
                          </a:solidFill>
                          <a:effectLst/>
                          <a:latin typeface="+mn-lt"/>
                          <a:ea typeface="+mn-ea"/>
                          <a:cs typeface="+mn-cs"/>
                        </a:rPr>
                        <a:t>Health-related quality of life (</a:t>
                      </a:r>
                      <a:r>
                        <a:rPr lang="en-GB" sz="1800" kern="1200" dirty="0" err="1">
                          <a:solidFill>
                            <a:schemeClr val="dk1"/>
                          </a:solidFill>
                          <a:effectLst/>
                          <a:latin typeface="+mn-lt"/>
                          <a:ea typeface="+mn-ea"/>
                          <a:cs typeface="+mn-cs"/>
                        </a:rPr>
                        <a:t>HRQoL</a:t>
                      </a:r>
                      <a:r>
                        <a:rPr lang="en-GB" sz="1800" kern="1200" dirty="0">
                          <a:solidFill>
                            <a:schemeClr val="dk1"/>
                          </a:solidFill>
                          <a:effectLst/>
                          <a:latin typeface="+mn-lt"/>
                          <a:ea typeface="+mn-ea"/>
                          <a:cs typeface="+mn-cs"/>
                        </a:rPr>
                        <a:t>)</a:t>
                      </a:r>
                      <a:endParaRPr lang="en-GB" sz="1800" dirty="0">
                        <a:effectLst/>
                        <a:latin typeface="+mn-lt"/>
                        <a:ea typeface="Times New Roman" panose="02020603050405020304" pitchFamily="18" charset="0"/>
                        <a:cs typeface="Times New Roman" panose="02020603050405020304" pitchFamily="18" charset="0"/>
                      </a:endParaRPr>
                    </a:p>
                  </a:txBody>
                  <a:tcPr marL="14009" marR="14009" marT="0" marB="0"/>
                </a:tc>
                <a:tc>
                  <a:txBody>
                    <a:bodyPr/>
                    <a:lstStyle/>
                    <a:p>
                      <a:pPr marL="0" lvl="0" indent="0" algn="l">
                        <a:lnSpc>
                          <a:spcPct val="100000"/>
                        </a:lnSpc>
                        <a:spcBef>
                          <a:spcPts val="300"/>
                        </a:spcBef>
                        <a:spcAft>
                          <a:spcPts val="200"/>
                        </a:spcAft>
                        <a:buFont typeface="Arial" panose="020B0604020202020204" pitchFamily="34" charset="0"/>
                        <a:buNone/>
                      </a:pPr>
                      <a:r>
                        <a:rPr lang="en-US" sz="1800" dirty="0">
                          <a:effectLst/>
                          <a:latin typeface="+mn-lt"/>
                          <a:ea typeface="TimesNewRoman"/>
                          <a:cs typeface="Times New Roman" panose="02020603050405020304" pitchFamily="18" charset="0"/>
                        </a:rPr>
                        <a:t>Same as final scope plus:</a:t>
                      </a:r>
                    </a:p>
                    <a:p>
                      <a:pPr marL="285750" lvl="0" indent="-285750">
                        <a:spcBef>
                          <a:spcPts val="300"/>
                        </a:spcBef>
                        <a:buFont typeface="Arial" panose="020B0604020202020204" pitchFamily="34" charset="0"/>
                        <a:buChar char="•"/>
                      </a:pPr>
                      <a:r>
                        <a:rPr lang="en-GB" sz="1800" kern="1200" dirty="0">
                          <a:solidFill>
                            <a:schemeClr val="dk1"/>
                          </a:solidFill>
                          <a:effectLst/>
                          <a:latin typeface="+mn-lt"/>
                          <a:ea typeface="+mn-ea"/>
                          <a:cs typeface="+mn-cs"/>
                        </a:rPr>
                        <a:t>Convulsive seizure-freedom: </a:t>
                      </a:r>
                      <a:br>
                        <a:rPr lang="en-GB" sz="1800" kern="1200" dirty="0">
                          <a:solidFill>
                            <a:schemeClr val="dk1"/>
                          </a:solidFill>
                          <a:effectLst/>
                          <a:latin typeface="+mn-lt"/>
                          <a:ea typeface="+mn-ea"/>
                          <a:cs typeface="+mn-cs"/>
                        </a:rPr>
                      </a:br>
                      <a:r>
                        <a:rPr lang="en-GB" sz="1800" kern="1200" dirty="0">
                          <a:solidFill>
                            <a:schemeClr val="dk1"/>
                          </a:solidFill>
                          <a:effectLst/>
                          <a:latin typeface="+mn-lt"/>
                          <a:ea typeface="+mn-ea"/>
                          <a:cs typeface="+mn-cs"/>
                        </a:rPr>
                        <a:t>- days over defined period</a:t>
                      </a:r>
                      <a:br>
                        <a:rPr lang="en-GB" sz="1800" kern="1200" dirty="0">
                          <a:solidFill>
                            <a:schemeClr val="dk1"/>
                          </a:solidFill>
                          <a:effectLst/>
                          <a:latin typeface="+mn-lt"/>
                          <a:ea typeface="+mn-ea"/>
                          <a:cs typeface="+mn-cs"/>
                        </a:rPr>
                      </a:br>
                      <a:r>
                        <a:rPr lang="en-GB" sz="1800" kern="1200" dirty="0">
                          <a:solidFill>
                            <a:schemeClr val="dk1"/>
                          </a:solidFill>
                          <a:effectLst/>
                          <a:latin typeface="+mn-lt"/>
                          <a:ea typeface="+mn-ea"/>
                          <a:cs typeface="+mn-cs"/>
                        </a:rPr>
                        <a:t>- cumulative days</a:t>
                      </a:r>
                      <a:br>
                        <a:rPr lang="en-GB" sz="1800" kern="1200" dirty="0">
                          <a:solidFill>
                            <a:schemeClr val="dk1"/>
                          </a:solidFill>
                          <a:effectLst/>
                          <a:latin typeface="+mn-lt"/>
                          <a:ea typeface="+mn-ea"/>
                          <a:cs typeface="+mn-cs"/>
                        </a:rPr>
                      </a:br>
                      <a:r>
                        <a:rPr lang="en-GB" sz="1800" kern="1200" dirty="0">
                          <a:solidFill>
                            <a:schemeClr val="dk1"/>
                          </a:solidFill>
                          <a:effectLst/>
                          <a:latin typeface="+mn-lt"/>
                          <a:ea typeface="+mn-ea"/>
                          <a:cs typeface="+mn-cs"/>
                        </a:rPr>
                        <a:t>- longest period</a:t>
                      </a:r>
                      <a:br>
                        <a:rPr lang="en-GB" sz="1800" kern="1200" dirty="0">
                          <a:solidFill>
                            <a:schemeClr val="dk1"/>
                          </a:solidFill>
                          <a:effectLst/>
                          <a:latin typeface="+mn-lt"/>
                          <a:ea typeface="+mn-ea"/>
                          <a:cs typeface="+mn-cs"/>
                        </a:rPr>
                      </a:br>
                      <a:r>
                        <a:rPr lang="en-GB" sz="1800" kern="1200" dirty="0">
                          <a:solidFill>
                            <a:schemeClr val="dk1"/>
                          </a:solidFill>
                          <a:effectLst/>
                          <a:latin typeface="+mn-lt"/>
                          <a:ea typeface="+mn-ea"/>
                          <a:cs typeface="+mn-cs"/>
                        </a:rPr>
                        <a:t>- freedom and near freedom</a:t>
                      </a:r>
                    </a:p>
                    <a:p>
                      <a:pPr marL="342900" lvl="0" indent="-342900">
                        <a:spcBef>
                          <a:spcPts val="300"/>
                        </a:spcBef>
                        <a:buFont typeface="Arial" panose="020B0604020202020204" pitchFamily="34" charset="0"/>
                        <a:buChar char="•"/>
                      </a:pPr>
                      <a:r>
                        <a:rPr lang="en-GB" sz="1800" kern="1200" dirty="0">
                          <a:solidFill>
                            <a:schemeClr val="dk1"/>
                          </a:solidFill>
                          <a:effectLst/>
                          <a:latin typeface="+mn-lt"/>
                          <a:ea typeface="+mn-ea"/>
                          <a:cs typeface="+mn-cs"/>
                        </a:rPr>
                        <a:t>Time to convulsive seizure</a:t>
                      </a:r>
                    </a:p>
                    <a:p>
                      <a:pPr marL="342900" lvl="0" indent="-342900">
                        <a:spcBef>
                          <a:spcPts val="300"/>
                        </a:spcBef>
                        <a:buFont typeface="Arial" panose="020B0604020202020204" pitchFamily="34" charset="0"/>
                        <a:buChar char="•"/>
                      </a:pPr>
                      <a:r>
                        <a:rPr lang="en-GB" sz="1800" kern="1200" dirty="0" err="1">
                          <a:solidFill>
                            <a:schemeClr val="tx1"/>
                          </a:solidFill>
                          <a:effectLst/>
                          <a:latin typeface="+mn-lt"/>
                          <a:ea typeface="+mn-ea"/>
                          <a:cs typeface="+mn-cs"/>
                        </a:rPr>
                        <a:t>HRQoL</a:t>
                      </a:r>
                      <a:r>
                        <a:rPr lang="en-GB" sz="1800" kern="1200" dirty="0">
                          <a:solidFill>
                            <a:schemeClr val="tx1"/>
                          </a:solidFill>
                          <a:effectLst/>
                          <a:latin typeface="+mn-lt"/>
                          <a:ea typeface="+mn-ea"/>
                          <a:cs typeface="+mn-cs"/>
                        </a:rPr>
                        <a:t> carers/families</a:t>
                      </a:r>
                    </a:p>
                  </a:txBody>
                  <a:tcPr marL="68367" marR="68367" marT="0" marB="0"/>
                </a:tc>
                <a:extLst>
                  <a:ext uri="{0D108BD9-81ED-4DB2-BD59-A6C34878D82A}">
                    <a16:rowId xmlns:a16="http://schemas.microsoft.com/office/drawing/2014/main" val="967454563"/>
                  </a:ext>
                </a:extLst>
              </a:tr>
            </a:tbl>
          </a:graphicData>
        </a:graphic>
      </p:graphicFrame>
      <p:sp>
        <p:nvSpPr>
          <p:cNvPr id="2" name="Title 1">
            <a:extLst>
              <a:ext uri="{FF2B5EF4-FFF2-40B4-BE49-F238E27FC236}">
                <a16:creationId xmlns:a16="http://schemas.microsoft.com/office/drawing/2014/main" id="{A1DF3113-04FD-432F-A554-1674F6FA774E}"/>
              </a:ext>
            </a:extLst>
          </p:cNvPr>
          <p:cNvSpPr>
            <a:spLocks noGrp="1"/>
          </p:cNvSpPr>
          <p:nvPr>
            <p:ph type="title"/>
          </p:nvPr>
        </p:nvSpPr>
        <p:spPr>
          <a:xfrm>
            <a:off x="489097" y="32084"/>
            <a:ext cx="9898912" cy="699014"/>
          </a:xfrm>
        </p:spPr>
        <p:txBody>
          <a:bodyPr>
            <a:normAutofit/>
          </a:bodyPr>
          <a:lstStyle/>
          <a:p>
            <a:pPr>
              <a:lnSpc>
                <a:spcPct val="100000"/>
              </a:lnSpc>
            </a:pPr>
            <a:r>
              <a:rPr lang="en-GB" dirty="0"/>
              <a:t>Decision problem</a:t>
            </a:r>
          </a:p>
        </p:txBody>
      </p:sp>
      <p:sp>
        <p:nvSpPr>
          <p:cNvPr id="3" name="Slide Number Placeholder 2">
            <a:extLst>
              <a:ext uri="{FF2B5EF4-FFF2-40B4-BE49-F238E27FC236}">
                <a16:creationId xmlns:a16="http://schemas.microsoft.com/office/drawing/2014/main" id="{6601A9E0-1761-4025-9B78-B815262B14BA}"/>
              </a:ext>
            </a:extLst>
          </p:cNvPr>
          <p:cNvSpPr>
            <a:spLocks noGrp="1"/>
          </p:cNvSpPr>
          <p:nvPr>
            <p:ph type="sldNum" sz="quarter" idx="12"/>
          </p:nvPr>
        </p:nvSpPr>
        <p:spPr/>
        <p:txBody>
          <a:bodyPr/>
          <a:lstStyle/>
          <a:p>
            <a:fld id="{DDBE135E-2566-4748-853C-8A3B78F0FB00}" type="slidenum">
              <a:rPr lang="en-GB" smtClean="0"/>
              <a:t>8</a:t>
            </a:fld>
            <a:endParaRPr lang="en-GB" dirty="0"/>
          </a:p>
        </p:txBody>
      </p:sp>
    </p:spTree>
    <p:extLst>
      <p:ext uri="{BB962C8B-B14F-4D97-AF65-F5344CB8AC3E}">
        <p14:creationId xmlns:p14="http://schemas.microsoft.com/office/powerpoint/2010/main" val="977496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DBE135E-2566-4748-853C-8A3B78F0FB00}" type="slidenum">
              <a:rPr lang="en-GB" smtClean="0"/>
              <a:t>9</a:t>
            </a:fld>
            <a:endParaRPr lang="en-GB" dirty="0"/>
          </a:p>
        </p:txBody>
      </p:sp>
      <p:sp>
        <p:nvSpPr>
          <p:cNvPr id="4" name="Content Placeholder 3"/>
          <p:cNvSpPr>
            <a:spLocks noGrp="1"/>
          </p:cNvSpPr>
          <p:nvPr>
            <p:ph sz="quarter" idx="10"/>
          </p:nvPr>
        </p:nvSpPr>
        <p:spPr>
          <a:xfrm>
            <a:off x="375922" y="1211494"/>
            <a:ext cx="6044756" cy="5581192"/>
          </a:xfrm>
          <a:ln w="38100">
            <a:solidFill>
              <a:srgbClr val="A2BDC1"/>
            </a:solidFill>
          </a:ln>
        </p:spPr>
        <p:txBody>
          <a:bodyPr lIns="36000" tIns="36000" rIns="36000" bIns="36000"/>
          <a:lstStyle/>
          <a:p>
            <a:pPr marL="4763" indent="0">
              <a:spcBef>
                <a:spcPts val="300"/>
              </a:spcBef>
              <a:buNone/>
            </a:pPr>
            <a:r>
              <a:rPr lang="en-GB" sz="2000" b="1" dirty="0"/>
              <a:t>Company: </a:t>
            </a:r>
          </a:p>
          <a:p>
            <a:pPr>
              <a:spcBef>
                <a:spcPts val="300"/>
              </a:spcBef>
            </a:pPr>
            <a:r>
              <a:rPr lang="en-GB" sz="2000" dirty="0"/>
              <a:t>Cannabidiol as 2</a:t>
            </a:r>
            <a:r>
              <a:rPr lang="en-GB" sz="2000" baseline="30000" dirty="0"/>
              <a:t>nd</a:t>
            </a:r>
            <a:r>
              <a:rPr lang="en-GB" sz="2000" dirty="0"/>
              <a:t> add-on </a:t>
            </a:r>
            <a:r>
              <a:rPr lang="en-GB" sz="2000" i="1" dirty="0"/>
              <a:t>focus of submission</a:t>
            </a:r>
          </a:p>
          <a:p>
            <a:pPr>
              <a:spcBef>
                <a:spcPts val="300"/>
              </a:spcBef>
            </a:pPr>
            <a:r>
              <a:rPr lang="en-GB" sz="2000" dirty="0"/>
              <a:t>Comparison with stiripentol not possible due to limitations in stiripentol trial data</a:t>
            </a:r>
          </a:p>
          <a:p>
            <a:pPr lvl="2">
              <a:spcBef>
                <a:spcPts val="300"/>
              </a:spcBef>
            </a:pPr>
            <a:r>
              <a:rPr lang="en-GB" sz="2000" dirty="0"/>
              <a:t>Scenarios</a:t>
            </a:r>
          </a:p>
          <a:p>
            <a:pPr lvl="3">
              <a:spcBef>
                <a:spcPts val="300"/>
              </a:spcBef>
            </a:pPr>
            <a:r>
              <a:rPr lang="en-GB" sz="2000" dirty="0"/>
              <a:t>1</a:t>
            </a:r>
            <a:r>
              <a:rPr lang="en-GB" sz="2000" baseline="30000" dirty="0"/>
              <a:t>st</a:t>
            </a:r>
            <a:r>
              <a:rPr lang="en-GB" sz="2000" dirty="0"/>
              <a:t> line add-on for patient unable to have clobazam</a:t>
            </a:r>
          </a:p>
          <a:p>
            <a:pPr lvl="2">
              <a:spcBef>
                <a:spcPts val="300"/>
              </a:spcBef>
            </a:pPr>
            <a:r>
              <a:rPr lang="en-GB" sz="2000" dirty="0"/>
              <a:t>Scenarios exploring positioning before, added on to, and after failure of stiripentol use</a:t>
            </a:r>
          </a:p>
          <a:p>
            <a:pPr>
              <a:spcBef>
                <a:spcPts val="300"/>
              </a:spcBef>
            </a:pPr>
            <a:r>
              <a:rPr lang="en-GB" sz="2000" dirty="0"/>
              <a:t>Cannabidiol only therapy with sufficient data and accepted as clinically and cost effective</a:t>
            </a:r>
          </a:p>
          <a:p>
            <a:pPr>
              <a:spcBef>
                <a:spcPts val="300"/>
              </a:spcBef>
            </a:pPr>
            <a:r>
              <a:rPr lang="en-GB" sz="2000" dirty="0"/>
              <a:t>Not feasible or reasonable to compare to all possible combinations of drugs in scope </a:t>
            </a:r>
          </a:p>
          <a:p>
            <a:pPr>
              <a:spcBef>
                <a:spcPts val="300"/>
              </a:spcBef>
            </a:pPr>
            <a:r>
              <a:rPr lang="en-GB" sz="2000" dirty="0"/>
              <a:t>Non-pharmacological treatments– fenfluramine will not replace these. Considered as part of standard care</a:t>
            </a:r>
          </a:p>
        </p:txBody>
      </p:sp>
      <p:sp>
        <p:nvSpPr>
          <p:cNvPr id="5" name="Content Placeholder 3"/>
          <p:cNvSpPr txBox="1">
            <a:spLocks/>
          </p:cNvSpPr>
          <p:nvPr/>
        </p:nvSpPr>
        <p:spPr>
          <a:xfrm>
            <a:off x="6539161" y="1211494"/>
            <a:ext cx="3936682" cy="5278757"/>
          </a:xfrm>
          <a:prstGeom prst="rect">
            <a:avLst/>
          </a:prstGeom>
          <a:ln w="28575">
            <a:solidFill>
              <a:schemeClr val="bg2"/>
            </a:solidFill>
          </a:ln>
        </p:spPr>
        <p:txBody>
          <a:bodyPr vert="horz" lIns="36000" tIns="36000" rIns="36000" bIns="3600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spcBef>
                <a:spcPts val="300"/>
              </a:spcBef>
              <a:buNone/>
            </a:pPr>
            <a:r>
              <a:rPr lang="en-GB" sz="2000" b="1" kern="1200" dirty="0">
                <a:solidFill>
                  <a:schemeClr val="dk1"/>
                </a:solidFill>
                <a:latin typeface="+mn-lt"/>
                <a:ea typeface="+mn-ea"/>
                <a:cs typeface="+mn-cs"/>
              </a:rPr>
              <a:t>ERG:</a:t>
            </a:r>
            <a:endParaRPr lang="en-GB" sz="2000" dirty="0"/>
          </a:p>
          <a:p>
            <a:pPr>
              <a:spcBef>
                <a:spcPts val="300"/>
              </a:spcBef>
            </a:pPr>
            <a:r>
              <a:rPr lang="en-GB" sz="2000" dirty="0"/>
              <a:t>Use as 1</a:t>
            </a:r>
            <a:r>
              <a:rPr lang="en-GB" sz="2000" baseline="30000" dirty="0"/>
              <a:t>st</a:t>
            </a:r>
            <a:r>
              <a:rPr lang="en-GB" sz="2000" dirty="0"/>
              <a:t> line add-on unlikely</a:t>
            </a:r>
          </a:p>
          <a:p>
            <a:pPr>
              <a:spcBef>
                <a:spcPts val="300"/>
              </a:spcBef>
            </a:pPr>
            <a:r>
              <a:rPr lang="en-GB" sz="2000" dirty="0"/>
              <a:t>Comparators as 2</a:t>
            </a:r>
            <a:r>
              <a:rPr lang="en-GB" sz="2000" baseline="30000" dirty="0"/>
              <a:t>nd</a:t>
            </a:r>
            <a:r>
              <a:rPr lang="en-GB" sz="2000" dirty="0"/>
              <a:t> add-on:</a:t>
            </a:r>
          </a:p>
          <a:p>
            <a:pPr marL="742950" lvl="1" indent="-457200">
              <a:spcBef>
                <a:spcPts val="300"/>
              </a:spcBef>
              <a:buFont typeface="+mj-lt"/>
              <a:buAutoNum type="arabicPeriod"/>
            </a:pPr>
            <a:r>
              <a:rPr lang="en-GB" sz="2000" dirty="0"/>
              <a:t>Standard care</a:t>
            </a:r>
          </a:p>
          <a:p>
            <a:pPr marL="742950" lvl="1" indent="-457200">
              <a:spcBef>
                <a:spcPts val="300"/>
              </a:spcBef>
              <a:buFont typeface="+mj-lt"/>
              <a:buAutoNum type="arabicPeriod"/>
            </a:pPr>
            <a:r>
              <a:rPr lang="en-GB" sz="2000" dirty="0"/>
              <a:t>Cannabidiol (+clobazam) + standard care</a:t>
            </a:r>
          </a:p>
          <a:p>
            <a:pPr marL="742950" lvl="1" indent="-457200">
              <a:spcBef>
                <a:spcPts val="300"/>
              </a:spcBef>
              <a:buFont typeface="+mj-lt"/>
              <a:buAutoNum type="arabicPeriod"/>
            </a:pPr>
            <a:r>
              <a:rPr lang="en-GB" sz="2000" dirty="0"/>
              <a:t>Stiripentol + standard care</a:t>
            </a:r>
          </a:p>
          <a:p>
            <a:pPr marL="742950" lvl="1" indent="-457200">
              <a:spcBef>
                <a:spcPts val="300"/>
              </a:spcBef>
              <a:buFont typeface="+mj-lt"/>
              <a:buAutoNum type="arabicPeriod"/>
            </a:pPr>
            <a:endParaRPr lang="en-GB" sz="2000" dirty="0">
              <a:solidFill>
                <a:schemeClr val="bg2">
                  <a:lumMod val="60000"/>
                  <a:lumOff val="40000"/>
                </a:schemeClr>
              </a:solidFill>
            </a:endParaRPr>
          </a:p>
        </p:txBody>
      </p:sp>
      <p:sp>
        <p:nvSpPr>
          <p:cNvPr id="6" name="Title 1">
            <a:extLst>
              <a:ext uri="{FF2B5EF4-FFF2-40B4-BE49-F238E27FC236}">
                <a16:creationId xmlns:a16="http://schemas.microsoft.com/office/drawing/2014/main" id="{A880310E-A5CA-4442-8368-E2BF6B1174E1}"/>
              </a:ext>
            </a:extLst>
          </p:cNvPr>
          <p:cNvSpPr txBox="1">
            <a:spLocks/>
          </p:cNvSpPr>
          <p:nvPr/>
        </p:nvSpPr>
        <p:spPr>
          <a:xfrm>
            <a:off x="375922" y="107481"/>
            <a:ext cx="10012088" cy="542653"/>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pPr>
              <a:lnSpc>
                <a:spcPct val="100000"/>
              </a:lnSpc>
            </a:pPr>
            <a:r>
              <a:rPr lang="en-GB" sz="4000" dirty="0"/>
              <a:t>Comparators</a:t>
            </a:r>
            <a:endParaRPr lang="en-GB" sz="4000" b="0" i="1" dirty="0"/>
          </a:p>
          <a:p>
            <a:pPr>
              <a:lnSpc>
                <a:spcPct val="100000"/>
              </a:lnSpc>
            </a:pPr>
            <a:r>
              <a:rPr lang="en-GB" sz="2400" b="0" i="1" dirty="0"/>
              <a:t>Of comparators in scope, company included only cannabidiol + clobazam</a:t>
            </a:r>
          </a:p>
        </p:txBody>
      </p:sp>
    </p:spTree>
    <p:extLst>
      <p:ext uri="{BB962C8B-B14F-4D97-AF65-F5344CB8AC3E}">
        <p14:creationId xmlns:p14="http://schemas.microsoft.com/office/powerpoint/2010/main" val="2160434534"/>
      </p:ext>
    </p:extLst>
  </p:cSld>
  <p:clrMapOvr>
    <a:masterClrMapping/>
  </p:clrMapOvr>
</p:sld>
</file>

<file path=ppt/theme/theme1.xml><?xml version="1.0" encoding="utf-8"?>
<a:theme xmlns:a="http://schemas.openxmlformats.org/drawingml/2006/main" name="NICE">
  <a:themeElements>
    <a:clrScheme name="NICE Wht Background">
      <a:dk1>
        <a:srgbClr val="393938"/>
      </a:dk1>
      <a:lt1>
        <a:sysClr val="window" lastClr="FFFFFF"/>
      </a:lt1>
      <a:dk2>
        <a:srgbClr val="222222"/>
      </a:dk2>
      <a:lt2>
        <a:srgbClr val="18646E"/>
      </a:lt2>
      <a:accent1>
        <a:srgbClr val="573562"/>
      </a:accent1>
      <a:accent2>
        <a:srgbClr val="A28AA8"/>
      </a:accent2>
      <a:accent3>
        <a:srgbClr val="18646E"/>
      </a:accent3>
      <a:accent4>
        <a:srgbClr val="527D83"/>
      </a:accent4>
      <a:accent5>
        <a:srgbClr val="004650"/>
      </a:accent5>
      <a:accent6>
        <a:srgbClr val="A2BDC1"/>
      </a:accent6>
      <a:hlink>
        <a:srgbClr val="393938"/>
      </a:hlink>
      <a:folHlink>
        <a:srgbClr val="39393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3175">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defRPr sz="1800" dirty="0" err="1" smtClean="0">
            <a:solidFill>
              <a:schemeClr val="tx1"/>
            </a:solidFill>
          </a:defRPr>
        </a:defPPr>
      </a:lstStyle>
    </a:txDef>
  </a:objectDefaults>
  <a:extraClrSchemeLst/>
  <a:extLst>
    <a:ext uri="{05A4C25C-085E-4340-85A3-A5531E510DB2}">
      <thm15:themeFamily xmlns:thm15="http://schemas.microsoft.com/office/thememl/2012/main" name="Presentation1" id="{3DEFCC73-9387-47B8-B17A-85B0F1B23B91}" vid="{C2893B29-1BEB-4FAE-BC98-E20FEF3AA46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27983</TotalTime>
  <Words>9693</Words>
  <Application>Microsoft Office PowerPoint</Application>
  <PresentationFormat>Custom</PresentationFormat>
  <Paragraphs>1198</Paragraphs>
  <Slides>56</Slides>
  <Notes>37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56</vt:i4>
      </vt:variant>
    </vt:vector>
  </HeadingPairs>
  <TitlesOfParts>
    <vt:vector size="61" baseType="lpstr">
      <vt:lpstr>Arial</vt:lpstr>
      <vt:lpstr>Calibri</vt:lpstr>
      <vt:lpstr>Lato</vt:lpstr>
      <vt:lpstr>Times New Roman</vt:lpstr>
      <vt:lpstr>NICE</vt:lpstr>
      <vt:lpstr>Lead team presentation</vt:lpstr>
      <vt:lpstr>Preview: key issues for consideration  </vt:lpstr>
      <vt:lpstr>Disease background – Dravet Syndrome</vt:lpstr>
      <vt:lpstr>Patient and carer perspectives</vt:lpstr>
      <vt:lpstr>Patient and carer perspectives</vt:lpstr>
      <vt:lpstr>Treatment pathway for Dravet syndrome Cannabidiol license requires clobazam concurrently</vt:lpstr>
      <vt:lpstr>Fenfluramine (Fintepla, Zogenix)</vt:lpstr>
      <vt:lpstr>Decision problem</vt:lpstr>
      <vt:lpstr>PowerPoint Presentation</vt:lpstr>
      <vt:lpstr>PowerPoint Presentation</vt:lpstr>
      <vt:lpstr>Clinical effectiveness</vt:lpstr>
      <vt:lpstr>2 randomized trials + 1 follow-on: 1/1504/1503 Age 2 -18 years, not controlled by drugs; 2 trials: add-on to no stiripentol, to stiripentol  Maintenance dose in mg/kg/day is 0.7 without stiripentol and 0.4 with stiripentol </vt:lpstr>
      <vt:lpstr>Results: study 1 and 1504</vt:lpstr>
      <vt:lpstr>Results: ongoing open-label extension study 1503  Company uses to show effect of fenfluramine persists to 3 years follow-up   </vt:lpstr>
      <vt:lpstr>Results: quality of life  Company uses in model</vt:lpstr>
      <vt:lpstr>Company presents case series  To support fenfluramine’s treatment in adults; small studies Uncontrolled; cannot rule out regression to mean </vt:lpstr>
      <vt:lpstr>Comparing fenfluramine to cannabidiol + clobazam No direct trials so company did indirect comparison network meta-analysis</vt:lpstr>
      <vt:lpstr>Network meta-analysis: % change in convulsive seizure frequency from baseline vs. placebo Both fenfluramine and cannabidiol superior to placebo, fenfluramine 0.4 and 0.7 mg/kg/day having the greatest reduction, but no difference between fenfluramine and cannabidiol </vt:lpstr>
      <vt:lpstr>Comparing fenfluramine to stiripentol Company did not include in its base case</vt:lpstr>
      <vt:lpstr>Key issue: Generalisability of evidence to adults Trials excluded adults, but marketing authorisation does not</vt:lpstr>
      <vt:lpstr>Key issue: Treatment effect waning Company model assumes relative effect maintained while on treatment </vt:lpstr>
      <vt:lpstr>Key issue: Treatment stopping rule Company applied stopping rule at 6 months only in base case</vt:lpstr>
      <vt:lpstr>Cost effectiveness</vt:lpstr>
      <vt:lpstr>Overview: how quality-adjusted life years accrue</vt:lpstr>
      <vt:lpstr>Company’s individual-patient state-transition model</vt:lpstr>
      <vt:lpstr>Treatment pathway for Dravet syndrome Cannabidiol license requires clobazam concurrently</vt:lpstr>
      <vt:lpstr>Modelling approach</vt:lpstr>
      <vt:lpstr>Modelling approach - company</vt:lpstr>
      <vt:lpstr>Modelling approach - ERG</vt:lpstr>
      <vt:lpstr>Population and comparisons in model </vt:lpstr>
      <vt:lpstr>Key Issue: Treatment after fenfluramine or comparator After stopping, people return to standard care drugs, not other treatments </vt:lpstr>
      <vt:lpstr>PowerPoint Presentation</vt:lpstr>
      <vt:lpstr>PowerPoint Presentation</vt:lpstr>
      <vt:lpstr>Key issue: Convulsive seizure frequency and seizure days: ERG and company disagree on estimation methods  </vt:lpstr>
      <vt:lpstr>Re: convulsive seizure frequency and seizure days ERG and company disagree on estimation methods  </vt:lpstr>
      <vt:lpstr>Key issue: Convulsive seizure frequency and mortality Company assume link; ERG prefer link removed</vt:lpstr>
      <vt:lpstr>Re: mortality and convulsive seizure frequency Association exists but causality unknown</vt:lpstr>
      <vt:lpstr>Key issue: Extrapolating effectiveness over long-term  Company extrapolates 12 week maintenance period to life time</vt:lpstr>
      <vt:lpstr>Key issue: Incorporating carer utilities or (dis)utilities ERG prefer different approach to company</vt:lpstr>
      <vt:lpstr>Carer utilities is key driver of ICER  Important to incorporate; should not be based only on seizure frequency </vt:lpstr>
      <vt:lpstr>PowerPoint Presentation</vt:lpstr>
      <vt:lpstr>Key issue: Company excludes non-convulsive seizures Difficult to measure as less noticeable; estimated impact on ICER debated </vt:lpstr>
      <vt:lpstr>ERG: Other company model issues </vt:lpstr>
      <vt:lpstr>Additional areas of uncertainty</vt:lpstr>
      <vt:lpstr>Company base-case compared with cannabidiol: pairwise deterministic and probabilistic     With discount for fenfluramine; list price for cannabidiol</vt:lpstr>
      <vt:lpstr>Company positioning scenario analyses</vt:lpstr>
      <vt:lpstr>Company fully incremental analysis – all patients taking clobazam*</vt:lpstr>
      <vt:lpstr>Summary of ERG adjustments</vt:lpstr>
      <vt:lpstr>ERG base-case with discount - deterministic</vt:lpstr>
      <vt:lpstr>ERG scenario analyses 1 and 2</vt:lpstr>
      <vt:lpstr>ERG scenario analyses 3 and 4</vt:lpstr>
      <vt:lpstr>Equality issues and innovation</vt:lpstr>
      <vt:lpstr>PowerPoint Presentation</vt:lpstr>
      <vt:lpstr>Re: convulsive seizure frequency and seizure-free days Company maintains 1:1 relationship of reduction </vt:lpstr>
      <vt:lpstr>Info: comparison with TA614 (I)</vt:lpstr>
      <vt:lpstr>Info: comparison with TA614 (II)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 team presentation</dc:title>
  <dc:creator>Heather Stegenga</dc:creator>
  <cp:lastModifiedBy>Heather Stegenga</cp:lastModifiedBy>
  <cp:revision>1584</cp:revision>
  <dcterms:created xsi:type="dcterms:W3CDTF">2020-12-29T10:13:00Z</dcterms:created>
  <dcterms:modified xsi:type="dcterms:W3CDTF">2021-04-08T09:10:21Z</dcterms:modified>
</cp:coreProperties>
</file>