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91" r:id="rId4"/>
    <p:sldMasterId id="2147484146" r:id="rId5"/>
  </p:sldMasterIdLst>
  <p:notesMasterIdLst>
    <p:notesMasterId r:id="rId53"/>
  </p:notesMasterIdLst>
  <p:handoutMasterIdLst>
    <p:handoutMasterId r:id="rId54"/>
  </p:handoutMasterIdLst>
  <p:sldIdLst>
    <p:sldId id="339" r:id="rId6"/>
    <p:sldId id="1801" r:id="rId7"/>
    <p:sldId id="1813" r:id="rId8"/>
    <p:sldId id="404" r:id="rId9"/>
    <p:sldId id="405" r:id="rId10"/>
    <p:sldId id="345" r:id="rId11"/>
    <p:sldId id="376" r:id="rId12"/>
    <p:sldId id="1737" r:id="rId13"/>
    <p:sldId id="1695" r:id="rId14"/>
    <p:sldId id="1696" r:id="rId15"/>
    <p:sldId id="1697" r:id="rId16"/>
    <p:sldId id="1698" r:id="rId17"/>
    <p:sldId id="1748" r:id="rId18"/>
    <p:sldId id="1699" r:id="rId19"/>
    <p:sldId id="1760" r:id="rId20"/>
    <p:sldId id="1710" r:id="rId21"/>
    <p:sldId id="1765" r:id="rId22"/>
    <p:sldId id="1785" r:id="rId23"/>
    <p:sldId id="1787" r:id="rId24"/>
    <p:sldId id="1788" r:id="rId25"/>
    <p:sldId id="1804" r:id="rId26"/>
    <p:sldId id="1789" r:id="rId27"/>
    <p:sldId id="1805" r:id="rId28"/>
    <p:sldId id="1812" r:id="rId29"/>
    <p:sldId id="1795" r:id="rId30"/>
    <p:sldId id="1791" r:id="rId31"/>
    <p:sldId id="1806" r:id="rId32"/>
    <p:sldId id="1793" r:id="rId33"/>
    <p:sldId id="1824" r:id="rId34"/>
    <p:sldId id="1794" r:id="rId35"/>
    <p:sldId id="1820" r:id="rId36"/>
    <p:sldId id="1830" r:id="rId37"/>
    <p:sldId id="374" r:id="rId38"/>
    <p:sldId id="1834" r:id="rId39"/>
    <p:sldId id="1822" r:id="rId40"/>
    <p:sldId id="393" r:id="rId41"/>
    <p:sldId id="1832" r:id="rId42"/>
    <p:sldId id="1817" r:id="rId43"/>
    <p:sldId id="1828" r:id="rId44"/>
    <p:sldId id="1818" r:id="rId45"/>
    <p:sldId id="1819" r:id="rId46"/>
    <p:sldId id="1833" r:id="rId47"/>
    <p:sldId id="1808" r:id="rId48"/>
    <p:sldId id="1809" r:id="rId49"/>
    <p:sldId id="1807" r:id="rId50"/>
    <p:sldId id="1821" r:id="rId51"/>
    <p:sldId id="401" r:id="rId52"/>
  </p:sldIdLst>
  <p:sldSz cx="12192000" cy="6858000"/>
  <p:notesSz cx="6858000" cy="9144000"/>
  <p:embeddedFontLst>
    <p:embeddedFont>
      <p:font typeface="Arial" panose="020B0604020202020204" pitchFamily="34" charset="0"/>
      <p:regular r:id="rId55"/>
      <p:bold r:id="rId56"/>
      <p:italic r:id="rId57"/>
      <p:boldItalic r:id="rId58"/>
    </p:embeddedFont>
    <p:embeddedFont>
      <p:font typeface="Inter" panose="02000503000000020004" pitchFamily="2" charset="0"/>
      <p:regular r:id="rId59"/>
    </p:embeddedFont>
    <p:embeddedFont>
      <p:font typeface="Inter SemiBold" panose="02000503000000020004" pitchFamily="2" charset="0"/>
      <p:bold r:id="rId60"/>
    </p:embeddedFont>
    <p:embeddedFont>
      <p:font typeface="Lato" panose="020F0502020204030203" pitchFamily="34" charset="0"/>
      <p:regular r:id="rId61"/>
      <p:bold r:id="rId62"/>
      <p:italic r:id="rId63"/>
      <p:boldItalic r:id="rId64"/>
    </p:embeddedFont>
    <p:embeddedFont>
      <p:font typeface="Lora SemiBold" pitchFamily="2" charset="0"/>
      <p:bold r:id="rId65"/>
    </p:embeddedFont>
    <p:embeddedFont>
      <p:font typeface="Vivaldi" panose="03020602050506090804" pitchFamily="66" charset="0"/>
      <p: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917966-4287-4806-A1A3-175A1704381F}">
          <p14:sldIdLst>
            <p14:sldId id="339"/>
            <p14:sldId id="1801"/>
            <p14:sldId id="1813"/>
            <p14:sldId id="404"/>
            <p14:sldId id="405"/>
            <p14:sldId id="345"/>
            <p14:sldId id="376"/>
            <p14:sldId id="1737"/>
            <p14:sldId id="1695"/>
            <p14:sldId id="1696"/>
            <p14:sldId id="1697"/>
            <p14:sldId id="1698"/>
            <p14:sldId id="1748"/>
            <p14:sldId id="1699"/>
            <p14:sldId id="1760"/>
            <p14:sldId id="1710"/>
            <p14:sldId id="1765"/>
            <p14:sldId id="1785"/>
            <p14:sldId id="1787"/>
            <p14:sldId id="1788"/>
            <p14:sldId id="1804"/>
            <p14:sldId id="1789"/>
            <p14:sldId id="1805"/>
            <p14:sldId id="1812"/>
            <p14:sldId id="1795"/>
            <p14:sldId id="1791"/>
            <p14:sldId id="1806"/>
            <p14:sldId id="1793"/>
            <p14:sldId id="1824"/>
            <p14:sldId id="1794"/>
            <p14:sldId id="1820"/>
            <p14:sldId id="1830"/>
            <p14:sldId id="374"/>
            <p14:sldId id="1834"/>
            <p14:sldId id="1822"/>
            <p14:sldId id="393"/>
            <p14:sldId id="1832"/>
            <p14:sldId id="1817"/>
            <p14:sldId id="1828"/>
            <p14:sldId id="1818"/>
            <p14:sldId id="1819"/>
            <p14:sldId id="1833"/>
            <p14:sldId id="1808"/>
            <p14:sldId id="1809"/>
            <p14:sldId id="1807"/>
            <p14:sldId id="1821"/>
            <p14:sldId id="4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0F3265-A59A-B0A1-ED3C-DF451EB2BF86}" name="Zain Hussain" initials="ZH" userId="S::Zain.Hussain@nice.org.uk::6bb0b37e-cc1e-46da-918b-e9b499e72558" providerId="AD"/>
  <p188:author id="{DAE894F4-8E61-CEEB-0EE6-01EF2407F912}" name="Caron Jones" initials="CJ" userId="S::Caron.Jones@nice.org.uk::1dc48ed7-672c-4bcb-ad74-96dd81f92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64"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4"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Zain Hussain" initials="ZH" lastIdx="138" clrIdx="4">
    <p:extLst>
      <p:ext uri="{19B8F6BF-5375-455C-9EA6-DF929625EA0E}">
        <p15:presenceInfo xmlns:p15="http://schemas.microsoft.com/office/powerpoint/2012/main" userId="S::Zain.Hussain@nice.org.uk::6bb0b37e-cc1e-46da-918b-e9b499e72558" providerId="AD"/>
      </p:ext>
    </p:extLst>
  </p:cmAuthor>
  <p:cmAuthor id="6" name="Caron Jones" initials="CJ" lastIdx="63" clrIdx="5">
    <p:extLst>
      <p:ext uri="{19B8F6BF-5375-455C-9EA6-DF929625EA0E}">
        <p15:presenceInfo xmlns:p15="http://schemas.microsoft.com/office/powerpoint/2012/main" userId="S::Caron.Jones@nice.org.uk::1dc48ed7-672c-4bcb-ad74-96dd81f92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8DD"/>
    <a:srgbClr val="E8EDEF"/>
    <a:srgbClr val="00436C"/>
    <a:srgbClr val="FFC000"/>
    <a:srgbClr val="00B050"/>
    <a:srgbClr val="C00000"/>
    <a:srgbClr val="228096"/>
    <a:srgbClr val="FFFFFF"/>
    <a:srgbClr val="F7F4F1"/>
    <a:srgbClr val="FB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5097" autoAdjust="0"/>
  </p:normalViewPr>
  <p:slideViewPr>
    <p:cSldViewPr snapToGrid="0" snapToObjects="1">
      <p:cViewPr varScale="1">
        <p:scale>
          <a:sx n="83" d="100"/>
          <a:sy n="83" d="100"/>
        </p:scale>
        <p:origin x="44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11/01/2023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a:t>
            </a:fld>
            <a:endParaRPr lang="en-US" dirty="0"/>
          </a:p>
        </p:txBody>
      </p:sp>
    </p:spTree>
    <p:extLst>
      <p:ext uri="{BB962C8B-B14F-4D97-AF65-F5344CB8AC3E}">
        <p14:creationId xmlns:p14="http://schemas.microsoft.com/office/powerpoint/2010/main" val="360086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dirty="0"/>
          </a:p>
        </p:txBody>
      </p:sp>
    </p:spTree>
    <p:extLst>
      <p:ext uri="{BB962C8B-B14F-4D97-AF65-F5344CB8AC3E}">
        <p14:creationId xmlns:p14="http://schemas.microsoft.com/office/powerpoint/2010/main" val="191803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45288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305772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58753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276786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124578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76558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179712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32340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48921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86026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1800539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407812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46</a:t>
            </a:fld>
            <a:endParaRPr lang="en-US" dirty="0"/>
          </a:p>
        </p:txBody>
      </p:sp>
    </p:spTree>
    <p:extLst>
      <p:ext uri="{BB962C8B-B14F-4D97-AF65-F5344CB8AC3E}">
        <p14:creationId xmlns:p14="http://schemas.microsoft.com/office/powerpoint/2010/main" val="166854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202108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323668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61380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315332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dirty="0"/>
          </a:p>
        </p:txBody>
      </p:sp>
    </p:spTree>
    <p:extLst>
      <p:ext uri="{BB962C8B-B14F-4D97-AF65-F5344CB8AC3E}">
        <p14:creationId xmlns:p14="http://schemas.microsoft.com/office/powerpoint/2010/main" val="3832733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2A502B3A-5931-E0B2-4381-F1E273DFDD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A3B54552-353F-6EDA-6AA9-A0798ACD9C6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6EB1BAF3-6AF0-8108-B351-D938176E623A}"/>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E0B042EF-F686-D193-3AE1-0B5671BB9A8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0" name="Picture 9">
            <a:extLst>
              <a:ext uri="{FF2B5EF4-FFF2-40B4-BE49-F238E27FC236}">
                <a16:creationId xmlns:a16="http://schemas.microsoft.com/office/drawing/2014/main" id="{4993FDB6-7EA9-96D5-74E2-9D8405F10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9951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2" name="Slide Number Placeholder 3">
            <a:extLst>
              <a:ext uri="{FF2B5EF4-FFF2-40B4-BE49-F238E27FC236}">
                <a16:creationId xmlns:a16="http://schemas.microsoft.com/office/drawing/2014/main" id="{06490813-348E-915B-1F28-A55C48E7C3E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3" name="Slide Number Placeholder 3">
            <a:extLst>
              <a:ext uri="{FF2B5EF4-FFF2-40B4-BE49-F238E27FC236}">
                <a16:creationId xmlns:a16="http://schemas.microsoft.com/office/drawing/2014/main" id="{3BFD9298-C729-8749-9E9E-F35CAA37BB0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AED947FA-6B1A-CBD9-F700-BD17E58A5E9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894FC3C6-345F-80D7-8045-CB7CB7DFFF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7" name="Picture 6">
            <a:extLst>
              <a:ext uri="{FF2B5EF4-FFF2-40B4-BE49-F238E27FC236}">
                <a16:creationId xmlns:a16="http://schemas.microsoft.com/office/drawing/2014/main" id="{1DEEB2F5-EFD3-A852-17CA-84A4162D5C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157509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2" name="Slide Number Placeholder 3">
            <a:extLst>
              <a:ext uri="{FF2B5EF4-FFF2-40B4-BE49-F238E27FC236}">
                <a16:creationId xmlns:a16="http://schemas.microsoft.com/office/drawing/2014/main" id="{8C799AEB-43B1-1E61-0EBB-E27FD118DB5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3" name="Slide Number Placeholder 3">
            <a:extLst>
              <a:ext uri="{FF2B5EF4-FFF2-40B4-BE49-F238E27FC236}">
                <a16:creationId xmlns:a16="http://schemas.microsoft.com/office/drawing/2014/main" id="{57857787-0510-9FFF-F398-5598067902B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FEBE3BE8-1B42-6405-5B5C-47712D4AC91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600C8E8-F037-E5A8-20FB-9EDC246F97E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9" name="Picture 8">
            <a:extLst>
              <a:ext uri="{FF2B5EF4-FFF2-40B4-BE49-F238E27FC236}">
                <a16:creationId xmlns:a16="http://schemas.microsoft.com/office/drawing/2014/main" id="{43641466-2302-CE09-AFEC-8546031DCB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56855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2" name="Slide Number Placeholder 3">
            <a:extLst>
              <a:ext uri="{FF2B5EF4-FFF2-40B4-BE49-F238E27FC236}">
                <a16:creationId xmlns:a16="http://schemas.microsoft.com/office/drawing/2014/main" id="{9B6EDEE4-75E0-2A99-4DC5-E82B2844B31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9B6F406D-95B7-A792-8E68-A411924D5E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53991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2" name="Slide Number Placeholder 3">
            <a:extLst>
              <a:ext uri="{FF2B5EF4-FFF2-40B4-BE49-F238E27FC236}">
                <a16:creationId xmlns:a16="http://schemas.microsoft.com/office/drawing/2014/main" id="{D8EB539D-A174-AC60-D991-20F0CC14118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D91451CD-E7AE-A559-F9E7-1057ABD908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18050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
        <p:nvSpPr>
          <p:cNvPr id="2" name="Slide Number Placeholder 3">
            <a:extLst>
              <a:ext uri="{FF2B5EF4-FFF2-40B4-BE49-F238E27FC236}">
                <a16:creationId xmlns:a16="http://schemas.microsoft.com/office/drawing/2014/main" id="{67CEB39A-0D19-CBCC-9F18-82511C5F35E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7B724951-2A87-E0C7-29AB-DB1753AA6E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32010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Inter" panose="02000503000000020004" pitchFamily="2"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Inter" panose="02000503000000020004" pitchFamily="2" charset="0"/>
                <a:ea typeface="Inter" panose="02000503000000020004" pitchFamily="2" charset="0"/>
              </a:defRPr>
            </a:lvl3pPr>
            <a:lvl4pPr>
              <a:lnSpc>
                <a:spcPct val="114000"/>
              </a:lnSpc>
              <a:defRPr sz="1800">
                <a:latin typeface="Inter" panose="02000503000000020004" pitchFamily="2" charset="0"/>
                <a:ea typeface="Inter" panose="02000503000000020004" pitchFamily="2" charset="0"/>
              </a:defRPr>
            </a:lvl4pPr>
            <a:lvl5pPr>
              <a:lnSpc>
                <a:spcPct val="114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D2D3AAE-0BA5-D6D7-34EB-DDAF65D13B7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0" name="Slide Number Placeholder 3">
            <a:extLst>
              <a:ext uri="{FF2B5EF4-FFF2-40B4-BE49-F238E27FC236}">
                <a16:creationId xmlns:a16="http://schemas.microsoft.com/office/drawing/2014/main" id="{9F3E26B0-009B-0DFB-BD39-1E1064F68E2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F269E9D9-3DC5-A070-7710-5B5BC5F58B38}"/>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9EE1D8EF-2D91-1852-DA19-D0814C1BB20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CADC3AE-214C-1388-8474-2FEFC5A0586E}"/>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96510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Inter" panose="02000503000000020004" pitchFamily="2"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Inter" panose="02000503000000020004" pitchFamily="2" charset="0"/>
                <a:ea typeface="Inter" panose="02000503000000020004" pitchFamily="2" charset="0"/>
              </a:defRPr>
            </a:lvl3pPr>
            <a:lvl4pPr>
              <a:lnSpc>
                <a:spcPct val="114000"/>
              </a:lnSpc>
              <a:defRPr sz="1800">
                <a:latin typeface="Inter" panose="02000503000000020004" pitchFamily="2" charset="0"/>
                <a:ea typeface="Inter" panose="02000503000000020004" pitchFamily="2" charset="0"/>
              </a:defRPr>
            </a:lvl4pPr>
            <a:lvl5pPr>
              <a:lnSpc>
                <a:spcPct val="114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Inter SemiBold" panose="02000503000000020004" pitchFamily="2"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2C90E4C1-B9A4-6884-7C7A-E1D68E182C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Slide Number Placeholder 3">
            <a:extLst>
              <a:ext uri="{FF2B5EF4-FFF2-40B4-BE49-F238E27FC236}">
                <a16:creationId xmlns:a16="http://schemas.microsoft.com/office/drawing/2014/main" id="{92DF73E9-097A-3195-457E-E0724D69DC7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20891BA6-829E-0AF1-E99B-AF7F3992134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E92F69BC-82E1-2AE4-5A76-D07BF687762E}"/>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9076C68F-5E02-829E-E57F-447599E82F0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02500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Slide Number Placeholder 3">
            <a:extLst>
              <a:ext uri="{FF2B5EF4-FFF2-40B4-BE49-F238E27FC236}">
                <a16:creationId xmlns:a16="http://schemas.microsoft.com/office/drawing/2014/main" id="{8A6747E8-68B1-FA77-357A-655D549D6FDB}"/>
              </a:ext>
            </a:extLst>
          </p:cNvPr>
          <p:cNvSpPr txBox="1">
            <a:spLocks/>
          </p:cNvSpPr>
          <p:nvPr/>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pic>
        <p:nvPicPr>
          <p:cNvPr id="2" name="Picture 1">
            <a:extLst>
              <a:ext uri="{FF2B5EF4-FFF2-40B4-BE49-F238E27FC236}">
                <a16:creationId xmlns:a16="http://schemas.microsoft.com/office/drawing/2014/main" id="{72607CFC-B357-B1A6-79D7-619CF9CBA9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Slide Number Placeholder 3">
            <a:extLst>
              <a:ext uri="{FF2B5EF4-FFF2-40B4-BE49-F238E27FC236}">
                <a16:creationId xmlns:a16="http://schemas.microsoft.com/office/drawing/2014/main" id="{2583BE50-0639-ACBA-5F92-F6C657ADF206}"/>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F0234AA4-BB9B-95AF-51AE-062EF9051D1D}"/>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439C43E3-5932-B2EA-8A53-61EF2EABEBF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4F0F6A29-D3B6-D252-BC11-5645FB474A55}"/>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92267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575FE438-8E84-C60C-D5FF-7D4E987FB0F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43423874-7741-D014-9792-431088DFC0D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161484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618866CB-3570-4028-5D1A-57DD1984D8EA}"/>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4BEAAFEF-3827-35EE-BEB0-FB2A031C4B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99413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5FC04D79-84AB-5243-FB1B-DED100B41FED}"/>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34AA8ABB-B0BA-B519-D46B-E501DBCAE150}"/>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267E45F3-4990-E614-3D69-D2F8961C453A}"/>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FB4BD29-F0C4-7967-F4AA-59D82EB7A5C4}"/>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pic>
        <p:nvPicPr>
          <p:cNvPr id="2" name="Picture 1">
            <a:extLst>
              <a:ext uri="{FF2B5EF4-FFF2-40B4-BE49-F238E27FC236}">
                <a16:creationId xmlns:a16="http://schemas.microsoft.com/office/drawing/2014/main" id="{CC95ED27-8AD0-342D-CA39-F97AB8DC45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Slide Number Placeholder 3">
            <a:extLst>
              <a:ext uri="{FF2B5EF4-FFF2-40B4-BE49-F238E27FC236}">
                <a16:creationId xmlns:a16="http://schemas.microsoft.com/office/drawing/2014/main" id="{AC4581FE-A35C-5911-6617-BA5BD4B175BB}"/>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8A13523D-7623-5A1C-3ACC-0EC970E1D3B3}"/>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236C8C7D-EDA7-18B6-CF7D-3596468AE95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F80941D-8508-7151-52C4-39645EE6A94B}"/>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8796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18" name="Slide Number Placeholder 3">
            <a:extLst>
              <a:ext uri="{FF2B5EF4-FFF2-40B4-BE49-F238E27FC236}">
                <a16:creationId xmlns:a16="http://schemas.microsoft.com/office/drawing/2014/main" id="{736DE81E-4D22-5724-E8E6-41709B8213A8}"/>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2" name="Rectangle 1">
            <a:extLst>
              <a:ext uri="{FF2B5EF4-FFF2-40B4-BE49-F238E27FC236}">
                <a16:creationId xmlns:a16="http://schemas.microsoft.com/office/drawing/2014/main" id="{B356FD9E-5B43-3EED-899F-959770A8EDC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 name="Picture 2">
            <a:extLst>
              <a:ext uri="{FF2B5EF4-FFF2-40B4-BE49-F238E27FC236}">
                <a16:creationId xmlns:a16="http://schemas.microsoft.com/office/drawing/2014/main" id="{8108B632-9123-A1CF-AA5B-E1EB899781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4" name="Slide Number Placeholder 3">
            <a:extLst>
              <a:ext uri="{FF2B5EF4-FFF2-40B4-BE49-F238E27FC236}">
                <a16:creationId xmlns:a16="http://schemas.microsoft.com/office/drawing/2014/main" id="{33A6F5FA-23D2-3941-7E1C-69FD7FAAD474}"/>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68B17C1B-DDD2-C2E5-70CD-75AC617CF7E3}"/>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510953B2-FB88-43FA-1A67-C7AE2214407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11DFB572-C3AD-4B9B-21F6-8540E5DF446C}"/>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Inter" panose="02000503000000020004" pitchFamily="2" charset="0"/>
                <a:ea typeface="Inter" panose="02000503000000020004" pitchFamily="2" charset="0"/>
              </a:rPr>
              <a:pPr algn="r"/>
              <a:t>‹#›</a:t>
            </a:fld>
            <a:endParaRPr lang="en-US" sz="14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637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6AF922EF-933D-D62D-F359-F8CDB927D2C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7FAD31DF-EDBE-5B2A-62CB-3CB534AAEA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47840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1E643C4E-EC07-3B72-0F38-49AF7100615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3046DD7C-104E-F6AE-D61A-A6DAFA78B2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9267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C676740-47D4-1B50-E1D4-FEDDE814224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3" name="Picture 2">
            <a:extLst>
              <a:ext uri="{FF2B5EF4-FFF2-40B4-BE49-F238E27FC236}">
                <a16:creationId xmlns:a16="http://schemas.microsoft.com/office/drawing/2014/main" id="{59AE97DD-6058-776C-6980-C607F7B0EC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17839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F852D599-D406-32C5-1DB5-4A517DA6FC4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1216CF39-1C96-EDD3-0B8B-17D60AAF8B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99410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649DC6D5-53D0-A881-A9C6-8290D2CE380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21394A9D-D07B-56F9-7828-808BE0AFA3C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63698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EBDC5C25-AAA5-175A-3D18-95291274F1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C825F75F-3136-3A30-0AF5-102F8702309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01495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pic>
        <p:nvPicPr>
          <p:cNvPr id="2" name="Picture 1">
            <a:extLst>
              <a:ext uri="{FF2B5EF4-FFF2-40B4-BE49-F238E27FC236}">
                <a16:creationId xmlns:a16="http://schemas.microsoft.com/office/drawing/2014/main" id="{5126DA71-0AE0-841C-0959-ACB5EAC914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30783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96D4EEA0-57A9-BE17-F937-FAE07E72E87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BB301759-EEBB-E2DB-6685-90B5F62125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55843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79288A4A-1838-4E13-78A0-1BAC6D668EA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C0FB5264-31A1-BC20-C91F-2E20B3C505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92807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34E0C235-064D-6F9B-BDCD-C281A27788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3" name="Picture 2">
            <a:extLst>
              <a:ext uri="{FF2B5EF4-FFF2-40B4-BE49-F238E27FC236}">
                <a16:creationId xmlns:a16="http://schemas.microsoft.com/office/drawing/2014/main" id="{5EF998EA-FCF0-1CB9-A226-FB6531A94D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808818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pic>
        <p:nvPicPr>
          <p:cNvPr id="3" name="Picture 2">
            <a:extLst>
              <a:ext uri="{FF2B5EF4-FFF2-40B4-BE49-F238E27FC236}">
                <a16:creationId xmlns:a16="http://schemas.microsoft.com/office/drawing/2014/main" id="{2094C61B-87B5-027C-01DC-0D887A1104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57466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3" name="Slide Number Placeholder 3">
            <a:extLst>
              <a:ext uri="{FF2B5EF4-FFF2-40B4-BE49-F238E27FC236}">
                <a16:creationId xmlns:a16="http://schemas.microsoft.com/office/drawing/2014/main" id="{BEFD3B3A-5883-29A0-AFAB-24EB16E02FE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4" name="Picture 3">
            <a:extLst>
              <a:ext uri="{FF2B5EF4-FFF2-40B4-BE49-F238E27FC236}">
                <a16:creationId xmlns:a16="http://schemas.microsoft.com/office/drawing/2014/main" id="{5DFA7A22-6520-BAD2-C9BC-6C16639D654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1078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3" name="Slide Number Placeholder 3">
            <a:extLst>
              <a:ext uri="{FF2B5EF4-FFF2-40B4-BE49-F238E27FC236}">
                <a16:creationId xmlns:a16="http://schemas.microsoft.com/office/drawing/2014/main" id="{AEAC5CB6-57C2-A3BA-D8AC-C04B286ADF3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4" name="Picture 3">
            <a:extLst>
              <a:ext uri="{FF2B5EF4-FFF2-40B4-BE49-F238E27FC236}">
                <a16:creationId xmlns:a16="http://schemas.microsoft.com/office/drawing/2014/main" id="{2C4D0F7F-C468-4F60-E037-9BCDF2F832D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9783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3" name="Rectangle 2">
            <a:extLst>
              <a:ext uri="{FF2B5EF4-FFF2-40B4-BE49-F238E27FC236}">
                <a16:creationId xmlns:a16="http://schemas.microsoft.com/office/drawing/2014/main" id="{C70F4079-9AA5-FB2B-4EA9-35E167D6C5C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Slide Number Placeholder 3">
            <a:extLst>
              <a:ext uri="{FF2B5EF4-FFF2-40B4-BE49-F238E27FC236}">
                <a16:creationId xmlns:a16="http://schemas.microsoft.com/office/drawing/2014/main" id="{C9D7F398-44E1-CE2F-9C46-C9CD3F47759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5" name="Picture 4">
            <a:extLst>
              <a:ext uri="{FF2B5EF4-FFF2-40B4-BE49-F238E27FC236}">
                <a16:creationId xmlns:a16="http://schemas.microsoft.com/office/drawing/2014/main" id="{A645154A-271A-7118-D3A1-95875D4DBC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6521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Rectangle 7">
            <a:extLst>
              <a:ext uri="{FF2B5EF4-FFF2-40B4-BE49-F238E27FC236}">
                <a16:creationId xmlns:a16="http://schemas.microsoft.com/office/drawing/2014/main" id="{658ABB5A-8D59-93D0-4998-DF522110B6BB}"/>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Slide Number Placeholder 3">
            <a:extLst>
              <a:ext uri="{FF2B5EF4-FFF2-40B4-BE49-F238E27FC236}">
                <a16:creationId xmlns:a16="http://schemas.microsoft.com/office/drawing/2014/main" id="{B4D41243-F31C-E6A3-F14F-A0AD20C40C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6" name="Picture 5">
            <a:extLst>
              <a:ext uri="{FF2B5EF4-FFF2-40B4-BE49-F238E27FC236}">
                <a16:creationId xmlns:a16="http://schemas.microsoft.com/office/drawing/2014/main" id="{BADF7E40-4799-5BEF-DF3A-35BD1550C93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7014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Rectangle 7">
            <a:extLst>
              <a:ext uri="{FF2B5EF4-FFF2-40B4-BE49-F238E27FC236}">
                <a16:creationId xmlns:a16="http://schemas.microsoft.com/office/drawing/2014/main" id="{026914C8-D60B-EF1A-6CBB-BB00104EA8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Slide Number Placeholder 3">
            <a:extLst>
              <a:ext uri="{FF2B5EF4-FFF2-40B4-BE49-F238E27FC236}">
                <a16:creationId xmlns:a16="http://schemas.microsoft.com/office/drawing/2014/main" id="{0EC50CA7-AC08-8E61-3ACF-4340BD8E82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4" name="Picture 3">
            <a:extLst>
              <a:ext uri="{FF2B5EF4-FFF2-40B4-BE49-F238E27FC236}">
                <a16:creationId xmlns:a16="http://schemas.microsoft.com/office/drawing/2014/main" id="{0056BF71-C023-BEF2-D903-6DCCBF068A9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21029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pic>
        <p:nvPicPr>
          <p:cNvPr id="2" name="Picture 1">
            <a:extLst>
              <a:ext uri="{FF2B5EF4-FFF2-40B4-BE49-F238E27FC236}">
                <a16:creationId xmlns:a16="http://schemas.microsoft.com/office/drawing/2014/main" id="{C34A62D5-D0BA-273C-D225-2B0AD06651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25719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Slide Number Placeholder 3">
            <a:extLst>
              <a:ext uri="{FF2B5EF4-FFF2-40B4-BE49-F238E27FC236}">
                <a16:creationId xmlns:a16="http://schemas.microsoft.com/office/drawing/2014/main" id="{08F6F5A6-ADE2-AA86-F71B-56E6F59DF8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4" name="Picture 3">
            <a:extLst>
              <a:ext uri="{FF2B5EF4-FFF2-40B4-BE49-F238E27FC236}">
                <a16:creationId xmlns:a16="http://schemas.microsoft.com/office/drawing/2014/main" id="{04BA292E-682E-478C-7AC7-D27E1072E40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39929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
        <p:nvSpPr>
          <p:cNvPr id="2" name="Rectangle 1">
            <a:extLst>
              <a:ext uri="{FF2B5EF4-FFF2-40B4-BE49-F238E27FC236}">
                <a16:creationId xmlns:a16="http://schemas.microsoft.com/office/drawing/2014/main" id="{C3516733-EF34-2E3A-44E8-916846CD881A}"/>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Picture 3">
            <a:extLst>
              <a:ext uri="{FF2B5EF4-FFF2-40B4-BE49-F238E27FC236}">
                <a16:creationId xmlns:a16="http://schemas.microsoft.com/office/drawing/2014/main" id="{798EAC16-8604-8D81-0FF2-35421BDCC0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45984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pic>
        <p:nvPicPr>
          <p:cNvPr id="2" name="Picture 1">
            <a:extLst>
              <a:ext uri="{FF2B5EF4-FFF2-40B4-BE49-F238E27FC236}">
                <a16:creationId xmlns:a16="http://schemas.microsoft.com/office/drawing/2014/main" id="{22BA39C3-4E05-197E-9EC2-CC296A49D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451957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33EE4F3-1857-DC03-DECD-76A83A63377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4" name="Picture 3">
            <a:extLst>
              <a:ext uri="{FF2B5EF4-FFF2-40B4-BE49-F238E27FC236}">
                <a16:creationId xmlns:a16="http://schemas.microsoft.com/office/drawing/2014/main" id="{2AEAF347-84B9-AEDF-BDE1-B4F553D2854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83383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3" name="Oval 2">
            <a:extLst>
              <a:ext uri="{FF2B5EF4-FFF2-40B4-BE49-F238E27FC236}">
                <a16:creationId xmlns:a16="http://schemas.microsoft.com/office/drawing/2014/main" id="{4AC0DDF3-5260-FF4A-72DE-8C5D6342EE98}"/>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5" name="Picture 4">
            <a:extLst>
              <a:ext uri="{FF2B5EF4-FFF2-40B4-BE49-F238E27FC236}">
                <a16:creationId xmlns:a16="http://schemas.microsoft.com/office/drawing/2014/main" id="{28B34920-036B-D71A-70AB-59EE611DE7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4869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
        <p:nvSpPr>
          <p:cNvPr id="3" name="Oval 2">
            <a:extLst>
              <a:ext uri="{FF2B5EF4-FFF2-40B4-BE49-F238E27FC236}">
                <a16:creationId xmlns:a16="http://schemas.microsoft.com/office/drawing/2014/main" id="{5977D038-3299-F6F8-256A-7354C282EA1F}"/>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pic>
        <p:nvPicPr>
          <p:cNvPr id="4" name="Picture 3">
            <a:extLst>
              <a:ext uri="{FF2B5EF4-FFF2-40B4-BE49-F238E27FC236}">
                <a16:creationId xmlns:a16="http://schemas.microsoft.com/office/drawing/2014/main" id="{D86A1845-C4B0-EB1D-1BAC-25D33DD8B2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094058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pic>
        <p:nvPicPr>
          <p:cNvPr id="3" name="Picture 2">
            <a:extLst>
              <a:ext uri="{FF2B5EF4-FFF2-40B4-BE49-F238E27FC236}">
                <a16:creationId xmlns:a16="http://schemas.microsoft.com/office/drawing/2014/main" id="{05FDC274-C5F6-D03C-9851-870BB453EC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5517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pic>
        <p:nvPicPr>
          <p:cNvPr id="3" name="Picture 2">
            <a:extLst>
              <a:ext uri="{FF2B5EF4-FFF2-40B4-BE49-F238E27FC236}">
                <a16:creationId xmlns:a16="http://schemas.microsoft.com/office/drawing/2014/main" id="{BB1F002F-4A3C-5C81-DADB-C8267D3427F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755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1685400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 name="Slide Number Placeholder 3">
            <a:extLst>
              <a:ext uri="{FF2B5EF4-FFF2-40B4-BE49-F238E27FC236}">
                <a16:creationId xmlns:a16="http://schemas.microsoft.com/office/drawing/2014/main" id="{6E9E41AB-9777-33B1-B17C-0034763A4B6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15067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 name="Slide Number Placeholder 3">
            <a:extLst>
              <a:ext uri="{FF2B5EF4-FFF2-40B4-BE49-F238E27FC236}">
                <a16:creationId xmlns:a16="http://schemas.microsoft.com/office/drawing/2014/main" id="{ABD9D38D-2F46-FC8E-03F2-3908E16285A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85451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 name="Slide Number Placeholder 3">
            <a:extLst>
              <a:ext uri="{FF2B5EF4-FFF2-40B4-BE49-F238E27FC236}">
                <a16:creationId xmlns:a16="http://schemas.microsoft.com/office/drawing/2014/main" id="{A06B13A3-DABA-E8BF-BE52-C12314C63C2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5768807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Inter" panose="02000503000000020004" pitchFamily="2"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Inter" panose="02000503000000020004" pitchFamily="2" charset="0"/>
                <a:ea typeface="Inter" panose="02000503000000020004" pitchFamily="2" charset="0"/>
              </a:defRPr>
            </a:lvl3pPr>
            <a:lvl4pPr>
              <a:lnSpc>
                <a:spcPct val="114000"/>
              </a:lnSpc>
              <a:defRPr sz="1800">
                <a:latin typeface="Inter" panose="02000503000000020004" pitchFamily="2" charset="0"/>
                <a:ea typeface="Inter" panose="02000503000000020004" pitchFamily="2" charset="0"/>
              </a:defRPr>
            </a:lvl4pPr>
            <a:lvl5pPr>
              <a:lnSpc>
                <a:spcPct val="114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58612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Inter" panose="02000503000000020004" pitchFamily="2"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Inter" panose="02000503000000020004" pitchFamily="2" charset="0"/>
                <a:ea typeface="Inter" panose="02000503000000020004" pitchFamily="2" charset="0"/>
              </a:defRPr>
            </a:lvl3pPr>
            <a:lvl4pPr>
              <a:lnSpc>
                <a:spcPct val="114000"/>
              </a:lnSpc>
              <a:defRPr sz="1800">
                <a:latin typeface="Inter" panose="02000503000000020004" pitchFamily="2" charset="0"/>
                <a:ea typeface="Inter" panose="02000503000000020004" pitchFamily="2" charset="0"/>
              </a:defRPr>
            </a:lvl4pPr>
            <a:lvl5pPr>
              <a:lnSpc>
                <a:spcPct val="114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Inter" panose="02000503000000020004" pitchFamily="2" charset="0"/>
                <a:ea typeface="Inter" panose="02000503000000020004" pitchFamily="2" charset="0"/>
              </a:rPr>
              <a:pPr algn="r"/>
              <a:t>‹#›</a:t>
            </a:fld>
            <a:endParaRPr lang="en-US" sz="1400" dirty="0">
              <a:solidFill>
                <a:schemeClr val="tx1"/>
              </a:solidFill>
              <a:latin typeface="Inter" panose="02000503000000020004" pitchFamily="2" charset="0"/>
              <a:ea typeface="Inter" panose="02000503000000020004" pitchFamily="2"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Inter SemiBold" panose="02000503000000020004" pitchFamily="2" charset="0"/>
                <a:ea typeface="Inter SemiBold" panose="02000503000000020004" pitchFamily="2" charset="0"/>
              </a:defRPr>
            </a:lvl1pPr>
            <a:lvl2pPr marL="457200" indent="0">
              <a:buNone/>
              <a:defRPr/>
            </a:lvl2pPr>
          </a:lstStyle>
          <a:p>
            <a:pPr lvl="0"/>
            <a:r>
              <a:rPr lang="en-US" dirty="0"/>
              <a:t>Add key message of slide</a:t>
            </a:r>
          </a:p>
        </p:txBody>
      </p:sp>
    </p:spTree>
    <p:extLst>
      <p:ext uri="{BB962C8B-B14F-4D97-AF65-F5344CB8AC3E}">
        <p14:creationId xmlns:p14="http://schemas.microsoft.com/office/powerpoint/2010/main" val="1296030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7894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theme" Target="../theme/theme2.xml"/><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1180994949"/>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 id="2147484173" r:id="rId27"/>
    <p:sldLayoutId id="2147484174" r:id="rId28"/>
    <p:sldLayoutId id="2147484175" r:id="rId29"/>
    <p:sldLayoutId id="2147484176" r:id="rId30"/>
    <p:sldLayoutId id="2147484177" r:id="rId31"/>
    <p:sldLayoutId id="2147484178" r:id="rId32"/>
    <p:sldLayoutId id="2147484179" r:id="rId33"/>
    <p:sldLayoutId id="2147484180" r:id="rId34"/>
    <p:sldLayoutId id="2147484181" r:id="rId35"/>
    <p:sldLayoutId id="2147484182" r:id="rId36"/>
    <p:sldLayoutId id="2147484183" r:id="rId37"/>
    <p:sldLayoutId id="2147484184" r:id="rId38"/>
    <p:sldLayoutId id="2147484185" r:id="rId39"/>
    <p:sldLayoutId id="2147484186" r:id="rId40"/>
    <p:sldLayoutId id="2147484187" r:id="rId41"/>
    <p:sldLayoutId id="2147484188" r:id="rId42"/>
    <p:sldLayoutId id="2147484189" r:id="rId43"/>
    <p:sldLayoutId id="2147484190" r:id="rId44"/>
    <p:sldLayoutId id="2147484191" r:id="rId45"/>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87510"/>
            <a:ext cx="8647616" cy="1276350"/>
          </a:xfrm>
        </p:spPr>
        <p:txBody>
          <a:bodyPr>
            <a:normAutofit fontScale="90000"/>
          </a:bodyPr>
          <a:lstStyle/>
          <a:p>
            <a:r>
              <a:rPr lang="en-GB" dirty="0">
                <a:latin typeface="Arial" panose="020B0604020202020204" pitchFamily="34" charset="0"/>
                <a:cs typeface="Arial" panose="020B0604020202020204" pitchFamily="34" charset="0"/>
              </a:rPr>
              <a:t>Finerenone for treating chronic kidney disease in people with type 2 diabetes </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3853327"/>
          </a:xfrm>
        </p:spPr>
        <p:txBody>
          <a:bodyPr>
            <a:normAutofit/>
          </a:bodyPr>
          <a:lstStyle/>
          <a:p>
            <a:pPr defTabSz="703434">
              <a:spcBef>
                <a:spcPts val="1200"/>
              </a:spcBef>
              <a:defRPr/>
            </a:pPr>
            <a:r>
              <a:rPr lang="en-US" sz="2000" b="1" dirty="0">
                <a:latin typeface="Arial" panose="020B0604020202020204" pitchFamily="34" charset="0"/>
                <a:cs typeface="Arial" panose="020B0604020202020204" pitchFamily="34" charset="0"/>
              </a:rPr>
              <a:t>Technology appraisal committee B [</a:t>
            </a:r>
            <a:r>
              <a:rPr lang="en-US" sz="2000" b="1" dirty="0"/>
              <a:t>12 January 2023</a:t>
            </a:r>
            <a:r>
              <a:rPr lang="en-US" sz="2000" b="1" dirty="0">
                <a:latin typeface="Arial" panose="020B0604020202020204" pitchFamily="34" charset="0"/>
                <a:cs typeface="Arial" panose="020B0604020202020204" pitchFamily="34" charset="0"/>
              </a:rPr>
              <a:t>]</a:t>
            </a:r>
          </a:p>
          <a:p>
            <a:pPr defTabSz="703434">
              <a:spcBef>
                <a:spcPts val="1200"/>
              </a:spcBef>
              <a:defRPr/>
            </a:pPr>
            <a:r>
              <a:rPr lang="en-US" sz="2000" b="1" dirty="0">
                <a:latin typeface="Arial" panose="020B0604020202020204" pitchFamily="34" charset="0"/>
                <a:cs typeface="Arial" panose="020B0604020202020204" pitchFamily="34" charset="0"/>
              </a:rPr>
              <a:t>Chair: </a:t>
            </a:r>
            <a:r>
              <a:rPr lang="en-US" sz="2000" dirty="0">
                <a:latin typeface="Arial" panose="020B0604020202020204" pitchFamily="34" charset="0"/>
                <a:cs typeface="Arial" panose="020B0604020202020204" pitchFamily="34" charset="0"/>
              </a:rPr>
              <a:t>Charles Crawley</a:t>
            </a:r>
          </a:p>
          <a:p>
            <a:pPr defTabSz="703434">
              <a:spcBef>
                <a:spcPts val="1200"/>
              </a:spcBef>
              <a:defRPr/>
            </a:pPr>
            <a:r>
              <a:rPr lang="en-US" sz="2000" b="1" dirty="0">
                <a:latin typeface="Arial" panose="020B0604020202020204" pitchFamily="34" charset="0"/>
                <a:cs typeface="Arial" panose="020B0604020202020204" pitchFamily="34" charset="0"/>
              </a:rPr>
              <a:t>Evidence </a:t>
            </a:r>
            <a:r>
              <a:rPr lang="en-US" sz="2000" b="1" dirty="0"/>
              <a:t>review</a:t>
            </a:r>
            <a:r>
              <a:rPr lang="en-US" sz="2000" b="1" dirty="0">
                <a:latin typeface="Arial" panose="020B0604020202020204" pitchFamily="34" charset="0"/>
                <a:cs typeface="Arial" panose="020B0604020202020204" pitchFamily="34" charset="0"/>
              </a:rPr>
              <a:t> group: </a:t>
            </a:r>
            <a:r>
              <a:rPr lang="en-GB" sz="2000" dirty="0">
                <a:latin typeface="Arial" panose="020B0604020202020204" pitchFamily="34" charset="0"/>
                <a:cs typeface="Arial" panose="020B0604020202020204" pitchFamily="34" charset="0"/>
              </a:rPr>
              <a:t>Peninsula Technology Assessment Group (</a:t>
            </a:r>
            <a:r>
              <a:rPr lang="en-GB" sz="2000" dirty="0" err="1">
                <a:latin typeface="Arial" panose="020B0604020202020204" pitchFamily="34" charset="0"/>
                <a:cs typeface="Arial" panose="020B0604020202020204" pitchFamily="34" charset="0"/>
              </a:rPr>
              <a:t>PenTAG</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defTabSz="703434">
              <a:spcBef>
                <a:spcPts val="1200"/>
              </a:spcBef>
              <a:defRPr/>
            </a:pPr>
            <a:r>
              <a:rPr lang="en-US" sz="2000" b="1" dirty="0">
                <a:latin typeface="Arial" panose="020B0604020202020204" pitchFamily="34" charset="0"/>
                <a:cs typeface="Arial" panose="020B0604020202020204" pitchFamily="34" charset="0"/>
              </a:rPr>
              <a:t>Technical team:</a:t>
            </a:r>
            <a:r>
              <a:rPr lang="en-US" sz="2000" dirty="0">
                <a:latin typeface="Arial" panose="020B0604020202020204" pitchFamily="34" charset="0"/>
                <a:cs typeface="Arial" panose="020B0604020202020204" pitchFamily="34" charset="0"/>
              </a:rPr>
              <a:t> Zain Hussain, Caron Jones, Richard Diaz </a:t>
            </a:r>
          </a:p>
          <a:p>
            <a:pPr defTabSz="703434">
              <a:spcBef>
                <a:spcPts val="1200"/>
              </a:spcBef>
              <a:defRPr/>
            </a:pPr>
            <a:r>
              <a:rPr lang="en-US" sz="2000" b="1" dirty="0">
                <a:latin typeface="Arial" panose="020B0604020202020204" pitchFamily="34" charset="0"/>
                <a:cs typeface="Arial" panose="020B0604020202020204" pitchFamily="34" charset="0"/>
              </a:rPr>
              <a:t>Company: </a:t>
            </a:r>
            <a:r>
              <a:rPr lang="en-US" sz="2000" dirty="0">
                <a:latin typeface="Arial" panose="020B0604020202020204" pitchFamily="34" charset="0"/>
                <a:cs typeface="Arial" panose="020B0604020202020204" pitchFamily="34" charset="0"/>
              </a:rPr>
              <a:t>Bayer</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2023</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
        <p:nvSpPr>
          <p:cNvPr id="9" name="Rectangle 8">
            <a:extLst>
              <a:ext uri="{FF2B5EF4-FFF2-40B4-BE49-F238E27FC236}">
                <a16:creationId xmlns:a16="http://schemas.microsoft.com/office/drawing/2014/main" id="{85B2A0D1-720B-8126-F3F8-135C3996725C}"/>
              </a:ext>
            </a:extLst>
          </p:cNvPr>
          <p:cNvSpPr/>
          <p:nvPr/>
        </p:nvSpPr>
        <p:spPr>
          <a:xfrm>
            <a:off x="7998963" y="1846474"/>
            <a:ext cx="3696653" cy="895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Inter"/>
                <a:ea typeface="+mn-ea"/>
                <a:cs typeface="+mn-cs"/>
              </a:rPr>
              <a:t>Slides for </a:t>
            </a:r>
            <a:r>
              <a:rPr lang="en-GB" dirty="0">
                <a:solidFill>
                  <a:srgbClr val="000000"/>
                </a:solidFill>
                <a:latin typeface="Inter"/>
              </a:rPr>
              <a:t>public</a:t>
            </a:r>
            <a:r>
              <a:rPr kumimoji="0" lang="en-GB" sz="1800" b="0" i="0" u="none" strike="noStrike" kern="1200" cap="none" spc="0" normalizeH="0" baseline="0" noProof="0" dirty="0">
                <a:ln>
                  <a:noFill/>
                </a:ln>
                <a:solidFill>
                  <a:srgbClr val="000000"/>
                </a:solidFill>
                <a:effectLst/>
                <a:uLnTx/>
                <a:uFillTx/>
                <a:latin typeface="Inter"/>
                <a:ea typeface="+mn-ea"/>
                <a:cs typeface="+mn-cs"/>
              </a:rPr>
              <a:t> – redacted</a:t>
            </a: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Comparison of phase 3 trials in disease area</a:t>
            </a:r>
          </a:p>
        </p:txBody>
      </p:sp>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4"/>
          </p:nvPr>
        </p:nvSpPr>
        <p:spPr/>
        <p:txBody>
          <a:bodyPr/>
          <a:lstStyle/>
          <a:p>
            <a:r>
              <a:rPr lang="en-GB" sz="2200" dirty="0"/>
              <a:t>2 Phase 3 clinical trials available </a:t>
            </a:r>
            <a:r>
              <a:rPr lang="en-GB" sz="2200" u="sng" dirty="0"/>
              <a:t>but only data from FIDELIO-DKD used by company</a:t>
            </a:r>
          </a:p>
        </p:txBody>
      </p:sp>
      <p:graphicFrame>
        <p:nvGraphicFramePr>
          <p:cNvPr id="2" name="Table 3">
            <a:extLst>
              <a:ext uri="{FF2B5EF4-FFF2-40B4-BE49-F238E27FC236}">
                <a16:creationId xmlns:a16="http://schemas.microsoft.com/office/drawing/2014/main" id="{592D5C5E-B4B5-94CC-42A2-FC3C7ECD91E8}"/>
              </a:ext>
            </a:extLst>
          </p:cNvPr>
          <p:cNvGraphicFramePr>
            <a:graphicFrameLocks noGrp="1"/>
          </p:cNvGraphicFramePr>
          <p:nvPr>
            <p:extLst>
              <p:ext uri="{D42A27DB-BD31-4B8C-83A1-F6EECF244321}">
                <p14:modId xmlns:p14="http://schemas.microsoft.com/office/powerpoint/2010/main" val="3769950110"/>
              </p:ext>
            </p:extLst>
          </p:nvPr>
        </p:nvGraphicFramePr>
        <p:xfrm>
          <a:off x="488757" y="1185631"/>
          <a:ext cx="11387426" cy="4881432"/>
        </p:xfrm>
        <a:graphic>
          <a:graphicData uri="http://schemas.openxmlformats.org/drawingml/2006/table">
            <a:tbl>
              <a:tblPr firstRow="1" bandRow="1"/>
              <a:tblGrid>
                <a:gridCol w="1903022">
                  <a:extLst>
                    <a:ext uri="{9D8B030D-6E8A-4147-A177-3AD203B41FA5}">
                      <a16:colId xmlns:a16="http://schemas.microsoft.com/office/drawing/2014/main" val="1018645501"/>
                    </a:ext>
                  </a:extLst>
                </a:gridCol>
                <a:gridCol w="1640394">
                  <a:extLst>
                    <a:ext uri="{9D8B030D-6E8A-4147-A177-3AD203B41FA5}">
                      <a16:colId xmlns:a16="http://schemas.microsoft.com/office/drawing/2014/main" val="1226143128"/>
                    </a:ext>
                  </a:extLst>
                </a:gridCol>
                <a:gridCol w="3943999">
                  <a:extLst>
                    <a:ext uri="{9D8B030D-6E8A-4147-A177-3AD203B41FA5}">
                      <a16:colId xmlns:a16="http://schemas.microsoft.com/office/drawing/2014/main" val="1929387980"/>
                    </a:ext>
                  </a:extLst>
                </a:gridCol>
                <a:gridCol w="3900011">
                  <a:extLst>
                    <a:ext uri="{9D8B030D-6E8A-4147-A177-3AD203B41FA5}">
                      <a16:colId xmlns:a16="http://schemas.microsoft.com/office/drawing/2014/main" val="1816154203"/>
                    </a:ext>
                  </a:extLst>
                </a:gridCol>
              </a:tblGrid>
              <a:tr h="336494">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700" dirty="0">
                          <a:latin typeface="+mn-lt"/>
                        </a:rPr>
                        <a:t>Phase 3 clinical trials</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hMerge="1">
                  <a:txBody>
                    <a:bodyPr/>
                    <a:lstStyle/>
                    <a:p>
                      <a:endParaRPr lang="en-GB"/>
                    </a:p>
                  </a:txBody>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GB" sz="1700" dirty="0">
                          <a:latin typeface="+mn-lt"/>
                        </a:rPr>
                        <a:t>FIDELIO-DKD</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r>
                        <a:rPr lang="en-GB" sz="1700" b="1">
                          <a:solidFill>
                            <a:schemeClr val="bg1"/>
                          </a:solidFill>
                          <a:latin typeface="+mn-lt"/>
                        </a:rPr>
                        <a:t>FIGARO-DKD</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39623784"/>
                  </a:ext>
                </a:extLst>
              </a:tr>
              <a:tr h="336494">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Primary endpoint</a:t>
                      </a:r>
                    </a:p>
                  </a:txBody>
                  <a:tcPr marL="82935" marR="82935" marT="41468" marB="4146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Renal </a:t>
                      </a:r>
                      <a:r>
                        <a:rPr lang="en-GB" sz="1700" b="0" dirty="0">
                          <a:latin typeface="+mn-lt"/>
                        </a:rPr>
                        <a:t>(composite)</a:t>
                      </a:r>
                    </a:p>
                  </a:txBody>
                  <a:tcPr marL="82935" marR="82935" marT="41468" marB="4146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p>
                      <a:r>
                        <a:rPr lang="en-GB" sz="1700" b="1">
                          <a:latin typeface="+mn-lt"/>
                        </a:rPr>
                        <a:t>Cardiovascular </a:t>
                      </a:r>
                      <a:r>
                        <a:rPr lang="en-GB" sz="1700" b="0">
                          <a:latin typeface="+mn-lt"/>
                        </a:rPr>
                        <a:t>(composite)</a:t>
                      </a:r>
                      <a:endParaRPr lang="en-GB" sz="1700" b="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2812632101"/>
                  </a:ext>
                </a:extLst>
              </a:tr>
              <a:tr h="336494">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Secondary (key)</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FIGARO primary endpoint</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r>
                        <a:rPr lang="en-GB" sz="1700" dirty="0">
                          <a:latin typeface="+mn-lt"/>
                        </a:rPr>
                        <a:t>FIDELIO primary endpoint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4236733951"/>
                  </a:ext>
                </a:extLst>
              </a:tr>
              <a:tr h="591391">
                <a:tc rowSpan="2"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Key inclusion criteria</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rowSpan="2"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T2D and CKD; pre-treated with </a:t>
                      </a:r>
                      <a:r>
                        <a:rPr lang="en-GB" sz="1700" dirty="0" err="1">
                          <a:latin typeface="+mn-lt"/>
                        </a:rPr>
                        <a:t>ACEi</a:t>
                      </a:r>
                      <a:r>
                        <a:rPr lang="en-GB" sz="1700" dirty="0">
                          <a:latin typeface="+mn-lt"/>
                        </a:rPr>
                        <a:t>/ARB at max tolerated dose; serum potassium less than or equal to 4.8 mmol/l</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hMerge="1">
                  <a:txBody>
                    <a:bodyPr/>
                    <a:lstStyle/>
                    <a:p>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2926346575"/>
                  </a:ext>
                </a:extLst>
              </a:tr>
              <a:tr h="846289">
                <a:tc gridSpan="2" vMerge="1">
                  <a:txBody>
                    <a:bodyPr/>
                    <a:lstStyle/>
                    <a:p>
                      <a:endParaRPr lang="en-GB" sz="1800" dirty="0"/>
                    </a:p>
                  </a:txBody>
                  <a:tcPr/>
                </a:tc>
                <a:tc hMerge="1" v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700" dirty="0">
                          <a:latin typeface="+mn-lt"/>
                        </a:rPr>
                        <a:t>ACR 30 to &lt;300, eGFR </a:t>
                      </a:r>
                      <a:r>
                        <a:rPr lang="en-GB" sz="1700" u="sng" dirty="0">
                          <a:latin typeface="+mn-lt"/>
                        </a:rPr>
                        <a:t>&gt;</a:t>
                      </a:r>
                      <a:r>
                        <a:rPr lang="en-GB" sz="1700" dirty="0">
                          <a:latin typeface="+mn-lt"/>
                        </a:rPr>
                        <a:t>25 to </a:t>
                      </a:r>
                      <a:r>
                        <a:rPr lang="en-GB" sz="1700" b="1" dirty="0">
                          <a:latin typeface="+mn-lt"/>
                        </a:rPr>
                        <a:t>&lt;60,</a:t>
                      </a:r>
                      <a:r>
                        <a:rPr lang="en-GB" sz="1700" dirty="0">
                          <a:latin typeface="+mn-lt"/>
                        </a:rPr>
                        <a:t> </a:t>
                      </a:r>
                      <a:r>
                        <a:rPr lang="en-GB" sz="1700" b="1" dirty="0">
                          <a:latin typeface="+mn-lt"/>
                        </a:rPr>
                        <a:t>and</a:t>
                      </a:r>
                      <a:r>
                        <a:rPr lang="en-GB" sz="1700" dirty="0">
                          <a:latin typeface="+mn-lt"/>
                        </a:rPr>
                        <a:t> diabetic retinopathy history, </a:t>
                      </a:r>
                      <a:r>
                        <a:rPr lang="en-GB" sz="1700" b="1" dirty="0">
                          <a:latin typeface="+mn-lt"/>
                        </a:rPr>
                        <a:t>or</a:t>
                      </a:r>
                      <a:r>
                        <a:rPr lang="en-GB" sz="1700" dirty="0">
                          <a:latin typeface="+mn-lt"/>
                        </a:rPr>
                        <a:t> ACR </a:t>
                      </a:r>
                      <a:r>
                        <a:rPr lang="en-GB" sz="1700" u="sng" dirty="0">
                          <a:latin typeface="+mn-lt"/>
                        </a:rPr>
                        <a:t>&gt;</a:t>
                      </a:r>
                      <a:r>
                        <a:rPr lang="en-GB" sz="1700" dirty="0">
                          <a:latin typeface="+mn-lt"/>
                        </a:rPr>
                        <a:t>300 to </a:t>
                      </a:r>
                      <a:r>
                        <a:rPr lang="en-GB" sz="1700" u="sng" dirty="0">
                          <a:latin typeface="+mn-lt"/>
                        </a:rPr>
                        <a:t>&lt;</a:t>
                      </a:r>
                      <a:r>
                        <a:rPr lang="en-GB" sz="1700" dirty="0">
                          <a:latin typeface="+mn-lt"/>
                        </a:rPr>
                        <a:t>5000; eGFR </a:t>
                      </a:r>
                      <a:r>
                        <a:rPr lang="en-GB" sz="1700" u="sng" dirty="0">
                          <a:latin typeface="+mn-lt"/>
                        </a:rPr>
                        <a:t>&gt;</a:t>
                      </a:r>
                      <a:r>
                        <a:rPr lang="en-GB" sz="1700" dirty="0">
                          <a:latin typeface="+mn-lt"/>
                        </a:rPr>
                        <a:t>25 to </a:t>
                      </a:r>
                      <a:r>
                        <a:rPr lang="en-GB" sz="1700" b="1" dirty="0">
                          <a:latin typeface="+mn-lt"/>
                        </a:rPr>
                        <a:t>&lt;75</a:t>
                      </a:r>
                      <a:endParaRPr lang="en-GB" sz="1700" baseline="30000" dirty="0">
                        <a:latin typeface="+mn-lt"/>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indent="0">
                        <a:buFont typeface="Arial" panose="020B0604020202020204" pitchFamily="34" charset="0"/>
                        <a:buNone/>
                      </a:pPr>
                      <a:r>
                        <a:rPr lang="en-GB" sz="1700">
                          <a:latin typeface="+mn-lt"/>
                        </a:rPr>
                        <a:t>ACR 30 to &lt;300 and eGFR 25 to </a:t>
                      </a:r>
                      <a:r>
                        <a:rPr lang="en-GB" sz="1700" b="1" u="sng">
                          <a:latin typeface="+mn-lt"/>
                        </a:rPr>
                        <a:t>&lt;</a:t>
                      </a:r>
                      <a:r>
                        <a:rPr lang="en-GB" sz="1700" b="1">
                          <a:latin typeface="+mn-lt"/>
                        </a:rPr>
                        <a:t>90</a:t>
                      </a:r>
                      <a:r>
                        <a:rPr lang="en-GB" sz="1700" b="0" baseline="0">
                          <a:latin typeface="+mn-lt"/>
                        </a:rPr>
                        <a:t>,</a:t>
                      </a:r>
                      <a:r>
                        <a:rPr lang="en-GB" sz="1700" b="0" baseline="30000">
                          <a:latin typeface="+mn-lt"/>
                        </a:rPr>
                        <a:t> </a:t>
                      </a:r>
                      <a:r>
                        <a:rPr lang="en-GB" sz="1700" b="1" baseline="0">
                          <a:latin typeface="+mn-lt"/>
                        </a:rPr>
                        <a:t>o</a:t>
                      </a:r>
                      <a:r>
                        <a:rPr lang="en-GB" sz="1700" b="1">
                          <a:latin typeface="+mn-lt"/>
                        </a:rPr>
                        <a:t>r</a:t>
                      </a:r>
                      <a:r>
                        <a:rPr lang="en-GB" sz="1700">
                          <a:latin typeface="+mn-lt"/>
                        </a:rPr>
                        <a:t> ACR </a:t>
                      </a:r>
                      <a:r>
                        <a:rPr lang="en-GB" sz="1700" u="sng">
                          <a:latin typeface="+mn-lt"/>
                        </a:rPr>
                        <a:t>&gt;</a:t>
                      </a:r>
                      <a:r>
                        <a:rPr lang="en-GB" sz="1700">
                          <a:latin typeface="+mn-lt"/>
                        </a:rPr>
                        <a:t>300 to </a:t>
                      </a:r>
                      <a:r>
                        <a:rPr lang="en-GB" sz="1700" u="sng">
                          <a:latin typeface="+mn-lt"/>
                        </a:rPr>
                        <a:t>&lt;</a:t>
                      </a:r>
                      <a:r>
                        <a:rPr lang="en-GB" sz="1700">
                          <a:latin typeface="+mn-lt"/>
                        </a:rPr>
                        <a:t>5000, and eGFR </a:t>
                      </a:r>
                      <a:r>
                        <a:rPr lang="en-GB" sz="1700" b="1" u="sng">
                          <a:latin typeface="+mn-lt"/>
                        </a:rPr>
                        <a:t>&gt;</a:t>
                      </a:r>
                      <a:r>
                        <a:rPr lang="en-GB" sz="1700" b="1">
                          <a:latin typeface="+mn-lt"/>
                        </a:rPr>
                        <a:t>60</a:t>
                      </a:r>
                      <a:endParaRPr lang="en-GB" sz="1700" baseline="300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1424245130"/>
                  </a:ext>
                </a:extLst>
              </a:tr>
              <a:tr h="336494">
                <a:tc row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ACR (mg/mmol), %</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&lt;3.39</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0.4</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p>
                      <a:pPr algn="ctr"/>
                      <a:r>
                        <a:rPr lang="en-GB" sz="1700">
                          <a:latin typeface="+mn-lt"/>
                        </a:rPr>
                        <a:t>2.7</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761731859"/>
                  </a:ext>
                </a:extLst>
              </a:tr>
              <a:tr h="262743">
                <a:tc v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3.39 to &lt;33.39</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12.1</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algn="ctr"/>
                      <a:r>
                        <a:rPr lang="en-GB" sz="1700">
                          <a:latin typeface="+mn-lt"/>
                        </a:rPr>
                        <a:t>46.0</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4103602208"/>
                  </a:ext>
                </a:extLst>
              </a:tr>
              <a:tr h="336494">
                <a:tc v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33.39 to 565</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87.4</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p>
                      <a:pPr algn="ctr"/>
                      <a:r>
                        <a:rPr lang="en-GB" sz="1700">
                          <a:latin typeface="+mn-lt"/>
                        </a:rPr>
                        <a:t>51.2</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188561259"/>
                  </a:ext>
                </a:extLst>
              </a:tr>
              <a:tr h="336494">
                <a:tc row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latin typeface="+mn-lt"/>
                        </a:rPr>
                        <a:t>eGFR (ml/min/1.73 m</a:t>
                      </a:r>
                      <a:r>
                        <a:rPr lang="en-GB" sz="1700" b="1" baseline="30000" dirty="0">
                          <a:latin typeface="+mn-lt"/>
                        </a:rPr>
                        <a:t>2</a:t>
                      </a:r>
                      <a:r>
                        <a:rPr lang="en-GB" sz="1700" b="1" dirty="0">
                          <a:latin typeface="+mn-lt"/>
                        </a:rPr>
                        <a:t>), %</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u="sng" dirty="0">
                          <a:latin typeface="+mn-lt"/>
                        </a:rPr>
                        <a:t>&gt;</a:t>
                      </a:r>
                      <a:r>
                        <a:rPr lang="en-GB" sz="1700" dirty="0">
                          <a:latin typeface="+mn-lt"/>
                        </a:rPr>
                        <a:t>60</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11.6</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algn="ctr"/>
                      <a:r>
                        <a:rPr lang="en-GB" sz="1700">
                          <a:latin typeface="+mn-lt"/>
                        </a:rPr>
                        <a:t>61.7</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803630439"/>
                  </a:ext>
                </a:extLst>
              </a:tr>
              <a:tr h="336494">
                <a:tc vMerge="1">
                  <a:txBody>
                    <a:bodyPr/>
                    <a:lstStyle/>
                    <a:p>
                      <a:endParaRPr lang="en-GB" sz="1800"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45 to &lt;60</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33.5</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p>
                      <a:pPr algn="ctr"/>
                      <a:r>
                        <a:rPr lang="en-GB" sz="1700">
                          <a:latin typeface="+mn-lt"/>
                        </a:rPr>
                        <a:t>20.9</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483189312"/>
                  </a:ext>
                </a:extLst>
              </a:tr>
              <a:tr h="336494">
                <a:tc vMerge="1">
                  <a:txBody>
                    <a:bodyPr/>
                    <a:lstStyle/>
                    <a:p>
                      <a:endParaRPr lang="en-GB" sz="1800"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25 to &lt;45</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52.5</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algn="ctr"/>
                      <a:r>
                        <a:rPr lang="en-GB" sz="1700">
                          <a:latin typeface="+mn-lt"/>
                        </a:rPr>
                        <a:t>17.0</a:t>
                      </a:r>
                      <a:endParaRPr lang="en-GB" sz="17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2160485797"/>
                  </a:ext>
                </a:extLst>
              </a:tr>
              <a:tr h="336494">
                <a:tc vMerge="1">
                  <a:txBody>
                    <a:bodyPr/>
                    <a:lstStyle/>
                    <a:p>
                      <a:endParaRPr lang="en-GB" sz="1800" dirty="0"/>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dirty="0">
                          <a:latin typeface="+mn-lt"/>
                        </a:rPr>
                        <a:t>&lt;25</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700" dirty="0">
                          <a:latin typeface="+mn-lt"/>
                        </a:rPr>
                        <a:t>2.4</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tc>
                  <a:txBody>
                    <a:bodyPr/>
                    <a:lstStyle/>
                    <a:p>
                      <a:pPr algn="ctr"/>
                      <a:r>
                        <a:rPr lang="en-GB" sz="1700" dirty="0">
                          <a:latin typeface="+mn-lt"/>
                        </a:rPr>
                        <a:t>0.4</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3077776940"/>
                  </a:ext>
                </a:extLst>
              </a:tr>
            </a:tbl>
          </a:graphicData>
        </a:graphic>
      </p:graphicFrame>
      <p:sp>
        <p:nvSpPr>
          <p:cNvPr id="4" name="Rectangle 3">
            <a:extLst>
              <a:ext uri="{FF2B5EF4-FFF2-40B4-BE49-F238E27FC236}">
                <a16:creationId xmlns:a16="http://schemas.microsoft.com/office/drawing/2014/main" id="{09730931-E51B-A990-1BC8-BE5E91CAFED6}"/>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8" name="Text Placeholder 13">
            <a:extLst>
              <a:ext uri="{FF2B5EF4-FFF2-40B4-BE49-F238E27FC236}">
                <a16:creationId xmlns:a16="http://schemas.microsoft.com/office/drawing/2014/main" id="{35E5733C-6D43-7623-BCAB-655618FE885E}"/>
              </a:ext>
            </a:extLst>
          </p:cNvPr>
          <p:cNvSpPr txBox="1">
            <a:spLocks/>
          </p:cNvSpPr>
          <p:nvPr/>
        </p:nvSpPr>
        <p:spPr>
          <a:xfrm>
            <a:off x="1082567" y="6265184"/>
            <a:ext cx="10436772" cy="592817"/>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t>ACEi</a:t>
            </a:r>
            <a:r>
              <a:rPr lang="en-GB" dirty="0"/>
              <a:t>: Angiotensin converting enzyme inhibitors; ARB: Angiotensin receptor blocker; ACR: urine albumin to creatinine ratio; CKD: Chronic kidney disease; eGFR: estimated glomerular filtration rate; T2D: Type 2 diabetes</a:t>
            </a:r>
          </a:p>
        </p:txBody>
      </p:sp>
    </p:spTree>
    <p:extLst>
      <p:ext uri="{BB962C8B-B14F-4D97-AF65-F5344CB8AC3E}">
        <p14:creationId xmlns:p14="http://schemas.microsoft.com/office/powerpoint/2010/main" val="112867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Primary composite outcome results – FIDELIO-DKD</a:t>
            </a:r>
          </a:p>
        </p:txBody>
      </p:sp>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4"/>
          </p:nvPr>
        </p:nvSpPr>
        <p:spPr/>
        <p:txBody>
          <a:bodyPr/>
          <a:lstStyle/>
          <a:p>
            <a:r>
              <a:rPr lang="en-GB" sz="2000" dirty="0"/>
              <a:t>Primary composite outcome: Onset of kidney failure, sustained eGFR decrease &gt;40% from baseline over at least 4 weeks, or renal death</a:t>
            </a:r>
          </a:p>
        </p:txBody>
      </p:sp>
      <p:sp>
        <p:nvSpPr>
          <p:cNvPr id="14" name="TextBox 13">
            <a:extLst>
              <a:ext uri="{FF2B5EF4-FFF2-40B4-BE49-F238E27FC236}">
                <a16:creationId xmlns:a16="http://schemas.microsoft.com/office/drawing/2014/main" id="{8E6D2270-1D2E-8884-DCE0-4CB5CAF1B879}"/>
              </a:ext>
            </a:extLst>
          </p:cNvPr>
          <p:cNvSpPr txBox="1"/>
          <p:nvPr/>
        </p:nvSpPr>
        <p:spPr>
          <a:xfrm>
            <a:off x="5276192" y="-4832"/>
            <a:ext cx="1681655" cy="246221"/>
          </a:xfrm>
          <a:prstGeom prst="rect">
            <a:avLst/>
          </a:prstGeom>
          <a:solidFill>
            <a:schemeClr val="accent1"/>
          </a:solidFill>
        </p:spPr>
        <p:txBody>
          <a:bodyPr wrap="square" lIns="0" tIns="0" rIns="0" bIns="0" rtlCol="0">
            <a:spAutoFit/>
          </a:bodyPr>
          <a:lstStyle/>
          <a:p>
            <a:pPr marL="0" marR="0" lvl="0" indent="0"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rPr>
              <a:t>  CONFIDENTIAL</a:t>
            </a:r>
          </a:p>
        </p:txBody>
      </p:sp>
      <p:graphicFrame>
        <p:nvGraphicFramePr>
          <p:cNvPr id="2" name="Table 5">
            <a:extLst>
              <a:ext uri="{FF2B5EF4-FFF2-40B4-BE49-F238E27FC236}">
                <a16:creationId xmlns:a16="http://schemas.microsoft.com/office/drawing/2014/main" id="{C9DDFB33-9544-C492-FAEC-8199340DEEE1}"/>
              </a:ext>
            </a:extLst>
          </p:cNvPr>
          <p:cNvGraphicFramePr>
            <a:graphicFrameLocks noGrp="1"/>
          </p:cNvGraphicFramePr>
          <p:nvPr>
            <p:extLst>
              <p:ext uri="{D42A27DB-BD31-4B8C-83A1-F6EECF244321}">
                <p14:modId xmlns:p14="http://schemas.microsoft.com/office/powerpoint/2010/main" val="748140608"/>
              </p:ext>
            </p:extLst>
          </p:nvPr>
        </p:nvGraphicFramePr>
        <p:xfrm>
          <a:off x="466724" y="1459577"/>
          <a:ext cx="11250784" cy="3681008"/>
        </p:xfrm>
        <a:graphic>
          <a:graphicData uri="http://schemas.openxmlformats.org/drawingml/2006/table">
            <a:tbl>
              <a:tblPr firstRow="1" firstCol="1" bandRow="1"/>
              <a:tblGrid>
                <a:gridCol w="3758435">
                  <a:extLst>
                    <a:ext uri="{9D8B030D-6E8A-4147-A177-3AD203B41FA5}">
                      <a16:colId xmlns:a16="http://schemas.microsoft.com/office/drawing/2014/main" val="1855066977"/>
                    </a:ext>
                  </a:extLst>
                </a:gridCol>
                <a:gridCol w="1692165">
                  <a:extLst>
                    <a:ext uri="{9D8B030D-6E8A-4147-A177-3AD203B41FA5}">
                      <a16:colId xmlns:a16="http://schemas.microsoft.com/office/drawing/2014/main" val="1558682666"/>
                    </a:ext>
                  </a:extLst>
                </a:gridCol>
                <a:gridCol w="1460938">
                  <a:extLst>
                    <a:ext uri="{9D8B030D-6E8A-4147-A177-3AD203B41FA5}">
                      <a16:colId xmlns:a16="http://schemas.microsoft.com/office/drawing/2014/main" val="4023969726"/>
                    </a:ext>
                  </a:extLst>
                </a:gridCol>
                <a:gridCol w="1313793">
                  <a:extLst>
                    <a:ext uri="{9D8B030D-6E8A-4147-A177-3AD203B41FA5}">
                      <a16:colId xmlns:a16="http://schemas.microsoft.com/office/drawing/2014/main" val="2425905170"/>
                    </a:ext>
                  </a:extLst>
                </a:gridCol>
                <a:gridCol w="1891862">
                  <a:extLst>
                    <a:ext uri="{9D8B030D-6E8A-4147-A177-3AD203B41FA5}">
                      <a16:colId xmlns:a16="http://schemas.microsoft.com/office/drawing/2014/main" val="3320141656"/>
                    </a:ext>
                  </a:extLst>
                </a:gridCol>
                <a:gridCol w="1133591">
                  <a:extLst>
                    <a:ext uri="{9D8B030D-6E8A-4147-A177-3AD203B41FA5}">
                      <a16:colId xmlns:a16="http://schemas.microsoft.com/office/drawing/2014/main" val="3746809991"/>
                    </a:ext>
                  </a:extLst>
                </a:gridCol>
              </a:tblGrid>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dirty="0">
                          <a:latin typeface="+mn-lt"/>
                        </a:rPr>
                        <a:t>Outcome</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latin typeface="+mn-lt"/>
                        </a:rPr>
                        <a:t>Incidence</a:t>
                      </a:r>
                      <a:endParaRPr lang="en-GB" sz="18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dirty="0">
                          <a:solidFill>
                            <a:schemeClr val="bg1"/>
                          </a:solidFill>
                          <a:latin typeface="+mn-lt"/>
                        </a:rPr>
                        <a:t>Finerenone</a:t>
                      </a:r>
                      <a:endParaRPr lang="en-GB" sz="18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dirty="0">
                          <a:solidFill>
                            <a:schemeClr val="bg1"/>
                          </a:solidFill>
                          <a:latin typeface="+mn-lt"/>
                        </a:rPr>
                        <a:t>Placebo</a:t>
                      </a:r>
                      <a:endParaRPr lang="en-GB" sz="18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dirty="0">
                          <a:solidFill>
                            <a:schemeClr val="bg1"/>
                          </a:solidFill>
                          <a:latin typeface="+mn-lt"/>
                        </a:rPr>
                        <a:t>Hazard ratio (95% CI)</a:t>
                      </a:r>
                      <a:endParaRPr lang="en-GB" sz="18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latin typeface="+mn-lt"/>
                        </a:rPr>
                        <a:t>P-value</a:t>
                      </a:r>
                      <a:endParaRPr lang="en-GB" sz="18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6090965"/>
                  </a:ext>
                </a:extLst>
              </a:tr>
              <a:tr h="31793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latin typeface="+mn-lt"/>
                        </a:rPr>
                        <a:t>Composite outcome</a:t>
                      </a:r>
                    </a:p>
                  </a:txBody>
                  <a:tcPr marL="82935" marR="82935" marT="41468" marB="41468">
                    <a:lnL w="12700" cmpd="sng">
                      <a:solidFill>
                        <a:sysClr val="window" lastClr="FFFFFF"/>
                      </a:solidFill>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mn-lt"/>
                        </a:rPr>
                        <a:t>Crude, n (%) </a:t>
                      </a:r>
                      <a:endParaRPr lang="en-GB" sz="1800" dirty="0">
                        <a:latin typeface="+mn-lt"/>
                      </a:endParaRPr>
                    </a:p>
                  </a:txBody>
                  <a:tcPr marL="82935" marR="82935" marT="41468" marB="41468">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lang="en-GB" sz="1800" u="sng" dirty="0">
                          <a:highlight>
                            <a:srgbClr val="000000"/>
                          </a:highlight>
                          <a:latin typeface="+mn-l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lang="en-GB" sz="1800" u="sng" dirty="0">
                          <a:highlight>
                            <a:srgbClr val="000000"/>
                          </a:highlight>
                          <a:latin typeface="+mn-l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lang="en-GB" sz="1800" u="sng" dirty="0">
                          <a:highlight>
                            <a:srgbClr val="000000"/>
                          </a:highlight>
                          <a:latin typeface="+mn-l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lang="en-GB" sz="1800" u="sng" dirty="0">
                          <a:highlight>
                            <a:srgbClr val="000000"/>
                          </a:highlight>
                          <a:latin typeface="+mn-lt"/>
                        </a:rPr>
                        <a:t>*********</a:t>
                      </a:r>
                      <a:endParaRPr lang="en-GB" sz="180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667741047"/>
                  </a:ext>
                </a:extLst>
              </a:tr>
              <a:tr h="304096">
                <a:tc gridSpan="6">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mn-lt"/>
                        </a:rPr>
                        <a:t>Individual components of composite outcome:</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36796813"/>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latin typeface="+mn-lt"/>
                        </a:rPr>
                        <a:t>Kidney failure</a:t>
                      </a:r>
                    </a:p>
                  </a:txBody>
                  <a:tcPr marL="82935" marR="82935" marT="41468" marB="41468">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latin typeface="+mn-lt"/>
                        </a:rPr>
                        <a:t>Crude, n (%) </a:t>
                      </a:r>
                      <a:endParaRPr lang="en-GB" sz="1800" b="0" i="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3781567419"/>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latin typeface="+mn-lt"/>
                        </a:rPr>
                        <a:t>End-stage renal disease</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latin typeface="+mn-lt"/>
                        </a:rPr>
                        <a:t>Crude, n (%) </a:t>
                      </a:r>
                      <a:endParaRPr lang="en-GB" sz="1800" b="0" i="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3137600578"/>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latin typeface="+mn-lt"/>
                        </a:rPr>
                        <a:t>Sustained decrease in eGFR &lt;15 ml/min/1.73 m</a:t>
                      </a:r>
                      <a:r>
                        <a:rPr lang="en-GB" sz="1800" b="0" i="0" baseline="30000" dirty="0">
                          <a:latin typeface="+mn-lt"/>
                        </a:rPr>
                        <a:t>2</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bg1"/>
                          </a:solidFill>
                          <a:latin typeface="+mn-lt"/>
                        </a:rPr>
                        <a:t>Crude, n (%) </a:t>
                      </a:r>
                      <a:endParaRPr lang="en-GB" sz="1800" b="0" i="0" baseline="3000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2473589717"/>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latin typeface="+mn-lt"/>
                        </a:rPr>
                        <a:t>Sustained decrease </a:t>
                      </a:r>
                      <a:r>
                        <a:rPr lang="en-GB" sz="1800" b="0" i="0" u="sng" dirty="0">
                          <a:latin typeface="+mn-lt"/>
                        </a:rPr>
                        <a:t>&gt;</a:t>
                      </a:r>
                      <a:r>
                        <a:rPr lang="en-GB" sz="1800" b="0" i="0" dirty="0">
                          <a:latin typeface="+mn-lt"/>
                        </a:rPr>
                        <a:t>40% eGFR from baseline</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bg1"/>
                          </a:solidFill>
                          <a:latin typeface="+mn-lt"/>
                        </a:rPr>
                        <a:t>Crude, n (%) </a:t>
                      </a:r>
                      <a:endParaRPr lang="en-GB" sz="1800" b="0" i="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952393647"/>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latin typeface="+mn-lt"/>
                        </a:rPr>
                        <a:t>Renal death</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latin typeface="+mn-lt"/>
                        </a:rPr>
                        <a:t>Crude, n (%) </a:t>
                      </a:r>
                      <a:endParaRPr lang="en-GB" sz="1800" b="0" i="0" dirty="0">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r"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highlight>
                            <a:srgbClr val="000000"/>
                          </a:highlight>
                          <a:latin typeface="+mn-lt"/>
                        </a:rPr>
                        <a:t>*********</a:t>
                      </a:r>
                      <a:endParaRPr lang="en-GB" sz="1800" b="0" i="0" dirty="0">
                        <a:highlight>
                          <a:srgbClr val="000000"/>
                        </a:highlight>
                        <a:latin typeface="+mn-l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3371885011"/>
                  </a:ext>
                </a:extLst>
              </a:tr>
            </a:tbl>
          </a:graphicData>
        </a:graphic>
      </p:graphicFrame>
      <p:sp>
        <p:nvSpPr>
          <p:cNvPr id="4" name="Rectangle 3">
            <a:extLst>
              <a:ext uri="{FF2B5EF4-FFF2-40B4-BE49-F238E27FC236}">
                <a16:creationId xmlns:a16="http://schemas.microsoft.com/office/drawing/2014/main" id="{F7A4933A-EA9C-05D2-3F1C-C838869318BE}"/>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9" name="Text Placeholder 13">
            <a:extLst>
              <a:ext uri="{FF2B5EF4-FFF2-40B4-BE49-F238E27FC236}">
                <a16:creationId xmlns:a16="http://schemas.microsoft.com/office/drawing/2014/main" id="{44CC7D43-FC0B-D0DC-0424-23DF35669DDB}"/>
              </a:ext>
            </a:extLst>
          </p:cNvPr>
          <p:cNvSpPr txBox="1">
            <a:spLocks/>
          </p:cNvSpPr>
          <p:nvPr/>
        </p:nvSpPr>
        <p:spPr>
          <a:xfrm>
            <a:off x="1040524" y="6496050"/>
            <a:ext cx="10594428" cy="3651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CI: Confidence interval; eGFR: estimated glomerular filtration rate; n: number of patients</a:t>
            </a:r>
          </a:p>
        </p:txBody>
      </p:sp>
    </p:spTree>
    <p:extLst>
      <p:ext uri="{BB962C8B-B14F-4D97-AF65-F5344CB8AC3E}">
        <p14:creationId xmlns:p14="http://schemas.microsoft.com/office/powerpoint/2010/main" val="18812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E3E606-78DA-6776-F35B-240BBBB9B9AE}"/>
              </a:ext>
            </a:extLst>
          </p:cNvPr>
          <p:cNvSpPr/>
          <p:nvPr/>
        </p:nvSpPr>
        <p:spPr>
          <a:xfrm>
            <a:off x="1617869" y="1637458"/>
            <a:ext cx="7649358" cy="42522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88658" y="477437"/>
            <a:ext cx="11609662" cy="592817"/>
          </a:xfrm>
        </p:spPr>
        <p:txBody>
          <a:bodyPr>
            <a:normAutofit/>
          </a:bodyPr>
          <a:lstStyle/>
          <a:p>
            <a:r>
              <a:rPr lang="en-GB" dirty="0"/>
              <a:t>Primary composite outcome Kaplan-Meier – FIDELIO-DKD</a:t>
            </a:r>
          </a:p>
        </p:txBody>
      </p:sp>
      <p:sp>
        <p:nvSpPr>
          <p:cNvPr id="6" name="Text Placeholder 5">
            <a:extLst>
              <a:ext uri="{FF2B5EF4-FFF2-40B4-BE49-F238E27FC236}">
                <a16:creationId xmlns:a16="http://schemas.microsoft.com/office/drawing/2014/main" id="{29FEF33E-AA3B-8257-6E7D-CD4B301EB305}"/>
              </a:ext>
            </a:extLst>
          </p:cNvPr>
          <p:cNvSpPr>
            <a:spLocks noGrp="1"/>
          </p:cNvSpPr>
          <p:nvPr>
            <p:ph type="body" sz="quarter" idx="14"/>
          </p:nvPr>
        </p:nvSpPr>
        <p:spPr>
          <a:xfrm>
            <a:off x="388658" y="896223"/>
            <a:ext cx="11250786" cy="520838"/>
          </a:xfrm>
        </p:spPr>
        <p:txBody>
          <a:bodyPr/>
          <a:lstStyle/>
          <a:p>
            <a:r>
              <a:rPr lang="en-GB" sz="2200" u="sng" dirty="0">
                <a:highlight>
                  <a:srgbClr val="000000"/>
                </a:highlight>
              </a:rPr>
              <a:t>**************************************************************************************</a:t>
            </a:r>
            <a:r>
              <a:rPr lang="en-GB" sz="2200" dirty="0"/>
              <a:t>in patients with CKD and T2D with eGFR &gt;25 and &lt;60 ml/min/1.73 m</a:t>
            </a:r>
            <a:r>
              <a:rPr lang="en-GB" sz="2200" baseline="30000" dirty="0"/>
              <a:t>2</a:t>
            </a:r>
            <a:r>
              <a:rPr lang="en-GB" sz="2200" dirty="0"/>
              <a:t> and albuminuria</a:t>
            </a:r>
          </a:p>
          <a:p>
            <a:endParaRPr lang="en-GB" sz="2200" dirty="0"/>
          </a:p>
        </p:txBody>
      </p:sp>
      <p:sp>
        <p:nvSpPr>
          <p:cNvPr id="13" name="TextBox 12">
            <a:extLst>
              <a:ext uri="{FF2B5EF4-FFF2-40B4-BE49-F238E27FC236}">
                <a16:creationId xmlns:a16="http://schemas.microsoft.com/office/drawing/2014/main" id="{C16C16C0-373C-D294-CF93-E2CD98C948B8}"/>
              </a:ext>
            </a:extLst>
          </p:cNvPr>
          <p:cNvSpPr txBox="1"/>
          <p:nvPr/>
        </p:nvSpPr>
        <p:spPr>
          <a:xfrm>
            <a:off x="466724" y="6008206"/>
            <a:ext cx="11094655" cy="369332"/>
          </a:xfrm>
          <a:prstGeom prst="rect">
            <a:avLst/>
          </a:prstGeom>
          <a:noFill/>
        </p:spPr>
        <p:txBody>
          <a:bodyPr wrap="square">
            <a:spAutoFit/>
          </a:bodyPr>
          <a:lstStyle/>
          <a:p>
            <a:pPr marL="259175" indent="-259175" defTabSz="946052">
              <a:buFont typeface="Arial" panose="020B0604020202020204" pitchFamily="34" charset="0"/>
              <a:buChar char="•"/>
            </a:pPr>
            <a:r>
              <a:rPr lang="en-GB" sz="1800" u="sng" dirty="0">
                <a:solidFill>
                  <a:srgbClr val="393938"/>
                </a:solidFill>
                <a:highlight>
                  <a:srgbClr val="000000"/>
                </a:highlight>
                <a:latin typeface="Arial" panose="020B0604020202020204"/>
              </a:rPr>
              <a:t>******************************************************************************************************</a:t>
            </a:r>
          </a:p>
        </p:txBody>
      </p:sp>
      <p:sp>
        <p:nvSpPr>
          <p:cNvPr id="15" name="TextBox 14">
            <a:extLst>
              <a:ext uri="{FF2B5EF4-FFF2-40B4-BE49-F238E27FC236}">
                <a16:creationId xmlns:a16="http://schemas.microsoft.com/office/drawing/2014/main" id="{7144329A-60DC-DFE3-952D-51C858194D66}"/>
              </a:ext>
            </a:extLst>
          </p:cNvPr>
          <p:cNvSpPr txBox="1"/>
          <p:nvPr/>
        </p:nvSpPr>
        <p:spPr>
          <a:xfrm>
            <a:off x="5276192" y="-4832"/>
            <a:ext cx="1681655" cy="246221"/>
          </a:xfrm>
          <a:prstGeom prst="rect">
            <a:avLst/>
          </a:prstGeom>
          <a:solidFill>
            <a:schemeClr val="accent1"/>
          </a:solidFill>
        </p:spPr>
        <p:txBody>
          <a:bodyPr wrap="square" lIns="0" tIns="0" rIns="0" bIns="0" rtlCol="0">
            <a:spAutoFit/>
          </a:bodyPr>
          <a:lstStyle/>
          <a:p>
            <a:pPr marL="0" marR="0" lvl="0" indent="0"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rPr>
              <a:t>  CONFIDENTIAL</a:t>
            </a:r>
          </a:p>
        </p:txBody>
      </p:sp>
      <p:sp>
        <p:nvSpPr>
          <p:cNvPr id="2" name="Rectangle 1">
            <a:extLst>
              <a:ext uri="{FF2B5EF4-FFF2-40B4-BE49-F238E27FC236}">
                <a16:creationId xmlns:a16="http://schemas.microsoft.com/office/drawing/2014/main" id="{6CDA2FD6-C8C0-2ACE-18D7-420AD073D3E9}"/>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4" name="Text Placeholder 13">
            <a:extLst>
              <a:ext uri="{FF2B5EF4-FFF2-40B4-BE49-F238E27FC236}">
                <a16:creationId xmlns:a16="http://schemas.microsoft.com/office/drawing/2014/main" id="{CBAE1CD5-E86B-2138-9F08-D9FD531A305F}"/>
              </a:ext>
            </a:extLst>
          </p:cNvPr>
          <p:cNvSpPr txBox="1">
            <a:spLocks/>
          </p:cNvSpPr>
          <p:nvPr/>
        </p:nvSpPr>
        <p:spPr>
          <a:xfrm>
            <a:off x="1040524" y="6496050"/>
            <a:ext cx="10594428" cy="3651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CKD: Chronic kidney disease; eGFR: estimate glomerular filtration rate; T2D: Type 2 diabetes</a:t>
            </a:r>
          </a:p>
        </p:txBody>
      </p:sp>
    </p:spTree>
    <p:extLst>
      <p:ext uri="{BB962C8B-B14F-4D97-AF65-F5344CB8AC3E}">
        <p14:creationId xmlns:p14="http://schemas.microsoft.com/office/powerpoint/2010/main" val="308763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a:xfrm>
            <a:off x="724987" y="722208"/>
            <a:ext cx="4965694" cy="1276350"/>
          </a:xfrm>
        </p:spPr>
        <p:txBody>
          <a:bodyPr/>
          <a:lstStyle/>
          <a:p>
            <a:r>
              <a:rPr lang="en-GB" dirty="0"/>
              <a:t>Cost effectiveness</a:t>
            </a:r>
          </a:p>
        </p:txBody>
      </p:sp>
    </p:spTree>
    <p:extLst>
      <p:ext uri="{BB962C8B-B14F-4D97-AF65-F5344CB8AC3E}">
        <p14:creationId xmlns:p14="http://schemas.microsoft.com/office/powerpoint/2010/main" val="152942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dirty="0"/>
              <a:t>Company’s economic model</a:t>
            </a:r>
            <a:br>
              <a:rPr lang="en-GB" dirty="0"/>
            </a:br>
            <a:endParaRPr lang="en-GB" dirty="0"/>
          </a:p>
        </p:txBody>
      </p:sp>
      <p:sp>
        <p:nvSpPr>
          <p:cNvPr id="3" name="TextBox 2">
            <a:extLst>
              <a:ext uri="{FF2B5EF4-FFF2-40B4-BE49-F238E27FC236}">
                <a16:creationId xmlns:a16="http://schemas.microsoft.com/office/drawing/2014/main" id="{67DC939D-2877-D31A-C17D-B9D0ADDCC119}"/>
              </a:ext>
            </a:extLst>
          </p:cNvPr>
          <p:cNvSpPr txBox="1"/>
          <p:nvPr/>
        </p:nvSpPr>
        <p:spPr>
          <a:xfrm>
            <a:off x="1316755" y="6126264"/>
            <a:ext cx="3267303" cy="251287"/>
          </a:xfrm>
          <a:prstGeom prst="rect">
            <a:avLst/>
          </a:prstGeom>
          <a:noFill/>
        </p:spPr>
        <p:txBody>
          <a:bodyPr wrap="square" lIns="0" tIns="0" rIns="0" bIns="0" rtlCol="0">
            <a:spAutoFit/>
          </a:bodyPr>
          <a:lstStyle/>
          <a:p>
            <a:pPr marL="0" marR="0" lvl="0" indent="0" defTabSz="946052"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rgbClr val="393938"/>
                </a:solidFill>
                <a:effectLst/>
                <a:uLnTx/>
                <a:uFillTx/>
              </a:rPr>
              <a:t>Source: ERG adapted model</a:t>
            </a:r>
          </a:p>
        </p:txBody>
      </p:sp>
      <p:sp>
        <p:nvSpPr>
          <p:cNvPr id="22" name="TextBox 21">
            <a:extLst>
              <a:ext uri="{FF2B5EF4-FFF2-40B4-BE49-F238E27FC236}">
                <a16:creationId xmlns:a16="http://schemas.microsoft.com/office/drawing/2014/main" id="{AC53C940-6327-FBED-588D-66449AC343DA}"/>
              </a:ext>
            </a:extLst>
          </p:cNvPr>
          <p:cNvSpPr txBox="1"/>
          <p:nvPr/>
        </p:nvSpPr>
        <p:spPr>
          <a:xfrm>
            <a:off x="1066432" y="5299686"/>
            <a:ext cx="4344666" cy="781752"/>
          </a:xfrm>
          <a:prstGeom prst="rect">
            <a:avLst/>
          </a:prstGeom>
          <a:noFill/>
        </p:spPr>
        <p:txBody>
          <a:bodyPr wrap="square" lIns="0" tIns="0" rIns="0" bIns="0" rtlCol="0">
            <a:spAutoFit/>
          </a:bodyPr>
          <a:lstStyle/>
          <a:p>
            <a:pPr marL="259175" marR="0" lvl="0" indent="-259175" defTabSz="94605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70" b="0" i="0" u="none" strike="noStrike" kern="0" cap="none" spc="0" normalizeH="0" baseline="0" noProof="0" dirty="0">
                <a:ln>
                  <a:noFill/>
                </a:ln>
                <a:solidFill>
                  <a:srgbClr val="393938"/>
                </a:solidFill>
                <a:effectLst/>
                <a:uLnTx/>
                <a:uFillTx/>
              </a:rPr>
              <a:t>Transitions technically permitted in company model but for at least 1 treatment arm, this probability is = 0</a:t>
            </a:r>
          </a:p>
          <a:p>
            <a:pPr marL="259175" marR="0" lvl="0" indent="-259175" defTabSz="94605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70" b="0" i="0" u="none" strike="noStrike" kern="0" cap="none" spc="0" normalizeH="0" baseline="0" noProof="0" dirty="0">
                <a:ln>
                  <a:noFill/>
                </a:ln>
                <a:solidFill>
                  <a:srgbClr val="393938"/>
                </a:solidFill>
                <a:effectLst/>
                <a:uLnTx/>
                <a:uFillTx/>
              </a:rPr>
              <a:t>States patients can progress to dialysis</a:t>
            </a:r>
          </a:p>
          <a:p>
            <a:pPr marL="259175" marR="0" lvl="0" indent="-259175" defTabSz="94605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70" b="0" i="0" u="none" strike="noStrike" kern="0" cap="none" spc="0" normalizeH="0" baseline="0" noProof="0" dirty="0">
                <a:ln>
                  <a:noFill/>
                </a:ln>
                <a:solidFill>
                  <a:srgbClr val="393938"/>
                </a:solidFill>
                <a:effectLst/>
                <a:uLnTx/>
                <a:uFillTx/>
              </a:rPr>
              <a:t>States patients can progress to kidney transplant</a:t>
            </a:r>
          </a:p>
        </p:txBody>
      </p:sp>
      <p:cxnSp>
        <p:nvCxnSpPr>
          <p:cNvPr id="23" name="Straight Arrow Connector 22">
            <a:extLst>
              <a:ext uri="{FF2B5EF4-FFF2-40B4-BE49-F238E27FC236}">
                <a16:creationId xmlns:a16="http://schemas.microsoft.com/office/drawing/2014/main" id="{A19D987A-0525-14B6-3F9C-26600B8B7EAC}"/>
              </a:ext>
            </a:extLst>
          </p:cNvPr>
          <p:cNvCxnSpPr>
            <a:cxnSpLocks/>
          </p:cNvCxnSpPr>
          <p:nvPr/>
        </p:nvCxnSpPr>
        <p:spPr>
          <a:xfrm>
            <a:off x="502046" y="5396115"/>
            <a:ext cx="472245" cy="0"/>
          </a:xfrm>
          <a:prstGeom prst="straightConnector1">
            <a:avLst/>
          </a:prstGeom>
          <a:noFill/>
          <a:ln w="38100" cap="flat" cmpd="sng" algn="ctr">
            <a:solidFill>
              <a:srgbClr val="393938"/>
            </a:solidFill>
            <a:prstDash val="sysDash"/>
            <a:tailEnd type="triangle"/>
          </a:ln>
          <a:effectLst/>
        </p:spPr>
      </p:cxnSp>
      <p:cxnSp>
        <p:nvCxnSpPr>
          <p:cNvPr id="24" name="Straight Arrow Connector 23">
            <a:extLst>
              <a:ext uri="{FF2B5EF4-FFF2-40B4-BE49-F238E27FC236}">
                <a16:creationId xmlns:a16="http://schemas.microsoft.com/office/drawing/2014/main" id="{A6B80EF3-6AF6-EF88-430F-E5CE35D16128}"/>
              </a:ext>
            </a:extLst>
          </p:cNvPr>
          <p:cNvCxnSpPr>
            <a:cxnSpLocks/>
          </p:cNvCxnSpPr>
          <p:nvPr/>
        </p:nvCxnSpPr>
        <p:spPr>
          <a:xfrm>
            <a:off x="502046" y="5802833"/>
            <a:ext cx="472245" cy="0"/>
          </a:xfrm>
          <a:prstGeom prst="straightConnector1">
            <a:avLst/>
          </a:prstGeom>
          <a:noFill/>
          <a:ln w="38100" cap="flat" cmpd="sng" algn="ctr">
            <a:solidFill>
              <a:srgbClr val="FF0000"/>
            </a:solidFill>
            <a:prstDash val="solid"/>
            <a:tailEnd type="triangle"/>
          </a:ln>
          <a:effectLst/>
        </p:spPr>
      </p:cxnSp>
      <p:cxnSp>
        <p:nvCxnSpPr>
          <p:cNvPr id="25" name="Straight Arrow Connector 24">
            <a:extLst>
              <a:ext uri="{FF2B5EF4-FFF2-40B4-BE49-F238E27FC236}">
                <a16:creationId xmlns:a16="http://schemas.microsoft.com/office/drawing/2014/main" id="{AC1C1823-7575-C815-8081-85068FF86637}"/>
              </a:ext>
            </a:extLst>
          </p:cNvPr>
          <p:cNvCxnSpPr>
            <a:cxnSpLocks/>
          </p:cNvCxnSpPr>
          <p:nvPr/>
        </p:nvCxnSpPr>
        <p:spPr>
          <a:xfrm>
            <a:off x="502046" y="6010027"/>
            <a:ext cx="472245" cy="0"/>
          </a:xfrm>
          <a:prstGeom prst="straightConnector1">
            <a:avLst/>
          </a:prstGeom>
          <a:noFill/>
          <a:ln w="38100" cap="flat" cmpd="sng" algn="ctr">
            <a:solidFill>
              <a:srgbClr val="7030A0"/>
            </a:solidFill>
            <a:prstDash val="solid"/>
            <a:tailEnd type="triangle"/>
          </a:ln>
          <a:effectLst/>
        </p:spPr>
      </p:cxnSp>
      <p:sp>
        <p:nvSpPr>
          <p:cNvPr id="26" name="Text Placeholder 13">
            <a:extLst>
              <a:ext uri="{FF2B5EF4-FFF2-40B4-BE49-F238E27FC236}">
                <a16:creationId xmlns:a16="http://schemas.microsoft.com/office/drawing/2014/main" id="{7FC70EF3-4214-7A7B-15E6-07AF8A9D9DA2}"/>
              </a:ext>
            </a:extLst>
          </p:cNvPr>
          <p:cNvSpPr txBox="1">
            <a:spLocks/>
          </p:cNvSpPr>
          <p:nvPr/>
        </p:nvSpPr>
        <p:spPr>
          <a:xfrm>
            <a:off x="1066432" y="6377551"/>
            <a:ext cx="10541070" cy="4836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BT: Background therapy; CKD: Chronic kidney disease; CV: cardiovascular; eGFR: estimate glomerular filtration rate; T2D: Type 2 diabetes; TA358; Technology appraisal 358</a:t>
            </a:r>
          </a:p>
        </p:txBody>
      </p:sp>
      <p:pic>
        <p:nvPicPr>
          <p:cNvPr id="4" name="Picture 3">
            <a:extLst>
              <a:ext uri="{FF2B5EF4-FFF2-40B4-BE49-F238E27FC236}">
                <a16:creationId xmlns:a16="http://schemas.microsoft.com/office/drawing/2014/main" id="{853ECC58-A0D5-A180-1610-466EB7C7BB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491" y="856342"/>
            <a:ext cx="4951833" cy="4407954"/>
          </a:xfrm>
          <a:prstGeom prst="rect">
            <a:avLst/>
          </a:prstGeom>
          <a:noFill/>
        </p:spPr>
      </p:pic>
      <p:graphicFrame>
        <p:nvGraphicFramePr>
          <p:cNvPr id="6" name="Table 3">
            <a:extLst>
              <a:ext uri="{FF2B5EF4-FFF2-40B4-BE49-F238E27FC236}">
                <a16:creationId xmlns:a16="http://schemas.microsoft.com/office/drawing/2014/main" id="{D3848F0C-6E38-C179-6247-EB1A6D9AB8B4}"/>
              </a:ext>
            </a:extLst>
          </p:cNvPr>
          <p:cNvGraphicFramePr>
            <a:graphicFrameLocks noGrp="1"/>
          </p:cNvGraphicFramePr>
          <p:nvPr>
            <p:extLst>
              <p:ext uri="{D42A27DB-BD31-4B8C-83A1-F6EECF244321}">
                <p14:modId xmlns:p14="http://schemas.microsoft.com/office/powerpoint/2010/main" val="775646347"/>
              </p:ext>
            </p:extLst>
          </p:nvPr>
        </p:nvGraphicFramePr>
        <p:xfrm>
          <a:off x="5596218" y="1192667"/>
          <a:ext cx="6355528" cy="4611381"/>
        </p:xfrm>
        <a:graphic>
          <a:graphicData uri="http://schemas.openxmlformats.org/drawingml/2006/table">
            <a:tbl>
              <a:tblPr firstCol="1" bandRow="1"/>
              <a:tblGrid>
                <a:gridCol w="1810338">
                  <a:extLst>
                    <a:ext uri="{9D8B030D-6E8A-4147-A177-3AD203B41FA5}">
                      <a16:colId xmlns:a16="http://schemas.microsoft.com/office/drawing/2014/main" val="2661123285"/>
                    </a:ext>
                  </a:extLst>
                </a:gridCol>
                <a:gridCol w="4545190">
                  <a:extLst>
                    <a:ext uri="{9D8B030D-6E8A-4147-A177-3AD203B41FA5}">
                      <a16:colId xmlns:a16="http://schemas.microsoft.com/office/drawing/2014/main" val="4015771831"/>
                    </a:ext>
                  </a:extLst>
                </a:gridCol>
              </a:tblGrid>
              <a:tr h="58923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Model type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i="1" dirty="0"/>
                        <a:t>De novo, </a:t>
                      </a:r>
                      <a:r>
                        <a:rPr lang="en-GB" sz="1600" i="0" dirty="0"/>
                        <a:t>cohort-level, state-transition </a:t>
                      </a:r>
                      <a:r>
                        <a:rPr lang="en-GB" sz="1600" dirty="0"/>
                        <a:t>Markov model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1392641230"/>
                  </a:ext>
                </a:extLst>
              </a:tr>
              <a:tr h="34113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Time horizon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t>Lifetime (33.4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281356745"/>
                  </a:ext>
                </a:extLst>
              </a:tr>
              <a:tr h="341134">
                <a:tc>
                  <a:txBody>
                    <a:bodyPr/>
                    <a:lstStyle/>
                    <a:p>
                      <a:r>
                        <a:rPr lang="en-GB" sz="1600" b="1" dirty="0">
                          <a:solidFill>
                            <a:schemeClr val="bg1"/>
                          </a:solidFill>
                        </a:rPr>
                        <a:t>Cycle length</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r>
                        <a:rPr lang="en-GB" sz="1600" dirty="0"/>
                        <a:t>4 months (FIDELIO-DKD)</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728868128"/>
                  </a:ext>
                </a:extLst>
              </a:tr>
              <a:tr h="48342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Population characteristics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t>FIDELIO-DKD label population (stage 3 or 4 CKD [eGFR </a:t>
                      </a:r>
                      <a:r>
                        <a:rPr lang="en-GB" sz="1600" u="sng" dirty="0"/>
                        <a:t>&gt;</a:t>
                      </a:r>
                      <a:r>
                        <a:rPr lang="en-GB" sz="1600" u="none" dirty="0"/>
                        <a:t>25 ml/min/1.73m</a:t>
                      </a:r>
                      <a:r>
                        <a:rPr lang="en-GB" sz="1600" u="none" baseline="30000" dirty="0"/>
                        <a:t>2</a:t>
                      </a:r>
                      <a:r>
                        <a:rPr lang="en-GB" sz="1600" u="none" baseline="0" dirty="0"/>
                        <a:t>] </a:t>
                      </a:r>
                      <a:r>
                        <a:rPr lang="en-GB" sz="1600" dirty="0"/>
                        <a:t>with T2D)</a:t>
                      </a:r>
                      <a:endParaRPr lang="en-GB" sz="1600" u="sng"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777086899"/>
                  </a:ext>
                </a:extLst>
              </a:tr>
              <a:tr h="3035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Intervention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t>Finerenone plus background therapy (BT) (FIDELIO-DKD)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1543329523"/>
                  </a:ext>
                </a:extLst>
              </a:tr>
              <a:tr h="34113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dirty="0"/>
                        <a:t>Comparators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dirty="0"/>
                        <a:t>BT alone (FIDELIO-DKD)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4078147284"/>
                  </a:ext>
                </a:extLst>
              </a:tr>
              <a:tr h="341134">
                <a:tc>
                  <a:txBody>
                    <a:bodyPr/>
                    <a:lstStyle/>
                    <a:p>
                      <a:r>
                        <a:rPr lang="en-GB" sz="1600" b="1" dirty="0">
                          <a:solidFill>
                            <a:schemeClr val="bg1"/>
                          </a:solidFill>
                        </a:rPr>
                        <a:t>Transition probabilities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600" dirty="0"/>
                        <a:t>FIDELIO-DKD (time-invariant, dependent only on current stage)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2679625932"/>
                  </a:ext>
                </a:extLst>
              </a:tr>
              <a:tr h="341134">
                <a:tc>
                  <a:txBody>
                    <a:bodyPr/>
                    <a:lstStyle/>
                    <a:p>
                      <a:r>
                        <a:rPr lang="en-GB" sz="1600" b="1" dirty="0">
                          <a:solidFill>
                            <a:schemeClr val="bg1"/>
                          </a:solidFill>
                        </a:rPr>
                        <a:t>Utilities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600" dirty="0"/>
                        <a:t>Literature (TA358 – Tolvaptan)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339199026"/>
                  </a:ext>
                </a:extLst>
              </a:tr>
              <a:tr h="341134">
                <a:tc>
                  <a:txBody>
                    <a:bodyPr/>
                    <a:lstStyle/>
                    <a:p>
                      <a:r>
                        <a:rPr lang="en-GB" sz="1600" b="1" dirty="0">
                          <a:solidFill>
                            <a:schemeClr val="bg1"/>
                          </a:solidFill>
                        </a:rPr>
                        <a:t>Adverse events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600" dirty="0"/>
                        <a:t>FIDELIO-DKD</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743375018"/>
                  </a:ext>
                </a:extLst>
              </a:tr>
              <a:tr h="341134">
                <a:tc>
                  <a:txBody>
                    <a:bodyPr/>
                    <a:lstStyle/>
                    <a:p>
                      <a:r>
                        <a:rPr lang="en-GB" sz="1600" b="1" dirty="0">
                          <a:solidFill>
                            <a:schemeClr val="bg1"/>
                          </a:solidFill>
                        </a:rPr>
                        <a:t>Treatment waning</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r>
                        <a:rPr lang="en-GB" sz="1600" dirty="0"/>
                        <a:t>Assumed constant – in line with observed FIDELIO-DKD data</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091295014"/>
                  </a:ext>
                </a:extLst>
              </a:tr>
            </a:tbl>
          </a:graphicData>
        </a:graphic>
      </p:graphicFrame>
      <p:sp>
        <p:nvSpPr>
          <p:cNvPr id="2" name="Rectangle 1">
            <a:extLst>
              <a:ext uri="{FF2B5EF4-FFF2-40B4-BE49-F238E27FC236}">
                <a16:creationId xmlns:a16="http://schemas.microsoft.com/office/drawing/2014/main" id="{B6F75853-D798-8958-5FBC-1761F8B98064}"/>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10" name="Rectangle 9">
            <a:extLst>
              <a:ext uri="{FF2B5EF4-FFF2-40B4-BE49-F238E27FC236}">
                <a16:creationId xmlns:a16="http://schemas.microsoft.com/office/drawing/2014/main" id="{7DCD147D-7BFB-0277-32A0-2C5008E3AEA0}"/>
              </a:ext>
            </a:extLst>
          </p:cNvPr>
          <p:cNvSpPr/>
          <p:nvPr/>
        </p:nvSpPr>
        <p:spPr>
          <a:xfrm>
            <a:off x="409906" y="813352"/>
            <a:ext cx="5121727" cy="53128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17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2B7B1A-9149-635B-5991-8E5755F1491D}"/>
              </a:ext>
            </a:extLst>
          </p:cNvPr>
          <p:cNvSpPr>
            <a:spLocks noGrp="1"/>
          </p:cNvSpPr>
          <p:nvPr>
            <p:ph type="ctrTitle"/>
          </p:nvPr>
        </p:nvSpPr>
        <p:spPr>
          <a:xfrm>
            <a:off x="724987" y="722208"/>
            <a:ext cx="6016281" cy="1276350"/>
          </a:xfrm>
        </p:spPr>
        <p:txBody>
          <a:bodyPr/>
          <a:lstStyle/>
          <a:p>
            <a:r>
              <a:rPr lang="en-GB" dirty="0"/>
              <a:t>Consultation comments</a:t>
            </a:r>
          </a:p>
        </p:txBody>
      </p:sp>
    </p:spTree>
    <p:extLst>
      <p:ext uri="{BB962C8B-B14F-4D97-AF65-F5344CB8AC3E}">
        <p14:creationId xmlns:p14="http://schemas.microsoft.com/office/powerpoint/2010/main" val="359322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p:txBody>
          <a:bodyPr>
            <a:noAutofit/>
          </a:bodyPr>
          <a:lstStyle/>
          <a:p>
            <a:r>
              <a:rPr lang="en-GB" sz="3600" dirty="0">
                <a:ea typeface="Arial" panose="02000503000000020004" pitchFamily="2" charset="0"/>
              </a:rPr>
              <a:t>Appraisal consultation document (ACD) – Consultation comments </a:t>
            </a:r>
            <a:br>
              <a:rPr lang="en-GB" sz="3600" dirty="0">
                <a:ea typeface="Arial" panose="02000503000000020004" pitchFamily="2" charset="0"/>
              </a:rPr>
            </a:br>
            <a:endParaRPr lang="en-GB" sz="3600" dirty="0"/>
          </a:p>
        </p:txBody>
      </p:sp>
      <p:sp>
        <p:nvSpPr>
          <p:cNvPr id="9" name="Text Placeholder 6">
            <a:extLst>
              <a:ext uri="{FF2B5EF4-FFF2-40B4-BE49-F238E27FC236}">
                <a16:creationId xmlns:a16="http://schemas.microsoft.com/office/drawing/2014/main" id="{88A6F29E-6F33-8319-73BF-56102D36565B}"/>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 Placeholder 5">
            <a:extLst>
              <a:ext uri="{FF2B5EF4-FFF2-40B4-BE49-F238E27FC236}">
                <a16:creationId xmlns:a16="http://schemas.microsoft.com/office/drawing/2014/main" id="{9138178F-BF74-67C3-8137-B79B52B388A1}"/>
              </a:ext>
            </a:extLst>
          </p:cNvPr>
          <p:cNvSpPr>
            <a:spLocks noGrp="1"/>
          </p:cNvSpPr>
          <p:nvPr>
            <p:ph type="body" sz="quarter" idx="12"/>
          </p:nvPr>
        </p:nvSpPr>
        <p:spPr>
          <a:xfrm>
            <a:off x="466724" y="1359391"/>
            <a:ext cx="11250785" cy="4462967"/>
          </a:xfrm>
        </p:spPr>
        <p:txBody>
          <a:bodyPr/>
          <a:lstStyle/>
          <a:p>
            <a:pPr marL="347663" marR="0" lvl="0" indent="-342900" algn="l" defTabSz="1043056" rtl="0" eaLnBrk="1" fontAlgn="auto" latinLnBrk="0" hangingPunct="1">
              <a:lnSpc>
                <a:spcPct val="100000"/>
              </a:lnSpc>
              <a:spcBef>
                <a:spcPts val="0"/>
              </a:spcBef>
              <a:spcAft>
                <a:spcPts val="1800"/>
              </a:spcAft>
              <a:buClr>
                <a:srgbClr val="393938"/>
              </a:buClr>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Company – Bayer </a:t>
            </a:r>
            <a:r>
              <a:rPr kumimoji="0" lang="en-GB"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(new evidence)</a:t>
            </a:r>
          </a:p>
          <a:p>
            <a:pPr marL="347663" marR="0" lvl="0" indent="-342900" algn="l" defTabSz="1043056" rtl="0" eaLnBrk="1" fontAlgn="auto" latinLnBrk="0" hangingPunct="1">
              <a:lnSpc>
                <a:spcPct val="100000"/>
              </a:lnSpc>
              <a:spcBef>
                <a:spcPts val="0"/>
              </a:spcBef>
              <a:spcAft>
                <a:spcPts val="1800"/>
              </a:spcAft>
              <a:buClr>
                <a:srgbClr val="393938"/>
              </a:buClr>
              <a:buSzTx/>
              <a:buFont typeface="Arial" panose="020B0604020202020204" pitchFamily="34" charset="0"/>
              <a:buChar char="•"/>
              <a:tabLst/>
              <a:defRPr/>
            </a:pPr>
            <a:r>
              <a:rPr lang="en-GB" sz="2400" dirty="0">
                <a:ea typeface="+mn-ea"/>
              </a:rPr>
              <a:t>1</a:t>
            </a: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x professional groups – UK Kidney Association and Association of British Clinical Diabetologists</a:t>
            </a:r>
            <a:endParaRPr lang="en-GB" dirty="0"/>
          </a:p>
        </p:txBody>
      </p:sp>
      <p:sp>
        <p:nvSpPr>
          <p:cNvPr id="7" name="TextBox 6">
            <a:extLst>
              <a:ext uri="{FF2B5EF4-FFF2-40B4-BE49-F238E27FC236}">
                <a16:creationId xmlns:a16="http://schemas.microsoft.com/office/drawing/2014/main" id="{F4BDED1B-680E-7420-8E67-DA8EC4303A63}"/>
              </a:ext>
            </a:extLst>
          </p:cNvPr>
          <p:cNvSpPr txBox="1"/>
          <p:nvPr/>
        </p:nvSpPr>
        <p:spPr>
          <a:xfrm>
            <a:off x="474491" y="5592890"/>
            <a:ext cx="9720093" cy="400110"/>
          </a:xfrm>
          <a:prstGeom prst="rect">
            <a:avLst/>
          </a:prstGeom>
          <a:noFill/>
        </p:spPr>
        <p:txBody>
          <a:bodyPr wrap="square">
            <a:spAutoFit/>
          </a:bodyPr>
          <a:lstStyle/>
          <a:p>
            <a:r>
              <a:rPr lang="en-GB" sz="2000" b="1" dirty="0"/>
              <a:t>ACD consultation comments are summarised over the next few slides </a:t>
            </a:r>
          </a:p>
        </p:txBody>
      </p:sp>
    </p:spTree>
    <p:extLst>
      <p:ext uri="{BB962C8B-B14F-4D97-AF65-F5344CB8AC3E}">
        <p14:creationId xmlns:p14="http://schemas.microsoft.com/office/powerpoint/2010/main" val="298671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D5196-F6A5-B5AF-994F-3A63E053B150}"/>
              </a:ext>
            </a:extLst>
          </p:cNvPr>
          <p:cNvSpPr>
            <a:spLocks noGrp="1"/>
          </p:cNvSpPr>
          <p:nvPr>
            <p:ph type="title"/>
          </p:nvPr>
        </p:nvSpPr>
        <p:spPr/>
        <p:txBody>
          <a:bodyPr/>
          <a:lstStyle/>
          <a:p>
            <a:r>
              <a:rPr lang="en-GB" dirty="0"/>
              <a:t>ACD consultation responses – Professional groups </a:t>
            </a:r>
          </a:p>
        </p:txBody>
      </p:sp>
      <p:graphicFrame>
        <p:nvGraphicFramePr>
          <p:cNvPr id="13" name="Table 12">
            <a:extLst>
              <a:ext uri="{FF2B5EF4-FFF2-40B4-BE49-F238E27FC236}">
                <a16:creationId xmlns:a16="http://schemas.microsoft.com/office/drawing/2014/main" id="{3ADC831E-5552-A15C-5BAB-2DDC4611E282}"/>
              </a:ext>
            </a:extLst>
          </p:cNvPr>
          <p:cNvGraphicFramePr>
            <a:graphicFrameLocks/>
          </p:cNvGraphicFramePr>
          <p:nvPr>
            <p:extLst>
              <p:ext uri="{D42A27DB-BD31-4B8C-83A1-F6EECF244321}">
                <p14:modId xmlns:p14="http://schemas.microsoft.com/office/powerpoint/2010/main" val="1993585893"/>
              </p:ext>
            </p:extLst>
          </p:nvPr>
        </p:nvGraphicFramePr>
        <p:xfrm>
          <a:off x="442913" y="898010"/>
          <a:ext cx="11341100" cy="5027331"/>
        </p:xfrm>
        <a:graphic>
          <a:graphicData uri="http://schemas.openxmlformats.org/drawingml/2006/table">
            <a:tbl>
              <a:tblPr firstRow="1" bandRow="1">
                <a:tableStyleId>{5C22544A-7EE6-4342-B048-85BDC9FD1C3A}</a:tableStyleId>
              </a:tblPr>
              <a:tblGrid>
                <a:gridCol w="11341100">
                  <a:extLst>
                    <a:ext uri="{9D8B030D-6E8A-4147-A177-3AD203B41FA5}">
                      <a16:colId xmlns:a16="http://schemas.microsoft.com/office/drawing/2014/main" val="1696136494"/>
                    </a:ext>
                  </a:extLst>
                </a:gridCol>
              </a:tblGrid>
              <a:tr h="372395">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UK Kidney Association and Association of British Clinical Diabetologists – joint response</a:t>
                      </a:r>
                    </a:p>
                  </a:txBody>
                  <a:tcPr marL="82935" marR="82935" marT="41468" marB="41468"/>
                </a:tc>
                <a:extLst>
                  <a:ext uri="{0D108BD9-81ED-4DB2-BD59-A6C34878D82A}">
                    <a16:rowId xmlns:a16="http://schemas.microsoft.com/office/drawing/2014/main" val="2666070475"/>
                  </a:ext>
                </a:extLst>
              </a:tr>
              <a:tr h="1208171">
                <a:tc>
                  <a:txBody>
                    <a:bodyPr/>
                    <a:lstStyle/>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t>Current treatments include renin-angiotensin-aldosterone system (RAAS) inhibition and now </a:t>
                      </a:r>
                      <a:r>
                        <a:rPr lang="en-GB" sz="1800" dirty="0">
                          <a:solidFill>
                            <a:schemeClr val="tx1"/>
                          </a:solidFill>
                        </a:rPr>
                        <a:t>SGLT2is, but even with maximum treatment there is still a very significant residual risk</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t>Recommend finerenone for specialist care initiation where there is ongoing and significant risk of progression of diabetic kidney disease in presence of current standard care or where it needs to be added to RAAS inhibition because SGLT2is are not able to be used</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solidFill>
                            <a:schemeClr val="tx1"/>
                          </a:solidFill>
                        </a:rPr>
                        <a:t>Evidence from</a:t>
                      </a:r>
                      <a:r>
                        <a:rPr lang="en-GB" sz="1800" dirty="0"/>
                        <a:t> FIDELIO-DKD is clear and is equivalent to the benefits seen in 2001 from the RENAAL and IDNT trials</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t>Many of the reanalyses requested have already been carried out as part of the FIDELITY study (combined analysis of FIDELIO-DKD and FIGARO-DKD data)</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solidFill>
                            <a:schemeClr val="tx1"/>
                          </a:solidFill>
                        </a:rPr>
                        <a:t>Different mechanisms of action for finerenone and SGLT2is, so provides rationale for using the two agents together in diabetic kidney disease</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t>Because of the difference in the mechanism of action, finerenone may also be an option in those intolerant to SGLT2is</a:t>
                      </a:r>
                    </a:p>
                    <a:p>
                      <a:pPr marL="285750" marR="0" lvl="0" indent="-285750" algn="l" defTabSz="10430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solidFill>
                            <a:schemeClr val="tx1"/>
                          </a:solidFill>
                        </a:rPr>
                        <a:t>Diabetic kidney disease </a:t>
                      </a:r>
                      <a:r>
                        <a:rPr lang="en-GB" sz="1800" dirty="0"/>
                        <a:t>is associated with a very high incidence of CV events. FIDELITY demonstrated that finerenone reduces composite CV outcomes including heart failure hospitalisation</a:t>
                      </a:r>
                    </a:p>
                  </a:txBody>
                  <a:tcPr marL="82935" marR="82935" marT="41468" marB="41468">
                    <a:solidFill>
                      <a:srgbClr val="CCD8DD"/>
                    </a:solidFill>
                  </a:tcPr>
                </a:tc>
                <a:extLst>
                  <a:ext uri="{0D108BD9-81ED-4DB2-BD59-A6C34878D82A}">
                    <a16:rowId xmlns:a16="http://schemas.microsoft.com/office/drawing/2014/main" val="2007092052"/>
                  </a:ext>
                </a:extLst>
              </a:tr>
            </a:tbl>
          </a:graphicData>
        </a:graphic>
      </p:graphicFrame>
      <p:sp>
        <p:nvSpPr>
          <p:cNvPr id="7" name="Text Placeholder 13">
            <a:extLst>
              <a:ext uri="{FF2B5EF4-FFF2-40B4-BE49-F238E27FC236}">
                <a16:creationId xmlns:a16="http://schemas.microsoft.com/office/drawing/2014/main" id="{E3351300-B1F4-6091-1F6E-92244FE10A34}"/>
              </a:ext>
            </a:extLst>
          </p:cNvPr>
          <p:cNvSpPr txBox="1">
            <a:spLocks/>
          </p:cNvSpPr>
          <p:nvPr/>
        </p:nvSpPr>
        <p:spPr>
          <a:xfrm>
            <a:off x="1114096" y="6341328"/>
            <a:ext cx="10520855"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CV: Cardiovascular; IDNT: Irbesartan Diabetic Nephropathy Trial; RENAAL: Reduction of Endpoints in NIDDM with the Angiotensin II Antagonist Losartan; SGLT2is: Sodium-glucose co-transporter-2 inhibitors</a:t>
            </a:r>
          </a:p>
        </p:txBody>
      </p:sp>
    </p:spTree>
    <p:extLst>
      <p:ext uri="{BB962C8B-B14F-4D97-AF65-F5344CB8AC3E}">
        <p14:creationId xmlns:p14="http://schemas.microsoft.com/office/powerpoint/2010/main" val="250476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19C1DF3-4DCB-AF7A-BF5B-8466E4BE6AC7}"/>
              </a:ext>
            </a:extLst>
          </p:cNvPr>
          <p:cNvSpPr txBox="1">
            <a:spLocks/>
          </p:cNvSpPr>
          <p:nvPr/>
        </p:nvSpPr>
        <p:spPr>
          <a:xfrm>
            <a:off x="407988" y="188913"/>
            <a:ext cx="11376025" cy="526312"/>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ACD consultation responses - Company</a:t>
            </a:r>
          </a:p>
        </p:txBody>
      </p:sp>
      <p:graphicFrame>
        <p:nvGraphicFramePr>
          <p:cNvPr id="9" name="Table 7">
            <a:extLst>
              <a:ext uri="{FF2B5EF4-FFF2-40B4-BE49-F238E27FC236}">
                <a16:creationId xmlns:a16="http://schemas.microsoft.com/office/drawing/2014/main" id="{269A8065-F6ED-8A2D-1F97-06E23D763173}"/>
              </a:ext>
            </a:extLst>
          </p:cNvPr>
          <p:cNvGraphicFramePr>
            <a:graphicFrameLocks noGrp="1"/>
          </p:cNvGraphicFramePr>
          <p:nvPr>
            <p:extLst>
              <p:ext uri="{D42A27DB-BD31-4B8C-83A1-F6EECF244321}">
                <p14:modId xmlns:p14="http://schemas.microsoft.com/office/powerpoint/2010/main" val="2299129661"/>
              </p:ext>
            </p:extLst>
          </p:nvPr>
        </p:nvGraphicFramePr>
        <p:xfrm>
          <a:off x="192087" y="718419"/>
          <a:ext cx="11807825" cy="5537740"/>
        </p:xfrm>
        <a:graphic>
          <a:graphicData uri="http://schemas.openxmlformats.org/drawingml/2006/table">
            <a:tbl>
              <a:tblPr firstRow="1" bandRow="1">
                <a:tableStyleId>{5C22544A-7EE6-4342-B048-85BDC9FD1C3A}</a:tableStyleId>
              </a:tblPr>
              <a:tblGrid>
                <a:gridCol w="2488050">
                  <a:extLst>
                    <a:ext uri="{9D8B030D-6E8A-4147-A177-3AD203B41FA5}">
                      <a16:colId xmlns:a16="http://schemas.microsoft.com/office/drawing/2014/main" val="2813990115"/>
                    </a:ext>
                  </a:extLst>
                </a:gridCol>
                <a:gridCol w="2028497">
                  <a:extLst>
                    <a:ext uri="{9D8B030D-6E8A-4147-A177-3AD203B41FA5}">
                      <a16:colId xmlns:a16="http://schemas.microsoft.com/office/drawing/2014/main" val="856972605"/>
                    </a:ext>
                  </a:extLst>
                </a:gridCol>
                <a:gridCol w="7291278">
                  <a:extLst>
                    <a:ext uri="{9D8B030D-6E8A-4147-A177-3AD203B41FA5}">
                      <a16:colId xmlns:a16="http://schemas.microsoft.com/office/drawing/2014/main" val="566888451"/>
                    </a:ext>
                  </a:extLst>
                </a:gridCol>
              </a:tblGrid>
              <a:tr h="343126">
                <a:tc>
                  <a:txBody>
                    <a:bodyPr/>
                    <a:lstStyle/>
                    <a:p>
                      <a:r>
                        <a:rPr lang="en-GB" sz="1800" dirty="0"/>
                        <a:t>Key themes in ACD response</a:t>
                      </a:r>
                    </a:p>
                  </a:txBody>
                  <a:tcPr/>
                </a:tc>
                <a:tc>
                  <a:txBody>
                    <a:bodyPr/>
                    <a:lstStyle/>
                    <a:p>
                      <a:r>
                        <a:rPr lang="en-GB" sz="1800" dirty="0"/>
                        <a:t>Change to ACM1 base case?</a:t>
                      </a:r>
                    </a:p>
                  </a:txBody>
                  <a:tcPr/>
                </a:tc>
                <a:tc>
                  <a:txBody>
                    <a:bodyPr/>
                    <a:lstStyle/>
                    <a:p>
                      <a:r>
                        <a:rPr lang="en-GB" sz="1800" dirty="0"/>
                        <a:t>Updated information or analyses</a:t>
                      </a:r>
                    </a:p>
                  </a:txBody>
                  <a:tcPr/>
                </a:tc>
                <a:extLst>
                  <a:ext uri="{0D108BD9-81ED-4DB2-BD59-A6C34878D82A}">
                    <a16:rowId xmlns:a16="http://schemas.microsoft.com/office/drawing/2014/main" val="3843825530"/>
                  </a:ext>
                </a:extLst>
              </a:tr>
              <a:tr h="0">
                <a:tc>
                  <a:txBody>
                    <a:bodyPr/>
                    <a:lstStyle/>
                    <a:p>
                      <a:r>
                        <a:rPr lang="en-GB" sz="1800" dirty="0"/>
                        <a:t>SGLT2is as part of BT</a:t>
                      </a:r>
                    </a:p>
                  </a:txBody>
                  <a:tcPr/>
                </a:tc>
                <a:tc>
                  <a:txBody>
                    <a:bodyPr/>
                    <a:lstStyle/>
                    <a:p>
                      <a:pPr marL="0" indent="0">
                        <a:buFont typeface="Arial" panose="020B0604020202020204" pitchFamily="34" charset="0"/>
                        <a:buNone/>
                      </a:pPr>
                      <a:r>
                        <a:rPr lang="en-GB" sz="1800" dirty="0"/>
                        <a:t>No</a:t>
                      </a:r>
                    </a:p>
                  </a:txBody>
                  <a:tcPr>
                    <a:solidFill>
                      <a:schemeClr val="accent1">
                        <a:lumMod val="20000"/>
                        <a:lumOff val="80000"/>
                      </a:schemeClr>
                    </a:solidFill>
                  </a:tcPr>
                </a:tc>
                <a:tc>
                  <a:txBody>
                    <a:bodyPr/>
                    <a:lstStyle/>
                    <a:p>
                      <a:pPr marL="0" indent="0">
                        <a:buFont typeface="Arial" panose="020B0604020202020204" pitchFamily="34" charset="0"/>
                        <a:buNone/>
                      </a:pPr>
                      <a:r>
                        <a:rPr lang="en-GB" dirty="0"/>
                        <a:t>Scenario analysis with SGLT2is included for all patients as part of BT</a:t>
                      </a:r>
                    </a:p>
                  </a:txBody>
                  <a:tcPr/>
                </a:tc>
                <a:extLst>
                  <a:ext uri="{0D108BD9-81ED-4DB2-BD59-A6C34878D82A}">
                    <a16:rowId xmlns:a16="http://schemas.microsoft.com/office/drawing/2014/main" val="1243499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Additional data from FIDELITY </a:t>
                      </a:r>
                    </a:p>
                  </a:txBody>
                  <a:tcPr/>
                </a:tc>
                <a:tc>
                  <a:txBody>
                    <a:bodyPr/>
                    <a:lstStyle/>
                    <a:p>
                      <a:pPr marL="0" indent="0">
                        <a:buFont typeface="Arial" panose="020B0604020202020204" pitchFamily="34" charset="0"/>
                        <a:buNone/>
                      </a:pPr>
                      <a:r>
                        <a:rPr lang="en-GB" sz="1800" b="0" dirty="0"/>
                        <a:t>No</a:t>
                      </a:r>
                    </a:p>
                  </a:txBody>
                  <a:tcPr>
                    <a:solidFill>
                      <a:schemeClr val="accent1">
                        <a:lumMod val="20000"/>
                        <a:lumOff val="80000"/>
                      </a:schemeClr>
                    </a:solidFill>
                  </a:tcPr>
                </a:tc>
                <a:tc>
                  <a:txBody>
                    <a:bodyPr/>
                    <a:lstStyle/>
                    <a:p>
                      <a:pPr marL="0" indent="0">
                        <a:buFont typeface="Arial" panose="020B0604020202020204" pitchFamily="34" charset="0"/>
                        <a:buNone/>
                      </a:pPr>
                      <a:r>
                        <a:rPr lang="en-GB" b="0" dirty="0"/>
                        <a:t>Scenario analysis using additional data from FIDELITY to inform clinical evidence and cost-effectiveness model</a:t>
                      </a:r>
                    </a:p>
                  </a:txBody>
                  <a:tcPr/>
                </a:tc>
                <a:extLst>
                  <a:ext uri="{0D108BD9-81ED-4DB2-BD59-A6C34878D82A}">
                    <a16:rowId xmlns:a16="http://schemas.microsoft.com/office/drawing/2014/main" val="1319862203"/>
                  </a:ext>
                </a:extLst>
              </a:tr>
              <a:tr h="180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Alignment with ERG/committee preferred assumptions</a:t>
                      </a:r>
                    </a:p>
                  </a:txBody>
                  <a:tcPr/>
                </a:tc>
                <a:tc>
                  <a:txBody>
                    <a:bodyPr/>
                    <a:lstStyle/>
                    <a:p>
                      <a:pPr marL="0" indent="0">
                        <a:buFont typeface="Arial" panose="020B0604020202020204" pitchFamily="34" charset="0"/>
                        <a:buNone/>
                      </a:pPr>
                      <a:r>
                        <a:rPr lang="en-GB" sz="1800" b="0" dirty="0"/>
                        <a:t>Yes</a:t>
                      </a:r>
                    </a:p>
                  </a:txBody>
                  <a:tcPr>
                    <a:solidFill>
                      <a:schemeClr val="accent3">
                        <a:lumMod val="20000"/>
                        <a:lumOff val="80000"/>
                      </a:schemeClr>
                    </a:solidFill>
                  </a:tcPr>
                </a:tc>
                <a:tc>
                  <a:txBody>
                    <a:bodyPr/>
                    <a:lstStyle/>
                    <a:p>
                      <a:pPr marL="0" indent="0">
                        <a:buFont typeface="Arial" panose="020B0604020202020204" pitchFamily="34" charset="0"/>
                        <a:buNone/>
                      </a:pPr>
                      <a:r>
                        <a:rPr lang="en-GB" b="0" dirty="0"/>
                        <a:t>Finerenone discontinued once patients require renal replacement therapy</a:t>
                      </a:r>
                    </a:p>
                  </a:txBody>
                  <a:tcPr/>
                </a:tc>
                <a:extLst>
                  <a:ext uri="{0D108BD9-81ED-4DB2-BD59-A6C34878D82A}">
                    <a16:rowId xmlns:a16="http://schemas.microsoft.com/office/drawing/2014/main" val="3080630845"/>
                  </a:ext>
                </a:extLst>
              </a:tr>
              <a:tr h="652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Revised list price for finerenone</a:t>
                      </a:r>
                    </a:p>
                  </a:txBody>
                  <a:tcPr/>
                </a:tc>
                <a:tc>
                  <a:txBody>
                    <a:bodyPr/>
                    <a:lstStyle/>
                    <a:p>
                      <a:pPr marL="0" indent="0">
                        <a:buFont typeface="Arial" panose="020B0604020202020204" pitchFamily="34" charset="0"/>
                        <a:buNone/>
                      </a:pPr>
                      <a:r>
                        <a:rPr lang="en-GB" sz="1800" b="0" dirty="0"/>
                        <a:t>Yes</a:t>
                      </a:r>
                    </a:p>
                  </a:txBody>
                  <a:tcPr>
                    <a:solidFill>
                      <a:schemeClr val="accent3">
                        <a:lumMod val="20000"/>
                        <a:lumOff val="80000"/>
                      </a:schemeClr>
                    </a:solidFill>
                  </a:tcPr>
                </a:tc>
                <a:tc>
                  <a:txBody>
                    <a:bodyPr/>
                    <a:lstStyle/>
                    <a:p>
                      <a:pPr marL="0" indent="0">
                        <a:buFont typeface="Arial" panose="020B0604020202020204" pitchFamily="34" charset="0"/>
                        <a:buNone/>
                      </a:pPr>
                      <a:r>
                        <a:rPr lang="en-GB" b="0" dirty="0"/>
                        <a:t>Finerenone list price of £1.31 per day used in the cost-effectiveness model</a:t>
                      </a:r>
                    </a:p>
                  </a:txBody>
                  <a:tcPr/>
                </a:tc>
                <a:extLst>
                  <a:ext uri="{0D108BD9-81ED-4DB2-BD59-A6C34878D82A}">
                    <a16:rowId xmlns:a16="http://schemas.microsoft.com/office/drawing/2014/main" val="4257134723"/>
                  </a:ext>
                </a:extLst>
              </a:tr>
              <a:tr h="356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Updated utility values </a:t>
                      </a:r>
                    </a:p>
                  </a:txBody>
                  <a:tcPr/>
                </a:tc>
                <a:tc>
                  <a:txBody>
                    <a:bodyPr/>
                    <a:lstStyle/>
                    <a:p>
                      <a:pPr marL="0" indent="0">
                        <a:buFont typeface="Arial" panose="020B0604020202020204" pitchFamily="34" charset="0"/>
                        <a:buNone/>
                      </a:pPr>
                      <a:r>
                        <a:rPr lang="en-GB" sz="1800" b="0" dirty="0"/>
                        <a:t>Yes</a:t>
                      </a:r>
                    </a:p>
                  </a:txBody>
                  <a:tcPr>
                    <a:solidFill>
                      <a:schemeClr val="accent3">
                        <a:lumMod val="20000"/>
                        <a:lumOff val="80000"/>
                      </a:schemeClr>
                    </a:solidFill>
                  </a:tcPr>
                </a:tc>
                <a:tc>
                  <a:txBody>
                    <a:bodyPr/>
                    <a:lstStyle/>
                    <a:p>
                      <a:pPr marL="0" indent="0">
                        <a:buFont typeface="Arial" panose="020B0604020202020204" pitchFamily="34" charset="0"/>
                        <a:buNone/>
                      </a:pPr>
                      <a:r>
                        <a:rPr lang="en-GB" b="0" dirty="0"/>
                        <a:t>Mixture of trial based and literature sources</a:t>
                      </a:r>
                    </a:p>
                  </a:txBody>
                  <a:tcPr/>
                </a:tc>
                <a:extLst>
                  <a:ext uri="{0D108BD9-81ED-4DB2-BD59-A6C34878D82A}">
                    <a16:rowId xmlns:a16="http://schemas.microsoft.com/office/drawing/2014/main" val="2507128954"/>
                  </a:ext>
                </a:extLst>
              </a:tr>
              <a:tr h="652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Updated transition probabilities</a:t>
                      </a:r>
                    </a:p>
                  </a:txBody>
                  <a:tcPr/>
                </a:tc>
                <a:tc>
                  <a:txBody>
                    <a:bodyPr/>
                    <a:lstStyle/>
                    <a:p>
                      <a:pPr marL="0" indent="0">
                        <a:buFont typeface="Arial" panose="020B0604020202020204" pitchFamily="34" charset="0"/>
                        <a:buNone/>
                      </a:pPr>
                      <a:r>
                        <a:rPr lang="en-GB" sz="1800" b="0" dirty="0"/>
                        <a:t>Yes</a:t>
                      </a:r>
                    </a:p>
                  </a:txBody>
                  <a:tcPr>
                    <a:solidFill>
                      <a:schemeClr val="accent3">
                        <a:lumMod val="20000"/>
                        <a:lumOff val="80000"/>
                      </a:schemeClr>
                    </a:solidFill>
                  </a:tcPr>
                </a:tc>
                <a:tc>
                  <a:txBody>
                    <a:bodyPr/>
                    <a:lstStyle/>
                    <a:p>
                      <a:pPr marL="0" indent="0">
                        <a:buFont typeface="Arial" panose="020B0604020202020204" pitchFamily="34" charset="0"/>
                        <a:buNone/>
                      </a:pPr>
                      <a:r>
                        <a:rPr lang="en-GB" b="0" dirty="0"/>
                        <a:t>Updated approach to estimation of transition probabilities</a:t>
                      </a:r>
                    </a:p>
                  </a:txBody>
                  <a:tcPr/>
                </a:tc>
                <a:extLst>
                  <a:ext uri="{0D108BD9-81ED-4DB2-BD59-A6C34878D82A}">
                    <a16:rowId xmlns:a16="http://schemas.microsoft.com/office/drawing/2014/main" val="399585311"/>
                  </a:ext>
                </a:extLst>
              </a:tr>
              <a:tr h="652915">
                <a:tc>
                  <a:txBody>
                    <a:bodyPr/>
                    <a:lstStyle/>
                    <a:p>
                      <a:r>
                        <a:rPr lang="en-GB" sz="1800" dirty="0"/>
                        <a:t>Updated sensitivity analysis</a:t>
                      </a:r>
                    </a:p>
                  </a:txBody>
                  <a:tcPr/>
                </a:tc>
                <a:tc>
                  <a:txBody>
                    <a:bodyPr/>
                    <a:lstStyle/>
                    <a:p>
                      <a:pPr marL="0" indent="0">
                        <a:buFont typeface="Arial" panose="020B0604020202020204" pitchFamily="34" charset="0"/>
                        <a:buNone/>
                      </a:pPr>
                      <a:r>
                        <a:rPr lang="en-GB" sz="1800" dirty="0"/>
                        <a:t>Yes</a:t>
                      </a:r>
                    </a:p>
                  </a:txBody>
                  <a:tcPr>
                    <a:solidFill>
                      <a:schemeClr val="accent3">
                        <a:lumMod val="20000"/>
                        <a:lumOff val="80000"/>
                      </a:schemeClr>
                    </a:solidFill>
                  </a:tcPr>
                </a:tc>
                <a:tc>
                  <a:txBody>
                    <a:bodyPr/>
                    <a:lstStyle/>
                    <a:p>
                      <a:pPr marL="0" indent="0">
                        <a:buFont typeface="Arial" panose="020B0604020202020204" pitchFamily="34" charset="0"/>
                        <a:buNone/>
                      </a:pPr>
                      <a:r>
                        <a:rPr lang="en-GB" dirty="0"/>
                        <a:t>Uses a </a:t>
                      </a:r>
                      <a:r>
                        <a:rPr lang="en-GB" dirty="0" err="1"/>
                        <a:t>Drichlet</a:t>
                      </a:r>
                      <a:r>
                        <a:rPr lang="en-GB" dirty="0"/>
                        <a:t> distribution to account for parameter uncertainty in PSA</a:t>
                      </a:r>
                    </a:p>
                  </a:txBody>
                  <a:tcPr/>
                </a:tc>
                <a:extLst>
                  <a:ext uri="{0D108BD9-81ED-4DB2-BD59-A6C34878D82A}">
                    <a16:rowId xmlns:a16="http://schemas.microsoft.com/office/drawing/2014/main" val="954617305"/>
                  </a:ext>
                </a:extLst>
              </a:tr>
              <a:tr h="652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Treatment effect waning</a:t>
                      </a:r>
                    </a:p>
                  </a:txBody>
                  <a:tcPr/>
                </a:tc>
                <a:tc>
                  <a:txBody>
                    <a:bodyPr/>
                    <a:lstStyle/>
                    <a:p>
                      <a:pPr marL="0" indent="0">
                        <a:buFont typeface="Arial" panose="020B0604020202020204" pitchFamily="34" charset="0"/>
                        <a:buNone/>
                      </a:pPr>
                      <a:r>
                        <a:rPr lang="en-GB" sz="1800" b="0" dirty="0"/>
                        <a:t>No</a:t>
                      </a:r>
                    </a:p>
                  </a:txBody>
                  <a:tcPr>
                    <a:solidFill>
                      <a:schemeClr val="accent1">
                        <a:lumMod val="20000"/>
                        <a:lumOff val="80000"/>
                      </a:schemeClr>
                    </a:solidFill>
                  </a:tcPr>
                </a:tc>
                <a:tc>
                  <a:txBody>
                    <a:bodyPr/>
                    <a:lstStyle/>
                    <a:p>
                      <a:pPr marL="0" indent="0">
                        <a:buFont typeface="Arial" panose="020B0604020202020204" pitchFamily="34" charset="0"/>
                        <a:buNone/>
                      </a:pPr>
                      <a:r>
                        <a:rPr lang="en-GB" b="0" dirty="0"/>
                        <a:t>Scenario analysis assuming finerenone effect waning over 16 years</a:t>
                      </a:r>
                      <a:r>
                        <a:rPr lang="en-GB" b="0" dirty="0">
                          <a:solidFill>
                            <a:srgbClr val="FF0000"/>
                          </a:solidFill>
                        </a:rPr>
                        <a:t> </a:t>
                      </a:r>
                      <a:r>
                        <a:rPr lang="en-GB" b="0" dirty="0">
                          <a:solidFill>
                            <a:schemeClr val="tx1"/>
                          </a:solidFill>
                        </a:rPr>
                        <a:t>and scenarios analysis with treatment discontinuation at 7 and 9 years</a:t>
                      </a:r>
                    </a:p>
                  </a:txBody>
                  <a:tcPr/>
                </a:tc>
                <a:extLst>
                  <a:ext uri="{0D108BD9-81ED-4DB2-BD59-A6C34878D82A}">
                    <a16:rowId xmlns:a16="http://schemas.microsoft.com/office/drawing/2014/main" val="3821006007"/>
                  </a:ext>
                </a:extLst>
              </a:tr>
            </a:tbl>
          </a:graphicData>
        </a:graphic>
      </p:graphicFrame>
      <p:sp>
        <p:nvSpPr>
          <p:cNvPr id="10" name="Text Placeholder 13">
            <a:extLst>
              <a:ext uri="{FF2B5EF4-FFF2-40B4-BE49-F238E27FC236}">
                <a16:creationId xmlns:a16="http://schemas.microsoft.com/office/drawing/2014/main" id="{0E866078-2469-BA96-E41A-A6C7CB7F0D0A}"/>
              </a:ext>
            </a:extLst>
          </p:cNvPr>
          <p:cNvSpPr txBox="1">
            <a:spLocks/>
          </p:cNvSpPr>
          <p:nvPr/>
        </p:nvSpPr>
        <p:spPr>
          <a:xfrm>
            <a:off x="1082566" y="6383369"/>
            <a:ext cx="10562896" cy="474632"/>
          </a:xfrm>
          <a:prstGeom prst="rect">
            <a:avLst/>
          </a:prstGeom>
          <a:no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BT: Background therapy; PSA: probabilistic sensitivity analysis; SGLT2is: Sodium-glucose co-transporter-2 inhibitors</a:t>
            </a:r>
          </a:p>
        </p:txBody>
      </p:sp>
    </p:spTree>
    <p:extLst>
      <p:ext uri="{BB962C8B-B14F-4D97-AF65-F5344CB8AC3E}">
        <p14:creationId xmlns:p14="http://schemas.microsoft.com/office/powerpoint/2010/main" val="237548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0668A0-21D3-233C-5351-2A373C8BC39E}"/>
              </a:ext>
            </a:extLst>
          </p:cNvPr>
          <p:cNvSpPr/>
          <p:nvPr/>
        </p:nvSpPr>
        <p:spPr>
          <a:xfrm>
            <a:off x="421200" y="2994951"/>
            <a:ext cx="11104343" cy="283569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b="1" dirty="0">
                <a:solidFill>
                  <a:schemeClr val="tx1"/>
                </a:solidFill>
              </a:rPr>
              <a:t>No change to ACM1 base case</a:t>
            </a:r>
          </a:p>
          <a:p>
            <a:r>
              <a:rPr lang="en-GB" dirty="0">
                <a:solidFill>
                  <a:schemeClr val="accent2"/>
                </a:solidFill>
              </a:rPr>
              <a:t>SGLT2is are not an appropriate comparator</a:t>
            </a:r>
          </a:p>
          <a:p>
            <a:pPr marL="285750" indent="-285750">
              <a:buFont typeface="Arial" panose="020B0604020202020204" pitchFamily="34" charset="0"/>
              <a:buChar char="•"/>
            </a:pPr>
            <a:r>
              <a:rPr lang="en-GB" dirty="0">
                <a:solidFill>
                  <a:schemeClr val="tx1"/>
                </a:solidFill>
              </a:rPr>
              <a:t>While SGLT2is use is likely to increase, they are not currently established clinical practice</a:t>
            </a:r>
          </a:p>
          <a:p>
            <a:pPr marL="285750" indent="-285750">
              <a:buFont typeface="Arial" panose="020B0604020202020204" pitchFamily="34" charset="0"/>
              <a:buChar char="•"/>
            </a:pPr>
            <a:r>
              <a:rPr lang="en-GB" dirty="0">
                <a:solidFill>
                  <a:schemeClr val="tx1"/>
                </a:solidFill>
              </a:rPr>
              <a:t>Clinical experts stated that finerenone would not replace SGLT2is. SGLT2is will form part of BT</a:t>
            </a:r>
            <a:r>
              <a:rPr lang="en-GB" dirty="0">
                <a:solidFill>
                  <a:schemeClr val="tx1"/>
                </a:solidFill>
                <a:sym typeface="Wingdings" panose="05000000000000000000" pitchFamily="2" charset="2"/>
              </a:rPr>
              <a:t>  </a:t>
            </a:r>
            <a:r>
              <a:rPr lang="en-GB" dirty="0">
                <a:solidFill>
                  <a:schemeClr val="tx1"/>
                </a:solidFill>
              </a:rPr>
              <a:t>finerenone used in combination with SGLT2is or in those SGLT2is are unsuitable</a:t>
            </a:r>
          </a:p>
          <a:p>
            <a:pPr marL="285750" indent="-285750">
              <a:buFont typeface="Arial" panose="020B0604020202020204" pitchFamily="34" charset="0"/>
              <a:buChar char="•"/>
            </a:pPr>
            <a:r>
              <a:rPr lang="en-GB" dirty="0">
                <a:solidFill>
                  <a:schemeClr val="tx1"/>
                </a:solidFill>
              </a:rPr>
              <a:t>Clinical advice suggests that finerenone addresses a “substantial unmet medical need” where SGLT2is are unsuitable</a:t>
            </a:r>
          </a:p>
          <a:p>
            <a:pPr marL="285750" indent="-285750">
              <a:buFont typeface="Arial" panose="020B0604020202020204" pitchFamily="34" charset="0"/>
              <a:buChar char="•"/>
            </a:pPr>
            <a:r>
              <a:rPr lang="en-GB" dirty="0">
                <a:solidFill>
                  <a:schemeClr val="tx1"/>
                </a:solidFill>
              </a:rPr>
              <a:t>Delays to finerenone appraisal </a:t>
            </a:r>
            <a:r>
              <a:rPr lang="en-GB" dirty="0">
                <a:solidFill>
                  <a:schemeClr val="tx1"/>
                </a:solidFill>
                <a:sym typeface="Wingdings" panose="05000000000000000000" pitchFamily="2" charset="2"/>
              </a:rPr>
              <a:t> ACM1 </a:t>
            </a:r>
            <a:r>
              <a:rPr lang="en-GB" dirty="0">
                <a:solidFill>
                  <a:schemeClr val="tx1"/>
                </a:solidFill>
              </a:rPr>
              <a:t>held after, instead of before, ACM for dapagliflozin (an SGLT2i)</a:t>
            </a:r>
          </a:p>
          <a:p>
            <a:pPr marL="285750" indent="-285750">
              <a:buFont typeface="Arial" panose="020B0604020202020204" pitchFamily="34" charset="0"/>
              <a:buChar char="•"/>
            </a:pPr>
            <a:r>
              <a:rPr lang="en-GB" dirty="0">
                <a:solidFill>
                  <a:schemeClr val="tx1"/>
                </a:solidFill>
              </a:rPr>
              <a:t>Presented scenario analyses with SGLT2is included for all patients as part of BT</a:t>
            </a:r>
          </a:p>
          <a:p>
            <a:pPr marL="285750" indent="-285750">
              <a:buFont typeface="Arial" panose="020B0604020202020204" pitchFamily="34" charset="0"/>
              <a:buChar char="•"/>
            </a:pPr>
            <a:endParaRPr lang="en-GB" dirty="0">
              <a:solidFill>
                <a:schemeClr val="tx1"/>
              </a:solidFill>
            </a:endParaRPr>
          </a:p>
        </p:txBody>
      </p:sp>
      <p:sp>
        <p:nvSpPr>
          <p:cNvPr id="9" name="Rectangle 8">
            <a:extLst>
              <a:ext uri="{FF2B5EF4-FFF2-40B4-BE49-F238E27FC236}">
                <a16:creationId xmlns:a16="http://schemas.microsoft.com/office/drawing/2014/main" id="{CDF8D30B-E324-2C9F-08A0-AE444CF43C98}"/>
              </a:ext>
            </a:extLst>
          </p:cNvPr>
          <p:cNvSpPr/>
          <p:nvPr/>
        </p:nvSpPr>
        <p:spPr>
          <a:xfrm>
            <a:off x="433038" y="1167168"/>
            <a:ext cx="11092505" cy="17433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Finerenone could be given before or after SGLT2is in the treatment pathway</a:t>
            </a:r>
          </a:p>
          <a:p>
            <a:pPr marL="285750" indent="-285750">
              <a:buFont typeface="Arial" panose="020B0604020202020204" pitchFamily="34" charset="0"/>
              <a:buChar char="•"/>
            </a:pPr>
            <a:r>
              <a:rPr lang="en-GB" dirty="0">
                <a:solidFill>
                  <a:schemeClr val="tx1"/>
                </a:solidFill>
              </a:rPr>
              <a:t>In FIGARO-DKD, proportion of people taking SGLT2is was higher than in FIDELIO-DKD </a:t>
            </a:r>
            <a:endParaRPr lang="en-GB" strike="sngStrike" dirty="0">
              <a:solidFill>
                <a:srgbClr val="FF0000"/>
              </a:solidFill>
            </a:endParaRPr>
          </a:p>
          <a:p>
            <a:pPr marL="285750" indent="-285750">
              <a:buFont typeface="Arial" panose="020B0604020202020204" pitchFamily="34" charset="0"/>
              <a:buChar char="•"/>
            </a:pPr>
            <a:r>
              <a:rPr lang="en-GB" dirty="0">
                <a:solidFill>
                  <a:schemeClr val="tx1"/>
                </a:solidFill>
              </a:rPr>
              <a:t>SGLT2is were not established NHS treatment for CKD during the FIDELIO-DKD and FIGARO-DKD trials</a:t>
            </a:r>
          </a:p>
          <a:p>
            <a:pPr marL="285750" indent="-285750">
              <a:buFont typeface="Arial" panose="020B0604020202020204" pitchFamily="34" charset="0"/>
              <a:buChar char="•"/>
            </a:pPr>
            <a:r>
              <a:rPr lang="en-GB" dirty="0">
                <a:solidFill>
                  <a:schemeClr val="tx1"/>
                </a:solidFill>
              </a:rPr>
              <a:t>SGLT2i use will increase and become incorporated into standard practice</a:t>
            </a:r>
          </a:p>
          <a:p>
            <a:pPr marL="285750" indent="-285750">
              <a:buFont typeface="Arial" panose="020B0604020202020204" pitchFamily="34" charset="0"/>
              <a:buChar char="•"/>
            </a:pPr>
            <a:r>
              <a:rPr lang="en-GB" dirty="0">
                <a:solidFill>
                  <a:schemeClr val="tx1"/>
                </a:solidFill>
              </a:rPr>
              <a:t>SGLT2is are a relevant comparator</a:t>
            </a:r>
          </a:p>
        </p:txBody>
      </p:sp>
      <p:pic>
        <p:nvPicPr>
          <p:cNvPr id="12" name="Picture 11">
            <a:extLst>
              <a:ext uri="{FF2B5EF4-FFF2-40B4-BE49-F238E27FC236}">
                <a16:creationId xmlns:a16="http://schemas.microsoft.com/office/drawing/2014/main" id="{F7B6BD5E-29F0-C765-466C-3DE97976B4B5}"/>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13" name="Picture 12">
            <a:extLst>
              <a:ext uri="{FF2B5EF4-FFF2-40B4-BE49-F238E27FC236}">
                <a16:creationId xmlns:a16="http://schemas.microsoft.com/office/drawing/2014/main" id="{901EB73F-18D9-BC9B-2522-9C0D966B8CDB}"/>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sp>
        <p:nvSpPr>
          <p:cNvPr id="15" name="Title 2">
            <a:extLst>
              <a:ext uri="{FF2B5EF4-FFF2-40B4-BE49-F238E27FC236}">
                <a16:creationId xmlns:a16="http://schemas.microsoft.com/office/drawing/2014/main" id="{38EE27FA-1405-EBD5-7D7B-3E7E0A3B0A44}"/>
              </a:ext>
            </a:extLst>
          </p:cNvPr>
          <p:cNvSpPr txBox="1">
            <a:spLocks/>
          </p:cNvSpPr>
          <p:nvPr/>
        </p:nvSpPr>
        <p:spPr>
          <a:xfrm>
            <a:off x="421200" y="188913"/>
            <a:ext cx="5767727"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Comparators</a:t>
            </a:r>
          </a:p>
        </p:txBody>
      </p:sp>
      <p:sp>
        <p:nvSpPr>
          <p:cNvPr id="16" name="Text Placeholder 6">
            <a:extLst>
              <a:ext uri="{FF2B5EF4-FFF2-40B4-BE49-F238E27FC236}">
                <a16:creationId xmlns:a16="http://schemas.microsoft.com/office/drawing/2014/main" id="{F457CA45-FA34-E4C2-0C03-69C1DACAF387}"/>
              </a:ext>
            </a:extLst>
          </p:cNvPr>
          <p:cNvSpPr txBox="1">
            <a:spLocks/>
          </p:cNvSpPr>
          <p:nvPr/>
        </p:nvSpPr>
        <p:spPr>
          <a:xfrm>
            <a:off x="433038" y="675313"/>
            <a:ext cx="6268845" cy="6518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Missing comparison with SGLT2is </a:t>
            </a:r>
          </a:p>
        </p:txBody>
      </p:sp>
      <p:sp>
        <p:nvSpPr>
          <p:cNvPr id="21" name="Text Placeholder 13">
            <a:extLst>
              <a:ext uri="{FF2B5EF4-FFF2-40B4-BE49-F238E27FC236}">
                <a16:creationId xmlns:a16="http://schemas.microsoft.com/office/drawing/2014/main" id="{F4ABE491-765F-F5A9-ADEB-F33494132F72}"/>
              </a:ext>
            </a:extLst>
          </p:cNvPr>
          <p:cNvSpPr txBox="1">
            <a:spLocks/>
          </p:cNvSpPr>
          <p:nvPr/>
        </p:nvSpPr>
        <p:spPr>
          <a:xfrm>
            <a:off x="1072055" y="6341328"/>
            <a:ext cx="10518424"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BT: Background therapy; CKD: Chronic kidney disease; SGLT2is: Sodium-glucose co-transporter-2 inhibitors</a:t>
            </a:r>
          </a:p>
        </p:txBody>
      </p:sp>
    </p:spTree>
    <p:extLst>
      <p:ext uri="{BB962C8B-B14F-4D97-AF65-F5344CB8AC3E}">
        <p14:creationId xmlns:p14="http://schemas.microsoft.com/office/powerpoint/2010/main" val="101813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8DE4D419-C5D1-E8D8-D3D1-05F68BD08968}"/>
              </a:ext>
            </a:extLst>
          </p:cNvPr>
          <p:cNvSpPr txBox="1">
            <a:spLocks/>
          </p:cNvSpPr>
          <p:nvPr/>
        </p:nvSpPr>
        <p:spPr>
          <a:xfrm>
            <a:off x="407988" y="188913"/>
            <a:ext cx="11376025"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a:t>Recap from ACM1</a:t>
            </a:r>
            <a:endParaRPr lang="en-GB" dirty="0"/>
          </a:p>
        </p:txBody>
      </p:sp>
      <p:graphicFrame>
        <p:nvGraphicFramePr>
          <p:cNvPr id="27" name="Table 5">
            <a:extLst>
              <a:ext uri="{FF2B5EF4-FFF2-40B4-BE49-F238E27FC236}">
                <a16:creationId xmlns:a16="http://schemas.microsoft.com/office/drawing/2014/main" id="{12321CA3-D5F5-B919-DFC8-506C057A93F9}"/>
              </a:ext>
            </a:extLst>
          </p:cNvPr>
          <p:cNvGraphicFramePr>
            <a:graphicFrameLocks noGrp="1"/>
          </p:cNvGraphicFramePr>
          <p:nvPr>
            <p:extLst>
              <p:ext uri="{D42A27DB-BD31-4B8C-83A1-F6EECF244321}">
                <p14:modId xmlns:p14="http://schemas.microsoft.com/office/powerpoint/2010/main" val="225354306"/>
              </p:ext>
            </p:extLst>
          </p:nvPr>
        </p:nvGraphicFramePr>
        <p:xfrm>
          <a:off x="319489" y="856819"/>
          <a:ext cx="11464524" cy="5006414"/>
        </p:xfrm>
        <a:graphic>
          <a:graphicData uri="http://schemas.openxmlformats.org/drawingml/2006/table">
            <a:tbl>
              <a:tblPr firstRow="1" firstCol="1" bandRow="1">
                <a:tableStyleId>{5C22544A-7EE6-4342-B048-85BDC9FD1C3A}</a:tableStyleId>
              </a:tblPr>
              <a:tblGrid>
                <a:gridCol w="1561403">
                  <a:extLst>
                    <a:ext uri="{9D8B030D-6E8A-4147-A177-3AD203B41FA5}">
                      <a16:colId xmlns:a16="http://schemas.microsoft.com/office/drawing/2014/main" val="265681826"/>
                    </a:ext>
                  </a:extLst>
                </a:gridCol>
                <a:gridCol w="9903121">
                  <a:extLst>
                    <a:ext uri="{9D8B030D-6E8A-4147-A177-3AD203B41FA5}">
                      <a16:colId xmlns:a16="http://schemas.microsoft.com/office/drawing/2014/main" val="2157779703"/>
                    </a:ext>
                  </a:extLst>
                </a:gridCol>
              </a:tblGrid>
              <a:tr h="731594">
                <a:tc gridSpan="2">
                  <a:txBody>
                    <a:bodyPr/>
                    <a:lstStyle/>
                    <a:p>
                      <a:r>
                        <a:rPr lang="en-GB" u="sng" dirty="0">
                          <a:latin typeface="Arial" panose="020B0604020202020204" pitchFamily="34" charset="0"/>
                          <a:cs typeface="Arial" panose="020B0604020202020204" pitchFamily="34" charset="0"/>
                        </a:rPr>
                        <a:t>Recommendation:</a:t>
                      </a:r>
                      <a:r>
                        <a:rPr lang="en-GB" u="non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Minded not to recommend finerenone as an option for treating stage 3 and 4 chronic kidney disease (CKD) with albuminuria associated with type 2 diabetes (T2D) in adults. </a:t>
                      </a:r>
                      <a:endParaRPr lang="en-GB" sz="1800" b="1" kern="1200" dirty="0">
                        <a:solidFill>
                          <a:schemeClr val="lt1"/>
                        </a:solidFill>
                        <a:latin typeface="Arial" panose="020B0604020202020204" pitchFamily="34" charset="0"/>
                        <a:ea typeface="+mn-ea"/>
                        <a:cs typeface="Arial" panose="020B0604020202020204" pitchFamily="34" charset="0"/>
                      </a:endParaRPr>
                    </a:p>
                  </a:txBody>
                  <a:tcPr anchor="ctr"/>
                </a:tc>
                <a:tc hMerge="1">
                  <a:txBody>
                    <a:bodyPr/>
                    <a:lstStyle/>
                    <a:p>
                      <a:r>
                        <a:rPr lang="en-GB" dirty="0"/>
                        <a:t>Not recommended as </a:t>
                      </a:r>
                      <a:r>
                        <a:rPr lang="en-GB" sz="1800" kern="1200" dirty="0">
                          <a:solidFill>
                            <a:schemeClr val="dk1"/>
                          </a:solidFill>
                          <a:latin typeface="+mn-lt"/>
                          <a:ea typeface="+mn-ea"/>
                          <a:cs typeface="+mn-cs"/>
                        </a:rPr>
                        <a:t>ICERs above the range considered cost-effective</a:t>
                      </a:r>
                      <a:endParaRPr lang="en-GB" dirty="0"/>
                    </a:p>
                  </a:txBody>
                  <a:tcPr/>
                </a:tc>
                <a:extLst>
                  <a:ext uri="{0D108BD9-81ED-4DB2-BD59-A6C34878D82A}">
                    <a16:rowId xmlns:a16="http://schemas.microsoft.com/office/drawing/2014/main" val="1567417242"/>
                  </a:ext>
                </a:extLst>
              </a:tr>
              <a:tr h="839524">
                <a:tc>
                  <a:txBody>
                    <a:bodyPr/>
                    <a:lstStyle/>
                    <a:p>
                      <a:r>
                        <a:rPr kumimoji="0" lang="en-GB"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Further clarification and analyses requested from the company</a:t>
                      </a:r>
                      <a:endParaRPr lang="en-GB" dirty="0">
                        <a:solidFill>
                          <a:schemeClr val="bg1"/>
                        </a:solidFill>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comparison of finerenone with sodium-glucose co-transporter-2 inhibitors (SGLT2is)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data from the FIGARO-DKD and FIDELITY studies that are directly relevant to the decision problem</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updating the effectiveness data in the cost-effectiveness model with new point estimates from the additional clinical data</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cost-effectiveness scenario analyses of finerenone used at </a:t>
                      </a:r>
                    </a:p>
                    <a:p>
                      <a:pPr marL="800100" marR="0" lvl="1" indent="-34290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r>
                        <a:rPr kumimoji="0" lang="en-GB" sz="18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nd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line compared with SGLT2is</a:t>
                      </a:r>
                    </a:p>
                    <a:p>
                      <a:pPr marL="800100" marR="0" lvl="1" indent="-34290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r>
                        <a:rPr kumimoji="0" lang="en-GB" sz="18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rd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line as an add-on to second-line SGLT2is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comparisons of transition probabilities over time, and model predictions of time to events compared with empirical data from the trial</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base cases with both trial-based utilities and utilities from more recent literature sources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scenario analyses of alternative treatment waning effects for finerenone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valid probabilistic sensitivity analysis (PSA) accounting for parameter uncertainty in transition probabilities of CKD progression</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33574574"/>
                  </a:ext>
                </a:extLst>
              </a:tr>
            </a:tbl>
          </a:graphicData>
        </a:graphic>
      </p:graphicFrame>
      <p:sp>
        <p:nvSpPr>
          <p:cNvPr id="2" name="Rectangle 1">
            <a:extLst>
              <a:ext uri="{FF2B5EF4-FFF2-40B4-BE49-F238E27FC236}">
                <a16:creationId xmlns:a16="http://schemas.microsoft.com/office/drawing/2014/main" id="{39C9ADCC-35DE-19BE-FC50-E45612245EEA}"/>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6" name="Text Placeholder 13">
            <a:extLst>
              <a:ext uri="{FF2B5EF4-FFF2-40B4-BE49-F238E27FC236}">
                <a16:creationId xmlns:a16="http://schemas.microsoft.com/office/drawing/2014/main" id="{CEE73234-983D-A908-1761-EED0B455E582}"/>
              </a:ext>
            </a:extLst>
          </p:cNvPr>
          <p:cNvSpPr txBox="1">
            <a:spLocks/>
          </p:cNvSpPr>
          <p:nvPr/>
        </p:nvSpPr>
        <p:spPr>
          <a:xfrm>
            <a:off x="1082566" y="6496050"/>
            <a:ext cx="10701447" cy="3651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ACM1: Appraisal committee meeting 1</a:t>
            </a:r>
          </a:p>
        </p:txBody>
      </p:sp>
    </p:spTree>
    <p:extLst>
      <p:ext uri="{BB962C8B-B14F-4D97-AF65-F5344CB8AC3E}">
        <p14:creationId xmlns:p14="http://schemas.microsoft.com/office/powerpoint/2010/main" val="366704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7" name="Rectangle 6">
            <a:extLst>
              <a:ext uri="{FF2B5EF4-FFF2-40B4-BE49-F238E27FC236}">
                <a16:creationId xmlns:a16="http://schemas.microsoft.com/office/drawing/2014/main" id="{81D894B4-52EE-C6C7-8CA6-8D09E8F0CBF2}"/>
              </a:ext>
            </a:extLst>
          </p:cNvPr>
          <p:cNvSpPr/>
          <p:nvPr/>
        </p:nvSpPr>
        <p:spPr>
          <a:xfrm>
            <a:off x="418432" y="1160089"/>
            <a:ext cx="11107112" cy="37062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Company’s approach:</a:t>
            </a:r>
          </a:p>
          <a:p>
            <a:pPr marL="285750" indent="-285750">
              <a:buFont typeface="Arial" panose="020B0604020202020204" pitchFamily="34" charset="0"/>
              <a:buChar char="•"/>
            </a:pPr>
            <a:r>
              <a:rPr lang="en-GB" dirty="0">
                <a:solidFill>
                  <a:schemeClr val="tx1"/>
                </a:solidFill>
              </a:rPr>
              <a:t>Clinical effectiveness evidence for combined finerenone and SGLT2is informed mainly by FIDELIO-DKD and FIDELITY </a:t>
            </a:r>
            <a:r>
              <a:rPr lang="en-GB" dirty="0">
                <a:solidFill>
                  <a:schemeClr val="tx1"/>
                </a:solidFill>
                <a:sym typeface="Wingdings" panose="05000000000000000000" pitchFamily="2" charset="2"/>
              </a:rPr>
              <a:t> other supportive evidence also reported</a:t>
            </a:r>
          </a:p>
          <a:p>
            <a:pPr marL="742950" lvl="1" indent="-285750">
              <a:buFont typeface="Courier New" panose="02070309020205020404" pitchFamily="49" charset="0"/>
              <a:buChar char="o"/>
            </a:pPr>
            <a:r>
              <a:rPr lang="en-GB" dirty="0">
                <a:solidFill>
                  <a:schemeClr val="tx1"/>
                </a:solidFill>
              </a:rPr>
              <a:t>co-administration of finerenone and SGLT-2is results in an independent and additive clinical benefit</a:t>
            </a:r>
          </a:p>
          <a:p>
            <a:pPr marL="285750" indent="-285750">
              <a:buFont typeface="Arial" panose="020B0604020202020204" pitchFamily="34" charset="0"/>
              <a:buChar char="•"/>
            </a:pPr>
            <a:r>
              <a:rPr lang="en-GB" dirty="0">
                <a:solidFill>
                  <a:schemeClr val="tx1"/>
                </a:solidFill>
              </a:rPr>
              <a:t>Scenario analyses presented </a:t>
            </a:r>
            <a:r>
              <a:rPr lang="en-GB" dirty="0">
                <a:solidFill>
                  <a:schemeClr val="tx1"/>
                </a:solidFill>
                <a:sym typeface="Wingdings" panose="05000000000000000000" pitchFamily="2" charset="2"/>
              </a:rPr>
              <a:t> </a:t>
            </a:r>
            <a:r>
              <a:rPr lang="en-GB" dirty="0" err="1">
                <a:solidFill>
                  <a:schemeClr val="tx1"/>
                </a:solidFill>
                <a:sym typeface="Wingdings" panose="05000000000000000000" pitchFamily="2" charset="2"/>
              </a:rPr>
              <a:t>i</a:t>
            </a:r>
            <a:r>
              <a:rPr lang="en-GB" dirty="0">
                <a:solidFill>
                  <a:schemeClr val="tx1"/>
                </a:solidFill>
                <a:sym typeface="Wingdings" panose="05000000000000000000" pitchFamily="2" charset="2"/>
              </a:rPr>
              <a:t>) using FIDELIO-DKD data, and ii) using FIDELITY data</a:t>
            </a:r>
            <a:endParaRPr lang="en-GB" dirty="0">
              <a:solidFill>
                <a:schemeClr val="tx1"/>
              </a:solidFill>
            </a:endParaRPr>
          </a:p>
          <a:p>
            <a:pPr marL="742950" lvl="1" indent="-285750">
              <a:buFont typeface="Courier New" panose="02070309020205020404" pitchFamily="49" charset="0"/>
              <a:buChar char="o"/>
            </a:pPr>
            <a:r>
              <a:rPr lang="en-GB" dirty="0">
                <a:solidFill>
                  <a:schemeClr val="tx1"/>
                </a:solidFill>
              </a:rPr>
              <a:t>assumed that the impact of SGLT2is on modelled events is reflected by the HRs for CKD progression, CV death, and risk of first CV event (DAPA-CKD study)</a:t>
            </a:r>
          </a:p>
          <a:p>
            <a:pPr marL="742950" lvl="1" indent="-285750">
              <a:buFont typeface="Courier New" panose="02070309020205020404" pitchFamily="49" charset="0"/>
              <a:buChar char="o"/>
            </a:pPr>
            <a:r>
              <a:rPr lang="en-GB" dirty="0">
                <a:solidFill>
                  <a:schemeClr val="tx1"/>
                </a:solidFill>
              </a:rPr>
              <a:t>an SGLT2i</a:t>
            </a:r>
            <a:r>
              <a:rPr lang="en-GB" strike="sngStrike" dirty="0">
                <a:solidFill>
                  <a:schemeClr val="tx1"/>
                </a:solidFill>
              </a:rPr>
              <a:t>s</a:t>
            </a:r>
            <a:r>
              <a:rPr lang="en-GB" dirty="0">
                <a:solidFill>
                  <a:schemeClr val="tx1"/>
                </a:solidFill>
              </a:rPr>
              <a:t> adjustment incorporated in to not to overestimate finerenone quality adjusted life year (QALY) gain</a:t>
            </a:r>
          </a:p>
          <a:p>
            <a:pPr marL="742950" lvl="1" indent="-285750">
              <a:buFont typeface="Courier New" panose="02070309020205020404" pitchFamily="49" charset="0"/>
              <a:buChar char="o"/>
            </a:pPr>
            <a:r>
              <a:rPr lang="en-GB" dirty="0">
                <a:solidFill>
                  <a:schemeClr val="tx1"/>
                </a:solidFill>
              </a:rPr>
              <a:t>dapagliflozin selected as the SGLT2i</a:t>
            </a:r>
          </a:p>
          <a:p>
            <a:pPr marL="285750" indent="-285750">
              <a:buFont typeface="Arial" panose="020B0604020202020204" pitchFamily="34" charset="0"/>
              <a:buChar char="•"/>
            </a:pPr>
            <a:r>
              <a:rPr lang="en-GB" dirty="0">
                <a:solidFill>
                  <a:schemeClr val="tx1"/>
                </a:solidFill>
              </a:rPr>
              <a:t>Scenario analysis also presented for a priority subgroup; label population from FIDELITY with high levels of ACR (eGFR  ≥ 25 – &lt; 60 + ACR ≥ 300 mg/g) for whom optimisation reduces risk of adverse renal and CV outcomes</a:t>
            </a:r>
          </a:p>
        </p:txBody>
      </p:sp>
      <p:pic>
        <p:nvPicPr>
          <p:cNvPr id="3" name="Picture 2">
            <a:extLst>
              <a:ext uri="{FF2B5EF4-FFF2-40B4-BE49-F238E27FC236}">
                <a16:creationId xmlns:a16="http://schemas.microsoft.com/office/drawing/2014/main" id="{271EA6F3-AAD6-749A-248E-B3AD77FE0F0F}"/>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4" name="Picture 3">
            <a:extLst>
              <a:ext uri="{FF2B5EF4-FFF2-40B4-BE49-F238E27FC236}">
                <a16:creationId xmlns:a16="http://schemas.microsoft.com/office/drawing/2014/main" id="{5AF11838-9EF3-A729-28D5-47F2CCCC477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sp>
        <p:nvSpPr>
          <p:cNvPr id="11" name="Title 2">
            <a:extLst>
              <a:ext uri="{FF2B5EF4-FFF2-40B4-BE49-F238E27FC236}">
                <a16:creationId xmlns:a16="http://schemas.microsoft.com/office/drawing/2014/main" id="{64A7FDFC-3287-F4D6-6C32-EFEF858E5E52}"/>
              </a:ext>
            </a:extLst>
          </p:cNvPr>
          <p:cNvSpPr txBox="1">
            <a:spLocks/>
          </p:cNvSpPr>
          <p:nvPr/>
        </p:nvSpPr>
        <p:spPr>
          <a:xfrm>
            <a:off x="421200" y="188913"/>
            <a:ext cx="5767727"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Comparators</a:t>
            </a:r>
          </a:p>
        </p:txBody>
      </p:sp>
      <p:sp>
        <p:nvSpPr>
          <p:cNvPr id="13" name="Text Placeholder 6">
            <a:extLst>
              <a:ext uri="{FF2B5EF4-FFF2-40B4-BE49-F238E27FC236}">
                <a16:creationId xmlns:a16="http://schemas.microsoft.com/office/drawing/2014/main" id="{E0C6F8B6-CF7E-AEE6-D559-ED22777BBFD8}"/>
              </a:ext>
            </a:extLst>
          </p:cNvPr>
          <p:cNvSpPr txBox="1">
            <a:spLocks/>
          </p:cNvSpPr>
          <p:nvPr/>
        </p:nvSpPr>
        <p:spPr>
          <a:xfrm>
            <a:off x="433038" y="675313"/>
            <a:ext cx="6871404" cy="6518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Scenario analyses with SGLT2is as part of BT</a:t>
            </a:r>
          </a:p>
        </p:txBody>
      </p:sp>
      <p:sp>
        <p:nvSpPr>
          <p:cNvPr id="16" name="Text Placeholder 13">
            <a:extLst>
              <a:ext uri="{FF2B5EF4-FFF2-40B4-BE49-F238E27FC236}">
                <a16:creationId xmlns:a16="http://schemas.microsoft.com/office/drawing/2014/main" id="{0752447E-5C5E-E366-4418-0DF6439262CF}"/>
              </a:ext>
            </a:extLst>
          </p:cNvPr>
          <p:cNvSpPr txBox="1">
            <a:spLocks/>
          </p:cNvSpPr>
          <p:nvPr/>
        </p:nvSpPr>
        <p:spPr>
          <a:xfrm>
            <a:off x="1093076" y="6341328"/>
            <a:ext cx="1049740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ACR: Albumin to creatinine ratio; BT: Background therapy; CKD: Chronic kidney disease; CV: Cardiovascular; eGFR: estimate glomerular filtration rate; HRs: Hazard ratios; SGLT2is: Sodium-glucose co-transporter-2 inhibitors</a:t>
            </a:r>
          </a:p>
        </p:txBody>
      </p:sp>
    </p:spTree>
    <p:extLst>
      <p:ext uri="{BB962C8B-B14F-4D97-AF65-F5344CB8AC3E}">
        <p14:creationId xmlns:p14="http://schemas.microsoft.com/office/powerpoint/2010/main" val="225920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pic>
        <p:nvPicPr>
          <p:cNvPr id="3" name="Picture 2">
            <a:extLst>
              <a:ext uri="{FF2B5EF4-FFF2-40B4-BE49-F238E27FC236}">
                <a16:creationId xmlns:a16="http://schemas.microsoft.com/office/drawing/2014/main" id="{271EA6F3-AAD6-749A-248E-B3AD77FE0F0F}"/>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4" name="Picture 3">
            <a:extLst>
              <a:ext uri="{FF2B5EF4-FFF2-40B4-BE49-F238E27FC236}">
                <a16:creationId xmlns:a16="http://schemas.microsoft.com/office/drawing/2014/main" id="{5AF11838-9EF3-A729-28D5-47F2CCCC477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sp>
        <p:nvSpPr>
          <p:cNvPr id="9" name="Title 2">
            <a:extLst>
              <a:ext uri="{FF2B5EF4-FFF2-40B4-BE49-F238E27FC236}">
                <a16:creationId xmlns:a16="http://schemas.microsoft.com/office/drawing/2014/main" id="{3AB24A96-E5FF-C998-2837-7D12926F3684}"/>
              </a:ext>
            </a:extLst>
          </p:cNvPr>
          <p:cNvSpPr txBox="1">
            <a:spLocks/>
          </p:cNvSpPr>
          <p:nvPr/>
        </p:nvSpPr>
        <p:spPr>
          <a:xfrm>
            <a:off x="421200" y="188913"/>
            <a:ext cx="5767727"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Comparators</a:t>
            </a:r>
          </a:p>
        </p:txBody>
      </p:sp>
      <p:sp>
        <p:nvSpPr>
          <p:cNvPr id="2" name="Rectangle 1">
            <a:extLst>
              <a:ext uri="{FF2B5EF4-FFF2-40B4-BE49-F238E27FC236}">
                <a16:creationId xmlns:a16="http://schemas.microsoft.com/office/drawing/2014/main" id="{8DA73118-2266-8955-CB53-4880DD35F16E}"/>
              </a:ext>
            </a:extLst>
          </p:cNvPr>
          <p:cNvSpPr/>
          <p:nvPr/>
        </p:nvSpPr>
        <p:spPr>
          <a:xfrm>
            <a:off x="421200" y="899134"/>
            <a:ext cx="11104343" cy="28740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Company’s response targets two distinct populations </a:t>
            </a:r>
            <a:r>
              <a:rPr lang="en-GB" dirty="0">
                <a:solidFill>
                  <a:schemeClr val="tx1"/>
                </a:solidFill>
                <a:sym typeface="Wingdings" panose="05000000000000000000" pitchFamily="2" charset="2"/>
              </a:rPr>
              <a:t> </a:t>
            </a:r>
            <a:r>
              <a:rPr lang="en-GB" dirty="0" err="1">
                <a:solidFill>
                  <a:schemeClr val="tx1"/>
                </a:solidFill>
                <a:sym typeface="Wingdings" panose="05000000000000000000" pitchFamily="2" charset="2"/>
              </a:rPr>
              <a:t>i</a:t>
            </a:r>
            <a:r>
              <a:rPr lang="en-GB" dirty="0">
                <a:solidFill>
                  <a:schemeClr val="tx1"/>
                </a:solidFill>
                <a:sym typeface="Wingdings" panose="05000000000000000000" pitchFamily="2" charset="2"/>
              </a:rPr>
              <a:t>)</a:t>
            </a:r>
            <a:r>
              <a:rPr lang="en-US" sz="1800" dirty="0">
                <a:solidFill>
                  <a:schemeClr val="tx1"/>
                </a:solidFill>
                <a:effectLst/>
                <a:latin typeface="Arial" panose="020B0604020202020204" pitchFamily="34" charset="0"/>
                <a:ea typeface="Times New Roman" panose="02020603050405020304" pitchFamily="18" charset="0"/>
              </a:rPr>
              <a:t> those for whom SGLT2is are unsuitable, and ii) those who have finerenone as an add-on to SGLT2is</a:t>
            </a:r>
            <a:endParaRPr lang="en-GB" sz="1800" dirty="0">
              <a:solidFill>
                <a:schemeClr val="tx1"/>
              </a:solidFill>
              <a:effectLst/>
              <a:latin typeface="Arial" panose="020B0604020202020204" pitchFamily="34" charset="0"/>
              <a:ea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en-GB" dirty="0">
                <a:solidFill>
                  <a:schemeClr val="tx1"/>
                </a:solidFill>
                <a:latin typeface="Arial" panose="020B0604020202020204" pitchFamily="34" charset="0"/>
                <a:sym typeface="Wingdings" panose="05000000000000000000" pitchFamily="2" charset="2"/>
              </a:rPr>
              <a:t>Both populations poorly characterised by FIDELIO-DKD data</a:t>
            </a:r>
          </a:p>
          <a:p>
            <a:pPr marL="742950" lvl="1" indent="-285750">
              <a:buFont typeface="Arial" panose="020B0604020202020204" pitchFamily="34" charset="0"/>
              <a:buChar char="•"/>
            </a:pPr>
            <a:r>
              <a:rPr lang="en-GB" dirty="0">
                <a:solidFill>
                  <a:schemeClr val="tx1"/>
                </a:solidFill>
              </a:rPr>
              <a:t>SGLT2is unsuitable </a:t>
            </a:r>
            <a:r>
              <a:rPr lang="en-GB" dirty="0">
                <a:solidFill>
                  <a:schemeClr val="tx1"/>
                </a:solidFill>
                <a:sym typeface="Wingdings" panose="05000000000000000000" pitchFamily="2" charset="2"/>
              </a:rPr>
              <a:t> </a:t>
            </a:r>
            <a:r>
              <a:rPr lang="en-GB" dirty="0">
                <a:solidFill>
                  <a:schemeClr val="tx1"/>
                </a:solidFill>
              </a:rPr>
              <a:t>generalisability of trial results to ‘real-world’ not established and remains uncertain</a:t>
            </a:r>
          </a:p>
          <a:p>
            <a:pPr marL="285750" indent="-285750">
              <a:buFont typeface="Arial" panose="020B0604020202020204" pitchFamily="34" charset="0"/>
              <a:buChar char="•"/>
            </a:pPr>
            <a:r>
              <a:rPr lang="en-GB" dirty="0">
                <a:solidFill>
                  <a:schemeClr val="tx1"/>
                </a:solidFill>
              </a:rPr>
              <a:t>Clinical evidence for finerenone as add-on to SGLT2is vague and does not provide clear evidence of effectiveness</a:t>
            </a:r>
          </a:p>
          <a:p>
            <a:pPr marL="285750" indent="-285750">
              <a:buFont typeface="Arial" panose="020B0604020202020204" pitchFamily="34" charset="0"/>
              <a:buChar char="•"/>
            </a:pPr>
            <a:r>
              <a:rPr lang="en-GB" dirty="0">
                <a:solidFill>
                  <a:schemeClr val="tx1"/>
                </a:solidFill>
              </a:rPr>
              <a:t>Evidence of additional benefit of finerenone as well as SGLT2is beyond SGLT2is alone should not be conflated with an ‘additive’ treatment effect</a:t>
            </a:r>
          </a:p>
        </p:txBody>
      </p:sp>
      <p:sp>
        <p:nvSpPr>
          <p:cNvPr id="23" name="Text Placeholder 13">
            <a:extLst>
              <a:ext uri="{FF2B5EF4-FFF2-40B4-BE49-F238E27FC236}">
                <a16:creationId xmlns:a16="http://schemas.microsoft.com/office/drawing/2014/main" id="{3A0B5926-68DA-C5C5-999E-3C66FFBB68B7}"/>
              </a:ext>
            </a:extLst>
          </p:cNvPr>
          <p:cNvSpPr txBox="1">
            <a:spLocks/>
          </p:cNvSpPr>
          <p:nvPr/>
        </p:nvSpPr>
        <p:spPr>
          <a:xfrm>
            <a:off x="1055911" y="6383369"/>
            <a:ext cx="10490652" cy="474632"/>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SGLT2is: Sodium-glucose co-transporter-2 inhibitors</a:t>
            </a:r>
          </a:p>
        </p:txBody>
      </p:sp>
      <p:grpSp>
        <p:nvGrpSpPr>
          <p:cNvPr id="7" name="Group 6">
            <a:extLst>
              <a:ext uri="{FF2B5EF4-FFF2-40B4-BE49-F238E27FC236}">
                <a16:creationId xmlns:a16="http://schemas.microsoft.com/office/drawing/2014/main" id="{AA44F3C5-3ECE-37CE-6AC6-BF99E715F94F}"/>
              </a:ext>
            </a:extLst>
          </p:cNvPr>
          <p:cNvGrpSpPr/>
          <p:nvPr/>
        </p:nvGrpSpPr>
        <p:grpSpPr>
          <a:xfrm>
            <a:off x="92488" y="4758924"/>
            <a:ext cx="11761765" cy="1626140"/>
            <a:chOff x="92488" y="4758924"/>
            <a:chExt cx="11761765" cy="1626140"/>
          </a:xfrm>
        </p:grpSpPr>
        <p:sp>
          <p:nvSpPr>
            <p:cNvPr id="16" name="Rectangle 15" descr="Question to committee">
              <a:extLst>
                <a:ext uri="{FF2B5EF4-FFF2-40B4-BE49-F238E27FC236}">
                  <a16:creationId xmlns:a16="http://schemas.microsoft.com/office/drawing/2014/main" id="{F59D36E0-974D-3D47-FE65-E805099D5B2A}"/>
                </a:ext>
              </a:extLst>
            </p:cNvPr>
            <p:cNvSpPr/>
            <p:nvPr/>
          </p:nvSpPr>
          <p:spPr>
            <a:xfrm>
              <a:off x="1133867" y="4907736"/>
              <a:ext cx="10720386" cy="12257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endParaRPr lang="en-GB" dirty="0">
                <a:solidFill>
                  <a:schemeClr val="tx1"/>
                </a:solidFill>
              </a:endParaRPr>
            </a:p>
          </p:txBody>
        </p:sp>
        <p:grpSp>
          <p:nvGrpSpPr>
            <p:cNvPr id="17" name="Group 16">
              <a:extLst>
                <a:ext uri="{FF2B5EF4-FFF2-40B4-BE49-F238E27FC236}">
                  <a16:creationId xmlns:a16="http://schemas.microsoft.com/office/drawing/2014/main" id="{21ABFB21-746D-64FE-B00F-9F2A2B9DB5A7}"/>
                </a:ext>
                <a:ext uri="{C183D7F6-B498-43B3-948B-1728B52AA6E4}">
                  <adec:decorative xmlns:adec="http://schemas.microsoft.com/office/drawing/2017/decorative" val="1"/>
                </a:ext>
              </a:extLst>
            </p:cNvPr>
            <p:cNvGrpSpPr/>
            <p:nvPr/>
          </p:nvGrpSpPr>
          <p:grpSpPr>
            <a:xfrm>
              <a:off x="92488" y="4758924"/>
              <a:ext cx="1277059" cy="1523323"/>
              <a:chOff x="-1415805" y="4132549"/>
              <a:chExt cx="1077758" cy="576000"/>
            </a:xfrm>
          </p:grpSpPr>
          <p:sp>
            <p:nvSpPr>
              <p:cNvPr id="18" name="Oval 17">
                <a:extLst>
                  <a:ext uri="{FF2B5EF4-FFF2-40B4-BE49-F238E27FC236}">
                    <a16:creationId xmlns:a16="http://schemas.microsoft.com/office/drawing/2014/main" id="{F86A90C4-3BF8-2A38-B7AD-40AF352D595D}"/>
                  </a:ext>
                </a:extLst>
              </p:cNvPr>
              <p:cNvSpPr/>
              <p:nvPr/>
            </p:nvSpPr>
            <p:spPr>
              <a:xfrm>
                <a:off x="-1415805" y="4132549"/>
                <a:ext cx="1077758"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9" name="Graphic 15">
                <a:extLst>
                  <a:ext uri="{FF2B5EF4-FFF2-40B4-BE49-F238E27FC236}">
                    <a16:creationId xmlns:a16="http://schemas.microsoft.com/office/drawing/2014/main" id="{C09A8558-04E1-8DF3-F9B1-540FFDAF4AA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5623" y="4235132"/>
                <a:ext cx="857393" cy="393255"/>
              </a:xfrm>
              <a:prstGeom prst="rect">
                <a:avLst/>
              </a:prstGeom>
            </p:spPr>
          </p:pic>
        </p:grpSp>
        <p:sp>
          <p:nvSpPr>
            <p:cNvPr id="5" name="TextBox 4">
              <a:extLst>
                <a:ext uri="{FF2B5EF4-FFF2-40B4-BE49-F238E27FC236}">
                  <a16:creationId xmlns:a16="http://schemas.microsoft.com/office/drawing/2014/main" id="{3DA34F21-0569-09A2-4925-E2F728BB11CF}"/>
                </a:ext>
              </a:extLst>
            </p:cNvPr>
            <p:cNvSpPr txBox="1"/>
            <p:nvPr/>
          </p:nvSpPr>
          <p:spPr>
            <a:xfrm>
              <a:off x="1500104" y="4907736"/>
              <a:ext cx="9831643" cy="1477328"/>
            </a:xfrm>
            <a:prstGeom prst="rect">
              <a:avLst/>
            </a:prstGeom>
            <a:noFill/>
          </p:spPr>
          <p:txBody>
            <a:bodyPr wrap="square" rtlCol="0">
              <a:spAutoFit/>
            </a:bodyPr>
            <a:lstStyle/>
            <a:p>
              <a:pPr>
                <a:tabLst>
                  <a:tab pos="1790700" algn="l"/>
                </a:tabLst>
              </a:pPr>
              <a:r>
                <a:rPr lang="en-GB" dirty="0">
                  <a:solidFill>
                    <a:schemeClr val="tx1"/>
                  </a:solidFill>
                </a:rPr>
                <a:t>How will finerenone be used with SGLT2is? </a:t>
              </a:r>
            </a:p>
            <a:p>
              <a:pPr>
                <a:tabLst>
                  <a:tab pos="1790700" algn="l"/>
                </a:tabLst>
              </a:pPr>
              <a:r>
                <a:rPr lang="en-GB" dirty="0">
                  <a:solidFill>
                    <a:schemeClr val="tx1"/>
                  </a:solidFill>
                </a:rPr>
                <a:t>Would finerenone be used in combination with an SGLT2i?</a:t>
              </a:r>
            </a:p>
            <a:p>
              <a:pPr>
                <a:tabLst>
                  <a:tab pos="1790700" algn="l"/>
                </a:tabLst>
              </a:pPr>
              <a:r>
                <a:rPr lang="en-GB" dirty="0">
                  <a:solidFill>
                    <a:schemeClr val="tx1"/>
                  </a:solidFill>
                </a:rPr>
                <a:t>Would finerenone be used instead of an SGLT2i when an SGLT2i is contraindicated?</a:t>
              </a:r>
            </a:p>
            <a:p>
              <a:pPr>
                <a:tabLst>
                  <a:tab pos="1790700" algn="l"/>
                </a:tabLst>
              </a:pPr>
              <a:r>
                <a:rPr lang="en-GB" dirty="0">
                  <a:solidFill>
                    <a:schemeClr val="tx1"/>
                  </a:solidFill>
                </a:rPr>
                <a:t>Would finerenone be used instead of an SGLT2i when an SGLT2i could be used instead? </a:t>
              </a:r>
            </a:p>
            <a:p>
              <a:endParaRPr lang="en-GB" dirty="0"/>
            </a:p>
          </p:txBody>
        </p:sp>
      </p:grpSp>
    </p:spTree>
    <p:extLst>
      <p:ext uri="{BB962C8B-B14F-4D97-AF65-F5344CB8AC3E}">
        <p14:creationId xmlns:p14="http://schemas.microsoft.com/office/powerpoint/2010/main" val="207790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3" name="Title 2">
            <a:extLst>
              <a:ext uri="{FF2B5EF4-FFF2-40B4-BE49-F238E27FC236}">
                <a16:creationId xmlns:a16="http://schemas.microsoft.com/office/drawing/2014/main" id="{EFB90746-6861-A3AE-A2DB-A4AEA838B034}"/>
              </a:ext>
            </a:extLst>
          </p:cNvPr>
          <p:cNvSpPr txBox="1">
            <a:spLocks/>
          </p:cNvSpPr>
          <p:nvPr/>
        </p:nvSpPr>
        <p:spPr>
          <a:xfrm>
            <a:off x="421200" y="188913"/>
            <a:ext cx="11376025"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Missing relevant evidence</a:t>
            </a:r>
          </a:p>
        </p:txBody>
      </p:sp>
      <p:sp>
        <p:nvSpPr>
          <p:cNvPr id="4" name="Rectangle 3">
            <a:extLst>
              <a:ext uri="{FF2B5EF4-FFF2-40B4-BE49-F238E27FC236}">
                <a16:creationId xmlns:a16="http://schemas.microsoft.com/office/drawing/2014/main" id="{44ADED02-13FD-903A-694B-F8E1E56865DD}"/>
              </a:ext>
            </a:extLst>
          </p:cNvPr>
          <p:cNvSpPr/>
          <p:nvPr/>
        </p:nvSpPr>
        <p:spPr>
          <a:xfrm>
            <a:off x="421199" y="3228036"/>
            <a:ext cx="11487515" cy="28679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FIDELIO-DKD label population represents approximately 90% of the entire FIDELIO-DKD population, resulting in a marginal loss of power</a:t>
            </a:r>
          </a:p>
          <a:p>
            <a:pPr marL="285750" indent="-285750">
              <a:buFont typeface="Arial" panose="020B0604020202020204" pitchFamily="34" charset="0"/>
              <a:buChar char="•"/>
            </a:pPr>
            <a:r>
              <a:rPr lang="en-GB" dirty="0">
                <a:solidFill>
                  <a:schemeClr val="tx1"/>
                </a:solidFill>
              </a:rPr>
              <a:t>Scenario analysis with full analysis set from FIDELIO-DKD showed finerenone to be cost-effective compared to BT</a:t>
            </a:r>
          </a:p>
          <a:p>
            <a:pPr marL="285750" indent="-285750">
              <a:buFont typeface="Arial" panose="020B0604020202020204" pitchFamily="34" charset="0"/>
              <a:buChar char="•"/>
            </a:pPr>
            <a:r>
              <a:rPr lang="en-GB" dirty="0">
                <a:solidFill>
                  <a:schemeClr val="tx1"/>
                </a:solidFill>
              </a:rPr>
              <a:t>Challenges in presenting overlapping FIDELIO-DKD and FIGARO-DKD data generates concerns about its validity for decision making</a:t>
            </a:r>
          </a:p>
          <a:p>
            <a:pPr marL="742950" lvl="1" indent="-285750">
              <a:buFont typeface="Courier New" panose="02070309020205020404" pitchFamily="49" charset="0"/>
              <a:buChar char="o"/>
            </a:pPr>
            <a:r>
              <a:rPr lang="en-GB" dirty="0">
                <a:solidFill>
                  <a:schemeClr val="tx1"/>
                </a:solidFill>
              </a:rPr>
              <a:t>combined analysis limited to the indication (“FIDELIO-label population”) was not pre-specified</a:t>
            </a:r>
          </a:p>
          <a:p>
            <a:pPr marL="742950" lvl="1" indent="-285750">
              <a:buFont typeface="Courier New" panose="02070309020205020404" pitchFamily="49" charset="0"/>
              <a:buChar char="o"/>
            </a:pPr>
            <a:r>
              <a:rPr lang="en-GB" dirty="0">
                <a:solidFill>
                  <a:schemeClr val="tx1"/>
                </a:solidFill>
              </a:rPr>
              <a:t>combining subgroups of FIDELIO-DKD and FIGARO-DKD is questionable from a statistical point of view </a:t>
            </a:r>
          </a:p>
          <a:p>
            <a:pPr marL="285750" indent="-285750">
              <a:buFont typeface="Arial" panose="020B0604020202020204" pitchFamily="34" charset="0"/>
              <a:buChar char="•"/>
            </a:pPr>
            <a:r>
              <a:rPr lang="en-GB" dirty="0">
                <a:solidFill>
                  <a:schemeClr val="tx1"/>
                </a:solidFill>
              </a:rPr>
              <a:t>Provided scenario with model updated with the data from the FIDELITY analysis for the label population</a:t>
            </a:r>
          </a:p>
        </p:txBody>
      </p:sp>
      <p:sp>
        <p:nvSpPr>
          <p:cNvPr id="9" name="Rectangle 8">
            <a:extLst>
              <a:ext uri="{FF2B5EF4-FFF2-40B4-BE49-F238E27FC236}">
                <a16:creationId xmlns:a16="http://schemas.microsoft.com/office/drawing/2014/main" id="{61198C22-257F-D995-2BA2-1A2BBC61B657}"/>
              </a:ext>
            </a:extLst>
          </p:cNvPr>
          <p:cNvSpPr/>
          <p:nvPr/>
        </p:nvSpPr>
        <p:spPr>
          <a:xfrm>
            <a:off x="421200" y="1430397"/>
            <a:ext cx="11487514" cy="172159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FIDELIO-DKD results underpowered for the marketing authorisation population</a:t>
            </a:r>
          </a:p>
          <a:p>
            <a:pPr marL="285750" indent="-285750">
              <a:buFont typeface="Arial" panose="020B0604020202020204" pitchFamily="34" charset="0"/>
              <a:buChar char="•"/>
            </a:pPr>
            <a:r>
              <a:rPr lang="en-GB" dirty="0">
                <a:solidFill>
                  <a:schemeClr val="tx1"/>
                </a:solidFill>
              </a:rPr>
              <a:t>FIDELITY, a meta-analysis of pooled results from FIDELIO-DKD and FIGARO-DKD would provide additional effectiveness evidence </a:t>
            </a:r>
          </a:p>
          <a:p>
            <a:pPr marL="285750" indent="-285750">
              <a:buFont typeface="Arial" panose="020B0604020202020204" pitchFamily="34" charset="0"/>
              <a:buChar char="•"/>
            </a:pPr>
            <a:r>
              <a:rPr lang="en-GB" dirty="0">
                <a:solidFill>
                  <a:schemeClr val="tx1"/>
                </a:solidFill>
              </a:rPr>
              <a:t>FIDELIO-DKD is relevant, but FIGARO-DKD also contains relevant data, and combining the 2 would strengthen the evidence base</a:t>
            </a:r>
            <a:endParaRPr lang="en-GB" strike="sngStrike" dirty="0">
              <a:solidFill>
                <a:srgbClr val="FF0000"/>
              </a:solidFill>
            </a:endParaRPr>
          </a:p>
        </p:txBody>
      </p:sp>
      <p:sp>
        <p:nvSpPr>
          <p:cNvPr id="10" name="Text Placeholder 6">
            <a:extLst>
              <a:ext uri="{FF2B5EF4-FFF2-40B4-BE49-F238E27FC236}">
                <a16:creationId xmlns:a16="http://schemas.microsoft.com/office/drawing/2014/main" id="{BAEE4DF0-1B05-B2AE-A1DD-7AF7B062A2BA}"/>
              </a:ext>
            </a:extLst>
          </p:cNvPr>
          <p:cNvSpPr txBox="1">
            <a:spLocks/>
          </p:cNvSpPr>
          <p:nvPr/>
        </p:nvSpPr>
        <p:spPr>
          <a:xfrm>
            <a:off x="433038" y="675312"/>
            <a:ext cx="11586452" cy="10781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FIGARO-DKD and FIDELITY data not used to inform clinical and cost-effectiveness of </a:t>
            </a:r>
            <a:r>
              <a:rPr lang="en-GB" sz="2400" dirty="0" err="1"/>
              <a:t>finerenone</a:t>
            </a:r>
            <a:r>
              <a:rPr lang="en-GB" sz="2400" dirty="0"/>
              <a:t> </a:t>
            </a:r>
          </a:p>
        </p:txBody>
      </p:sp>
      <p:pic>
        <p:nvPicPr>
          <p:cNvPr id="2" name="Picture 1">
            <a:extLst>
              <a:ext uri="{FF2B5EF4-FFF2-40B4-BE49-F238E27FC236}">
                <a16:creationId xmlns:a16="http://schemas.microsoft.com/office/drawing/2014/main" id="{1B2A7569-F5B2-2C94-22C4-79082D9A16F6}"/>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7" name="Picture 6">
            <a:extLst>
              <a:ext uri="{FF2B5EF4-FFF2-40B4-BE49-F238E27FC236}">
                <a16:creationId xmlns:a16="http://schemas.microsoft.com/office/drawing/2014/main" id="{79E2F6A6-F233-F9F3-9DCA-5E22F74809FC}"/>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sp>
        <p:nvSpPr>
          <p:cNvPr id="12" name="Text Placeholder 13">
            <a:extLst>
              <a:ext uri="{FF2B5EF4-FFF2-40B4-BE49-F238E27FC236}">
                <a16:creationId xmlns:a16="http://schemas.microsoft.com/office/drawing/2014/main" id="{2C1D0F43-1608-ACBC-AB9D-273F7A1BEBE3}"/>
              </a:ext>
            </a:extLst>
          </p:cNvPr>
          <p:cNvSpPr txBox="1">
            <a:spLocks/>
          </p:cNvSpPr>
          <p:nvPr/>
        </p:nvSpPr>
        <p:spPr>
          <a:xfrm>
            <a:off x="1082566" y="6383369"/>
            <a:ext cx="10507912" cy="474632"/>
          </a:xfrm>
          <a:prstGeom prst="rect">
            <a:avLst/>
          </a:prstGeom>
          <a:no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BT; Background therapy; ACM1: Appraisal committee meeting 1; ICER: Incremental cost-effectiveness ratio</a:t>
            </a:r>
          </a:p>
        </p:txBody>
      </p:sp>
    </p:spTree>
    <p:extLst>
      <p:ext uri="{BB962C8B-B14F-4D97-AF65-F5344CB8AC3E}">
        <p14:creationId xmlns:p14="http://schemas.microsoft.com/office/powerpoint/2010/main" val="365013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3" name="Title 2">
            <a:extLst>
              <a:ext uri="{FF2B5EF4-FFF2-40B4-BE49-F238E27FC236}">
                <a16:creationId xmlns:a16="http://schemas.microsoft.com/office/drawing/2014/main" id="{EFB90746-6861-A3AE-A2DB-A4AEA838B034}"/>
              </a:ext>
            </a:extLst>
          </p:cNvPr>
          <p:cNvSpPr txBox="1">
            <a:spLocks/>
          </p:cNvSpPr>
          <p:nvPr/>
        </p:nvSpPr>
        <p:spPr>
          <a:xfrm>
            <a:off x="421200" y="188913"/>
            <a:ext cx="11376025"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Missing relevant evidence</a:t>
            </a:r>
          </a:p>
        </p:txBody>
      </p:sp>
      <p:sp>
        <p:nvSpPr>
          <p:cNvPr id="10" name="Text Placeholder 6">
            <a:extLst>
              <a:ext uri="{FF2B5EF4-FFF2-40B4-BE49-F238E27FC236}">
                <a16:creationId xmlns:a16="http://schemas.microsoft.com/office/drawing/2014/main" id="{BAEE4DF0-1B05-B2AE-A1DD-7AF7B062A2BA}"/>
              </a:ext>
            </a:extLst>
          </p:cNvPr>
          <p:cNvSpPr txBox="1">
            <a:spLocks/>
          </p:cNvSpPr>
          <p:nvPr/>
        </p:nvSpPr>
        <p:spPr>
          <a:xfrm>
            <a:off x="433038" y="675312"/>
            <a:ext cx="11586452" cy="10781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FIGARO-DKD and FIDELITY data not used to inform clinical and cost-effectiveness of finerenone </a:t>
            </a:r>
          </a:p>
        </p:txBody>
      </p:sp>
      <p:pic>
        <p:nvPicPr>
          <p:cNvPr id="2" name="Picture 1">
            <a:extLst>
              <a:ext uri="{FF2B5EF4-FFF2-40B4-BE49-F238E27FC236}">
                <a16:creationId xmlns:a16="http://schemas.microsoft.com/office/drawing/2014/main" id="{1B2A7569-F5B2-2C94-22C4-79082D9A16F6}"/>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7" name="Picture 6">
            <a:extLst>
              <a:ext uri="{FF2B5EF4-FFF2-40B4-BE49-F238E27FC236}">
                <a16:creationId xmlns:a16="http://schemas.microsoft.com/office/drawing/2014/main" id="{79E2F6A6-F233-F9F3-9DCA-5E22F74809FC}"/>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sp>
        <p:nvSpPr>
          <p:cNvPr id="8" name="Rectangle 7">
            <a:extLst>
              <a:ext uri="{FF2B5EF4-FFF2-40B4-BE49-F238E27FC236}">
                <a16:creationId xmlns:a16="http://schemas.microsoft.com/office/drawing/2014/main" id="{231F856C-A83E-9381-5F5E-46D2B40A17CC}"/>
              </a:ext>
            </a:extLst>
          </p:cNvPr>
          <p:cNvSpPr/>
          <p:nvPr/>
        </p:nvSpPr>
        <p:spPr>
          <a:xfrm>
            <a:off x="421200" y="1429159"/>
            <a:ext cx="11104343" cy="3204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Company’s revised base-case analysis is still aligned with the FIDELIO-DKD study</a:t>
            </a:r>
          </a:p>
          <a:p>
            <a:pPr marL="285750" indent="-285750">
              <a:buFont typeface="Arial" panose="020B0604020202020204" pitchFamily="34" charset="0"/>
              <a:buChar char="•"/>
            </a:pPr>
            <a:r>
              <a:rPr lang="en-GB" dirty="0">
                <a:solidFill>
                  <a:schemeClr val="tx1"/>
                </a:solidFill>
              </a:rPr>
              <a:t>Unable to verify the scenario analysis using data from FIDELITY as the model provided by company does not contain a switch to change all the necessary input parameters</a:t>
            </a:r>
          </a:p>
          <a:p>
            <a:pPr marL="285750" indent="-285750">
              <a:buFont typeface="Arial" panose="020B0604020202020204" pitchFamily="34" charset="0"/>
              <a:buChar char="•"/>
            </a:pPr>
            <a:r>
              <a:rPr lang="en-GB" dirty="0">
                <a:solidFill>
                  <a:schemeClr val="tx1"/>
                </a:solidFill>
              </a:rPr>
              <a:t>Expect that one of the main reasons for the difference in ICER is that the FIDELITY scenario analysis includes broadly lower transition probabilities to CKD 5 without dialysis from CKD 3, CKD 4, or CKD 5 without dialysis</a:t>
            </a:r>
          </a:p>
          <a:p>
            <a:pPr marL="285750" indent="-285750">
              <a:buFont typeface="Arial" panose="020B0604020202020204" pitchFamily="34" charset="0"/>
              <a:buChar char="•"/>
            </a:pPr>
            <a:r>
              <a:rPr lang="en-GB" dirty="0">
                <a:solidFill>
                  <a:schemeClr val="tx1"/>
                </a:solidFill>
              </a:rPr>
              <a:t>More transparent and appropriate presentation of results from FIDELITY required to reduce uncertainty </a:t>
            </a:r>
          </a:p>
          <a:p>
            <a:pPr marL="285750" indent="-285750">
              <a:buFont typeface="Arial" panose="020B0604020202020204" pitchFamily="34" charset="0"/>
              <a:buChar char="•"/>
            </a:pPr>
            <a:r>
              <a:rPr lang="en-GB" dirty="0">
                <a:solidFill>
                  <a:schemeClr val="tx1"/>
                </a:solidFill>
              </a:rPr>
              <a:t>Agree with company’s view that this scenario analysis is subject to limitations</a:t>
            </a:r>
          </a:p>
          <a:p>
            <a:pPr marL="285750" indent="-285750">
              <a:buFont typeface="Arial" panose="020B0604020202020204" pitchFamily="34" charset="0"/>
              <a:buChar char="•"/>
            </a:pPr>
            <a:r>
              <a:rPr lang="en-GB" dirty="0">
                <a:solidFill>
                  <a:schemeClr val="tx1"/>
                </a:solidFill>
              </a:rPr>
              <a:t>Cannot rule out the possibility that the FIGARO-DKD study should be incorporated into the model so as to avoid relying solely on the more optimistic FIDELIO-DKD study data</a:t>
            </a:r>
          </a:p>
        </p:txBody>
      </p:sp>
      <p:grpSp>
        <p:nvGrpSpPr>
          <p:cNvPr id="21" name="Group 20">
            <a:extLst>
              <a:ext uri="{FF2B5EF4-FFF2-40B4-BE49-F238E27FC236}">
                <a16:creationId xmlns:a16="http://schemas.microsoft.com/office/drawing/2014/main" id="{9C60BD0F-7C50-9176-39BD-6EB19CB0A9CF}"/>
              </a:ext>
            </a:extLst>
          </p:cNvPr>
          <p:cNvGrpSpPr/>
          <p:nvPr/>
        </p:nvGrpSpPr>
        <p:grpSpPr>
          <a:xfrm>
            <a:off x="421200" y="5775114"/>
            <a:ext cx="11104343" cy="576000"/>
            <a:chOff x="1456000" y="5711882"/>
            <a:chExt cx="10077188" cy="576000"/>
          </a:xfrm>
        </p:grpSpPr>
        <p:sp>
          <p:nvSpPr>
            <p:cNvPr id="22" name="Rectangle 21" descr="Question to committee">
              <a:extLst>
                <a:ext uri="{FF2B5EF4-FFF2-40B4-BE49-F238E27FC236}">
                  <a16:creationId xmlns:a16="http://schemas.microsoft.com/office/drawing/2014/main" id="{E4C3C9FE-E73A-8AED-8FFA-F32787F6974D}"/>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Has all the relevant clinical data been presented?</a:t>
              </a:r>
            </a:p>
          </p:txBody>
        </p:sp>
        <p:grpSp>
          <p:nvGrpSpPr>
            <p:cNvPr id="23" name="Group 22">
              <a:extLst>
                <a:ext uri="{FF2B5EF4-FFF2-40B4-BE49-F238E27FC236}">
                  <a16:creationId xmlns:a16="http://schemas.microsoft.com/office/drawing/2014/main" id="{AF1454ED-A263-2BB3-F903-533F6364F32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4" name="Oval 23">
                <a:extLst>
                  <a:ext uri="{FF2B5EF4-FFF2-40B4-BE49-F238E27FC236}">
                    <a16:creationId xmlns:a16="http://schemas.microsoft.com/office/drawing/2014/main" id="{9566FFD1-6C89-56BF-513C-994C3B1D802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5" name="Graphic 15">
                <a:extLst>
                  <a:ext uri="{FF2B5EF4-FFF2-40B4-BE49-F238E27FC236}">
                    <a16:creationId xmlns:a16="http://schemas.microsoft.com/office/drawing/2014/main" id="{D7E3E5A0-77F1-E6C8-D228-02F04A0FF3D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28" name="Text Placeholder 13">
            <a:extLst>
              <a:ext uri="{FF2B5EF4-FFF2-40B4-BE49-F238E27FC236}">
                <a16:creationId xmlns:a16="http://schemas.microsoft.com/office/drawing/2014/main" id="{9E079B71-15EA-1E3A-DE0A-4B8D540B4F3D}"/>
              </a:ext>
            </a:extLst>
          </p:cNvPr>
          <p:cNvSpPr txBox="1">
            <a:spLocks/>
          </p:cNvSpPr>
          <p:nvPr/>
        </p:nvSpPr>
        <p:spPr>
          <a:xfrm>
            <a:off x="1055911" y="6383369"/>
            <a:ext cx="10534568" cy="474632"/>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CKD: Chronic kidney disease; ICER: Incremental cost-effectiveness ratio</a:t>
            </a:r>
          </a:p>
        </p:txBody>
      </p:sp>
    </p:spTree>
    <p:extLst>
      <p:ext uri="{BB962C8B-B14F-4D97-AF65-F5344CB8AC3E}">
        <p14:creationId xmlns:p14="http://schemas.microsoft.com/office/powerpoint/2010/main" val="329172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13431D28-3FD8-CA56-7ABB-A2A5D5A59A44}"/>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a:solidFill>
                  <a:schemeClr val="accent1"/>
                </a:solidFill>
              </a:rPr>
              <a:t>Key issue: </a:t>
            </a:r>
            <a:r>
              <a:rPr lang="en-GB" sz="3600"/>
              <a:t>Transition probabilities</a:t>
            </a:r>
            <a:endParaRPr lang="en-GB" sz="3600" dirty="0"/>
          </a:p>
        </p:txBody>
      </p:sp>
      <p:sp>
        <p:nvSpPr>
          <p:cNvPr id="3" name="Rectangle 2">
            <a:extLst>
              <a:ext uri="{FF2B5EF4-FFF2-40B4-BE49-F238E27FC236}">
                <a16:creationId xmlns:a16="http://schemas.microsoft.com/office/drawing/2014/main" id="{9288932D-A7BD-DBDA-D75C-663EC587ACB6}"/>
              </a:ext>
            </a:extLst>
          </p:cNvPr>
          <p:cNvSpPr/>
          <p:nvPr/>
        </p:nvSpPr>
        <p:spPr>
          <a:xfrm>
            <a:off x="421200" y="2070539"/>
            <a:ext cx="11104344" cy="14609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Updated method for modelling transition probabilities</a:t>
            </a:r>
          </a:p>
          <a:p>
            <a:pPr marL="742950" lvl="1" indent="-285750">
              <a:buFont typeface="Arial" panose="020B0604020202020204" pitchFamily="34" charset="0"/>
              <a:buChar char="•"/>
            </a:pPr>
            <a:r>
              <a:rPr lang="en-GB" dirty="0">
                <a:solidFill>
                  <a:schemeClr val="tx1"/>
                </a:solidFill>
              </a:rPr>
              <a:t>Transition probabilities for BT remain unchanged</a:t>
            </a:r>
          </a:p>
          <a:p>
            <a:pPr marL="742950" lvl="1" indent="-285750">
              <a:buFont typeface="Arial" panose="020B0604020202020204" pitchFamily="34" charset="0"/>
              <a:buChar char="•"/>
            </a:pPr>
            <a:r>
              <a:rPr lang="en-GB" dirty="0">
                <a:solidFill>
                  <a:schemeClr val="tx1"/>
                </a:solidFill>
              </a:rPr>
              <a:t>Transition probabilities for the finerenone + BT arm were obtained relative to the BT transitions, by applying HRs from the FIDELIO-DKD study</a:t>
            </a:r>
          </a:p>
        </p:txBody>
      </p:sp>
      <p:sp>
        <p:nvSpPr>
          <p:cNvPr id="4" name="Rectangle 3">
            <a:extLst>
              <a:ext uri="{FF2B5EF4-FFF2-40B4-BE49-F238E27FC236}">
                <a16:creationId xmlns:a16="http://schemas.microsoft.com/office/drawing/2014/main" id="{363C67B5-2379-482B-E3A3-985D107008F6}"/>
              </a:ext>
            </a:extLst>
          </p:cNvPr>
          <p:cNvSpPr/>
          <p:nvPr/>
        </p:nvSpPr>
        <p:spPr>
          <a:xfrm>
            <a:off x="421200" y="1086147"/>
            <a:ext cx="11104344" cy="9108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Effects of using time-invariant transition probabilities are uncertain</a:t>
            </a:r>
          </a:p>
          <a:p>
            <a:pPr marL="285750" indent="-285750">
              <a:buFont typeface="Arial" panose="020B0604020202020204" pitchFamily="34" charset="0"/>
              <a:buChar char="•"/>
            </a:pPr>
            <a:r>
              <a:rPr lang="en-GB" dirty="0">
                <a:solidFill>
                  <a:schemeClr val="tx1"/>
                </a:solidFill>
              </a:rPr>
              <a:t>Comparison of transitions over time to the trial data would be informative</a:t>
            </a:r>
          </a:p>
        </p:txBody>
      </p:sp>
      <p:sp>
        <p:nvSpPr>
          <p:cNvPr id="8" name="Text Placeholder 6">
            <a:extLst>
              <a:ext uri="{FF2B5EF4-FFF2-40B4-BE49-F238E27FC236}">
                <a16:creationId xmlns:a16="http://schemas.microsoft.com/office/drawing/2014/main" id="{403934DD-4E37-F022-40AB-D7321E52492C}"/>
              </a:ext>
            </a:extLst>
          </p:cNvPr>
          <p:cNvSpPr txBox="1">
            <a:spLocks/>
          </p:cNvSpPr>
          <p:nvPr/>
        </p:nvSpPr>
        <p:spPr>
          <a:xfrm>
            <a:off x="421200" y="612000"/>
            <a:ext cx="10289475" cy="526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Model</a:t>
            </a:r>
            <a:r>
              <a:rPr lang="en-GB" dirty="0"/>
              <a:t> uses time-invariant transition probabilities</a:t>
            </a:r>
          </a:p>
        </p:txBody>
      </p:sp>
      <p:pic>
        <p:nvPicPr>
          <p:cNvPr id="9" name="Picture 8">
            <a:extLst>
              <a:ext uri="{FF2B5EF4-FFF2-40B4-BE49-F238E27FC236}">
                <a16:creationId xmlns:a16="http://schemas.microsoft.com/office/drawing/2014/main" id="{755C4250-529E-CA65-2150-C87A8158B15D}"/>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sp>
        <p:nvSpPr>
          <p:cNvPr id="25" name="Text Placeholder 13">
            <a:extLst>
              <a:ext uri="{FF2B5EF4-FFF2-40B4-BE49-F238E27FC236}">
                <a16:creationId xmlns:a16="http://schemas.microsoft.com/office/drawing/2014/main" id="{58C5C912-C66A-0A64-3878-79C14DC7C5E1}"/>
              </a:ext>
            </a:extLst>
          </p:cNvPr>
          <p:cNvSpPr txBox="1">
            <a:spLocks/>
          </p:cNvSpPr>
          <p:nvPr/>
        </p:nvSpPr>
        <p:spPr>
          <a:xfrm>
            <a:off x="1055910" y="6435919"/>
            <a:ext cx="10534567" cy="474632"/>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dirty="0"/>
              <a:t>ACD: Appraisal consultation document; ACM1: Appraisal committee meeting 1; BT: Background therapy; CKD: Chronic kidney disease; HRs: Hazard ratios; ICER: Incremental cost-effectiveness ratio; PSA: Probabilistic sensitivity analysis</a:t>
            </a:r>
          </a:p>
        </p:txBody>
      </p:sp>
      <p:sp>
        <p:nvSpPr>
          <p:cNvPr id="5" name="Rectangle 4">
            <a:extLst>
              <a:ext uri="{FF2B5EF4-FFF2-40B4-BE49-F238E27FC236}">
                <a16:creationId xmlns:a16="http://schemas.microsoft.com/office/drawing/2014/main" id="{9C6905E8-11D3-581E-4270-6C35AE023BFC}"/>
              </a:ext>
            </a:extLst>
          </p:cNvPr>
          <p:cNvSpPr/>
          <p:nvPr/>
        </p:nvSpPr>
        <p:spPr>
          <a:xfrm>
            <a:off x="421200" y="3608635"/>
            <a:ext cx="11104344" cy="23086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Concerns with assumptions made with updated approach to estimating transition probabilities</a:t>
            </a:r>
          </a:p>
          <a:p>
            <a:pPr marL="742950" lvl="1" indent="-285750">
              <a:buFont typeface="Courier New" panose="02070309020205020404" pitchFamily="49" charset="0"/>
              <a:buChar char="o"/>
            </a:pPr>
            <a:r>
              <a:rPr lang="en-GB" dirty="0">
                <a:solidFill>
                  <a:schemeClr val="tx1"/>
                </a:solidFill>
              </a:rPr>
              <a:t>For the finerenone + BT arm, updated approach means no direct effect of finerenone is reflected on transitions in the earlier stages of CKD, but instead transitions associated with CKD 5 are amended</a:t>
            </a:r>
          </a:p>
          <a:p>
            <a:pPr marL="742950" lvl="1" indent="-285750">
              <a:buFont typeface="Courier New" panose="02070309020205020404" pitchFamily="49" charset="0"/>
              <a:buChar char="o"/>
            </a:pPr>
            <a:r>
              <a:rPr lang="en-GB" dirty="0">
                <a:solidFill>
                  <a:schemeClr val="tx1"/>
                </a:solidFill>
              </a:rPr>
              <a:t>Transitions and effect of finerenone remain time-invariant</a:t>
            </a:r>
          </a:p>
          <a:p>
            <a:pPr marL="285750" indent="-285750">
              <a:buFont typeface="Arial" panose="020B0604020202020204" pitchFamily="34" charset="0"/>
              <a:buChar char="•"/>
            </a:pPr>
            <a:r>
              <a:rPr lang="en-GB" dirty="0">
                <a:solidFill>
                  <a:schemeClr val="tx1"/>
                </a:solidFill>
              </a:rPr>
              <a:t>Considers scenarios that use both the company’s original and updated approach to estimating transition probabilities may be useful for committee decision making</a:t>
            </a:r>
          </a:p>
          <a:p>
            <a:pPr marL="742950" lvl="1" indent="-285750">
              <a:buFont typeface="Courier New" panose="02070309020205020404" pitchFamily="49" charset="0"/>
              <a:buChar char="o"/>
            </a:pPr>
            <a:r>
              <a:rPr lang="en-GB" dirty="0">
                <a:solidFill>
                  <a:schemeClr val="tx1"/>
                </a:solidFill>
              </a:rPr>
              <a:t>Only updated approach allows for consideration of parameter uncertainty in the PSA</a:t>
            </a:r>
          </a:p>
        </p:txBody>
      </p:sp>
      <p:grpSp>
        <p:nvGrpSpPr>
          <p:cNvPr id="7" name="Group 6">
            <a:extLst>
              <a:ext uri="{FF2B5EF4-FFF2-40B4-BE49-F238E27FC236}">
                <a16:creationId xmlns:a16="http://schemas.microsoft.com/office/drawing/2014/main" id="{3F88E6C5-E61A-00B1-EDDE-E4FF0A542E12}"/>
              </a:ext>
            </a:extLst>
          </p:cNvPr>
          <p:cNvGrpSpPr/>
          <p:nvPr/>
        </p:nvGrpSpPr>
        <p:grpSpPr>
          <a:xfrm>
            <a:off x="1055910" y="5948854"/>
            <a:ext cx="10469634" cy="604519"/>
            <a:chOff x="1471797" y="5678561"/>
            <a:chExt cx="10061391" cy="642642"/>
          </a:xfrm>
        </p:grpSpPr>
        <p:sp>
          <p:nvSpPr>
            <p:cNvPr id="10" name="Rectangle 9" descr="Question to committee">
              <a:extLst>
                <a:ext uri="{FF2B5EF4-FFF2-40B4-BE49-F238E27FC236}">
                  <a16:creationId xmlns:a16="http://schemas.microsoft.com/office/drawing/2014/main" id="{AD324373-3B3C-C69C-6D43-BB04F786C52F}"/>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Is the company’s updated approach to estimating transition probabilities more appropriate for decision making than the original approach at ACM1?</a:t>
              </a:r>
            </a:p>
          </p:txBody>
        </p:sp>
        <p:grpSp>
          <p:nvGrpSpPr>
            <p:cNvPr id="12" name="Group 11">
              <a:extLst>
                <a:ext uri="{FF2B5EF4-FFF2-40B4-BE49-F238E27FC236}">
                  <a16:creationId xmlns:a16="http://schemas.microsoft.com/office/drawing/2014/main" id="{A852E04F-C41A-3E82-F705-0DAC05624267}"/>
                </a:ext>
                <a:ext uri="{C183D7F6-B498-43B3-948B-1728B52AA6E4}">
                  <adec:decorative xmlns:adec="http://schemas.microsoft.com/office/drawing/2017/decorative" val="1"/>
                </a:ext>
              </a:extLst>
            </p:cNvPr>
            <p:cNvGrpSpPr/>
            <p:nvPr/>
          </p:nvGrpSpPr>
          <p:grpSpPr>
            <a:xfrm>
              <a:off x="1471797" y="5678561"/>
              <a:ext cx="517072" cy="642642"/>
              <a:chOff x="-1424696" y="4100268"/>
              <a:chExt cx="517072" cy="642642"/>
            </a:xfrm>
          </p:grpSpPr>
          <p:sp>
            <p:nvSpPr>
              <p:cNvPr id="13" name="Oval 12">
                <a:extLst>
                  <a:ext uri="{FF2B5EF4-FFF2-40B4-BE49-F238E27FC236}">
                    <a16:creationId xmlns:a16="http://schemas.microsoft.com/office/drawing/2014/main" id="{2D4B9F58-A2D6-A7CD-2D27-357F5B958751}"/>
                  </a:ext>
                </a:extLst>
              </p:cNvPr>
              <p:cNvSpPr/>
              <p:nvPr/>
            </p:nvSpPr>
            <p:spPr>
              <a:xfrm>
                <a:off x="-1424696" y="4100268"/>
                <a:ext cx="517072" cy="64264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4" name="Graphic 15">
                <a:extLst>
                  <a:ext uri="{FF2B5EF4-FFF2-40B4-BE49-F238E27FC236}">
                    <a16:creationId xmlns:a16="http://schemas.microsoft.com/office/drawing/2014/main" id="{7F16C6A9-B834-7958-9A81-189F95D5467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6077" y="4169658"/>
                <a:ext cx="359832" cy="503859"/>
              </a:xfrm>
              <a:prstGeom prst="rect">
                <a:avLst/>
              </a:prstGeom>
            </p:spPr>
          </p:pic>
        </p:grpSp>
      </p:grpSp>
    </p:spTree>
    <p:extLst>
      <p:ext uri="{BB962C8B-B14F-4D97-AF65-F5344CB8AC3E}">
        <p14:creationId xmlns:p14="http://schemas.microsoft.com/office/powerpoint/2010/main" val="76973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7031EF10-0831-A65B-408F-48105F19DC7F}"/>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Sensitivity analysis</a:t>
            </a:r>
          </a:p>
        </p:txBody>
      </p:sp>
      <p:sp>
        <p:nvSpPr>
          <p:cNvPr id="3" name="Rectangle 2">
            <a:extLst>
              <a:ext uri="{FF2B5EF4-FFF2-40B4-BE49-F238E27FC236}">
                <a16:creationId xmlns:a16="http://schemas.microsoft.com/office/drawing/2014/main" id="{189C7107-E8AF-3EA5-4D3F-EFE28FC6B28B}"/>
              </a:ext>
            </a:extLst>
          </p:cNvPr>
          <p:cNvSpPr/>
          <p:nvPr/>
        </p:nvSpPr>
        <p:spPr>
          <a:xfrm>
            <a:off x="421200" y="2383122"/>
            <a:ext cx="11104343" cy="11642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Updated approach for handling transition probabilities </a:t>
            </a:r>
            <a:r>
              <a:rPr lang="en-GB" dirty="0">
                <a:solidFill>
                  <a:schemeClr val="tx1"/>
                </a:solidFill>
                <a:sym typeface="Wingdings" panose="05000000000000000000" pitchFamily="2" charset="2"/>
              </a:rPr>
              <a:t> </a:t>
            </a:r>
            <a:r>
              <a:rPr lang="en-GB" dirty="0">
                <a:solidFill>
                  <a:schemeClr val="tx1"/>
                </a:solidFill>
              </a:rPr>
              <a:t>enables a robust PSA to be conducted, with inclusion of the variability of applied HRs and sampling the BT probabilities from the Dirichlet distribution</a:t>
            </a:r>
          </a:p>
          <a:p>
            <a:pPr marL="285750" indent="-285750">
              <a:buFont typeface="Arial" panose="020B0604020202020204" pitchFamily="34" charset="0"/>
              <a:buChar char="•"/>
            </a:pPr>
            <a:r>
              <a:rPr lang="en-GB" dirty="0">
                <a:solidFill>
                  <a:schemeClr val="tx1"/>
                </a:solidFill>
              </a:rPr>
              <a:t>Results of the new approach are consistent with the original approach and somewhat conservative</a:t>
            </a:r>
          </a:p>
        </p:txBody>
      </p:sp>
      <p:sp>
        <p:nvSpPr>
          <p:cNvPr id="4" name="Rectangle 3">
            <a:extLst>
              <a:ext uri="{FF2B5EF4-FFF2-40B4-BE49-F238E27FC236}">
                <a16:creationId xmlns:a16="http://schemas.microsoft.com/office/drawing/2014/main" id="{C2E4496B-8B46-1F43-66D1-B58694E78494}"/>
              </a:ext>
            </a:extLst>
          </p:cNvPr>
          <p:cNvSpPr/>
          <p:nvPr/>
        </p:nvSpPr>
        <p:spPr>
          <a:xfrm>
            <a:off x="421200" y="1058545"/>
            <a:ext cx="11104343" cy="12381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Both PSA and DSA have limitations, adding to uncertainty in the cost-effectiveness estimates</a:t>
            </a:r>
          </a:p>
          <a:p>
            <a:pPr marL="742950" lvl="1" indent="-285750">
              <a:buFont typeface="Courier New" panose="02070309020205020404" pitchFamily="49" charset="0"/>
              <a:buChar char="o"/>
            </a:pPr>
            <a:r>
              <a:rPr lang="en-GB" dirty="0">
                <a:solidFill>
                  <a:schemeClr val="tx1"/>
                </a:solidFill>
              </a:rPr>
              <a:t>Company’s approach to the PSA is flawed</a:t>
            </a:r>
          </a:p>
          <a:p>
            <a:pPr marL="742950" lvl="1" indent="-285750">
              <a:buFont typeface="Courier New" panose="02070309020205020404" pitchFamily="49" charset="0"/>
              <a:buChar char="o"/>
            </a:pPr>
            <a:r>
              <a:rPr lang="en-GB" dirty="0">
                <a:solidFill>
                  <a:schemeClr val="tx1"/>
                </a:solidFill>
              </a:rPr>
              <a:t>Outputs should be interpreted with caution</a:t>
            </a:r>
          </a:p>
        </p:txBody>
      </p:sp>
      <p:sp>
        <p:nvSpPr>
          <p:cNvPr id="7" name="Rectangle 6">
            <a:extLst>
              <a:ext uri="{FF2B5EF4-FFF2-40B4-BE49-F238E27FC236}">
                <a16:creationId xmlns:a16="http://schemas.microsoft.com/office/drawing/2014/main" id="{E42BBC91-F984-B608-2BDF-0BD2133B0682}"/>
              </a:ext>
            </a:extLst>
          </p:cNvPr>
          <p:cNvSpPr/>
          <p:nvPr/>
        </p:nvSpPr>
        <p:spPr>
          <a:xfrm>
            <a:off x="421200" y="3623185"/>
            <a:ext cx="11104343" cy="20473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Unclear from company’s ACD response how the Dirichlet distributions were parameterised, but the PSA outputs illustrate that these parameters are now varied across each of the PSA iterations</a:t>
            </a:r>
          </a:p>
          <a:p>
            <a:pPr marL="285750" indent="-285750">
              <a:buFont typeface="Arial" panose="020B0604020202020204" pitchFamily="34" charset="0"/>
              <a:buChar char="•"/>
            </a:pPr>
            <a:r>
              <a:rPr lang="en-GB" dirty="0">
                <a:solidFill>
                  <a:schemeClr val="tx1"/>
                </a:solidFill>
              </a:rPr>
              <a:t>Concerned zero-yet-plausible transitions (base value of 0% but could theoretically occur) are still assumed to be fixed at 0% within the PSA </a:t>
            </a:r>
            <a:r>
              <a:rPr lang="en-GB" dirty="0">
                <a:solidFill>
                  <a:schemeClr val="tx1"/>
                </a:solidFill>
                <a:sym typeface="Wingdings" panose="05000000000000000000" pitchFamily="2" charset="2"/>
              </a:rPr>
              <a:t> Accepts that omission of a correction unlikely to have a large impact on results but should be included within the sensitivity analysis  included in HST10</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Overall, parameter sampling is an improvement on the original approach</a:t>
            </a:r>
          </a:p>
        </p:txBody>
      </p:sp>
      <p:sp>
        <p:nvSpPr>
          <p:cNvPr id="13" name="Text Placeholder 6">
            <a:extLst>
              <a:ext uri="{FF2B5EF4-FFF2-40B4-BE49-F238E27FC236}">
                <a16:creationId xmlns:a16="http://schemas.microsoft.com/office/drawing/2014/main" id="{3BCD2971-A789-2179-390B-F72C5DEF928D}"/>
              </a:ext>
            </a:extLst>
          </p:cNvPr>
          <p:cNvSpPr txBox="1">
            <a:spLocks/>
          </p:cNvSpPr>
          <p:nvPr/>
        </p:nvSpPr>
        <p:spPr>
          <a:xfrm>
            <a:off x="421200" y="648943"/>
            <a:ext cx="11586452" cy="7753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Company’s sensitivity analysis are flawed</a:t>
            </a:r>
          </a:p>
        </p:txBody>
      </p:sp>
      <p:pic>
        <p:nvPicPr>
          <p:cNvPr id="8" name="Picture 7">
            <a:extLst>
              <a:ext uri="{FF2B5EF4-FFF2-40B4-BE49-F238E27FC236}">
                <a16:creationId xmlns:a16="http://schemas.microsoft.com/office/drawing/2014/main" id="{3C7C0F6A-CF9B-5253-CE6B-8C1481EB98E6}"/>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grpSp>
        <p:nvGrpSpPr>
          <p:cNvPr id="10" name="Group 9">
            <a:extLst>
              <a:ext uri="{FF2B5EF4-FFF2-40B4-BE49-F238E27FC236}">
                <a16:creationId xmlns:a16="http://schemas.microsoft.com/office/drawing/2014/main" id="{FBCFB00D-B69E-1E41-65CD-A9FE3C94EB5A}"/>
              </a:ext>
            </a:extLst>
          </p:cNvPr>
          <p:cNvGrpSpPr/>
          <p:nvPr/>
        </p:nvGrpSpPr>
        <p:grpSpPr>
          <a:xfrm>
            <a:off x="330194" y="5927827"/>
            <a:ext cx="11209215" cy="420594"/>
            <a:chOff x="1456000" y="5711882"/>
            <a:chExt cx="10077188" cy="581226"/>
          </a:xfrm>
        </p:grpSpPr>
        <p:sp>
          <p:nvSpPr>
            <p:cNvPr id="11" name="Rectangle 10" descr="Question to committee">
              <a:extLst>
                <a:ext uri="{FF2B5EF4-FFF2-40B4-BE49-F238E27FC236}">
                  <a16:creationId xmlns:a16="http://schemas.microsoft.com/office/drawing/2014/main" id="{BE4B9532-6ECD-8C00-D872-619D7803C8EF}"/>
                </a:ext>
              </a:extLst>
            </p:cNvPr>
            <p:cNvSpPr/>
            <p:nvPr/>
          </p:nvSpPr>
          <p:spPr>
            <a:xfrm>
              <a:off x="1818062" y="5734049"/>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Does the updated sensitivity analysis sufficiently demonstrate that the ICER for </a:t>
              </a:r>
              <a:r>
                <a:rPr lang="en-GB" dirty="0" err="1">
                  <a:solidFill>
                    <a:schemeClr val="tx1"/>
                  </a:solidFill>
                </a:rPr>
                <a:t>finerenone</a:t>
              </a:r>
              <a:r>
                <a:rPr lang="en-GB" dirty="0">
                  <a:solidFill>
                    <a:schemeClr val="tx1"/>
                  </a:solidFill>
                </a:rPr>
                <a:t> is robust?</a:t>
              </a:r>
            </a:p>
          </p:txBody>
        </p:sp>
        <p:grpSp>
          <p:nvGrpSpPr>
            <p:cNvPr id="12" name="Group 11">
              <a:extLst>
                <a:ext uri="{FF2B5EF4-FFF2-40B4-BE49-F238E27FC236}">
                  <a16:creationId xmlns:a16="http://schemas.microsoft.com/office/drawing/2014/main" id="{522B821E-F8A8-4432-7443-D5DAF7F173B7}"/>
                </a:ext>
                <a:ext uri="{C183D7F6-B498-43B3-948B-1728B52AA6E4}">
                  <adec:decorative xmlns:adec="http://schemas.microsoft.com/office/drawing/2017/decorative" val="1"/>
                </a:ext>
              </a:extLst>
            </p:cNvPr>
            <p:cNvGrpSpPr/>
            <p:nvPr/>
          </p:nvGrpSpPr>
          <p:grpSpPr>
            <a:xfrm>
              <a:off x="1456000" y="5711882"/>
              <a:ext cx="576000" cy="581226"/>
              <a:chOff x="-1440493" y="4133589"/>
              <a:chExt cx="576000" cy="581226"/>
            </a:xfrm>
          </p:grpSpPr>
          <p:sp>
            <p:nvSpPr>
              <p:cNvPr id="14" name="Oval 13">
                <a:extLst>
                  <a:ext uri="{FF2B5EF4-FFF2-40B4-BE49-F238E27FC236}">
                    <a16:creationId xmlns:a16="http://schemas.microsoft.com/office/drawing/2014/main" id="{F919DD23-B766-5972-3850-F8922860C466}"/>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5" name="Graphic 15">
                <a:extLst>
                  <a:ext uri="{FF2B5EF4-FFF2-40B4-BE49-F238E27FC236}">
                    <a16:creationId xmlns:a16="http://schemas.microsoft.com/office/drawing/2014/main" id="{AE655261-DE80-4DFD-F245-65BBC1A1488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4548" y="4133589"/>
                <a:ext cx="384108" cy="581226"/>
              </a:xfrm>
              <a:prstGeom prst="rect">
                <a:avLst/>
              </a:prstGeom>
            </p:spPr>
          </p:pic>
        </p:grpSp>
      </p:grpSp>
      <p:sp>
        <p:nvSpPr>
          <p:cNvPr id="18" name="Text Placeholder 13">
            <a:extLst>
              <a:ext uri="{FF2B5EF4-FFF2-40B4-BE49-F238E27FC236}">
                <a16:creationId xmlns:a16="http://schemas.microsoft.com/office/drawing/2014/main" id="{4C432D05-A803-A083-B254-BCA1FF7038C0}"/>
              </a:ext>
            </a:extLst>
          </p:cNvPr>
          <p:cNvSpPr txBox="1">
            <a:spLocks/>
          </p:cNvSpPr>
          <p:nvPr/>
        </p:nvSpPr>
        <p:spPr>
          <a:xfrm>
            <a:off x="1072055" y="6383368"/>
            <a:ext cx="10518424" cy="474631"/>
          </a:xfrm>
          <a:prstGeom prst="rect">
            <a:avLst/>
          </a:prstGeom>
          <a:noFill/>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BT: Background therapy; DSA: Deterministic sensitivity analysis; HRs: Hazard ratios; HST10: Highly specialised technology 10; ICER: Incremental cost-effectiveness ratio; PSA: Probabilistic sensitivity analysis </a:t>
            </a:r>
          </a:p>
        </p:txBody>
      </p:sp>
    </p:spTree>
    <p:extLst>
      <p:ext uri="{BB962C8B-B14F-4D97-AF65-F5344CB8AC3E}">
        <p14:creationId xmlns:p14="http://schemas.microsoft.com/office/powerpoint/2010/main" val="398084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9" name="Title 2">
            <a:extLst>
              <a:ext uri="{FF2B5EF4-FFF2-40B4-BE49-F238E27FC236}">
                <a16:creationId xmlns:a16="http://schemas.microsoft.com/office/drawing/2014/main" id="{022A60C3-7FBC-C6CE-8E2C-7D40C4C20739}"/>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a:solidFill>
                  <a:schemeClr val="accent1"/>
                </a:solidFill>
              </a:rPr>
              <a:t>Key issue: </a:t>
            </a:r>
            <a:r>
              <a:rPr lang="en-GB" sz="3600"/>
              <a:t>Treatment waning effect</a:t>
            </a:r>
            <a:endParaRPr lang="en-GB" sz="3600" dirty="0"/>
          </a:p>
        </p:txBody>
      </p:sp>
      <p:sp>
        <p:nvSpPr>
          <p:cNvPr id="10" name="Rectangle 9">
            <a:extLst>
              <a:ext uri="{FF2B5EF4-FFF2-40B4-BE49-F238E27FC236}">
                <a16:creationId xmlns:a16="http://schemas.microsoft.com/office/drawing/2014/main" id="{D237EB81-B337-08EC-895F-76F355576281}"/>
              </a:ext>
            </a:extLst>
          </p:cNvPr>
          <p:cNvSpPr/>
          <p:nvPr/>
        </p:nvSpPr>
        <p:spPr>
          <a:xfrm>
            <a:off x="421200" y="2711670"/>
            <a:ext cx="11104344" cy="258554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Does not consider appropriate to include treatment waning effect</a:t>
            </a:r>
          </a:p>
          <a:p>
            <a:pPr marL="285750" indent="-285750">
              <a:buFont typeface="Arial" panose="020B0604020202020204" pitchFamily="34" charset="0"/>
              <a:buChar char="•"/>
            </a:pPr>
            <a:r>
              <a:rPr lang="en-GB" dirty="0">
                <a:solidFill>
                  <a:schemeClr val="tx1"/>
                </a:solidFill>
              </a:rPr>
              <a:t>Treatment effect is persistent with continued use of finerenone which is</a:t>
            </a:r>
            <a:r>
              <a:rPr lang="en-GB" dirty="0">
                <a:solidFill>
                  <a:schemeClr val="tx1"/>
                </a:solidFill>
                <a:sym typeface="Wingdings" panose="05000000000000000000" pitchFamily="2" charset="2"/>
              </a:rPr>
              <a:t> s</a:t>
            </a:r>
            <a:r>
              <a:rPr lang="en-GB" dirty="0">
                <a:solidFill>
                  <a:schemeClr val="tx1"/>
                </a:solidFill>
              </a:rPr>
              <a:t>upported by FIDELIO-DKD:</a:t>
            </a:r>
          </a:p>
          <a:p>
            <a:pPr marL="742950" lvl="1" indent="-285750">
              <a:buFont typeface="Courier New" panose="02070309020205020404" pitchFamily="49" charset="0"/>
              <a:buChar char="o"/>
            </a:pPr>
            <a:r>
              <a:rPr lang="en-GB" dirty="0">
                <a:solidFill>
                  <a:schemeClr val="tx1"/>
                </a:solidFill>
              </a:rPr>
              <a:t>The least-squares mean change from baseline in eGFR</a:t>
            </a:r>
          </a:p>
          <a:p>
            <a:pPr marL="742950" lvl="1" indent="-285750">
              <a:buFont typeface="Courier New" panose="02070309020205020404" pitchFamily="49" charset="0"/>
              <a:buChar char="o"/>
            </a:pPr>
            <a:r>
              <a:rPr lang="en-GB" dirty="0">
                <a:solidFill>
                  <a:schemeClr val="tx1"/>
                </a:solidFill>
              </a:rPr>
              <a:t>Analysis of change in </a:t>
            </a:r>
            <a:r>
              <a:rPr lang="en-GB" dirty="0" err="1">
                <a:solidFill>
                  <a:schemeClr val="tx1"/>
                </a:solidFill>
              </a:rPr>
              <a:t>uACR</a:t>
            </a:r>
            <a:r>
              <a:rPr lang="en-GB" dirty="0">
                <a:solidFill>
                  <a:schemeClr val="tx1"/>
                </a:solidFill>
              </a:rPr>
              <a:t> using the covariance (ANCOVA) test</a:t>
            </a:r>
          </a:p>
          <a:p>
            <a:pPr marL="285750" indent="-285750">
              <a:buFont typeface="Arial" panose="020B0604020202020204" pitchFamily="34" charset="0"/>
              <a:buChar char="•"/>
            </a:pPr>
            <a:r>
              <a:rPr lang="en-GB" dirty="0">
                <a:solidFill>
                  <a:schemeClr val="tx1"/>
                </a:solidFill>
              </a:rPr>
              <a:t>Conducted scenario analysis incorporating treatment waning effect of </a:t>
            </a:r>
            <a:r>
              <a:rPr lang="en-GB" dirty="0">
                <a:solidFill>
                  <a:schemeClr val="tx1"/>
                </a:solidFill>
                <a:sym typeface="Wingdings" panose="05000000000000000000" pitchFamily="2" charset="2"/>
              </a:rPr>
              <a:t>16 years (an arbitrary assumption)</a:t>
            </a:r>
            <a:endParaRPr lang="en-GB" dirty="0">
              <a:solidFill>
                <a:srgbClr val="FF0000"/>
              </a:solidFill>
              <a:sym typeface="Wingdings" panose="05000000000000000000" pitchFamily="2" charset="2"/>
            </a:endParaRPr>
          </a:p>
          <a:p>
            <a:pPr marL="285750" indent="-285750">
              <a:buFont typeface="Arial" panose="020B0604020202020204" pitchFamily="34" charset="0"/>
              <a:buChar char="•"/>
            </a:pPr>
            <a:r>
              <a:rPr lang="en-GB" dirty="0">
                <a:solidFill>
                  <a:schemeClr val="tx1"/>
                </a:solidFill>
              </a:rPr>
              <a:t>Conducted two additional scenarios for discontinuation of finerenone after 7 years (literature) and 9 years (finerenone model) – Agreed at ACM1 that it is reasonable to assume that finerenone is stopped after initiation of RRT </a:t>
            </a:r>
            <a:endParaRPr lang="en-GB" b="1" dirty="0">
              <a:solidFill>
                <a:srgbClr val="FF0000"/>
              </a:solidFill>
            </a:endParaRPr>
          </a:p>
          <a:p>
            <a:pPr marL="742950" lvl="1" indent="-285750">
              <a:buFont typeface="Courier New" panose="02070309020205020404" pitchFamily="49" charset="0"/>
              <a:buChar char="o"/>
            </a:pPr>
            <a:endParaRPr lang="en-GB" b="1" dirty="0">
              <a:solidFill>
                <a:schemeClr val="tx1"/>
              </a:solidFill>
            </a:endParaRPr>
          </a:p>
          <a:p>
            <a:pPr marL="742950" lvl="1" indent="-285750">
              <a:buFont typeface="Courier New" panose="02070309020205020404" pitchFamily="49" charset="0"/>
              <a:buChar char="o"/>
            </a:pPr>
            <a:endParaRPr lang="en-GB" dirty="0">
              <a:solidFill>
                <a:schemeClr val="tx1"/>
              </a:solidFill>
            </a:endParaRPr>
          </a:p>
          <a:p>
            <a:pPr marL="742950" lvl="1" indent="-285750">
              <a:buFont typeface="Arial" panose="020B0604020202020204" pitchFamily="34" charset="0"/>
              <a:buChar char="•"/>
            </a:pPr>
            <a:endParaRPr lang="en-GB" dirty="0">
              <a:solidFill>
                <a:schemeClr val="tx1"/>
              </a:solidFill>
            </a:endParaRPr>
          </a:p>
        </p:txBody>
      </p:sp>
      <p:sp>
        <p:nvSpPr>
          <p:cNvPr id="14" name="Rectangle 13">
            <a:extLst>
              <a:ext uri="{FF2B5EF4-FFF2-40B4-BE49-F238E27FC236}">
                <a16:creationId xmlns:a16="http://schemas.microsoft.com/office/drawing/2014/main" id="{1CF708F3-0A59-D82B-E648-F0356E18174C}"/>
              </a:ext>
            </a:extLst>
          </p:cNvPr>
          <p:cNvSpPr/>
          <p:nvPr/>
        </p:nvSpPr>
        <p:spPr>
          <a:xfrm>
            <a:off x="421200" y="1387365"/>
            <a:ext cx="11104344" cy="120869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Extrapolating relative treatment effects beyond the 4 years observed in the trial is uncertain</a:t>
            </a:r>
          </a:p>
          <a:p>
            <a:pPr marL="742950" lvl="1" indent="-285750">
              <a:buFont typeface="Arial" panose="020B0604020202020204" pitchFamily="34" charset="0"/>
              <a:buChar char="•"/>
            </a:pPr>
            <a:r>
              <a:rPr lang="en-GB" dirty="0">
                <a:solidFill>
                  <a:schemeClr val="tx1"/>
                </a:solidFill>
              </a:rPr>
              <a:t>Need to explore scenario analyses with different approaches to extrapolating treatment benefit beyond the trial data.</a:t>
            </a:r>
          </a:p>
          <a:p>
            <a:pPr marL="742950" lvl="1" indent="-285750">
              <a:buFont typeface="Arial" panose="020B0604020202020204" pitchFamily="34" charset="0"/>
              <a:buChar char="•"/>
            </a:pPr>
            <a:endParaRPr lang="en-GB" dirty="0">
              <a:solidFill>
                <a:schemeClr val="tx1"/>
              </a:solidFill>
            </a:endParaRPr>
          </a:p>
        </p:txBody>
      </p:sp>
      <p:sp>
        <p:nvSpPr>
          <p:cNvPr id="16" name="Text Placeholder 6">
            <a:extLst>
              <a:ext uri="{FF2B5EF4-FFF2-40B4-BE49-F238E27FC236}">
                <a16:creationId xmlns:a16="http://schemas.microsoft.com/office/drawing/2014/main" id="{FFF22229-5660-0BAB-405F-98BEC09B9C63}"/>
              </a:ext>
            </a:extLst>
          </p:cNvPr>
          <p:cNvSpPr txBox="1">
            <a:spLocks/>
          </p:cNvSpPr>
          <p:nvPr/>
        </p:nvSpPr>
        <p:spPr>
          <a:xfrm>
            <a:off x="421200" y="612000"/>
            <a:ext cx="10289475" cy="526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Company model assumes no treatment waning effect</a:t>
            </a:r>
          </a:p>
        </p:txBody>
      </p:sp>
      <p:pic>
        <p:nvPicPr>
          <p:cNvPr id="4" name="Picture 3">
            <a:extLst>
              <a:ext uri="{FF2B5EF4-FFF2-40B4-BE49-F238E27FC236}">
                <a16:creationId xmlns:a16="http://schemas.microsoft.com/office/drawing/2014/main" id="{815ABED3-C64D-7ED2-9953-CAB7A02101FC}"/>
              </a:ext>
              <a:ext uri="{C183D7F6-B498-43B3-948B-1728B52AA6E4}">
                <adec:decorative xmlns:adec="http://schemas.microsoft.com/office/drawing/2017/decorative" val="1"/>
              </a:ext>
            </a:extLst>
          </p:cNvPr>
          <p:cNvPicPr>
            <a:picLocks noChangeAspect="1"/>
          </p:cNvPicPr>
          <p:nvPr/>
        </p:nvPicPr>
        <p:blipFill rotWithShape="1">
          <a:blip r:embed="rId2"/>
          <a:srcRect l="16406" t="4575" r="14821" b="4613"/>
          <a:stretch/>
        </p:blipFill>
        <p:spPr>
          <a:xfrm>
            <a:off x="11587126" y="28316"/>
            <a:ext cx="583879" cy="583879"/>
          </a:xfrm>
          <a:prstGeom prst="rect">
            <a:avLst/>
          </a:prstGeom>
        </p:spPr>
      </p:pic>
      <p:sp>
        <p:nvSpPr>
          <p:cNvPr id="11" name="Text Placeholder 13">
            <a:extLst>
              <a:ext uri="{FF2B5EF4-FFF2-40B4-BE49-F238E27FC236}">
                <a16:creationId xmlns:a16="http://schemas.microsoft.com/office/drawing/2014/main" id="{6997CC1D-836B-3BA2-7B6D-CDFC8C3F678A}"/>
              </a:ext>
            </a:extLst>
          </p:cNvPr>
          <p:cNvSpPr txBox="1">
            <a:spLocks/>
          </p:cNvSpPr>
          <p:nvPr/>
        </p:nvSpPr>
        <p:spPr>
          <a:xfrm>
            <a:off x="1082566" y="6383369"/>
            <a:ext cx="10504560" cy="474632"/>
          </a:xfrm>
          <a:prstGeom prst="rect">
            <a:avLst/>
          </a:prstGeom>
          <a:noFill/>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eGFR: estimated glomerular filtration rate; ICER: Incremental cost-effectiveness ratio; RRT: Renal replacement therapy; </a:t>
            </a:r>
            <a:r>
              <a:rPr lang="en-GB" dirty="0" err="1"/>
              <a:t>uACR</a:t>
            </a:r>
            <a:r>
              <a:rPr lang="en-GB" dirty="0"/>
              <a:t>: urine albumin to creatinine ratio</a:t>
            </a:r>
          </a:p>
        </p:txBody>
      </p:sp>
    </p:spTree>
    <p:extLst>
      <p:ext uri="{BB962C8B-B14F-4D97-AF65-F5344CB8AC3E}">
        <p14:creationId xmlns:p14="http://schemas.microsoft.com/office/powerpoint/2010/main" val="52452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9" name="Title 2">
            <a:extLst>
              <a:ext uri="{FF2B5EF4-FFF2-40B4-BE49-F238E27FC236}">
                <a16:creationId xmlns:a16="http://schemas.microsoft.com/office/drawing/2014/main" id="{022A60C3-7FBC-C6CE-8E2C-7D40C4C20739}"/>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a:solidFill>
                  <a:schemeClr val="accent1"/>
                </a:solidFill>
              </a:rPr>
              <a:t>Key issue: </a:t>
            </a:r>
            <a:r>
              <a:rPr lang="en-GB" sz="3600"/>
              <a:t>Treatment waning effect</a:t>
            </a:r>
            <a:endParaRPr lang="en-GB" sz="3600" dirty="0"/>
          </a:p>
        </p:txBody>
      </p:sp>
      <p:sp>
        <p:nvSpPr>
          <p:cNvPr id="15" name="Rectangle 14">
            <a:extLst>
              <a:ext uri="{FF2B5EF4-FFF2-40B4-BE49-F238E27FC236}">
                <a16:creationId xmlns:a16="http://schemas.microsoft.com/office/drawing/2014/main" id="{B885E1B2-2054-E7C6-E692-F2727B1F5778}"/>
              </a:ext>
            </a:extLst>
          </p:cNvPr>
          <p:cNvSpPr/>
          <p:nvPr/>
        </p:nvSpPr>
        <p:spPr>
          <a:xfrm>
            <a:off x="421200" y="1389355"/>
            <a:ext cx="11104344" cy="31300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Treatment waning effects are included often to address extrapolations beyond the trial time horizon</a:t>
            </a:r>
          </a:p>
          <a:p>
            <a:pPr marL="742950" lvl="1" indent="-285750">
              <a:buFont typeface="Courier New" panose="02070309020205020404" pitchFamily="49" charset="0"/>
              <a:buChar char="o"/>
            </a:pPr>
            <a:r>
              <a:rPr lang="en-GB" dirty="0">
                <a:solidFill>
                  <a:schemeClr val="tx1"/>
                </a:solidFill>
              </a:rPr>
              <a:t>No comments on the plausibility of a treatment effect for finerenone beyond available trial data</a:t>
            </a:r>
          </a:p>
          <a:p>
            <a:pPr marL="285750" indent="-285750">
              <a:buFont typeface="Arial" panose="020B0604020202020204" pitchFamily="34" charset="0"/>
              <a:buChar char="•"/>
            </a:pPr>
            <a:r>
              <a:rPr lang="en-GB" dirty="0">
                <a:solidFill>
                  <a:schemeClr val="tx1"/>
                </a:solidFill>
              </a:rPr>
              <a:t>Accounting for potential treatment effect waning is often subject to substantial uncertainty due to lack of long-term data, and therefore rely on arbitrary assumptions</a:t>
            </a:r>
          </a:p>
          <a:p>
            <a:pPr marL="285750" indent="-285750">
              <a:buFont typeface="Arial" panose="020B0604020202020204" pitchFamily="34" charset="0"/>
              <a:buChar char="•"/>
            </a:pPr>
            <a:r>
              <a:rPr lang="en-GB" dirty="0">
                <a:solidFill>
                  <a:schemeClr val="tx1"/>
                </a:solidFill>
              </a:rPr>
              <a:t>For scenario with 16 years treatment waning effect there is no evidence presented to support any particular relationship of treatment benefit over time</a:t>
            </a:r>
          </a:p>
          <a:p>
            <a:pPr marL="742950" lvl="1" indent="-285750">
              <a:buFont typeface="Courier New" panose="02070309020205020404" pitchFamily="49" charset="0"/>
              <a:buChar char="o"/>
            </a:pPr>
            <a:r>
              <a:rPr lang="en-GB" dirty="0">
                <a:solidFill>
                  <a:schemeClr val="tx1"/>
                </a:solidFill>
              </a:rPr>
              <a:t>unclear how relevant this scenario is for decision making</a:t>
            </a:r>
          </a:p>
          <a:p>
            <a:pPr marL="285750" indent="-285750">
              <a:buFont typeface="Arial" panose="020B0604020202020204" pitchFamily="34" charset="0"/>
              <a:buChar char="•"/>
            </a:pPr>
            <a:r>
              <a:rPr lang="en-GB" dirty="0">
                <a:solidFill>
                  <a:schemeClr val="tx1"/>
                </a:solidFill>
              </a:rPr>
              <a:t>Acknowledges that there is some evidence to support persistent treatment effect over time</a:t>
            </a:r>
          </a:p>
          <a:p>
            <a:pPr marL="742950" lvl="1" indent="-285750">
              <a:buFont typeface="Courier New" panose="02070309020205020404" pitchFamily="49" charset="0"/>
              <a:buChar char="o"/>
            </a:pPr>
            <a:r>
              <a:rPr lang="en-GB" dirty="0">
                <a:solidFill>
                  <a:schemeClr val="tx1"/>
                </a:solidFill>
              </a:rPr>
              <a:t>Considers scenarios with 7 years and 9 years of treatment discontinuation to be potentially informative </a:t>
            </a:r>
          </a:p>
        </p:txBody>
      </p:sp>
      <p:sp>
        <p:nvSpPr>
          <p:cNvPr id="16" name="Text Placeholder 6">
            <a:extLst>
              <a:ext uri="{FF2B5EF4-FFF2-40B4-BE49-F238E27FC236}">
                <a16:creationId xmlns:a16="http://schemas.microsoft.com/office/drawing/2014/main" id="{FFF22229-5660-0BAB-405F-98BEC09B9C63}"/>
              </a:ext>
            </a:extLst>
          </p:cNvPr>
          <p:cNvSpPr txBox="1">
            <a:spLocks/>
          </p:cNvSpPr>
          <p:nvPr/>
        </p:nvSpPr>
        <p:spPr>
          <a:xfrm>
            <a:off x="421200" y="612000"/>
            <a:ext cx="10289475" cy="526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Company model assumes no treatment waning effect</a:t>
            </a:r>
          </a:p>
        </p:txBody>
      </p:sp>
      <p:pic>
        <p:nvPicPr>
          <p:cNvPr id="3" name="Picture 2">
            <a:extLst>
              <a:ext uri="{FF2B5EF4-FFF2-40B4-BE49-F238E27FC236}">
                <a16:creationId xmlns:a16="http://schemas.microsoft.com/office/drawing/2014/main" id="{80CE3C35-AE2E-52BF-D4FD-783B44075939}"/>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587126" y="28316"/>
            <a:ext cx="583879" cy="583879"/>
          </a:xfrm>
          <a:prstGeom prst="rect">
            <a:avLst/>
          </a:prstGeom>
        </p:spPr>
      </p:pic>
      <p:grpSp>
        <p:nvGrpSpPr>
          <p:cNvPr id="17" name="Group 16">
            <a:extLst>
              <a:ext uri="{FF2B5EF4-FFF2-40B4-BE49-F238E27FC236}">
                <a16:creationId xmlns:a16="http://schemas.microsoft.com/office/drawing/2014/main" id="{DF42E67D-FDD8-8BC4-5FED-2E23B3929231}"/>
              </a:ext>
            </a:extLst>
          </p:cNvPr>
          <p:cNvGrpSpPr/>
          <p:nvPr/>
        </p:nvGrpSpPr>
        <p:grpSpPr>
          <a:xfrm>
            <a:off x="317501" y="5468645"/>
            <a:ext cx="11208042" cy="758886"/>
            <a:chOff x="1456000" y="5711882"/>
            <a:chExt cx="10077188" cy="576000"/>
          </a:xfrm>
        </p:grpSpPr>
        <p:sp>
          <p:nvSpPr>
            <p:cNvPr id="18" name="Rectangle 17" descr="Question to committee">
              <a:extLst>
                <a:ext uri="{FF2B5EF4-FFF2-40B4-BE49-F238E27FC236}">
                  <a16:creationId xmlns:a16="http://schemas.microsoft.com/office/drawing/2014/main" id="{B54E8B02-45B6-17BF-7E70-17FBF821EF4F}"/>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Is the treatment waning effect modelled appropriately? Are the scenarios analysis modelling </a:t>
              </a:r>
              <a:r>
                <a:rPr lang="en-GB" dirty="0" err="1">
                  <a:solidFill>
                    <a:schemeClr val="tx1"/>
                  </a:solidFill>
                </a:rPr>
                <a:t>finerenone</a:t>
              </a:r>
              <a:r>
                <a:rPr lang="en-GB" dirty="0">
                  <a:solidFill>
                    <a:schemeClr val="tx1"/>
                  </a:solidFill>
                </a:rPr>
                <a:t> waning effects and/or </a:t>
              </a:r>
              <a:r>
                <a:rPr lang="en-GB" dirty="0" err="1">
                  <a:solidFill>
                    <a:schemeClr val="tx1"/>
                  </a:solidFill>
                </a:rPr>
                <a:t>finerenone</a:t>
              </a:r>
              <a:r>
                <a:rPr lang="en-GB" dirty="0">
                  <a:solidFill>
                    <a:schemeClr val="tx1"/>
                  </a:solidFill>
                </a:rPr>
                <a:t> discontinuation sufficient for decision making?</a:t>
              </a:r>
            </a:p>
          </p:txBody>
        </p:sp>
        <p:grpSp>
          <p:nvGrpSpPr>
            <p:cNvPr id="19" name="Group 18">
              <a:extLst>
                <a:ext uri="{FF2B5EF4-FFF2-40B4-BE49-F238E27FC236}">
                  <a16:creationId xmlns:a16="http://schemas.microsoft.com/office/drawing/2014/main" id="{A5682A71-E6F9-49EF-F504-9BD08E20F85B}"/>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C86D9F58-83A5-47E7-D02D-EF81C700428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1" name="Graphic 15">
                <a:extLst>
                  <a:ext uri="{FF2B5EF4-FFF2-40B4-BE49-F238E27FC236}">
                    <a16:creationId xmlns:a16="http://schemas.microsoft.com/office/drawing/2014/main" id="{7481136B-2BFA-8403-BC55-D9E85D7BEEF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Tree>
    <p:extLst>
      <p:ext uri="{BB962C8B-B14F-4D97-AF65-F5344CB8AC3E}">
        <p14:creationId xmlns:p14="http://schemas.microsoft.com/office/powerpoint/2010/main" val="348965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43DF3374-D7C1-C50C-A7BD-03F790511436}"/>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Modelling CV history</a:t>
            </a:r>
          </a:p>
        </p:txBody>
      </p:sp>
      <p:sp>
        <p:nvSpPr>
          <p:cNvPr id="3" name="Rectangle 2">
            <a:extLst>
              <a:ext uri="{FF2B5EF4-FFF2-40B4-BE49-F238E27FC236}">
                <a16:creationId xmlns:a16="http://schemas.microsoft.com/office/drawing/2014/main" id="{6AECEAFA-3650-BA8C-2DE7-0C60E5490A09}"/>
              </a:ext>
            </a:extLst>
          </p:cNvPr>
          <p:cNvSpPr/>
          <p:nvPr/>
        </p:nvSpPr>
        <p:spPr>
          <a:xfrm>
            <a:off x="421198" y="4582488"/>
            <a:ext cx="11104343" cy="176116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Method for accounting for CV history by the ERG was incorrect given the model structure</a:t>
            </a:r>
          </a:p>
          <a:p>
            <a:pPr marL="285750" indent="-285750">
              <a:buFont typeface="Arial" panose="020B0604020202020204" pitchFamily="34" charset="0"/>
              <a:buChar char="•"/>
            </a:pPr>
            <a:r>
              <a:rPr lang="en-GB" dirty="0">
                <a:solidFill>
                  <a:schemeClr val="tx1"/>
                </a:solidFill>
              </a:rPr>
              <a:t>New method incorporated in the model and the revised company base case is complete and correct</a:t>
            </a:r>
          </a:p>
          <a:p>
            <a:pPr marL="285750" indent="-285750">
              <a:buFont typeface="Arial" panose="020B0604020202020204" pitchFamily="34" charset="0"/>
              <a:buChar char="•"/>
            </a:pPr>
            <a:r>
              <a:rPr lang="en-GB" dirty="0">
                <a:solidFill>
                  <a:schemeClr val="tx1"/>
                </a:solidFill>
              </a:rPr>
              <a:t>Agree that a proportion of the FIDELIO cohort with recorded CV history could have incurred post-acute costs and </a:t>
            </a:r>
            <a:r>
              <a:rPr lang="en-GB" dirty="0" err="1">
                <a:solidFill>
                  <a:schemeClr val="tx1"/>
                </a:solidFill>
              </a:rPr>
              <a:t>disutilities</a:t>
            </a:r>
            <a:r>
              <a:rPr lang="en-GB" dirty="0">
                <a:solidFill>
                  <a:schemeClr val="tx1"/>
                </a:solidFill>
              </a:rPr>
              <a:t> due to CV events before entering the model </a:t>
            </a:r>
            <a:r>
              <a:rPr lang="en-GB" dirty="0">
                <a:solidFill>
                  <a:schemeClr val="tx1"/>
                </a:solidFill>
                <a:sym typeface="Wingdings" panose="05000000000000000000" pitchFamily="2" charset="2"/>
              </a:rPr>
              <a:t> model corrected to exclude these</a:t>
            </a:r>
          </a:p>
          <a:p>
            <a:pPr marL="285750" indent="-285750">
              <a:buFont typeface="Arial" panose="020B0604020202020204" pitchFamily="34" charset="0"/>
              <a:buChar char="•"/>
            </a:pPr>
            <a:r>
              <a:rPr lang="en-GB" dirty="0">
                <a:solidFill>
                  <a:schemeClr val="tx1"/>
                </a:solidFill>
              </a:rPr>
              <a:t>Effect of the history of CV events on patients’ mortality is also accounted for in scenario analysis</a:t>
            </a:r>
          </a:p>
          <a:p>
            <a:pPr marL="285750" indent="-285750">
              <a:buFont typeface="Arial" panose="020B0604020202020204" pitchFamily="34" charset="0"/>
              <a:buChar char="•"/>
            </a:pPr>
            <a:endParaRPr lang="en-GB" sz="1700" dirty="0">
              <a:solidFill>
                <a:schemeClr val="tx1"/>
              </a:solidFill>
            </a:endParaRPr>
          </a:p>
        </p:txBody>
      </p:sp>
      <p:sp>
        <p:nvSpPr>
          <p:cNvPr id="4" name="Rectangle 3">
            <a:extLst>
              <a:ext uri="{FF2B5EF4-FFF2-40B4-BE49-F238E27FC236}">
                <a16:creationId xmlns:a16="http://schemas.microsoft.com/office/drawing/2014/main" id="{2AF1AE79-BBCD-2678-950E-AFFEA69FDDCB}"/>
              </a:ext>
            </a:extLst>
          </p:cNvPr>
          <p:cNvSpPr/>
          <p:nvPr/>
        </p:nvSpPr>
        <p:spPr>
          <a:xfrm>
            <a:off x="421199" y="803226"/>
            <a:ext cx="11104343" cy="36887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Both the company and the ERG had valid reasons to support the different approaches, and that neither approach was optimal</a:t>
            </a:r>
          </a:p>
          <a:p>
            <a:pPr marL="742950" lvl="1" indent="-285750">
              <a:buFont typeface="Courier New" panose="02070309020205020404" pitchFamily="49" charset="0"/>
              <a:buChar char="o"/>
            </a:pPr>
            <a:r>
              <a:rPr lang="en-GB" dirty="0">
                <a:solidFill>
                  <a:schemeClr val="tx1"/>
                </a:solidFill>
              </a:rPr>
              <a:t>Company and ERG agree 45.9% patients in FIDELIO-DKD enter the model with prior CV history. However, there are 2 definitions of CV event history, so modelled differently:</a:t>
            </a:r>
          </a:p>
          <a:p>
            <a:pPr marL="1200150" lvl="2" indent="-285750">
              <a:buFont typeface="Wingdings" panose="05000000000000000000" pitchFamily="2" charset="2"/>
              <a:buChar char="Ø"/>
            </a:pPr>
            <a:r>
              <a:rPr lang="en-GB" b="1" u="sng" dirty="0">
                <a:solidFill>
                  <a:schemeClr val="tx1"/>
                </a:solidFill>
              </a:rPr>
              <a:t>Company:</a:t>
            </a:r>
            <a:r>
              <a:rPr lang="en-GB" b="1" dirty="0">
                <a:solidFill>
                  <a:schemeClr val="tx1"/>
                </a:solidFill>
              </a:rPr>
              <a:t> </a:t>
            </a:r>
            <a:r>
              <a:rPr lang="en-GB" dirty="0">
                <a:solidFill>
                  <a:schemeClr val="tx1"/>
                </a:solidFill>
              </a:rPr>
              <a:t>Since entering FIDELIO-DKD </a:t>
            </a:r>
          </a:p>
          <a:p>
            <a:pPr marL="1200150" lvl="2" indent="-285750">
              <a:buFont typeface="Wingdings" panose="05000000000000000000" pitchFamily="2" charset="2"/>
              <a:buChar char="Ø"/>
            </a:pPr>
            <a:r>
              <a:rPr lang="en-GB" b="1" u="sng" dirty="0">
                <a:solidFill>
                  <a:schemeClr val="tx1"/>
                </a:solidFill>
              </a:rPr>
              <a:t>ERG:</a:t>
            </a:r>
            <a:r>
              <a:rPr lang="en-GB" b="1" dirty="0">
                <a:solidFill>
                  <a:schemeClr val="tx1"/>
                </a:solidFill>
              </a:rPr>
              <a:t> </a:t>
            </a:r>
            <a:r>
              <a:rPr lang="en-GB" dirty="0">
                <a:solidFill>
                  <a:schemeClr val="tx1"/>
                </a:solidFill>
              </a:rPr>
              <a:t>Based on patient history </a:t>
            </a:r>
          </a:p>
          <a:p>
            <a:pPr marL="285750" indent="-285750">
              <a:buFont typeface="Arial" panose="020B0604020202020204" pitchFamily="34" charset="0"/>
              <a:buChar char="•"/>
            </a:pPr>
            <a:r>
              <a:rPr lang="en-GB" dirty="0">
                <a:solidFill>
                  <a:schemeClr val="tx1"/>
                </a:solidFill>
              </a:rPr>
              <a:t>Noted the loss of any CV benefit with finerenone by incorporating total CV history in company’s model, but benefit was not statistically significant</a:t>
            </a:r>
          </a:p>
          <a:p>
            <a:pPr marL="285750" indent="-285750">
              <a:buFont typeface="Arial" panose="020B0604020202020204" pitchFamily="34" charset="0"/>
              <a:buChar char="•"/>
            </a:pPr>
            <a:r>
              <a:rPr lang="en-GB" dirty="0">
                <a:solidFill>
                  <a:schemeClr val="tx1"/>
                </a:solidFill>
              </a:rPr>
              <a:t>Limitations in the company’s sensitivity analyses means that uncertainties around this benefit cannot be analysed with a valid probabilistic sensitivity analysis</a:t>
            </a:r>
          </a:p>
          <a:p>
            <a:pPr marL="285750" indent="-285750">
              <a:buFont typeface="Arial" panose="020B0604020202020204" pitchFamily="34" charset="0"/>
              <a:buChar char="•"/>
            </a:pPr>
            <a:r>
              <a:rPr lang="en-GB" dirty="0">
                <a:solidFill>
                  <a:schemeClr val="tx1"/>
                </a:solidFill>
              </a:rPr>
              <a:t>Company’s approach likely resulted in optimistic cost-effectiveness results, and restructuring the model into 3 sub-models would reduce uncertainty</a:t>
            </a:r>
          </a:p>
          <a:p>
            <a:pPr marL="285750" indent="-285750">
              <a:buFont typeface="Arial" panose="020B0604020202020204" pitchFamily="34" charset="0"/>
              <a:buChar char="•"/>
            </a:pPr>
            <a:endParaRPr lang="en-GB" sz="1700" b="1" dirty="0">
              <a:solidFill>
                <a:schemeClr val="accent1"/>
              </a:solidFill>
            </a:endParaRPr>
          </a:p>
        </p:txBody>
      </p:sp>
      <p:pic>
        <p:nvPicPr>
          <p:cNvPr id="9" name="Picture 8">
            <a:extLst>
              <a:ext uri="{FF2B5EF4-FFF2-40B4-BE49-F238E27FC236}">
                <a16:creationId xmlns:a16="http://schemas.microsoft.com/office/drawing/2014/main" id="{D2C697E0-79DE-8723-FCFF-79312C0BDA6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sp>
        <p:nvSpPr>
          <p:cNvPr id="23" name="Text Placeholder 13">
            <a:extLst>
              <a:ext uri="{FF2B5EF4-FFF2-40B4-BE49-F238E27FC236}">
                <a16:creationId xmlns:a16="http://schemas.microsoft.com/office/drawing/2014/main" id="{F47BEE12-7D98-C4C7-9277-9C39B66486DD}"/>
              </a:ext>
            </a:extLst>
          </p:cNvPr>
          <p:cNvSpPr txBox="1">
            <a:spLocks/>
          </p:cNvSpPr>
          <p:nvPr/>
        </p:nvSpPr>
        <p:spPr>
          <a:xfrm>
            <a:off x="1023437" y="6340061"/>
            <a:ext cx="10534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dirty="0"/>
              <a:t>ACD: Appraisal consultation document; ACM1: Appraisal committee meeting 1; CV: Cardiovascular; ICER: Incremental cost-effectiveness ratio</a:t>
            </a:r>
          </a:p>
        </p:txBody>
      </p:sp>
    </p:spTree>
    <p:extLst>
      <p:ext uri="{BB962C8B-B14F-4D97-AF65-F5344CB8AC3E}">
        <p14:creationId xmlns:p14="http://schemas.microsoft.com/office/powerpoint/2010/main" val="2634588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43DF3374-D7C1-C50C-A7BD-03F790511436}"/>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Modelling CV history</a:t>
            </a:r>
          </a:p>
        </p:txBody>
      </p:sp>
      <p:pic>
        <p:nvPicPr>
          <p:cNvPr id="9" name="Picture 8">
            <a:extLst>
              <a:ext uri="{FF2B5EF4-FFF2-40B4-BE49-F238E27FC236}">
                <a16:creationId xmlns:a16="http://schemas.microsoft.com/office/drawing/2014/main" id="{D2C697E0-79DE-8723-FCFF-79312C0BDA6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grpSp>
        <p:nvGrpSpPr>
          <p:cNvPr id="16" name="Group 15">
            <a:extLst>
              <a:ext uri="{FF2B5EF4-FFF2-40B4-BE49-F238E27FC236}">
                <a16:creationId xmlns:a16="http://schemas.microsoft.com/office/drawing/2014/main" id="{887BD097-5C92-379E-4C4D-2B1B27BFBFB2}"/>
              </a:ext>
            </a:extLst>
          </p:cNvPr>
          <p:cNvGrpSpPr/>
          <p:nvPr/>
        </p:nvGrpSpPr>
        <p:grpSpPr>
          <a:xfrm>
            <a:off x="421196" y="5813909"/>
            <a:ext cx="11104343" cy="457048"/>
            <a:chOff x="1456000" y="5711882"/>
            <a:chExt cx="10077188" cy="576000"/>
          </a:xfrm>
        </p:grpSpPr>
        <p:sp>
          <p:nvSpPr>
            <p:cNvPr id="17" name="Rectangle 16" descr="Question to committee">
              <a:extLst>
                <a:ext uri="{FF2B5EF4-FFF2-40B4-BE49-F238E27FC236}">
                  <a16:creationId xmlns:a16="http://schemas.microsoft.com/office/drawing/2014/main" id="{5250FD0B-EED3-537E-AD0A-A1DE0B552169}"/>
                </a:ext>
              </a:extLst>
            </p:cNvPr>
            <p:cNvSpPr/>
            <p:nvPr/>
          </p:nvSpPr>
          <p:spPr>
            <a:xfrm>
              <a:off x="1818062" y="5734049"/>
              <a:ext cx="9715126" cy="531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Is the CV event history modelled appropriately?</a:t>
              </a:r>
            </a:p>
          </p:txBody>
        </p:sp>
        <p:grpSp>
          <p:nvGrpSpPr>
            <p:cNvPr id="18" name="Group 17">
              <a:extLst>
                <a:ext uri="{FF2B5EF4-FFF2-40B4-BE49-F238E27FC236}">
                  <a16:creationId xmlns:a16="http://schemas.microsoft.com/office/drawing/2014/main" id="{1F2973A6-2215-B04C-3FA1-7AC653D7329D}"/>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9" name="Oval 18">
                <a:extLst>
                  <a:ext uri="{FF2B5EF4-FFF2-40B4-BE49-F238E27FC236}">
                    <a16:creationId xmlns:a16="http://schemas.microsoft.com/office/drawing/2014/main" id="{2330575A-AF7C-35F4-798D-42AD6421CC68}"/>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0" name="Graphic 15">
                <a:extLst>
                  <a:ext uri="{FF2B5EF4-FFF2-40B4-BE49-F238E27FC236}">
                    <a16:creationId xmlns:a16="http://schemas.microsoft.com/office/drawing/2014/main" id="{8465E961-F7F5-5CBA-D839-B344FFE444C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4142" y="4201422"/>
                <a:ext cx="355695" cy="497596"/>
              </a:xfrm>
              <a:prstGeom prst="rect">
                <a:avLst/>
              </a:prstGeom>
            </p:spPr>
          </p:pic>
        </p:grpSp>
      </p:grpSp>
      <p:sp>
        <p:nvSpPr>
          <p:cNvPr id="23" name="Text Placeholder 13">
            <a:extLst>
              <a:ext uri="{FF2B5EF4-FFF2-40B4-BE49-F238E27FC236}">
                <a16:creationId xmlns:a16="http://schemas.microsoft.com/office/drawing/2014/main" id="{F47BEE12-7D98-C4C7-9277-9C39B66486DD}"/>
              </a:ext>
            </a:extLst>
          </p:cNvPr>
          <p:cNvSpPr txBox="1">
            <a:spLocks/>
          </p:cNvSpPr>
          <p:nvPr/>
        </p:nvSpPr>
        <p:spPr>
          <a:xfrm>
            <a:off x="1023437" y="6340061"/>
            <a:ext cx="10534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CV: Cardiovascular</a:t>
            </a:r>
          </a:p>
        </p:txBody>
      </p:sp>
      <p:sp>
        <p:nvSpPr>
          <p:cNvPr id="5" name="Rectangle 4">
            <a:extLst>
              <a:ext uri="{FF2B5EF4-FFF2-40B4-BE49-F238E27FC236}">
                <a16:creationId xmlns:a16="http://schemas.microsoft.com/office/drawing/2014/main" id="{846D6F71-5A28-C59E-5EB1-1A00829F9C52}"/>
              </a:ext>
            </a:extLst>
          </p:cNvPr>
          <p:cNvSpPr/>
          <p:nvPr/>
        </p:nvSpPr>
        <p:spPr>
          <a:xfrm>
            <a:off x="421196" y="2939052"/>
            <a:ext cx="11104343" cy="28216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rPr>
              <a:t>Preference for modelling CV history unchanged</a:t>
            </a:r>
          </a:p>
          <a:p>
            <a:pPr marL="742950" lvl="1" indent="-285750">
              <a:buFont typeface="Courier New" panose="02070309020205020404" pitchFamily="49" charset="0"/>
              <a:buChar char="o"/>
            </a:pPr>
            <a:r>
              <a:rPr lang="en-GB" dirty="0">
                <a:solidFill>
                  <a:schemeClr val="tx1"/>
                </a:solidFill>
              </a:rPr>
              <a:t>However, consider scenarios using both the company’s and the ERG’s approach to handling CV event history to be relevant for decision making</a:t>
            </a:r>
          </a:p>
          <a:p>
            <a:pPr marL="285750" indent="-285750">
              <a:buFont typeface="Arial" panose="020B0604020202020204" pitchFamily="34" charset="0"/>
              <a:buChar char="•"/>
            </a:pPr>
            <a:r>
              <a:rPr lang="en-GB" dirty="0">
                <a:solidFill>
                  <a:schemeClr val="tx1"/>
                </a:solidFill>
              </a:rPr>
              <a:t>Including how CV event history affects costs, utilities and mortality relevant only if using the company’s preferred approach to handling CV event history</a:t>
            </a:r>
          </a:p>
          <a:p>
            <a:pPr marL="285750" indent="-285750">
              <a:buFont typeface="Arial" panose="020B0604020202020204" pitchFamily="34" charset="0"/>
              <a:buChar char="•"/>
            </a:pPr>
            <a:r>
              <a:rPr lang="en-GB" dirty="0">
                <a:solidFill>
                  <a:schemeClr val="tx1"/>
                </a:solidFill>
              </a:rPr>
              <a:t>Company’s approach to 3 sub-models does not fully align with committee’s request</a:t>
            </a:r>
          </a:p>
          <a:p>
            <a:pPr marL="742950" lvl="1" indent="-285750">
              <a:buFont typeface="Courier New" panose="02070309020205020404" pitchFamily="49" charset="0"/>
              <a:buChar char="o"/>
            </a:pPr>
            <a:r>
              <a:rPr lang="en-GB" dirty="0">
                <a:solidFill>
                  <a:schemeClr val="tx1"/>
                </a:solidFill>
                <a:sym typeface="Wingdings" panose="05000000000000000000" pitchFamily="2" charset="2"/>
              </a:rPr>
              <a:t>does not track patients over time in each of the three subgroups, instead models these as three independent populations</a:t>
            </a:r>
          </a:p>
          <a:p>
            <a:pPr marL="742950" lvl="1" indent="-285750">
              <a:buFont typeface="Courier New" panose="02070309020205020404" pitchFamily="49" charset="0"/>
              <a:buChar char="o"/>
            </a:pPr>
            <a:r>
              <a:rPr lang="en-GB" dirty="0">
                <a:solidFill>
                  <a:schemeClr val="tx1"/>
                </a:solidFill>
              </a:rPr>
              <a:t>Scenario analyses not relevant to decision making</a:t>
            </a:r>
          </a:p>
        </p:txBody>
      </p:sp>
      <p:sp>
        <p:nvSpPr>
          <p:cNvPr id="8" name="Rectangle 7">
            <a:extLst>
              <a:ext uri="{FF2B5EF4-FFF2-40B4-BE49-F238E27FC236}">
                <a16:creationId xmlns:a16="http://schemas.microsoft.com/office/drawing/2014/main" id="{243AE56D-CE3F-82D6-F1D7-1471E3BDD84C}"/>
              </a:ext>
            </a:extLst>
          </p:cNvPr>
          <p:cNvSpPr/>
          <p:nvPr/>
        </p:nvSpPr>
        <p:spPr>
          <a:xfrm>
            <a:off x="421195" y="816356"/>
            <a:ext cx="11104343" cy="20360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 (continued)</a:t>
            </a:r>
          </a:p>
          <a:p>
            <a:pPr marL="285750" indent="-285750">
              <a:buFont typeface="Arial" panose="020B0604020202020204" pitchFamily="34" charset="0"/>
              <a:buChar char="•"/>
            </a:pPr>
            <a:r>
              <a:rPr lang="en-GB" dirty="0">
                <a:solidFill>
                  <a:schemeClr val="tx1"/>
                </a:solidFill>
              </a:rPr>
              <a:t>No additional scenarios around CV history deemed informative, including the 3 sub-models suggested in the ACD </a:t>
            </a:r>
            <a:r>
              <a:rPr lang="en-GB" dirty="0">
                <a:solidFill>
                  <a:schemeClr val="tx1"/>
                </a:solidFill>
                <a:sym typeface="Wingdings" panose="05000000000000000000" pitchFamily="2" charset="2"/>
              </a:rPr>
              <a:t></a:t>
            </a:r>
            <a:r>
              <a:rPr lang="en-GB" dirty="0">
                <a:solidFill>
                  <a:schemeClr val="tx1"/>
                </a:solidFill>
              </a:rPr>
              <a:t> However, sub-models implemented as ERG would still like to explore them</a:t>
            </a:r>
          </a:p>
          <a:p>
            <a:pPr marL="742950" lvl="1" indent="-285750">
              <a:buFont typeface="Courier New" panose="02070309020205020404" pitchFamily="49" charset="0"/>
              <a:buChar char="o"/>
            </a:pPr>
            <a:r>
              <a:rPr lang="en-GB" dirty="0">
                <a:solidFill>
                  <a:schemeClr val="tx1"/>
                </a:solidFill>
              </a:rPr>
              <a:t>Scenario analyses for three types of patients run through the model independently:</a:t>
            </a:r>
          </a:p>
          <a:p>
            <a:pPr marL="1314450" lvl="2" indent="-400050">
              <a:buFont typeface="+mj-lt"/>
              <a:buAutoNum type="romanLcPeriod"/>
            </a:pPr>
            <a:r>
              <a:rPr lang="en-GB" b="0" i="0" u="none" strike="noStrike" kern="1200" dirty="0">
                <a:solidFill>
                  <a:schemeClr val="tx1"/>
                </a:solidFill>
                <a:effectLst/>
              </a:rPr>
              <a:t>0% of patients with CV history and no risk of any CV event in the model</a:t>
            </a:r>
          </a:p>
          <a:p>
            <a:pPr marL="1314450" lvl="2" indent="-400050">
              <a:buFont typeface="+mj-lt"/>
              <a:buAutoNum type="romanLcPeriod"/>
            </a:pPr>
            <a:r>
              <a:rPr lang="en-GB" b="0" i="0" u="none" strike="noStrike" kern="1200" dirty="0">
                <a:solidFill>
                  <a:schemeClr val="tx1"/>
                </a:solidFill>
                <a:effectLst/>
              </a:rPr>
              <a:t>100% of patients with CV history</a:t>
            </a:r>
          </a:p>
          <a:p>
            <a:pPr marL="1314450" lvl="2" indent="-400050">
              <a:buFont typeface="+mj-lt"/>
              <a:buAutoNum type="romanLcPeriod"/>
            </a:pPr>
            <a:r>
              <a:rPr lang="en-GB" b="0" i="0" u="none" strike="noStrike" kern="1200" dirty="0">
                <a:solidFill>
                  <a:schemeClr val="tx1"/>
                </a:solidFill>
                <a:effectLst/>
              </a:rPr>
              <a:t>0% of patients with CV history, but CV event after model entry </a:t>
            </a:r>
            <a:endParaRPr lang="en-GB" b="0" i="0" u="none" strike="noStrike" dirty="0">
              <a:solidFill>
                <a:schemeClr val="tx1"/>
              </a:solidFill>
              <a:effectLst/>
            </a:endParaRPr>
          </a:p>
          <a:p>
            <a:pPr marL="857250" lvl="1" indent="-400050">
              <a:buFont typeface="+mj-lt"/>
              <a:buAutoNum type="romanLcPeriod"/>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50923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85EC003-19CE-8237-5802-207D89FC216A}"/>
              </a:ext>
            </a:extLst>
          </p:cNvPr>
          <p:cNvSpPr txBox="1">
            <a:spLocks/>
          </p:cNvSpPr>
          <p:nvPr/>
        </p:nvSpPr>
        <p:spPr>
          <a:xfrm>
            <a:off x="394775" y="572896"/>
            <a:ext cx="9164365" cy="5263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Some issues resolved at ACM1, others remain</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4BA451A2-AA57-4D0C-1563-19D4961E3DDA}"/>
              </a:ext>
            </a:extLst>
          </p:cNvPr>
          <p:cNvSpPr txBox="1">
            <a:spLocks/>
          </p:cNvSpPr>
          <p:nvPr/>
        </p:nvSpPr>
        <p:spPr>
          <a:xfrm>
            <a:off x="421200" y="188913"/>
            <a:ext cx="11376025" cy="5263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Key issues</a:t>
            </a:r>
          </a:p>
        </p:txBody>
      </p:sp>
      <p:graphicFrame>
        <p:nvGraphicFramePr>
          <p:cNvPr id="12" name="Table 6" descr="Key issues for discussion, including clinical and cost effectiveness">
            <a:extLst>
              <a:ext uri="{FF2B5EF4-FFF2-40B4-BE49-F238E27FC236}">
                <a16:creationId xmlns:a16="http://schemas.microsoft.com/office/drawing/2014/main" id="{C1367747-8338-9840-17C6-2FA5CD2EBCCA}"/>
              </a:ext>
            </a:extLst>
          </p:cNvPr>
          <p:cNvGraphicFramePr>
            <a:graphicFrameLocks noGrp="1"/>
          </p:cNvGraphicFramePr>
          <p:nvPr>
            <p:extLst>
              <p:ext uri="{D42A27DB-BD31-4B8C-83A1-F6EECF244321}">
                <p14:modId xmlns:p14="http://schemas.microsoft.com/office/powerpoint/2010/main" val="679210467"/>
              </p:ext>
            </p:extLst>
          </p:nvPr>
        </p:nvGraphicFramePr>
        <p:xfrm>
          <a:off x="192087" y="1288452"/>
          <a:ext cx="11807825" cy="4493295"/>
        </p:xfrm>
        <a:graphic>
          <a:graphicData uri="http://schemas.openxmlformats.org/drawingml/2006/table">
            <a:tbl>
              <a:tblPr firstRow="1" bandRow="1"/>
              <a:tblGrid>
                <a:gridCol w="8457927">
                  <a:extLst>
                    <a:ext uri="{9D8B030D-6E8A-4147-A177-3AD203B41FA5}">
                      <a16:colId xmlns:a16="http://schemas.microsoft.com/office/drawing/2014/main" val="3322847139"/>
                    </a:ext>
                  </a:extLst>
                </a:gridCol>
                <a:gridCol w="2259724">
                  <a:extLst>
                    <a:ext uri="{9D8B030D-6E8A-4147-A177-3AD203B41FA5}">
                      <a16:colId xmlns:a16="http://schemas.microsoft.com/office/drawing/2014/main" val="4075897879"/>
                    </a:ext>
                  </a:extLst>
                </a:gridCol>
                <a:gridCol w="1090174">
                  <a:extLst>
                    <a:ext uri="{9D8B030D-6E8A-4147-A177-3AD203B41FA5}">
                      <a16:colId xmlns:a16="http://schemas.microsoft.com/office/drawing/2014/main" val="2953354815"/>
                    </a:ext>
                  </a:extLst>
                </a:gridCol>
              </a:tblGrid>
              <a:tr h="13044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latin typeface="Arial" panose="020B0604020202020204" pitchFamily="34" charset="0"/>
                          <a:cs typeface="Arial" panose="020B0604020202020204" pitchFamily="34" charset="0"/>
                        </a:rPr>
                        <a:t>Issue</a:t>
                      </a:r>
                    </a:p>
                  </a:txBody>
                  <a:tcPr marT="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28096"/>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latin typeface="Arial" panose="020B0604020202020204" pitchFamily="34" charset="0"/>
                          <a:cs typeface="Arial" panose="020B0604020202020204" pitchFamily="34" charset="0"/>
                        </a:rPr>
                        <a:t>Resolved?</a:t>
                      </a:r>
                    </a:p>
                  </a:txBody>
                  <a:tcPr marT="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28096"/>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a:latin typeface="Arial" panose="020B0604020202020204" pitchFamily="34" charset="0"/>
                          <a:cs typeface="Arial" panose="020B0604020202020204" pitchFamily="34" charset="0"/>
                        </a:rPr>
                        <a:t>Impact</a:t>
                      </a:r>
                      <a:endParaRPr lang="en-GB" dirty="0">
                        <a:latin typeface="Arial" panose="020B0604020202020204" pitchFamily="34" charset="0"/>
                        <a:cs typeface="Arial" panose="020B0604020202020204" pitchFamily="34" charset="0"/>
                      </a:endParaRPr>
                    </a:p>
                  </a:txBody>
                  <a:tcPr marT="0">
                    <a:lnL w="12700" cmpd="sng">
                      <a:solidFill>
                        <a:srgbClr val="FFFFFF"/>
                      </a:solidFill>
                    </a:lnL>
                    <a:lnR w="12700" cap="flat" cmpd="sng" algn="ctr">
                      <a:solidFill>
                        <a:srgbClr val="228096"/>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28096"/>
                    </a:solidFill>
                  </a:tcPr>
                </a:tc>
                <a:extLst>
                  <a:ext uri="{0D108BD9-81ED-4DB2-BD59-A6C34878D82A}">
                    <a16:rowId xmlns:a16="http://schemas.microsoft.com/office/drawing/2014/main" val="2647452487"/>
                  </a:ext>
                </a:extLst>
              </a:tr>
              <a:tr h="3259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Comparators: </a:t>
                      </a:r>
                      <a:r>
                        <a:rPr lang="en-GB" b="0" dirty="0">
                          <a:solidFill>
                            <a:schemeClr val="tx1"/>
                          </a:solidFill>
                          <a:latin typeface="Arial" panose="020B0604020202020204" pitchFamily="34" charset="0"/>
                          <a:cs typeface="Arial" panose="020B0604020202020204" pitchFamily="34" charset="0"/>
                        </a:rPr>
                        <a:t>Missing comparison with SGLT2is</a:t>
                      </a:r>
                      <a:endParaRPr lang="en-GB" dirty="0">
                        <a:solidFill>
                          <a:schemeClr val="tx1"/>
                        </a:solidFill>
                        <a:latin typeface="Arial" panose="020B0604020202020204" pitchFamily="34" charset="0"/>
                        <a:cs typeface="Arial" panose="020B0604020202020204" pitchFamily="34" charset="0"/>
                      </a:endParaRPr>
                    </a:p>
                  </a:txBody>
                  <a:tcPr marT="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No - For discussion</a:t>
                      </a:r>
                    </a:p>
                  </a:txBody>
                  <a:tcPr marT="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mpd="sng">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286048228"/>
                  </a:ext>
                </a:extLst>
              </a:tr>
              <a:tr h="33313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latin typeface="Arial" panose="020B0604020202020204" pitchFamily="34" charset="0"/>
                          <a:cs typeface="Arial" panose="020B0604020202020204" pitchFamily="34" charset="0"/>
                        </a:rPr>
                        <a:t>Missing relevant evidence: </a:t>
                      </a:r>
                      <a:r>
                        <a:rPr lang="en-GB" b="0" dirty="0">
                          <a:latin typeface="Arial" panose="020B0604020202020204" pitchFamily="34" charset="0"/>
                          <a:cs typeface="Arial" panose="020B0604020202020204" pitchFamily="34" charset="0"/>
                        </a:rPr>
                        <a:t>FIGARO-DKD and FIDELITY studies not used to inform clinical and cost-effectiveness of </a:t>
                      </a:r>
                      <a:r>
                        <a:rPr lang="en-GB" b="0" dirty="0" err="1">
                          <a:latin typeface="Arial" panose="020B0604020202020204" pitchFamily="34" charset="0"/>
                          <a:cs typeface="Arial" panose="020B0604020202020204" pitchFamily="34" charset="0"/>
                        </a:rPr>
                        <a:t>finerenone</a:t>
                      </a:r>
                      <a:endParaRPr lang="en-GB" dirty="0">
                        <a:latin typeface="Arial" panose="020B0604020202020204" pitchFamily="34" charset="0"/>
                        <a:cs typeface="Arial" panose="020B0604020202020204" pitchFamily="34" charset="0"/>
                      </a:endParaRP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Partially - For discussion</a:t>
                      </a:r>
                    </a:p>
                  </a:txBody>
                  <a:tcPr marT="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01202114"/>
                  </a:ext>
                </a:extLst>
              </a:tr>
              <a:tr h="27747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Appropriate population: </a:t>
                      </a:r>
                      <a:r>
                        <a:rPr lang="en-GB" b="0" dirty="0">
                          <a:latin typeface="Arial" panose="020B0604020202020204" pitchFamily="34" charset="0"/>
                          <a:cs typeface="Arial" panose="020B0604020202020204" pitchFamily="34" charset="0"/>
                        </a:rPr>
                        <a:t>MA</a:t>
                      </a:r>
                      <a:r>
                        <a:rPr lang="en-GB" dirty="0">
                          <a:latin typeface="Arial" panose="020B0604020202020204" pitchFamily="34" charset="0"/>
                          <a:cs typeface="Arial" panose="020B0604020202020204" pitchFamily="34" charset="0"/>
                        </a:rPr>
                        <a:t> definition of stage 3 and 4 CKD differs to NHS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dirty="0">
                          <a:latin typeface="Arial" panose="020B0604020202020204" pitchFamily="34" charset="0"/>
                          <a:cs typeface="Arial" panose="020B0604020202020204" pitchFamily="34" charset="0"/>
                        </a:rPr>
                        <a:t>Yes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pPr algn="l"/>
                      <a:endParaRPr lang="en-GB" dirty="0">
                        <a:latin typeface="+mn-lt"/>
                        <a:cs typeface="Arial" panose="020B0604020202020204" pitchFamily="34" charset="0"/>
                      </a:endParaRPr>
                    </a:p>
                  </a:txBody>
                  <a:tcPr marT="0" anchor="ct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3797949588"/>
                  </a:ext>
                </a:extLst>
              </a:tr>
              <a:tr h="21121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Relevant outcomes: </a:t>
                      </a:r>
                      <a:r>
                        <a:rPr lang="en-GB" b="0" dirty="0">
                          <a:solidFill>
                            <a:schemeClr val="tx1"/>
                          </a:solidFill>
                          <a:latin typeface="Arial" panose="020B0604020202020204" pitchFamily="34" charset="0"/>
                          <a:cs typeface="Arial" panose="020B0604020202020204" pitchFamily="34" charset="0"/>
                        </a:rPr>
                        <a:t>O</a:t>
                      </a:r>
                      <a:r>
                        <a:rPr lang="en-GB" dirty="0">
                          <a:solidFill>
                            <a:schemeClr val="tx1"/>
                          </a:solidFill>
                          <a:latin typeface="Arial" panose="020B0604020202020204" pitchFamily="34" charset="0"/>
                          <a:cs typeface="Arial" panose="020B0604020202020204" pitchFamily="34" charset="0"/>
                        </a:rPr>
                        <a:t>nly one component of the primary composite outcome is statistically significant </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Yes</a:t>
                      </a:r>
                    </a:p>
                  </a:txBody>
                  <a:tcPr marT="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endParaRPr lang="en-GB" dirty="0">
                        <a:latin typeface="+mn-lt"/>
                        <a:cs typeface="Arial" panose="020B0604020202020204" pitchFamily="34" charset="0"/>
                      </a:endParaRPr>
                    </a:p>
                  </a:txBody>
                  <a:tcPr marT="36000" anchor="ctr">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564438691"/>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strike="noStrike" dirty="0">
                          <a:solidFill>
                            <a:schemeClr val="tx1"/>
                          </a:solidFill>
                          <a:latin typeface="Arial" panose="020B0604020202020204" pitchFamily="34" charset="0"/>
                          <a:cs typeface="Arial" panose="020B0604020202020204" pitchFamily="34" charset="0"/>
                        </a:rPr>
                        <a:t>Adverse events: </a:t>
                      </a:r>
                      <a:r>
                        <a:rPr lang="en-GB" strike="noStrike" dirty="0">
                          <a:solidFill>
                            <a:schemeClr val="tx1"/>
                          </a:solidFill>
                          <a:latin typeface="Arial" panose="020B0604020202020204" pitchFamily="34" charset="0"/>
                          <a:cs typeface="Arial" panose="020B0604020202020204" pitchFamily="34" charset="0"/>
                        </a:rPr>
                        <a:t>Hyperkalaemia is the main adverse event</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Yes</a:t>
                      </a:r>
                    </a:p>
                  </a:txBody>
                  <a:tcPr marT="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endParaRPr lang="en-GB"/>
                    </a:p>
                  </a:txBody>
                  <a:tcPr/>
                </a:tc>
                <a:extLst>
                  <a:ext uri="{0D108BD9-81ED-4DB2-BD59-A6C34878D82A}">
                    <a16:rowId xmlns:a16="http://schemas.microsoft.com/office/drawing/2014/main" val="4163798638"/>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Transition probabilities: </a:t>
                      </a:r>
                      <a:r>
                        <a:rPr lang="en-GB" dirty="0">
                          <a:latin typeface="Arial" panose="020B0604020202020204" pitchFamily="34" charset="0"/>
                          <a:cs typeface="Arial" panose="020B0604020202020204" pitchFamily="34" charset="0"/>
                        </a:rPr>
                        <a:t>Model uses time-invariant transition probabilities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No – For discussion</a:t>
                      </a:r>
                    </a:p>
                  </a:txBody>
                  <a:tcPr marT="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075138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Sensitivity analysis: </a:t>
                      </a:r>
                      <a:r>
                        <a:rPr lang="en-GB" b="0" dirty="0">
                          <a:latin typeface="Arial" panose="020B0604020202020204" pitchFamily="34" charset="0"/>
                          <a:cs typeface="Arial" panose="020B0604020202020204" pitchFamily="34" charset="0"/>
                        </a:rPr>
                        <a:t>Company’s PSA and DSA are flawed</a:t>
                      </a:r>
                    </a:p>
                  </a:txBody>
                  <a:tcPr marT="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8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0000"/>
                    </a:solidFill>
                  </a:tcPr>
                </a:tc>
                <a:tc>
                  <a:txBody>
                    <a:body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3584935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latin typeface="Arial" panose="020B0604020202020204" pitchFamily="34" charset="0"/>
                          <a:cs typeface="Arial" panose="020B0604020202020204" pitchFamily="34" charset="0"/>
                        </a:rPr>
                        <a:t>Treatment waning effect: </a:t>
                      </a:r>
                      <a:r>
                        <a:rPr lang="en-GB" dirty="0">
                          <a:latin typeface="Arial" panose="020B0604020202020204" pitchFamily="34" charset="0"/>
                          <a:cs typeface="Arial" panose="020B0604020202020204" pitchFamily="34" charset="0"/>
                        </a:rPr>
                        <a:t>Company model assumes no treatment waning effect</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3600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848327599"/>
                  </a:ext>
                </a:extLst>
              </a:tr>
              <a:tr h="15528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Modelling CV history</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80954504"/>
                  </a:ext>
                </a:extLst>
              </a:tr>
              <a:tr h="810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Utility values: </a:t>
                      </a:r>
                      <a:r>
                        <a:rPr lang="en-GB" b="0" dirty="0">
                          <a:latin typeface="Arial" panose="020B0604020202020204" pitchFamily="34" charset="0"/>
                          <a:cs typeface="Arial" panose="020B0604020202020204" pitchFamily="34" charset="0"/>
                        </a:rPr>
                        <a:t>Company uses literature based utilities, ERG </a:t>
                      </a:r>
                      <a:r>
                        <a:rPr lang="en-GB" dirty="0">
                          <a:latin typeface="Arial" panose="020B0604020202020204" pitchFamily="34" charset="0"/>
                          <a:cs typeface="Arial" panose="020B0604020202020204" pitchFamily="34" charset="0"/>
                        </a:rPr>
                        <a:t>prefers using modified utilities from FIDELIO-DKD trial</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Partially - For discussion</a:t>
                      </a:r>
                    </a:p>
                  </a:txBody>
                  <a:tcPr marT="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846409825"/>
                  </a:ext>
                </a:extLst>
              </a:tr>
            </a:tbl>
          </a:graphicData>
        </a:graphic>
      </p:graphicFrame>
      <p:pic>
        <p:nvPicPr>
          <p:cNvPr id="14" name="Picture 13">
            <a:extLst>
              <a:ext uri="{FF2B5EF4-FFF2-40B4-BE49-F238E27FC236}">
                <a16:creationId xmlns:a16="http://schemas.microsoft.com/office/drawing/2014/main" id="{7719CC35-76DD-7C75-E21D-62AAAD698A2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494584" y="1641350"/>
            <a:ext cx="266490" cy="261026"/>
          </a:xfrm>
          <a:prstGeom prst="rect">
            <a:avLst/>
          </a:prstGeom>
        </p:spPr>
      </p:pic>
      <p:pic>
        <p:nvPicPr>
          <p:cNvPr id="15" name="Picture 14">
            <a:extLst>
              <a:ext uri="{FF2B5EF4-FFF2-40B4-BE49-F238E27FC236}">
                <a16:creationId xmlns:a16="http://schemas.microsoft.com/office/drawing/2014/main" id="{8AF47628-9B1A-477D-78EB-01B9D143BB79}"/>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1791" y="1641350"/>
            <a:ext cx="266490" cy="266490"/>
          </a:xfrm>
          <a:prstGeom prst="rect">
            <a:avLst/>
          </a:prstGeom>
        </p:spPr>
      </p:pic>
      <p:pic>
        <p:nvPicPr>
          <p:cNvPr id="16" name="Picture 15">
            <a:extLst>
              <a:ext uri="{FF2B5EF4-FFF2-40B4-BE49-F238E27FC236}">
                <a16:creationId xmlns:a16="http://schemas.microsoft.com/office/drawing/2014/main" id="{3C07823D-1447-77CE-4349-F0EFFC527359}"/>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494584" y="2093589"/>
            <a:ext cx="266490" cy="261026"/>
          </a:xfrm>
          <a:prstGeom prst="rect">
            <a:avLst/>
          </a:prstGeom>
        </p:spPr>
      </p:pic>
      <p:pic>
        <p:nvPicPr>
          <p:cNvPr id="17" name="Picture 16">
            <a:extLst>
              <a:ext uri="{FF2B5EF4-FFF2-40B4-BE49-F238E27FC236}">
                <a16:creationId xmlns:a16="http://schemas.microsoft.com/office/drawing/2014/main" id="{4270B895-B5C0-91FE-C20B-F40F43D736EB}"/>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1791" y="2093589"/>
            <a:ext cx="266490" cy="266490"/>
          </a:xfrm>
          <a:prstGeom prst="rect">
            <a:avLst/>
          </a:prstGeom>
        </p:spPr>
      </p:pic>
      <p:pic>
        <p:nvPicPr>
          <p:cNvPr id="18" name="Picture 17">
            <a:extLst>
              <a:ext uri="{FF2B5EF4-FFF2-40B4-BE49-F238E27FC236}">
                <a16:creationId xmlns:a16="http://schemas.microsoft.com/office/drawing/2014/main" id="{61D32FBF-7A8A-80E8-2CC7-DFDCFABF51DE}"/>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4548" y="3848024"/>
            <a:ext cx="266490" cy="261026"/>
          </a:xfrm>
          <a:prstGeom prst="rect">
            <a:avLst/>
          </a:prstGeom>
        </p:spPr>
      </p:pic>
      <p:pic>
        <p:nvPicPr>
          <p:cNvPr id="19" name="Picture 18">
            <a:extLst>
              <a:ext uri="{FF2B5EF4-FFF2-40B4-BE49-F238E27FC236}">
                <a16:creationId xmlns:a16="http://schemas.microsoft.com/office/drawing/2014/main" id="{7BEDAFE4-F17F-7D80-7079-064B65329699}"/>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4548" y="4893710"/>
            <a:ext cx="266490" cy="261026"/>
          </a:xfrm>
          <a:prstGeom prst="rect">
            <a:avLst/>
          </a:prstGeom>
        </p:spPr>
      </p:pic>
      <p:pic>
        <p:nvPicPr>
          <p:cNvPr id="20" name="Picture 19">
            <a:extLst>
              <a:ext uri="{FF2B5EF4-FFF2-40B4-BE49-F238E27FC236}">
                <a16:creationId xmlns:a16="http://schemas.microsoft.com/office/drawing/2014/main" id="{706AF2A0-EFAE-39A5-7769-7C40246F8949}"/>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334548" y="4570157"/>
            <a:ext cx="266490" cy="266490"/>
          </a:xfrm>
          <a:prstGeom prst="rect">
            <a:avLst/>
          </a:prstGeom>
        </p:spPr>
      </p:pic>
      <p:pic>
        <p:nvPicPr>
          <p:cNvPr id="21" name="Picture 20">
            <a:extLst>
              <a:ext uri="{FF2B5EF4-FFF2-40B4-BE49-F238E27FC236}">
                <a16:creationId xmlns:a16="http://schemas.microsoft.com/office/drawing/2014/main" id="{349AD837-C54F-598C-B791-1E662E21502C}"/>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334548" y="5359191"/>
            <a:ext cx="266490" cy="261026"/>
          </a:xfrm>
          <a:prstGeom prst="rect">
            <a:avLst/>
          </a:prstGeom>
        </p:spPr>
      </p:pic>
      <p:pic>
        <p:nvPicPr>
          <p:cNvPr id="22" name="Picture 21">
            <a:extLst>
              <a:ext uri="{FF2B5EF4-FFF2-40B4-BE49-F238E27FC236}">
                <a16:creationId xmlns:a16="http://schemas.microsoft.com/office/drawing/2014/main" id="{7923C4F4-4C4E-17FE-D53C-A7766C779406}"/>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2167" y="4213645"/>
            <a:ext cx="266490" cy="261026"/>
          </a:xfrm>
          <a:prstGeom prst="rect">
            <a:avLst/>
          </a:prstGeom>
        </p:spPr>
      </p:pic>
      <p:sp>
        <p:nvSpPr>
          <p:cNvPr id="4" name="Text Placeholder 13">
            <a:extLst>
              <a:ext uri="{FF2B5EF4-FFF2-40B4-BE49-F238E27FC236}">
                <a16:creationId xmlns:a16="http://schemas.microsoft.com/office/drawing/2014/main" id="{9E36FF94-D401-B6B3-63ED-66A169FCECB8}"/>
              </a:ext>
            </a:extLst>
          </p:cNvPr>
          <p:cNvSpPr txBox="1">
            <a:spLocks/>
          </p:cNvSpPr>
          <p:nvPr/>
        </p:nvSpPr>
        <p:spPr>
          <a:xfrm>
            <a:off x="1019502" y="6242854"/>
            <a:ext cx="10741572" cy="618321"/>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GB" sz="1600" dirty="0"/>
              <a:t>ACM1: Appraisal committee meeting 1; CKD: Chronic kidney disease; CV: Cardiovascular; DSA: Deterministic sensitivity analysis; MA: Marketing authorisation; PSA: Probabilistic sensitivity analysis; SGLT2is: Sodium-glucose co-transporter-2 inhibitors</a:t>
            </a:r>
          </a:p>
        </p:txBody>
      </p:sp>
    </p:spTree>
    <p:extLst>
      <p:ext uri="{BB962C8B-B14F-4D97-AF65-F5344CB8AC3E}">
        <p14:creationId xmlns:p14="http://schemas.microsoft.com/office/powerpoint/2010/main" val="349186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67A1160-1127-DF37-FD2A-24491F1A1831}"/>
              </a:ext>
              <a:ext uri="{C183D7F6-B498-43B3-948B-1728B52AA6E4}">
                <adec:decorative xmlns:adec="http://schemas.microsoft.com/office/drawing/2017/decorative" val="1"/>
              </a:ext>
            </a:extLst>
          </p:cNvPr>
          <p:cNvPicPr>
            <a:picLocks/>
          </p:cNvPicPr>
          <p:nvPr/>
        </p:nvPicPr>
        <p:blipFill rotWithShape="1">
          <a:blip r:embed="rId2"/>
          <a:srcRect l="15651" t="4371" r="14330" b="4307"/>
          <a:stretch/>
        </p:blipFill>
        <p:spPr>
          <a:xfrm>
            <a:off x="11588638" y="27558"/>
            <a:ext cx="583879" cy="583879"/>
          </a:xfrm>
          <a:prstGeom prst="rect">
            <a:avLst/>
          </a:prstGeom>
        </p:spPr>
      </p:pic>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8" name="Title 2">
            <a:extLst>
              <a:ext uri="{FF2B5EF4-FFF2-40B4-BE49-F238E27FC236}">
                <a16:creationId xmlns:a16="http://schemas.microsoft.com/office/drawing/2014/main" id="{99CDFC86-EB4A-3679-A599-96C0C30A0134}"/>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issue: </a:t>
            </a:r>
            <a:r>
              <a:rPr lang="en-GB" sz="3600" dirty="0"/>
              <a:t>Utility values</a:t>
            </a:r>
          </a:p>
        </p:txBody>
      </p:sp>
      <p:sp>
        <p:nvSpPr>
          <p:cNvPr id="9" name="Rectangle 8">
            <a:extLst>
              <a:ext uri="{FF2B5EF4-FFF2-40B4-BE49-F238E27FC236}">
                <a16:creationId xmlns:a16="http://schemas.microsoft.com/office/drawing/2014/main" id="{5860AEEF-8C6A-709A-AD1D-D5013F794E3D}"/>
              </a:ext>
            </a:extLst>
          </p:cNvPr>
          <p:cNvSpPr/>
          <p:nvPr/>
        </p:nvSpPr>
        <p:spPr>
          <a:xfrm>
            <a:off x="419578" y="2950036"/>
            <a:ext cx="11104344" cy="63225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ACD</a:t>
            </a:r>
          </a:p>
          <a:p>
            <a:pPr marL="285750" indent="-285750">
              <a:buFont typeface="Arial" panose="020B0604020202020204" pitchFamily="34" charset="0"/>
              <a:buChar char="•"/>
            </a:pPr>
            <a:r>
              <a:rPr lang="en-GB" dirty="0">
                <a:solidFill>
                  <a:schemeClr val="tx1"/>
                </a:solidFill>
              </a:rPr>
              <a:t>Updated literature source utilities based on NG28 </a:t>
            </a:r>
          </a:p>
        </p:txBody>
      </p:sp>
      <p:sp>
        <p:nvSpPr>
          <p:cNvPr id="10" name="Rectangle 9">
            <a:extLst>
              <a:ext uri="{FF2B5EF4-FFF2-40B4-BE49-F238E27FC236}">
                <a16:creationId xmlns:a16="http://schemas.microsoft.com/office/drawing/2014/main" id="{E82200A4-5DBF-D7B1-C752-82C73038C88E}"/>
              </a:ext>
            </a:extLst>
          </p:cNvPr>
          <p:cNvSpPr/>
          <p:nvPr/>
        </p:nvSpPr>
        <p:spPr>
          <a:xfrm>
            <a:off x="421200" y="1387366"/>
            <a:ext cx="11104343" cy="14819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Committee comments at ACM1</a:t>
            </a:r>
          </a:p>
          <a:p>
            <a:pPr marL="285750" indent="-285750">
              <a:buFont typeface="Arial" panose="020B0604020202020204" pitchFamily="34" charset="0"/>
              <a:buChar char="•"/>
            </a:pPr>
            <a:r>
              <a:rPr lang="en-GB" dirty="0">
                <a:solidFill>
                  <a:schemeClr val="tx1"/>
                </a:solidFill>
              </a:rPr>
              <a:t>Acknowledged that utilities for dialysis, post-dialysis and transplant were higher than expected in the trial</a:t>
            </a:r>
          </a:p>
          <a:p>
            <a:pPr marL="285750" indent="-285750">
              <a:buFont typeface="Arial" panose="020B0604020202020204" pitchFamily="34" charset="0"/>
              <a:buChar char="•"/>
            </a:pPr>
            <a:r>
              <a:rPr lang="en-GB" dirty="0">
                <a:solidFill>
                  <a:schemeClr val="tx1"/>
                </a:solidFill>
              </a:rPr>
              <a:t>Both approaches (trial based and literature sources) to utilities have advantages and disadvantages</a:t>
            </a:r>
          </a:p>
          <a:p>
            <a:pPr marL="285750" indent="-285750">
              <a:buFont typeface="Arial" panose="020B0604020202020204" pitchFamily="34" charset="0"/>
              <a:buChar char="•"/>
            </a:pPr>
            <a:r>
              <a:rPr lang="en-GB" dirty="0">
                <a:solidFill>
                  <a:schemeClr val="tx1"/>
                </a:solidFill>
              </a:rPr>
              <a:t>A base case with trial-based utilities, and another with utilities from more recent and relevant literature sources would be informative</a:t>
            </a:r>
          </a:p>
        </p:txBody>
      </p:sp>
      <p:sp>
        <p:nvSpPr>
          <p:cNvPr id="11" name="Rectangle 10">
            <a:extLst>
              <a:ext uri="{FF2B5EF4-FFF2-40B4-BE49-F238E27FC236}">
                <a16:creationId xmlns:a16="http://schemas.microsoft.com/office/drawing/2014/main" id="{14125026-5364-FFF3-9619-384D02BF15CE}"/>
              </a:ext>
            </a:extLst>
          </p:cNvPr>
          <p:cNvSpPr/>
          <p:nvPr/>
        </p:nvSpPr>
        <p:spPr>
          <a:xfrm>
            <a:off x="421200" y="3673763"/>
            <a:ext cx="11113480" cy="20232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ERG comments</a:t>
            </a:r>
          </a:p>
          <a:p>
            <a:pPr marL="285750" indent="-285750">
              <a:buFont typeface="Arial" panose="020B0604020202020204" pitchFamily="34" charset="0"/>
              <a:buChar char="•"/>
            </a:pPr>
            <a:r>
              <a:rPr lang="en-GB" dirty="0">
                <a:solidFill>
                  <a:schemeClr val="tx1"/>
                </a:solidFill>
                <a:sym typeface="Wingdings" panose="05000000000000000000" pitchFamily="2" charset="2"/>
              </a:rPr>
              <a:t>Accepts utility values from literature as no major concerns raised</a:t>
            </a:r>
            <a:endParaRPr lang="en-GB" dirty="0">
              <a:solidFill>
                <a:schemeClr val="tx1"/>
              </a:solidFill>
            </a:endParaRPr>
          </a:p>
          <a:p>
            <a:pPr marL="742950" lvl="1" indent="-285750">
              <a:buFont typeface="Courier New" panose="02070309020205020404" pitchFamily="49" charset="0"/>
              <a:buChar char="o"/>
            </a:pPr>
            <a:r>
              <a:rPr lang="en-GB" dirty="0">
                <a:solidFill>
                  <a:schemeClr val="tx1"/>
                </a:solidFill>
              </a:rPr>
              <a:t>Utilities for dialysis noticeably lower </a:t>
            </a:r>
            <a:r>
              <a:rPr lang="en-GB" dirty="0">
                <a:solidFill>
                  <a:schemeClr val="tx1"/>
                </a:solidFill>
                <a:sym typeface="Wingdings" panose="05000000000000000000" pitchFamily="2" charset="2"/>
              </a:rPr>
              <a:t></a:t>
            </a:r>
            <a:r>
              <a:rPr lang="en-GB" dirty="0">
                <a:solidFill>
                  <a:schemeClr val="tx1"/>
                </a:solidFill>
              </a:rPr>
              <a:t> provides a more realistic representation</a:t>
            </a:r>
          </a:p>
          <a:p>
            <a:pPr marL="742950" lvl="1" indent="-285750">
              <a:buFont typeface="Courier New" panose="02070309020205020404" pitchFamily="49" charset="0"/>
              <a:buChar char="o"/>
            </a:pPr>
            <a:r>
              <a:rPr lang="en-GB" dirty="0">
                <a:solidFill>
                  <a:schemeClr val="tx1"/>
                </a:solidFill>
              </a:rPr>
              <a:t>Utility after transplant assumed same as prior to transplant </a:t>
            </a:r>
            <a:r>
              <a:rPr lang="en-GB" dirty="0">
                <a:solidFill>
                  <a:schemeClr val="tx1"/>
                </a:solidFill>
                <a:sym typeface="Wingdings" panose="05000000000000000000" pitchFamily="2" charset="2"/>
              </a:rPr>
              <a:t></a:t>
            </a:r>
            <a:r>
              <a:rPr lang="en-GB" dirty="0">
                <a:solidFill>
                  <a:schemeClr val="tx1"/>
                </a:solidFill>
              </a:rPr>
              <a:t> conservative, but acceptable</a:t>
            </a:r>
          </a:p>
          <a:p>
            <a:pPr marL="742950" lvl="1" indent="-285750">
              <a:buFont typeface="Courier New" panose="02070309020205020404" pitchFamily="49" charset="0"/>
              <a:buChar char="o"/>
            </a:pPr>
            <a:r>
              <a:rPr lang="en-GB" dirty="0">
                <a:solidFill>
                  <a:schemeClr val="tx1"/>
                </a:solidFill>
              </a:rPr>
              <a:t>Utility decrements for CV events are notably larger </a:t>
            </a:r>
            <a:r>
              <a:rPr lang="en-GB" dirty="0">
                <a:solidFill>
                  <a:schemeClr val="tx1"/>
                </a:solidFill>
                <a:sym typeface="Wingdings" panose="05000000000000000000" pitchFamily="2" charset="2"/>
              </a:rPr>
              <a:t></a:t>
            </a:r>
            <a:r>
              <a:rPr lang="en-GB" dirty="0">
                <a:solidFill>
                  <a:schemeClr val="tx1"/>
                </a:solidFill>
              </a:rPr>
              <a:t> better aligned with expectation</a:t>
            </a:r>
          </a:p>
          <a:p>
            <a:pPr marL="742950" lvl="1" indent="-285750">
              <a:buFont typeface="Courier New" panose="02070309020205020404" pitchFamily="49" charset="0"/>
              <a:buChar char="o"/>
            </a:pPr>
            <a:r>
              <a:rPr lang="en-GB" dirty="0">
                <a:solidFill>
                  <a:schemeClr val="tx1"/>
                </a:solidFill>
              </a:rPr>
              <a:t>Hyperkalaemia utility decrement increased </a:t>
            </a:r>
            <a:r>
              <a:rPr lang="en-GB" dirty="0">
                <a:solidFill>
                  <a:schemeClr val="tx1"/>
                </a:solidFill>
                <a:sym typeface="Wingdings" panose="05000000000000000000" pitchFamily="2" charset="2"/>
              </a:rPr>
              <a:t></a:t>
            </a:r>
            <a:r>
              <a:rPr lang="en-GB" dirty="0">
                <a:solidFill>
                  <a:schemeClr val="tx1"/>
                </a:solidFill>
              </a:rPr>
              <a:t> parameter has a very small impact on model results</a:t>
            </a:r>
          </a:p>
          <a:p>
            <a:pPr marL="742950" lvl="1" indent="-285750">
              <a:buFont typeface="Courier New" panose="02070309020205020404" pitchFamily="49" charset="0"/>
              <a:buChar char="o"/>
            </a:pPr>
            <a:r>
              <a:rPr lang="en-GB" dirty="0">
                <a:solidFill>
                  <a:schemeClr val="tx1"/>
                </a:solidFill>
              </a:rPr>
              <a:t>New onset of atrial fibrillation/atrial flutter utility decrement now included </a:t>
            </a:r>
            <a:r>
              <a:rPr lang="en-GB" dirty="0">
                <a:solidFill>
                  <a:schemeClr val="tx1"/>
                </a:solidFill>
                <a:sym typeface="Wingdings" panose="05000000000000000000" pitchFamily="2" charset="2"/>
              </a:rPr>
              <a:t></a:t>
            </a:r>
            <a:r>
              <a:rPr lang="en-GB" dirty="0">
                <a:solidFill>
                  <a:schemeClr val="tx1"/>
                </a:solidFill>
              </a:rPr>
              <a:t> small impact on results</a:t>
            </a:r>
          </a:p>
          <a:p>
            <a:endParaRPr lang="en-GB" dirty="0">
              <a:solidFill>
                <a:schemeClr val="tx1"/>
              </a:solidFill>
            </a:endParaRPr>
          </a:p>
        </p:txBody>
      </p:sp>
      <p:sp>
        <p:nvSpPr>
          <p:cNvPr id="12" name="Text Placeholder 6">
            <a:extLst>
              <a:ext uri="{FF2B5EF4-FFF2-40B4-BE49-F238E27FC236}">
                <a16:creationId xmlns:a16="http://schemas.microsoft.com/office/drawing/2014/main" id="{9C1F7E97-9B7B-773F-F01A-D897231C592E}"/>
              </a:ext>
            </a:extLst>
          </p:cNvPr>
          <p:cNvSpPr txBox="1">
            <a:spLocks/>
          </p:cNvSpPr>
          <p:nvPr/>
        </p:nvSpPr>
        <p:spPr>
          <a:xfrm>
            <a:off x="421200" y="611999"/>
            <a:ext cx="11586452" cy="7753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Company uses literature based utilities, ERG prefers using modified utilities from FIDELIO-DKD trial</a:t>
            </a:r>
          </a:p>
        </p:txBody>
      </p:sp>
      <p:grpSp>
        <p:nvGrpSpPr>
          <p:cNvPr id="16" name="Group 15">
            <a:extLst>
              <a:ext uri="{FF2B5EF4-FFF2-40B4-BE49-F238E27FC236}">
                <a16:creationId xmlns:a16="http://schemas.microsoft.com/office/drawing/2014/main" id="{F471ED91-F7B1-C9EF-9675-54C11A124DD9}"/>
              </a:ext>
            </a:extLst>
          </p:cNvPr>
          <p:cNvGrpSpPr/>
          <p:nvPr/>
        </p:nvGrpSpPr>
        <p:grpSpPr>
          <a:xfrm>
            <a:off x="421200" y="5775114"/>
            <a:ext cx="11104343" cy="576000"/>
            <a:chOff x="1456000" y="5711882"/>
            <a:chExt cx="10077188" cy="576000"/>
          </a:xfrm>
        </p:grpSpPr>
        <p:sp>
          <p:nvSpPr>
            <p:cNvPr id="17" name="Rectangle 16" descr="Question to committee">
              <a:extLst>
                <a:ext uri="{FF2B5EF4-FFF2-40B4-BE49-F238E27FC236}">
                  <a16:creationId xmlns:a16="http://schemas.microsoft.com/office/drawing/2014/main" id="{C9FA4818-38B2-76AF-F043-A7F2AD61CE8E}"/>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1790700" algn="l"/>
                </a:tabLst>
              </a:pPr>
              <a:r>
                <a:rPr lang="en-GB" dirty="0">
                  <a:solidFill>
                    <a:schemeClr val="tx1"/>
                  </a:solidFill>
                </a:rPr>
                <a:t>Are the utility values used in the model appropriate?</a:t>
              </a:r>
            </a:p>
          </p:txBody>
        </p:sp>
        <p:grpSp>
          <p:nvGrpSpPr>
            <p:cNvPr id="18" name="Group 17">
              <a:extLst>
                <a:ext uri="{FF2B5EF4-FFF2-40B4-BE49-F238E27FC236}">
                  <a16:creationId xmlns:a16="http://schemas.microsoft.com/office/drawing/2014/main" id="{15544AF3-E8FF-1460-1D01-02B38A854806}"/>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19" name="Oval 18">
                <a:extLst>
                  <a:ext uri="{FF2B5EF4-FFF2-40B4-BE49-F238E27FC236}">
                    <a16:creationId xmlns:a16="http://schemas.microsoft.com/office/drawing/2014/main" id="{10B4A3DE-B72A-6A04-BC99-746C5F14C29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0" name="Graphic 15">
                <a:extLst>
                  <a:ext uri="{FF2B5EF4-FFF2-40B4-BE49-F238E27FC236}">
                    <a16:creationId xmlns:a16="http://schemas.microsoft.com/office/drawing/2014/main" id="{37D6D17A-71F9-50BC-F2D4-EC9C0F00D5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24" name="Text Placeholder 13">
            <a:extLst>
              <a:ext uri="{FF2B5EF4-FFF2-40B4-BE49-F238E27FC236}">
                <a16:creationId xmlns:a16="http://schemas.microsoft.com/office/drawing/2014/main" id="{7A3F30B9-E077-80EC-92D4-7F3108187778}"/>
              </a:ext>
            </a:extLst>
          </p:cNvPr>
          <p:cNvSpPr txBox="1">
            <a:spLocks/>
          </p:cNvSpPr>
          <p:nvPr/>
        </p:nvSpPr>
        <p:spPr>
          <a:xfrm>
            <a:off x="989704" y="6341328"/>
            <a:ext cx="10735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CV: Cardiovascular; NG28: NICE guideline 28</a:t>
            </a:r>
          </a:p>
        </p:txBody>
      </p:sp>
    </p:spTree>
    <p:extLst>
      <p:ext uri="{BB962C8B-B14F-4D97-AF65-F5344CB8AC3E}">
        <p14:creationId xmlns:p14="http://schemas.microsoft.com/office/powerpoint/2010/main" val="87546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D1EBA917-C48D-65CA-6DD8-70BFBAE7DA0A}"/>
              </a:ext>
            </a:extLst>
          </p:cNvPr>
          <p:cNvSpPr txBox="1">
            <a:spLocks/>
          </p:cNvSpPr>
          <p:nvPr/>
        </p:nvSpPr>
        <p:spPr>
          <a:xfrm>
            <a:off x="421200" y="188913"/>
            <a:ext cx="11376025"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Key changes to company’s base case model post ACM1</a:t>
            </a:r>
          </a:p>
          <a:p>
            <a:endParaRPr lang="en-GB" dirty="0"/>
          </a:p>
        </p:txBody>
      </p:sp>
      <p:graphicFrame>
        <p:nvGraphicFramePr>
          <p:cNvPr id="3" name="Table 9">
            <a:extLst>
              <a:ext uri="{FF2B5EF4-FFF2-40B4-BE49-F238E27FC236}">
                <a16:creationId xmlns:a16="http://schemas.microsoft.com/office/drawing/2014/main" id="{68291AFC-F60C-0C23-7C4F-087A3B742131}"/>
              </a:ext>
            </a:extLst>
          </p:cNvPr>
          <p:cNvGraphicFramePr>
            <a:graphicFrameLocks noGrp="1"/>
          </p:cNvGraphicFramePr>
          <p:nvPr>
            <p:extLst>
              <p:ext uri="{D42A27DB-BD31-4B8C-83A1-F6EECF244321}">
                <p14:modId xmlns:p14="http://schemas.microsoft.com/office/powerpoint/2010/main" val="4219072732"/>
              </p:ext>
            </p:extLst>
          </p:nvPr>
        </p:nvGraphicFramePr>
        <p:xfrm>
          <a:off x="192086" y="717084"/>
          <a:ext cx="11807826" cy="5074920"/>
        </p:xfrm>
        <a:graphic>
          <a:graphicData uri="http://schemas.openxmlformats.org/drawingml/2006/table">
            <a:tbl>
              <a:tblPr firstRow="1" bandRow="1">
                <a:tableStyleId>{5C22544A-7EE6-4342-B048-85BDC9FD1C3A}</a:tableStyleId>
              </a:tblPr>
              <a:tblGrid>
                <a:gridCol w="9435390">
                  <a:extLst>
                    <a:ext uri="{9D8B030D-6E8A-4147-A177-3AD203B41FA5}">
                      <a16:colId xmlns:a16="http://schemas.microsoft.com/office/drawing/2014/main" val="3614744172"/>
                    </a:ext>
                  </a:extLst>
                </a:gridCol>
                <a:gridCol w="2372436">
                  <a:extLst>
                    <a:ext uri="{9D8B030D-6E8A-4147-A177-3AD203B41FA5}">
                      <a16:colId xmlns:a16="http://schemas.microsoft.com/office/drawing/2014/main" val="3551560322"/>
                    </a:ext>
                  </a:extLst>
                </a:gridCol>
              </a:tblGrid>
              <a:tr h="150105">
                <a:tc>
                  <a:txBody>
                    <a:bodyPr/>
                    <a:lstStyle/>
                    <a:p>
                      <a:r>
                        <a:rPr lang="en-GB" sz="1700" dirty="0"/>
                        <a:t>Summary of change</a:t>
                      </a:r>
                    </a:p>
                  </a:txBody>
                  <a:tcPr/>
                </a:tc>
                <a:tc>
                  <a:txBody>
                    <a:bodyPr/>
                    <a:lstStyle/>
                    <a:p>
                      <a:r>
                        <a:rPr lang="en-GB" sz="1700" dirty="0"/>
                        <a:t>ERG consideration</a:t>
                      </a:r>
                    </a:p>
                  </a:txBody>
                  <a:tcPr/>
                </a:tc>
                <a:extLst>
                  <a:ext uri="{0D108BD9-81ED-4DB2-BD59-A6C34878D82A}">
                    <a16:rowId xmlns:a16="http://schemas.microsoft.com/office/drawing/2014/main" val="4185057765"/>
                  </a:ext>
                </a:extLst>
              </a:tr>
              <a:tr h="150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Use utility values from literature</a:t>
                      </a:r>
                    </a:p>
                  </a:txBody>
                  <a:tcPr/>
                </a:tc>
                <a:tc>
                  <a:txBody>
                    <a:bodyPr/>
                    <a:lstStyle/>
                    <a:p>
                      <a:r>
                        <a:rPr lang="en-GB" sz="1700" dirty="0"/>
                        <a:t>Accepted</a:t>
                      </a:r>
                    </a:p>
                  </a:txBody>
                  <a:tcPr>
                    <a:solidFill>
                      <a:srgbClr val="92D050"/>
                    </a:solidFill>
                  </a:tcPr>
                </a:tc>
                <a:extLst>
                  <a:ext uri="{0D108BD9-81ED-4DB2-BD59-A6C34878D82A}">
                    <a16:rowId xmlns:a16="http://schemas.microsoft.com/office/drawing/2014/main" val="1277060370"/>
                  </a:ext>
                </a:extLst>
              </a:tr>
              <a:tr h="150105">
                <a:tc>
                  <a:txBody>
                    <a:bodyPr/>
                    <a:lstStyle/>
                    <a:p>
                      <a:r>
                        <a:rPr lang="en-GB" sz="1700" b="0" dirty="0"/>
                        <a:t>Set risk of CV event to be independent of CKD stage</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2569075916"/>
                  </a:ext>
                </a:extLst>
              </a:tr>
              <a:tr h="150105">
                <a:tc>
                  <a:txBody>
                    <a:bodyPr/>
                    <a:lstStyle/>
                    <a:p>
                      <a:r>
                        <a:rPr lang="en-GB" sz="1700" b="0" dirty="0"/>
                        <a:t>Set risk of CV death to be independent of CKD stage</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4243329874"/>
                  </a:ext>
                </a:extLst>
              </a:tr>
              <a:tr h="150105">
                <a:tc>
                  <a:txBody>
                    <a:bodyPr/>
                    <a:lstStyle/>
                    <a:p>
                      <a:r>
                        <a:rPr lang="en-GB" sz="1700" b="0" dirty="0"/>
                        <a:t>Remove renal deaths from the model and re-include as part of background mortality</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4164529528"/>
                  </a:ext>
                </a:extLst>
              </a:tr>
              <a:tr h="261052">
                <a:tc>
                  <a:txBody>
                    <a:bodyPr/>
                    <a:lstStyle/>
                    <a:p>
                      <a:r>
                        <a:rPr lang="en-GB" sz="1700" b="0" dirty="0"/>
                        <a:t>Exclude costs and utility decrements associated with the first CV event for 45.9% of patients with a CV history at baseline</a:t>
                      </a:r>
                    </a:p>
                  </a:txBody>
                  <a:tcPr/>
                </a:tc>
                <a:tc>
                  <a:txBody>
                    <a:bodyPr/>
                    <a:lstStyle/>
                    <a:p>
                      <a:r>
                        <a:rPr lang="en-GB" sz="1700" dirty="0"/>
                        <a:t>Further investigation</a:t>
                      </a:r>
                    </a:p>
                  </a:txBody>
                  <a:tcPr>
                    <a:solidFill>
                      <a:srgbClr val="FFC000"/>
                    </a:solidFill>
                  </a:tcPr>
                </a:tc>
                <a:extLst>
                  <a:ext uri="{0D108BD9-81ED-4DB2-BD59-A6C34878D82A}">
                    <a16:rowId xmlns:a16="http://schemas.microsoft.com/office/drawing/2014/main" val="850301997"/>
                  </a:ext>
                </a:extLst>
              </a:tr>
              <a:tr h="0">
                <a:tc>
                  <a:txBody>
                    <a:bodyPr/>
                    <a:lstStyle/>
                    <a:p>
                      <a:r>
                        <a:rPr lang="en-GB" sz="1700" b="0" dirty="0"/>
                        <a:t>Remove all death costs</a:t>
                      </a:r>
                    </a:p>
                  </a:txBody>
                  <a:tcPr/>
                </a:tc>
                <a:tc>
                  <a:txBody>
                    <a:bodyPr/>
                    <a:lstStyle/>
                    <a:p>
                      <a:r>
                        <a:rPr lang="en-GB" sz="1700" dirty="0"/>
                        <a:t>Accepted</a:t>
                      </a:r>
                    </a:p>
                  </a:txBody>
                  <a:tcPr>
                    <a:solidFill>
                      <a:srgbClr val="92D050"/>
                    </a:solidFill>
                  </a:tcPr>
                </a:tc>
                <a:extLst>
                  <a:ext uri="{0D108BD9-81ED-4DB2-BD59-A6C34878D82A}">
                    <a16:rowId xmlns:a16="http://schemas.microsoft.com/office/drawing/2014/main" val="2454171024"/>
                  </a:ext>
                </a:extLst>
              </a:tr>
              <a:tr h="150105">
                <a:tc>
                  <a:txBody>
                    <a:bodyPr/>
                    <a:lstStyle/>
                    <a:p>
                      <a:r>
                        <a:rPr lang="en-GB" sz="1700" b="0" dirty="0"/>
                        <a:t>Switch background therapy cost to ERG's calculations</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39892684"/>
                  </a:ext>
                </a:extLst>
              </a:tr>
              <a:tr h="150105">
                <a:tc>
                  <a:txBody>
                    <a:bodyPr/>
                    <a:lstStyle/>
                    <a:p>
                      <a:r>
                        <a:rPr lang="en-GB" sz="1700" b="0" dirty="0"/>
                        <a:t>Reflect wastage of finerenone</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2044909183"/>
                  </a:ext>
                </a:extLst>
              </a:tr>
              <a:tr h="150105">
                <a:tc>
                  <a:txBody>
                    <a:bodyPr/>
                    <a:lstStyle/>
                    <a:p>
                      <a:r>
                        <a:rPr lang="en-GB" sz="1700" b="0" dirty="0"/>
                        <a:t>Use HRs to calculate the CKD progression rates for FIN+BT arm based on the rates for BT arm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Further investigation</a:t>
                      </a:r>
                    </a:p>
                  </a:txBody>
                  <a:tcPr>
                    <a:solidFill>
                      <a:srgbClr val="FFC000"/>
                    </a:solidFill>
                  </a:tcPr>
                </a:tc>
                <a:extLst>
                  <a:ext uri="{0D108BD9-81ED-4DB2-BD59-A6C34878D82A}">
                    <a16:rowId xmlns:a16="http://schemas.microsoft.com/office/drawing/2014/main" val="3698332782"/>
                  </a:ext>
                </a:extLst>
              </a:tr>
              <a:tr h="150105">
                <a:tc>
                  <a:txBody>
                    <a:bodyPr/>
                    <a:lstStyle/>
                    <a:p>
                      <a:r>
                        <a:rPr lang="en-GB" sz="1700" b="0" dirty="0"/>
                        <a:t>Discontinue finerenone after initiation of RRT &amp; calibrate discontinuation rate</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807243387"/>
                  </a:ext>
                </a:extLst>
              </a:tr>
              <a:tr h="150105">
                <a:tc>
                  <a:txBody>
                    <a:bodyPr/>
                    <a:lstStyle/>
                    <a:p>
                      <a:r>
                        <a:rPr lang="en-GB" sz="1700" b="0" dirty="0"/>
                        <a:t>Update finerenone price to £1.31</a:t>
                      </a:r>
                    </a:p>
                  </a:txBody>
                  <a:tcPr/>
                </a:tc>
                <a:tc>
                  <a:txBody>
                    <a:bodyPr/>
                    <a:lstStyle/>
                    <a:p>
                      <a:r>
                        <a:rPr lang="en-GB" sz="1700" dirty="0"/>
                        <a:t>Accepted</a:t>
                      </a:r>
                    </a:p>
                  </a:txBody>
                  <a:tcPr marT="0" marB="0">
                    <a:solidFill>
                      <a:srgbClr val="92D050"/>
                    </a:solidFill>
                  </a:tcPr>
                </a:tc>
                <a:extLst>
                  <a:ext uri="{0D108BD9-81ED-4DB2-BD59-A6C34878D82A}">
                    <a16:rowId xmlns:a16="http://schemas.microsoft.com/office/drawing/2014/main" val="417273293"/>
                  </a:ext>
                </a:extLst>
              </a:tr>
              <a:tr h="261052">
                <a:tc>
                  <a:txBody>
                    <a:bodyPr/>
                    <a:lstStyle/>
                    <a:p>
                      <a:r>
                        <a:rPr lang="en-GB" sz="1700" b="0" dirty="0"/>
                        <a:t>Take into account the impact of having a CV history at baseline on mortality &amp; calibrate discontinuation 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Further investigation</a:t>
                      </a:r>
                    </a:p>
                  </a:txBody>
                  <a:tcPr>
                    <a:solidFill>
                      <a:srgbClr val="FFC000"/>
                    </a:solidFill>
                  </a:tcPr>
                </a:tc>
                <a:extLst>
                  <a:ext uri="{0D108BD9-81ED-4DB2-BD59-A6C34878D82A}">
                    <a16:rowId xmlns:a16="http://schemas.microsoft.com/office/drawing/2014/main" val="166639014"/>
                  </a:ext>
                </a:extLst>
              </a:tr>
            </a:tbl>
          </a:graphicData>
        </a:graphic>
      </p:graphicFrame>
      <p:sp>
        <p:nvSpPr>
          <p:cNvPr id="9" name="Text Placeholder 13">
            <a:extLst>
              <a:ext uri="{FF2B5EF4-FFF2-40B4-BE49-F238E27FC236}">
                <a16:creationId xmlns:a16="http://schemas.microsoft.com/office/drawing/2014/main" id="{7F59F14A-FD31-B925-1EA7-63EB7286D36F}"/>
              </a:ext>
            </a:extLst>
          </p:cNvPr>
          <p:cNvSpPr txBox="1">
            <a:spLocks/>
          </p:cNvSpPr>
          <p:nvPr/>
        </p:nvSpPr>
        <p:spPr>
          <a:xfrm>
            <a:off x="1093076" y="6369269"/>
            <a:ext cx="10499834" cy="488732"/>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ACM1: Appraisal committee meeting 1; BT; Background therapy; CKD: Chronic kidney disease; CV: Cardiovascular; NG28: NICE guideline 28; RRT: Renal replacement therapy; SGLT2is: Sodium-glucose co-transporter-2 inhibitors</a:t>
            </a:r>
          </a:p>
        </p:txBody>
      </p:sp>
    </p:spTree>
    <p:extLst>
      <p:ext uri="{BB962C8B-B14F-4D97-AF65-F5344CB8AC3E}">
        <p14:creationId xmlns:p14="http://schemas.microsoft.com/office/powerpoint/2010/main" val="206147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16" name="Rectangle 15">
            <a:extLst>
              <a:ext uri="{FF2B5EF4-FFF2-40B4-BE49-F238E27FC236}">
                <a16:creationId xmlns:a16="http://schemas.microsoft.com/office/drawing/2014/main" id="{99FD721B-8F5F-57ED-C62F-1C3D919D0C93}"/>
              </a:ext>
            </a:extLst>
          </p:cNvPr>
          <p:cNvSpPr/>
          <p:nvPr/>
        </p:nvSpPr>
        <p:spPr>
          <a:xfrm>
            <a:off x="7498884" y="1095536"/>
            <a:ext cx="4534528" cy="3891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ERG’s tentative base case</a:t>
            </a:r>
          </a:p>
        </p:txBody>
      </p:sp>
      <p:sp>
        <p:nvSpPr>
          <p:cNvPr id="17" name="Rectangle 16">
            <a:extLst>
              <a:ext uri="{FF2B5EF4-FFF2-40B4-BE49-F238E27FC236}">
                <a16:creationId xmlns:a16="http://schemas.microsoft.com/office/drawing/2014/main" id="{03BE5F08-9B4B-9219-905E-141C831A58D6}"/>
              </a:ext>
            </a:extLst>
          </p:cNvPr>
          <p:cNvSpPr/>
          <p:nvPr/>
        </p:nvSpPr>
        <p:spPr>
          <a:xfrm>
            <a:off x="8105926" y="2162617"/>
            <a:ext cx="3878569" cy="54015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Company updated base case + CV history (mortality)*</a:t>
            </a:r>
          </a:p>
        </p:txBody>
      </p:sp>
      <p:sp>
        <p:nvSpPr>
          <p:cNvPr id="18" name="Rectangle 17">
            <a:extLst>
              <a:ext uri="{FF2B5EF4-FFF2-40B4-BE49-F238E27FC236}">
                <a16:creationId xmlns:a16="http://schemas.microsoft.com/office/drawing/2014/main" id="{DE58DD46-C585-1056-3988-9181A6F87626}"/>
              </a:ext>
            </a:extLst>
          </p:cNvPr>
          <p:cNvSpPr/>
          <p:nvPr/>
        </p:nvSpPr>
        <p:spPr>
          <a:xfrm>
            <a:off x="8105926" y="2836534"/>
            <a:ext cx="3878569" cy="827026"/>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Accept new transitions, reject CV event history (costs, utilities and mortality)</a:t>
            </a:r>
          </a:p>
        </p:txBody>
      </p:sp>
      <p:cxnSp>
        <p:nvCxnSpPr>
          <p:cNvPr id="19" name="Connector: Elbow 18">
            <a:extLst>
              <a:ext uri="{FF2B5EF4-FFF2-40B4-BE49-F238E27FC236}">
                <a16:creationId xmlns:a16="http://schemas.microsoft.com/office/drawing/2014/main" id="{82060368-FFC6-D171-177D-B7E560D2D483}"/>
              </a:ext>
            </a:extLst>
          </p:cNvPr>
          <p:cNvCxnSpPr>
            <a:cxnSpLocks/>
            <a:stCxn id="16" idx="1"/>
            <a:endCxn id="23" idx="1"/>
          </p:cNvCxnSpPr>
          <p:nvPr/>
        </p:nvCxnSpPr>
        <p:spPr>
          <a:xfrm rot="10800000" flipH="1" flipV="1">
            <a:off x="7498883" y="1290103"/>
            <a:ext cx="191691" cy="561978"/>
          </a:xfrm>
          <a:prstGeom prst="bentConnector3">
            <a:avLst>
              <a:gd name="adj1" fmla="val -119254"/>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A91C9A-B961-C300-21E2-1ABEF9848566}"/>
              </a:ext>
            </a:extLst>
          </p:cNvPr>
          <p:cNvSpPr/>
          <p:nvPr/>
        </p:nvSpPr>
        <p:spPr>
          <a:xfrm>
            <a:off x="7690575" y="1635385"/>
            <a:ext cx="4398200" cy="43339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Scenarios for decision making:</a:t>
            </a:r>
          </a:p>
        </p:txBody>
      </p:sp>
      <p:sp>
        <p:nvSpPr>
          <p:cNvPr id="24" name="Rectangle 23">
            <a:extLst>
              <a:ext uri="{FF2B5EF4-FFF2-40B4-BE49-F238E27FC236}">
                <a16:creationId xmlns:a16="http://schemas.microsoft.com/office/drawing/2014/main" id="{ECC7A6E4-7CB0-93C1-BBE1-A62C86CC8FA2}"/>
              </a:ext>
            </a:extLst>
          </p:cNvPr>
          <p:cNvSpPr/>
          <p:nvPr/>
        </p:nvSpPr>
        <p:spPr>
          <a:xfrm>
            <a:off x="8105926" y="3812186"/>
            <a:ext cx="3878569" cy="836987"/>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Reject new transitions, accept CV event history (costs, utilities and mortality)</a:t>
            </a:r>
          </a:p>
        </p:txBody>
      </p:sp>
      <p:cxnSp>
        <p:nvCxnSpPr>
          <p:cNvPr id="27" name="Straight Connector 26">
            <a:extLst>
              <a:ext uri="{FF2B5EF4-FFF2-40B4-BE49-F238E27FC236}">
                <a16:creationId xmlns:a16="http://schemas.microsoft.com/office/drawing/2014/main" id="{79BCE914-F045-9626-8085-F589841CAD6D}"/>
              </a:ext>
            </a:extLst>
          </p:cNvPr>
          <p:cNvCxnSpPr>
            <a:cxnSpLocks/>
          </p:cNvCxnSpPr>
          <p:nvPr/>
        </p:nvCxnSpPr>
        <p:spPr>
          <a:xfrm flipH="1">
            <a:off x="7318099" y="1852081"/>
            <a:ext cx="7674" cy="23785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FD2F8A-222F-C126-B097-6E4EA3EB74AE}"/>
              </a:ext>
            </a:extLst>
          </p:cNvPr>
          <p:cNvCxnSpPr>
            <a:cxnSpLocks/>
            <a:endCxn id="17" idx="1"/>
          </p:cNvCxnSpPr>
          <p:nvPr/>
        </p:nvCxnSpPr>
        <p:spPr>
          <a:xfrm>
            <a:off x="7325773" y="2426525"/>
            <a:ext cx="780153" cy="617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D88F04E-2181-AA4A-9D20-49612FE65224}"/>
              </a:ext>
            </a:extLst>
          </p:cNvPr>
          <p:cNvCxnSpPr>
            <a:cxnSpLocks/>
            <a:endCxn id="18" idx="1"/>
          </p:cNvCxnSpPr>
          <p:nvPr/>
        </p:nvCxnSpPr>
        <p:spPr>
          <a:xfrm>
            <a:off x="7335476" y="3250047"/>
            <a:ext cx="77045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0248D15-13AF-094D-4C59-1A2D55E3804F}"/>
              </a:ext>
            </a:extLst>
          </p:cNvPr>
          <p:cNvCxnSpPr>
            <a:cxnSpLocks/>
            <a:endCxn id="24" idx="1"/>
          </p:cNvCxnSpPr>
          <p:nvPr/>
        </p:nvCxnSpPr>
        <p:spPr>
          <a:xfrm>
            <a:off x="7318099" y="4230680"/>
            <a:ext cx="78782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2D32A076-14AA-4A7F-B8E5-5BDF8FB12457}"/>
              </a:ext>
            </a:extLst>
          </p:cNvPr>
          <p:cNvSpPr txBox="1">
            <a:spLocks/>
          </p:cNvSpPr>
          <p:nvPr/>
        </p:nvSpPr>
        <p:spPr>
          <a:xfrm>
            <a:off x="421200" y="209933"/>
            <a:ext cx="11612212"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t>Cost-effectiveness results and scenarios post ACM1</a:t>
            </a:r>
          </a:p>
        </p:txBody>
      </p:sp>
      <p:sp>
        <p:nvSpPr>
          <p:cNvPr id="35" name="Text Placeholder 13">
            <a:extLst>
              <a:ext uri="{FF2B5EF4-FFF2-40B4-BE49-F238E27FC236}">
                <a16:creationId xmlns:a16="http://schemas.microsoft.com/office/drawing/2014/main" id="{9E870C13-79BA-80D4-10B8-B5FFDA972C20}"/>
              </a:ext>
            </a:extLst>
          </p:cNvPr>
          <p:cNvSpPr txBox="1">
            <a:spLocks/>
          </p:cNvSpPr>
          <p:nvPr/>
        </p:nvSpPr>
        <p:spPr>
          <a:xfrm>
            <a:off x="989704" y="6341328"/>
            <a:ext cx="10735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t>ACD: Appraisal consultation document; ACM1: Appraisal committee meeting 1; CV: Cardiovascular; ICER: Incremental cost-effectiveness ratio; SGLT2i: Sodium-glucose co-transporter-2 inhibitor</a:t>
            </a:r>
            <a:endParaRPr lang="en-GB" dirty="0"/>
          </a:p>
        </p:txBody>
      </p:sp>
      <p:sp>
        <p:nvSpPr>
          <p:cNvPr id="79" name="Rectangle 78">
            <a:extLst>
              <a:ext uri="{FF2B5EF4-FFF2-40B4-BE49-F238E27FC236}">
                <a16:creationId xmlns:a16="http://schemas.microsoft.com/office/drawing/2014/main" id="{4A59A86D-F9A2-B5EF-BE01-3A6F5E765BE0}"/>
              </a:ext>
            </a:extLst>
          </p:cNvPr>
          <p:cNvSpPr/>
          <p:nvPr/>
        </p:nvSpPr>
        <p:spPr>
          <a:xfrm>
            <a:off x="601687" y="1085708"/>
            <a:ext cx="6376077" cy="3989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Company’s updated base case</a:t>
            </a:r>
            <a:r>
              <a:rPr lang="en-GB" sz="1800" baseline="40000" dirty="0">
                <a:solidFill>
                  <a:schemeClr val="bg1"/>
                </a:solidFill>
              </a:rPr>
              <a:t> †</a:t>
            </a:r>
            <a:endParaRPr lang="en-GB" b="1" dirty="0">
              <a:solidFill>
                <a:schemeClr val="bg1"/>
              </a:solidFill>
            </a:endParaRPr>
          </a:p>
        </p:txBody>
      </p:sp>
      <p:sp>
        <p:nvSpPr>
          <p:cNvPr id="80" name="Rectangle 79">
            <a:extLst>
              <a:ext uri="{FF2B5EF4-FFF2-40B4-BE49-F238E27FC236}">
                <a16:creationId xmlns:a16="http://schemas.microsoft.com/office/drawing/2014/main" id="{D31CD230-7504-81DA-BEFC-E5890D5CC10D}"/>
              </a:ext>
            </a:extLst>
          </p:cNvPr>
          <p:cNvSpPr/>
          <p:nvPr/>
        </p:nvSpPr>
        <p:spPr>
          <a:xfrm>
            <a:off x="1208730" y="2153797"/>
            <a:ext cx="5453721" cy="358088"/>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FIDELITY data</a:t>
            </a:r>
          </a:p>
        </p:txBody>
      </p:sp>
      <p:sp>
        <p:nvSpPr>
          <p:cNvPr id="81" name="Rectangle 80">
            <a:extLst>
              <a:ext uri="{FF2B5EF4-FFF2-40B4-BE49-F238E27FC236}">
                <a16:creationId xmlns:a16="http://schemas.microsoft.com/office/drawing/2014/main" id="{67709104-AB24-C13B-C9D6-61F359F7BAF0}"/>
              </a:ext>
            </a:extLst>
          </p:cNvPr>
          <p:cNvSpPr/>
          <p:nvPr/>
        </p:nvSpPr>
        <p:spPr>
          <a:xfrm>
            <a:off x="1208730" y="2642994"/>
            <a:ext cx="5453722" cy="358088"/>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Add-on to SGLT2is (FIDELIO-DKD data)</a:t>
            </a:r>
          </a:p>
        </p:txBody>
      </p:sp>
      <p:cxnSp>
        <p:nvCxnSpPr>
          <p:cNvPr id="82" name="Connector: Elbow 81">
            <a:extLst>
              <a:ext uri="{FF2B5EF4-FFF2-40B4-BE49-F238E27FC236}">
                <a16:creationId xmlns:a16="http://schemas.microsoft.com/office/drawing/2014/main" id="{8206DABA-7949-CD83-A506-EBFC605AF819}"/>
              </a:ext>
            </a:extLst>
          </p:cNvPr>
          <p:cNvCxnSpPr>
            <a:cxnSpLocks/>
            <a:stCxn id="79" idx="1"/>
            <a:endCxn id="83" idx="1"/>
          </p:cNvCxnSpPr>
          <p:nvPr/>
        </p:nvCxnSpPr>
        <p:spPr>
          <a:xfrm rot="10800000" flipH="1" flipV="1">
            <a:off x="601686" y="1285188"/>
            <a:ext cx="191691" cy="561419"/>
          </a:xfrm>
          <a:prstGeom prst="bentConnector3">
            <a:avLst>
              <a:gd name="adj1" fmla="val -119254"/>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E63FDB79-BCDA-E92C-B37D-49AA6CB4D37E}"/>
              </a:ext>
            </a:extLst>
          </p:cNvPr>
          <p:cNvSpPr/>
          <p:nvPr/>
        </p:nvSpPr>
        <p:spPr>
          <a:xfrm>
            <a:off x="793378" y="1624439"/>
            <a:ext cx="6184383" cy="44433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Scenarios applied to base-case:</a:t>
            </a:r>
          </a:p>
        </p:txBody>
      </p:sp>
      <p:sp>
        <p:nvSpPr>
          <p:cNvPr id="84" name="Rectangle 83">
            <a:extLst>
              <a:ext uri="{FF2B5EF4-FFF2-40B4-BE49-F238E27FC236}">
                <a16:creationId xmlns:a16="http://schemas.microsoft.com/office/drawing/2014/main" id="{E15CF153-00DF-FBB6-1E7D-74EAD9BAFF59}"/>
              </a:ext>
            </a:extLst>
          </p:cNvPr>
          <p:cNvSpPr/>
          <p:nvPr/>
        </p:nvSpPr>
        <p:spPr>
          <a:xfrm>
            <a:off x="1208730" y="3132190"/>
            <a:ext cx="5453722" cy="35177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Add-on to SGLT2is (FIDELITY data)</a:t>
            </a:r>
          </a:p>
        </p:txBody>
      </p:sp>
      <p:sp>
        <p:nvSpPr>
          <p:cNvPr id="85" name="Rectangle 84">
            <a:extLst>
              <a:ext uri="{FF2B5EF4-FFF2-40B4-BE49-F238E27FC236}">
                <a16:creationId xmlns:a16="http://schemas.microsoft.com/office/drawing/2014/main" id="{ED70B3BE-D8D0-1AD8-D837-99AD330B8C3F}"/>
              </a:ext>
            </a:extLst>
          </p:cNvPr>
          <p:cNvSpPr/>
          <p:nvPr/>
        </p:nvSpPr>
        <p:spPr>
          <a:xfrm>
            <a:off x="1217212" y="3610876"/>
            <a:ext cx="5445240" cy="525962"/>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Priority subgroup + add on to SGLT2is (FIDELITY data)</a:t>
            </a:r>
          </a:p>
        </p:txBody>
      </p:sp>
      <p:sp>
        <p:nvSpPr>
          <p:cNvPr id="86" name="Rectangle 85">
            <a:extLst>
              <a:ext uri="{FF2B5EF4-FFF2-40B4-BE49-F238E27FC236}">
                <a16:creationId xmlns:a16="http://schemas.microsoft.com/office/drawing/2014/main" id="{F4538C35-8BE0-BDA5-F1C6-4C4406A4B75C}"/>
              </a:ext>
            </a:extLst>
          </p:cNvPr>
          <p:cNvSpPr/>
          <p:nvPr/>
        </p:nvSpPr>
        <p:spPr>
          <a:xfrm>
            <a:off x="1217212" y="4278743"/>
            <a:ext cx="5445240" cy="351778"/>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 waning (16 years)</a:t>
            </a:r>
          </a:p>
        </p:txBody>
      </p:sp>
      <p:cxnSp>
        <p:nvCxnSpPr>
          <p:cNvPr id="87" name="Straight Connector 86">
            <a:extLst>
              <a:ext uri="{FF2B5EF4-FFF2-40B4-BE49-F238E27FC236}">
                <a16:creationId xmlns:a16="http://schemas.microsoft.com/office/drawing/2014/main" id="{FECAB495-00CC-8D16-FCC2-6BB4BDF14AE5}"/>
              </a:ext>
            </a:extLst>
          </p:cNvPr>
          <p:cNvCxnSpPr>
            <a:cxnSpLocks/>
          </p:cNvCxnSpPr>
          <p:nvPr/>
        </p:nvCxnSpPr>
        <p:spPr>
          <a:xfrm>
            <a:off x="452319" y="1846607"/>
            <a:ext cx="0" cy="35375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65EACF7-09F7-8917-F339-7C0AF8ECA1C5}"/>
              </a:ext>
            </a:extLst>
          </p:cNvPr>
          <p:cNvCxnSpPr>
            <a:cxnSpLocks/>
            <a:endCxn id="80" idx="1"/>
          </p:cNvCxnSpPr>
          <p:nvPr/>
        </p:nvCxnSpPr>
        <p:spPr>
          <a:xfrm flipV="1">
            <a:off x="452319" y="2332841"/>
            <a:ext cx="756411" cy="65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7D31314-F244-DB59-ECE3-8B3C1E148935}"/>
              </a:ext>
            </a:extLst>
          </p:cNvPr>
          <p:cNvCxnSpPr>
            <a:cxnSpLocks/>
          </p:cNvCxnSpPr>
          <p:nvPr/>
        </p:nvCxnSpPr>
        <p:spPr>
          <a:xfrm>
            <a:off x="439088" y="2805427"/>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7A4CB0E-83A8-18C1-2743-131D381A86B2}"/>
              </a:ext>
            </a:extLst>
          </p:cNvPr>
          <p:cNvCxnSpPr>
            <a:cxnSpLocks/>
          </p:cNvCxnSpPr>
          <p:nvPr/>
        </p:nvCxnSpPr>
        <p:spPr>
          <a:xfrm>
            <a:off x="439087" y="3294623"/>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7F9BE56-E092-90BF-2F70-D0E6063BD1BD}"/>
              </a:ext>
            </a:extLst>
          </p:cNvPr>
          <p:cNvCxnSpPr>
            <a:cxnSpLocks/>
          </p:cNvCxnSpPr>
          <p:nvPr/>
        </p:nvCxnSpPr>
        <p:spPr>
          <a:xfrm>
            <a:off x="452319" y="3779618"/>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3AAA3E0-C7EC-BAD3-2691-E4A9F20B1A9A}"/>
              </a:ext>
            </a:extLst>
          </p:cNvPr>
          <p:cNvCxnSpPr>
            <a:cxnSpLocks/>
          </p:cNvCxnSpPr>
          <p:nvPr/>
        </p:nvCxnSpPr>
        <p:spPr>
          <a:xfrm>
            <a:off x="448790" y="4441176"/>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8950EF7-1F9D-FEEC-C628-4DD89A9B7A83}"/>
              </a:ext>
            </a:extLst>
          </p:cNvPr>
          <p:cNvSpPr/>
          <p:nvPr/>
        </p:nvSpPr>
        <p:spPr>
          <a:xfrm>
            <a:off x="1219239" y="5218191"/>
            <a:ext cx="5443213" cy="351778"/>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3 sub-models approach</a:t>
            </a:r>
          </a:p>
        </p:txBody>
      </p:sp>
      <p:cxnSp>
        <p:nvCxnSpPr>
          <p:cNvPr id="94" name="Straight Arrow Connector 93">
            <a:extLst>
              <a:ext uri="{FF2B5EF4-FFF2-40B4-BE49-F238E27FC236}">
                <a16:creationId xmlns:a16="http://schemas.microsoft.com/office/drawing/2014/main" id="{0A2FDA47-0427-0DD7-680B-017302C28B93}"/>
              </a:ext>
            </a:extLst>
          </p:cNvPr>
          <p:cNvCxnSpPr>
            <a:cxnSpLocks/>
          </p:cNvCxnSpPr>
          <p:nvPr/>
        </p:nvCxnSpPr>
        <p:spPr>
          <a:xfrm>
            <a:off x="452319" y="5384131"/>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B152ABCC-25D5-FDD9-1919-C439C89F64C5}"/>
              </a:ext>
            </a:extLst>
          </p:cNvPr>
          <p:cNvSpPr/>
          <p:nvPr/>
        </p:nvSpPr>
        <p:spPr>
          <a:xfrm>
            <a:off x="1219239" y="4746068"/>
            <a:ext cx="5445240" cy="351778"/>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Treatment discontinuation (7 and 9 years)</a:t>
            </a:r>
          </a:p>
        </p:txBody>
      </p:sp>
      <p:cxnSp>
        <p:nvCxnSpPr>
          <p:cNvPr id="139" name="Straight Arrow Connector 138">
            <a:extLst>
              <a:ext uri="{FF2B5EF4-FFF2-40B4-BE49-F238E27FC236}">
                <a16:creationId xmlns:a16="http://schemas.microsoft.com/office/drawing/2014/main" id="{B1C9B0A2-F271-F9D5-9520-6A6F6BC068DA}"/>
              </a:ext>
            </a:extLst>
          </p:cNvPr>
          <p:cNvCxnSpPr>
            <a:cxnSpLocks/>
          </p:cNvCxnSpPr>
          <p:nvPr/>
        </p:nvCxnSpPr>
        <p:spPr>
          <a:xfrm>
            <a:off x="450817" y="4908501"/>
            <a:ext cx="7781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31F70D1-D699-FC4C-B53D-3D1D030299D7}"/>
              </a:ext>
            </a:extLst>
          </p:cNvPr>
          <p:cNvSpPr txBox="1"/>
          <p:nvPr/>
        </p:nvSpPr>
        <p:spPr>
          <a:xfrm>
            <a:off x="306411" y="5700533"/>
            <a:ext cx="10600610" cy="523220"/>
          </a:xfrm>
          <a:prstGeom prst="rect">
            <a:avLst/>
          </a:prstGeom>
          <a:noFill/>
        </p:spPr>
        <p:txBody>
          <a:bodyPr wrap="square" rtlCol="0">
            <a:spAutoFit/>
          </a:bodyPr>
          <a:lstStyle/>
          <a:p>
            <a:r>
              <a:rPr lang="en-GB" sz="1400" dirty="0"/>
              <a:t>† Base cases with and without the impact of having a CV history at baseline on mortality &amp; calibrating discontinuation rate</a:t>
            </a:r>
          </a:p>
          <a:p>
            <a:r>
              <a:rPr lang="en-GB" sz="1400" dirty="0"/>
              <a:t>* Accounting for impact of having a CV history at baseline on mortality &amp; calibrating discontinuation rate</a:t>
            </a:r>
            <a:endParaRPr lang="en-GB" dirty="0"/>
          </a:p>
        </p:txBody>
      </p:sp>
    </p:spTree>
    <p:extLst>
      <p:ext uri="{BB962C8B-B14F-4D97-AF65-F5344CB8AC3E}">
        <p14:creationId xmlns:p14="http://schemas.microsoft.com/office/powerpoint/2010/main" val="280262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780AED-03A5-48FF-B923-FBDEBE6F9270}"/>
              </a:ext>
            </a:extLst>
          </p:cNvPr>
          <p:cNvSpPr txBox="1"/>
          <p:nvPr/>
        </p:nvSpPr>
        <p:spPr>
          <a:xfrm>
            <a:off x="468000" y="1246592"/>
            <a:ext cx="80288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Company’s updated d</a:t>
            </a:r>
            <a:r>
              <a:rPr kumimoji="0" lang="en-GB" sz="1800" i="0" u="none" strike="noStrike" kern="1200" cap="none" spc="0" normalizeH="0" baseline="0" noProof="0" dirty="0" err="1">
                <a:ln>
                  <a:noFill/>
                </a:ln>
                <a:effectLst/>
                <a:uLnTx/>
                <a:uFillTx/>
                <a:ea typeface="+mn-ea"/>
                <a:cs typeface="+mn-cs"/>
              </a:rPr>
              <a:t>eterministic</a:t>
            </a:r>
            <a:r>
              <a:rPr kumimoji="0" lang="en-GB" sz="1800"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incremental</a:t>
            </a:r>
            <a:r>
              <a:rPr kumimoji="0" lang="en-GB" sz="1800" b="1"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base case results post ACM1</a:t>
            </a:r>
            <a:r>
              <a:rPr lang="en-GB" sz="1800" baseline="40000" dirty="0"/>
              <a:t>†</a:t>
            </a:r>
            <a:endParaRPr kumimoji="0" lang="en-GB" sz="1800" i="0" u="none" strike="noStrike" kern="1200" cap="none" spc="0" normalizeH="0" baseline="40000" noProof="0" dirty="0">
              <a:ln>
                <a:noFill/>
              </a:ln>
              <a:effectLst/>
              <a:uLnTx/>
              <a:uFillTx/>
              <a:ea typeface="+mn-ea"/>
              <a:cs typeface="+mn-cs"/>
            </a:endParaRPr>
          </a:p>
        </p:txBody>
      </p:sp>
      <p:graphicFrame>
        <p:nvGraphicFramePr>
          <p:cNvPr id="11" name="Table 4" descr="Company and ERG deterministic base case results">
            <a:extLst>
              <a:ext uri="{FF2B5EF4-FFF2-40B4-BE49-F238E27FC236}">
                <a16:creationId xmlns:a16="http://schemas.microsoft.com/office/drawing/2014/main" id="{BC265E22-11F9-4D99-9325-A6BC2138CEA6}"/>
              </a:ext>
            </a:extLst>
          </p:cNvPr>
          <p:cNvGraphicFramePr>
            <a:graphicFrameLocks noGrp="1"/>
          </p:cNvGraphicFramePr>
          <p:nvPr>
            <p:extLst>
              <p:ext uri="{D42A27DB-BD31-4B8C-83A1-F6EECF244321}">
                <p14:modId xmlns:p14="http://schemas.microsoft.com/office/powerpoint/2010/main" val="1024112303"/>
              </p:ext>
            </p:extLst>
          </p:nvPr>
        </p:nvGraphicFramePr>
        <p:xfrm>
          <a:off x="467999" y="1623708"/>
          <a:ext cx="10909062" cy="1371600"/>
        </p:xfrm>
        <a:graphic>
          <a:graphicData uri="http://schemas.openxmlformats.org/drawingml/2006/table">
            <a:tbl>
              <a:tblPr firstRow="1" firstCol="1" bandRow="1">
                <a:tableStyleId>{21E4AEA4-8DFA-4A89-87EB-49C32662AFE0}</a:tableStyleId>
              </a:tblPr>
              <a:tblGrid>
                <a:gridCol w="3266089">
                  <a:extLst>
                    <a:ext uri="{9D8B030D-6E8A-4147-A177-3AD203B41FA5}">
                      <a16:colId xmlns:a16="http://schemas.microsoft.com/office/drawing/2014/main" val="3307571819"/>
                    </a:ext>
                  </a:extLst>
                </a:gridCol>
                <a:gridCol w="1334037">
                  <a:extLst>
                    <a:ext uri="{9D8B030D-6E8A-4147-A177-3AD203B41FA5}">
                      <a16:colId xmlns:a16="http://schemas.microsoft.com/office/drawing/2014/main" val="885764709"/>
                    </a:ext>
                  </a:extLst>
                </a:gridCol>
                <a:gridCol w="1334037">
                  <a:extLst>
                    <a:ext uri="{9D8B030D-6E8A-4147-A177-3AD203B41FA5}">
                      <a16:colId xmlns:a16="http://schemas.microsoft.com/office/drawing/2014/main" val="1517333623"/>
                    </a:ext>
                  </a:extLst>
                </a:gridCol>
                <a:gridCol w="1748050">
                  <a:extLst>
                    <a:ext uri="{9D8B030D-6E8A-4147-A177-3AD203B41FA5}">
                      <a16:colId xmlns:a16="http://schemas.microsoft.com/office/drawing/2014/main" val="2368713443"/>
                    </a:ext>
                  </a:extLst>
                </a:gridCol>
                <a:gridCol w="1748050">
                  <a:extLst>
                    <a:ext uri="{9D8B030D-6E8A-4147-A177-3AD203B41FA5}">
                      <a16:colId xmlns:a16="http://schemas.microsoft.com/office/drawing/2014/main" val="24591524"/>
                    </a:ext>
                  </a:extLst>
                </a:gridCol>
                <a:gridCol w="1478799">
                  <a:extLst>
                    <a:ext uri="{9D8B030D-6E8A-4147-A177-3AD203B41FA5}">
                      <a16:colId xmlns:a16="http://schemas.microsoft.com/office/drawing/2014/main" val="1599477227"/>
                    </a:ext>
                  </a:extLst>
                </a:gridCol>
              </a:tblGrid>
              <a:tr h="172930">
                <a:tc>
                  <a:txBody>
                    <a:bodyPr/>
                    <a:lstStyle/>
                    <a:p>
                      <a:r>
                        <a:rPr lang="en-GB" sz="1800" dirty="0"/>
                        <a:t>Technology</a:t>
                      </a:r>
                    </a:p>
                  </a:txBody>
                  <a:tcPr/>
                </a:tc>
                <a:tc>
                  <a:txBody>
                    <a:bodyPr/>
                    <a:lstStyle/>
                    <a:p>
                      <a:pPr algn="r"/>
                      <a:r>
                        <a:rPr lang="en-GB" sz="1800" b="1" dirty="0">
                          <a:solidFill>
                            <a:schemeClr val="bg1"/>
                          </a:solidFill>
                        </a:rPr>
                        <a:t>Total costs (£)</a:t>
                      </a:r>
                    </a:p>
                  </a:txBody>
                  <a:tcPr/>
                </a:tc>
                <a:tc>
                  <a:txBody>
                    <a:bodyPr/>
                    <a:lstStyle/>
                    <a:p>
                      <a:pPr algn="r"/>
                      <a:r>
                        <a:rPr lang="en-GB" sz="1800" b="1" dirty="0">
                          <a:solidFill>
                            <a:schemeClr val="bg1"/>
                          </a:solidFill>
                        </a:rPr>
                        <a:t>Total QALYs</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algn="r"/>
                      <a:r>
                        <a:rPr lang="en-GB" sz="1800" dirty="0"/>
                        <a:t>ICER (£/QALY)</a:t>
                      </a:r>
                    </a:p>
                  </a:txBody>
                  <a:tcPr/>
                </a:tc>
                <a:extLst>
                  <a:ext uri="{0D108BD9-81ED-4DB2-BD59-A6C34878D82A}">
                    <a16:rowId xmlns:a16="http://schemas.microsoft.com/office/drawing/2014/main" val="2444516835"/>
                  </a:ext>
                </a:extLst>
              </a:tr>
              <a:tr h="181576">
                <a:tc>
                  <a:txBody>
                    <a:bodyPr/>
                    <a:lstStyle/>
                    <a:p>
                      <a:r>
                        <a:rPr lang="en-GB" sz="1800" dirty="0"/>
                        <a:t>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49,226</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5.92</a:t>
                      </a:r>
                    </a:p>
                  </a:txBody>
                  <a:tcPr marL="68580" marR="68580" marT="0" marB="0" anchor="ctr"/>
                </a:tc>
                <a:tc rowSpan="2">
                  <a:txBody>
                    <a:bodyPr/>
                    <a:lstStyle/>
                    <a:p>
                      <a:pPr algn="r">
                        <a:lnSpc>
                          <a:spcPct val="150000"/>
                        </a:lnSpc>
                        <a:spcAft>
                          <a:spcPts val="1000"/>
                        </a:spcAft>
                      </a:pPr>
                      <a:r>
                        <a:rPr lang="pl-PL" sz="1800">
                          <a:solidFill>
                            <a:schemeClr val="tx1"/>
                          </a:solidFill>
                          <a:effectLst/>
                          <a:latin typeface="Arial" panose="020B0604020202020204" pitchFamily="34" charset="0"/>
                        </a:rPr>
                        <a:t>599</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pl-PL" sz="1800">
                          <a:solidFill>
                            <a:schemeClr val="tx1"/>
                          </a:solidFill>
                          <a:effectLst/>
                          <a:latin typeface="Arial" panose="020B0604020202020204" pitchFamily="34" charset="0"/>
                        </a:rPr>
                        <a:t>0.11</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en-GB" sz="1800" b="1" dirty="0">
                          <a:solidFill>
                            <a:schemeClr val="tx1"/>
                          </a:solidFill>
                          <a:effectLst/>
                          <a:latin typeface="Arial" panose="020B0604020202020204" pitchFamily="34" charset="0"/>
                          <a:ea typeface="Times New Roman" panose="02020603050405020304" pitchFamily="18" charset="0"/>
                        </a:rPr>
                        <a:t> </a:t>
                      </a:r>
                      <a:r>
                        <a:rPr lang="pl-PL" sz="1800" b="1" dirty="0">
                          <a:solidFill>
                            <a:schemeClr val="tx1"/>
                          </a:solidFill>
                          <a:effectLst/>
                          <a:latin typeface="Arial" panose="020B0604020202020204" pitchFamily="34" charset="0"/>
                        </a:rPr>
                        <a:t>5,397</a:t>
                      </a:r>
                      <a:endParaRPr lang="en-GB" sz="1800" b="1" dirty="0">
                        <a:solidFill>
                          <a:schemeClr val="tx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2335749543"/>
                  </a:ext>
                </a:extLst>
              </a:tr>
              <a:tr h="0">
                <a:tc>
                  <a:txBody>
                    <a:bodyPr/>
                    <a:lstStyle/>
                    <a:p>
                      <a:r>
                        <a:rPr lang="en-GB" sz="1800" dirty="0" err="1"/>
                        <a:t>Finerenone</a:t>
                      </a:r>
                      <a:r>
                        <a:rPr lang="en-GB" sz="1800" dirty="0"/>
                        <a:t> + 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49,826</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6.03</a:t>
                      </a:r>
                    </a:p>
                  </a:txBody>
                  <a:tcPr marL="68580" marR="68580" marT="0" marB="0" anchor="ctr"/>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£599</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0.11</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£5,397</a:t>
                      </a:r>
                    </a:p>
                  </a:txBody>
                  <a:tcPr marL="68580" marR="68580" marT="0" marB="0" anchor="b"/>
                </a:tc>
                <a:extLst>
                  <a:ext uri="{0D108BD9-81ED-4DB2-BD59-A6C34878D82A}">
                    <a16:rowId xmlns:a16="http://schemas.microsoft.com/office/drawing/2014/main" val="903753710"/>
                  </a:ext>
                </a:extLst>
              </a:tr>
            </a:tbl>
          </a:graphicData>
        </a:graphic>
      </p:graphicFrame>
      <p:sp>
        <p:nvSpPr>
          <p:cNvPr id="8" name="Text Placeholder 7">
            <a:extLst>
              <a:ext uri="{FF2B5EF4-FFF2-40B4-BE49-F238E27FC236}">
                <a16:creationId xmlns:a16="http://schemas.microsoft.com/office/drawing/2014/main" id="{194FD87B-DF8B-BC2C-5F1C-3EA086584B46}"/>
              </a:ext>
            </a:extLst>
          </p:cNvPr>
          <p:cNvSpPr>
            <a:spLocks noGrp="1"/>
          </p:cNvSpPr>
          <p:nvPr>
            <p:ph type="body" sz="quarter" idx="13"/>
          </p:nvPr>
        </p:nvSpPr>
        <p:spPr>
          <a:xfrm>
            <a:off x="1093076" y="6403002"/>
            <a:ext cx="10468303" cy="463428"/>
          </a:xfrm>
        </p:spPr>
        <p:txBody>
          <a:bodyPr anchor="b">
            <a:normAutofit lnSpcReduction="10000"/>
          </a:bodyPr>
          <a:lstStyle/>
          <a:p>
            <a:pPr algn="ctr"/>
            <a:r>
              <a:rPr lang="en-GB" dirty="0">
                <a:latin typeface="+mn-lt"/>
              </a:rPr>
              <a:t>ACD: Appraisal consultation document; BT: Background therapy; ICER, incremental cost-effectiveness ratio; NR: Not reported; QALY, quality-adjusted life year</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Autofit/>
          </a:bodyPr>
          <a:lstStyle/>
          <a:p>
            <a:r>
              <a:rPr lang="en-GB" dirty="0">
                <a:latin typeface="+mn-lt"/>
              </a:rPr>
              <a:t>Company’s updated deterministic base case results post ACM1</a:t>
            </a:r>
            <a:r>
              <a:rPr lang="en-GB" sz="3200" baseline="40000" dirty="0"/>
              <a:t>†</a:t>
            </a:r>
            <a:endParaRPr lang="en-GB" baseline="40000" dirty="0">
              <a:latin typeface="+mn-lt"/>
            </a:endParaRPr>
          </a:p>
        </p:txBody>
      </p:sp>
      <p:sp>
        <p:nvSpPr>
          <p:cNvPr id="5" name="TextBox 4">
            <a:extLst>
              <a:ext uri="{FF2B5EF4-FFF2-40B4-BE49-F238E27FC236}">
                <a16:creationId xmlns:a16="http://schemas.microsoft.com/office/drawing/2014/main" id="{2B90DE48-CEDC-CBC6-94E3-0351E3F31C4A}"/>
              </a:ext>
            </a:extLst>
          </p:cNvPr>
          <p:cNvSpPr txBox="1"/>
          <p:nvPr/>
        </p:nvSpPr>
        <p:spPr>
          <a:xfrm>
            <a:off x="192085" y="5356406"/>
            <a:ext cx="11807825" cy="338554"/>
          </a:xfrm>
          <a:prstGeom prst="rect">
            <a:avLst/>
          </a:prstGeom>
          <a:noFill/>
        </p:spPr>
        <p:txBody>
          <a:bodyPr wrap="square">
            <a:spAutoFit/>
          </a:bodyPr>
          <a:lstStyle/>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p>
        </p:txBody>
      </p:sp>
      <p:sp>
        <p:nvSpPr>
          <p:cNvPr id="6" name="TextBox 5">
            <a:extLst>
              <a:ext uri="{FF2B5EF4-FFF2-40B4-BE49-F238E27FC236}">
                <a16:creationId xmlns:a16="http://schemas.microsoft.com/office/drawing/2014/main" id="{2787234D-8925-ADA0-E48C-39D497DB7129}"/>
              </a:ext>
            </a:extLst>
          </p:cNvPr>
          <p:cNvSpPr txBox="1"/>
          <p:nvPr/>
        </p:nvSpPr>
        <p:spPr>
          <a:xfrm>
            <a:off x="466725" y="3193322"/>
            <a:ext cx="112284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Company’s updated d</a:t>
            </a:r>
            <a:r>
              <a:rPr kumimoji="0" lang="en-GB" sz="1800" i="0" u="none" strike="noStrike" kern="1200" cap="none" spc="0" normalizeH="0" baseline="0" noProof="0" dirty="0" err="1">
                <a:ln>
                  <a:noFill/>
                </a:ln>
                <a:effectLst/>
                <a:uLnTx/>
                <a:uFillTx/>
                <a:ea typeface="+mn-ea"/>
                <a:cs typeface="+mn-cs"/>
              </a:rPr>
              <a:t>eterministic</a:t>
            </a:r>
            <a:r>
              <a:rPr kumimoji="0" lang="en-GB" sz="1800"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incremental</a:t>
            </a:r>
            <a:r>
              <a:rPr kumimoji="0" lang="en-GB" sz="1800" b="1"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base case results post ACM + </a:t>
            </a:r>
            <a:r>
              <a:rPr lang="en-GB" sz="1800" dirty="0"/>
              <a:t>accounting for impact of having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CV history at baseline on mortality &amp; calibrating discontinuation rate</a:t>
            </a:r>
            <a:r>
              <a:rPr lang="en-GB" sz="1800" baseline="40000" dirty="0"/>
              <a:t>†</a:t>
            </a:r>
            <a:endParaRPr kumimoji="0" lang="en-GB" sz="1800" b="0" i="0" u="none" strike="noStrike" kern="1200" cap="none" spc="0" normalizeH="0" baseline="30000" noProof="0" dirty="0">
              <a:ln>
                <a:noFill/>
              </a:ln>
              <a:effectLst/>
              <a:uLnTx/>
              <a:uFillTx/>
              <a:ea typeface="+mn-ea"/>
              <a:cs typeface="+mn-cs"/>
            </a:endParaRPr>
          </a:p>
        </p:txBody>
      </p:sp>
      <p:graphicFrame>
        <p:nvGraphicFramePr>
          <p:cNvPr id="7" name="Table 4" descr="Company and ERG deterministic base case results">
            <a:extLst>
              <a:ext uri="{FF2B5EF4-FFF2-40B4-BE49-F238E27FC236}">
                <a16:creationId xmlns:a16="http://schemas.microsoft.com/office/drawing/2014/main" id="{3DEC34B3-966E-0E6D-85E2-42166C92252E}"/>
              </a:ext>
            </a:extLst>
          </p:cNvPr>
          <p:cNvGraphicFramePr>
            <a:graphicFrameLocks noGrp="1"/>
          </p:cNvGraphicFramePr>
          <p:nvPr>
            <p:extLst>
              <p:ext uri="{D42A27DB-BD31-4B8C-83A1-F6EECF244321}">
                <p14:modId xmlns:p14="http://schemas.microsoft.com/office/powerpoint/2010/main" val="337349246"/>
              </p:ext>
            </p:extLst>
          </p:nvPr>
        </p:nvGraphicFramePr>
        <p:xfrm>
          <a:off x="466724" y="3801175"/>
          <a:ext cx="10909062" cy="1371600"/>
        </p:xfrm>
        <a:graphic>
          <a:graphicData uri="http://schemas.openxmlformats.org/drawingml/2006/table">
            <a:tbl>
              <a:tblPr firstRow="1" firstCol="1" bandRow="1">
                <a:tableStyleId>{21E4AEA4-8DFA-4A89-87EB-49C32662AFE0}</a:tableStyleId>
              </a:tblPr>
              <a:tblGrid>
                <a:gridCol w="3266089">
                  <a:extLst>
                    <a:ext uri="{9D8B030D-6E8A-4147-A177-3AD203B41FA5}">
                      <a16:colId xmlns:a16="http://schemas.microsoft.com/office/drawing/2014/main" val="3307571819"/>
                    </a:ext>
                  </a:extLst>
                </a:gridCol>
                <a:gridCol w="1334037">
                  <a:extLst>
                    <a:ext uri="{9D8B030D-6E8A-4147-A177-3AD203B41FA5}">
                      <a16:colId xmlns:a16="http://schemas.microsoft.com/office/drawing/2014/main" val="885764709"/>
                    </a:ext>
                  </a:extLst>
                </a:gridCol>
                <a:gridCol w="1334037">
                  <a:extLst>
                    <a:ext uri="{9D8B030D-6E8A-4147-A177-3AD203B41FA5}">
                      <a16:colId xmlns:a16="http://schemas.microsoft.com/office/drawing/2014/main" val="1517333623"/>
                    </a:ext>
                  </a:extLst>
                </a:gridCol>
                <a:gridCol w="1748050">
                  <a:extLst>
                    <a:ext uri="{9D8B030D-6E8A-4147-A177-3AD203B41FA5}">
                      <a16:colId xmlns:a16="http://schemas.microsoft.com/office/drawing/2014/main" val="2368713443"/>
                    </a:ext>
                  </a:extLst>
                </a:gridCol>
                <a:gridCol w="1748050">
                  <a:extLst>
                    <a:ext uri="{9D8B030D-6E8A-4147-A177-3AD203B41FA5}">
                      <a16:colId xmlns:a16="http://schemas.microsoft.com/office/drawing/2014/main" val="24591524"/>
                    </a:ext>
                  </a:extLst>
                </a:gridCol>
                <a:gridCol w="1478799">
                  <a:extLst>
                    <a:ext uri="{9D8B030D-6E8A-4147-A177-3AD203B41FA5}">
                      <a16:colId xmlns:a16="http://schemas.microsoft.com/office/drawing/2014/main" val="1599477227"/>
                    </a:ext>
                  </a:extLst>
                </a:gridCol>
              </a:tblGrid>
              <a:tr h="172930">
                <a:tc>
                  <a:txBody>
                    <a:bodyPr/>
                    <a:lstStyle/>
                    <a:p>
                      <a:r>
                        <a:rPr lang="en-GB" sz="1800" dirty="0"/>
                        <a:t>Technology</a:t>
                      </a:r>
                    </a:p>
                  </a:txBody>
                  <a:tcPr/>
                </a:tc>
                <a:tc>
                  <a:txBody>
                    <a:bodyPr/>
                    <a:lstStyle/>
                    <a:p>
                      <a:pPr algn="r"/>
                      <a:r>
                        <a:rPr lang="en-GB" sz="1800" b="1" dirty="0">
                          <a:solidFill>
                            <a:schemeClr val="bg1"/>
                          </a:solidFill>
                        </a:rPr>
                        <a:t>Total costs (£)</a:t>
                      </a:r>
                    </a:p>
                  </a:txBody>
                  <a:tcPr/>
                </a:tc>
                <a:tc>
                  <a:txBody>
                    <a:bodyPr/>
                    <a:lstStyle/>
                    <a:p>
                      <a:pPr algn="r"/>
                      <a:r>
                        <a:rPr lang="en-GB" sz="1800" b="1" dirty="0">
                          <a:solidFill>
                            <a:schemeClr val="bg1"/>
                          </a:solidFill>
                        </a:rPr>
                        <a:t>Total QALYs</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algn="r"/>
                      <a:r>
                        <a:rPr lang="en-GB" sz="1800" dirty="0"/>
                        <a:t>ICER (£/QALY)</a:t>
                      </a:r>
                    </a:p>
                  </a:txBody>
                  <a:tcPr/>
                </a:tc>
                <a:extLst>
                  <a:ext uri="{0D108BD9-81ED-4DB2-BD59-A6C34878D82A}">
                    <a16:rowId xmlns:a16="http://schemas.microsoft.com/office/drawing/2014/main" val="2444516835"/>
                  </a:ext>
                </a:extLst>
              </a:tr>
              <a:tr h="181576">
                <a:tc>
                  <a:txBody>
                    <a:bodyPr/>
                    <a:lstStyle/>
                    <a:p>
                      <a:r>
                        <a:rPr lang="en-GB" sz="1800" dirty="0"/>
                        <a:t>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44,646</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5.60</a:t>
                      </a: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 699</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 </a:t>
                      </a:r>
                      <a:r>
                        <a:rPr lang="en-GB" sz="1800" dirty="0">
                          <a:solidFill>
                            <a:schemeClr val="tx1"/>
                          </a:solidFill>
                          <a:effectLst/>
                          <a:latin typeface="Arial" panose="020B0604020202020204" pitchFamily="34" charset="0"/>
                        </a:rPr>
                        <a:t>0.10</a:t>
                      </a:r>
                    </a:p>
                  </a:txBody>
                  <a:tcPr marL="68580" marR="68580" marT="0" marB="0" anchor="ctr"/>
                </a:tc>
                <a:tc rowSpan="2">
                  <a:txBody>
                    <a:bodyPr/>
                    <a:lstStyle/>
                    <a:p>
                      <a:pPr algn="r">
                        <a:lnSpc>
                          <a:spcPct val="150000"/>
                        </a:lnSpc>
                        <a:spcAft>
                          <a:spcPts val="1000"/>
                        </a:spcAft>
                      </a:pPr>
                      <a:r>
                        <a:rPr lang="en-GB" sz="1800" b="1" dirty="0">
                          <a:solidFill>
                            <a:schemeClr val="tx1"/>
                          </a:solidFill>
                          <a:effectLst/>
                          <a:latin typeface="Arial" panose="020B0604020202020204" pitchFamily="34" charset="0"/>
                          <a:ea typeface="Times New Roman" panose="02020603050405020304" pitchFamily="18" charset="0"/>
                        </a:rPr>
                        <a:t> </a:t>
                      </a:r>
                      <a:r>
                        <a:rPr lang="en-GB" sz="1800" b="1" dirty="0">
                          <a:solidFill>
                            <a:schemeClr val="tx1"/>
                          </a:solidFill>
                          <a:effectLst/>
                          <a:latin typeface="Arial" panose="020B0604020202020204" pitchFamily="34" charset="0"/>
                        </a:rPr>
                        <a:t>7,114</a:t>
                      </a:r>
                    </a:p>
                  </a:txBody>
                  <a:tcPr marL="68580" marR="68580" marT="0" marB="0" anchor="ctr"/>
                </a:tc>
                <a:extLst>
                  <a:ext uri="{0D108BD9-81ED-4DB2-BD59-A6C34878D82A}">
                    <a16:rowId xmlns:a16="http://schemas.microsoft.com/office/drawing/2014/main" val="2335749543"/>
                  </a:ext>
                </a:extLst>
              </a:tr>
              <a:tr h="0">
                <a:tc>
                  <a:txBody>
                    <a:bodyPr/>
                    <a:lstStyle/>
                    <a:p>
                      <a:r>
                        <a:rPr lang="en-GB" sz="1800" dirty="0" err="1"/>
                        <a:t>Finerenone</a:t>
                      </a:r>
                      <a:r>
                        <a:rPr lang="en-GB" sz="1800" dirty="0"/>
                        <a:t> + 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45,345</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5.70</a:t>
                      </a:r>
                    </a:p>
                  </a:txBody>
                  <a:tcPr marL="68580" marR="68580" marT="0" marB="0" anchor="ctr"/>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£599</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0.11</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£5,397</a:t>
                      </a:r>
                    </a:p>
                  </a:txBody>
                  <a:tcPr marL="68580" marR="68580" marT="0" marB="0" anchor="b"/>
                </a:tc>
                <a:extLst>
                  <a:ext uri="{0D108BD9-81ED-4DB2-BD59-A6C34878D82A}">
                    <a16:rowId xmlns:a16="http://schemas.microsoft.com/office/drawing/2014/main" val="903753710"/>
                  </a:ext>
                </a:extLst>
              </a:tr>
            </a:tbl>
          </a:graphicData>
        </a:graphic>
      </p:graphicFrame>
    </p:spTree>
    <p:extLst>
      <p:ext uri="{BB962C8B-B14F-4D97-AF65-F5344CB8AC3E}">
        <p14:creationId xmlns:p14="http://schemas.microsoft.com/office/powerpoint/2010/main" val="233782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74C4BD-3A3B-46AC-AB83-87B1D97A3E73}"/>
              </a:ext>
            </a:extLst>
          </p:cNvPr>
          <p:cNvSpPr txBox="1"/>
          <p:nvPr/>
        </p:nvSpPr>
        <p:spPr>
          <a:xfrm>
            <a:off x="419912" y="1455458"/>
            <a:ext cx="79519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Company’s updated p</a:t>
            </a:r>
            <a:r>
              <a:rPr kumimoji="0" lang="en-GB" sz="1800" i="0" u="none" strike="noStrike" kern="1200" cap="none" spc="0" normalizeH="0" baseline="0" noProof="0" dirty="0" err="1">
                <a:ln>
                  <a:noFill/>
                </a:ln>
                <a:effectLst/>
                <a:uLnTx/>
                <a:uFillTx/>
                <a:ea typeface="+mn-ea"/>
                <a:cs typeface="+mn-cs"/>
              </a:rPr>
              <a:t>robabilistic</a:t>
            </a:r>
            <a:r>
              <a:rPr kumimoji="0" lang="en-GB" sz="1800"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incremental</a:t>
            </a:r>
            <a:r>
              <a:rPr kumimoji="0" lang="en-GB" sz="1800" b="1"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base case results post ACM1</a:t>
            </a:r>
            <a:r>
              <a:rPr lang="en-GB" sz="1800" baseline="40000" dirty="0"/>
              <a:t>†</a:t>
            </a:r>
            <a:endParaRPr kumimoji="0" lang="en-GB" sz="1800" i="0" u="none" strike="noStrike" kern="1200" cap="none" spc="0" normalizeH="0" baseline="40000" noProof="0" dirty="0">
              <a:ln>
                <a:noFill/>
              </a:ln>
              <a:effectLst/>
              <a:uLnTx/>
              <a:uFillTx/>
              <a:ea typeface="+mn-ea"/>
              <a:cs typeface="+mn-cs"/>
            </a:endParaRPr>
          </a:p>
        </p:txBody>
      </p:sp>
      <p:graphicFrame>
        <p:nvGraphicFramePr>
          <p:cNvPr id="15" name="Table 4" descr="Company and ERG deterministic base case results">
            <a:extLst>
              <a:ext uri="{FF2B5EF4-FFF2-40B4-BE49-F238E27FC236}">
                <a16:creationId xmlns:a16="http://schemas.microsoft.com/office/drawing/2014/main" id="{C849440C-FB82-4188-9E24-DC6FDB21C4A7}"/>
              </a:ext>
            </a:extLst>
          </p:cNvPr>
          <p:cNvGraphicFramePr>
            <a:graphicFrameLocks noGrp="1"/>
          </p:cNvGraphicFramePr>
          <p:nvPr>
            <p:extLst>
              <p:ext uri="{D42A27DB-BD31-4B8C-83A1-F6EECF244321}">
                <p14:modId xmlns:p14="http://schemas.microsoft.com/office/powerpoint/2010/main" val="887278708"/>
              </p:ext>
            </p:extLst>
          </p:nvPr>
        </p:nvGraphicFramePr>
        <p:xfrm>
          <a:off x="451120" y="1848762"/>
          <a:ext cx="10909061" cy="1371600"/>
        </p:xfrm>
        <a:graphic>
          <a:graphicData uri="http://schemas.openxmlformats.org/drawingml/2006/table">
            <a:tbl>
              <a:tblPr firstRow="1" firstCol="1" bandRow="1">
                <a:tableStyleId>{21E4AEA4-8DFA-4A89-87EB-49C32662AFE0}</a:tableStyleId>
              </a:tblPr>
              <a:tblGrid>
                <a:gridCol w="3266090">
                  <a:extLst>
                    <a:ext uri="{9D8B030D-6E8A-4147-A177-3AD203B41FA5}">
                      <a16:colId xmlns:a16="http://schemas.microsoft.com/office/drawing/2014/main" val="3307571819"/>
                    </a:ext>
                  </a:extLst>
                </a:gridCol>
                <a:gridCol w="1334037">
                  <a:extLst>
                    <a:ext uri="{9D8B030D-6E8A-4147-A177-3AD203B41FA5}">
                      <a16:colId xmlns:a16="http://schemas.microsoft.com/office/drawing/2014/main" val="885764709"/>
                    </a:ext>
                  </a:extLst>
                </a:gridCol>
                <a:gridCol w="1334037">
                  <a:extLst>
                    <a:ext uri="{9D8B030D-6E8A-4147-A177-3AD203B41FA5}">
                      <a16:colId xmlns:a16="http://schemas.microsoft.com/office/drawing/2014/main" val="1517333623"/>
                    </a:ext>
                  </a:extLst>
                </a:gridCol>
                <a:gridCol w="1748049">
                  <a:extLst>
                    <a:ext uri="{9D8B030D-6E8A-4147-A177-3AD203B41FA5}">
                      <a16:colId xmlns:a16="http://schemas.microsoft.com/office/drawing/2014/main" val="2368713443"/>
                    </a:ext>
                  </a:extLst>
                </a:gridCol>
                <a:gridCol w="1748049">
                  <a:extLst>
                    <a:ext uri="{9D8B030D-6E8A-4147-A177-3AD203B41FA5}">
                      <a16:colId xmlns:a16="http://schemas.microsoft.com/office/drawing/2014/main" val="24591524"/>
                    </a:ext>
                  </a:extLst>
                </a:gridCol>
                <a:gridCol w="1478799">
                  <a:extLst>
                    <a:ext uri="{9D8B030D-6E8A-4147-A177-3AD203B41FA5}">
                      <a16:colId xmlns:a16="http://schemas.microsoft.com/office/drawing/2014/main" val="1599477227"/>
                    </a:ext>
                  </a:extLst>
                </a:gridCol>
              </a:tblGrid>
              <a:tr h="172930">
                <a:tc>
                  <a:txBody>
                    <a:bodyPr/>
                    <a:lstStyle/>
                    <a:p>
                      <a:r>
                        <a:rPr lang="en-GB" sz="1800" dirty="0"/>
                        <a:t>Technology</a:t>
                      </a:r>
                    </a:p>
                  </a:txBody>
                  <a:tcPr/>
                </a:tc>
                <a:tc>
                  <a:txBody>
                    <a:bodyPr/>
                    <a:lstStyle/>
                    <a:p>
                      <a:pPr algn="r"/>
                      <a:r>
                        <a:rPr lang="en-GB" sz="1800" b="1" dirty="0">
                          <a:solidFill>
                            <a:schemeClr val="bg1"/>
                          </a:solidFill>
                        </a:rPr>
                        <a:t>Total costs (£)</a:t>
                      </a:r>
                    </a:p>
                  </a:txBody>
                  <a:tcPr/>
                </a:tc>
                <a:tc>
                  <a:txBody>
                    <a:bodyPr/>
                    <a:lstStyle/>
                    <a:p>
                      <a:pPr algn="r"/>
                      <a:r>
                        <a:rPr lang="en-GB" sz="1800" b="1" dirty="0">
                          <a:solidFill>
                            <a:schemeClr val="bg1"/>
                          </a:solidFill>
                        </a:rPr>
                        <a:t>Total QALYs</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algn="r"/>
                      <a:r>
                        <a:rPr lang="en-GB" sz="1800" dirty="0"/>
                        <a:t>ICER (£/QALY)</a:t>
                      </a:r>
                    </a:p>
                  </a:txBody>
                  <a:tcPr/>
                </a:tc>
                <a:extLst>
                  <a:ext uri="{0D108BD9-81ED-4DB2-BD59-A6C34878D82A}">
                    <a16:rowId xmlns:a16="http://schemas.microsoft.com/office/drawing/2014/main" val="2444516835"/>
                  </a:ext>
                </a:extLst>
              </a:tr>
              <a:tr h="181576">
                <a:tc>
                  <a:txBody>
                    <a:bodyPr/>
                    <a:lstStyle/>
                    <a:p>
                      <a:r>
                        <a:rPr lang="en-GB" sz="1800" dirty="0"/>
                        <a:t>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rPr>
                        <a:t>671</a:t>
                      </a: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rPr>
                        <a:t>0.10</a:t>
                      </a:r>
                    </a:p>
                  </a:txBody>
                  <a:tcPr marL="68580" marR="68580" marT="0" marB="0" anchor="ctr"/>
                </a:tc>
                <a:tc rowSpan="2">
                  <a:txBody>
                    <a:bodyPr/>
                    <a:lstStyle/>
                    <a:p>
                      <a:pPr algn="r">
                        <a:lnSpc>
                          <a:spcPct val="150000"/>
                        </a:lnSpc>
                        <a:spcAft>
                          <a:spcPts val="1000"/>
                        </a:spcAft>
                      </a:pPr>
                      <a:r>
                        <a:rPr lang="en-GB" sz="1800" b="1" dirty="0">
                          <a:solidFill>
                            <a:schemeClr val="tx1"/>
                          </a:solidFill>
                          <a:effectLst/>
                          <a:latin typeface="Arial" panose="020B0604020202020204" pitchFamily="34" charset="0"/>
                        </a:rPr>
                        <a:t>6,502</a:t>
                      </a:r>
                    </a:p>
                  </a:txBody>
                  <a:tcPr marL="68580" marR="68580" marT="0" marB="0" anchor="ctr"/>
                </a:tc>
                <a:extLst>
                  <a:ext uri="{0D108BD9-81ED-4DB2-BD59-A6C34878D82A}">
                    <a16:rowId xmlns:a16="http://schemas.microsoft.com/office/drawing/2014/main" val="2335749543"/>
                  </a:ext>
                </a:extLst>
              </a:tr>
              <a:tr h="181576">
                <a:tc>
                  <a:txBody>
                    <a:bodyPr/>
                    <a:lstStyle/>
                    <a:p>
                      <a:r>
                        <a:rPr lang="en-GB" sz="1800" dirty="0" err="1"/>
                        <a:t>Finerenone</a:t>
                      </a:r>
                      <a:r>
                        <a:rPr lang="en-GB" sz="1800" dirty="0"/>
                        <a:t> + 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£696</a:t>
                      </a:r>
                    </a:p>
                  </a:txBody>
                  <a:tcPr marL="68580" marR="68580" marT="0" marB="0" anchor="b"/>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0.11</a:t>
                      </a:r>
                    </a:p>
                  </a:txBody>
                  <a:tcPr marL="68580" marR="68580" marT="0" marB="0" anchor="b"/>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6,510</a:t>
                      </a:r>
                    </a:p>
                  </a:txBody>
                  <a:tcPr marL="68580" marR="68580" marT="0" marB="0" anchor="b"/>
                </a:tc>
                <a:extLst>
                  <a:ext uri="{0D108BD9-81ED-4DB2-BD59-A6C34878D82A}">
                    <a16:rowId xmlns:a16="http://schemas.microsoft.com/office/drawing/2014/main" val="903753710"/>
                  </a:ext>
                </a:extLst>
              </a:tr>
            </a:tbl>
          </a:graphicData>
        </a:graphic>
      </p:graphicFrame>
      <p:sp>
        <p:nvSpPr>
          <p:cNvPr id="8" name="Text Placeholder 7">
            <a:extLst>
              <a:ext uri="{FF2B5EF4-FFF2-40B4-BE49-F238E27FC236}">
                <a16:creationId xmlns:a16="http://schemas.microsoft.com/office/drawing/2014/main" id="{194FD87B-DF8B-BC2C-5F1C-3EA086584B46}"/>
              </a:ext>
            </a:extLst>
          </p:cNvPr>
          <p:cNvSpPr>
            <a:spLocks noGrp="1"/>
          </p:cNvSpPr>
          <p:nvPr>
            <p:ph type="body" sz="quarter" idx="13"/>
          </p:nvPr>
        </p:nvSpPr>
        <p:spPr>
          <a:xfrm>
            <a:off x="1093076" y="6403002"/>
            <a:ext cx="10468303" cy="463428"/>
          </a:xfrm>
        </p:spPr>
        <p:txBody>
          <a:bodyPr anchor="b">
            <a:normAutofit lnSpcReduction="10000"/>
          </a:bodyPr>
          <a:lstStyle/>
          <a:p>
            <a:pPr algn="ctr"/>
            <a:r>
              <a:rPr lang="en-GB" dirty="0">
                <a:latin typeface="+mn-lt"/>
              </a:rPr>
              <a:t>ACD: Appraisal consultation document; BT: Background therapy; ICER, incremental cost-effectiveness ratio; NR: Not reported; QALY, quality-adjusted life year</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Autofit/>
          </a:bodyPr>
          <a:lstStyle/>
          <a:p>
            <a:r>
              <a:rPr lang="en-GB" dirty="0">
                <a:latin typeface="+mn-lt"/>
              </a:rPr>
              <a:t>Company’s updated probabilistic base case results post ACM1</a:t>
            </a:r>
            <a:r>
              <a:rPr lang="en-GB" sz="3200" baseline="40000" dirty="0"/>
              <a:t>†</a:t>
            </a:r>
            <a:endParaRPr lang="en-GB" baseline="40000" dirty="0">
              <a:latin typeface="+mn-lt"/>
            </a:endParaRPr>
          </a:p>
        </p:txBody>
      </p:sp>
      <p:sp>
        <p:nvSpPr>
          <p:cNvPr id="5" name="TextBox 4">
            <a:extLst>
              <a:ext uri="{FF2B5EF4-FFF2-40B4-BE49-F238E27FC236}">
                <a16:creationId xmlns:a16="http://schemas.microsoft.com/office/drawing/2014/main" id="{2B90DE48-CEDC-CBC6-94E3-0351E3F31C4A}"/>
              </a:ext>
            </a:extLst>
          </p:cNvPr>
          <p:cNvSpPr txBox="1"/>
          <p:nvPr/>
        </p:nvSpPr>
        <p:spPr>
          <a:xfrm>
            <a:off x="192085" y="5356406"/>
            <a:ext cx="11807825" cy="584775"/>
          </a:xfrm>
          <a:prstGeom prst="rect">
            <a:avLst/>
          </a:prstGeom>
          <a:noFill/>
        </p:spPr>
        <p:txBody>
          <a:bodyPr wrap="square">
            <a:spAutoFit/>
          </a:bodyPr>
          <a:lstStyle/>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p>
          <a:p>
            <a:r>
              <a:rPr lang="en-GB" sz="1600" b="1" dirty="0"/>
              <a:t>* Base case does not rate</a:t>
            </a:r>
          </a:p>
        </p:txBody>
      </p:sp>
      <p:sp>
        <p:nvSpPr>
          <p:cNvPr id="3" name="TextBox 2">
            <a:extLst>
              <a:ext uri="{FF2B5EF4-FFF2-40B4-BE49-F238E27FC236}">
                <a16:creationId xmlns:a16="http://schemas.microsoft.com/office/drawing/2014/main" id="{EB0BE3E3-1181-42AD-7344-A9534554662D}"/>
              </a:ext>
            </a:extLst>
          </p:cNvPr>
          <p:cNvSpPr txBox="1"/>
          <p:nvPr/>
        </p:nvSpPr>
        <p:spPr>
          <a:xfrm>
            <a:off x="419912" y="3268306"/>
            <a:ext cx="113438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Company’s updated p</a:t>
            </a:r>
            <a:r>
              <a:rPr kumimoji="0" lang="en-GB" sz="1800" i="0" u="none" strike="noStrike" kern="1200" cap="none" spc="0" normalizeH="0" baseline="0" noProof="0" dirty="0" err="1">
                <a:ln>
                  <a:noFill/>
                </a:ln>
                <a:effectLst/>
                <a:uLnTx/>
                <a:uFillTx/>
                <a:ea typeface="+mn-ea"/>
                <a:cs typeface="+mn-cs"/>
              </a:rPr>
              <a:t>robabilistic</a:t>
            </a:r>
            <a:r>
              <a:rPr kumimoji="0" lang="en-GB" sz="1800"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incremental</a:t>
            </a:r>
            <a:r>
              <a:rPr kumimoji="0" lang="en-GB" sz="1800" b="1"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base case results post ACM1 + </a:t>
            </a:r>
            <a:r>
              <a:rPr lang="en-GB" sz="1800" dirty="0"/>
              <a:t>accounting for impact of having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CV history at baseline on mortality &amp; calibrating discontinuation rate</a:t>
            </a:r>
            <a:r>
              <a:rPr lang="en-GB" sz="1800" baseline="30000" dirty="0"/>
              <a:t>†</a:t>
            </a:r>
            <a:endParaRPr kumimoji="0" lang="en-GB" sz="1800" b="0" i="0" u="none" strike="noStrike" kern="1200" cap="none" spc="0" normalizeH="0" baseline="0" noProof="0" dirty="0">
              <a:ln>
                <a:noFill/>
              </a:ln>
              <a:effectLst/>
              <a:uLnTx/>
              <a:uFillTx/>
              <a:ea typeface="+mn-ea"/>
              <a:cs typeface="+mn-cs"/>
            </a:endParaRPr>
          </a:p>
        </p:txBody>
      </p:sp>
      <p:graphicFrame>
        <p:nvGraphicFramePr>
          <p:cNvPr id="4" name="Table 4" descr="Company and ERG deterministic base case results">
            <a:extLst>
              <a:ext uri="{FF2B5EF4-FFF2-40B4-BE49-F238E27FC236}">
                <a16:creationId xmlns:a16="http://schemas.microsoft.com/office/drawing/2014/main" id="{5E18C98F-5256-20DF-7134-95AF3694308A}"/>
              </a:ext>
            </a:extLst>
          </p:cNvPr>
          <p:cNvGraphicFramePr>
            <a:graphicFrameLocks noGrp="1"/>
          </p:cNvGraphicFramePr>
          <p:nvPr>
            <p:extLst>
              <p:ext uri="{D42A27DB-BD31-4B8C-83A1-F6EECF244321}">
                <p14:modId xmlns:p14="http://schemas.microsoft.com/office/powerpoint/2010/main" val="2184750237"/>
              </p:ext>
            </p:extLst>
          </p:nvPr>
        </p:nvGraphicFramePr>
        <p:xfrm>
          <a:off x="435516" y="3911104"/>
          <a:ext cx="10909061" cy="1371600"/>
        </p:xfrm>
        <a:graphic>
          <a:graphicData uri="http://schemas.openxmlformats.org/drawingml/2006/table">
            <a:tbl>
              <a:tblPr firstRow="1" firstCol="1" bandRow="1">
                <a:tableStyleId>{21E4AEA4-8DFA-4A89-87EB-49C32662AFE0}</a:tableStyleId>
              </a:tblPr>
              <a:tblGrid>
                <a:gridCol w="3266090">
                  <a:extLst>
                    <a:ext uri="{9D8B030D-6E8A-4147-A177-3AD203B41FA5}">
                      <a16:colId xmlns:a16="http://schemas.microsoft.com/office/drawing/2014/main" val="3307571819"/>
                    </a:ext>
                  </a:extLst>
                </a:gridCol>
                <a:gridCol w="1334037">
                  <a:extLst>
                    <a:ext uri="{9D8B030D-6E8A-4147-A177-3AD203B41FA5}">
                      <a16:colId xmlns:a16="http://schemas.microsoft.com/office/drawing/2014/main" val="885764709"/>
                    </a:ext>
                  </a:extLst>
                </a:gridCol>
                <a:gridCol w="1334037">
                  <a:extLst>
                    <a:ext uri="{9D8B030D-6E8A-4147-A177-3AD203B41FA5}">
                      <a16:colId xmlns:a16="http://schemas.microsoft.com/office/drawing/2014/main" val="1517333623"/>
                    </a:ext>
                  </a:extLst>
                </a:gridCol>
                <a:gridCol w="1748049">
                  <a:extLst>
                    <a:ext uri="{9D8B030D-6E8A-4147-A177-3AD203B41FA5}">
                      <a16:colId xmlns:a16="http://schemas.microsoft.com/office/drawing/2014/main" val="2368713443"/>
                    </a:ext>
                  </a:extLst>
                </a:gridCol>
                <a:gridCol w="1748049">
                  <a:extLst>
                    <a:ext uri="{9D8B030D-6E8A-4147-A177-3AD203B41FA5}">
                      <a16:colId xmlns:a16="http://schemas.microsoft.com/office/drawing/2014/main" val="24591524"/>
                    </a:ext>
                  </a:extLst>
                </a:gridCol>
                <a:gridCol w="1478799">
                  <a:extLst>
                    <a:ext uri="{9D8B030D-6E8A-4147-A177-3AD203B41FA5}">
                      <a16:colId xmlns:a16="http://schemas.microsoft.com/office/drawing/2014/main" val="1599477227"/>
                    </a:ext>
                  </a:extLst>
                </a:gridCol>
              </a:tblGrid>
              <a:tr h="172930">
                <a:tc>
                  <a:txBody>
                    <a:bodyPr/>
                    <a:lstStyle/>
                    <a:p>
                      <a:r>
                        <a:rPr lang="en-GB" sz="1800" dirty="0"/>
                        <a:t>Technology</a:t>
                      </a:r>
                    </a:p>
                  </a:txBody>
                  <a:tcPr/>
                </a:tc>
                <a:tc>
                  <a:txBody>
                    <a:bodyPr/>
                    <a:lstStyle/>
                    <a:p>
                      <a:pPr algn="r"/>
                      <a:r>
                        <a:rPr lang="en-GB" sz="1800" b="1" dirty="0">
                          <a:solidFill>
                            <a:schemeClr val="bg1"/>
                          </a:solidFill>
                        </a:rPr>
                        <a:t>Total costs (£)</a:t>
                      </a:r>
                    </a:p>
                  </a:txBody>
                  <a:tcPr/>
                </a:tc>
                <a:tc>
                  <a:txBody>
                    <a:bodyPr/>
                    <a:lstStyle/>
                    <a:p>
                      <a:pPr algn="r"/>
                      <a:r>
                        <a:rPr lang="en-GB" sz="1800" b="1" dirty="0">
                          <a:solidFill>
                            <a:schemeClr val="bg1"/>
                          </a:solidFill>
                        </a:rPr>
                        <a:t>Total QALYs</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algn="r"/>
                      <a:r>
                        <a:rPr lang="en-GB" sz="1800" dirty="0"/>
                        <a:t>ICER (£/QALY)</a:t>
                      </a:r>
                    </a:p>
                  </a:txBody>
                  <a:tcPr/>
                </a:tc>
                <a:extLst>
                  <a:ext uri="{0D108BD9-81ED-4DB2-BD59-A6C34878D82A}">
                    <a16:rowId xmlns:a16="http://schemas.microsoft.com/office/drawing/2014/main" val="2444516835"/>
                  </a:ext>
                </a:extLst>
              </a:tr>
              <a:tr h="181576">
                <a:tc>
                  <a:txBody>
                    <a:bodyPr/>
                    <a:lstStyle/>
                    <a:p>
                      <a:r>
                        <a:rPr lang="en-GB" sz="1800" dirty="0"/>
                        <a:t>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 </a:t>
                      </a:r>
                      <a:r>
                        <a:rPr lang="pl-PL" sz="1800" dirty="0">
                          <a:solidFill>
                            <a:schemeClr val="tx1"/>
                          </a:solidFill>
                          <a:effectLst/>
                          <a:latin typeface="Arial" panose="020B0604020202020204" pitchFamily="34" charset="0"/>
                          <a:ea typeface="Times New Roman" panose="02020603050405020304" pitchFamily="18" charset="0"/>
                        </a:rPr>
                        <a:t>722</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0.</a:t>
                      </a:r>
                      <a:r>
                        <a:rPr lang="pl-PL" sz="1800" dirty="0">
                          <a:solidFill>
                            <a:schemeClr val="tx1"/>
                          </a:solidFill>
                          <a:effectLst/>
                          <a:latin typeface="Arial" panose="020B0604020202020204" pitchFamily="34" charset="0"/>
                          <a:ea typeface="Times New Roman" panose="02020603050405020304" pitchFamily="18" charset="0"/>
                        </a:rPr>
                        <a:t>09</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pl-PL" sz="1800" b="1" dirty="0">
                          <a:solidFill>
                            <a:schemeClr val="tx1"/>
                          </a:solidFill>
                          <a:effectLst/>
                          <a:latin typeface="Arial" panose="020B0604020202020204" pitchFamily="34" charset="0"/>
                          <a:ea typeface="Times New Roman" panose="02020603050405020304" pitchFamily="18" charset="0"/>
                        </a:rPr>
                        <a:t>7,842</a:t>
                      </a:r>
                      <a:endParaRPr lang="en-GB" sz="1800" b="1" dirty="0">
                        <a:solidFill>
                          <a:schemeClr val="tx1"/>
                        </a:solidFill>
                        <a:effectLst/>
                        <a:latin typeface="Arial" panose="020B0604020202020204" pitchFamily="34" charset="0"/>
                      </a:endParaRPr>
                    </a:p>
                  </a:txBody>
                  <a:tcPr marL="68580" marR="68580" marT="0" marB="0" anchor="ctr"/>
                </a:tc>
                <a:extLst>
                  <a:ext uri="{0D108BD9-81ED-4DB2-BD59-A6C34878D82A}">
                    <a16:rowId xmlns:a16="http://schemas.microsoft.com/office/drawing/2014/main" val="2335749543"/>
                  </a:ext>
                </a:extLst>
              </a:tr>
              <a:tr h="181576">
                <a:tc>
                  <a:txBody>
                    <a:bodyPr/>
                    <a:lstStyle/>
                    <a:p>
                      <a:r>
                        <a:rPr lang="en-GB" sz="1800" dirty="0" err="1"/>
                        <a:t>Finerenone</a:t>
                      </a:r>
                      <a:r>
                        <a:rPr lang="en-GB" sz="1800" dirty="0"/>
                        <a:t> + BT</a:t>
                      </a:r>
                    </a:p>
                  </a:txBody>
                  <a:tcP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£696</a:t>
                      </a:r>
                    </a:p>
                  </a:txBody>
                  <a:tcPr marL="68580" marR="68580" marT="0" marB="0" anchor="b"/>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0.11</a:t>
                      </a:r>
                    </a:p>
                  </a:txBody>
                  <a:tcPr marL="68580" marR="68580" marT="0" marB="0" anchor="b"/>
                </a:tc>
                <a:tc vMerge="1">
                  <a:txBody>
                    <a:bodyPr/>
                    <a:lstStyle/>
                    <a:p>
                      <a:pPr>
                        <a:lnSpc>
                          <a:spcPct val="150000"/>
                        </a:lnSpc>
                        <a:spcAft>
                          <a:spcPts val="1000"/>
                        </a:spcAft>
                      </a:pPr>
                      <a:r>
                        <a:rPr lang="en-GB" sz="1100" dirty="0">
                          <a:effectLst/>
                          <a:latin typeface="Arial" panose="020B0604020202020204" pitchFamily="34" charset="0"/>
                          <a:ea typeface="Times New Roman" panose="02020603050405020304" pitchFamily="18" charset="0"/>
                        </a:rPr>
                        <a:t>6,510</a:t>
                      </a:r>
                    </a:p>
                  </a:txBody>
                  <a:tcPr marL="68580" marR="68580" marT="0" marB="0" anchor="b"/>
                </a:tc>
                <a:extLst>
                  <a:ext uri="{0D108BD9-81ED-4DB2-BD59-A6C34878D82A}">
                    <a16:rowId xmlns:a16="http://schemas.microsoft.com/office/drawing/2014/main" val="903753710"/>
                  </a:ext>
                </a:extLst>
              </a:tr>
            </a:tbl>
          </a:graphicData>
        </a:graphic>
      </p:graphicFrame>
    </p:spTree>
    <p:extLst>
      <p:ext uri="{BB962C8B-B14F-4D97-AF65-F5344CB8AC3E}">
        <p14:creationId xmlns:p14="http://schemas.microsoft.com/office/powerpoint/2010/main" val="397747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B9BAECC-FA6F-452B-98BA-0AE4FB52D7A5}"/>
              </a:ext>
            </a:extLst>
          </p:cNvPr>
          <p:cNvSpPr txBox="1"/>
          <p:nvPr/>
        </p:nvSpPr>
        <p:spPr>
          <a:xfrm>
            <a:off x="468000" y="1245600"/>
            <a:ext cx="10909062" cy="2031325"/>
          </a:xfrm>
          <a:prstGeom prst="rect">
            <a:avLst/>
          </a:prstGeom>
          <a:noFill/>
        </p:spPr>
        <p:txBody>
          <a:bodyPr wrap="square" rtlCol="0">
            <a:spAutoFit/>
          </a:bodyPr>
          <a:lstStyle/>
          <a:p>
            <a:pPr>
              <a:defRPr/>
            </a:pPr>
            <a:r>
              <a:rPr kumimoji="0" lang="en-GB" sz="1800" i="0" u="none" strike="noStrike" kern="1200" cap="none" spc="0" normalizeH="0" baseline="0" noProof="0" dirty="0">
                <a:ln>
                  <a:noFill/>
                </a:ln>
                <a:effectLst/>
                <a:uLnTx/>
                <a:uFillTx/>
                <a:ea typeface="+mn-ea"/>
                <a:cs typeface="+mn-cs"/>
              </a:rPr>
              <a:t>ERG’s deterministic </a:t>
            </a:r>
            <a:r>
              <a:rPr kumimoji="0" lang="en-GB" sz="1800" b="0" i="0" u="none" strike="noStrike" kern="1200" cap="none" spc="0" normalizeH="0" baseline="0" noProof="0" dirty="0">
                <a:ln>
                  <a:noFill/>
                </a:ln>
                <a:effectLst/>
                <a:uLnTx/>
                <a:uFillTx/>
                <a:ea typeface="+mn-ea"/>
                <a:cs typeface="+mn-cs"/>
              </a:rPr>
              <a:t>incremental</a:t>
            </a:r>
            <a:r>
              <a:rPr kumimoji="0" lang="en-GB" sz="1800" b="1" i="0" u="none" strike="noStrike" kern="1200" cap="none" spc="0" normalizeH="0" baseline="0" noProof="0" dirty="0">
                <a:ln>
                  <a:noFill/>
                </a:ln>
                <a:effectLst/>
                <a:uLnTx/>
                <a:uFillTx/>
                <a:ea typeface="+mn-ea"/>
                <a:cs typeface="+mn-cs"/>
              </a:rPr>
              <a:t> </a:t>
            </a:r>
            <a:r>
              <a:rPr kumimoji="0" lang="en-GB" sz="1800" b="0" i="0" u="none" strike="noStrike" kern="1200" cap="none" spc="0" normalizeH="0" baseline="0" noProof="0" dirty="0">
                <a:ln>
                  <a:noFill/>
                </a:ln>
                <a:effectLst/>
                <a:uLnTx/>
                <a:uFillTx/>
                <a:ea typeface="+mn-ea"/>
                <a:cs typeface="+mn-cs"/>
              </a:rPr>
              <a:t>base case results </a:t>
            </a:r>
            <a:r>
              <a:rPr lang="en-GB" dirty="0"/>
              <a:t>post ACM1</a:t>
            </a:r>
            <a:r>
              <a:rPr lang="en-GB" sz="1800" baseline="40000" dirty="0"/>
              <a:t>†</a:t>
            </a:r>
            <a:endParaRPr kumimoji="0" lang="en-GB" sz="1800" i="0" u="none" strike="noStrike" kern="1200" cap="none" spc="0" normalizeH="0" baseline="40000" noProof="0" dirty="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tle 3">
            <a:extLst>
              <a:ext uri="{FF2B5EF4-FFF2-40B4-BE49-F238E27FC236}">
                <a16:creationId xmlns:a16="http://schemas.microsoft.com/office/drawing/2014/main" id="{4493C85E-E29C-97CF-FC37-C51630E40061}"/>
              </a:ext>
            </a:extLst>
          </p:cNvPr>
          <p:cNvSpPr>
            <a:spLocks noGrp="1"/>
          </p:cNvSpPr>
          <p:nvPr>
            <p:ph type="title"/>
          </p:nvPr>
        </p:nvSpPr>
        <p:spPr>
          <a:xfrm>
            <a:off x="466724" y="263524"/>
            <a:ext cx="11448185" cy="592817"/>
          </a:xfrm>
        </p:spPr>
        <p:txBody>
          <a:bodyPr>
            <a:noAutofit/>
          </a:bodyPr>
          <a:lstStyle/>
          <a:p>
            <a:r>
              <a:rPr lang="en-GB" dirty="0">
                <a:latin typeface="+mn-lt"/>
              </a:rPr>
              <a:t>ERG’s preferred base case results post ACM1</a:t>
            </a:r>
            <a:r>
              <a:rPr lang="en-GB" sz="3200" baseline="40000" dirty="0"/>
              <a:t>†</a:t>
            </a:r>
            <a:endParaRPr lang="en-GB" baseline="40000" dirty="0">
              <a:latin typeface="+mn-lt"/>
            </a:endParaRPr>
          </a:p>
        </p:txBody>
      </p:sp>
      <p:sp>
        <p:nvSpPr>
          <p:cNvPr id="7" name="Text Placeholder 13">
            <a:extLst>
              <a:ext uri="{FF2B5EF4-FFF2-40B4-BE49-F238E27FC236}">
                <a16:creationId xmlns:a16="http://schemas.microsoft.com/office/drawing/2014/main" id="{FEC65A69-651B-B64C-5A10-D28828E5F6A8}"/>
              </a:ext>
            </a:extLst>
          </p:cNvPr>
          <p:cNvSpPr txBox="1">
            <a:spLocks/>
          </p:cNvSpPr>
          <p:nvPr/>
        </p:nvSpPr>
        <p:spPr>
          <a:xfrm>
            <a:off x="989704" y="6341328"/>
            <a:ext cx="10735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t>ACD: Appraisal consultation document; ACM1: Appraisal committee meeting 1; BT: Background therapy; ICER: Incremental cost-effectiveness ratio; QALY: Quality-adjusted life year</a:t>
            </a:r>
            <a:endParaRPr lang="en-GB" dirty="0"/>
          </a:p>
        </p:txBody>
      </p:sp>
      <p:graphicFrame>
        <p:nvGraphicFramePr>
          <p:cNvPr id="6" name="Table 4" descr="Company and ERG deterministic base case results">
            <a:extLst>
              <a:ext uri="{FF2B5EF4-FFF2-40B4-BE49-F238E27FC236}">
                <a16:creationId xmlns:a16="http://schemas.microsoft.com/office/drawing/2014/main" id="{29047F52-4BAE-34B1-2BA3-FABBF2300746}"/>
              </a:ext>
            </a:extLst>
          </p:cNvPr>
          <p:cNvGraphicFramePr>
            <a:graphicFrameLocks noGrp="1"/>
          </p:cNvGraphicFramePr>
          <p:nvPr/>
        </p:nvGraphicFramePr>
        <p:xfrm>
          <a:off x="467999" y="1623708"/>
          <a:ext cx="10909062" cy="1371600"/>
        </p:xfrm>
        <a:graphic>
          <a:graphicData uri="http://schemas.openxmlformats.org/drawingml/2006/table">
            <a:tbl>
              <a:tblPr firstRow="1" firstCol="1" bandRow="1">
                <a:tableStyleId>{21E4AEA4-8DFA-4A89-87EB-49C32662AFE0}</a:tableStyleId>
              </a:tblPr>
              <a:tblGrid>
                <a:gridCol w="3266089">
                  <a:extLst>
                    <a:ext uri="{9D8B030D-6E8A-4147-A177-3AD203B41FA5}">
                      <a16:colId xmlns:a16="http://schemas.microsoft.com/office/drawing/2014/main" val="3307571819"/>
                    </a:ext>
                  </a:extLst>
                </a:gridCol>
                <a:gridCol w="1334037">
                  <a:extLst>
                    <a:ext uri="{9D8B030D-6E8A-4147-A177-3AD203B41FA5}">
                      <a16:colId xmlns:a16="http://schemas.microsoft.com/office/drawing/2014/main" val="885764709"/>
                    </a:ext>
                  </a:extLst>
                </a:gridCol>
                <a:gridCol w="1334037">
                  <a:extLst>
                    <a:ext uri="{9D8B030D-6E8A-4147-A177-3AD203B41FA5}">
                      <a16:colId xmlns:a16="http://schemas.microsoft.com/office/drawing/2014/main" val="1517333623"/>
                    </a:ext>
                  </a:extLst>
                </a:gridCol>
                <a:gridCol w="1748050">
                  <a:extLst>
                    <a:ext uri="{9D8B030D-6E8A-4147-A177-3AD203B41FA5}">
                      <a16:colId xmlns:a16="http://schemas.microsoft.com/office/drawing/2014/main" val="2368713443"/>
                    </a:ext>
                  </a:extLst>
                </a:gridCol>
                <a:gridCol w="1748050">
                  <a:extLst>
                    <a:ext uri="{9D8B030D-6E8A-4147-A177-3AD203B41FA5}">
                      <a16:colId xmlns:a16="http://schemas.microsoft.com/office/drawing/2014/main" val="24591524"/>
                    </a:ext>
                  </a:extLst>
                </a:gridCol>
                <a:gridCol w="1478799">
                  <a:extLst>
                    <a:ext uri="{9D8B030D-6E8A-4147-A177-3AD203B41FA5}">
                      <a16:colId xmlns:a16="http://schemas.microsoft.com/office/drawing/2014/main" val="1599477227"/>
                    </a:ext>
                  </a:extLst>
                </a:gridCol>
              </a:tblGrid>
              <a:tr h="172930">
                <a:tc>
                  <a:txBody>
                    <a:bodyPr/>
                    <a:lstStyle/>
                    <a:p>
                      <a:r>
                        <a:rPr lang="en-GB" sz="1800" dirty="0"/>
                        <a:t>Technology</a:t>
                      </a:r>
                    </a:p>
                  </a:txBody>
                  <a:tcPr/>
                </a:tc>
                <a:tc>
                  <a:txBody>
                    <a:bodyPr/>
                    <a:lstStyle/>
                    <a:p>
                      <a:pPr algn="r"/>
                      <a:r>
                        <a:rPr lang="en-GB" sz="1800" b="1" dirty="0">
                          <a:solidFill>
                            <a:schemeClr val="bg1"/>
                          </a:solidFill>
                        </a:rPr>
                        <a:t>Total costs (£)</a:t>
                      </a:r>
                    </a:p>
                  </a:txBody>
                  <a:tcPr/>
                </a:tc>
                <a:tc>
                  <a:txBody>
                    <a:bodyPr/>
                    <a:lstStyle/>
                    <a:p>
                      <a:pPr algn="r"/>
                      <a:r>
                        <a:rPr lang="en-GB" sz="1800" b="1" dirty="0">
                          <a:solidFill>
                            <a:schemeClr val="bg1"/>
                          </a:solidFill>
                        </a:rPr>
                        <a:t>Total QALYs</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algn="r"/>
                      <a:r>
                        <a:rPr lang="en-GB" sz="1800" dirty="0"/>
                        <a:t>ICER (£/QALY)</a:t>
                      </a:r>
                    </a:p>
                  </a:txBody>
                  <a:tcPr/>
                </a:tc>
                <a:extLst>
                  <a:ext uri="{0D108BD9-81ED-4DB2-BD59-A6C34878D82A}">
                    <a16:rowId xmlns:a16="http://schemas.microsoft.com/office/drawing/2014/main" val="2444516835"/>
                  </a:ext>
                </a:extLst>
              </a:tr>
              <a:tr h="181576">
                <a:tc>
                  <a:txBody>
                    <a:bodyPr/>
                    <a:lstStyle/>
                    <a:p>
                      <a:r>
                        <a:rPr lang="en-GB" sz="1800" dirty="0"/>
                        <a:t>BT</a:t>
                      </a:r>
                    </a:p>
                  </a:txBody>
                  <a:tcPr/>
                </a:tc>
                <a:tc>
                  <a:txBody>
                    <a:bodyPr/>
                    <a:lstStyle/>
                    <a:p>
                      <a:pPr algn="r">
                        <a:spcBef>
                          <a:spcPts val="300"/>
                        </a:spcBef>
                        <a:spcAft>
                          <a:spcPts val="300"/>
                        </a:spcAft>
                      </a:pPr>
                      <a:r>
                        <a:rPr lang="en-GB" sz="1800" u="none"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spcBef>
                          <a:spcPts val="300"/>
                        </a:spcBef>
                        <a:spcAft>
                          <a:spcPts val="300"/>
                        </a:spcAft>
                      </a:pPr>
                      <a:r>
                        <a:rPr lang="en-US" sz="1800" u="none" dirty="0">
                          <a:solidFill>
                            <a:schemeClr val="tx1"/>
                          </a:solidFill>
                          <a:effectLst/>
                          <a:latin typeface="Arial" panose="020B0604020202020204" pitchFamily="34" charset="0"/>
                          <a:ea typeface="Times New Roman" panose="02020603050405020304" pitchFamily="18" charset="0"/>
                        </a:rPr>
                        <a:t>NR</a:t>
                      </a:r>
                      <a:endParaRPr lang="en-GB" sz="1800" u="none"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 712</a:t>
                      </a:r>
                      <a:endParaRPr lang="en-GB" sz="1800" dirty="0">
                        <a:solidFill>
                          <a:schemeClr val="tx1"/>
                        </a:solidFill>
                        <a:effectLst/>
                        <a:latin typeface="Arial" panose="020B0604020202020204" pitchFamily="34" charset="0"/>
                      </a:endParaRPr>
                    </a:p>
                  </a:txBody>
                  <a:tcPr marL="68580" marR="68580" marT="0" marB="0" anchor="ctr"/>
                </a:tc>
                <a:tc rowSpan="2">
                  <a:txBody>
                    <a:bodyPr/>
                    <a:lstStyle/>
                    <a:p>
                      <a:pPr algn="r">
                        <a:lnSpc>
                          <a:spcPct val="150000"/>
                        </a:lnSpc>
                        <a:spcAft>
                          <a:spcPts val="1000"/>
                        </a:spcAft>
                      </a:pPr>
                      <a:r>
                        <a:rPr lang="en-GB" sz="1800" dirty="0">
                          <a:solidFill>
                            <a:schemeClr val="tx1"/>
                          </a:solidFill>
                          <a:effectLst/>
                          <a:latin typeface="Arial" panose="020B0604020202020204" pitchFamily="34" charset="0"/>
                          <a:ea typeface="Times New Roman" panose="02020603050405020304" pitchFamily="18" charset="0"/>
                        </a:rPr>
                        <a:t> </a:t>
                      </a:r>
                      <a:r>
                        <a:rPr lang="en-GB" sz="1800" dirty="0">
                          <a:solidFill>
                            <a:schemeClr val="tx1"/>
                          </a:solidFill>
                          <a:effectLst/>
                          <a:latin typeface="Arial" panose="020B0604020202020204" pitchFamily="34" charset="0"/>
                        </a:rPr>
                        <a:t>0.10</a:t>
                      </a:r>
                    </a:p>
                  </a:txBody>
                  <a:tcPr marL="68580" marR="68580" marT="0" marB="0" anchor="ctr"/>
                </a:tc>
                <a:tc rowSpan="2">
                  <a:txBody>
                    <a:bodyPr/>
                    <a:lstStyle/>
                    <a:p>
                      <a:pPr algn="r">
                        <a:lnSpc>
                          <a:spcPct val="150000"/>
                        </a:lnSpc>
                        <a:spcAft>
                          <a:spcPts val="1000"/>
                        </a:spcAft>
                      </a:pPr>
                      <a:r>
                        <a:rPr lang="en-GB" sz="1800" b="1" dirty="0">
                          <a:solidFill>
                            <a:schemeClr val="tx1"/>
                          </a:solidFill>
                          <a:effectLst/>
                          <a:latin typeface="Arial" panose="020B0604020202020204" pitchFamily="34" charset="0"/>
                        </a:rPr>
                        <a:t>7,246</a:t>
                      </a:r>
                    </a:p>
                  </a:txBody>
                  <a:tcPr marL="68580" marR="68580" marT="0" marB="0" anchor="ctr"/>
                </a:tc>
                <a:extLst>
                  <a:ext uri="{0D108BD9-81ED-4DB2-BD59-A6C34878D82A}">
                    <a16:rowId xmlns:a16="http://schemas.microsoft.com/office/drawing/2014/main" val="2335749543"/>
                  </a:ext>
                </a:extLst>
              </a:tr>
              <a:tr h="0">
                <a:tc>
                  <a:txBody>
                    <a:bodyPr/>
                    <a:lstStyle/>
                    <a:p>
                      <a:r>
                        <a:rPr lang="en-GB" sz="1800" dirty="0" err="1"/>
                        <a:t>Finerenone</a:t>
                      </a:r>
                      <a:r>
                        <a:rPr lang="en-GB" sz="1800" dirty="0"/>
                        <a:t> + BT</a:t>
                      </a:r>
                    </a:p>
                  </a:txBody>
                  <a:tcPr/>
                </a:tc>
                <a:tc>
                  <a:txBody>
                    <a:bodyPr/>
                    <a:lstStyle/>
                    <a:p>
                      <a:pPr algn="r">
                        <a:spcBef>
                          <a:spcPts val="300"/>
                        </a:spcBef>
                        <a:spcAft>
                          <a:spcPts val="300"/>
                        </a:spcAft>
                      </a:pPr>
                      <a:r>
                        <a:rPr lang="en-GB" sz="1800" u="none"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a:txBody>
                    <a:bodyPr/>
                    <a:lstStyle/>
                    <a:p>
                      <a:pPr algn="r">
                        <a:spcBef>
                          <a:spcPts val="300"/>
                        </a:spcBef>
                        <a:spcAft>
                          <a:spcPts val="300"/>
                        </a:spcAft>
                      </a:pPr>
                      <a:r>
                        <a:rPr lang="en-GB" sz="1800" u="none" dirty="0">
                          <a:solidFill>
                            <a:schemeClr val="tx1"/>
                          </a:solidFill>
                          <a:effectLst/>
                          <a:latin typeface="Arial" panose="020B0604020202020204" pitchFamily="34" charset="0"/>
                          <a:ea typeface="Times New Roman" panose="02020603050405020304" pitchFamily="18" charset="0"/>
                        </a:rPr>
                        <a:t>NR</a:t>
                      </a:r>
                    </a:p>
                  </a:txBody>
                  <a:tcPr marL="68580" marR="68580" marT="0" marB="0" anchor="ctr"/>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£599</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0.11</a:t>
                      </a:r>
                    </a:p>
                  </a:txBody>
                  <a:tcPr marL="68580" marR="68580" marT="0" marB="0" anchor="b"/>
                </a:tc>
                <a:tc vMerge="1">
                  <a:txBody>
                    <a:bodyPr/>
                    <a:lstStyle/>
                    <a:p>
                      <a:pPr>
                        <a:lnSpc>
                          <a:spcPct val="150000"/>
                        </a:lnSpc>
                        <a:spcAft>
                          <a:spcPts val="1000"/>
                        </a:spcAft>
                      </a:pPr>
                      <a:r>
                        <a:rPr lang="en-GB" sz="1800" dirty="0">
                          <a:effectLst/>
                          <a:latin typeface="Arial" panose="020B0604020202020204" pitchFamily="34" charset="0"/>
                          <a:ea typeface="Times New Roman" panose="02020603050405020304" pitchFamily="18" charset="0"/>
                        </a:rPr>
                        <a:t>£5,397</a:t>
                      </a:r>
                    </a:p>
                  </a:txBody>
                  <a:tcPr marL="68580" marR="68580" marT="0" marB="0" anchor="b"/>
                </a:tc>
                <a:extLst>
                  <a:ext uri="{0D108BD9-81ED-4DB2-BD59-A6C34878D82A}">
                    <a16:rowId xmlns:a16="http://schemas.microsoft.com/office/drawing/2014/main" val="903753710"/>
                  </a:ext>
                </a:extLst>
              </a:tr>
            </a:tbl>
          </a:graphicData>
        </a:graphic>
      </p:graphicFrame>
      <p:sp>
        <p:nvSpPr>
          <p:cNvPr id="2" name="TextBox 1">
            <a:extLst>
              <a:ext uri="{FF2B5EF4-FFF2-40B4-BE49-F238E27FC236}">
                <a16:creationId xmlns:a16="http://schemas.microsoft.com/office/drawing/2014/main" id="{C42F4460-DD8B-4D92-C075-7F892D5E81CF}"/>
              </a:ext>
            </a:extLst>
          </p:cNvPr>
          <p:cNvSpPr txBox="1"/>
          <p:nvPr/>
        </p:nvSpPr>
        <p:spPr>
          <a:xfrm>
            <a:off x="192085" y="5356406"/>
            <a:ext cx="11807825" cy="338554"/>
          </a:xfrm>
          <a:prstGeom prst="rect">
            <a:avLst/>
          </a:prstGeom>
          <a:noFill/>
        </p:spPr>
        <p:txBody>
          <a:bodyPr wrap="square">
            <a:spAutoFit/>
          </a:bodyPr>
          <a:lstStyle/>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endParaRPr lang="en-GB" sz="1600" b="1" dirty="0"/>
          </a:p>
        </p:txBody>
      </p:sp>
    </p:spTree>
    <p:extLst>
      <p:ext uri="{BB962C8B-B14F-4D97-AF65-F5344CB8AC3E}">
        <p14:creationId xmlns:p14="http://schemas.microsoft.com/office/powerpoint/2010/main" val="319620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3C85E-E29C-97CF-FC37-C51630E40061}"/>
              </a:ext>
            </a:extLst>
          </p:cNvPr>
          <p:cNvSpPr>
            <a:spLocks noGrp="1"/>
          </p:cNvSpPr>
          <p:nvPr>
            <p:ph type="title"/>
          </p:nvPr>
        </p:nvSpPr>
        <p:spPr>
          <a:xfrm>
            <a:off x="466724" y="263524"/>
            <a:ext cx="11250785" cy="584775"/>
          </a:xfrm>
        </p:spPr>
        <p:txBody>
          <a:bodyPr>
            <a:noAutofit/>
          </a:bodyPr>
          <a:lstStyle/>
          <a:p>
            <a:r>
              <a:rPr lang="en-GB" dirty="0">
                <a:latin typeface="+mn-lt"/>
              </a:rPr>
              <a:t>ERG’s scenario analyses for decision making</a:t>
            </a:r>
            <a:r>
              <a:rPr lang="en-GB" sz="3200" baseline="40000" dirty="0"/>
              <a:t>†</a:t>
            </a:r>
            <a:endParaRPr lang="en-GB" baseline="40000" dirty="0">
              <a:latin typeface="+mn-lt"/>
            </a:endParaRPr>
          </a:p>
        </p:txBody>
      </p:sp>
      <p:sp>
        <p:nvSpPr>
          <p:cNvPr id="7" name="Text Placeholder 13">
            <a:extLst>
              <a:ext uri="{FF2B5EF4-FFF2-40B4-BE49-F238E27FC236}">
                <a16:creationId xmlns:a16="http://schemas.microsoft.com/office/drawing/2014/main" id="{FEC65A69-651B-B64C-5A10-D28828E5F6A8}"/>
              </a:ext>
            </a:extLst>
          </p:cNvPr>
          <p:cNvSpPr txBox="1">
            <a:spLocks/>
          </p:cNvSpPr>
          <p:nvPr/>
        </p:nvSpPr>
        <p:spPr>
          <a:xfrm>
            <a:off x="989704" y="6341328"/>
            <a:ext cx="10735572"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t>ACD: Appraisal consultation document; ACM1: Appraisal committee meeting 1; BT: Background therapy; ICER: Incremental cost-effectiveness ratio; QALY: Quality-adjusted life year</a:t>
            </a:r>
            <a:endParaRPr lang="en-GB" dirty="0"/>
          </a:p>
        </p:txBody>
      </p:sp>
      <p:graphicFrame>
        <p:nvGraphicFramePr>
          <p:cNvPr id="8" name="Table 4" descr="Deterministic scenario analyses by the evidence review group">
            <a:extLst>
              <a:ext uri="{FF2B5EF4-FFF2-40B4-BE49-F238E27FC236}">
                <a16:creationId xmlns:a16="http://schemas.microsoft.com/office/drawing/2014/main" id="{9485F8BA-AD1B-0E94-379C-66C90846D7C3}"/>
              </a:ext>
            </a:extLst>
          </p:cNvPr>
          <p:cNvGraphicFramePr>
            <a:graphicFrameLocks noGrp="1"/>
          </p:cNvGraphicFramePr>
          <p:nvPr>
            <p:extLst>
              <p:ext uri="{D42A27DB-BD31-4B8C-83A1-F6EECF244321}">
                <p14:modId xmlns:p14="http://schemas.microsoft.com/office/powerpoint/2010/main" val="1097226044"/>
              </p:ext>
            </p:extLst>
          </p:nvPr>
        </p:nvGraphicFramePr>
        <p:xfrm>
          <a:off x="466724" y="1392147"/>
          <a:ext cx="11174414" cy="2377440"/>
        </p:xfrm>
        <a:graphic>
          <a:graphicData uri="http://schemas.openxmlformats.org/drawingml/2006/table">
            <a:tbl>
              <a:tblPr firstRow="1" bandRow="1">
                <a:tableStyleId>{21E4AEA4-8DFA-4A89-87EB-49C32662AFE0}</a:tableStyleId>
              </a:tblPr>
              <a:tblGrid>
                <a:gridCol w="3138324">
                  <a:extLst>
                    <a:ext uri="{9D8B030D-6E8A-4147-A177-3AD203B41FA5}">
                      <a16:colId xmlns:a16="http://schemas.microsoft.com/office/drawing/2014/main" val="3307571819"/>
                    </a:ext>
                  </a:extLst>
                </a:gridCol>
                <a:gridCol w="1933904">
                  <a:extLst>
                    <a:ext uri="{9D8B030D-6E8A-4147-A177-3AD203B41FA5}">
                      <a16:colId xmlns:a16="http://schemas.microsoft.com/office/drawing/2014/main" val="885764709"/>
                    </a:ext>
                  </a:extLst>
                </a:gridCol>
                <a:gridCol w="1912882">
                  <a:extLst>
                    <a:ext uri="{9D8B030D-6E8A-4147-A177-3AD203B41FA5}">
                      <a16:colId xmlns:a16="http://schemas.microsoft.com/office/drawing/2014/main" val="3014899784"/>
                    </a:ext>
                  </a:extLst>
                </a:gridCol>
                <a:gridCol w="1502980">
                  <a:extLst>
                    <a:ext uri="{9D8B030D-6E8A-4147-A177-3AD203B41FA5}">
                      <a16:colId xmlns:a16="http://schemas.microsoft.com/office/drawing/2014/main" val="2368713443"/>
                    </a:ext>
                  </a:extLst>
                </a:gridCol>
                <a:gridCol w="1471448">
                  <a:extLst>
                    <a:ext uri="{9D8B030D-6E8A-4147-A177-3AD203B41FA5}">
                      <a16:colId xmlns:a16="http://schemas.microsoft.com/office/drawing/2014/main" val="24591524"/>
                    </a:ext>
                  </a:extLst>
                </a:gridCol>
                <a:gridCol w="1214876">
                  <a:extLst>
                    <a:ext uri="{9D8B030D-6E8A-4147-A177-3AD203B41FA5}">
                      <a16:colId xmlns:a16="http://schemas.microsoft.com/office/drawing/2014/main" val="1599477227"/>
                    </a:ext>
                  </a:extLst>
                </a:gridCol>
              </a:tblGrid>
              <a:tr h="541529">
                <a:tc>
                  <a:txBody>
                    <a:bodyPr/>
                    <a:lstStyle/>
                    <a:p>
                      <a:r>
                        <a:rPr lang="en-GB" sz="1800" dirty="0"/>
                        <a:t>No.</a:t>
                      </a:r>
                    </a:p>
                  </a:txBody>
                  <a:tcPr/>
                </a:tc>
                <a:tc>
                  <a:txBody>
                    <a:bodyPr/>
                    <a:lstStyle/>
                    <a:p>
                      <a:r>
                        <a:rPr lang="en-GB" sz="1800" b="1" dirty="0">
                          <a:solidFill>
                            <a:schemeClr val="bg1"/>
                          </a:solidFill>
                        </a:rPr>
                        <a:t>Accept new transitions</a:t>
                      </a:r>
                    </a:p>
                  </a:txBody>
                  <a:tcPr/>
                </a:tc>
                <a:tc>
                  <a:txBody>
                    <a:bodyPr/>
                    <a:lstStyle/>
                    <a:p>
                      <a:r>
                        <a:rPr lang="en-US" sz="1800" b="1" kern="1200" dirty="0">
                          <a:solidFill>
                            <a:schemeClr val="lt1"/>
                          </a:solidFill>
                          <a:effectLst/>
                          <a:latin typeface="+mn-lt"/>
                          <a:ea typeface="+mn-ea"/>
                          <a:cs typeface="+mn-cs"/>
                        </a:rPr>
                        <a:t>Accept new CV event history</a:t>
                      </a:r>
                      <a:endParaRPr lang="en-GB" sz="1800" b="1" dirty="0">
                        <a:solidFill>
                          <a:schemeClr val="bg1"/>
                        </a:solidFill>
                      </a:endParaRP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rPr>
                        <a:t>ICER (£/QALY)</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2444516835"/>
                  </a:ext>
                </a:extLst>
              </a:tr>
              <a:tr h="0">
                <a:tc>
                  <a:txBody>
                    <a:bodyPr/>
                    <a:lstStyle/>
                    <a:p>
                      <a:r>
                        <a:rPr lang="en-GB" sz="1800" b="1" dirty="0"/>
                        <a:t>ERG’s preferred base case</a:t>
                      </a:r>
                    </a:p>
                  </a:txBody>
                  <a:tcPr>
                    <a:solidFill>
                      <a:schemeClr val="accent3"/>
                    </a:solidFill>
                  </a:tcPr>
                </a:tc>
                <a:tc>
                  <a:txBody>
                    <a:bodyPr/>
                    <a:lstStyle/>
                    <a:p>
                      <a:pPr algn="ctr"/>
                      <a:r>
                        <a:rPr lang="en-GB" sz="1800" b="1" dirty="0"/>
                        <a:t>No</a:t>
                      </a:r>
                    </a:p>
                  </a:txBody>
                  <a:tcPr>
                    <a:solidFill>
                      <a:schemeClr val="accent3"/>
                    </a:solidFill>
                  </a:tcPr>
                </a:tc>
                <a:tc>
                  <a:txBody>
                    <a:bodyPr/>
                    <a:lstStyle/>
                    <a:p>
                      <a:pPr algn="ctr"/>
                      <a:r>
                        <a:rPr lang="en-GB" sz="1800" b="1" dirty="0"/>
                        <a:t>No</a:t>
                      </a:r>
                    </a:p>
                  </a:txBody>
                  <a:tcP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712</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8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7,246</a:t>
                      </a:r>
                    </a:p>
                  </a:txBody>
                  <a:tcPr marL="68580" marR="68580" marT="0" marB="0" anchor="ctr">
                    <a:solidFill>
                      <a:schemeClr val="accent3"/>
                    </a:solidFill>
                  </a:tcPr>
                </a:tc>
                <a:extLst>
                  <a:ext uri="{0D108BD9-81ED-4DB2-BD59-A6C34878D82A}">
                    <a16:rowId xmlns:a16="http://schemas.microsoft.com/office/drawing/2014/main" val="4170899416"/>
                  </a:ext>
                </a:extLst>
              </a:tr>
              <a:tr h="0">
                <a:tc>
                  <a:txBody>
                    <a:bodyPr/>
                    <a:lstStyle/>
                    <a:p>
                      <a:r>
                        <a:rPr lang="en-GB" sz="1800" b="1" dirty="0"/>
                        <a:t>Company’s base case + CV history (mortality)*</a:t>
                      </a:r>
                    </a:p>
                  </a:txBody>
                  <a:tcPr>
                    <a:solidFill>
                      <a:schemeClr val="accent3"/>
                    </a:solidFill>
                  </a:tcPr>
                </a:tc>
                <a:tc>
                  <a:txBody>
                    <a:bodyPr/>
                    <a:lstStyle/>
                    <a:p>
                      <a:pPr algn="ctr"/>
                      <a:r>
                        <a:rPr lang="en-GB" sz="1800" b="1" dirty="0"/>
                        <a:t>Yes</a:t>
                      </a:r>
                    </a:p>
                  </a:txBody>
                  <a:tcPr>
                    <a:solidFill>
                      <a:schemeClr val="accent3"/>
                    </a:solidFill>
                  </a:tcPr>
                </a:tc>
                <a:tc>
                  <a:txBody>
                    <a:bodyPr/>
                    <a:lstStyle/>
                    <a:p>
                      <a:pPr algn="ctr"/>
                      <a:r>
                        <a:rPr lang="en-GB" sz="1800" b="1" dirty="0"/>
                        <a:t>Yes</a:t>
                      </a:r>
                    </a:p>
                  </a:txBody>
                  <a:tcP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699</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8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7,114</a:t>
                      </a:r>
                    </a:p>
                  </a:txBody>
                  <a:tcPr marL="68580" marR="68580" marT="0" marB="0" anchor="ctr">
                    <a:solidFill>
                      <a:schemeClr val="accent3"/>
                    </a:solidFill>
                  </a:tcPr>
                </a:tc>
                <a:extLst>
                  <a:ext uri="{0D108BD9-81ED-4DB2-BD59-A6C34878D82A}">
                    <a16:rowId xmlns:a16="http://schemas.microsoft.com/office/drawing/2014/main" val="4157078004"/>
                  </a:ext>
                </a:extLst>
              </a:tr>
              <a:tr h="0">
                <a:tc>
                  <a:txBody>
                    <a:bodyPr/>
                    <a:lstStyle/>
                    <a:p>
                      <a:r>
                        <a:rPr lang="en-GB" sz="1800" b="0" dirty="0"/>
                        <a:t>1</a:t>
                      </a:r>
                    </a:p>
                  </a:txBody>
                  <a:tcPr>
                    <a:solidFill>
                      <a:srgbClr val="CCD8DD"/>
                    </a:solidFill>
                  </a:tcPr>
                </a:tc>
                <a:tc>
                  <a:txBody>
                    <a:bodyPr/>
                    <a:lstStyle/>
                    <a:p>
                      <a:pPr algn="ctr"/>
                      <a:r>
                        <a:rPr lang="en-GB" sz="1800" b="0" baseline="0" dirty="0"/>
                        <a:t>Yes</a:t>
                      </a:r>
                    </a:p>
                  </a:txBody>
                  <a:tcPr>
                    <a:solidFill>
                      <a:srgbClr val="CCD8DD"/>
                    </a:solidFill>
                  </a:tcPr>
                </a:tc>
                <a:tc>
                  <a:txBody>
                    <a:bodyPr/>
                    <a:lstStyle/>
                    <a:p>
                      <a:pPr algn="ctr"/>
                      <a:r>
                        <a:rPr lang="en-GB" sz="1800" b="0" baseline="0" dirty="0"/>
                        <a:t>No</a:t>
                      </a:r>
                    </a:p>
                  </a:txBody>
                  <a:tcPr>
                    <a:solidFill>
                      <a:srgbClr val="CCD8DD"/>
                    </a:solidFill>
                  </a:tcPr>
                </a:tc>
                <a:tc>
                  <a:txBody>
                    <a:bodyPr/>
                    <a:lstStyle/>
                    <a:p>
                      <a:pPr algn="r">
                        <a:lnSpc>
                          <a:spcPct val="107000"/>
                        </a:lnSpc>
                      </a:pPr>
                      <a:r>
                        <a:rPr lang="en-GB" sz="1800" b="0" u="none" kern="1200" dirty="0">
                          <a:solidFill>
                            <a:srgbClr val="000000"/>
                          </a:solidFill>
                          <a:effectLst/>
                          <a:latin typeface="+mn-lt"/>
                          <a:cs typeface="Times New Roman" panose="02020603050405020304" pitchFamily="18" charset="0"/>
                        </a:rPr>
                        <a:t>572</a:t>
                      </a:r>
                    </a:p>
                  </a:txBody>
                  <a:tcPr marL="68580" marR="68580" marT="0" marB="0" anchor="ctr">
                    <a:solidFill>
                      <a:srgbClr val="CCD8DD"/>
                    </a:solidFill>
                  </a:tcPr>
                </a:tc>
                <a:tc>
                  <a:txBody>
                    <a:bodyPr/>
                    <a:lstStyle/>
                    <a:p>
                      <a:pPr algn="r">
                        <a:lnSpc>
                          <a:spcPct val="107000"/>
                        </a:lnSpc>
                        <a:spcBef>
                          <a:spcPts val="200"/>
                        </a:spcBef>
                        <a:spcAft>
                          <a:spcPts val="200"/>
                        </a:spcAft>
                      </a:pPr>
                      <a:r>
                        <a:rPr lang="en-GB" sz="1800" b="0" u="none" kern="1200" dirty="0">
                          <a:solidFill>
                            <a:srgbClr val="000000"/>
                          </a:solidFill>
                          <a:effectLst/>
                          <a:latin typeface="+mn-lt"/>
                          <a:cs typeface="Times New Roman" panose="02020603050405020304" pitchFamily="18" charset="0"/>
                        </a:rPr>
                        <a:t>0.09</a:t>
                      </a:r>
                    </a:p>
                  </a:txBody>
                  <a:tcPr marL="68580" marR="68580" marT="0" marB="0" anchor="ctr">
                    <a:solidFill>
                      <a:srgbClr val="CCD8DD"/>
                    </a:solidFill>
                  </a:tcPr>
                </a:tc>
                <a:tc>
                  <a:txBody>
                    <a:bodyPr/>
                    <a:lstStyle/>
                    <a:p>
                      <a:pPr algn="r">
                        <a:lnSpc>
                          <a:spcPct val="107000"/>
                        </a:lnSpc>
                        <a:spcBef>
                          <a:spcPts val="200"/>
                        </a:spcBef>
                        <a:spcAft>
                          <a:spcPts val="200"/>
                        </a:spcAft>
                      </a:pPr>
                      <a:r>
                        <a:rPr lang="en-GB" sz="1800" b="1" u="none" kern="1200" dirty="0">
                          <a:solidFill>
                            <a:srgbClr val="000000"/>
                          </a:solidFill>
                          <a:effectLst/>
                          <a:latin typeface="+mn-lt"/>
                          <a:cs typeface="Times New Roman" panose="02020603050405020304" pitchFamily="18" charset="0"/>
                        </a:rPr>
                        <a:t>6,370</a:t>
                      </a:r>
                    </a:p>
                  </a:txBody>
                  <a:tcPr marL="68580" marR="68580" marT="0" marB="0" anchor="ctr">
                    <a:solidFill>
                      <a:srgbClr val="CCD8DD"/>
                    </a:solidFill>
                  </a:tcPr>
                </a:tc>
                <a:extLst>
                  <a:ext uri="{0D108BD9-81ED-4DB2-BD59-A6C34878D82A}">
                    <a16:rowId xmlns:a16="http://schemas.microsoft.com/office/drawing/2014/main" val="2335749543"/>
                  </a:ext>
                </a:extLst>
              </a:tr>
              <a:tr h="0">
                <a:tc>
                  <a:txBody>
                    <a:bodyPr/>
                    <a:lstStyle/>
                    <a:p>
                      <a:r>
                        <a:rPr lang="en-GB" sz="1800" b="0" dirty="0"/>
                        <a:t>2</a:t>
                      </a:r>
                    </a:p>
                  </a:txBody>
                  <a:tcPr>
                    <a:solidFill>
                      <a:srgbClr val="E8EDEF"/>
                    </a:solidFill>
                  </a:tcPr>
                </a:tc>
                <a:tc>
                  <a:txBody>
                    <a:bodyPr/>
                    <a:lstStyle/>
                    <a:p>
                      <a:pPr algn="ctr"/>
                      <a:r>
                        <a:rPr lang="en-GB" sz="1800" b="0" dirty="0"/>
                        <a:t>No</a:t>
                      </a:r>
                    </a:p>
                  </a:txBody>
                  <a:tcPr>
                    <a:solidFill>
                      <a:srgbClr val="E8EDEF"/>
                    </a:solidFill>
                  </a:tcPr>
                </a:tc>
                <a:tc>
                  <a:txBody>
                    <a:bodyPr/>
                    <a:lstStyle/>
                    <a:p>
                      <a:pPr algn="ctr"/>
                      <a:r>
                        <a:rPr lang="en-GB" sz="1800" b="0" dirty="0"/>
                        <a:t>Yes</a:t>
                      </a:r>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0" u="none" kern="1200" dirty="0">
                          <a:solidFill>
                            <a:srgbClr val="000000"/>
                          </a:solidFill>
                          <a:effectLst/>
                          <a:latin typeface="+mn-lt"/>
                          <a:ea typeface="+mn-ea"/>
                          <a:cs typeface="Times New Roman" panose="02020603050405020304" pitchFamily="18" charset="0"/>
                        </a:rPr>
                        <a:t>831</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0" u="none" kern="1200" dirty="0">
                          <a:solidFill>
                            <a:srgbClr val="000000"/>
                          </a:solidFill>
                          <a:effectLst/>
                          <a:latin typeface="+mn-lt"/>
                          <a:ea typeface="+mn-ea"/>
                          <a:cs typeface="Times New Roman" panose="02020603050405020304" pitchFamily="18" charset="0"/>
                        </a:rPr>
                        <a:t>0.11</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7,753</a:t>
                      </a:r>
                    </a:p>
                  </a:txBody>
                  <a:tcPr marL="68580" marR="68580" marT="0" marB="0" anchor="ctr">
                    <a:solidFill>
                      <a:srgbClr val="E8EDEF"/>
                    </a:solidFill>
                  </a:tcPr>
                </a:tc>
                <a:extLst>
                  <a:ext uri="{0D108BD9-81ED-4DB2-BD59-A6C34878D82A}">
                    <a16:rowId xmlns:a16="http://schemas.microsoft.com/office/drawing/2014/main" val="903753710"/>
                  </a:ext>
                </a:extLst>
              </a:tr>
            </a:tbl>
          </a:graphicData>
        </a:graphic>
      </p:graphicFrame>
      <p:sp>
        <p:nvSpPr>
          <p:cNvPr id="11" name="TextBox 10">
            <a:extLst>
              <a:ext uri="{FF2B5EF4-FFF2-40B4-BE49-F238E27FC236}">
                <a16:creationId xmlns:a16="http://schemas.microsoft.com/office/drawing/2014/main" id="{A2F4E98F-E5A1-A0EE-F13D-549649EDD29D}"/>
              </a:ext>
            </a:extLst>
          </p:cNvPr>
          <p:cNvSpPr txBox="1"/>
          <p:nvPr/>
        </p:nvSpPr>
        <p:spPr>
          <a:xfrm>
            <a:off x="466723" y="964375"/>
            <a:ext cx="11174413" cy="369332"/>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Scenario analyses related to company’s revised approaches for transitions and CV history</a:t>
            </a:r>
            <a:r>
              <a:rPr lang="en-GB" sz="1800" baseline="40000" dirty="0"/>
              <a:t>†</a:t>
            </a:r>
            <a:endParaRPr lang="en-GB" baseline="40000" dirty="0"/>
          </a:p>
        </p:txBody>
      </p:sp>
      <p:sp>
        <p:nvSpPr>
          <p:cNvPr id="2" name="TextBox 1">
            <a:extLst>
              <a:ext uri="{FF2B5EF4-FFF2-40B4-BE49-F238E27FC236}">
                <a16:creationId xmlns:a16="http://schemas.microsoft.com/office/drawing/2014/main" id="{DFCEB1E3-EAFA-8DB8-77D4-756B5DD7C8C4}"/>
              </a:ext>
            </a:extLst>
          </p:cNvPr>
          <p:cNvSpPr txBox="1"/>
          <p:nvPr/>
        </p:nvSpPr>
        <p:spPr>
          <a:xfrm>
            <a:off x="192085" y="5356406"/>
            <a:ext cx="11807825" cy="830997"/>
          </a:xfrm>
          <a:prstGeom prst="rect">
            <a:avLst/>
          </a:prstGeom>
          <a:noFill/>
        </p:spPr>
        <p:txBody>
          <a:bodyPr wrap="square">
            <a:spAutoFit/>
          </a:bodyPr>
          <a:lstStyle/>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*Company’s updated deterministic in</a:t>
            </a:r>
            <a:r>
              <a:rPr kumimoji="0" lang="en-GB" sz="1600" b="1" i="0" u="none" strike="noStrike" kern="1200" cap="none" spc="0" normalizeH="0" baseline="0" noProof="0" dirty="0" err="1">
                <a:ln>
                  <a:noFill/>
                </a:ln>
                <a:effectLst/>
                <a:uLnTx/>
                <a:uFillTx/>
                <a:ea typeface="+mn-ea"/>
                <a:cs typeface="+mn-cs"/>
              </a:rPr>
              <a:t>cremental</a:t>
            </a:r>
            <a:r>
              <a:rPr kumimoji="0" lang="en-GB" sz="1600" b="1" i="0" u="none" strike="noStrike" kern="1200" cap="none" spc="0" normalizeH="0" baseline="0" noProof="0" dirty="0">
                <a:ln>
                  <a:noFill/>
                </a:ln>
                <a:effectLst/>
                <a:uLnTx/>
                <a:uFillTx/>
                <a:ea typeface="+mn-ea"/>
                <a:cs typeface="+mn-cs"/>
              </a:rPr>
              <a:t> base case results post ACM1 + </a:t>
            </a:r>
            <a:r>
              <a:rPr lang="en-GB" sz="1600" b="1" dirty="0"/>
              <a:t>accounting for impact of having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 CV history at baseline on mortality &amp; calibrating discontinuation rate</a:t>
            </a:r>
            <a:endParaRPr kumimoji="0" lang="en-GB" sz="1600" b="1"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168848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312556353"/>
              </p:ext>
            </p:extLst>
          </p:nvPr>
        </p:nvGraphicFramePr>
        <p:xfrm>
          <a:off x="466724" y="919418"/>
          <a:ext cx="11174414" cy="4389120"/>
        </p:xfrm>
        <a:graphic>
          <a:graphicData uri="http://schemas.openxmlformats.org/drawingml/2006/table">
            <a:tbl>
              <a:tblPr firstRow="1" bandRow="1">
                <a:tableStyleId>{21E4AEA4-8DFA-4A89-87EB-49C32662AFE0}</a:tableStyleId>
              </a:tblPr>
              <a:tblGrid>
                <a:gridCol w="573800">
                  <a:extLst>
                    <a:ext uri="{9D8B030D-6E8A-4147-A177-3AD203B41FA5}">
                      <a16:colId xmlns:a16="http://schemas.microsoft.com/office/drawing/2014/main" val="3307571819"/>
                    </a:ext>
                  </a:extLst>
                </a:gridCol>
                <a:gridCol w="3489435">
                  <a:extLst>
                    <a:ext uri="{9D8B030D-6E8A-4147-A177-3AD203B41FA5}">
                      <a16:colId xmlns:a16="http://schemas.microsoft.com/office/drawing/2014/main" val="885764709"/>
                    </a:ext>
                  </a:extLst>
                </a:gridCol>
                <a:gridCol w="2921875">
                  <a:extLst>
                    <a:ext uri="{9D8B030D-6E8A-4147-A177-3AD203B41FA5}">
                      <a16:colId xmlns:a16="http://schemas.microsoft.com/office/drawing/2014/main" val="3613744126"/>
                    </a:ext>
                  </a:extLst>
                </a:gridCol>
                <a:gridCol w="1502980">
                  <a:extLst>
                    <a:ext uri="{9D8B030D-6E8A-4147-A177-3AD203B41FA5}">
                      <a16:colId xmlns:a16="http://schemas.microsoft.com/office/drawing/2014/main" val="2368713443"/>
                    </a:ext>
                  </a:extLst>
                </a:gridCol>
                <a:gridCol w="1471448">
                  <a:extLst>
                    <a:ext uri="{9D8B030D-6E8A-4147-A177-3AD203B41FA5}">
                      <a16:colId xmlns:a16="http://schemas.microsoft.com/office/drawing/2014/main" val="24591524"/>
                    </a:ext>
                  </a:extLst>
                </a:gridCol>
                <a:gridCol w="1214876">
                  <a:extLst>
                    <a:ext uri="{9D8B030D-6E8A-4147-A177-3AD203B41FA5}">
                      <a16:colId xmlns:a16="http://schemas.microsoft.com/office/drawing/2014/main" val="1599477227"/>
                    </a:ext>
                  </a:extLst>
                </a:gridCol>
              </a:tblGrid>
              <a:tr h="541529">
                <a:tc>
                  <a:txBody>
                    <a:bodyPr/>
                    <a:lstStyle/>
                    <a:p>
                      <a:r>
                        <a:rPr lang="en-GB" sz="1700" dirty="0"/>
                        <a:t>No.</a:t>
                      </a:r>
                    </a:p>
                  </a:txBody>
                  <a:tcPr/>
                </a:tc>
                <a:tc gridSpan="2">
                  <a:txBody>
                    <a:bodyPr/>
                    <a:lstStyle/>
                    <a:p>
                      <a:r>
                        <a:rPr lang="en-GB" sz="1700" b="1" dirty="0">
                          <a:solidFill>
                            <a:schemeClr val="bg1"/>
                          </a:solidFill>
                        </a:rPr>
                        <a:t>Scenario</a:t>
                      </a:r>
                    </a:p>
                  </a:txBody>
                  <a:tcPr/>
                </a:tc>
                <a:tc hMerge="1">
                  <a:txBody>
                    <a:bodyPr/>
                    <a:lstStyle/>
                    <a:p>
                      <a:endParaRPr lang="en-GB"/>
                    </a:p>
                  </a:txBody>
                  <a:tcPr/>
                </a:tc>
                <a:tc>
                  <a:txBody>
                    <a:bodyPr/>
                    <a:lstStyle/>
                    <a:p>
                      <a:pPr algn="r"/>
                      <a:r>
                        <a:rPr lang="en-GB" sz="1700" b="1" dirty="0">
                          <a:solidFill>
                            <a:schemeClr val="bg1"/>
                          </a:solidFill>
                        </a:rPr>
                        <a:t>Incremental costs (£)</a:t>
                      </a:r>
                    </a:p>
                  </a:txBody>
                  <a:tcPr/>
                </a:tc>
                <a:tc>
                  <a:txBody>
                    <a:bodyPr/>
                    <a:lstStyle/>
                    <a:p>
                      <a:pPr algn="r"/>
                      <a:r>
                        <a:rPr lang="en-GB" sz="1700" b="1" dirty="0">
                          <a:solidFill>
                            <a:schemeClr val="bg1"/>
                          </a:solidFill>
                        </a:rPr>
                        <a:t>Incremental QALYs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rPr>
                        <a:t>ICER (£/QALY)</a:t>
                      </a:r>
                      <a:endParaRPr kumimoji="0" lang="en-GB" sz="17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2444516835"/>
                  </a:ext>
                </a:extLst>
              </a:tr>
              <a:tr h="0">
                <a:tc>
                  <a:txBody>
                    <a:bodyPr/>
                    <a:lstStyle/>
                    <a:p>
                      <a:endParaRPr lang="en-GB" sz="1700" b="1" dirty="0"/>
                    </a:p>
                  </a:txBody>
                  <a:tcPr>
                    <a:solidFill>
                      <a:schemeClr val="accent3"/>
                    </a:solidFill>
                  </a:tcPr>
                </a:tc>
                <a:tc gridSpan="2">
                  <a:txBody>
                    <a:bodyPr/>
                    <a:lstStyle/>
                    <a:p>
                      <a:r>
                        <a:rPr lang="en-GB" sz="1700" b="1" dirty="0"/>
                        <a:t>Company’s updated base case</a:t>
                      </a:r>
                    </a:p>
                  </a:txBody>
                  <a:tcPr>
                    <a:solidFill>
                      <a:schemeClr val="accent3"/>
                    </a:solidFill>
                  </a:tcPr>
                </a:tc>
                <a:tc hMerge="1">
                  <a:txBody>
                    <a:bodyPr/>
                    <a:lstStyle/>
                    <a:p>
                      <a:endParaRPr lang="en-GB"/>
                    </a:p>
                  </a:txBody>
                  <a:tcPr/>
                </a:tc>
                <a:tc>
                  <a:txBody>
                    <a:bodyPr/>
                    <a:lstStyle/>
                    <a:p>
                      <a:pPr algn="r">
                        <a:lnSpc>
                          <a:spcPct val="107000"/>
                        </a:lnSpc>
                      </a:pPr>
                      <a:r>
                        <a:rPr lang="en-GB" sz="1700" b="1" u="none" dirty="0">
                          <a:effectLst/>
                          <a:latin typeface="+mn-lt"/>
                          <a:cs typeface="Times New Roman" panose="02020603050405020304" pitchFamily="18" charset="0"/>
                        </a:rPr>
                        <a:t>599</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700" b="1" u="none" dirty="0">
                          <a:effectLst/>
                          <a:latin typeface="+mn-lt"/>
                          <a:cs typeface="Times New Roman" panose="02020603050405020304" pitchFamily="18" charset="0"/>
                        </a:rPr>
                        <a:t>0.11</a:t>
                      </a:r>
                    </a:p>
                  </a:txBody>
                  <a:tcPr marL="68580" marR="68580" marT="0" marB="0" anchor="ctr">
                    <a:solidFill>
                      <a:schemeClr val="accent3"/>
                    </a:solidFill>
                  </a:tcPr>
                </a:tc>
                <a:tc>
                  <a:txBody>
                    <a:bodyPr/>
                    <a:lstStyle/>
                    <a:p>
                      <a:pPr algn="r">
                        <a:lnSpc>
                          <a:spcPct val="107000"/>
                        </a:lnSpc>
                      </a:pPr>
                      <a:r>
                        <a:rPr lang="en-GB" sz="1700" b="1" u="none" dirty="0">
                          <a:effectLst/>
                          <a:latin typeface="+mn-lt"/>
                          <a:cs typeface="Times New Roman" panose="02020603050405020304" pitchFamily="18" charset="0"/>
                        </a:rPr>
                        <a:t>5,397</a:t>
                      </a:r>
                    </a:p>
                  </a:txBody>
                  <a:tcPr marL="68580" marR="68580" marT="0" marB="0" anchor="ctr">
                    <a:solidFill>
                      <a:schemeClr val="accent3"/>
                    </a:solidFill>
                  </a:tcPr>
                </a:tc>
                <a:extLst>
                  <a:ext uri="{0D108BD9-81ED-4DB2-BD59-A6C34878D82A}">
                    <a16:rowId xmlns:a16="http://schemas.microsoft.com/office/drawing/2014/main" val="4170899416"/>
                  </a:ext>
                </a:extLst>
              </a:tr>
              <a:tr h="0">
                <a:tc>
                  <a:txBody>
                    <a:bodyPr/>
                    <a:lstStyle/>
                    <a:p>
                      <a:endParaRPr lang="en-GB" sz="1700" b="1" dirty="0"/>
                    </a:p>
                  </a:txBody>
                  <a:tcPr>
                    <a:solidFill>
                      <a:schemeClr val="accent3"/>
                    </a:solidFill>
                  </a:tcPr>
                </a:tc>
                <a:tc gridSpan="2">
                  <a:txBody>
                    <a:bodyPr/>
                    <a:lstStyle/>
                    <a:p>
                      <a:r>
                        <a:rPr lang="en-GB" sz="1700" b="1" dirty="0"/>
                        <a:t>ERG’s preferred base case</a:t>
                      </a:r>
                    </a:p>
                  </a:txBody>
                  <a:tcPr>
                    <a:solidFill>
                      <a:schemeClr val="accent3"/>
                    </a:solidFill>
                  </a:tcPr>
                </a:tc>
                <a:tc hMerge="1">
                  <a:txBody>
                    <a:bodyPr/>
                    <a:lstStyle/>
                    <a:p>
                      <a:endParaRPr lang="en-GB"/>
                    </a:p>
                  </a:txBody>
                  <a:tcPr/>
                </a:tc>
                <a:tc>
                  <a:txBody>
                    <a:bodyPr/>
                    <a:lstStyle/>
                    <a:p>
                      <a:pPr algn="r">
                        <a:lnSpc>
                          <a:spcPct val="107000"/>
                        </a:lnSpc>
                      </a:pPr>
                      <a:r>
                        <a:rPr lang="en-GB" sz="1700" b="1" u="none" dirty="0">
                          <a:effectLst/>
                          <a:latin typeface="+mn-lt"/>
                          <a:cs typeface="Times New Roman" panose="02020603050405020304" pitchFamily="18" charset="0"/>
                        </a:rPr>
                        <a:t>712</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7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700" b="1" u="none" dirty="0">
                          <a:effectLst/>
                          <a:latin typeface="+mn-lt"/>
                          <a:cs typeface="Times New Roman" panose="02020603050405020304" pitchFamily="18" charset="0"/>
                        </a:rPr>
                        <a:t>7,246</a:t>
                      </a:r>
                    </a:p>
                  </a:txBody>
                  <a:tcPr marL="68580" marR="68580" marT="0" marB="0" anchor="ctr">
                    <a:solidFill>
                      <a:schemeClr val="accent3"/>
                    </a:solidFill>
                  </a:tcPr>
                </a:tc>
                <a:extLst>
                  <a:ext uri="{0D108BD9-81ED-4DB2-BD59-A6C34878D82A}">
                    <a16:rowId xmlns:a16="http://schemas.microsoft.com/office/drawing/2014/main" val="4157078004"/>
                  </a:ext>
                </a:extLst>
              </a:tr>
              <a:tr h="0">
                <a:tc>
                  <a:txBody>
                    <a:bodyPr/>
                    <a:lstStyle/>
                    <a:p>
                      <a:r>
                        <a:rPr lang="en-GB" sz="1700" b="1" dirty="0"/>
                        <a:t>1</a:t>
                      </a:r>
                    </a:p>
                  </a:txBody>
                  <a:tcPr>
                    <a:solidFill>
                      <a:srgbClr val="CCD8DD"/>
                    </a:solidFill>
                  </a:tcPr>
                </a:tc>
                <a:tc gridSpan="2">
                  <a:txBody>
                    <a:bodyPr/>
                    <a:lstStyle/>
                    <a:p>
                      <a:r>
                        <a:rPr lang="en-GB" sz="1700" b="0" dirty="0"/>
                        <a:t>Using FIDELITY data</a:t>
                      </a:r>
                      <a:r>
                        <a:rPr lang="en-GB" sz="1700" b="0" baseline="30000" dirty="0"/>
                        <a:t>^</a:t>
                      </a:r>
                    </a:p>
                  </a:txBody>
                  <a:tcPr>
                    <a:solidFill>
                      <a:srgbClr val="CCD8DD"/>
                    </a:solidFill>
                  </a:tcPr>
                </a:tc>
                <a:tc hMerge="1">
                  <a:txBody>
                    <a:bodyPr/>
                    <a:lstStyle/>
                    <a:p>
                      <a:endParaRPr lang="en-GB"/>
                    </a:p>
                  </a:txBody>
                  <a:tcPr/>
                </a:tc>
                <a:tc>
                  <a:txBody>
                    <a:bodyPr/>
                    <a:lstStyle/>
                    <a:p>
                      <a:pPr algn="r">
                        <a:lnSpc>
                          <a:spcPct val="107000"/>
                        </a:lnSpc>
                      </a:pPr>
                      <a:r>
                        <a:rPr lang="en-GB" sz="1700" u="none" kern="1200" dirty="0">
                          <a:solidFill>
                            <a:srgbClr val="000000"/>
                          </a:solidFill>
                          <a:effectLst/>
                          <a:latin typeface="+mn-lt"/>
                          <a:cs typeface="Times New Roman" panose="02020603050405020304" pitchFamily="18" charset="0"/>
                        </a:rPr>
                        <a:t>1,009</a:t>
                      </a:r>
                    </a:p>
                  </a:txBody>
                  <a:tcPr marL="68580" marR="68580" marT="0" marB="0" anchor="ctr">
                    <a:solidFill>
                      <a:srgbClr val="CCD8DD"/>
                    </a:solidFill>
                  </a:tcPr>
                </a:tc>
                <a:tc>
                  <a:txBody>
                    <a:bodyPr/>
                    <a:lstStyle/>
                    <a:p>
                      <a:pPr algn="r">
                        <a:lnSpc>
                          <a:spcPct val="107000"/>
                        </a:lnSpc>
                        <a:spcBef>
                          <a:spcPts val="200"/>
                        </a:spcBef>
                        <a:spcAft>
                          <a:spcPts val="200"/>
                        </a:spcAft>
                      </a:pPr>
                      <a:r>
                        <a:rPr lang="en-GB" sz="1700" u="none" kern="1200" dirty="0">
                          <a:solidFill>
                            <a:srgbClr val="000000"/>
                          </a:solidFill>
                          <a:effectLst/>
                          <a:latin typeface="+mn-lt"/>
                          <a:cs typeface="Times New Roman" panose="02020603050405020304" pitchFamily="18" charset="0"/>
                        </a:rPr>
                        <a:t>0.08</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12,617</a:t>
                      </a:r>
                    </a:p>
                  </a:txBody>
                  <a:tcPr marL="68580" marR="68580" marT="0" marB="0" anchor="ctr">
                    <a:solidFill>
                      <a:srgbClr val="CCD8DD"/>
                    </a:solidFill>
                  </a:tcPr>
                </a:tc>
                <a:extLst>
                  <a:ext uri="{0D108BD9-81ED-4DB2-BD59-A6C34878D82A}">
                    <a16:rowId xmlns:a16="http://schemas.microsoft.com/office/drawing/2014/main" val="2335749543"/>
                  </a:ext>
                </a:extLst>
              </a:tr>
              <a:tr h="0">
                <a:tc>
                  <a:txBody>
                    <a:bodyPr/>
                    <a:lstStyle/>
                    <a:p>
                      <a:r>
                        <a:rPr lang="en-GB" sz="1700" b="1" dirty="0"/>
                        <a:t>2</a:t>
                      </a:r>
                    </a:p>
                  </a:txBody>
                  <a:tcPr>
                    <a:solidFill>
                      <a:srgbClr val="E8EDEF"/>
                    </a:solidFill>
                  </a:tcPr>
                </a:tc>
                <a:tc gridSpan="2">
                  <a:txBody>
                    <a:bodyPr/>
                    <a:lstStyle/>
                    <a:p>
                      <a:r>
                        <a:rPr lang="en-GB" sz="1700" b="0" dirty="0"/>
                        <a:t>Add-on to SGLT2is (FIDELIO-DKD data)</a:t>
                      </a:r>
                      <a:r>
                        <a:rPr lang="en-GB" sz="1700" b="0" baseline="30000" dirty="0"/>
                        <a:t> ^</a:t>
                      </a:r>
                      <a:endParaRPr lang="en-GB" sz="1700" b="0" dirty="0"/>
                    </a:p>
                  </a:txBody>
                  <a:tcPr>
                    <a:solidFill>
                      <a:srgbClr val="E8EDEF"/>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1,208</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0.09</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12,903</a:t>
                      </a:r>
                    </a:p>
                  </a:txBody>
                  <a:tcPr marL="68580" marR="68580" marT="0" marB="0" anchor="ctr">
                    <a:solidFill>
                      <a:srgbClr val="E8EDEF"/>
                    </a:solidFill>
                  </a:tcPr>
                </a:tc>
                <a:extLst>
                  <a:ext uri="{0D108BD9-81ED-4DB2-BD59-A6C34878D82A}">
                    <a16:rowId xmlns:a16="http://schemas.microsoft.com/office/drawing/2014/main" val="903753710"/>
                  </a:ext>
                </a:extLst>
              </a:tr>
              <a:tr h="0">
                <a:tc>
                  <a:txBody>
                    <a:bodyPr/>
                    <a:lstStyle/>
                    <a:p>
                      <a:r>
                        <a:rPr lang="en-GB" sz="1700" b="1" dirty="0"/>
                        <a:t>3</a:t>
                      </a:r>
                    </a:p>
                  </a:txBody>
                  <a:tcPr>
                    <a:solidFill>
                      <a:srgbClr val="CCD8D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Add-on to SGLT2is (FIDELITY data)</a:t>
                      </a:r>
                      <a:r>
                        <a:rPr lang="en-GB" sz="1700" b="0" baseline="30000" dirty="0"/>
                        <a:t> ^</a:t>
                      </a:r>
                      <a:endParaRPr lang="en-GB" sz="1700" b="0" dirty="0"/>
                    </a:p>
                  </a:txBody>
                  <a:tcPr>
                    <a:solidFill>
                      <a:srgbClr val="CCD8DD"/>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1,520</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0.07</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23,318</a:t>
                      </a:r>
                    </a:p>
                  </a:txBody>
                  <a:tcPr marL="68580" marR="68580" marT="0" marB="0" anchor="ctr">
                    <a:solidFill>
                      <a:srgbClr val="CCD8DD"/>
                    </a:solidFill>
                  </a:tcPr>
                </a:tc>
                <a:extLst>
                  <a:ext uri="{0D108BD9-81ED-4DB2-BD59-A6C34878D82A}">
                    <a16:rowId xmlns:a16="http://schemas.microsoft.com/office/drawing/2014/main" val="2446858986"/>
                  </a:ext>
                </a:extLst>
              </a:tr>
              <a:tr h="141078">
                <a:tc>
                  <a:txBody>
                    <a:bodyPr/>
                    <a:lstStyle/>
                    <a:p>
                      <a:r>
                        <a:rPr lang="en-GB" sz="1700" b="1" dirty="0"/>
                        <a:t>4</a:t>
                      </a:r>
                    </a:p>
                  </a:txBody>
                  <a:tcPr>
                    <a:solidFill>
                      <a:srgbClr val="E8EDEF"/>
                    </a:solidFill>
                  </a:tcPr>
                </a:tc>
                <a:tc gridSpan="2">
                  <a:txBody>
                    <a:bodyPr/>
                    <a:lstStyle/>
                    <a:p>
                      <a:r>
                        <a:rPr lang="en-GB" sz="1700" b="0" dirty="0"/>
                        <a:t>Priority subgroup + add-on to SGLT2is (FIDELITY data)</a:t>
                      </a:r>
                      <a:r>
                        <a:rPr lang="en-GB" sz="1700" b="0" baseline="30000" dirty="0"/>
                        <a:t>^</a:t>
                      </a:r>
                      <a:endParaRPr lang="en-GB" sz="1700" b="0" dirty="0"/>
                    </a:p>
                  </a:txBody>
                  <a:tcPr>
                    <a:solidFill>
                      <a:srgbClr val="E8EDEF"/>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761</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0.08</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9,462</a:t>
                      </a:r>
                    </a:p>
                  </a:txBody>
                  <a:tcPr marL="68580" marR="68580" marT="0" marB="0" anchor="ctr">
                    <a:solidFill>
                      <a:srgbClr val="E8EDEF"/>
                    </a:solidFill>
                  </a:tcPr>
                </a:tc>
                <a:extLst>
                  <a:ext uri="{0D108BD9-81ED-4DB2-BD59-A6C34878D82A}">
                    <a16:rowId xmlns:a16="http://schemas.microsoft.com/office/drawing/2014/main" val="378270876"/>
                  </a:ext>
                </a:extLst>
              </a:tr>
              <a:tr h="0">
                <a:tc>
                  <a:txBody>
                    <a:bodyPr/>
                    <a:lstStyle/>
                    <a:p>
                      <a:r>
                        <a:rPr lang="en-GB" sz="1700" b="1" dirty="0"/>
                        <a:t>5</a:t>
                      </a:r>
                    </a:p>
                  </a:txBody>
                  <a:tcPr>
                    <a:solidFill>
                      <a:srgbClr val="CCD8DD"/>
                    </a:solidFill>
                  </a:tcPr>
                </a:tc>
                <a:tc>
                  <a:txBody>
                    <a:bodyPr/>
                    <a:lstStyle/>
                    <a:p>
                      <a:r>
                        <a:rPr lang="en-GB" sz="1700" b="0" dirty="0"/>
                        <a:t>Treatment waning</a:t>
                      </a:r>
                      <a:r>
                        <a:rPr lang="en-GB" sz="1700" b="0" baseline="30000" dirty="0"/>
                        <a:t>^</a:t>
                      </a:r>
                      <a:endParaRPr lang="en-GB" sz="1700" b="0" dirty="0"/>
                    </a:p>
                  </a:txBody>
                  <a:tcPr>
                    <a:solidFill>
                      <a:srgbClr val="CCD8DD"/>
                    </a:solidFill>
                  </a:tcPr>
                </a:tc>
                <a:tc>
                  <a:txBody>
                    <a:bodyPr/>
                    <a:lstStyle/>
                    <a:p>
                      <a:r>
                        <a:rPr lang="en-GB" dirty="0"/>
                        <a:t>16 years</a:t>
                      </a:r>
                      <a:r>
                        <a:rPr lang="en-GB" sz="1800" b="0" baseline="30000" dirty="0"/>
                        <a:t>^</a:t>
                      </a:r>
                      <a:endParaRPr lang="en-GB" dirty="0"/>
                    </a:p>
                  </a:txBody>
                  <a:tcP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883</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0.09</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9,391</a:t>
                      </a:r>
                    </a:p>
                  </a:txBody>
                  <a:tcPr marL="68580" marR="68580" marT="0" marB="0" anchor="ctr">
                    <a:solidFill>
                      <a:srgbClr val="CCD8DD"/>
                    </a:solidFill>
                  </a:tcPr>
                </a:tc>
                <a:extLst>
                  <a:ext uri="{0D108BD9-81ED-4DB2-BD59-A6C34878D82A}">
                    <a16:rowId xmlns:a16="http://schemas.microsoft.com/office/drawing/2014/main" val="3524256297"/>
                  </a:ext>
                </a:extLst>
              </a:tr>
              <a:tr h="0">
                <a:tc rowSpan="2">
                  <a:txBody>
                    <a:bodyPr/>
                    <a:lstStyle/>
                    <a:p>
                      <a:r>
                        <a:rPr lang="en-GB" sz="1700" b="1" dirty="0"/>
                        <a:t>6</a:t>
                      </a:r>
                    </a:p>
                  </a:txBody>
                  <a:tcPr anchor="ctr">
                    <a:solidFill>
                      <a:srgbClr val="E8EDE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Treatment discontinuation</a:t>
                      </a:r>
                      <a:r>
                        <a:rPr lang="en-GB" sz="1700" b="0" baseline="30000" dirty="0"/>
                        <a:t>^</a:t>
                      </a:r>
                      <a:endParaRPr lang="en-GB" sz="1700" b="0" dirty="0"/>
                    </a:p>
                  </a:txBody>
                  <a:tcPr anchor="ct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7 years</a:t>
                      </a:r>
                      <a:r>
                        <a:rPr lang="en-GB" sz="1700" b="0" baseline="30000" dirty="0"/>
                        <a:t>^</a:t>
                      </a:r>
                      <a:endParaRPr lang="en-GB" sz="1700" b="0" dirty="0"/>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351</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0.09</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3,861</a:t>
                      </a:r>
                    </a:p>
                  </a:txBody>
                  <a:tcPr marL="68580" marR="68580" marT="0" marB="0" anchor="ctr">
                    <a:solidFill>
                      <a:srgbClr val="E8EDEF"/>
                    </a:solidFill>
                  </a:tcPr>
                </a:tc>
                <a:extLst>
                  <a:ext uri="{0D108BD9-81ED-4DB2-BD59-A6C34878D82A}">
                    <a16:rowId xmlns:a16="http://schemas.microsoft.com/office/drawing/2014/main" val="2719794669"/>
                  </a:ext>
                </a:extLst>
              </a:tr>
              <a:tr h="0">
                <a:tc vMerge="1">
                  <a:txBody>
                    <a:bodyPr/>
                    <a:lstStyle/>
                    <a:p>
                      <a:endParaRPr lang="en-GB" b="1"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9 years</a:t>
                      </a:r>
                      <a:r>
                        <a:rPr lang="en-GB" sz="1700" b="0" baseline="30000" dirty="0"/>
                        <a:t>^</a:t>
                      </a:r>
                      <a:endParaRPr lang="en-GB" sz="1700" b="0" dirty="0"/>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416</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0.10</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4,161</a:t>
                      </a:r>
                    </a:p>
                  </a:txBody>
                  <a:tcPr marL="68580" marR="68580" marT="0" marB="0" anchor="ctr">
                    <a:solidFill>
                      <a:srgbClr val="E8EDEF"/>
                    </a:solidFill>
                  </a:tcPr>
                </a:tc>
                <a:extLst>
                  <a:ext uri="{0D108BD9-81ED-4DB2-BD59-A6C34878D82A}">
                    <a16:rowId xmlns:a16="http://schemas.microsoft.com/office/drawing/2014/main" val="3750909528"/>
                  </a:ext>
                </a:extLst>
              </a:tr>
              <a:tr h="0">
                <a:tc>
                  <a:txBody>
                    <a:bodyPr/>
                    <a:lstStyle/>
                    <a:p>
                      <a:r>
                        <a:rPr lang="en-GB" sz="1700" b="1" dirty="0"/>
                        <a:t>7</a:t>
                      </a:r>
                    </a:p>
                  </a:txBody>
                  <a:tcPr anchor="ctr">
                    <a:solidFill>
                      <a:srgbClr val="CCD8D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Account for impact of CV history at baseline on mortality &amp; calibrate discontinuation rate</a:t>
                      </a:r>
                      <a:r>
                        <a:rPr lang="en-GB" sz="1700" b="0" baseline="30000" dirty="0"/>
                        <a:t>^</a:t>
                      </a:r>
                    </a:p>
                  </a:txBody>
                  <a:tcPr anchor="ctr">
                    <a:solidFill>
                      <a:srgbClr val="CCD8DD"/>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700" b="0" dirty="0"/>
                    </a:p>
                  </a:txBody>
                  <a:tcPr>
                    <a:solidFill>
                      <a:srgbClr val="CCD8DD"/>
                    </a:solidFill>
                  </a:tcPr>
                </a:tc>
                <a:tc>
                  <a:txBody>
                    <a:bodyPr/>
                    <a:lstStyle/>
                    <a:p>
                      <a:pPr algn="r">
                        <a:lnSpc>
                          <a:spcPct val="107000"/>
                        </a:lnSpc>
                      </a:pPr>
                      <a:r>
                        <a:rPr lang="en-GB" sz="1800" b="0" u="none" dirty="0">
                          <a:effectLst/>
                          <a:latin typeface="+mn-lt"/>
                          <a:cs typeface="Times New Roman" panose="02020603050405020304" pitchFamily="18" charset="0"/>
                        </a:rPr>
                        <a:t>£699</a:t>
                      </a:r>
                    </a:p>
                  </a:txBody>
                  <a:tcPr marL="68580" marR="68580" marT="0" marB="0" anchor="ctr">
                    <a:solidFill>
                      <a:srgbClr val="CCD8DD"/>
                    </a:solidFill>
                  </a:tcPr>
                </a:tc>
                <a:tc>
                  <a:txBody>
                    <a:bodyPr/>
                    <a:lstStyle/>
                    <a:p>
                      <a:pPr algn="r">
                        <a:lnSpc>
                          <a:spcPct val="107000"/>
                        </a:lnSpc>
                        <a:spcBef>
                          <a:spcPts val="200"/>
                        </a:spcBef>
                        <a:spcAft>
                          <a:spcPts val="200"/>
                        </a:spcAft>
                      </a:pPr>
                      <a:r>
                        <a:rPr lang="en-GB" sz="1800" b="0" u="none" dirty="0">
                          <a:effectLst/>
                          <a:latin typeface="+mn-lt"/>
                          <a:cs typeface="Times New Roman" panose="02020603050405020304" pitchFamily="18" charset="0"/>
                        </a:rPr>
                        <a:t>0.10</a:t>
                      </a:r>
                    </a:p>
                  </a:txBody>
                  <a:tcPr marL="68580" marR="68580" marT="0" marB="0" anchor="ctr">
                    <a:solidFill>
                      <a:srgbClr val="CCD8DD"/>
                    </a:solidFill>
                  </a:tcPr>
                </a:tc>
                <a:tc>
                  <a:txBody>
                    <a:bodyPr/>
                    <a:lstStyle/>
                    <a:p>
                      <a:pPr algn="r">
                        <a:lnSpc>
                          <a:spcPct val="107000"/>
                        </a:lnSpc>
                      </a:pPr>
                      <a:r>
                        <a:rPr lang="en-GB" sz="1800" b="1" u="none" dirty="0">
                          <a:effectLst/>
                          <a:latin typeface="+mn-lt"/>
                          <a:cs typeface="Times New Roman" panose="02020603050405020304" pitchFamily="18" charset="0"/>
                        </a:rPr>
                        <a:t>7,114</a:t>
                      </a:r>
                    </a:p>
                  </a:txBody>
                  <a:tcPr marL="68580" marR="68580" marT="0" marB="0" anchor="ctr">
                    <a:solidFill>
                      <a:srgbClr val="CCD8DD"/>
                    </a:solidFill>
                  </a:tcPr>
                </a:tc>
                <a:extLst>
                  <a:ext uri="{0D108BD9-81ED-4DB2-BD59-A6C34878D82A}">
                    <a16:rowId xmlns:a16="http://schemas.microsoft.com/office/drawing/2014/main" val="1707753401"/>
                  </a:ext>
                </a:extLst>
              </a:tr>
            </a:tbl>
          </a:graphicData>
        </a:graphic>
      </p:graphicFrame>
      <p:sp>
        <p:nvSpPr>
          <p:cNvPr id="2" name="Title 1">
            <a:extLst>
              <a:ext uri="{FF2B5EF4-FFF2-40B4-BE49-F238E27FC236}">
                <a16:creationId xmlns:a16="http://schemas.microsoft.com/office/drawing/2014/main" id="{FA4CAFEA-77FF-9FAB-A089-C831549ED965}"/>
              </a:ext>
            </a:extLst>
          </p:cNvPr>
          <p:cNvSpPr>
            <a:spLocks noGrp="1"/>
          </p:cNvSpPr>
          <p:nvPr>
            <p:ph type="title"/>
          </p:nvPr>
        </p:nvSpPr>
        <p:spPr/>
        <p:txBody>
          <a:bodyPr>
            <a:noAutofit/>
          </a:bodyPr>
          <a:lstStyle/>
          <a:p>
            <a:r>
              <a:rPr lang="en-GB" dirty="0">
                <a:latin typeface="+mn-lt"/>
              </a:rPr>
              <a:t>Company’s deterministic scenario analyses post ACM1</a:t>
            </a:r>
            <a:r>
              <a:rPr lang="en-GB" sz="3200" b="1" baseline="30000" dirty="0"/>
              <a:t>†</a:t>
            </a:r>
            <a:endParaRPr lang="en-GB" dirty="0">
              <a:latin typeface="+mn-lt"/>
            </a:endParaRPr>
          </a:p>
        </p:txBody>
      </p:sp>
      <p:sp>
        <p:nvSpPr>
          <p:cNvPr id="7" name="Text Placeholder 13">
            <a:extLst>
              <a:ext uri="{FF2B5EF4-FFF2-40B4-BE49-F238E27FC236}">
                <a16:creationId xmlns:a16="http://schemas.microsoft.com/office/drawing/2014/main" id="{F9216D9A-56CF-75F5-A3A1-E4198E05883A}"/>
              </a:ext>
            </a:extLst>
          </p:cNvPr>
          <p:cNvSpPr txBox="1">
            <a:spLocks/>
          </p:cNvSpPr>
          <p:nvPr/>
        </p:nvSpPr>
        <p:spPr>
          <a:xfrm>
            <a:off x="1051034" y="6341328"/>
            <a:ext cx="10499835"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CV: Cardiovascular; ICER: Incremental cost-effectiveness ratio; QALY: Quality-adjusted life year; SGLT2i: Sodium-glucose co-transporter-2 inhibitor</a:t>
            </a:r>
          </a:p>
        </p:txBody>
      </p:sp>
      <p:sp>
        <p:nvSpPr>
          <p:cNvPr id="4" name="TextBox 3">
            <a:extLst>
              <a:ext uri="{FF2B5EF4-FFF2-40B4-BE49-F238E27FC236}">
                <a16:creationId xmlns:a16="http://schemas.microsoft.com/office/drawing/2014/main" id="{DD678E8C-4271-5358-EAD7-97C799E8AC47}"/>
              </a:ext>
            </a:extLst>
          </p:cNvPr>
          <p:cNvSpPr txBox="1"/>
          <p:nvPr/>
        </p:nvSpPr>
        <p:spPr>
          <a:xfrm>
            <a:off x="192085" y="5356406"/>
            <a:ext cx="11807825" cy="584775"/>
          </a:xfrm>
          <a:prstGeom prst="rect">
            <a:avLst/>
          </a:prstGeom>
          <a:noFill/>
        </p:spPr>
        <p:txBody>
          <a:bodyPr wrap="square">
            <a:spAutoFit/>
          </a:bodyPr>
          <a:lstStyle/>
          <a:p>
            <a:r>
              <a:rPr lang="en-GB" sz="1600" b="1" kern="0" dirty="0"/>
              <a:t>^ Pairwise versus company base case</a:t>
            </a:r>
          </a:p>
          <a:p>
            <a:r>
              <a:rPr lang="en-GB" sz="1600" b="1" baseline="30000" dirty="0"/>
              <a:t>†</a:t>
            </a:r>
            <a:r>
              <a:rPr lang="en-GB" sz="1600" b="1" dirty="0"/>
              <a:t> Results do not</a:t>
            </a:r>
            <a:r>
              <a:rPr lang="en-GB" sz="1600" b="1" dirty="0">
                <a:effectLst/>
                <a:ea typeface="Calibri" panose="020F0502020204030204" pitchFamily="34" charset="0"/>
              </a:rPr>
              <a:t> take into account any comparator commercial discounts</a:t>
            </a:r>
            <a:endParaRPr lang="en-GB" sz="1600" b="1" dirty="0"/>
          </a:p>
        </p:txBody>
      </p:sp>
    </p:spTree>
    <p:extLst>
      <p:ext uri="{BB962C8B-B14F-4D97-AF65-F5344CB8AC3E}">
        <p14:creationId xmlns:p14="http://schemas.microsoft.com/office/powerpoint/2010/main" val="3667886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descr="Deterministic scenario analyses by the evidence review group">
            <a:extLst>
              <a:ext uri="{FF2B5EF4-FFF2-40B4-BE49-F238E27FC236}">
                <a16:creationId xmlns:a16="http://schemas.microsoft.com/office/drawing/2014/main" id="{7DDD6B7E-48DC-4D00-B6A7-AA115852B152}"/>
              </a:ext>
            </a:extLst>
          </p:cNvPr>
          <p:cNvGraphicFramePr>
            <a:graphicFrameLocks noGrp="1"/>
          </p:cNvGraphicFramePr>
          <p:nvPr>
            <p:extLst>
              <p:ext uri="{D42A27DB-BD31-4B8C-83A1-F6EECF244321}">
                <p14:modId xmlns:p14="http://schemas.microsoft.com/office/powerpoint/2010/main" val="2905578182"/>
              </p:ext>
            </p:extLst>
          </p:nvPr>
        </p:nvGraphicFramePr>
        <p:xfrm>
          <a:off x="466724" y="1077071"/>
          <a:ext cx="11174414" cy="3779520"/>
        </p:xfrm>
        <a:graphic>
          <a:graphicData uri="http://schemas.openxmlformats.org/drawingml/2006/table">
            <a:tbl>
              <a:tblPr firstRow="1" bandRow="1">
                <a:tableStyleId>{21E4AEA4-8DFA-4A89-87EB-49C32662AFE0}</a:tableStyleId>
              </a:tblPr>
              <a:tblGrid>
                <a:gridCol w="573800">
                  <a:extLst>
                    <a:ext uri="{9D8B030D-6E8A-4147-A177-3AD203B41FA5}">
                      <a16:colId xmlns:a16="http://schemas.microsoft.com/office/drawing/2014/main" val="3307571819"/>
                    </a:ext>
                  </a:extLst>
                </a:gridCol>
                <a:gridCol w="3489435">
                  <a:extLst>
                    <a:ext uri="{9D8B030D-6E8A-4147-A177-3AD203B41FA5}">
                      <a16:colId xmlns:a16="http://schemas.microsoft.com/office/drawing/2014/main" val="885764709"/>
                    </a:ext>
                  </a:extLst>
                </a:gridCol>
                <a:gridCol w="2921875">
                  <a:extLst>
                    <a:ext uri="{9D8B030D-6E8A-4147-A177-3AD203B41FA5}">
                      <a16:colId xmlns:a16="http://schemas.microsoft.com/office/drawing/2014/main" val="3613744126"/>
                    </a:ext>
                  </a:extLst>
                </a:gridCol>
                <a:gridCol w="1502980">
                  <a:extLst>
                    <a:ext uri="{9D8B030D-6E8A-4147-A177-3AD203B41FA5}">
                      <a16:colId xmlns:a16="http://schemas.microsoft.com/office/drawing/2014/main" val="2368713443"/>
                    </a:ext>
                  </a:extLst>
                </a:gridCol>
                <a:gridCol w="1471448">
                  <a:extLst>
                    <a:ext uri="{9D8B030D-6E8A-4147-A177-3AD203B41FA5}">
                      <a16:colId xmlns:a16="http://schemas.microsoft.com/office/drawing/2014/main" val="24591524"/>
                    </a:ext>
                  </a:extLst>
                </a:gridCol>
                <a:gridCol w="1214876">
                  <a:extLst>
                    <a:ext uri="{9D8B030D-6E8A-4147-A177-3AD203B41FA5}">
                      <a16:colId xmlns:a16="http://schemas.microsoft.com/office/drawing/2014/main" val="1599477227"/>
                    </a:ext>
                  </a:extLst>
                </a:gridCol>
              </a:tblGrid>
              <a:tr h="541529">
                <a:tc>
                  <a:txBody>
                    <a:bodyPr/>
                    <a:lstStyle/>
                    <a:p>
                      <a:r>
                        <a:rPr lang="en-GB" sz="1700" dirty="0"/>
                        <a:t>No.</a:t>
                      </a:r>
                    </a:p>
                  </a:txBody>
                  <a:tcPr/>
                </a:tc>
                <a:tc gridSpan="2">
                  <a:txBody>
                    <a:bodyPr/>
                    <a:lstStyle/>
                    <a:p>
                      <a:r>
                        <a:rPr lang="en-GB" sz="1700" b="1" dirty="0">
                          <a:solidFill>
                            <a:schemeClr val="bg1"/>
                          </a:solidFill>
                        </a:rPr>
                        <a:t>Scenario</a:t>
                      </a:r>
                    </a:p>
                  </a:txBody>
                  <a:tcPr/>
                </a:tc>
                <a:tc hMerge="1">
                  <a:txBody>
                    <a:bodyPr/>
                    <a:lstStyle/>
                    <a:p>
                      <a:endParaRPr lang="en-GB"/>
                    </a:p>
                  </a:txBody>
                  <a:tcPr/>
                </a:tc>
                <a:tc>
                  <a:txBody>
                    <a:bodyPr/>
                    <a:lstStyle/>
                    <a:p>
                      <a:pPr algn="r"/>
                      <a:r>
                        <a:rPr lang="en-GB" sz="1700" b="1" dirty="0">
                          <a:solidFill>
                            <a:schemeClr val="bg1"/>
                          </a:solidFill>
                        </a:rPr>
                        <a:t>Incremental costs (£)</a:t>
                      </a:r>
                    </a:p>
                  </a:txBody>
                  <a:tcPr/>
                </a:tc>
                <a:tc>
                  <a:txBody>
                    <a:bodyPr/>
                    <a:lstStyle/>
                    <a:p>
                      <a:pPr algn="r"/>
                      <a:r>
                        <a:rPr lang="en-GB" sz="1700" b="1" dirty="0">
                          <a:solidFill>
                            <a:schemeClr val="bg1"/>
                          </a:solidFill>
                        </a:rPr>
                        <a:t>Incremental QALYs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rPr>
                        <a:t>ICER (£/QALY)</a:t>
                      </a:r>
                      <a:endParaRPr kumimoji="0" lang="en-GB" sz="17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2444516835"/>
                  </a:ext>
                </a:extLst>
              </a:tr>
              <a:tr h="0">
                <a:tc>
                  <a:txBody>
                    <a:bodyPr/>
                    <a:lstStyle/>
                    <a:p>
                      <a:endParaRPr lang="en-GB" sz="1700" b="1" dirty="0"/>
                    </a:p>
                  </a:txBody>
                  <a:tcPr>
                    <a:solidFill>
                      <a:schemeClr val="accent3"/>
                    </a:solidFill>
                  </a:tcPr>
                </a:tc>
                <a:tc gridSpan="2">
                  <a:txBody>
                    <a:bodyPr/>
                    <a:lstStyle/>
                    <a:p>
                      <a:r>
                        <a:rPr lang="en-GB" sz="1700" b="1" dirty="0"/>
                        <a:t>Company’s updated base case + CV history (mortality)*</a:t>
                      </a:r>
                    </a:p>
                  </a:txBody>
                  <a:tcPr>
                    <a:solidFill>
                      <a:schemeClr val="accent3"/>
                    </a:solidFill>
                  </a:tcPr>
                </a:tc>
                <a:tc hMerge="1">
                  <a:txBody>
                    <a:bodyPr/>
                    <a:lstStyle/>
                    <a:p>
                      <a:endParaRPr lang="en-GB"/>
                    </a:p>
                  </a:txBody>
                  <a:tcPr/>
                </a:tc>
                <a:tc>
                  <a:txBody>
                    <a:bodyPr/>
                    <a:lstStyle/>
                    <a:p>
                      <a:pPr algn="r">
                        <a:lnSpc>
                          <a:spcPct val="107000"/>
                        </a:lnSpc>
                      </a:pPr>
                      <a:r>
                        <a:rPr lang="en-GB" sz="1700" b="1" u="none" dirty="0">
                          <a:effectLst/>
                          <a:latin typeface="+mn-lt"/>
                          <a:cs typeface="Times New Roman" panose="02020603050405020304" pitchFamily="18" charset="0"/>
                        </a:rPr>
                        <a:t>699</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7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700" b="1" u="none" dirty="0">
                          <a:effectLst/>
                          <a:latin typeface="+mn-lt"/>
                          <a:cs typeface="Times New Roman" panose="02020603050405020304" pitchFamily="18" charset="0"/>
                        </a:rPr>
                        <a:t>7,114</a:t>
                      </a:r>
                    </a:p>
                  </a:txBody>
                  <a:tcPr marL="68580" marR="68580" marT="0" marB="0" anchor="ctr">
                    <a:solidFill>
                      <a:schemeClr val="accent3"/>
                    </a:solidFill>
                  </a:tcPr>
                </a:tc>
                <a:extLst>
                  <a:ext uri="{0D108BD9-81ED-4DB2-BD59-A6C34878D82A}">
                    <a16:rowId xmlns:a16="http://schemas.microsoft.com/office/drawing/2014/main" val="4170899416"/>
                  </a:ext>
                </a:extLst>
              </a:tr>
              <a:tr h="0">
                <a:tc>
                  <a:txBody>
                    <a:bodyPr/>
                    <a:lstStyle/>
                    <a:p>
                      <a:endParaRPr lang="en-GB" sz="1700" b="1" dirty="0"/>
                    </a:p>
                  </a:txBody>
                  <a:tcPr>
                    <a:solidFill>
                      <a:schemeClr val="accent3"/>
                    </a:solidFill>
                  </a:tcPr>
                </a:tc>
                <a:tc gridSpan="2">
                  <a:txBody>
                    <a:bodyPr/>
                    <a:lstStyle/>
                    <a:p>
                      <a:r>
                        <a:rPr lang="en-GB" sz="1700" b="1" dirty="0"/>
                        <a:t>ERG’s preferred base case</a:t>
                      </a:r>
                    </a:p>
                  </a:txBody>
                  <a:tcPr>
                    <a:solidFill>
                      <a:schemeClr val="accent3"/>
                    </a:solidFill>
                  </a:tcPr>
                </a:tc>
                <a:tc hMerge="1">
                  <a:txBody>
                    <a:bodyPr/>
                    <a:lstStyle/>
                    <a:p>
                      <a:endParaRPr lang="en-GB"/>
                    </a:p>
                  </a:txBody>
                  <a:tcPr/>
                </a:tc>
                <a:tc>
                  <a:txBody>
                    <a:bodyPr/>
                    <a:lstStyle/>
                    <a:p>
                      <a:pPr algn="r">
                        <a:lnSpc>
                          <a:spcPct val="107000"/>
                        </a:lnSpc>
                      </a:pPr>
                      <a:r>
                        <a:rPr lang="en-GB" sz="1700" b="1" u="none" dirty="0">
                          <a:effectLst/>
                          <a:latin typeface="+mn-lt"/>
                          <a:cs typeface="Times New Roman" panose="02020603050405020304" pitchFamily="18" charset="0"/>
                        </a:rPr>
                        <a:t>712</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7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700" b="1" u="none" dirty="0">
                          <a:effectLst/>
                          <a:latin typeface="+mn-lt"/>
                          <a:cs typeface="Times New Roman" panose="02020603050405020304" pitchFamily="18" charset="0"/>
                        </a:rPr>
                        <a:t>7,246</a:t>
                      </a:r>
                    </a:p>
                  </a:txBody>
                  <a:tcPr marL="68580" marR="68580" marT="0" marB="0" anchor="ctr">
                    <a:solidFill>
                      <a:schemeClr val="accent3"/>
                    </a:solidFill>
                  </a:tcPr>
                </a:tc>
                <a:extLst>
                  <a:ext uri="{0D108BD9-81ED-4DB2-BD59-A6C34878D82A}">
                    <a16:rowId xmlns:a16="http://schemas.microsoft.com/office/drawing/2014/main" val="4157078004"/>
                  </a:ext>
                </a:extLst>
              </a:tr>
              <a:tr h="0">
                <a:tc>
                  <a:txBody>
                    <a:bodyPr/>
                    <a:lstStyle/>
                    <a:p>
                      <a:r>
                        <a:rPr lang="en-GB" sz="1700" b="1" dirty="0"/>
                        <a:t>1</a:t>
                      </a:r>
                    </a:p>
                  </a:txBody>
                  <a:tcPr>
                    <a:solidFill>
                      <a:srgbClr val="CCD8DD"/>
                    </a:solidFill>
                  </a:tcPr>
                </a:tc>
                <a:tc gridSpan="2">
                  <a:txBody>
                    <a:bodyPr/>
                    <a:lstStyle/>
                    <a:p>
                      <a:r>
                        <a:rPr lang="en-GB" sz="1700" b="0" dirty="0"/>
                        <a:t>Using FIDELITY data</a:t>
                      </a:r>
                      <a:r>
                        <a:rPr lang="en-GB" sz="1700" b="0" baseline="30000" dirty="0"/>
                        <a:t>^</a:t>
                      </a:r>
                    </a:p>
                  </a:txBody>
                  <a:tcPr>
                    <a:solidFill>
                      <a:srgbClr val="CCD8DD"/>
                    </a:solidFill>
                  </a:tcPr>
                </a:tc>
                <a:tc hMerge="1">
                  <a:txBody>
                    <a:bodyPr/>
                    <a:lstStyle/>
                    <a:p>
                      <a:endParaRPr lang="en-GB"/>
                    </a:p>
                  </a:txBody>
                  <a:tcPr/>
                </a:tc>
                <a:tc>
                  <a:txBody>
                    <a:bodyPr/>
                    <a:lstStyle/>
                    <a:p>
                      <a:pPr algn="r">
                        <a:lnSpc>
                          <a:spcPct val="107000"/>
                        </a:lnSpc>
                      </a:pPr>
                      <a:r>
                        <a:rPr lang="en-GB" sz="1700" u="none" kern="1200" dirty="0">
                          <a:solidFill>
                            <a:srgbClr val="000000"/>
                          </a:solidFill>
                          <a:effectLst/>
                          <a:latin typeface="+mn-lt"/>
                          <a:cs typeface="Times New Roman" panose="02020603050405020304" pitchFamily="18" charset="0"/>
                        </a:rPr>
                        <a:t>1,</a:t>
                      </a:r>
                      <a:r>
                        <a:rPr lang="pl-PL" sz="1700" u="none" kern="1200" dirty="0">
                          <a:solidFill>
                            <a:srgbClr val="000000"/>
                          </a:solidFill>
                          <a:effectLst/>
                          <a:latin typeface="+mn-lt"/>
                          <a:cs typeface="Times New Roman" panose="02020603050405020304" pitchFamily="18" charset="0"/>
                        </a:rPr>
                        <a:t>093</a:t>
                      </a:r>
                      <a:endParaRPr lang="en-GB" sz="1700" u="none" kern="1200" dirty="0">
                        <a:solidFill>
                          <a:srgbClr val="000000"/>
                        </a:solidFill>
                        <a:effectLst/>
                        <a:latin typeface="+mn-lt"/>
                        <a:cs typeface="Times New Roman" panose="02020603050405020304" pitchFamily="18" charset="0"/>
                      </a:endParaRPr>
                    </a:p>
                  </a:txBody>
                  <a:tcPr marL="68580" marR="68580" marT="0" marB="0" anchor="ctr">
                    <a:solidFill>
                      <a:srgbClr val="CCD8DD"/>
                    </a:solidFill>
                  </a:tcPr>
                </a:tc>
                <a:tc>
                  <a:txBody>
                    <a:bodyPr/>
                    <a:lstStyle/>
                    <a:p>
                      <a:pPr algn="r">
                        <a:lnSpc>
                          <a:spcPct val="107000"/>
                        </a:lnSpc>
                        <a:spcBef>
                          <a:spcPts val="200"/>
                        </a:spcBef>
                        <a:spcAft>
                          <a:spcPts val="200"/>
                        </a:spcAft>
                      </a:pPr>
                      <a:r>
                        <a:rPr lang="en-GB" sz="1700" u="none" kern="1200" dirty="0">
                          <a:solidFill>
                            <a:srgbClr val="000000"/>
                          </a:solidFill>
                          <a:effectLst/>
                          <a:latin typeface="+mn-lt"/>
                          <a:cs typeface="Times New Roman" panose="02020603050405020304" pitchFamily="18" charset="0"/>
                        </a:rPr>
                        <a:t>0.0</a:t>
                      </a:r>
                      <a:r>
                        <a:rPr lang="pl-PL" sz="1700" u="none" kern="1200" dirty="0">
                          <a:solidFill>
                            <a:srgbClr val="000000"/>
                          </a:solidFill>
                          <a:effectLst/>
                          <a:latin typeface="+mn-lt"/>
                          <a:cs typeface="Times New Roman" panose="02020603050405020304" pitchFamily="18" charset="0"/>
                        </a:rPr>
                        <a:t>7</a:t>
                      </a:r>
                      <a:endParaRPr lang="en-GB" sz="1700" u="none" kern="1200" dirty="0">
                        <a:solidFill>
                          <a:srgbClr val="000000"/>
                        </a:solidFill>
                        <a:effectLst/>
                        <a:latin typeface="+mn-lt"/>
                        <a:cs typeface="Times New Roman" panose="02020603050405020304" pitchFamily="18" charset="0"/>
                      </a:endParaRP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pl-PL" sz="1700" b="1" u="none" kern="1200" dirty="0">
                          <a:solidFill>
                            <a:srgbClr val="000000"/>
                          </a:solidFill>
                          <a:effectLst/>
                          <a:latin typeface="+mn-lt"/>
                          <a:ea typeface="+mn-ea"/>
                          <a:cs typeface="Times New Roman" panose="02020603050405020304" pitchFamily="18" charset="0"/>
                        </a:rPr>
                        <a:t>16,180</a:t>
                      </a:r>
                      <a:endParaRPr lang="en-GB" sz="1700" b="1"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335749543"/>
                  </a:ext>
                </a:extLst>
              </a:tr>
              <a:tr h="0">
                <a:tc>
                  <a:txBody>
                    <a:bodyPr/>
                    <a:lstStyle/>
                    <a:p>
                      <a:r>
                        <a:rPr lang="en-GB" sz="1700" b="1" dirty="0"/>
                        <a:t>2</a:t>
                      </a:r>
                    </a:p>
                  </a:txBody>
                  <a:tcPr>
                    <a:solidFill>
                      <a:srgbClr val="E8EDEF"/>
                    </a:solidFill>
                  </a:tcPr>
                </a:tc>
                <a:tc gridSpan="2">
                  <a:txBody>
                    <a:bodyPr/>
                    <a:lstStyle/>
                    <a:p>
                      <a:r>
                        <a:rPr lang="en-GB" sz="1700" b="0" dirty="0"/>
                        <a:t>Add-on to SGLT2is (FIDELIO-DKD data)</a:t>
                      </a:r>
                      <a:r>
                        <a:rPr lang="en-GB" sz="1700" b="0" baseline="30000" dirty="0"/>
                        <a:t> ^</a:t>
                      </a:r>
                      <a:endParaRPr lang="en-GB" sz="1700" b="0" dirty="0"/>
                    </a:p>
                  </a:txBody>
                  <a:tcPr>
                    <a:solidFill>
                      <a:srgbClr val="E8EDEF"/>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1,292</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0.08</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15,775</a:t>
                      </a:r>
                    </a:p>
                  </a:txBody>
                  <a:tcPr marL="68580" marR="68580" marT="0" marB="0" anchor="ctr">
                    <a:solidFill>
                      <a:srgbClr val="E8EDEF"/>
                    </a:solidFill>
                  </a:tcPr>
                </a:tc>
                <a:extLst>
                  <a:ext uri="{0D108BD9-81ED-4DB2-BD59-A6C34878D82A}">
                    <a16:rowId xmlns:a16="http://schemas.microsoft.com/office/drawing/2014/main" val="903753710"/>
                  </a:ext>
                </a:extLst>
              </a:tr>
              <a:tr h="0">
                <a:tc>
                  <a:txBody>
                    <a:bodyPr/>
                    <a:lstStyle/>
                    <a:p>
                      <a:r>
                        <a:rPr lang="en-GB" sz="1700" b="1" dirty="0"/>
                        <a:t>3</a:t>
                      </a:r>
                    </a:p>
                  </a:txBody>
                  <a:tcPr>
                    <a:solidFill>
                      <a:srgbClr val="CCD8D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Add-on to SGLT2is (FIDELITY data)</a:t>
                      </a:r>
                      <a:r>
                        <a:rPr lang="en-GB" sz="1700" b="0" baseline="30000" dirty="0"/>
                        <a:t> ^</a:t>
                      </a:r>
                      <a:endParaRPr lang="en-GB" sz="1700" b="0" dirty="0"/>
                    </a:p>
                  </a:txBody>
                  <a:tcPr>
                    <a:solidFill>
                      <a:srgbClr val="CCD8DD"/>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1,581</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0.05</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29,137</a:t>
                      </a:r>
                    </a:p>
                  </a:txBody>
                  <a:tcPr marL="68580" marR="68580" marT="0" marB="0" anchor="ctr">
                    <a:solidFill>
                      <a:srgbClr val="CCD8DD"/>
                    </a:solidFill>
                  </a:tcPr>
                </a:tc>
                <a:extLst>
                  <a:ext uri="{0D108BD9-81ED-4DB2-BD59-A6C34878D82A}">
                    <a16:rowId xmlns:a16="http://schemas.microsoft.com/office/drawing/2014/main" val="2446858986"/>
                  </a:ext>
                </a:extLst>
              </a:tr>
              <a:tr h="141078">
                <a:tc>
                  <a:txBody>
                    <a:bodyPr/>
                    <a:lstStyle/>
                    <a:p>
                      <a:r>
                        <a:rPr lang="en-GB" sz="1700" b="1" dirty="0"/>
                        <a:t>4</a:t>
                      </a:r>
                    </a:p>
                  </a:txBody>
                  <a:tcPr>
                    <a:solidFill>
                      <a:srgbClr val="E8EDEF"/>
                    </a:solidFill>
                  </a:tcPr>
                </a:tc>
                <a:tc gridSpan="2">
                  <a:txBody>
                    <a:bodyPr/>
                    <a:lstStyle/>
                    <a:p>
                      <a:r>
                        <a:rPr lang="en-GB" sz="1700" b="0" dirty="0"/>
                        <a:t>Priority subgroup + add-on to SGLT2is (FIDELITY data)</a:t>
                      </a:r>
                      <a:r>
                        <a:rPr lang="en-GB" sz="1700" b="0" baseline="30000" dirty="0"/>
                        <a:t>^</a:t>
                      </a:r>
                      <a:endParaRPr lang="en-GB" sz="1700" b="0" dirty="0"/>
                    </a:p>
                  </a:txBody>
                  <a:tcPr>
                    <a:solidFill>
                      <a:srgbClr val="E8EDEF"/>
                    </a:solidFill>
                  </a:tcPr>
                </a:tc>
                <a:tc hMerge="1">
                  <a:txBody>
                    <a:bodyPr/>
                    <a:lstStyle/>
                    <a:p>
                      <a:endParaRPr lang="en-GB"/>
                    </a:p>
                  </a:txBody>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883</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0.07</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12,733</a:t>
                      </a:r>
                    </a:p>
                  </a:txBody>
                  <a:tcPr marL="68580" marR="68580" marT="0" marB="0" anchor="ctr">
                    <a:solidFill>
                      <a:srgbClr val="E8EDEF"/>
                    </a:solidFill>
                  </a:tcPr>
                </a:tc>
                <a:extLst>
                  <a:ext uri="{0D108BD9-81ED-4DB2-BD59-A6C34878D82A}">
                    <a16:rowId xmlns:a16="http://schemas.microsoft.com/office/drawing/2014/main" val="378270876"/>
                  </a:ext>
                </a:extLst>
              </a:tr>
              <a:tr h="0">
                <a:tc>
                  <a:txBody>
                    <a:bodyPr/>
                    <a:lstStyle/>
                    <a:p>
                      <a:r>
                        <a:rPr lang="en-GB" sz="1700" b="1" dirty="0"/>
                        <a:t>5</a:t>
                      </a:r>
                    </a:p>
                  </a:txBody>
                  <a:tcPr>
                    <a:solidFill>
                      <a:srgbClr val="CCD8DD"/>
                    </a:solidFill>
                  </a:tcPr>
                </a:tc>
                <a:tc>
                  <a:txBody>
                    <a:bodyPr/>
                    <a:lstStyle/>
                    <a:p>
                      <a:r>
                        <a:rPr lang="en-GB" sz="1700" b="0" dirty="0"/>
                        <a:t>Treatment waning</a:t>
                      </a:r>
                      <a:r>
                        <a:rPr lang="en-GB" sz="1700" b="0" baseline="30000" dirty="0"/>
                        <a:t>^</a:t>
                      </a:r>
                      <a:endParaRPr lang="en-GB" sz="1700" b="0" dirty="0"/>
                    </a:p>
                  </a:txBody>
                  <a:tcPr>
                    <a:solidFill>
                      <a:srgbClr val="CCD8DD"/>
                    </a:solidFill>
                  </a:tcPr>
                </a:tc>
                <a:tc>
                  <a:txBody>
                    <a:bodyPr/>
                    <a:lstStyle/>
                    <a:p>
                      <a:r>
                        <a:rPr lang="en-GB" dirty="0"/>
                        <a:t>16 years</a:t>
                      </a:r>
                      <a:r>
                        <a:rPr lang="en-GB" sz="1800" b="0" baseline="30000" dirty="0"/>
                        <a:t>^</a:t>
                      </a:r>
                      <a:endParaRPr lang="en-GB" dirty="0"/>
                    </a:p>
                  </a:txBody>
                  <a:tcPr>
                    <a:solidFill>
                      <a:srgbClr val="CCD8DD"/>
                    </a:solidFill>
                  </a:tcPr>
                </a:tc>
                <a:tc>
                  <a:txBody>
                    <a:bodyPr/>
                    <a:lstStyle/>
                    <a:p>
                      <a:pPr marL="0" algn="r" defTabSz="914400" rtl="0" eaLnBrk="1" latinLnBrk="0" hangingPunct="1">
                        <a:lnSpc>
                          <a:spcPct val="107000"/>
                        </a:lnSpc>
                        <a:spcBef>
                          <a:spcPts val="200"/>
                        </a:spcBef>
                        <a:spcAft>
                          <a:spcPts val="200"/>
                        </a:spcAft>
                      </a:pPr>
                      <a:r>
                        <a:rPr lang="pl-PL" sz="1700" u="none" kern="1200" dirty="0">
                          <a:solidFill>
                            <a:srgbClr val="000000"/>
                          </a:solidFill>
                          <a:effectLst/>
                          <a:latin typeface="+mn-lt"/>
                          <a:ea typeface="+mn-ea"/>
                          <a:cs typeface="Times New Roman" panose="02020603050405020304" pitchFamily="18" charset="0"/>
                        </a:rPr>
                        <a:t>957</a:t>
                      </a:r>
                      <a:endParaRPr lang="en-GB" sz="1700"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a:t>
                      </a:r>
                      <a:r>
                        <a:rPr lang="pl-PL" sz="1700" u="none" kern="1200" dirty="0">
                          <a:solidFill>
                            <a:srgbClr val="000000"/>
                          </a:solidFill>
                          <a:effectLst/>
                          <a:latin typeface="+mn-lt"/>
                          <a:ea typeface="+mn-ea"/>
                          <a:cs typeface="Times New Roman" panose="02020603050405020304" pitchFamily="18" charset="0"/>
                        </a:rPr>
                        <a:t>8</a:t>
                      </a:r>
                      <a:endParaRPr lang="en-GB" sz="1700"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pl-PL" sz="1700" b="1" u="none" kern="1200" dirty="0">
                          <a:solidFill>
                            <a:srgbClr val="000000"/>
                          </a:solidFill>
                          <a:effectLst/>
                          <a:latin typeface="+mn-lt"/>
                          <a:ea typeface="+mn-ea"/>
                          <a:cs typeface="Times New Roman" panose="02020603050405020304" pitchFamily="18" charset="0"/>
                        </a:rPr>
                        <a:t>11,42</a:t>
                      </a:r>
                      <a:r>
                        <a:rPr lang="en-GB" sz="1700" b="1" u="none" kern="1200" dirty="0">
                          <a:solidFill>
                            <a:srgbClr val="000000"/>
                          </a:solidFill>
                          <a:effectLst/>
                          <a:latin typeface="+mn-lt"/>
                          <a:ea typeface="+mn-ea"/>
                          <a:cs typeface="Times New Roman" panose="02020603050405020304" pitchFamily="18" charset="0"/>
                        </a:rPr>
                        <a:t>7</a:t>
                      </a:r>
                    </a:p>
                  </a:txBody>
                  <a:tcPr marL="68580" marR="68580" marT="0" marB="0" anchor="ctr">
                    <a:solidFill>
                      <a:srgbClr val="CCD8DD"/>
                    </a:solidFill>
                  </a:tcPr>
                </a:tc>
                <a:extLst>
                  <a:ext uri="{0D108BD9-81ED-4DB2-BD59-A6C34878D82A}">
                    <a16:rowId xmlns:a16="http://schemas.microsoft.com/office/drawing/2014/main" val="3524256297"/>
                  </a:ext>
                </a:extLst>
              </a:tr>
              <a:tr h="0">
                <a:tc rowSpan="2">
                  <a:txBody>
                    <a:bodyPr/>
                    <a:lstStyle/>
                    <a:p>
                      <a:r>
                        <a:rPr lang="en-GB" sz="1700" b="1" dirty="0"/>
                        <a:t>6</a:t>
                      </a:r>
                    </a:p>
                  </a:txBody>
                  <a:tcPr anchor="ctr">
                    <a:solidFill>
                      <a:srgbClr val="E8EDE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Treatment discontinuation</a:t>
                      </a:r>
                      <a:r>
                        <a:rPr lang="en-GB" sz="1700" b="0" baseline="30000" dirty="0"/>
                        <a:t>^</a:t>
                      </a:r>
                      <a:endParaRPr lang="en-GB" sz="1700" b="0" dirty="0"/>
                    </a:p>
                  </a:txBody>
                  <a:tcPr anchor="ct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7 years</a:t>
                      </a:r>
                      <a:r>
                        <a:rPr lang="en-GB" sz="1700" b="0" baseline="30000" dirty="0"/>
                        <a:t>^</a:t>
                      </a:r>
                      <a:endParaRPr lang="en-GB" sz="1700" b="0" dirty="0"/>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437</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0.08</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5,363</a:t>
                      </a:r>
                    </a:p>
                  </a:txBody>
                  <a:tcPr marL="68580" marR="68580" marT="0" marB="0" anchor="ctr">
                    <a:solidFill>
                      <a:srgbClr val="E8EDEF"/>
                    </a:solidFill>
                  </a:tcPr>
                </a:tc>
                <a:extLst>
                  <a:ext uri="{0D108BD9-81ED-4DB2-BD59-A6C34878D82A}">
                    <a16:rowId xmlns:a16="http://schemas.microsoft.com/office/drawing/2014/main" val="2719794669"/>
                  </a:ext>
                </a:extLst>
              </a:tr>
              <a:tr h="0">
                <a:tc vMerge="1">
                  <a:txBody>
                    <a:bodyPr/>
                    <a:lstStyle/>
                    <a:p>
                      <a:endParaRPr lang="en-GB" b="1"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t>9 years</a:t>
                      </a:r>
                      <a:r>
                        <a:rPr lang="en-GB" sz="1700" b="0" baseline="30000" dirty="0"/>
                        <a:t>^</a:t>
                      </a:r>
                      <a:endParaRPr lang="en-GB" sz="1700" b="0" dirty="0"/>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511</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u="none" kern="1200" dirty="0">
                          <a:solidFill>
                            <a:srgbClr val="000000"/>
                          </a:solidFill>
                          <a:effectLst/>
                          <a:latin typeface="+mn-lt"/>
                          <a:ea typeface="+mn-ea"/>
                          <a:cs typeface="Times New Roman" panose="02020603050405020304" pitchFamily="18" charset="0"/>
                        </a:rPr>
                        <a:t>0.09</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700" b="1" u="none" kern="1200" dirty="0">
                          <a:solidFill>
                            <a:srgbClr val="000000"/>
                          </a:solidFill>
                          <a:effectLst/>
                          <a:latin typeface="+mn-lt"/>
                          <a:ea typeface="+mn-ea"/>
                          <a:cs typeface="Times New Roman" panose="02020603050405020304" pitchFamily="18" charset="0"/>
                        </a:rPr>
                        <a:t>5,740</a:t>
                      </a:r>
                    </a:p>
                  </a:txBody>
                  <a:tcPr marL="68580" marR="68580" marT="0" marB="0" anchor="ctr">
                    <a:solidFill>
                      <a:srgbClr val="E8EDEF"/>
                    </a:solidFill>
                  </a:tcPr>
                </a:tc>
                <a:extLst>
                  <a:ext uri="{0D108BD9-81ED-4DB2-BD59-A6C34878D82A}">
                    <a16:rowId xmlns:a16="http://schemas.microsoft.com/office/drawing/2014/main" val="3750909528"/>
                  </a:ext>
                </a:extLst>
              </a:tr>
            </a:tbl>
          </a:graphicData>
        </a:graphic>
      </p:graphicFrame>
      <p:sp>
        <p:nvSpPr>
          <p:cNvPr id="2" name="Title 1">
            <a:extLst>
              <a:ext uri="{FF2B5EF4-FFF2-40B4-BE49-F238E27FC236}">
                <a16:creationId xmlns:a16="http://schemas.microsoft.com/office/drawing/2014/main" id="{FA4CAFEA-77FF-9FAB-A089-C831549ED965}"/>
              </a:ext>
            </a:extLst>
          </p:cNvPr>
          <p:cNvSpPr>
            <a:spLocks noGrp="1"/>
          </p:cNvSpPr>
          <p:nvPr>
            <p:ph type="title"/>
          </p:nvPr>
        </p:nvSpPr>
        <p:spPr/>
        <p:txBody>
          <a:bodyPr>
            <a:noAutofit/>
          </a:bodyPr>
          <a:lstStyle/>
          <a:p>
            <a:r>
              <a:rPr lang="en-GB" dirty="0">
                <a:latin typeface="+mn-lt"/>
              </a:rPr>
              <a:t>Company’s deterministic scenario analyses post ACM1</a:t>
            </a:r>
            <a:r>
              <a:rPr lang="en-GB" sz="3200" baseline="40000" dirty="0"/>
              <a:t>†</a:t>
            </a:r>
            <a:endParaRPr lang="en-GB" baseline="40000" dirty="0">
              <a:latin typeface="+mn-lt"/>
            </a:endParaRPr>
          </a:p>
        </p:txBody>
      </p:sp>
      <p:sp>
        <p:nvSpPr>
          <p:cNvPr id="7" name="Text Placeholder 13">
            <a:extLst>
              <a:ext uri="{FF2B5EF4-FFF2-40B4-BE49-F238E27FC236}">
                <a16:creationId xmlns:a16="http://schemas.microsoft.com/office/drawing/2014/main" id="{F9216D9A-56CF-75F5-A3A1-E4198E05883A}"/>
              </a:ext>
            </a:extLst>
          </p:cNvPr>
          <p:cNvSpPr txBox="1">
            <a:spLocks/>
          </p:cNvSpPr>
          <p:nvPr/>
        </p:nvSpPr>
        <p:spPr>
          <a:xfrm>
            <a:off x="1051034" y="6341328"/>
            <a:ext cx="10499835"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ACM1: Appraisal committee meeting 1; CV: Cardiovascular; ICER: Incremental cost-effectiveness ratio; QALY: Quality-adjusted life year; SGLT2i: Sodium-glucose co-transporter-2 inhibitor</a:t>
            </a:r>
          </a:p>
        </p:txBody>
      </p:sp>
      <p:sp>
        <p:nvSpPr>
          <p:cNvPr id="4" name="TextBox 3">
            <a:extLst>
              <a:ext uri="{FF2B5EF4-FFF2-40B4-BE49-F238E27FC236}">
                <a16:creationId xmlns:a16="http://schemas.microsoft.com/office/drawing/2014/main" id="{F37D6713-8C92-D7B6-8983-B95FDCB8925C}"/>
              </a:ext>
            </a:extLst>
          </p:cNvPr>
          <p:cNvSpPr txBox="1"/>
          <p:nvPr/>
        </p:nvSpPr>
        <p:spPr>
          <a:xfrm>
            <a:off x="192085" y="5356406"/>
            <a:ext cx="11807825" cy="1077218"/>
          </a:xfrm>
          <a:prstGeom prst="rect">
            <a:avLst/>
          </a:prstGeom>
          <a:noFill/>
        </p:spPr>
        <p:txBody>
          <a:bodyPr wrap="square">
            <a:spAutoFit/>
          </a:bodyPr>
          <a:lstStyle/>
          <a:p>
            <a:r>
              <a:rPr lang="en-GB" sz="1600" b="1" kern="0" dirty="0"/>
              <a:t>^ Pairwise versus company base case</a:t>
            </a:r>
          </a:p>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*Company’s updated deterministic incremental</a:t>
            </a:r>
            <a:r>
              <a:rPr kumimoji="0" lang="en-GB" sz="1600" b="1" i="0" u="none" strike="noStrike" kern="1200" cap="none" spc="0" normalizeH="0" baseline="0" noProof="0" dirty="0">
                <a:ln>
                  <a:noFill/>
                </a:ln>
                <a:effectLst/>
                <a:uLnTx/>
                <a:uFillTx/>
                <a:ea typeface="+mn-ea"/>
                <a:cs typeface="+mn-cs"/>
              </a:rPr>
              <a:t> base case results post ACM1 + </a:t>
            </a:r>
            <a:r>
              <a:rPr lang="en-GB" sz="1600" b="1" dirty="0"/>
              <a:t>accounting for impact of having a CV history at baseline on mortality &amp; calibrating discontinuation rate</a:t>
            </a:r>
            <a:endParaRPr kumimoji="0" lang="en-GB" sz="1600" b="1"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310276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43DF3374-D7C1-C50C-A7BD-03F790511436}"/>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t>Company’s scenario analysis for 3 sub-models approach</a:t>
            </a:r>
            <a:r>
              <a:rPr lang="en-GB" sz="3600" b="1" baseline="30000" dirty="0"/>
              <a:t>†</a:t>
            </a:r>
            <a:endParaRPr lang="en-GB" sz="3600" b="0" dirty="0"/>
          </a:p>
        </p:txBody>
      </p:sp>
      <p:pic>
        <p:nvPicPr>
          <p:cNvPr id="9" name="Picture 8">
            <a:extLst>
              <a:ext uri="{FF2B5EF4-FFF2-40B4-BE49-F238E27FC236}">
                <a16:creationId xmlns:a16="http://schemas.microsoft.com/office/drawing/2014/main" id="{D2C697E0-79DE-8723-FCFF-79312C0BDA6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graphicFrame>
        <p:nvGraphicFramePr>
          <p:cNvPr id="8" name="Table 4" descr="Deterministic scenario analyses by the evidence review group">
            <a:extLst>
              <a:ext uri="{FF2B5EF4-FFF2-40B4-BE49-F238E27FC236}">
                <a16:creationId xmlns:a16="http://schemas.microsoft.com/office/drawing/2014/main" id="{3DDA2305-9280-9CC4-EDCE-0E6272576C28}"/>
              </a:ext>
            </a:extLst>
          </p:cNvPr>
          <p:cNvGraphicFramePr>
            <a:graphicFrameLocks noGrp="1"/>
          </p:cNvGraphicFramePr>
          <p:nvPr>
            <p:extLst>
              <p:ext uri="{D42A27DB-BD31-4B8C-83A1-F6EECF244321}">
                <p14:modId xmlns:p14="http://schemas.microsoft.com/office/powerpoint/2010/main" val="4179821056"/>
              </p:ext>
            </p:extLst>
          </p:nvPr>
        </p:nvGraphicFramePr>
        <p:xfrm>
          <a:off x="421200" y="1497482"/>
          <a:ext cx="11174414" cy="2651760"/>
        </p:xfrm>
        <a:graphic>
          <a:graphicData uri="http://schemas.openxmlformats.org/drawingml/2006/table">
            <a:tbl>
              <a:tblPr firstRow="1" bandRow="1">
                <a:tableStyleId>{21E4AEA4-8DFA-4A89-87EB-49C32662AFE0}</a:tableStyleId>
              </a:tblPr>
              <a:tblGrid>
                <a:gridCol w="728228">
                  <a:extLst>
                    <a:ext uri="{9D8B030D-6E8A-4147-A177-3AD203B41FA5}">
                      <a16:colId xmlns:a16="http://schemas.microsoft.com/office/drawing/2014/main" val="3307571819"/>
                    </a:ext>
                  </a:extLst>
                </a:gridCol>
                <a:gridCol w="6204331">
                  <a:extLst>
                    <a:ext uri="{9D8B030D-6E8A-4147-A177-3AD203B41FA5}">
                      <a16:colId xmlns:a16="http://schemas.microsoft.com/office/drawing/2014/main" val="885764709"/>
                    </a:ext>
                  </a:extLst>
                </a:gridCol>
                <a:gridCol w="1555531">
                  <a:extLst>
                    <a:ext uri="{9D8B030D-6E8A-4147-A177-3AD203B41FA5}">
                      <a16:colId xmlns:a16="http://schemas.microsoft.com/office/drawing/2014/main" val="2368713443"/>
                    </a:ext>
                  </a:extLst>
                </a:gridCol>
                <a:gridCol w="1471448">
                  <a:extLst>
                    <a:ext uri="{9D8B030D-6E8A-4147-A177-3AD203B41FA5}">
                      <a16:colId xmlns:a16="http://schemas.microsoft.com/office/drawing/2014/main" val="24591524"/>
                    </a:ext>
                  </a:extLst>
                </a:gridCol>
                <a:gridCol w="1214876">
                  <a:extLst>
                    <a:ext uri="{9D8B030D-6E8A-4147-A177-3AD203B41FA5}">
                      <a16:colId xmlns:a16="http://schemas.microsoft.com/office/drawing/2014/main" val="1599477227"/>
                    </a:ext>
                  </a:extLst>
                </a:gridCol>
              </a:tblGrid>
              <a:tr h="541529">
                <a:tc>
                  <a:txBody>
                    <a:bodyPr/>
                    <a:lstStyle/>
                    <a:p>
                      <a:r>
                        <a:rPr lang="en-GB" sz="1800" dirty="0"/>
                        <a:t>No.</a:t>
                      </a:r>
                    </a:p>
                  </a:txBody>
                  <a:tcPr/>
                </a:tc>
                <a:tc>
                  <a:txBody>
                    <a:bodyPr/>
                    <a:lstStyle/>
                    <a:p>
                      <a:r>
                        <a:rPr lang="en-GB" sz="1800" b="1" dirty="0">
                          <a:solidFill>
                            <a:schemeClr val="bg1"/>
                          </a:solidFill>
                        </a:rPr>
                        <a:t>Scenario</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rPr>
                        <a:t>ICER (£/QALY)</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2444516835"/>
                  </a:ext>
                </a:extLst>
              </a:tr>
              <a:tr h="0">
                <a:tc>
                  <a:txBody>
                    <a:bodyPr/>
                    <a:lstStyle/>
                    <a:p>
                      <a:endParaRPr lang="en-GB" sz="1800" b="1" dirty="0"/>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Company base cas</a:t>
                      </a:r>
                      <a:r>
                        <a:rPr lang="en-GB" sz="1800" b="1" dirty="0">
                          <a:solidFill>
                            <a:schemeClr val="tx1"/>
                          </a:solidFill>
                        </a:rPr>
                        <a:t>e</a:t>
                      </a:r>
                      <a:endParaRPr lang="en-GB" sz="1800" b="0" dirty="0">
                        <a:solidFill>
                          <a:schemeClr val="tx1"/>
                        </a:solidFill>
                      </a:endParaRPr>
                    </a:p>
                  </a:txBody>
                  <a:tcPr>
                    <a:solidFill>
                      <a:schemeClr val="accent3"/>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599</a:t>
                      </a:r>
                    </a:p>
                  </a:txBody>
                  <a:tcPr marL="68580" marR="68580" marT="0" marB="0" anchor="ctr">
                    <a:solidFill>
                      <a:schemeClr val="accent3"/>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0.11</a:t>
                      </a:r>
                    </a:p>
                  </a:txBody>
                  <a:tcPr marL="68580" marR="68580" marT="0" marB="0" anchor="ctr">
                    <a:solidFill>
                      <a:schemeClr val="accent3"/>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5,397</a:t>
                      </a:r>
                    </a:p>
                  </a:txBody>
                  <a:tcPr marL="68580" marR="68580" marT="0" marB="0" anchor="ctr">
                    <a:solidFill>
                      <a:schemeClr val="accent3"/>
                    </a:solidFill>
                  </a:tcPr>
                </a:tc>
                <a:extLst>
                  <a:ext uri="{0D108BD9-81ED-4DB2-BD59-A6C34878D82A}">
                    <a16:rowId xmlns:a16="http://schemas.microsoft.com/office/drawing/2014/main" val="4157078004"/>
                  </a:ext>
                </a:extLst>
              </a:tr>
              <a:tr h="0">
                <a:tc>
                  <a:txBody>
                    <a:bodyPr/>
                    <a:lstStyle/>
                    <a:p>
                      <a:r>
                        <a:rPr lang="en-GB" sz="1800" b="1" dirty="0" err="1"/>
                        <a:t>i</a:t>
                      </a:r>
                      <a:r>
                        <a:rPr lang="en-GB" sz="1800" b="1" dirty="0"/>
                        <a:t>.</a:t>
                      </a:r>
                    </a:p>
                  </a:txBody>
                  <a:tcPr anchor="ct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0% of patients with CV history and no risk of any CV event in the model</a:t>
                      </a:r>
                      <a:r>
                        <a:rPr lang="en-GB" sz="1800" b="0" baseline="30000" dirty="0"/>
                        <a:t>^</a:t>
                      </a:r>
                    </a:p>
                  </a:txBody>
                  <a:tcPr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£802</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0.10</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£7,896</a:t>
                      </a:r>
                    </a:p>
                  </a:txBody>
                  <a:tcPr marL="68580" marR="68580" marT="0" marB="0" anchor="ctr">
                    <a:solidFill>
                      <a:srgbClr val="E8EDEF"/>
                    </a:solidFill>
                  </a:tcPr>
                </a:tc>
                <a:extLst>
                  <a:ext uri="{0D108BD9-81ED-4DB2-BD59-A6C34878D82A}">
                    <a16:rowId xmlns:a16="http://schemas.microsoft.com/office/drawing/2014/main" val="903753710"/>
                  </a:ext>
                </a:extLst>
              </a:tr>
              <a:tr h="0">
                <a:tc>
                  <a:txBody>
                    <a:bodyPr/>
                    <a:lstStyle/>
                    <a:p>
                      <a:r>
                        <a:rPr lang="en-GB" sz="1800" b="1" dirty="0"/>
                        <a:t>ii.</a:t>
                      </a:r>
                    </a:p>
                  </a:txBody>
                  <a:tcPr>
                    <a:solidFill>
                      <a:srgbClr val="CCD8DD"/>
                    </a:solidFill>
                  </a:tcPr>
                </a:tc>
                <a:tc>
                  <a:txBody>
                    <a:bodyPr/>
                    <a:lstStyle/>
                    <a:p>
                      <a:r>
                        <a:rPr lang="en-GB" sz="1800" b="0" dirty="0"/>
                        <a:t>100% of patients with CV history</a:t>
                      </a:r>
                      <a:r>
                        <a:rPr lang="en-GB" sz="1800" b="0" baseline="30000" dirty="0"/>
                        <a:t>^</a:t>
                      </a:r>
                    </a:p>
                  </a:txBody>
                  <a:tcP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a:t>
                      </a:r>
                      <a:r>
                        <a:rPr lang="pl-PL" sz="1800" u="none" kern="1200" dirty="0">
                          <a:solidFill>
                            <a:srgbClr val="000000"/>
                          </a:solidFill>
                          <a:effectLst/>
                          <a:latin typeface="+mn-lt"/>
                          <a:ea typeface="+mn-ea"/>
                          <a:cs typeface="Times New Roman" panose="02020603050405020304" pitchFamily="18" charset="0"/>
                        </a:rPr>
                        <a:t>734</a:t>
                      </a:r>
                      <a:endParaRPr lang="en-GB" sz="1800"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a:t>
                      </a:r>
                      <a:r>
                        <a:rPr lang="pl-PL" sz="1800" u="none" kern="1200" dirty="0">
                          <a:solidFill>
                            <a:srgbClr val="000000"/>
                          </a:solidFill>
                          <a:effectLst/>
                          <a:latin typeface="+mn-lt"/>
                          <a:ea typeface="+mn-ea"/>
                          <a:cs typeface="Times New Roman" panose="02020603050405020304" pitchFamily="18" charset="0"/>
                        </a:rPr>
                        <a:t>11</a:t>
                      </a:r>
                      <a:endParaRPr lang="en-GB" sz="1800"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a:t>
                      </a:r>
                      <a:r>
                        <a:rPr lang="pl-PL" sz="1800" b="1" u="none" kern="1200" dirty="0">
                          <a:solidFill>
                            <a:srgbClr val="000000"/>
                          </a:solidFill>
                          <a:effectLst/>
                          <a:latin typeface="+mn-lt"/>
                          <a:ea typeface="+mn-ea"/>
                          <a:cs typeface="Times New Roman" panose="02020603050405020304" pitchFamily="18" charset="0"/>
                        </a:rPr>
                        <a:t>6,981</a:t>
                      </a:r>
                      <a:endParaRPr lang="en-GB" sz="1800" b="1" u="none" kern="1200" dirty="0">
                        <a:solidFill>
                          <a:srgbClr val="000000"/>
                        </a:solidFill>
                        <a:effectLst/>
                        <a:latin typeface="+mn-lt"/>
                        <a:ea typeface="+mn-ea"/>
                        <a:cs typeface="Times New Roman" panose="02020603050405020304" pitchFamily="18" charset="0"/>
                      </a:endParaRPr>
                    </a:p>
                  </a:txBody>
                  <a:tcPr marL="68580" marR="68580" marT="0" marB="0" anchor="ctr">
                    <a:solidFill>
                      <a:srgbClr val="CCD8DD"/>
                    </a:solidFill>
                  </a:tcPr>
                </a:tc>
                <a:extLst>
                  <a:ext uri="{0D108BD9-81ED-4DB2-BD59-A6C34878D82A}">
                    <a16:rowId xmlns:a16="http://schemas.microsoft.com/office/drawing/2014/main" val="2446858986"/>
                  </a:ext>
                </a:extLst>
              </a:tr>
              <a:tr h="0">
                <a:tc>
                  <a:txBody>
                    <a:bodyPr/>
                    <a:lstStyle/>
                    <a:p>
                      <a:r>
                        <a:rPr lang="en-GB" sz="1800" b="1" dirty="0"/>
                        <a:t>iii.</a:t>
                      </a:r>
                    </a:p>
                  </a:txBody>
                  <a:tcP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0% of patients with CV history, but CV event after model entry</a:t>
                      </a:r>
                      <a:r>
                        <a:rPr lang="en-GB" sz="1800" b="0" baseline="30000" dirty="0"/>
                        <a:t>^</a:t>
                      </a:r>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£485</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0.12</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£4,180</a:t>
                      </a:r>
                    </a:p>
                  </a:txBody>
                  <a:tcPr marL="68580" marR="68580" marT="0" marB="0" anchor="ctr">
                    <a:solidFill>
                      <a:srgbClr val="E8EDEF"/>
                    </a:solidFill>
                  </a:tcPr>
                </a:tc>
                <a:extLst>
                  <a:ext uri="{0D108BD9-81ED-4DB2-BD59-A6C34878D82A}">
                    <a16:rowId xmlns:a16="http://schemas.microsoft.com/office/drawing/2014/main" val="378270876"/>
                  </a:ext>
                </a:extLst>
              </a:tr>
            </a:tbl>
          </a:graphicData>
        </a:graphic>
      </p:graphicFrame>
      <p:sp>
        <p:nvSpPr>
          <p:cNvPr id="3" name="Text Placeholder 13">
            <a:extLst>
              <a:ext uri="{FF2B5EF4-FFF2-40B4-BE49-F238E27FC236}">
                <a16:creationId xmlns:a16="http://schemas.microsoft.com/office/drawing/2014/main" id="{D13A3440-B0BA-B3C3-94E9-144F79E5B783}"/>
              </a:ext>
            </a:extLst>
          </p:cNvPr>
          <p:cNvSpPr txBox="1">
            <a:spLocks/>
          </p:cNvSpPr>
          <p:nvPr/>
        </p:nvSpPr>
        <p:spPr>
          <a:xfrm>
            <a:off x="1051034" y="6341328"/>
            <a:ext cx="10499835"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CV: Cardiovascular; ICER: Incremental cost-effectiveness ratio; QALY: Quality-adjusted life year</a:t>
            </a:r>
          </a:p>
        </p:txBody>
      </p:sp>
      <p:sp>
        <p:nvSpPr>
          <p:cNvPr id="7" name="TextBox 6">
            <a:extLst>
              <a:ext uri="{FF2B5EF4-FFF2-40B4-BE49-F238E27FC236}">
                <a16:creationId xmlns:a16="http://schemas.microsoft.com/office/drawing/2014/main" id="{DA91CC17-217E-2DE9-0C29-979749E0C8F1}"/>
              </a:ext>
            </a:extLst>
          </p:cNvPr>
          <p:cNvSpPr txBox="1"/>
          <p:nvPr/>
        </p:nvSpPr>
        <p:spPr>
          <a:xfrm>
            <a:off x="192085" y="5356406"/>
            <a:ext cx="11807825" cy="584775"/>
          </a:xfrm>
          <a:prstGeom prst="rect">
            <a:avLst/>
          </a:prstGeom>
          <a:noFill/>
        </p:spPr>
        <p:txBody>
          <a:bodyPr wrap="square">
            <a:spAutoFit/>
          </a:bodyPr>
          <a:lstStyle/>
          <a:p>
            <a:r>
              <a:rPr lang="en-GB" sz="1600" b="1" kern="0" dirty="0"/>
              <a:t>^ Pairwise versus company base case</a:t>
            </a:r>
          </a:p>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endParaRPr lang="en-GB" sz="1600" b="1" dirty="0"/>
          </a:p>
        </p:txBody>
      </p:sp>
    </p:spTree>
    <p:extLst>
      <p:ext uri="{BB962C8B-B14F-4D97-AF65-F5344CB8AC3E}">
        <p14:creationId xmlns:p14="http://schemas.microsoft.com/office/powerpoint/2010/main" val="239043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p:txBody>
          <a:bodyPr>
            <a:normAutofit fontScale="90000"/>
          </a:bodyPr>
          <a:lstStyle/>
          <a:p>
            <a:r>
              <a:rPr lang="en-GB" sz="3200" dirty="0">
                <a:ea typeface="Arial" panose="02000503000000020004" pitchFamily="2" charset="0"/>
              </a:rPr>
              <a:t>Disease background</a:t>
            </a:r>
            <a:br>
              <a:rPr lang="en-GB" dirty="0">
                <a:ea typeface="Arial" panose="02000503000000020004" pitchFamily="2" charset="0"/>
              </a:rPr>
            </a:b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466725" y="1119865"/>
            <a:ext cx="11250784" cy="5373299"/>
          </a:xfrm>
          <a:noFill/>
        </p:spPr>
        <p:txBody>
          <a:bodyPr/>
          <a:lstStyle/>
          <a:p>
            <a:pPr>
              <a:lnSpc>
                <a:spcPct val="100000"/>
              </a:lnSpc>
              <a:spcBef>
                <a:spcPts val="0"/>
              </a:spcBef>
              <a:spcAft>
                <a:spcPts val="300"/>
              </a:spcAft>
            </a:pPr>
            <a:r>
              <a:rPr lang="en-GB" b="1" dirty="0"/>
              <a:t>Often caused by other conditions affecting kidneys</a:t>
            </a:r>
          </a:p>
          <a:p>
            <a:pPr marL="285750" indent="-285750">
              <a:lnSpc>
                <a:spcPct val="100000"/>
              </a:lnSpc>
              <a:spcBef>
                <a:spcPts val="0"/>
              </a:spcBef>
              <a:spcAft>
                <a:spcPts val="300"/>
              </a:spcAft>
              <a:buFont typeface="Arial" panose="020B0604020202020204" pitchFamily="34" charset="0"/>
              <a:buChar char="•"/>
            </a:pPr>
            <a:r>
              <a:rPr lang="en-GB" dirty="0"/>
              <a:t>Diabetes, high blood pressure, high cholesterol, kidney infections</a:t>
            </a:r>
          </a:p>
          <a:p>
            <a:pPr marL="285750" indent="-285750">
              <a:lnSpc>
                <a:spcPct val="100000"/>
              </a:lnSpc>
              <a:spcBef>
                <a:spcPts val="0"/>
              </a:spcBef>
              <a:spcAft>
                <a:spcPts val="300"/>
              </a:spcAft>
              <a:buFont typeface="Arial" panose="020B0604020202020204" pitchFamily="34" charset="0"/>
              <a:buChar char="•"/>
            </a:pPr>
            <a:r>
              <a:rPr lang="en-GB" dirty="0"/>
              <a:t>With diabetes, excess glucose damages the small filters in the kidneys </a:t>
            </a:r>
          </a:p>
          <a:p>
            <a:pPr marL="285750" indent="-285750">
              <a:lnSpc>
                <a:spcPct val="100000"/>
              </a:lnSpc>
              <a:spcBef>
                <a:spcPts val="0"/>
              </a:spcBef>
              <a:spcAft>
                <a:spcPts val="600"/>
              </a:spcAft>
              <a:buFont typeface="Arial" panose="020B0604020202020204" pitchFamily="34" charset="0"/>
              <a:buChar char="•"/>
            </a:pPr>
            <a:r>
              <a:rPr lang="en-GB" dirty="0"/>
              <a:t>Severely reduced kidney function may need dialysis or transplant</a:t>
            </a:r>
          </a:p>
          <a:p>
            <a:pPr>
              <a:lnSpc>
                <a:spcPct val="100000"/>
              </a:lnSpc>
              <a:spcBef>
                <a:spcPts val="0"/>
              </a:spcBef>
              <a:spcAft>
                <a:spcPts val="300"/>
              </a:spcAft>
            </a:pPr>
            <a:r>
              <a:rPr lang="en-GB" b="1" dirty="0"/>
              <a:t>CKD and type 2 diabetes</a:t>
            </a:r>
          </a:p>
          <a:p>
            <a:pPr marL="285750" indent="-285750">
              <a:lnSpc>
                <a:spcPct val="100000"/>
              </a:lnSpc>
              <a:spcBef>
                <a:spcPts val="0"/>
              </a:spcBef>
              <a:spcAft>
                <a:spcPts val="300"/>
              </a:spcAft>
              <a:buFont typeface="Arial" panose="020B0604020202020204" pitchFamily="34" charset="0"/>
              <a:buChar char="•"/>
            </a:pPr>
            <a:r>
              <a:rPr lang="en-GB" dirty="0"/>
              <a:t>≈20% of the ≈3 million people with type 2 diabetes will need kidney disease treatment </a:t>
            </a:r>
          </a:p>
          <a:p>
            <a:pPr marL="285750" indent="-285750">
              <a:lnSpc>
                <a:spcPct val="100000"/>
              </a:lnSpc>
              <a:spcBef>
                <a:spcPts val="0"/>
              </a:spcBef>
              <a:spcAft>
                <a:spcPts val="300"/>
              </a:spcAft>
              <a:buFont typeface="Arial" panose="020B0604020202020204" pitchFamily="34" charset="0"/>
              <a:buChar char="•"/>
            </a:pPr>
            <a:r>
              <a:rPr lang="en-GB" dirty="0"/>
              <a:t>&gt;10,000 people in UK have end-stage kidney failure from diabetes</a:t>
            </a:r>
          </a:p>
          <a:p>
            <a:pPr marL="285750" indent="-285750">
              <a:lnSpc>
                <a:spcPct val="100000"/>
              </a:lnSpc>
              <a:spcBef>
                <a:spcPts val="0"/>
              </a:spcBef>
              <a:spcAft>
                <a:spcPts val="600"/>
              </a:spcAft>
              <a:buFont typeface="Arial" panose="020B0604020202020204" pitchFamily="34" charset="0"/>
              <a:buChar char="•"/>
            </a:pPr>
            <a:r>
              <a:rPr lang="en-GB" dirty="0"/>
              <a:t>&gt;1 in 3 people who need kidney dialysis or transplant have diabetes</a:t>
            </a:r>
          </a:p>
          <a:p>
            <a:pPr>
              <a:lnSpc>
                <a:spcPct val="100000"/>
              </a:lnSpc>
              <a:spcBef>
                <a:spcPts val="0"/>
              </a:spcBef>
              <a:spcAft>
                <a:spcPts val="300"/>
              </a:spcAft>
            </a:pPr>
            <a:r>
              <a:rPr lang="en-GB" b="1" dirty="0"/>
              <a:t>CKD severity</a:t>
            </a:r>
          </a:p>
          <a:p>
            <a:pPr marL="285750" indent="-285750">
              <a:lnSpc>
                <a:spcPct val="100000"/>
              </a:lnSpc>
              <a:spcBef>
                <a:spcPts val="0"/>
              </a:spcBef>
              <a:spcAft>
                <a:spcPts val="300"/>
              </a:spcAft>
              <a:buFont typeface="Arial" panose="020B0604020202020204" pitchFamily="34" charset="0"/>
              <a:buChar char="•"/>
            </a:pPr>
            <a:r>
              <a:rPr lang="en-GB" dirty="0"/>
              <a:t>6 categories of estimated glomerular filtration rate (eGFR): normal </a:t>
            </a:r>
            <a:r>
              <a:rPr lang="en-GB" dirty="0">
                <a:sym typeface="Wingdings" panose="05000000000000000000" pitchFamily="2" charset="2"/>
              </a:rPr>
              <a:t></a:t>
            </a:r>
            <a:r>
              <a:rPr lang="en-GB" dirty="0"/>
              <a:t> mild reduction </a:t>
            </a:r>
            <a:r>
              <a:rPr lang="en-GB" dirty="0">
                <a:sym typeface="Wingdings" panose="05000000000000000000" pitchFamily="2" charset="2"/>
              </a:rPr>
              <a:t></a:t>
            </a:r>
            <a:r>
              <a:rPr lang="en-GB" dirty="0"/>
              <a:t> mild to moderate </a:t>
            </a:r>
            <a:r>
              <a:rPr lang="en-GB" dirty="0">
                <a:sym typeface="Wingdings" panose="05000000000000000000" pitchFamily="2" charset="2"/>
              </a:rPr>
              <a:t></a:t>
            </a:r>
            <a:r>
              <a:rPr lang="en-GB" dirty="0"/>
              <a:t> moderate to severe </a:t>
            </a:r>
            <a:r>
              <a:rPr lang="en-GB" dirty="0">
                <a:sym typeface="Wingdings" panose="05000000000000000000" pitchFamily="2" charset="2"/>
              </a:rPr>
              <a:t></a:t>
            </a:r>
            <a:r>
              <a:rPr lang="en-GB" dirty="0"/>
              <a:t> severe </a:t>
            </a:r>
            <a:r>
              <a:rPr lang="en-GB" dirty="0">
                <a:sym typeface="Wingdings" panose="05000000000000000000" pitchFamily="2" charset="2"/>
              </a:rPr>
              <a:t></a:t>
            </a:r>
            <a:r>
              <a:rPr lang="en-GB" dirty="0"/>
              <a:t> kidney failure</a:t>
            </a:r>
          </a:p>
          <a:p>
            <a:pPr marL="285750" indent="-285750">
              <a:lnSpc>
                <a:spcPct val="100000"/>
              </a:lnSpc>
              <a:spcBef>
                <a:spcPts val="0"/>
              </a:spcBef>
              <a:spcAft>
                <a:spcPts val="300"/>
              </a:spcAft>
              <a:buFont typeface="Arial" panose="020B0604020202020204" pitchFamily="34" charset="0"/>
              <a:buChar char="•"/>
            </a:pPr>
            <a:r>
              <a:rPr lang="en-GB" dirty="0"/>
              <a:t>3 categories of albumin to creatinine ratio (ACR): normal to mild increase </a:t>
            </a:r>
            <a:r>
              <a:rPr lang="en-GB" dirty="0">
                <a:sym typeface="Wingdings" panose="05000000000000000000" pitchFamily="2" charset="2"/>
              </a:rPr>
              <a:t></a:t>
            </a:r>
            <a:r>
              <a:rPr lang="en-GB" dirty="0"/>
              <a:t> moderate increase </a:t>
            </a:r>
            <a:r>
              <a:rPr lang="en-GB" dirty="0">
                <a:sym typeface="Wingdings" panose="05000000000000000000" pitchFamily="2" charset="2"/>
              </a:rPr>
              <a:t></a:t>
            </a:r>
            <a:r>
              <a:rPr lang="en-GB" dirty="0"/>
              <a:t> severe increase. ACR greater than 3 mg/mmol indicates albuminuria (increased urine protein from kidney damage)</a:t>
            </a:r>
          </a:p>
          <a:p>
            <a:pPr>
              <a:lnSpc>
                <a:spcPct val="100000"/>
              </a:lnSpc>
              <a:spcBef>
                <a:spcPts val="0"/>
              </a:spcBef>
              <a:spcAft>
                <a:spcPts val="300"/>
              </a:spcAft>
            </a:pPr>
            <a:r>
              <a:rPr lang="en-GB" b="1" dirty="0"/>
              <a:t>There are usually no early stage symptoms</a:t>
            </a:r>
          </a:p>
          <a:p>
            <a:pPr marL="285750" indent="-285750">
              <a:lnSpc>
                <a:spcPct val="100000"/>
              </a:lnSpc>
              <a:spcBef>
                <a:spcPts val="0"/>
              </a:spcBef>
              <a:spcAft>
                <a:spcPts val="300"/>
              </a:spcAft>
              <a:buFont typeface="Arial" panose="020B0604020202020204" pitchFamily="34" charset="0"/>
              <a:buChar char="•"/>
            </a:pPr>
            <a:r>
              <a:rPr lang="en-GB" dirty="0"/>
              <a:t>Include: weight loss, poor appetite, swollen ankles/feet/hands, shortness of breath, tiredness, feeling sick, itchy skin</a:t>
            </a:r>
          </a:p>
          <a:p>
            <a:pPr>
              <a:lnSpc>
                <a:spcPct val="100000"/>
              </a:lnSpc>
              <a:spcBef>
                <a:spcPts val="0"/>
              </a:spcBef>
              <a:spcAft>
                <a:spcPts val="300"/>
              </a:spcAft>
            </a:pPr>
            <a:endParaRPr lang="en-GB" dirty="0"/>
          </a:p>
          <a:p>
            <a:pPr>
              <a:lnSpc>
                <a:spcPct val="100000"/>
              </a:lnSpc>
              <a:spcBef>
                <a:spcPts val="0"/>
              </a:spcBef>
              <a:spcAft>
                <a:spcPts val="300"/>
              </a:spcAft>
            </a:pPr>
            <a:endParaRPr lang="en-GB" dirty="0"/>
          </a:p>
        </p:txBody>
      </p:sp>
      <p:sp>
        <p:nvSpPr>
          <p:cNvPr id="9" name="Text Placeholder 6">
            <a:extLst>
              <a:ext uri="{FF2B5EF4-FFF2-40B4-BE49-F238E27FC236}">
                <a16:creationId xmlns:a16="http://schemas.microsoft.com/office/drawing/2014/main" id="{88A6F29E-6F33-8319-73BF-56102D36565B}"/>
              </a:ext>
            </a:extLst>
          </p:cNvPr>
          <p:cNvSpPr txBox="1">
            <a:spLocks/>
          </p:cNvSpPr>
          <p:nvPr/>
        </p:nvSpPr>
        <p:spPr>
          <a:xfrm>
            <a:off x="466724" y="7393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Chronic kidney disease (CKD) is a long-term condition affecting the kidneys</a:t>
            </a:r>
          </a:p>
        </p:txBody>
      </p:sp>
      <p:sp>
        <p:nvSpPr>
          <p:cNvPr id="4" name="Rectangle 3">
            <a:extLst>
              <a:ext uri="{FF2B5EF4-FFF2-40B4-BE49-F238E27FC236}">
                <a16:creationId xmlns:a16="http://schemas.microsoft.com/office/drawing/2014/main" id="{95366654-3831-61A2-E5C9-C7EC0449749B}"/>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Tree>
    <p:extLst>
      <p:ext uri="{BB962C8B-B14F-4D97-AF65-F5344CB8AC3E}">
        <p14:creationId xmlns:p14="http://schemas.microsoft.com/office/powerpoint/2010/main" val="4375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43DF3374-D7C1-C50C-A7BD-03F790511436}"/>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t>Company’s scenario analysis for 3 sub-models approach</a:t>
            </a:r>
            <a:r>
              <a:rPr lang="en-GB" sz="3600" baseline="40000" dirty="0"/>
              <a:t>†</a:t>
            </a:r>
          </a:p>
        </p:txBody>
      </p:sp>
      <p:pic>
        <p:nvPicPr>
          <p:cNvPr id="9" name="Picture 8">
            <a:extLst>
              <a:ext uri="{FF2B5EF4-FFF2-40B4-BE49-F238E27FC236}">
                <a16:creationId xmlns:a16="http://schemas.microsoft.com/office/drawing/2014/main" id="{D2C697E0-79DE-8723-FCFF-79312C0BDA6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590478" y="24860"/>
            <a:ext cx="583879" cy="583879"/>
          </a:xfrm>
          <a:prstGeom prst="rect">
            <a:avLst/>
          </a:prstGeom>
        </p:spPr>
      </p:pic>
      <p:graphicFrame>
        <p:nvGraphicFramePr>
          <p:cNvPr id="8" name="Table 4" descr="Deterministic scenario analyses by the evidence review group">
            <a:extLst>
              <a:ext uri="{FF2B5EF4-FFF2-40B4-BE49-F238E27FC236}">
                <a16:creationId xmlns:a16="http://schemas.microsoft.com/office/drawing/2014/main" id="{3DDA2305-9280-9CC4-EDCE-0E6272576C28}"/>
              </a:ext>
            </a:extLst>
          </p:cNvPr>
          <p:cNvGraphicFramePr>
            <a:graphicFrameLocks noGrp="1"/>
          </p:cNvGraphicFramePr>
          <p:nvPr>
            <p:extLst>
              <p:ext uri="{D42A27DB-BD31-4B8C-83A1-F6EECF244321}">
                <p14:modId xmlns:p14="http://schemas.microsoft.com/office/powerpoint/2010/main" val="3046001035"/>
              </p:ext>
            </p:extLst>
          </p:nvPr>
        </p:nvGraphicFramePr>
        <p:xfrm>
          <a:off x="421200" y="1497482"/>
          <a:ext cx="11174414" cy="2651760"/>
        </p:xfrm>
        <a:graphic>
          <a:graphicData uri="http://schemas.openxmlformats.org/drawingml/2006/table">
            <a:tbl>
              <a:tblPr firstRow="1" bandRow="1">
                <a:tableStyleId>{21E4AEA4-8DFA-4A89-87EB-49C32662AFE0}</a:tableStyleId>
              </a:tblPr>
              <a:tblGrid>
                <a:gridCol w="728228">
                  <a:extLst>
                    <a:ext uri="{9D8B030D-6E8A-4147-A177-3AD203B41FA5}">
                      <a16:colId xmlns:a16="http://schemas.microsoft.com/office/drawing/2014/main" val="3307571819"/>
                    </a:ext>
                  </a:extLst>
                </a:gridCol>
                <a:gridCol w="6204331">
                  <a:extLst>
                    <a:ext uri="{9D8B030D-6E8A-4147-A177-3AD203B41FA5}">
                      <a16:colId xmlns:a16="http://schemas.microsoft.com/office/drawing/2014/main" val="885764709"/>
                    </a:ext>
                  </a:extLst>
                </a:gridCol>
                <a:gridCol w="1555531">
                  <a:extLst>
                    <a:ext uri="{9D8B030D-6E8A-4147-A177-3AD203B41FA5}">
                      <a16:colId xmlns:a16="http://schemas.microsoft.com/office/drawing/2014/main" val="2368713443"/>
                    </a:ext>
                  </a:extLst>
                </a:gridCol>
                <a:gridCol w="1471448">
                  <a:extLst>
                    <a:ext uri="{9D8B030D-6E8A-4147-A177-3AD203B41FA5}">
                      <a16:colId xmlns:a16="http://schemas.microsoft.com/office/drawing/2014/main" val="24591524"/>
                    </a:ext>
                  </a:extLst>
                </a:gridCol>
                <a:gridCol w="1214876">
                  <a:extLst>
                    <a:ext uri="{9D8B030D-6E8A-4147-A177-3AD203B41FA5}">
                      <a16:colId xmlns:a16="http://schemas.microsoft.com/office/drawing/2014/main" val="1599477227"/>
                    </a:ext>
                  </a:extLst>
                </a:gridCol>
              </a:tblGrid>
              <a:tr h="541529">
                <a:tc>
                  <a:txBody>
                    <a:bodyPr/>
                    <a:lstStyle/>
                    <a:p>
                      <a:r>
                        <a:rPr lang="en-GB" sz="1800" dirty="0"/>
                        <a:t>No.</a:t>
                      </a:r>
                    </a:p>
                  </a:txBody>
                  <a:tcPr/>
                </a:tc>
                <a:tc>
                  <a:txBody>
                    <a:bodyPr/>
                    <a:lstStyle/>
                    <a:p>
                      <a:r>
                        <a:rPr lang="en-GB" sz="1800" b="1" dirty="0">
                          <a:solidFill>
                            <a:schemeClr val="bg1"/>
                          </a:solidFill>
                        </a:rPr>
                        <a:t>Scenario</a:t>
                      </a:r>
                    </a:p>
                  </a:txBody>
                  <a:tcPr/>
                </a:tc>
                <a:tc>
                  <a:txBody>
                    <a:bodyPr/>
                    <a:lstStyle/>
                    <a:p>
                      <a:pPr algn="r"/>
                      <a:r>
                        <a:rPr lang="en-GB" sz="1800" b="1" dirty="0">
                          <a:solidFill>
                            <a:schemeClr val="bg1"/>
                          </a:solidFill>
                        </a:rPr>
                        <a:t>Incremental costs (£)</a:t>
                      </a:r>
                    </a:p>
                  </a:txBody>
                  <a:tcPr/>
                </a:tc>
                <a:tc>
                  <a:txBody>
                    <a:bodyPr/>
                    <a:lstStyle/>
                    <a:p>
                      <a:pPr algn="r"/>
                      <a:r>
                        <a:rPr lang="en-GB" sz="1800" b="1" dirty="0">
                          <a:solidFill>
                            <a:schemeClr val="bg1"/>
                          </a:solidFill>
                        </a:rPr>
                        <a:t>Incremental QALYs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rPr>
                        <a:t>ICER (£/QALY)</a:t>
                      </a:r>
                      <a:endParaRPr kumimoji="0" lang="en-GB" sz="1800" b="1" i="0" u="none" strike="noStrike" kern="1200" cap="none" spc="0" normalizeH="0" baseline="0" noProof="0" dirty="0">
                        <a:ln>
                          <a:noFill/>
                        </a:ln>
                        <a:solidFill>
                          <a:schemeClr val="bg1"/>
                        </a:solidFill>
                        <a:effectLst/>
                        <a:uLnTx/>
                        <a:uFillTx/>
                        <a:latin typeface="+mn-lt"/>
                        <a:ea typeface="+mn-ea"/>
                        <a:cs typeface="+mn-cs"/>
                      </a:endParaRPr>
                    </a:p>
                  </a:txBody>
                  <a:tcPr/>
                </a:tc>
                <a:extLst>
                  <a:ext uri="{0D108BD9-81ED-4DB2-BD59-A6C34878D82A}">
                    <a16:rowId xmlns:a16="http://schemas.microsoft.com/office/drawing/2014/main" val="2444516835"/>
                  </a:ext>
                </a:extLst>
              </a:tr>
              <a:tr h="0">
                <a:tc>
                  <a:txBody>
                    <a:bodyPr/>
                    <a:lstStyle/>
                    <a:p>
                      <a:endParaRPr lang="en-GB" sz="1800" b="1" dirty="0"/>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Company base case + CV history (mortality)*</a:t>
                      </a:r>
                      <a:endParaRPr lang="en-GB" sz="1800" b="0" dirty="0"/>
                    </a:p>
                  </a:txBody>
                  <a:tcP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699</a:t>
                      </a:r>
                    </a:p>
                  </a:txBody>
                  <a:tcPr marL="68580" marR="68580" marT="0" marB="0" anchor="ctr">
                    <a:solidFill>
                      <a:schemeClr val="accent3"/>
                    </a:solidFill>
                  </a:tcPr>
                </a:tc>
                <a:tc>
                  <a:txBody>
                    <a:bodyPr/>
                    <a:lstStyle/>
                    <a:p>
                      <a:pPr algn="r">
                        <a:lnSpc>
                          <a:spcPct val="107000"/>
                        </a:lnSpc>
                        <a:spcBef>
                          <a:spcPts val="200"/>
                        </a:spcBef>
                        <a:spcAft>
                          <a:spcPts val="200"/>
                        </a:spcAft>
                      </a:pPr>
                      <a:r>
                        <a:rPr lang="en-GB" sz="1800" b="1" u="none" dirty="0">
                          <a:effectLst/>
                          <a:latin typeface="+mn-lt"/>
                          <a:cs typeface="Times New Roman" panose="02020603050405020304" pitchFamily="18" charset="0"/>
                        </a:rPr>
                        <a:t>0.10</a:t>
                      </a:r>
                    </a:p>
                  </a:txBody>
                  <a:tcPr marL="68580" marR="68580" marT="0" marB="0" anchor="ctr">
                    <a:solidFill>
                      <a:schemeClr val="accent3"/>
                    </a:solidFill>
                  </a:tcPr>
                </a:tc>
                <a:tc>
                  <a:txBody>
                    <a:bodyPr/>
                    <a:lstStyle/>
                    <a:p>
                      <a:pPr algn="r">
                        <a:lnSpc>
                          <a:spcPct val="107000"/>
                        </a:lnSpc>
                      </a:pPr>
                      <a:r>
                        <a:rPr lang="en-GB" sz="1800" b="1" u="none" dirty="0">
                          <a:effectLst/>
                          <a:latin typeface="+mn-lt"/>
                          <a:cs typeface="Times New Roman" panose="02020603050405020304" pitchFamily="18" charset="0"/>
                        </a:rPr>
                        <a:t>7,114</a:t>
                      </a:r>
                    </a:p>
                  </a:txBody>
                  <a:tcPr marL="68580" marR="68580" marT="0" marB="0" anchor="ctr">
                    <a:solidFill>
                      <a:schemeClr val="accent3"/>
                    </a:solidFill>
                  </a:tcPr>
                </a:tc>
                <a:extLst>
                  <a:ext uri="{0D108BD9-81ED-4DB2-BD59-A6C34878D82A}">
                    <a16:rowId xmlns:a16="http://schemas.microsoft.com/office/drawing/2014/main" val="4157078004"/>
                  </a:ext>
                </a:extLst>
              </a:tr>
              <a:tr h="0">
                <a:tc>
                  <a:txBody>
                    <a:bodyPr/>
                    <a:lstStyle/>
                    <a:p>
                      <a:r>
                        <a:rPr lang="en-GB" sz="1800" b="1" dirty="0" err="1"/>
                        <a:t>i</a:t>
                      </a:r>
                      <a:r>
                        <a:rPr lang="en-GB" sz="1800" b="1" dirty="0"/>
                        <a:t>.</a:t>
                      </a:r>
                    </a:p>
                  </a:txBody>
                  <a:tcPr anchor="ct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0% of patients with CV history and no risk of any CV event in the model</a:t>
                      </a:r>
                      <a:r>
                        <a:rPr lang="en-GB" sz="1800" b="0" baseline="30000" dirty="0"/>
                        <a:t>^</a:t>
                      </a:r>
                    </a:p>
                  </a:txBody>
                  <a:tcPr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802</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0.10</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7,896</a:t>
                      </a:r>
                    </a:p>
                  </a:txBody>
                  <a:tcPr marL="68580" marR="68580" marT="0" marB="0" anchor="ctr">
                    <a:solidFill>
                      <a:srgbClr val="E8EDEF"/>
                    </a:solidFill>
                  </a:tcPr>
                </a:tc>
                <a:extLst>
                  <a:ext uri="{0D108BD9-81ED-4DB2-BD59-A6C34878D82A}">
                    <a16:rowId xmlns:a16="http://schemas.microsoft.com/office/drawing/2014/main" val="903753710"/>
                  </a:ext>
                </a:extLst>
              </a:tr>
              <a:tr h="0">
                <a:tc>
                  <a:txBody>
                    <a:bodyPr/>
                    <a:lstStyle/>
                    <a:p>
                      <a:r>
                        <a:rPr lang="en-GB" sz="1800" b="1" dirty="0"/>
                        <a:t>ii.</a:t>
                      </a:r>
                    </a:p>
                  </a:txBody>
                  <a:tcPr>
                    <a:solidFill>
                      <a:srgbClr val="CCD8DD"/>
                    </a:solidFill>
                  </a:tcPr>
                </a:tc>
                <a:tc>
                  <a:txBody>
                    <a:bodyPr/>
                    <a:lstStyle/>
                    <a:p>
                      <a:r>
                        <a:rPr lang="en-GB" sz="1800" b="0" dirty="0"/>
                        <a:t>100% of patients with CV history</a:t>
                      </a:r>
                      <a:r>
                        <a:rPr lang="en-GB" sz="1800" b="0" baseline="30000" dirty="0"/>
                        <a:t>^</a:t>
                      </a:r>
                    </a:p>
                  </a:txBody>
                  <a:tcP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928</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0.08</a:t>
                      </a:r>
                    </a:p>
                  </a:txBody>
                  <a:tcPr marL="68580" marR="68580" marT="0" marB="0" anchor="ctr">
                    <a:solidFill>
                      <a:srgbClr val="CCD8DD"/>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11,655</a:t>
                      </a:r>
                    </a:p>
                  </a:txBody>
                  <a:tcPr marL="68580" marR="68580" marT="0" marB="0" anchor="ctr">
                    <a:solidFill>
                      <a:srgbClr val="CCD8DD"/>
                    </a:solidFill>
                  </a:tcPr>
                </a:tc>
                <a:extLst>
                  <a:ext uri="{0D108BD9-81ED-4DB2-BD59-A6C34878D82A}">
                    <a16:rowId xmlns:a16="http://schemas.microsoft.com/office/drawing/2014/main" val="2446858986"/>
                  </a:ext>
                </a:extLst>
              </a:tr>
              <a:tr h="0">
                <a:tc>
                  <a:txBody>
                    <a:bodyPr/>
                    <a:lstStyle/>
                    <a:p>
                      <a:r>
                        <a:rPr lang="en-GB" sz="1800" b="1" dirty="0"/>
                        <a:t>iii.</a:t>
                      </a:r>
                    </a:p>
                  </a:txBody>
                  <a:tcPr>
                    <a:solidFill>
                      <a:srgbClr val="E8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0% of patients with CV history, but CV event after model entry</a:t>
                      </a:r>
                      <a:r>
                        <a:rPr lang="en-GB" sz="1800" b="0" baseline="30000" dirty="0"/>
                        <a:t>^</a:t>
                      </a:r>
                    </a:p>
                  </a:txBody>
                  <a:tcP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485</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u="none" kern="1200" dirty="0">
                          <a:solidFill>
                            <a:srgbClr val="000000"/>
                          </a:solidFill>
                          <a:effectLst/>
                          <a:latin typeface="+mn-lt"/>
                          <a:ea typeface="+mn-ea"/>
                          <a:cs typeface="Times New Roman" panose="02020603050405020304" pitchFamily="18" charset="0"/>
                        </a:rPr>
                        <a:t>0.12</a:t>
                      </a:r>
                    </a:p>
                  </a:txBody>
                  <a:tcPr marL="68580" marR="68580" marT="0" marB="0" anchor="ctr">
                    <a:solidFill>
                      <a:srgbClr val="E8EDEF"/>
                    </a:solidFill>
                  </a:tcPr>
                </a:tc>
                <a:tc>
                  <a:txBody>
                    <a:bodyPr/>
                    <a:lstStyle/>
                    <a:p>
                      <a:pPr marL="0" algn="r" defTabSz="914400" rtl="0" eaLnBrk="1" latinLnBrk="0" hangingPunct="1">
                        <a:lnSpc>
                          <a:spcPct val="107000"/>
                        </a:lnSpc>
                        <a:spcBef>
                          <a:spcPts val="200"/>
                        </a:spcBef>
                        <a:spcAft>
                          <a:spcPts val="200"/>
                        </a:spcAft>
                      </a:pPr>
                      <a:r>
                        <a:rPr lang="en-GB" sz="1800" b="1" u="none" kern="1200" dirty="0">
                          <a:solidFill>
                            <a:srgbClr val="000000"/>
                          </a:solidFill>
                          <a:effectLst/>
                          <a:latin typeface="+mn-lt"/>
                          <a:ea typeface="+mn-ea"/>
                          <a:cs typeface="Times New Roman" panose="02020603050405020304" pitchFamily="18" charset="0"/>
                        </a:rPr>
                        <a:t>4,180</a:t>
                      </a:r>
                    </a:p>
                  </a:txBody>
                  <a:tcPr marL="68580" marR="68580" marT="0" marB="0" anchor="ctr">
                    <a:solidFill>
                      <a:srgbClr val="E8EDEF"/>
                    </a:solidFill>
                  </a:tcPr>
                </a:tc>
                <a:extLst>
                  <a:ext uri="{0D108BD9-81ED-4DB2-BD59-A6C34878D82A}">
                    <a16:rowId xmlns:a16="http://schemas.microsoft.com/office/drawing/2014/main" val="378270876"/>
                  </a:ext>
                </a:extLst>
              </a:tr>
            </a:tbl>
          </a:graphicData>
        </a:graphic>
      </p:graphicFrame>
      <p:sp>
        <p:nvSpPr>
          <p:cNvPr id="3" name="Text Placeholder 13">
            <a:extLst>
              <a:ext uri="{FF2B5EF4-FFF2-40B4-BE49-F238E27FC236}">
                <a16:creationId xmlns:a16="http://schemas.microsoft.com/office/drawing/2014/main" id="{D13A3440-B0BA-B3C3-94E9-144F79E5B783}"/>
              </a:ext>
            </a:extLst>
          </p:cNvPr>
          <p:cNvSpPr txBox="1">
            <a:spLocks/>
          </p:cNvSpPr>
          <p:nvPr/>
        </p:nvSpPr>
        <p:spPr>
          <a:xfrm>
            <a:off x="1051034" y="6341328"/>
            <a:ext cx="10499835" cy="520839"/>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CV: Cardiovascular; ICER: Incremental cost-effectiveness ratio; QALY: Quality-adjusted life year</a:t>
            </a:r>
          </a:p>
        </p:txBody>
      </p:sp>
      <p:sp>
        <p:nvSpPr>
          <p:cNvPr id="4" name="TextBox 3">
            <a:extLst>
              <a:ext uri="{FF2B5EF4-FFF2-40B4-BE49-F238E27FC236}">
                <a16:creationId xmlns:a16="http://schemas.microsoft.com/office/drawing/2014/main" id="{8A07C790-9BD9-79FA-A7FC-D0E488AB0DFA}"/>
              </a:ext>
            </a:extLst>
          </p:cNvPr>
          <p:cNvSpPr txBox="1"/>
          <p:nvPr/>
        </p:nvSpPr>
        <p:spPr>
          <a:xfrm>
            <a:off x="192085" y="5356406"/>
            <a:ext cx="11807825" cy="1077218"/>
          </a:xfrm>
          <a:prstGeom prst="rect">
            <a:avLst/>
          </a:prstGeom>
          <a:noFill/>
        </p:spPr>
        <p:txBody>
          <a:bodyPr wrap="square">
            <a:spAutoFit/>
          </a:bodyPr>
          <a:lstStyle/>
          <a:p>
            <a:r>
              <a:rPr lang="en-GB" sz="1600" b="1" kern="0" dirty="0"/>
              <a:t>^ Pairwise versus company base case</a:t>
            </a:r>
          </a:p>
          <a:p>
            <a:r>
              <a:rPr lang="en-GB" sz="1600" b="1" baseline="30000" dirty="0"/>
              <a:t>†</a:t>
            </a:r>
            <a:r>
              <a:rPr lang="en-GB" sz="1600" b="1" dirty="0"/>
              <a:t> Results do not </a:t>
            </a:r>
            <a:r>
              <a:rPr lang="en-GB" sz="1600" b="1" dirty="0">
                <a:effectLst/>
                <a:ea typeface="Calibri" panose="020F0502020204030204" pitchFamily="34" charset="0"/>
              </a:rPr>
              <a:t>take into account any comparator commercial discounts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*Company’s updated deterministic incremental </a:t>
            </a:r>
            <a:r>
              <a:rPr kumimoji="0" lang="en-GB" sz="1600" b="1" i="0" u="none" strike="noStrike" kern="1200" cap="none" spc="0" normalizeH="0" baseline="0" noProof="0" dirty="0">
                <a:ln>
                  <a:noFill/>
                </a:ln>
                <a:effectLst/>
                <a:uLnTx/>
                <a:uFillTx/>
                <a:ea typeface="+mn-ea"/>
                <a:cs typeface="+mn-cs"/>
              </a:rPr>
              <a:t>base case results post ACM1 + </a:t>
            </a:r>
            <a:r>
              <a:rPr lang="en-GB" sz="1600" b="1" dirty="0"/>
              <a:t>accounting for impact of having a CV history at baseline on mortality &amp; calibrating discontinuation rate</a:t>
            </a:r>
            <a:endParaRPr kumimoji="0" lang="en-GB" sz="1600" b="1"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431879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85EC003-19CE-8237-5802-207D89FC216A}"/>
              </a:ext>
            </a:extLst>
          </p:cNvPr>
          <p:cNvSpPr txBox="1">
            <a:spLocks/>
          </p:cNvSpPr>
          <p:nvPr/>
        </p:nvSpPr>
        <p:spPr>
          <a:xfrm>
            <a:off x="394775" y="572896"/>
            <a:ext cx="9164365" cy="5263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Some issues resolved at ACM1, others remain</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4BA451A2-AA57-4D0C-1563-19D4961E3DDA}"/>
              </a:ext>
            </a:extLst>
          </p:cNvPr>
          <p:cNvSpPr txBox="1">
            <a:spLocks/>
          </p:cNvSpPr>
          <p:nvPr/>
        </p:nvSpPr>
        <p:spPr>
          <a:xfrm>
            <a:off x="421200" y="188913"/>
            <a:ext cx="11376025" cy="5263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Key issues</a:t>
            </a:r>
          </a:p>
        </p:txBody>
      </p:sp>
      <p:graphicFrame>
        <p:nvGraphicFramePr>
          <p:cNvPr id="12" name="Table 6" descr="Key issues for discussion, including clinical and cost effectiveness">
            <a:extLst>
              <a:ext uri="{FF2B5EF4-FFF2-40B4-BE49-F238E27FC236}">
                <a16:creationId xmlns:a16="http://schemas.microsoft.com/office/drawing/2014/main" id="{C1367747-8338-9840-17C6-2FA5CD2EBCCA}"/>
              </a:ext>
            </a:extLst>
          </p:cNvPr>
          <p:cNvGraphicFramePr>
            <a:graphicFrameLocks noGrp="1"/>
          </p:cNvGraphicFramePr>
          <p:nvPr/>
        </p:nvGraphicFramePr>
        <p:xfrm>
          <a:off x="192087" y="1288452"/>
          <a:ext cx="11807825" cy="4493295"/>
        </p:xfrm>
        <a:graphic>
          <a:graphicData uri="http://schemas.openxmlformats.org/drawingml/2006/table">
            <a:tbl>
              <a:tblPr firstRow="1" bandRow="1"/>
              <a:tblGrid>
                <a:gridCol w="8457927">
                  <a:extLst>
                    <a:ext uri="{9D8B030D-6E8A-4147-A177-3AD203B41FA5}">
                      <a16:colId xmlns:a16="http://schemas.microsoft.com/office/drawing/2014/main" val="3322847139"/>
                    </a:ext>
                  </a:extLst>
                </a:gridCol>
                <a:gridCol w="2259724">
                  <a:extLst>
                    <a:ext uri="{9D8B030D-6E8A-4147-A177-3AD203B41FA5}">
                      <a16:colId xmlns:a16="http://schemas.microsoft.com/office/drawing/2014/main" val="4075897879"/>
                    </a:ext>
                  </a:extLst>
                </a:gridCol>
                <a:gridCol w="1090174">
                  <a:extLst>
                    <a:ext uri="{9D8B030D-6E8A-4147-A177-3AD203B41FA5}">
                      <a16:colId xmlns:a16="http://schemas.microsoft.com/office/drawing/2014/main" val="2953354815"/>
                    </a:ext>
                  </a:extLst>
                </a:gridCol>
              </a:tblGrid>
              <a:tr h="13044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latin typeface="Arial" panose="020B0604020202020204" pitchFamily="34" charset="0"/>
                          <a:cs typeface="Arial" panose="020B0604020202020204" pitchFamily="34" charset="0"/>
                        </a:rPr>
                        <a:t>Issue</a:t>
                      </a:r>
                    </a:p>
                  </a:txBody>
                  <a:tcPr marT="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28096"/>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dirty="0">
                          <a:latin typeface="Arial" panose="020B0604020202020204" pitchFamily="34" charset="0"/>
                          <a:cs typeface="Arial" panose="020B0604020202020204" pitchFamily="34" charset="0"/>
                        </a:rPr>
                        <a:t>Resolved?</a:t>
                      </a:r>
                    </a:p>
                  </a:txBody>
                  <a:tcPr marT="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28096"/>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a:latin typeface="Arial" panose="020B0604020202020204" pitchFamily="34" charset="0"/>
                          <a:cs typeface="Arial" panose="020B0604020202020204" pitchFamily="34" charset="0"/>
                        </a:rPr>
                        <a:t>Impact</a:t>
                      </a:r>
                      <a:endParaRPr lang="en-GB" dirty="0">
                        <a:latin typeface="Arial" panose="020B0604020202020204" pitchFamily="34" charset="0"/>
                        <a:cs typeface="Arial" panose="020B0604020202020204" pitchFamily="34" charset="0"/>
                      </a:endParaRPr>
                    </a:p>
                  </a:txBody>
                  <a:tcPr marT="0">
                    <a:lnL w="12700" cmpd="sng">
                      <a:solidFill>
                        <a:srgbClr val="FFFFFF"/>
                      </a:solidFill>
                    </a:lnL>
                    <a:lnR w="12700" cap="flat" cmpd="sng" algn="ctr">
                      <a:solidFill>
                        <a:srgbClr val="228096"/>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28096"/>
                    </a:solidFill>
                  </a:tcPr>
                </a:tc>
                <a:extLst>
                  <a:ext uri="{0D108BD9-81ED-4DB2-BD59-A6C34878D82A}">
                    <a16:rowId xmlns:a16="http://schemas.microsoft.com/office/drawing/2014/main" val="2647452487"/>
                  </a:ext>
                </a:extLst>
              </a:tr>
              <a:tr h="3259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Comparators: </a:t>
                      </a:r>
                      <a:r>
                        <a:rPr lang="en-GB" b="0" dirty="0">
                          <a:solidFill>
                            <a:schemeClr val="tx1"/>
                          </a:solidFill>
                          <a:latin typeface="Arial" panose="020B0604020202020204" pitchFamily="34" charset="0"/>
                          <a:cs typeface="Arial" panose="020B0604020202020204" pitchFamily="34" charset="0"/>
                        </a:rPr>
                        <a:t>Missing comparison with SGLT2is</a:t>
                      </a:r>
                      <a:endParaRPr lang="en-GB" dirty="0">
                        <a:solidFill>
                          <a:schemeClr val="tx1"/>
                        </a:solidFill>
                        <a:latin typeface="Arial" panose="020B0604020202020204" pitchFamily="34" charset="0"/>
                        <a:cs typeface="Arial" panose="020B0604020202020204" pitchFamily="34" charset="0"/>
                      </a:endParaRPr>
                    </a:p>
                  </a:txBody>
                  <a:tcPr marT="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No - For discussion</a:t>
                      </a:r>
                    </a:p>
                  </a:txBody>
                  <a:tcPr marT="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mpd="sng">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286048228"/>
                  </a:ext>
                </a:extLst>
              </a:tr>
              <a:tr h="33313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latin typeface="Arial" panose="020B0604020202020204" pitchFamily="34" charset="0"/>
                          <a:cs typeface="Arial" panose="020B0604020202020204" pitchFamily="34" charset="0"/>
                        </a:rPr>
                        <a:t>Missing relevant evidence: </a:t>
                      </a:r>
                      <a:r>
                        <a:rPr lang="en-GB" b="0" dirty="0">
                          <a:latin typeface="Arial" panose="020B0604020202020204" pitchFamily="34" charset="0"/>
                          <a:cs typeface="Arial" panose="020B0604020202020204" pitchFamily="34" charset="0"/>
                        </a:rPr>
                        <a:t>FIGARO-DKD and FIDELITY studies not used to inform clinical and cost-effectiveness of finerenone</a:t>
                      </a:r>
                      <a:endParaRPr lang="en-GB" dirty="0">
                        <a:latin typeface="Arial" panose="020B0604020202020204" pitchFamily="34" charset="0"/>
                        <a:cs typeface="Arial" panose="020B0604020202020204" pitchFamily="34" charset="0"/>
                      </a:endParaRP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Partially - For discussion</a:t>
                      </a:r>
                    </a:p>
                  </a:txBody>
                  <a:tcPr marT="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01202114"/>
                  </a:ext>
                </a:extLst>
              </a:tr>
              <a:tr h="27747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Appropriate population: </a:t>
                      </a:r>
                      <a:r>
                        <a:rPr lang="en-GB" b="0" dirty="0">
                          <a:latin typeface="Arial" panose="020B0604020202020204" pitchFamily="34" charset="0"/>
                          <a:cs typeface="Arial" panose="020B0604020202020204" pitchFamily="34" charset="0"/>
                        </a:rPr>
                        <a:t>MA</a:t>
                      </a:r>
                      <a:r>
                        <a:rPr lang="en-GB" dirty="0">
                          <a:latin typeface="Arial" panose="020B0604020202020204" pitchFamily="34" charset="0"/>
                          <a:cs typeface="Arial" panose="020B0604020202020204" pitchFamily="34" charset="0"/>
                        </a:rPr>
                        <a:t> definition of stage 3 and 4 CKD differs to NHS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dirty="0">
                          <a:latin typeface="Arial" panose="020B0604020202020204" pitchFamily="34" charset="0"/>
                          <a:cs typeface="Arial" panose="020B0604020202020204" pitchFamily="34" charset="0"/>
                        </a:rPr>
                        <a:t>Yes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pPr algn="l"/>
                      <a:endParaRPr lang="en-GB" dirty="0">
                        <a:latin typeface="+mn-lt"/>
                        <a:cs typeface="Arial" panose="020B0604020202020204" pitchFamily="34" charset="0"/>
                      </a:endParaRPr>
                    </a:p>
                  </a:txBody>
                  <a:tcPr marT="0" anchor="ct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3797949588"/>
                  </a:ext>
                </a:extLst>
              </a:tr>
              <a:tr h="21121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Relevant outcomes: </a:t>
                      </a:r>
                      <a:r>
                        <a:rPr lang="en-GB" b="0" dirty="0">
                          <a:solidFill>
                            <a:schemeClr val="tx1"/>
                          </a:solidFill>
                          <a:latin typeface="Arial" panose="020B0604020202020204" pitchFamily="34" charset="0"/>
                          <a:cs typeface="Arial" panose="020B0604020202020204" pitchFamily="34" charset="0"/>
                        </a:rPr>
                        <a:t>O</a:t>
                      </a:r>
                      <a:r>
                        <a:rPr lang="en-GB" dirty="0">
                          <a:solidFill>
                            <a:schemeClr val="tx1"/>
                          </a:solidFill>
                          <a:latin typeface="Arial" panose="020B0604020202020204" pitchFamily="34" charset="0"/>
                          <a:cs typeface="Arial" panose="020B0604020202020204" pitchFamily="34" charset="0"/>
                        </a:rPr>
                        <a:t>nly one component of the primary composite outcome is statistically significant </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Yes</a:t>
                      </a:r>
                    </a:p>
                  </a:txBody>
                  <a:tcPr marT="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endParaRPr lang="en-GB" dirty="0">
                        <a:latin typeface="+mn-lt"/>
                        <a:cs typeface="Arial" panose="020B0604020202020204" pitchFamily="34" charset="0"/>
                      </a:endParaRPr>
                    </a:p>
                  </a:txBody>
                  <a:tcPr marT="36000" anchor="ctr">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564438691"/>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strike="noStrike" dirty="0">
                          <a:solidFill>
                            <a:schemeClr val="tx1"/>
                          </a:solidFill>
                          <a:latin typeface="Arial" panose="020B0604020202020204" pitchFamily="34" charset="0"/>
                          <a:cs typeface="Arial" panose="020B0604020202020204" pitchFamily="34" charset="0"/>
                        </a:rPr>
                        <a:t>Adverse events: </a:t>
                      </a:r>
                      <a:r>
                        <a:rPr lang="en-GB" strike="noStrike" dirty="0">
                          <a:solidFill>
                            <a:schemeClr val="tx1"/>
                          </a:solidFill>
                          <a:latin typeface="Arial" panose="020B0604020202020204" pitchFamily="34" charset="0"/>
                          <a:cs typeface="Arial" panose="020B0604020202020204" pitchFamily="34" charset="0"/>
                        </a:rPr>
                        <a:t>Hyperkalaemia is the main adverse event</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4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Yes</a:t>
                      </a:r>
                    </a:p>
                  </a:txBody>
                  <a:tcPr marT="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hMerge="1">
                  <a:txBody>
                    <a:bodyPr/>
                    <a:lstStyle/>
                    <a:p>
                      <a:endParaRPr lang="en-GB"/>
                    </a:p>
                  </a:txBody>
                  <a:tcPr/>
                </a:tc>
                <a:extLst>
                  <a:ext uri="{0D108BD9-81ED-4DB2-BD59-A6C34878D82A}">
                    <a16:rowId xmlns:a16="http://schemas.microsoft.com/office/drawing/2014/main" val="4163798638"/>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solidFill>
                            <a:schemeClr val="tx1"/>
                          </a:solidFill>
                          <a:latin typeface="Arial" panose="020B0604020202020204" pitchFamily="34" charset="0"/>
                          <a:cs typeface="Arial" panose="020B0604020202020204" pitchFamily="34" charset="0"/>
                        </a:rPr>
                        <a:t>Transition probabilities: </a:t>
                      </a:r>
                      <a:r>
                        <a:rPr lang="en-GB" dirty="0">
                          <a:latin typeface="Arial" panose="020B0604020202020204" pitchFamily="34" charset="0"/>
                          <a:cs typeface="Arial" panose="020B0604020202020204" pitchFamily="34" charset="0"/>
                        </a:rPr>
                        <a:t>Model uses time-invariant transition probabilities</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2809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No – For discussion</a:t>
                      </a:r>
                    </a:p>
                  </a:txBody>
                  <a:tcPr marT="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075138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Sensitivity analysis: </a:t>
                      </a:r>
                      <a:r>
                        <a:rPr lang="en-GB" b="0" dirty="0">
                          <a:latin typeface="Arial" panose="020B0604020202020204" pitchFamily="34" charset="0"/>
                          <a:cs typeface="Arial" panose="020B0604020202020204" pitchFamily="34" charset="0"/>
                        </a:rPr>
                        <a:t>Company’s PSA and DSA are flawed</a:t>
                      </a:r>
                    </a:p>
                  </a:txBody>
                  <a:tcPr marT="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8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0000"/>
                    </a:solidFill>
                  </a:tcPr>
                </a:tc>
                <a:tc>
                  <a:txBody>
                    <a:bodyPr/>
                    <a:lstStyle/>
                    <a:p>
                      <a:endParaRPr lang="en-GB" dirty="0">
                        <a:latin typeface="Arial" panose="020B0604020202020204" pitchFamily="34" charset="0"/>
                        <a:cs typeface="Arial" panose="020B0604020202020204" pitchFamily="34" charset="0"/>
                      </a:endParaRPr>
                    </a:p>
                  </a:txBody>
                  <a:tcPr marT="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3584935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b="1" dirty="0">
                          <a:latin typeface="Arial" panose="020B0604020202020204" pitchFamily="34" charset="0"/>
                          <a:cs typeface="Arial" panose="020B0604020202020204" pitchFamily="34" charset="0"/>
                        </a:rPr>
                        <a:t>Treatment waning effect: </a:t>
                      </a:r>
                      <a:r>
                        <a:rPr lang="en-GB" dirty="0">
                          <a:latin typeface="Arial" panose="020B0604020202020204" pitchFamily="34" charset="0"/>
                          <a:cs typeface="Arial" panose="020B0604020202020204" pitchFamily="34" charset="0"/>
                        </a:rPr>
                        <a:t>Company model assumes no treatment waning effect</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3600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848327599"/>
                  </a:ext>
                </a:extLst>
              </a:tr>
              <a:tr h="15528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Modelling CV history</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8DD"/>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No – For discussion</a:t>
                      </a:r>
                    </a:p>
                  </a:txBody>
                  <a:tcPr marT="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80954504"/>
                  </a:ext>
                </a:extLst>
              </a:tr>
              <a:tr h="810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Utility values: </a:t>
                      </a:r>
                      <a:r>
                        <a:rPr lang="en-GB" b="0" dirty="0">
                          <a:latin typeface="Arial" panose="020B0604020202020204" pitchFamily="34" charset="0"/>
                          <a:cs typeface="Arial" panose="020B0604020202020204" pitchFamily="34" charset="0"/>
                        </a:rPr>
                        <a:t>Company uses literature based utilities, ERG </a:t>
                      </a:r>
                      <a:r>
                        <a:rPr lang="en-GB" dirty="0">
                          <a:latin typeface="Arial" panose="020B0604020202020204" pitchFamily="34" charset="0"/>
                          <a:cs typeface="Arial" panose="020B0604020202020204" pitchFamily="34" charset="0"/>
                        </a:rPr>
                        <a:t>prefers using modified utilities from FIDELIO-DKD trial</a:t>
                      </a:r>
                    </a:p>
                  </a:txBody>
                  <a:tcPr marT="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8EDE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dirty="0">
                          <a:latin typeface="Arial" panose="020B0604020202020204" pitchFamily="34" charset="0"/>
                          <a:cs typeface="Arial" panose="020B0604020202020204" pitchFamily="34" charset="0"/>
                        </a:rPr>
                        <a:t>Partially - For discussion</a:t>
                      </a:r>
                    </a:p>
                  </a:txBody>
                  <a:tcPr marT="0" anchor="ctr">
                    <a:lnL w="12700" cmpd="sng">
                      <a:solidFill>
                        <a:srgbClr val="FFFFFF"/>
                      </a:solidFill>
                    </a:lnL>
                    <a:lnR w="12700" cap="flat" cmpd="sng" algn="ctr">
                      <a:solidFill>
                        <a:schemeClr val="bg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marT="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846409825"/>
                  </a:ext>
                </a:extLst>
              </a:tr>
            </a:tbl>
          </a:graphicData>
        </a:graphic>
      </p:graphicFrame>
      <p:pic>
        <p:nvPicPr>
          <p:cNvPr id="14" name="Picture 13">
            <a:extLst>
              <a:ext uri="{FF2B5EF4-FFF2-40B4-BE49-F238E27FC236}">
                <a16:creationId xmlns:a16="http://schemas.microsoft.com/office/drawing/2014/main" id="{7719CC35-76DD-7C75-E21D-62AAAD698A2B}"/>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494584" y="1641350"/>
            <a:ext cx="266490" cy="261026"/>
          </a:xfrm>
          <a:prstGeom prst="rect">
            <a:avLst/>
          </a:prstGeom>
        </p:spPr>
      </p:pic>
      <p:pic>
        <p:nvPicPr>
          <p:cNvPr id="15" name="Picture 14">
            <a:extLst>
              <a:ext uri="{FF2B5EF4-FFF2-40B4-BE49-F238E27FC236}">
                <a16:creationId xmlns:a16="http://schemas.microsoft.com/office/drawing/2014/main" id="{8AF47628-9B1A-477D-78EB-01B9D143BB79}"/>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1791" y="1641350"/>
            <a:ext cx="266490" cy="266490"/>
          </a:xfrm>
          <a:prstGeom prst="rect">
            <a:avLst/>
          </a:prstGeom>
        </p:spPr>
      </p:pic>
      <p:pic>
        <p:nvPicPr>
          <p:cNvPr id="16" name="Picture 15">
            <a:extLst>
              <a:ext uri="{FF2B5EF4-FFF2-40B4-BE49-F238E27FC236}">
                <a16:creationId xmlns:a16="http://schemas.microsoft.com/office/drawing/2014/main" id="{3C07823D-1447-77CE-4349-F0EFFC527359}"/>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494584" y="2093589"/>
            <a:ext cx="266490" cy="261026"/>
          </a:xfrm>
          <a:prstGeom prst="rect">
            <a:avLst/>
          </a:prstGeom>
        </p:spPr>
      </p:pic>
      <p:pic>
        <p:nvPicPr>
          <p:cNvPr id="17" name="Picture 16">
            <a:extLst>
              <a:ext uri="{FF2B5EF4-FFF2-40B4-BE49-F238E27FC236}">
                <a16:creationId xmlns:a16="http://schemas.microsoft.com/office/drawing/2014/main" id="{4270B895-B5C0-91FE-C20B-F40F43D736EB}"/>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071791" y="2093589"/>
            <a:ext cx="266490" cy="266490"/>
          </a:xfrm>
          <a:prstGeom prst="rect">
            <a:avLst/>
          </a:prstGeom>
        </p:spPr>
      </p:pic>
      <p:pic>
        <p:nvPicPr>
          <p:cNvPr id="18" name="Picture 17">
            <a:extLst>
              <a:ext uri="{FF2B5EF4-FFF2-40B4-BE49-F238E27FC236}">
                <a16:creationId xmlns:a16="http://schemas.microsoft.com/office/drawing/2014/main" id="{61D32FBF-7A8A-80E8-2CC7-DFDCFABF51DE}"/>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4548" y="3848024"/>
            <a:ext cx="266490" cy="261026"/>
          </a:xfrm>
          <a:prstGeom prst="rect">
            <a:avLst/>
          </a:prstGeom>
        </p:spPr>
      </p:pic>
      <p:pic>
        <p:nvPicPr>
          <p:cNvPr id="19" name="Picture 18">
            <a:extLst>
              <a:ext uri="{FF2B5EF4-FFF2-40B4-BE49-F238E27FC236}">
                <a16:creationId xmlns:a16="http://schemas.microsoft.com/office/drawing/2014/main" id="{7BEDAFE4-F17F-7D80-7079-064B65329699}"/>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4548" y="4893710"/>
            <a:ext cx="266490" cy="261026"/>
          </a:xfrm>
          <a:prstGeom prst="rect">
            <a:avLst/>
          </a:prstGeom>
        </p:spPr>
      </p:pic>
      <p:pic>
        <p:nvPicPr>
          <p:cNvPr id="20" name="Picture 19">
            <a:extLst>
              <a:ext uri="{FF2B5EF4-FFF2-40B4-BE49-F238E27FC236}">
                <a16:creationId xmlns:a16="http://schemas.microsoft.com/office/drawing/2014/main" id="{706AF2A0-EFAE-39A5-7769-7C40246F8949}"/>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334548" y="4570157"/>
            <a:ext cx="266490" cy="266490"/>
          </a:xfrm>
          <a:prstGeom prst="rect">
            <a:avLst/>
          </a:prstGeom>
        </p:spPr>
      </p:pic>
      <p:pic>
        <p:nvPicPr>
          <p:cNvPr id="21" name="Picture 20">
            <a:extLst>
              <a:ext uri="{FF2B5EF4-FFF2-40B4-BE49-F238E27FC236}">
                <a16:creationId xmlns:a16="http://schemas.microsoft.com/office/drawing/2014/main" id="{349AD837-C54F-598C-B791-1E662E21502C}"/>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334548" y="5359191"/>
            <a:ext cx="266490" cy="261026"/>
          </a:xfrm>
          <a:prstGeom prst="rect">
            <a:avLst/>
          </a:prstGeom>
        </p:spPr>
      </p:pic>
      <p:pic>
        <p:nvPicPr>
          <p:cNvPr id="22" name="Picture 21">
            <a:extLst>
              <a:ext uri="{FF2B5EF4-FFF2-40B4-BE49-F238E27FC236}">
                <a16:creationId xmlns:a16="http://schemas.microsoft.com/office/drawing/2014/main" id="{7923C4F4-4C4E-17FE-D53C-A7766C779406}"/>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332167" y="4213645"/>
            <a:ext cx="266490" cy="261026"/>
          </a:xfrm>
          <a:prstGeom prst="rect">
            <a:avLst/>
          </a:prstGeom>
        </p:spPr>
      </p:pic>
      <p:sp>
        <p:nvSpPr>
          <p:cNvPr id="2" name="Text Placeholder 13">
            <a:extLst>
              <a:ext uri="{FF2B5EF4-FFF2-40B4-BE49-F238E27FC236}">
                <a16:creationId xmlns:a16="http://schemas.microsoft.com/office/drawing/2014/main" id="{C8D14F53-EF0F-B667-46D5-91E3B3EFF32D}"/>
              </a:ext>
            </a:extLst>
          </p:cNvPr>
          <p:cNvSpPr txBox="1">
            <a:spLocks/>
          </p:cNvSpPr>
          <p:nvPr/>
        </p:nvSpPr>
        <p:spPr>
          <a:xfrm>
            <a:off x="1019502" y="6242854"/>
            <a:ext cx="10741572" cy="618321"/>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GB" sz="1600" dirty="0"/>
              <a:t>ACM1: Appraisal committee meeting 1; CKD: Chronic kidney disease; CV: Cardiovascular; DSA: Deterministic sensitivity analysis; MA: Marketing authorisation; PSA: Probabilistic sensitivity analysis; SGLT2is: Sodium-glucose co-transporter-2 inhibitors</a:t>
            </a:r>
          </a:p>
        </p:txBody>
      </p:sp>
    </p:spTree>
    <p:extLst>
      <p:ext uri="{BB962C8B-B14F-4D97-AF65-F5344CB8AC3E}">
        <p14:creationId xmlns:p14="http://schemas.microsoft.com/office/powerpoint/2010/main" val="396886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4B00-36B5-2DB0-8AC0-283827F32B91}"/>
              </a:ext>
            </a:extLst>
          </p:cNvPr>
          <p:cNvSpPr>
            <a:spLocks noGrp="1"/>
          </p:cNvSpPr>
          <p:nvPr>
            <p:ph type="ctrTitle"/>
          </p:nvPr>
        </p:nvSpPr>
        <p:spPr/>
        <p:txBody>
          <a:bodyPr/>
          <a:lstStyle/>
          <a:p>
            <a:r>
              <a:rPr lang="en-GB" dirty="0"/>
              <a:t>Back-up slides</a:t>
            </a:r>
          </a:p>
        </p:txBody>
      </p:sp>
    </p:spTree>
    <p:extLst>
      <p:ext uri="{BB962C8B-B14F-4D97-AF65-F5344CB8AC3E}">
        <p14:creationId xmlns:p14="http://schemas.microsoft.com/office/powerpoint/2010/main" val="1923223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8" name="Title 2">
            <a:extLst>
              <a:ext uri="{FF2B5EF4-FFF2-40B4-BE49-F238E27FC236}">
                <a16:creationId xmlns:a16="http://schemas.microsoft.com/office/drawing/2014/main" id="{99CDFC86-EB4A-3679-A599-96C0C30A0134}"/>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dirty="0">
                <a:solidFill>
                  <a:schemeClr val="accent1"/>
                </a:solidFill>
              </a:rPr>
              <a:t>Key secondary composite outcome results</a:t>
            </a:r>
            <a:endParaRPr lang="en-GB" sz="3600" dirty="0"/>
          </a:p>
        </p:txBody>
      </p:sp>
      <p:sp>
        <p:nvSpPr>
          <p:cNvPr id="12" name="Text Placeholder 6">
            <a:extLst>
              <a:ext uri="{FF2B5EF4-FFF2-40B4-BE49-F238E27FC236}">
                <a16:creationId xmlns:a16="http://schemas.microsoft.com/office/drawing/2014/main" id="{9C1F7E97-9B7B-773F-F01A-D897231C592E}"/>
              </a:ext>
            </a:extLst>
          </p:cNvPr>
          <p:cNvSpPr txBox="1">
            <a:spLocks/>
          </p:cNvSpPr>
          <p:nvPr/>
        </p:nvSpPr>
        <p:spPr>
          <a:xfrm>
            <a:off x="421200" y="676547"/>
            <a:ext cx="11586452" cy="7753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tab pos="2417763" algn="l"/>
              </a:tabLst>
              <a:defRPr sz="28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Secondary composite outcome: Time to 1st event of CV death, non-fatal myocardial infarction, non-fatal stroke, or hospitalisation for heart failure </a:t>
            </a:r>
          </a:p>
        </p:txBody>
      </p:sp>
      <p:graphicFrame>
        <p:nvGraphicFramePr>
          <p:cNvPr id="16" name="Table 5">
            <a:extLst>
              <a:ext uri="{FF2B5EF4-FFF2-40B4-BE49-F238E27FC236}">
                <a16:creationId xmlns:a16="http://schemas.microsoft.com/office/drawing/2014/main" id="{81B3D83E-6075-1E6F-B264-656F7B054594}"/>
              </a:ext>
            </a:extLst>
          </p:cNvPr>
          <p:cNvGraphicFramePr>
            <a:graphicFrameLocks noGrp="1"/>
          </p:cNvGraphicFramePr>
          <p:nvPr>
            <p:extLst>
              <p:ext uri="{D42A27DB-BD31-4B8C-83A1-F6EECF244321}">
                <p14:modId xmlns:p14="http://schemas.microsoft.com/office/powerpoint/2010/main" val="910790739"/>
              </p:ext>
            </p:extLst>
          </p:nvPr>
        </p:nvGraphicFramePr>
        <p:xfrm>
          <a:off x="421200" y="1790114"/>
          <a:ext cx="11187954" cy="2775112"/>
        </p:xfrm>
        <a:graphic>
          <a:graphicData uri="http://schemas.openxmlformats.org/drawingml/2006/table">
            <a:tbl>
              <a:tblPr firstRow="1" firstCol="1" bandRow="1"/>
              <a:tblGrid>
                <a:gridCol w="3302598">
                  <a:extLst>
                    <a:ext uri="{9D8B030D-6E8A-4147-A177-3AD203B41FA5}">
                      <a16:colId xmlns:a16="http://schemas.microsoft.com/office/drawing/2014/main" val="1855066977"/>
                    </a:ext>
                  </a:extLst>
                </a:gridCol>
                <a:gridCol w="1592132">
                  <a:extLst>
                    <a:ext uri="{9D8B030D-6E8A-4147-A177-3AD203B41FA5}">
                      <a16:colId xmlns:a16="http://schemas.microsoft.com/office/drawing/2014/main" val="1687350889"/>
                    </a:ext>
                  </a:extLst>
                </a:gridCol>
                <a:gridCol w="1430190">
                  <a:extLst>
                    <a:ext uri="{9D8B030D-6E8A-4147-A177-3AD203B41FA5}">
                      <a16:colId xmlns:a16="http://schemas.microsoft.com/office/drawing/2014/main" val="809056873"/>
                    </a:ext>
                  </a:extLst>
                </a:gridCol>
                <a:gridCol w="1442103">
                  <a:extLst>
                    <a:ext uri="{9D8B030D-6E8A-4147-A177-3AD203B41FA5}">
                      <a16:colId xmlns:a16="http://schemas.microsoft.com/office/drawing/2014/main" val="471559279"/>
                    </a:ext>
                  </a:extLst>
                </a:gridCol>
                <a:gridCol w="2334409">
                  <a:extLst>
                    <a:ext uri="{9D8B030D-6E8A-4147-A177-3AD203B41FA5}">
                      <a16:colId xmlns:a16="http://schemas.microsoft.com/office/drawing/2014/main" val="74032966"/>
                    </a:ext>
                  </a:extLst>
                </a:gridCol>
                <a:gridCol w="1086522">
                  <a:extLst>
                    <a:ext uri="{9D8B030D-6E8A-4147-A177-3AD203B41FA5}">
                      <a16:colId xmlns:a16="http://schemas.microsoft.com/office/drawing/2014/main" val="1687058232"/>
                    </a:ext>
                  </a:extLst>
                </a:gridCol>
              </a:tblGrid>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GB" sz="1800" dirty="0"/>
                        <a:t>Outcome</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rPr>
                        <a:t>Incidence</a:t>
                      </a:r>
                      <a:endParaRPr lang="en-GB" sz="1800" dirty="0"/>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rPr>
                        <a:t>Finerenone</a:t>
                      </a:r>
                      <a:endParaRPr lang="en-GB" sz="1800" dirty="0"/>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rPr>
                        <a:t>Placebo</a:t>
                      </a:r>
                      <a:endParaRPr lang="en-GB" sz="1800" dirty="0">
                        <a:solidFill>
                          <a:schemeClr val="bg1"/>
                        </a:solidFill>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rPr>
                        <a:t>HR (95% CI)</a:t>
                      </a:r>
                      <a:endParaRPr lang="en-GB" sz="1800" dirty="0">
                        <a:solidFill>
                          <a:schemeClr val="bg1"/>
                        </a:solidFill>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800">
                          <a:solidFill>
                            <a:schemeClr val="bg1"/>
                          </a:solidFill>
                        </a:rPr>
                        <a:t>P-value</a:t>
                      </a:r>
                      <a:endParaRPr lang="en-GB" sz="1800" dirty="0">
                        <a:solidFill>
                          <a:schemeClr val="bg1"/>
                        </a:solidFill>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6090965"/>
                  </a:ext>
                </a:extLst>
              </a:tr>
              <a:tr h="31793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t>Key secondary composite outcome</a:t>
                      </a:r>
                    </a:p>
                  </a:txBody>
                  <a:tcPr marL="82935" marR="82935" marT="41468" marB="4146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solidFill>
                            <a:schemeClr val="bg1"/>
                          </a:solidFill>
                        </a:rPr>
                        <a:t>Crude, n (%) </a:t>
                      </a:r>
                      <a:endParaRPr lang="en-GB" sz="1800" dirty="0"/>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667741047"/>
                  </a:ext>
                </a:extLst>
              </a:tr>
              <a:tr h="304096">
                <a:tc gridSpan="6">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t>Components of secondary composite outcome:</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lang="en-GB" sz="1800" dirty="0"/>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26616161"/>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t>CV death</a:t>
                      </a:r>
                    </a:p>
                  </a:txBody>
                  <a:tcPr marL="82935" marR="82935" marT="41468" marB="41468">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rPr>
                        <a:t>Crude, n (%) </a:t>
                      </a:r>
                      <a:endParaRPr lang="en-GB" sz="1800" b="0" i="1" dirty="0"/>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3781567419"/>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t>Non-fatal myocardial infarction</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rPr>
                        <a:t>Crude, n (%) </a:t>
                      </a:r>
                      <a:endParaRPr lang="en-GB" sz="1800" b="0" i="1" dirty="0"/>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3137600578"/>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t>Non-fatal stroke</a:t>
                      </a:r>
                      <a:endParaRPr lang="en-GB" sz="1800" b="0" i="1" baseline="30000" dirty="0"/>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rPr>
                        <a:t>Crude, n (%) </a:t>
                      </a:r>
                      <a:endParaRPr lang="en-GB" sz="1800" b="0" i="1" baseline="30000" dirty="0"/>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2473589717"/>
                  </a:ext>
                </a:extLst>
              </a:tr>
              <a:tr h="3040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1" dirty="0"/>
                        <a:t>Hospitalisation for heart failure</a:t>
                      </a:r>
                    </a:p>
                  </a:txBody>
                  <a:tcPr marL="82935" marR="82935" marT="41468" marB="4146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rPr>
                        <a:t>Crude, n (%) </a:t>
                      </a:r>
                      <a:endParaRPr lang="en-GB" sz="1800" b="0" i="1" dirty="0"/>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tc>
                  <a: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800" dirty="0">
                          <a:highlight>
                            <a:srgbClr val="000000"/>
                          </a:highlight>
                        </a:rPr>
                        <a:t>********</a:t>
                      </a:r>
                      <a:endParaRPr lang="en-GB" sz="1800" dirty="0">
                        <a:solidFill>
                          <a:schemeClr val="bg1"/>
                        </a:solidFill>
                        <a:highlight>
                          <a:srgbClr val="000000"/>
                        </a:highlight>
                      </a:endParaRPr>
                    </a:p>
                  </a:txBody>
                  <a:tcPr marL="82935" marR="82935" marT="41468" marB="4146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1952393647"/>
                  </a:ext>
                </a:extLst>
              </a:tr>
            </a:tbl>
          </a:graphicData>
        </a:graphic>
      </p:graphicFrame>
      <p:sp>
        <p:nvSpPr>
          <p:cNvPr id="17" name="TextBox 16">
            <a:extLst>
              <a:ext uri="{FF2B5EF4-FFF2-40B4-BE49-F238E27FC236}">
                <a16:creationId xmlns:a16="http://schemas.microsoft.com/office/drawing/2014/main" id="{5F9DF51F-6957-2183-395D-77CE55016A2D}"/>
              </a:ext>
            </a:extLst>
          </p:cNvPr>
          <p:cNvSpPr txBox="1"/>
          <p:nvPr/>
        </p:nvSpPr>
        <p:spPr>
          <a:xfrm>
            <a:off x="5276192" y="-4832"/>
            <a:ext cx="1681655" cy="246221"/>
          </a:xfrm>
          <a:prstGeom prst="rect">
            <a:avLst/>
          </a:prstGeom>
          <a:solidFill>
            <a:schemeClr val="accent1"/>
          </a:solidFill>
        </p:spPr>
        <p:txBody>
          <a:bodyPr wrap="square" lIns="0" tIns="0" rIns="0" bIns="0" rtlCol="0">
            <a:spAutoFit/>
          </a:bodyPr>
          <a:lstStyle/>
          <a:p>
            <a:pPr marL="0" marR="0" lvl="0" indent="0"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rPr>
              <a:t>  CONFIDENTIAL</a:t>
            </a:r>
          </a:p>
        </p:txBody>
      </p:sp>
      <p:graphicFrame>
        <p:nvGraphicFramePr>
          <p:cNvPr id="18" name="Table 17">
            <a:extLst>
              <a:ext uri="{FF2B5EF4-FFF2-40B4-BE49-F238E27FC236}">
                <a16:creationId xmlns:a16="http://schemas.microsoft.com/office/drawing/2014/main" id="{5C6199BC-CAED-8730-5DD8-0859D4766146}"/>
              </a:ext>
            </a:extLst>
          </p:cNvPr>
          <p:cNvGraphicFramePr>
            <a:graphicFrameLocks noGrp="1"/>
          </p:cNvGraphicFramePr>
          <p:nvPr/>
        </p:nvGraphicFramePr>
        <p:xfrm>
          <a:off x="6411558" y="5120640"/>
          <a:ext cx="208280" cy="365760"/>
        </p:xfrm>
        <a:graphic>
          <a:graphicData uri="http://schemas.openxmlformats.org/drawingml/2006/table">
            <a:tbl>
              <a:tblPr/>
              <a:tblGrid>
                <a:gridCol w="208280">
                  <a:extLst>
                    <a:ext uri="{9D8B030D-6E8A-4147-A177-3AD203B41FA5}">
                      <a16:colId xmlns:a16="http://schemas.microsoft.com/office/drawing/2014/main" val="3045851318"/>
                    </a:ext>
                  </a:extLst>
                </a:gridCol>
              </a:tblGrid>
              <a:tr h="0">
                <a:tc>
                  <a:txBody>
                    <a:bodyPr/>
                    <a:lstStyle/>
                    <a:p>
                      <a:endParaRPr lang="en-GB"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634040695"/>
                  </a:ext>
                </a:extLst>
              </a:tr>
            </a:tbl>
          </a:graphicData>
        </a:graphic>
      </p:graphicFrame>
      <p:sp>
        <p:nvSpPr>
          <p:cNvPr id="22" name="Text Placeholder 13">
            <a:extLst>
              <a:ext uri="{FF2B5EF4-FFF2-40B4-BE49-F238E27FC236}">
                <a16:creationId xmlns:a16="http://schemas.microsoft.com/office/drawing/2014/main" id="{B8DA0E2F-2681-1435-B4F0-A8EF4F0D9F04}"/>
              </a:ext>
            </a:extLst>
          </p:cNvPr>
          <p:cNvSpPr txBox="1">
            <a:spLocks/>
          </p:cNvSpPr>
          <p:nvPr/>
        </p:nvSpPr>
        <p:spPr>
          <a:xfrm>
            <a:off x="1040524" y="6496050"/>
            <a:ext cx="10568630" cy="3651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CI: Confidence interval; CV: Cardiovascular; HR: Hazard ratio; n: number of participants</a:t>
            </a:r>
          </a:p>
        </p:txBody>
      </p:sp>
      <p:sp>
        <p:nvSpPr>
          <p:cNvPr id="23" name="Rectangle 22">
            <a:extLst>
              <a:ext uri="{FF2B5EF4-FFF2-40B4-BE49-F238E27FC236}">
                <a16:creationId xmlns:a16="http://schemas.microsoft.com/office/drawing/2014/main" id="{C13FD2AF-2099-196C-4E49-F7FD8E7A7463}"/>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Tree>
    <p:extLst>
      <p:ext uri="{BB962C8B-B14F-4D97-AF65-F5344CB8AC3E}">
        <p14:creationId xmlns:p14="http://schemas.microsoft.com/office/powerpoint/2010/main" val="290407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65A397-8A91-9DDE-4992-287300E09378}"/>
              </a:ext>
            </a:extLst>
          </p:cNvPr>
          <p:cNvSpPr/>
          <p:nvPr/>
        </p:nvSpPr>
        <p:spPr>
          <a:xfrm>
            <a:off x="1871663" y="1033115"/>
            <a:ext cx="7722020" cy="42728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0000"/>
              </a:highlight>
            </a:endParaRPr>
          </a:p>
        </p:txBody>
      </p:sp>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8" name="Title 2">
            <a:extLst>
              <a:ext uri="{FF2B5EF4-FFF2-40B4-BE49-F238E27FC236}">
                <a16:creationId xmlns:a16="http://schemas.microsoft.com/office/drawing/2014/main" id="{99CDFC86-EB4A-3679-A599-96C0C30A0134}"/>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solidFill>
                  <a:schemeClr val="accent1"/>
                </a:solidFill>
              </a:rPr>
              <a:t>Key secondary composite outcome Kaplan-Meier</a:t>
            </a:r>
            <a:endParaRPr lang="en-GB" dirty="0"/>
          </a:p>
        </p:txBody>
      </p:sp>
      <p:sp>
        <p:nvSpPr>
          <p:cNvPr id="7" name="TextBox 6">
            <a:extLst>
              <a:ext uri="{FF2B5EF4-FFF2-40B4-BE49-F238E27FC236}">
                <a16:creationId xmlns:a16="http://schemas.microsoft.com/office/drawing/2014/main" id="{835B7CD2-8DCB-D4AE-ECF5-951DB5BD149A}"/>
              </a:ext>
            </a:extLst>
          </p:cNvPr>
          <p:cNvSpPr txBox="1"/>
          <p:nvPr/>
        </p:nvSpPr>
        <p:spPr>
          <a:xfrm>
            <a:off x="1871663" y="5539463"/>
            <a:ext cx="6623527" cy="251287"/>
          </a:xfrm>
          <a:prstGeom prst="rect">
            <a:avLst/>
          </a:prstGeom>
          <a:solidFill>
            <a:schemeClr val="bg1"/>
          </a:solidFill>
        </p:spPr>
        <p:txBody>
          <a:bodyPr wrap="square" lIns="0" tIns="0" rIns="0" bIns="0" rtlCol="0">
            <a:spAutoFit/>
          </a:bodyPr>
          <a:lstStyle/>
          <a:p>
            <a:pPr defTabSz="946052"/>
            <a:r>
              <a:rPr lang="en-GB" sz="1633" u="sng" dirty="0">
                <a:solidFill>
                  <a:srgbClr val="393938"/>
                </a:solidFill>
                <a:highlight>
                  <a:srgbClr val="000000"/>
                </a:highlight>
                <a:latin typeface="Arial" panose="020B0604020202020204"/>
              </a:rPr>
              <a:t>********************************************************************</a:t>
            </a:r>
          </a:p>
        </p:txBody>
      </p:sp>
      <p:sp>
        <p:nvSpPr>
          <p:cNvPr id="13" name="TextBox 12">
            <a:extLst>
              <a:ext uri="{FF2B5EF4-FFF2-40B4-BE49-F238E27FC236}">
                <a16:creationId xmlns:a16="http://schemas.microsoft.com/office/drawing/2014/main" id="{7D6D94EC-4E15-A8DB-F1EE-539AE75C2D9A}"/>
              </a:ext>
            </a:extLst>
          </p:cNvPr>
          <p:cNvSpPr txBox="1"/>
          <p:nvPr/>
        </p:nvSpPr>
        <p:spPr>
          <a:xfrm>
            <a:off x="5276192" y="-4832"/>
            <a:ext cx="1681655" cy="246221"/>
          </a:xfrm>
          <a:prstGeom prst="rect">
            <a:avLst/>
          </a:prstGeom>
          <a:solidFill>
            <a:schemeClr val="accent1"/>
          </a:solidFill>
        </p:spPr>
        <p:txBody>
          <a:bodyPr wrap="square" lIns="0" tIns="0" rIns="0" bIns="0" rtlCol="0">
            <a:spAutoFit/>
          </a:bodyPr>
          <a:lstStyle/>
          <a:p>
            <a:pPr marL="0" marR="0" lvl="0" indent="0"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rPr>
              <a:t>  CONFIDENTIAL</a:t>
            </a:r>
          </a:p>
        </p:txBody>
      </p:sp>
      <p:sp>
        <p:nvSpPr>
          <p:cNvPr id="17" name="Rectangle 16">
            <a:extLst>
              <a:ext uri="{FF2B5EF4-FFF2-40B4-BE49-F238E27FC236}">
                <a16:creationId xmlns:a16="http://schemas.microsoft.com/office/drawing/2014/main" id="{AB59B91D-75CB-592C-EB5D-5FD65FF8D74C}"/>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Tree>
    <p:extLst>
      <p:ext uri="{BB962C8B-B14F-4D97-AF65-F5344CB8AC3E}">
        <p14:creationId xmlns:p14="http://schemas.microsoft.com/office/powerpoint/2010/main" val="4998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8" name="Title 2">
            <a:extLst>
              <a:ext uri="{FF2B5EF4-FFF2-40B4-BE49-F238E27FC236}">
                <a16:creationId xmlns:a16="http://schemas.microsoft.com/office/drawing/2014/main" id="{99CDFC86-EB4A-3679-A599-96C0C30A0134}"/>
              </a:ext>
            </a:extLst>
          </p:cNvPr>
          <p:cNvSpPr txBox="1">
            <a:spLocks/>
          </p:cNvSpPr>
          <p:nvPr/>
        </p:nvSpPr>
        <p:spPr>
          <a:xfrm>
            <a:off x="421200" y="209933"/>
            <a:ext cx="11376025" cy="5047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600">
                <a:solidFill>
                  <a:schemeClr val="accent1"/>
                </a:solidFill>
              </a:rPr>
              <a:t>Key issue: </a:t>
            </a:r>
            <a:r>
              <a:rPr lang="en-GB" sz="3600"/>
              <a:t>Utility values</a:t>
            </a:r>
            <a:endParaRPr lang="en-GB" sz="3600" dirty="0"/>
          </a:p>
        </p:txBody>
      </p:sp>
      <p:pic>
        <p:nvPicPr>
          <p:cNvPr id="2" name="Picture 1">
            <a:extLst>
              <a:ext uri="{FF2B5EF4-FFF2-40B4-BE49-F238E27FC236}">
                <a16:creationId xmlns:a16="http://schemas.microsoft.com/office/drawing/2014/main" id="{2B3AB3DA-406F-71D7-42AB-AE7CC1E505ED}"/>
              </a:ext>
              <a:ext uri="{C183D7F6-B498-43B3-948B-1728B52AA6E4}">
                <adec:decorative xmlns:adec="http://schemas.microsoft.com/office/drawing/2017/decorative" val="1"/>
              </a:ext>
            </a:extLst>
          </p:cNvPr>
          <p:cNvPicPr>
            <a:picLocks/>
          </p:cNvPicPr>
          <p:nvPr/>
        </p:nvPicPr>
        <p:blipFill rotWithShape="1">
          <a:blip r:embed="rId2"/>
          <a:srcRect l="16268" t="3813" r="14723" b="4056"/>
          <a:stretch/>
        </p:blipFill>
        <p:spPr>
          <a:xfrm>
            <a:off x="11590478" y="24860"/>
            <a:ext cx="583879" cy="583879"/>
          </a:xfrm>
          <a:prstGeom prst="rect">
            <a:avLst/>
          </a:prstGeom>
        </p:spPr>
      </p:pic>
      <p:pic>
        <p:nvPicPr>
          <p:cNvPr id="3" name="Picture 2">
            <a:extLst>
              <a:ext uri="{FF2B5EF4-FFF2-40B4-BE49-F238E27FC236}">
                <a16:creationId xmlns:a16="http://schemas.microsoft.com/office/drawing/2014/main" id="{EE0DC0A9-9999-D389-8627-0DBD02D1C95B}"/>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0941664" y="28316"/>
            <a:ext cx="583879" cy="583879"/>
          </a:xfrm>
          <a:prstGeom prst="rect">
            <a:avLst/>
          </a:prstGeom>
        </p:spPr>
      </p:pic>
      <p:graphicFrame>
        <p:nvGraphicFramePr>
          <p:cNvPr id="4" name="Table 3">
            <a:extLst>
              <a:ext uri="{FF2B5EF4-FFF2-40B4-BE49-F238E27FC236}">
                <a16:creationId xmlns:a16="http://schemas.microsoft.com/office/drawing/2014/main" id="{81600326-1B1E-E77C-D6C9-031885717B7B}"/>
              </a:ext>
            </a:extLst>
          </p:cNvPr>
          <p:cNvGraphicFramePr>
            <a:graphicFrameLocks noGrp="1"/>
          </p:cNvGraphicFramePr>
          <p:nvPr>
            <p:extLst>
              <p:ext uri="{D42A27DB-BD31-4B8C-83A1-F6EECF244321}">
                <p14:modId xmlns:p14="http://schemas.microsoft.com/office/powerpoint/2010/main" val="1115822177"/>
              </p:ext>
            </p:extLst>
          </p:nvPr>
        </p:nvGraphicFramePr>
        <p:xfrm>
          <a:off x="421200" y="1036174"/>
          <a:ext cx="11104343" cy="5486400"/>
        </p:xfrm>
        <a:graphic>
          <a:graphicData uri="http://schemas.openxmlformats.org/drawingml/2006/table">
            <a:tbl>
              <a:tblPr firstRow="1" firstCol="1" bandRow="1">
                <a:tableStyleId>{5C22544A-7EE6-4342-B048-85BDC9FD1C3A}</a:tableStyleId>
              </a:tblPr>
              <a:tblGrid>
                <a:gridCol w="4828532">
                  <a:extLst>
                    <a:ext uri="{9D8B030D-6E8A-4147-A177-3AD203B41FA5}">
                      <a16:colId xmlns:a16="http://schemas.microsoft.com/office/drawing/2014/main" val="4187761047"/>
                    </a:ext>
                  </a:extLst>
                </a:gridCol>
                <a:gridCol w="2570803">
                  <a:extLst>
                    <a:ext uri="{9D8B030D-6E8A-4147-A177-3AD203B41FA5}">
                      <a16:colId xmlns:a16="http://schemas.microsoft.com/office/drawing/2014/main" val="1617436667"/>
                    </a:ext>
                  </a:extLst>
                </a:gridCol>
                <a:gridCol w="1517103">
                  <a:extLst>
                    <a:ext uri="{9D8B030D-6E8A-4147-A177-3AD203B41FA5}">
                      <a16:colId xmlns:a16="http://schemas.microsoft.com/office/drawing/2014/main" val="1385084546"/>
                    </a:ext>
                  </a:extLst>
                </a:gridCol>
                <a:gridCol w="2187905">
                  <a:extLst>
                    <a:ext uri="{9D8B030D-6E8A-4147-A177-3AD203B41FA5}">
                      <a16:colId xmlns:a16="http://schemas.microsoft.com/office/drawing/2014/main" val="213784925"/>
                    </a:ext>
                  </a:extLst>
                </a:gridCol>
              </a:tblGrid>
              <a:tr h="183427">
                <a:tc>
                  <a:txBody>
                    <a:bodyPr/>
                    <a:lstStyle/>
                    <a:p>
                      <a:pPr>
                        <a:spcBef>
                          <a:spcPts val="300"/>
                        </a:spcBef>
                        <a:spcAft>
                          <a:spcPts val="300"/>
                        </a:spcAft>
                      </a:pPr>
                      <a:r>
                        <a:rPr lang="en-US" sz="2000" b="0" dirty="0">
                          <a:effectLst/>
                        </a:rPr>
                        <a:t>State or condition</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Company submission</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ERG report</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Company revised</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3547414920"/>
                  </a:ext>
                </a:extLst>
              </a:tr>
              <a:tr h="178216">
                <a:tc gridSpan="4">
                  <a:txBody>
                    <a:bodyPr/>
                    <a:lstStyle/>
                    <a:p>
                      <a:pPr>
                        <a:spcBef>
                          <a:spcPts val="300"/>
                        </a:spcBef>
                        <a:spcAft>
                          <a:spcPts val="300"/>
                        </a:spcAft>
                      </a:pPr>
                      <a:r>
                        <a:rPr lang="en-US" sz="2000" b="0" dirty="0">
                          <a:effectLst/>
                        </a:rPr>
                        <a:t>Utility</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891609"/>
                  </a:ext>
                </a:extLst>
              </a:tr>
              <a:tr h="178216">
                <a:tc>
                  <a:txBody>
                    <a:bodyPr/>
                    <a:lstStyle/>
                    <a:p>
                      <a:pPr>
                        <a:spcBef>
                          <a:spcPts val="300"/>
                        </a:spcBef>
                        <a:spcAft>
                          <a:spcPts val="300"/>
                        </a:spcAft>
                      </a:pPr>
                      <a:r>
                        <a:rPr lang="en-US" sz="2000" b="0" dirty="0">
                          <a:effectLst/>
                        </a:rPr>
                        <a:t>Dialysis (acute)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0.595</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1587607223"/>
                  </a:ext>
                </a:extLst>
              </a:tr>
              <a:tr h="178216">
                <a:tc>
                  <a:txBody>
                    <a:bodyPr/>
                    <a:lstStyle/>
                    <a:p>
                      <a:pPr>
                        <a:spcBef>
                          <a:spcPts val="300"/>
                        </a:spcBef>
                        <a:spcAft>
                          <a:spcPts val="300"/>
                        </a:spcAft>
                      </a:pPr>
                      <a:r>
                        <a:rPr lang="en-US" sz="2000" b="0" dirty="0">
                          <a:effectLst/>
                        </a:rPr>
                        <a:t>Dialysis (post-acute)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a:effectLst/>
                        </a:rPr>
                        <a:t>0.595</a:t>
                      </a:r>
                      <a:endParaRPr lang="en-GB" sz="2000" b="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3884870962"/>
                  </a:ext>
                </a:extLst>
              </a:tr>
              <a:tr h="178216">
                <a:tc>
                  <a:txBody>
                    <a:bodyPr/>
                    <a:lstStyle/>
                    <a:p>
                      <a:pPr>
                        <a:spcBef>
                          <a:spcPts val="300"/>
                        </a:spcBef>
                        <a:spcAft>
                          <a:spcPts val="300"/>
                        </a:spcAft>
                      </a:pPr>
                      <a:r>
                        <a:rPr lang="en-US" sz="2000" b="0" dirty="0">
                          <a:effectLst/>
                        </a:rPr>
                        <a:t>Kidney Transplant (acute)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a:effectLst/>
                        </a:rPr>
                        <a:t>0.748</a:t>
                      </a:r>
                      <a:endParaRPr lang="en-GB" sz="2000" b="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4131413095"/>
                  </a:ext>
                </a:extLst>
              </a:tr>
              <a:tr h="178216">
                <a:tc>
                  <a:txBody>
                    <a:bodyPr/>
                    <a:lstStyle/>
                    <a:p>
                      <a:pPr>
                        <a:spcBef>
                          <a:spcPts val="300"/>
                        </a:spcBef>
                        <a:spcAft>
                          <a:spcPts val="300"/>
                        </a:spcAft>
                      </a:pPr>
                      <a:r>
                        <a:rPr lang="en-US" sz="2000" b="0" dirty="0">
                          <a:effectLst/>
                        </a:rPr>
                        <a:t>Kidney Transplant (post-acute)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0.748</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1800085789"/>
                  </a:ext>
                </a:extLst>
              </a:tr>
              <a:tr h="178216">
                <a:tc gridSpan="4">
                  <a:txBody>
                    <a:bodyPr/>
                    <a:lstStyle/>
                    <a:p>
                      <a:pPr>
                        <a:spcBef>
                          <a:spcPts val="300"/>
                        </a:spcBef>
                        <a:spcAft>
                          <a:spcPts val="300"/>
                        </a:spcAft>
                      </a:pPr>
                      <a:r>
                        <a:rPr lang="en-US" sz="2000" b="0" dirty="0">
                          <a:effectLst/>
                        </a:rPr>
                        <a:t>Utility decrements associated with first CV event, acute</a:t>
                      </a:r>
                      <a:endParaRPr lang="en-GB" sz="2000" b="0" dirty="0">
                        <a:effectLst/>
                        <a:latin typeface="Arial" panose="020B0604020202020204" pitchFamily="34" charset="0"/>
                        <a:ea typeface="Times New Roman" panose="02020603050405020304" pitchFamily="18" charset="0"/>
                      </a:endParaRPr>
                    </a:p>
                  </a:txBody>
                  <a:tcPr marL="23860" marR="2386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33872040"/>
                  </a:ext>
                </a:extLst>
              </a:tr>
              <a:tr h="178216">
                <a:tc>
                  <a:txBody>
                    <a:bodyPr/>
                    <a:lstStyle/>
                    <a:p>
                      <a:pPr>
                        <a:spcBef>
                          <a:spcPts val="300"/>
                        </a:spcBef>
                        <a:spcAft>
                          <a:spcPts val="300"/>
                        </a:spcAft>
                      </a:pPr>
                      <a:r>
                        <a:rPr lang="en-US" sz="2000" b="0" dirty="0">
                          <a:effectLst/>
                          <a:latin typeface="Arial" panose="020B0604020202020204" pitchFamily="34" charset="0"/>
                          <a:ea typeface="Times New Roman" panose="02020603050405020304" pitchFamily="18" charset="0"/>
                        </a:rPr>
                        <a:t>Myocardial infarction</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a:effectLst/>
                        </a:rPr>
                        <a:t>-0.060</a:t>
                      </a:r>
                      <a:endParaRPr lang="en-GB" sz="2000" b="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4078236380"/>
                  </a:ext>
                </a:extLst>
              </a:tr>
              <a:tr h="178216">
                <a:tc>
                  <a:txBody>
                    <a:bodyPr/>
                    <a:lstStyle/>
                    <a:p>
                      <a:pPr>
                        <a:spcBef>
                          <a:spcPts val="300"/>
                        </a:spcBef>
                        <a:spcAft>
                          <a:spcPts val="300"/>
                        </a:spcAft>
                      </a:pPr>
                      <a:r>
                        <a:rPr lang="en-US" sz="2000" b="0" dirty="0">
                          <a:effectLst/>
                        </a:rPr>
                        <a:t>Stroke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a:effectLst/>
                        </a:rPr>
                        <a:t>-0.160</a:t>
                      </a:r>
                      <a:endParaRPr lang="en-GB" sz="2000" b="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2501496815"/>
                  </a:ext>
                </a:extLst>
              </a:tr>
              <a:tr h="178216">
                <a:tc>
                  <a:txBody>
                    <a:bodyPr/>
                    <a:lstStyle/>
                    <a:p>
                      <a:pPr>
                        <a:spcBef>
                          <a:spcPts val="300"/>
                        </a:spcBef>
                        <a:spcAft>
                          <a:spcPts val="300"/>
                        </a:spcAft>
                      </a:pPr>
                      <a:r>
                        <a:rPr lang="en-US" sz="2000" b="0" dirty="0" err="1">
                          <a:effectLst/>
                        </a:rPr>
                        <a:t>Hospitalisation</a:t>
                      </a:r>
                      <a:r>
                        <a:rPr lang="en-US" sz="2000" b="0" dirty="0">
                          <a:effectLst/>
                        </a:rPr>
                        <a:t> for heart failure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-0.110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395888290"/>
                  </a:ext>
                </a:extLst>
              </a:tr>
              <a:tr h="178216">
                <a:tc gridSpan="4">
                  <a:txBody>
                    <a:bodyPr/>
                    <a:lstStyle/>
                    <a:p>
                      <a:pPr>
                        <a:spcBef>
                          <a:spcPts val="300"/>
                        </a:spcBef>
                        <a:spcAft>
                          <a:spcPts val="300"/>
                        </a:spcAft>
                      </a:pPr>
                      <a:r>
                        <a:rPr lang="en-US" sz="2000" b="0" dirty="0">
                          <a:effectLst/>
                        </a:rPr>
                        <a:t>Utility decrements associated with first CV event, post-acute</a:t>
                      </a:r>
                      <a:endParaRPr lang="en-GB" sz="2000" b="0" dirty="0">
                        <a:effectLst/>
                        <a:latin typeface="Arial" panose="020B0604020202020204" pitchFamily="34" charset="0"/>
                        <a:ea typeface="Times New Roman" panose="02020603050405020304" pitchFamily="18" charset="0"/>
                      </a:endParaRPr>
                    </a:p>
                  </a:txBody>
                  <a:tcPr marL="23860" marR="2386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08186451"/>
                  </a:ext>
                </a:extLst>
              </a:tr>
              <a:tr h="178216">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000" b="0" dirty="0">
                          <a:effectLst/>
                          <a:latin typeface="Arial" panose="020B0604020202020204" pitchFamily="34" charset="0"/>
                          <a:ea typeface="Times New Roman" panose="02020603050405020304" pitchFamily="18" charset="0"/>
                        </a:rPr>
                        <a:t>Myocardial infarction</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a:effectLst/>
                        </a:rPr>
                        <a:t>-0.032</a:t>
                      </a:r>
                      <a:endParaRPr lang="en-GB" sz="2000" b="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3035741250"/>
                  </a:ext>
                </a:extLst>
              </a:tr>
              <a:tr h="178216">
                <a:tc>
                  <a:txBody>
                    <a:bodyPr/>
                    <a:lstStyle/>
                    <a:p>
                      <a:pPr>
                        <a:spcBef>
                          <a:spcPts val="300"/>
                        </a:spcBef>
                        <a:spcAft>
                          <a:spcPts val="300"/>
                        </a:spcAft>
                      </a:pPr>
                      <a:r>
                        <a:rPr lang="en-US" sz="2000" b="0" dirty="0">
                          <a:effectLst/>
                        </a:rPr>
                        <a:t>Stroke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-0.087</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57488381"/>
                  </a:ext>
                </a:extLst>
              </a:tr>
              <a:tr h="178216">
                <a:tc>
                  <a:txBody>
                    <a:bodyPr/>
                    <a:lstStyle/>
                    <a:p>
                      <a:pPr>
                        <a:spcBef>
                          <a:spcPts val="300"/>
                        </a:spcBef>
                        <a:spcAft>
                          <a:spcPts val="300"/>
                        </a:spcAft>
                      </a:pPr>
                      <a:r>
                        <a:rPr lang="en-US" sz="2000" b="0" dirty="0" err="1">
                          <a:effectLst/>
                        </a:rPr>
                        <a:t>Hospitalisation</a:t>
                      </a:r>
                      <a:r>
                        <a:rPr lang="en-US" sz="2000" b="0" dirty="0">
                          <a:effectLst/>
                        </a:rPr>
                        <a:t> for heart failure</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-0.060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2895827198"/>
                  </a:ext>
                </a:extLst>
              </a:tr>
              <a:tr h="178216">
                <a:tc gridSpan="4">
                  <a:txBody>
                    <a:bodyPr/>
                    <a:lstStyle/>
                    <a:p>
                      <a:pPr>
                        <a:spcBef>
                          <a:spcPts val="300"/>
                        </a:spcBef>
                        <a:spcAft>
                          <a:spcPts val="300"/>
                        </a:spcAft>
                      </a:pPr>
                      <a:r>
                        <a:rPr lang="en-US" sz="2000" b="0" dirty="0">
                          <a:effectLst/>
                        </a:rPr>
                        <a:t>Utility decrements associated with Other Health Events</a:t>
                      </a:r>
                      <a:endParaRPr lang="en-GB" sz="2000" b="0" dirty="0">
                        <a:effectLst/>
                        <a:latin typeface="Arial" panose="020B0604020202020204" pitchFamily="34" charset="0"/>
                        <a:ea typeface="Times New Roman" panose="02020603050405020304" pitchFamily="18" charset="0"/>
                      </a:endParaRPr>
                    </a:p>
                  </a:txBody>
                  <a:tcPr marL="23860" marR="2386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6202314"/>
                  </a:ext>
                </a:extLst>
              </a:tr>
              <a:tr h="178216">
                <a:tc>
                  <a:txBody>
                    <a:bodyPr/>
                    <a:lstStyle/>
                    <a:p>
                      <a:pPr>
                        <a:spcBef>
                          <a:spcPts val="300"/>
                        </a:spcBef>
                        <a:spcAft>
                          <a:spcPts val="300"/>
                        </a:spcAft>
                      </a:pPr>
                      <a:r>
                        <a:rPr lang="en-US" sz="2000" b="0" dirty="0" err="1">
                          <a:effectLst/>
                        </a:rPr>
                        <a:t>Hyperkalaemia</a:t>
                      </a:r>
                      <a:r>
                        <a:rPr lang="en-US" sz="2000" b="0" dirty="0">
                          <a:effectLst/>
                        </a:rPr>
                        <a:t>, leading to hospitalization</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-0.030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1288732487"/>
                  </a:ext>
                </a:extLst>
              </a:tr>
              <a:tr h="178216">
                <a:tc>
                  <a:txBody>
                    <a:bodyPr/>
                    <a:lstStyle/>
                    <a:p>
                      <a:pPr>
                        <a:spcBef>
                          <a:spcPts val="300"/>
                        </a:spcBef>
                        <a:spcAft>
                          <a:spcPts val="300"/>
                        </a:spcAft>
                      </a:pPr>
                      <a:r>
                        <a:rPr lang="en-US" sz="2000" b="0" dirty="0">
                          <a:effectLst/>
                        </a:rPr>
                        <a:t>New onset of atrial fibrillation / atrial flutter</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0.000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0.000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-0.014</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1246657807"/>
                  </a:ext>
                </a:extLst>
              </a:tr>
              <a:tr h="178216">
                <a:tc>
                  <a:txBody>
                    <a:bodyPr/>
                    <a:lstStyle/>
                    <a:p>
                      <a:pPr>
                        <a:spcBef>
                          <a:spcPts val="300"/>
                        </a:spcBef>
                        <a:spcAft>
                          <a:spcPts val="300"/>
                        </a:spcAft>
                      </a:pPr>
                      <a:r>
                        <a:rPr lang="en-US" sz="2000" b="0" dirty="0" err="1">
                          <a:effectLst/>
                        </a:rPr>
                        <a:t>Hyperkalaemia</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u="sng" dirty="0">
                          <a:effectLst/>
                          <a:highlight>
                            <a:srgbClr val="000000"/>
                          </a:highlight>
                          <a:latin typeface="Arial" panose="020B0604020202020204" pitchFamily="34" charset="0"/>
                          <a:ea typeface="Times New Roman" panose="02020603050405020304" pitchFamily="18" charset="0"/>
                        </a:rPr>
                        <a:t>*****</a:t>
                      </a:r>
                      <a:endParaRPr lang="en-GB" sz="2000" b="0" dirty="0">
                        <a:effectLst/>
                        <a:highlight>
                          <a:srgbClr val="000000"/>
                        </a:highlight>
                        <a:latin typeface="Arial" panose="020B0604020202020204" pitchFamily="34" charset="0"/>
                        <a:ea typeface="Times New Roman" panose="02020603050405020304" pitchFamily="18" charset="0"/>
                      </a:endParaRPr>
                    </a:p>
                  </a:txBody>
                  <a:tcPr marL="23860" marR="23860" marT="0" marB="0" anchor="ctr"/>
                </a:tc>
                <a:tc>
                  <a:txBody>
                    <a:bodyPr/>
                    <a:lstStyle/>
                    <a:p>
                      <a:pPr>
                        <a:spcBef>
                          <a:spcPts val="300"/>
                        </a:spcBef>
                        <a:spcAft>
                          <a:spcPts val="300"/>
                        </a:spcAft>
                      </a:pPr>
                      <a:r>
                        <a:rPr lang="en-US" sz="2000" b="0" dirty="0">
                          <a:effectLst/>
                        </a:rPr>
                        <a:t>-0.030</a:t>
                      </a:r>
                      <a:endParaRPr lang="en-GB" sz="2000" b="0" dirty="0">
                        <a:effectLst/>
                        <a:latin typeface="Arial" panose="020B0604020202020204" pitchFamily="34" charset="0"/>
                        <a:ea typeface="Times New Roman" panose="02020603050405020304" pitchFamily="18" charset="0"/>
                      </a:endParaRPr>
                    </a:p>
                  </a:txBody>
                  <a:tcPr marL="23860" marR="23860" marT="0" marB="0" anchor="ctr"/>
                </a:tc>
                <a:extLst>
                  <a:ext uri="{0D108BD9-81ED-4DB2-BD59-A6C34878D82A}">
                    <a16:rowId xmlns:a16="http://schemas.microsoft.com/office/drawing/2014/main" val="3106908355"/>
                  </a:ext>
                </a:extLst>
              </a:tr>
            </a:tbl>
          </a:graphicData>
        </a:graphic>
      </p:graphicFrame>
      <p:sp>
        <p:nvSpPr>
          <p:cNvPr id="7" name="TextBox 6">
            <a:extLst>
              <a:ext uri="{FF2B5EF4-FFF2-40B4-BE49-F238E27FC236}">
                <a16:creationId xmlns:a16="http://schemas.microsoft.com/office/drawing/2014/main" id="{F58F54A6-5CE3-CED1-8974-DC09AA352716}"/>
              </a:ext>
            </a:extLst>
          </p:cNvPr>
          <p:cNvSpPr txBox="1"/>
          <p:nvPr/>
        </p:nvSpPr>
        <p:spPr>
          <a:xfrm>
            <a:off x="5276192" y="-4832"/>
            <a:ext cx="1681655" cy="246221"/>
          </a:xfrm>
          <a:prstGeom prst="rect">
            <a:avLst/>
          </a:prstGeom>
          <a:solidFill>
            <a:schemeClr val="accent1"/>
          </a:solidFill>
        </p:spPr>
        <p:txBody>
          <a:bodyPr wrap="square" lIns="0" tIns="0" rIns="0" bIns="0" rtlCol="0">
            <a:spAutoFit/>
          </a:bodyPr>
          <a:lstStyle/>
          <a:p>
            <a:pPr marL="0" marR="0" lvl="0" indent="0" defTabSz="1043056"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rPr>
              <a:t>  CONFIDENTIAL</a:t>
            </a:r>
          </a:p>
        </p:txBody>
      </p:sp>
      <p:sp>
        <p:nvSpPr>
          <p:cNvPr id="13" name="TextBox 12">
            <a:extLst>
              <a:ext uri="{FF2B5EF4-FFF2-40B4-BE49-F238E27FC236}">
                <a16:creationId xmlns:a16="http://schemas.microsoft.com/office/drawing/2014/main" id="{071AA9E9-A35C-BC07-C622-515AD163D0FE}"/>
              </a:ext>
            </a:extLst>
          </p:cNvPr>
          <p:cNvSpPr txBox="1"/>
          <p:nvPr/>
        </p:nvSpPr>
        <p:spPr>
          <a:xfrm>
            <a:off x="347951" y="730037"/>
            <a:ext cx="5609228" cy="369332"/>
          </a:xfrm>
          <a:prstGeom prst="rect">
            <a:avLst/>
          </a:prstGeom>
          <a:noFill/>
        </p:spPr>
        <p:txBody>
          <a:bodyPr wrap="none" rtlCol="0">
            <a:spAutoFit/>
          </a:bodyPr>
          <a:lstStyle/>
          <a:p>
            <a:r>
              <a:rPr lang="en-GB" b="1" dirty="0"/>
              <a:t>Comparison of original and updated utility values</a:t>
            </a:r>
          </a:p>
        </p:txBody>
      </p:sp>
    </p:spTree>
    <p:extLst>
      <p:ext uri="{BB962C8B-B14F-4D97-AF65-F5344CB8AC3E}">
        <p14:creationId xmlns:p14="http://schemas.microsoft.com/office/powerpoint/2010/main" val="2903204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5BE1A6-2543-95DF-33F4-4105BF3C45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endParaRPr lang="en-GB" dirty="0"/>
          </a:p>
        </p:txBody>
      </p:sp>
      <p:sp>
        <p:nvSpPr>
          <p:cNvPr id="2" name="Title 2">
            <a:extLst>
              <a:ext uri="{FF2B5EF4-FFF2-40B4-BE49-F238E27FC236}">
                <a16:creationId xmlns:a16="http://schemas.microsoft.com/office/drawing/2014/main" id="{D1EBA917-C48D-65CA-6DD8-70BFBAE7DA0A}"/>
              </a:ext>
            </a:extLst>
          </p:cNvPr>
          <p:cNvSpPr txBox="1">
            <a:spLocks/>
          </p:cNvSpPr>
          <p:nvPr/>
        </p:nvSpPr>
        <p:spPr>
          <a:xfrm>
            <a:off x="421200" y="188913"/>
            <a:ext cx="11376025" cy="526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Summary of company and ERG base case assumptions post ACM1</a:t>
            </a:r>
          </a:p>
        </p:txBody>
      </p:sp>
      <p:graphicFrame>
        <p:nvGraphicFramePr>
          <p:cNvPr id="3" name="Table 9">
            <a:extLst>
              <a:ext uri="{FF2B5EF4-FFF2-40B4-BE49-F238E27FC236}">
                <a16:creationId xmlns:a16="http://schemas.microsoft.com/office/drawing/2014/main" id="{68291AFC-F60C-0C23-7C4F-087A3B742131}"/>
              </a:ext>
            </a:extLst>
          </p:cNvPr>
          <p:cNvGraphicFramePr>
            <a:graphicFrameLocks noGrp="1"/>
          </p:cNvGraphicFramePr>
          <p:nvPr>
            <p:extLst>
              <p:ext uri="{D42A27DB-BD31-4B8C-83A1-F6EECF244321}">
                <p14:modId xmlns:p14="http://schemas.microsoft.com/office/powerpoint/2010/main" val="2130805177"/>
              </p:ext>
            </p:extLst>
          </p:nvPr>
        </p:nvGraphicFramePr>
        <p:xfrm>
          <a:off x="192086" y="1282610"/>
          <a:ext cx="11807826" cy="4119880"/>
        </p:xfrm>
        <a:graphic>
          <a:graphicData uri="http://schemas.openxmlformats.org/drawingml/2006/table">
            <a:tbl>
              <a:tblPr firstRow="1" bandRow="1">
                <a:tableStyleId>{5C22544A-7EE6-4342-B048-85BDC9FD1C3A}</a:tableStyleId>
              </a:tblPr>
              <a:tblGrid>
                <a:gridCol w="2049202">
                  <a:extLst>
                    <a:ext uri="{9D8B030D-6E8A-4147-A177-3AD203B41FA5}">
                      <a16:colId xmlns:a16="http://schemas.microsoft.com/office/drawing/2014/main" val="3614744172"/>
                    </a:ext>
                  </a:extLst>
                </a:gridCol>
                <a:gridCol w="3209706">
                  <a:extLst>
                    <a:ext uri="{9D8B030D-6E8A-4147-A177-3AD203B41FA5}">
                      <a16:colId xmlns:a16="http://schemas.microsoft.com/office/drawing/2014/main" val="4264220610"/>
                    </a:ext>
                  </a:extLst>
                </a:gridCol>
                <a:gridCol w="3209706">
                  <a:extLst>
                    <a:ext uri="{9D8B030D-6E8A-4147-A177-3AD203B41FA5}">
                      <a16:colId xmlns:a16="http://schemas.microsoft.com/office/drawing/2014/main" val="3940814594"/>
                    </a:ext>
                  </a:extLst>
                </a:gridCol>
                <a:gridCol w="3339212">
                  <a:extLst>
                    <a:ext uri="{9D8B030D-6E8A-4147-A177-3AD203B41FA5}">
                      <a16:colId xmlns:a16="http://schemas.microsoft.com/office/drawing/2014/main" val="3551560322"/>
                    </a:ext>
                  </a:extLst>
                </a:gridCol>
              </a:tblGrid>
              <a:tr h="370840">
                <a:tc>
                  <a:txBody>
                    <a:bodyPr/>
                    <a:lstStyle/>
                    <a:p>
                      <a:r>
                        <a:rPr lang="en-GB" dirty="0"/>
                        <a:t>Assumption</a:t>
                      </a:r>
                    </a:p>
                  </a:txBody>
                  <a:tcPr/>
                </a:tc>
                <a:tc>
                  <a:txBody>
                    <a:bodyPr/>
                    <a:lstStyle/>
                    <a:p>
                      <a:r>
                        <a:rPr lang="en-GB" dirty="0"/>
                        <a:t>Company updated base case post ACM1</a:t>
                      </a:r>
                    </a:p>
                  </a:txBody>
                  <a:tcPr/>
                </a:tc>
                <a:tc>
                  <a:txBody>
                    <a:bodyPr/>
                    <a:lstStyle/>
                    <a:p>
                      <a:r>
                        <a:rPr lang="en-GB" dirty="0"/>
                        <a:t>ERG tentative base case post ACM1</a:t>
                      </a:r>
                    </a:p>
                  </a:txBody>
                  <a:tcPr/>
                </a:tc>
                <a:tc>
                  <a:txBody>
                    <a:bodyPr/>
                    <a:lstStyle/>
                    <a:p>
                      <a:r>
                        <a:rPr lang="en-GB" dirty="0"/>
                        <a:t>Committee preference post ACM1</a:t>
                      </a:r>
                    </a:p>
                  </a:txBody>
                  <a:tcPr/>
                </a:tc>
                <a:extLst>
                  <a:ext uri="{0D108BD9-81ED-4DB2-BD59-A6C34878D82A}">
                    <a16:rowId xmlns:a16="http://schemas.microsoft.com/office/drawing/2014/main" val="4185057765"/>
                  </a:ext>
                </a:extLst>
              </a:tr>
              <a:tr h="370840">
                <a:tc>
                  <a:txBody>
                    <a:bodyPr/>
                    <a:lstStyle/>
                    <a:p>
                      <a:r>
                        <a:rPr lang="en-GB" b="1" dirty="0"/>
                        <a:t>Comparators</a:t>
                      </a:r>
                    </a:p>
                  </a:txBody>
                  <a:tcPr/>
                </a:tc>
                <a:tc>
                  <a:txBody>
                    <a:bodyPr/>
                    <a:lstStyle/>
                    <a:p>
                      <a:r>
                        <a:rPr lang="en-GB" dirty="0"/>
                        <a:t>BT only (no SGLT2is)</a:t>
                      </a:r>
                    </a:p>
                  </a:txBody>
                  <a:tcPr/>
                </a:tc>
                <a:tc>
                  <a:txBody>
                    <a:bodyPr/>
                    <a:lstStyle/>
                    <a:p>
                      <a:r>
                        <a:rPr lang="en-GB" dirty="0"/>
                        <a:t>BT only (no SGLT2is)*</a:t>
                      </a:r>
                    </a:p>
                  </a:txBody>
                  <a:tcPr/>
                </a:tc>
                <a:tc>
                  <a:txBody>
                    <a:bodyPr/>
                    <a:lstStyle/>
                    <a:p>
                      <a:r>
                        <a:rPr lang="en-GB" dirty="0"/>
                        <a:t>BT and SGLT2is</a:t>
                      </a:r>
                    </a:p>
                  </a:txBody>
                  <a:tcPr/>
                </a:tc>
                <a:extLst>
                  <a:ext uri="{0D108BD9-81ED-4DB2-BD59-A6C34878D82A}">
                    <a16:rowId xmlns:a16="http://schemas.microsoft.com/office/drawing/2014/main" val="1277060370"/>
                  </a:ext>
                </a:extLst>
              </a:tr>
              <a:tr h="369147">
                <a:tc>
                  <a:txBody>
                    <a:bodyPr/>
                    <a:lstStyle/>
                    <a:p>
                      <a:r>
                        <a:rPr lang="en-GB" b="1" dirty="0"/>
                        <a:t>Clinical evidence </a:t>
                      </a:r>
                    </a:p>
                  </a:txBody>
                  <a:tcPr/>
                </a:tc>
                <a:tc>
                  <a:txBody>
                    <a:bodyPr/>
                    <a:lstStyle/>
                    <a:p>
                      <a:r>
                        <a:rPr lang="en-GB" dirty="0"/>
                        <a:t>FIDELIO-DKD</a:t>
                      </a:r>
                    </a:p>
                  </a:txBody>
                  <a:tcPr marT="0" marB="0"/>
                </a:tc>
                <a:tc>
                  <a:txBody>
                    <a:bodyPr/>
                    <a:lstStyle/>
                    <a:p>
                      <a:r>
                        <a:rPr lang="en-GB" dirty="0"/>
                        <a:t>FIDELIO-DKD</a:t>
                      </a:r>
                    </a:p>
                  </a:txBody>
                  <a:tcPr marT="0" marB="0"/>
                </a:tc>
                <a:tc>
                  <a:txBody>
                    <a:bodyPr/>
                    <a:lstStyle/>
                    <a:p>
                      <a:r>
                        <a:rPr lang="en-GB" dirty="0"/>
                        <a:t>FIDELIO-DKD and FIGARO-DKD</a:t>
                      </a:r>
                    </a:p>
                  </a:txBody>
                  <a:tcPr marT="0" marB="0"/>
                </a:tc>
                <a:extLst>
                  <a:ext uri="{0D108BD9-81ED-4DB2-BD59-A6C34878D82A}">
                    <a16:rowId xmlns:a16="http://schemas.microsoft.com/office/drawing/2014/main" val="2569075916"/>
                  </a:ext>
                </a:extLst>
              </a:tr>
              <a:tr h="438573">
                <a:tc>
                  <a:txBody>
                    <a:bodyPr/>
                    <a:lstStyle/>
                    <a:p>
                      <a:r>
                        <a:rPr lang="en-GB" b="1" dirty="0"/>
                        <a:t>Transition probabilities</a:t>
                      </a:r>
                    </a:p>
                  </a:txBody>
                  <a:tcPr/>
                </a:tc>
                <a:tc>
                  <a:txBody>
                    <a:bodyPr/>
                    <a:lstStyle/>
                    <a:p>
                      <a:r>
                        <a:rPr lang="en-GB" dirty="0"/>
                        <a:t>Time-invariant</a:t>
                      </a:r>
                    </a:p>
                  </a:txBody>
                  <a:tcPr marT="0" marB="0"/>
                </a:tc>
                <a:tc>
                  <a:txBody>
                    <a:bodyPr/>
                    <a:lstStyle/>
                    <a:p>
                      <a:r>
                        <a:rPr lang="en-GB" dirty="0"/>
                        <a:t>Time-invariant**</a:t>
                      </a:r>
                    </a:p>
                  </a:txBody>
                  <a:tcPr marT="0" marB="0"/>
                </a:tc>
                <a:tc>
                  <a:txBody>
                    <a:bodyPr/>
                    <a:lstStyle/>
                    <a:p>
                      <a:r>
                        <a:rPr lang="en-GB" dirty="0"/>
                        <a:t>Explore different approaches (i.e. time-variant)</a:t>
                      </a:r>
                    </a:p>
                  </a:txBody>
                  <a:tcPr marT="0" marB="0"/>
                </a:tc>
                <a:extLst>
                  <a:ext uri="{0D108BD9-81ED-4DB2-BD59-A6C34878D82A}">
                    <a16:rowId xmlns:a16="http://schemas.microsoft.com/office/drawing/2014/main" val="4243329874"/>
                  </a:ext>
                </a:extLst>
              </a:tr>
              <a:tr h="436880">
                <a:tc>
                  <a:txBody>
                    <a:bodyPr/>
                    <a:lstStyle/>
                    <a:p>
                      <a:r>
                        <a:rPr lang="en-GB" b="1" dirty="0"/>
                        <a:t>Treatment waning effect</a:t>
                      </a:r>
                    </a:p>
                  </a:txBody>
                  <a:tcPr/>
                </a:tc>
                <a:tc>
                  <a:txBody>
                    <a:bodyPr/>
                    <a:lstStyle/>
                    <a:p>
                      <a:r>
                        <a:rPr lang="en-GB" dirty="0"/>
                        <a:t>Constant (FIDELIO-DKD observed data)</a:t>
                      </a:r>
                    </a:p>
                  </a:txBody>
                  <a:tcPr marT="0" marB="0"/>
                </a:tc>
                <a:tc>
                  <a:txBody>
                    <a:bodyPr/>
                    <a:lstStyle/>
                    <a:p>
                      <a:r>
                        <a:rPr lang="en-GB" dirty="0"/>
                        <a:t>Constant (FIDELIO-DKD observed data)</a:t>
                      </a:r>
                    </a:p>
                  </a:txBody>
                  <a:tcPr marT="0" marB="0"/>
                </a:tc>
                <a:tc>
                  <a:txBody>
                    <a:bodyPr/>
                    <a:lstStyle/>
                    <a:p>
                      <a:r>
                        <a:rPr lang="en-GB" dirty="0"/>
                        <a:t>Explore different approaches</a:t>
                      </a:r>
                    </a:p>
                  </a:txBody>
                  <a:tcPr marT="0" marB="0"/>
                </a:tc>
                <a:extLst>
                  <a:ext uri="{0D108BD9-81ED-4DB2-BD59-A6C34878D82A}">
                    <a16:rowId xmlns:a16="http://schemas.microsoft.com/office/drawing/2014/main" val="4164529528"/>
                  </a:ext>
                </a:extLst>
              </a:tr>
              <a:tr h="370840">
                <a:tc>
                  <a:txBody>
                    <a:bodyPr/>
                    <a:lstStyle/>
                    <a:p>
                      <a:r>
                        <a:rPr lang="en-GB" b="1" dirty="0"/>
                        <a:t>Utilities</a:t>
                      </a:r>
                    </a:p>
                  </a:txBody>
                  <a:tcPr/>
                </a:tc>
                <a:tc>
                  <a:txBody>
                    <a:bodyPr/>
                    <a:lstStyle/>
                    <a:p>
                      <a:r>
                        <a:rPr lang="en-GB" dirty="0"/>
                        <a:t>FIDELIO-DKD and literature (NG28 mainly)</a:t>
                      </a:r>
                    </a:p>
                  </a:txBody>
                  <a:tcPr/>
                </a:tc>
                <a:tc>
                  <a:txBody>
                    <a:bodyPr/>
                    <a:lstStyle/>
                    <a:p>
                      <a:r>
                        <a:rPr lang="en-GB" dirty="0"/>
                        <a:t>FIDELIO-DKD and literature (NG28 mainly)</a:t>
                      </a:r>
                    </a:p>
                  </a:txBody>
                  <a:tcPr/>
                </a:tc>
                <a:tc>
                  <a:txBody>
                    <a:bodyPr/>
                    <a:lstStyle/>
                    <a:p>
                      <a:r>
                        <a:rPr lang="en-GB" dirty="0"/>
                        <a:t>Trial-based plus recent literature based</a:t>
                      </a:r>
                    </a:p>
                  </a:txBody>
                  <a:tcPr/>
                </a:tc>
                <a:extLst>
                  <a:ext uri="{0D108BD9-81ED-4DB2-BD59-A6C34878D82A}">
                    <a16:rowId xmlns:a16="http://schemas.microsoft.com/office/drawing/2014/main" val="850301997"/>
                  </a:ext>
                </a:extLst>
              </a:tr>
              <a:tr h="0">
                <a:tc>
                  <a:txBody>
                    <a:bodyPr/>
                    <a:lstStyle/>
                    <a:p>
                      <a:r>
                        <a:rPr lang="en-GB" b="1" dirty="0"/>
                        <a:t>Modelling CV history</a:t>
                      </a:r>
                    </a:p>
                  </a:txBody>
                  <a:tcPr/>
                </a:tc>
                <a:tc>
                  <a:txBody>
                    <a:bodyPr/>
                    <a:lstStyle/>
                    <a:p>
                      <a:r>
                        <a:rPr lang="en-GB" dirty="0">
                          <a:solidFill>
                            <a:schemeClr val="tx1"/>
                          </a:solidFill>
                        </a:rPr>
                        <a:t>Since entering FIDELIO-DKD </a:t>
                      </a:r>
                    </a:p>
                  </a:txBody>
                  <a:tcPr/>
                </a:tc>
                <a:tc>
                  <a:txBody>
                    <a:bodyPr/>
                    <a:lstStyle/>
                    <a:p>
                      <a:r>
                        <a:rPr lang="en-GB" dirty="0">
                          <a:solidFill>
                            <a:schemeClr val="tx1"/>
                          </a:solidFill>
                        </a:rPr>
                        <a:t>Based on patient history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Explore 3 sub-models approach</a:t>
                      </a:r>
                    </a:p>
                  </a:txBody>
                  <a:tcPr/>
                </a:tc>
                <a:extLst>
                  <a:ext uri="{0D108BD9-81ED-4DB2-BD59-A6C34878D82A}">
                    <a16:rowId xmlns:a16="http://schemas.microsoft.com/office/drawing/2014/main" val="2454171024"/>
                  </a:ext>
                </a:extLst>
              </a:tr>
            </a:tbl>
          </a:graphicData>
        </a:graphic>
      </p:graphicFrame>
      <p:sp>
        <p:nvSpPr>
          <p:cNvPr id="9" name="Text Placeholder 13">
            <a:extLst>
              <a:ext uri="{FF2B5EF4-FFF2-40B4-BE49-F238E27FC236}">
                <a16:creationId xmlns:a16="http://schemas.microsoft.com/office/drawing/2014/main" id="{7F59F14A-FD31-B925-1EA7-63EB7286D36F}"/>
              </a:ext>
            </a:extLst>
          </p:cNvPr>
          <p:cNvSpPr txBox="1">
            <a:spLocks/>
          </p:cNvSpPr>
          <p:nvPr/>
        </p:nvSpPr>
        <p:spPr>
          <a:xfrm>
            <a:off x="1093076" y="6369269"/>
            <a:ext cx="10499834" cy="488732"/>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ACD: Appraisal consultation document; BT; Background therapy; CKD: Chronic kidney disease; CV: Cardiovascular; NG28: NICE guideline 28; SGLT2is: Sodium-glucose co-transporter-2 inhibitors</a:t>
            </a:r>
          </a:p>
        </p:txBody>
      </p:sp>
      <p:sp>
        <p:nvSpPr>
          <p:cNvPr id="4" name="TextBox 3">
            <a:extLst>
              <a:ext uri="{FF2B5EF4-FFF2-40B4-BE49-F238E27FC236}">
                <a16:creationId xmlns:a16="http://schemas.microsoft.com/office/drawing/2014/main" id="{92E1BCA1-1F89-37F7-2855-460638D540CB}"/>
              </a:ext>
            </a:extLst>
          </p:cNvPr>
          <p:cNvSpPr txBox="1"/>
          <p:nvPr/>
        </p:nvSpPr>
        <p:spPr>
          <a:xfrm>
            <a:off x="192088" y="5968613"/>
            <a:ext cx="11919048" cy="246221"/>
          </a:xfrm>
          <a:prstGeom prst="rect">
            <a:avLst/>
          </a:prstGeom>
          <a:noFill/>
        </p:spPr>
        <p:txBody>
          <a:bodyPr wrap="square" lIns="0" tIns="0" rIns="0" bIns="0" rtlCol="0">
            <a:spAutoFit/>
          </a:bodyPr>
          <a:lstStyle/>
          <a:p>
            <a:pPr marR="0" lvl="0" defTabSz="946052" eaLnBrk="1" fontAlgn="auto" latinLnBrk="0" hangingPunct="1">
              <a:lnSpc>
                <a:spcPct val="100000"/>
              </a:lnSpc>
              <a:spcBef>
                <a:spcPts val="0"/>
              </a:spcBef>
              <a:spcAft>
                <a:spcPts val="0"/>
              </a:spcAft>
              <a:buClrTx/>
              <a:buSzTx/>
              <a:tabLst/>
              <a:defRPr/>
            </a:pPr>
            <a:r>
              <a:rPr kumimoji="0" lang="en-GB" sz="1600" b="0" u="none" strike="noStrike" kern="0" cap="none" spc="0" normalizeH="0" baseline="0" noProof="0" dirty="0">
                <a:ln>
                  <a:noFill/>
                </a:ln>
                <a:solidFill>
                  <a:srgbClr val="393938"/>
                </a:solidFill>
                <a:effectLst/>
                <a:uLnTx/>
                <a:uFillTx/>
              </a:rPr>
              <a:t>* SGLT2is considered a relevant comparator but comparison is not possible to consider in the company’s model</a:t>
            </a:r>
          </a:p>
        </p:txBody>
      </p:sp>
    </p:spTree>
    <p:extLst>
      <p:ext uri="{BB962C8B-B14F-4D97-AF65-F5344CB8AC3E}">
        <p14:creationId xmlns:p14="http://schemas.microsoft.com/office/powerpoint/2010/main" val="582949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[2022].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Arial" panose="02000503000000020004" pitchFamily="2" charset="0"/>
                <a:cs typeface="Arial" panose="020B0604020202020204" pitchFamily="34" charset="0"/>
              </a:rPr>
              <a:t> </a:t>
            </a:r>
            <a:endParaRPr lang="en-US" dirty="0">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p:txBody>
          <a:bodyPr/>
          <a:lstStyle/>
          <a:p>
            <a:r>
              <a:rPr lang="en-GB" dirty="0"/>
              <a:t>Treatment pathway – CKD &amp; T2D </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4"/>
          </p:nvPr>
        </p:nvSpPr>
        <p:spPr/>
        <p:txBody>
          <a:bodyPr/>
          <a:lstStyle/>
          <a:p>
            <a:r>
              <a:rPr lang="en-GB" sz="2200" dirty="0"/>
              <a:t>Finerenone as an add-on to existing treatment pathway and at a max dose angiotensin converting enzyme inhibitors (</a:t>
            </a:r>
            <a:r>
              <a:rPr lang="en-GB" sz="2200" dirty="0" err="1"/>
              <a:t>ACEi</a:t>
            </a:r>
            <a:r>
              <a:rPr lang="en-GB" sz="2200" dirty="0"/>
              <a:t>)/ angiotensin receptor blockers (ARBs)</a:t>
            </a:r>
          </a:p>
        </p:txBody>
      </p:sp>
      <p:cxnSp>
        <p:nvCxnSpPr>
          <p:cNvPr id="29" name="Straight Arrow Connector 28">
            <a:extLst>
              <a:ext uri="{FF2B5EF4-FFF2-40B4-BE49-F238E27FC236}">
                <a16:creationId xmlns:a16="http://schemas.microsoft.com/office/drawing/2014/main" id="{85F813D8-55C6-6B58-E39A-3354A8B56912}"/>
              </a:ext>
            </a:extLst>
          </p:cNvPr>
          <p:cNvCxnSpPr>
            <a:cxnSpLocks/>
            <a:stCxn id="31" idx="2"/>
            <a:endCxn id="32" idx="0"/>
          </p:cNvCxnSpPr>
          <p:nvPr/>
        </p:nvCxnSpPr>
        <p:spPr>
          <a:xfrm flipH="1">
            <a:off x="5583185" y="1854676"/>
            <a:ext cx="1538" cy="227352"/>
          </a:xfrm>
          <a:prstGeom prst="straightConnector1">
            <a:avLst/>
          </a:prstGeom>
          <a:noFill/>
          <a:ln w="38100" cap="flat" cmpd="sng" algn="ctr">
            <a:solidFill>
              <a:srgbClr val="573562">
                <a:shade val="95000"/>
                <a:satMod val="105000"/>
              </a:srgbClr>
            </a:solidFill>
            <a:prstDash val="solid"/>
            <a:tailEnd type="triangle"/>
          </a:ln>
          <a:effectLst/>
        </p:spPr>
      </p:cxnSp>
      <p:cxnSp>
        <p:nvCxnSpPr>
          <p:cNvPr id="30" name="Straight Arrow Connector 29">
            <a:extLst>
              <a:ext uri="{FF2B5EF4-FFF2-40B4-BE49-F238E27FC236}">
                <a16:creationId xmlns:a16="http://schemas.microsoft.com/office/drawing/2014/main" id="{A099CCCC-8FC1-1677-FEF2-48A64296D79C}"/>
              </a:ext>
            </a:extLst>
          </p:cNvPr>
          <p:cNvCxnSpPr>
            <a:cxnSpLocks/>
            <a:stCxn id="36" idx="2"/>
            <a:endCxn id="37" idx="0"/>
          </p:cNvCxnSpPr>
          <p:nvPr/>
        </p:nvCxnSpPr>
        <p:spPr>
          <a:xfrm>
            <a:off x="1750929" y="2571826"/>
            <a:ext cx="0" cy="477081"/>
          </a:xfrm>
          <a:prstGeom prst="straightConnector1">
            <a:avLst/>
          </a:prstGeom>
          <a:noFill/>
          <a:ln w="38100" cap="flat" cmpd="sng" algn="ctr">
            <a:solidFill>
              <a:srgbClr val="573562">
                <a:shade val="95000"/>
                <a:satMod val="105000"/>
              </a:srgbClr>
            </a:solidFill>
            <a:prstDash val="solid"/>
            <a:tailEnd type="triangle"/>
          </a:ln>
          <a:effectLst/>
        </p:spPr>
      </p:cxnSp>
      <p:sp>
        <p:nvSpPr>
          <p:cNvPr id="31" name="Rectangle 30">
            <a:extLst>
              <a:ext uri="{FF2B5EF4-FFF2-40B4-BE49-F238E27FC236}">
                <a16:creationId xmlns:a16="http://schemas.microsoft.com/office/drawing/2014/main" id="{58FDE31E-DF8C-F06B-142F-2BADE57C4A13}"/>
              </a:ext>
            </a:extLst>
          </p:cNvPr>
          <p:cNvSpPr/>
          <p:nvPr/>
        </p:nvSpPr>
        <p:spPr>
          <a:xfrm>
            <a:off x="2841523" y="1515800"/>
            <a:ext cx="5486400" cy="338876"/>
          </a:xfrm>
          <a:prstGeom prst="rect">
            <a:avLst/>
          </a:prstGeom>
          <a:gradFill rotWithShape="1">
            <a:gsLst>
              <a:gs pos="0">
                <a:srgbClr val="A28AA8">
                  <a:tint val="50000"/>
                  <a:satMod val="300000"/>
                </a:srgbClr>
              </a:gs>
              <a:gs pos="35000">
                <a:srgbClr val="A28AA8">
                  <a:tint val="37000"/>
                  <a:satMod val="300000"/>
                </a:srgbClr>
              </a:gs>
              <a:gs pos="100000">
                <a:srgbClr val="A28AA8">
                  <a:tint val="15000"/>
                  <a:satMod val="350000"/>
                </a:srgbClr>
              </a:gs>
            </a:gsLst>
            <a:lin ang="16200000" scaled="1"/>
          </a:gradFill>
          <a:ln w="9525" cap="flat" cmpd="sng" algn="ctr">
            <a:solidFill>
              <a:srgbClr val="A28AA8">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ACR</a:t>
            </a:r>
            <a:r>
              <a:rPr kumimoji="0" lang="en-GB" b="1" i="0" u="sng" strike="noStrike" kern="0" cap="none" spc="0" normalizeH="0" baseline="0" noProof="0" dirty="0">
                <a:ln>
                  <a:noFill/>
                </a:ln>
                <a:solidFill>
                  <a:srgbClr val="393938"/>
                </a:solidFill>
                <a:effectLst/>
                <a:uLnTx/>
                <a:uFillTx/>
                <a:latin typeface="Arial" panose="020B0604020202020204"/>
                <a:ea typeface="+mn-ea"/>
                <a:cs typeface="+mn-cs"/>
              </a:rPr>
              <a:t>&gt;</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3 mg/mmol*</a:t>
            </a:r>
          </a:p>
        </p:txBody>
      </p:sp>
      <p:sp>
        <p:nvSpPr>
          <p:cNvPr id="32" name="Rectangle 31">
            <a:extLst>
              <a:ext uri="{FF2B5EF4-FFF2-40B4-BE49-F238E27FC236}">
                <a16:creationId xmlns:a16="http://schemas.microsoft.com/office/drawing/2014/main" id="{4C60C63D-E2A8-9212-5C48-1135E734EE78}"/>
              </a:ext>
            </a:extLst>
          </p:cNvPr>
          <p:cNvSpPr/>
          <p:nvPr/>
        </p:nvSpPr>
        <p:spPr>
          <a:xfrm>
            <a:off x="2841523" y="2082028"/>
            <a:ext cx="5483324" cy="637482"/>
          </a:xfrm>
          <a:prstGeom prst="rect">
            <a:avLst/>
          </a:prstGeom>
          <a:gradFill rotWithShape="1">
            <a:gsLst>
              <a:gs pos="0">
                <a:srgbClr val="A28AA8">
                  <a:tint val="50000"/>
                  <a:satMod val="300000"/>
                </a:srgbClr>
              </a:gs>
              <a:gs pos="35000">
                <a:srgbClr val="A28AA8">
                  <a:tint val="37000"/>
                  <a:satMod val="300000"/>
                </a:srgbClr>
              </a:gs>
              <a:gs pos="100000">
                <a:srgbClr val="A28AA8">
                  <a:tint val="15000"/>
                  <a:satMod val="350000"/>
                </a:srgbClr>
              </a:gs>
            </a:gsLst>
            <a:lin ang="16200000" scaled="1"/>
          </a:gradFill>
          <a:ln w="9525" cap="flat" cmpd="sng" algn="ctr">
            <a:solidFill>
              <a:srgbClr val="A28AA8">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err="1">
                <a:ln>
                  <a:noFill/>
                </a:ln>
                <a:solidFill>
                  <a:srgbClr val="393938"/>
                </a:solidFill>
                <a:effectLst/>
                <a:uLnTx/>
                <a:uFillTx/>
                <a:latin typeface="Arial" panose="020B0604020202020204"/>
                <a:ea typeface="+mn-ea"/>
                <a:cs typeface="+mn-cs"/>
              </a:rPr>
              <a:t>ACEi</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 </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or </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ARB </a:t>
            </a:r>
          </a:p>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(highest licensed dose tolerated)</a:t>
            </a:r>
          </a:p>
        </p:txBody>
      </p:sp>
      <p:sp>
        <p:nvSpPr>
          <p:cNvPr id="33" name="TextBox 32">
            <a:extLst>
              <a:ext uri="{FF2B5EF4-FFF2-40B4-BE49-F238E27FC236}">
                <a16:creationId xmlns:a16="http://schemas.microsoft.com/office/drawing/2014/main" id="{A6052808-6599-4228-5BE7-9850A6B57EDF}"/>
              </a:ext>
            </a:extLst>
          </p:cNvPr>
          <p:cNvSpPr txBox="1"/>
          <p:nvPr/>
        </p:nvSpPr>
        <p:spPr>
          <a:xfrm>
            <a:off x="8829829" y="2231509"/>
            <a:ext cx="2212471" cy="896938"/>
          </a:xfrm>
          <a:prstGeom prst="rect">
            <a:avLst/>
          </a:prstGeom>
          <a:solidFill>
            <a:srgbClr val="A28AA8">
              <a:lumMod val="20000"/>
              <a:lumOff val="80000"/>
            </a:srgbClr>
          </a:solidFill>
          <a:ln w="57150">
            <a:solidFill>
              <a:srgbClr val="FF0000"/>
            </a:solidFill>
          </a:ln>
        </p:spPr>
        <p:txBody>
          <a:bodyPr wrap="square" lIns="32652" tIns="32652" rIns="0" bIns="32652" rtlCol="0">
            <a:spAutoFit/>
          </a:bodyPr>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93938"/>
                </a:solidFill>
                <a:effectLst/>
                <a:uLnTx/>
                <a:uFillTx/>
              </a:rPr>
              <a:t>Finerenone?</a:t>
            </a:r>
            <a:r>
              <a:rPr kumimoji="0" lang="en-GB" b="0" i="0" u="none" strike="noStrike" kern="0" cap="none" spc="0" normalizeH="0" baseline="0" noProof="0" dirty="0">
                <a:ln>
                  <a:noFill/>
                </a:ln>
                <a:solidFill>
                  <a:srgbClr val="393938"/>
                </a:solidFill>
                <a:effectLst/>
                <a:uLnTx/>
                <a:uFillTx/>
              </a:rPr>
              <a:t> </a:t>
            </a:r>
          </a:p>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rPr>
              <a:t>(Stage 3 or 4 CKD with albuminuria)</a:t>
            </a:r>
          </a:p>
        </p:txBody>
      </p:sp>
      <p:sp>
        <p:nvSpPr>
          <p:cNvPr id="36" name="Rectangle 35">
            <a:extLst>
              <a:ext uri="{FF2B5EF4-FFF2-40B4-BE49-F238E27FC236}">
                <a16:creationId xmlns:a16="http://schemas.microsoft.com/office/drawing/2014/main" id="{9484F8F6-FE60-2C45-A064-A0D12FEF9A82}"/>
              </a:ext>
            </a:extLst>
          </p:cNvPr>
          <p:cNvSpPr/>
          <p:nvPr/>
        </p:nvSpPr>
        <p:spPr>
          <a:xfrm>
            <a:off x="1085894" y="2189177"/>
            <a:ext cx="1330070" cy="382649"/>
          </a:xfrm>
          <a:prstGeom prst="rect">
            <a:avLst/>
          </a:prstGeom>
          <a:gradFill rotWithShape="1">
            <a:gsLst>
              <a:gs pos="0">
                <a:srgbClr val="393938">
                  <a:tint val="50000"/>
                  <a:satMod val="300000"/>
                </a:srgbClr>
              </a:gs>
              <a:gs pos="35000">
                <a:srgbClr val="393938">
                  <a:tint val="37000"/>
                  <a:satMod val="300000"/>
                </a:srgbClr>
              </a:gs>
              <a:gs pos="100000">
                <a:srgbClr val="393938">
                  <a:tint val="15000"/>
                  <a:satMod val="350000"/>
                </a:srgbClr>
              </a:gs>
            </a:gsLst>
            <a:lin ang="16200000" scaled="1"/>
          </a:gradFill>
          <a:ln w="9525" cap="flat" cmpd="sng" algn="ctr">
            <a:solidFill>
              <a:srgbClr val="393938">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1</a:t>
            </a:r>
            <a:r>
              <a:rPr kumimoji="0" lang="en-GB" b="0" i="0" u="none" strike="noStrike" kern="0" cap="none" spc="0" normalizeH="0" baseline="30000" noProof="0" dirty="0">
                <a:ln>
                  <a:noFill/>
                </a:ln>
                <a:solidFill>
                  <a:srgbClr val="393938"/>
                </a:solidFill>
                <a:effectLst/>
                <a:uLnTx/>
                <a:uFillTx/>
                <a:latin typeface="Arial" panose="020B0604020202020204"/>
                <a:ea typeface="+mn-ea"/>
                <a:cs typeface="+mn-cs"/>
              </a:rPr>
              <a:t>st</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 line </a:t>
            </a:r>
          </a:p>
        </p:txBody>
      </p:sp>
      <p:sp>
        <p:nvSpPr>
          <p:cNvPr id="37" name="Rectangle 36">
            <a:extLst>
              <a:ext uri="{FF2B5EF4-FFF2-40B4-BE49-F238E27FC236}">
                <a16:creationId xmlns:a16="http://schemas.microsoft.com/office/drawing/2014/main" id="{F4E1510B-890B-88BC-C077-79CEFB8E68A1}"/>
              </a:ext>
            </a:extLst>
          </p:cNvPr>
          <p:cNvSpPr/>
          <p:nvPr/>
        </p:nvSpPr>
        <p:spPr>
          <a:xfrm>
            <a:off x="1085894" y="3048907"/>
            <a:ext cx="1330070" cy="409042"/>
          </a:xfrm>
          <a:prstGeom prst="rect">
            <a:avLst/>
          </a:prstGeom>
          <a:gradFill rotWithShape="1">
            <a:gsLst>
              <a:gs pos="0">
                <a:srgbClr val="393938">
                  <a:tint val="50000"/>
                  <a:satMod val="300000"/>
                </a:srgbClr>
              </a:gs>
              <a:gs pos="35000">
                <a:srgbClr val="393938">
                  <a:tint val="37000"/>
                  <a:satMod val="300000"/>
                </a:srgbClr>
              </a:gs>
              <a:gs pos="100000">
                <a:srgbClr val="393938">
                  <a:tint val="15000"/>
                  <a:satMod val="350000"/>
                </a:srgbClr>
              </a:gs>
            </a:gsLst>
            <a:lin ang="16200000" scaled="1"/>
          </a:gradFill>
          <a:ln w="9525" cap="flat" cmpd="sng" algn="ctr">
            <a:solidFill>
              <a:srgbClr val="393938">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2</a:t>
            </a:r>
            <a:r>
              <a:rPr kumimoji="0" lang="en-GB" b="0" i="0" u="none" strike="noStrike" kern="0" cap="none" spc="0" normalizeH="0" baseline="30000" noProof="0" dirty="0">
                <a:ln>
                  <a:noFill/>
                </a:ln>
                <a:solidFill>
                  <a:srgbClr val="393938"/>
                </a:solidFill>
                <a:effectLst/>
                <a:uLnTx/>
                <a:uFillTx/>
                <a:latin typeface="Arial" panose="020B0604020202020204"/>
                <a:ea typeface="+mn-ea"/>
                <a:cs typeface="+mn-cs"/>
              </a:rPr>
              <a:t>nd</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 line </a:t>
            </a:r>
          </a:p>
        </p:txBody>
      </p:sp>
      <p:sp>
        <p:nvSpPr>
          <p:cNvPr id="38" name="TextBox 37">
            <a:extLst>
              <a:ext uri="{FF2B5EF4-FFF2-40B4-BE49-F238E27FC236}">
                <a16:creationId xmlns:a16="http://schemas.microsoft.com/office/drawing/2014/main" id="{E5272476-6210-83A0-EBFC-A5B239D09A8A}"/>
              </a:ext>
            </a:extLst>
          </p:cNvPr>
          <p:cNvSpPr txBox="1"/>
          <p:nvPr/>
        </p:nvSpPr>
        <p:spPr>
          <a:xfrm>
            <a:off x="466724" y="3943227"/>
            <a:ext cx="10963275" cy="246221"/>
          </a:xfrm>
          <a:prstGeom prst="rect">
            <a:avLst/>
          </a:prstGeom>
          <a:solidFill>
            <a:schemeClr val="bg1"/>
          </a:solidFill>
        </p:spPr>
        <p:txBody>
          <a:bodyPr wrap="square" lIns="0" tIns="0" rIns="0" bIns="0" rtlCol="0">
            <a:spAutoFit/>
          </a:bodyPr>
          <a:lstStyle/>
          <a:p>
            <a:pPr marR="0" lvl="0" defTabSz="946052" eaLnBrk="1" fontAlgn="auto" latinLnBrk="0" hangingPunct="1">
              <a:lnSpc>
                <a:spcPct val="100000"/>
              </a:lnSpc>
              <a:spcBef>
                <a:spcPts val="0"/>
              </a:spcBef>
              <a:spcAft>
                <a:spcPts val="0"/>
              </a:spcAft>
              <a:buClrTx/>
              <a:buSzTx/>
              <a:tabLst/>
              <a:defRPr/>
            </a:pPr>
            <a:endParaRPr kumimoji="0" lang="en-GB" sz="1600" b="0" i="0" u="none" strike="noStrike" kern="0" cap="none" spc="0" normalizeH="0" baseline="0" noProof="0" dirty="0">
              <a:ln>
                <a:noFill/>
              </a:ln>
              <a:solidFill>
                <a:srgbClr val="393938"/>
              </a:solidFill>
              <a:effectLst/>
              <a:uLnTx/>
              <a:uFillTx/>
            </a:endParaRPr>
          </a:p>
        </p:txBody>
      </p:sp>
      <p:sp>
        <p:nvSpPr>
          <p:cNvPr id="39" name="Rectangle 38">
            <a:extLst>
              <a:ext uri="{FF2B5EF4-FFF2-40B4-BE49-F238E27FC236}">
                <a16:creationId xmlns:a16="http://schemas.microsoft.com/office/drawing/2014/main" id="{9C07FE63-9615-B5FF-9739-EDBFC0D0C89E}"/>
              </a:ext>
            </a:extLst>
          </p:cNvPr>
          <p:cNvSpPr/>
          <p:nvPr/>
        </p:nvSpPr>
        <p:spPr>
          <a:xfrm>
            <a:off x="2841523" y="2954550"/>
            <a:ext cx="5486400" cy="610980"/>
          </a:xfrm>
          <a:prstGeom prst="rect">
            <a:avLst/>
          </a:prstGeom>
          <a:gradFill rotWithShape="1">
            <a:gsLst>
              <a:gs pos="0">
                <a:srgbClr val="A28AA8">
                  <a:tint val="50000"/>
                  <a:satMod val="300000"/>
                </a:srgbClr>
              </a:gs>
              <a:gs pos="35000">
                <a:srgbClr val="A28AA8">
                  <a:tint val="37000"/>
                  <a:satMod val="300000"/>
                </a:srgbClr>
              </a:gs>
              <a:gs pos="100000">
                <a:srgbClr val="A28AA8">
                  <a:tint val="15000"/>
                  <a:satMod val="350000"/>
                </a:srgbClr>
              </a:gs>
            </a:gsLst>
            <a:lin ang="16200000" scaled="1"/>
          </a:gradFill>
          <a:ln w="9525" cap="flat" cmpd="sng" algn="ctr">
            <a:solidFill>
              <a:srgbClr val="A28AA8">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algn="ctr" defTabSz="946052"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SGLT-2is** </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added</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 </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to</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 </a:t>
            </a:r>
            <a:r>
              <a:rPr kumimoji="0" lang="en-GB" b="1" i="0" u="none" strike="noStrike" kern="0" cap="none" spc="0" normalizeH="0" baseline="0" noProof="0" dirty="0" err="1">
                <a:ln>
                  <a:noFill/>
                </a:ln>
                <a:solidFill>
                  <a:srgbClr val="393938"/>
                </a:solidFill>
                <a:effectLst/>
                <a:uLnTx/>
                <a:uFillTx/>
                <a:latin typeface="Arial" panose="020B0604020202020204"/>
                <a:ea typeface="+mn-ea"/>
                <a:cs typeface="+mn-cs"/>
              </a:rPr>
              <a:t>ACEi</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 </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or </a:t>
            </a:r>
            <a:r>
              <a:rPr kumimoji="0" lang="en-GB" b="1" i="0" u="none" strike="noStrike" kern="0" cap="none" spc="0" normalizeH="0" baseline="0" noProof="0" dirty="0">
                <a:ln>
                  <a:noFill/>
                </a:ln>
                <a:solidFill>
                  <a:srgbClr val="393938"/>
                </a:solidFill>
                <a:effectLst/>
                <a:uLnTx/>
                <a:uFillTx/>
                <a:latin typeface="Arial" panose="020B0604020202020204"/>
                <a:ea typeface="+mn-ea"/>
                <a:cs typeface="+mn-cs"/>
              </a:rPr>
              <a:t>ARB</a:t>
            </a: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 </a:t>
            </a:r>
          </a:p>
          <a:p>
            <a:pPr marL="0" marR="0" lvl="0" indent="0" algn="ctr" defTabSz="946052"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93938"/>
                </a:solidFill>
                <a:effectLst/>
                <a:uLnTx/>
                <a:uFillTx/>
                <a:latin typeface="Arial" panose="020B0604020202020204"/>
                <a:ea typeface="+mn-ea"/>
                <a:cs typeface="+mn-cs"/>
              </a:rPr>
              <a:t>(highest licensed dose tolerated)</a:t>
            </a:r>
          </a:p>
        </p:txBody>
      </p:sp>
      <p:cxnSp>
        <p:nvCxnSpPr>
          <p:cNvPr id="40" name="Straight Arrow Connector 39">
            <a:extLst>
              <a:ext uri="{FF2B5EF4-FFF2-40B4-BE49-F238E27FC236}">
                <a16:creationId xmlns:a16="http://schemas.microsoft.com/office/drawing/2014/main" id="{B4229619-AC97-A77C-8DD9-051B6CC9BAB9}"/>
              </a:ext>
            </a:extLst>
          </p:cNvPr>
          <p:cNvCxnSpPr>
            <a:cxnSpLocks/>
            <a:stCxn id="32" idx="2"/>
            <a:endCxn id="39" idx="0"/>
          </p:cNvCxnSpPr>
          <p:nvPr/>
        </p:nvCxnSpPr>
        <p:spPr>
          <a:xfrm>
            <a:off x="5583185" y="2719510"/>
            <a:ext cx="1538" cy="235040"/>
          </a:xfrm>
          <a:prstGeom prst="straightConnector1">
            <a:avLst/>
          </a:prstGeom>
          <a:noFill/>
          <a:ln w="38100" cap="flat" cmpd="sng" algn="ctr">
            <a:solidFill>
              <a:srgbClr val="573562">
                <a:shade val="95000"/>
                <a:satMod val="105000"/>
              </a:srgbClr>
            </a:solidFill>
            <a:prstDash val="solid"/>
            <a:tailEnd type="triangle"/>
          </a:ln>
          <a:effectLst/>
        </p:spPr>
      </p:cxnSp>
      <p:cxnSp>
        <p:nvCxnSpPr>
          <p:cNvPr id="42" name="Straight Connector 41">
            <a:extLst>
              <a:ext uri="{FF2B5EF4-FFF2-40B4-BE49-F238E27FC236}">
                <a16:creationId xmlns:a16="http://schemas.microsoft.com/office/drawing/2014/main" id="{19A9CDDF-84FD-A310-F552-D7565418B96C}"/>
              </a:ext>
            </a:extLst>
          </p:cNvPr>
          <p:cNvCxnSpPr>
            <a:cxnSpLocks/>
          </p:cNvCxnSpPr>
          <p:nvPr/>
        </p:nvCxnSpPr>
        <p:spPr>
          <a:xfrm>
            <a:off x="466724" y="3908023"/>
            <a:ext cx="10963276" cy="0"/>
          </a:xfrm>
          <a:prstGeom prst="line">
            <a:avLst/>
          </a:prstGeom>
          <a:noFill/>
          <a:ln w="38100" cap="flat" cmpd="sng" algn="ctr">
            <a:solidFill>
              <a:srgbClr val="393938"/>
            </a:solidFill>
            <a:prstDash val="solid"/>
            <a:headEnd type="none" w="med" len="med"/>
            <a:tailEnd type="none" w="med" len="med"/>
          </a:ln>
          <a:effectLst>
            <a:outerShdw blurRad="40000" dist="23000" dir="5400000" rotWithShape="0">
              <a:srgbClr val="000000">
                <a:alpha val="35000"/>
              </a:srgbClr>
            </a:outerShdw>
          </a:effectLst>
        </p:spPr>
      </p:cxnSp>
      <p:grpSp>
        <p:nvGrpSpPr>
          <p:cNvPr id="59" name="Group 58">
            <a:extLst>
              <a:ext uri="{FF2B5EF4-FFF2-40B4-BE49-F238E27FC236}">
                <a16:creationId xmlns:a16="http://schemas.microsoft.com/office/drawing/2014/main" id="{8BC66010-B323-C85D-3CC8-E56DE4596260}"/>
              </a:ext>
            </a:extLst>
          </p:cNvPr>
          <p:cNvGrpSpPr/>
          <p:nvPr/>
        </p:nvGrpSpPr>
        <p:grpSpPr>
          <a:xfrm>
            <a:off x="466723" y="4247148"/>
            <a:ext cx="11163301" cy="804153"/>
            <a:chOff x="1456000" y="5395742"/>
            <a:chExt cx="10077188" cy="576000"/>
          </a:xfrm>
        </p:grpSpPr>
        <p:sp>
          <p:nvSpPr>
            <p:cNvPr id="60" name="Rectangle 59" descr="Question to committee">
              <a:extLst>
                <a:ext uri="{FF2B5EF4-FFF2-40B4-BE49-F238E27FC236}">
                  <a16:creationId xmlns:a16="http://schemas.microsoft.com/office/drawing/2014/main" id="{198E8C16-AF65-97B2-B8DD-4868B5628F81}"/>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dirty="0">
                  <a:solidFill>
                    <a:schemeClr val="tx1"/>
                  </a:solidFill>
                  <a:latin typeface="Arial" panose="020B0604020202020204" pitchFamily="34" charset="0"/>
                </a:rPr>
                <a:t>Does the treatment pathway reflect the expected positioning of finerenone in NHS clinical practice?</a:t>
              </a:r>
            </a:p>
            <a:p>
              <a:pPr marL="285750" indent="-285750">
                <a:buFont typeface="Arial" panose="020B0604020202020204" pitchFamily="34" charset="0"/>
                <a:buChar char="•"/>
              </a:pPr>
              <a:r>
                <a:rPr lang="en-GB" dirty="0">
                  <a:solidFill>
                    <a:schemeClr val="tx1"/>
                  </a:solidFill>
                  <a:latin typeface="Arial" panose="020B0604020202020204" pitchFamily="34" charset="0"/>
                </a:rPr>
                <a:t>Would finerenone be used instead of, or in combination with, an SGLT2i? Or both? </a:t>
              </a:r>
            </a:p>
          </p:txBody>
        </p:sp>
        <p:grpSp>
          <p:nvGrpSpPr>
            <p:cNvPr id="61" name="Group 60">
              <a:extLst>
                <a:ext uri="{FF2B5EF4-FFF2-40B4-BE49-F238E27FC236}">
                  <a16:creationId xmlns:a16="http://schemas.microsoft.com/office/drawing/2014/main" id="{6BB4B17C-A71D-4FA3-06A2-B634F80DEB73}"/>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62" name="Oval 61">
                <a:extLst>
                  <a:ext uri="{FF2B5EF4-FFF2-40B4-BE49-F238E27FC236}">
                    <a16:creationId xmlns:a16="http://schemas.microsoft.com/office/drawing/2014/main" id="{EF626B37-147D-1776-B5F2-BBD3DB9BE341}"/>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endParaRPr>
              </a:p>
            </p:txBody>
          </p:sp>
          <p:pic>
            <p:nvPicPr>
              <p:cNvPr id="63" name="Graphic 62" descr="Chat with solid fill">
                <a:extLst>
                  <a:ext uri="{FF2B5EF4-FFF2-40B4-BE49-F238E27FC236}">
                    <a16:creationId xmlns:a16="http://schemas.microsoft.com/office/drawing/2014/main" id="{0F814E05-CF72-7003-AC93-9BC75298A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3" name="Text Placeholder 13">
            <a:extLst>
              <a:ext uri="{FF2B5EF4-FFF2-40B4-BE49-F238E27FC236}">
                <a16:creationId xmlns:a16="http://schemas.microsoft.com/office/drawing/2014/main" id="{6BF67099-310D-0D52-56A1-15840D14098C}"/>
              </a:ext>
            </a:extLst>
          </p:cNvPr>
          <p:cNvSpPr txBox="1">
            <a:spLocks/>
          </p:cNvSpPr>
          <p:nvPr/>
        </p:nvSpPr>
        <p:spPr>
          <a:xfrm>
            <a:off x="1042470" y="6340336"/>
            <a:ext cx="10675040" cy="5208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ACR: Albumin to creatinine ratio; CKD: Chronic kidney disease; eGFR: estimated glomerular filtration rate; SGLT2is: Sodium-glucose co-transporter-2 inhibitors; T2D: Type 2 diabetes </a:t>
            </a:r>
          </a:p>
        </p:txBody>
      </p:sp>
      <p:sp>
        <p:nvSpPr>
          <p:cNvPr id="4" name="Rectangle 3">
            <a:extLst>
              <a:ext uri="{FF2B5EF4-FFF2-40B4-BE49-F238E27FC236}">
                <a16:creationId xmlns:a16="http://schemas.microsoft.com/office/drawing/2014/main" id="{B60A793F-54E4-3883-AC4E-9AE2353EAEF3}"/>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6" name="TextBox 5">
            <a:extLst>
              <a:ext uri="{FF2B5EF4-FFF2-40B4-BE49-F238E27FC236}">
                <a16:creationId xmlns:a16="http://schemas.microsoft.com/office/drawing/2014/main" id="{10F7D819-3892-739D-2899-315D1B6A070E}"/>
              </a:ext>
            </a:extLst>
          </p:cNvPr>
          <p:cNvSpPr txBox="1"/>
          <p:nvPr/>
        </p:nvSpPr>
        <p:spPr>
          <a:xfrm>
            <a:off x="466725" y="5584084"/>
            <a:ext cx="10963275" cy="738664"/>
          </a:xfrm>
          <a:prstGeom prst="rect">
            <a:avLst/>
          </a:prstGeom>
          <a:solidFill>
            <a:schemeClr val="bg1"/>
          </a:solidFill>
        </p:spPr>
        <p:txBody>
          <a:bodyPr wrap="square" lIns="0" tIns="0" rIns="0" bIns="0" rtlCol="0">
            <a:spAutoFit/>
          </a:bodyPr>
          <a:lstStyle/>
          <a:p>
            <a:pPr marR="0" lvl="0" defTabSz="946052" eaLnBrk="1" fontAlgn="auto" latinLnBrk="0" hangingPunct="1">
              <a:lnSpc>
                <a:spcPct val="100000"/>
              </a:lnSpc>
              <a:spcBef>
                <a:spcPts val="0"/>
              </a:spcBef>
              <a:spcAft>
                <a:spcPts val="0"/>
              </a:spcAft>
              <a:buClrTx/>
              <a:buSzTx/>
              <a:tabLst/>
              <a:defRPr/>
            </a:pPr>
            <a:r>
              <a:rPr kumimoji="0" lang="en-GB" sz="1600" b="0" i="0" u="none" strike="noStrike" kern="0" cap="none" spc="0" normalizeH="0" baseline="0" noProof="0" dirty="0">
                <a:ln>
                  <a:noFill/>
                </a:ln>
                <a:solidFill>
                  <a:srgbClr val="393938"/>
                </a:solidFill>
                <a:effectLst/>
                <a:uLnTx/>
                <a:uFillTx/>
              </a:rPr>
              <a:t>* </a:t>
            </a:r>
            <a:r>
              <a:rPr lang="en-GB" sz="1600" b="1" kern="0" dirty="0">
                <a:solidFill>
                  <a:srgbClr val="393938"/>
                </a:solidFill>
              </a:rPr>
              <a:t>NICE guidelines </a:t>
            </a:r>
            <a:r>
              <a:rPr kumimoji="0" lang="en-GB" sz="1600" b="1" i="0" u="none" strike="noStrike" kern="0" cap="none" spc="0" normalizeH="0" baseline="0" noProof="0" dirty="0">
                <a:ln>
                  <a:noFill/>
                </a:ln>
                <a:solidFill>
                  <a:srgbClr val="393938"/>
                </a:solidFill>
                <a:effectLst/>
                <a:uLnTx/>
                <a:uFillTx/>
              </a:rPr>
              <a:t>28 (NG28)</a:t>
            </a:r>
            <a:r>
              <a:rPr kumimoji="0" lang="en-GB" sz="1600" b="0" i="0" u="none" strike="noStrike" kern="0" cap="none" spc="0" normalizeH="0" baseline="0" noProof="0" dirty="0">
                <a:ln>
                  <a:noFill/>
                </a:ln>
                <a:solidFill>
                  <a:srgbClr val="393938"/>
                </a:solidFill>
                <a:effectLst/>
                <a:uLnTx/>
                <a:uFillTx/>
              </a:rPr>
              <a:t> recommends SGLT2is </a:t>
            </a:r>
            <a:r>
              <a:rPr kumimoji="0" lang="en-GB" sz="1600" b="0" i="1" u="none" strike="noStrike" kern="0" cap="none" spc="0" normalizeH="0" baseline="0" noProof="0" dirty="0">
                <a:ln>
                  <a:noFill/>
                </a:ln>
                <a:solidFill>
                  <a:srgbClr val="393938"/>
                </a:solidFill>
                <a:effectLst/>
                <a:uLnTx/>
                <a:uFillTx/>
              </a:rPr>
              <a:t>offered</a:t>
            </a:r>
            <a:r>
              <a:rPr kumimoji="0" lang="en-GB" sz="1600" b="0" i="0" u="none" strike="noStrike" kern="0" cap="none" spc="0" normalizeH="0" baseline="0" noProof="0" dirty="0">
                <a:ln>
                  <a:noFill/>
                </a:ln>
                <a:solidFill>
                  <a:srgbClr val="393938"/>
                </a:solidFill>
                <a:effectLst/>
                <a:uLnTx/>
                <a:uFillTx/>
              </a:rPr>
              <a:t> if ACR </a:t>
            </a:r>
            <a:r>
              <a:rPr lang="en-GB" sz="1600" kern="0" dirty="0"/>
              <a:t>&gt;</a:t>
            </a:r>
            <a:r>
              <a:rPr kumimoji="0" lang="en-GB" sz="1600" b="0" i="0" u="none" strike="noStrike" kern="0" cap="none" spc="0" normalizeH="0" baseline="0" noProof="0" dirty="0">
                <a:ln>
                  <a:noFill/>
                </a:ln>
                <a:solidFill>
                  <a:srgbClr val="393938"/>
                </a:solidFill>
                <a:effectLst/>
                <a:uLnTx/>
                <a:uFillTx/>
              </a:rPr>
              <a:t>30 mg/mmol &amp; </a:t>
            </a:r>
            <a:r>
              <a:rPr kumimoji="0" lang="en-GB" sz="1600" b="0" i="1" u="none" strike="noStrike" kern="0" cap="none" spc="0" normalizeH="0" baseline="0" noProof="0" dirty="0">
                <a:ln>
                  <a:noFill/>
                </a:ln>
                <a:solidFill>
                  <a:srgbClr val="393938"/>
                </a:solidFill>
                <a:effectLst/>
                <a:uLnTx/>
                <a:uFillTx/>
              </a:rPr>
              <a:t>considered</a:t>
            </a:r>
            <a:r>
              <a:rPr kumimoji="0" lang="en-GB" sz="1600" b="0" i="0" u="none" strike="noStrike" kern="0" cap="none" spc="0" normalizeH="0" baseline="0" noProof="0" dirty="0">
                <a:ln>
                  <a:noFill/>
                </a:ln>
                <a:solidFill>
                  <a:srgbClr val="393938"/>
                </a:solidFill>
                <a:effectLst/>
                <a:uLnTx/>
                <a:uFillTx/>
              </a:rPr>
              <a:t> if ACR is 3-30 mg/mmol, &amp; meets licence criteria including eGFR thresholds. </a:t>
            </a:r>
            <a:r>
              <a:rPr kumimoji="0" lang="en-GB" sz="1600" b="1" i="0" u="none" strike="noStrike" kern="0" cap="none" spc="0" normalizeH="0" baseline="0" noProof="0" dirty="0">
                <a:ln>
                  <a:noFill/>
                </a:ln>
                <a:solidFill>
                  <a:srgbClr val="393938"/>
                </a:solidFill>
                <a:effectLst/>
                <a:uLnTx/>
                <a:uFillTx/>
              </a:rPr>
              <a:t>Technology appraisal 775 (TA775) </a:t>
            </a:r>
            <a:r>
              <a:rPr kumimoji="0" lang="en-GB" sz="1600" b="0" i="0" u="none" strike="noStrike" kern="0" cap="none" spc="0" normalizeH="0" baseline="0" noProof="0" dirty="0">
                <a:ln>
                  <a:noFill/>
                </a:ln>
                <a:solidFill>
                  <a:srgbClr val="393938"/>
                </a:solidFill>
                <a:effectLst/>
                <a:uLnTx/>
                <a:uFillTx/>
              </a:rPr>
              <a:t>recommends dapagliflozin (an SGLT-2i) as add-on if eGFR 25 to 75 ml/min/1.73 m</a:t>
            </a:r>
            <a:r>
              <a:rPr kumimoji="0" lang="en-GB" sz="1600" b="0" i="0" u="none" strike="noStrike" kern="0" cap="none" spc="0" normalizeH="0" baseline="30000" noProof="0" dirty="0">
                <a:ln>
                  <a:noFill/>
                </a:ln>
                <a:solidFill>
                  <a:srgbClr val="393938"/>
                </a:solidFill>
                <a:effectLst/>
                <a:uLnTx/>
                <a:uFillTx/>
              </a:rPr>
              <a:t>2</a:t>
            </a:r>
            <a:r>
              <a:rPr kumimoji="0" lang="en-GB" sz="1600" b="0" i="0" u="none" strike="noStrike" kern="0" cap="none" spc="0" normalizeH="0" baseline="0" noProof="0" dirty="0">
                <a:ln>
                  <a:noFill/>
                </a:ln>
                <a:solidFill>
                  <a:srgbClr val="393938"/>
                </a:solidFill>
                <a:effectLst/>
                <a:uLnTx/>
                <a:uFillTx/>
              </a:rPr>
              <a:t> </a:t>
            </a:r>
            <a:r>
              <a:rPr kumimoji="0" lang="en-GB" sz="1600" b="1" i="0" u="none" strike="noStrike" kern="0" cap="none" spc="0" normalizeH="0" baseline="0" noProof="0" dirty="0">
                <a:ln>
                  <a:noFill/>
                </a:ln>
                <a:solidFill>
                  <a:srgbClr val="393938"/>
                </a:solidFill>
                <a:effectLst/>
                <a:uLnTx/>
                <a:uFillTx/>
              </a:rPr>
              <a:t>and</a:t>
            </a:r>
            <a:r>
              <a:rPr kumimoji="0" lang="en-GB" sz="1600" b="0" i="0" u="none" strike="noStrike" kern="0" cap="none" spc="0" normalizeH="0" baseline="0" noProof="0" dirty="0">
                <a:ln>
                  <a:noFill/>
                </a:ln>
                <a:solidFill>
                  <a:srgbClr val="393938"/>
                </a:solidFill>
                <a:effectLst/>
                <a:uLnTx/>
                <a:uFillTx/>
              </a:rPr>
              <a:t> </a:t>
            </a:r>
            <a:r>
              <a:rPr lang="en-GB" sz="1600" kern="0" dirty="0">
                <a:solidFill>
                  <a:srgbClr val="393938"/>
                </a:solidFill>
              </a:rPr>
              <a:t>T2D</a:t>
            </a:r>
            <a:r>
              <a:rPr kumimoji="0" lang="en-GB" sz="1600" b="0" i="0" u="none" strike="noStrike" kern="0" cap="none" spc="0" normalizeH="0" baseline="0" noProof="0" dirty="0">
                <a:ln>
                  <a:noFill/>
                </a:ln>
                <a:solidFill>
                  <a:srgbClr val="393938"/>
                </a:solidFill>
                <a:effectLst/>
                <a:uLnTx/>
                <a:uFillTx/>
              </a:rPr>
              <a:t>, </a:t>
            </a:r>
            <a:r>
              <a:rPr kumimoji="0" lang="en-GB" sz="1600" b="1" i="0" u="none" strike="noStrike" kern="0" cap="none" spc="0" normalizeH="0" baseline="0" noProof="0" dirty="0">
                <a:ln>
                  <a:noFill/>
                </a:ln>
                <a:solidFill>
                  <a:srgbClr val="393938"/>
                </a:solidFill>
                <a:effectLst/>
                <a:uLnTx/>
                <a:uFillTx/>
              </a:rPr>
              <a:t>or</a:t>
            </a:r>
            <a:r>
              <a:rPr kumimoji="0" lang="en-GB" sz="1600" b="0" i="0" u="none" strike="noStrike" kern="0" cap="none" spc="0" normalizeH="0" baseline="0" noProof="0" dirty="0">
                <a:ln>
                  <a:noFill/>
                </a:ln>
                <a:solidFill>
                  <a:srgbClr val="393938"/>
                </a:solidFill>
                <a:effectLst/>
                <a:uLnTx/>
                <a:uFillTx/>
              </a:rPr>
              <a:t> ACR ≤ 22.6 mg/mmol</a:t>
            </a:r>
          </a:p>
        </p:txBody>
      </p:sp>
    </p:spTree>
    <p:extLst>
      <p:ext uri="{BB962C8B-B14F-4D97-AF65-F5344CB8AC3E}">
        <p14:creationId xmlns:p14="http://schemas.microsoft.com/office/powerpoint/2010/main" val="324152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94761947"/>
              </p:ext>
            </p:extLst>
          </p:nvPr>
        </p:nvGraphicFramePr>
        <p:xfrm>
          <a:off x="466724" y="1129608"/>
          <a:ext cx="11317288" cy="4251958"/>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819060">
                <a:tc>
                  <a:txBody>
                    <a:bodyPr/>
                    <a:lstStyle/>
                    <a:p>
                      <a:r>
                        <a:rPr lang="en-GB" dirty="0">
                          <a:solidFill>
                            <a:schemeClr val="bg1"/>
                          </a:solidFill>
                          <a:latin typeface="Arial" panose="020B0604020202020204" pitchFamily="34" charset="0"/>
                        </a:rPr>
                        <a:t>Marketing authorisation (MA)</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Indicated for the treatment of CKD (stage 3 and 4 with albuminuria) associated with T2D in adults</a:t>
                      </a:r>
                    </a:p>
                    <a:p>
                      <a:pPr marL="285750" indent="-285750">
                        <a:buFont typeface="Arial" panose="020B0604020202020204" pitchFamily="34" charset="0"/>
                        <a:buChar char="•"/>
                      </a:pPr>
                      <a:r>
                        <a:rPr lang="en-GB" dirty="0">
                          <a:latin typeface="Arial" panose="020B0604020202020204" pitchFamily="34" charset="0"/>
                        </a:rPr>
                        <a:t>Medicines &amp; Healthcare products Regulatory Agency (MHRA) approval granted on 7</a:t>
                      </a:r>
                      <a:r>
                        <a:rPr lang="en-GB" baseline="30000" dirty="0">
                          <a:latin typeface="Arial" panose="020B0604020202020204" pitchFamily="34" charset="0"/>
                        </a:rPr>
                        <a:t>th</a:t>
                      </a:r>
                      <a:r>
                        <a:rPr lang="en-GB" dirty="0">
                          <a:latin typeface="Arial" panose="020B0604020202020204" pitchFamily="34" charset="0"/>
                        </a:rPr>
                        <a:t> March 2022</a:t>
                      </a:r>
                    </a:p>
                  </a:txBody>
                  <a:tcPr/>
                </a:tc>
                <a:extLst>
                  <a:ext uri="{0D108BD9-81ED-4DB2-BD59-A6C34878D82A}">
                    <a16:rowId xmlns:a16="http://schemas.microsoft.com/office/drawing/2014/main" val="3751016788"/>
                  </a:ext>
                </a:extLst>
              </a:tr>
              <a:tr h="1191360">
                <a:tc>
                  <a:txBody>
                    <a:bodyPr/>
                    <a:lstStyle/>
                    <a:p>
                      <a:r>
                        <a:rPr lang="en-GB"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Non-steroidal, mineralocorticoid receptor (MR) antagonist, inhibiting steroidal hormones (aldosterone, cortisol) binding to MR in the heart, kidneys and blood vessels</a:t>
                      </a:r>
                    </a:p>
                    <a:p>
                      <a:pPr marL="285750" indent="-285750">
                        <a:buFont typeface="Arial" panose="020B0604020202020204" pitchFamily="34" charset="0"/>
                        <a:buChar char="•"/>
                      </a:pPr>
                      <a:r>
                        <a:rPr lang="en-GB" dirty="0">
                          <a:latin typeface="Arial" panose="020B0604020202020204" pitchFamily="34" charset="0"/>
                        </a:rPr>
                        <a:t>Over-activation of MR contributes to organ damage in CKD, heart failure and hypertension because of pro-inflammatory and pro-fibrotic effects, sodium retention and endothelial dysfunction</a:t>
                      </a:r>
                    </a:p>
                  </a:txBody>
                  <a:tcPr/>
                </a:tc>
                <a:extLst>
                  <a:ext uri="{0D108BD9-81ED-4DB2-BD59-A6C34878D82A}">
                    <a16:rowId xmlns:a16="http://schemas.microsoft.com/office/drawing/2014/main" val="984656975"/>
                  </a:ext>
                </a:extLst>
              </a:tr>
              <a:tr h="788602">
                <a:tc>
                  <a:txBody>
                    <a:bodyPr/>
                    <a:lstStyle/>
                    <a:p>
                      <a:r>
                        <a:rPr lang="en-GB" dirty="0">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Oral tablet administered at a starting dose of 10 mg once daily</a:t>
                      </a:r>
                    </a:p>
                    <a:p>
                      <a:pPr marL="285750" indent="-285750">
                        <a:buFont typeface="Arial" panose="020B0604020202020204" pitchFamily="34" charset="0"/>
                        <a:buChar char="•"/>
                      </a:pPr>
                      <a:r>
                        <a:rPr lang="en-GB" dirty="0">
                          <a:latin typeface="Arial" panose="020B0604020202020204" pitchFamily="34" charset="0"/>
                        </a:rPr>
                        <a:t>(Maximum) recommended dose: 20 mg once daily</a:t>
                      </a:r>
                    </a:p>
                    <a:p>
                      <a:pPr marL="285750" indent="-285750">
                        <a:buFont typeface="Arial" panose="020B0604020202020204" pitchFamily="34" charset="0"/>
                        <a:buChar char="•"/>
                      </a:pPr>
                      <a:r>
                        <a:rPr lang="en-GB" dirty="0">
                          <a:latin typeface="Arial" panose="020B0604020202020204" pitchFamily="34" charset="0"/>
                        </a:rPr>
                        <a:t>Initiation and continuation dependent on serum potassium and eGFR</a:t>
                      </a:r>
                    </a:p>
                  </a:txBody>
                  <a:tcPr/>
                </a:tc>
                <a:extLst>
                  <a:ext uri="{0D108BD9-81ED-4DB2-BD59-A6C34878D82A}">
                    <a16:rowId xmlns:a16="http://schemas.microsoft.com/office/drawing/2014/main" val="2152176351"/>
                  </a:ext>
                </a:extLst>
              </a:tr>
              <a:tr h="685798">
                <a:tc>
                  <a:txBody>
                    <a:bodyPr/>
                    <a:lstStyle/>
                    <a:p>
                      <a:r>
                        <a:rPr lang="en-GB" dirty="0">
                          <a:solidFill>
                            <a:schemeClr val="bg1"/>
                          </a:solidFill>
                          <a:latin typeface="Arial" panose="020B0604020202020204" pitchFamily="34" charset="0"/>
                        </a:rPr>
                        <a:t>Price</a:t>
                      </a:r>
                      <a:endParaRPr lang="en-GB" strike="sngStrike" dirty="0">
                        <a:solidFill>
                          <a:srgbClr val="FF0000"/>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en-GB" dirty="0">
                          <a:solidFill>
                            <a:schemeClr val="tx1"/>
                          </a:solidFill>
                          <a:latin typeface="Arial" panose="020B0604020202020204" pitchFamily="34" charset="0"/>
                        </a:rPr>
                        <a:t>£36.68 per pack of 28 tablets</a:t>
                      </a:r>
                      <a:r>
                        <a:rPr lang="en-GB" dirty="0">
                          <a:latin typeface="Arial" panose="020B0604020202020204" pitchFamily="34" charset="0"/>
                        </a:rPr>
                        <a:t>; £1.31 per tablet (indicative of NHS list price) </a:t>
                      </a:r>
                      <a:r>
                        <a:rPr lang="en-GB" dirty="0">
                          <a:latin typeface="Arial" panose="020B0604020202020204" pitchFamily="34" charset="0"/>
                          <a:sym typeface="Wingdings" panose="05000000000000000000" pitchFamily="2" charset="2"/>
                        </a:rPr>
                        <a:t></a:t>
                      </a:r>
                      <a:r>
                        <a:rPr lang="en-GB" dirty="0">
                          <a:latin typeface="Arial" panose="020B0604020202020204" pitchFamily="34" charset="0"/>
                        </a:rPr>
                        <a:t> for both 10mg and 20mg strengths of </a:t>
                      </a:r>
                      <a:r>
                        <a:rPr lang="en-GB" dirty="0" err="1">
                          <a:latin typeface="Arial" panose="020B0604020202020204" pitchFamily="34" charset="0"/>
                        </a:rPr>
                        <a:t>finerenone</a:t>
                      </a:r>
                      <a:r>
                        <a:rPr lang="en-GB" dirty="0">
                          <a:latin typeface="Arial" panose="020B0604020202020204" pitchFamily="34" charset="0"/>
                        </a:rPr>
                        <a:t> tablets</a:t>
                      </a: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Finerenone (</a:t>
            </a:r>
            <a:r>
              <a:rPr lang="en-GB" dirty="0" err="1"/>
              <a:t>Kerendia</a:t>
            </a:r>
            <a:r>
              <a:rPr lang="en-GB" dirty="0"/>
              <a:t>, Bayer)</a:t>
            </a:r>
          </a:p>
        </p:txBody>
      </p:sp>
      <p:sp>
        <p:nvSpPr>
          <p:cNvPr id="6" name="Text Placeholder 13">
            <a:extLst>
              <a:ext uri="{FF2B5EF4-FFF2-40B4-BE49-F238E27FC236}">
                <a16:creationId xmlns:a16="http://schemas.microsoft.com/office/drawing/2014/main" id="{37211809-1BD6-12FC-B71A-806B5AB108DF}"/>
              </a:ext>
            </a:extLst>
          </p:cNvPr>
          <p:cNvSpPr>
            <a:spLocks noGrp="1"/>
          </p:cNvSpPr>
          <p:nvPr>
            <p:ph type="body" sz="quarter" idx="13"/>
          </p:nvPr>
        </p:nvSpPr>
        <p:spPr>
          <a:xfrm>
            <a:off x="1061545" y="6496050"/>
            <a:ext cx="10655964" cy="365125"/>
          </a:xfrm>
        </p:spPr>
        <p:txBody>
          <a:bodyPr anchor="b"/>
          <a:lstStyle/>
          <a:p>
            <a:pPr algn="ctr"/>
            <a:r>
              <a:rPr lang="en-GB" dirty="0"/>
              <a:t>CKD: Chronic kidney disease; eGFR: estimated glomerular filtration rate; T2D: Type 2 diabetes</a:t>
            </a:r>
          </a:p>
        </p:txBody>
      </p:sp>
      <p:sp>
        <p:nvSpPr>
          <p:cNvPr id="2" name="Rectangle 1">
            <a:extLst>
              <a:ext uri="{FF2B5EF4-FFF2-40B4-BE49-F238E27FC236}">
                <a16:creationId xmlns:a16="http://schemas.microsoft.com/office/drawing/2014/main" id="{39387479-A9F5-2B86-9CCD-162B16576DCC}"/>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Tree>
    <p:extLst>
      <p:ext uri="{BB962C8B-B14F-4D97-AF65-F5344CB8AC3E}">
        <p14:creationId xmlns:p14="http://schemas.microsoft.com/office/powerpoint/2010/main" val="36927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302690023"/>
              </p:ext>
            </p:extLst>
          </p:nvPr>
        </p:nvGraphicFramePr>
        <p:xfrm>
          <a:off x="466723" y="1260215"/>
          <a:ext cx="11317286" cy="4546488"/>
        </p:xfrm>
        <a:graphic>
          <a:graphicData uri="http://schemas.openxmlformats.org/drawingml/2006/table">
            <a:tbl>
              <a:tblPr firstRow="1" bandRow="1">
                <a:tableStyleId>{5C22544A-7EE6-4342-B048-85BDC9FD1C3A}</a:tableStyleId>
              </a:tblPr>
              <a:tblGrid>
                <a:gridCol w="1628295">
                  <a:extLst>
                    <a:ext uri="{9D8B030D-6E8A-4147-A177-3AD203B41FA5}">
                      <a16:colId xmlns:a16="http://schemas.microsoft.com/office/drawing/2014/main" val="2557443117"/>
                    </a:ext>
                  </a:extLst>
                </a:gridCol>
                <a:gridCol w="3424633">
                  <a:extLst>
                    <a:ext uri="{9D8B030D-6E8A-4147-A177-3AD203B41FA5}">
                      <a16:colId xmlns:a16="http://schemas.microsoft.com/office/drawing/2014/main" val="2079107674"/>
                    </a:ext>
                  </a:extLst>
                </a:gridCol>
                <a:gridCol w="3441469">
                  <a:extLst>
                    <a:ext uri="{9D8B030D-6E8A-4147-A177-3AD203B41FA5}">
                      <a16:colId xmlns:a16="http://schemas.microsoft.com/office/drawing/2014/main" val="958193981"/>
                    </a:ext>
                  </a:extLst>
                </a:gridCol>
                <a:gridCol w="2822889">
                  <a:extLst>
                    <a:ext uri="{9D8B030D-6E8A-4147-A177-3AD203B41FA5}">
                      <a16:colId xmlns:a16="http://schemas.microsoft.com/office/drawing/2014/main" val="924925742"/>
                    </a:ext>
                  </a:extLst>
                </a:gridCol>
              </a:tblGrid>
              <a:tr h="350328">
                <a:tc>
                  <a:txBody>
                    <a:bodyPr/>
                    <a:lstStyle/>
                    <a:p>
                      <a:endParaRPr lang="en-GB" sz="1800" dirty="0">
                        <a:latin typeface="+mn-lt"/>
                      </a:endParaRPr>
                    </a:p>
                  </a:txBody>
                  <a:tcPr>
                    <a:solidFill>
                      <a:schemeClr val="accent1"/>
                    </a:solidFill>
                  </a:tcPr>
                </a:tc>
                <a:tc>
                  <a:txBody>
                    <a:bodyPr/>
                    <a:lstStyle/>
                    <a:p>
                      <a:r>
                        <a:rPr lang="en-GB" sz="1800" dirty="0">
                          <a:latin typeface="+mn-lt"/>
                        </a:rPr>
                        <a:t>Final scope</a:t>
                      </a:r>
                    </a:p>
                  </a:txBody>
                  <a:tcPr/>
                </a:tc>
                <a:tc>
                  <a:txBody>
                    <a:bodyPr/>
                    <a:lstStyle/>
                    <a:p>
                      <a:r>
                        <a:rPr lang="en-GB" sz="1800">
                          <a:latin typeface="+mn-lt"/>
                        </a:rPr>
                        <a:t>Company</a:t>
                      </a:r>
                      <a:endParaRPr lang="en-GB" sz="1800" dirty="0">
                        <a:latin typeface="+mn-lt"/>
                      </a:endParaRPr>
                    </a:p>
                  </a:txBody>
                  <a:tcPr/>
                </a:tc>
                <a:tc>
                  <a:txBody>
                    <a:bodyPr/>
                    <a:lstStyle/>
                    <a:p>
                      <a:r>
                        <a:rPr lang="en-GB" sz="1800" dirty="0">
                          <a:latin typeface="+mn-lt"/>
                        </a:rPr>
                        <a:t>ACM1</a:t>
                      </a:r>
                    </a:p>
                  </a:txBody>
                  <a:tcPr/>
                </a:tc>
                <a:extLst>
                  <a:ext uri="{0D108BD9-81ED-4DB2-BD59-A6C34878D82A}">
                    <a16:rowId xmlns:a16="http://schemas.microsoft.com/office/drawing/2014/main" val="2887193136"/>
                  </a:ext>
                </a:extLst>
              </a:tr>
              <a:tr h="387402">
                <a:tc>
                  <a:txBody>
                    <a:bodyPr/>
                    <a:lstStyle/>
                    <a:p>
                      <a:r>
                        <a:rPr lang="en-GB" sz="1800" b="1" dirty="0">
                          <a:solidFill>
                            <a:schemeClr val="bg1"/>
                          </a:solidFill>
                          <a:latin typeface="+mn-lt"/>
                        </a:rPr>
                        <a:t>Population</a:t>
                      </a:r>
                    </a:p>
                  </a:txBody>
                  <a:tcPr>
                    <a:solidFill>
                      <a:schemeClr val="accent1"/>
                    </a:solidFill>
                  </a:tcPr>
                </a:tc>
                <a:tc>
                  <a:txBody>
                    <a:bodyPr/>
                    <a:lstStyle/>
                    <a:p>
                      <a:r>
                        <a:rPr lang="en-GB" sz="1800" dirty="0">
                          <a:latin typeface="+mn-lt"/>
                          <a:cs typeface="Arial" panose="020B0604020202020204" pitchFamily="34" charset="0"/>
                        </a:rPr>
                        <a:t>Adults with T2D and CKD </a:t>
                      </a:r>
                    </a:p>
                  </a:txBody>
                  <a:tcPr marL="82935" marR="82935" marT="41468" marB="41468"/>
                </a:tc>
                <a:tc>
                  <a:txBody>
                    <a:bodyPr/>
                    <a:lstStyle/>
                    <a:p>
                      <a:r>
                        <a:rPr kumimoji="0" lang="en-GB" altLang="en-US" sz="1800" u="none" strike="noStrike" kern="1200" cap="none" normalizeH="0" baseline="0" dirty="0">
                          <a:ln>
                            <a:noFill/>
                          </a:ln>
                          <a:solidFill>
                            <a:schemeClr val="tx1"/>
                          </a:solidFill>
                          <a:effectLst/>
                          <a:latin typeface="+mn-lt"/>
                          <a:ea typeface="+mn-ea"/>
                          <a:cs typeface="Arial" panose="020B0604020202020204" pitchFamily="34" charset="0"/>
                        </a:rPr>
                        <a:t>CKD (stage 3 and 4 with albuminuria)* associated with T2D in adults</a:t>
                      </a:r>
                      <a:endParaRPr lang="en-GB" sz="1800" dirty="0">
                        <a:latin typeface="+mn-lt"/>
                        <a:cs typeface="Arial" panose="020B0604020202020204" pitchFamily="34" charset="0"/>
                      </a:endParaRPr>
                    </a:p>
                  </a:txBody>
                  <a:tcPr marL="82935" marR="82935" marT="41468" marB="4146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u="none" strike="noStrike" kern="1200" cap="none" normalizeH="0" baseline="0" dirty="0">
                          <a:ln>
                            <a:noFill/>
                          </a:ln>
                          <a:solidFill>
                            <a:schemeClr val="tx1"/>
                          </a:solidFill>
                          <a:effectLst/>
                          <a:latin typeface="+mn-lt"/>
                          <a:ea typeface="+mn-ea"/>
                          <a:cs typeface="Arial" panose="020B0604020202020204" pitchFamily="34" charset="0"/>
                        </a:rPr>
                        <a:t>Population narrower than scope but in line with marketing authorisation</a:t>
                      </a:r>
                    </a:p>
                  </a:txBody>
                  <a:tcPr marL="82935" marR="82935" marT="41468" marB="41468"/>
                </a:tc>
                <a:extLst>
                  <a:ext uri="{0D108BD9-81ED-4DB2-BD59-A6C34878D82A}">
                    <a16:rowId xmlns:a16="http://schemas.microsoft.com/office/drawing/2014/main" val="3652339764"/>
                  </a:ext>
                </a:extLst>
              </a:tr>
              <a:tr h="0">
                <a:tc>
                  <a:txBody>
                    <a:bodyPr/>
                    <a:lstStyle/>
                    <a:p>
                      <a:r>
                        <a:rPr lang="en-GB" sz="1800" b="1" dirty="0">
                          <a:solidFill>
                            <a:schemeClr val="bg1"/>
                          </a:solidFill>
                          <a:latin typeface="+mn-lt"/>
                        </a:rPr>
                        <a:t>Intervention</a:t>
                      </a:r>
                    </a:p>
                  </a:txBody>
                  <a:tcP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anose="020B0604020202020204" pitchFamily="34" charset="0"/>
                        </a:rPr>
                        <a:t>Finerenone</a:t>
                      </a:r>
                    </a:p>
                  </a:txBody>
                  <a:tcPr>
                    <a:solidFill>
                      <a:srgbClr val="E8EDEF"/>
                    </a:solidFill>
                  </a:tcPr>
                </a:tc>
                <a:tc hMerge="1">
                  <a:txBody>
                    <a:bodyPr/>
                    <a:lstStyle/>
                    <a:p>
                      <a:endParaRPr lang="en-GB"/>
                    </a:p>
                  </a:txBody>
                  <a:tcPr/>
                </a:tc>
                <a:tc>
                  <a:txBody>
                    <a:bodyPr/>
                    <a:lstStyle/>
                    <a:p>
                      <a:r>
                        <a:rPr lang="en-GB" sz="1800" dirty="0">
                          <a:latin typeface="+mn-lt"/>
                          <a:cs typeface="Arial" panose="020B0604020202020204" pitchFamily="34" charset="0"/>
                        </a:rPr>
                        <a:t>NA</a:t>
                      </a:r>
                    </a:p>
                  </a:txBody>
                  <a:tcPr/>
                </a:tc>
                <a:extLst>
                  <a:ext uri="{0D108BD9-81ED-4DB2-BD59-A6C34878D82A}">
                    <a16:rowId xmlns:a16="http://schemas.microsoft.com/office/drawing/2014/main" val="566598515"/>
                  </a:ext>
                </a:extLst>
              </a:tr>
              <a:tr h="1007441">
                <a:tc>
                  <a:txBody>
                    <a:bodyPr/>
                    <a:lstStyle/>
                    <a:p>
                      <a:r>
                        <a:rPr lang="en-GB" sz="1800" b="1" dirty="0">
                          <a:solidFill>
                            <a:schemeClr val="bg1"/>
                          </a:solidFill>
                          <a:latin typeface="+mn-lt"/>
                        </a:rPr>
                        <a:t>Comparators</a:t>
                      </a:r>
                    </a:p>
                  </a:txBody>
                  <a:tcPr>
                    <a:solidFill>
                      <a:schemeClr val="accent1"/>
                    </a:solidFill>
                  </a:tcPr>
                </a:tc>
                <a:tc>
                  <a:txBody>
                    <a:bodyPr/>
                    <a:lstStyle/>
                    <a:p>
                      <a:pPr marL="0" indent="0">
                        <a:buFont typeface="Arial" panose="020B0604020202020204" pitchFamily="34" charset="0"/>
                        <a:buNone/>
                      </a:pPr>
                      <a:r>
                        <a:rPr lang="en-GB" sz="1800" dirty="0">
                          <a:latin typeface="+mn-lt"/>
                          <a:cs typeface="Arial" panose="020B0604020202020204" pitchFamily="34" charset="0"/>
                        </a:rPr>
                        <a:t>Established clinical management without finerenone, alone or in combination with </a:t>
                      </a:r>
                      <a:r>
                        <a:rPr lang="en-GB" sz="1800" dirty="0" err="1">
                          <a:latin typeface="+mn-lt"/>
                          <a:cs typeface="Arial" panose="020B0604020202020204" pitchFamily="34" charset="0"/>
                        </a:rPr>
                        <a:t>ACEi</a:t>
                      </a:r>
                      <a:r>
                        <a:rPr lang="en-GB" sz="1800" dirty="0">
                          <a:latin typeface="+mn-lt"/>
                          <a:cs typeface="Arial" panose="020B0604020202020204" pitchFamily="34" charset="0"/>
                        </a:rPr>
                        <a:t>, ARB or direct renin inhibitors; SGLT-2is</a:t>
                      </a:r>
                    </a:p>
                  </a:txBody>
                  <a:tcPr marL="82935" marR="82935" marT="41468" marB="41468"/>
                </a:tc>
                <a:tc>
                  <a:txBody>
                    <a:bodyPr/>
                    <a:lstStyle/>
                    <a:p>
                      <a:pPr marL="0" indent="0">
                        <a:buFont typeface="Arial" panose="020B0604020202020204" pitchFamily="34" charset="0"/>
                        <a:buNone/>
                      </a:pPr>
                      <a:r>
                        <a:rPr lang="en-GB" sz="1800" dirty="0">
                          <a:latin typeface="+mn-lt"/>
                          <a:cs typeface="Arial" panose="020B0604020202020204" pitchFamily="34" charset="0"/>
                        </a:rPr>
                        <a:t>Standard of care established in clinical practice (</a:t>
                      </a:r>
                      <a:r>
                        <a:rPr lang="en-GB" sz="1800" dirty="0" err="1">
                          <a:latin typeface="+mn-lt"/>
                          <a:cs typeface="Arial" panose="020B0604020202020204" pitchFamily="34" charset="0"/>
                        </a:rPr>
                        <a:t>ACEi</a:t>
                      </a:r>
                      <a:r>
                        <a:rPr lang="en-GB" sz="1800" dirty="0">
                          <a:latin typeface="+mn-lt"/>
                          <a:cs typeface="Arial" panose="020B0604020202020204" pitchFamily="34" charset="0"/>
                        </a:rPr>
                        <a:t>/ARB)</a:t>
                      </a:r>
                    </a:p>
                    <a:p>
                      <a:pPr marL="285750" indent="-285750">
                        <a:buFont typeface="Arial" panose="020B0604020202020204" pitchFamily="34" charset="0"/>
                        <a:buChar char="•"/>
                      </a:pPr>
                      <a:r>
                        <a:rPr lang="en-GB" sz="1800" dirty="0">
                          <a:latin typeface="+mn-lt"/>
                          <a:cs typeface="Arial" panose="020B0604020202020204" pitchFamily="34" charset="0"/>
                        </a:rPr>
                        <a:t>Finerenone is an add-on therapy to </a:t>
                      </a:r>
                      <a:r>
                        <a:rPr lang="en-GB" sz="1800" dirty="0" err="1">
                          <a:latin typeface="+mn-lt"/>
                          <a:cs typeface="Arial" panose="020B0604020202020204" pitchFamily="34" charset="0"/>
                        </a:rPr>
                        <a:t>ACEi</a:t>
                      </a:r>
                      <a:r>
                        <a:rPr lang="en-GB" sz="1800" dirty="0">
                          <a:latin typeface="+mn-lt"/>
                          <a:cs typeface="Arial" panose="020B0604020202020204" pitchFamily="34" charset="0"/>
                        </a:rPr>
                        <a:t>/ARB</a:t>
                      </a:r>
                    </a:p>
                    <a:p>
                      <a:pPr marL="285750" indent="-285750">
                        <a:buFont typeface="Arial" panose="020B0604020202020204" pitchFamily="34" charset="0"/>
                        <a:buChar char="•"/>
                      </a:pPr>
                      <a:r>
                        <a:rPr lang="en-GB" sz="1800" dirty="0">
                          <a:latin typeface="+mn-lt"/>
                          <a:cs typeface="Arial" panose="020B0604020202020204" pitchFamily="34" charset="0"/>
                        </a:rPr>
                        <a:t>SGLT-2is not included </a:t>
                      </a:r>
                    </a:p>
                  </a:txBody>
                  <a:tcPr marL="82935" marR="82935" marT="41468" marB="41468"/>
                </a:tc>
                <a:tc>
                  <a:txBody>
                    <a:bodyPr/>
                    <a:lstStyle/>
                    <a:p>
                      <a:pPr marL="0" indent="0">
                        <a:buFont typeface="Arial" panose="020B0604020202020204" pitchFamily="34" charset="0"/>
                        <a:buNone/>
                      </a:pPr>
                      <a:r>
                        <a:rPr lang="en-GB" sz="1800" dirty="0">
                          <a:latin typeface="+mn-lt"/>
                          <a:cs typeface="Arial" panose="020B0604020202020204" pitchFamily="34" charset="0"/>
                        </a:rPr>
                        <a:t>SGLT2is are a relevant comparator because their use is likely to </a:t>
                      </a:r>
                    </a:p>
                    <a:p>
                      <a:pPr marL="0" indent="0">
                        <a:buFont typeface="Arial" panose="020B0604020202020204" pitchFamily="34" charset="0"/>
                        <a:buNone/>
                      </a:pPr>
                      <a:r>
                        <a:rPr lang="en-GB" sz="1800" dirty="0">
                          <a:latin typeface="+mn-lt"/>
                          <a:cs typeface="Arial" panose="020B0604020202020204" pitchFamily="34" charset="0"/>
                        </a:rPr>
                        <a:t>increase and become standard care</a:t>
                      </a:r>
                    </a:p>
                  </a:txBody>
                  <a:tcPr marL="82935" marR="82935" marT="41468" marB="41468"/>
                </a:tc>
                <a:extLst>
                  <a:ext uri="{0D108BD9-81ED-4DB2-BD59-A6C34878D82A}">
                    <a16:rowId xmlns:a16="http://schemas.microsoft.com/office/drawing/2014/main" val="4274909800"/>
                  </a:ext>
                </a:extLst>
              </a:tr>
              <a:tr h="1007441">
                <a:tc>
                  <a:txBody>
                    <a:bodyPr/>
                    <a:lstStyle/>
                    <a:p>
                      <a:r>
                        <a:rPr lang="en-GB" sz="1800" b="1" dirty="0">
                          <a:solidFill>
                            <a:schemeClr val="bg1"/>
                          </a:solidFill>
                          <a:latin typeface="+mn-lt"/>
                        </a:rPr>
                        <a:t>Outcomes</a:t>
                      </a:r>
                    </a:p>
                  </a:txBody>
                  <a:tcPr>
                    <a:solidFill>
                      <a:schemeClr val="accent1"/>
                    </a:solidFill>
                  </a:tcPr>
                </a:tc>
                <a:tc gridSpan="2">
                  <a:txBody>
                    <a:bodyPr/>
                    <a:lstStyle/>
                    <a:p>
                      <a:pPr marL="0" indent="0">
                        <a:buFont typeface="Arial" panose="020B0604020202020204" pitchFamily="34" charset="0"/>
                        <a:buNone/>
                      </a:pPr>
                      <a:r>
                        <a:rPr lang="en-GB" sz="1800" dirty="0">
                          <a:solidFill>
                            <a:schemeClr val="tx1"/>
                          </a:solidFill>
                          <a:latin typeface="+mn-lt"/>
                        </a:rPr>
                        <a:t>CV events </a:t>
                      </a:r>
                      <a:r>
                        <a:rPr lang="en-GB" sz="1800" i="1" dirty="0">
                          <a:solidFill>
                            <a:schemeClr val="tx1"/>
                          </a:solidFill>
                          <a:latin typeface="+mn-lt"/>
                        </a:rPr>
                        <a:t>(non-fatal myocardial infarction and stroke, heart failure hospitalisation); </a:t>
                      </a:r>
                      <a:r>
                        <a:rPr lang="en-GB" sz="1800" dirty="0">
                          <a:solidFill>
                            <a:schemeClr val="tx1"/>
                          </a:solidFill>
                          <a:latin typeface="+mn-lt"/>
                        </a:rPr>
                        <a:t>subsequent CV events; CKD progression; mortality; sustained decrease of eGFR </a:t>
                      </a:r>
                      <a:r>
                        <a:rPr lang="en-GB" sz="1800" u="none" dirty="0">
                          <a:effectLst/>
                          <a:latin typeface="+mn-lt"/>
                        </a:rPr>
                        <a:t>≥40% from baseline; n</a:t>
                      </a:r>
                      <a:r>
                        <a:rPr lang="en-GB" sz="1800" u="none" dirty="0">
                          <a:solidFill>
                            <a:schemeClr val="tx1"/>
                          </a:solidFill>
                          <a:effectLst/>
                          <a:latin typeface="+mn-lt"/>
                        </a:rPr>
                        <a:t>ew onset of atrial fibrillation/atrial flutter; health-related quality of life (HRQoL); adverse events (AEs) – hyperkalaemia</a:t>
                      </a:r>
                      <a:endParaRPr lang="en-GB" sz="1800" u="none" dirty="0">
                        <a:solidFill>
                          <a:schemeClr val="tx1"/>
                        </a:solidFill>
                        <a:latin typeface="+mn-lt"/>
                      </a:endParaRPr>
                    </a:p>
                  </a:txBody>
                  <a:tcPr marL="82935" marR="82935" marT="41468" marB="41468"/>
                </a:tc>
                <a:tc hMerge="1">
                  <a:txBody>
                    <a:bodyPr/>
                    <a:lstStyle/>
                    <a:p>
                      <a:endParaRPr lang="en-GB"/>
                    </a:p>
                  </a:txBody>
                  <a:tcPr/>
                </a:tc>
                <a:tc>
                  <a:txBody>
                    <a:bodyPr/>
                    <a:lstStyle/>
                    <a:p>
                      <a:pPr marL="0" indent="0">
                        <a:buFont typeface="Arial" panose="020B0604020202020204" pitchFamily="34" charset="0"/>
                        <a:buNone/>
                      </a:pPr>
                      <a:r>
                        <a:rPr lang="en-GB" sz="1800" u="none" dirty="0">
                          <a:solidFill>
                            <a:schemeClr val="tx1"/>
                          </a:solidFill>
                          <a:latin typeface="+mn-lt"/>
                        </a:rPr>
                        <a:t>NA</a:t>
                      </a:r>
                    </a:p>
                  </a:txBody>
                  <a:tcPr marL="82935" marR="82935" marT="41468" marB="41468"/>
                </a:tc>
                <a:extLst>
                  <a:ext uri="{0D108BD9-81ED-4DB2-BD59-A6C34878D82A}">
                    <a16:rowId xmlns:a16="http://schemas.microsoft.com/office/drawing/2014/main" val="2751154784"/>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Decision problem</a:t>
            </a:r>
          </a:p>
        </p:txBody>
      </p:sp>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4"/>
          </p:nvPr>
        </p:nvSpPr>
        <p:spPr/>
        <p:txBody>
          <a:bodyPr/>
          <a:lstStyle/>
          <a:p>
            <a:r>
              <a:rPr lang="en-GB" dirty="0"/>
              <a:t>Population narrower than scope; SGLT-2is not included as comparator</a:t>
            </a:r>
          </a:p>
        </p:txBody>
      </p:sp>
      <p:sp>
        <p:nvSpPr>
          <p:cNvPr id="4" name="Rectangle 3">
            <a:extLst>
              <a:ext uri="{FF2B5EF4-FFF2-40B4-BE49-F238E27FC236}">
                <a16:creationId xmlns:a16="http://schemas.microsoft.com/office/drawing/2014/main" id="{9691FF61-643F-C914-87A7-F64FFDABEE35}"/>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6" name="Text Placeholder 13">
            <a:extLst>
              <a:ext uri="{FF2B5EF4-FFF2-40B4-BE49-F238E27FC236}">
                <a16:creationId xmlns:a16="http://schemas.microsoft.com/office/drawing/2014/main" id="{5E5A39A2-9268-4CBF-A580-CF49D242608B}"/>
              </a:ext>
            </a:extLst>
          </p:cNvPr>
          <p:cNvSpPr txBox="1">
            <a:spLocks/>
          </p:cNvSpPr>
          <p:nvPr/>
        </p:nvSpPr>
        <p:spPr>
          <a:xfrm>
            <a:off x="941214" y="6340336"/>
            <a:ext cx="10776296" cy="5208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t>ACEi</a:t>
            </a:r>
            <a:r>
              <a:rPr lang="en-GB" dirty="0"/>
              <a:t>: Angiotensin converting enzyme inhibitors; ARBs: Angiotensin receptor blockers; CKD: Chronic kidney disease; CV: Cardiovascular; eGFR: estimated glomerular filtration rate; SGLT2is: Sodium-glucose co-transporter-2 inhibitors; T2D: Type 2 diabetes</a:t>
            </a:r>
          </a:p>
        </p:txBody>
      </p:sp>
      <p:sp>
        <p:nvSpPr>
          <p:cNvPr id="8" name="TextBox 7">
            <a:extLst>
              <a:ext uri="{FF2B5EF4-FFF2-40B4-BE49-F238E27FC236}">
                <a16:creationId xmlns:a16="http://schemas.microsoft.com/office/drawing/2014/main" id="{72297CAF-D66B-8699-F717-D4C2D4210477}"/>
              </a:ext>
            </a:extLst>
          </p:cNvPr>
          <p:cNvSpPr txBox="1"/>
          <p:nvPr/>
        </p:nvSpPr>
        <p:spPr>
          <a:xfrm>
            <a:off x="466723" y="5898951"/>
            <a:ext cx="6101542" cy="369332"/>
          </a:xfrm>
          <a:prstGeom prst="rect">
            <a:avLst/>
          </a:prstGeom>
          <a:noFill/>
        </p:spPr>
        <p:txBody>
          <a:bodyPr wrap="square">
            <a:spAutoFit/>
          </a:bodyPr>
          <a:lstStyle/>
          <a:p>
            <a:r>
              <a:rPr kumimoji="0" lang="en-GB" altLang="en-US" sz="1800" u="none" strike="noStrike" kern="1200" cap="none" normalizeH="0" baseline="0" dirty="0">
                <a:ln>
                  <a:noFill/>
                </a:ln>
                <a:effectLst/>
                <a:latin typeface="+mn-lt"/>
                <a:ea typeface="+mn-ea"/>
                <a:cs typeface="Arial" panose="020B0604020202020204" pitchFamily="34" charset="0"/>
              </a:rPr>
              <a:t>*eGFR ≥25 to &lt;60 mL/min/1.73 m</a:t>
            </a:r>
            <a:r>
              <a:rPr kumimoji="0" lang="en-GB" altLang="en-US" sz="1800" u="none" strike="noStrike" kern="1200" cap="none" normalizeH="0" baseline="30000" dirty="0">
                <a:ln>
                  <a:noFill/>
                </a:ln>
                <a:effectLst/>
                <a:latin typeface="+mn-lt"/>
                <a:ea typeface="+mn-ea"/>
                <a:cs typeface="Arial" panose="020B0604020202020204" pitchFamily="34" charset="0"/>
              </a:rPr>
              <a:t>2</a:t>
            </a:r>
            <a:r>
              <a:rPr kumimoji="0" lang="en-GB" altLang="en-US" sz="1800" u="none" strike="noStrike" kern="1200" cap="none" normalizeH="0" baseline="0" dirty="0">
                <a:ln>
                  <a:noFill/>
                </a:ln>
                <a:effectLst/>
                <a:latin typeface="+mn-lt"/>
                <a:ea typeface="+mn-ea"/>
                <a:cs typeface="Arial" panose="020B0604020202020204" pitchFamily="34" charset="0"/>
              </a:rPr>
              <a:t> </a:t>
            </a:r>
            <a:endParaRPr lang="en-GB" dirty="0"/>
          </a:p>
        </p:txBody>
      </p:sp>
    </p:spTree>
    <p:extLst>
      <p:ext uri="{BB962C8B-B14F-4D97-AF65-F5344CB8AC3E}">
        <p14:creationId xmlns:p14="http://schemas.microsoft.com/office/powerpoint/2010/main" val="142185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4B00-36B5-2DB0-8AC0-283827F32B91}"/>
              </a:ext>
            </a:extLst>
          </p:cNvPr>
          <p:cNvSpPr>
            <a:spLocks noGrp="1"/>
          </p:cNvSpPr>
          <p:nvPr>
            <p:ph type="ctrTitle"/>
          </p:nvPr>
        </p:nvSpPr>
        <p:spPr/>
        <p:txBody>
          <a:bodyPr/>
          <a:lstStyle/>
          <a:p>
            <a:r>
              <a:rPr lang="en-GB" dirty="0"/>
              <a:t>Clinical effectiveness</a:t>
            </a:r>
          </a:p>
        </p:txBody>
      </p:sp>
    </p:spTree>
    <p:extLst>
      <p:ext uri="{BB962C8B-B14F-4D97-AF65-F5344CB8AC3E}">
        <p14:creationId xmlns:p14="http://schemas.microsoft.com/office/powerpoint/2010/main" val="41081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p:txBody>
          <a:bodyPr/>
          <a:lstStyle/>
          <a:p>
            <a:r>
              <a:rPr lang="en-GB" dirty="0"/>
              <a:t>Clinical data for finerenone</a:t>
            </a:r>
          </a:p>
        </p:txBody>
      </p:sp>
      <p:sp>
        <p:nvSpPr>
          <p:cNvPr id="7" name="Text Placeholder 6">
            <a:extLst>
              <a:ext uri="{FF2B5EF4-FFF2-40B4-BE49-F238E27FC236}">
                <a16:creationId xmlns:a16="http://schemas.microsoft.com/office/drawing/2014/main" id="{DD8C2597-F1C2-2CDC-FFCF-E15D3B3BA42A}"/>
              </a:ext>
            </a:extLst>
          </p:cNvPr>
          <p:cNvSpPr>
            <a:spLocks noGrp="1"/>
          </p:cNvSpPr>
          <p:nvPr>
            <p:ph type="body" sz="quarter" idx="14"/>
          </p:nvPr>
        </p:nvSpPr>
        <p:spPr/>
        <p:txBody>
          <a:bodyPr/>
          <a:lstStyle/>
          <a:p>
            <a:r>
              <a:rPr lang="en-GB" dirty="0"/>
              <a:t>FIDELIO-DKD used to inform clinical evidence base and model</a:t>
            </a:r>
          </a:p>
        </p:txBody>
      </p:sp>
      <p:graphicFrame>
        <p:nvGraphicFramePr>
          <p:cNvPr id="5" name="Table 9">
            <a:extLst>
              <a:ext uri="{FF2B5EF4-FFF2-40B4-BE49-F238E27FC236}">
                <a16:creationId xmlns:a16="http://schemas.microsoft.com/office/drawing/2014/main" id="{722C6D0E-1AE3-10CE-1532-432678A4FDA4}"/>
              </a:ext>
            </a:extLst>
          </p:cNvPr>
          <p:cNvGraphicFramePr>
            <a:graphicFrameLocks noGrp="1"/>
          </p:cNvGraphicFramePr>
          <p:nvPr>
            <p:extLst>
              <p:ext uri="{D42A27DB-BD31-4B8C-83A1-F6EECF244321}">
                <p14:modId xmlns:p14="http://schemas.microsoft.com/office/powerpoint/2010/main" val="736823470"/>
              </p:ext>
            </p:extLst>
          </p:nvPr>
        </p:nvGraphicFramePr>
        <p:xfrm>
          <a:off x="466723" y="1207665"/>
          <a:ext cx="11144251" cy="4207672"/>
        </p:xfrm>
        <a:graphic>
          <a:graphicData uri="http://schemas.openxmlformats.org/drawingml/2006/table">
            <a:tbl>
              <a:tblPr bandRow="1"/>
              <a:tblGrid>
                <a:gridCol w="1856062">
                  <a:extLst>
                    <a:ext uri="{9D8B030D-6E8A-4147-A177-3AD203B41FA5}">
                      <a16:colId xmlns:a16="http://schemas.microsoft.com/office/drawing/2014/main" val="19363434"/>
                    </a:ext>
                  </a:extLst>
                </a:gridCol>
                <a:gridCol w="9288189">
                  <a:extLst>
                    <a:ext uri="{9D8B030D-6E8A-4147-A177-3AD203B41FA5}">
                      <a16:colId xmlns:a16="http://schemas.microsoft.com/office/drawing/2014/main" val="84213361"/>
                    </a:ext>
                  </a:extLst>
                </a:gridCol>
              </a:tblGrid>
              <a:tr h="16246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Study design</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u="none" dirty="0">
                          <a:solidFill>
                            <a:schemeClr val="tx1"/>
                          </a:solidFill>
                          <a:latin typeface="+mn-lt"/>
                        </a:rPr>
                        <a:t>Phase 3, randomised, double-blind, placebo-controlled multicentre, event-driven</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728117012"/>
                  </a:ext>
                </a:extLst>
              </a:tr>
              <a:tr h="16246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Population</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u="none" kern="1200" dirty="0">
                          <a:solidFill>
                            <a:schemeClr val="tx1"/>
                          </a:solidFill>
                          <a:effectLst/>
                          <a:latin typeface="+mn-lt"/>
                          <a:ea typeface="+mn-ea"/>
                          <a:cs typeface="+mn-cs"/>
                        </a:rPr>
                        <a:t>Adults with T2D and clinical diagnosis of CKD</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1141482697"/>
                  </a:ext>
                </a:extLst>
              </a:tr>
              <a:tr h="28552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Intervention</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kern="1200" dirty="0">
                          <a:solidFill>
                            <a:schemeClr val="dk1"/>
                          </a:solidFill>
                          <a:effectLst/>
                          <a:latin typeface="+mn-lt"/>
                          <a:ea typeface="+mn-ea"/>
                          <a:cs typeface="+mn-cs"/>
                        </a:rPr>
                        <a:t>Finerenone with standard care (maximum tolerated dose of </a:t>
                      </a:r>
                      <a:r>
                        <a:rPr lang="en-GB" sz="1700" kern="1200" dirty="0" err="1">
                          <a:solidFill>
                            <a:schemeClr val="dk1"/>
                          </a:solidFill>
                          <a:effectLst/>
                          <a:latin typeface="+mn-lt"/>
                          <a:ea typeface="+mn-ea"/>
                          <a:cs typeface="+mn-cs"/>
                        </a:rPr>
                        <a:t>ACEi</a:t>
                      </a:r>
                      <a:r>
                        <a:rPr lang="en-GB" sz="1700" kern="1200" dirty="0">
                          <a:solidFill>
                            <a:schemeClr val="dk1"/>
                          </a:solidFill>
                          <a:effectLst/>
                          <a:latin typeface="+mn-lt"/>
                          <a:ea typeface="+mn-ea"/>
                          <a:cs typeface="+mn-cs"/>
                        </a:rPr>
                        <a:t>/ARB)</a:t>
                      </a:r>
                    </a:p>
                    <a:p>
                      <a:pPr marL="285750" indent="-285750">
                        <a:buFont typeface="Arial" panose="020B0604020202020204" pitchFamily="34" charset="0"/>
                        <a:buChar char="•"/>
                      </a:pPr>
                      <a:r>
                        <a:rPr lang="en-GB" sz="1700" kern="1200" dirty="0">
                          <a:solidFill>
                            <a:schemeClr val="dk1"/>
                          </a:solidFill>
                          <a:effectLst/>
                          <a:latin typeface="+mn-lt"/>
                          <a:ea typeface="+mn-ea"/>
                          <a:cs typeface="+mn-cs"/>
                        </a:rPr>
                        <a:t>10 mg or 20 mg (the target), once daily</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3171541771"/>
                  </a:ext>
                </a:extLst>
              </a:tr>
              <a:tr h="16246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Comparator</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kern="1200" dirty="0">
                          <a:solidFill>
                            <a:schemeClr val="dk1"/>
                          </a:solidFill>
                          <a:effectLst/>
                          <a:latin typeface="+mn-lt"/>
                          <a:ea typeface="+mn-ea"/>
                          <a:cs typeface="+mn-cs"/>
                        </a:rPr>
                        <a:t>Placebo in addition to standard care</a:t>
                      </a:r>
                      <a:endParaRPr lang="en-GB" sz="1700" dirty="0">
                        <a:latin typeface="+mn-lt"/>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3633181541"/>
                  </a:ext>
                </a:extLst>
              </a:tr>
              <a:tr h="28552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Primary outcome</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lang="en-GB" sz="1700" b="1" dirty="0">
                          <a:latin typeface="+mn-lt"/>
                        </a:rPr>
                        <a:t>Composite endpoint: </a:t>
                      </a:r>
                      <a:r>
                        <a:rPr lang="en-GB" sz="1700" b="0" dirty="0">
                          <a:latin typeface="+mn-lt"/>
                        </a:rPr>
                        <a:t>kidn</a:t>
                      </a:r>
                      <a:r>
                        <a:rPr lang="en-GB" sz="1700" dirty="0">
                          <a:latin typeface="+mn-lt"/>
                        </a:rPr>
                        <a:t>ey failure onset, sustained eGFR decrease ≥</a:t>
                      </a:r>
                      <a:r>
                        <a:rPr lang="en-GB" sz="1700" u="none" dirty="0">
                          <a:latin typeface="+mn-lt"/>
                        </a:rPr>
                        <a:t> 40% from baseline over at least 4 weeks, or renal death</a:t>
                      </a:r>
                      <a:endParaRPr lang="en-GB" sz="1700" u="sng" dirty="0">
                        <a:latin typeface="+mn-lt"/>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810553817"/>
                  </a:ext>
                </a:extLst>
              </a:tr>
              <a:tr h="65472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Secondary outcomes</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GB" sz="1700" b="1" i="0" dirty="0">
                          <a:latin typeface="+mn-lt"/>
                        </a:rPr>
                        <a:t>CV mortality and morbidity </a:t>
                      </a:r>
                      <a:r>
                        <a:rPr lang="en-GB" sz="1700" i="0" dirty="0">
                          <a:latin typeface="+mn-lt"/>
                        </a:rPr>
                        <a:t>(composite of: time to 1</a:t>
                      </a:r>
                      <a:r>
                        <a:rPr lang="en-GB" sz="1700" i="0" baseline="30000" dirty="0">
                          <a:latin typeface="+mn-lt"/>
                        </a:rPr>
                        <a:t>st</a:t>
                      </a:r>
                      <a:r>
                        <a:rPr lang="en-GB" sz="1700" i="0" dirty="0">
                          <a:latin typeface="+mn-lt"/>
                        </a:rPr>
                        <a:t> event of CV death, non-fatal myocardial infarction, non-fatal stroke, or hospitalisation for heart failure </a:t>
                      </a:r>
                    </a:p>
                    <a:p>
                      <a:pPr marL="285750" indent="-285750">
                        <a:buFont typeface="Arial" panose="020B0604020202020204" pitchFamily="34" charset="0"/>
                        <a:buChar char="•"/>
                      </a:pPr>
                      <a:r>
                        <a:rPr lang="en-GB" sz="1700" b="0" i="0" dirty="0">
                          <a:latin typeface="+mn-lt"/>
                        </a:rPr>
                        <a:t>Time to all-cause mortality/hospitalisation, </a:t>
                      </a:r>
                      <a:r>
                        <a:rPr lang="en-GB" sz="1700" i="0" dirty="0" err="1">
                          <a:latin typeface="+mn-lt"/>
                        </a:rPr>
                        <a:t>uACR</a:t>
                      </a:r>
                      <a:r>
                        <a:rPr lang="en-GB" sz="1700" i="0" dirty="0">
                          <a:latin typeface="+mn-lt"/>
                        </a:rPr>
                        <a:t> change from baseline to 4 months</a:t>
                      </a:r>
                    </a:p>
                    <a:p>
                      <a:pPr marL="285750" indent="-285750">
                        <a:buFont typeface="Arial" panose="020B0604020202020204" pitchFamily="34" charset="0"/>
                        <a:buChar char="•"/>
                      </a:pPr>
                      <a:r>
                        <a:rPr lang="en-GB" sz="1700" i="0" dirty="0">
                          <a:latin typeface="+mn-lt"/>
                        </a:rPr>
                        <a:t>Secondary renal composite endpoint: Time to 1</a:t>
                      </a:r>
                      <a:r>
                        <a:rPr lang="en-GB" sz="1700" i="0" baseline="30000" dirty="0">
                          <a:latin typeface="+mn-lt"/>
                        </a:rPr>
                        <a:t>st</a:t>
                      </a:r>
                      <a:r>
                        <a:rPr lang="en-GB" sz="1700" i="0" dirty="0">
                          <a:latin typeface="+mn-lt"/>
                        </a:rPr>
                        <a:t> event of kidney failure/sustained ↓eGFR </a:t>
                      </a:r>
                      <a:r>
                        <a:rPr lang="en-GB" sz="1700" i="0" u="none" dirty="0">
                          <a:latin typeface="+mn-lt"/>
                        </a:rPr>
                        <a:t>greater than or equal to 57% from baseline over min 4 weeks/renal death</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EDEF"/>
                    </a:solidFill>
                  </a:tcPr>
                </a:tc>
                <a:extLst>
                  <a:ext uri="{0D108BD9-81ED-4DB2-BD59-A6C34878D82A}">
                    <a16:rowId xmlns:a16="http://schemas.microsoft.com/office/drawing/2014/main" val="4112901040"/>
                  </a:ext>
                </a:extLst>
              </a:tr>
              <a:tr h="28552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700" b="1" dirty="0">
                          <a:solidFill>
                            <a:schemeClr val="bg1"/>
                          </a:solidFill>
                          <a:latin typeface="+mn-lt"/>
                        </a:rPr>
                        <a:t>Other outcomes</a:t>
                      </a: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700" u="none" dirty="0">
                          <a:latin typeface="+mn-lt"/>
                        </a:rPr>
                        <a:t>Components of primary and secondary outcomes, new diagnosis of atrial fibrillation or flutter, </a:t>
                      </a:r>
                      <a:r>
                        <a:rPr lang="en-GB" sz="1700" u="none" kern="1200" dirty="0">
                          <a:solidFill>
                            <a:schemeClr val="tx1"/>
                          </a:solidFill>
                          <a:effectLst/>
                          <a:latin typeface="Arial" panose="020B0604020202020204"/>
                          <a:ea typeface="+mn-ea"/>
                          <a:cs typeface="+mn-cs"/>
                        </a:rPr>
                        <a:t>health-related quality of life and adverse events</a:t>
                      </a:r>
                      <a:endParaRPr lang="en-GB" sz="1700" u="none" dirty="0">
                        <a:latin typeface="+mn-lt"/>
                      </a:endParaRPr>
                    </a:p>
                  </a:txBody>
                  <a:tcPr marL="82935" marR="82935" marT="41468" marB="4146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8DD"/>
                    </a:solidFill>
                  </a:tcPr>
                </a:tc>
                <a:extLst>
                  <a:ext uri="{0D108BD9-81ED-4DB2-BD59-A6C34878D82A}">
                    <a16:rowId xmlns:a16="http://schemas.microsoft.com/office/drawing/2014/main" val="1143073242"/>
                  </a:ext>
                </a:extLst>
              </a:tr>
            </a:tbl>
          </a:graphicData>
        </a:graphic>
      </p:graphicFrame>
      <p:sp>
        <p:nvSpPr>
          <p:cNvPr id="6" name="TextBox 5">
            <a:extLst>
              <a:ext uri="{FF2B5EF4-FFF2-40B4-BE49-F238E27FC236}">
                <a16:creationId xmlns:a16="http://schemas.microsoft.com/office/drawing/2014/main" id="{CB7F5583-4460-E25B-FEBA-44243BB1A977}"/>
              </a:ext>
            </a:extLst>
          </p:cNvPr>
          <p:cNvSpPr txBox="1"/>
          <p:nvPr/>
        </p:nvSpPr>
        <p:spPr>
          <a:xfrm>
            <a:off x="466724" y="5483486"/>
            <a:ext cx="11144251" cy="818282"/>
          </a:xfrm>
          <a:prstGeom prst="rect">
            <a:avLst/>
          </a:prstGeom>
          <a:solidFill>
            <a:schemeClr val="bg1"/>
          </a:solidFill>
          <a:ln w="28575">
            <a:solidFill>
              <a:schemeClr val="tx2"/>
            </a:solidFill>
          </a:ln>
        </p:spPr>
        <p:txBody>
          <a:bodyPr wrap="square" rtlCol="0">
            <a:noAutofit/>
          </a:bodyPr>
          <a:lstStyle/>
          <a:p>
            <a:pPr marL="0" marR="0" lvl="0" indent="0" defTabSz="946052"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393938"/>
                </a:solidFill>
                <a:effectLst/>
                <a:uLnTx/>
                <a:uFillTx/>
              </a:rPr>
              <a:t>Other relevant studies </a:t>
            </a:r>
            <a:r>
              <a:rPr kumimoji="0" lang="en-GB" sz="1600" b="1" i="0" u="sng" strike="noStrike" kern="0" cap="none" spc="0" normalizeH="0" baseline="0" noProof="0" dirty="0">
                <a:ln>
                  <a:noFill/>
                </a:ln>
                <a:solidFill>
                  <a:srgbClr val="393938"/>
                </a:solidFill>
                <a:effectLst/>
                <a:uLnTx/>
                <a:uFillTx/>
              </a:rPr>
              <a:t>not included in clinical evidence and the economic model:</a:t>
            </a:r>
            <a:endParaRPr kumimoji="0" lang="en-GB" sz="1600" b="1" i="0" u="none" strike="noStrike" kern="0" cap="none" spc="0" normalizeH="0" baseline="0" noProof="0" dirty="0">
              <a:ln>
                <a:noFill/>
              </a:ln>
              <a:solidFill>
                <a:srgbClr val="393938"/>
              </a:solidFill>
              <a:effectLst/>
              <a:uLnTx/>
              <a:uFillTx/>
            </a:endParaRPr>
          </a:p>
          <a:p>
            <a:pPr marL="259175" marR="0" lvl="0" indent="-259175" defTabSz="94605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srgbClr val="393938"/>
                </a:solidFill>
                <a:effectLst/>
                <a:uLnTx/>
                <a:uFillTx/>
              </a:rPr>
              <a:t>FIGARO-DKD: </a:t>
            </a:r>
            <a:r>
              <a:rPr kumimoji="0" lang="en-GB" sz="1600" b="0" i="0" u="none" strike="noStrike" kern="0" cap="none" spc="0" normalizeH="0" baseline="0" noProof="0" dirty="0">
                <a:ln>
                  <a:noFill/>
                </a:ln>
                <a:solidFill>
                  <a:srgbClr val="393938"/>
                </a:solidFill>
                <a:effectLst/>
                <a:uLnTx/>
                <a:uFillTx/>
              </a:rPr>
              <a:t>Phase 3 trial </a:t>
            </a:r>
            <a:r>
              <a:rPr kumimoji="0" lang="en-GB" sz="1600" b="0" i="1" u="none" strike="noStrike" kern="0" cap="none" spc="0" normalizeH="0" baseline="0" noProof="0" dirty="0">
                <a:ln>
                  <a:noFill/>
                </a:ln>
                <a:solidFill>
                  <a:srgbClr val="393938"/>
                </a:solidFill>
                <a:effectLst/>
                <a:uLnTx/>
                <a:uFillTx/>
              </a:rPr>
              <a:t>to assess finerenone efficacy and safety on CV outcomes </a:t>
            </a:r>
          </a:p>
          <a:p>
            <a:pPr marL="259175" marR="0" lvl="0" indent="-259175" defTabSz="946052"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srgbClr val="393938"/>
                </a:solidFill>
                <a:effectLst/>
                <a:uLnTx/>
                <a:uFillTx/>
              </a:rPr>
              <a:t>FIDELITY: </a:t>
            </a:r>
            <a:r>
              <a:rPr kumimoji="0" lang="en-GB" sz="1600" b="0" i="0" u="none" strike="noStrike" kern="0" cap="none" spc="0" normalizeH="0" baseline="0" noProof="0" dirty="0">
                <a:ln>
                  <a:noFill/>
                </a:ln>
                <a:solidFill>
                  <a:srgbClr val="393938"/>
                </a:solidFill>
                <a:effectLst/>
                <a:uLnTx/>
                <a:uFillTx/>
              </a:rPr>
              <a:t>Meta-analysis of individual patient data from FIDELIO-DKD and FIGARO-DKD</a:t>
            </a:r>
            <a:endParaRPr kumimoji="0" lang="en-GB" sz="1600" b="0" i="1" u="none" strike="noStrike" kern="0" cap="none" spc="0" normalizeH="0" baseline="0" noProof="0" dirty="0">
              <a:ln>
                <a:noFill/>
              </a:ln>
              <a:solidFill>
                <a:srgbClr val="393938"/>
              </a:solidFill>
              <a:effectLst/>
              <a:uLnTx/>
              <a:uFillTx/>
            </a:endParaRPr>
          </a:p>
        </p:txBody>
      </p:sp>
      <p:sp>
        <p:nvSpPr>
          <p:cNvPr id="2" name="Rectangle 1">
            <a:extLst>
              <a:ext uri="{FF2B5EF4-FFF2-40B4-BE49-F238E27FC236}">
                <a16:creationId xmlns:a16="http://schemas.microsoft.com/office/drawing/2014/main" id="{BCBFA8C6-F54F-A110-4C10-EA15810CA7C6}"/>
              </a:ext>
            </a:extLst>
          </p:cNvPr>
          <p:cNvSpPr/>
          <p:nvPr/>
        </p:nvSpPr>
        <p:spPr>
          <a:xfrm>
            <a:off x="10745755" y="2301"/>
            <a:ext cx="1446245" cy="373224"/>
          </a:xfrm>
          <a:prstGeom prst="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ln>
                  <a:solidFill>
                    <a:srgbClr val="FF0000"/>
                  </a:solidFill>
                </a:ln>
                <a:solidFill>
                  <a:srgbClr val="FF0000"/>
                </a:solidFill>
              </a:rPr>
              <a:t>Recap</a:t>
            </a:r>
          </a:p>
        </p:txBody>
      </p:sp>
      <p:sp>
        <p:nvSpPr>
          <p:cNvPr id="8" name="Text Placeholder 13">
            <a:extLst>
              <a:ext uri="{FF2B5EF4-FFF2-40B4-BE49-F238E27FC236}">
                <a16:creationId xmlns:a16="http://schemas.microsoft.com/office/drawing/2014/main" id="{992F0417-2DE9-DB1A-272D-2847641670CE}"/>
              </a:ext>
            </a:extLst>
          </p:cNvPr>
          <p:cNvSpPr txBox="1">
            <a:spLocks/>
          </p:cNvSpPr>
          <p:nvPr/>
        </p:nvSpPr>
        <p:spPr>
          <a:xfrm>
            <a:off x="989704" y="6383368"/>
            <a:ext cx="10735572" cy="472331"/>
          </a:xfrm>
          <a:prstGeom prst="rect">
            <a:avLst/>
          </a:prstGeom>
          <a:no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dirty="0" err="1"/>
              <a:t>ACEi</a:t>
            </a:r>
            <a:r>
              <a:rPr lang="en-GB" sz="1200" dirty="0"/>
              <a:t>: angiotensin converting enzyme inhibitors; ARB: Angiotensin receptor blocker; CKD: Chronic kidney disease; CV: Cardiovascular; eGFR: estimated glomerular filtration rate; T2D: Type 2 diabetes; </a:t>
            </a:r>
            <a:r>
              <a:rPr lang="en-GB" sz="1200" dirty="0" err="1"/>
              <a:t>uACR</a:t>
            </a:r>
            <a:r>
              <a:rPr lang="en-GB" sz="1200" dirty="0"/>
              <a:t>: urine albumin to creatinine ratio</a:t>
            </a:r>
          </a:p>
        </p:txBody>
      </p:sp>
    </p:spTree>
    <p:extLst>
      <p:ext uri="{BB962C8B-B14F-4D97-AF65-F5344CB8AC3E}">
        <p14:creationId xmlns:p14="http://schemas.microsoft.com/office/powerpoint/2010/main" val="796624634"/>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temp workaround] test2.xml" id="{16458854-1B59-4F06-BF87-F9302D0D3AA9}" vid="{81C34B1B-C489-4BF3-B18A-DE134DC5B96A}"/>
    </a:ext>
  </a:extLst>
</a:theme>
</file>

<file path=ppt/theme/theme2.xml><?xml version="1.0" encoding="utf-8"?>
<a:theme xmlns:a="http://schemas.openxmlformats.org/drawingml/2006/main" name="NICE new committee template 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new committee template theme" id="{7AD3ABD5-95F7-4CDD-BC7C-447C6A6C9245}" vid="{04EA18FD-5B70-453C-A02A-CB300BC9C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7e7ade2-c9d7-4fb0-917f-3d3ed0f092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FBF5E6A7CE64D9EB3BFDAE3889572" ma:contentTypeVersion="8" ma:contentTypeDescription="Create a new document." ma:contentTypeScope="" ma:versionID="448e1fdb71b1bc2c2a460c6a03b7cb04">
  <xsd:schema xmlns:xsd="http://www.w3.org/2001/XMLSchema" xmlns:xs="http://www.w3.org/2001/XMLSchema" xmlns:p="http://schemas.microsoft.com/office/2006/metadata/properties" xmlns:ns3="1e7c58e2-99d5-450f-aa74-20c60aa985b8" xmlns:ns4="77e7ade2-c9d7-4fb0-917f-3d3ed0f09274" targetNamespace="http://schemas.microsoft.com/office/2006/metadata/properties" ma:root="true" ma:fieldsID="f9c3089bfc5af0e90eae6f52a8a75c5e" ns3:_="" ns4:_="">
    <xsd:import namespace="1e7c58e2-99d5-450f-aa74-20c60aa985b8"/>
    <xsd:import namespace="77e7ade2-c9d7-4fb0-917f-3d3ed0f092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c58e2-99d5-450f-aa74-20c60aa985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e7ade2-c9d7-4fb0-917f-3d3ed0f092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B0B85-9401-40F2-82B9-C10F2016D46A}">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77e7ade2-c9d7-4fb0-917f-3d3ed0f09274"/>
    <ds:schemaRef ds:uri="1e7c58e2-99d5-450f-aa74-20c60aa985b8"/>
    <ds:schemaRef ds:uri="http://schemas.microsoft.com/office/2006/metadata/properties"/>
  </ds:schemaRefs>
</ds:datastoreItem>
</file>

<file path=customXml/itemProps2.xml><?xml version="1.0" encoding="utf-8"?>
<ds:datastoreItem xmlns:ds="http://schemas.openxmlformats.org/officeDocument/2006/customXml" ds:itemID="{501DB586-C374-4AD9-90BD-F0B8B36BB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7c58e2-99d5-450f-aa74-20c60aa985b8"/>
    <ds:schemaRef ds:uri="77e7ade2-c9d7-4fb0-917f-3d3ed0f09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E2D652-E2E8-491A-BF3C-D5E200A13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Slide Template - Arial version</Template>
  <TotalTime>12119</TotalTime>
  <Words>7198</Words>
  <Application>Microsoft Office PowerPoint</Application>
  <PresentationFormat>Widescreen</PresentationFormat>
  <Paragraphs>1040</Paragraphs>
  <Slides>47</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Courier New</vt:lpstr>
      <vt:lpstr>Vivaldi</vt:lpstr>
      <vt:lpstr>Inter</vt:lpstr>
      <vt:lpstr>Lora SemiBold</vt:lpstr>
      <vt:lpstr>Lato</vt:lpstr>
      <vt:lpstr>Inter SemiBold</vt:lpstr>
      <vt:lpstr>Arial</vt:lpstr>
      <vt:lpstr>Wingdings</vt:lpstr>
      <vt:lpstr>NICE</vt:lpstr>
      <vt:lpstr>NICE new committee template theme</vt:lpstr>
      <vt:lpstr>Finerenone for treating chronic kidney disease in people with type 2 diabetes </vt:lpstr>
      <vt:lpstr>PowerPoint Presentation</vt:lpstr>
      <vt:lpstr>PowerPoint Presentation</vt:lpstr>
      <vt:lpstr>Disease background </vt:lpstr>
      <vt:lpstr>Treatment pathway – CKD &amp; T2D </vt:lpstr>
      <vt:lpstr>Finerenone (Kerendia, Bayer)</vt:lpstr>
      <vt:lpstr>Decision problem</vt:lpstr>
      <vt:lpstr>Clinical effectiveness</vt:lpstr>
      <vt:lpstr>Clinical data for finerenone</vt:lpstr>
      <vt:lpstr>Comparison of phase 3 trials in disease area</vt:lpstr>
      <vt:lpstr>Primary composite outcome results – FIDELIO-DKD</vt:lpstr>
      <vt:lpstr>Primary composite outcome Kaplan-Meier – FIDELIO-DKD</vt:lpstr>
      <vt:lpstr>Cost effectiveness</vt:lpstr>
      <vt:lpstr>Company’s economic model </vt:lpstr>
      <vt:lpstr>Consultation comments</vt:lpstr>
      <vt:lpstr>Appraisal consultation document (ACD) – Consultation comments  </vt:lpstr>
      <vt:lpstr>ACD consultation responses – Professional groups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Company’s updated deterministic base case results post ACM1†</vt:lpstr>
      <vt:lpstr>Company’s updated probabilistic base case results post ACM1†</vt:lpstr>
      <vt:lpstr>ERG’s preferred base case results post ACM1†</vt:lpstr>
      <vt:lpstr>ERG’s scenario analyses for decision making†</vt:lpstr>
      <vt:lpstr>Company’s deterministic scenario analyses post ACM1†</vt:lpstr>
      <vt:lpstr>Company’s deterministic scenario analyses post ACM1†</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Zain Hussain</dc:creator>
  <cp:lastModifiedBy>Zain Hussain</cp:lastModifiedBy>
  <cp:revision>182</cp:revision>
  <dcterms:created xsi:type="dcterms:W3CDTF">2022-11-14T12:07:23Z</dcterms:created>
  <dcterms:modified xsi:type="dcterms:W3CDTF">2023-01-11T19:34:35Z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0x01010086BFBF5E6A7CE64D9EB3BFDAE3889572</vt:lpwstr>
  </property>
</Properties>
</file>