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1"/>
  </p:sldMasterIdLst>
  <p:notesMasterIdLst>
    <p:notesMasterId r:id="rId41"/>
  </p:notesMasterIdLst>
  <p:handoutMasterIdLst>
    <p:handoutMasterId r:id="rId42"/>
  </p:handoutMasterIdLst>
  <p:sldIdLst>
    <p:sldId id="339" r:id="rId2"/>
    <p:sldId id="1713" r:id="rId3"/>
    <p:sldId id="375" r:id="rId4"/>
    <p:sldId id="1715" r:id="rId5"/>
    <p:sldId id="345" r:id="rId6"/>
    <p:sldId id="427" r:id="rId7"/>
    <p:sldId id="428" r:id="rId8"/>
    <p:sldId id="430" r:id="rId9"/>
    <p:sldId id="424" r:id="rId10"/>
    <p:sldId id="268" r:id="rId11"/>
    <p:sldId id="405" r:id="rId12"/>
    <p:sldId id="358" r:id="rId13"/>
    <p:sldId id="431" r:id="rId14"/>
    <p:sldId id="390" r:id="rId15"/>
    <p:sldId id="380" r:id="rId16"/>
    <p:sldId id="381" r:id="rId17"/>
    <p:sldId id="433" r:id="rId18"/>
    <p:sldId id="410" r:id="rId19"/>
    <p:sldId id="370" r:id="rId20"/>
    <p:sldId id="414" r:id="rId21"/>
    <p:sldId id="415" r:id="rId22"/>
    <p:sldId id="401" r:id="rId23"/>
    <p:sldId id="413" r:id="rId24"/>
    <p:sldId id="404" r:id="rId25"/>
    <p:sldId id="376" r:id="rId26"/>
    <p:sldId id="422" r:id="rId27"/>
    <p:sldId id="423" r:id="rId28"/>
    <p:sldId id="349" r:id="rId29"/>
    <p:sldId id="360" r:id="rId30"/>
    <p:sldId id="406" r:id="rId31"/>
    <p:sldId id="362" r:id="rId32"/>
    <p:sldId id="407" r:id="rId33"/>
    <p:sldId id="389" r:id="rId34"/>
    <p:sldId id="363" r:id="rId35"/>
    <p:sldId id="412" r:id="rId36"/>
    <p:sldId id="411" r:id="rId37"/>
    <p:sldId id="356" r:id="rId38"/>
    <p:sldId id="432" r:id="rId39"/>
    <p:sldId id="419" r:id="rId40"/>
  </p:sldIdLst>
  <p:sldSz cx="12192000" cy="6858000"/>
  <p:notesSz cx="6858000" cy="9144000"/>
  <p:embeddedFontLst>
    <p:embeddedFont>
      <p:font typeface="Inter" panose="02000503000000020004" pitchFamily="2" charset="0"/>
      <p:regular r:id="rId43"/>
    </p:embeddedFont>
    <p:embeddedFont>
      <p:font typeface="Lato" panose="020F0502020204030203"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819556-7772-981F-D255-00D1043059B4}" name="Fatima Chunara" initials="FC" userId="S::Fatima.Chunara@nice.org.uk::9439ce29-2dc0-41cd-9f28-37716e815aa6" providerId="AD"/>
  <p188:author id="{D24A2663-6673-84BB-BF98-5BE4B08033AC}" name="Fatima Chunara" initials="FC" userId="S::fatima.chunara@nice.org.uk::9439ce29-2dc0-41cd-9f28-37716e815aa6" providerId="AD"/>
  <p188:author id="{46238E84-3CB6-F404-E736-644D53015221}" name="Carole" initials="C" userId="201acd4c8f2f4cde" providerId="Windows Live"/>
  <p188:author id="{831B49EC-CBBE-BAFF-EB41-2D99CEDCEA29}" name="Owen Swales" initials="OS" userId="S::Owen.Swales@nice.org.uk::115fcdda-4311-4c47-821b-0e4820e122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 id="2" name="Charlie Hewitt" initials="CH" lastIdx="54"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3" clrIdx="2">
    <p:extLst>
      <p:ext uri="{19B8F6BF-5375-455C-9EA6-DF929625EA0E}">
        <p15:presenceInfo xmlns:p15="http://schemas.microsoft.com/office/powerpoint/2012/main" userId="S::Alexandra.Sampson@nice.org.uk::5bf57bb1-a65f-4e5e-81b7-701a6cf4a8b7" providerId="AD"/>
      </p:ext>
    </p:extLst>
  </p:cmAuthor>
  <p:cmAuthor id="4" name="Owen Swales" initials="OS" lastIdx="129" clrIdx="3">
    <p:extLst>
      <p:ext uri="{19B8F6BF-5375-455C-9EA6-DF929625EA0E}">
        <p15:presenceInfo xmlns:p15="http://schemas.microsoft.com/office/powerpoint/2012/main" userId="S::Owen.Swales@nice.org.uk::115fcdda-4311-4c47-821b-0e4820e122f4" providerId="AD"/>
      </p:ext>
    </p:extLst>
  </p:cmAuthor>
  <p:cmAuthor id="5" name="Fatima Chunara" initials="FC" lastIdx="96" clrIdx="4">
    <p:extLst>
      <p:ext uri="{19B8F6BF-5375-455C-9EA6-DF929625EA0E}">
        <p15:presenceInfo xmlns:p15="http://schemas.microsoft.com/office/powerpoint/2012/main" userId="S::Fatima.Chunara@nice.org.uk::9439ce29-2dc0-41cd-9f28-37716e815a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C"/>
    <a:srgbClr val="228096"/>
    <a:srgbClr val="FFFFFF"/>
    <a:srgbClr val="F7F4F1"/>
    <a:srgbClr val="FBF4EE"/>
    <a:srgbClr val="EFEECB"/>
    <a:srgbClr val="18646E"/>
    <a:srgbClr val="0000FF"/>
    <a:srgbClr val="222222"/>
    <a:srgbClr val="0047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94477" autoAdjust="0"/>
  </p:normalViewPr>
  <p:slideViewPr>
    <p:cSldViewPr snapToGrid="0" snapToObjects="1">
      <p:cViewPr varScale="1">
        <p:scale>
          <a:sx n="60" d="100"/>
          <a:sy n="60" d="100"/>
        </p:scale>
        <p:origin x="115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6" d="100"/>
          <a:sy n="106" d="100"/>
        </p:scale>
        <p:origin x="444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3480331248136"/>
          <c:y val="6.2063078544272413E-2"/>
          <c:w val="0.80071501399207468"/>
          <c:h val="0.56779729599426965"/>
        </c:manualLayout>
      </c:layout>
      <c:scatterChart>
        <c:scatterStyle val="lineMarker"/>
        <c:varyColors val="0"/>
        <c:ser>
          <c:idx val="0"/>
          <c:order val="0"/>
          <c:tx>
            <c:v>Voclosporin + MMF</c:v>
          </c:tx>
          <c:spPr>
            <a:ln w="19050" cap="rnd">
              <a:solidFill>
                <a:schemeClr val="tx2"/>
              </a:solidFill>
              <a:round/>
            </a:ln>
            <a:effectLst/>
          </c:spPr>
          <c:marker>
            <c:symbol val="none"/>
          </c:marker>
          <c:xVal>
            <c:numRef>
              <c:f>'UPCR 0.5mg'!$B$4:$B$499</c:f>
              <c:numCache>
                <c:formatCode>General</c:formatCode>
                <c:ptCount val="496"/>
                <c:pt idx="0">
                  <c:v>13.8424232973373</c:v>
                </c:pt>
                <c:pt idx="1">
                  <c:v>14.848731043623999</c:v>
                </c:pt>
                <c:pt idx="2">
                  <c:v>14.848731043623999</c:v>
                </c:pt>
                <c:pt idx="3">
                  <c:v>14.848731043623999</c:v>
                </c:pt>
                <c:pt idx="4">
                  <c:v>14.848731043623999</c:v>
                </c:pt>
                <c:pt idx="5">
                  <c:v>14.848731043623999</c:v>
                </c:pt>
                <c:pt idx="6">
                  <c:v>14.848731043623999</c:v>
                </c:pt>
                <c:pt idx="7">
                  <c:v>15.855038789910701</c:v>
                </c:pt>
                <c:pt idx="8">
                  <c:v>15.855038789910701</c:v>
                </c:pt>
                <c:pt idx="9">
                  <c:v>15.855038789910701</c:v>
                </c:pt>
                <c:pt idx="10">
                  <c:v>15.855038789910701</c:v>
                </c:pt>
                <c:pt idx="11">
                  <c:v>15.855038789910701</c:v>
                </c:pt>
                <c:pt idx="12">
                  <c:v>15.855038789910701</c:v>
                </c:pt>
                <c:pt idx="13">
                  <c:v>15.855038789910701</c:v>
                </c:pt>
                <c:pt idx="14">
                  <c:v>16.358192663054002</c:v>
                </c:pt>
                <c:pt idx="15">
                  <c:v>17.3645004093407</c:v>
                </c:pt>
                <c:pt idx="16">
                  <c:v>18.370808155627401</c:v>
                </c:pt>
                <c:pt idx="17">
                  <c:v>19.377115901914099</c:v>
                </c:pt>
                <c:pt idx="18">
                  <c:v>20.3834236482008</c:v>
                </c:pt>
                <c:pt idx="19">
                  <c:v>21.389731394487502</c:v>
                </c:pt>
                <c:pt idx="20">
                  <c:v>21.389731394487502</c:v>
                </c:pt>
                <c:pt idx="21">
                  <c:v>21.389731394487502</c:v>
                </c:pt>
                <c:pt idx="22">
                  <c:v>22.396039140774199</c:v>
                </c:pt>
                <c:pt idx="23">
                  <c:v>23.402346887060901</c:v>
                </c:pt>
                <c:pt idx="24">
                  <c:v>23.402346887060901</c:v>
                </c:pt>
                <c:pt idx="25">
                  <c:v>24.408654633347599</c:v>
                </c:pt>
                <c:pt idx="26">
                  <c:v>25.4149623796343</c:v>
                </c:pt>
                <c:pt idx="27">
                  <c:v>26.421270125921001</c:v>
                </c:pt>
                <c:pt idx="28">
                  <c:v>27.427577872207699</c:v>
                </c:pt>
                <c:pt idx="29">
                  <c:v>27.930731745351</c:v>
                </c:pt>
                <c:pt idx="30">
                  <c:v>27.930731745351</c:v>
                </c:pt>
                <c:pt idx="31">
                  <c:v>27.930731745351</c:v>
                </c:pt>
                <c:pt idx="32">
                  <c:v>28.433885618494401</c:v>
                </c:pt>
                <c:pt idx="33">
                  <c:v>28.433885618494401</c:v>
                </c:pt>
                <c:pt idx="34">
                  <c:v>28.433885618494401</c:v>
                </c:pt>
                <c:pt idx="35">
                  <c:v>28.433885618494401</c:v>
                </c:pt>
                <c:pt idx="36">
                  <c:v>28.433885618494401</c:v>
                </c:pt>
                <c:pt idx="37">
                  <c:v>28.433885618494401</c:v>
                </c:pt>
                <c:pt idx="38">
                  <c:v>28.433885618494401</c:v>
                </c:pt>
                <c:pt idx="39">
                  <c:v>28.433885618494401</c:v>
                </c:pt>
                <c:pt idx="40">
                  <c:v>29.440193364780999</c:v>
                </c:pt>
                <c:pt idx="41">
                  <c:v>29.943347237924399</c:v>
                </c:pt>
                <c:pt idx="42">
                  <c:v>29.943347237924399</c:v>
                </c:pt>
                <c:pt idx="43">
                  <c:v>29.943347237924399</c:v>
                </c:pt>
                <c:pt idx="44">
                  <c:v>29.943347237924399</c:v>
                </c:pt>
                <c:pt idx="45">
                  <c:v>30.949654984211101</c:v>
                </c:pt>
                <c:pt idx="46">
                  <c:v>30.949654984211101</c:v>
                </c:pt>
                <c:pt idx="47">
                  <c:v>30.949654984211101</c:v>
                </c:pt>
                <c:pt idx="48">
                  <c:v>30.949654984211101</c:v>
                </c:pt>
                <c:pt idx="49">
                  <c:v>31.955962730497799</c:v>
                </c:pt>
                <c:pt idx="50">
                  <c:v>32.962270476784497</c:v>
                </c:pt>
                <c:pt idx="51">
                  <c:v>33.968578223071198</c:v>
                </c:pt>
                <c:pt idx="52">
                  <c:v>34.974885969357899</c:v>
                </c:pt>
                <c:pt idx="53">
                  <c:v>35.981193715644601</c:v>
                </c:pt>
                <c:pt idx="54">
                  <c:v>36.987501461931302</c:v>
                </c:pt>
                <c:pt idx="55">
                  <c:v>37.993809208217897</c:v>
                </c:pt>
                <c:pt idx="56">
                  <c:v>39.000116954504598</c:v>
                </c:pt>
                <c:pt idx="57">
                  <c:v>40.006424700791399</c:v>
                </c:pt>
                <c:pt idx="58">
                  <c:v>41.012732447078001</c:v>
                </c:pt>
                <c:pt idx="59">
                  <c:v>42.019040193364702</c:v>
                </c:pt>
                <c:pt idx="60">
                  <c:v>43.025347939651397</c:v>
                </c:pt>
                <c:pt idx="61">
                  <c:v>44.031655685938098</c:v>
                </c:pt>
                <c:pt idx="62">
                  <c:v>45.037963432224799</c:v>
                </c:pt>
                <c:pt idx="63">
                  <c:v>46.044271178511501</c:v>
                </c:pt>
                <c:pt idx="64">
                  <c:v>47.050578924798202</c:v>
                </c:pt>
                <c:pt idx="65">
                  <c:v>48.056886671084897</c:v>
                </c:pt>
                <c:pt idx="66">
                  <c:v>49.063194417371598</c:v>
                </c:pt>
                <c:pt idx="67">
                  <c:v>50.069502163658299</c:v>
                </c:pt>
                <c:pt idx="68">
                  <c:v>51.075809909945001</c:v>
                </c:pt>
                <c:pt idx="69">
                  <c:v>52.082117656231702</c:v>
                </c:pt>
                <c:pt idx="70">
                  <c:v>53.088425402518403</c:v>
                </c:pt>
                <c:pt idx="71">
                  <c:v>54.094733148805098</c:v>
                </c:pt>
                <c:pt idx="72">
                  <c:v>54.094733148805098</c:v>
                </c:pt>
                <c:pt idx="73">
                  <c:v>55.101040895091799</c:v>
                </c:pt>
                <c:pt idx="74">
                  <c:v>56.191207620235701</c:v>
                </c:pt>
                <c:pt idx="75">
                  <c:v>56.191207620235701</c:v>
                </c:pt>
                <c:pt idx="76">
                  <c:v>56.191207620235701</c:v>
                </c:pt>
                <c:pt idx="77">
                  <c:v>56.191207620235701</c:v>
                </c:pt>
                <c:pt idx="78">
                  <c:v>56.610502514521798</c:v>
                </c:pt>
                <c:pt idx="79">
                  <c:v>56.610502514521798</c:v>
                </c:pt>
                <c:pt idx="80">
                  <c:v>56.610502514521798</c:v>
                </c:pt>
                <c:pt idx="81">
                  <c:v>56.610502514521798</c:v>
                </c:pt>
                <c:pt idx="82">
                  <c:v>56.610502514521798</c:v>
                </c:pt>
                <c:pt idx="83">
                  <c:v>57.616810260808499</c:v>
                </c:pt>
                <c:pt idx="84">
                  <c:v>58.119964133951797</c:v>
                </c:pt>
                <c:pt idx="85">
                  <c:v>58.119964133951797</c:v>
                </c:pt>
                <c:pt idx="86">
                  <c:v>58.119964133951797</c:v>
                </c:pt>
                <c:pt idx="87">
                  <c:v>58.119964133951797</c:v>
                </c:pt>
                <c:pt idx="88">
                  <c:v>58.371541070523499</c:v>
                </c:pt>
                <c:pt idx="89">
                  <c:v>59.126271880238498</c:v>
                </c:pt>
                <c:pt idx="90">
                  <c:v>60.1325796265252</c:v>
                </c:pt>
                <c:pt idx="91">
                  <c:v>61.138887372811901</c:v>
                </c:pt>
                <c:pt idx="92">
                  <c:v>62.145195119098602</c:v>
                </c:pt>
                <c:pt idx="93">
                  <c:v>63.151502865385297</c:v>
                </c:pt>
                <c:pt idx="94">
                  <c:v>64.157810611672005</c:v>
                </c:pt>
                <c:pt idx="95">
                  <c:v>65.164118357958699</c:v>
                </c:pt>
                <c:pt idx="96">
                  <c:v>66.170426104245394</c:v>
                </c:pt>
                <c:pt idx="97">
                  <c:v>67.176733850532102</c:v>
                </c:pt>
                <c:pt idx="98">
                  <c:v>68.183041596818796</c:v>
                </c:pt>
                <c:pt idx="99">
                  <c:v>69.189349343105505</c:v>
                </c:pt>
                <c:pt idx="100">
                  <c:v>70.195657089392199</c:v>
                </c:pt>
                <c:pt idx="101">
                  <c:v>71.201964835678893</c:v>
                </c:pt>
                <c:pt idx="102">
                  <c:v>72.208272581965602</c:v>
                </c:pt>
                <c:pt idx="103">
                  <c:v>73.214580328252296</c:v>
                </c:pt>
                <c:pt idx="104">
                  <c:v>74.220888074539005</c:v>
                </c:pt>
                <c:pt idx="105">
                  <c:v>75.227195820825699</c:v>
                </c:pt>
                <c:pt idx="106">
                  <c:v>76.233503567112393</c:v>
                </c:pt>
                <c:pt idx="107">
                  <c:v>77.239811313399002</c:v>
                </c:pt>
                <c:pt idx="108">
                  <c:v>78.246119059685697</c:v>
                </c:pt>
                <c:pt idx="109">
                  <c:v>79.252426805972405</c:v>
                </c:pt>
                <c:pt idx="110">
                  <c:v>80.258734552259099</c:v>
                </c:pt>
                <c:pt idx="111">
                  <c:v>81.265042298545794</c:v>
                </c:pt>
                <c:pt idx="112">
                  <c:v>82.271350044832502</c:v>
                </c:pt>
                <c:pt idx="113">
                  <c:v>82.774503917975906</c:v>
                </c:pt>
                <c:pt idx="114">
                  <c:v>83.026080854547502</c:v>
                </c:pt>
                <c:pt idx="115">
                  <c:v>83.7808116642626</c:v>
                </c:pt>
                <c:pt idx="116">
                  <c:v>84.283965537405905</c:v>
                </c:pt>
                <c:pt idx="117">
                  <c:v>84.283965537405905</c:v>
                </c:pt>
                <c:pt idx="118">
                  <c:v>84.283965537405905</c:v>
                </c:pt>
                <c:pt idx="119">
                  <c:v>84.283965537405905</c:v>
                </c:pt>
                <c:pt idx="120">
                  <c:v>84.283965537405905</c:v>
                </c:pt>
                <c:pt idx="121">
                  <c:v>84.283965537405905</c:v>
                </c:pt>
                <c:pt idx="122">
                  <c:v>85.290273283692599</c:v>
                </c:pt>
                <c:pt idx="123">
                  <c:v>85.290273283692599</c:v>
                </c:pt>
                <c:pt idx="124">
                  <c:v>85.290273283692599</c:v>
                </c:pt>
                <c:pt idx="125">
                  <c:v>85.290273283692599</c:v>
                </c:pt>
                <c:pt idx="126">
                  <c:v>85.290273283692599</c:v>
                </c:pt>
                <c:pt idx="127">
                  <c:v>85.290273283692599</c:v>
                </c:pt>
                <c:pt idx="128">
                  <c:v>85.290273283692599</c:v>
                </c:pt>
                <c:pt idx="129">
                  <c:v>85.290273283692599</c:v>
                </c:pt>
                <c:pt idx="130">
                  <c:v>85.290273283692599</c:v>
                </c:pt>
                <c:pt idx="131">
                  <c:v>86.296581029979293</c:v>
                </c:pt>
                <c:pt idx="132">
                  <c:v>86.296581029979293</c:v>
                </c:pt>
                <c:pt idx="133">
                  <c:v>86.296581029979293</c:v>
                </c:pt>
                <c:pt idx="134">
                  <c:v>86.296581029979293</c:v>
                </c:pt>
                <c:pt idx="135">
                  <c:v>86.296581029979293</c:v>
                </c:pt>
                <c:pt idx="136">
                  <c:v>87.302888776266002</c:v>
                </c:pt>
                <c:pt idx="137">
                  <c:v>88.309196522552696</c:v>
                </c:pt>
                <c:pt idx="138">
                  <c:v>88.309196522552696</c:v>
                </c:pt>
                <c:pt idx="139">
                  <c:v>89.315504268839405</c:v>
                </c:pt>
                <c:pt idx="140">
                  <c:v>90.321812015126099</c:v>
                </c:pt>
                <c:pt idx="141">
                  <c:v>91.328119761412793</c:v>
                </c:pt>
                <c:pt idx="142">
                  <c:v>92.334427507699502</c:v>
                </c:pt>
                <c:pt idx="143">
                  <c:v>93.340735253986196</c:v>
                </c:pt>
                <c:pt idx="144">
                  <c:v>94.347043000272805</c:v>
                </c:pt>
                <c:pt idx="145">
                  <c:v>95.353350746559499</c:v>
                </c:pt>
                <c:pt idx="146">
                  <c:v>96.359658492846194</c:v>
                </c:pt>
                <c:pt idx="147">
                  <c:v>97.365966239132902</c:v>
                </c:pt>
                <c:pt idx="148">
                  <c:v>98.372273985419596</c:v>
                </c:pt>
                <c:pt idx="149">
                  <c:v>99.378581731706305</c:v>
                </c:pt>
                <c:pt idx="150">
                  <c:v>100.384889477993</c:v>
                </c:pt>
                <c:pt idx="151">
                  <c:v>101.391197224279</c:v>
                </c:pt>
                <c:pt idx="152">
                  <c:v>102.397504970566</c:v>
                </c:pt>
                <c:pt idx="153">
                  <c:v>103.403812716853</c:v>
                </c:pt>
                <c:pt idx="154">
                  <c:v>104.41012046313899</c:v>
                </c:pt>
                <c:pt idx="155">
                  <c:v>105.416428209426</c:v>
                </c:pt>
                <c:pt idx="156">
                  <c:v>106.42273595571299</c:v>
                </c:pt>
                <c:pt idx="157">
                  <c:v>107.42904370199901</c:v>
                </c:pt>
                <c:pt idx="158">
                  <c:v>108.435351448286</c:v>
                </c:pt>
                <c:pt idx="159">
                  <c:v>109.44165919457301</c:v>
                </c:pt>
                <c:pt idx="160">
                  <c:v>110.44796694086</c:v>
                </c:pt>
                <c:pt idx="161">
                  <c:v>111.454274687146</c:v>
                </c:pt>
                <c:pt idx="162">
                  <c:v>111.454274687146</c:v>
                </c:pt>
                <c:pt idx="163">
                  <c:v>111.454274687146</c:v>
                </c:pt>
                <c:pt idx="164">
                  <c:v>112.54444141229</c:v>
                </c:pt>
                <c:pt idx="165">
                  <c:v>112.963736306576</c:v>
                </c:pt>
                <c:pt idx="166">
                  <c:v>112.963736306576</c:v>
                </c:pt>
                <c:pt idx="167">
                  <c:v>112.963736306576</c:v>
                </c:pt>
                <c:pt idx="168">
                  <c:v>112.963736306576</c:v>
                </c:pt>
                <c:pt idx="169">
                  <c:v>112.963736306576</c:v>
                </c:pt>
                <c:pt idx="170">
                  <c:v>112.963736306576</c:v>
                </c:pt>
                <c:pt idx="171">
                  <c:v>112.963736306576</c:v>
                </c:pt>
                <c:pt idx="172">
                  <c:v>112.963736306576</c:v>
                </c:pt>
                <c:pt idx="173">
                  <c:v>112.963736306576</c:v>
                </c:pt>
                <c:pt idx="174">
                  <c:v>113.215313243148</c:v>
                </c:pt>
                <c:pt idx="175">
                  <c:v>113.215313243148</c:v>
                </c:pt>
                <c:pt idx="176">
                  <c:v>113.970044052863</c:v>
                </c:pt>
                <c:pt idx="177">
                  <c:v>114.97635179915</c:v>
                </c:pt>
                <c:pt idx="178">
                  <c:v>115.98265954543599</c:v>
                </c:pt>
                <c:pt idx="179">
                  <c:v>115.98265954543599</c:v>
                </c:pt>
                <c:pt idx="180">
                  <c:v>115.98265954543599</c:v>
                </c:pt>
                <c:pt idx="181">
                  <c:v>116.988967291723</c:v>
                </c:pt>
                <c:pt idx="182">
                  <c:v>117.99527503801001</c:v>
                </c:pt>
                <c:pt idx="183">
                  <c:v>117.99527503801001</c:v>
                </c:pt>
                <c:pt idx="184">
                  <c:v>119.00158278429601</c:v>
                </c:pt>
                <c:pt idx="185">
                  <c:v>120.007890530583</c:v>
                </c:pt>
                <c:pt idx="186">
                  <c:v>121.01419827687</c:v>
                </c:pt>
                <c:pt idx="187">
                  <c:v>122.020506023157</c:v>
                </c:pt>
                <c:pt idx="188">
                  <c:v>123.026813769443</c:v>
                </c:pt>
                <c:pt idx="189">
                  <c:v>124.03312151573</c:v>
                </c:pt>
                <c:pt idx="190">
                  <c:v>125.03942926201699</c:v>
                </c:pt>
                <c:pt idx="191">
                  <c:v>126.04573700830301</c:v>
                </c:pt>
                <c:pt idx="192">
                  <c:v>127.05204475459</c:v>
                </c:pt>
                <c:pt idx="193">
                  <c:v>127.55519862773301</c:v>
                </c:pt>
                <c:pt idx="194">
                  <c:v>127.55519862773301</c:v>
                </c:pt>
                <c:pt idx="195">
                  <c:v>128.56150637402001</c:v>
                </c:pt>
                <c:pt idx="196">
                  <c:v>129.56781412030699</c:v>
                </c:pt>
                <c:pt idx="197">
                  <c:v>130.574121866593</c:v>
                </c:pt>
                <c:pt idx="198">
                  <c:v>131.58042961288001</c:v>
                </c:pt>
                <c:pt idx="199">
                  <c:v>132.58673735916699</c:v>
                </c:pt>
                <c:pt idx="200">
                  <c:v>133.593045105453</c:v>
                </c:pt>
                <c:pt idx="201">
                  <c:v>134.59935285174001</c:v>
                </c:pt>
                <c:pt idx="202">
                  <c:v>135.60566059802699</c:v>
                </c:pt>
                <c:pt idx="203">
                  <c:v>136.61196834431399</c:v>
                </c:pt>
                <c:pt idx="204">
                  <c:v>137.61827609060001</c:v>
                </c:pt>
                <c:pt idx="205">
                  <c:v>138.62458383688701</c:v>
                </c:pt>
                <c:pt idx="206">
                  <c:v>139.63089158317399</c:v>
                </c:pt>
                <c:pt idx="207">
                  <c:v>139.63089158317399</c:v>
                </c:pt>
                <c:pt idx="208">
                  <c:v>139.63089158317399</c:v>
                </c:pt>
                <c:pt idx="209">
                  <c:v>139.63089158317399</c:v>
                </c:pt>
                <c:pt idx="210">
                  <c:v>140.63719932946</c:v>
                </c:pt>
                <c:pt idx="211">
                  <c:v>141.64350707574701</c:v>
                </c:pt>
                <c:pt idx="212">
                  <c:v>141.64350707574701</c:v>
                </c:pt>
                <c:pt idx="213">
                  <c:v>141.64350707574701</c:v>
                </c:pt>
                <c:pt idx="214">
                  <c:v>141.64350707574701</c:v>
                </c:pt>
                <c:pt idx="215">
                  <c:v>141.64350707574701</c:v>
                </c:pt>
                <c:pt idx="216">
                  <c:v>141.64350707574701</c:v>
                </c:pt>
                <c:pt idx="217">
                  <c:v>141.64350707574701</c:v>
                </c:pt>
                <c:pt idx="218">
                  <c:v>142.14666094889</c:v>
                </c:pt>
                <c:pt idx="219">
                  <c:v>142.14666094889</c:v>
                </c:pt>
                <c:pt idx="220">
                  <c:v>142.14666094889</c:v>
                </c:pt>
                <c:pt idx="221">
                  <c:v>142.14666094889</c:v>
                </c:pt>
                <c:pt idx="222">
                  <c:v>142.14666094889</c:v>
                </c:pt>
                <c:pt idx="223">
                  <c:v>142.14666094889</c:v>
                </c:pt>
                <c:pt idx="224">
                  <c:v>142.14666094889</c:v>
                </c:pt>
                <c:pt idx="225">
                  <c:v>143.236827674034</c:v>
                </c:pt>
                <c:pt idx="226">
                  <c:v>143.65612256832</c:v>
                </c:pt>
                <c:pt idx="227">
                  <c:v>144.66243031460701</c:v>
                </c:pt>
                <c:pt idx="228">
                  <c:v>145.66873806089399</c:v>
                </c:pt>
                <c:pt idx="229">
                  <c:v>146.67504580718099</c:v>
                </c:pt>
                <c:pt idx="230">
                  <c:v>147.68135355346701</c:v>
                </c:pt>
                <c:pt idx="231">
                  <c:v>148.68766129975401</c:v>
                </c:pt>
                <c:pt idx="232">
                  <c:v>149.69396904604099</c:v>
                </c:pt>
                <c:pt idx="233">
                  <c:v>150.700276792327</c:v>
                </c:pt>
                <c:pt idx="234">
                  <c:v>151.70658453861401</c:v>
                </c:pt>
                <c:pt idx="235">
                  <c:v>152.71289228490099</c:v>
                </c:pt>
                <c:pt idx="236">
                  <c:v>153.719200031187</c:v>
                </c:pt>
                <c:pt idx="237">
                  <c:v>154.72550777747401</c:v>
                </c:pt>
                <c:pt idx="238">
                  <c:v>155.73181552376099</c:v>
                </c:pt>
                <c:pt idx="239">
                  <c:v>155.73181552376099</c:v>
                </c:pt>
                <c:pt idx="240">
                  <c:v>156.738123270047</c:v>
                </c:pt>
                <c:pt idx="241">
                  <c:v>157.744431016334</c:v>
                </c:pt>
                <c:pt idx="242">
                  <c:v>158.75073876262101</c:v>
                </c:pt>
                <c:pt idx="243">
                  <c:v>159.75704650890799</c:v>
                </c:pt>
                <c:pt idx="244">
                  <c:v>160.763354255194</c:v>
                </c:pt>
                <c:pt idx="245">
                  <c:v>161.76966200148101</c:v>
                </c:pt>
                <c:pt idx="246">
                  <c:v>162.77596974776799</c:v>
                </c:pt>
                <c:pt idx="247">
                  <c:v>163.782277494054</c:v>
                </c:pt>
                <c:pt idx="248">
                  <c:v>164.78858524034101</c:v>
                </c:pt>
                <c:pt idx="249">
                  <c:v>165.79489298662801</c:v>
                </c:pt>
                <c:pt idx="250">
                  <c:v>166.801200732914</c:v>
                </c:pt>
                <c:pt idx="251">
                  <c:v>167.807508479201</c:v>
                </c:pt>
                <c:pt idx="252">
                  <c:v>168.310662352344</c:v>
                </c:pt>
                <c:pt idx="253">
                  <c:v>168.81381622548801</c:v>
                </c:pt>
                <c:pt idx="254">
                  <c:v>168.81381622548801</c:v>
                </c:pt>
                <c:pt idx="255">
                  <c:v>168.81381622548801</c:v>
                </c:pt>
                <c:pt idx="256">
                  <c:v>168.81381622548801</c:v>
                </c:pt>
                <c:pt idx="257">
                  <c:v>168.81381622548801</c:v>
                </c:pt>
                <c:pt idx="258">
                  <c:v>168.81381622548801</c:v>
                </c:pt>
                <c:pt idx="259">
                  <c:v>168.81381622548801</c:v>
                </c:pt>
                <c:pt idx="260">
                  <c:v>169.065393162059</c:v>
                </c:pt>
                <c:pt idx="261">
                  <c:v>169.82012397177499</c:v>
                </c:pt>
                <c:pt idx="262">
                  <c:v>170.826431718061</c:v>
                </c:pt>
                <c:pt idx="263">
                  <c:v>171.83273946434801</c:v>
                </c:pt>
                <c:pt idx="264">
                  <c:v>172.83904721063499</c:v>
                </c:pt>
                <c:pt idx="265">
                  <c:v>173.845354956921</c:v>
                </c:pt>
                <c:pt idx="266">
                  <c:v>174.85166270320801</c:v>
                </c:pt>
                <c:pt idx="267">
                  <c:v>175.85797044949501</c:v>
                </c:pt>
                <c:pt idx="268">
                  <c:v>176.36112432263801</c:v>
                </c:pt>
                <c:pt idx="269">
                  <c:v>176.61270125921001</c:v>
                </c:pt>
                <c:pt idx="270">
                  <c:v>177.36743206892501</c:v>
                </c:pt>
                <c:pt idx="271">
                  <c:v>178.373739815211</c:v>
                </c:pt>
                <c:pt idx="272">
                  <c:v>179.380047561498</c:v>
                </c:pt>
                <c:pt idx="273">
                  <c:v>180.38635530778501</c:v>
                </c:pt>
                <c:pt idx="274">
                  <c:v>181.39266305407099</c:v>
                </c:pt>
                <c:pt idx="275">
                  <c:v>182.398970800358</c:v>
                </c:pt>
                <c:pt idx="276">
                  <c:v>183.40527854664501</c:v>
                </c:pt>
                <c:pt idx="277">
                  <c:v>184.41158629293199</c:v>
                </c:pt>
                <c:pt idx="278">
                  <c:v>185.417894039218</c:v>
                </c:pt>
                <c:pt idx="279">
                  <c:v>186.42420178550501</c:v>
                </c:pt>
                <c:pt idx="280">
                  <c:v>187.43050953179201</c:v>
                </c:pt>
                <c:pt idx="281">
                  <c:v>188.436817278078</c:v>
                </c:pt>
                <c:pt idx="282">
                  <c:v>189.443125024365</c:v>
                </c:pt>
                <c:pt idx="283">
                  <c:v>190.44943277065201</c:v>
                </c:pt>
                <c:pt idx="284">
                  <c:v>191.45574051693799</c:v>
                </c:pt>
                <c:pt idx="285">
                  <c:v>192.462048263225</c:v>
                </c:pt>
                <c:pt idx="286">
                  <c:v>193.46835600951201</c:v>
                </c:pt>
                <c:pt idx="287">
                  <c:v>194.47466375579799</c:v>
                </c:pt>
                <c:pt idx="288">
                  <c:v>195.480971502085</c:v>
                </c:pt>
                <c:pt idx="289">
                  <c:v>196.487279248372</c:v>
                </c:pt>
                <c:pt idx="290">
                  <c:v>196.990433121515</c:v>
                </c:pt>
                <c:pt idx="291">
                  <c:v>196.990433121515</c:v>
                </c:pt>
                <c:pt idx="292">
                  <c:v>197.996740867802</c:v>
                </c:pt>
                <c:pt idx="293">
                  <c:v>199.00304861408901</c:v>
                </c:pt>
                <c:pt idx="294">
                  <c:v>200.00935636037499</c:v>
                </c:pt>
                <c:pt idx="295">
                  <c:v>201.015664106662</c:v>
                </c:pt>
                <c:pt idx="296">
                  <c:v>202.02197185294901</c:v>
                </c:pt>
                <c:pt idx="297">
                  <c:v>203.02827959923499</c:v>
                </c:pt>
                <c:pt idx="298">
                  <c:v>204.034587345522</c:v>
                </c:pt>
                <c:pt idx="299">
                  <c:v>205.04089509180901</c:v>
                </c:pt>
                <c:pt idx="300">
                  <c:v>206.04720283809601</c:v>
                </c:pt>
                <c:pt idx="301">
                  <c:v>207.053510584382</c:v>
                </c:pt>
                <c:pt idx="302">
                  <c:v>208.059818330669</c:v>
                </c:pt>
                <c:pt idx="303">
                  <c:v>209.06612607695601</c:v>
                </c:pt>
                <c:pt idx="304">
                  <c:v>210.07243382324199</c:v>
                </c:pt>
                <c:pt idx="305">
                  <c:v>211.078741569529</c:v>
                </c:pt>
                <c:pt idx="306">
                  <c:v>212.08504931581601</c:v>
                </c:pt>
                <c:pt idx="307">
                  <c:v>212.08504931581601</c:v>
                </c:pt>
                <c:pt idx="308">
                  <c:v>212.08504931581601</c:v>
                </c:pt>
                <c:pt idx="309">
                  <c:v>212.08504931581601</c:v>
                </c:pt>
                <c:pt idx="310">
                  <c:v>212.08504931581601</c:v>
                </c:pt>
                <c:pt idx="311">
                  <c:v>212.08504931581601</c:v>
                </c:pt>
                <c:pt idx="312">
                  <c:v>212.588203188959</c:v>
                </c:pt>
                <c:pt idx="313">
                  <c:v>212.588203188959</c:v>
                </c:pt>
                <c:pt idx="314">
                  <c:v>213.59451093524601</c:v>
                </c:pt>
                <c:pt idx="315">
                  <c:v>214.097664808389</c:v>
                </c:pt>
                <c:pt idx="316">
                  <c:v>214.097664808389</c:v>
                </c:pt>
                <c:pt idx="317">
                  <c:v>214.097664808389</c:v>
                </c:pt>
                <c:pt idx="318">
                  <c:v>214.097664808389</c:v>
                </c:pt>
                <c:pt idx="319">
                  <c:v>215.10397255467601</c:v>
                </c:pt>
                <c:pt idx="320">
                  <c:v>215.607126427819</c:v>
                </c:pt>
                <c:pt idx="321">
                  <c:v>216.613434174106</c:v>
                </c:pt>
                <c:pt idx="322">
                  <c:v>217.61974192039199</c:v>
                </c:pt>
                <c:pt idx="323">
                  <c:v>218.62604966667899</c:v>
                </c:pt>
                <c:pt idx="324">
                  <c:v>219.632357412966</c:v>
                </c:pt>
                <c:pt idx="325">
                  <c:v>220.63866515925301</c:v>
                </c:pt>
                <c:pt idx="326">
                  <c:v>221.64497290553899</c:v>
                </c:pt>
                <c:pt idx="327">
                  <c:v>222.651280651826</c:v>
                </c:pt>
                <c:pt idx="328">
                  <c:v>223.65758839811301</c:v>
                </c:pt>
                <c:pt idx="329">
                  <c:v>224.66389614439899</c:v>
                </c:pt>
                <c:pt idx="330">
                  <c:v>225.670203890686</c:v>
                </c:pt>
                <c:pt idx="331">
                  <c:v>226.676511636973</c:v>
                </c:pt>
                <c:pt idx="332">
                  <c:v>227.68281938325899</c:v>
                </c:pt>
                <c:pt idx="333">
                  <c:v>228.68912712954599</c:v>
                </c:pt>
                <c:pt idx="334">
                  <c:v>229.695434875833</c:v>
                </c:pt>
                <c:pt idx="335">
                  <c:v>230.70174262212001</c:v>
                </c:pt>
                <c:pt idx="336">
                  <c:v>231.70805036840599</c:v>
                </c:pt>
                <c:pt idx="337">
                  <c:v>232.714358114693</c:v>
                </c:pt>
                <c:pt idx="338">
                  <c:v>233.72066586098001</c:v>
                </c:pt>
                <c:pt idx="339">
                  <c:v>234.72697360726599</c:v>
                </c:pt>
                <c:pt idx="340">
                  <c:v>235.733281353553</c:v>
                </c:pt>
                <c:pt idx="341">
                  <c:v>236.73958909984</c:v>
                </c:pt>
                <c:pt idx="342">
                  <c:v>237.74589684612599</c:v>
                </c:pt>
                <c:pt idx="343">
                  <c:v>238.75220459241299</c:v>
                </c:pt>
                <c:pt idx="344">
                  <c:v>239.7585123387</c:v>
                </c:pt>
                <c:pt idx="345">
                  <c:v>240.76482008498601</c:v>
                </c:pt>
                <c:pt idx="346">
                  <c:v>240.76482008498601</c:v>
                </c:pt>
                <c:pt idx="347">
                  <c:v>241.77112783127299</c:v>
                </c:pt>
                <c:pt idx="348">
                  <c:v>242.77743557756</c:v>
                </c:pt>
                <c:pt idx="349">
                  <c:v>243.78374332384701</c:v>
                </c:pt>
                <c:pt idx="350">
                  <c:v>244.79005107013299</c:v>
                </c:pt>
                <c:pt idx="351">
                  <c:v>245.79635881642</c:v>
                </c:pt>
                <c:pt idx="352">
                  <c:v>246.802666562707</c:v>
                </c:pt>
                <c:pt idx="353">
                  <c:v>247.80897430899299</c:v>
                </c:pt>
                <c:pt idx="354">
                  <c:v>248.81528205527999</c:v>
                </c:pt>
                <c:pt idx="355">
                  <c:v>249.821589801567</c:v>
                </c:pt>
                <c:pt idx="356">
                  <c:v>250.82789754785301</c:v>
                </c:pt>
                <c:pt idx="357">
                  <c:v>251.83420529413999</c:v>
                </c:pt>
                <c:pt idx="358">
                  <c:v>252.840513040427</c:v>
                </c:pt>
                <c:pt idx="359">
                  <c:v>253.84682078671301</c:v>
                </c:pt>
                <c:pt idx="360">
                  <c:v>253.84682078671301</c:v>
                </c:pt>
                <c:pt idx="361">
                  <c:v>253.84682078671301</c:v>
                </c:pt>
                <c:pt idx="362">
                  <c:v>253.84682078671301</c:v>
                </c:pt>
                <c:pt idx="363">
                  <c:v>254.85312853299999</c:v>
                </c:pt>
                <c:pt idx="364">
                  <c:v>254.85312853299999</c:v>
                </c:pt>
                <c:pt idx="365">
                  <c:v>254.85312853299999</c:v>
                </c:pt>
                <c:pt idx="366">
                  <c:v>255.859436279287</c:v>
                </c:pt>
                <c:pt idx="367">
                  <c:v>255.859436279287</c:v>
                </c:pt>
                <c:pt idx="368">
                  <c:v>256.86574402557397</c:v>
                </c:pt>
                <c:pt idx="369">
                  <c:v>256.86574402557397</c:v>
                </c:pt>
                <c:pt idx="370">
                  <c:v>257.87205177186001</c:v>
                </c:pt>
                <c:pt idx="371">
                  <c:v>258.87835951814702</c:v>
                </c:pt>
                <c:pt idx="372">
                  <c:v>259.88466726443397</c:v>
                </c:pt>
                <c:pt idx="373">
                  <c:v>260.89097501072001</c:v>
                </c:pt>
                <c:pt idx="374">
                  <c:v>261.89728275700702</c:v>
                </c:pt>
                <c:pt idx="375">
                  <c:v>262.90359050329403</c:v>
                </c:pt>
                <c:pt idx="376">
                  <c:v>263.90989824958001</c:v>
                </c:pt>
                <c:pt idx="377">
                  <c:v>264.91620599586702</c:v>
                </c:pt>
                <c:pt idx="378">
                  <c:v>265.92251374215402</c:v>
                </c:pt>
                <c:pt idx="379">
                  <c:v>266.92882148844097</c:v>
                </c:pt>
                <c:pt idx="380">
                  <c:v>267.93512923472701</c:v>
                </c:pt>
                <c:pt idx="381">
                  <c:v>268.94143698101402</c:v>
                </c:pt>
                <c:pt idx="382">
                  <c:v>269.94774472730103</c:v>
                </c:pt>
                <c:pt idx="383">
                  <c:v>270.95405247358701</c:v>
                </c:pt>
                <c:pt idx="384">
                  <c:v>271.96036021987402</c:v>
                </c:pt>
                <c:pt idx="385">
                  <c:v>272.96666796616103</c:v>
                </c:pt>
                <c:pt idx="386">
                  <c:v>273.97297571244701</c:v>
                </c:pt>
                <c:pt idx="387">
                  <c:v>274.97928345873402</c:v>
                </c:pt>
                <c:pt idx="388">
                  <c:v>275.98559120502102</c:v>
                </c:pt>
                <c:pt idx="389">
                  <c:v>276.99189895130701</c:v>
                </c:pt>
                <c:pt idx="390">
                  <c:v>277.99820669759401</c:v>
                </c:pt>
                <c:pt idx="391">
                  <c:v>279.00451444388102</c:v>
                </c:pt>
                <c:pt idx="392">
                  <c:v>280.01082219016803</c:v>
                </c:pt>
                <c:pt idx="393">
                  <c:v>281.01712993645401</c:v>
                </c:pt>
                <c:pt idx="394">
                  <c:v>282.02343768274102</c:v>
                </c:pt>
                <c:pt idx="395">
                  <c:v>283.02974542902803</c:v>
                </c:pt>
                <c:pt idx="396">
                  <c:v>284.03605317531401</c:v>
                </c:pt>
                <c:pt idx="397">
                  <c:v>285.04236092160102</c:v>
                </c:pt>
                <c:pt idx="398">
                  <c:v>286.04866866788802</c:v>
                </c:pt>
                <c:pt idx="399">
                  <c:v>287.05497641417401</c:v>
                </c:pt>
                <c:pt idx="400">
                  <c:v>288.06128416046101</c:v>
                </c:pt>
                <c:pt idx="401">
                  <c:v>289.06759190674802</c:v>
                </c:pt>
                <c:pt idx="402">
                  <c:v>290.07389965303503</c:v>
                </c:pt>
                <c:pt idx="403">
                  <c:v>291.08020739932101</c:v>
                </c:pt>
                <c:pt idx="404">
                  <c:v>292.08651514560802</c:v>
                </c:pt>
                <c:pt idx="405">
                  <c:v>293.09282289189503</c:v>
                </c:pt>
                <c:pt idx="406">
                  <c:v>294.09913063818101</c:v>
                </c:pt>
                <c:pt idx="407">
                  <c:v>295.10543838446802</c:v>
                </c:pt>
                <c:pt idx="408">
                  <c:v>296.11174613075502</c:v>
                </c:pt>
                <c:pt idx="409">
                  <c:v>296.11174613075502</c:v>
                </c:pt>
                <c:pt idx="410">
                  <c:v>297.11805387704101</c:v>
                </c:pt>
                <c:pt idx="411">
                  <c:v>298.12436162332801</c:v>
                </c:pt>
                <c:pt idx="412">
                  <c:v>299.13066936961502</c:v>
                </c:pt>
                <c:pt idx="413">
                  <c:v>300.136977115901</c:v>
                </c:pt>
                <c:pt idx="414">
                  <c:v>301.14328486218801</c:v>
                </c:pt>
                <c:pt idx="415">
                  <c:v>301.646438735331</c:v>
                </c:pt>
                <c:pt idx="416">
                  <c:v>302.14959260847502</c:v>
                </c:pt>
                <c:pt idx="417">
                  <c:v>302.14959260847502</c:v>
                </c:pt>
                <c:pt idx="418">
                  <c:v>303.15590035476203</c:v>
                </c:pt>
                <c:pt idx="419">
                  <c:v>303.65905422790502</c:v>
                </c:pt>
                <c:pt idx="420">
                  <c:v>303.91063116447702</c:v>
                </c:pt>
                <c:pt idx="421">
                  <c:v>304.66536197419202</c:v>
                </c:pt>
                <c:pt idx="422">
                  <c:v>305.67166972047801</c:v>
                </c:pt>
                <c:pt idx="423">
                  <c:v>306.67797746676501</c:v>
                </c:pt>
                <c:pt idx="424">
                  <c:v>307.68428521305202</c:v>
                </c:pt>
                <c:pt idx="425">
                  <c:v>308.69059295933801</c:v>
                </c:pt>
                <c:pt idx="426">
                  <c:v>309.69690070562501</c:v>
                </c:pt>
                <c:pt idx="427">
                  <c:v>310.70320845191202</c:v>
                </c:pt>
                <c:pt idx="428">
                  <c:v>311.709516198198</c:v>
                </c:pt>
                <c:pt idx="429">
                  <c:v>312.71582394448501</c:v>
                </c:pt>
                <c:pt idx="430">
                  <c:v>313.72213169077202</c:v>
                </c:pt>
                <c:pt idx="431">
                  <c:v>314.72843943705902</c:v>
                </c:pt>
                <c:pt idx="432">
                  <c:v>315.73474718334501</c:v>
                </c:pt>
                <c:pt idx="433">
                  <c:v>316.74105492963201</c:v>
                </c:pt>
                <c:pt idx="434">
                  <c:v>317.74736267591902</c:v>
                </c:pt>
                <c:pt idx="435">
                  <c:v>318.753670422205</c:v>
                </c:pt>
                <c:pt idx="436">
                  <c:v>319.75997816849201</c:v>
                </c:pt>
                <c:pt idx="437">
                  <c:v>320.76628591477902</c:v>
                </c:pt>
                <c:pt idx="438">
                  <c:v>321.772593661065</c:v>
                </c:pt>
                <c:pt idx="439">
                  <c:v>322.77890140735201</c:v>
                </c:pt>
                <c:pt idx="440">
                  <c:v>323.78520915363902</c:v>
                </c:pt>
                <c:pt idx="441">
                  <c:v>324.791516899925</c:v>
                </c:pt>
                <c:pt idx="442">
                  <c:v>325.79782464621201</c:v>
                </c:pt>
                <c:pt idx="443">
                  <c:v>326.80413239249901</c:v>
                </c:pt>
                <c:pt idx="444">
                  <c:v>327.81044013878602</c:v>
                </c:pt>
                <c:pt idx="445">
                  <c:v>328.816747885072</c:v>
                </c:pt>
                <c:pt idx="446">
                  <c:v>329.82305563135901</c:v>
                </c:pt>
                <c:pt idx="447">
                  <c:v>330.82936337764602</c:v>
                </c:pt>
                <c:pt idx="448">
                  <c:v>330.82936337764602</c:v>
                </c:pt>
                <c:pt idx="449">
                  <c:v>331.835671123932</c:v>
                </c:pt>
                <c:pt idx="450">
                  <c:v>331.835671123932</c:v>
                </c:pt>
                <c:pt idx="451">
                  <c:v>332.84197887021901</c:v>
                </c:pt>
                <c:pt idx="452">
                  <c:v>333.84828661650602</c:v>
                </c:pt>
                <c:pt idx="453">
                  <c:v>334.854594362792</c:v>
                </c:pt>
                <c:pt idx="454">
                  <c:v>335.86090210907901</c:v>
                </c:pt>
                <c:pt idx="455">
                  <c:v>336.86720985536601</c:v>
                </c:pt>
                <c:pt idx="456">
                  <c:v>337.87351760165302</c:v>
                </c:pt>
                <c:pt idx="457">
                  <c:v>338.879825347939</c:v>
                </c:pt>
                <c:pt idx="458">
                  <c:v>339.38297922108302</c:v>
                </c:pt>
                <c:pt idx="459">
                  <c:v>339.38297922108302</c:v>
                </c:pt>
                <c:pt idx="460">
                  <c:v>340.389286967369</c:v>
                </c:pt>
                <c:pt idx="461">
                  <c:v>341.39559471365601</c:v>
                </c:pt>
                <c:pt idx="462">
                  <c:v>342.40190245994302</c:v>
                </c:pt>
                <c:pt idx="463">
                  <c:v>343.408210206229</c:v>
                </c:pt>
                <c:pt idx="464">
                  <c:v>344.41451795251601</c:v>
                </c:pt>
                <c:pt idx="465">
                  <c:v>344.917671825659</c:v>
                </c:pt>
                <c:pt idx="466">
                  <c:v>345.16924876223101</c:v>
                </c:pt>
                <c:pt idx="467">
                  <c:v>345.16924876223101</c:v>
                </c:pt>
                <c:pt idx="468">
                  <c:v>345.92397957194601</c:v>
                </c:pt>
                <c:pt idx="469">
                  <c:v>346.93028731823301</c:v>
                </c:pt>
                <c:pt idx="470">
                  <c:v>347.936595064519</c:v>
                </c:pt>
                <c:pt idx="471">
                  <c:v>348.942902810806</c:v>
                </c:pt>
                <c:pt idx="472">
                  <c:v>349.94921055709301</c:v>
                </c:pt>
                <c:pt idx="473">
                  <c:v>350.95551830338002</c:v>
                </c:pt>
                <c:pt idx="474">
                  <c:v>351.961826049666</c:v>
                </c:pt>
                <c:pt idx="475">
                  <c:v>352.96813379595301</c:v>
                </c:pt>
                <c:pt idx="476">
                  <c:v>353.97444154224002</c:v>
                </c:pt>
                <c:pt idx="477">
                  <c:v>354.980749288526</c:v>
                </c:pt>
                <c:pt idx="478">
                  <c:v>354.980749288526</c:v>
                </c:pt>
                <c:pt idx="479">
                  <c:v>354.980749288526</c:v>
                </c:pt>
                <c:pt idx="480">
                  <c:v>355.98705703481301</c:v>
                </c:pt>
                <c:pt idx="481">
                  <c:v>356.99336478110001</c:v>
                </c:pt>
                <c:pt idx="482">
                  <c:v>357.999672527386</c:v>
                </c:pt>
                <c:pt idx="483">
                  <c:v>359.005980273673</c:v>
                </c:pt>
                <c:pt idx="484">
                  <c:v>360.01228801996001</c:v>
                </c:pt>
                <c:pt idx="485">
                  <c:v>361.01859576624599</c:v>
                </c:pt>
                <c:pt idx="486">
                  <c:v>362.024903512533</c:v>
                </c:pt>
                <c:pt idx="487">
                  <c:v>363.03121125882001</c:v>
                </c:pt>
                <c:pt idx="488">
                  <c:v>364.03751900510701</c:v>
                </c:pt>
                <c:pt idx="489">
                  <c:v>365.043826751393</c:v>
                </c:pt>
                <c:pt idx="490">
                  <c:v>366.05013449768001</c:v>
                </c:pt>
                <c:pt idx="491">
                  <c:v>367.05644224396701</c:v>
                </c:pt>
                <c:pt idx="492">
                  <c:v>368.062749990253</c:v>
                </c:pt>
                <c:pt idx="493">
                  <c:v>369.06905773654</c:v>
                </c:pt>
                <c:pt idx="494">
                  <c:v>370.07536548282701</c:v>
                </c:pt>
                <c:pt idx="495">
                  <c:v>371.08167322911299</c:v>
                </c:pt>
              </c:numCache>
            </c:numRef>
          </c:xVal>
          <c:yVal>
            <c:numRef>
              <c:f>'UPCR 0.5mg'!$C$4:$C$499</c:f>
              <c:numCache>
                <c:formatCode>General</c:formatCode>
                <c:ptCount val="496"/>
                <c:pt idx="0">
                  <c:v>6.0239345756289296E-4</c:v>
                </c:pt>
                <c:pt idx="1">
                  <c:v>6.0239345756289302E-2</c:v>
                </c:pt>
                <c:pt idx="2">
                  <c:v>6.0239345756289302E-2</c:v>
                </c:pt>
                <c:pt idx="3">
                  <c:v>6.0239345756289302E-2</c:v>
                </c:pt>
                <c:pt idx="4">
                  <c:v>6.0239345756289302E-2</c:v>
                </c:pt>
                <c:pt idx="5">
                  <c:v>6.0239345756289302E-2</c:v>
                </c:pt>
                <c:pt idx="6">
                  <c:v>6.0239345756289302E-2</c:v>
                </c:pt>
                <c:pt idx="7">
                  <c:v>8.4619996642444198E-2</c:v>
                </c:pt>
                <c:pt idx="8">
                  <c:v>8.4619996642444198E-2</c:v>
                </c:pt>
                <c:pt idx="9">
                  <c:v>8.4619996642444198E-2</c:v>
                </c:pt>
                <c:pt idx="10">
                  <c:v>8.4619996642444198E-2</c:v>
                </c:pt>
                <c:pt idx="11">
                  <c:v>8.4619996642444198E-2</c:v>
                </c:pt>
                <c:pt idx="12">
                  <c:v>8.4619996642444198E-2</c:v>
                </c:pt>
                <c:pt idx="13">
                  <c:v>8.4619996642444198E-2</c:v>
                </c:pt>
                <c:pt idx="14">
                  <c:v>8.8860109840036297E-2</c:v>
                </c:pt>
                <c:pt idx="15">
                  <c:v>8.9390123989735296E-2</c:v>
                </c:pt>
                <c:pt idx="16">
                  <c:v>8.9390123989735296E-2</c:v>
                </c:pt>
                <c:pt idx="17">
                  <c:v>8.9390123989735296E-2</c:v>
                </c:pt>
                <c:pt idx="18">
                  <c:v>8.9390123989735296E-2</c:v>
                </c:pt>
                <c:pt idx="19">
                  <c:v>9.6810322085521594E-2</c:v>
                </c:pt>
                <c:pt idx="20">
                  <c:v>9.6810322085521594E-2</c:v>
                </c:pt>
                <c:pt idx="21">
                  <c:v>9.6810322085521594E-2</c:v>
                </c:pt>
                <c:pt idx="22">
                  <c:v>9.6810322085521594E-2</c:v>
                </c:pt>
                <c:pt idx="23">
                  <c:v>0.101050435283113</c:v>
                </c:pt>
                <c:pt idx="24">
                  <c:v>0.101050435283113</c:v>
                </c:pt>
                <c:pt idx="25">
                  <c:v>0.102110463582511</c:v>
                </c:pt>
                <c:pt idx="26">
                  <c:v>0.102110463582511</c:v>
                </c:pt>
                <c:pt idx="27">
                  <c:v>0.102110463582511</c:v>
                </c:pt>
                <c:pt idx="28">
                  <c:v>0.102110463582511</c:v>
                </c:pt>
                <c:pt idx="29">
                  <c:v>0.114830803175288</c:v>
                </c:pt>
                <c:pt idx="30">
                  <c:v>0.114830803175288</c:v>
                </c:pt>
                <c:pt idx="31">
                  <c:v>0.114830803175288</c:v>
                </c:pt>
                <c:pt idx="32">
                  <c:v>0.150341751205122</c:v>
                </c:pt>
                <c:pt idx="33">
                  <c:v>0.150341751205122</c:v>
                </c:pt>
                <c:pt idx="34">
                  <c:v>0.150341751205122</c:v>
                </c:pt>
                <c:pt idx="35">
                  <c:v>0.150341751205122</c:v>
                </c:pt>
                <c:pt idx="36">
                  <c:v>0.150341751205122</c:v>
                </c:pt>
                <c:pt idx="37">
                  <c:v>0.150341751205122</c:v>
                </c:pt>
                <c:pt idx="38">
                  <c:v>0.150341751205122</c:v>
                </c:pt>
                <c:pt idx="39">
                  <c:v>0.150341751205122</c:v>
                </c:pt>
                <c:pt idx="40">
                  <c:v>0.150871765354821</c:v>
                </c:pt>
                <c:pt idx="41">
                  <c:v>0.16677218984579201</c:v>
                </c:pt>
                <c:pt idx="42">
                  <c:v>0.16677218984579201</c:v>
                </c:pt>
                <c:pt idx="43">
                  <c:v>0.16677218984579201</c:v>
                </c:pt>
                <c:pt idx="44">
                  <c:v>0.16677218984579201</c:v>
                </c:pt>
                <c:pt idx="45">
                  <c:v>0.177902486989471</c:v>
                </c:pt>
                <c:pt idx="46">
                  <c:v>0.177902486989471</c:v>
                </c:pt>
                <c:pt idx="47">
                  <c:v>0.177902486989471</c:v>
                </c:pt>
                <c:pt idx="48">
                  <c:v>0.177902486989471</c:v>
                </c:pt>
                <c:pt idx="49">
                  <c:v>0.17843250113917</c:v>
                </c:pt>
                <c:pt idx="50">
                  <c:v>0.17843250113917</c:v>
                </c:pt>
                <c:pt idx="51">
                  <c:v>0.17843250113917</c:v>
                </c:pt>
                <c:pt idx="52">
                  <c:v>0.17843250113917</c:v>
                </c:pt>
                <c:pt idx="53">
                  <c:v>0.17843250113917</c:v>
                </c:pt>
                <c:pt idx="54">
                  <c:v>0.17843250113917</c:v>
                </c:pt>
                <c:pt idx="55">
                  <c:v>0.17843250113917</c:v>
                </c:pt>
                <c:pt idx="56">
                  <c:v>0.17843250113917</c:v>
                </c:pt>
                <c:pt idx="57">
                  <c:v>0.17843250113917</c:v>
                </c:pt>
                <c:pt idx="58">
                  <c:v>0.17843250113917</c:v>
                </c:pt>
                <c:pt idx="59">
                  <c:v>0.17843250113917</c:v>
                </c:pt>
                <c:pt idx="60">
                  <c:v>0.17843250113917</c:v>
                </c:pt>
                <c:pt idx="61">
                  <c:v>0.17843250113917</c:v>
                </c:pt>
                <c:pt idx="62">
                  <c:v>0.17843250113917</c:v>
                </c:pt>
                <c:pt idx="63">
                  <c:v>0.17843250113917</c:v>
                </c:pt>
                <c:pt idx="64">
                  <c:v>0.17843250113917</c:v>
                </c:pt>
                <c:pt idx="65">
                  <c:v>0.17843250113917</c:v>
                </c:pt>
                <c:pt idx="66">
                  <c:v>0.17843250113917</c:v>
                </c:pt>
                <c:pt idx="67">
                  <c:v>0.17843250113917</c:v>
                </c:pt>
                <c:pt idx="68">
                  <c:v>0.17843250113917</c:v>
                </c:pt>
                <c:pt idx="69">
                  <c:v>0.17843250113917</c:v>
                </c:pt>
                <c:pt idx="70">
                  <c:v>0.17843250113917</c:v>
                </c:pt>
                <c:pt idx="71">
                  <c:v>0.18214260018706299</c:v>
                </c:pt>
                <c:pt idx="72">
                  <c:v>0.18214260018706299</c:v>
                </c:pt>
                <c:pt idx="73">
                  <c:v>0.18267261433676199</c:v>
                </c:pt>
                <c:pt idx="74">
                  <c:v>0.19680632499540299</c:v>
                </c:pt>
                <c:pt idx="75">
                  <c:v>0.19680632499540299</c:v>
                </c:pt>
                <c:pt idx="76">
                  <c:v>0.19680632499540299</c:v>
                </c:pt>
                <c:pt idx="77">
                  <c:v>0.19680632499540299</c:v>
                </c:pt>
                <c:pt idx="78">
                  <c:v>0.22030361896539299</c:v>
                </c:pt>
                <c:pt idx="79">
                  <c:v>0.22030361896539299</c:v>
                </c:pt>
                <c:pt idx="80">
                  <c:v>0.22030361896539299</c:v>
                </c:pt>
                <c:pt idx="81">
                  <c:v>0.22030361896539299</c:v>
                </c:pt>
                <c:pt idx="82">
                  <c:v>0.22030361896539299</c:v>
                </c:pt>
                <c:pt idx="83">
                  <c:v>0.22136364726479099</c:v>
                </c:pt>
                <c:pt idx="84">
                  <c:v>0.238854114204858</c:v>
                </c:pt>
                <c:pt idx="85">
                  <c:v>0.238854114204858</c:v>
                </c:pt>
                <c:pt idx="86">
                  <c:v>0.238854114204858</c:v>
                </c:pt>
                <c:pt idx="87">
                  <c:v>0.238854114204858</c:v>
                </c:pt>
                <c:pt idx="88">
                  <c:v>0.238854114204858</c:v>
                </c:pt>
                <c:pt idx="89">
                  <c:v>0.23991414250425599</c:v>
                </c:pt>
                <c:pt idx="90">
                  <c:v>0.23991414250425599</c:v>
                </c:pt>
                <c:pt idx="91">
                  <c:v>0.23991414250425599</c:v>
                </c:pt>
                <c:pt idx="92">
                  <c:v>0.23991414250425599</c:v>
                </c:pt>
                <c:pt idx="93">
                  <c:v>0.23991414250425599</c:v>
                </c:pt>
                <c:pt idx="94">
                  <c:v>0.23991414250425599</c:v>
                </c:pt>
                <c:pt idx="95">
                  <c:v>0.23991414250425599</c:v>
                </c:pt>
                <c:pt idx="96">
                  <c:v>0.23991414250425599</c:v>
                </c:pt>
                <c:pt idx="97">
                  <c:v>0.23991414250425599</c:v>
                </c:pt>
                <c:pt idx="98">
                  <c:v>0.23991414250425599</c:v>
                </c:pt>
                <c:pt idx="99">
                  <c:v>0.23991414250425599</c:v>
                </c:pt>
                <c:pt idx="100">
                  <c:v>0.23991414250425599</c:v>
                </c:pt>
                <c:pt idx="101">
                  <c:v>0.23991414250425599</c:v>
                </c:pt>
                <c:pt idx="102">
                  <c:v>0.23991414250425599</c:v>
                </c:pt>
                <c:pt idx="103">
                  <c:v>0.23991414250425599</c:v>
                </c:pt>
                <c:pt idx="104">
                  <c:v>0.23991414250425599</c:v>
                </c:pt>
                <c:pt idx="105">
                  <c:v>0.23991414250425599</c:v>
                </c:pt>
                <c:pt idx="106">
                  <c:v>0.23991414250425599</c:v>
                </c:pt>
                <c:pt idx="107">
                  <c:v>0.23991414250425599</c:v>
                </c:pt>
                <c:pt idx="108">
                  <c:v>0.23991414250425599</c:v>
                </c:pt>
                <c:pt idx="109">
                  <c:v>0.23991414250425599</c:v>
                </c:pt>
                <c:pt idx="110">
                  <c:v>0.23991414250425599</c:v>
                </c:pt>
                <c:pt idx="111">
                  <c:v>0.23991414250425599</c:v>
                </c:pt>
                <c:pt idx="112">
                  <c:v>0.23991414250425599</c:v>
                </c:pt>
                <c:pt idx="113">
                  <c:v>0.24362424155214901</c:v>
                </c:pt>
                <c:pt idx="114">
                  <c:v>0.24362424155214901</c:v>
                </c:pt>
                <c:pt idx="115">
                  <c:v>0.24415425570184901</c:v>
                </c:pt>
                <c:pt idx="116">
                  <c:v>0.268534906588003</c:v>
                </c:pt>
                <c:pt idx="117">
                  <c:v>0.268534906588003</c:v>
                </c:pt>
                <c:pt idx="118">
                  <c:v>0.268534906588003</c:v>
                </c:pt>
                <c:pt idx="119">
                  <c:v>0.268534906588003</c:v>
                </c:pt>
                <c:pt idx="120">
                  <c:v>0.268534906588003</c:v>
                </c:pt>
                <c:pt idx="121">
                  <c:v>0.268534906588003</c:v>
                </c:pt>
                <c:pt idx="122">
                  <c:v>0.30245581216874101</c:v>
                </c:pt>
                <c:pt idx="123">
                  <c:v>0.30245581216874101</c:v>
                </c:pt>
                <c:pt idx="124">
                  <c:v>0.30245581216874101</c:v>
                </c:pt>
                <c:pt idx="125">
                  <c:v>0.30245581216874101</c:v>
                </c:pt>
                <c:pt idx="126">
                  <c:v>0.30245581216874101</c:v>
                </c:pt>
                <c:pt idx="127">
                  <c:v>0.30245581216874101</c:v>
                </c:pt>
                <c:pt idx="128">
                  <c:v>0.30245581216874101</c:v>
                </c:pt>
                <c:pt idx="129">
                  <c:v>0.30245581216874101</c:v>
                </c:pt>
                <c:pt idx="130">
                  <c:v>0.30245581216874101</c:v>
                </c:pt>
                <c:pt idx="131">
                  <c:v>0.31994627910880802</c:v>
                </c:pt>
                <c:pt idx="132">
                  <c:v>0.31994627910880802</c:v>
                </c:pt>
                <c:pt idx="133">
                  <c:v>0.31994627910880802</c:v>
                </c:pt>
                <c:pt idx="134">
                  <c:v>0.31994627910880802</c:v>
                </c:pt>
                <c:pt idx="135">
                  <c:v>0.31994627910880802</c:v>
                </c:pt>
                <c:pt idx="136">
                  <c:v>0.32047629325850702</c:v>
                </c:pt>
                <c:pt idx="137">
                  <c:v>0.32418639230640001</c:v>
                </c:pt>
                <c:pt idx="138">
                  <c:v>0.32418639230640001</c:v>
                </c:pt>
                <c:pt idx="139">
                  <c:v>0.324716406456099</c:v>
                </c:pt>
                <c:pt idx="140">
                  <c:v>0.324716406456099</c:v>
                </c:pt>
                <c:pt idx="141">
                  <c:v>0.324716406456099</c:v>
                </c:pt>
                <c:pt idx="142">
                  <c:v>0.324716406456099</c:v>
                </c:pt>
                <c:pt idx="143">
                  <c:v>0.324716406456099</c:v>
                </c:pt>
                <c:pt idx="144">
                  <c:v>0.324716406456099</c:v>
                </c:pt>
                <c:pt idx="145">
                  <c:v>0.324716406456099</c:v>
                </c:pt>
                <c:pt idx="146">
                  <c:v>0.324716406456099</c:v>
                </c:pt>
                <c:pt idx="147">
                  <c:v>0.324716406456099</c:v>
                </c:pt>
                <c:pt idx="148">
                  <c:v>0.324716406456099</c:v>
                </c:pt>
                <c:pt idx="149">
                  <c:v>0.324716406456099</c:v>
                </c:pt>
                <c:pt idx="150">
                  <c:v>0.324716406456099</c:v>
                </c:pt>
                <c:pt idx="151">
                  <c:v>0.324716406456099</c:v>
                </c:pt>
                <c:pt idx="152">
                  <c:v>0.324716406456099</c:v>
                </c:pt>
                <c:pt idx="153">
                  <c:v>0.324716406456099</c:v>
                </c:pt>
                <c:pt idx="154">
                  <c:v>0.324716406456099</c:v>
                </c:pt>
                <c:pt idx="155">
                  <c:v>0.324716406456099</c:v>
                </c:pt>
                <c:pt idx="156">
                  <c:v>0.324716406456099</c:v>
                </c:pt>
                <c:pt idx="157">
                  <c:v>0.324716406456099</c:v>
                </c:pt>
                <c:pt idx="158">
                  <c:v>0.324716406456099</c:v>
                </c:pt>
                <c:pt idx="159">
                  <c:v>0.324716406456099</c:v>
                </c:pt>
                <c:pt idx="160">
                  <c:v>0.324716406456099</c:v>
                </c:pt>
                <c:pt idx="161">
                  <c:v>0.33213660455188598</c:v>
                </c:pt>
                <c:pt idx="162">
                  <c:v>0.33213660455188598</c:v>
                </c:pt>
                <c:pt idx="163">
                  <c:v>0.33213660455188598</c:v>
                </c:pt>
                <c:pt idx="164">
                  <c:v>0.33248994731835202</c:v>
                </c:pt>
                <c:pt idx="165">
                  <c:v>0.37241767992901098</c:v>
                </c:pt>
                <c:pt idx="166">
                  <c:v>0.37241767992901098</c:v>
                </c:pt>
                <c:pt idx="167">
                  <c:v>0.37241767992901098</c:v>
                </c:pt>
                <c:pt idx="168">
                  <c:v>0.37241767992901098</c:v>
                </c:pt>
                <c:pt idx="169">
                  <c:v>0.37241767992901098</c:v>
                </c:pt>
                <c:pt idx="170">
                  <c:v>0.37241767992901098</c:v>
                </c:pt>
                <c:pt idx="171">
                  <c:v>0.37241767992901098</c:v>
                </c:pt>
                <c:pt idx="172">
                  <c:v>0.37241767992901098</c:v>
                </c:pt>
                <c:pt idx="173">
                  <c:v>0.37241767992901098</c:v>
                </c:pt>
                <c:pt idx="174">
                  <c:v>0.37241767992901098</c:v>
                </c:pt>
                <c:pt idx="175">
                  <c:v>0.37241767992901098</c:v>
                </c:pt>
                <c:pt idx="176">
                  <c:v>0.37347770822840898</c:v>
                </c:pt>
                <c:pt idx="177">
                  <c:v>0.37347770822840898</c:v>
                </c:pt>
                <c:pt idx="178">
                  <c:v>0.38354797707269001</c:v>
                </c:pt>
                <c:pt idx="179">
                  <c:v>0.38354797707269001</c:v>
                </c:pt>
                <c:pt idx="180">
                  <c:v>0.38354797707269001</c:v>
                </c:pt>
                <c:pt idx="181">
                  <c:v>0.38407799122239</c:v>
                </c:pt>
                <c:pt idx="182">
                  <c:v>0.38778809027028299</c:v>
                </c:pt>
                <c:pt idx="183">
                  <c:v>0.38778809027028299</c:v>
                </c:pt>
                <c:pt idx="184">
                  <c:v>0.38831810441998199</c:v>
                </c:pt>
                <c:pt idx="185">
                  <c:v>0.38831810441998199</c:v>
                </c:pt>
                <c:pt idx="186">
                  <c:v>0.38831810441998199</c:v>
                </c:pt>
                <c:pt idx="187">
                  <c:v>0.38831810441998199</c:v>
                </c:pt>
                <c:pt idx="188">
                  <c:v>0.38831810441998199</c:v>
                </c:pt>
                <c:pt idx="189">
                  <c:v>0.38831810441998199</c:v>
                </c:pt>
                <c:pt idx="190">
                  <c:v>0.38831810441998199</c:v>
                </c:pt>
                <c:pt idx="191">
                  <c:v>0.38831810441998199</c:v>
                </c:pt>
                <c:pt idx="192">
                  <c:v>0.38884811856968099</c:v>
                </c:pt>
                <c:pt idx="193">
                  <c:v>0.39785835911456402</c:v>
                </c:pt>
                <c:pt idx="194">
                  <c:v>0.39785835911456402</c:v>
                </c:pt>
                <c:pt idx="195">
                  <c:v>0.39785835911456402</c:v>
                </c:pt>
                <c:pt idx="196">
                  <c:v>0.39785835911456402</c:v>
                </c:pt>
                <c:pt idx="197">
                  <c:v>0.39785835911456402</c:v>
                </c:pt>
                <c:pt idx="198">
                  <c:v>0.39785835911456402</c:v>
                </c:pt>
                <c:pt idx="199">
                  <c:v>0.39785835911456402</c:v>
                </c:pt>
                <c:pt idx="200">
                  <c:v>0.39785835911456402</c:v>
                </c:pt>
                <c:pt idx="201">
                  <c:v>0.39785835911456402</c:v>
                </c:pt>
                <c:pt idx="202">
                  <c:v>0.39785835911456402</c:v>
                </c:pt>
                <c:pt idx="203">
                  <c:v>0.39785835911456402</c:v>
                </c:pt>
                <c:pt idx="204">
                  <c:v>0.39785835911456402</c:v>
                </c:pt>
                <c:pt idx="205">
                  <c:v>0.39785835911456402</c:v>
                </c:pt>
                <c:pt idx="206">
                  <c:v>0.41110871285703998</c:v>
                </c:pt>
                <c:pt idx="207">
                  <c:v>0.41110871285703998</c:v>
                </c:pt>
                <c:pt idx="208">
                  <c:v>0.41110871285703998</c:v>
                </c:pt>
                <c:pt idx="209">
                  <c:v>0.41110871285703998</c:v>
                </c:pt>
                <c:pt idx="210">
                  <c:v>0.41163872700673898</c:v>
                </c:pt>
                <c:pt idx="211">
                  <c:v>0.43601937789289302</c:v>
                </c:pt>
                <c:pt idx="212">
                  <c:v>0.43601937789289302</c:v>
                </c:pt>
                <c:pt idx="213">
                  <c:v>0.43601937789289302</c:v>
                </c:pt>
                <c:pt idx="214">
                  <c:v>0.43601937789289302</c:v>
                </c:pt>
                <c:pt idx="215">
                  <c:v>0.43601937789289302</c:v>
                </c:pt>
                <c:pt idx="216">
                  <c:v>0.43601937789289302</c:v>
                </c:pt>
                <c:pt idx="217">
                  <c:v>0.43601937789289302</c:v>
                </c:pt>
                <c:pt idx="218">
                  <c:v>0.46570017027603799</c:v>
                </c:pt>
                <c:pt idx="219">
                  <c:v>0.46570017027603799</c:v>
                </c:pt>
                <c:pt idx="220">
                  <c:v>0.46570017027603799</c:v>
                </c:pt>
                <c:pt idx="221">
                  <c:v>0.46570017027603799</c:v>
                </c:pt>
                <c:pt idx="222">
                  <c:v>0.46570017027603799</c:v>
                </c:pt>
                <c:pt idx="223">
                  <c:v>0.46570017027603799</c:v>
                </c:pt>
                <c:pt idx="224">
                  <c:v>0.46570017027603799</c:v>
                </c:pt>
                <c:pt idx="225">
                  <c:v>0.46605351304250497</c:v>
                </c:pt>
                <c:pt idx="226">
                  <c:v>0.47206034007242698</c:v>
                </c:pt>
                <c:pt idx="227">
                  <c:v>0.47312036837182497</c:v>
                </c:pt>
                <c:pt idx="228">
                  <c:v>0.47312036837182497</c:v>
                </c:pt>
                <c:pt idx="229">
                  <c:v>0.47312036837182497</c:v>
                </c:pt>
                <c:pt idx="230">
                  <c:v>0.47312036837182497</c:v>
                </c:pt>
                <c:pt idx="231">
                  <c:v>0.47312036837182497</c:v>
                </c:pt>
                <c:pt idx="232">
                  <c:v>0.47312036837182497</c:v>
                </c:pt>
                <c:pt idx="233">
                  <c:v>0.47312036837182497</c:v>
                </c:pt>
                <c:pt idx="234">
                  <c:v>0.47312036837182497</c:v>
                </c:pt>
                <c:pt idx="235">
                  <c:v>0.47312036837182497</c:v>
                </c:pt>
                <c:pt idx="236">
                  <c:v>0.47312036837182497</c:v>
                </c:pt>
                <c:pt idx="237">
                  <c:v>0.47312036837182497</c:v>
                </c:pt>
                <c:pt idx="238">
                  <c:v>0.47683046741971802</c:v>
                </c:pt>
                <c:pt idx="239">
                  <c:v>0.47683046741971802</c:v>
                </c:pt>
                <c:pt idx="240">
                  <c:v>0.47736048156941702</c:v>
                </c:pt>
                <c:pt idx="241">
                  <c:v>0.47736048156941702</c:v>
                </c:pt>
                <c:pt idx="242">
                  <c:v>0.47736048156941702</c:v>
                </c:pt>
                <c:pt idx="243">
                  <c:v>0.47736048156941702</c:v>
                </c:pt>
                <c:pt idx="244">
                  <c:v>0.47736048156941702</c:v>
                </c:pt>
                <c:pt idx="245">
                  <c:v>0.47736048156941702</c:v>
                </c:pt>
                <c:pt idx="246">
                  <c:v>0.47736048156941702</c:v>
                </c:pt>
                <c:pt idx="247">
                  <c:v>0.47736048156941702</c:v>
                </c:pt>
                <c:pt idx="248">
                  <c:v>0.47736048156941702</c:v>
                </c:pt>
                <c:pt idx="249">
                  <c:v>0.47736048156941702</c:v>
                </c:pt>
                <c:pt idx="250">
                  <c:v>0.47736048156941702</c:v>
                </c:pt>
                <c:pt idx="251">
                  <c:v>0.47789049571911602</c:v>
                </c:pt>
                <c:pt idx="252">
                  <c:v>0.482660623066407</c:v>
                </c:pt>
                <c:pt idx="253">
                  <c:v>0.50810130225196004</c:v>
                </c:pt>
                <c:pt idx="254">
                  <c:v>0.50810130225196004</c:v>
                </c:pt>
                <c:pt idx="255">
                  <c:v>0.50810130225196004</c:v>
                </c:pt>
                <c:pt idx="256">
                  <c:v>0.50810130225196004</c:v>
                </c:pt>
                <c:pt idx="257">
                  <c:v>0.50810130225196004</c:v>
                </c:pt>
                <c:pt idx="258">
                  <c:v>0.50810130225196004</c:v>
                </c:pt>
                <c:pt idx="259">
                  <c:v>0.50810130225196004</c:v>
                </c:pt>
                <c:pt idx="260">
                  <c:v>0.50810130225196004</c:v>
                </c:pt>
                <c:pt idx="261">
                  <c:v>0.50916133055135804</c:v>
                </c:pt>
                <c:pt idx="262">
                  <c:v>0.50916133055135804</c:v>
                </c:pt>
                <c:pt idx="263">
                  <c:v>0.50916133055135804</c:v>
                </c:pt>
                <c:pt idx="264">
                  <c:v>0.50916133055135804</c:v>
                </c:pt>
                <c:pt idx="265">
                  <c:v>0.50916133055135804</c:v>
                </c:pt>
                <c:pt idx="266">
                  <c:v>0.50916133055135804</c:v>
                </c:pt>
                <c:pt idx="267">
                  <c:v>0.50969134470105704</c:v>
                </c:pt>
                <c:pt idx="268">
                  <c:v>0.51446147204834802</c:v>
                </c:pt>
                <c:pt idx="269">
                  <c:v>0.51446147204834802</c:v>
                </c:pt>
                <c:pt idx="270">
                  <c:v>0.51552150034774602</c:v>
                </c:pt>
                <c:pt idx="271">
                  <c:v>0.51552150034774602</c:v>
                </c:pt>
                <c:pt idx="272">
                  <c:v>0.51552150034774602</c:v>
                </c:pt>
                <c:pt idx="273">
                  <c:v>0.51552150034774602</c:v>
                </c:pt>
                <c:pt idx="274">
                  <c:v>0.51552150034774602</c:v>
                </c:pt>
                <c:pt idx="275">
                  <c:v>0.51552150034774602</c:v>
                </c:pt>
                <c:pt idx="276">
                  <c:v>0.51658152864714402</c:v>
                </c:pt>
                <c:pt idx="277">
                  <c:v>0.51764155694654201</c:v>
                </c:pt>
                <c:pt idx="278">
                  <c:v>0.51764155694654201</c:v>
                </c:pt>
                <c:pt idx="279">
                  <c:v>0.51764155694654201</c:v>
                </c:pt>
                <c:pt idx="280">
                  <c:v>0.51764155694654201</c:v>
                </c:pt>
                <c:pt idx="281">
                  <c:v>0.51764155694654201</c:v>
                </c:pt>
                <c:pt idx="282">
                  <c:v>0.51764155694654201</c:v>
                </c:pt>
                <c:pt idx="283">
                  <c:v>0.51764155694654201</c:v>
                </c:pt>
                <c:pt idx="284">
                  <c:v>0.51764155694654201</c:v>
                </c:pt>
                <c:pt idx="285">
                  <c:v>0.51764155694654201</c:v>
                </c:pt>
                <c:pt idx="286">
                  <c:v>0.51764155694654201</c:v>
                </c:pt>
                <c:pt idx="287">
                  <c:v>0.51764155694654201</c:v>
                </c:pt>
                <c:pt idx="288">
                  <c:v>0.51764155694654201</c:v>
                </c:pt>
                <c:pt idx="289">
                  <c:v>0.51764155694654201</c:v>
                </c:pt>
                <c:pt idx="290">
                  <c:v>0.52559176919202799</c:v>
                </c:pt>
                <c:pt idx="291">
                  <c:v>0.52559176919202799</c:v>
                </c:pt>
                <c:pt idx="292">
                  <c:v>0.52612178334172699</c:v>
                </c:pt>
                <c:pt idx="293">
                  <c:v>0.52612178334172699</c:v>
                </c:pt>
                <c:pt idx="294">
                  <c:v>0.52612178334172699</c:v>
                </c:pt>
                <c:pt idx="295">
                  <c:v>0.52612178334172699</c:v>
                </c:pt>
                <c:pt idx="296">
                  <c:v>0.52612178334172699</c:v>
                </c:pt>
                <c:pt idx="297">
                  <c:v>0.52612178334172699</c:v>
                </c:pt>
                <c:pt idx="298">
                  <c:v>0.52612178334172699</c:v>
                </c:pt>
                <c:pt idx="299">
                  <c:v>0.52612178334172699</c:v>
                </c:pt>
                <c:pt idx="300">
                  <c:v>0.52612178334172699</c:v>
                </c:pt>
                <c:pt idx="301">
                  <c:v>0.52612178334172699</c:v>
                </c:pt>
                <c:pt idx="302">
                  <c:v>0.52612178334172699</c:v>
                </c:pt>
                <c:pt idx="303">
                  <c:v>0.52612178334172699</c:v>
                </c:pt>
                <c:pt idx="304">
                  <c:v>0.52612178334172699</c:v>
                </c:pt>
                <c:pt idx="305">
                  <c:v>0.52665179749142599</c:v>
                </c:pt>
                <c:pt idx="306">
                  <c:v>0.54891239177878404</c:v>
                </c:pt>
                <c:pt idx="307">
                  <c:v>0.54891239177878404</c:v>
                </c:pt>
                <c:pt idx="308">
                  <c:v>0.54891239177878404</c:v>
                </c:pt>
                <c:pt idx="309">
                  <c:v>0.54891239177878404</c:v>
                </c:pt>
                <c:pt idx="310">
                  <c:v>0.54891239177878404</c:v>
                </c:pt>
                <c:pt idx="311">
                  <c:v>0.54891239177878404</c:v>
                </c:pt>
                <c:pt idx="312">
                  <c:v>0.55739261817396901</c:v>
                </c:pt>
                <c:pt idx="313">
                  <c:v>0.55739261817396901</c:v>
                </c:pt>
                <c:pt idx="314">
                  <c:v>0.55845264647336701</c:v>
                </c:pt>
                <c:pt idx="315">
                  <c:v>0.57647312756313396</c:v>
                </c:pt>
                <c:pt idx="316">
                  <c:v>0.57647312756313396</c:v>
                </c:pt>
                <c:pt idx="317">
                  <c:v>0.57647312756313396</c:v>
                </c:pt>
                <c:pt idx="318">
                  <c:v>0.57647312756313396</c:v>
                </c:pt>
                <c:pt idx="319">
                  <c:v>0.57700314171283296</c:v>
                </c:pt>
                <c:pt idx="320">
                  <c:v>0.58071324076072595</c:v>
                </c:pt>
                <c:pt idx="321">
                  <c:v>0.58124325491042494</c:v>
                </c:pt>
                <c:pt idx="322">
                  <c:v>0.58124325491042494</c:v>
                </c:pt>
                <c:pt idx="323">
                  <c:v>0.58124325491042494</c:v>
                </c:pt>
                <c:pt idx="324">
                  <c:v>0.58124325491042494</c:v>
                </c:pt>
                <c:pt idx="325">
                  <c:v>0.58124325491042494</c:v>
                </c:pt>
                <c:pt idx="326">
                  <c:v>0.58124325491042494</c:v>
                </c:pt>
                <c:pt idx="327">
                  <c:v>0.58124325491042494</c:v>
                </c:pt>
                <c:pt idx="328">
                  <c:v>0.58124325491042494</c:v>
                </c:pt>
                <c:pt idx="329">
                  <c:v>0.58124325491042494</c:v>
                </c:pt>
                <c:pt idx="330">
                  <c:v>0.58124325491042494</c:v>
                </c:pt>
                <c:pt idx="331">
                  <c:v>0.58124325491042494</c:v>
                </c:pt>
                <c:pt idx="332">
                  <c:v>0.58124325491042494</c:v>
                </c:pt>
                <c:pt idx="333">
                  <c:v>0.58124325491042494</c:v>
                </c:pt>
                <c:pt idx="334">
                  <c:v>0.58124325491042494</c:v>
                </c:pt>
                <c:pt idx="335">
                  <c:v>0.58124325491042494</c:v>
                </c:pt>
                <c:pt idx="336">
                  <c:v>0.58124325491042494</c:v>
                </c:pt>
                <c:pt idx="337">
                  <c:v>0.58124325491042494</c:v>
                </c:pt>
                <c:pt idx="338">
                  <c:v>0.58124325491042494</c:v>
                </c:pt>
                <c:pt idx="339">
                  <c:v>0.58124325491042494</c:v>
                </c:pt>
                <c:pt idx="340">
                  <c:v>0.58124325491042494</c:v>
                </c:pt>
                <c:pt idx="341">
                  <c:v>0.58124325491042494</c:v>
                </c:pt>
                <c:pt idx="342">
                  <c:v>0.58124325491042494</c:v>
                </c:pt>
                <c:pt idx="343">
                  <c:v>0.58124325491042494</c:v>
                </c:pt>
                <c:pt idx="344">
                  <c:v>0.58124325491042494</c:v>
                </c:pt>
                <c:pt idx="345">
                  <c:v>0.58654339640741504</c:v>
                </c:pt>
                <c:pt idx="346">
                  <c:v>0.58654339640741504</c:v>
                </c:pt>
                <c:pt idx="347">
                  <c:v>0.58760342470681304</c:v>
                </c:pt>
                <c:pt idx="348">
                  <c:v>0.58760342470681304</c:v>
                </c:pt>
                <c:pt idx="349">
                  <c:v>0.58760342470681304</c:v>
                </c:pt>
                <c:pt idx="350">
                  <c:v>0.58760342470681304</c:v>
                </c:pt>
                <c:pt idx="351">
                  <c:v>0.58760342470681304</c:v>
                </c:pt>
                <c:pt idx="352">
                  <c:v>0.58760342470681304</c:v>
                </c:pt>
                <c:pt idx="353">
                  <c:v>0.58760342470681304</c:v>
                </c:pt>
                <c:pt idx="354">
                  <c:v>0.58760342470681304</c:v>
                </c:pt>
                <c:pt idx="355">
                  <c:v>0.58760342470681304</c:v>
                </c:pt>
                <c:pt idx="356">
                  <c:v>0.58760342470681304</c:v>
                </c:pt>
                <c:pt idx="357">
                  <c:v>0.58760342470681304</c:v>
                </c:pt>
                <c:pt idx="358">
                  <c:v>0.58760342470681304</c:v>
                </c:pt>
                <c:pt idx="359">
                  <c:v>0.601383792598987</c:v>
                </c:pt>
                <c:pt idx="360">
                  <c:v>0.601383792598987</c:v>
                </c:pt>
                <c:pt idx="361">
                  <c:v>0.601383792598987</c:v>
                </c:pt>
                <c:pt idx="362">
                  <c:v>0.601383792598987</c:v>
                </c:pt>
                <c:pt idx="363">
                  <c:v>0.60774396239537598</c:v>
                </c:pt>
                <c:pt idx="364">
                  <c:v>0.60774396239537598</c:v>
                </c:pt>
                <c:pt idx="365">
                  <c:v>0.60774396239537598</c:v>
                </c:pt>
                <c:pt idx="366">
                  <c:v>0.61198407559296797</c:v>
                </c:pt>
                <c:pt idx="367">
                  <c:v>0.61198407559296797</c:v>
                </c:pt>
                <c:pt idx="368">
                  <c:v>0.61834424538935595</c:v>
                </c:pt>
                <c:pt idx="369">
                  <c:v>0.61834424538935595</c:v>
                </c:pt>
                <c:pt idx="370">
                  <c:v>0.61940427368875395</c:v>
                </c:pt>
                <c:pt idx="371">
                  <c:v>0.61940427368875395</c:v>
                </c:pt>
                <c:pt idx="372">
                  <c:v>0.61940427368875395</c:v>
                </c:pt>
                <c:pt idx="373">
                  <c:v>0.61940427368875395</c:v>
                </c:pt>
                <c:pt idx="374">
                  <c:v>0.61940427368875395</c:v>
                </c:pt>
                <c:pt idx="375">
                  <c:v>0.61940427368875395</c:v>
                </c:pt>
                <c:pt idx="376">
                  <c:v>0.61940427368875395</c:v>
                </c:pt>
                <c:pt idx="377">
                  <c:v>0.61940427368875395</c:v>
                </c:pt>
                <c:pt idx="378">
                  <c:v>0.61940427368875395</c:v>
                </c:pt>
                <c:pt idx="379">
                  <c:v>0.61940427368875395</c:v>
                </c:pt>
                <c:pt idx="380">
                  <c:v>0.61940427368875395</c:v>
                </c:pt>
                <c:pt idx="381">
                  <c:v>0.61940427368875395</c:v>
                </c:pt>
                <c:pt idx="382">
                  <c:v>0.61940427368875395</c:v>
                </c:pt>
                <c:pt idx="383">
                  <c:v>0.61940427368875395</c:v>
                </c:pt>
                <c:pt idx="384">
                  <c:v>0.61940427368875395</c:v>
                </c:pt>
                <c:pt idx="385">
                  <c:v>0.61940427368875395</c:v>
                </c:pt>
                <c:pt idx="386">
                  <c:v>0.61940427368875395</c:v>
                </c:pt>
                <c:pt idx="387">
                  <c:v>0.61940427368875395</c:v>
                </c:pt>
                <c:pt idx="388">
                  <c:v>0.61940427368875395</c:v>
                </c:pt>
                <c:pt idx="389">
                  <c:v>0.61940427368875395</c:v>
                </c:pt>
                <c:pt idx="390">
                  <c:v>0.61940427368875395</c:v>
                </c:pt>
                <c:pt idx="391">
                  <c:v>0.61940427368875395</c:v>
                </c:pt>
                <c:pt idx="392">
                  <c:v>0.61940427368875395</c:v>
                </c:pt>
                <c:pt idx="393">
                  <c:v>0.61940427368875395</c:v>
                </c:pt>
                <c:pt idx="394">
                  <c:v>0.61940427368875395</c:v>
                </c:pt>
                <c:pt idx="395">
                  <c:v>0.61940427368875395</c:v>
                </c:pt>
                <c:pt idx="396">
                  <c:v>0.61940427368875395</c:v>
                </c:pt>
                <c:pt idx="397">
                  <c:v>0.61940427368875395</c:v>
                </c:pt>
                <c:pt idx="398">
                  <c:v>0.61940427368875395</c:v>
                </c:pt>
                <c:pt idx="399">
                  <c:v>0.61940427368875395</c:v>
                </c:pt>
                <c:pt idx="400">
                  <c:v>0.61940427368875395</c:v>
                </c:pt>
                <c:pt idx="401">
                  <c:v>0.61940427368875395</c:v>
                </c:pt>
                <c:pt idx="402">
                  <c:v>0.61940427368875395</c:v>
                </c:pt>
                <c:pt idx="403">
                  <c:v>0.61940427368875395</c:v>
                </c:pt>
                <c:pt idx="404">
                  <c:v>0.61940427368875395</c:v>
                </c:pt>
                <c:pt idx="405">
                  <c:v>0.61940427368875395</c:v>
                </c:pt>
                <c:pt idx="406">
                  <c:v>0.61940427368875395</c:v>
                </c:pt>
                <c:pt idx="407">
                  <c:v>0.61940427368875395</c:v>
                </c:pt>
                <c:pt idx="408">
                  <c:v>0.62470441518574404</c:v>
                </c:pt>
                <c:pt idx="409">
                  <c:v>0.62470441518574404</c:v>
                </c:pt>
                <c:pt idx="410">
                  <c:v>0.62576444348514204</c:v>
                </c:pt>
                <c:pt idx="411">
                  <c:v>0.62576444348514204</c:v>
                </c:pt>
                <c:pt idx="412">
                  <c:v>0.62576444348514204</c:v>
                </c:pt>
                <c:pt idx="413">
                  <c:v>0.62576444348514204</c:v>
                </c:pt>
                <c:pt idx="414">
                  <c:v>0.62629445763484104</c:v>
                </c:pt>
                <c:pt idx="415">
                  <c:v>0.63106458498213203</c:v>
                </c:pt>
                <c:pt idx="416">
                  <c:v>0.639544811377317</c:v>
                </c:pt>
                <c:pt idx="417">
                  <c:v>0.639544811377317</c:v>
                </c:pt>
                <c:pt idx="418">
                  <c:v>0.640604839676715</c:v>
                </c:pt>
                <c:pt idx="419">
                  <c:v>0.64378492457490899</c:v>
                </c:pt>
                <c:pt idx="420">
                  <c:v>0.64378492457490899</c:v>
                </c:pt>
                <c:pt idx="421">
                  <c:v>0.64484495287430699</c:v>
                </c:pt>
                <c:pt idx="422">
                  <c:v>0.64484495287430699</c:v>
                </c:pt>
                <c:pt idx="423">
                  <c:v>0.64484495287430699</c:v>
                </c:pt>
                <c:pt idx="424">
                  <c:v>0.64484495287430699</c:v>
                </c:pt>
                <c:pt idx="425">
                  <c:v>0.64484495287430699</c:v>
                </c:pt>
                <c:pt idx="426">
                  <c:v>0.64484495287430699</c:v>
                </c:pt>
                <c:pt idx="427">
                  <c:v>0.64484495287430699</c:v>
                </c:pt>
                <c:pt idx="428">
                  <c:v>0.64484495287430699</c:v>
                </c:pt>
                <c:pt idx="429">
                  <c:v>0.64484495287430699</c:v>
                </c:pt>
                <c:pt idx="430">
                  <c:v>0.64484495287430699</c:v>
                </c:pt>
                <c:pt idx="431">
                  <c:v>0.64484495287430699</c:v>
                </c:pt>
                <c:pt idx="432">
                  <c:v>0.64484495287430699</c:v>
                </c:pt>
                <c:pt idx="433">
                  <c:v>0.64484495287430699</c:v>
                </c:pt>
                <c:pt idx="434">
                  <c:v>0.64484495287430699</c:v>
                </c:pt>
                <c:pt idx="435">
                  <c:v>0.64484495287430699</c:v>
                </c:pt>
                <c:pt idx="436">
                  <c:v>0.64484495287430699</c:v>
                </c:pt>
                <c:pt idx="437">
                  <c:v>0.64484495287430699</c:v>
                </c:pt>
                <c:pt idx="438">
                  <c:v>0.64484495287430699</c:v>
                </c:pt>
                <c:pt idx="439">
                  <c:v>0.64484495287430699</c:v>
                </c:pt>
                <c:pt idx="440">
                  <c:v>0.64484495287430699</c:v>
                </c:pt>
                <c:pt idx="441">
                  <c:v>0.64484495287430699</c:v>
                </c:pt>
                <c:pt idx="442">
                  <c:v>0.64484495287430699</c:v>
                </c:pt>
                <c:pt idx="443">
                  <c:v>0.64484495287430699</c:v>
                </c:pt>
                <c:pt idx="444">
                  <c:v>0.64484495287430699</c:v>
                </c:pt>
                <c:pt idx="445">
                  <c:v>0.64484495287430699</c:v>
                </c:pt>
                <c:pt idx="446">
                  <c:v>0.64484495287430699</c:v>
                </c:pt>
                <c:pt idx="447">
                  <c:v>0.65067510852099597</c:v>
                </c:pt>
                <c:pt idx="448">
                  <c:v>0.65067510852099597</c:v>
                </c:pt>
                <c:pt idx="449">
                  <c:v>0.65703527831738395</c:v>
                </c:pt>
                <c:pt idx="450">
                  <c:v>0.65703527831738395</c:v>
                </c:pt>
                <c:pt idx="451">
                  <c:v>0.65756529246708295</c:v>
                </c:pt>
                <c:pt idx="452">
                  <c:v>0.65756529246708295</c:v>
                </c:pt>
                <c:pt idx="453">
                  <c:v>0.65756529246708295</c:v>
                </c:pt>
                <c:pt idx="454">
                  <c:v>0.65756529246708295</c:v>
                </c:pt>
                <c:pt idx="455">
                  <c:v>0.65756529246708295</c:v>
                </c:pt>
                <c:pt idx="456">
                  <c:v>0.65756529246708295</c:v>
                </c:pt>
                <c:pt idx="457">
                  <c:v>0.65756529246708295</c:v>
                </c:pt>
                <c:pt idx="458">
                  <c:v>0.66498549056287004</c:v>
                </c:pt>
                <c:pt idx="459">
                  <c:v>0.66498549056287004</c:v>
                </c:pt>
                <c:pt idx="460">
                  <c:v>0.66498549056287004</c:v>
                </c:pt>
                <c:pt idx="461">
                  <c:v>0.66498549056287004</c:v>
                </c:pt>
                <c:pt idx="462">
                  <c:v>0.66498549056287004</c:v>
                </c:pt>
                <c:pt idx="463">
                  <c:v>0.66498549056287004</c:v>
                </c:pt>
                <c:pt idx="464">
                  <c:v>0.66498549056287004</c:v>
                </c:pt>
                <c:pt idx="465">
                  <c:v>0.67187567450895702</c:v>
                </c:pt>
                <c:pt idx="466">
                  <c:v>0.67187567450895702</c:v>
                </c:pt>
                <c:pt idx="467">
                  <c:v>0.67187567450895702</c:v>
                </c:pt>
                <c:pt idx="468">
                  <c:v>0.67240568865865602</c:v>
                </c:pt>
                <c:pt idx="469">
                  <c:v>0.67240568865865602</c:v>
                </c:pt>
                <c:pt idx="470">
                  <c:v>0.67240568865865602</c:v>
                </c:pt>
                <c:pt idx="471">
                  <c:v>0.67240568865865602</c:v>
                </c:pt>
                <c:pt idx="472">
                  <c:v>0.67240568865865602</c:v>
                </c:pt>
                <c:pt idx="473">
                  <c:v>0.67240568865865602</c:v>
                </c:pt>
                <c:pt idx="474">
                  <c:v>0.67240568865865602</c:v>
                </c:pt>
                <c:pt idx="475">
                  <c:v>0.67240568865865602</c:v>
                </c:pt>
                <c:pt idx="476">
                  <c:v>0.67240568865865602</c:v>
                </c:pt>
                <c:pt idx="477">
                  <c:v>0.678235844305345</c:v>
                </c:pt>
                <c:pt idx="478">
                  <c:v>0.678235844305345</c:v>
                </c:pt>
                <c:pt idx="479">
                  <c:v>0.678235844305345</c:v>
                </c:pt>
                <c:pt idx="480">
                  <c:v>0.678765858455044</c:v>
                </c:pt>
                <c:pt idx="481">
                  <c:v>0.678765858455044</c:v>
                </c:pt>
                <c:pt idx="482">
                  <c:v>0.678765858455044</c:v>
                </c:pt>
                <c:pt idx="483">
                  <c:v>0.678765858455044</c:v>
                </c:pt>
                <c:pt idx="484">
                  <c:v>0.678765858455044</c:v>
                </c:pt>
                <c:pt idx="485">
                  <c:v>0.678765858455044</c:v>
                </c:pt>
                <c:pt idx="486">
                  <c:v>0.678765858455044</c:v>
                </c:pt>
                <c:pt idx="487">
                  <c:v>0.678765858455044</c:v>
                </c:pt>
                <c:pt idx="488">
                  <c:v>0.678765858455044</c:v>
                </c:pt>
                <c:pt idx="489">
                  <c:v>0.678765858455044</c:v>
                </c:pt>
                <c:pt idx="490">
                  <c:v>0.678765858455044</c:v>
                </c:pt>
                <c:pt idx="491">
                  <c:v>0.678765858455044</c:v>
                </c:pt>
                <c:pt idx="492">
                  <c:v>0.678765858455044</c:v>
                </c:pt>
                <c:pt idx="493">
                  <c:v>0.678765858455044</c:v>
                </c:pt>
                <c:pt idx="494">
                  <c:v>0.678765858455044</c:v>
                </c:pt>
                <c:pt idx="495">
                  <c:v>0.678765858455044</c:v>
                </c:pt>
              </c:numCache>
            </c:numRef>
          </c:yVal>
          <c:smooth val="0"/>
          <c:extLst>
            <c:ext xmlns:c16="http://schemas.microsoft.com/office/drawing/2014/chart" uri="{C3380CC4-5D6E-409C-BE32-E72D297353CC}">
              <c16:uniqueId val="{00000000-6CBA-4036-ABE1-D0C4BC22B1E4}"/>
            </c:ext>
          </c:extLst>
        </c:ser>
        <c:ser>
          <c:idx val="1"/>
          <c:order val="1"/>
          <c:tx>
            <c:v>Placebo + MMF</c:v>
          </c:tx>
          <c:spPr>
            <a:ln w="19050" cap="rnd">
              <a:solidFill>
                <a:schemeClr val="accent6"/>
              </a:solidFill>
              <a:round/>
            </a:ln>
            <a:effectLst/>
          </c:spPr>
          <c:marker>
            <c:symbol val="none"/>
          </c:marker>
          <c:xVal>
            <c:numRef>
              <c:f>'UPCR 0.5mg'!$D$4:$D$499</c:f>
              <c:numCache>
                <c:formatCode>General</c:formatCode>
                <c:ptCount val="496"/>
                <c:pt idx="0">
                  <c:v>13.8424232973373</c:v>
                </c:pt>
                <c:pt idx="1">
                  <c:v>13.8424232973373</c:v>
                </c:pt>
                <c:pt idx="2">
                  <c:v>14.597154107052299</c:v>
                </c:pt>
                <c:pt idx="3">
                  <c:v>14.597154107052299</c:v>
                </c:pt>
                <c:pt idx="4">
                  <c:v>14.597154107052299</c:v>
                </c:pt>
                <c:pt idx="5">
                  <c:v>14.597154107052299</c:v>
                </c:pt>
                <c:pt idx="6">
                  <c:v>14.597154107052299</c:v>
                </c:pt>
                <c:pt idx="7">
                  <c:v>14.597154107052299</c:v>
                </c:pt>
                <c:pt idx="8">
                  <c:v>14.597154107052299</c:v>
                </c:pt>
                <c:pt idx="9">
                  <c:v>14.597154107052299</c:v>
                </c:pt>
                <c:pt idx="10">
                  <c:v>15.855038789910701</c:v>
                </c:pt>
                <c:pt idx="11">
                  <c:v>15.855038789910701</c:v>
                </c:pt>
                <c:pt idx="12">
                  <c:v>16.861346536197399</c:v>
                </c:pt>
                <c:pt idx="13">
                  <c:v>17.8676542824841</c:v>
                </c:pt>
                <c:pt idx="14">
                  <c:v>18.873962028770801</c:v>
                </c:pt>
                <c:pt idx="15">
                  <c:v>19.880269775057499</c:v>
                </c:pt>
                <c:pt idx="16">
                  <c:v>20.886577521344101</c:v>
                </c:pt>
                <c:pt idx="17">
                  <c:v>21.892885267630799</c:v>
                </c:pt>
                <c:pt idx="18">
                  <c:v>22.8991930139175</c:v>
                </c:pt>
                <c:pt idx="19">
                  <c:v>23.905500760204198</c:v>
                </c:pt>
                <c:pt idx="20">
                  <c:v>24.9118085064909</c:v>
                </c:pt>
                <c:pt idx="21">
                  <c:v>25.918116252777601</c:v>
                </c:pt>
                <c:pt idx="22">
                  <c:v>26.924423999064299</c:v>
                </c:pt>
                <c:pt idx="23">
                  <c:v>26.924423999064299</c:v>
                </c:pt>
                <c:pt idx="24">
                  <c:v>27.930731745351</c:v>
                </c:pt>
                <c:pt idx="25">
                  <c:v>28.433885618494401</c:v>
                </c:pt>
                <c:pt idx="26">
                  <c:v>28.433885618494401</c:v>
                </c:pt>
                <c:pt idx="27">
                  <c:v>29.440193364780999</c:v>
                </c:pt>
                <c:pt idx="28">
                  <c:v>29.943347237924399</c:v>
                </c:pt>
                <c:pt idx="29">
                  <c:v>30.4465011110677</c:v>
                </c:pt>
                <c:pt idx="30">
                  <c:v>30.4465011110677</c:v>
                </c:pt>
                <c:pt idx="31">
                  <c:v>31.452808857354398</c:v>
                </c:pt>
                <c:pt idx="32">
                  <c:v>32.4591166036411</c:v>
                </c:pt>
                <c:pt idx="33">
                  <c:v>33.465424349927801</c:v>
                </c:pt>
                <c:pt idx="34">
                  <c:v>34.471732096214502</c:v>
                </c:pt>
                <c:pt idx="35">
                  <c:v>35.478039842501197</c:v>
                </c:pt>
                <c:pt idx="36">
                  <c:v>36.484347588787898</c:v>
                </c:pt>
                <c:pt idx="37">
                  <c:v>37.490655335074599</c:v>
                </c:pt>
                <c:pt idx="38">
                  <c:v>38.496963081361301</c:v>
                </c:pt>
                <c:pt idx="39">
                  <c:v>39.503270827648002</c:v>
                </c:pt>
                <c:pt idx="40">
                  <c:v>40.509578573934697</c:v>
                </c:pt>
                <c:pt idx="41">
                  <c:v>41.515886320221398</c:v>
                </c:pt>
                <c:pt idx="42">
                  <c:v>42.522194066508099</c:v>
                </c:pt>
                <c:pt idx="43">
                  <c:v>43.528501812794801</c:v>
                </c:pt>
                <c:pt idx="44">
                  <c:v>44.534809559081502</c:v>
                </c:pt>
                <c:pt idx="45">
                  <c:v>45.541117305368203</c:v>
                </c:pt>
                <c:pt idx="46">
                  <c:v>46.547425051654898</c:v>
                </c:pt>
                <c:pt idx="47">
                  <c:v>47.553732797941599</c:v>
                </c:pt>
                <c:pt idx="48">
                  <c:v>48.560040544228301</c:v>
                </c:pt>
                <c:pt idx="49">
                  <c:v>49.566348290514902</c:v>
                </c:pt>
                <c:pt idx="50">
                  <c:v>50.572656036801597</c:v>
                </c:pt>
                <c:pt idx="51">
                  <c:v>51.578963783088298</c:v>
                </c:pt>
                <c:pt idx="52">
                  <c:v>52.585271529374999</c:v>
                </c:pt>
                <c:pt idx="53">
                  <c:v>53.591579275661701</c:v>
                </c:pt>
                <c:pt idx="54">
                  <c:v>54.597887021948402</c:v>
                </c:pt>
                <c:pt idx="55">
                  <c:v>55.101040895091799</c:v>
                </c:pt>
                <c:pt idx="56">
                  <c:v>55.101040895091799</c:v>
                </c:pt>
                <c:pt idx="57">
                  <c:v>55.101040895091799</c:v>
                </c:pt>
                <c:pt idx="58">
                  <c:v>55.101040895091799</c:v>
                </c:pt>
                <c:pt idx="59">
                  <c:v>56.107348641378501</c:v>
                </c:pt>
                <c:pt idx="60">
                  <c:v>56.107348641378501</c:v>
                </c:pt>
                <c:pt idx="61">
                  <c:v>56.107348641378501</c:v>
                </c:pt>
                <c:pt idx="62">
                  <c:v>56.107348641378501</c:v>
                </c:pt>
                <c:pt idx="63">
                  <c:v>56.107348641378501</c:v>
                </c:pt>
                <c:pt idx="64">
                  <c:v>56.8620794510935</c:v>
                </c:pt>
                <c:pt idx="65">
                  <c:v>56.8620794510935</c:v>
                </c:pt>
                <c:pt idx="66">
                  <c:v>56.8620794510935</c:v>
                </c:pt>
                <c:pt idx="67">
                  <c:v>56.8620794510935</c:v>
                </c:pt>
                <c:pt idx="68">
                  <c:v>56.8620794510935</c:v>
                </c:pt>
                <c:pt idx="69">
                  <c:v>56.8620794510935</c:v>
                </c:pt>
                <c:pt idx="70">
                  <c:v>56.8620794510935</c:v>
                </c:pt>
                <c:pt idx="71">
                  <c:v>57.616810260808499</c:v>
                </c:pt>
                <c:pt idx="72">
                  <c:v>58.623118007095201</c:v>
                </c:pt>
                <c:pt idx="73">
                  <c:v>58.623118007095201</c:v>
                </c:pt>
                <c:pt idx="74">
                  <c:v>59.629425753381902</c:v>
                </c:pt>
                <c:pt idx="75">
                  <c:v>60.635733499668603</c:v>
                </c:pt>
                <c:pt idx="76">
                  <c:v>61.642041245955298</c:v>
                </c:pt>
                <c:pt idx="77">
                  <c:v>62.648348992241999</c:v>
                </c:pt>
                <c:pt idx="78">
                  <c:v>63.151502865385297</c:v>
                </c:pt>
                <c:pt idx="79">
                  <c:v>64.157810611672005</c:v>
                </c:pt>
                <c:pt idx="80">
                  <c:v>65.164118357958699</c:v>
                </c:pt>
                <c:pt idx="81">
                  <c:v>66.170426104245394</c:v>
                </c:pt>
                <c:pt idx="82">
                  <c:v>67.176733850532102</c:v>
                </c:pt>
                <c:pt idx="83">
                  <c:v>68.183041596818796</c:v>
                </c:pt>
                <c:pt idx="84">
                  <c:v>69.189349343105505</c:v>
                </c:pt>
                <c:pt idx="85">
                  <c:v>70.195657089392199</c:v>
                </c:pt>
                <c:pt idx="86">
                  <c:v>71.201964835678893</c:v>
                </c:pt>
                <c:pt idx="87">
                  <c:v>72.208272581965602</c:v>
                </c:pt>
                <c:pt idx="88">
                  <c:v>73.214580328252296</c:v>
                </c:pt>
                <c:pt idx="89">
                  <c:v>74.220888074539005</c:v>
                </c:pt>
                <c:pt idx="90">
                  <c:v>75.227195820825699</c:v>
                </c:pt>
                <c:pt idx="91">
                  <c:v>76.233503567112393</c:v>
                </c:pt>
                <c:pt idx="92">
                  <c:v>77.239811313399002</c:v>
                </c:pt>
                <c:pt idx="93">
                  <c:v>78.246119059685697</c:v>
                </c:pt>
                <c:pt idx="94">
                  <c:v>79.252426805972405</c:v>
                </c:pt>
                <c:pt idx="95">
                  <c:v>80.258734552259099</c:v>
                </c:pt>
                <c:pt idx="96">
                  <c:v>81.265042298545794</c:v>
                </c:pt>
                <c:pt idx="97">
                  <c:v>82.271350044832502</c:v>
                </c:pt>
                <c:pt idx="98">
                  <c:v>83.277657791119196</c:v>
                </c:pt>
                <c:pt idx="99">
                  <c:v>84.283965537405905</c:v>
                </c:pt>
                <c:pt idx="100">
                  <c:v>84.283965537405905</c:v>
                </c:pt>
                <c:pt idx="101">
                  <c:v>85.290273283692599</c:v>
                </c:pt>
                <c:pt idx="102">
                  <c:v>85.877286135693197</c:v>
                </c:pt>
                <c:pt idx="103">
                  <c:v>85.877286135693197</c:v>
                </c:pt>
                <c:pt idx="104">
                  <c:v>85.877286135693197</c:v>
                </c:pt>
                <c:pt idx="105">
                  <c:v>85.877286135693197</c:v>
                </c:pt>
                <c:pt idx="106">
                  <c:v>85.877286135693197</c:v>
                </c:pt>
                <c:pt idx="107">
                  <c:v>85.877286135693197</c:v>
                </c:pt>
                <c:pt idx="108">
                  <c:v>85.877286135693197</c:v>
                </c:pt>
                <c:pt idx="109">
                  <c:v>85.877286135693197</c:v>
                </c:pt>
                <c:pt idx="110">
                  <c:v>86.380440008836501</c:v>
                </c:pt>
                <c:pt idx="111">
                  <c:v>86.799734903122697</c:v>
                </c:pt>
                <c:pt idx="112">
                  <c:v>86.799734903122697</c:v>
                </c:pt>
                <c:pt idx="113">
                  <c:v>87.806042649409306</c:v>
                </c:pt>
                <c:pt idx="114">
                  <c:v>88.812350395696001</c:v>
                </c:pt>
                <c:pt idx="115">
                  <c:v>89.818658141982695</c:v>
                </c:pt>
                <c:pt idx="116">
                  <c:v>90.824965888269404</c:v>
                </c:pt>
                <c:pt idx="117">
                  <c:v>91.328119761412793</c:v>
                </c:pt>
                <c:pt idx="118">
                  <c:v>92.334427507699502</c:v>
                </c:pt>
                <c:pt idx="119">
                  <c:v>93.340735253986196</c:v>
                </c:pt>
                <c:pt idx="120">
                  <c:v>94.347043000272805</c:v>
                </c:pt>
                <c:pt idx="121">
                  <c:v>95.353350746559499</c:v>
                </c:pt>
                <c:pt idx="122">
                  <c:v>96.359658492846194</c:v>
                </c:pt>
                <c:pt idx="123">
                  <c:v>97.365966239132902</c:v>
                </c:pt>
                <c:pt idx="124">
                  <c:v>98.372273985419596</c:v>
                </c:pt>
                <c:pt idx="125">
                  <c:v>99.378581731706305</c:v>
                </c:pt>
                <c:pt idx="126">
                  <c:v>100.384889477993</c:v>
                </c:pt>
                <c:pt idx="127">
                  <c:v>101.391197224279</c:v>
                </c:pt>
                <c:pt idx="128">
                  <c:v>102.397504970566</c:v>
                </c:pt>
                <c:pt idx="129">
                  <c:v>103.403812716853</c:v>
                </c:pt>
                <c:pt idx="130">
                  <c:v>104.41012046313899</c:v>
                </c:pt>
                <c:pt idx="131">
                  <c:v>105.416428209426</c:v>
                </c:pt>
                <c:pt idx="132">
                  <c:v>106.42273595571299</c:v>
                </c:pt>
                <c:pt idx="133">
                  <c:v>107.42904370199901</c:v>
                </c:pt>
                <c:pt idx="134">
                  <c:v>108.435351448286</c:v>
                </c:pt>
                <c:pt idx="135">
                  <c:v>109.44165919457301</c:v>
                </c:pt>
                <c:pt idx="136">
                  <c:v>110.44796694086</c:v>
                </c:pt>
                <c:pt idx="137">
                  <c:v>110.44796694086</c:v>
                </c:pt>
                <c:pt idx="138">
                  <c:v>111.454274687146</c:v>
                </c:pt>
                <c:pt idx="139">
                  <c:v>111.705851623718</c:v>
                </c:pt>
                <c:pt idx="140">
                  <c:v>111.705851623718</c:v>
                </c:pt>
                <c:pt idx="141">
                  <c:v>112.963736306576</c:v>
                </c:pt>
                <c:pt idx="142">
                  <c:v>112.963736306576</c:v>
                </c:pt>
                <c:pt idx="143">
                  <c:v>112.963736306576</c:v>
                </c:pt>
                <c:pt idx="144">
                  <c:v>112.963736306576</c:v>
                </c:pt>
                <c:pt idx="145">
                  <c:v>112.963736306576</c:v>
                </c:pt>
                <c:pt idx="146">
                  <c:v>113.970044052863</c:v>
                </c:pt>
                <c:pt idx="147">
                  <c:v>114.97635179915</c:v>
                </c:pt>
                <c:pt idx="148">
                  <c:v>115.479505672293</c:v>
                </c:pt>
                <c:pt idx="149">
                  <c:v>115.479505672293</c:v>
                </c:pt>
                <c:pt idx="150">
                  <c:v>115.479505672293</c:v>
                </c:pt>
                <c:pt idx="151">
                  <c:v>115.98265954543599</c:v>
                </c:pt>
                <c:pt idx="152">
                  <c:v>116.988967291723</c:v>
                </c:pt>
                <c:pt idx="153">
                  <c:v>117.99527503801001</c:v>
                </c:pt>
                <c:pt idx="154">
                  <c:v>119.00158278429601</c:v>
                </c:pt>
                <c:pt idx="155">
                  <c:v>120.007890530583</c:v>
                </c:pt>
                <c:pt idx="156">
                  <c:v>121.01419827687</c:v>
                </c:pt>
                <c:pt idx="157">
                  <c:v>122.020506023157</c:v>
                </c:pt>
                <c:pt idx="158">
                  <c:v>123.026813769443</c:v>
                </c:pt>
                <c:pt idx="159">
                  <c:v>124.03312151573</c:v>
                </c:pt>
                <c:pt idx="160">
                  <c:v>125.03942926201699</c:v>
                </c:pt>
                <c:pt idx="161">
                  <c:v>126.04573700830301</c:v>
                </c:pt>
                <c:pt idx="162">
                  <c:v>127.05204475459</c:v>
                </c:pt>
                <c:pt idx="163">
                  <c:v>127.55519862773301</c:v>
                </c:pt>
                <c:pt idx="164">
                  <c:v>127.55519862773301</c:v>
                </c:pt>
                <c:pt idx="165">
                  <c:v>128.56150637402001</c:v>
                </c:pt>
                <c:pt idx="166">
                  <c:v>129.56781412030699</c:v>
                </c:pt>
                <c:pt idx="167">
                  <c:v>130.574121866593</c:v>
                </c:pt>
                <c:pt idx="168">
                  <c:v>131.58042961288001</c:v>
                </c:pt>
                <c:pt idx="169">
                  <c:v>132.58673735916699</c:v>
                </c:pt>
                <c:pt idx="170">
                  <c:v>133.593045105453</c:v>
                </c:pt>
                <c:pt idx="171">
                  <c:v>134.59935285174001</c:v>
                </c:pt>
                <c:pt idx="172">
                  <c:v>135.60566059802699</c:v>
                </c:pt>
                <c:pt idx="173">
                  <c:v>136.61196834431399</c:v>
                </c:pt>
                <c:pt idx="174">
                  <c:v>137.61827609060001</c:v>
                </c:pt>
                <c:pt idx="175">
                  <c:v>138.62458383688701</c:v>
                </c:pt>
                <c:pt idx="176">
                  <c:v>139.63089158317399</c:v>
                </c:pt>
                <c:pt idx="177">
                  <c:v>140.63719932946</c:v>
                </c:pt>
                <c:pt idx="178">
                  <c:v>140.63719932946</c:v>
                </c:pt>
                <c:pt idx="179">
                  <c:v>140.63719932946</c:v>
                </c:pt>
                <c:pt idx="180">
                  <c:v>141.64350707574701</c:v>
                </c:pt>
                <c:pt idx="181">
                  <c:v>141.64350707574701</c:v>
                </c:pt>
                <c:pt idx="182">
                  <c:v>141.64350707574701</c:v>
                </c:pt>
                <c:pt idx="183">
                  <c:v>141.64350707574701</c:v>
                </c:pt>
                <c:pt idx="184">
                  <c:v>141.64350707574701</c:v>
                </c:pt>
                <c:pt idx="185">
                  <c:v>142.64981482203399</c:v>
                </c:pt>
                <c:pt idx="186">
                  <c:v>143.65612256832</c:v>
                </c:pt>
                <c:pt idx="187">
                  <c:v>144.66243031460701</c:v>
                </c:pt>
                <c:pt idx="188">
                  <c:v>145.66873806089399</c:v>
                </c:pt>
                <c:pt idx="189">
                  <c:v>146.67504580718099</c:v>
                </c:pt>
                <c:pt idx="190">
                  <c:v>147.68135355346701</c:v>
                </c:pt>
                <c:pt idx="191">
                  <c:v>148.68766129975401</c:v>
                </c:pt>
                <c:pt idx="192">
                  <c:v>149.69396904604099</c:v>
                </c:pt>
                <c:pt idx="193">
                  <c:v>150.700276792327</c:v>
                </c:pt>
                <c:pt idx="194">
                  <c:v>151.70658453861401</c:v>
                </c:pt>
                <c:pt idx="195">
                  <c:v>152.71289228490099</c:v>
                </c:pt>
                <c:pt idx="196">
                  <c:v>153.719200031187</c:v>
                </c:pt>
                <c:pt idx="197">
                  <c:v>154.72550777747401</c:v>
                </c:pt>
                <c:pt idx="198">
                  <c:v>155.73181552376099</c:v>
                </c:pt>
                <c:pt idx="199">
                  <c:v>156.738123270047</c:v>
                </c:pt>
                <c:pt idx="200">
                  <c:v>157.744431016334</c:v>
                </c:pt>
                <c:pt idx="201">
                  <c:v>158.75073876262101</c:v>
                </c:pt>
                <c:pt idx="202">
                  <c:v>159.75704650890799</c:v>
                </c:pt>
                <c:pt idx="203">
                  <c:v>160.763354255194</c:v>
                </c:pt>
                <c:pt idx="204">
                  <c:v>161.76966200148101</c:v>
                </c:pt>
                <c:pt idx="205">
                  <c:v>162.77596974776799</c:v>
                </c:pt>
                <c:pt idx="206">
                  <c:v>163.782277494054</c:v>
                </c:pt>
                <c:pt idx="207">
                  <c:v>164.78858524034101</c:v>
                </c:pt>
                <c:pt idx="208">
                  <c:v>165.79489298662801</c:v>
                </c:pt>
                <c:pt idx="209">
                  <c:v>166.801200732914</c:v>
                </c:pt>
                <c:pt idx="210">
                  <c:v>167.30435460605801</c:v>
                </c:pt>
                <c:pt idx="211">
                  <c:v>168.05908541577301</c:v>
                </c:pt>
                <c:pt idx="212">
                  <c:v>168.05908541577301</c:v>
                </c:pt>
                <c:pt idx="213">
                  <c:v>168.81381622548801</c:v>
                </c:pt>
                <c:pt idx="214">
                  <c:v>168.81381622548801</c:v>
                </c:pt>
                <c:pt idx="215">
                  <c:v>169.065393162059</c:v>
                </c:pt>
                <c:pt idx="216">
                  <c:v>169.82012397177499</c:v>
                </c:pt>
                <c:pt idx="217">
                  <c:v>170.826431718061</c:v>
                </c:pt>
                <c:pt idx="218">
                  <c:v>171.83273946434801</c:v>
                </c:pt>
                <c:pt idx="219">
                  <c:v>172.335893337491</c:v>
                </c:pt>
                <c:pt idx="220">
                  <c:v>172.335893337491</c:v>
                </c:pt>
                <c:pt idx="221">
                  <c:v>173.34220108377801</c:v>
                </c:pt>
                <c:pt idx="222">
                  <c:v>174.34850883006499</c:v>
                </c:pt>
                <c:pt idx="223">
                  <c:v>175.354816576351</c:v>
                </c:pt>
                <c:pt idx="224">
                  <c:v>176.36112432263801</c:v>
                </c:pt>
                <c:pt idx="225">
                  <c:v>177.36743206892501</c:v>
                </c:pt>
                <c:pt idx="226">
                  <c:v>178.373739815211</c:v>
                </c:pt>
                <c:pt idx="227">
                  <c:v>179.380047561498</c:v>
                </c:pt>
                <c:pt idx="228">
                  <c:v>180.38635530778501</c:v>
                </c:pt>
                <c:pt idx="229">
                  <c:v>181.39266305407099</c:v>
                </c:pt>
                <c:pt idx="230">
                  <c:v>182.398970800358</c:v>
                </c:pt>
                <c:pt idx="231">
                  <c:v>183.40527854664501</c:v>
                </c:pt>
                <c:pt idx="232">
                  <c:v>184.41158629293199</c:v>
                </c:pt>
                <c:pt idx="233">
                  <c:v>185.417894039218</c:v>
                </c:pt>
                <c:pt idx="234">
                  <c:v>186.42420178550501</c:v>
                </c:pt>
                <c:pt idx="235">
                  <c:v>187.43050953179201</c:v>
                </c:pt>
                <c:pt idx="236">
                  <c:v>188.436817278078</c:v>
                </c:pt>
                <c:pt idx="237">
                  <c:v>189.443125024365</c:v>
                </c:pt>
                <c:pt idx="238">
                  <c:v>190.44943277065201</c:v>
                </c:pt>
                <c:pt idx="239">
                  <c:v>191.45574051693799</c:v>
                </c:pt>
                <c:pt idx="240">
                  <c:v>192.462048263225</c:v>
                </c:pt>
                <c:pt idx="241">
                  <c:v>193.46835600951201</c:v>
                </c:pt>
                <c:pt idx="242">
                  <c:v>194.47466375579799</c:v>
                </c:pt>
                <c:pt idx="243">
                  <c:v>195.480971502085</c:v>
                </c:pt>
                <c:pt idx="244">
                  <c:v>196.487279248372</c:v>
                </c:pt>
                <c:pt idx="245">
                  <c:v>197.49358699465901</c:v>
                </c:pt>
                <c:pt idx="246">
                  <c:v>198.499894740945</c:v>
                </c:pt>
                <c:pt idx="247">
                  <c:v>199.506202487232</c:v>
                </c:pt>
                <c:pt idx="248">
                  <c:v>200.51251023351901</c:v>
                </c:pt>
                <c:pt idx="249">
                  <c:v>201.015664106662</c:v>
                </c:pt>
                <c:pt idx="250">
                  <c:v>201.26724104323401</c:v>
                </c:pt>
                <c:pt idx="251">
                  <c:v>202.02197185294901</c:v>
                </c:pt>
                <c:pt idx="252">
                  <c:v>203.02827959923499</c:v>
                </c:pt>
                <c:pt idx="253">
                  <c:v>204.034587345522</c:v>
                </c:pt>
                <c:pt idx="254">
                  <c:v>205.04089509180901</c:v>
                </c:pt>
                <c:pt idx="255">
                  <c:v>206.04720283809601</c:v>
                </c:pt>
                <c:pt idx="256">
                  <c:v>207.053510584382</c:v>
                </c:pt>
                <c:pt idx="257">
                  <c:v>208.059818330669</c:v>
                </c:pt>
                <c:pt idx="258">
                  <c:v>209.06612607695601</c:v>
                </c:pt>
                <c:pt idx="259">
                  <c:v>210.07243382324199</c:v>
                </c:pt>
                <c:pt idx="260">
                  <c:v>211.078741569529</c:v>
                </c:pt>
                <c:pt idx="261">
                  <c:v>212.08504931581601</c:v>
                </c:pt>
                <c:pt idx="262">
                  <c:v>212.08504931581601</c:v>
                </c:pt>
                <c:pt idx="263">
                  <c:v>212.08504931581601</c:v>
                </c:pt>
                <c:pt idx="264">
                  <c:v>212.08504931581601</c:v>
                </c:pt>
                <c:pt idx="265">
                  <c:v>212.588203188959</c:v>
                </c:pt>
                <c:pt idx="266">
                  <c:v>213.59451093524601</c:v>
                </c:pt>
                <c:pt idx="267">
                  <c:v>214.097664808389</c:v>
                </c:pt>
                <c:pt idx="268">
                  <c:v>215.10397255467601</c:v>
                </c:pt>
                <c:pt idx="269">
                  <c:v>216.11028030096199</c:v>
                </c:pt>
                <c:pt idx="270">
                  <c:v>217.116588047249</c:v>
                </c:pt>
                <c:pt idx="271">
                  <c:v>218.122895793536</c:v>
                </c:pt>
                <c:pt idx="272">
                  <c:v>219.12920353982301</c:v>
                </c:pt>
                <c:pt idx="273">
                  <c:v>220.13551128610899</c:v>
                </c:pt>
                <c:pt idx="274">
                  <c:v>221.141819032396</c:v>
                </c:pt>
                <c:pt idx="275">
                  <c:v>222.14812677868301</c:v>
                </c:pt>
                <c:pt idx="276">
                  <c:v>223.15443452496899</c:v>
                </c:pt>
                <c:pt idx="277">
                  <c:v>224.160742271256</c:v>
                </c:pt>
                <c:pt idx="278">
                  <c:v>225.167050017543</c:v>
                </c:pt>
                <c:pt idx="279">
                  <c:v>226.17335776382899</c:v>
                </c:pt>
                <c:pt idx="280">
                  <c:v>227.179665510116</c:v>
                </c:pt>
                <c:pt idx="281">
                  <c:v>228.185973256403</c:v>
                </c:pt>
                <c:pt idx="282">
                  <c:v>229.19228100268899</c:v>
                </c:pt>
                <c:pt idx="283">
                  <c:v>229.19228100268899</c:v>
                </c:pt>
                <c:pt idx="284">
                  <c:v>229.19228100268899</c:v>
                </c:pt>
                <c:pt idx="285">
                  <c:v>230.19858874897599</c:v>
                </c:pt>
                <c:pt idx="286">
                  <c:v>231.204896495263</c:v>
                </c:pt>
                <c:pt idx="287">
                  <c:v>232.21120424155001</c:v>
                </c:pt>
                <c:pt idx="288">
                  <c:v>233.21751198783599</c:v>
                </c:pt>
                <c:pt idx="289">
                  <c:v>234.223819734123</c:v>
                </c:pt>
                <c:pt idx="290">
                  <c:v>235.23012748041</c:v>
                </c:pt>
                <c:pt idx="291">
                  <c:v>236.23643522669599</c:v>
                </c:pt>
                <c:pt idx="292">
                  <c:v>237.242742972983</c:v>
                </c:pt>
                <c:pt idx="293">
                  <c:v>238.24905071927</c:v>
                </c:pt>
                <c:pt idx="294">
                  <c:v>239.25535846555599</c:v>
                </c:pt>
                <c:pt idx="295">
                  <c:v>240.26166621184299</c:v>
                </c:pt>
                <c:pt idx="296">
                  <c:v>241.26797395813</c:v>
                </c:pt>
                <c:pt idx="297">
                  <c:v>242.27428170441701</c:v>
                </c:pt>
                <c:pt idx="298">
                  <c:v>243.28058945070299</c:v>
                </c:pt>
                <c:pt idx="299">
                  <c:v>244.28689719699</c:v>
                </c:pt>
                <c:pt idx="300">
                  <c:v>245.293204943277</c:v>
                </c:pt>
                <c:pt idx="301">
                  <c:v>246.29951268956299</c:v>
                </c:pt>
                <c:pt idx="302">
                  <c:v>247.30582043584999</c:v>
                </c:pt>
                <c:pt idx="303">
                  <c:v>248.312128182137</c:v>
                </c:pt>
                <c:pt idx="304">
                  <c:v>249.31843592842301</c:v>
                </c:pt>
                <c:pt idx="305">
                  <c:v>250.32474367470999</c:v>
                </c:pt>
                <c:pt idx="306">
                  <c:v>251.331051420997</c:v>
                </c:pt>
                <c:pt idx="307">
                  <c:v>252.33735916728301</c:v>
                </c:pt>
                <c:pt idx="308">
                  <c:v>253.34366691356999</c:v>
                </c:pt>
                <c:pt idx="309">
                  <c:v>253.84682078671301</c:v>
                </c:pt>
                <c:pt idx="310">
                  <c:v>253.84682078671301</c:v>
                </c:pt>
                <c:pt idx="311">
                  <c:v>254.85312853299999</c:v>
                </c:pt>
                <c:pt idx="312">
                  <c:v>255.859436279287</c:v>
                </c:pt>
                <c:pt idx="313">
                  <c:v>256.86574402557397</c:v>
                </c:pt>
                <c:pt idx="314">
                  <c:v>257.87205177186001</c:v>
                </c:pt>
                <c:pt idx="315">
                  <c:v>258.87835951814702</c:v>
                </c:pt>
                <c:pt idx="316">
                  <c:v>259.88466726443397</c:v>
                </c:pt>
                <c:pt idx="317">
                  <c:v>260.89097501072001</c:v>
                </c:pt>
                <c:pt idx="318">
                  <c:v>261.89728275700702</c:v>
                </c:pt>
                <c:pt idx="319">
                  <c:v>262.90359050329403</c:v>
                </c:pt>
                <c:pt idx="320">
                  <c:v>263.90989824958001</c:v>
                </c:pt>
                <c:pt idx="321">
                  <c:v>264.91620599586702</c:v>
                </c:pt>
                <c:pt idx="322">
                  <c:v>265.92251374215402</c:v>
                </c:pt>
                <c:pt idx="323">
                  <c:v>266.92882148844097</c:v>
                </c:pt>
                <c:pt idx="324">
                  <c:v>267.43197536158402</c:v>
                </c:pt>
                <c:pt idx="325">
                  <c:v>268.43828310787097</c:v>
                </c:pt>
                <c:pt idx="326">
                  <c:v>269.44459085415701</c:v>
                </c:pt>
                <c:pt idx="327">
                  <c:v>270.45089860044402</c:v>
                </c:pt>
                <c:pt idx="328">
                  <c:v>271.45720634673103</c:v>
                </c:pt>
                <c:pt idx="329">
                  <c:v>272.46351409301701</c:v>
                </c:pt>
                <c:pt idx="330">
                  <c:v>273.46982183930402</c:v>
                </c:pt>
                <c:pt idx="331">
                  <c:v>274.47612958559102</c:v>
                </c:pt>
                <c:pt idx="332">
                  <c:v>275.48243733187701</c:v>
                </c:pt>
                <c:pt idx="333">
                  <c:v>275.48243733187701</c:v>
                </c:pt>
                <c:pt idx="334">
                  <c:v>275.48243733187701</c:v>
                </c:pt>
                <c:pt idx="335">
                  <c:v>275.48243733187701</c:v>
                </c:pt>
                <c:pt idx="336">
                  <c:v>275.48243733187701</c:v>
                </c:pt>
                <c:pt idx="337">
                  <c:v>276.48874507816402</c:v>
                </c:pt>
                <c:pt idx="338">
                  <c:v>277.49505282445102</c:v>
                </c:pt>
                <c:pt idx="339">
                  <c:v>278.50136057073797</c:v>
                </c:pt>
                <c:pt idx="340">
                  <c:v>279.50766831702401</c:v>
                </c:pt>
                <c:pt idx="341">
                  <c:v>280.51397606331102</c:v>
                </c:pt>
                <c:pt idx="342">
                  <c:v>281.52028380959803</c:v>
                </c:pt>
                <c:pt idx="343">
                  <c:v>282.52659155588401</c:v>
                </c:pt>
                <c:pt idx="344">
                  <c:v>283.53289930217102</c:v>
                </c:pt>
                <c:pt idx="345">
                  <c:v>284.53920704845802</c:v>
                </c:pt>
                <c:pt idx="346">
                  <c:v>285.54551479474401</c:v>
                </c:pt>
                <c:pt idx="347">
                  <c:v>286.55182254103102</c:v>
                </c:pt>
                <c:pt idx="348">
                  <c:v>287.05497641417401</c:v>
                </c:pt>
                <c:pt idx="349">
                  <c:v>288.06128416046101</c:v>
                </c:pt>
                <c:pt idx="350">
                  <c:v>289.06759190674802</c:v>
                </c:pt>
                <c:pt idx="351">
                  <c:v>290.07389965303503</c:v>
                </c:pt>
                <c:pt idx="352">
                  <c:v>291.08020739932101</c:v>
                </c:pt>
                <c:pt idx="353">
                  <c:v>292.08651514560802</c:v>
                </c:pt>
                <c:pt idx="354">
                  <c:v>293.09282289189503</c:v>
                </c:pt>
                <c:pt idx="355">
                  <c:v>293.59597676503802</c:v>
                </c:pt>
                <c:pt idx="356">
                  <c:v>293.59597676503802</c:v>
                </c:pt>
                <c:pt idx="357">
                  <c:v>294.60228451132502</c:v>
                </c:pt>
                <c:pt idx="358">
                  <c:v>295.60859225761101</c:v>
                </c:pt>
                <c:pt idx="359">
                  <c:v>296.11174613075502</c:v>
                </c:pt>
                <c:pt idx="360">
                  <c:v>296.11174613075502</c:v>
                </c:pt>
                <c:pt idx="361">
                  <c:v>296.11174613075502</c:v>
                </c:pt>
                <c:pt idx="362">
                  <c:v>296.11174613075502</c:v>
                </c:pt>
                <c:pt idx="363">
                  <c:v>296.11174613075502</c:v>
                </c:pt>
                <c:pt idx="364">
                  <c:v>296.11174613075502</c:v>
                </c:pt>
                <c:pt idx="365">
                  <c:v>296.11174613075502</c:v>
                </c:pt>
                <c:pt idx="366">
                  <c:v>296.11174613075502</c:v>
                </c:pt>
                <c:pt idx="367">
                  <c:v>296.11174613075502</c:v>
                </c:pt>
                <c:pt idx="368">
                  <c:v>296.36332306732601</c:v>
                </c:pt>
                <c:pt idx="369">
                  <c:v>297.11805387704101</c:v>
                </c:pt>
                <c:pt idx="370">
                  <c:v>298.12436162332801</c:v>
                </c:pt>
                <c:pt idx="371">
                  <c:v>299.13066936961502</c:v>
                </c:pt>
                <c:pt idx="372">
                  <c:v>300.136977115901</c:v>
                </c:pt>
                <c:pt idx="373">
                  <c:v>301.14328486218801</c:v>
                </c:pt>
                <c:pt idx="374">
                  <c:v>301.14328486218801</c:v>
                </c:pt>
                <c:pt idx="375">
                  <c:v>302.14959260847502</c:v>
                </c:pt>
                <c:pt idx="376">
                  <c:v>303.15590035476203</c:v>
                </c:pt>
                <c:pt idx="377">
                  <c:v>303.15590035476203</c:v>
                </c:pt>
                <c:pt idx="378">
                  <c:v>303.15590035476203</c:v>
                </c:pt>
                <c:pt idx="379">
                  <c:v>304.16220810104801</c:v>
                </c:pt>
                <c:pt idx="380">
                  <c:v>305.16851584733502</c:v>
                </c:pt>
                <c:pt idx="381">
                  <c:v>306.17482359362202</c:v>
                </c:pt>
                <c:pt idx="382">
                  <c:v>307.18113133990801</c:v>
                </c:pt>
                <c:pt idx="383">
                  <c:v>308.18743908619501</c:v>
                </c:pt>
                <c:pt idx="384">
                  <c:v>309.19374683248202</c:v>
                </c:pt>
                <c:pt idx="385">
                  <c:v>310.200054578768</c:v>
                </c:pt>
                <c:pt idx="386">
                  <c:v>311.20636232505501</c:v>
                </c:pt>
                <c:pt idx="387">
                  <c:v>312.21267007134202</c:v>
                </c:pt>
                <c:pt idx="388">
                  <c:v>313.218977817628</c:v>
                </c:pt>
                <c:pt idx="389">
                  <c:v>314.22528556391501</c:v>
                </c:pt>
                <c:pt idx="390">
                  <c:v>315.23159331020202</c:v>
                </c:pt>
                <c:pt idx="391">
                  <c:v>316.23790105648902</c:v>
                </c:pt>
                <c:pt idx="392">
                  <c:v>317.24420880277501</c:v>
                </c:pt>
                <c:pt idx="393">
                  <c:v>318.25051654906201</c:v>
                </c:pt>
                <c:pt idx="394">
                  <c:v>319.25682429534902</c:v>
                </c:pt>
                <c:pt idx="395">
                  <c:v>320.263132041635</c:v>
                </c:pt>
                <c:pt idx="396">
                  <c:v>321.26943978792201</c:v>
                </c:pt>
                <c:pt idx="397">
                  <c:v>322.27574753420902</c:v>
                </c:pt>
                <c:pt idx="398">
                  <c:v>323.282055280495</c:v>
                </c:pt>
                <c:pt idx="399">
                  <c:v>324.28836302678201</c:v>
                </c:pt>
                <c:pt idx="400">
                  <c:v>325.29467077306902</c:v>
                </c:pt>
                <c:pt idx="401">
                  <c:v>326.30097851935602</c:v>
                </c:pt>
                <c:pt idx="402">
                  <c:v>327.30728626564201</c:v>
                </c:pt>
                <c:pt idx="403">
                  <c:v>328.31359401192901</c:v>
                </c:pt>
                <c:pt idx="404">
                  <c:v>329.31990175821602</c:v>
                </c:pt>
                <c:pt idx="405">
                  <c:v>330.326209504502</c:v>
                </c:pt>
                <c:pt idx="406">
                  <c:v>331.33251725078901</c:v>
                </c:pt>
                <c:pt idx="407">
                  <c:v>332.33882499707602</c:v>
                </c:pt>
                <c:pt idx="408">
                  <c:v>333.345132743362</c:v>
                </c:pt>
                <c:pt idx="409">
                  <c:v>334.35144048964901</c:v>
                </c:pt>
                <c:pt idx="410">
                  <c:v>335.35774823593601</c:v>
                </c:pt>
                <c:pt idx="411">
                  <c:v>336.364055982222</c:v>
                </c:pt>
                <c:pt idx="412">
                  <c:v>337.118786791937</c:v>
                </c:pt>
                <c:pt idx="413">
                  <c:v>338.37667147479601</c:v>
                </c:pt>
                <c:pt idx="414">
                  <c:v>338.37667147479601</c:v>
                </c:pt>
                <c:pt idx="415">
                  <c:v>338.37667147479601</c:v>
                </c:pt>
                <c:pt idx="416">
                  <c:v>339.38297922108302</c:v>
                </c:pt>
                <c:pt idx="417">
                  <c:v>340.389286967369</c:v>
                </c:pt>
                <c:pt idx="418">
                  <c:v>341.39559471365601</c:v>
                </c:pt>
                <c:pt idx="419">
                  <c:v>342.40190245994302</c:v>
                </c:pt>
                <c:pt idx="420">
                  <c:v>343.408210206229</c:v>
                </c:pt>
                <c:pt idx="421">
                  <c:v>344.41451795251601</c:v>
                </c:pt>
                <c:pt idx="422">
                  <c:v>345.42082569880301</c:v>
                </c:pt>
                <c:pt idx="423">
                  <c:v>346.427133445089</c:v>
                </c:pt>
                <c:pt idx="424">
                  <c:v>347.43344119137601</c:v>
                </c:pt>
                <c:pt idx="425">
                  <c:v>348.43974893766301</c:v>
                </c:pt>
                <c:pt idx="426">
                  <c:v>349.446056683949</c:v>
                </c:pt>
                <c:pt idx="427">
                  <c:v>349.446056683949</c:v>
                </c:pt>
                <c:pt idx="428">
                  <c:v>350.452364430236</c:v>
                </c:pt>
                <c:pt idx="429">
                  <c:v>351.45867217652301</c:v>
                </c:pt>
                <c:pt idx="430">
                  <c:v>352.46497992281002</c:v>
                </c:pt>
                <c:pt idx="431">
                  <c:v>353.471287669096</c:v>
                </c:pt>
                <c:pt idx="432">
                  <c:v>354.47759541538301</c:v>
                </c:pt>
                <c:pt idx="433">
                  <c:v>355.48390316167001</c:v>
                </c:pt>
                <c:pt idx="434">
                  <c:v>356.490210907956</c:v>
                </c:pt>
                <c:pt idx="435">
                  <c:v>357.496518654243</c:v>
                </c:pt>
                <c:pt idx="436">
                  <c:v>358.50282640053001</c:v>
                </c:pt>
                <c:pt idx="437">
                  <c:v>359.509134146816</c:v>
                </c:pt>
                <c:pt idx="438">
                  <c:v>360.515441893103</c:v>
                </c:pt>
                <c:pt idx="439">
                  <c:v>361.52174963939001</c:v>
                </c:pt>
                <c:pt idx="440">
                  <c:v>362.52805738567702</c:v>
                </c:pt>
                <c:pt idx="441">
                  <c:v>363.534365131963</c:v>
                </c:pt>
                <c:pt idx="442">
                  <c:v>364.54067287825001</c:v>
                </c:pt>
                <c:pt idx="443">
                  <c:v>365.54698062453701</c:v>
                </c:pt>
                <c:pt idx="444">
                  <c:v>366.553288370823</c:v>
                </c:pt>
                <c:pt idx="445">
                  <c:v>367.55959611711</c:v>
                </c:pt>
                <c:pt idx="446">
                  <c:v>368.56590386339701</c:v>
                </c:pt>
                <c:pt idx="447">
                  <c:v>369.572211609683</c:v>
                </c:pt>
                <c:pt idx="448">
                  <c:v>370.57851935597</c:v>
                </c:pt>
                <c:pt idx="449">
                  <c:v>371.58482710225701</c:v>
                </c:pt>
              </c:numCache>
            </c:numRef>
          </c:xVal>
          <c:yVal>
            <c:numRef>
              <c:f>'UPCR 0.5mg'!$E$4:$E$499</c:f>
              <c:numCache>
                <c:formatCode>General</c:formatCode>
                <c:ptCount val="496"/>
                <c:pt idx="0">
                  <c:v>6.1779024869894599E-4</c:v>
                </c:pt>
                <c:pt idx="1">
                  <c:v>6.1779024869894599E-3</c:v>
                </c:pt>
                <c:pt idx="2">
                  <c:v>3.5328680720435303E-2</c:v>
                </c:pt>
                <c:pt idx="3">
                  <c:v>3.5328680720435303E-2</c:v>
                </c:pt>
                <c:pt idx="4">
                  <c:v>3.5328680720435303E-2</c:v>
                </c:pt>
                <c:pt idx="5">
                  <c:v>3.5328680720435303E-2</c:v>
                </c:pt>
                <c:pt idx="6">
                  <c:v>3.5328680720435303E-2</c:v>
                </c:pt>
                <c:pt idx="7">
                  <c:v>3.5328680720435303E-2</c:v>
                </c:pt>
                <c:pt idx="8">
                  <c:v>3.5328680720435303E-2</c:v>
                </c:pt>
                <c:pt idx="9">
                  <c:v>3.5328680720435303E-2</c:v>
                </c:pt>
                <c:pt idx="10">
                  <c:v>4.0628822217425503E-2</c:v>
                </c:pt>
                <c:pt idx="11">
                  <c:v>4.0628822217425503E-2</c:v>
                </c:pt>
                <c:pt idx="12">
                  <c:v>4.0628822217425503E-2</c:v>
                </c:pt>
                <c:pt idx="13">
                  <c:v>4.0628822217425503E-2</c:v>
                </c:pt>
                <c:pt idx="14">
                  <c:v>4.0628822217425503E-2</c:v>
                </c:pt>
                <c:pt idx="15">
                  <c:v>4.0628822217425503E-2</c:v>
                </c:pt>
                <c:pt idx="16">
                  <c:v>4.0628822217425503E-2</c:v>
                </c:pt>
                <c:pt idx="17">
                  <c:v>4.0628822217425503E-2</c:v>
                </c:pt>
                <c:pt idx="18">
                  <c:v>4.0628822217425503E-2</c:v>
                </c:pt>
                <c:pt idx="19">
                  <c:v>4.0628822217425503E-2</c:v>
                </c:pt>
                <c:pt idx="20">
                  <c:v>4.0628822217425503E-2</c:v>
                </c:pt>
                <c:pt idx="21">
                  <c:v>4.0628822217425503E-2</c:v>
                </c:pt>
                <c:pt idx="22">
                  <c:v>4.6458977864114702E-2</c:v>
                </c:pt>
                <c:pt idx="23">
                  <c:v>4.6458977864114702E-2</c:v>
                </c:pt>
                <c:pt idx="24">
                  <c:v>4.6988992013813902E-2</c:v>
                </c:pt>
                <c:pt idx="25">
                  <c:v>5.4939204259299101E-2</c:v>
                </c:pt>
                <c:pt idx="26">
                  <c:v>5.4939204259299101E-2</c:v>
                </c:pt>
                <c:pt idx="27">
                  <c:v>5.5999232558697203E-2</c:v>
                </c:pt>
                <c:pt idx="28">
                  <c:v>6.07693599059883E-2</c:v>
                </c:pt>
                <c:pt idx="29">
                  <c:v>6.9779600450871601E-2</c:v>
                </c:pt>
                <c:pt idx="30">
                  <c:v>6.9779600450871601E-2</c:v>
                </c:pt>
                <c:pt idx="31">
                  <c:v>7.0309614600570697E-2</c:v>
                </c:pt>
                <c:pt idx="32">
                  <c:v>7.0309614600570697E-2</c:v>
                </c:pt>
                <c:pt idx="33">
                  <c:v>7.0309614600570697E-2</c:v>
                </c:pt>
                <c:pt idx="34">
                  <c:v>7.0309614600570697E-2</c:v>
                </c:pt>
                <c:pt idx="35">
                  <c:v>7.0309614600570697E-2</c:v>
                </c:pt>
                <c:pt idx="36">
                  <c:v>7.0309614600570697E-2</c:v>
                </c:pt>
                <c:pt idx="37">
                  <c:v>7.0309614600570697E-2</c:v>
                </c:pt>
                <c:pt idx="38">
                  <c:v>7.0309614600570697E-2</c:v>
                </c:pt>
                <c:pt idx="39">
                  <c:v>7.0309614600570697E-2</c:v>
                </c:pt>
                <c:pt idx="40">
                  <c:v>7.0309614600570697E-2</c:v>
                </c:pt>
                <c:pt idx="41">
                  <c:v>7.0309614600570697E-2</c:v>
                </c:pt>
                <c:pt idx="42">
                  <c:v>7.0309614600570697E-2</c:v>
                </c:pt>
                <c:pt idx="43">
                  <c:v>7.0309614600570697E-2</c:v>
                </c:pt>
                <c:pt idx="44">
                  <c:v>7.0309614600570697E-2</c:v>
                </c:pt>
                <c:pt idx="45">
                  <c:v>7.0309614600570697E-2</c:v>
                </c:pt>
                <c:pt idx="46">
                  <c:v>7.0309614600570697E-2</c:v>
                </c:pt>
                <c:pt idx="47">
                  <c:v>7.0309614600570697E-2</c:v>
                </c:pt>
                <c:pt idx="48">
                  <c:v>7.0309614600570697E-2</c:v>
                </c:pt>
                <c:pt idx="49">
                  <c:v>7.0309614600570697E-2</c:v>
                </c:pt>
                <c:pt idx="50">
                  <c:v>7.0309614600570697E-2</c:v>
                </c:pt>
                <c:pt idx="51">
                  <c:v>7.0309614600570697E-2</c:v>
                </c:pt>
                <c:pt idx="52">
                  <c:v>7.0309614600570697E-2</c:v>
                </c:pt>
                <c:pt idx="53">
                  <c:v>7.0839628750269695E-2</c:v>
                </c:pt>
                <c:pt idx="54">
                  <c:v>7.2429671199366705E-2</c:v>
                </c:pt>
                <c:pt idx="55">
                  <c:v>8.8860109840036297E-2</c:v>
                </c:pt>
                <c:pt idx="56">
                  <c:v>8.8860109840036297E-2</c:v>
                </c:pt>
                <c:pt idx="57">
                  <c:v>8.8860109840036297E-2</c:v>
                </c:pt>
                <c:pt idx="58">
                  <c:v>8.8860109840036297E-2</c:v>
                </c:pt>
                <c:pt idx="59">
                  <c:v>0.10794061922920101</c:v>
                </c:pt>
                <c:pt idx="60">
                  <c:v>0.10794061922920101</c:v>
                </c:pt>
                <c:pt idx="61">
                  <c:v>0.10794061922920101</c:v>
                </c:pt>
                <c:pt idx="62">
                  <c:v>0.10794061922920101</c:v>
                </c:pt>
                <c:pt idx="63">
                  <c:v>0.10794061922920101</c:v>
                </c:pt>
                <c:pt idx="64">
                  <c:v>0.13285128426505499</c:v>
                </c:pt>
                <c:pt idx="65">
                  <c:v>0.13285128426505499</c:v>
                </c:pt>
                <c:pt idx="66">
                  <c:v>0.13285128426505499</c:v>
                </c:pt>
                <c:pt idx="67">
                  <c:v>0.13285128426505499</c:v>
                </c:pt>
                <c:pt idx="68">
                  <c:v>0.13285128426505499</c:v>
                </c:pt>
                <c:pt idx="69">
                  <c:v>0.13285128426505499</c:v>
                </c:pt>
                <c:pt idx="70">
                  <c:v>0.13285128426505499</c:v>
                </c:pt>
                <c:pt idx="71">
                  <c:v>0.13762141161234601</c:v>
                </c:pt>
                <c:pt idx="72">
                  <c:v>0.14398158140873399</c:v>
                </c:pt>
                <c:pt idx="73">
                  <c:v>0.14398158140873399</c:v>
                </c:pt>
                <c:pt idx="74">
                  <c:v>0.14451159555843299</c:v>
                </c:pt>
                <c:pt idx="75">
                  <c:v>0.14451159555843299</c:v>
                </c:pt>
                <c:pt idx="76">
                  <c:v>0.14451159555843299</c:v>
                </c:pt>
                <c:pt idx="77">
                  <c:v>0.14504160970813201</c:v>
                </c:pt>
                <c:pt idx="78">
                  <c:v>0.150341751205122</c:v>
                </c:pt>
                <c:pt idx="79">
                  <c:v>0.150871765354821</c:v>
                </c:pt>
                <c:pt idx="80">
                  <c:v>0.150871765354821</c:v>
                </c:pt>
                <c:pt idx="81">
                  <c:v>0.150871765354821</c:v>
                </c:pt>
                <c:pt idx="82">
                  <c:v>0.150871765354821</c:v>
                </c:pt>
                <c:pt idx="83">
                  <c:v>0.150871765354821</c:v>
                </c:pt>
                <c:pt idx="84">
                  <c:v>0.150871765354821</c:v>
                </c:pt>
                <c:pt idx="85">
                  <c:v>0.150871765354821</c:v>
                </c:pt>
                <c:pt idx="86">
                  <c:v>0.150871765354821</c:v>
                </c:pt>
                <c:pt idx="87">
                  <c:v>0.150871765354821</c:v>
                </c:pt>
                <c:pt idx="88">
                  <c:v>0.150871765354821</c:v>
                </c:pt>
                <c:pt idx="89">
                  <c:v>0.150871765354821</c:v>
                </c:pt>
                <c:pt idx="90">
                  <c:v>0.150871765354821</c:v>
                </c:pt>
                <c:pt idx="91">
                  <c:v>0.150871765354821</c:v>
                </c:pt>
                <c:pt idx="92">
                  <c:v>0.150871765354821</c:v>
                </c:pt>
                <c:pt idx="93">
                  <c:v>0.150871765354821</c:v>
                </c:pt>
                <c:pt idx="94">
                  <c:v>0.150871765354821</c:v>
                </c:pt>
                <c:pt idx="95">
                  <c:v>0.150871765354821</c:v>
                </c:pt>
                <c:pt idx="96">
                  <c:v>0.150871765354821</c:v>
                </c:pt>
                <c:pt idx="97">
                  <c:v>0.150871765354821</c:v>
                </c:pt>
                <c:pt idx="98">
                  <c:v>0.150871765354821</c:v>
                </c:pt>
                <c:pt idx="99">
                  <c:v>0.158821977600306</c:v>
                </c:pt>
                <c:pt idx="100">
                  <c:v>0.158821977600306</c:v>
                </c:pt>
                <c:pt idx="101">
                  <c:v>0.159882005899704</c:v>
                </c:pt>
                <c:pt idx="102">
                  <c:v>0.19468626839660699</c:v>
                </c:pt>
                <c:pt idx="103">
                  <c:v>0.19468626839660699</c:v>
                </c:pt>
                <c:pt idx="104">
                  <c:v>0.19468626839660699</c:v>
                </c:pt>
                <c:pt idx="105">
                  <c:v>0.19468626839660699</c:v>
                </c:pt>
                <c:pt idx="106">
                  <c:v>0.19468626839660699</c:v>
                </c:pt>
                <c:pt idx="107">
                  <c:v>0.19468626839660699</c:v>
                </c:pt>
                <c:pt idx="108">
                  <c:v>0.19468626839660699</c:v>
                </c:pt>
                <c:pt idx="109">
                  <c:v>0.19468626839660699</c:v>
                </c:pt>
                <c:pt idx="110">
                  <c:v>0.201046438192995</c:v>
                </c:pt>
                <c:pt idx="111">
                  <c:v>0.21182339257020799</c:v>
                </c:pt>
                <c:pt idx="112">
                  <c:v>0.21182339257020799</c:v>
                </c:pt>
                <c:pt idx="113">
                  <c:v>0.21235340671990699</c:v>
                </c:pt>
                <c:pt idx="114">
                  <c:v>0.21235340671990699</c:v>
                </c:pt>
                <c:pt idx="115">
                  <c:v>0.21235340671990699</c:v>
                </c:pt>
                <c:pt idx="116">
                  <c:v>0.21288342086960599</c:v>
                </c:pt>
                <c:pt idx="117">
                  <c:v>0.218183562366596</c:v>
                </c:pt>
                <c:pt idx="118">
                  <c:v>0.218713576516296</c:v>
                </c:pt>
                <c:pt idx="119">
                  <c:v>0.218713576516296</c:v>
                </c:pt>
                <c:pt idx="120">
                  <c:v>0.218713576516296</c:v>
                </c:pt>
                <c:pt idx="121">
                  <c:v>0.218713576516296</c:v>
                </c:pt>
                <c:pt idx="122">
                  <c:v>0.218713576516296</c:v>
                </c:pt>
                <c:pt idx="123">
                  <c:v>0.218713576516296</c:v>
                </c:pt>
                <c:pt idx="124">
                  <c:v>0.218713576516296</c:v>
                </c:pt>
                <c:pt idx="125">
                  <c:v>0.218713576516296</c:v>
                </c:pt>
                <c:pt idx="126">
                  <c:v>0.218713576516296</c:v>
                </c:pt>
                <c:pt idx="127">
                  <c:v>0.218713576516296</c:v>
                </c:pt>
                <c:pt idx="128">
                  <c:v>0.218713576516296</c:v>
                </c:pt>
                <c:pt idx="129">
                  <c:v>0.218713576516296</c:v>
                </c:pt>
                <c:pt idx="130">
                  <c:v>0.218713576516296</c:v>
                </c:pt>
                <c:pt idx="131">
                  <c:v>0.218713576516296</c:v>
                </c:pt>
                <c:pt idx="132">
                  <c:v>0.218713576516296</c:v>
                </c:pt>
                <c:pt idx="133">
                  <c:v>0.218713576516296</c:v>
                </c:pt>
                <c:pt idx="134">
                  <c:v>0.218713576516296</c:v>
                </c:pt>
                <c:pt idx="135">
                  <c:v>0.218713576516296</c:v>
                </c:pt>
                <c:pt idx="136">
                  <c:v>0.22242367556418899</c:v>
                </c:pt>
                <c:pt idx="137">
                  <c:v>0.22242367556418899</c:v>
                </c:pt>
                <c:pt idx="138">
                  <c:v>0.22295368971388799</c:v>
                </c:pt>
                <c:pt idx="139">
                  <c:v>0.23037388780967399</c:v>
                </c:pt>
                <c:pt idx="140">
                  <c:v>0.23037388780967399</c:v>
                </c:pt>
                <c:pt idx="141">
                  <c:v>0.247864354749742</c:v>
                </c:pt>
                <c:pt idx="142">
                  <c:v>0.247864354749742</c:v>
                </c:pt>
                <c:pt idx="143">
                  <c:v>0.247864354749742</c:v>
                </c:pt>
                <c:pt idx="144">
                  <c:v>0.247864354749742</c:v>
                </c:pt>
                <c:pt idx="145">
                  <c:v>0.247864354749742</c:v>
                </c:pt>
                <c:pt idx="146">
                  <c:v>0.248394368899441</c:v>
                </c:pt>
                <c:pt idx="147">
                  <c:v>0.248394368899441</c:v>
                </c:pt>
                <c:pt idx="148">
                  <c:v>0.26058469434251802</c:v>
                </c:pt>
                <c:pt idx="149">
                  <c:v>0.26058469434251802</c:v>
                </c:pt>
                <c:pt idx="150">
                  <c:v>0.26058469434251802</c:v>
                </c:pt>
                <c:pt idx="151">
                  <c:v>0.26429479339041101</c:v>
                </c:pt>
                <c:pt idx="152">
                  <c:v>0.26429479339041101</c:v>
                </c:pt>
                <c:pt idx="153">
                  <c:v>0.26429479339041101</c:v>
                </c:pt>
                <c:pt idx="154">
                  <c:v>0.26429479339041101</c:v>
                </c:pt>
                <c:pt idx="155">
                  <c:v>0.26429479339041101</c:v>
                </c:pt>
                <c:pt idx="156">
                  <c:v>0.26429479339041101</c:v>
                </c:pt>
                <c:pt idx="157">
                  <c:v>0.26429479339041101</c:v>
                </c:pt>
                <c:pt idx="158">
                  <c:v>0.26429479339041101</c:v>
                </c:pt>
                <c:pt idx="159">
                  <c:v>0.26429479339041101</c:v>
                </c:pt>
                <c:pt idx="160">
                  <c:v>0.26429479339041101</c:v>
                </c:pt>
                <c:pt idx="161">
                  <c:v>0.26429479339041101</c:v>
                </c:pt>
                <c:pt idx="162">
                  <c:v>0.26429479339041101</c:v>
                </c:pt>
                <c:pt idx="163">
                  <c:v>0.27330503393529498</c:v>
                </c:pt>
                <c:pt idx="164">
                  <c:v>0.27330503393529498</c:v>
                </c:pt>
                <c:pt idx="165">
                  <c:v>0.27383504808499398</c:v>
                </c:pt>
                <c:pt idx="166">
                  <c:v>0.27383504808499398</c:v>
                </c:pt>
                <c:pt idx="167">
                  <c:v>0.27383504808499398</c:v>
                </c:pt>
                <c:pt idx="168">
                  <c:v>0.27383504808499398</c:v>
                </c:pt>
                <c:pt idx="169">
                  <c:v>0.27383504808499398</c:v>
                </c:pt>
                <c:pt idx="170">
                  <c:v>0.27383504808499398</c:v>
                </c:pt>
                <c:pt idx="171">
                  <c:v>0.27383504808499398</c:v>
                </c:pt>
                <c:pt idx="172">
                  <c:v>0.27383504808499398</c:v>
                </c:pt>
                <c:pt idx="173">
                  <c:v>0.27383504808499398</c:v>
                </c:pt>
                <c:pt idx="174">
                  <c:v>0.27383504808499398</c:v>
                </c:pt>
                <c:pt idx="175">
                  <c:v>0.27383504808499398</c:v>
                </c:pt>
                <c:pt idx="176">
                  <c:v>0.27542509053409098</c:v>
                </c:pt>
                <c:pt idx="177">
                  <c:v>0.28390531692927501</c:v>
                </c:pt>
                <c:pt idx="178">
                  <c:v>0.28390531692927501</c:v>
                </c:pt>
                <c:pt idx="179">
                  <c:v>0.28390531692927501</c:v>
                </c:pt>
                <c:pt idx="180">
                  <c:v>0.30298582631844001</c:v>
                </c:pt>
                <c:pt idx="181">
                  <c:v>0.30298582631844001</c:v>
                </c:pt>
                <c:pt idx="182">
                  <c:v>0.30298582631844001</c:v>
                </c:pt>
                <c:pt idx="183">
                  <c:v>0.30298582631844001</c:v>
                </c:pt>
                <c:pt idx="184">
                  <c:v>0.30298582631844001</c:v>
                </c:pt>
                <c:pt idx="185">
                  <c:v>0.30351584046813901</c:v>
                </c:pt>
                <c:pt idx="186">
                  <c:v>0.30351584046813901</c:v>
                </c:pt>
                <c:pt idx="187">
                  <c:v>0.30351584046813901</c:v>
                </c:pt>
                <c:pt idx="188">
                  <c:v>0.30351584046813901</c:v>
                </c:pt>
                <c:pt idx="189">
                  <c:v>0.30351584046813901</c:v>
                </c:pt>
                <c:pt idx="190">
                  <c:v>0.30351584046813901</c:v>
                </c:pt>
                <c:pt idx="191">
                  <c:v>0.30351584046813901</c:v>
                </c:pt>
                <c:pt idx="192">
                  <c:v>0.30351584046813901</c:v>
                </c:pt>
                <c:pt idx="193">
                  <c:v>0.30351584046813901</c:v>
                </c:pt>
                <c:pt idx="194">
                  <c:v>0.30351584046813901</c:v>
                </c:pt>
                <c:pt idx="195">
                  <c:v>0.30351584046813901</c:v>
                </c:pt>
                <c:pt idx="196">
                  <c:v>0.30351584046813901</c:v>
                </c:pt>
                <c:pt idx="197">
                  <c:v>0.30351584046813901</c:v>
                </c:pt>
                <c:pt idx="198">
                  <c:v>0.30351584046813901</c:v>
                </c:pt>
                <c:pt idx="199">
                  <c:v>0.30351584046813901</c:v>
                </c:pt>
                <c:pt idx="200">
                  <c:v>0.30351584046813901</c:v>
                </c:pt>
                <c:pt idx="201">
                  <c:v>0.30351584046813901</c:v>
                </c:pt>
                <c:pt idx="202">
                  <c:v>0.30351584046813901</c:v>
                </c:pt>
                <c:pt idx="203">
                  <c:v>0.30351584046813901</c:v>
                </c:pt>
                <c:pt idx="204">
                  <c:v>0.30351584046813901</c:v>
                </c:pt>
                <c:pt idx="205">
                  <c:v>0.30351584046813901</c:v>
                </c:pt>
                <c:pt idx="206">
                  <c:v>0.30351584046813901</c:v>
                </c:pt>
                <c:pt idx="207">
                  <c:v>0.30351584046813901</c:v>
                </c:pt>
                <c:pt idx="208">
                  <c:v>0.30351584046813901</c:v>
                </c:pt>
                <c:pt idx="209">
                  <c:v>0.30404585461783801</c:v>
                </c:pt>
                <c:pt idx="210">
                  <c:v>0.30934599611482799</c:v>
                </c:pt>
                <c:pt idx="211">
                  <c:v>0.31305609516272098</c:v>
                </c:pt>
                <c:pt idx="212">
                  <c:v>0.31305609516272098</c:v>
                </c:pt>
                <c:pt idx="213">
                  <c:v>0.32206633570760401</c:v>
                </c:pt>
                <c:pt idx="214">
                  <c:v>0.32206633570760401</c:v>
                </c:pt>
                <c:pt idx="215">
                  <c:v>0.32206633570760401</c:v>
                </c:pt>
                <c:pt idx="216">
                  <c:v>0.32259634985730301</c:v>
                </c:pt>
                <c:pt idx="217">
                  <c:v>0.32259634985730301</c:v>
                </c:pt>
                <c:pt idx="218">
                  <c:v>0.32312636400700201</c:v>
                </c:pt>
                <c:pt idx="219">
                  <c:v>0.33266661870158498</c:v>
                </c:pt>
                <c:pt idx="220">
                  <c:v>0.33266661870158498</c:v>
                </c:pt>
                <c:pt idx="221">
                  <c:v>0.33266661870158498</c:v>
                </c:pt>
                <c:pt idx="222">
                  <c:v>0.33266661870158498</c:v>
                </c:pt>
                <c:pt idx="223">
                  <c:v>0.33266661870158498</c:v>
                </c:pt>
                <c:pt idx="224">
                  <c:v>0.33266661870158498</c:v>
                </c:pt>
                <c:pt idx="225">
                  <c:v>0.33266661870158498</c:v>
                </c:pt>
                <c:pt idx="226">
                  <c:v>0.33266661870158498</c:v>
                </c:pt>
                <c:pt idx="227">
                  <c:v>0.33266661870158498</c:v>
                </c:pt>
                <c:pt idx="228">
                  <c:v>0.33266661870158498</c:v>
                </c:pt>
                <c:pt idx="229">
                  <c:v>0.33266661870158498</c:v>
                </c:pt>
                <c:pt idx="230">
                  <c:v>0.33266661870158498</c:v>
                </c:pt>
                <c:pt idx="231">
                  <c:v>0.33266661870158498</c:v>
                </c:pt>
                <c:pt idx="232">
                  <c:v>0.33266661870158498</c:v>
                </c:pt>
                <c:pt idx="233">
                  <c:v>0.33266661870158498</c:v>
                </c:pt>
                <c:pt idx="234">
                  <c:v>0.33266661870158498</c:v>
                </c:pt>
                <c:pt idx="235">
                  <c:v>0.33266661870158498</c:v>
                </c:pt>
                <c:pt idx="236">
                  <c:v>0.33266661870158498</c:v>
                </c:pt>
                <c:pt idx="237">
                  <c:v>0.33266661870158498</c:v>
                </c:pt>
                <c:pt idx="238">
                  <c:v>0.33266661870158498</c:v>
                </c:pt>
                <c:pt idx="239">
                  <c:v>0.33266661870158498</c:v>
                </c:pt>
                <c:pt idx="240">
                  <c:v>0.33266661870158498</c:v>
                </c:pt>
                <c:pt idx="241">
                  <c:v>0.33266661870158498</c:v>
                </c:pt>
                <c:pt idx="242">
                  <c:v>0.33266661870158498</c:v>
                </c:pt>
                <c:pt idx="243">
                  <c:v>0.33266661870158498</c:v>
                </c:pt>
                <c:pt idx="244">
                  <c:v>0.33266661870158498</c:v>
                </c:pt>
                <c:pt idx="245">
                  <c:v>0.33266661870158498</c:v>
                </c:pt>
                <c:pt idx="246">
                  <c:v>0.33266661870158498</c:v>
                </c:pt>
                <c:pt idx="247">
                  <c:v>0.33266661870158498</c:v>
                </c:pt>
                <c:pt idx="248">
                  <c:v>0.33266661870158498</c:v>
                </c:pt>
                <c:pt idx="249">
                  <c:v>0.33743674604887602</c:v>
                </c:pt>
                <c:pt idx="250">
                  <c:v>0.33743674604887602</c:v>
                </c:pt>
                <c:pt idx="251">
                  <c:v>0.33743674604887602</c:v>
                </c:pt>
                <c:pt idx="252">
                  <c:v>0.33743674604887602</c:v>
                </c:pt>
                <c:pt idx="253">
                  <c:v>0.33743674604887602</c:v>
                </c:pt>
                <c:pt idx="254">
                  <c:v>0.33743674604887602</c:v>
                </c:pt>
                <c:pt idx="255">
                  <c:v>0.33743674604887602</c:v>
                </c:pt>
                <c:pt idx="256">
                  <c:v>0.33743674604887602</c:v>
                </c:pt>
                <c:pt idx="257">
                  <c:v>0.33743674604887602</c:v>
                </c:pt>
                <c:pt idx="258">
                  <c:v>0.33743674604887602</c:v>
                </c:pt>
                <c:pt idx="259">
                  <c:v>0.33743674604887602</c:v>
                </c:pt>
                <c:pt idx="260">
                  <c:v>0.33743674604887602</c:v>
                </c:pt>
                <c:pt idx="261">
                  <c:v>0.35015708564165199</c:v>
                </c:pt>
                <c:pt idx="262">
                  <c:v>0.35015708564165199</c:v>
                </c:pt>
                <c:pt idx="263">
                  <c:v>0.35015708564165199</c:v>
                </c:pt>
                <c:pt idx="264">
                  <c:v>0.35015708564165199</c:v>
                </c:pt>
                <c:pt idx="265">
                  <c:v>0.35598724128834203</c:v>
                </c:pt>
                <c:pt idx="266">
                  <c:v>0.35704726958774002</c:v>
                </c:pt>
                <c:pt idx="267">
                  <c:v>0.36128738278533201</c:v>
                </c:pt>
                <c:pt idx="268">
                  <c:v>0.36128738278533201</c:v>
                </c:pt>
                <c:pt idx="269">
                  <c:v>0.36128738278533201</c:v>
                </c:pt>
                <c:pt idx="270">
                  <c:v>0.36128738278533201</c:v>
                </c:pt>
                <c:pt idx="271">
                  <c:v>0.36128738278533201</c:v>
                </c:pt>
                <c:pt idx="272">
                  <c:v>0.36128738278533201</c:v>
                </c:pt>
                <c:pt idx="273">
                  <c:v>0.36128738278533201</c:v>
                </c:pt>
                <c:pt idx="274">
                  <c:v>0.36128738278533201</c:v>
                </c:pt>
                <c:pt idx="275">
                  <c:v>0.36128738278533201</c:v>
                </c:pt>
                <c:pt idx="276">
                  <c:v>0.36128738278533201</c:v>
                </c:pt>
                <c:pt idx="277">
                  <c:v>0.36128738278533201</c:v>
                </c:pt>
                <c:pt idx="278">
                  <c:v>0.36128738278533201</c:v>
                </c:pt>
                <c:pt idx="279">
                  <c:v>0.36128738278533201</c:v>
                </c:pt>
                <c:pt idx="280">
                  <c:v>0.36128738278533201</c:v>
                </c:pt>
                <c:pt idx="281">
                  <c:v>0.36128738278533201</c:v>
                </c:pt>
                <c:pt idx="282">
                  <c:v>0.37082763747991399</c:v>
                </c:pt>
                <c:pt idx="283">
                  <c:v>0.37082763747991399</c:v>
                </c:pt>
                <c:pt idx="284">
                  <c:v>0.37082763747991399</c:v>
                </c:pt>
                <c:pt idx="285">
                  <c:v>0.37135765162961298</c:v>
                </c:pt>
                <c:pt idx="286">
                  <c:v>0.37135765162961298</c:v>
                </c:pt>
                <c:pt idx="287">
                  <c:v>0.37135765162961298</c:v>
                </c:pt>
                <c:pt idx="288">
                  <c:v>0.37135765162961298</c:v>
                </c:pt>
                <c:pt idx="289">
                  <c:v>0.37135765162961298</c:v>
                </c:pt>
                <c:pt idx="290">
                  <c:v>0.37135765162961298</c:v>
                </c:pt>
                <c:pt idx="291">
                  <c:v>0.37135765162961298</c:v>
                </c:pt>
                <c:pt idx="292">
                  <c:v>0.37135765162961298</c:v>
                </c:pt>
                <c:pt idx="293">
                  <c:v>0.37135765162961298</c:v>
                </c:pt>
                <c:pt idx="294">
                  <c:v>0.37135765162961298</c:v>
                </c:pt>
                <c:pt idx="295">
                  <c:v>0.37135765162961298</c:v>
                </c:pt>
                <c:pt idx="296">
                  <c:v>0.37135765162961298</c:v>
                </c:pt>
                <c:pt idx="297">
                  <c:v>0.37135765162961298</c:v>
                </c:pt>
                <c:pt idx="298">
                  <c:v>0.37135765162961298</c:v>
                </c:pt>
                <c:pt idx="299">
                  <c:v>0.37135765162961298</c:v>
                </c:pt>
                <c:pt idx="300">
                  <c:v>0.37135765162961298</c:v>
                </c:pt>
                <c:pt idx="301">
                  <c:v>0.37135765162961298</c:v>
                </c:pt>
                <c:pt idx="302">
                  <c:v>0.37135765162961298</c:v>
                </c:pt>
                <c:pt idx="303">
                  <c:v>0.37135765162961298</c:v>
                </c:pt>
                <c:pt idx="304">
                  <c:v>0.37135765162961298</c:v>
                </c:pt>
                <c:pt idx="305">
                  <c:v>0.37135765162961298</c:v>
                </c:pt>
                <c:pt idx="306">
                  <c:v>0.37135765162961298</c:v>
                </c:pt>
                <c:pt idx="307">
                  <c:v>0.37135765162961298</c:v>
                </c:pt>
                <c:pt idx="308">
                  <c:v>0.37188766577931198</c:v>
                </c:pt>
                <c:pt idx="309">
                  <c:v>0.38142792047389401</c:v>
                </c:pt>
                <c:pt idx="310">
                  <c:v>0.38142792047389401</c:v>
                </c:pt>
                <c:pt idx="311">
                  <c:v>0.38195793462359301</c:v>
                </c:pt>
                <c:pt idx="312">
                  <c:v>0.38195793462359301</c:v>
                </c:pt>
                <c:pt idx="313">
                  <c:v>0.38195793462359301</c:v>
                </c:pt>
                <c:pt idx="314">
                  <c:v>0.38195793462359301</c:v>
                </c:pt>
                <c:pt idx="315">
                  <c:v>0.38195793462359301</c:v>
                </c:pt>
                <c:pt idx="316">
                  <c:v>0.38195793462359301</c:v>
                </c:pt>
                <c:pt idx="317">
                  <c:v>0.38195793462359301</c:v>
                </c:pt>
                <c:pt idx="318">
                  <c:v>0.38195793462359301</c:v>
                </c:pt>
                <c:pt idx="319">
                  <c:v>0.38195793462359301</c:v>
                </c:pt>
                <c:pt idx="320">
                  <c:v>0.38195793462359301</c:v>
                </c:pt>
                <c:pt idx="321">
                  <c:v>0.38195793462359301</c:v>
                </c:pt>
                <c:pt idx="322">
                  <c:v>0.38195793462359301</c:v>
                </c:pt>
                <c:pt idx="323">
                  <c:v>0.38195793462359301</c:v>
                </c:pt>
                <c:pt idx="324">
                  <c:v>0.385668033671487</c:v>
                </c:pt>
                <c:pt idx="325">
                  <c:v>0.386198047821186</c:v>
                </c:pt>
                <c:pt idx="326">
                  <c:v>0.386198047821186</c:v>
                </c:pt>
                <c:pt idx="327">
                  <c:v>0.386198047821186</c:v>
                </c:pt>
                <c:pt idx="328">
                  <c:v>0.386198047821186</c:v>
                </c:pt>
                <c:pt idx="329">
                  <c:v>0.386198047821186</c:v>
                </c:pt>
                <c:pt idx="330">
                  <c:v>0.386198047821186</c:v>
                </c:pt>
                <c:pt idx="331">
                  <c:v>0.386198047821186</c:v>
                </c:pt>
                <c:pt idx="332">
                  <c:v>0.40262848646185501</c:v>
                </c:pt>
                <c:pt idx="333">
                  <c:v>0.40262848646185501</c:v>
                </c:pt>
                <c:pt idx="334">
                  <c:v>0.40262848646185501</c:v>
                </c:pt>
                <c:pt idx="335">
                  <c:v>0.40262848646185501</c:v>
                </c:pt>
                <c:pt idx="336">
                  <c:v>0.40262848646185501</c:v>
                </c:pt>
                <c:pt idx="337">
                  <c:v>0.403158500611554</c:v>
                </c:pt>
                <c:pt idx="338">
                  <c:v>0.403158500611554</c:v>
                </c:pt>
                <c:pt idx="339">
                  <c:v>0.403158500611554</c:v>
                </c:pt>
                <c:pt idx="340">
                  <c:v>0.403158500611554</c:v>
                </c:pt>
                <c:pt idx="341">
                  <c:v>0.403158500611554</c:v>
                </c:pt>
                <c:pt idx="342">
                  <c:v>0.403158500611554</c:v>
                </c:pt>
                <c:pt idx="343">
                  <c:v>0.403158500611554</c:v>
                </c:pt>
                <c:pt idx="344">
                  <c:v>0.403158500611554</c:v>
                </c:pt>
                <c:pt idx="345">
                  <c:v>0.403158500611554</c:v>
                </c:pt>
                <c:pt idx="346">
                  <c:v>0.403158500611554</c:v>
                </c:pt>
                <c:pt idx="347">
                  <c:v>0.403158500611554</c:v>
                </c:pt>
                <c:pt idx="348">
                  <c:v>0.40686859965944699</c:v>
                </c:pt>
                <c:pt idx="349">
                  <c:v>0.40739861380914599</c:v>
                </c:pt>
                <c:pt idx="350">
                  <c:v>0.40739861380914599</c:v>
                </c:pt>
                <c:pt idx="351">
                  <c:v>0.40739861380914599</c:v>
                </c:pt>
                <c:pt idx="352">
                  <c:v>0.40739861380914599</c:v>
                </c:pt>
                <c:pt idx="353">
                  <c:v>0.40739861380914599</c:v>
                </c:pt>
                <c:pt idx="354">
                  <c:v>0.40739861380914599</c:v>
                </c:pt>
                <c:pt idx="355">
                  <c:v>0.41534882605463203</c:v>
                </c:pt>
                <c:pt idx="356">
                  <c:v>0.41534882605463203</c:v>
                </c:pt>
                <c:pt idx="357">
                  <c:v>0.41587884020433102</c:v>
                </c:pt>
                <c:pt idx="358">
                  <c:v>0.41587884020433102</c:v>
                </c:pt>
                <c:pt idx="359">
                  <c:v>0.45350984483296097</c:v>
                </c:pt>
                <c:pt idx="360">
                  <c:v>0.45350984483296097</c:v>
                </c:pt>
                <c:pt idx="361">
                  <c:v>0.45350984483296097</c:v>
                </c:pt>
                <c:pt idx="362">
                  <c:v>0.45350984483296097</c:v>
                </c:pt>
                <c:pt idx="363">
                  <c:v>0.45350984483296097</c:v>
                </c:pt>
                <c:pt idx="364">
                  <c:v>0.45350984483296097</c:v>
                </c:pt>
                <c:pt idx="365">
                  <c:v>0.45350984483296097</c:v>
                </c:pt>
                <c:pt idx="366">
                  <c:v>0.45350984483296097</c:v>
                </c:pt>
                <c:pt idx="367">
                  <c:v>0.45350984483296097</c:v>
                </c:pt>
                <c:pt idx="368">
                  <c:v>0.45350984483296097</c:v>
                </c:pt>
                <c:pt idx="369">
                  <c:v>0.45403985898266003</c:v>
                </c:pt>
                <c:pt idx="370">
                  <c:v>0.45403985898266003</c:v>
                </c:pt>
                <c:pt idx="371">
                  <c:v>0.45403985898266003</c:v>
                </c:pt>
                <c:pt idx="372">
                  <c:v>0.45403985898266003</c:v>
                </c:pt>
                <c:pt idx="373">
                  <c:v>0.45987001462934901</c:v>
                </c:pt>
                <c:pt idx="374">
                  <c:v>0.45987001462934901</c:v>
                </c:pt>
                <c:pt idx="375">
                  <c:v>0.46040002877904801</c:v>
                </c:pt>
                <c:pt idx="376">
                  <c:v>0.46835024102453399</c:v>
                </c:pt>
                <c:pt idx="377">
                  <c:v>0.46835024102453399</c:v>
                </c:pt>
                <c:pt idx="378">
                  <c:v>0.46835024102453399</c:v>
                </c:pt>
                <c:pt idx="379">
                  <c:v>0.46888025517423298</c:v>
                </c:pt>
                <c:pt idx="380">
                  <c:v>0.46888025517423298</c:v>
                </c:pt>
                <c:pt idx="381">
                  <c:v>0.46888025517423298</c:v>
                </c:pt>
                <c:pt idx="382">
                  <c:v>0.46888025517423298</c:v>
                </c:pt>
                <c:pt idx="383">
                  <c:v>0.46888025517423298</c:v>
                </c:pt>
                <c:pt idx="384">
                  <c:v>0.46888025517423298</c:v>
                </c:pt>
                <c:pt idx="385">
                  <c:v>0.46888025517423298</c:v>
                </c:pt>
                <c:pt idx="386">
                  <c:v>0.46888025517423298</c:v>
                </c:pt>
                <c:pt idx="387">
                  <c:v>0.46888025517423298</c:v>
                </c:pt>
                <c:pt idx="388">
                  <c:v>0.46888025517423298</c:v>
                </c:pt>
                <c:pt idx="389">
                  <c:v>0.46888025517423298</c:v>
                </c:pt>
                <c:pt idx="390">
                  <c:v>0.46888025517423298</c:v>
                </c:pt>
                <c:pt idx="391">
                  <c:v>0.46888025517423298</c:v>
                </c:pt>
                <c:pt idx="392">
                  <c:v>0.46888025517423298</c:v>
                </c:pt>
                <c:pt idx="393">
                  <c:v>0.46888025517423298</c:v>
                </c:pt>
                <c:pt idx="394">
                  <c:v>0.46888025517423298</c:v>
                </c:pt>
                <c:pt idx="395">
                  <c:v>0.46888025517423298</c:v>
                </c:pt>
                <c:pt idx="396">
                  <c:v>0.46888025517423298</c:v>
                </c:pt>
                <c:pt idx="397">
                  <c:v>0.46888025517423298</c:v>
                </c:pt>
                <c:pt idx="398">
                  <c:v>0.46888025517423298</c:v>
                </c:pt>
                <c:pt idx="399">
                  <c:v>0.46888025517423298</c:v>
                </c:pt>
                <c:pt idx="400">
                  <c:v>0.46888025517423298</c:v>
                </c:pt>
                <c:pt idx="401">
                  <c:v>0.46888025517423298</c:v>
                </c:pt>
                <c:pt idx="402">
                  <c:v>0.46888025517423298</c:v>
                </c:pt>
                <c:pt idx="403">
                  <c:v>0.46888025517423298</c:v>
                </c:pt>
                <c:pt idx="404">
                  <c:v>0.46888025517423298</c:v>
                </c:pt>
                <c:pt idx="405">
                  <c:v>0.46888025517423298</c:v>
                </c:pt>
                <c:pt idx="406">
                  <c:v>0.46888025517423298</c:v>
                </c:pt>
                <c:pt idx="407">
                  <c:v>0.46888025517423298</c:v>
                </c:pt>
                <c:pt idx="408">
                  <c:v>0.46888025517423298</c:v>
                </c:pt>
                <c:pt idx="409">
                  <c:v>0.46888025517423298</c:v>
                </c:pt>
                <c:pt idx="410">
                  <c:v>0.46888025517423298</c:v>
                </c:pt>
                <c:pt idx="411">
                  <c:v>0.46888025517423298</c:v>
                </c:pt>
                <c:pt idx="412">
                  <c:v>0.46888025517423298</c:v>
                </c:pt>
                <c:pt idx="413">
                  <c:v>0.47471041082092202</c:v>
                </c:pt>
                <c:pt idx="414">
                  <c:v>0.47471041082092202</c:v>
                </c:pt>
                <c:pt idx="415">
                  <c:v>0.47471041082092202</c:v>
                </c:pt>
                <c:pt idx="416">
                  <c:v>0.47524042497062102</c:v>
                </c:pt>
                <c:pt idx="417">
                  <c:v>0.47524042497062102</c:v>
                </c:pt>
                <c:pt idx="418">
                  <c:v>0.47524042497062102</c:v>
                </c:pt>
                <c:pt idx="419">
                  <c:v>0.47524042497062102</c:v>
                </c:pt>
                <c:pt idx="420">
                  <c:v>0.47524042497062102</c:v>
                </c:pt>
                <c:pt idx="421">
                  <c:v>0.47524042497062102</c:v>
                </c:pt>
                <c:pt idx="422">
                  <c:v>0.47524042497062102</c:v>
                </c:pt>
                <c:pt idx="423">
                  <c:v>0.47524042497062102</c:v>
                </c:pt>
                <c:pt idx="424">
                  <c:v>0.47524042497062102</c:v>
                </c:pt>
                <c:pt idx="425">
                  <c:v>0.47524042497062102</c:v>
                </c:pt>
                <c:pt idx="426">
                  <c:v>0.47895052401851401</c:v>
                </c:pt>
                <c:pt idx="427">
                  <c:v>0.47895052401851401</c:v>
                </c:pt>
                <c:pt idx="428">
                  <c:v>0.47948053816821301</c:v>
                </c:pt>
                <c:pt idx="429">
                  <c:v>0.47948053816821301</c:v>
                </c:pt>
                <c:pt idx="430">
                  <c:v>0.47948053816821301</c:v>
                </c:pt>
                <c:pt idx="431">
                  <c:v>0.47948053816821301</c:v>
                </c:pt>
                <c:pt idx="432">
                  <c:v>0.47948053816821301</c:v>
                </c:pt>
                <c:pt idx="433">
                  <c:v>0.47948053816821301</c:v>
                </c:pt>
                <c:pt idx="434">
                  <c:v>0.47948053816821301</c:v>
                </c:pt>
                <c:pt idx="435">
                  <c:v>0.47948053816821301</c:v>
                </c:pt>
                <c:pt idx="436">
                  <c:v>0.47948053816821301</c:v>
                </c:pt>
                <c:pt idx="437">
                  <c:v>0.47948053816821301</c:v>
                </c:pt>
                <c:pt idx="438">
                  <c:v>0.47948053816821301</c:v>
                </c:pt>
                <c:pt idx="439">
                  <c:v>0.47948053816821301</c:v>
                </c:pt>
                <c:pt idx="440">
                  <c:v>0.47948053816821301</c:v>
                </c:pt>
                <c:pt idx="441">
                  <c:v>0.47948053816821301</c:v>
                </c:pt>
                <c:pt idx="442">
                  <c:v>0.47948053816821301</c:v>
                </c:pt>
                <c:pt idx="443">
                  <c:v>0.47948053816821301</c:v>
                </c:pt>
                <c:pt idx="444">
                  <c:v>0.47948053816821301</c:v>
                </c:pt>
                <c:pt idx="445">
                  <c:v>0.47948053816821301</c:v>
                </c:pt>
                <c:pt idx="446">
                  <c:v>0.47948053816821301</c:v>
                </c:pt>
                <c:pt idx="447">
                  <c:v>0.47948053816821301</c:v>
                </c:pt>
                <c:pt idx="448">
                  <c:v>0.47948053816821301</c:v>
                </c:pt>
                <c:pt idx="449">
                  <c:v>0.47948053816821301</c:v>
                </c:pt>
              </c:numCache>
            </c:numRef>
          </c:yVal>
          <c:smooth val="0"/>
          <c:extLst>
            <c:ext xmlns:c16="http://schemas.microsoft.com/office/drawing/2014/chart" uri="{C3380CC4-5D6E-409C-BE32-E72D297353CC}">
              <c16:uniqueId val="{00000001-6CBA-4036-ABE1-D0C4BC22B1E4}"/>
            </c:ext>
          </c:extLst>
        </c:ser>
        <c:dLbls>
          <c:showLegendKey val="0"/>
          <c:showVal val="0"/>
          <c:showCatName val="0"/>
          <c:showSerName val="0"/>
          <c:showPercent val="0"/>
          <c:showBubbleSize val="0"/>
        </c:dLbls>
        <c:axId val="1851451999"/>
        <c:axId val="1851452831"/>
      </c:scatterChart>
      <c:valAx>
        <c:axId val="1851451999"/>
        <c:scaling>
          <c:orientation val="minMax"/>
          <c:max val="365"/>
          <c:min val="0"/>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a:latin typeface="Arial" panose="020B0604020202020204" pitchFamily="34" charset="0"/>
                  </a:rPr>
                  <a:t>Days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851452831"/>
        <c:crosses val="autoZero"/>
        <c:crossBetween val="midCat"/>
        <c:majorUnit val="25"/>
      </c:valAx>
      <c:valAx>
        <c:axId val="1851452831"/>
        <c:scaling>
          <c:orientation val="minMax"/>
          <c:max val="1"/>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a:latin typeface="Arial" panose="020B0604020202020204" pitchFamily="34" charset="0"/>
                  </a:rPr>
                  <a:t>Probability</a:t>
                </a:r>
              </a:p>
            </c:rich>
          </c:tx>
          <c:layout>
            <c:manualLayout>
              <c:xMode val="edge"/>
              <c:yMode val="edge"/>
              <c:x val="2.3284983074384154E-2"/>
              <c:y val="0.1430396862860053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851451999"/>
        <c:crosses val="autoZero"/>
        <c:crossBetween val="midCat"/>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614105441585"/>
          <c:y val="6.7282227705006706E-2"/>
          <c:w val="0.79011015175386778"/>
          <c:h val="0.55515806145872659"/>
        </c:manualLayout>
      </c:layout>
      <c:scatterChart>
        <c:scatterStyle val="lineMarker"/>
        <c:varyColors val="0"/>
        <c:ser>
          <c:idx val="0"/>
          <c:order val="0"/>
          <c:tx>
            <c:v>Voclosporin + MMF</c:v>
          </c:tx>
          <c:spPr>
            <a:ln w="19050" cap="rnd">
              <a:solidFill>
                <a:schemeClr val="tx2"/>
              </a:solidFill>
              <a:round/>
            </a:ln>
            <a:effectLst/>
          </c:spPr>
          <c:marker>
            <c:symbol val="none"/>
          </c:marker>
          <c:xVal>
            <c:numRef>
              <c:f>'UPCR 50%'!$B$4:$B$254</c:f>
              <c:numCache>
                <c:formatCode>General</c:formatCode>
                <c:ptCount val="251"/>
                <c:pt idx="0">
                  <c:v>16.947589820843501</c:v>
                </c:pt>
                <c:pt idx="1">
                  <c:v>16.947589820843501</c:v>
                </c:pt>
                <c:pt idx="2">
                  <c:v>16.947589820843501</c:v>
                </c:pt>
                <c:pt idx="3">
                  <c:v>18.286808132122101</c:v>
                </c:pt>
                <c:pt idx="4">
                  <c:v>18.286808132122101</c:v>
                </c:pt>
                <c:pt idx="5">
                  <c:v>18.286808132122101</c:v>
                </c:pt>
                <c:pt idx="6">
                  <c:v>18.286808132122101</c:v>
                </c:pt>
                <c:pt idx="7">
                  <c:v>18.286808132122101</c:v>
                </c:pt>
                <c:pt idx="8">
                  <c:v>18.286808132122101</c:v>
                </c:pt>
                <c:pt idx="9">
                  <c:v>18.286808132122101</c:v>
                </c:pt>
                <c:pt idx="10">
                  <c:v>18.286808132122101</c:v>
                </c:pt>
                <c:pt idx="11">
                  <c:v>18.286808132122101</c:v>
                </c:pt>
                <c:pt idx="12">
                  <c:v>18.286808132122101</c:v>
                </c:pt>
                <c:pt idx="13">
                  <c:v>18.286808132122101</c:v>
                </c:pt>
                <c:pt idx="14">
                  <c:v>18.286808132122101</c:v>
                </c:pt>
                <c:pt idx="15">
                  <c:v>18.286808132122101</c:v>
                </c:pt>
                <c:pt idx="16">
                  <c:v>18.286808132122101</c:v>
                </c:pt>
                <c:pt idx="17">
                  <c:v>19.673653293777601</c:v>
                </c:pt>
                <c:pt idx="18">
                  <c:v>19.673653293777601</c:v>
                </c:pt>
                <c:pt idx="19">
                  <c:v>19.673653293777601</c:v>
                </c:pt>
                <c:pt idx="20">
                  <c:v>19.673653293777601</c:v>
                </c:pt>
                <c:pt idx="21">
                  <c:v>19.673653293777601</c:v>
                </c:pt>
                <c:pt idx="22">
                  <c:v>19.673653293777601</c:v>
                </c:pt>
                <c:pt idx="23">
                  <c:v>20.343253623091801</c:v>
                </c:pt>
                <c:pt idx="24">
                  <c:v>20.343253623091801</c:v>
                </c:pt>
                <c:pt idx="25">
                  <c:v>20.343253623091801</c:v>
                </c:pt>
                <c:pt idx="26">
                  <c:v>20.343253623091801</c:v>
                </c:pt>
                <c:pt idx="27">
                  <c:v>21.3612819630568</c:v>
                </c:pt>
                <c:pt idx="28">
                  <c:v>23.390101056383902</c:v>
                </c:pt>
                <c:pt idx="29">
                  <c:v>25.164898512601599</c:v>
                </c:pt>
                <c:pt idx="30">
                  <c:v>26.435977593912099</c:v>
                </c:pt>
                <c:pt idx="31">
                  <c:v>28.296243298427601</c:v>
                </c:pt>
                <c:pt idx="32">
                  <c:v>30.494233623325101</c:v>
                </c:pt>
                <c:pt idx="33">
                  <c:v>32.535233045325299</c:v>
                </c:pt>
                <c:pt idx="34">
                  <c:v>32.535233045325299</c:v>
                </c:pt>
                <c:pt idx="35">
                  <c:v>32.535233045325299</c:v>
                </c:pt>
                <c:pt idx="36">
                  <c:v>32.535233045325299</c:v>
                </c:pt>
                <c:pt idx="37">
                  <c:v>32.535233045325299</c:v>
                </c:pt>
                <c:pt idx="38">
                  <c:v>33.594568586877202</c:v>
                </c:pt>
                <c:pt idx="39">
                  <c:v>33.594568586877202</c:v>
                </c:pt>
                <c:pt idx="40">
                  <c:v>33.594568586877202</c:v>
                </c:pt>
                <c:pt idx="41">
                  <c:v>33.594568586877202</c:v>
                </c:pt>
                <c:pt idx="42">
                  <c:v>33.594568586877202</c:v>
                </c:pt>
                <c:pt idx="43">
                  <c:v>33.594568586877202</c:v>
                </c:pt>
                <c:pt idx="44">
                  <c:v>33.594568586877202</c:v>
                </c:pt>
                <c:pt idx="45">
                  <c:v>33.594568586877202</c:v>
                </c:pt>
                <c:pt idx="46">
                  <c:v>33.594568586877202</c:v>
                </c:pt>
                <c:pt idx="47">
                  <c:v>33.594568586877202</c:v>
                </c:pt>
                <c:pt idx="48">
                  <c:v>33.594568586877202</c:v>
                </c:pt>
                <c:pt idx="49">
                  <c:v>33.594568586877202</c:v>
                </c:pt>
                <c:pt idx="50">
                  <c:v>33.594568586877202</c:v>
                </c:pt>
                <c:pt idx="51">
                  <c:v>33.594568586877202</c:v>
                </c:pt>
                <c:pt idx="52">
                  <c:v>33.594568586877202</c:v>
                </c:pt>
                <c:pt idx="53">
                  <c:v>33.594568586877202</c:v>
                </c:pt>
                <c:pt idx="54">
                  <c:v>35.376250576692797</c:v>
                </c:pt>
                <c:pt idx="55">
                  <c:v>35.376250576692797</c:v>
                </c:pt>
                <c:pt idx="56">
                  <c:v>35.376250576692797</c:v>
                </c:pt>
                <c:pt idx="57">
                  <c:v>36.139904226543401</c:v>
                </c:pt>
                <c:pt idx="58">
                  <c:v>37.615665787512199</c:v>
                </c:pt>
                <c:pt idx="59">
                  <c:v>37.615665787512199</c:v>
                </c:pt>
                <c:pt idx="60">
                  <c:v>39.695501040064201</c:v>
                </c:pt>
                <c:pt idx="61">
                  <c:v>41.723437500878703</c:v>
                </c:pt>
                <c:pt idx="62">
                  <c:v>43.751373961693297</c:v>
                </c:pt>
                <c:pt idx="63">
                  <c:v>45.779310422507798</c:v>
                </c:pt>
                <c:pt idx="64">
                  <c:v>47.807246883322399</c:v>
                </c:pt>
                <c:pt idx="65">
                  <c:v>49.835183344137</c:v>
                </c:pt>
                <c:pt idx="66">
                  <c:v>51.863119804951502</c:v>
                </c:pt>
                <c:pt idx="67">
                  <c:v>53.891056265766103</c:v>
                </c:pt>
                <c:pt idx="68">
                  <c:v>55.918992726580598</c:v>
                </c:pt>
                <c:pt idx="69">
                  <c:v>57.778993641342403</c:v>
                </c:pt>
                <c:pt idx="70">
                  <c:v>59.9769839662398</c:v>
                </c:pt>
                <c:pt idx="71">
                  <c:v>62.006420902325701</c:v>
                </c:pt>
                <c:pt idx="72">
                  <c:v>63.0263910338183</c:v>
                </c:pt>
                <c:pt idx="73">
                  <c:v>63.0263910338183</c:v>
                </c:pt>
                <c:pt idx="74">
                  <c:v>64.303472016214101</c:v>
                </c:pt>
                <c:pt idx="75">
                  <c:v>64.303472016214101</c:v>
                </c:pt>
                <c:pt idx="76">
                  <c:v>64.303472016214101</c:v>
                </c:pt>
                <c:pt idx="77">
                  <c:v>65.077275939958895</c:v>
                </c:pt>
                <c:pt idx="78">
                  <c:v>65.077275939958895</c:v>
                </c:pt>
                <c:pt idx="79">
                  <c:v>65.077275939958895</c:v>
                </c:pt>
                <c:pt idx="80">
                  <c:v>65.077275939958895</c:v>
                </c:pt>
                <c:pt idx="81">
                  <c:v>65.077275939958895</c:v>
                </c:pt>
                <c:pt idx="82">
                  <c:v>66.349119969447003</c:v>
                </c:pt>
                <c:pt idx="83">
                  <c:v>67.115362674667693</c:v>
                </c:pt>
                <c:pt idx="84">
                  <c:v>67.115362674667693</c:v>
                </c:pt>
                <c:pt idx="85">
                  <c:v>67.115362674667693</c:v>
                </c:pt>
                <c:pt idx="86">
                  <c:v>69.143652188487295</c:v>
                </c:pt>
                <c:pt idx="87">
                  <c:v>71.171765175804296</c:v>
                </c:pt>
                <c:pt idx="88">
                  <c:v>73.200849058885197</c:v>
                </c:pt>
                <c:pt idx="89">
                  <c:v>75.228873782951098</c:v>
                </c:pt>
                <c:pt idx="90">
                  <c:v>77.256810243765599</c:v>
                </c:pt>
                <c:pt idx="91">
                  <c:v>79.284746704580201</c:v>
                </c:pt>
                <c:pt idx="92">
                  <c:v>81.312683165394702</c:v>
                </c:pt>
                <c:pt idx="93">
                  <c:v>83.340619626209303</c:v>
                </c:pt>
                <c:pt idx="94">
                  <c:v>85.368556087023805</c:v>
                </c:pt>
                <c:pt idx="95">
                  <c:v>87.396492547838406</c:v>
                </c:pt>
                <c:pt idx="96">
                  <c:v>89.424429008652993</c:v>
                </c:pt>
                <c:pt idx="97">
                  <c:v>91.452365469467495</c:v>
                </c:pt>
                <c:pt idx="98">
                  <c:v>93.480301930282096</c:v>
                </c:pt>
                <c:pt idx="99">
                  <c:v>95.154832333075205</c:v>
                </c:pt>
                <c:pt idx="100">
                  <c:v>95.9796347633946</c:v>
                </c:pt>
                <c:pt idx="101">
                  <c:v>95.9796347633946</c:v>
                </c:pt>
                <c:pt idx="102">
                  <c:v>95.9796347633946</c:v>
                </c:pt>
                <c:pt idx="103">
                  <c:v>95.9796347633946</c:v>
                </c:pt>
                <c:pt idx="104">
                  <c:v>98.0648717269234</c:v>
                </c:pt>
                <c:pt idx="105">
                  <c:v>98.0648717269234</c:v>
                </c:pt>
                <c:pt idx="106">
                  <c:v>100.093337767245</c:v>
                </c:pt>
                <c:pt idx="107">
                  <c:v>102.122333387075</c:v>
                </c:pt>
                <c:pt idx="108">
                  <c:v>104.15026984788901</c:v>
                </c:pt>
                <c:pt idx="109">
                  <c:v>106.01030999076301</c:v>
                </c:pt>
                <c:pt idx="110">
                  <c:v>108.208614140553</c:v>
                </c:pt>
                <c:pt idx="111">
                  <c:v>110.23655060136799</c:v>
                </c:pt>
                <c:pt idx="112">
                  <c:v>112.264487062182</c:v>
                </c:pt>
                <c:pt idx="113">
                  <c:v>114.292423522997</c:v>
                </c:pt>
                <c:pt idx="114">
                  <c:v>116.320359983812</c:v>
                </c:pt>
                <c:pt idx="115">
                  <c:v>118.348296444626</c:v>
                </c:pt>
                <c:pt idx="116">
                  <c:v>120.123093900844</c:v>
                </c:pt>
                <c:pt idx="117">
                  <c:v>120.88674755069501</c:v>
                </c:pt>
                <c:pt idx="118">
                  <c:v>122.915037064514</c:v>
                </c:pt>
                <c:pt idx="119">
                  <c:v>124.943738473506</c:v>
                </c:pt>
                <c:pt idx="120">
                  <c:v>126.974440516193</c:v>
                </c:pt>
                <c:pt idx="121">
                  <c:v>127.744331435799</c:v>
                </c:pt>
                <c:pt idx="122">
                  <c:v>127.744331435799</c:v>
                </c:pt>
                <c:pt idx="123">
                  <c:v>127.744331435799</c:v>
                </c:pt>
                <c:pt idx="124">
                  <c:v>128.51075066752301</c:v>
                </c:pt>
                <c:pt idx="125">
                  <c:v>128.51075066752301</c:v>
                </c:pt>
                <c:pt idx="126">
                  <c:v>130.54009934035699</c:v>
                </c:pt>
                <c:pt idx="127">
                  <c:v>132.41672905165501</c:v>
                </c:pt>
                <c:pt idx="128">
                  <c:v>134.09225388707901</c:v>
                </c:pt>
                <c:pt idx="129">
                  <c:v>136.12133777016001</c:v>
                </c:pt>
                <c:pt idx="130">
                  <c:v>138.14927423097399</c:v>
                </c:pt>
                <c:pt idx="131">
                  <c:v>140.17721069178901</c:v>
                </c:pt>
                <c:pt idx="132">
                  <c:v>142.256410448932</c:v>
                </c:pt>
                <c:pt idx="133">
                  <c:v>144.23520193144799</c:v>
                </c:pt>
                <c:pt idx="134">
                  <c:v>146.26313839226299</c:v>
                </c:pt>
                <c:pt idx="135">
                  <c:v>148.29107485307699</c:v>
                </c:pt>
                <c:pt idx="136">
                  <c:v>150.31901131389199</c:v>
                </c:pt>
                <c:pt idx="137">
                  <c:v>152.346947774706</c:v>
                </c:pt>
                <c:pt idx="138">
                  <c:v>154.37488423552099</c:v>
                </c:pt>
                <c:pt idx="139">
                  <c:v>156.40282069633599</c:v>
                </c:pt>
                <c:pt idx="140">
                  <c:v>158.43825953350699</c:v>
                </c:pt>
                <c:pt idx="141">
                  <c:v>158.43825953350699</c:v>
                </c:pt>
                <c:pt idx="142">
                  <c:v>158.43825953350699</c:v>
                </c:pt>
                <c:pt idx="143">
                  <c:v>160.46681383708</c:v>
                </c:pt>
                <c:pt idx="144">
                  <c:v>162.494750297895</c:v>
                </c:pt>
                <c:pt idx="145">
                  <c:v>164.522686758709</c:v>
                </c:pt>
                <c:pt idx="146">
                  <c:v>166.550623219524</c:v>
                </c:pt>
                <c:pt idx="147">
                  <c:v>168.578559680338</c:v>
                </c:pt>
                <c:pt idx="148">
                  <c:v>170.606496141153</c:v>
                </c:pt>
                <c:pt idx="149">
                  <c:v>172.63443260196701</c:v>
                </c:pt>
                <c:pt idx="150">
                  <c:v>174.66236906278201</c:v>
                </c:pt>
                <c:pt idx="151">
                  <c:v>176.690305523597</c:v>
                </c:pt>
                <c:pt idx="152">
                  <c:v>178.71824198441101</c:v>
                </c:pt>
                <c:pt idx="153">
                  <c:v>180.74617844522601</c:v>
                </c:pt>
                <c:pt idx="154">
                  <c:v>182.77411490604001</c:v>
                </c:pt>
                <c:pt idx="155">
                  <c:v>184.80205136685501</c:v>
                </c:pt>
                <c:pt idx="156">
                  <c:v>186.82998782766899</c:v>
                </c:pt>
                <c:pt idx="157">
                  <c:v>188.70702943414</c:v>
                </c:pt>
                <c:pt idx="158">
                  <c:v>190.38276021715001</c:v>
                </c:pt>
                <c:pt idx="159">
                  <c:v>192.41210888998501</c:v>
                </c:pt>
                <c:pt idx="160">
                  <c:v>194.44004535079901</c:v>
                </c:pt>
                <c:pt idx="161">
                  <c:v>196.46798181161401</c:v>
                </c:pt>
                <c:pt idx="162">
                  <c:v>198.49591827242801</c:v>
                </c:pt>
                <c:pt idx="163">
                  <c:v>200.52385473324301</c:v>
                </c:pt>
                <c:pt idx="164">
                  <c:v>202.55179119405699</c:v>
                </c:pt>
                <c:pt idx="165">
                  <c:v>204.58025723438001</c:v>
                </c:pt>
                <c:pt idx="166">
                  <c:v>206.60907632770699</c:v>
                </c:pt>
                <c:pt idx="167">
                  <c:v>208.63701278852099</c:v>
                </c:pt>
                <c:pt idx="168">
                  <c:v>210.66494924933599</c:v>
                </c:pt>
                <c:pt idx="169">
                  <c:v>212.69288571014999</c:v>
                </c:pt>
                <c:pt idx="170">
                  <c:v>214.72082217096499</c:v>
                </c:pt>
                <c:pt idx="171">
                  <c:v>216.748758631779</c:v>
                </c:pt>
                <c:pt idx="172">
                  <c:v>218.776695092594</c:v>
                </c:pt>
                <c:pt idx="173">
                  <c:v>220.804631553409</c:v>
                </c:pt>
                <c:pt idx="174">
                  <c:v>222.832568014223</c:v>
                </c:pt>
                <c:pt idx="175">
                  <c:v>224.860504475038</c:v>
                </c:pt>
                <c:pt idx="176">
                  <c:v>226.888440935852</c:v>
                </c:pt>
                <c:pt idx="177">
                  <c:v>228.916377396667</c:v>
                </c:pt>
                <c:pt idx="178">
                  <c:v>230.94431385748101</c:v>
                </c:pt>
                <c:pt idx="179">
                  <c:v>232.97225031829601</c:v>
                </c:pt>
                <c:pt idx="180">
                  <c:v>235.15249384547499</c:v>
                </c:pt>
                <c:pt idx="181">
                  <c:v>236.526258393294</c:v>
                </c:pt>
                <c:pt idx="182">
                  <c:v>236.526258393294</c:v>
                </c:pt>
                <c:pt idx="183">
                  <c:v>237.54393368025401</c:v>
                </c:pt>
                <c:pt idx="184">
                  <c:v>239.57222319407401</c:v>
                </c:pt>
                <c:pt idx="185">
                  <c:v>241.60015965488799</c:v>
                </c:pt>
                <c:pt idx="186">
                  <c:v>243.62809611570299</c:v>
                </c:pt>
                <c:pt idx="187">
                  <c:v>245.65603257651699</c:v>
                </c:pt>
                <c:pt idx="188">
                  <c:v>247.68396903733199</c:v>
                </c:pt>
                <c:pt idx="189">
                  <c:v>249.711905498146</c:v>
                </c:pt>
                <c:pt idx="190">
                  <c:v>251.73984195896099</c:v>
                </c:pt>
                <c:pt idx="191">
                  <c:v>253.76777841977599</c:v>
                </c:pt>
                <c:pt idx="192">
                  <c:v>255.79571488059</c:v>
                </c:pt>
                <c:pt idx="193">
                  <c:v>257.82365134140503</c:v>
                </c:pt>
                <c:pt idx="194">
                  <c:v>259.851587802219</c:v>
                </c:pt>
                <c:pt idx="195">
                  <c:v>261.879524263034</c:v>
                </c:pt>
                <c:pt idx="196">
                  <c:v>263.90746072384798</c:v>
                </c:pt>
                <c:pt idx="197">
                  <c:v>265.93539718466297</c:v>
                </c:pt>
                <c:pt idx="198">
                  <c:v>267.96333364547797</c:v>
                </c:pt>
                <c:pt idx="199">
                  <c:v>269.99127010629201</c:v>
                </c:pt>
                <c:pt idx="200">
                  <c:v>272.01920656710701</c:v>
                </c:pt>
                <c:pt idx="201">
                  <c:v>274.04714302792098</c:v>
                </c:pt>
                <c:pt idx="202">
                  <c:v>276.07507948873598</c:v>
                </c:pt>
                <c:pt idx="203">
                  <c:v>278.10301594955001</c:v>
                </c:pt>
                <c:pt idx="204">
                  <c:v>280.13095241036501</c:v>
                </c:pt>
                <c:pt idx="205">
                  <c:v>282.15888887117899</c:v>
                </c:pt>
                <c:pt idx="206">
                  <c:v>284.18682533199399</c:v>
                </c:pt>
                <c:pt idx="207">
                  <c:v>286.21476179280899</c:v>
                </c:pt>
                <c:pt idx="208">
                  <c:v>288.24269825362302</c:v>
                </c:pt>
                <c:pt idx="209">
                  <c:v>290.27063471443802</c:v>
                </c:pt>
                <c:pt idx="210">
                  <c:v>292.29857117525199</c:v>
                </c:pt>
                <c:pt idx="211">
                  <c:v>294.32650763606699</c:v>
                </c:pt>
                <c:pt idx="212">
                  <c:v>296.35444409688102</c:v>
                </c:pt>
                <c:pt idx="213">
                  <c:v>298.38238055769602</c:v>
                </c:pt>
                <c:pt idx="214">
                  <c:v>300.41031701851</c:v>
                </c:pt>
                <c:pt idx="215">
                  <c:v>302.438253479325</c:v>
                </c:pt>
                <c:pt idx="216">
                  <c:v>304.46618994014</c:v>
                </c:pt>
                <c:pt idx="217">
                  <c:v>306.49412640095397</c:v>
                </c:pt>
                <c:pt idx="218">
                  <c:v>308.52206286176897</c:v>
                </c:pt>
                <c:pt idx="219">
                  <c:v>310.54999932258301</c:v>
                </c:pt>
                <c:pt idx="220">
                  <c:v>312.577935783398</c:v>
                </c:pt>
                <c:pt idx="221">
                  <c:v>314.60587224421198</c:v>
                </c:pt>
                <c:pt idx="222">
                  <c:v>316.63380870502698</c:v>
                </c:pt>
                <c:pt idx="223">
                  <c:v>318.66174516584198</c:v>
                </c:pt>
                <c:pt idx="224">
                  <c:v>320.68968162665601</c:v>
                </c:pt>
                <c:pt idx="225">
                  <c:v>322.71761808747101</c:v>
                </c:pt>
                <c:pt idx="226">
                  <c:v>324.74555454828499</c:v>
                </c:pt>
                <c:pt idx="227">
                  <c:v>326.77349100909998</c:v>
                </c:pt>
                <c:pt idx="228">
                  <c:v>328.80142746991402</c:v>
                </c:pt>
                <c:pt idx="229">
                  <c:v>330.82936393072902</c:v>
                </c:pt>
                <c:pt idx="230">
                  <c:v>332.85730039154299</c:v>
                </c:pt>
                <c:pt idx="231">
                  <c:v>334.88523685235799</c:v>
                </c:pt>
                <c:pt idx="232">
                  <c:v>336.91317331317299</c:v>
                </c:pt>
                <c:pt idx="233">
                  <c:v>338.94110977398702</c:v>
                </c:pt>
                <c:pt idx="234">
                  <c:v>340.96904623480202</c:v>
                </c:pt>
                <c:pt idx="235">
                  <c:v>342.996982695616</c:v>
                </c:pt>
                <c:pt idx="236">
                  <c:v>345.024919156431</c:v>
                </c:pt>
                <c:pt idx="237">
                  <c:v>347.05285561724497</c:v>
                </c:pt>
                <c:pt idx="238">
                  <c:v>349.08079207805997</c:v>
                </c:pt>
                <c:pt idx="239">
                  <c:v>351.108728538874</c:v>
                </c:pt>
                <c:pt idx="240">
                  <c:v>353.136664999689</c:v>
                </c:pt>
                <c:pt idx="241">
                  <c:v>355.164601460504</c:v>
                </c:pt>
                <c:pt idx="242">
                  <c:v>357.19253792131798</c:v>
                </c:pt>
                <c:pt idx="243">
                  <c:v>359.22047438213298</c:v>
                </c:pt>
                <c:pt idx="244">
                  <c:v>361.24841084294701</c:v>
                </c:pt>
                <c:pt idx="245">
                  <c:v>363.27634730376201</c:v>
                </c:pt>
                <c:pt idx="246">
                  <c:v>365.30428376457598</c:v>
                </c:pt>
                <c:pt idx="247">
                  <c:v>367.33222022539098</c:v>
                </c:pt>
                <c:pt idx="248">
                  <c:v>369.36015668620502</c:v>
                </c:pt>
                <c:pt idx="249">
                  <c:v>371.38809314702002</c:v>
                </c:pt>
                <c:pt idx="250">
                  <c:v>372.65555343502899</c:v>
                </c:pt>
              </c:numCache>
            </c:numRef>
          </c:xVal>
          <c:yVal>
            <c:numRef>
              <c:f>'UPCR 50%'!$C$4:$C$254</c:f>
              <c:numCache>
                <c:formatCode>General</c:formatCode>
                <c:ptCount val="251"/>
                <c:pt idx="0">
                  <c:v>5.12596548469534E-3</c:v>
                </c:pt>
                <c:pt idx="1">
                  <c:v>2.49737348850647E-2</c:v>
                </c:pt>
                <c:pt idx="2">
                  <c:v>2.49737348850647E-2</c:v>
                </c:pt>
                <c:pt idx="3">
                  <c:v>0.24182541962859699</c:v>
                </c:pt>
                <c:pt idx="4">
                  <c:v>0.24182541962859699</c:v>
                </c:pt>
                <c:pt idx="5">
                  <c:v>0.24182541962859699</c:v>
                </c:pt>
                <c:pt idx="6">
                  <c:v>0.24182541962859699</c:v>
                </c:pt>
                <c:pt idx="7">
                  <c:v>0.24182541962859699</c:v>
                </c:pt>
                <c:pt idx="8">
                  <c:v>0.24182541962859699</c:v>
                </c:pt>
                <c:pt idx="9">
                  <c:v>0.24182541962859699</c:v>
                </c:pt>
                <c:pt idx="10">
                  <c:v>0.24182541962859699</c:v>
                </c:pt>
                <c:pt idx="11">
                  <c:v>0.24182541962859699</c:v>
                </c:pt>
                <c:pt idx="12">
                  <c:v>0.24182541962859699</c:v>
                </c:pt>
                <c:pt idx="13">
                  <c:v>0.24182541962859699</c:v>
                </c:pt>
                <c:pt idx="14">
                  <c:v>0.24182541962859699</c:v>
                </c:pt>
                <c:pt idx="15">
                  <c:v>0.24182541962859699</c:v>
                </c:pt>
                <c:pt idx="16">
                  <c:v>0.24182541962859699</c:v>
                </c:pt>
                <c:pt idx="17">
                  <c:v>0.29618905333871098</c:v>
                </c:pt>
                <c:pt idx="18">
                  <c:v>0.29618905333871098</c:v>
                </c:pt>
                <c:pt idx="19">
                  <c:v>0.29618905333871098</c:v>
                </c:pt>
                <c:pt idx="20">
                  <c:v>0.29618905333871098</c:v>
                </c:pt>
                <c:pt idx="21">
                  <c:v>0.29618905333871098</c:v>
                </c:pt>
                <c:pt idx="22">
                  <c:v>0.29618905333871098</c:v>
                </c:pt>
                <c:pt idx="23">
                  <c:v>0.32798510369734402</c:v>
                </c:pt>
                <c:pt idx="24">
                  <c:v>0.32798510369734402</c:v>
                </c:pt>
                <c:pt idx="25">
                  <c:v>0.32798510369734402</c:v>
                </c:pt>
                <c:pt idx="26">
                  <c:v>0.32798510369734402</c:v>
                </c:pt>
                <c:pt idx="27">
                  <c:v>0.34025829014707398</c:v>
                </c:pt>
                <c:pt idx="28">
                  <c:v>0.34293327120289002</c:v>
                </c:pt>
                <c:pt idx="29">
                  <c:v>0.34400693924554299</c:v>
                </c:pt>
                <c:pt idx="30">
                  <c:v>0.35494747150989903</c:v>
                </c:pt>
                <c:pt idx="31">
                  <c:v>0.35895542917392498</c:v>
                </c:pt>
                <c:pt idx="32">
                  <c:v>0.36216450365696501</c:v>
                </c:pt>
                <c:pt idx="33">
                  <c:v>0.40164743683988802</c:v>
                </c:pt>
                <c:pt idx="34">
                  <c:v>0.40164743683988802</c:v>
                </c:pt>
                <c:pt idx="35">
                  <c:v>0.40164743683988802</c:v>
                </c:pt>
                <c:pt idx="36">
                  <c:v>0.40164743683988802</c:v>
                </c:pt>
                <c:pt idx="37">
                  <c:v>0.40164743683988802</c:v>
                </c:pt>
                <c:pt idx="38">
                  <c:v>0.538747591372849</c:v>
                </c:pt>
                <c:pt idx="39">
                  <c:v>0.538747591372849</c:v>
                </c:pt>
                <c:pt idx="40">
                  <c:v>0.538747591372849</c:v>
                </c:pt>
                <c:pt idx="41">
                  <c:v>0.538747591372849</c:v>
                </c:pt>
                <c:pt idx="42">
                  <c:v>0.538747591372849</c:v>
                </c:pt>
                <c:pt idx="43">
                  <c:v>0.538747591372849</c:v>
                </c:pt>
                <c:pt idx="44">
                  <c:v>0.538747591372849</c:v>
                </c:pt>
                <c:pt idx="45">
                  <c:v>0.538747591372849</c:v>
                </c:pt>
                <c:pt idx="46">
                  <c:v>0.538747591372849</c:v>
                </c:pt>
                <c:pt idx="47">
                  <c:v>0.538747591372849</c:v>
                </c:pt>
                <c:pt idx="48">
                  <c:v>0.538747591372849</c:v>
                </c:pt>
                <c:pt idx="49">
                  <c:v>0.538747591372849</c:v>
                </c:pt>
                <c:pt idx="50">
                  <c:v>0.538747591372849</c:v>
                </c:pt>
                <c:pt idx="51">
                  <c:v>0.538747591372849</c:v>
                </c:pt>
                <c:pt idx="52">
                  <c:v>0.538747591372849</c:v>
                </c:pt>
                <c:pt idx="53">
                  <c:v>0.538747591372849</c:v>
                </c:pt>
                <c:pt idx="54">
                  <c:v>0.56062575409604098</c:v>
                </c:pt>
                <c:pt idx="55">
                  <c:v>0.56062575409604098</c:v>
                </c:pt>
                <c:pt idx="56">
                  <c:v>0.56062575409604098</c:v>
                </c:pt>
                <c:pt idx="57">
                  <c:v>0.570230730369502</c:v>
                </c:pt>
                <c:pt idx="58">
                  <c:v>0.586879936271273</c:v>
                </c:pt>
                <c:pt idx="59">
                  <c:v>0.586879936271273</c:v>
                </c:pt>
                <c:pt idx="60">
                  <c:v>0.59051531822758496</c:v>
                </c:pt>
                <c:pt idx="61">
                  <c:v>0.59052305637563995</c:v>
                </c:pt>
                <c:pt idx="62">
                  <c:v>0.59053079452369595</c:v>
                </c:pt>
                <c:pt idx="63">
                  <c:v>0.59053853267175105</c:v>
                </c:pt>
                <c:pt idx="64">
                  <c:v>0.59054627081980604</c:v>
                </c:pt>
                <c:pt idx="65">
                  <c:v>0.59055400896786103</c:v>
                </c:pt>
                <c:pt idx="66">
                  <c:v>0.59056174711591602</c:v>
                </c:pt>
                <c:pt idx="67">
                  <c:v>0.59056948526397102</c:v>
                </c:pt>
                <c:pt idx="68">
                  <c:v>0.59057722341202701</c:v>
                </c:pt>
                <c:pt idx="69">
                  <c:v>0.59378500820372404</c:v>
                </c:pt>
                <c:pt idx="70">
                  <c:v>0.59699408268676402</c:v>
                </c:pt>
                <c:pt idx="71">
                  <c:v>0.60153613377801396</c:v>
                </c:pt>
                <c:pt idx="72">
                  <c:v>0.61967725462481804</c:v>
                </c:pt>
                <c:pt idx="73">
                  <c:v>0.61967725462481804</c:v>
                </c:pt>
                <c:pt idx="74">
                  <c:v>0.64875503866195205</c:v>
                </c:pt>
                <c:pt idx="75">
                  <c:v>0.64875503866195205</c:v>
                </c:pt>
                <c:pt idx="76">
                  <c:v>0.64875503866195205</c:v>
                </c:pt>
                <c:pt idx="77">
                  <c:v>0.68903330837466903</c:v>
                </c:pt>
                <c:pt idx="78">
                  <c:v>0.68903330837466903</c:v>
                </c:pt>
                <c:pt idx="79">
                  <c:v>0.68903330837466903</c:v>
                </c:pt>
                <c:pt idx="80">
                  <c:v>0.68903330837466903</c:v>
                </c:pt>
                <c:pt idx="81">
                  <c:v>0.68903330837466903</c:v>
                </c:pt>
                <c:pt idx="82">
                  <c:v>0.70228545115908503</c:v>
                </c:pt>
                <c:pt idx="83">
                  <c:v>0.71971433996197898</c:v>
                </c:pt>
                <c:pt idx="84">
                  <c:v>0.71971433996197898</c:v>
                </c:pt>
                <c:pt idx="85">
                  <c:v>0.71971433996197898</c:v>
                </c:pt>
                <c:pt idx="86">
                  <c:v>0.72078897527313901</c:v>
                </c:pt>
                <c:pt idx="87">
                  <c:v>0.72133016200274702</c:v>
                </c:pt>
                <c:pt idx="88">
                  <c:v>0.72480531593089104</c:v>
                </c:pt>
                <c:pt idx="89">
                  <c:v>0.72507977836972304</c:v>
                </c:pt>
                <c:pt idx="90">
                  <c:v>0.72508751651777803</c:v>
                </c:pt>
                <c:pt idx="91">
                  <c:v>0.72509525466583302</c:v>
                </c:pt>
                <c:pt idx="92">
                  <c:v>0.72510299281388801</c:v>
                </c:pt>
                <c:pt idx="93">
                  <c:v>0.72511073096194301</c:v>
                </c:pt>
                <c:pt idx="94">
                  <c:v>0.725118469109999</c:v>
                </c:pt>
                <c:pt idx="95">
                  <c:v>0.72512620725805399</c:v>
                </c:pt>
                <c:pt idx="96">
                  <c:v>0.72513394540610898</c:v>
                </c:pt>
                <c:pt idx="97">
                  <c:v>0.72514168355416397</c:v>
                </c:pt>
                <c:pt idx="98">
                  <c:v>0.72514942170221897</c:v>
                </c:pt>
                <c:pt idx="99">
                  <c:v>0.72963677375940394</c:v>
                </c:pt>
                <c:pt idx="100">
                  <c:v>0.77082209951446101</c:v>
                </c:pt>
                <c:pt idx="101">
                  <c:v>0.77082209951446101</c:v>
                </c:pt>
                <c:pt idx="102">
                  <c:v>0.77082209951446101</c:v>
                </c:pt>
                <c:pt idx="103">
                  <c:v>0.77082209951446101</c:v>
                </c:pt>
                <c:pt idx="104">
                  <c:v>0.79078100806627305</c:v>
                </c:pt>
                <c:pt idx="105">
                  <c:v>0.79078100806627305</c:v>
                </c:pt>
                <c:pt idx="106">
                  <c:v>0.79238909195898499</c:v>
                </c:pt>
                <c:pt idx="107">
                  <c:v>0.795597521596353</c:v>
                </c:pt>
                <c:pt idx="108">
                  <c:v>0.79560525974440899</c:v>
                </c:pt>
                <c:pt idx="109">
                  <c:v>0.79893158866533998</c:v>
                </c:pt>
                <c:pt idx="110">
                  <c:v>0.80308901618225104</c:v>
                </c:pt>
                <c:pt idx="111">
                  <c:v>0.80309675433030603</c:v>
                </c:pt>
                <c:pt idx="112">
                  <c:v>0.80310449247836102</c:v>
                </c:pt>
                <c:pt idx="113">
                  <c:v>0.80311223062641601</c:v>
                </c:pt>
                <c:pt idx="114">
                  <c:v>0.803119968774471</c:v>
                </c:pt>
                <c:pt idx="115">
                  <c:v>0.803127706922526</c:v>
                </c:pt>
                <c:pt idx="116">
                  <c:v>0.80420137496517896</c:v>
                </c:pt>
                <c:pt idx="117">
                  <c:v>0.81380635123864098</c:v>
                </c:pt>
                <c:pt idx="118">
                  <c:v>0.81488098654980001</c:v>
                </c:pt>
                <c:pt idx="119">
                  <c:v>0.81720033521791502</c:v>
                </c:pt>
                <c:pt idx="120">
                  <c:v>0.82556543447695596</c:v>
                </c:pt>
                <c:pt idx="121">
                  <c:v>0.85401892729859796</c:v>
                </c:pt>
                <c:pt idx="122">
                  <c:v>0.85401892729859796</c:v>
                </c:pt>
                <c:pt idx="123">
                  <c:v>0.85401892729859796</c:v>
                </c:pt>
                <c:pt idx="124">
                  <c:v>0.87198126468304504</c:v>
                </c:pt>
                <c:pt idx="125">
                  <c:v>0.87198126468304504</c:v>
                </c:pt>
                <c:pt idx="126">
                  <c:v>0.87625659148351898</c:v>
                </c:pt>
                <c:pt idx="127">
                  <c:v>0.87864648626806996</c:v>
                </c:pt>
                <c:pt idx="128">
                  <c:v>0.88613893200133198</c:v>
                </c:pt>
                <c:pt idx="129">
                  <c:v>0.88961408592947699</c:v>
                </c:pt>
                <c:pt idx="130">
                  <c:v>0.88962182407753199</c:v>
                </c:pt>
                <c:pt idx="131">
                  <c:v>0.88962956222558698</c:v>
                </c:pt>
                <c:pt idx="132">
                  <c:v>0.89134452928831098</c:v>
                </c:pt>
                <c:pt idx="133">
                  <c:v>0.89604642150032499</c:v>
                </c:pt>
                <c:pt idx="134">
                  <c:v>0.89605415964837998</c:v>
                </c:pt>
                <c:pt idx="135">
                  <c:v>0.89606189779643497</c:v>
                </c:pt>
                <c:pt idx="136">
                  <c:v>0.89606963594448996</c:v>
                </c:pt>
                <c:pt idx="137">
                  <c:v>0.89607737409254495</c:v>
                </c:pt>
                <c:pt idx="138">
                  <c:v>0.89608511224060095</c:v>
                </c:pt>
                <c:pt idx="139">
                  <c:v>0.89609285038865605</c:v>
                </c:pt>
                <c:pt idx="140">
                  <c:v>0.91877215325268202</c:v>
                </c:pt>
                <c:pt idx="141">
                  <c:v>0.91877215325268202</c:v>
                </c:pt>
                <c:pt idx="142">
                  <c:v>0.91877215325268202</c:v>
                </c:pt>
                <c:pt idx="143">
                  <c:v>0.92064696143617097</c:v>
                </c:pt>
                <c:pt idx="144">
                  <c:v>0.92065469958422597</c:v>
                </c:pt>
                <c:pt idx="145">
                  <c:v>0.92066243773228096</c:v>
                </c:pt>
                <c:pt idx="146">
                  <c:v>0.92067017588033595</c:v>
                </c:pt>
                <c:pt idx="147">
                  <c:v>0.92067791402839105</c:v>
                </c:pt>
                <c:pt idx="148">
                  <c:v>0.92068565217644605</c:v>
                </c:pt>
                <c:pt idx="149">
                  <c:v>0.92069339032450104</c:v>
                </c:pt>
                <c:pt idx="150">
                  <c:v>0.92070112847255703</c:v>
                </c:pt>
                <c:pt idx="151">
                  <c:v>0.92070886662061202</c:v>
                </c:pt>
                <c:pt idx="152">
                  <c:v>0.92071660476866701</c:v>
                </c:pt>
                <c:pt idx="153">
                  <c:v>0.92072434291672201</c:v>
                </c:pt>
                <c:pt idx="154">
                  <c:v>0.920732081064777</c:v>
                </c:pt>
                <c:pt idx="155">
                  <c:v>0.92073981921283199</c:v>
                </c:pt>
                <c:pt idx="156">
                  <c:v>0.92074755736088798</c:v>
                </c:pt>
                <c:pt idx="157">
                  <c:v>0.92438216550239405</c:v>
                </c:pt>
                <c:pt idx="158">
                  <c:v>0.93249696791413395</c:v>
                </c:pt>
                <c:pt idx="159">
                  <c:v>0.93677229471460699</c:v>
                </c:pt>
                <c:pt idx="160">
                  <c:v>0.93678003286266298</c:v>
                </c:pt>
                <c:pt idx="161">
                  <c:v>0.93678777101071797</c:v>
                </c:pt>
                <c:pt idx="162">
                  <c:v>0.93679550915877297</c:v>
                </c:pt>
                <c:pt idx="163">
                  <c:v>0.93680324730682796</c:v>
                </c:pt>
                <c:pt idx="164">
                  <c:v>0.93681098545488295</c:v>
                </c:pt>
                <c:pt idx="165">
                  <c:v>0.938419069347595</c:v>
                </c:pt>
                <c:pt idx="166">
                  <c:v>0.94109405040341199</c:v>
                </c:pt>
                <c:pt idx="167">
                  <c:v>0.94110178855146698</c:v>
                </c:pt>
                <c:pt idx="168">
                  <c:v>0.94110952669952197</c:v>
                </c:pt>
                <c:pt idx="169">
                  <c:v>0.94111726484757696</c:v>
                </c:pt>
                <c:pt idx="170">
                  <c:v>0.94112500299563195</c:v>
                </c:pt>
                <c:pt idx="171">
                  <c:v>0.94113274114368695</c:v>
                </c:pt>
                <c:pt idx="172">
                  <c:v>0.94114047929174305</c:v>
                </c:pt>
                <c:pt idx="173">
                  <c:v>0.94114821743979804</c:v>
                </c:pt>
                <c:pt idx="174">
                  <c:v>0.94115595558785303</c:v>
                </c:pt>
                <c:pt idx="175">
                  <c:v>0.94116369373590802</c:v>
                </c:pt>
                <c:pt idx="176">
                  <c:v>0.94117143188396302</c:v>
                </c:pt>
                <c:pt idx="177">
                  <c:v>0.94117917003201801</c:v>
                </c:pt>
                <c:pt idx="178">
                  <c:v>0.941186908180073</c:v>
                </c:pt>
                <c:pt idx="179">
                  <c:v>0.94119464632812899</c:v>
                </c:pt>
                <c:pt idx="180">
                  <c:v>0.94184310313515096</c:v>
                </c:pt>
                <c:pt idx="181">
                  <c:v>0.95667819695224099</c:v>
                </c:pt>
                <c:pt idx="182">
                  <c:v>0.95667819695224099</c:v>
                </c:pt>
                <c:pt idx="183">
                  <c:v>0.96788448623886603</c:v>
                </c:pt>
                <c:pt idx="184">
                  <c:v>0.96895912155002595</c:v>
                </c:pt>
                <c:pt idx="185">
                  <c:v>0.96896685969808105</c:v>
                </c:pt>
                <c:pt idx="186">
                  <c:v>0.96897459784613604</c:v>
                </c:pt>
                <c:pt idx="187">
                  <c:v>0.96898233599419104</c:v>
                </c:pt>
                <c:pt idx="188">
                  <c:v>0.96899007414224703</c:v>
                </c:pt>
                <c:pt idx="189">
                  <c:v>0.96899781229030202</c:v>
                </c:pt>
                <c:pt idx="190">
                  <c:v>0.96900555043835701</c:v>
                </c:pt>
                <c:pt idx="191">
                  <c:v>0.969013288586412</c:v>
                </c:pt>
                <c:pt idx="192">
                  <c:v>0.96902102673446699</c:v>
                </c:pt>
                <c:pt idx="193">
                  <c:v>0.96902876488252199</c:v>
                </c:pt>
                <c:pt idx="194">
                  <c:v>0.96903650303057798</c:v>
                </c:pt>
                <c:pt idx="195">
                  <c:v>0.96904424117863297</c:v>
                </c:pt>
                <c:pt idx="196">
                  <c:v>0.96905197932668796</c:v>
                </c:pt>
                <c:pt idx="197">
                  <c:v>0.96905971747474295</c:v>
                </c:pt>
                <c:pt idx="198">
                  <c:v>0.96906745562279795</c:v>
                </c:pt>
                <c:pt idx="199">
                  <c:v>0.96907519377085305</c:v>
                </c:pt>
                <c:pt idx="200">
                  <c:v>0.96908293191890804</c:v>
                </c:pt>
                <c:pt idx="201">
                  <c:v>0.96909067006696403</c:v>
                </c:pt>
                <c:pt idx="202">
                  <c:v>0.96909840821501902</c:v>
                </c:pt>
                <c:pt idx="203">
                  <c:v>0.96910614636307402</c:v>
                </c:pt>
                <c:pt idx="204">
                  <c:v>0.96911388451112901</c:v>
                </c:pt>
                <c:pt idx="205">
                  <c:v>0.969121622659184</c:v>
                </c:pt>
                <c:pt idx="206">
                  <c:v>0.96912936080723899</c:v>
                </c:pt>
                <c:pt idx="207">
                  <c:v>0.96913709895529498</c:v>
                </c:pt>
                <c:pt idx="208">
                  <c:v>0.96914483710334998</c:v>
                </c:pt>
                <c:pt idx="209">
                  <c:v>0.96915257525140497</c:v>
                </c:pt>
                <c:pt idx="210">
                  <c:v>0.96916031339945996</c:v>
                </c:pt>
                <c:pt idx="211">
                  <c:v>0.96916805154751495</c:v>
                </c:pt>
                <c:pt idx="212">
                  <c:v>0.96917578969556994</c:v>
                </c:pt>
                <c:pt idx="213">
                  <c:v>0.96918352784362505</c:v>
                </c:pt>
                <c:pt idx="214">
                  <c:v>0.96919126599168104</c:v>
                </c:pt>
                <c:pt idx="215">
                  <c:v>0.96919900413973603</c:v>
                </c:pt>
                <c:pt idx="216">
                  <c:v>0.96920674228779102</c:v>
                </c:pt>
                <c:pt idx="217">
                  <c:v>0.96921448043584602</c:v>
                </c:pt>
                <c:pt idx="218">
                  <c:v>0.96922221858390101</c:v>
                </c:pt>
                <c:pt idx="219">
                  <c:v>0.969229956731956</c:v>
                </c:pt>
                <c:pt idx="220">
                  <c:v>0.96923769488001199</c:v>
                </c:pt>
                <c:pt idx="221">
                  <c:v>0.96924543302806698</c:v>
                </c:pt>
                <c:pt idx="222">
                  <c:v>0.96925317117612197</c:v>
                </c:pt>
                <c:pt idx="223">
                  <c:v>0.96926090932417697</c:v>
                </c:pt>
                <c:pt idx="224">
                  <c:v>0.96926864747223196</c:v>
                </c:pt>
                <c:pt idx="225">
                  <c:v>0.96927638562028695</c:v>
                </c:pt>
                <c:pt idx="226">
                  <c:v>0.96928412376834205</c:v>
                </c:pt>
                <c:pt idx="227">
                  <c:v>0.96929186191639805</c:v>
                </c:pt>
                <c:pt idx="228">
                  <c:v>0.96929960006445304</c:v>
                </c:pt>
                <c:pt idx="229">
                  <c:v>0.96930733821250803</c:v>
                </c:pt>
                <c:pt idx="230">
                  <c:v>0.96931507636056302</c:v>
                </c:pt>
                <c:pt idx="231">
                  <c:v>0.96932281450861801</c:v>
                </c:pt>
                <c:pt idx="232">
                  <c:v>0.96933055265667301</c:v>
                </c:pt>
                <c:pt idx="233">
                  <c:v>0.969338290804729</c:v>
                </c:pt>
                <c:pt idx="234">
                  <c:v>0.96934602895278399</c:v>
                </c:pt>
                <c:pt idx="235">
                  <c:v>0.96935376710083898</c:v>
                </c:pt>
                <c:pt idx="236">
                  <c:v>0.96936150524889397</c:v>
                </c:pt>
                <c:pt idx="237">
                  <c:v>0.96936924339694897</c:v>
                </c:pt>
                <c:pt idx="238">
                  <c:v>0.96937698154500396</c:v>
                </c:pt>
                <c:pt idx="239">
                  <c:v>0.96938471969305995</c:v>
                </c:pt>
                <c:pt idx="240">
                  <c:v>0.96939245784111505</c:v>
                </c:pt>
                <c:pt idx="241">
                  <c:v>0.96940019598917004</c:v>
                </c:pt>
                <c:pt idx="242">
                  <c:v>0.96940793413722504</c:v>
                </c:pt>
                <c:pt idx="243">
                  <c:v>0.96941567228528003</c:v>
                </c:pt>
                <c:pt idx="244">
                  <c:v>0.96942341043333502</c:v>
                </c:pt>
                <c:pt idx="245">
                  <c:v>0.96943114858139001</c:v>
                </c:pt>
                <c:pt idx="246">
                  <c:v>0.969438886729446</c:v>
                </c:pt>
                <c:pt idx="247">
                  <c:v>0.969446624877501</c:v>
                </c:pt>
                <c:pt idx="248">
                  <c:v>0.96945436302555599</c:v>
                </c:pt>
                <c:pt idx="249">
                  <c:v>0.96946210117361098</c:v>
                </c:pt>
                <c:pt idx="250">
                  <c:v>0.96946693751614599</c:v>
                </c:pt>
              </c:numCache>
            </c:numRef>
          </c:yVal>
          <c:smooth val="0"/>
          <c:extLst>
            <c:ext xmlns:c16="http://schemas.microsoft.com/office/drawing/2014/chart" uri="{C3380CC4-5D6E-409C-BE32-E72D297353CC}">
              <c16:uniqueId val="{00000000-19B3-4FBA-A819-7BF2D9B7B8D3}"/>
            </c:ext>
          </c:extLst>
        </c:ser>
        <c:ser>
          <c:idx val="1"/>
          <c:order val="1"/>
          <c:tx>
            <c:v>Placebo + MMF</c:v>
          </c:tx>
          <c:spPr>
            <a:ln w="19050" cap="rnd">
              <a:solidFill>
                <a:schemeClr val="accent6"/>
              </a:solidFill>
              <a:round/>
            </a:ln>
            <a:effectLst/>
          </c:spPr>
          <c:marker>
            <c:symbol val="none"/>
          </c:marker>
          <c:xVal>
            <c:numRef>
              <c:f>'UPCR 50%'!$D$4:$D$237</c:f>
              <c:numCache>
                <c:formatCode>General</c:formatCode>
                <c:ptCount val="234"/>
                <c:pt idx="0">
                  <c:v>16.947589820843501</c:v>
                </c:pt>
                <c:pt idx="1">
                  <c:v>16.947589820843501</c:v>
                </c:pt>
                <c:pt idx="2">
                  <c:v>16.947589820843501</c:v>
                </c:pt>
                <c:pt idx="3">
                  <c:v>17.215027472143401</c:v>
                </c:pt>
                <c:pt idx="4">
                  <c:v>17.215027472143401</c:v>
                </c:pt>
                <c:pt idx="5">
                  <c:v>17.215027472143401</c:v>
                </c:pt>
                <c:pt idx="6">
                  <c:v>17.215027472143401</c:v>
                </c:pt>
                <c:pt idx="7">
                  <c:v>18.2612117892585</c:v>
                </c:pt>
                <c:pt idx="8">
                  <c:v>18.2612117892585</c:v>
                </c:pt>
                <c:pt idx="9">
                  <c:v>18.2612117892585</c:v>
                </c:pt>
                <c:pt idx="10">
                  <c:v>18.2612117892585</c:v>
                </c:pt>
                <c:pt idx="11">
                  <c:v>18.2612117892585</c:v>
                </c:pt>
                <c:pt idx="12">
                  <c:v>18.2612117892585</c:v>
                </c:pt>
                <c:pt idx="13">
                  <c:v>18.2612117892585</c:v>
                </c:pt>
                <c:pt idx="14">
                  <c:v>18.2612117892585</c:v>
                </c:pt>
                <c:pt idx="15">
                  <c:v>18.2612117892585</c:v>
                </c:pt>
                <c:pt idx="16">
                  <c:v>18.2612117892585</c:v>
                </c:pt>
                <c:pt idx="17">
                  <c:v>18.2612117892585</c:v>
                </c:pt>
                <c:pt idx="18">
                  <c:v>19.794697516547501</c:v>
                </c:pt>
                <c:pt idx="19">
                  <c:v>19.794697516547501</c:v>
                </c:pt>
                <c:pt idx="20">
                  <c:v>19.794697516547501</c:v>
                </c:pt>
                <c:pt idx="21">
                  <c:v>19.794697516547501</c:v>
                </c:pt>
                <c:pt idx="22">
                  <c:v>21.822987030366999</c:v>
                </c:pt>
                <c:pt idx="23">
                  <c:v>23.347205116274399</c:v>
                </c:pt>
                <c:pt idx="24">
                  <c:v>24.449142387098199</c:v>
                </c:pt>
                <c:pt idx="25">
                  <c:v>25.888392383131599</c:v>
                </c:pt>
                <c:pt idx="26">
                  <c:v>27.9165936336999</c:v>
                </c:pt>
                <c:pt idx="27">
                  <c:v>29.944530094514501</c:v>
                </c:pt>
                <c:pt idx="28">
                  <c:v>31.720033656742299</c:v>
                </c:pt>
                <c:pt idx="29">
                  <c:v>32.7377677858697</c:v>
                </c:pt>
                <c:pt idx="30">
                  <c:v>34.023616251223402</c:v>
                </c:pt>
                <c:pt idx="31">
                  <c:v>34.023616251223402</c:v>
                </c:pt>
                <c:pt idx="32">
                  <c:v>34.023616251223402</c:v>
                </c:pt>
                <c:pt idx="33">
                  <c:v>34.023616251223402</c:v>
                </c:pt>
                <c:pt idx="34">
                  <c:v>34.023616251223402</c:v>
                </c:pt>
                <c:pt idx="35">
                  <c:v>34.023616251223402</c:v>
                </c:pt>
                <c:pt idx="36">
                  <c:v>35.0470286495149</c:v>
                </c:pt>
                <c:pt idx="37">
                  <c:v>35.0470286495149</c:v>
                </c:pt>
                <c:pt idx="38">
                  <c:v>35.0470286495149</c:v>
                </c:pt>
                <c:pt idx="39">
                  <c:v>36.064792199726099</c:v>
                </c:pt>
                <c:pt idx="40">
                  <c:v>37.591393393417299</c:v>
                </c:pt>
                <c:pt idx="41">
                  <c:v>37.591393393417299</c:v>
                </c:pt>
                <c:pt idx="42">
                  <c:v>39.6195946439856</c:v>
                </c:pt>
                <c:pt idx="43">
                  <c:v>41.647531104800201</c:v>
                </c:pt>
                <c:pt idx="44">
                  <c:v>43.675467565614703</c:v>
                </c:pt>
                <c:pt idx="45">
                  <c:v>45.703404026429297</c:v>
                </c:pt>
                <c:pt idx="46">
                  <c:v>47.731340487243898</c:v>
                </c:pt>
                <c:pt idx="47">
                  <c:v>49.7592769480584</c:v>
                </c:pt>
                <c:pt idx="48">
                  <c:v>51.787213408873001</c:v>
                </c:pt>
                <c:pt idx="49">
                  <c:v>53.815149869687502</c:v>
                </c:pt>
                <c:pt idx="50">
                  <c:v>55.843086330502103</c:v>
                </c:pt>
                <c:pt idx="51">
                  <c:v>57.871022791316697</c:v>
                </c:pt>
                <c:pt idx="52">
                  <c:v>59.898959252131199</c:v>
                </c:pt>
                <c:pt idx="53">
                  <c:v>61.674933551698999</c:v>
                </c:pt>
                <c:pt idx="54">
                  <c:v>62.692667680826503</c:v>
                </c:pt>
                <c:pt idx="55">
                  <c:v>63.714756130349102</c:v>
                </c:pt>
                <c:pt idx="56">
                  <c:v>63.714756130349102</c:v>
                </c:pt>
                <c:pt idx="57">
                  <c:v>63.714756130349102</c:v>
                </c:pt>
                <c:pt idx="58">
                  <c:v>65.007547971468199</c:v>
                </c:pt>
                <c:pt idx="59">
                  <c:v>65.007547971468199</c:v>
                </c:pt>
                <c:pt idx="60">
                  <c:v>65.007547971468199</c:v>
                </c:pt>
                <c:pt idx="61">
                  <c:v>65.007547971468199</c:v>
                </c:pt>
                <c:pt idx="62">
                  <c:v>65.007547971468199</c:v>
                </c:pt>
                <c:pt idx="63">
                  <c:v>65.007547971468199</c:v>
                </c:pt>
                <c:pt idx="64">
                  <c:v>65.007547971468199</c:v>
                </c:pt>
                <c:pt idx="65">
                  <c:v>65.007547971468199</c:v>
                </c:pt>
                <c:pt idx="66">
                  <c:v>65.007547971468199</c:v>
                </c:pt>
                <c:pt idx="67">
                  <c:v>66.480785203451106</c:v>
                </c:pt>
                <c:pt idx="68">
                  <c:v>68.560761677205093</c:v>
                </c:pt>
                <c:pt idx="69">
                  <c:v>70.741146425585796</c:v>
                </c:pt>
                <c:pt idx="70">
                  <c:v>72.115034541957101</c:v>
                </c:pt>
                <c:pt idx="71">
                  <c:v>74.143235792525402</c:v>
                </c:pt>
                <c:pt idx="72">
                  <c:v>76.171172253340004</c:v>
                </c:pt>
                <c:pt idx="73">
                  <c:v>78.199108714154505</c:v>
                </c:pt>
                <c:pt idx="74">
                  <c:v>80.227045174969106</c:v>
                </c:pt>
                <c:pt idx="75">
                  <c:v>82.254981635783594</c:v>
                </c:pt>
                <c:pt idx="76">
                  <c:v>84.282918096598195</c:v>
                </c:pt>
                <c:pt idx="77">
                  <c:v>86.310854557412796</c:v>
                </c:pt>
                <c:pt idx="78">
                  <c:v>88.338879281478597</c:v>
                </c:pt>
                <c:pt idx="79">
                  <c:v>89.862479524627105</c:v>
                </c:pt>
                <c:pt idx="80">
                  <c:v>91.890504248692906</c:v>
                </c:pt>
                <c:pt idx="81">
                  <c:v>93.921706449803906</c:v>
                </c:pt>
                <c:pt idx="82">
                  <c:v>93.921706449803906</c:v>
                </c:pt>
                <c:pt idx="83">
                  <c:v>95.447160221228799</c:v>
                </c:pt>
                <c:pt idx="84">
                  <c:v>95.447160221228799</c:v>
                </c:pt>
                <c:pt idx="85">
                  <c:v>96.468542564741398</c:v>
                </c:pt>
                <c:pt idx="86">
                  <c:v>96.468542564741398</c:v>
                </c:pt>
                <c:pt idx="87">
                  <c:v>97.485335219188798</c:v>
                </c:pt>
                <c:pt idx="88">
                  <c:v>98.508571090977796</c:v>
                </c:pt>
                <c:pt idx="89">
                  <c:v>98.508571090977796</c:v>
                </c:pt>
                <c:pt idx="90">
                  <c:v>98.508571090977796</c:v>
                </c:pt>
                <c:pt idx="91">
                  <c:v>100.029964752845</c:v>
                </c:pt>
                <c:pt idx="92">
                  <c:v>101.047022197046</c:v>
                </c:pt>
                <c:pt idx="93">
                  <c:v>103.07522344761399</c:v>
                </c:pt>
                <c:pt idx="94">
                  <c:v>105.10315990842901</c:v>
                </c:pt>
                <c:pt idx="95">
                  <c:v>107.131096369243</c:v>
                </c:pt>
                <c:pt idx="96">
                  <c:v>109.159032830058</c:v>
                </c:pt>
                <c:pt idx="97">
                  <c:v>111.186969290872</c:v>
                </c:pt>
                <c:pt idx="98">
                  <c:v>113.214905751687</c:v>
                </c:pt>
                <c:pt idx="99">
                  <c:v>115.242842212501</c:v>
                </c:pt>
                <c:pt idx="100">
                  <c:v>117.270778673316</c:v>
                </c:pt>
                <c:pt idx="101">
                  <c:v>119.29871513413001</c:v>
                </c:pt>
                <c:pt idx="102">
                  <c:v>121.32665159494501</c:v>
                </c:pt>
                <c:pt idx="103">
                  <c:v>123.35458805576</c:v>
                </c:pt>
                <c:pt idx="104">
                  <c:v>125.386496362881</c:v>
                </c:pt>
                <c:pt idx="105">
                  <c:v>125.386496362881</c:v>
                </c:pt>
                <c:pt idx="106">
                  <c:v>127.41469761344899</c:v>
                </c:pt>
                <c:pt idx="107">
                  <c:v>129.44263407426399</c:v>
                </c:pt>
                <c:pt idx="108">
                  <c:v>131.472424063354</c:v>
                </c:pt>
                <c:pt idx="109">
                  <c:v>133.501331419933</c:v>
                </c:pt>
                <c:pt idx="110">
                  <c:v>135.529267880747</c:v>
                </c:pt>
                <c:pt idx="111">
                  <c:v>137.557204341562</c:v>
                </c:pt>
                <c:pt idx="112">
                  <c:v>139.585140802376</c:v>
                </c:pt>
                <c:pt idx="113">
                  <c:v>141.613077263191</c:v>
                </c:pt>
                <c:pt idx="114">
                  <c:v>143.641013724006</c:v>
                </c:pt>
                <c:pt idx="115">
                  <c:v>145.66895018482001</c:v>
                </c:pt>
                <c:pt idx="116">
                  <c:v>147.696886645635</c:v>
                </c:pt>
                <c:pt idx="117">
                  <c:v>149.72482310644901</c:v>
                </c:pt>
                <c:pt idx="118">
                  <c:v>151.75275956726401</c:v>
                </c:pt>
                <c:pt idx="119">
                  <c:v>153.78069602807801</c:v>
                </c:pt>
                <c:pt idx="120">
                  <c:v>155.961080776459</c:v>
                </c:pt>
                <c:pt idx="121">
                  <c:v>156.90992249587401</c:v>
                </c:pt>
                <c:pt idx="122">
                  <c:v>158.34673054195599</c:v>
                </c:pt>
                <c:pt idx="123">
                  <c:v>158.85724518721</c:v>
                </c:pt>
                <c:pt idx="124">
                  <c:v>159.87483221091901</c:v>
                </c:pt>
                <c:pt idx="125">
                  <c:v>161.90303346148701</c:v>
                </c:pt>
                <c:pt idx="126">
                  <c:v>163.93096992230201</c:v>
                </c:pt>
                <c:pt idx="127">
                  <c:v>165.95890638311599</c:v>
                </c:pt>
                <c:pt idx="128">
                  <c:v>167.98684284393099</c:v>
                </c:pt>
                <c:pt idx="129">
                  <c:v>170.01477930474499</c:v>
                </c:pt>
                <c:pt idx="130">
                  <c:v>172.04271576555999</c:v>
                </c:pt>
                <c:pt idx="131">
                  <c:v>174.07065222637399</c:v>
                </c:pt>
                <c:pt idx="132">
                  <c:v>176.09858868718899</c:v>
                </c:pt>
                <c:pt idx="133">
                  <c:v>178.12652514800399</c:v>
                </c:pt>
                <c:pt idx="134">
                  <c:v>180.154461608818</c:v>
                </c:pt>
                <c:pt idx="135">
                  <c:v>182.182398069633</c:v>
                </c:pt>
                <c:pt idx="136">
                  <c:v>184.210334530447</c:v>
                </c:pt>
                <c:pt idx="137">
                  <c:v>186.238270991262</c:v>
                </c:pt>
                <c:pt idx="138">
                  <c:v>188.266207452076</c:v>
                </c:pt>
                <c:pt idx="139">
                  <c:v>189.79422085778799</c:v>
                </c:pt>
                <c:pt idx="140">
                  <c:v>189.79422085778799</c:v>
                </c:pt>
                <c:pt idx="141">
                  <c:v>189.79422085778799</c:v>
                </c:pt>
                <c:pt idx="142">
                  <c:v>191.31729152142901</c:v>
                </c:pt>
                <c:pt idx="143">
                  <c:v>193.34522798224299</c:v>
                </c:pt>
                <c:pt idx="144">
                  <c:v>195.37448839182699</c:v>
                </c:pt>
                <c:pt idx="145">
                  <c:v>197.40321922190199</c:v>
                </c:pt>
                <c:pt idx="146">
                  <c:v>199.43115568271699</c:v>
                </c:pt>
                <c:pt idx="147">
                  <c:v>201.45926867003399</c:v>
                </c:pt>
                <c:pt idx="148">
                  <c:v>203.48844081636599</c:v>
                </c:pt>
                <c:pt idx="149">
                  <c:v>205.51637727718099</c:v>
                </c:pt>
                <c:pt idx="150">
                  <c:v>207.544313737995</c:v>
                </c:pt>
                <c:pt idx="151">
                  <c:v>209.57225019881</c:v>
                </c:pt>
                <c:pt idx="152">
                  <c:v>211.600186659624</c:v>
                </c:pt>
                <c:pt idx="153">
                  <c:v>213.628123120439</c:v>
                </c:pt>
                <c:pt idx="154">
                  <c:v>215.656059581253</c:v>
                </c:pt>
                <c:pt idx="155">
                  <c:v>217.683996042068</c:v>
                </c:pt>
                <c:pt idx="156">
                  <c:v>219.711932502883</c:v>
                </c:pt>
                <c:pt idx="157">
                  <c:v>221.73986896369701</c:v>
                </c:pt>
                <c:pt idx="158">
                  <c:v>223.76780542451201</c:v>
                </c:pt>
                <c:pt idx="159">
                  <c:v>225.79574188532601</c:v>
                </c:pt>
                <c:pt idx="160">
                  <c:v>227.82367834614101</c:v>
                </c:pt>
                <c:pt idx="161">
                  <c:v>229.85161480695501</c:v>
                </c:pt>
                <c:pt idx="162">
                  <c:v>231.87955126777001</c:v>
                </c:pt>
                <c:pt idx="163">
                  <c:v>233.90757599183601</c:v>
                </c:pt>
                <c:pt idx="164">
                  <c:v>235.17812549363899</c:v>
                </c:pt>
                <c:pt idx="165">
                  <c:v>236.955923900399</c:v>
                </c:pt>
                <c:pt idx="166">
                  <c:v>236.955923900399</c:v>
                </c:pt>
                <c:pt idx="167">
                  <c:v>238.984389940721</c:v>
                </c:pt>
                <c:pt idx="168">
                  <c:v>241.012326401536</c:v>
                </c:pt>
                <c:pt idx="169">
                  <c:v>243.04026286235</c:v>
                </c:pt>
                <c:pt idx="170">
                  <c:v>245.068199323165</c:v>
                </c:pt>
                <c:pt idx="171">
                  <c:v>247.09613578397901</c:v>
                </c:pt>
                <c:pt idx="172">
                  <c:v>249.12407224479401</c:v>
                </c:pt>
                <c:pt idx="173">
                  <c:v>251.15200870560901</c:v>
                </c:pt>
                <c:pt idx="174">
                  <c:v>253.17994516642301</c:v>
                </c:pt>
                <c:pt idx="175">
                  <c:v>255.20788162723801</c:v>
                </c:pt>
                <c:pt idx="176">
                  <c:v>257.23581808805199</c:v>
                </c:pt>
                <c:pt idx="177">
                  <c:v>259.26375454886698</c:v>
                </c:pt>
                <c:pt idx="178">
                  <c:v>261.29169100968102</c:v>
                </c:pt>
                <c:pt idx="179">
                  <c:v>263.31962747049602</c:v>
                </c:pt>
                <c:pt idx="180">
                  <c:v>265.34756393131102</c:v>
                </c:pt>
                <c:pt idx="181">
                  <c:v>267.37550039212499</c:v>
                </c:pt>
                <c:pt idx="182">
                  <c:v>269.40343685293999</c:v>
                </c:pt>
                <c:pt idx="183">
                  <c:v>271.43137331375402</c:v>
                </c:pt>
                <c:pt idx="184">
                  <c:v>273.45930977456902</c:v>
                </c:pt>
                <c:pt idx="185">
                  <c:v>275.487246235383</c:v>
                </c:pt>
                <c:pt idx="186">
                  <c:v>277.09328435520302</c:v>
                </c:pt>
                <c:pt idx="187">
                  <c:v>278.53197535064498</c:v>
                </c:pt>
                <c:pt idx="188">
                  <c:v>280.55991181145998</c:v>
                </c:pt>
                <c:pt idx="189">
                  <c:v>282.58784827227402</c:v>
                </c:pt>
                <c:pt idx="190">
                  <c:v>284.61763826136502</c:v>
                </c:pt>
                <c:pt idx="191">
                  <c:v>286.64583951193401</c:v>
                </c:pt>
                <c:pt idx="192">
                  <c:v>288.67377597274799</c:v>
                </c:pt>
                <c:pt idx="193">
                  <c:v>290.70171243356299</c:v>
                </c:pt>
                <c:pt idx="194">
                  <c:v>292.72964889437702</c:v>
                </c:pt>
                <c:pt idx="195">
                  <c:v>294.75758535519202</c:v>
                </c:pt>
                <c:pt idx="196">
                  <c:v>296.785521816006</c:v>
                </c:pt>
                <c:pt idx="197">
                  <c:v>298.813458276821</c:v>
                </c:pt>
                <c:pt idx="198">
                  <c:v>300.84139473763599</c:v>
                </c:pt>
                <c:pt idx="199">
                  <c:v>302.86933119845003</c:v>
                </c:pt>
                <c:pt idx="200">
                  <c:v>304.89726765926503</c:v>
                </c:pt>
                <c:pt idx="201">
                  <c:v>306.925204120079</c:v>
                </c:pt>
                <c:pt idx="202">
                  <c:v>308.953140580894</c:v>
                </c:pt>
                <c:pt idx="203">
                  <c:v>310.98107704170798</c:v>
                </c:pt>
                <c:pt idx="204">
                  <c:v>313.00901350252298</c:v>
                </c:pt>
                <c:pt idx="205">
                  <c:v>315.03694996333701</c:v>
                </c:pt>
                <c:pt idx="206">
                  <c:v>317.06488642415201</c:v>
                </c:pt>
                <c:pt idx="207">
                  <c:v>319.09282288496701</c:v>
                </c:pt>
                <c:pt idx="208">
                  <c:v>321.12075934578098</c:v>
                </c:pt>
                <c:pt idx="209">
                  <c:v>323.14869580659598</c:v>
                </c:pt>
                <c:pt idx="210">
                  <c:v>325.17663226741001</c:v>
                </c:pt>
                <c:pt idx="211">
                  <c:v>327.20456872822501</c:v>
                </c:pt>
                <c:pt idx="212">
                  <c:v>329.23250518903899</c:v>
                </c:pt>
                <c:pt idx="213">
                  <c:v>331.26070643960799</c:v>
                </c:pt>
                <c:pt idx="214">
                  <c:v>333.28979032268899</c:v>
                </c:pt>
                <c:pt idx="215">
                  <c:v>335.31772678350302</c:v>
                </c:pt>
                <c:pt idx="216">
                  <c:v>337.34566324431802</c:v>
                </c:pt>
                <c:pt idx="217">
                  <c:v>339.37359970513199</c:v>
                </c:pt>
                <c:pt idx="218">
                  <c:v>341.40153616594699</c:v>
                </c:pt>
                <c:pt idx="219">
                  <c:v>343.42947262676103</c:v>
                </c:pt>
                <c:pt idx="220">
                  <c:v>345.45740908757602</c:v>
                </c:pt>
                <c:pt idx="221">
                  <c:v>347.48534554839</c:v>
                </c:pt>
                <c:pt idx="222">
                  <c:v>349.513282009205</c:v>
                </c:pt>
                <c:pt idx="223">
                  <c:v>351.54121847002</c:v>
                </c:pt>
                <c:pt idx="224">
                  <c:v>353.56915493083397</c:v>
                </c:pt>
                <c:pt idx="225">
                  <c:v>355.59709139164897</c:v>
                </c:pt>
                <c:pt idx="226">
                  <c:v>357.62502785246301</c:v>
                </c:pt>
                <c:pt idx="227">
                  <c:v>359.65296431327801</c:v>
                </c:pt>
                <c:pt idx="228">
                  <c:v>361.68090077409198</c:v>
                </c:pt>
                <c:pt idx="229">
                  <c:v>363.70883723490698</c:v>
                </c:pt>
                <c:pt idx="230">
                  <c:v>365.73677369572198</c:v>
                </c:pt>
                <c:pt idx="231">
                  <c:v>367.76471015653601</c:v>
                </c:pt>
                <c:pt idx="232">
                  <c:v>369.79264661735101</c:v>
                </c:pt>
                <c:pt idx="233">
                  <c:v>371.82067134141602</c:v>
                </c:pt>
              </c:numCache>
            </c:numRef>
          </c:xVal>
          <c:yVal>
            <c:numRef>
              <c:f>'UPCR 50%'!$E$4:$E$237</c:f>
              <c:numCache>
                <c:formatCode>General</c:formatCode>
                <c:ptCount val="234"/>
                <c:pt idx="0">
                  <c:v>1.1630749466709799E-3</c:v>
                </c:pt>
                <c:pt idx="1">
                  <c:v>3.1638940348947202E-2</c:v>
                </c:pt>
                <c:pt idx="2">
                  <c:v>3.1638940348947202E-2</c:v>
                </c:pt>
                <c:pt idx="3">
                  <c:v>6.7117140096200997E-2</c:v>
                </c:pt>
                <c:pt idx="4">
                  <c:v>6.7117140096200997E-2</c:v>
                </c:pt>
                <c:pt idx="5">
                  <c:v>6.7117140096200997E-2</c:v>
                </c:pt>
                <c:pt idx="6">
                  <c:v>6.7117140096200997E-2</c:v>
                </c:pt>
                <c:pt idx="7">
                  <c:v>0.164475375303517</c:v>
                </c:pt>
                <c:pt idx="8">
                  <c:v>0.164475375303517</c:v>
                </c:pt>
                <c:pt idx="9">
                  <c:v>0.164475375303517</c:v>
                </c:pt>
                <c:pt idx="10">
                  <c:v>0.164475375303517</c:v>
                </c:pt>
                <c:pt idx="11">
                  <c:v>0.164475375303517</c:v>
                </c:pt>
                <c:pt idx="12">
                  <c:v>0.164475375303517</c:v>
                </c:pt>
                <c:pt idx="13">
                  <c:v>0.164475375303517</c:v>
                </c:pt>
                <c:pt idx="14">
                  <c:v>0.164475375303517</c:v>
                </c:pt>
                <c:pt idx="15">
                  <c:v>0.164475375303517</c:v>
                </c:pt>
                <c:pt idx="16">
                  <c:v>0.164475375303517</c:v>
                </c:pt>
                <c:pt idx="17">
                  <c:v>0.164475375303517</c:v>
                </c:pt>
                <c:pt idx="18">
                  <c:v>0.20235602820477</c:v>
                </c:pt>
                <c:pt idx="19">
                  <c:v>0.20235602820477</c:v>
                </c:pt>
                <c:pt idx="20">
                  <c:v>0.20235602820477</c:v>
                </c:pt>
                <c:pt idx="21">
                  <c:v>0.20235602820477</c:v>
                </c:pt>
                <c:pt idx="22">
                  <c:v>0.20343066351593</c:v>
                </c:pt>
                <c:pt idx="23">
                  <c:v>0.21330526588568799</c:v>
                </c:pt>
                <c:pt idx="24">
                  <c:v>0.223800612819746</c:v>
                </c:pt>
                <c:pt idx="25">
                  <c:v>0.23225236321586301</c:v>
                </c:pt>
                <c:pt idx="26">
                  <c:v>0.23306027423624601</c:v>
                </c:pt>
                <c:pt idx="27">
                  <c:v>0.233068012384301</c:v>
                </c:pt>
                <c:pt idx="28">
                  <c:v>0.23627547475316299</c:v>
                </c:pt>
                <c:pt idx="29">
                  <c:v>0.24765958023363899</c:v>
                </c:pt>
                <c:pt idx="30">
                  <c:v>0.30323197715453598</c:v>
                </c:pt>
                <c:pt idx="31">
                  <c:v>0.30323197715453598</c:v>
                </c:pt>
                <c:pt idx="32">
                  <c:v>0.30323197715453598</c:v>
                </c:pt>
                <c:pt idx="33">
                  <c:v>0.30323197715453598</c:v>
                </c:pt>
                <c:pt idx="34">
                  <c:v>0.30323197715453598</c:v>
                </c:pt>
                <c:pt idx="35">
                  <c:v>0.30323197715453598</c:v>
                </c:pt>
                <c:pt idx="36">
                  <c:v>0.33177534534161002</c:v>
                </c:pt>
                <c:pt idx="37">
                  <c:v>0.33177534534161002</c:v>
                </c:pt>
                <c:pt idx="38">
                  <c:v>0.33177534534161002</c:v>
                </c:pt>
                <c:pt idx="39">
                  <c:v>0.34324835891901101</c:v>
                </c:pt>
                <c:pt idx="40">
                  <c:v>0.36032451713972502</c:v>
                </c:pt>
                <c:pt idx="41">
                  <c:v>0.36032451713972502</c:v>
                </c:pt>
                <c:pt idx="42">
                  <c:v>0.36113242816010899</c:v>
                </c:pt>
                <c:pt idx="43">
                  <c:v>0.36114016630816398</c:v>
                </c:pt>
                <c:pt idx="44">
                  <c:v>0.36114790445621903</c:v>
                </c:pt>
                <c:pt idx="45">
                  <c:v>0.36115564260427402</c:v>
                </c:pt>
                <c:pt idx="46">
                  <c:v>0.36116338075232901</c:v>
                </c:pt>
                <c:pt idx="47">
                  <c:v>0.361171118900384</c:v>
                </c:pt>
                <c:pt idx="48">
                  <c:v>0.36117885704843999</c:v>
                </c:pt>
                <c:pt idx="49">
                  <c:v>0.36118659519649499</c:v>
                </c:pt>
                <c:pt idx="50">
                  <c:v>0.36119433334454998</c:v>
                </c:pt>
                <c:pt idx="51">
                  <c:v>0.36120207149260503</c:v>
                </c:pt>
                <c:pt idx="52">
                  <c:v>0.36120980964066002</c:v>
                </c:pt>
                <c:pt idx="53">
                  <c:v>0.36583980156032803</c:v>
                </c:pt>
                <c:pt idx="54">
                  <c:v>0.377223907040804</c:v>
                </c:pt>
                <c:pt idx="55">
                  <c:v>0.40176641086623599</c:v>
                </c:pt>
                <c:pt idx="56">
                  <c:v>0.40176641086623599</c:v>
                </c:pt>
                <c:pt idx="57">
                  <c:v>0.40176641086623599</c:v>
                </c:pt>
                <c:pt idx="58">
                  <c:v>0.47832111866152199</c:v>
                </c:pt>
                <c:pt idx="59">
                  <c:v>0.47832111866152199</c:v>
                </c:pt>
                <c:pt idx="60">
                  <c:v>0.47832111866152199</c:v>
                </c:pt>
                <c:pt idx="61">
                  <c:v>0.47832111866152199</c:v>
                </c:pt>
                <c:pt idx="62">
                  <c:v>0.47832111866152199</c:v>
                </c:pt>
                <c:pt idx="63">
                  <c:v>0.47832111866152199</c:v>
                </c:pt>
                <c:pt idx="64">
                  <c:v>0.47832111866152199</c:v>
                </c:pt>
                <c:pt idx="65">
                  <c:v>0.47832111866152199</c:v>
                </c:pt>
                <c:pt idx="66">
                  <c:v>0.47832111866152199</c:v>
                </c:pt>
                <c:pt idx="67">
                  <c:v>0.48734200984709503</c:v>
                </c:pt>
                <c:pt idx="68">
                  <c:v>0.49140415066864901</c:v>
                </c:pt>
                <c:pt idx="69">
                  <c:v>0.49247936634091299</c:v>
                </c:pt>
                <c:pt idx="70">
                  <c:v>0.50768787416508998</c:v>
                </c:pt>
                <c:pt idx="71">
                  <c:v>0.508495785185473</c:v>
                </c:pt>
                <c:pt idx="72">
                  <c:v>0.508503523333528</c:v>
                </c:pt>
                <c:pt idx="73">
                  <c:v>0.50851126148158299</c:v>
                </c:pt>
                <c:pt idx="74">
                  <c:v>0.50851899962963898</c:v>
                </c:pt>
                <c:pt idx="75">
                  <c:v>0.50852673777769397</c:v>
                </c:pt>
                <c:pt idx="76">
                  <c:v>0.50853447592574896</c:v>
                </c:pt>
                <c:pt idx="77">
                  <c:v>0.50854221407380396</c:v>
                </c:pt>
                <c:pt idx="78">
                  <c:v>0.50881667651263496</c:v>
                </c:pt>
                <c:pt idx="79">
                  <c:v>0.51682420884696101</c:v>
                </c:pt>
                <c:pt idx="80">
                  <c:v>0.51709867128579201</c:v>
                </c:pt>
                <c:pt idx="81">
                  <c:v>0.52697520819256405</c:v>
                </c:pt>
                <c:pt idx="82">
                  <c:v>0.52697520819256405</c:v>
                </c:pt>
                <c:pt idx="83">
                  <c:v>0.54058395063318898</c:v>
                </c:pt>
                <c:pt idx="84">
                  <c:v>0.54058395063318898</c:v>
                </c:pt>
                <c:pt idx="85">
                  <c:v>0.562992660132411</c:v>
                </c:pt>
                <c:pt idx="86">
                  <c:v>0.562992660132411</c:v>
                </c:pt>
                <c:pt idx="87">
                  <c:v>0.57153170651127505</c:v>
                </c:pt>
                <c:pt idx="88">
                  <c:v>0.59954162611679696</c:v>
                </c:pt>
                <c:pt idx="89">
                  <c:v>0.59954162611679696</c:v>
                </c:pt>
                <c:pt idx="90">
                  <c:v>0.59954162611679696</c:v>
                </c:pt>
                <c:pt idx="91">
                  <c:v>0.60088105118171897</c:v>
                </c:pt>
                <c:pt idx="92">
                  <c:v>0.61022027043291205</c:v>
                </c:pt>
                <c:pt idx="93">
                  <c:v>0.61102818145329496</c:v>
                </c:pt>
                <c:pt idx="94">
                  <c:v>0.61103591960134995</c:v>
                </c:pt>
                <c:pt idx="95">
                  <c:v>0.61104365774940494</c:v>
                </c:pt>
                <c:pt idx="96">
                  <c:v>0.61105139589746105</c:v>
                </c:pt>
                <c:pt idx="97">
                  <c:v>0.61105913404551604</c:v>
                </c:pt>
                <c:pt idx="98">
                  <c:v>0.61106687219357103</c:v>
                </c:pt>
                <c:pt idx="99">
                  <c:v>0.61107461034162602</c:v>
                </c:pt>
                <c:pt idx="100">
                  <c:v>0.61108234848968102</c:v>
                </c:pt>
                <c:pt idx="101">
                  <c:v>0.61109008663773601</c:v>
                </c:pt>
                <c:pt idx="102">
                  <c:v>0.611097824785792</c:v>
                </c:pt>
                <c:pt idx="103">
                  <c:v>0.61110556293384699</c:v>
                </c:pt>
                <c:pt idx="104">
                  <c:v>0.623115894166828</c:v>
                </c:pt>
                <c:pt idx="105">
                  <c:v>0.623115894166828</c:v>
                </c:pt>
                <c:pt idx="106">
                  <c:v>0.62392380518721202</c:v>
                </c:pt>
                <c:pt idx="107">
                  <c:v>0.62393154333526701</c:v>
                </c:pt>
                <c:pt idx="108">
                  <c:v>0.629540491589621</c:v>
                </c:pt>
                <c:pt idx="109">
                  <c:v>0.63248219693621299</c:v>
                </c:pt>
                <c:pt idx="110">
                  <c:v>0.63248993508426898</c:v>
                </c:pt>
                <c:pt idx="111">
                  <c:v>0.63249767323232398</c:v>
                </c:pt>
                <c:pt idx="112">
                  <c:v>0.63250541138037897</c:v>
                </c:pt>
                <c:pt idx="113">
                  <c:v>0.63251314952843396</c:v>
                </c:pt>
                <c:pt idx="114">
                  <c:v>0.63252088767648895</c:v>
                </c:pt>
                <c:pt idx="115">
                  <c:v>0.63252862582454406</c:v>
                </c:pt>
                <c:pt idx="116">
                  <c:v>0.63253636397259905</c:v>
                </c:pt>
                <c:pt idx="117">
                  <c:v>0.63254410212065504</c:v>
                </c:pt>
                <c:pt idx="118">
                  <c:v>0.63255184026871003</c:v>
                </c:pt>
                <c:pt idx="119">
                  <c:v>0.63255957841676502</c:v>
                </c:pt>
                <c:pt idx="120">
                  <c:v>0.63363479408902901</c:v>
                </c:pt>
                <c:pt idx="121">
                  <c:v>0.64110668536652005</c:v>
                </c:pt>
                <c:pt idx="122">
                  <c:v>0.64217906371782996</c:v>
                </c:pt>
                <c:pt idx="123">
                  <c:v>0.65284996988588895</c:v>
                </c:pt>
                <c:pt idx="124">
                  <c:v>0.66378953488173797</c:v>
                </c:pt>
                <c:pt idx="125">
                  <c:v>0.664597445902122</c:v>
                </c:pt>
                <c:pt idx="126">
                  <c:v>0.66460518405017699</c:v>
                </c:pt>
                <c:pt idx="127">
                  <c:v>0.66461292219823198</c:v>
                </c:pt>
                <c:pt idx="128">
                  <c:v>0.66462066034628697</c:v>
                </c:pt>
                <c:pt idx="129">
                  <c:v>0.66462839849434197</c:v>
                </c:pt>
                <c:pt idx="130">
                  <c:v>0.66463613664239796</c:v>
                </c:pt>
                <c:pt idx="131">
                  <c:v>0.66464387479045295</c:v>
                </c:pt>
                <c:pt idx="132">
                  <c:v>0.66465161293850805</c:v>
                </c:pt>
                <c:pt idx="133">
                  <c:v>0.66465935108656304</c:v>
                </c:pt>
                <c:pt idx="134">
                  <c:v>0.66466708923461804</c:v>
                </c:pt>
                <c:pt idx="135">
                  <c:v>0.66467482738267303</c:v>
                </c:pt>
                <c:pt idx="136">
                  <c:v>0.66468256553072802</c:v>
                </c:pt>
                <c:pt idx="137">
                  <c:v>0.66469030367878401</c:v>
                </c:pt>
                <c:pt idx="138">
                  <c:v>0.664698041826839</c:v>
                </c:pt>
                <c:pt idx="139">
                  <c:v>0.68604178869997101</c:v>
                </c:pt>
                <c:pt idx="140">
                  <c:v>0.68604178869997101</c:v>
                </c:pt>
                <c:pt idx="141">
                  <c:v>0.68604178869997101</c:v>
                </c:pt>
                <c:pt idx="142">
                  <c:v>0.69244897528964</c:v>
                </c:pt>
                <c:pt idx="143">
                  <c:v>0.69245671343769499</c:v>
                </c:pt>
                <c:pt idx="144">
                  <c:v>0.69646531594739203</c:v>
                </c:pt>
                <c:pt idx="145">
                  <c:v>0.698873572712432</c:v>
                </c:pt>
                <c:pt idx="146">
                  <c:v>0.69888131086048699</c:v>
                </c:pt>
                <c:pt idx="147">
                  <c:v>0.699422497590095</c:v>
                </c:pt>
                <c:pt idx="148">
                  <c:v>0.70316437580901603</c:v>
                </c:pt>
                <c:pt idx="149">
                  <c:v>0.70317211395707102</c:v>
                </c:pt>
                <c:pt idx="150">
                  <c:v>0.70317985210512601</c:v>
                </c:pt>
                <c:pt idx="151">
                  <c:v>0.70318759025318101</c:v>
                </c:pt>
                <c:pt idx="152">
                  <c:v>0.703195328401237</c:v>
                </c:pt>
                <c:pt idx="153">
                  <c:v>0.70320306654929199</c:v>
                </c:pt>
                <c:pt idx="154">
                  <c:v>0.70321080469734698</c:v>
                </c:pt>
                <c:pt idx="155">
                  <c:v>0.70321854284540197</c:v>
                </c:pt>
                <c:pt idx="156">
                  <c:v>0.70322628099345696</c:v>
                </c:pt>
                <c:pt idx="157">
                  <c:v>0.70323401914151196</c:v>
                </c:pt>
                <c:pt idx="158">
                  <c:v>0.70324175728956795</c:v>
                </c:pt>
                <c:pt idx="159">
                  <c:v>0.70324949543762305</c:v>
                </c:pt>
                <c:pt idx="160">
                  <c:v>0.70325723358567804</c:v>
                </c:pt>
                <c:pt idx="161">
                  <c:v>0.70326497173373304</c:v>
                </c:pt>
                <c:pt idx="162">
                  <c:v>0.70327270988178803</c:v>
                </c:pt>
                <c:pt idx="163">
                  <c:v>0.70354717232061903</c:v>
                </c:pt>
                <c:pt idx="164">
                  <c:v>0.71288735884031895</c:v>
                </c:pt>
                <c:pt idx="165">
                  <c:v>0.72302965276936004</c:v>
                </c:pt>
                <c:pt idx="166">
                  <c:v>0.72302965276936004</c:v>
                </c:pt>
                <c:pt idx="167">
                  <c:v>0.72463773666207199</c:v>
                </c:pt>
                <c:pt idx="168">
                  <c:v>0.72464547481012698</c:v>
                </c:pt>
                <c:pt idx="169">
                  <c:v>0.72465321295818197</c:v>
                </c:pt>
                <c:pt idx="170">
                  <c:v>0.72466095110623796</c:v>
                </c:pt>
                <c:pt idx="171">
                  <c:v>0.72466868925429295</c:v>
                </c:pt>
                <c:pt idx="172">
                  <c:v>0.72467642740234794</c:v>
                </c:pt>
                <c:pt idx="173">
                  <c:v>0.72468416555040305</c:v>
                </c:pt>
                <c:pt idx="174">
                  <c:v>0.72469190369845804</c:v>
                </c:pt>
                <c:pt idx="175">
                  <c:v>0.72469964184651303</c:v>
                </c:pt>
                <c:pt idx="176">
                  <c:v>0.72470737999456802</c:v>
                </c:pt>
                <c:pt idx="177">
                  <c:v>0.72471511814262402</c:v>
                </c:pt>
                <c:pt idx="178">
                  <c:v>0.72472285629067901</c:v>
                </c:pt>
                <c:pt idx="179">
                  <c:v>0.724730594438734</c:v>
                </c:pt>
                <c:pt idx="180">
                  <c:v>0.72473833258678899</c:v>
                </c:pt>
                <c:pt idx="181">
                  <c:v>0.72474607073484398</c:v>
                </c:pt>
                <c:pt idx="182">
                  <c:v>0.72475380888289898</c:v>
                </c:pt>
                <c:pt idx="183">
                  <c:v>0.72476154703095497</c:v>
                </c:pt>
                <c:pt idx="184">
                  <c:v>0.72476928517900996</c:v>
                </c:pt>
                <c:pt idx="185">
                  <c:v>0.72477702332706495</c:v>
                </c:pt>
                <c:pt idx="186">
                  <c:v>0.72656131129944901</c:v>
                </c:pt>
                <c:pt idx="187">
                  <c:v>0.73332380785398399</c:v>
                </c:pt>
                <c:pt idx="188">
                  <c:v>0.73333154600203898</c:v>
                </c:pt>
                <c:pt idx="189">
                  <c:v>0.73333928415009397</c:v>
                </c:pt>
                <c:pt idx="190">
                  <c:v>0.73894823240444796</c:v>
                </c:pt>
                <c:pt idx="191">
                  <c:v>0.73975614342483198</c:v>
                </c:pt>
                <c:pt idx="192">
                  <c:v>0.73976388157288697</c:v>
                </c:pt>
                <c:pt idx="193">
                  <c:v>0.73977161972094196</c:v>
                </c:pt>
                <c:pt idx="194">
                  <c:v>0.73977935786899696</c:v>
                </c:pt>
                <c:pt idx="195">
                  <c:v>0.73978709601705195</c:v>
                </c:pt>
                <c:pt idx="196">
                  <c:v>0.73979483416510705</c:v>
                </c:pt>
                <c:pt idx="197">
                  <c:v>0.73980257231316304</c:v>
                </c:pt>
                <c:pt idx="198">
                  <c:v>0.73981031046121803</c:v>
                </c:pt>
                <c:pt idx="199">
                  <c:v>0.73981804860927303</c:v>
                </c:pt>
                <c:pt idx="200">
                  <c:v>0.73982578675732802</c:v>
                </c:pt>
                <c:pt idx="201">
                  <c:v>0.73983352490538301</c:v>
                </c:pt>
                <c:pt idx="202">
                  <c:v>0.739841263053439</c:v>
                </c:pt>
                <c:pt idx="203">
                  <c:v>0.73984900120149399</c:v>
                </c:pt>
                <c:pt idx="204">
                  <c:v>0.73985673934954899</c:v>
                </c:pt>
                <c:pt idx="205">
                  <c:v>0.73986447749760398</c:v>
                </c:pt>
                <c:pt idx="206">
                  <c:v>0.73987221564565897</c:v>
                </c:pt>
                <c:pt idx="207">
                  <c:v>0.73987995379371396</c:v>
                </c:pt>
                <c:pt idx="208">
                  <c:v>0.73988769194176895</c:v>
                </c:pt>
                <c:pt idx="209">
                  <c:v>0.73989543008982495</c:v>
                </c:pt>
                <c:pt idx="210">
                  <c:v>0.73990316823788005</c:v>
                </c:pt>
                <c:pt idx="211">
                  <c:v>0.73991090638593504</c:v>
                </c:pt>
                <c:pt idx="212">
                  <c:v>0.73991864453399003</c:v>
                </c:pt>
                <c:pt idx="213">
                  <c:v>0.74072655555437406</c:v>
                </c:pt>
                <c:pt idx="214">
                  <c:v>0.74420170948251896</c:v>
                </c:pt>
                <c:pt idx="215">
                  <c:v>0.74420944763057395</c:v>
                </c:pt>
                <c:pt idx="216">
                  <c:v>0.74421718577862905</c:v>
                </c:pt>
                <c:pt idx="217">
                  <c:v>0.74422492392668405</c:v>
                </c:pt>
                <c:pt idx="218">
                  <c:v>0.74423266207473904</c:v>
                </c:pt>
                <c:pt idx="219">
                  <c:v>0.74424040022279403</c:v>
                </c:pt>
                <c:pt idx="220">
                  <c:v>0.74424813837084902</c:v>
                </c:pt>
                <c:pt idx="221">
                  <c:v>0.74425587651890501</c:v>
                </c:pt>
                <c:pt idx="222">
                  <c:v>0.74426361466696001</c:v>
                </c:pt>
                <c:pt idx="223">
                  <c:v>0.744271352815015</c:v>
                </c:pt>
                <c:pt idx="224">
                  <c:v>0.74427909096306999</c:v>
                </c:pt>
                <c:pt idx="225">
                  <c:v>0.74428682911112498</c:v>
                </c:pt>
                <c:pt idx="226">
                  <c:v>0.74429456725917997</c:v>
                </c:pt>
                <c:pt idx="227">
                  <c:v>0.74430230540723596</c:v>
                </c:pt>
                <c:pt idx="228">
                  <c:v>0.74431004355529096</c:v>
                </c:pt>
                <c:pt idx="229">
                  <c:v>0.74431778170334595</c:v>
                </c:pt>
                <c:pt idx="230">
                  <c:v>0.74432551985140105</c:v>
                </c:pt>
                <c:pt idx="231">
                  <c:v>0.74433325799945604</c:v>
                </c:pt>
                <c:pt idx="232">
                  <c:v>0.74434099614751104</c:v>
                </c:pt>
                <c:pt idx="233">
                  <c:v>0.74461545858634304</c:v>
                </c:pt>
              </c:numCache>
            </c:numRef>
          </c:yVal>
          <c:smooth val="0"/>
          <c:extLst>
            <c:ext xmlns:c16="http://schemas.microsoft.com/office/drawing/2014/chart" uri="{C3380CC4-5D6E-409C-BE32-E72D297353CC}">
              <c16:uniqueId val="{00000001-19B3-4FBA-A819-7BF2D9B7B8D3}"/>
            </c:ext>
          </c:extLst>
        </c:ser>
        <c:dLbls>
          <c:showLegendKey val="0"/>
          <c:showVal val="0"/>
          <c:showCatName val="0"/>
          <c:showSerName val="0"/>
          <c:showPercent val="0"/>
          <c:showBubbleSize val="0"/>
        </c:dLbls>
        <c:axId val="1851451999"/>
        <c:axId val="1851452831"/>
      </c:scatterChart>
      <c:valAx>
        <c:axId val="1851451999"/>
        <c:scaling>
          <c:orientation val="minMax"/>
          <c:max val="365"/>
          <c:min val="0"/>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a:latin typeface="Arial" panose="020B0604020202020204" pitchFamily="34" charset="0"/>
                  </a:rPr>
                  <a:t>Days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851452831"/>
        <c:crosses val="autoZero"/>
        <c:crossBetween val="midCat"/>
        <c:majorUnit val="25"/>
      </c:valAx>
      <c:valAx>
        <c:axId val="1851452831"/>
        <c:scaling>
          <c:orientation val="minMax"/>
          <c:max val="1"/>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a:latin typeface="Arial" panose="020B0604020202020204" pitchFamily="34" charset="0"/>
                  </a:rPr>
                  <a:t>Probability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851451999"/>
        <c:crosses val="autoZero"/>
        <c:crossBetween val="midCat"/>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0506D-D81E-4B41-BC23-B5DBBCBB8B8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D324D6E9-8289-4AAF-BDF1-FBBE55984BA5}">
      <dgm:prSet phldrT="[Text]"/>
      <dgm:spPr/>
      <dgm:t>
        <a:bodyPr/>
        <a:lstStyle/>
        <a:p>
          <a:r>
            <a:rPr lang="en-GB" dirty="0"/>
            <a:t>SLR conducted identified 44 RCTs that evaluated the efficacy and safety of active treatments in people with active LN</a:t>
          </a:r>
        </a:p>
      </dgm:t>
    </dgm:pt>
    <dgm:pt modelId="{3A30E87B-CB68-4A22-91B3-FB89CE03355E}" type="parTrans" cxnId="{03985CF0-1F17-4350-BC30-43DC7D1D7715}">
      <dgm:prSet/>
      <dgm:spPr/>
      <dgm:t>
        <a:bodyPr/>
        <a:lstStyle/>
        <a:p>
          <a:endParaRPr lang="en-GB"/>
        </a:p>
      </dgm:t>
    </dgm:pt>
    <dgm:pt modelId="{47A8DD37-A4D9-4E15-93F0-6608D4C1843A}" type="sibTrans" cxnId="{03985CF0-1F17-4350-BC30-43DC7D1D7715}">
      <dgm:prSet/>
      <dgm:spPr/>
      <dgm:t>
        <a:bodyPr/>
        <a:lstStyle/>
        <a:p>
          <a:endParaRPr lang="en-GB"/>
        </a:p>
      </dgm:t>
    </dgm:pt>
    <dgm:pt modelId="{7126E4ED-E859-4ECB-9DB4-7DD74EB34975}">
      <dgm:prSet phldrT="[Text]"/>
      <dgm:spPr>
        <a:solidFill>
          <a:schemeClr val="accent2"/>
        </a:solidFill>
      </dgm:spPr>
      <dgm:t>
        <a:bodyPr/>
        <a:lstStyle/>
        <a:p>
          <a:r>
            <a:rPr lang="en-GB" dirty="0"/>
            <a:t>Studies screened to identify those reporting CRR and PRR for comparators, to inform short term efficacy inputs in the model</a:t>
          </a:r>
        </a:p>
      </dgm:t>
    </dgm:pt>
    <dgm:pt modelId="{88004743-4175-4A43-8E01-4D8E51449C29}" type="parTrans" cxnId="{2173050E-CCF7-48FD-8473-F1D2F09EC80C}">
      <dgm:prSet/>
      <dgm:spPr/>
      <dgm:t>
        <a:bodyPr/>
        <a:lstStyle/>
        <a:p>
          <a:endParaRPr lang="en-GB"/>
        </a:p>
      </dgm:t>
    </dgm:pt>
    <dgm:pt modelId="{B027C1EE-1A96-46B7-9A0F-567EAEA8A486}" type="sibTrans" cxnId="{2173050E-CCF7-48FD-8473-F1D2F09EC80C}">
      <dgm:prSet/>
      <dgm:spPr/>
      <dgm:t>
        <a:bodyPr/>
        <a:lstStyle/>
        <a:p>
          <a:endParaRPr lang="en-GB"/>
        </a:p>
      </dgm:t>
    </dgm:pt>
    <dgm:pt modelId="{B5F711B8-4159-463D-AEC8-BDDA53AEE03D}">
      <dgm:prSet phldrT="[Text]"/>
      <dgm:spPr>
        <a:solidFill>
          <a:schemeClr val="accent6"/>
        </a:solidFill>
      </dgm:spPr>
      <dgm:t>
        <a:bodyPr/>
        <a:lstStyle/>
        <a:p>
          <a:r>
            <a:rPr lang="en-GB" dirty="0"/>
            <a:t>17 RCTs reporting on 8 treatments for CRR</a:t>
          </a:r>
        </a:p>
        <a:p>
          <a:r>
            <a:rPr lang="en-GB" dirty="0"/>
            <a:t>10 RCTS reporting on 6 treatments for PRR</a:t>
          </a:r>
        </a:p>
      </dgm:t>
    </dgm:pt>
    <dgm:pt modelId="{1425CE39-ACDA-4755-B36A-0888B5E9B584}" type="parTrans" cxnId="{3503C529-E777-4125-9948-786AE11CA487}">
      <dgm:prSet/>
      <dgm:spPr/>
      <dgm:t>
        <a:bodyPr/>
        <a:lstStyle/>
        <a:p>
          <a:endParaRPr lang="en-GB"/>
        </a:p>
      </dgm:t>
    </dgm:pt>
    <dgm:pt modelId="{EF3B3C14-6B26-461E-820D-E9996466C1EE}" type="sibTrans" cxnId="{3503C529-E777-4125-9948-786AE11CA487}">
      <dgm:prSet/>
      <dgm:spPr/>
      <dgm:t>
        <a:bodyPr/>
        <a:lstStyle/>
        <a:p>
          <a:endParaRPr lang="en-GB"/>
        </a:p>
      </dgm:t>
    </dgm:pt>
    <dgm:pt modelId="{71B39384-3D69-4537-84F1-0619E59A4E8F}" type="pres">
      <dgm:prSet presAssocID="{1FC0506D-D81E-4B41-BC23-B5DBBCBB8B84}" presName="outerComposite" presStyleCnt="0">
        <dgm:presLayoutVars>
          <dgm:chMax val="5"/>
          <dgm:dir/>
          <dgm:resizeHandles val="exact"/>
        </dgm:presLayoutVars>
      </dgm:prSet>
      <dgm:spPr/>
    </dgm:pt>
    <dgm:pt modelId="{668C1AD0-01CE-44E9-B238-0B6EC1B72EEB}" type="pres">
      <dgm:prSet presAssocID="{1FC0506D-D81E-4B41-BC23-B5DBBCBB8B84}" presName="dummyMaxCanvas" presStyleCnt="0">
        <dgm:presLayoutVars/>
      </dgm:prSet>
      <dgm:spPr/>
    </dgm:pt>
    <dgm:pt modelId="{9B573132-AC80-44D4-8CCE-17DAB73BD4BF}" type="pres">
      <dgm:prSet presAssocID="{1FC0506D-D81E-4B41-BC23-B5DBBCBB8B84}" presName="ThreeNodes_1" presStyleLbl="node1" presStyleIdx="0" presStyleCnt="3">
        <dgm:presLayoutVars>
          <dgm:bulletEnabled val="1"/>
        </dgm:presLayoutVars>
      </dgm:prSet>
      <dgm:spPr/>
    </dgm:pt>
    <dgm:pt modelId="{1AC074CC-0854-4A08-9201-DD78F652FC2E}" type="pres">
      <dgm:prSet presAssocID="{1FC0506D-D81E-4B41-BC23-B5DBBCBB8B84}" presName="ThreeNodes_2" presStyleLbl="node1" presStyleIdx="1" presStyleCnt="3">
        <dgm:presLayoutVars>
          <dgm:bulletEnabled val="1"/>
        </dgm:presLayoutVars>
      </dgm:prSet>
      <dgm:spPr/>
    </dgm:pt>
    <dgm:pt modelId="{5AF68924-C592-4DA3-9B2F-6493E9FD6BF6}" type="pres">
      <dgm:prSet presAssocID="{1FC0506D-D81E-4B41-BC23-B5DBBCBB8B84}" presName="ThreeNodes_3" presStyleLbl="node1" presStyleIdx="2" presStyleCnt="3">
        <dgm:presLayoutVars>
          <dgm:bulletEnabled val="1"/>
        </dgm:presLayoutVars>
      </dgm:prSet>
      <dgm:spPr/>
    </dgm:pt>
    <dgm:pt modelId="{31965D21-A531-4B48-9FAA-5BBCD6EDE648}" type="pres">
      <dgm:prSet presAssocID="{1FC0506D-D81E-4B41-BC23-B5DBBCBB8B84}" presName="ThreeConn_1-2" presStyleLbl="fgAccFollowNode1" presStyleIdx="0" presStyleCnt="2">
        <dgm:presLayoutVars>
          <dgm:bulletEnabled val="1"/>
        </dgm:presLayoutVars>
      </dgm:prSet>
      <dgm:spPr/>
    </dgm:pt>
    <dgm:pt modelId="{5AAA6453-F132-4877-AA48-9C45063A825F}" type="pres">
      <dgm:prSet presAssocID="{1FC0506D-D81E-4B41-BC23-B5DBBCBB8B84}" presName="ThreeConn_2-3" presStyleLbl="fgAccFollowNode1" presStyleIdx="1" presStyleCnt="2">
        <dgm:presLayoutVars>
          <dgm:bulletEnabled val="1"/>
        </dgm:presLayoutVars>
      </dgm:prSet>
      <dgm:spPr/>
    </dgm:pt>
    <dgm:pt modelId="{E5D29D5D-B70F-4487-825E-8E8E76C77E03}" type="pres">
      <dgm:prSet presAssocID="{1FC0506D-D81E-4B41-BC23-B5DBBCBB8B84}" presName="ThreeNodes_1_text" presStyleLbl="node1" presStyleIdx="2" presStyleCnt="3">
        <dgm:presLayoutVars>
          <dgm:bulletEnabled val="1"/>
        </dgm:presLayoutVars>
      </dgm:prSet>
      <dgm:spPr/>
    </dgm:pt>
    <dgm:pt modelId="{796D038E-B5C5-46BD-AB38-08D5773F95DF}" type="pres">
      <dgm:prSet presAssocID="{1FC0506D-D81E-4B41-BC23-B5DBBCBB8B84}" presName="ThreeNodes_2_text" presStyleLbl="node1" presStyleIdx="2" presStyleCnt="3">
        <dgm:presLayoutVars>
          <dgm:bulletEnabled val="1"/>
        </dgm:presLayoutVars>
      </dgm:prSet>
      <dgm:spPr/>
    </dgm:pt>
    <dgm:pt modelId="{D4669B18-4F7E-47A9-8B17-CECD4426863A}" type="pres">
      <dgm:prSet presAssocID="{1FC0506D-D81E-4B41-BC23-B5DBBCBB8B84}" presName="ThreeNodes_3_text" presStyleLbl="node1" presStyleIdx="2" presStyleCnt="3">
        <dgm:presLayoutVars>
          <dgm:bulletEnabled val="1"/>
        </dgm:presLayoutVars>
      </dgm:prSet>
      <dgm:spPr/>
    </dgm:pt>
  </dgm:ptLst>
  <dgm:cxnLst>
    <dgm:cxn modelId="{D9C32807-6E1F-4401-90CC-D3354E9D192A}" type="presOf" srcId="{1FC0506D-D81E-4B41-BC23-B5DBBCBB8B84}" destId="{71B39384-3D69-4537-84F1-0619E59A4E8F}" srcOrd="0" destOrd="0" presId="urn:microsoft.com/office/officeart/2005/8/layout/vProcess5"/>
    <dgm:cxn modelId="{2173050E-CCF7-48FD-8473-F1D2F09EC80C}" srcId="{1FC0506D-D81E-4B41-BC23-B5DBBCBB8B84}" destId="{7126E4ED-E859-4ECB-9DB4-7DD74EB34975}" srcOrd="1" destOrd="0" parTransId="{88004743-4175-4A43-8E01-4D8E51449C29}" sibTransId="{B027C1EE-1A96-46B7-9A0F-567EAEA8A486}"/>
    <dgm:cxn modelId="{3503C529-E777-4125-9948-786AE11CA487}" srcId="{1FC0506D-D81E-4B41-BC23-B5DBBCBB8B84}" destId="{B5F711B8-4159-463D-AEC8-BDDA53AEE03D}" srcOrd="2" destOrd="0" parTransId="{1425CE39-ACDA-4755-B36A-0888B5E9B584}" sibTransId="{EF3B3C14-6B26-461E-820D-E9996466C1EE}"/>
    <dgm:cxn modelId="{7A447148-5439-4B38-8873-64C1D3C74088}" type="presOf" srcId="{D324D6E9-8289-4AAF-BDF1-FBBE55984BA5}" destId="{9B573132-AC80-44D4-8CCE-17DAB73BD4BF}" srcOrd="0" destOrd="0" presId="urn:microsoft.com/office/officeart/2005/8/layout/vProcess5"/>
    <dgm:cxn modelId="{3C57F559-30A0-4E8A-A84C-FE52ABC48F06}" type="presOf" srcId="{D324D6E9-8289-4AAF-BDF1-FBBE55984BA5}" destId="{E5D29D5D-B70F-4487-825E-8E8E76C77E03}" srcOrd="1" destOrd="0" presId="urn:microsoft.com/office/officeart/2005/8/layout/vProcess5"/>
    <dgm:cxn modelId="{751DD787-D331-4DBD-ACD4-2E6BC9BA85D7}" type="presOf" srcId="{B5F711B8-4159-463D-AEC8-BDDA53AEE03D}" destId="{D4669B18-4F7E-47A9-8B17-CECD4426863A}" srcOrd="1" destOrd="0" presId="urn:microsoft.com/office/officeart/2005/8/layout/vProcess5"/>
    <dgm:cxn modelId="{3BE42F8F-FA44-48A4-AA8E-6FBD7E283F4F}" type="presOf" srcId="{7126E4ED-E859-4ECB-9DB4-7DD74EB34975}" destId="{1AC074CC-0854-4A08-9201-DD78F652FC2E}" srcOrd="0" destOrd="0" presId="urn:microsoft.com/office/officeart/2005/8/layout/vProcess5"/>
    <dgm:cxn modelId="{B6E31BBD-A7A7-413E-9BC8-1A6C45214189}" type="presOf" srcId="{47A8DD37-A4D9-4E15-93F0-6608D4C1843A}" destId="{31965D21-A531-4B48-9FAA-5BBCD6EDE648}" srcOrd="0" destOrd="0" presId="urn:microsoft.com/office/officeart/2005/8/layout/vProcess5"/>
    <dgm:cxn modelId="{688666D0-8A63-4E8B-8AA4-CE26FAC4EF06}" type="presOf" srcId="{7126E4ED-E859-4ECB-9DB4-7DD74EB34975}" destId="{796D038E-B5C5-46BD-AB38-08D5773F95DF}" srcOrd="1" destOrd="0" presId="urn:microsoft.com/office/officeart/2005/8/layout/vProcess5"/>
    <dgm:cxn modelId="{72CEF4ED-D067-4BA4-B86B-8C663D7DAFDD}" type="presOf" srcId="{B5F711B8-4159-463D-AEC8-BDDA53AEE03D}" destId="{5AF68924-C592-4DA3-9B2F-6493E9FD6BF6}" srcOrd="0" destOrd="0" presId="urn:microsoft.com/office/officeart/2005/8/layout/vProcess5"/>
    <dgm:cxn modelId="{03985CF0-1F17-4350-BC30-43DC7D1D7715}" srcId="{1FC0506D-D81E-4B41-BC23-B5DBBCBB8B84}" destId="{D324D6E9-8289-4AAF-BDF1-FBBE55984BA5}" srcOrd="0" destOrd="0" parTransId="{3A30E87B-CB68-4A22-91B3-FB89CE03355E}" sibTransId="{47A8DD37-A4D9-4E15-93F0-6608D4C1843A}"/>
    <dgm:cxn modelId="{4EBFB5F7-CA5E-4202-85A1-29C95BCECD4C}" type="presOf" srcId="{B027C1EE-1A96-46B7-9A0F-567EAEA8A486}" destId="{5AAA6453-F132-4877-AA48-9C45063A825F}" srcOrd="0" destOrd="0" presId="urn:microsoft.com/office/officeart/2005/8/layout/vProcess5"/>
    <dgm:cxn modelId="{66A18E1F-8274-4D40-A1FF-7424C20B257C}" type="presParOf" srcId="{71B39384-3D69-4537-84F1-0619E59A4E8F}" destId="{668C1AD0-01CE-44E9-B238-0B6EC1B72EEB}" srcOrd="0" destOrd="0" presId="urn:microsoft.com/office/officeart/2005/8/layout/vProcess5"/>
    <dgm:cxn modelId="{5A2E89DD-32B3-45F3-87CD-100321E2424B}" type="presParOf" srcId="{71B39384-3D69-4537-84F1-0619E59A4E8F}" destId="{9B573132-AC80-44D4-8CCE-17DAB73BD4BF}" srcOrd="1" destOrd="0" presId="urn:microsoft.com/office/officeart/2005/8/layout/vProcess5"/>
    <dgm:cxn modelId="{D40F6155-ED14-4AA3-AAD4-F6966F6D596E}" type="presParOf" srcId="{71B39384-3D69-4537-84F1-0619E59A4E8F}" destId="{1AC074CC-0854-4A08-9201-DD78F652FC2E}" srcOrd="2" destOrd="0" presId="urn:microsoft.com/office/officeart/2005/8/layout/vProcess5"/>
    <dgm:cxn modelId="{89E8706F-FF27-4024-A372-9CA7167A0FEF}" type="presParOf" srcId="{71B39384-3D69-4537-84F1-0619E59A4E8F}" destId="{5AF68924-C592-4DA3-9B2F-6493E9FD6BF6}" srcOrd="3" destOrd="0" presId="urn:microsoft.com/office/officeart/2005/8/layout/vProcess5"/>
    <dgm:cxn modelId="{A9B8C5FD-6FA8-4F92-81A3-69544467DEA2}" type="presParOf" srcId="{71B39384-3D69-4537-84F1-0619E59A4E8F}" destId="{31965D21-A531-4B48-9FAA-5BBCD6EDE648}" srcOrd="4" destOrd="0" presId="urn:microsoft.com/office/officeart/2005/8/layout/vProcess5"/>
    <dgm:cxn modelId="{6802ED25-C539-433E-86F0-E1FFF42A564D}" type="presParOf" srcId="{71B39384-3D69-4537-84F1-0619E59A4E8F}" destId="{5AAA6453-F132-4877-AA48-9C45063A825F}" srcOrd="5" destOrd="0" presId="urn:microsoft.com/office/officeart/2005/8/layout/vProcess5"/>
    <dgm:cxn modelId="{DAF5A3D4-98DD-4EF0-A3F8-B013464D9250}" type="presParOf" srcId="{71B39384-3D69-4537-84F1-0619E59A4E8F}" destId="{E5D29D5D-B70F-4487-825E-8E8E76C77E03}" srcOrd="6" destOrd="0" presId="urn:microsoft.com/office/officeart/2005/8/layout/vProcess5"/>
    <dgm:cxn modelId="{6A3240A5-8AD8-4CDE-9654-DB038A52FDED}" type="presParOf" srcId="{71B39384-3D69-4537-84F1-0619E59A4E8F}" destId="{796D038E-B5C5-46BD-AB38-08D5773F95DF}" srcOrd="7" destOrd="0" presId="urn:microsoft.com/office/officeart/2005/8/layout/vProcess5"/>
    <dgm:cxn modelId="{F1FDA6FE-5D4D-49B4-8872-D61FD6B8AD7A}" type="presParOf" srcId="{71B39384-3D69-4537-84F1-0619E59A4E8F}" destId="{D4669B18-4F7E-47A9-8B17-CECD4426863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73132-AC80-44D4-8CCE-17DAB73BD4BF}">
      <dsp:nvSpPr>
        <dsp:cNvPr id="0" name=""/>
        <dsp:cNvSpPr/>
      </dsp:nvSpPr>
      <dsp:spPr>
        <a:xfrm>
          <a:off x="0" y="0"/>
          <a:ext cx="8243228" cy="12634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SLR conducted identified 44 RCTs that evaluated the efficacy and safety of active treatments in people with active LN</a:t>
          </a:r>
        </a:p>
      </dsp:txBody>
      <dsp:txXfrm>
        <a:off x="37005" y="37005"/>
        <a:ext cx="6879863" cy="1189444"/>
      </dsp:txXfrm>
    </dsp:sp>
    <dsp:sp modelId="{1AC074CC-0854-4A08-9201-DD78F652FC2E}">
      <dsp:nvSpPr>
        <dsp:cNvPr id="0" name=""/>
        <dsp:cNvSpPr/>
      </dsp:nvSpPr>
      <dsp:spPr>
        <a:xfrm>
          <a:off x="727343" y="1474030"/>
          <a:ext cx="8243228" cy="126345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Studies screened to identify those reporting CRR and PRR for comparators, to inform short term efficacy inputs in the model</a:t>
          </a:r>
        </a:p>
      </dsp:txBody>
      <dsp:txXfrm>
        <a:off x="764348" y="1511035"/>
        <a:ext cx="6620629" cy="1189444"/>
      </dsp:txXfrm>
    </dsp:sp>
    <dsp:sp modelId="{5AF68924-C592-4DA3-9B2F-6493E9FD6BF6}">
      <dsp:nvSpPr>
        <dsp:cNvPr id="0" name=""/>
        <dsp:cNvSpPr/>
      </dsp:nvSpPr>
      <dsp:spPr>
        <a:xfrm>
          <a:off x="1454687" y="2948060"/>
          <a:ext cx="8243228" cy="126345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17 RCTs reporting on 8 treatments for CRR</a:t>
          </a:r>
        </a:p>
        <a:p>
          <a:pPr marL="0" lvl="0" indent="0" algn="l" defTabSz="1066800">
            <a:lnSpc>
              <a:spcPct val="90000"/>
            </a:lnSpc>
            <a:spcBef>
              <a:spcPct val="0"/>
            </a:spcBef>
            <a:spcAft>
              <a:spcPct val="35000"/>
            </a:spcAft>
            <a:buNone/>
          </a:pPr>
          <a:r>
            <a:rPr lang="en-GB" sz="2400" kern="1200" dirty="0"/>
            <a:t>10 RCTS reporting on 6 treatments for PRR</a:t>
          </a:r>
        </a:p>
      </dsp:txBody>
      <dsp:txXfrm>
        <a:off x="1491692" y="2985065"/>
        <a:ext cx="6620629" cy="1189444"/>
      </dsp:txXfrm>
    </dsp:sp>
    <dsp:sp modelId="{31965D21-A531-4B48-9FAA-5BBCD6EDE648}">
      <dsp:nvSpPr>
        <dsp:cNvPr id="0" name=""/>
        <dsp:cNvSpPr/>
      </dsp:nvSpPr>
      <dsp:spPr>
        <a:xfrm>
          <a:off x="7421983" y="958119"/>
          <a:ext cx="821245" cy="8212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606763" y="958119"/>
        <a:ext cx="451685" cy="617987"/>
      </dsp:txXfrm>
    </dsp:sp>
    <dsp:sp modelId="{5AAA6453-F132-4877-AA48-9C45063A825F}">
      <dsp:nvSpPr>
        <dsp:cNvPr id="0" name=""/>
        <dsp:cNvSpPr/>
      </dsp:nvSpPr>
      <dsp:spPr>
        <a:xfrm>
          <a:off x="8149326" y="2423726"/>
          <a:ext cx="821245" cy="8212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334106" y="2423726"/>
        <a:ext cx="451685" cy="61798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15/03/2023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3/15/2023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dirty="0"/>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Figures B.2-7 and B.2-8 in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dirty="0"/>
          </a:p>
        </p:txBody>
      </p:sp>
    </p:spTree>
    <p:extLst>
      <p:ext uri="{BB962C8B-B14F-4D97-AF65-F5344CB8AC3E}">
        <p14:creationId xmlns:p14="http://schemas.microsoft.com/office/powerpoint/2010/main" val="420543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taken from Figure B.2-9 in the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dirty="0"/>
          </a:p>
        </p:txBody>
      </p:sp>
    </p:spTree>
    <p:extLst>
      <p:ext uri="{BB962C8B-B14F-4D97-AF65-F5344CB8AC3E}">
        <p14:creationId xmlns:p14="http://schemas.microsoft.com/office/powerpoint/2010/main" val="253835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taken from Figure B.2-10 in the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dirty="0"/>
          </a:p>
        </p:txBody>
      </p:sp>
    </p:spTree>
    <p:extLst>
      <p:ext uri="{BB962C8B-B14F-4D97-AF65-F5344CB8AC3E}">
        <p14:creationId xmlns:p14="http://schemas.microsoft.com/office/powerpoint/2010/main" val="2583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taken from Tables B.2-30 and B.2-32 in the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dirty="0"/>
          </a:p>
        </p:txBody>
      </p:sp>
    </p:spTree>
    <p:extLst>
      <p:ext uri="{BB962C8B-B14F-4D97-AF65-F5344CB8AC3E}">
        <p14:creationId xmlns:p14="http://schemas.microsoft.com/office/powerpoint/2010/main" val="58858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Flexibility in uncertainty should take into account how the nature of the population/technology has contributed to evidence generation difficulties and uncertainties.</a:t>
            </a:r>
          </a:p>
          <a:p>
            <a:r>
              <a:rPr lang="en-GB" dirty="0"/>
              <a:t>The decision should consider the nature, scale and consequences of the decision uncertainty and risk of decision error.</a:t>
            </a:r>
          </a:p>
        </p:txBody>
      </p:sp>
      <p:sp>
        <p:nvSpPr>
          <p:cNvPr id="4" name="Slide Number Placeholder 3"/>
          <p:cNvSpPr>
            <a:spLocks noGrp="1"/>
          </p:cNvSpPr>
          <p:nvPr>
            <p:ph type="sldNum" sz="quarter" idx="5"/>
          </p:nvPr>
        </p:nvSpPr>
        <p:spPr/>
        <p:txBody>
          <a:bodyPr/>
          <a:lstStyle/>
          <a:p>
            <a:fld id="{3D92B9AF-1FF3-B64A-A57E-17202D6D58C9}" type="slidenum">
              <a:rPr lang="en-US" smtClean="0"/>
              <a:t>39</a:t>
            </a:fld>
            <a:endParaRPr lang="en-US"/>
          </a:p>
        </p:txBody>
      </p:sp>
    </p:spTree>
    <p:extLst>
      <p:ext uri="{BB962C8B-B14F-4D97-AF65-F5344CB8AC3E}">
        <p14:creationId xmlns:p14="http://schemas.microsoft.com/office/powerpoint/2010/main" val="179518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5</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398199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adapted from Table B.1-5. in the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dirty="0"/>
          </a:p>
        </p:txBody>
      </p:sp>
    </p:spTree>
    <p:extLst>
      <p:ext uri="{BB962C8B-B14F-4D97-AF65-F5344CB8AC3E}">
        <p14:creationId xmlns:p14="http://schemas.microsoft.com/office/powerpoint/2010/main" val="428214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company submission Figure B.3-1</a:t>
            </a:r>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239118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25</a:t>
            </a:fld>
            <a:endParaRPr lang="en-US"/>
          </a:p>
        </p:txBody>
      </p:sp>
    </p:spTree>
    <p:extLst>
      <p:ext uri="{BB962C8B-B14F-4D97-AF65-F5344CB8AC3E}">
        <p14:creationId xmlns:p14="http://schemas.microsoft.com/office/powerpoint/2010/main" val="294429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Table 6 taken from Table B.2-19 in company submission; Figure 2 taken from Figure B.2-4 in the company submission; Figure 3 taken from B.2-5 in the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270778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taken from Tables B.2-22 and B.2-23 in the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dirty="0"/>
          </a:p>
        </p:txBody>
      </p:sp>
    </p:spTree>
    <p:extLst>
      <p:ext uri="{BB962C8B-B14F-4D97-AF65-F5344CB8AC3E}">
        <p14:creationId xmlns:p14="http://schemas.microsoft.com/office/powerpoint/2010/main" val="131188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bg1"/>
                </a:solidFill>
                <a:latin typeface="Arial" panose="020B0604020202020204" pitchFamily="34" charset="0"/>
                <a:ea typeface="Inter" panose="02000503000000020004" pitchFamily="2" charset="0"/>
              </a:defRPr>
            </a:lvl2pPr>
            <a:lvl3pPr>
              <a:lnSpc>
                <a:spcPct val="150000"/>
              </a:lnSpc>
              <a:defRPr sz="1800">
                <a:solidFill>
                  <a:schemeClr val="bg1"/>
                </a:solidFill>
                <a:latin typeface="Arial" panose="020B0604020202020204" pitchFamily="34" charset="0"/>
                <a:ea typeface="Inter" panose="02000503000000020004" pitchFamily="2" charset="0"/>
              </a:defRPr>
            </a:lvl3pPr>
            <a:lvl4pPr>
              <a:lnSpc>
                <a:spcPct val="150000"/>
              </a:lnSpc>
              <a:defRPr sz="1800">
                <a:solidFill>
                  <a:schemeClr val="bg1"/>
                </a:solidFill>
                <a:latin typeface="Arial" panose="020B0604020202020204" pitchFamily="34" charset="0"/>
                <a:ea typeface="Inter" panose="02000503000000020004" pitchFamily="2" charset="0"/>
              </a:defRPr>
            </a:lvl4pPr>
            <a:lvl5pPr>
              <a:lnSpc>
                <a:spcPct val="150000"/>
              </a:lnSpc>
              <a:defRPr sz="1800">
                <a:solidFill>
                  <a:schemeClr val="bg1"/>
                </a:solidFill>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bg1"/>
                </a:solidFill>
                <a:latin typeface="Arial" panose="020B0604020202020204" pitchFamily="34" charset="0"/>
                <a:ea typeface="Inter" panose="02000503000000020004" pitchFamily="2" charset="0"/>
              </a:defRPr>
            </a:lvl2pPr>
            <a:lvl3pPr>
              <a:lnSpc>
                <a:spcPct val="150000"/>
              </a:lnSpc>
              <a:defRPr sz="1800">
                <a:solidFill>
                  <a:schemeClr val="bg1"/>
                </a:solidFill>
                <a:latin typeface="Arial" panose="020B0604020202020204" pitchFamily="34" charset="0"/>
                <a:ea typeface="Inter" panose="02000503000000020004" pitchFamily="2" charset="0"/>
              </a:defRPr>
            </a:lvl3pPr>
            <a:lvl4pPr>
              <a:lnSpc>
                <a:spcPct val="150000"/>
              </a:lnSpc>
              <a:defRPr sz="1800">
                <a:solidFill>
                  <a:schemeClr val="bg1"/>
                </a:solidFill>
                <a:latin typeface="Arial" panose="020B0604020202020204" pitchFamily="34" charset="0"/>
                <a:ea typeface="Inter" panose="02000503000000020004" pitchFamily="2" charset="0"/>
              </a:defRPr>
            </a:lvl4pPr>
            <a:lvl5pPr>
              <a:lnSpc>
                <a:spcPct val="150000"/>
              </a:lnSpc>
              <a:defRPr sz="1800">
                <a:solidFill>
                  <a:schemeClr val="bg1"/>
                </a:solidFill>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8" name="Slide Number Placeholder 3">
            <a:extLst>
              <a:ext uri="{FF2B5EF4-FFF2-40B4-BE49-F238E27FC236}">
                <a16:creationId xmlns:a16="http://schemas.microsoft.com/office/drawing/2014/main" id="{5FC04D79-84AB-5243-FB1B-DED100B41FED}"/>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34AA8ABB-B0BA-B519-D46B-E501DBCAE150}"/>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267E45F3-4990-E614-3D69-D2F8961C453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6FB4BD29-F0C4-7967-F4AA-59D82EB7A5C4}"/>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dirty="0"/>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dirty="0"/>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dirty="0"/>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Inter" panose="02000503000000020004" pitchFamily="2" charset="0"/>
              </a:defRPr>
            </a:lvl1pPr>
          </a:lstStyle>
          <a:p>
            <a:pPr lvl="0"/>
            <a:r>
              <a:rPr lang="en-US" dirty="0"/>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Inter" panose="02000503000000020004" pitchFamily="2" charset="0"/>
              </a:defRPr>
            </a:lvl1pPr>
          </a:lstStyle>
          <a:p>
            <a:pPr lvl="0"/>
            <a:r>
              <a:rPr lang="en-US" dirty="0"/>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dirty="0"/>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dirty="0"/>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dirty="0"/>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dirty="0"/>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defRPr>
            </a:lvl1pPr>
            <a:lvl2pPr>
              <a:lnSpc>
                <a:spcPct val="150000"/>
              </a:lnSpc>
              <a:defRPr sz="1800">
                <a:latin typeface="Arial" panose="020B0604020202020204" pitchFamily="34" charset="0"/>
                <a:ea typeface="Inter" panose="02000503000000020004" pitchFamily="2" charset="0"/>
              </a:defRPr>
            </a:lvl2pPr>
            <a:lvl3pPr>
              <a:lnSpc>
                <a:spcPct val="150000"/>
              </a:lnSpc>
              <a:defRPr sz="1800">
                <a:latin typeface="Arial" panose="020B0604020202020204" pitchFamily="34" charset="0"/>
                <a:ea typeface="Inter" panose="02000503000000020004" pitchFamily="2" charset="0"/>
              </a:defRPr>
            </a:lvl3pPr>
            <a:lvl4pPr>
              <a:lnSpc>
                <a:spcPct val="150000"/>
              </a:lnSpc>
              <a:defRPr sz="1800">
                <a:latin typeface="Arial" panose="020B0604020202020204" pitchFamily="34" charset="0"/>
                <a:ea typeface="Inter" panose="02000503000000020004" pitchFamily="2" charset="0"/>
              </a:defRPr>
            </a:lvl4pPr>
            <a:lvl5pPr>
              <a:lnSpc>
                <a:spcPct val="150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5191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1531EBE4-09E9-31CA-7979-6EE482196835}"/>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3" name="Slide Number Placeholder 3">
            <a:extLst>
              <a:ext uri="{FF2B5EF4-FFF2-40B4-BE49-F238E27FC236}">
                <a16:creationId xmlns:a16="http://schemas.microsoft.com/office/drawing/2014/main" id="{11274D48-D092-B660-438F-D6D24B0907B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4" name="Slide Number Placeholder 3">
            <a:extLst>
              <a:ext uri="{FF2B5EF4-FFF2-40B4-BE49-F238E27FC236}">
                <a16:creationId xmlns:a16="http://schemas.microsoft.com/office/drawing/2014/main" id="{CFC091E9-B271-F842-76A3-4AD3F673F38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6" name="Slide Number Placeholder 3">
            <a:extLst>
              <a:ext uri="{FF2B5EF4-FFF2-40B4-BE49-F238E27FC236}">
                <a16:creationId xmlns:a16="http://schemas.microsoft.com/office/drawing/2014/main" id="{F49D77FD-4E02-DA0B-774E-9537EA479FB6}"/>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Inter" panose="02000503000000020004" pitchFamily="2" charset="0"/>
              </a:defRPr>
            </a:lvl1pPr>
            <a:lvl2pPr>
              <a:lnSpc>
                <a:spcPct val="114000"/>
              </a:lnSpc>
              <a:defRPr sz="1800">
                <a:latin typeface="Arial" panose="020B0604020202020204" pitchFamily="34" charset="0"/>
                <a:ea typeface="Inter" panose="02000503000000020004" pitchFamily="2" charset="0"/>
              </a:defRPr>
            </a:lvl2pPr>
            <a:lvl3pPr>
              <a:lnSpc>
                <a:spcPct val="114000"/>
              </a:lnSpc>
              <a:defRPr sz="1800">
                <a:latin typeface="Arial" panose="020B0604020202020204" pitchFamily="34" charset="0"/>
                <a:ea typeface="Inter" panose="02000503000000020004" pitchFamily="2" charset="0"/>
              </a:defRPr>
            </a:lvl3pPr>
            <a:lvl4pPr>
              <a:lnSpc>
                <a:spcPct val="114000"/>
              </a:lnSpc>
              <a:defRPr sz="1800">
                <a:latin typeface="Arial" panose="020B0604020202020204" pitchFamily="34" charset="0"/>
                <a:ea typeface="Inter" panose="02000503000000020004" pitchFamily="2" charset="0"/>
              </a:defRPr>
            </a:lvl4pPr>
            <a:lvl5pPr>
              <a:lnSpc>
                <a:spcPct val="114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Inter" panose="02000503000000020004" pitchFamily="2" charset="0"/>
              </a:defRPr>
            </a:lvl1pPr>
            <a:lvl2pPr>
              <a:lnSpc>
                <a:spcPct val="114000"/>
              </a:lnSpc>
              <a:defRPr sz="1800">
                <a:latin typeface="Arial" panose="020B0604020202020204" pitchFamily="34" charset="0"/>
                <a:ea typeface="Inter" panose="02000503000000020004" pitchFamily="2" charset="0"/>
              </a:defRPr>
            </a:lvl2pPr>
            <a:lvl3pPr>
              <a:lnSpc>
                <a:spcPct val="114000"/>
              </a:lnSpc>
              <a:defRPr sz="1800">
                <a:latin typeface="Arial" panose="020B0604020202020204" pitchFamily="34" charset="0"/>
                <a:ea typeface="Inter" panose="02000503000000020004" pitchFamily="2" charset="0"/>
              </a:defRPr>
            </a:lvl3pPr>
            <a:lvl4pPr>
              <a:lnSpc>
                <a:spcPct val="114000"/>
              </a:lnSpc>
              <a:defRPr sz="1800">
                <a:latin typeface="Arial" panose="020B0604020202020204" pitchFamily="34" charset="0"/>
                <a:ea typeface="Inter" panose="02000503000000020004" pitchFamily="2" charset="0"/>
              </a:defRPr>
            </a:lvl4pPr>
            <a:lvl5pPr>
              <a:lnSpc>
                <a:spcPct val="114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21" name="Slide Number Placeholder 3">
            <a:extLst>
              <a:ext uri="{FF2B5EF4-FFF2-40B4-BE49-F238E27FC236}">
                <a16:creationId xmlns:a16="http://schemas.microsoft.com/office/drawing/2014/main" id="{C99D6D26-A54D-9D14-F003-B62A4B57EDCC}"/>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22" name="Slide Number Placeholder 3">
            <a:extLst>
              <a:ext uri="{FF2B5EF4-FFF2-40B4-BE49-F238E27FC236}">
                <a16:creationId xmlns:a16="http://schemas.microsoft.com/office/drawing/2014/main" id="{F53D3930-141C-A59F-C7F1-B7DF77C6946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23" name="Slide Number Placeholder 3">
            <a:extLst>
              <a:ext uri="{FF2B5EF4-FFF2-40B4-BE49-F238E27FC236}">
                <a16:creationId xmlns:a16="http://schemas.microsoft.com/office/drawing/2014/main" id="{BB893E24-5184-20DC-4483-B01E60D34DE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24" name="Slide Number Placeholder 3">
            <a:extLst>
              <a:ext uri="{FF2B5EF4-FFF2-40B4-BE49-F238E27FC236}">
                <a16:creationId xmlns:a16="http://schemas.microsoft.com/office/drawing/2014/main" id="{D1B00024-A17C-8946-50C6-581ABAE97C6F}"/>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13499"/>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defRPr>
            </a:lvl1pPr>
            <a:lvl2pPr>
              <a:lnSpc>
                <a:spcPct val="150000"/>
              </a:lnSpc>
              <a:defRPr sz="1800">
                <a:latin typeface="Arial" panose="020B0604020202020204" pitchFamily="34" charset="0"/>
                <a:ea typeface="Inter" panose="02000503000000020004" pitchFamily="2" charset="0"/>
              </a:defRPr>
            </a:lvl2pPr>
            <a:lvl3pPr>
              <a:lnSpc>
                <a:spcPct val="150000"/>
              </a:lnSpc>
              <a:defRPr sz="1800">
                <a:latin typeface="Arial" panose="020B0604020202020204" pitchFamily="34" charset="0"/>
                <a:ea typeface="Inter" panose="02000503000000020004" pitchFamily="2" charset="0"/>
              </a:defRPr>
            </a:lvl3pPr>
            <a:lvl4pPr>
              <a:lnSpc>
                <a:spcPct val="150000"/>
              </a:lnSpc>
              <a:defRPr sz="1800">
                <a:latin typeface="Arial" panose="020B0604020202020204" pitchFamily="34" charset="0"/>
                <a:ea typeface="Inter" panose="02000503000000020004" pitchFamily="2" charset="0"/>
              </a:defRPr>
            </a:lvl4pPr>
            <a:lvl5pPr>
              <a:lnSpc>
                <a:spcPct val="150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23" r:id="rId33"/>
    <p:sldLayoutId id="2147484124" r:id="rId34"/>
    <p:sldLayoutId id="2147484125" r:id="rId35"/>
    <p:sldLayoutId id="2147484126" r:id="rId36"/>
    <p:sldLayoutId id="2147484127" r:id="rId37"/>
    <p:sldLayoutId id="2147484128" r:id="rId38"/>
    <p:sldLayoutId id="2147484129" r:id="rId39"/>
    <p:sldLayoutId id="2147484130" r:id="rId40"/>
    <p:sldLayoutId id="2147484131" r:id="rId41"/>
    <p:sldLayoutId id="2147484132" r:id="rId42"/>
    <p:sldLayoutId id="2147484134" r:id="rId43"/>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nice.org.uk/process/pmg36/chapter/introduction-to-health-technology-evalu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487509"/>
            <a:ext cx="5872332" cy="2585799"/>
          </a:xfrm>
        </p:spPr>
        <p:txBody>
          <a:bodyPr>
            <a:normAutofit/>
          </a:bodyPr>
          <a:lstStyle/>
          <a:p>
            <a:r>
              <a:rPr lang="en-GB" dirty="0"/>
              <a:t>Voclosporin with immunosuppressives for treating lupus nephritis</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3112168"/>
            <a:ext cx="11328186" cy="3323789"/>
          </a:xfrm>
        </p:spPr>
        <p:txBody>
          <a:bodyPr>
            <a:normAutofit/>
          </a:bodyPr>
          <a:lstStyle/>
          <a:p>
            <a:pPr defTabSz="703434">
              <a:lnSpc>
                <a:spcPct val="100000"/>
              </a:lnSpc>
              <a:spcBef>
                <a:spcPts val="1200"/>
              </a:spcBef>
              <a:defRPr/>
            </a:pPr>
            <a:r>
              <a:rPr lang="en-US" sz="2000" b="1" dirty="0">
                <a:cs typeface="Arial" panose="020B0604020202020204" pitchFamily="34" charset="0"/>
              </a:rPr>
              <a:t>Second appraisal committee meeting</a:t>
            </a:r>
          </a:p>
          <a:p>
            <a:pPr defTabSz="703434">
              <a:lnSpc>
                <a:spcPct val="100000"/>
              </a:lnSpc>
              <a:spcBef>
                <a:spcPts val="1200"/>
              </a:spcBef>
              <a:defRPr/>
            </a:pPr>
            <a:r>
              <a:rPr lang="en-US" sz="2000" b="1" dirty="0">
                <a:cs typeface="Arial" panose="020B0604020202020204" pitchFamily="34" charset="0"/>
              </a:rPr>
              <a:t>Technology appraisal committee D [</a:t>
            </a:r>
            <a:r>
              <a:rPr lang="en-US" sz="2000" b="1" dirty="0"/>
              <a:t>16</a:t>
            </a:r>
            <a:r>
              <a:rPr lang="en-US" sz="2000" b="1" dirty="0">
                <a:cs typeface="Arial" panose="020B0604020202020204" pitchFamily="34" charset="0"/>
              </a:rPr>
              <a:t> February 2023]</a:t>
            </a:r>
          </a:p>
          <a:p>
            <a:pPr defTabSz="703434">
              <a:lnSpc>
                <a:spcPct val="100000"/>
              </a:lnSpc>
              <a:spcBef>
                <a:spcPts val="1200"/>
              </a:spcBef>
              <a:defRPr/>
            </a:pPr>
            <a:r>
              <a:rPr lang="en-US" sz="2000" b="1" dirty="0">
                <a:cs typeface="Arial" panose="020B0604020202020204" pitchFamily="34" charset="0"/>
              </a:rPr>
              <a:t>Chair: </a:t>
            </a:r>
            <a:r>
              <a:rPr lang="en-US" sz="2000" dirty="0">
                <a:cs typeface="Arial" panose="020B0604020202020204" pitchFamily="34" charset="0"/>
              </a:rPr>
              <a:t>Dr Megan John</a:t>
            </a:r>
          </a:p>
          <a:p>
            <a:pPr defTabSz="703434">
              <a:lnSpc>
                <a:spcPct val="100000"/>
              </a:lnSpc>
              <a:spcBef>
                <a:spcPts val="1200"/>
              </a:spcBef>
              <a:defRPr/>
            </a:pPr>
            <a:r>
              <a:rPr lang="en-US" sz="2000" b="1" dirty="0">
                <a:cs typeface="Arial" panose="020B0604020202020204" pitchFamily="34" charset="0"/>
              </a:rPr>
              <a:t>Evidence assessment group: </a:t>
            </a:r>
            <a:r>
              <a:rPr lang="en-GB" sz="2000" dirty="0">
                <a:cs typeface="Arial" panose="020B0604020202020204" pitchFamily="34" charset="0"/>
              </a:rPr>
              <a:t>Peninsula Technology Assessment Group (PenTAG) </a:t>
            </a:r>
          </a:p>
          <a:p>
            <a:pPr defTabSz="703434">
              <a:lnSpc>
                <a:spcPct val="100000"/>
              </a:lnSpc>
              <a:spcBef>
                <a:spcPts val="1200"/>
              </a:spcBef>
              <a:defRPr/>
            </a:pPr>
            <a:r>
              <a:rPr lang="en-US" sz="2000" b="1" dirty="0">
                <a:cs typeface="Arial" panose="020B0604020202020204" pitchFamily="34" charset="0"/>
              </a:rPr>
              <a:t>Technical team:</a:t>
            </a:r>
            <a:r>
              <a:rPr lang="en-US" sz="2000" dirty="0">
                <a:cs typeface="Arial" panose="020B0604020202020204" pitchFamily="34" charset="0"/>
              </a:rPr>
              <a:t> Owen Swales, Fatima Chunara, Linda Landells</a:t>
            </a:r>
          </a:p>
          <a:p>
            <a:pPr defTabSz="703434">
              <a:lnSpc>
                <a:spcPct val="100000"/>
              </a:lnSpc>
              <a:spcBef>
                <a:spcPts val="1200"/>
              </a:spcBef>
              <a:defRPr/>
            </a:pPr>
            <a:r>
              <a:rPr lang="en-US" sz="2000" b="1" dirty="0">
                <a:cs typeface="Arial" panose="020B0604020202020204" pitchFamily="34" charset="0"/>
              </a:rPr>
              <a:t>Company: </a:t>
            </a:r>
            <a:r>
              <a:rPr lang="en-US" sz="2000" dirty="0">
                <a:cs typeface="Arial" panose="020B0604020202020204" pitchFamily="34" charset="0"/>
              </a:rPr>
              <a:t>Otsuka Pharmaceuticals</a:t>
            </a:r>
          </a:p>
        </p:txBody>
      </p:sp>
      <p:sp>
        <p:nvSpPr>
          <p:cNvPr id="3" name="Rectangle 2">
            <a:extLst>
              <a:ext uri="{FF2B5EF4-FFF2-40B4-BE49-F238E27FC236}">
                <a16:creationId xmlns:a16="http://schemas.microsoft.com/office/drawing/2014/main" id="{079A72F6-6F25-4FD7-939A-E0D4CE27677C}"/>
              </a:ext>
            </a:extLst>
          </p:cNvPr>
          <p:cNvSpPr/>
          <p:nvPr/>
        </p:nvSpPr>
        <p:spPr>
          <a:xfrm>
            <a:off x="7164888" y="839244"/>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rPr>
              <a:t>For public – ACIC information is redacted </a:t>
            </a:r>
            <a:r>
              <a:rPr lang="en-GB" u="sng" dirty="0">
                <a:solidFill>
                  <a:schemeClr val="tx1"/>
                </a:solidFill>
                <a:highlight>
                  <a:srgbClr val="000000"/>
                </a:highlight>
                <a:latin typeface="Arial" panose="020B0604020202020204" pitchFamily="34" charset="0"/>
              </a:rPr>
              <a:t>XXXX</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2023</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Inter"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4" name="TextBox 3">
            <a:extLst>
              <a:ext uri="{FF2B5EF4-FFF2-40B4-BE49-F238E27FC236}">
                <a16:creationId xmlns:a16="http://schemas.microsoft.com/office/drawing/2014/main" id="{961C1D71-ED7D-7646-F382-507C6391CB13}"/>
              </a:ext>
            </a:extLst>
          </p:cNvPr>
          <p:cNvSpPr txBox="1"/>
          <p:nvPr/>
        </p:nvSpPr>
        <p:spPr>
          <a:xfrm>
            <a:off x="7164887" y="1634840"/>
            <a:ext cx="4530729" cy="1477328"/>
          </a:xfrm>
          <a:prstGeom prst="rect">
            <a:avLst/>
          </a:prstGeom>
          <a:noFill/>
          <a:ln w="19050">
            <a:solidFill>
              <a:schemeClr val="tx1"/>
            </a:solidFill>
          </a:ln>
        </p:spPr>
        <p:txBody>
          <a:bodyPr wrap="square">
            <a:spAutoFit/>
          </a:bodyPr>
          <a:lstStyle/>
          <a:p>
            <a:pPr>
              <a:lnSpc>
                <a:spcPct val="100000"/>
              </a:lnSpc>
            </a:pPr>
            <a:r>
              <a:rPr lang="en-GB" dirty="0">
                <a:latin typeface="Arial" panose="020B0604020202020204" pitchFamily="34" charset="0"/>
                <a:cs typeface="Arial" panose="020B0604020202020204" pitchFamily="34" charset="0"/>
              </a:rPr>
              <a:t>This topic uses NICE’s updated methods for health technology evaluations, 2022: </a:t>
            </a:r>
            <a:r>
              <a:rPr lang="en-GB" dirty="0">
                <a:latin typeface="Arial" panose="020B0604020202020204" pitchFamily="34" charset="0"/>
                <a:cs typeface="Arial" panose="020B0604020202020204" pitchFamily="34" charset="0"/>
                <a:hlinkClick r:id="rId4"/>
              </a:rPr>
              <a:t>https://www.nice.org.uk/process/pmg36/chapter/introduction-to-health-technology-evaluation</a:t>
            </a:r>
            <a:r>
              <a:rPr lang="en-GB" dirty="0">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5382C08-365B-B2B6-C093-C8F2AA0B03EB}"/>
              </a:ext>
            </a:extLst>
          </p:cNvPr>
          <p:cNvSpPr/>
          <p:nvPr/>
        </p:nvSpPr>
        <p:spPr>
          <a:xfrm>
            <a:off x="7850909" y="3261433"/>
            <a:ext cx="3844706" cy="7102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rPr>
              <a:t>Slides 3, 4 and 18 have been updated post ACM2</a:t>
            </a: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p:txBody>
          <a:bodyPr/>
          <a:lstStyle/>
          <a:p>
            <a:r>
              <a:rPr lang="en-GB" dirty="0"/>
              <a:t>Other considerations</a:t>
            </a:r>
          </a:p>
        </p:txBody>
      </p:sp>
      <p:sp>
        <p:nvSpPr>
          <p:cNvPr id="4" name="Subtitle 3">
            <a:extLst>
              <a:ext uri="{FF2B5EF4-FFF2-40B4-BE49-F238E27FC236}">
                <a16:creationId xmlns:a16="http://schemas.microsoft.com/office/drawing/2014/main" id="{55B9B432-752D-4475-B233-7E4B34BEB3C1}"/>
              </a:ext>
            </a:extLst>
          </p:cNvPr>
          <p:cNvSpPr>
            <a:spLocks noGrp="1"/>
          </p:cNvSpPr>
          <p:nvPr>
            <p:ph type="body" sz="quarter" idx="12"/>
          </p:nvPr>
        </p:nvSpPr>
        <p:spPr>
          <a:xfrm>
            <a:off x="466724" y="1081975"/>
            <a:ext cx="11250785" cy="4167728"/>
          </a:xfrm>
        </p:spPr>
        <p:txBody>
          <a:bodyPr>
            <a:noAutofit/>
          </a:bodyPr>
          <a:lstStyle/>
          <a:p>
            <a:pPr>
              <a:lnSpc>
                <a:spcPct val="120000"/>
              </a:lnSpc>
              <a:spcBef>
                <a:spcPts val="600"/>
              </a:spcBef>
              <a:spcAft>
                <a:spcPts val="600"/>
              </a:spcAft>
            </a:pPr>
            <a:r>
              <a:rPr lang="en-GB" sz="2400" b="1" dirty="0"/>
              <a:t>Uncaptured benefits raised by the company and stakeholders</a:t>
            </a:r>
          </a:p>
          <a:p>
            <a:pPr marL="342900" indent="-342900">
              <a:lnSpc>
                <a:spcPct val="120000"/>
              </a:lnSpc>
              <a:spcBef>
                <a:spcPts val="600"/>
              </a:spcBef>
              <a:spcAft>
                <a:spcPts val="600"/>
              </a:spcAft>
              <a:buFont typeface="Arial" panose="020B0604020202020204" pitchFamily="34" charset="0"/>
              <a:buChar char="•"/>
            </a:pPr>
            <a:r>
              <a:rPr lang="en-GB" dirty="0"/>
              <a:t>Reduced monitoring burden compared to current CNIs</a:t>
            </a:r>
          </a:p>
          <a:p>
            <a:pPr marL="342900" indent="-342900">
              <a:lnSpc>
                <a:spcPct val="120000"/>
              </a:lnSpc>
              <a:spcBef>
                <a:spcPts val="600"/>
              </a:spcBef>
              <a:spcAft>
                <a:spcPts val="600"/>
              </a:spcAft>
              <a:buFont typeface="Arial" panose="020B0604020202020204" pitchFamily="34" charset="0"/>
              <a:buChar char="•"/>
            </a:pPr>
            <a:r>
              <a:rPr lang="en-GB" dirty="0"/>
              <a:t>Oral administration reduces hospital visits and improves quality of life for people with lupus nephritis</a:t>
            </a:r>
          </a:p>
          <a:p>
            <a:pPr marL="342900" indent="-342900">
              <a:lnSpc>
                <a:spcPct val="120000"/>
              </a:lnSpc>
              <a:spcBef>
                <a:spcPts val="600"/>
              </a:spcBef>
              <a:spcAft>
                <a:spcPts val="600"/>
              </a:spcAft>
              <a:buFont typeface="Arial" panose="020B0604020202020204" pitchFamily="34" charset="0"/>
              <a:buChar char="•"/>
            </a:pPr>
            <a:r>
              <a:rPr lang="en-GB" dirty="0"/>
              <a:t>More effective induction treatments and reduced steroid use lead to improved longer term outcomes and a cumulative increase in quality of life due to reduced side effects</a:t>
            </a:r>
          </a:p>
          <a:p>
            <a:pPr marL="342900" indent="-342900">
              <a:lnSpc>
                <a:spcPct val="120000"/>
              </a:lnSpc>
              <a:spcBef>
                <a:spcPts val="600"/>
              </a:spcBef>
              <a:spcAft>
                <a:spcPts val="600"/>
              </a:spcAft>
              <a:buFont typeface="Arial" panose="020B0604020202020204" pitchFamily="34" charset="0"/>
              <a:buChar char="•"/>
            </a:pPr>
            <a:r>
              <a:rPr lang="en-GB" dirty="0"/>
              <a:t>There is a lower risk of diabetes and adverse lipids unlike other CNIs which is beneficial in those patients at risk of diabetes or cardiovascular complications</a:t>
            </a:r>
          </a:p>
          <a:p>
            <a:pPr marL="342900" indent="-342900">
              <a:lnSpc>
                <a:spcPct val="120000"/>
              </a:lnSpc>
              <a:spcBef>
                <a:spcPts val="600"/>
              </a:spcBef>
              <a:spcAft>
                <a:spcPts val="600"/>
              </a:spcAft>
              <a:buFont typeface="Arial" panose="020B0604020202020204" pitchFamily="34" charset="0"/>
              <a:buChar char="•"/>
            </a:pPr>
            <a:r>
              <a:rPr lang="en-GB" dirty="0"/>
              <a:t>Current treatments can lead to significant damage to the immune system, voclosporin may lead to improved immuno-deficiency</a:t>
            </a:r>
          </a:p>
          <a:p>
            <a:pPr>
              <a:lnSpc>
                <a:spcPct val="120000"/>
              </a:lnSpc>
              <a:spcBef>
                <a:spcPts val="600"/>
              </a:spcBef>
              <a:spcAft>
                <a:spcPts val="600"/>
              </a:spcAft>
            </a:pPr>
            <a:endParaRPr lang="en-GB" sz="2000" dirty="0"/>
          </a:p>
        </p:txBody>
      </p:sp>
      <p:sp>
        <p:nvSpPr>
          <p:cNvPr id="3" name="Text Placeholder 2">
            <a:extLst>
              <a:ext uri="{FF2B5EF4-FFF2-40B4-BE49-F238E27FC236}">
                <a16:creationId xmlns:a16="http://schemas.microsoft.com/office/drawing/2014/main" id="{F65607D4-DC6C-1749-7080-4ABF177B9E51}"/>
              </a:ext>
            </a:extLst>
          </p:cNvPr>
          <p:cNvSpPr>
            <a:spLocks noGrp="1"/>
          </p:cNvSpPr>
          <p:nvPr>
            <p:ph type="body" sz="quarter" idx="13"/>
          </p:nvPr>
        </p:nvSpPr>
        <p:spPr>
          <a:xfrm>
            <a:off x="1871663" y="6343650"/>
            <a:ext cx="9086850" cy="514350"/>
          </a:xfrm>
        </p:spPr>
        <p:txBody>
          <a:bodyPr>
            <a:normAutofit/>
          </a:bodyPr>
          <a:lstStyle/>
          <a:p>
            <a:pPr marL="1252538" indent="-1252538"/>
            <a:r>
              <a:rPr lang="en-GB" dirty="0"/>
              <a:t>Abbreviations: CNI, calcineriun inhibitor; QALY, quality-adjusted life year</a:t>
            </a:r>
          </a:p>
        </p:txBody>
      </p:sp>
      <p:grpSp>
        <p:nvGrpSpPr>
          <p:cNvPr id="5" name="Group 4">
            <a:extLst>
              <a:ext uri="{FF2B5EF4-FFF2-40B4-BE49-F238E27FC236}">
                <a16:creationId xmlns:a16="http://schemas.microsoft.com/office/drawing/2014/main" id="{1B62DC80-26D0-2C71-0F07-8470554F7BA5}"/>
              </a:ext>
            </a:extLst>
          </p:cNvPr>
          <p:cNvGrpSpPr/>
          <p:nvPr/>
        </p:nvGrpSpPr>
        <p:grpSpPr>
          <a:xfrm>
            <a:off x="2352238" y="5186659"/>
            <a:ext cx="6999466" cy="577355"/>
            <a:chOff x="1457983" y="5694274"/>
            <a:chExt cx="6999466" cy="577355"/>
          </a:xfrm>
        </p:grpSpPr>
        <p:sp>
          <p:nvSpPr>
            <p:cNvPr id="6" name="Rectangle 5" descr="Question to committee">
              <a:extLst>
                <a:ext uri="{FF2B5EF4-FFF2-40B4-BE49-F238E27FC236}">
                  <a16:creationId xmlns:a16="http://schemas.microsoft.com/office/drawing/2014/main" id="{DB077830-0FD0-B709-4C67-90F0506C3A6B}"/>
                </a:ext>
              </a:extLst>
            </p:cNvPr>
            <p:cNvSpPr/>
            <p:nvPr/>
          </p:nvSpPr>
          <p:spPr>
            <a:xfrm>
              <a:off x="1818062" y="5694274"/>
              <a:ext cx="6639387" cy="57735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Are there any benefits not captured in the QALY calculation?</a:t>
              </a:r>
            </a:p>
          </p:txBody>
        </p:sp>
        <p:grpSp>
          <p:nvGrpSpPr>
            <p:cNvPr id="7" name="Group 6">
              <a:extLst>
                <a:ext uri="{FF2B5EF4-FFF2-40B4-BE49-F238E27FC236}">
                  <a16:creationId xmlns:a16="http://schemas.microsoft.com/office/drawing/2014/main" id="{6EDC8FAA-2F96-7CA3-102C-4511464341F5}"/>
                </a:ext>
                <a:ext uri="{C183D7F6-B498-43B3-948B-1728B52AA6E4}">
                  <adec:decorative xmlns:adec="http://schemas.microsoft.com/office/drawing/2017/decorative" val="1"/>
                </a:ext>
              </a:extLst>
            </p:cNvPr>
            <p:cNvGrpSpPr/>
            <p:nvPr/>
          </p:nvGrpSpPr>
          <p:grpSpPr>
            <a:xfrm>
              <a:off x="1457983" y="5695629"/>
              <a:ext cx="576000" cy="576000"/>
              <a:chOff x="-1438510" y="4197392"/>
              <a:chExt cx="576000" cy="576000"/>
            </a:xfrm>
          </p:grpSpPr>
          <p:sp>
            <p:nvSpPr>
              <p:cNvPr id="8" name="Oval 7">
                <a:extLst>
                  <a:ext uri="{FF2B5EF4-FFF2-40B4-BE49-F238E27FC236}">
                    <a16:creationId xmlns:a16="http://schemas.microsoft.com/office/drawing/2014/main" id="{3550634E-D771-CE60-6019-B982DD8F6563}"/>
                  </a:ext>
                </a:extLst>
              </p:cNvPr>
              <p:cNvSpPr/>
              <p:nvPr/>
            </p:nvSpPr>
            <p:spPr>
              <a:xfrm>
                <a:off x="-1438510" y="4197392"/>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9" name="Graphic 8">
                <a:extLst>
                  <a:ext uri="{FF2B5EF4-FFF2-40B4-BE49-F238E27FC236}">
                    <a16:creationId xmlns:a16="http://schemas.microsoft.com/office/drawing/2014/main" id="{0472D093-7849-ABDF-06D4-F981CB3277B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242" y="4253660"/>
                <a:ext cx="463463" cy="463463"/>
              </a:xfrm>
              <a:prstGeom prst="rect">
                <a:avLst/>
              </a:prstGeom>
            </p:spPr>
          </p:pic>
        </p:grpSp>
      </p:grpSp>
    </p:spTree>
    <p:extLst>
      <p:ext uri="{BB962C8B-B14F-4D97-AF65-F5344CB8AC3E}">
        <p14:creationId xmlns:p14="http://schemas.microsoft.com/office/powerpoint/2010/main" val="299904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p:txBody>
          <a:bodyPr/>
          <a:lstStyle/>
          <a:p>
            <a:r>
              <a:rPr lang="en-GB" dirty="0"/>
              <a:t>Treatment pathway</a:t>
            </a:r>
          </a:p>
        </p:txBody>
      </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4"/>
          </p:nvPr>
        </p:nvSpPr>
        <p:spPr/>
        <p:txBody>
          <a:bodyPr/>
          <a:lstStyle/>
          <a:p>
            <a:r>
              <a:rPr lang="en-GB" dirty="0"/>
              <a:t>Treatments vary by LN class and are given with tapered corticosteroids</a:t>
            </a:r>
          </a:p>
        </p:txBody>
      </p:sp>
      <p:sp>
        <p:nvSpPr>
          <p:cNvPr id="12" name="TextBox 11" descr="The figure shows the treatments that are used for different disease classes and treatment lines. The disease classes are class 3 or 4 LN and class 5. The treatment lines are induction, alternative induction, and maintenance treatments.">
            <a:extLst>
              <a:ext uri="{FF2B5EF4-FFF2-40B4-BE49-F238E27FC236}">
                <a16:creationId xmlns:a16="http://schemas.microsoft.com/office/drawing/2014/main" id="{35C80A0F-9159-5D65-6FF5-087C0EF4D1CA}"/>
              </a:ext>
            </a:extLst>
          </p:cNvPr>
          <p:cNvSpPr txBox="1"/>
          <p:nvPr/>
        </p:nvSpPr>
        <p:spPr>
          <a:xfrm>
            <a:off x="443901" y="1297559"/>
            <a:ext cx="3112775" cy="369332"/>
          </a:xfrm>
          <a:prstGeom prst="rect">
            <a:avLst/>
          </a:prstGeom>
          <a:noFill/>
        </p:spPr>
        <p:txBody>
          <a:bodyPr wrap="none" rtlCol="0">
            <a:spAutoFit/>
          </a:bodyPr>
          <a:lstStyle/>
          <a:p>
            <a:r>
              <a:rPr lang="en-GB" b="1" dirty="0">
                <a:latin typeface="Arial" panose="020B0604020202020204" pitchFamily="34" charset="0"/>
              </a:rPr>
              <a:t>Figure 1 </a:t>
            </a:r>
            <a:r>
              <a:rPr lang="en-GB" dirty="0">
                <a:latin typeface="Arial" panose="020B0604020202020204" pitchFamily="34" charset="0"/>
              </a:rPr>
              <a:t>Treatment pathway</a:t>
            </a:r>
          </a:p>
        </p:txBody>
      </p:sp>
      <p:sp>
        <p:nvSpPr>
          <p:cNvPr id="29" name="Rectangle: Rounded Corners 28" descr="Description of the care pathway and where the technology fits into it ">
            <a:extLst>
              <a:ext uri="{FF2B5EF4-FFF2-40B4-BE49-F238E27FC236}">
                <a16:creationId xmlns:a16="http://schemas.microsoft.com/office/drawing/2014/main" id="{F5D91559-0AD0-F368-EF01-940833445D7A}"/>
              </a:ext>
            </a:extLst>
          </p:cNvPr>
          <p:cNvSpPr/>
          <p:nvPr/>
        </p:nvSpPr>
        <p:spPr>
          <a:xfrm>
            <a:off x="465786" y="2468778"/>
            <a:ext cx="4406115" cy="3813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spcAft>
                <a:spcPct val="35000"/>
              </a:spcAft>
              <a:buNone/>
            </a:pPr>
            <a:r>
              <a:rPr lang="en-GB" kern="1200" dirty="0">
                <a:latin typeface="Arial" panose="020B0604020202020204" pitchFamily="34" charset="0"/>
              </a:rPr>
              <a:t>Class </a:t>
            </a:r>
            <a:r>
              <a:rPr lang="en-GB" dirty="0">
                <a:latin typeface="Arial" panose="020B0604020202020204" pitchFamily="34" charset="0"/>
              </a:rPr>
              <a:t>3</a:t>
            </a:r>
            <a:r>
              <a:rPr lang="en-GB" kern="1200" dirty="0">
                <a:latin typeface="Arial" panose="020B0604020202020204" pitchFamily="34" charset="0"/>
              </a:rPr>
              <a:t> or </a:t>
            </a:r>
            <a:r>
              <a:rPr lang="en-GB" dirty="0">
                <a:latin typeface="Arial" panose="020B0604020202020204" pitchFamily="34" charset="0"/>
              </a:rPr>
              <a:t>4</a:t>
            </a:r>
            <a:r>
              <a:rPr lang="en-GB" kern="1200" dirty="0">
                <a:latin typeface="Arial" panose="020B0604020202020204" pitchFamily="34" charset="0"/>
              </a:rPr>
              <a:t> LN</a:t>
            </a:r>
          </a:p>
        </p:txBody>
      </p:sp>
      <p:sp>
        <p:nvSpPr>
          <p:cNvPr id="30" name="Rectangle: Rounded Corners 29" descr="Description of the care pathway and where the technology fits into it ">
            <a:extLst>
              <a:ext uri="{FF2B5EF4-FFF2-40B4-BE49-F238E27FC236}">
                <a16:creationId xmlns:a16="http://schemas.microsoft.com/office/drawing/2014/main" id="{25D0D489-88E8-18EB-3442-7FE761FA25D6}"/>
              </a:ext>
            </a:extLst>
          </p:cNvPr>
          <p:cNvSpPr/>
          <p:nvPr/>
        </p:nvSpPr>
        <p:spPr>
          <a:xfrm>
            <a:off x="443901" y="2918443"/>
            <a:ext cx="4428000" cy="819813"/>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buNone/>
            </a:pPr>
            <a:r>
              <a:rPr lang="en-GB" dirty="0">
                <a:latin typeface="Arial" panose="020B0604020202020204" pitchFamily="34" charset="0"/>
              </a:rPr>
              <a:t>P</a:t>
            </a:r>
            <a:r>
              <a:rPr lang="en-GB" kern="1200" dirty="0">
                <a:latin typeface="Arial" panose="020B0604020202020204" pitchFamily="34" charset="0"/>
              </a:rPr>
              <a:t>ulse IV methylprednisolone, </a:t>
            </a:r>
          </a:p>
          <a:p>
            <a:pPr marL="0" lvl="0" indent="0" algn="ctr" defTabSz="622300">
              <a:lnSpc>
                <a:spcPct val="90000"/>
              </a:lnSpc>
              <a:spcBef>
                <a:spcPct val="0"/>
              </a:spcBef>
              <a:buNone/>
            </a:pPr>
            <a:r>
              <a:rPr lang="en-GB" kern="1200" dirty="0">
                <a:latin typeface="Arial" panose="020B0604020202020204" pitchFamily="34" charset="0"/>
              </a:rPr>
              <a:t>then oral prednisone with MMF or MPA or low-dose IV CYC</a:t>
            </a:r>
          </a:p>
        </p:txBody>
      </p:sp>
      <p:cxnSp>
        <p:nvCxnSpPr>
          <p:cNvPr id="31" name="Straight Connector 30">
            <a:extLst>
              <a:ext uri="{FF2B5EF4-FFF2-40B4-BE49-F238E27FC236}">
                <a16:creationId xmlns:a16="http://schemas.microsoft.com/office/drawing/2014/main" id="{CFDDDE9A-230D-9B01-DA56-1E0A136D9197}"/>
              </a:ext>
            </a:extLst>
          </p:cNvPr>
          <p:cNvCxnSpPr>
            <a:cxnSpLocks/>
          </p:cNvCxnSpPr>
          <p:nvPr/>
        </p:nvCxnSpPr>
        <p:spPr>
          <a:xfrm>
            <a:off x="458116" y="4905501"/>
            <a:ext cx="11268000" cy="0"/>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94E9AD7A-851D-064F-6B0B-81132453F66F}"/>
              </a:ext>
            </a:extLst>
          </p:cNvPr>
          <p:cNvCxnSpPr>
            <a:cxnSpLocks/>
          </p:cNvCxnSpPr>
          <p:nvPr/>
        </p:nvCxnSpPr>
        <p:spPr>
          <a:xfrm>
            <a:off x="470298" y="3802968"/>
            <a:ext cx="11268000" cy="0"/>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Rectangle: Rounded Corners 32" descr="Description of the care pathway and where the technology fits into it ">
            <a:extLst>
              <a:ext uri="{FF2B5EF4-FFF2-40B4-BE49-F238E27FC236}">
                <a16:creationId xmlns:a16="http://schemas.microsoft.com/office/drawing/2014/main" id="{20EA8842-3FD7-B229-3D11-FF87E99A93EE}"/>
              </a:ext>
            </a:extLst>
          </p:cNvPr>
          <p:cNvSpPr/>
          <p:nvPr/>
        </p:nvSpPr>
        <p:spPr>
          <a:xfrm>
            <a:off x="10020099" y="2918444"/>
            <a:ext cx="1728000" cy="819809"/>
          </a:xfrm>
          <a:prstGeom prst="roundRect">
            <a:avLst/>
          </a:prstGeom>
        </p:spPr>
        <p:style>
          <a:lnRef idx="3">
            <a:schemeClr val="lt1"/>
          </a:lnRef>
          <a:fillRef idx="1">
            <a:schemeClr val="accent6"/>
          </a:fillRef>
          <a:effectRef idx="1">
            <a:schemeClr val="accent6"/>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spcAft>
                <a:spcPct val="35000"/>
              </a:spcAft>
              <a:buNone/>
            </a:pPr>
            <a:r>
              <a:rPr lang="en-GB" kern="1200" dirty="0">
                <a:latin typeface="Arial" panose="020B0604020202020204" pitchFamily="34" charset="0"/>
              </a:rPr>
              <a:t>Induction treatment</a:t>
            </a:r>
          </a:p>
        </p:txBody>
      </p:sp>
      <p:sp>
        <p:nvSpPr>
          <p:cNvPr id="34" name="Rectangle: Rounded Corners 33" descr="Description of the care pathway and where the technology fits into it ">
            <a:extLst>
              <a:ext uri="{FF2B5EF4-FFF2-40B4-BE49-F238E27FC236}">
                <a16:creationId xmlns:a16="http://schemas.microsoft.com/office/drawing/2014/main" id="{042BAD30-8FB3-DC3E-6F03-DDE9A7B2FEBE}"/>
              </a:ext>
            </a:extLst>
          </p:cNvPr>
          <p:cNvSpPr/>
          <p:nvPr/>
        </p:nvSpPr>
        <p:spPr>
          <a:xfrm>
            <a:off x="10020097" y="3867678"/>
            <a:ext cx="1728000" cy="940910"/>
          </a:xfrm>
          <a:prstGeom prst="roundRect">
            <a:avLst/>
          </a:prstGeom>
        </p:spPr>
        <p:style>
          <a:lnRef idx="3">
            <a:schemeClr val="lt1"/>
          </a:lnRef>
          <a:fillRef idx="1">
            <a:schemeClr val="accent6"/>
          </a:fillRef>
          <a:effectRef idx="1">
            <a:schemeClr val="accent6"/>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spcAft>
                <a:spcPct val="35000"/>
              </a:spcAft>
              <a:buNone/>
            </a:pPr>
            <a:r>
              <a:rPr lang="en-GB" dirty="0">
                <a:latin typeface="Arial" panose="020B0604020202020204" pitchFamily="34" charset="0"/>
              </a:rPr>
              <a:t>Alternative inductions</a:t>
            </a:r>
            <a:endParaRPr lang="en-GB" kern="1200" dirty="0">
              <a:latin typeface="Arial" panose="020B0604020202020204" pitchFamily="34" charset="0"/>
            </a:endParaRPr>
          </a:p>
        </p:txBody>
      </p:sp>
      <p:sp>
        <p:nvSpPr>
          <p:cNvPr id="35" name="Rectangle: Rounded Corners 34" descr="Description of the care pathway and where the technology fits into it ">
            <a:extLst>
              <a:ext uri="{FF2B5EF4-FFF2-40B4-BE49-F238E27FC236}">
                <a16:creationId xmlns:a16="http://schemas.microsoft.com/office/drawing/2014/main" id="{D717BD8E-FE43-10AE-8E51-6BA52AF6D401}"/>
              </a:ext>
            </a:extLst>
          </p:cNvPr>
          <p:cNvSpPr/>
          <p:nvPr/>
        </p:nvSpPr>
        <p:spPr>
          <a:xfrm>
            <a:off x="10020097" y="4995806"/>
            <a:ext cx="1728000" cy="884008"/>
          </a:xfrm>
          <a:prstGeom prst="roundRect">
            <a:avLst/>
          </a:prstGeom>
        </p:spPr>
        <p:style>
          <a:lnRef idx="3">
            <a:schemeClr val="lt1"/>
          </a:lnRef>
          <a:fillRef idx="1">
            <a:schemeClr val="accent6"/>
          </a:fillRef>
          <a:effectRef idx="1">
            <a:schemeClr val="accent6"/>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spcAft>
                <a:spcPct val="35000"/>
              </a:spcAft>
              <a:buNone/>
            </a:pPr>
            <a:r>
              <a:rPr lang="en-GB" dirty="0">
                <a:latin typeface="Arial" panose="020B0604020202020204" pitchFamily="34" charset="0"/>
              </a:rPr>
              <a:t>Maintenance treatments</a:t>
            </a:r>
            <a:endParaRPr lang="en-GB" kern="1200" dirty="0">
              <a:latin typeface="Arial" panose="020B0604020202020204" pitchFamily="34" charset="0"/>
            </a:endParaRPr>
          </a:p>
        </p:txBody>
      </p:sp>
      <p:sp>
        <p:nvSpPr>
          <p:cNvPr id="36" name="Rectangle: Rounded Corners 35" descr="Description of the care pathway and where the technology fits into it ">
            <a:extLst>
              <a:ext uri="{FF2B5EF4-FFF2-40B4-BE49-F238E27FC236}">
                <a16:creationId xmlns:a16="http://schemas.microsoft.com/office/drawing/2014/main" id="{211B0687-10B0-2AE8-B25A-FC0333B2B1A7}"/>
              </a:ext>
            </a:extLst>
          </p:cNvPr>
          <p:cNvSpPr/>
          <p:nvPr/>
        </p:nvSpPr>
        <p:spPr>
          <a:xfrm>
            <a:off x="465785" y="3867679"/>
            <a:ext cx="4427999" cy="940907"/>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buNone/>
            </a:pPr>
            <a:r>
              <a:rPr lang="en-GB" kern="1200" dirty="0">
                <a:latin typeface="Arial" panose="020B0604020202020204" pitchFamily="34" charset="0"/>
              </a:rPr>
              <a:t>MMF or MPA + CNI*</a:t>
            </a:r>
          </a:p>
          <a:p>
            <a:pPr marL="0" lvl="0" indent="0" algn="ctr" defTabSz="622300">
              <a:lnSpc>
                <a:spcPct val="90000"/>
              </a:lnSpc>
              <a:spcBef>
                <a:spcPct val="0"/>
              </a:spcBef>
              <a:buNone/>
            </a:pPr>
            <a:r>
              <a:rPr lang="en-GB" dirty="0">
                <a:latin typeface="Arial" panose="020B0604020202020204" pitchFamily="34" charset="0"/>
              </a:rPr>
              <a:t>High-dose IV CYC</a:t>
            </a:r>
          </a:p>
          <a:p>
            <a:pPr algn="ctr" defTabSz="622300">
              <a:lnSpc>
                <a:spcPct val="90000"/>
              </a:lnSpc>
              <a:spcBef>
                <a:spcPct val="0"/>
              </a:spcBef>
            </a:pPr>
            <a:r>
              <a:rPr lang="en-GB" dirty="0">
                <a:latin typeface="Arial" panose="020B0604020202020204" pitchFamily="34" charset="0"/>
              </a:rPr>
              <a:t>Rituxi</a:t>
            </a:r>
            <a:r>
              <a:rPr lang="en-GB" kern="1200" dirty="0">
                <a:latin typeface="Arial" panose="020B0604020202020204" pitchFamily="34" charset="0"/>
              </a:rPr>
              <a:t>mab</a:t>
            </a:r>
            <a:r>
              <a:rPr lang="en-GB" dirty="0">
                <a:latin typeface="Arial" panose="020B0604020202020204" pitchFamily="34" charset="0"/>
              </a:rPr>
              <a:t> + MMF/MPA or IV CYC</a:t>
            </a:r>
          </a:p>
        </p:txBody>
      </p:sp>
      <p:sp>
        <p:nvSpPr>
          <p:cNvPr id="37" name="Rectangle: Rounded Corners 36" descr="Description of the care pathway and where the technology fits into it ">
            <a:extLst>
              <a:ext uri="{FF2B5EF4-FFF2-40B4-BE49-F238E27FC236}">
                <a16:creationId xmlns:a16="http://schemas.microsoft.com/office/drawing/2014/main" id="{31215AF2-1309-DB19-8942-8C20CCB46F78}"/>
              </a:ext>
            </a:extLst>
          </p:cNvPr>
          <p:cNvSpPr/>
          <p:nvPr/>
        </p:nvSpPr>
        <p:spPr>
          <a:xfrm>
            <a:off x="465787" y="4990645"/>
            <a:ext cx="4427998" cy="8883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buNone/>
            </a:pPr>
            <a:r>
              <a:rPr lang="en-GB" kern="1200" dirty="0">
                <a:latin typeface="Arial" panose="020B0604020202020204" pitchFamily="34" charset="0"/>
              </a:rPr>
              <a:t>MMF or MPA</a:t>
            </a:r>
          </a:p>
          <a:p>
            <a:pPr marL="0" lvl="0" indent="0" algn="ctr" defTabSz="622300">
              <a:lnSpc>
                <a:spcPct val="90000"/>
              </a:lnSpc>
              <a:spcBef>
                <a:spcPct val="0"/>
              </a:spcBef>
              <a:buNone/>
            </a:pPr>
            <a:r>
              <a:rPr lang="en-GB" dirty="0">
                <a:latin typeface="Arial" panose="020B0604020202020204" pitchFamily="34" charset="0"/>
              </a:rPr>
              <a:t>AZA monotherapy</a:t>
            </a:r>
          </a:p>
          <a:p>
            <a:pPr marL="0" lvl="0" indent="0" algn="ctr" defTabSz="622300">
              <a:lnSpc>
                <a:spcPct val="90000"/>
              </a:lnSpc>
              <a:spcBef>
                <a:spcPct val="0"/>
              </a:spcBef>
              <a:buNone/>
            </a:pPr>
            <a:r>
              <a:rPr lang="en-GB" kern="1200" dirty="0">
                <a:latin typeface="Arial" panose="020B0604020202020204" pitchFamily="34" charset="0"/>
              </a:rPr>
              <a:t>CNI* (if above not tolerated</a:t>
            </a:r>
            <a:r>
              <a:rPr lang="en-GB" dirty="0">
                <a:latin typeface="Arial" panose="020B0604020202020204" pitchFamily="34" charset="0"/>
              </a:rPr>
              <a:t>)</a:t>
            </a:r>
            <a:endParaRPr lang="en-GB" kern="1200" dirty="0">
              <a:latin typeface="Arial" panose="020B0604020202020204" pitchFamily="34" charset="0"/>
            </a:endParaRPr>
          </a:p>
        </p:txBody>
      </p:sp>
      <p:sp>
        <p:nvSpPr>
          <p:cNvPr id="38" name="Rectangle: Rounded Corners 37" descr="Description of the care pathway and where the technology fits into it ">
            <a:extLst>
              <a:ext uri="{FF2B5EF4-FFF2-40B4-BE49-F238E27FC236}">
                <a16:creationId xmlns:a16="http://schemas.microsoft.com/office/drawing/2014/main" id="{B7EE6837-7CF7-8D22-0E23-D672D98AD0B8}"/>
              </a:ext>
            </a:extLst>
          </p:cNvPr>
          <p:cNvSpPr/>
          <p:nvPr/>
        </p:nvSpPr>
        <p:spPr>
          <a:xfrm>
            <a:off x="5076825" y="2468778"/>
            <a:ext cx="4837438" cy="3813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spcAft>
                <a:spcPct val="35000"/>
              </a:spcAft>
              <a:buNone/>
            </a:pPr>
            <a:r>
              <a:rPr lang="en-GB" kern="1200" dirty="0">
                <a:latin typeface="Arial" panose="020B0604020202020204" pitchFamily="34" charset="0"/>
              </a:rPr>
              <a:t>Pure Class 5 LN</a:t>
            </a:r>
          </a:p>
        </p:txBody>
      </p:sp>
      <p:sp>
        <p:nvSpPr>
          <p:cNvPr id="39" name="Rectangle: Rounded Corners 38" descr="Description of the care pathway and where the technology fits into it ">
            <a:extLst>
              <a:ext uri="{FF2B5EF4-FFF2-40B4-BE49-F238E27FC236}">
                <a16:creationId xmlns:a16="http://schemas.microsoft.com/office/drawing/2014/main" id="{B6E019DA-27C7-40EF-8847-3A6FC7F23338}"/>
              </a:ext>
            </a:extLst>
          </p:cNvPr>
          <p:cNvSpPr/>
          <p:nvPr/>
        </p:nvSpPr>
        <p:spPr>
          <a:xfrm>
            <a:off x="5076825" y="2918443"/>
            <a:ext cx="4837441" cy="819811"/>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buNone/>
            </a:pPr>
            <a:r>
              <a:rPr lang="en-GB" kern="1200" dirty="0">
                <a:latin typeface="Arial" panose="020B0604020202020204" pitchFamily="34" charset="0"/>
              </a:rPr>
              <a:t>MMF or MPA with pulse IV methylprednisolone, then oral prednisone</a:t>
            </a:r>
          </a:p>
        </p:txBody>
      </p:sp>
      <p:sp>
        <p:nvSpPr>
          <p:cNvPr id="40" name="Rectangle: Rounded Corners 39" descr="Description of the care pathway and where the technology fits into it ">
            <a:extLst>
              <a:ext uri="{FF2B5EF4-FFF2-40B4-BE49-F238E27FC236}">
                <a16:creationId xmlns:a16="http://schemas.microsoft.com/office/drawing/2014/main" id="{76035D97-40C1-8777-7DF8-FB846025F98C}"/>
              </a:ext>
            </a:extLst>
          </p:cNvPr>
          <p:cNvSpPr/>
          <p:nvPr/>
        </p:nvSpPr>
        <p:spPr>
          <a:xfrm>
            <a:off x="5076825" y="3867678"/>
            <a:ext cx="4837441" cy="94090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buNone/>
            </a:pPr>
            <a:r>
              <a:rPr lang="en-GB" kern="1200" dirty="0">
                <a:latin typeface="Arial" panose="020B0604020202020204" pitchFamily="34" charset="0"/>
              </a:rPr>
              <a:t>IV CYC monotherapy</a:t>
            </a:r>
          </a:p>
          <a:p>
            <a:pPr marL="0" lvl="0" indent="0" algn="ctr" defTabSz="622300">
              <a:lnSpc>
                <a:spcPct val="90000"/>
              </a:lnSpc>
              <a:spcBef>
                <a:spcPct val="0"/>
              </a:spcBef>
              <a:buNone/>
            </a:pPr>
            <a:r>
              <a:rPr lang="en-GB" dirty="0">
                <a:latin typeface="Arial" panose="020B0604020202020204" pitchFamily="34" charset="0"/>
              </a:rPr>
              <a:t>CNI* monotherapy</a:t>
            </a:r>
          </a:p>
          <a:p>
            <a:pPr marL="0" lvl="0" indent="0" algn="ctr" defTabSz="622300">
              <a:lnSpc>
                <a:spcPct val="90000"/>
              </a:lnSpc>
              <a:spcBef>
                <a:spcPct val="0"/>
              </a:spcBef>
              <a:buNone/>
            </a:pPr>
            <a:r>
              <a:rPr lang="en-GB" dirty="0">
                <a:latin typeface="Arial" panose="020B0604020202020204" pitchFamily="34" charset="0"/>
              </a:rPr>
              <a:t>MMF or MPA + CNI*</a:t>
            </a:r>
          </a:p>
        </p:txBody>
      </p:sp>
      <p:sp>
        <p:nvSpPr>
          <p:cNvPr id="41" name="Rectangle: Rounded Corners 40" descr="Description of the care pathway and where the technology fits into it ">
            <a:extLst>
              <a:ext uri="{FF2B5EF4-FFF2-40B4-BE49-F238E27FC236}">
                <a16:creationId xmlns:a16="http://schemas.microsoft.com/office/drawing/2014/main" id="{F726D7FF-67D6-9EA9-515A-DE488F097160}"/>
              </a:ext>
            </a:extLst>
          </p:cNvPr>
          <p:cNvSpPr/>
          <p:nvPr/>
        </p:nvSpPr>
        <p:spPr>
          <a:xfrm>
            <a:off x="5076825" y="4990645"/>
            <a:ext cx="4837437" cy="888354"/>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buNone/>
            </a:pPr>
            <a:r>
              <a:rPr lang="en-GB" kern="1200" dirty="0">
                <a:latin typeface="Arial" panose="020B0604020202020204" pitchFamily="34" charset="0"/>
              </a:rPr>
              <a:t>Continue same treatment with tapering of corticosteroids</a:t>
            </a:r>
          </a:p>
        </p:txBody>
      </p:sp>
      <p:sp>
        <p:nvSpPr>
          <p:cNvPr id="42" name="TextBox 41">
            <a:extLst>
              <a:ext uri="{FF2B5EF4-FFF2-40B4-BE49-F238E27FC236}">
                <a16:creationId xmlns:a16="http://schemas.microsoft.com/office/drawing/2014/main" id="{C519D0CD-4787-F489-5F94-56074804CEB7}"/>
              </a:ext>
            </a:extLst>
          </p:cNvPr>
          <p:cNvSpPr txBox="1"/>
          <p:nvPr/>
        </p:nvSpPr>
        <p:spPr>
          <a:xfrm>
            <a:off x="466724" y="1723036"/>
            <a:ext cx="944753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dirty="0">
                <a:latin typeface="Arial" panose="020B0604020202020204" pitchFamily="34" charset="0"/>
              </a:rPr>
              <a:t>Hydroxychloroquine recommended unless contraindicated for all people with LN</a:t>
            </a:r>
          </a:p>
          <a:p>
            <a:pPr algn="ctr"/>
            <a:r>
              <a:rPr lang="en-GB" dirty="0">
                <a:latin typeface="Arial" panose="020B0604020202020204" pitchFamily="34" charset="0"/>
              </a:rPr>
              <a:t>People given additional immunosuppressives as below with tapered corticosteroids</a:t>
            </a:r>
          </a:p>
        </p:txBody>
      </p:sp>
      <p:sp>
        <p:nvSpPr>
          <p:cNvPr id="10" name="Text Placeholder 3">
            <a:extLst>
              <a:ext uri="{FF2B5EF4-FFF2-40B4-BE49-F238E27FC236}">
                <a16:creationId xmlns:a16="http://schemas.microsoft.com/office/drawing/2014/main" id="{020992AE-FF7C-75CA-88AA-885B2D99D809}"/>
              </a:ext>
            </a:extLst>
          </p:cNvPr>
          <p:cNvSpPr>
            <a:spLocks noGrp="1"/>
          </p:cNvSpPr>
          <p:nvPr>
            <p:ph type="body" sz="quarter" idx="13"/>
          </p:nvPr>
        </p:nvSpPr>
        <p:spPr>
          <a:xfrm>
            <a:off x="443901" y="6403815"/>
            <a:ext cx="8806972" cy="446087"/>
          </a:xfrm>
        </p:spPr>
        <p:txBody>
          <a:bodyPr>
            <a:normAutofit lnSpcReduction="10000"/>
          </a:bodyPr>
          <a:lstStyle/>
          <a:p>
            <a:pPr marL="1255713" indent="-1255713"/>
            <a:r>
              <a:rPr lang="en-GB" dirty="0"/>
              <a:t>Abbreviations: AZA, azathioprine; CNI, </a:t>
            </a:r>
            <a:r>
              <a:rPr lang="en-GB" dirty="0" err="1"/>
              <a:t>calcinerium</a:t>
            </a:r>
            <a:r>
              <a:rPr lang="en-GB" dirty="0"/>
              <a:t> inhibitor; CYC, cyclophosphamide; IV, intravenous; LN, lupus nephritis; MMF, mycophenolate mofetil; MPA, mycophenolic acid</a:t>
            </a:r>
          </a:p>
        </p:txBody>
      </p:sp>
      <p:sp>
        <p:nvSpPr>
          <p:cNvPr id="4" name="Text Placeholder 3">
            <a:extLst>
              <a:ext uri="{FF2B5EF4-FFF2-40B4-BE49-F238E27FC236}">
                <a16:creationId xmlns:a16="http://schemas.microsoft.com/office/drawing/2014/main" id="{44B6CD4B-D769-069F-4DBB-4D4C196DFAF8}"/>
              </a:ext>
            </a:extLst>
          </p:cNvPr>
          <p:cNvSpPr txBox="1">
            <a:spLocks/>
          </p:cNvSpPr>
          <p:nvPr/>
        </p:nvSpPr>
        <p:spPr>
          <a:xfrm>
            <a:off x="9250873" y="6467619"/>
            <a:ext cx="2941127" cy="32963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5713" indent="-1255713"/>
            <a:r>
              <a:rPr lang="en-GB" sz="1600" b="1" dirty="0">
                <a:latin typeface="Arial" panose="020B0604020202020204" pitchFamily="34" charset="0"/>
                <a:cs typeface="Arial" panose="020B0604020202020204" pitchFamily="34" charset="0"/>
              </a:rPr>
              <a:t>*CNI = tacrolimus or ciclosporin</a:t>
            </a:r>
          </a:p>
        </p:txBody>
      </p:sp>
      <p:sp>
        <p:nvSpPr>
          <p:cNvPr id="3" name="Rectangle 2" descr="Marker showing slides are confidential ">
            <a:extLst>
              <a:ext uri="{FF2B5EF4-FFF2-40B4-BE49-F238E27FC236}">
                <a16:creationId xmlns:a16="http://schemas.microsoft.com/office/drawing/2014/main" id="{C030BFCA-B0DE-A3A9-0A9C-7A34CAF37408}"/>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24152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77149" y="2135760"/>
            <a:ext cx="11317288" cy="98613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draft guidance response</a:t>
            </a:r>
          </a:p>
          <a:p>
            <a:pPr marL="285750" indent="-285750">
              <a:buFont typeface="Arial" panose="020B0604020202020204" pitchFamily="34" charset="0"/>
              <a:buChar char="•"/>
            </a:pPr>
            <a:r>
              <a:rPr lang="en-GB" dirty="0">
                <a:solidFill>
                  <a:schemeClr val="tx1"/>
                </a:solidFill>
                <a:latin typeface="Arial" panose="020B0604020202020204" pitchFamily="34" charset="0"/>
              </a:rPr>
              <a:t>Voclosporin would be used as per AURORA trials – as a first- or subsequent-line induction therapy for LN</a:t>
            </a:r>
          </a:p>
          <a:p>
            <a:pPr marL="285750" indent="-285750">
              <a:buFont typeface="Arial" panose="020B0604020202020204" pitchFamily="34" charset="0"/>
              <a:buChar char="•"/>
            </a:pPr>
            <a:r>
              <a:rPr lang="en-GB" dirty="0">
                <a:solidFill>
                  <a:schemeClr val="tx1"/>
                </a:solidFill>
                <a:latin typeface="Arial" panose="020B0604020202020204" pitchFamily="34" charset="0"/>
              </a:rPr>
              <a:t>Most appropriate comparators are MMF alone, followed by tacrolimus + MMF</a:t>
            </a:r>
          </a:p>
        </p:txBody>
      </p:sp>
      <p:sp>
        <p:nvSpPr>
          <p:cNvPr id="16" name="Rectangle 15">
            <a:extLst>
              <a:ext uri="{FF2B5EF4-FFF2-40B4-BE49-F238E27FC236}">
                <a16:creationId xmlns:a16="http://schemas.microsoft.com/office/drawing/2014/main" id="{BE4E1D21-37B6-4DED-9C97-E9DA5819D47B}"/>
              </a:ext>
            </a:extLst>
          </p:cNvPr>
          <p:cNvSpPr/>
          <p:nvPr/>
        </p:nvSpPr>
        <p:spPr>
          <a:xfrm>
            <a:off x="477149" y="3206957"/>
            <a:ext cx="11317288" cy="9861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Stakeholder draft guidance responses</a:t>
            </a:r>
          </a:p>
          <a:p>
            <a:pPr marL="285750" indent="-285750">
              <a:buFont typeface="Arial" panose="020B0604020202020204" pitchFamily="34" charset="0"/>
              <a:buChar char="•"/>
            </a:pPr>
            <a:r>
              <a:rPr lang="en-GB" b="1" dirty="0">
                <a:solidFill>
                  <a:schemeClr val="tx1"/>
                </a:solidFill>
                <a:latin typeface="Arial" panose="020B0604020202020204" pitchFamily="34" charset="0"/>
              </a:rPr>
              <a:t>UKKA, UKRPG, NHS England (Renal): </a:t>
            </a:r>
            <a:r>
              <a:rPr lang="en-GB" dirty="0">
                <a:solidFill>
                  <a:schemeClr val="tx1"/>
                </a:solidFill>
                <a:latin typeface="Arial" panose="020B0604020202020204" pitchFamily="34" charset="0"/>
              </a:rPr>
              <a:t>voclosporin would be used to induce remission for 12 months, perhaps as subsequent-line induction like tacrolimus, would not be used as a maintenance treatment</a:t>
            </a:r>
          </a:p>
        </p:txBody>
      </p:sp>
      <p:sp>
        <p:nvSpPr>
          <p:cNvPr id="13" name="Rectangle 12">
            <a:extLst>
              <a:ext uri="{FF2B5EF4-FFF2-40B4-BE49-F238E27FC236}">
                <a16:creationId xmlns:a16="http://schemas.microsoft.com/office/drawing/2014/main" id="{E82CA74A-6F08-4190-9479-10C9823605C7}"/>
              </a:ext>
            </a:extLst>
          </p:cNvPr>
          <p:cNvSpPr/>
          <p:nvPr/>
        </p:nvSpPr>
        <p:spPr>
          <a:xfrm>
            <a:off x="466723" y="1133301"/>
            <a:ext cx="11306862" cy="91995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Draft guidance</a:t>
            </a:r>
          </a:p>
          <a:p>
            <a:pPr marL="285750" indent="-285750">
              <a:buFont typeface="Arial" panose="020B0604020202020204" pitchFamily="34" charset="0"/>
              <a:buChar char="•"/>
            </a:pPr>
            <a:r>
              <a:rPr lang="en-GB" dirty="0">
                <a:solidFill>
                  <a:schemeClr val="tx1"/>
                </a:solidFill>
                <a:latin typeface="Arial" panose="020B0604020202020204" pitchFamily="34" charset="0"/>
              </a:rPr>
              <a:t>Voclosporin would be used to induce remission, not for maintenance, and that first-line induction treatments with MMF (methylprednisolone, rituximab and tacrolimus) and MMF alone are appropriate comparators</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p:txBody>
          <a:bodyPr>
            <a:noAutofit/>
          </a:bodyPr>
          <a:lstStyle/>
          <a:p>
            <a:r>
              <a:rPr lang="en-GB" dirty="0"/>
              <a:t>Key issue: Clinical positioning of voclosporin</a:t>
            </a:r>
            <a:br>
              <a:rPr lang="en-GB" dirty="0"/>
            </a:br>
            <a:endParaRPr lang="en-GB" dirty="0"/>
          </a:p>
        </p:txBody>
      </p:sp>
      <p:sp>
        <p:nvSpPr>
          <p:cNvPr id="28" name="Text Placeholder 27">
            <a:extLst>
              <a:ext uri="{FF2B5EF4-FFF2-40B4-BE49-F238E27FC236}">
                <a16:creationId xmlns:a16="http://schemas.microsoft.com/office/drawing/2014/main" id="{9036E17B-3538-EAC1-0829-C3B947B8B9F3}"/>
              </a:ext>
            </a:extLst>
          </p:cNvPr>
          <p:cNvSpPr>
            <a:spLocks noGrp="1"/>
          </p:cNvSpPr>
          <p:nvPr>
            <p:ph type="body" sz="quarter" idx="14"/>
          </p:nvPr>
        </p:nvSpPr>
        <p:spPr/>
        <p:txBody>
          <a:bodyPr/>
          <a:lstStyle/>
          <a:p>
            <a:r>
              <a:rPr lang="en-GB" dirty="0"/>
              <a:t>What are the most appropriate comparators for voclosporin?</a:t>
            </a:r>
          </a:p>
        </p:txBody>
      </p:sp>
      <p:pic>
        <p:nvPicPr>
          <p:cNvPr id="3" name="Picture 2">
            <a:extLst>
              <a:ext uri="{FF2B5EF4-FFF2-40B4-BE49-F238E27FC236}">
                <a16:creationId xmlns:a16="http://schemas.microsoft.com/office/drawing/2014/main" id="{47AE2EA5-6134-CAA6-61C6-0BA2EB89A2C1}"/>
              </a:ext>
              <a:ext uri="{C183D7F6-B498-43B3-948B-1728B52AA6E4}">
                <adec:decorative xmlns:adec="http://schemas.microsoft.com/office/drawing/2017/decorative" val="1"/>
              </a:ext>
            </a:extLst>
          </p:cNvPr>
          <p:cNvPicPr>
            <a:picLocks noChangeAspect="1"/>
          </p:cNvPicPr>
          <p:nvPr/>
        </p:nvPicPr>
        <p:blipFill rotWithShape="1">
          <a:blip r:embed="rId2"/>
          <a:srcRect/>
          <a:stretch/>
        </p:blipFill>
        <p:spPr>
          <a:xfrm>
            <a:off x="11093152" y="262190"/>
            <a:ext cx="690860" cy="690860"/>
          </a:xfrm>
          <a:prstGeom prst="rect">
            <a:avLst/>
          </a:prstGeom>
        </p:spPr>
      </p:pic>
      <p:sp>
        <p:nvSpPr>
          <p:cNvPr id="2" name="Rectangle 1">
            <a:extLst>
              <a:ext uri="{FF2B5EF4-FFF2-40B4-BE49-F238E27FC236}">
                <a16:creationId xmlns:a16="http://schemas.microsoft.com/office/drawing/2014/main" id="{E9E8AC8C-8EBD-9AAA-8539-CED1A9D4971C}"/>
              </a:ext>
            </a:extLst>
          </p:cNvPr>
          <p:cNvSpPr/>
          <p:nvPr/>
        </p:nvSpPr>
        <p:spPr>
          <a:xfrm>
            <a:off x="487575" y="4278151"/>
            <a:ext cx="11306862" cy="12634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clarify that voclosporin would not be used as a maintenance treatment</a:t>
            </a:r>
          </a:p>
          <a:p>
            <a:pPr marL="285750" indent="-285750">
              <a:buFont typeface="Arial" panose="020B0604020202020204" pitchFamily="34" charset="0"/>
              <a:buChar char="•"/>
            </a:pPr>
            <a:r>
              <a:rPr lang="en-GB" dirty="0">
                <a:solidFill>
                  <a:schemeClr val="tx1"/>
                </a:solidFill>
                <a:latin typeface="Arial" panose="020B0604020202020204" pitchFamily="34" charset="0"/>
              </a:rPr>
              <a:t>Agree with company that MMF alone and tacrolimus + MMF are key comparators, but note that alternative treatment ordering may mean other comparators are appropriate for decision-making</a:t>
            </a:r>
          </a:p>
        </p:txBody>
      </p:sp>
      <p:grpSp>
        <p:nvGrpSpPr>
          <p:cNvPr id="4" name="Group 3">
            <a:extLst>
              <a:ext uri="{FF2B5EF4-FFF2-40B4-BE49-F238E27FC236}">
                <a16:creationId xmlns:a16="http://schemas.microsoft.com/office/drawing/2014/main" id="{043BD0D7-73E4-3BBC-D446-E75EF651854C}"/>
              </a:ext>
            </a:extLst>
          </p:cNvPr>
          <p:cNvGrpSpPr/>
          <p:nvPr/>
        </p:nvGrpSpPr>
        <p:grpSpPr>
          <a:xfrm>
            <a:off x="2342912" y="5682684"/>
            <a:ext cx="8144352" cy="576000"/>
            <a:chOff x="1402564" y="5695629"/>
            <a:chExt cx="8144352" cy="576000"/>
          </a:xfrm>
        </p:grpSpPr>
        <p:sp>
          <p:nvSpPr>
            <p:cNvPr id="5" name="Rectangle 4" descr="Question to committee">
              <a:extLst>
                <a:ext uri="{FF2B5EF4-FFF2-40B4-BE49-F238E27FC236}">
                  <a16:creationId xmlns:a16="http://schemas.microsoft.com/office/drawing/2014/main" id="{B6A9D504-296F-2763-1D4D-A484B332CF70}"/>
                </a:ext>
              </a:extLst>
            </p:cNvPr>
            <p:cNvSpPr/>
            <p:nvPr/>
          </p:nvSpPr>
          <p:spPr>
            <a:xfrm>
              <a:off x="1818062" y="5820770"/>
              <a:ext cx="7728854" cy="3482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What are the most appropriate comparators for voclosporin?</a:t>
              </a:r>
            </a:p>
          </p:txBody>
        </p:sp>
        <p:grpSp>
          <p:nvGrpSpPr>
            <p:cNvPr id="7" name="Group 6">
              <a:extLst>
                <a:ext uri="{FF2B5EF4-FFF2-40B4-BE49-F238E27FC236}">
                  <a16:creationId xmlns:a16="http://schemas.microsoft.com/office/drawing/2014/main" id="{278858EF-271D-8A2D-F4FD-C233FA082A42}"/>
                </a:ext>
                <a:ext uri="{C183D7F6-B498-43B3-948B-1728B52AA6E4}">
                  <adec:decorative xmlns:adec="http://schemas.microsoft.com/office/drawing/2017/decorative" val="1"/>
                </a:ext>
              </a:extLst>
            </p:cNvPr>
            <p:cNvGrpSpPr/>
            <p:nvPr/>
          </p:nvGrpSpPr>
          <p:grpSpPr>
            <a:xfrm>
              <a:off x="1402564" y="5695629"/>
              <a:ext cx="576000" cy="576000"/>
              <a:chOff x="-1493929" y="4197392"/>
              <a:chExt cx="576000" cy="576000"/>
            </a:xfrm>
          </p:grpSpPr>
          <p:sp>
            <p:nvSpPr>
              <p:cNvPr id="8" name="Oval 7">
                <a:extLst>
                  <a:ext uri="{FF2B5EF4-FFF2-40B4-BE49-F238E27FC236}">
                    <a16:creationId xmlns:a16="http://schemas.microsoft.com/office/drawing/2014/main" id="{A956B286-0128-AA6D-7A0D-038DA57196BD}"/>
                  </a:ext>
                </a:extLst>
              </p:cNvPr>
              <p:cNvSpPr/>
              <p:nvPr/>
            </p:nvSpPr>
            <p:spPr>
              <a:xfrm>
                <a:off x="-1493929" y="4197392"/>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9" name="Graphic 8">
                <a:extLst>
                  <a:ext uri="{FF2B5EF4-FFF2-40B4-BE49-F238E27FC236}">
                    <a16:creationId xmlns:a16="http://schemas.microsoft.com/office/drawing/2014/main" id="{5E314008-5238-5102-D9D7-7E6A143BEB4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7661" y="4253660"/>
                <a:ext cx="463463" cy="463463"/>
              </a:xfrm>
              <a:prstGeom prst="rect">
                <a:avLst/>
              </a:prstGeom>
            </p:spPr>
          </p:pic>
        </p:grpSp>
      </p:grpSp>
      <p:sp>
        <p:nvSpPr>
          <p:cNvPr id="12" name="Text Placeholder 3">
            <a:extLst>
              <a:ext uri="{FF2B5EF4-FFF2-40B4-BE49-F238E27FC236}">
                <a16:creationId xmlns:a16="http://schemas.microsoft.com/office/drawing/2014/main" id="{E1251C78-AE70-29F9-F7DF-F885B5B52B05}"/>
              </a:ext>
            </a:extLst>
          </p:cNvPr>
          <p:cNvSpPr txBox="1">
            <a:spLocks/>
          </p:cNvSpPr>
          <p:nvPr/>
        </p:nvSpPr>
        <p:spPr>
          <a:xfrm>
            <a:off x="1704736" y="6258683"/>
            <a:ext cx="9415173" cy="5928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EAG, evidence assessment group; LN, lupus nephritis; MMF, mycophenolate mofetil; NHS, National Health Service; UKKA, United Kingdom Kidney Association; UKRPG, United Kingdom Renal Pharmacy group</a:t>
            </a:r>
          </a:p>
        </p:txBody>
      </p:sp>
    </p:spTree>
    <p:extLst>
      <p:ext uri="{BB962C8B-B14F-4D97-AF65-F5344CB8AC3E}">
        <p14:creationId xmlns:p14="http://schemas.microsoft.com/office/powerpoint/2010/main" val="61126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FC1C8C-41E7-7FAD-A833-034D005333EF}"/>
              </a:ext>
            </a:extLst>
          </p:cNvPr>
          <p:cNvGrpSpPr/>
          <p:nvPr/>
        </p:nvGrpSpPr>
        <p:grpSpPr>
          <a:xfrm>
            <a:off x="2342912" y="5708806"/>
            <a:ext cx="8144352" cy="576000"/>
            <a:chOff x="1402564" y="5695629"/>
            <a:chExt cx="8144352"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804877"/>
              <a:ext cx="7728854" cy="3575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Does the model reflect the expected treatment duration of voclosporin?</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02564" y="5695629"/>
              <a:ext cx="576000" cy="576000"/>
              <a:chOff x="-1493929" y="4197392"/>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93929" y="4197392"/>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7661" y="4253660"/>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477150" y="4127370"/>
            <a:ext cx="11306862" cy="1488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Treatment duration (36 months) too long for inductions, also expect treatment duration to vary by person</a:t>
            </a:r>
          </a:p>
          <a:p>
            <a:pPr marL="285750" indent="-285750">
              <a:buFont typeface="Arial" panose="020B0604020202020204" pitchFamily="34" charset="0"/>
              <a:buChar char="•"/>
            </a:pPr>
            <a:r>
              <a:rPr lang="en-GB" dirty="0">
                <a:solidFill>
                  <a:schemeClr val="tx1"/>
                </a:solidFill>
                <a:latin typeface="Arial" panose="020B0604020202020204" pitchFamily="34" charset="0"/>
              </a:rPr>
              <a:t>12- and 18- month treatment duration scenarios are helpful but uncertain as re-treatment not included</a:t>
            </a:r>
          </a:p>
          <a:p>
            <a:pPr marL="285750" indent="-285750">
              <a:buFont typeface="Arial" panose="020B0604020202020204" pitchFamily="34" charset="0"/>
              <a:buChar char="•"/>
            </a:pPr>
            <a:r>
              <a:rPr lang="en-GB" dirty="0">
                <a:solidFill>
                  <a:schemeClr val="tx1"/>
                </a:solidFill>
                <a:latin typeface="Arial" panose="020B0604020202020204" pitchFamily="34" charset="0"/>
              </a:rPr>
              <a:t>AURORA showed inconsistent but significant differences in treatment effect for different lines of induction</a:t>
            </a:r>
          </a:p>
          <a:p>
            <a:pPr marL="285750" indent="-285750">
              <a:buFont typeface="Arial" panose="020B0604020202020204" pitchFamily="34" charset="0"/>
              <a:buChar char="•"/>
            </a:pPr>
            <a:r>
              <a:rPr lang="en-GB" dirty="0">
                <a:solidFill>
                  <a:schemeClr val="tx1"/>
                </a:solidFill>
                <a:latin typeface="Arial" panose="020B0604020202020204" pitchFamily="34" charset="0"/>
              </a:rPr>
              <a:t>Consider that treatment duration and re-treatment could impact clinical and cost effectiveness results</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p:txBody>
          <a:bodyPr>
            <a:noAutofit/>
          </a:bodyPr>
          <a:lstStyle/>
          <a:p>
            <a:r>
              <a:rPr lang="en-GB" dirty="0"/>
              <a:t>Key issue: Duration of treatment</a:t>
            </a:r>
            <a:br>
              <a:rPr lang="en-GB" dirty="0"/>
            </a:br>
            <a:endParaRPr lang="en-GB" dirty="0"/>
          </a:p>
        </p:txBody>
      </p:sp>
      <p:pic>
        <p:nvPicPr>
          <p:cNvPr id="3" name="Picture 2">
            <a:extLst>
              <a:ext uri="{FF2B5EF4-FFF2-40B4-BE49-F238E27FC236}">
                <a16:creationId xmlns:a16="http://schemas.microsoft.com/office/drawing/2014/main" id="{47AE2EA5-6134-CAA6-61C6-0BA2EB89A2C1}"/>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a:off x="11093152" y="262190"/>
            <a:ext cx="690860" cy="690860"/>
          </a:xfrm>
          <a:prstGeom prst="rect">
            <a:avLst/>
          </a:prstGeom>
        </p:spPr>
      </p:pic>
      <p:sp>
        <p:nvSpPr>
          <p:cNvPr id="4" name="Text Placeholder 27">
            <a:extLst>
              <a:ext uri="{FF2B5EF4-FFF2-40B4-BE49-F238E27FC236}">
                <a16:creationId xmlns:a16="http://schemas.microsoft.com/office/drawing/2014/main" id="{03ABB016-9AA2-5E7B-834C-F69D68C892FB}"/>
              </a:ext>
            </a:extLst>
          </p:cNvPr>
          <p:cNvSpPr>
            <a:spLocks noGrp="1"/>
          </p:cNvSpPr>
          <p:nvPr>
            <p:ph type="body" sz="quarter" idx="14"/>
          </p:nvPr>
        </p:nvSpPr>
        <p:spPr>
          <a:xfrm>
            <a:off x="466725" y="712788"/>
            <a:ext cx="11250613" cy="522287"/>
          </a:xfrm>
        </p:spPr>
        <p:txBody>
          <a:bodyPr/>
          <a:lstStyle/>
          <a:p>
            <a:r>
              <a:rPr lang="en-GB" dirty="0"/>
              <a:t>Does the model reflect the expected treatment duration of voclosporin?</a:t>
            </a:r>
          </a:p>
        </p:txBody>
      </p:sp>
      <p:sp>
        <p:nvSpPr>
          <p:cNvPr id="5" name="Rectangle 4">
            <a:extLst>
              <a:ext uri="{FF2B5EF4-FFF2-40B4-BE49-F238E27FC236}">
                <a16:creationId xmlns:a16="http://schemas.microsoft.com/office/drawing/2014/main" id="{67E30FE4-9D0D-B391-C65A-F270C32B2D3C}"/>
              </a:ext>
            </a:extLst>
          </p:cNvPr>
          <p:cNvSpPr/>
          <p:nvPr/>
        </p:nvSpPr>
        <p:spPr>
          <a:xfrm>
            <a:off x="466723" y="2101932"/>
            <a:ext cx="11317288" cy="96454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draft guidance response</a:t>
            </a:r>
          </a:p>
          <a:p>
            <a:pPr marL="285750" indent="-285750">
              <a:buFont typeface="Arial" panose="020B0604020202020204" pitchFamily="34" charset="0"/>
              <a:buChar char="•"/>
            </a:pPr>
            <a:r>
              <a:rPr lang="en-GB" dirty="0">
                <a:solidFill>
                  <a:schemeClr val="tx1"/>
                </a:solidFill>
                <a:latin typeface="Arial" panose="020B0604020202020204" pitchFamily="34" charset="0"/>
              </a:rPr>
              <a:t>Provided the committee requested scenario analyses for different treatment durations (12- and 18-months), but no scenarios allowing for re-treatment in the model were provided</a:t>
            </a:r>
          </a:p>
        </p:txBody>
      </p:sp>
      <p:sp>
        <p:nvSpPr>
          <p:cNvPr id="7" name="Rectangle 6">
            <a:extLst>
              <a:ext uri="{FF2B5EF4-FFF2-40B4-BE49-F238E27FC236}">
                <a16:creationId xmlns:a16="http://schemas.microsoft.com/office/drawing/2014/main" id="{5029DC03-63CB-2299-7F8A-3010D0604F48}"/>
              </a:ext>
            </a:extLst>
          </p:cNvPr>
          <p:cNvSpPr/>
          <p:nvPr/>
        </p:nvSpPr>
        <p:spPr>
          <a:xfrm>
            <a:off x="466724" y="3223579"/>
            <a:ext cx="11317288" cy="7672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Stakeholder draft guidance responses</a:t>
            </a:r>
          </a:p>
          <a:p>
            <a:pPr marL="285750" indent="-285750">
              <a:buFont typeface="Arial" panose="020B0604020202020204" pitchFamily="34" charset="0"/>
              <a:buChar char="•"/>
            </a:pPr>
            <a:r>
              <a:rPr lang="en-GB" b="1" dirty="0">
                <a:solidFill>
                  <a:schemeClr val="tx1"/>
                </a:solidFill>
                <a:latin typeface="Arial" panose="020B0604020202020204" pitchFamily="34" charset="0"/>
              </a:rPr>
              <a:t>UKKA, UKRPG, NHS England (Renal): </a:t>
            </a:r>
            <a:r>
              <a:rPr lang="en-GB" dirty="0">
                <a:solidFill>
                  <a:schemeClr val="tx1"/>
                </a:solidFill>
                <a:latin typeface="Arial" panose="020B0604020202020204" pitchFamily="34" charset="0"/>
              </a:rPr>
              <a:t>voclosporin would be used to induce remission for 12 months</a:t>
            </a:r>
          </a:p>
        </p:txBody>
      </p:sp>
      <p:sp>
        <p:nvSpPr>
          <p:cNvPr id="8" name="Rectangle 7">
            <a:extLst>
              <a:ext uri="{FF2B5EF4-FFF2-40B4-BE49-F238E27FC236}">
                <a16:creationId xmlns:a16="http://schemas.microsoft.com/office/drawing/2014/main" id="{E67D20DD-E9B6-1129-9A74-DE56A83EED48}"/>
              </a:ext>
            </a:extLst>
          </p:cNvPr>
          <p:cNvSpPr/>
          <p:nvPr/>
        </p:nvSpPr>
        <p:spPr>
          <a:xfrm>
            <a:off x="466723" y="1244135"/>
            <a:ext cx="11306862" cy="690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Draft guidance</a:t>
            </a:r>
          </a:p>
          <a:p>
            <a:pPr marL="285750" indent="-285750">
              <a:buFont typeface="Arial" panose="020B0604020202020204" pitchFamily="34" charset="0"/>
              <a:buChar char="•"/>
            </a:pPr>
            <a:r>
              <a:rPr lang="en-GB" dirty="0">
                <a:solidFill>
                  <a:schemeClr val="tx1"/>
                </a:solidFill>
                <a:latin typeface="Arial" panose="020B0604020202020204" pitchFamily="34" charset="0"/>
              </a:rPr>
              <a:t>36-month stopping rule too long for induction treatments and re-treatment should be included in the model</a:t>
            </a:r>
          </a:p>
        </p:txBody>
      </p:sp>
      <p:sp>
        <p:nvSpPr>
          <p:cNvPr id="17" name="Text Placeholder 3">
            <a:extLst>
              <a:ext uri="{FF2B5EF4-FFF2-40B4-BE49-F238E27FC236}">
                <a16:creationId xmlns:a16="http://schemas.microsoft.com/office/drawing/2014/main" id="{4EEA1477-5CC7-49C1-0116-C82443CD3AD4}"/>
              </a:ext>
            </a:extLst>
          </p:cNvPr>
          <p:cNvSpPr txBox="1">
            <a:spLocks/>
          </p:cNvSpPr>
          <p:nvPr/>
        </p:nvSpPr>
        <p:spPr>
          <a:xfrm>
            <a:off x="1632018" y="6298067"/>
            <a:ext cx="9415173" cy="5928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EAG, evidence assessment group; NHS, National Health Service; UKKA, United Kingdom Kidney Association; UKRPG, United Kingdom Renal Pharmacy group</a:t>
            </a:r>
          </a:p>
        </p:txBody>
      </p:sp>
    </p:spTree>
    <p:extLst>
      <p:ext uri="{BB962C8B-B14F-4D97-AF65-F5344CB8AC3E}">
        <p14:creationId xmlns:p14="http://schemas.microsoft.com/office/powerpoint/2010/main" val="334411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descr="This figure shows the model structure. Modelled patients can move between CKD stages 1 to 3a, stages 3b to 4, stage 5, and death.">
            <a:extLst>
              <a:ext uri="{FF2B5EF4-FFF2-40B4-BE49-F238E27FC236}">
                <a16:creationId xmlns:a16="http://schemas.microsoft.com/office/drawing/2014/main" id="{86B34F39-8E6E-4E58-8B3F-ADD14547DEFF}"/>
              </a:ext>
            </a:extLst>
          </p:cNvPr>
          <p:cNvSpPr txBox="1"/>
          <p:nvPr/>
        </p:nvSpPr>
        <p:spPr>
          <a:xfrm>
            <a:off x="447234" y="1179282"/>
            <a:ext cx="2736647" cy="369332"/>
          </a:xfrm>
          <a:prstGeom prst="rect">
            <a:avLst/>
          </a:prstGeom>
          <a:noFill/>
        </p:spPr>
        <p:txBody>
          <a:bodyPr wrap="none" rtlCol="0">
            <a:spAutoFit/>
          </a:bodyPr>
          <a:lstStyle/>
          <a:p>
            <a:r>
              <a:rPr lang="en-GB" b="1" dirty="0">
                <a:latin typeface="Arial" panose="020B0604020202020204" pitchFamily="34" charset="0"/>
              </a:rPr>
              <a:t>Figure 2 </a:t>
            </a:r>
            <a:r>
              <a:rPr lang="en-GB" dirty="0">
                <a:latin typeface="Arial" panose="020B0604020202020204" pitchFamily="34" charset="0"/>
              </a:rPr>
              <a:t>Model structure</a:t>
            </a:r>
          </a:p>
        </p:txBody>
      </p:sp>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p:txBody>
          <a:bodyPr>
            <a:noAutofit/>
          </a:bodyPr>
          <a:lstStyle/>
          <a:p>
            <a:r>
              <a:rPr lang="en-GB" dirty="0"/>
              <a:t>Company’s model overview</a:t>
            </a:r>
            <a:br>
              <a:rPr lang="en-GB" dirty="0"/>
            </a:br>
            <a:endParaRPr lang="en-GB" dirty="0"/>
          </a:p>
        </p:txBody>
      </p:sp>
      <p:sp>
        <p:nvSpPr>
          <p:cNvPr id="20" name="Text Placeholder 19">
            <a:extLst>
              <a:ext uri="{FF2B5EF4-FFF2-40B4-BE49-F238E27FC236}">
                <a16:creationId xmlns:a16="http://schemas.microsoft.com/office/drawing/2014/main" id="{9C4303A5-D728-0964-9FDA-D24C3A518160}"/>
              </a:ext>
            </a:extLst>
          </p:cNvPr>
          <p:cNvSpPr>
            <a:spLocks noGrp="1"/>
          </p:cNvSpPr>
          <p:nvPr>
            <p:ph type="body" sz="quarter" idx="13"/>
          </p:nvPr>
        </p:nvSpPr>
        <p:spPr/>
        <p:txBody>
          <a:bodyPr/>
          <a:lstStyle/>
          <a:p>
            <a:r>
              <a:rPr lang="en-GB" dirty="0"/>
              <a:t>Abbreviations: CKD, chronic kidney disease; ICER, incremental cost effectiveness ratio; LN, lupus nephritis</a:t>
            </a:r>
          </a:p>
        </p:txBody>
      </p:sp>
      <p:sp>
        <p:nvSpPr>
          <p:cNvPr id="21" name="Text Placeholder 20">
            <a:extLst>
              <a:ext uri="{FF2B5EF4-FFF2-40B4-BE49-F238E27FC236}">
                <a16:creationId xmlns:a16="http://schemas.microsoft.com/office/drawing/2014/main" id="{D2DD0A22-1EA9-0398-BC9C-8F59BA05A606}"/>
              </a:ext>
            </a:extLst>
          </p:cNvPr>
          <p:cNvSpPr>
            <a:spLocks noGrp="1"/>
          </p:cNvSpPr>
          <p:nvPr>
            <p:ph type="body" sz="quarter" idx="14"/>
          </p:nvPr>
        </p:nvSpPr>
        <p:spPr/>
        <p:txBody>
          <a:bodyPr/>
          <a:lstStyle/>
          <a:p>
            <a:r>
              <a:rPr lang="en-GB" dirty="0"/>
              <a:t>The company developed a cohort-level state-transition Markov model </a:t>
            </a:r>
          </a:p>
        </p:txBody>
      </p:sp>
      <p:pic>
        <p:nvPicPr>
          <p:cNvPr id="2" name="Picture 1" descr="Diagram&#10;&#10;Description automatically generated">
            <a:extLst>
              <a:ext uri="{FF2B5EF4-FFF2-40B4-BE49-F238E27FC236}">
                <a16:creationId xmlns:a16="http://schemas.microsoft.com/office/drawing/2014/main" id="{4D1474C5-9893-9E38-84E7-F11688CA3954}"/>
              </a:ext>
            </a:extLst>
          </p:cNvPr>
          <p:cNvPicPr>
            <a:picLocks noChangeAspect="1"/>
          </p:cNvPicPr>
          <p:nvPr/>
        </p:nvPicPr>
        <p:blipFill>
          <a:blip r:embed="rId3"/>
          <a:stretch>
            <a:fillRect/>
          </a:stretch>
        </p:blipFill>
        <p:spPr>
          <a:xfrm>
            <a:off x="531531" y="1604413"/>
            <a:ext cx="11021826" cy="4472095"/>
          </a:xfrm>
          <a:prstGeom prst="rect">
            <a:avLst/>
          </a:prstGeom>
          <a:ln>
            <a:solidFill>
              <a:schemeClr val="tx1"/>
            </a:solidFill>
          </a:ln>
        </p:spPr>
      </p:pic>
      <p:sp>
        <p:nvSpPr>
          <p:cNvPr id="4" name="Speech Bubble: Rectangle 3" descr="Question to committee">
            <a:extLst>
              <a:ext uri="{FF2B5EF4-FFF2-40B4-BE49-F238E27FC236}">
                <a16:creationId xmlns:a16="http://schemas.microsoft.com/office/drawing/2014/main" id="{DF12BBF4-8953-D5D6-1E88-504B7D5C3734}"/>
              </a:ext>
            </a:extLst>
          </p:cNvPr>
          <p:cNvSpPr/>
          <p:nvPr/>
        </p:nvSpPr>
        <p:spPr>
          <a:xfrm>
            <a:off x="7612291" y="1234337"/>
            <a:ext cx="3748534" cy="1697399"/>
          </a:xfrm>
          <a:prstGeom prst="wedgeRectCallout">
            <a:avLst>
              <a:gd name="adj1" fmla="val -62170"/>
              <a:gd name="adj2" fmla="val 440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b="1" dirty="0">
                <a:solidFill>
                  <a:schemeClr val="tx1"/>
                </a:solidFill>
                <a:latin typeface="Arial" panose="020B0604020202020204" pitchFamily="34" charset="0"/>
              </a:rPr>
              <a:t>Key issue: </a:t>
            </a:r>
            <a:r>
              <a:rPr lang="en-GB" dirty="0">
                <a:solidFill>
                  <a:schemeClr val="tx1"/>
                </a:solidFill>
                <a:latin typeface="Arial" panose="020B0604020202020204" pitchFamily="34" charset="0"/>
              </a:rPr>
              <a:t>People in CKD 3b-4 states cannot achieve response, company showed ‘small’ ICER impact in scenario analyses – </a:t>
            </a:r>
          </a:p>
          <a:p>
            <a:pPr>
              <a:tabLst>
                <a:tab pos="1790700" algn="l"/>
              </a:tabLst>
            </a:pPr>
            <a:r>
              <a:rPr lang="en-GB" dirty="0">
                <a:solidFill>
                  <a:schemeClr val="tx1"/>
                </a:solidFill>
                <a:latin typeface="Arial" panose="020B0604020202020204" pitchFamily="34" charset="0"/>
              </a:rPr>
              <a:t>to be discussed</a:t>
            </a:r>
          </a:p>
        </p:txBody>
      </p:sp>
      <p:grpSp>
        <p:nvGrpSpPr>
          <p:cNvPr id="5" name="Group 4">
            <a:extLst>
              <a:ext uri="{FF2B5EF4-FFF2-40B4-BE49-F238E27FC236}">
                <a16:creationId xmlns:a16="http://schemas.microsoft.com/office/drawing/2014/main" id="{65F68383-F7DC-7438-3208-C7A4CF169C54}"/>
              </a:ext>
              <a:ext uri="{C183D7F6-B498-43B3-948B-1728B52AA6E4}">
                <adec:decorative xmlns:adec="http://schemas.microsoft.com/office/drawing/2017/decorative" val="1"/>
              </a:ext>
            </a:extLst>
          </p:cNvPr>
          <p:cNvGrpSpPr/>
          <p:nvPr/>
        </p:nvGrpSpPr>
        <p:grpSpPr>
          <a:xfrm>
            <a:off x="7234996" y="1234337"/>
            <a:ext cx="576000" cy="576000"/>
            <a:chOff x="-1440493" y="4133589"/>
            <a:chExt cx="576000" cy="576000"/>
          </a:xfrm>
        </p:grpSpPr>
        <p:sp>
          <p:nvSpPr>
            <p:cNvPr id="6" name="Oval 5">
              <a:extLst>
                <a:ext uri="{FF2B5EF4-FFF2-40B4-BE49-F238E27FC236}">
                  <a16:creationId xmlns:a16="http://schemas.microsoft.com/office/drawing/2014/main" id="{6A510454-A3B8-ACE0-89BE-4DD360A0025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Graphic 6">
              <a:extLst>
                <a:ext uri="{FF2B5EF4-FFF2-40B4-BE49-F238E27FC236}">
                  <a16:creationId xmlns:a16="http://schemas.microsoft.com/office/drawing/2014/main" id="{70542433-39EE-94DB-155E-E63AB2644D2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320058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Autofit/>
          </a:bodyPr>
          <a:lstStyle/>
          <a:p>
            <a:r>
              <a:rPr lang="en-GB" dirty="0"/>
              <a:t>Key issue: The company’s model structure</a:t>
            </a:r>
            <a:br>
              <a:rPr lang="en-GB" dirty="0"/>
            </a:br>
            <a:endParaRPr lang="en-GB" dirty="0"/>
          </a:p>
        </p:txBody>
      </p:sp>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4"/>
          </p:nvPr>
        </p:nvSpPr>
        <p:spPr/>
        <p:txBody>
          <a:bodyPr/>
          <a:lstStyle/>
          <a:p>
            <a:r>
              <a:rPr lang="en-GB" dirty="0">
                <a:solidFill>
                  <a:schemeClr val="tx1"/>
                </a:solidFill>
                <a:latin typeface="Arial" panose="020B0604020202020204" pitchFamily="34" charset="0"/>
              </a:rPr>
              <a:t>Is the company’s model structure appropriate for decision-making?</a:t>
            </a:r>
          </a:p>
        </p:txBody>
      </p:sp>
      <p:sp>
        <p:nvSpPr>
          <p:cNvPr id="7" name="Text Placeholder 19">
            <a:extLst>
              <a:ext uri="{FF2B5EF4-FFF2-40B4-BE49-F238E27FC236}">
                <a16:creationId xmlns:a16="http://schemas.microsoft.com/office/drawing/2014/main" id="{2439177D-33E4-5438-4447-CFCF04510581}"/>
              </a:ext>
            </a:extLst>
          </p:cNvPr>
          <p:cNvSpPr>
            <a:spLocks noGrp="1"/>
          </p:cNvSpPr>
          <p:nvPr>
            <p:ph type="body" sz="quarter" idx="13"/>
          </p:nvPr>
        </p:nvSpPr>
        <p:spPr>
          <a:xfrm>
            <a:off x="1132049" y="6345378"/>
            <a:ext cx="9920134" cy="512622"/>
          </a:xfrm>
        </p:spPr>
        <p:txBody>
          <a:bodyPr>
            <a:normAutofit/>
          </a:bodyPr>
          <a:lstStyle/>
          <a:p>
            <a:pPr marL="1252538" indent="-1252538"/>
            <a:r>
              <a:rPr lang="en-GB" dirty="0"/>
              <a:t>Abbreviations: CKD, chronic kidney disease; CR, complete response; EAG, evidence assessment group; PR, partial response</a:t>
            </a:r>
          </a:p>
        </p:txBody>
      </p:sp>
      <p:pic>
        <p:nvPicPr>
          <p:cNvPr id="4" name="Picture 3">
            <a:extLst>
              <a:ext uri="{FF2B5EF4-FFF2-40B4-BE49-F238E27FC236}">
                <a16:creationId xmlns:a16="http://schemas.microsoft.com/office/drawing/2014/main" id="{3A11E0D6-A475-50B0-074C-57ABF0CB9661}"/>
              </a:ext>
              <a:ext uri="{C183D7F6-B498-43B3-948B-1728B52AA6E4}">
                <adec:decorative xmlns:adec="http://schemas.microsoft.com/office/drawing/2017/decorative" val="1"/>
              </a:ext>
            </a:extLst>
          </p:cNvPr>
          <p:cNvPicPr>
            <a:picLocks noChangeAspect="1"/>
          </p:cNvPicPr>
          <p:nvPr/>
        </p:nvPicPr>
        <p:blipFill rotWithShape="1">
          <a:blip r:embed="rId2"/>
          <a:srcRect/>
          <a:stretch/>
        </p:blipFill>
        <p:spPr>
          <a:xfrm>
            <a:off x="11097638" y="262190"/>
            <a:ext cx="681887" cy="690860"/>
          </a:xfrm>
          <a:prstGeom prst="rect">
            <a:avLst/>
          </a:prstGeom>
        </p:spPr>
      </p:pic>
      <p:graphicFrame>
        <p:nvGraphicFramePr>
          <p:cNvPr id="8" name="Table 6" descr="Key issues for discussion, including clinical and cost effectiveness">
            <a:extLst>
              <a:ext uri="{FF2B5EF4-FFF2-40B4-BE49-F238E27FC236}">
                <a16:creationId xmlns:a16="http://schemas.microsoft.com/office/drawing/2014/main" id="{047B78C2-64CF-9E9E-4EB3-B2348815A65E}"/>
              </a:ext>
            </a:extLst>
          </p:cNvPr>
          <p:cNvGraphicFramePr>
            <a:graphicFrameLocks noGrp="1"/>
          </p:cNvGraphicFramePr>
          <p:nvPr>
            <p:extLst>
              <p:ext uri="{D42A27DB-BD31-4B8C-83A1-F6EECF244321}">
                <p14:modId xmlns:p14="http://schemas.microsoft.com/office/powerpoint/2010/main" val="3239331044"/>
              </p:ext>
            </p:extLst>
          </p:nvPr>
        </p:nvGraphicFramePr>
        <p:xfrm>
          <a:off x="864701" y="1653973"/>
          <a:ext cx="10454829" cy="3969008"/>
        </p:xfrm>
        <a:graphic>
          <a:graphicData uri="http://schemas.openxmlformats.org/drawingml/2006/table">
            <a:tbl>
              <a:tblPr firstRow="1" bandRow="1">
                <a:tableStyleId>{5C22544A-7EE6-4342-B048-85BDC9FD1C3A}</a:tableStyleId>
              </a:tblPr>
              <a:tblGrid>
                <a:gridCol w="1582935">
                  <a:extLst>
                    <a:ext uri="{9D8B030D-6E8A-4147-A177-3AD203B41FA5}">
                      <a16:colId xmlns:a16="http://schemas.microsoft.com/office/drawing/2014/main" val="3322847139"/>
                    </a:ext>
                  </a:extLst>
                </a:gridCol>
                <a:gridCol w="2156145">
                  <a:extLst>
                    <a:ext uri="{9D8B030D-6E8A-4147-A177-3AD203B41FA5}">
                      <a16:colId xmlns:a16="http://schemas.microsoft.com/office/drawing/2014/main" val="2626932644"/>
                    </a:ext>
                  </a:extLst>
                </a:gridCol>
                <a:gridCol w="3601199">
                  <a:extLst>
                    <a:ext uri="{9D8B030D-6E8A-4147-A177-3AD203B41FA5}">
                      <a16:colId xmlns:a16="http://schemas.microsoft.com/office/drawing/2014/main" val="359663453"/>
                    </a:ext>
                  </a:extLst>
                </a:gridCol>
                <a:gridCol w="3114550">
                  <a:extLst>
                    <a:ext uri="{9D8B030D-6E8A-4147-A177-3AD203B41FA5}">
                      <a16:colId xmlns:a16="http://schemas.microsoft.com/office/drawing/2014/main" val="2243963241"/>
                    </a:ext>
                  </a:extLst>
                </a:gridCol>
              </a:tblGrid>
              <a:tr h="627222">
                <a:tc>
                  <a:txBody>
                    <a:bodyPr/>
                    <a:lstStyle/>
                    <a:p>
                      <a:r>
                        <a:rPr lang="en-GB" dirty="0">
                          <a:latin typeface="Arial" panose="020B0604020202020204" pitchFamily="34" charset="0"/>
                          <a:cs typeface="Arial" panose="020B0604020202020204" pitchFamily="34" charset="0"/>
                        </a:rPr>
                        <a:t>Issue</a:t>
                      </a:r>
                    </a:p>
                  </a:txBody>
                  <a:tcPr/>
                </a:tc>
                <a:tc>
                  <a:txBody>
                    <a:bodyPr/>
                    <a:lstStyle/>
                    <a:p>
                      <a:r>
                        <a:rPr lang="en-GB" dirty="0">
                          <a:latin typeface="Arial" panose="020B0604020202020204" pitchFamily="34" charset="0"/>
                          <a:cs typeface="Arial" panose="020B0604020202020204" pitchFamily="34" charset="0"/>
                        </a:rPr>
                        <a:t>Draft guidance</a:t>
                      </a:r>
                    </a:p>
                  </a:txBody>
                  <a:tcPr/>
                </a:tc>
                <a:tc>
                  <a:txBody>
                    <a:bodyPr/>
                    <a:lstStyle/>
                    <a:p>
                      <a:r>
                        <a:rPr lang="en-GB" dirty="0">
                          <a:latin typeface="Arial" panose="020B0604020202020204" pitchFamily="34" charset="0"/>
                          <a:cs typeface="Arial" panose="020B0604020202020204" pitchFamily="34" charset="0"/>
                        </a:rPr>
                        <a:t>Company draft guidance response</a:t>
                      </a:r>
                    </a:p>
                  </a:txBody>
                  <a:tcPr/>
                </a:tc>
                <a:tc>
                  <a:txBody>
                    <a:bodyPr/>
                    <a:lstStyle/>
                    <a:p>
                      <a:r>
                        <a:rPr lang="en-GB" dirty="0">
                          <a:latin typeface="Arial" panose="020B0604020202020204" pitchFamily="34" charset="0"/>
                          <a:cs typeface="Arial" panose="020B0604020202020204" pitchFamily="34" charset="0"/>
                        </a:rPr>
                        <a:t>EAG comments</a:t>
                      </a:r>
                    </a:p>
                  </a:txBody>
                  <a:tcPr/>
                </a:tc>
                <a:extLst>
                  <a:ext uri="{0D108BD9-81ED-4DB2-BD59-A6C34878D82A}">
                    <a16:rowId xmlns:a16="http://schemas.microsoft.com/office/drawing/2014/main" val="2647452487"/>
                  </a:ext>
                </a:extLst>
              </a:tr>
              <a:tr h="16644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solidFill>
                            <a:schemeClr val="tx1"/>
                          </a:solidFill>
                          <a:latin typeface="Arial" panose="020B0604020202020204" pitchFamily="34" charset="0"/>
                          <a:cs typeface="Arial" panose="020B0604020202020204" pitchFamily="34" charset="0"/>
                        </a:rPr>
                        <a:t>CKD 3b-4 response not possible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latin typeface="Arial" panose="020B0604020202020204" pitchFamily="34" charset="0"/>
                          <a:cs typeface="Arial" panose="020B0604020202020204" pitchFamily="34" charset="0"/>
                        </a:rPr>
                        <a:t>Unachievable CKD 3b-4 response should be amended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latin typeface="Arial" panose="020B0604020202020204" pitchFamily="34" charset="0"/>
                          <a:cs typeface="Arial" panose="020B0604020202020204" pitchFamily="34" charset="0"/>
                        </a:rPr>
                        <a:t>Explored 3 scenarios where CKD 3b-4 response possible (2.5% CR; 2.5% PR; 1.25% CR and 1.25% PR) using expert estimates, small ICER impact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latin typeface="Arial" panose="020B0604020202020204" pitchFamily="34" charset="0"/>
                          <a:cs typeface="Arial" panose="020B0604020202020204" pitchFamily="34" charset="0"/>
                        </a:rPr>
                        <a:t>Scenarios highly uncertain but indicated a small impact on the deterministic results, ideally would be included in base case</a:t>
                      </a:r>
                    </a:p>
                  </a:txBody>
                  <a:tcPr anchor="ctr"/>
                </a:tc>
                <a:extLst>
                  <a:ext uri="{0D108BD9-81ED-4DB2-BD59-A6C34878D82A}">
                    <a16:rowId xmlns:a16="http://schemas.microsoft.com/office/drawing/2014/main" val="4286048228"/>
                  </a:ext>
                </a:extLst>
              </a:tr>
              <a:tr h="1664464">
                <a:tc>
                  <a:txBody>
                    <a:bodyPr/>
                    <a:lstStyle/>
                    <a:p>
                      <a:r>
                        <a:rPr lang="en-GB" b="1" dirty="0">
                          <a:latin typeface="Arial" panose="020B0604020202020204" pitchFamily="34" charset="0"/>
                          <a:cs typeface="Arial" panose="020B0604020202020204" pitchFamily="34" charset="0"/>
                        </a:rPr>
                        <a:t>Transition probabilities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‘Count method’ used may mean values are overestimated</a:t>
                      </a:r>
                    </a:p>
                  </a:txBody>
                  <a:tcPr anchor="ctr"/>
                </a:tc>
                <a:tc>
                  <a:txBody>
                    <a:bodyPr/>
                    <a:lstStyle/>
                    <a:p>
                      <a:r>
                        <a:rPr lang="en-GB" b="0" dirty="0">
                          <a:latin typeface="Arial" panose="020B0604020202020204" pitchFamily="34" charset="0"/>
                          <a:cs typeface="Arial" panose="020B0604020202020204" pitchFamily="34" charset="0"/>
                        </a:rPr>
                        <a:t>Note alignment with EAG on concerns with ‘count method’ and other approaches, maintain count method given the limited data</a:t>
                      </a:r>
                    </a:p>
                  </a:txBody>
                  <a:tcPr anchor="ctr"/>
                </a:tc>
                <a:tc>
                  <a:txBody>
                    <a:bodyPr/>
                    <a:lstStyle/>
                    <a:p>
                      <a:r>
                        <a:rPr lang="en-GB" b="0" dirty="0">
                          <a:latin typeface="Arial" panose="020B0604020202020204" pitchFamily="34" charset="0"/>
                          <a:cs typeface="Arial" panose="020B0604020202020204" pitchFamily="34" charset="0"/>
                        </a:rPr>
                        <a:t>‘Count method’ is uncertain and may be overestimated, other approaches are also highly uncertain</a:t>
                      </a:r>
                    </a:p>
                  </a:txBody>
                  <a:tcPr anchor="ctr"/>
                </a:tc>
                <a:extLst>
                  <a:ext uri="{0D108BD9-81ED-4DB2-BD59-A6C34878D82A}">
                    <a16:rowId xmlns:a16="http://schemas.microsoft.com/office/drawing/2014/main" val="710463053"/>
                  </a:ext>
                </a:extLst>
              </a:tr>
            </a:tbl>
          </a:graphicData>
        </a:graphic>
      </p:graphicFrame>
      <p:grpSp>
        <p:nvGrpSpPr>
          <p:cNvPr id="9" name="Group 8">
            <a:extLst>
              <a:ext uri="{FF2B5EF4-FFF2-40B4-BE49-F238E27FC236}">
                <a16:creationId xmlns:a16="http://schemas.microsoft.com/office/drawing/2014/main" id="{1DC72044-932F-B96D-BB87-2BAC83F11A84}"/>
              </a:ext>
            </a:extLst>
          </p:cNvPr>
          <p:cNvGrpSpPr/>
          <p:nvPr/>
        </p:nvGrpSpPr>
        <p:grpSpPr>
          <a:xfrm>
            <a:off x="2289271" y="5854976"/>
            <a:ext cx="7613459" cy="504000"/>
            <a:chOff x="2943705" y="5759127"/>
            <a:chExt cx="7613459" cy="504000"/>
          </a:xfrm>
        </p:grpSpPr>
        <p:sp>
          <p:nvSpPr>
            <p:cNvPr id="10" name="Rectangle 9" descr="Question to committee">
              <a:extLst>
                <a:ext uri="{FF2B5EF4-FFF2-40B4-BE49-F238E27FC236}">
                  <a16:creationId xmlns:a16="http://schemas.microsoft.com/office/drawing/2014/main" id="{BB0D613B-B6CE-8232-A319-C537961C823A}"/>
                </a:ext>
              </a:extLst>
            </p:cNvPr>
            <p:cNvSpPr/>
            <p:nvPr/>
          </p:nvSpPr>
          <p:spPr>
            <a:xfrm>
              <a:off x="3305766" y="5833813"/>
              <a:ext cx="7251398" cy="35462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Is the company’s model structure appropriate for decision-making?</a:t>
              </a:r>
            </a:p>
          </p:txBody>
        </p:sp>
        <p:grpSp>
          <p:nvGrpSpPr>
            <p:cNvPr id="12" name="Group 11">
              <a:extLst>
                <a:ext uri="{FF2B5EF4-FFF2-40B4-BE49-F238E27FC236}">
                  <a16:creationId xmlns:a16="http://schemas.microsoft.com/office/drawing/2014/main" id="{8F5DEEC7-41AB-26FE-E3D1-B6017DE668CB}"/>
                </a:ext>
                <a:ext uri="{C183D7F6-B498-43B3-948B-1728B52AA6E4}">
                  <adec:decorative xmlns:adec="http://schemas.microsoft.com/office/drawing/2017/decorative" val="1"/>
                </a:ext>
              </a:extLst>
            </p:cNvPr>
            <p:cNvGrpSpPr/>
            <p:nvPr/>
          </p:nvGrpSpPr>
          <p:grpSpPr>
            <a:xfrm>
              <a:off x="2943705" y="5759127"/>
              <a:ext cx="504000" cy="504000"/>
              <a:chOff x="-1440493" y="4133589"/>
              <a:chExt cx="576000" cy="576000"/>
            </a:xfrm>
          </p:grpSpPr>
          <p:sp>
            <p:nvSpPr>
              <p:cNvPr id="13" name="Oval 12">
                <a:extLst>
                  <a:ext uri="{FF2B5EF4-FFF2-40B4-BE49-F238E27FC236}">
                    <a16:creationId xmlns:a16="http://schemas.microsoft.com/office/drawing/2014/main" id="{F41D608E-5E26-F6D8-DCFD-F874FCB7328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4" name="Graphic 13">
                <a:extLst>
                  <a:ext uri="{FF2B5EF4-FFF2-40B4-BE49-F238E27FC236}">
                    <a16:creationId xmlns:a16="http://schemas.microsoft.com/office/drawing/2014/main" id="{391AD8CD-99F9-5210-C359-24BA033C866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3" name="TextBox 2">
            <a:extLst>
              <a:ext uri="{FF2B5EF4-FFF2-40B4-BE49-F238E27FC236}">
                <a16:creationId xmlns:a16="http://schemas.microsoft.com/office/drawing/2014/main" id="{39005396-F202-A237-2705-20F048EE036A}"/>
              </a:ext>
            </a:extLst>
          </p:cNvPr>
          <p:cNvSpPr txBox="1"/>
          <p:nvPr/>
        </p:nvSpPr>
        <p:spPr>
          <a:xfrm>
            <a:off x="757775" y="1281666"/>
            <a:ext cx="9614661" cy="369332"/>
          </a:xfrm>
          <a:prstGeom prst="rect">
            <a:avLst/>
          </a:prstGeom>
          <a:noFill/>
        </p:spPr>
        <p:txBody>
          <a:bodyPr wrap="square" rtlCol="0">
            <a:spAutoFit/>
          </a:bodyPr>
          <a:lstStyle/>
          <a:p>
            <a:r>
              <a:rPr lang="en-GB" b="1" dirty="0">
                <a:latin typeface="Arial" panose="020B0604020202020204" pitchFamily="34" charset="0"/>
              </a:rPr>
              <a:t>Table 4 </a:t>
            </a:r>
            <a:r>
              <a:rPr lang="en-GB" dirty="0">
                <a:latin typeface="Arial" panose="020B0604020202020204" pitchFamily="34" charset="0"/>
              </a:rPr>
              <a:t>Key model structure issues not resolved during draft guidance consultation</a:t>
            </a:r>
          </a:p>
        </p:txBody>
      </p:sp>
    </p:spTree>
    <p:extLst>
      <p:ext uri="{BB962C8B-B14F-4D97-AF65-F5344CB8AC3E}">
        <p14:creationId xmlns:p14="http://schemas.microsoft.com/office/powerpoint/2010/main" val="172547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Autofit/>
          </a:bodyPr>
          <a:lstStyle/>
          <a:p>
            <a:r>
              <a:rPr lang="en-GB" dirty="0"/>
              <a:t>Key issue: Estimating long-term outcomes (1)</a:t>
            </a:r>
            <a:br>
              <a:rPr lang="en-GB" dirty="0"/>
            </a:br>
            <a:endParaRPr lang="en-GB" dirty="0"/>
          </a:p>
        </p:txBody>
      </p:sp>
      <p:sp>
        <p:nvSpPr>
          <p:cNvPr id="25" name="Rectangle 24">
            <a:extLst>
              <a:ext uri="{FF2B5EF4-FFF2-40B4-BE49-F238E27FC236}">
                <a16:creationId xmlns:a16="http://schemas.microsoft.com/office/drawing/2014/main" id="{EAF1C037-1182-77ED-44FC-394F8E6E579C}"/>
              </a:ext>
            </a:extLst>
          </p:cNvPr>
          <p:cNvSpPr/>
          <p:nvPr/>
        </p:nvSpPr>
        <p:spPr>
          <a:xfrm>
            <a:off x="466722" y="2681832"/>
            <a:ext cx="11306863" cy="336798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Draft guidance responses</a:t>
            </a:r>
          </a:p>
          <a:p>
            <a:pPr marL="285750" indent="-285750">
              <a:buFont typeface="Arial" panose="020B0604020202020204" pitchFamily="34" charset="0"/>
              <a:buChar char="•"/>
            </a:pPr>
            <a:r>
              <a:rPr lang="en-GB" b="1" dirty="0">
                <a:solidFill>
                  <a:schemeClr val="tx1"/>
                </a:solidFill>
                <a:latin typeface="Arial" panose="020B0604020202020204" pitchFamily="34" charset="0"/>
              </a:rPr>
              <a:t>Company: </a:t>
            </a:r>
            <a:r>
              <a:rPr lang="en-GB" dirty="0">
                <a:solidFill>
                  <a:schemeClr val="tx1"/>
                </a:solidFill>
                <a:latin typeface="Arial" panose="020B0604020202020204" pitchFamily="34" charset="0"/>
              </a:rPr>
              <a:t>provided scenario analysis with no relative effect for voclosporin after 36 months and provided evidence of external model output validity by showing similarities in the percentage of people in ESRD at 5 and 10 years in the model and external literature for MMF</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endParaRPr lang="en-GB" sz="2800" dirty="0">
              <a:solidFill>
                <a:schemeClr val="tx1"/>
              </a:solidFill>
              <a:latin typeface="Arial" panose="020B0604020202020204" pitchFamily="34" charset="0"/>
            </a:endParaRP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rPr>
              <a:t>Lupus UK, UKRPG, NHS England (Renal and Rheumatology): </a:t>
            </a:r>
            <a:r>
              <a:rPr lang="en-GB" dirty="0">
                <a:solidFill>
                  <a:schemeClr val="tx1"/>
                </a:solidFill>
                <a:latin typeface="Arial" panose="020B0604020202020204" pitchFamily="34" charset="0"/>
              </a:rPr>
              <a:t>good initial outcomes lead to better longer term outcomes, effective early treatments reduce the risk of progression and better outcomes</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rPr>
              <a:t>Lupus UK, UKKA, UKRPG, NHS England (Rheumatology): </a:t>
            </a:r>
            <a:r>
              <a:rPr lang="en-GB" dirty="0">
                <a:solidFill>
                  <a:schemeClr val="tx1"/>
                </a:solidFill>
                <a:latin typeface="Arial" panose="020B0604020202020204" pitchFamily="34" charset="0"/>
              </a:rPr>
              <a:t>using lower dose steroids with voclosporin leads to less serious side effects and better outcomes in the long term</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32" name="Rectangle 31">
            <a:extLst>
              <a:ext uri="{FF2B5EF4-FFF2-40B4-BE49-F238E27FC236}">
                <a16:creationId xmlns:a16="http://schemas.microsoft.com/office/drawing/2014/main" id="{4423FAC9-BAA5-411F-E9CE-445B234CF3C2}"/>
              </a:ext>
            </a:extLst>
          </p:cNvPr>
          <p:cNvSpPr/>
          <p:nvPr/>
        </p:nvSpPr>
        <p:spPr>
          <a:xfrm>
            <a:off x="466723" y="1324751"/>
            <a:ext cx="11306863" cy="125241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Issue 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and EAG adopted differing levels of long-term treatment waning for voclosporin and comparators</a:t>
            </a:r>
          </a:p>
          <a:p>
            <a:pPr marL="285750" indent="-285750">
              <a:buFont typeface="Arial" panose="020B0604020202020204" pitchFamily="34" charset="0"/>
              <a:buChar char="•"/>
            </a:pPr>
            <a:r>
              <a:rPr lang="en-GB" dirty="0">
                <a:solidFill>
                  <a:schemeClr val="tx1"/>
                </a:solidFill>
                <a:latin typeface="Arial" panose="020B0604020202020204" pitchFamily="34" charset="0"/>
              </a:rPr>
              <a:t>Committee noted high uncertainty in company and EAG long-term treatment effect extrapolations</a:t>
            </a:r>
          </a:p>
          <a:p>
            <a:pPr marL="285750" indent="-285750">
              <a:buFont typeface="Arial" panose="020B0604020202020204" pitchFamily="34" charset="0"/>
              <a:buChar char="•"/>
            </a:pPr>
            <a:r>
              <a:rPr lang="en-GB" dirty="0">
                <a:solidFill>
                  <a:schemeClr val="tx1"/>
                </a:solidFill>
                <a:latin typeface="Arial" panose="020B0604020202020204" pitchFamily="34" charset="0"/>
              </a:rPr>
              <a:t>Key uncertainty is using short-term data to extrapolate for long-term outcomes (for approx. 69 years)</a:t>
            </a:r>
          </a:p>
        </p:txBody>
      </p:sp>
      <p:pic>
        <p:nvPicPr>
          <p:cNvPr id="6" name="Picture 5">
            <a:extLst>
              <a:ext uri="{FF2B5EF4-FFF2-40B4-BE49-F238E27FC236}">
                <a16:creationId xmlns:a16="http://schemas.microsoft.com/office/drawing/2014/main" id="{21E1EA53-4D52-0398-E788-5AFD9CC824F4}"/>
              </a:ext>
              <a:ext uri="{C183D7F6-B498-43B3-948B-1728B52AA6E4}">
                <adec:decorative xmlns:adec="http://schemas.microsoft.com/office/drawing/2017/decorative" val="1"/>
              </a:ext>
            </a:extLst>
          </p:cNvPr>
          <p:cNvPicPr>
            <a:picLocks noChangeAspect="1"/>
          </p:cNvPicPr>
          <p:nvPr/>
        </p:nvPicPr>
        <p:blipFill rotWithShape="1">
          <a:blip r:embed="rId2"/>
          <a:srcRect/>
          <a:stretch/>
        </p:blipFill>
        <p:spPr>
          <a:xfrm>
            <a:off x="11093152" y="262190"/>
            <a:ext cx="690860" cy="690860"/>
          </a:xfrm>
          <a:prstGeom prst="rect">
            <a:avLst/>
          </a:prstGeom>
        </p:spPr>
      </p:pic>
      <p:graphicFrame>
        <p:nvGraphicFramePr>
          <p:cNvPr id="3" name="Table 6">
            <a:extLst>
              <a:ext uri="{FF2B5EF4-FFF2-40B4-BE49-F238E27FC236}">
                <a16:creationId xmlns:a16="http://schemas.microsoft.com/office/drawing/2014/main" id="{F1C78806-E03C-10CB-738A-E1BACA92F58F}"/>
              </a:ext>
            </a:extLst>
          </p:cNvPr>
          <p:cNvGraphicFramePr>
            <a:graphicFrameLocks noGrp="1"/>
          </p:cNvGraphicFramePr>
          <p:nvPr>
            <p:extLst>
              <p:ext uri="{D42A27DB-BD31-4B8C-83A1-F6EECF244321}">
                <p14:modId xmlns:p14="http://schemas.microsoft.com/office/powerpoint/2010/main" val="1201767026"/>
              </p:ext>
            </p:extLst>
          </p:nvPr>
        </p:nvGraphicFramePr>
        <p:xfrm>
          <a:off x="738058" y="3905745"/>
          <a:ext cx="10641144" cy="893433"/>
        </p:xfrm>
        <a:graphic>
          <a:graphicData uri="http://schemas.openxmlformats.org/drawingml/2006/table">
            <a:tbl>
              <a:tblPr firstRow="1" bandRow="1">
                <a:tableStyleId>{5C22544A-7EE6-4342-B048-85BDC9FD1C3A}</a:tableStyleId>
              </a:tblPr>
              <a:tblGrid>
                <a:gridCol w="2660286">
                  <a:extLst>
                    <a:ext uri="{9D8B030D-6E8A-4147-A177-3AD203B41FA5}">
                      <a16:colId xmlns:a16="http://schemas.microsoft.com/office/drawing/2014/main" val="3599046617"/>
                    </a:ext>
                  </a:extLst>
                </a:gridCol>
                <a:gridCol w="2660286">
                  <a:extLst>
                    <a:ext uri="{9D8B030D-6E8A-4147-A177-3AD203B41FA5}">
                      <a16:colId xmlns:a16="http://schemas.microsoft.com/office/drawing/2014/main" val="2167443749"/>
                    </a:ext>
                  </a:extLst>
                </a:gridCol>
                <a:gridCol w="2660286">
                  <a:extLst>
                    <a:ext uri="{9D8B030D-6E8A-4147-A177-3AD203B41FA5}">
                      <a16:colId xmlns:a16="http://schemas.microsoft.com/office/drawing/2014/main" val="2430951888"/>
                    </a:ext>
                  </a:extLst>
                </a:gridCol>
                <a:gridCol w="2660286">
                  <a:extLst>
                    <a:ext uri="{9D8B030D-6E8A-4147-A177-3AD203B41FA5}">
                      <a16:colId xmlns:a16="http://schemas.microsoft.com/office/drawing/2014/main" val="1867620077"/>
                    </a:ext>
                  </a:extLst>
                </a:gridCol>
              </a:tblGrid>
              <a:tr h="297811">
                <a:tc>
                  <a:txBody>
                    <a:bodyPr/>
                    <a:lstStyle/>
                    <a:p>
                      <a:pPr>
                        <a:spcAft>
                          <a:spcPts val="300"/>
                        </a:spcAft>
                      </a:pPr>
                      <a:r>
                        <a:rPr lang="en-GB" sz="1800" b="1" dirty="0">
                          <a:solidFill>
                            <a:schemeClr val="bg1"/>
                          </a:solidFill>
                          <a:effectLst/>
                          <a:latin typeface="Arial" panose="020B0604020202020204" pitchFamily="34" charset="0"/>
                          <a:cs typeface="Arial" panose="020B0604020202020204" pitchFamily="34" charset="0"/>
                        </a:rPr>
                        <a:t>% of patients in ESRD</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b="1" dirty="0" err="1">
                          <a:solidFill>
                            <a:schemeClr val="bg1"/>
                          </a:solidFill>
                          <a:effectLst/>
                          <a:latin typeface="Arial" panose="020B0604020202020204" pitchFamily="34" charset="0"/>
                          <a:cs typeface="Arial" panose="020B0604020202020204" pitchFamily="34" charset="0"/>
                        </a:rPr>
                        <a:t>Tektonidou</a:t>
                      </a:r>
                      <a:r>
                        <a:rPr lang="en-GB" sz="1800" b="1" dirty="0">
                          <a:solidFill>
                            <a:schemeClr val="bg1"/>
                          </a:solidFill>
                          <a:effectLst/>
                          <a:latin typeface="Arial" panose="020B0604020202020204" pitchFamily="34" charset="0"/>
                          <a:cs typeface="Arial" panose="020B0604020202020204" pitchFamily="34" charset="0"/>
                        </a:rPr>
                        <a:t> 2016</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b="1" dirty="0" err="1">
                          <a:solidFill>
                            <a:schemeClr val="bg1"/>
                          </a:solidFill>
                          <a:effectLst/>
                          <a:latin typeface="Arial" panose="020B0604020202020204" pitchFamily="34" charset="0"/>
                          <a:cs typeface="Arial" panose="020B0604020202020204" pitchFamily="34" charset="0"/>
                        </a:rPr>
                        <a:t>Gisca</a:t>
                      </a:r>
                      <a:r>
                        <a:rPr lang="en-GB" sz="1800" b="1" dirty="0">
                          <a:solidFill>
                            <a:schemeClr val="bg1"/>
                          </a:solidFill>
                          <a:effectLst/>
                          <a:latin typeface="Arial" panose="020B0604020202020204" pitchFamily="34" charset="0"/>
                          <a:cs typeface="Arial" panose="020B0604020202020204" pitchFamily="34" charset="0"/>
                        </a:rPr>
                        <a:t> 2021</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b="1" dirty="0">
                          <a:solidFill>
                            <a:schemeClr val="bg1"/>
                          </a:solidFill>
                          <a:effectLst/>
                          <a:latin typeface="Arial" panose="020B0604020202020204" pitchFamily="34" charset="0"/>
                          <a:cs typeface="Arial" panose="020B0604020202020204" pitchFamily="34" charset="0"/>
                        </a:rPr>
                        <a:t>Model for MMF</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44801791"/>
                  </a:ext>
                </a:extLst>
              </a:tr>
              <a:tr h="297811">
                <a:tc>
                  <a:txBody>
                    <a:bodyPr/>
                    <a:lstStyle/>
                    <a:p>
                      <a:pPr>
                        <a:spcAft>
                          <a:spcPts val="300"/>
                        </a:spcAft>
                      </a:pPr>
                      <a:r>
                        <a:rPr lang="en-GB" sz="1800" dirty="0">
                          <a:effectLst/>
                          <a:latin typeface="Arial" panose="020B0604020202020204" pitchFamily="34" charset="0"/>
                          <a:cs typeface="Arial" panose="020B0604020202020204" pitchFamily="34" charset="0"/>
                        </a:rPr>
                        <a:t>After 5 years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dirty="0">
                          <a:effectLst/>
                          <a:latin typeface="Arial" panose="020B0604020202020204" pitchFamily="34" charset="0"/>
                          <a:cs typeface="Arial" panose="020B0604020202020204" pitchFamily="34" charset="0"/>
                        </a:rPr>
                        <a:t>5.74%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a:effectLst/>
                          <a:latin typeface="Arial" panose="020B0604020202020204" pitchFamily="34" charset="0"/>
                          <a:cs typeface="Arial" panose="020B0604020202020204" pitchFamily="34" charset="0"/>
                        </a:rPr>
                        <a:t>5.02%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u="sng" dirty="0">
                          <a:highlight>
                            <a:srgbClr val="000000"/>
                          </a:highlight>
                          <a:latin typeface="Arial" panose="020B0604020202020204" pitchFamily="34" charset="0"/>
                          <a:cs typeface="Arial" panose="020B0604020202020204" pitchFamily="34" charset="0"/>
                        </a:rPr>
                        <a:t>XXXX</a:t>
                      </a:r>
                      <a:endPar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56303514"/>
                  </a:ext>
                </a:extLst>
              </a:tr>
              <a:tr h="297811">
                <a:tc>
                  <a:txBody>
                    <a:bodyPr/>
                    <a:lstStyle/>
                    <a:p>
                      <a:pPr>
                        <a:spcAft>
                          <a:spcPts val="300"/>
                        </a:spcAft>
                      </a:pPr>
                      <a:r>
                        <a:rPr lang="en-GB" sz="1800" dirty="0">
                          <a:effectLst/>
                          <a:latin typeface="Arial" panose="020B0604020202020204" pitchFamily="34" charset="0"/>
                          <a:cs typeface="Arial" panose="020B0604020202020204" pitchFamily="34" charset="0"/>
                        </a:rPr>
                        <a:t>After 10 years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dirty="0">
                          <a:effectLst/>
                          <a:latin typeface="Arial" panose="020B0604020202020204" pitchFamily="34" charset="0"/>
                          <a:cs typeface="Arial" panose="020B0604020202020204" pitchFamily="34" charset="0"/>
                        </a:rPr>
                        <a:t>9.98%</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dirty="0">
                          <a:effectLst/>
                          <a:latin typeface="Arial" panose="020B0604020202020204" pitchFamily="34" charset="0"/>
                          <a:cs typeface="Arial" panose="020B0604020202020204" pitchFamily="34" charset="0"/>
                        </a:rPr>
                        <a:t>10.96%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u="sng" dirty="0">
                          <a:highlight>
                            <a:srgbClr val="000000"/>
                          </a:highlight>
                          <a:latin typeface="Arial" panose="020B0604020202020204" pitchFamily="34" charset="0"/>
                          <a:cs typeface="Arial" panose="020B0604020202020204" pitchFamily="34" charset="0"/>
                        </a:rPr>
                        <a:t>XXXX</a:t>
                      </a:r>
                      <a:endPar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53157301"/>
                  </a:ext>
                </a:extLst>
              </a:tr>
            </a:tbl>
          </a:graphicData>
        </a:graphic>
      </p:graphicFrame>
      <p:sp>
        <p:nvSpPr>
          <p:cNvPr id="7" name="Rectangle 6" descr="Marker showing slides are confidential ">
            <a:extLst>
              <a:ext uri="{FF2B5EF4-FFF2-40B4-BE49-F238E27FC236}">
                <a16:creationId xmlns:a16="http://schemas.microsoft.com/office/drawing/2014/main" id="{1EC9A8C7-1329-A09E-3789-5F6224EE112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9" name="Text Placeholder 8">
            <a:extLst>
              <a:ext uri="{FF2B5EF4-FFF2-40B4-BE49-F238E27FC236}">
                <a16:creationId xmlns:a16="http://schemas.microsoft.com/office/drawing/2014/main" id="{4874482A-FDF6-B2B9-73FC-C9EDE2BC6F46}"/>
              </a:ext>
            </a:extLst>
          </p:cNvPr>
          <p:cNvSpPr>
            <a:spLocks noGrp="1"/>
          </p:cNvSpPr>
          <p:nvPr>
            <p:ph type="body" sz="quarter" idx="14"/>
          </p:nvPr>
        </p:nvSpPr>
        <p:spPr/>
        <p:txBody>
          <a:bodyPr/>
          <a:lstStyle/>
          <a:p>
            <a:r>
              <a:rPr lang="en-GB" dirty="0"/>
              <a:t>Trial data covering 3 years is used to estimate 69 years of outcomes</a:t>
            </a:r>
          </a:p>
        </p:txBody>
      </p:sp>
      <p:sp>
        <p:nvSpPr>
          <p:cNvPr id="11" name="Text Placeholder 3">
            <a:extLst>
              <a:ext uri="{FF2B5EF4-FFF2-40B4-BE49-F238E27FC236}">
                <a16:creationId xmlns:a16="http://schemas.microsoft.com/office/drawing/2014/main" id="{FE6BD51D-5AAD-E49D-600B-01D3077B14EA}"/>
              </a:ext>
            </a:extLst>
          </p:cNvPr>
          <p:cNvSpPr txBox="1">
            <a:spLocks/>
          </p:cNvSpPr>
          <p:nvPr/>
        </p:nvSpPr>
        <p:spPr>
          <a:xfrm>
            <a:off x="1237673" y="6154487"/>
            <a:ext cx="10535912" cy="5972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EAG, evidence assessment group; ESRD, end stage renal disease; MMF, mycophenolate mofetil; NHS, National Health Service; UKKA, United Kingdom Kidney Association; UKRPG, United Kingdom Renal Pharmacy group</a:t>
            </a:r>
          </a:p>
        </p:txBody>
      </p:sp>
    </p:spTree>
    <p:extLst>
      <p:ext uri="{BB962C8B-B14F-4D97-AF65-F5344CB8AC3E}">
        <p14:creationId xmlns:p14="http://schemas.microsoft.com/office/powerpoint/2010/main" val="224118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Autofit/>
          </a:bodyPr>
          <a:lstStyle/>
          <a:p>
            <a:r>
              <a:rPr lang="en-GB" dirty="0"/>
              <a:t>Key issue: Estimating long-term outcomes (2)</a:t>
            </a:r>
          </a:p>
        </p:txBody>
      </p:sp>
      <p:sp>
        <p:nvSpPr>
          <p:cNvPr id="4" name="Text Placeholder 3">
            <a:extLst>
              <a:ext uri="{FF2B5EF4-FFF2-40B4-BE49-F238E27FC236}">
                <a16:creationId xmlns:a16="http://schemas.microsoft.com/office/drawing/2014/main" id="{0646F6B8-E690-CB25-AB9C-ED7B14C62347}"/>
              </a:ext>
            </a:extLst>
          </p:cNvPr>
          <p:cNvSpPr>
            <a:spLocks noGrp="1"/>
          </p:cNvSpPr>
          <p:nvPr>
            <p:ph type="body" sz="quarter" idx="13"/>
          </p:nvPr>
        </p:nvSpPr>
        <p:spPr>
          <a:xfrm>
            <a:off x="129309" y="6394490"/>
            <a:ext cx="12062691" cy="440110"/>
          </a:xfrm>
        </p:spPr>
        <p:txBody>
          <a:bodyPr>
            <a:normAutofit fontScale="92500" lnSpcReduction="10000"/>
          </a:bodyPr>
          <a:lstStyle/>
          <a:p>
            <a:pPr marL="1252538" indent="-1252538"/>
            <a:r>
              <a:rPr lang="en-GB" dirty="0"/>
              <a:t>Abbreviations: ACM, appraisal committee meeting; AD, active disease; CR, complete response; EAG, evidence assessment group; ESRD, end stage renal disease; MMF, mycophenolate mofetil; PR, partial response</a:t>
            </a:r>
          </a:p>
        </p:txBody>
      </p:sp>
      <p:sp>
        <p:nvSpPr>
          <p:cNvPr id="26" name="Rectangle 25">
            <a:extLst>
              <a:ext uri="{FF2B5EF4-FFF2-40B4-BE49-F238E27FC236}">
                <a16:creationId xmlns:a16="http://schemas.microsoft.com/office/drawing/2014/main" id="{A15841C0-D630-413A-0CA7-BF161E3967C5}"/>
              </a:ext>
            </a:extLst>
          </p:cNvPr>
          <p:cNvSpPr/>
          <p:nvPr/>
        </p:nvSpPr>
        <p:spPr>
          <a:xfrm>
            <a:off x="442569" y="1235075"/>
            <a:ext cx="11306862" cy="26257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Satisfied that </a:t>
            </a:r>
            <a:r>
              <a:rPr lang="en-GB" dirty="0" err="1">
                <a:solidFill>
                  <a:schemeClr val="tx1"/>
                </a:solidFill>
                <a:latin typeface="Arial" panose="020B0604020202020204" pitchFamily="34" charset="0"/>
              </a:rPr>
              <a:t>Tektonidou</a:t>
            </a:r>
            <a:r>
              <a:rPr lang="en-GB" dirty="0">
                <a:solidFill>
                  <a:schemeClr val="tx1"/>
                </a:solidFill>
                <a:latin typeface="Arial" panose="020B0604020202020204" pitchFamily="34" charset="0"/>
              </a:rPr>
              <a:t> 2016 and </a:t>
            </a:r>
            <a:r>
              <a:rPr lang="en-GB" dirty="0" err="1">
                <a:solidFill>
                  <a:schemeClr val="tx1"/>
                </a:solidFill>
                <a:latin typeface="Arial" panose="020B0604020202020204" pitchFamily="34" charset="0"/>
              </a:rPr>
              <a:t>Gisca</a:t>
            </a:r>
            <a:r>
              <a:rPr lang="en-GB" dirty="0">
                <a:solidFill>
                  <a:schemeClr val="tx1"/>
                </a:solidFill>
                <a:latin typeface="Arial" panose="020B0604020202020204" pitchFamily="34" charset="0"/>
              </a:rPr>
              <a:t> 2021 provided a reasonable comparison to validate the model</a:t>
            </a:r>
          </a:p>
          <a:p>
            <a:pPr marL="285750" indent="-285750">
              <a:buFont typeface="Arial" panose="020B0604020202020204" pitchFamily="34" charset="0"/>
              <a:buChar char="•"/>
            </a:pPr>
            <a:r>
              <a:rPr lang="en-GB" dirty="0">
                <a:solidFill>
                  <a:schemeClr val="tx1"/>
                </a:solidFill>
                <a:latin typeface="Arial" panose="020B0604020202020204" pitchFamily="34" charset="0"/>
              </a:rPr>
              <a:t>Still high uncertainty in time spent in health states prior to ESRD (literature only available for ESRD)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Company’s scenario analysis with no relative effect for voclosporin after 36 months was limited because prior model functionality was removed, meaning comparisons to previous base cases could not be drawn</a:t>
            </a:r>
          </a:p>
          <a:p>
            <a:pPr marL="285750" indent="-285750">
              <a:buFont typeface="Arial" panose="020B0604020202020204" pitchFamily="34" charset="0"/>
              <a:buChar char="•"/>
            </a:pPr>
            <a:r>
              <a:rPr lang="en-GB" dirty="0">
                <a:solidFill>
                  <a:schemeClr val="tx1"/>
                </a:solidFill>
                <a:latin typeface="Arial" panose="020B0604020202020204" pitchFamily="34" charset="0"/>
              </a:rPr>
              <a:t>There are two types of uncertainty with long-term treatment effects:</a:t>
            </a:r>
          </a:p>
          <a:p>
            <a:pPr marL="742950" lvl="1" indent="-285750">
              <a:buFont typeface="Arial" panose="020B0604020202020204" pitchFamily="34" charset="0"/>
              <a:buChar char="−"/>
            </a:pPr>
            <a:r>
              <a:rPr lang="en-GB" dirty="0">
                <a:solidFill>
                  <a:schemeClr val="tx1"/>
                </a:solidFill>
                <a:latin typeface="Arial" panose="020B0604020202020204" pitchFamily="34" charset="0"/>
              </a:rPr>
              <a:t>Duration of treatment effect, which has been explored at various stages of the appraisal process</a:t>
            </a:r>
          </a:p>
          <a:p>
            <a:pPr marL="742950" lvl="1" indent="-285750">
              <a:buFont typeface="Arial" panose="020B0604020202020204" pitchFamily="34" charset="0"/>
              <a:buChar char="−"/>
            </a:pPr>
            <a:r>
              <a:rPr lang="en-GB" dirty="0">
                <a:solidFill>
                  <a:schemeClr val="tx1"/>
                </a:solidFill>
                <a:latin typeface="Arial" panose="020B0604020202020204" pitchFamily="34" charset="0"/>
              </a:rPr>
              <a:t>Using short-term data to inform long-term transitions and outcomes, which could not be resolved in the current model and with current efficacy data</a:t>
            </a: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1874330" y="5931026"/>
            <a:ext cx="8414979"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rPr>
              <a:t>Is the level of uncertainty associated with long-term extrapolations acceptable?  </a:t>
            </a: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1512268" y="5825590"/>
            <a:ext cx="576000" cy="576000"/>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3" name="Text Placeholder 8">
            <a:extLst>
              <a:ext uri="{FF2B5EF4-FFF2-40B4-BE49-F238E27FC236}">
                <a16:creationId xmlns:a16="http://schemas.microsoft.com/office/drawing/2014/main" id="{D15A7F99-7805-2BEC-E304-69494409294B}"/>
              </a:ext>
            </a:extLst>
          </p:cNvPr>
          <p:cNvSpPr>
            <a:spLocks noGrp="1"/>
          </p:cNvSpPr>
          <p:nvPr>
            <p:ph type="body" sz="quarter" idx="14"/>
          </p:nvPr>
        </p:nvSpPr>
        <p:spPr>
          <a:xfrm>
            <a:off x="466725" y="712788"/>
            <a:ext cx="11250613" cy="522287"/>
          </a:xfrm>
        </p:spPr>
        <p:txBody>
          <a:bodyPr/>
          <a:lstStyle/>
          <a:p>
            <a:r>
              <a:rPr lang="en-GB" dirty="0"/>
              <a:t>Trial data covering 3 years is used to estimate 69 years of outcomes</a:t>
            </a:r>
          </a:p>
        </p:txBody>
      </p:sp>
      <p:pic>
        <p:nvPicPr>
          <p:cNvPr id="5" name="Picture 4">
            <a:extLst>
              <a:ext uri="{FF2B5EF4-FFF2-40B4-BE49-F238E27FC236}">
                <a16:creationId xmlns:a16="http://schemas.microsoft.com/office/drawing/2014/main" id="{B7781420-C7E9-E0F6-D703-8A8DB5B105CC}"/>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a:off x="11093152" y="262190"/>
            <a:ext cx="690860" cy="690860"/>
          </a:xfrm>
          <a:prstGeom prst="rect">
            <a:avLst/>
          </a:prstGeom>
        </p:spPr>
      </p:pic>
      <p:sp>
        <p:nvSpPr>
          <p:cNvPr id="7" name="Rectangle 6">
            <a:extLst>
              <a:ext uri="{FF2B5EF4-FFF2-40B4-BE49-F238E27FC236}">
                <a16:creationId xmlns:a16="http://schemas.microsoft.com/office/drawing/2014/main" id="{7BF3C73B-BED1-2EBA-969E-FE5EAD4436D3}"/>
              </a:ext>
            </a:extLst>
          </p:cNvPr>
          <p:cNvSpPr/>
          <p:nvPr/>
        </p:nvSpPr>
        <p:spPr>
          <a:xfrm>
            <a:off x="129309" y="5495356"/>
            <a:ext cx="12062691" cy="3651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latin typeface="Arial" panose="020B0604020202020204" pitchFamily="34" charset="0"/>
              </a:rPr>
              <a:t>*EAG adapted its base case as previous model functionality was removed, limiting checking of model calculations</a:t>
            </a:r>
            <a:endParaRPr lang="en-GB" sz="1600" dirty="0">
              <a:solidFill>
                <a:schemeClr val="tx1"/>
              </a:solidFill>
              <a:latin typeface="Arial" panose="020B0604020202020204" pitchFamily="34" charset="0"/>
            </a:endParaRPr>
          </a:p>
        </p:txBody>
      </p:sp>
      <p:graphicFrame>
        <p:nvGraphicFramePr>
          <p:cNvPr id="9" name="Table 8">
            <a:extLst>
              <a:ext uri="{FF2B5EF4-FFF2-40B4-BE49-F238E27FC236}">
                <a16:creationId xmlns:a16="http://schemas.microsoft.com/office/drawing/2014/main" id="{D4240253-B14E-6281-C373-EF78D115EC6F}"/>
              </a:ext>
            </a:extLst>
          </p:cNvPr>
          <p:cNvGraphicFramePr>
            <a:graphicFrameLocks noGrp="1"/>
          </p:cNvGraphicFramePr>
          <p:nvPr>
            <p:extLst>
              <p:ext uri="{D42A27DB-BD31-4B8C-83A1-F6EECF244321}">
                <p14:modId xmlns:p14="http://schemas.microsoft.com/office/powerpoint/2010/main" val="4178774406"/>
              </p:ext>
            </p:extLst>
          </p:nvPr>
        </p:nvGraphicFramePr>
        <p:xfrm>
          <a:off x="442569" y="3983148"/>
          <a:ext cx="11306862" cy="1463040"/>
        </p:xfrm>
        <a:graphic>
          <a:graphicData uri="http://schemas.openxmlformats.org/drawingml/2006/table">
            <a:tbl>
              <a:tblPr firstRow="1" bandRow="1">
                <a:tableStyleId>{5C22544A-7EE6-4342-B048-85BDC9FD1C3A}</a:tableStyleId>
              </a:tblPr>
              <a:tblGrid>
                <a:gridCol w="1621743">
                  <a:extLst>
                    <a:ext uri="{9D8B030D-6E8A-4147-A177-3AD203B41FA5}">
                      <a16:colId xmlns:a16="http://schemas.microsoft.com/office/drawing/2014/main" val="514293413"/>
                    </a:ext>
                  </a:extLst>
                </a:gridCol>
                <a:gridCol w="4251559">
                  <a:extLst>
                    <a:ext uri="{9D8B030D-6E8A-4147-A177-3AD203B41FA5}">
                      <a16:colId xmlns:a16="http://schemas.microsoft.com/office/drawing/2014/main" val="999176399"/>
                    </a:ext>
                  </a:extLst>
                </a:gridCol>
                <a:gridCol w="2862160">
                  <a:extLst>
                    <a:ext uri="{9D8B030D-6E8A-4147-A177-3AD203B41FA5}">
                      <a16:colId xmlns:a16="http://schemas.microsoft.com/office/drawing/2014/main" val="2091590865"/>
                    </a:ext>
                  </a:extLst>
                </a:gridCol>
                <a:gridCol w="2571400">
                  <a:extLst>
                    <a:ext uri="{9D8B030D-6E8A-4147-A177-3AD203B41FA5}">
                      <a16:colId xmlns:a16="http://schemas.microsoft.com/office/drawing/2014/main" val="2278193656"/>
                    </a:ext>
                  </a:extLst>
                </a:gridCol>
              </a:tblGrid>
              <a:tr h="0">
                <a:tc>
                  <a:txBody>
                    <a:bodyPr/>
                    <a:lstStyle/>
                    <a:p>
                      <a:pPr marL="0" algn="l" defTabSz="914400" rtl="0" eaLnBrk="1" latinLnBrk="0" hangingPunct="1">
                        <a:spcBef>
                          <a:spcPts val="300"/>
                        </a:spcBef>
                        <a:spcAft>
                          <a:spcPts val="300"/>
                        </a:spcAft>
                      </a:pPr>
                      <a:endParaRPr lang="en-GB" sz="18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r>
                        <a:rPr lang="en-GB" dirty="0">
                          <a:latin typeface="Arial" panose="020B0604020202020204" pitchFamily="34" charset="0"/>
                          <a:cs typeface="Arial" panose="020B0604020202020204" pitchFamily="34" charset="0"/>
                        </a:rPr>
                        <a:t>ACM1/2 company base cases</a:t>
                      </a:r>
                    </a:p>
                  </a:txBody>
                  <a:tcPr anchor="ctr"/>
                </a:tc>
                <a:tc>
                  <a:txBody>
                    <a:bodyPr/>
                    <a:lstStyle/>
                    <a:p>
                      <a:r>
                        <a:rPr lang="en-GB" dirty="0">
                          <a:latin typeface="Arial" panose="020B0604020202020204" pitchFamily="34" charset="0"/>
                          <a:cs typeface="Arial" panose="020B0604020202020204" pitchFamily="34" charset="0"/>
                        </a:rPr>
                        <a:t>ACM1 EAG base case</a:t>
                      </a:r>
                    </a:p>
                  </a:txBody>
                  <a:tcPr anchor="ctr"/>
                </a:tc>
                <a:tc>
                  <a:txBody>
                    <a:bodyPr/>
                    <a:lstStyle/>
                    <a:p>
                      <a:r>
                        <a:rPr lang="en-GB" dirty="0">
                          <a:latin typeface="Arial" panose="020B0604020202020204" pitchFamily="34" charset="0"/>
                          <a:cs typeface="Arial" panose="020B0604020202020204" pitchFamily="34" charset="0"/>
                        </a:rPr>
                        <a:t>ACM2 EAG base case</a:t>
                      </a:r>
                    </a:p>
                  </a:txBody>
                  <a:tcPr anchor="ctr"/>
                </a:tc>
                <a:extLst>
                  <a:ext uri="{0D108BD9-81ED-4DB2-BD59-A6C34878D82A}">
                    <a16:rowId xmlns:a16="http://schemas.microsoft.com/office/drawing/2014/main" val="252496511"/>
                  </a:ext>
                </a:extLst>
              </a:tr>
              <a:tr h="1050612">
                <a:tc>
                  <a:txBody>
                    <a:bodyPr/>
                    <a:lstStyle/>
                    <a:p>
                      <a:pPr marL="0" algn="l" defTabSz="914400" rtl="0" eaLnBrk="1" latinLnBrk="0" hangingPunct="1">
                        <a:spcBef>
                          <a:spcPts val="300"/>
                        </a:spcBef>
                        <a:spcAft>
                          <a:spcPts val="300"/>
                        </a:spcAft>
                      </a:pPr>
                      <a:r>
                        <a:rPr lang="en-GB" sz="1800" b="1" kern="1200" dirty="0">
                          <a:solidFill>
                            <a:schemeClr val="tx1"/>
                          </a:solidFill>
                          <a:latin typeface="Arial" panose="020B0604020202020204" pitchFamily="34" charset="0"/>
                          <a:ea typeface="+mn-ea"/>
                          <a:cs typeface="Arial" panose="020B0604020202020204" pitchFamily="34" charset="0"/>
                        </a:rPr>
                        <a:t>Transition probabilities after 36 months</a:t>
                      </a:r>
                    </a:p>
                  </a:txBody>
                  <a:tcPr marL="68580" marR="68580" marT="0" marB="0" anchor="ctr"/>
                </a:tc>
                <a:tc>
                  <a:txBody>
                    <a:bodyPr/>
                    <a:lstStyle/>
                    <a:p>
                      <a:r>
                        <a:rPr lang="en-GB" b="1" dirty="0">
                          <a:latin typeface="Arial" panose="020B0604020202020204" pitchFamily="34" charset="0"/>
                          <a:cs typeface="Arial" panose="020B0604020202020204" pitchFamily="34" charset="0"/>
                        </a:rPr>
                        <a:t>AD/PR states: </a:t>
                      </a:r>
                      <a:r>
                        <a:rPr lang="en-GB" dirty="0">
                          <a:latin typeface="Arial" panose="020B0604020202020204" pitchFamily="34" charset="0"/>
                          <a:cs typeface="Arial" panose="020B0604020202020204" pitchFamily="34" charset="0"/>
                        </a:rPr>
                        <a:t>Voclosporin = MMF</a:t>
                      </a:r>
                    </a:p>
                    <a:p>
                      <a:r>
                        <a:rPr lang="en-GB" b="1" dirty="0">
                          <a:latin typeface="Arial" panose="020B0604020202020204" pitchFamily="34" charset="0"/>
                          <a:cs typeface="Arial" panose="020B0604020202020204" pitchFamily="34" charset="0"/>
                        </a:rPr>
                        <a:t>CR state: </a:t>
                      </a:r>
                      <a:r>
                        <a:rPr lang="en-GB" dirty="0">
                          <a:latin typeface="Arial" panose="020B0604020202020204" pitchFamily="34" charset="0"/>
                          <a:cs typeface="Arial" panose="020B0604020202020204" pitchFamily="34" charset="0"/>
                        </a:rPr>
                        <a:t>Voclosporin = MMF, using 30- and 36-month average of both arms</a:t>
                      </a:r>
                    </a:p>
                  </a:txBody>
                  <a:tcPr anchor="ctr"/>
                </a:tc>
                <a:tc>
                  <a:txBody>
                    <a:bodyPr/>
                    <a:lstStyle/>
                    <a:p>
                      <a:r>
                        <a:rPr lang="en-GB" b="1" dirty="0">
                          <a:latin typeface="Arial" panose="020B0604020202020204" pitchFamily="34" charset="0"/>
                          <a:cs typeface="Arial" panose="020B0604020202020204" pitchFamily="34" charset="0"/>
                        </a:rPr>
                        <a:t>All states: </a:t>
                      </a:r>
                      <a:r>
                        <a:rPr lang="en-GB" dirty="0">
                          <a:latin typeface="Arial" panose="020B0604020202020204" pitchFamily="34" charset="0"/>
                          <a:cs typeface="Arial" panose="020B0604020202020204" pitchFamily="34" charset="0"/>
                        </a:rPr>
                        <a:t>Voclosporin = MMF, using 30/36-month average of both arms</a:t>
                      </a:r>
                    </a:p>
                  </a:txBody>
                  <a:tcPr anchor="ctr"/>
                </a:tc>
                <a:tc>
                  <a:txBody>
                    <a:bodyPr/>
                    <a:lstStyle/>
                    <a:p>
                      <a:r>
                        <a:rPr lang="en-GB" b="1" dirty="0">
                          <a:latin typeface="Arial" panose="020B0604020202020204" pitchFamily="34" charset="0"/>
                          <a:cs typeface="Arial" panose="020B0604020202020204" pitchFamily="34" charset="0"/>
                        </a:rPr>
                        <a:t>All states:</a:t>
                      </a:r>
                      <a:r>
                        <a:rPr lang="en-GB" dirty="0">
                          <a:latin typeface="Arial" panose="020B0604020202020204" pitchFamily="34" charset="0"/>
                          <a:cs typeface="Arial" panose="020B0604020202020204" pitchFamily="34" charset="0"/>
                        </a:rPr>
                        <a:t> Voclosporin = MMF*</a:t>
                      </a:r>
                    </a:p>
                  </a:txBody>
                  <a:tcPr anchor="ctr"/>
                </a:tc>
                <a:extLst>
                  <a:ext uri="{0D108BD9-81ED-4DB2-BD59-A6C34878D82A}">
                    <a16:rowId xmlns:a16="http://schemas.microsoft.com/office/drawing/2014/main" val="750492787"/>
                  </a:ext>
                </a:extLst>
              </a:tr>
            </a:tbl>
          </a:graphicData>
        </a:graphic>
      </p:graphicFrame>
    </p:spTree>
    <p:extLst>
      <p:ext uri="{BB962C8B-B14F-4D97-AF65-F5344CB8AC3E}">
        <p14:creationId xmlns:p14="http://schemas.microsoft.com/office/powerpoint/2010/main" val="264599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FEF9133-742E-1F2A-F7E4-3242C25D58A7}"/>
              </a:ext>
            </a:extLst>
          </p:cNvPr>
          <p:cNvGrpSpPr/>
          <p:nvPr/>
        </p:nvGrpSpPr>
        <p:grpSpPr>
          <a:xfrm>
            <a:off x="2257869" y="5864237"/>
            <a:ext cx="7676262" cy="576000"/>
            <a:chOff x="1456000" y="5711882"/>
            <a:chExt cx="7676262"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821763"/>
              <a:ext cx="7314200" cy="409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rPr>
                <a:t>Can the level of attrition bias in AURORA data be compensated for?</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gr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Autofit/>
          </a:bodyPr>
          <a:lstStyle/>
          <a:p>
            <a:r>
              <a:rPr lang="en-GB" dirty="0"/>
              <a:t>Key issue: Attrition bias in AURORA trials</a:t>
            </a:r>
            <a:br>
              <a:rPr lang="en-GB" dirty="0"/>
            </a:br>
            <a:endParaRPr lang="en-GB" dirty="0"/>
          </a:p>
        </p:txBody>
      </p:sp>
      <p:sp>
        <p:nvSpPr>
          <p:cNvPr id="4" name="Text Placeholder 3">
            <a:extLst>
              <a:ext uri="{FF2B5EF4-FFF2-40B4-BE49-F238E27FC236}">
                <a16:creationId xmlns:a16="http://schemas.microsoft.com/office/drawing/2014/main" id="{EE27DF69-E223-3079-FCBF-796ABD86C158}"/>
              </a:ext>
            </a:extLst>
          </p:cNvPr>
          <p:cNvSpPr>
            <a:spLocks noGrp="1"/>
          </p:cNvSpPr>
          <p:nvPr>
            <p:ph type="body" sz="quarter" idx="13"/>
          </p:nvPr>
        </p:nvSpPr>
        <p:spPr>
          <a:xfrm>
            <a:off x="1552575" y="6383968"/>
            <a:ext cx="9761970" cy="474031"/>
          </a:xfrm>
        </p:spPr>
        <p:txBody>
          <a:bodyPr>
            <a:normAutofit lnSpcReduction="10000"/>
          </a:bodyPr>
          <a:lstStyle/>
          <a:p>
            <a:r>
              <a:rPr lang="en-GB" dirty="0"/>
              <a:t>Abbreviations: CR, complete response; EAG, evidence assessment group; ICER, incremental cost effectiveness ratio; MMF, mycophenolate mofetil; QALY, quality-adjusted life year</a:t>
            </a:r>
          </a:p>
        </p:txBody>
      </p:sp>
      <p:sp>
        <p:nvSpPr>
          <p:cNvPr id="5" name="Text Placeholder 4">
            <a:extLst>
              <a:ext uri="{FF2B5EF4-FFF2-40B4-BE49-F238E27FC236}">
                <a16:creationId xmlns:a16="http://schemas.microsoft.com/office/drawing/2014/main" id="{8D030E52-75E9-A547-FDEB-89EC48DDC900}"/>
              </a:ext>
            </a:extLst>
          </p:cNvPr>
          <p:cNvSpPr>
            <a:spLocks noGrp="1"/>
          </p:cNvSpPr>
          <p:nvPr>
            <p:ph type="body" sz="quarter" idx="14"/>
          </p:nvPr>
        </p:nvSpPr>
        <p:spPr/>
        <p:txBody>
          <a:bodyPr/>
          <a:lstStyle/>
          <a:p>
            <a:r>
              <a:rPr lang="en-GB" dirty="0"/>
              <a:t>39.5% of people discontinued across AURORA 1 and 2, risking attrition bias</a:t>
            </a:r>
          </a:p>
        </p:txBody>
      </p:sp>
      <p:pic>
        <p:nvPicPr>
          <p:cNvPr id="7" name="Picture 6">
            <a:extLst>
              <a:ext uri="{FF2B5EF4-FFF2-40B4-BE49-F238E27FC236}">
                <a16:creationId xmlns:a16="http://schemas.microsoft.com/office/drawing/2014/main" id="{5103B712-1E8E-6E61-BDE8-5528535C8796}"/>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a:off x="11093152" y="262190"/>
            <a:ext cx="690860" cy="690860"/>
          </a:xfrm>
          <a:prstGeom prst="rect">
            <a:avLst/>
          </a:prstGeom>
        </p:spPr>
      </p:pic>
      <p:sp>
        <p:nvSpPr>
          <p:cNvPr id="6" name="Rectangle 5">
            <a:extLst>
              <a:ext uri="{FF2B5EF4-FFF2-40B4-BE49-F238E27FC236}">
                <a16:creationId xmlns:a16="http://schemas.microsoft.com/office/drawing/2014/main" id="{4AA34886-8E1C-8061-957A-A80B651D27A1}"/>
              </a:ext>
            </a:extLst>
          </p:cNvPr>
          <p:cNvSpPr/>
          <p:nvPr/>
        </p:nvSpPr>
        <p:spPr>
          <a:xfrm>
            <a:off x="477150" y="2352961"/>
            <a:ext cx="11317288" cy="18671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draft guidance response</a:t>
            </a:r>
          </a:p>
          <a:p>
            <a:pPr marL="285750" indent="-285750">
              <a:buFont typeface="Arial" panose="020B0604020202020204" pitchFamily="34" charset="0"/>
              <a:buChar char="•"/>
            </a:pPr>
            <a:r>
              <a:rPr lang="en-GB" dirty="0">
                <a:solidFill>
                  <a:schemeClr val="tx1"/>
                </a:solidFill>
                <a:latin typeface="Arial" panose="020B0604020202020204" pitchFamily="34" charset="0"/>
              </a:rPr>
              <a:t>Risk of bias is reduced because study personnel and patients remained blinded in AURORA 2 study</a:t>
            </a:r>
          </a:p>
          <a:p>
            <a:pPr marL="285750" indent="-285750">
              <a:buFont typeface="Arial" panose="020B0604020202020204" pitchFamily="34" charset="0"/>
              <a:buChar char="•"/>
            </a:pPr>
            <a:r>
              <a:rPr lang="en-GB" dirty="0">
                <a:solidFill>
                  <a:schemeClr val="tx1"/>
                </a:solidFill>
                <a:latin typeface="Arial" panose="020B0604020202020204" pitchFamily="34" charset="0"/>
              </a:rPr>
              <a:t>Provided 3 scenario analyses for AURORA 1 people lost to follow-up at the request of committee:</a:t>
            </a:r>
          </a:p>
          <a:p>
            <a:pPr marL="800100" lvl="1" indent="-342900">
              <a:buFont typeface="+mj-lt"/>
              <a:buAutoNum type="arabicPeriod"/>
            </a:pPr>
            <a:r>
              <a:rPr lang="en-GB" dirty="0">
                <a:solidFill>
                  <a:schemeClr val="tx1"/>
                </a:solidFill>
                <a:latin typeface="Arial" panose="020B0604020202020204" pitchFamily="34" charset="0"/>
              </a:rPr>
              <a:t>Last observation carried forward (company consider most logical scenario)</a:t>
            </a:r>
          </a:p>
          <a:p>
            <a:pPr marL="800100" lvl="1" indent="-342900">
              <a:buFont typeface="+mj-lt"/>
              <a:buAutoNum type="arabicPeriod"/>
            </a:pPr>
            <a:r>
              <a:rPr lang="en-GB" dirty="0">
                <a:solidFill>
                  <a:schemeClr val="tx1"/>
                </a:solidFill>
                <a:latin typeface="Arial" panose="020B0604020202020204" pitchFamily="34" charset="0"/>
              </a:rPr>
              <a:t>Assuming people who had voclosporin were non-responders, people who had MMF move to CR</a:t>
            </a:r>
          </a:p>
          <a:p>
            <a:pPr marL="800100" lvl="1" indent="-342900">
              <a:buFont typeface="+mj-lt"/>
              <a:buAutoNum type="arabicPeriod"/>
            </a:pPr>
            <a:r>
              <a:rPr lang="en-GB" dirty="0">
                <a:solidFill>
                  <a:schemeClr val="tx1"/>
                </a:solidFill>
                <a:latin typeface="Arial" panose="020B0604020202020204" pitchFamily="34" charset="0"/>
              </a:rPr>
              <a:t>Assuming people who had MMF were non-responders, people who had voclosporin move to CR</a:t>
            </a:r>
          </a:p>
        </p:txBody>
      </p:sp>
      <p:sp>
        <p:nvSpPr>
          <p:cNvPr id="9" name="Rectangle 8">
            <a:extLst>
              <a:ext uri="{FF2B5EF4-FFF2-40B4-BE49-F238E27FC236}">
                <a16:creationId xmlns:a16="http://schemas.microsoft.com/office/drawing/2014/main" id="{BC88FF65-9DE9-1CBD-6B7D-00CC5974B585}"/>
              </a:ext>
            </a:extLst>
          </p:cNvPr>
          <p:cNvSpPr/>
          <p:nvPr/>
        </p:nvSpPr>
        <p:spPr>
          <a:xfrm>
            <a:off x="466723" y="1244134"/>
            <a:ext cx="11306862" cy="100953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Issue 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AURORA trial data is at risk of attrition bias as 39.5% of people discontinued across AURORA 1 and 2</a:t>
            </a:r>
          </a:p>
          <a:p>
            <a:pPr marL="285750" indent="-285750">
              <a:buFont typeface="Arial" panose="020B0604020202020204" pitchFamily="34" charset="0"/>
              <a:buChar char="•"/>
            </a:pPr>
            <a:r>
              <a:rPr lang="en-GB" dirty="0">
                <a:solidFill>
                  <a:schemeClr val="tx1"/>
                </a:solidFill>
                <a:latin typeface="Arial" panose="020B0604020202020204" pitchFamily="34" charset="0"/>
              </a:rPr>
              <a:t>Committee wanted to see different response assumptions and extrapolations from AURORA data</a:t>
            </a:r>
          </a:p>
        </p:txBody>
      </p:sp>
      <p:sp>
        <p:nvSpPr>
          <p:cNvPr id="10" name="Rectangle 9">
            <a:extLst>
              <a:ext uri="{FF2B5EF4-FFF2-40B4-BE49-F238E27FC236}">
                <a16:creationId xmlns:a16="http://schemas.microsoft.com/office/drawing/2014/main" id="{F91FFA07-25B3-E7F4-F699-7C9962C354EF}"/>
              </a:ext>
            </a:extLst>
          </p:cNvPr>
          <p:cNvSpPr/>
          <p:nvPr/>
        </p:nvSpPr>
        <p:spPr>
          <a:xfrm>
            <a:off x="477150" y="4319351"/>
            <a:ext cx="11317288" cy="15160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Scenario 1 seems the most appropriate, but questioned different patient numbers to the base case</a:t>
            </a:r>
          </a:p>
          <a:p>
            <a:pPr marL="285750" indent="-285750">
              <a:buFont typeface="Arial" panose="020B0604020202020204" pitchFamily="34" charset="0"/>
              <a:buChar char="•"/>
            </a:pPr>
            <a:r>
              <a:rPr lang="en-GB" dirty="0">
                <a:solidFill>
                  <a:schemeClr val="tx1"/>
                </a:solidFill>
                <a:latin typeface="Arial" panose="020B0604020202020204" pitchFamily="34" charset="0"/>
              </a:rPr>
              <a:t>Scenarios 2 and 3 used extreme response assumptions and are highly unlikely in practice</a:t>
            </a:r>
          </a:p>
          <a:p>
            <a:pPr marL="285750" indent="-285750">
              <a:buFont typeface="Arial" panose="020B0604020202020204" pitchFamily="34" charset="0"/>
              <a:buChar char="•"/>
            </a:pPr>
            <a:r>
              <a:rPr lang="en-GB" dirty="0">
                <a:solidFill>
                  <a:schemeClr val="tx1"/>
                </a:solidFill>
                <a:latin typeface="Arial" panose="020B0604020202020204" pitchFamily="34" charset="0"/>
              </a:rPr>
              <a:t>Scenario 1 produced ICERs similar to the company base case, scenario 2 lead to voclosporin dominated by MMF, scenario 3 reduced base case ICERs</a:t>
            </a:r>
          </a:p>
        </p:txBody>
      </p:sp>
    </p:spTree>
    <p:extLst>
      <p:ext uri="{BB962C8B-B14F-4D97-AF65-F5344CB8AC3E}">
        <p14:creationId xmlns:p14="http://schemas.microsoft.com/office/powerpoint/2010/main" val="3953643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507205" y="1430969"/>
            <a:ext cx="11177587" cy="2143503"/>
          </a:xfrm>
        </p:spPr>
        <p:txBody>
          <a:bodyPr/>
          <a:lstStyle/>
          <a:p>
            <a:pPr algn="ctr">
              <a:spcBef>
                <a:spcPts val="0"/>
              </a:spcBef>
            </a:pPr>
            <a:r>
              <a:rPr lang="en-GB" sz="2900" dirty="0"/>
              <a:t>All ICERs are reported in PART 2 slides </a:t>
            </a:r>
          </a:p>
          <a:p>
            <a:pPr algn="ctr">
              <a:spcBef>
                <a:spcPts val="0"/>
              </a:spcBef>
            </a:pPr>
            <a:r>
              <a:rPr lang="en-GB" sz="2900" dirty="0"/>
              <a:t>because they include confidential </a:t>
            </a:r>
          </a:p>
          <a:p>
            <a:pPr algn="ctr">
              <a:spcBef>
                <a:spcPts val="0"/>
              </a:spcBef>
            </a:pPr>
            <a:r>
              <a:rPr lang="en-GB" sz="2900" dirty="0"/>
              <a:t>comparator PAS discounts</a:t>
            </a:r>
          </a:p>
          <a:p>
            <a:endParaRPr lang="en-GB" dirty="0"/>
          </a:p>
        </p:txBody>
      </p:sp>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dirty="0"/>
              <a:t>Cost-effectiveness results</a:t>
            </a:r>
          </a:p>
        </p:txBody>
      </p:sp>
      <p:sp>
        <p:nvSpPr>
          <p:cNvPr id="3" name="Rectangle 2">
            <a:extLst>
              <a:ext uri="{FF2B5EF4-FFF2-40B4-BE49-F238E27FC236}">
                <a16:creationId xmlns:a16="http://schemas.microsoft.com/office/drawing/2014/main" id="{7E395F7A-6B79-498C-F58A-FA6E1B877AF9}"/>
              </a:ext>
            </a:extLst>
          </p:cNvPr>
          <p:cNvSpPr/>
          <p:nvPr/>
        </p:nvSpPr>
        <p:spPr>
          <a:xfrm>
            <a:off x="517445" y="3997822"/>
            <a:ext cx="11157108" cy="160864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GB" sz="2000" b="1" dirty="0">
                <a:solidFill>
                  <a:schemeClr val="tx1"/>
                </a:solidFill>
                <a:latin typeface="Arial" panose="020B0604020202020204" pitchFamily="34" charset="0"/>
              </a:rPr>
              <a:t>Summary</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Company’s base case ICER against MMF is </a:t>
            </a:r>
            <a:r>
              <a:rPr lang="en-GB" b="1" dirty="0">
                <a:solidFill>
                  <a:schemeClr val="tx1"/>
                </a:solidFill>
                <a:latin typeface="Arial" panose="020B0604020202020204" pitchFamily="34" charset="0"/>
              </a:rPr>
              <a:t>within the range</a:t>
            </a:r>
            <a:r>
              <a:rPr lang="en-GB" dirty="0">
                <a:solidFill>
                  <a:schemeClr val="tx1"/>
                </a:solidFill>
                <a:latin typeface="Arial" panose="020B0604020202020204" pitchFamily="34" charset="0"/>
              </a:rPr>
              <a:t> that would usually be considered a cost-effective use of NHS resources</a:t>
            </a:r>
          </a:p>
          <a:p>
            <a:pPr marL="285750" indent="-285750">
              <a:buFont typeface="Arial" panose="020B0604020202020204" pitchFamily="34" charset="0"/>
              <a:buChar char="•"/>
            </a:pPr>
            <a:r>
              <a:rPr lang="en-GB" dirty="0">
                <a:solidFill>
                  <a:schemeClr val="tx1"/>
                </a:solidFill>
                <a:latin typeface="Arial" panose="020B0604020202020204" pitchFamily="34" charset="0"/>
              </a:rPr>
              <a:t>EAG’s base case ICER against MMF is </a:t>
            </a:r>
            <a:r>
              <a:rPr lang="en-GB" b="1" dirty="0">
                <a:solidFill>
                  <a:schemeClr val="tx1"/>
                </a:solidFill>
                <a:latin typeface="Arial" panose="020B0604020202020204" pitchFamily="34" charset="0"/>
              </a:rPr>
              <a:t>higher than the range</a:t>
            </a:r>
            <a:r>
              <a:rPr lang="en-GB" dirty="0">
                <a:solidFill>
                  <a:schemeClr val="tx1"/>
                </a:solidFill>
                <a:latin typeface="Arial" panose="020B0604020202020204" pitchFamily="34" charset="0"/>
              </a:rPr>
              <a:t> that would usually be considered a cost-effective use of NHS resources</a:t>
            </a:r>
          </a:p>
        </p:txBody>
      </p:sp>
      <p:sp>
        <p:nvSpPr>
          <p:cNvPr id="4" name="Text Placeholder 26">
            <a:extLst>
              <a:ext uri="{FF2B5EF4-FFF2-40B4-BE49-F238E27FC236}">
                <a16:creationId xmlns:a16="http://schemas.microsoft.com/office/drawing/2014/main" id="{35C6C5F0-DF90-FEA0-BCC2-AFDF3A006D1D}"/>
              </a:ext>
            </a:extLst>
          </p:cNvPr>
          <p:cNvSpPr txBox="1">
            <a:spLocks/>
          </p:cNvSpPr>
          <p:nvPr/>
        </p:nvSpPr>
        <p:spPr>
          <a:xfrm>
            <a:off x="1604348" y="5914409"/>
            <a:ext cx="9086850" cy="5143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2538" indent="-1252538">
              <a:tabLst>
                <a:tab pos="809625" algn="l"/>
              </a:tabLst>
            </a:pPr>
            <a:r>
              <a:rPr lang="en-GB" sz="1400" dirty="0">
                <a:solidFill>
                  <a:schemeClr val="bg1"/>
                </a:solidFill>
                <a:latin typeface="Arial" panose="020B0604020202020204" pitchFamily="34" charset="0"/>
                <a:cs typeface="Arial" panose="020B0604020202020204" pitchFamily="34" charset="0"/>
              </a:rPr>
              <a:t>Abbreviations: EAG, evidence assessment group; ICER, incremental cost-effectiveness ratio; MMF, mycophenolate mofetil; NHS, national health service; PAS, patient access scheme</a:t>
            </a:r>
          </a:p>
        </p:txBody>
      </p:sp>
    </p:spTree>
    <p:extLst>
      <p:ext uri="{BB962C8B-B14F-4D97-AF65-F5344CB8AC3E}">
        <p14:creationId xmlns:p14="http://schemas.microsoft.com/office/powerpoint/2010/main" val="67653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5E768-6764-4353-355D-777AAEA568A4}"/>
              </a:ext>
            </a:extLst>
          </p:cNvPr>
          <p:cNvSpPr>
            <a:spLocks noGrp="1"/>
          </p:cNvSpPr>
          <p:nvPr>
            <p:ph type="title"/>
          </p:nvPr>
        </p:nvSpPr>
        <p:spPr/>
        <p:txBody>
          <a:bodyPr/>
          <a:lstStyle/>
          <a:p>
            <a:r>
              <a:rPr lang="en-GB" dirty="0"/>
              <a:t>Recap from ACM1</a:t>
            </a:r>
          </a:p>
        </p:txBody>
      </p:sp>
      <p:graphicFrame>
        <p:nvGraphicFramePr>
          <p:cNvPr id="8" name="Table 5">
            <a:extLst>
              <a:ext uri="{FF2B5EF4-FFF2-40B4-BE49-F238E27FC236}">
                <a16:creationId xmlns:a16="http://schemas.microsoft.com/office/drawing/2014/main" id="{81BD7F2E-D88C-BA02-2A91-DC5F91DF6856}"/>
              </a:ext>
            </a:extLst>
          </p:cNvPr>
          <p:cNvGraphicFramePr>
            <a:graphicFrameLocks noGrp="1"/>
          </p:cNvGraphicFramePr>
          <p:nvPr>
            <p:extLst>
              <p:ext uri="{D42A27DB-BD31-4B8C-83A1-F6EECF244321}">
                <p14:modId xmlns:p14="http://schemas.microsoft.com/office/powerpoint/2010/main" val="1478946516"/>
              </p:ext>
            </p:extLst>
          </p:nvPr>
        </p:nvGraphicFramePr>
        <p:xfrm>
          <a:off x="348833" y="1263880"/>
          <a:ext cx="11494334" cy="3567509"/>
        </p:xfrm>
        <a:graphic>
          <a:graphicData uri="http://schemas.openxmlformats.org/drawingml/2006/table">
            <a:tbl>
              <a:tblPr firstRow="1" firstCol="1" bandRow="1">
                <a:tableStyleId>{5C22544A-7EE6-4342-B048-85BDC9FD1C3A}</a:tableStyleId>
              </a:tblPr>
              <a:tblGrid>
                <a:gridCol w="2690162">
                  <a:extLst>
                    <a:ext uri="{9D8B030D-6E8A-4147-A177-3AD203B41FA5}">
                      <a16:colId xmlns:a16="http://schemas.microsoft.com/office/drawing/2014/main" val="265681826"/>
                    </a:ext>
                  </a:extLst>
                </a:gridCol>
                <a:gridCol w="8804172">
                  <a:extLst>
                    <a:ext uri="{9D8B030D-6E8A-4147-A177-3AD203B41FA5}">
                      <a16:colId xmlns:a16="http://schemas.microsoft.com/office/drawing/2014/main" val="2157779703"/>
                    </a:ext>
                  </a:extLst>
                </a:gridCol>
              </a:tblGrid>
              <a:tr h="788518">
                <a:tc gridSpan="2">
                  <a:txBody>
                    <a:bodyPr/>
                    <a:lstStyle/>
                    <a:p>
                      <a:r>
                        <a:rPr lang="en-GB" sz="2000" dirty="0">
                          <a:latin typeface="Arial" panose="020B0604020202020204" pitchFamily="34" charset="0"/>
                          <a:cs typeface="Arial" panose="020B0604020202020204" pitchFamily="34" charset="0"/>
                        </a:rPr>
                        <a:t>Not recommended for treating lupus nephritis as company’s model and long-term treatment effect estimations are highly uncertain leading to ICERs</a:t>
                      </a:r>
                      <a:r>
                        <a:rPr lang="en-GB" sz="2000" b="1" kern="1200" dirty="0">
                          <a:solidFill>
                            <a:schemeClr val="lt1"/>
                          </a:solidFill>
                          <a:latin typeface="Arial" panose="020B0604020202020204" pitchFamily="34" charset="0"/>
                          <a:ea typeface="+mn-ea"/>
                          <a:cs typeface="Arial" panose="020B0604020202020204" pitchFamily="34" charset="0"/>
                        </a:rPr>
                        <a:t> likely above the cost-effective range</a:t>
                      </a:r>
                    </a:p>
                  </a:txBody>
                  <a:tcPr anchor="ctr"/>
                </a:tc>
                <a:tc hMerge="1">
                  <a:txBody>
                    <a:bodyPr/>
                    <a:lstStyle/>
                    <a:p>
                      <a:r>
                        <a:rPr lang="en-GB" dirty="0"/>
                        <a:t>Not recommended as </a:t>
                      </a:r>
                      <a:r>
                        <a:rPr lang="en-GB" sz="1800" kern="1200" dirty="0">
                          <a:solidFill>
                            <a:schemeClr val="dk1"/>
                          </a:solidFill>
                          <a:latin typeface="+mn-lt"/>
                          <a:ea typeface="+mn-ea"/>
                          <a:cs typeface="+mn-cs"/>
                        </a:rPr>
                        <a:t>ICERs above the range considered cost-effective</a:t>
                      </a:r>
                      <a:endParaRPr lang="en-GB" dirty="0"/>
                    </a:p>
                  </a:txBody>
                  <a:tcPr/>
                </a:tc>
                <a:extLst>
                  <a:ext uri="{0D108BD9-81ED-4DB2-BD59-A6C34878D82A}">
                    <a16:rowId xmlns:a16="http://schemas.microsoft.com/office/drawing/2014/main" val="1567417242"/>
                  </a:ext>
                </a:extLst>
              </a:tr>
              <a:tr h="427341">
                <a:tc>
                  <a:txBody>
                    <a:bodyPr/>
                    <a:lstStyle/>
                    <a:p>
                      <a:r>
                        <a:rPr lang="en-GB" dirty="0">
                          <a:latin typeface="Arial" panose="020B0604020202020204" pitchFamily="34" charset="0"/>
                          <a:cs typeface="Arial" panose="020B0604020202020204" pitchFamily="34" charset="0"/>
                        </a:rPr>
                        <a:t>Managed access (IMF)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Arial" panose="020B0604020202020204" pitchFamily="34" charset="0"/>
                          <a:ea typeface="+mn-ea"/>
                          <a:cs typeface="Arial" panose="020B0604020202020204" pitchFamily="34" charset="0"/>
                        </a:rPr>
                        <a:t>Not suitable (additional data gathered would not resolve the uncertainties)</a:t>
                      </a:r>
                    </a:p>
                  </a:txBody>
                  <a:tcPr/>
                </a:tc>
                <a:extLst>
                  <a:ext uri="{0D108BD9-81ED-4DB2-BD59-A6C34878D82A}">
                    <a16:rowId xmlns:a16="http://schemas.microsoft.com/office/drawing/2014/main" val="3856429182"/>
                  </a:ext>
                </a:extLst>
              </a:tr>
              <a:tr h="403327">
                <a:tc>
                  <a:txBody>
                    <a:bodyPr/>
                    <a:lstStyle/>
                    <a:p>
                      <a:r>
                        <a:rPr lang="en-GB" dirty="0">
                          <a:latin typeface="Arial" panose="020B0604020202020204" pitchFamily="34" charset="0"/>
                          <a:cs typeface="Arial" panose="020B0604020202020204" pitchFamily="34" charset="0"/>
                        </a:rPr>
                        <a:t>Equalities issues</a:t>
                      </a:r>
                    </a:p>
                  </a:txBody>
                  <a:tcPr/>
                </a:tc>
                <a:tc>
                  <a:txBody>
                    <a:bodyPr/>
                    <a:lstStyle/>
                    <a:p>
                      <a:r>
                        <a:rPr lang="en-GB" dirty="0">
                          <a:latin typeface="Arial" panose="020B0604020202020204" pitchFamily="34" charset="0"/>
                          <a:cs typeface="Arial" panose="020B0604020202020204" pitchFamily="34" charset="0"/>
                        </a:rPr>
                        <a:t>Issues identified, committee concluded that none were relevant to its decision</a:t>
                      </a:r>
                    </a:p>
                  </a:txBody>
                  <a:tcPr/>
                </a:tc>
                <a:extLst>
                  <a:ext uri="{0D108BD9-81ED-4DB2-BD59-A6C34878D82A}">
                    <a16:rowId xmlns:a16="http://schemas.microsoft.com/office/drawing/2014/main" val="1547566705"/>
                  </a:ext>
                </a:extLst>
              </a:tr>
              <a:tr h="443967">
                <a:tc>
                  <a:txBody>
                    <a:bodyPr/>
                    <a:lstStyle/>
                    <a:p>
                      <a:r>
                        <a:rPr lang="en-GB" dirty="0">
                          <a:latin typeface="Arial" panose="020B0604020202020204" pitchFamily="34" charset="0"/>
                          <a:cs typeface="Arial" panose="020B0604020202020204" pitchFamily="34" charset="0"/>
                        </a:rPr>
                        <a:t>Innovation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Arial" panose="020B0604020202020204" pitchFamily="34" charset="0"/>
                          <a:ea typeface="+mn-ea"/>
                          <a:cs typeface="Arial" panose="020B0604020202020204" pitchFamily="34" charset="0"/>
                        </a:rPr>
                        <a:t>All benefits captured by the model, voclosporin not innovative</a:t>
                      </a:r>
                    </a:p>
                  </a:txBody>
                  <a:tcPr/>
                </a:tc>
                <a:extLst>
                  <a:ext uri="{0D108BD9-81ED-4DB2-BD59-A6C34878D82A}">
                    <a16:rowId xmlns:a16="http://schemas.microsoft.com/office/drawing/2014/main" val="2078005502"/>
                  </a:ext>
                </a:extLst>
              </a:tr>
              <a:tr h="1504356">
                <a:tc>
                  <a:txBody>
                    <a:bodyPr/>
                    <a:lstStyle/>
                    <a:p>
                      <a:r>
                        <a:rPr lang="en-GB" dirty="0">
                          <a:solidFill>
                            <a:schemeClr val="bg1"/>
                          </a:solidFill>
                          <a:latin typeface="Arial" panose="020B0604020202020204" pitchFamily="34" charset="0"/>
                          <a:cs typeface="Arial" panose="020B0604020202020204" pitchFamily="34" charset="0"/>
                        </a:rPr>
                        <a:t>Outstanding uncertainties identified by committee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latin typeface="Arial" panose="020B0604020202020204" pitchFamily="34" charset="0"/>
                          <a:ea typeface="+mn-ea"/>
                          <a:cs typeface="Arial" panose="020B0604020202020204" pitchFamily="34" charset="0"/>
                        </a:rPr>
                        <a:t>Clinical positioning of voclosporin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latin typeface="Arial" panose="020B0604020202020204" pitchFamily="34" charset="0"/>
                          <a:ea typeface="+mn-ea"/>
                          <a:cs typeface="Arial" panose="020B0604020202020204" pitchFamily="34" charset="0"/>
                        </a:rPr>
                        <a:t>Treatment duration for voclosporin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latin typeface="Arial" panose="020B0604020202020204" pitchFamily="34" charset="0"/>
                          <a:ea typeface="+mn-ea"/>
                          <a:cs typeface="Arial" panose="020B0604020202020204" pitchFamily="34" charset="0"/>
                        </a:rPr>
                        <a:t>Attrition bias in AURORA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latin typeface="Arial" panose="020B0604020202020204" pitchFamily="34" charset="0"/>
                          <a:ea typeface="+mn-ea"/>
                          <a:cs typeface="Arial" panose="020B0604020202020204" pitchFamily="34" charset="0"/>
                        </a:rPr>
                        <a:t>Extrapolation of long-term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latin typeface="Arial" panose="020B0604020202020204" pitchFamily="34" charset="0"/>
                          <a:ea typeface="+mn-ea"/>
                          <a:cs typeface="Arial" panose="020B0604020202020204" pitchFamily="34" charset="0"/>
                        </a:rPr>
                        <a:t>Model structure</a:t>
                      </a:r>
                    </a:p>
                  </a:txBody>
                  <a:tcPr/>
                </a:tc>
                <a:extLst>
                  <a:ext uri="{0D108BD9-81ED-4DB2-BD59-A6C34878D82A}">
                    <a16:rowId xmlns:a16="http://schemas.microsoft.com/office/drawing/2014/main" val="1033574574"/>
                  </a:ext>
                </a:extLst>
              </a:tr>
            </a:tbl>
          </a:graphicData>
        </a:graphic>
      </p:graphicFrame>
      <p:sp>
        <p:nvSpPr>
          <p:cNvPr id="5" name="Text Placeholder 4">
            <a:extLst>
              <a:ext uri="{FF2B5EF4-FFF2-40B4-BE49-F238E27FC236}">
                <a16:creationId xmlns:a16="http://schemas.microsoft.com/office/drawing/2014/main" id="{2F9772C0-D841-0D28-A69A-6DFC8F70F226}"/>
              </a:ext>
            </a:extLst>
          </p:cNvPr>
          <p:cNvSpPr>
            <a:spLocks noGrp="1"/>
          </p:cNvSpPr>
          <p:nvPr>
            <p:ph type="body" sz="quarter" idx="13"/>
          </p:nvPr>
        </p:nvSpPr>
        <p:spPr>
          <a:xfrm>
            <a:off x="1871662" y="6179127"/>
            <a:ext cx="9516773" cy="529648"/>
          </a:xfrm>
        </p:spPr>
        <p:txBody>
          <a:bodyPr>
            <a:normAutofit/>
          </a:bodyPr>
          <a:lstStyle/>
          <a:p>
            <a:r>
              <a:rPr lang="en-GB" dirty="0"/>
              <a:t>Abbreviations: ACM, appraisal committee meeting; ICER, incremental cost-effectiveness ratio; IMF, innovative medicines fund</a:t>
            </a:r>
          </a:p>
        </p:txBody>
      </p:sp>
    </p:spTree>
    <p:extLst>
      <p:ext uri="{BB962C8B-B14F-4D97-AF65-F5344CB8AC3E}">
        <p14:creationId xmlns:p14="http://schemas.microsoft.com/office/powerpoint/2010/main" val="287672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94FD87B-DF8B-BC2C-5F1C-3EA086584B46}"/>
              </a:ext>
            </a:extLst>
          </p:cNvPr>
          <p:cNvSpPr>
            <a:spLocks noGrp="1"/>
          </p:cNvSpPr>
          <p:nvPr>
            <p:ph type="body" sz="quarter" idx="13"/>
          </p:nvPr>
        </p:nvSpPr>
        <p:spPr>
          <a:xfrm>
            <a:off x="1278294" y="6303345"/>
            <a:ext cx="10207690" cy="554655"/>
          </a:xfrm>
        </p:spPr>
        <p:txBody>
          <a:bodyPr>
            <a:normAutofit/>
          </a:bodyPr>
          <a:lstStyle/>
          <a:p>
            <a:r>
              <a:rPr lang="en-GB" dirty="0"/>
              <a:t>Abbreviations: AD, active disease; CR, complete response; EAG, evidence assessment group; ICER, incremental cost-effectiveness ratio; MMF, mycophenolate mofetil; PR, partial response; TTD, time to treatment discontinuation</a:t>
            </a:r>
          </a:p>
        </p:txBody>
      </p:sp>
      <p:sp>
        <p:nvSpPr>
          <p:cNvPr id="2" name="Title 1">
            <a:extLst>
              <a:ext uri="{FF2B5EF4-FFF2-40B4-BE49-F238E27FC236}">
                <a16:creationId xmlns:a16="http://schemas.microsoft.com/office/drawing/2014/main" id="{DB8BB983-4A7F-DF36-7173-9E5B3421573B}"/>
              </a:ext>
            </a:extLst>
          </p:cNvPr>
          <p:cNvSpPr>
            <a:spLocks noGrp="1"/>
          </p:cNvSpPr>
          <p:nvPr>
            <p:ph type="title"/>
          </p:nvPr>
        </p:nvSpPr>
        <p:spPr/>
        <p:txBody>
          <a:bodyPr>
            <a:noAutofit/>
          </a:bodyPr>
          <a:lstStyle/>
          <a:p>
            <a:r>
              <a:rPr lang="en-GB" dirty="0"/>
              <a:t>Company and EAG base cases</a:t>
            </a:r>
            <a:br>
              <a:rPr lang="en-GB" dirty="0"/>
            </a:br>
            <a:endParaRPr lang="en-GB" dirty="0"/>
          </a:p>
        </p:txBody>
      </p:sp>
      <p:sp>
        <p:nvSpPr>
          <p:cNvPr id="18" name="TextBox 17">
            <a:extLst>
              <a:ext uri="{FF2B5EF4-FFF2-40B4-BE49-F238E27FC236}">
                <a16:creationId xmlns:a16="http://schemas.microsoft.com/office/drawing/2014/main" id="{1AA4D885-3685-DA52-2A76-86316193A612}"/>
              </a:ext>
            </a:extLst>
          </p:cNvPr>
          <p:cNvSpPr txBox="1"/>
          <p:nvPr/>
        </p:nvSpPr>
        <p:spPr>
          <a:xfrm>
            <a:off x="421227" y="1048099"/>
            <a:ext cx="8020809" cy="369332"/>
          </a:xfrm>
          <a:prstGeom prst="rect">
            <a:avLst/>
          </a:prstGeom>
          <a:noFill/>
        </p:spPr>
        <p:txBody>
          <a:bodyPr wrap="square" rtlCol="0">
            <a:spAutoFit/>
          </a:bodyPr>
          <a:lstStyle/>
          <a:p>
            <a:r>
              <a:rPr lang="en-GB" b="1" dirty="0">
                <a:latin typeface="Arial" panose="020B0604020202020204" pitchFamily="34" charset="0"/>
              </a:rPr>
              <a:t>Table 5 </a:t>
            </a:r>
            <a:r>
              <a:rPr lang="en-GB" dirty="0">
                <a:latin typeface="Arial" panose="020B0604020202020204" pitchFamily="34" charset="0"/>
              </a:rPr>
              <a:t>Differences between revised company and EAG base cases</a:t>
            </a:r>
          </a:p>
        </p:txBody>
      </p:sp>
      <p:graphicFrame>
        <p:nvGraphicFramePr>
          <p:cNvPr id="19" name="Table 6" descr="Key issues for discussion, including clinical and cost effectiveness">
            <a:extLst>
              <a:ext uri="{FF2B5EF4-FFF2-40B4-BE49-F238E27FC236}">
                <a16:creationId xmlns:a16="http://schemas.microsoft.com/office/drawing/2014/main" id="{E257AAF0-1A1E-2366-67B9-7EAC40F0BC99}"/>
              </a:ext>
            </a:extLst>
          </p:cNvPr>
          <p:cNvGraphicFramePr>
            <a:graphicFrameLocks noGrp="1"/>
          </p:cNvGraphicFramePr>
          <p:nvPr>
            <p:extLst>
              <p:ext uri="{D42A27DB-BD31-4B8C-83A1-F6EECF244321}">
                <p14:modId xmlns:p14="http://schemas.microsoft.com/office/powerpoint/2010/main" val="2867374310"/>
              </p:ext>
            </p:extLst>
          </p:nvPr>
        </p:nvGraphicFramePr>
        <p:xfrm>
          <a:off x="466723" y="1426095"/>
          <a:ext cx="11250786" cy="2239332"/>
        </p:xfrm>
        <a:graphic>
          <a:graphicData uri="http://schemas.openxmlformats.org/drawingml/2006/table">
            <a:tbl>
              <a:tblPr firstRow="1" bandRow="1">
                <a:tableStyleId>{5C22544A-7EE6-4342-B048-85BDC9FD1C3A}</a:tableStyleId>
              </a:tblPr>
              <a:tblGrid>
                <a:gridCol w="3209350">
                  <a:extLst>
                    <a:ext uri="{9D8B030D-6E8A-4147-A177-3AD203B41FA5}">
                      <a16:colId xmlns:a16="http://schemas.microsoft.com/office/drawing/2014/main" val="3322847139"/>
                    </a:ext>
                  </a:extLst>
                </a:gridCol>
                <a:gridCol w="3722254">
                  <a:extLst>
                    <a:ext uri="{9D8B030D-6E8A-4147-A177-3AD203B41FA5}">
                      <a16:colId xmlns:a16="http://schemas.microsoft.com/office/drawing/2014/main" val="2179425905"/>
                    </a:ext>
                  </a:extLst>
                </a:gridCol>
                <a:gridCol w="2558473">
                  <a:extLst>
                    <a:ext uri="{9D8B030D-6E8A-4147-A177-3AD203B41FA5}">
                      <a16:colId xmlns:a16="http://schemas.microsoft.com/office/drawing/2014/main" val="4027966341"/>
                    </a:ext>
                  </a:extLst>
                </a:gridCol>
                <a:gridCol w="1760709">
                  <a:extLst>
                    <a:ext uri="{9D8B030D-6E8A-4147-A177-3AD203B41FA5}">
                      <a16:colId xmlns:a16="http://schemas.microsoft.com/office/drawing/2014/main" val="1369644727"/>
                    </a:ext>
                  </a:extLst>
                </a:gridCol>
              </a:tblGrid>
              <a:tr h="262653">
                <a:tc>
                  <a:txBody>
                    <a:bodyPr/>
                    <a:lstStyle/>
                    <a:p>
                      <a:r>
                        <a:rPr lang="en-GB" dirty="0">
                          <a:latin typeface="Arial" panose="020B0604020202020204" pitchFamily="34" charset="0"/>
                          <a:cs typeface="Arial" panose="020B0604020202020204" pitchFamily="34" charset="0"/>
                        </a:rPr>
                        <a:t>Key issue/scenario</a:t>
                      </a:r>
                    </a:p>
                  </a:txBody>
                  <a:tcPr/>
                </a:tc>
                <a:tc>
                  <a:txBody>
                    <a:bodyPr/>
                    <a:lstStyle/>
                    <a:p>
                      <a:r>
                        <a:rPr lang="en-GB" dirty="0">
                          <a:latin typeface="Arial" panose="020B0604020202020204" pitchFamily="34" charset="0"/>
                          <a:cs typeface="Arial" panose="020B0604020202020204" pitchFamily="34" charset="0"/>
                        </a:rPr>
                        <a:t>Company base case</a:t>
                      </a:r>
                    </a:p>
                  </a:txBody>
                  <a:tcPr/>
                </a:tc>
                <a:tc>
                  <a:txBody>
                    <a:bodyPr/>
                    <a:lstStyle/>
                    <a:p>
                      <a:r>
                        <a:rPr lang="en-GB" dirty="0">
                          <a:latin typeface="Arial" panose="020B0604020202020204" pitchFamily="34" charset="0"/>
                          <a:cs typeface="Arial" panose="020B0604020202020204" pitchFamily="34" charset="0"/>
                        </a:rPr>
                        <a:t>EAG base case</a:t>
                      </a:r>
                    </a:p>
                  </a:txBody>
                  <a:tcPr/>
                </a:tc>
                <a:tc>
                  <a:txBody>
                    <a:bodyPr/>
                    <a:lstStyle/>
                    <a:p>
                      <a:r>
                        <a:rPr lang="en-GB" dirty="0">
                          <a:latin typeface="Arial" panose="020B0604020202020204" pitchFamily="34" charset="0"/>
                          <a:cs typeface="Arial" panose="020B0604020202020204" pitchFamily="34" charset="0"/>
                        </a:rPr>
                        <a:t>ICER impact</a:t>
                      </a:r>
                    </a:p>
                  </a:txBody>
                  <a:tcPr/>
                </a:tc>
                <a:extLst>
                  <a:ext uri="{0D108BD9-81ED-4DB2-BD59-A6C34878D82A}">
                    <a16:rowId xmlns:a16="http://schemas.microsoft.com/office/drawing/2014/main" val="2647452487"/>
                  </a:ext>
                </a:extLst>
              </a:tr>
              <a:tr h="759713">
                <a:tc>
                  <a:txBody>
                    <a:bodyPr/>
                    <a:lstStyle/>
                    <a:p>
                      <a:pPr marL="0" algn="l" defTabSz="914400" rtl="0" eaLnBrk="1" latinLnBrk="0" hangingPunct="1">
                        <a:spcBef>
                          <a:spcPts val="300"/>
                        </a:spcBef>
                        <a:spcAft>
                          <a:spcPts val="300"/>
                        </a:spcAft>
                      </a:pPr>
                      <a:r>
                        <a:rPr lang="en-GB" sz="1800" b="1" kern="1200" dirty="0">
                          <a:solidFill>
                            <a:schemeClr val="tx1"/>
                          </a:solidFill>
                          <a:latin typeface="Arial" panose="020B0604020202020204" pitchFamily="34" charset="0"/>
                          <a:ea typeface="+mn-ea"/>
                          <a:cs typeface="Arial" panose="020B0604020202020204" pitchFamily="34" charset="0"/>
                        </a:rPr>
                        <a:t>Treatment discontinuation: </a:t>
                      </a:r>
                      <a:r>
                        <a:rPr lang="en-GB" sz="1800" b="0" kern="1200" dirty="0">
                          <a:solidFill>
                            <a:schemeClr val="tx1"/>
                          </a:solidFill>
                          <a:latin typeface="Arial" panose="020B0604020202020204" pitchFamily="34" charset="0"/>
                          <a:ea typeface="+mn-ea"/>
                          <a:cs typeface="Arial" panose="020B0604020202020204" pitchFamily="34" charset="0"/>
                        </a:rPr>
                        <a:t>inappropriate to assume no TTD for non-trial comparators</a:t>
                      </a:r>
                    </a:p>
                  </a:txBody>
                  <a:tcPr marL="68580" marR="68580" marT="0" marB="0" anchor="ctr"/>
                </a:tc>
                <a:tc>
                  <a:txBody>
                    <a:bodyPr/>
                    <a:lstStyle/>
                    <a:p>
                      <a:r>
                        <a:rPr lang="en-GB" sz="1800" b="0" kern="1200" dirty="0">
                          <a:solidFill>
                            <a:schemeClr val="tx1"/>
                          </a:solidFill>
                          <a:latin typeface="Arial" panose="020B0604020202020204" pitchFamily="34" charset="0"/>
                          <a:ea typeface="+mn-ea"/>
                          <a:cs typeface="Arial" panose="020B0604020202020204" pitchFamily="34" charset="0"/>
                        </a:rPr>
                        <a:t>Non-trial comparators TTD equal to voclosporin + MMF</a:t>
                      </a:r>
                      <a:endParaRPr lang="en-GB" dirty="0">
                        <a:latin typeface="Arial" panose="020B0604020202020204" pitchFamily="34" charset="0"/>
                        <a:cs typeface="Arial" panose="020B0604020202020204" pitchFamily="34" charset="0"/>
                      </a:endParaRPr>
                    </a:p>
                  </a:txBody>
                  <a:tcPr anchor="ctr"/>
                </a:tc>
                <a:tc>
                  <a:txBody>
                    <a:bodyPr/>
                    <a:lstStyle/>
                    <a:p>
                      <a:r>
                        <a:rPr lang="en-GB" sz="1800" b="0" kern="1200" dirty="0">
                          <a:solidFill>
                            <a:schemeClr val="tx1"/>
                          </a:solidFill>
                          <a:latin typeface="Arial" panose="020B0604020202020204" pitchFamily="34" charset="0"/>
                          <a:ea typeface="+mn-ea"/>
                          <a:cs typeface="Arial" panose="020B0604020202020204" pitchFamily="34" charset="0"/>
                        </a:rPr>
                        <a:t>Non-trial comparators TTD equal to MMF</a:t>
                      </a:r>
                      <a:endParaRPr lang="en-GB" dirty="0">
                        <a:latin typeface="Arial" panose="020B0604020202020204" pitchFamily="34" charset="0"/>
                        <a:cs typeface="Arial" panose="020B0604020202020204" pitchFamily="34" charset="0"/>
                      </a:endParaRPr>
                    </a:p>
                  </a:txBody>
                  <a:tcPr anchor="ctr"/>
                </a:tc>
                <a:tc>
                  <a:txBody>
                    <a:bodyPr/>
                    <a:lstStyle/>
                    <a:p>
                      <a:r>
                        <a:rPr lang="en-GB" dirty="0">
                          <a:latin typeface="Arial" panose="020B0604020202020204" pitchFamily="34" charset="0"/>
                          <a:cs typeface="Arial" panose="020B0604020202020204" pitchFamily="34" charset="0"/>
                        </a:rPr>
                        <a:t>No change to ICER vs MMF</a:t>
                      </a:r>
                    </a:p>
                  </a:txBody>
                  <a:tcPr anchor="ctr"/>
                </a:tc>
                <a:extLst>
                  <a:ext uri="{0D108BD9-81ED-4DB2-BD59-A6C34878D82A}">
                    <a16:rowId xmlns:a16="http://schemas.microsoft.com/office/drawing/2014/main" val="2487591730"/>
                  </a:ext>
                </a:extLst>
              </a:tr>
              <a:tr h="1050612">
                <a:tc>
                  <a:txBody>
                    <a:bodyPr/>
                    <a:lstStyle/>
                    <a:p>
                      <a:pPr marL="0" algn="l" defTabSz="914400" rtl="0" eaLnBrk="1" latinLnBrk="0" hangingPunct="1">
                        <a:spcBef>
                          <a:spcPts val="300"/>
                        </a:spcBef>
                        <a:spcAft>
                          <a:spcPts val="300"/>
                        </a:spcAft>
                      </a:pPr>
                      <a:r>
                        <a:rPr lang="en-GB" sz="1800" b="1" kern="1200" dirty="0">
                          <a:solidFill>
                            <a:schemeClr val="tx1"/>
                          </a:solidFill>
                          <a:latin typeface="Arial" panose="020B0604020202020204" pitchFamily="34" charset="0"/>
                          <a:ea typeface="+mn-ea"/>
                          <a:cs typeface="Arial" panose="020B0604020202020204" pitchFamily="34" charset="0"/>
                        </a:rPr>
                        <a:t>Long-term effects: </a:t>
                      </a:r>
                      <a:r>
                        <a:rPr lang="en-GB" sz="1800" b="0" kern="1200" dirty="0">
                          <a:solidFill>
                            <a:schemeClr val="tx1"/>
                          </a:solidFill>
                          <a:latin typeface="Arial" panose="020B0604020202020204" pitchFamily="34" charset="0"/>
                          <a:ea typeface="+mn-ea"/>
                          <a:cs typeface="Arial" panose="020B0604020202020204" pitchFamily="34" charset="0"/>
                        </a:rPr>
                        <a:t>Transition probabilities after 36 months</a:t>
                      </a:r>
                    </a:p>
                  </a:txBody>
                  <a:tcPr marL="68580" marR="68580" marT="0" marB="0" anchor="ctr"/>
                </a:tc>
                <a:tc>
                  <a:txBody>
                    <a:bodyPr/>
                    <a:lstStyle/>
                    <a:p>
                      <a:r>
                        <a:rPr lang="en-GB" b="1" dirty="0">
                          <a:latin typeface="Arial" panose="020B0604020202020204" pitchFamily="34" charset="0"/>
                          <a:cs typeface="Arial" panose="020B0604020202020204" pitchFamily="34" charset="0"/>
                        </a:rPr>
                        <a:t>AD/PR states: </a:t>
                      </a:r>
                      <a:r>
                        <a:rPr lang="en-GB" dirty="0" err="1">
                          <a:latin typeface="Arial" panose="020B0604020202020204" pitchFamily="34" charset="0"/>
                          <a:cs typeface="Arial" panose="020B0604020202020204" pitchFamily="34" charset="0"/>
                        </a:rPr>
                        <a:t>Voclosporin</a:t>
                      </a:r>
                      <a:r>
                        <a:rPr lang="en-GB" dirty="0">
                          <a:latin typeface="Arial" panose="020B0604020202020204" pitchFamily="34" charset="0"/>
                          <a:cs typeface="Arial" panose="020B0604020202020204" pitchFamily="34" charset="0"/>
                        </a:rPr>
                        <a:t> = MMF</a:t>
                      </a:r>
                    </a:p>
                    <a:p>
                      <a:r>
                        <a:rPr lang="en-GB" b="1" dirty="0">
                          <a:latin typeface="Arial" panose="020B0604020202020204" pitchFamily="34" charset="0"/>
                          <a:cs typeface="Arial" panose="020B0604020202020204" pitchFamily="34" charset="0"/>
                        </a:rPr>
                        <a:t>CR state: </a:t>
                      </a:r>
                      <a:r>
                        <a:rPr lang="en-GB" dirty="0">
                          <a:latin typeface="Arial" panose="020B0604020202020204" pitchFamily="34" charset="0"/>
                          <a:cs typeface="Arial" panose="020B0604020202020204" pitchFamily="34" charset="0"/>
                        </a:rPr>
                        <a:t>Voclosporin = MMF, using average of both arms</a:t>
                      </a:r>
                    </a:p>
                  </a:txBody>
                  <a:tcPr anchor="ctr"/>
                </a:tc>
                <a:tc>
                  <a:txBody>
                    <a:bodyPr/>
                    <a:lstStyle/>
                    <a:p>
                      <a:r>
                        <a:rPr lang="en-GB" dirty="0">
                          <a:latin typeface="Arial" panose="020B0604020202020204" pitchFamily="34" charset="0"/>
                          <a:cs typeface="Arial" panose="020B0604020202020204" pitchFamily="34" charset="0"/>
                        </a:rPr>
                        <a:t>Voclosporin = MMF for all states*</a:t>
                      </a:r>
                    </a:p>
                  </a:txBody>
                  <a:tcPr anchor="ctr"/>
                </a:tc>
                <a:tc>
                  <a:txBody>
                    <a:bodyPr/>
                    <a:lstStyle/>
                    <a:p>
                      <a:r>
                        <a:rPr lang="en-GB" dirty="0">
                          <a:latin typeface="Arial" panose="020B0604020202020204" pitchFamily="34" charset="0"/>
                          <a:cs typeface="Arial" panose="020B0604020202020204" pitchFamily="34" charset="0"/>
                        </a:rPr>
                        <a:t>~+£6,000</a:t>
                      </a:r>
                    </a:p>
                    <a:p>
                      <a:r>
                        <a:rPr lang="en-GB" dirty="0">
                          <a:latin typeface="Arial" panose="020B0604020202020204" pitchFamily="34" charset="0"/>
                          <a:cs typeface="Arial" panose="020B0604020202020204" pitchFamily="34" charset="0"/>
                        </a:rPr>
                        <a:t>(rounded to nearest £1k)</a:t>
                      </a:r>
                    </a:p>
                  </a:txBody>
                  <a:tcPr anchor="ctr"/>
                </a:tc>
                <a:extLst>
                  <a:ext uri="{0D108BD9-81ED-4DB2-BD59-A6C34878D82A}">
                    <a16:rowId xmlns:a16="http://schemas.microsoft.com/office/drawing/2014/main" val="4079267917"/>
                  </a:ext>
                </a:extLst>
              </a:tr>
            </a:tbl>
          </a:graphicData>
        </a:graphic>
      </p:graphicFrame>
      <p:sp>
        <p:nvSpPr>
          <p:cNvPr id="9" name="Rectangle 8">
            <a:extLst>
              <a:ext uri="{FF2B5EF4-FFF2-40B4-BE49-F238E27FC236}">
                <a16:creationId xmlns:a16="http://schemas.microsoft.com/office/drawing/2014/main" id="{79B50C91-AD58-9D94-FC17-4341425B6A59}"/>
              </a:ext>
            </a:extLst>
          </p:cNvPr>
          <p:cNvSpPr/>
          <p:nvPr/>
        </p:nvSpPr>
        <p:spPr>
          <a:xfrm>
            <a:off x="865532" y="3833092"/>
            <a:ext cx="10460936" cy="15147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latin typeface="Arial" panose="020B0604020202020204" pitchFamily="34" charset="0"/>
              </a:rPr>
              <a:t>*EAG had to adapt its base case because previous model functionality to select the average of both arms was not included in the model, which also limited crosschecking of model calculations.</a:t>
            </a:r>
          </a:p>
          <a:p>
            <a:pPr algn="ctr"/>
            <a:endParaRPr lang="en-GB" sz="1600" dirty="0">
              <a:solidFill>
                <a:schemeClr val="tx1"/>
              </a:solidFill>
              <a:latin typeface="Arial" panose="020B0604020202020204" pitchFamily="34" charset="0"/>
            </a:endParaRPr>
          </a:p>
          <a:p>
            <a:pPr algn="ctr"/>
            <a:r>
              <a:rPr lang="en-GB" dirty="0">
                <a:solidFill>
                  <a:schemeClr val="tx1"/>
                </a:solidFill>
                <a:latin typeface="Arial" panose="020B0604020202020204" pitchFamily="34" charset="0"/>
              </a:rPr>
              <a:t>EAG also made minor fixes to the model settings and kidney transplant costs but did not include these changes in its preferred base case as the changes resulted in an ICER impact of less than £10.</a:t>
            </a:r>
          </a:p>
        </p:txBody>
      </p:sp>
    </p:spTree>
    <p:extLst>
      <p:ext uri="{BB962C8B-B14F-4D97-AF65-F5344CB8AC3E}">
        <p14:creationId xmlns:p14="http://schemas.microsoft.com/office/powerpoint/2010/main" val="87326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94FD87B-DF8B-BC2C-5F1C-3EA086584B46}"/>
              </a:ext>
            </a:extLst>
          </p:cNvPr>
          <p:cNvSpPr>
            <a:spLocks noGrp="1"/>
          </p:cNvSpPr>
          <p:nvPr>
            <p:ph type="body" sz="quarter" idx="13"/>
          </p:nvPr>
        </p:nvSpPr>
        <p:spPr>
          <a:xfrm>
            <a:off x="1871663" y="6114699"/>
            <a:ext cx="9086850" cy="743301"/>
          </a:xfrm>
        </p:spPr>
        <p:txBody>
          <a:bodyPr>
            <a:normAutofit/>
          </a:bodyPr>
          <a:lstStyle/>
          <a:p>
            <a:r>
              <a:rPr lang="en-GB" dirty="0"/>
              <a:t>Abbreviations: CKD, chronic kidney disease; EAG, evidence assessment group; MMF, mycophenolate mofetil</a:t>
            </a:r>
          </a:p>
        </p:txBody>
      </p:sp>
      <p:sp>
        <p:nvSpPr>
          <p:cNvPr id="2" name="Title 1">
            <a:extLst>
              <a:ext uri="{FF2B5EF4-FFF2-40B4-BE49-F238E27FC236}">
                <a16:creationId xmlns:a16="http://schemas.microsoft.com/office/drawing/2014/main" id="{DB8BB983-4A7F-DF36-7173-9E5B3421573B}"/>
              </a:ext>
            </a:extLst>
          </p:cNvPr>
          <p:cNvSpPr>
            <a:spLocks noGrp="1"/>
          </p:cNvSpPr>
          <p:nvPr>
            <p:ph type="title"/>
          </p:nvPr>
        </p:nvSpPr>
        <p:spPr/>
        <p:txBody>
          <a:bodyPr>
            <a:noAutofit/>
          </a:bodyPr>
          <a:lstStyle/>
          <a:p>
            <a:r>
              <a:rPr lang="en-GB" dirty="0"/>
              <a:t>Key issues and scenarios for committee to consider</a:t>
            </a:r>
            <a:br>
              <a:rPr lang="en-GB" dirty="0"/>
            </a:br>
            <a:endParaRPr lang="en-GB" dirty="0"/>
          </a:p>
        </p:txBody>
      </p:sp>
      <p:sp>
        <p:nvSpPr>
          <p:cNvPr id="18" name="TextBox 17">
            <a:extLst>
              <a:ext uri="{FF2B5EF4-FFF2-40B4-BE49-F238E27FC236}">
                <a16:creationId xmlns:a16="http://schemas.microsoft.com/office/drawing/2014/main" id="{1AA4D885-3685-DA52-2A76-86316193A612}"/>
              </a:ext>
            </a:extLst>
          </p:cNvPr>
          <p:cNvSpPr txBox="1"/>
          <p:nvPr/>
        </p:nvSpPr>
        <p:spPr>
          <a:xfrm>
            <a:off x="387928" y="1063320"/>
            <a:ext cx="9175355" cy="369332"/>
          </a:xfrm>
          <a:prstGeom prst="rect">
            <a:avLst/>
          </a:prstGeom>
          <a:noFill/>
        </p:spPr>
        <p:txBody>
          <a:bodyPr wrap="square" rtlCol="0">
            <a:spAutoFit/>
          </a:bodyPr>
          <a:lstStyle/>
          <a:p>
            <a:r>
              <a:rPr lang="en-GB" b="1" dirty="0">
                <a:latin typeface="Arial" panose="020B0604020202020204" pitchFamily="34" charset="0"/>
              </a:rPr>
              <a:t>Table 6 </a:t>
            </a:r>
            <a:r>
              <a:rPr lang="en-GB" dirty="0">
                <a:latin typeface="Arial" panose="020B0604020202020204" pitchFamily="34" charset="0"/>
              </a:rPr>
              <a:t>Key issues for committee to consider in decision making</a:t>
            </a:r>
          </a:p>
        </p:txBody>
      </p:sp>
      <p:graphicFrame>
        <p:nvGraphicFramePr>
          <p:cNvPr id="19" name="Table 6" descr="Key issues for discussion, including clinical and cost effectiveness">
            <a:extLst>
              <a:ext uri="{FF2B5EF4-FFF2-40B4-BE49-F238E27FC236}">
                <a16:creationId xmlns:a16="http://schemas.microsoft.com/office/drawing/2014/main" id="{E257AAF0-1A1E-2366-67B9-7EAC40F0BC99}"/>
              </a:ext>
            </a:extLst>
          </p:cNvPr>
          <p:cNvGraphicFramePr>
            <a:graphicFrameLocks noGrp="1"/>
          </p:cNvGraphicFramePr>
          <p:nvPr>
            <p:extLst>
              <p:ext uri="{D42A27DB-BD31-4B8C-83A1-F6EECF244321}">
                <p14:modId xmlns:p14="http://schemas.microsoft.com/office/powerpoint/2010/main" val="2182326872"/>
              </p:ext>
            </p:extLst>
          </p:nvPr>
        </p:nvGraphicFramePr>
        <p:xfrm>
          <a:off x="466724" y="1431689"/>
          <a:ext cx="11120581" cy="4417306"/>
        </p:xfrm>
        <a:graphic>
          <a:graphicData uri="http://schemas.openxmlformats.org/drawingml/2006/table">
            <a:tbl>
              <a:tblPr firstRow="1" bandRow="1">
                <a:tableStyleId>{5C22544A-7EE6-4342-B048-85BDC9FD1C3A}</a:tableStyleId>
              </a:tblPr>
              <a:tblGrid>
                <a:gridCol w="1662545">
                  <a:extLst>
                    <a:ext uri="{9D8B030D-6E8A-4147-A177-3AD203B41FA5}">
                      <a16:colId xmlns:a16="http://schemas.microsoft.com/office/drawing/2014/main" val="3322847139"/>
                    </a:ext>
                  </a:extLst>
                </a:gridCol>
                <a:gridCol w="3962400">
                  <a:extLst>
                    <a:ext uri="{9D8B030D-6E8A-4147-A177-3AD203B41FA5}">
                      <a16:colId xmlns:a16="http://schemas.microsoft.com/office/drawing/2014/main" val="691884355"/>
                    </a:ext>
                  </a:extLst>
                </a:gridCol>
                <a:gridCol w="5495636">
                  <a:extLst>
                    <a:ext uri="{9D8B030D-6E8A-4147-A177-3AD203B41FA5}">
                      <a16:colId xmlns:a16="http://schemas.microsoft.com/office/drawing/2014/main" val="354127724"/>
                    </a:ext>
                  </a:extLst>
                </a:gridCol>
              </a:tblGrid>
              <a:tr h="393946">
                <a:tc>
                  <a:txBody>
                    <a:bodyPr/>
                    <a:lstStyle/>
                    <a:p>
                      <a:r>
                        <a:rPr lang="en-GB" dirty="0">
                          <a:latin typeface="Arial" panose="020B0604020202020204" pitchFamily="34" charset="0"/>
                          <a:cs typeface="Arial" panose="020B0604020202020204" pitchFamily="34" charset="0"/>
                        </a:rPr>
                        <a:t>Key issue</a:t>
                      </a:r>
                    </a:p>
                  </a:txBody>
                  <a:tcPr/>
                </a:tc>
                <a:tc>
                  <a:txBody>
                    <a:bodyPr/>
                    <a:lstStyle/>
                    <a:p>
                      <a:r>
                        <a:rPr lang="en-GB" dirty="0">
                          <a:latin typeface="Arial" panose="020B0604020202020204" pitchFamily="34" charset="0"/>
                          <a:cs typeface="Arial" panose="020B0604020202020204" pitchFamily="34" charset="0"/>
                        </a:rPr>
                        <a:t>Uncertainty</a:t>
                      </a:r>
                    </a:p>
                  </a:txBody>
                  <a:tcPr/>
                </a:tc>
                <a:tc>
                  <a:txBody>
                    <a:bodyPr/>
                    <a:lstStyle/>
                    <a:p>
                      <a:r>
                        <a:rPr lang="en-GB" dirty="0">
                          <a:latin typeface="Arial" panose="020B0604020202020204" pitchFamily="34" charset="0"/>
                          <a:cs typeface="Arial" panose="020B0604020202020204" pitchFamily="34" charset="0"/>
                        </a:rPr>
                        <a:t>Scenario analysis results in Part 2 slides</a:t>
                      </a:r>
                    </a:p>
                  </a:txBody>
                  <a:tcPr/>
                </a:tc>
                <a:extLst>
                  <a:ext uri="{0D108BD9-81ED-4DB2-BD59-A6C34878D82A}">
                    <a16:rowId xmlns:a16="http://schemas.microsoft.com/office/drawing/2014/main" val="2647452487"/>
                  </a:ext>
                </a:extLst>
              </a:tr>
              <a:tr h="25765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solidFill>
                            <a:schemeClr val="tx1"/>
                          </a:solidFill>
                          <a:latin typeface="Arial" panose="020B0604020202020204" pitchFamily="34" charset="0"/>
                          <a:cs typeface="Arial" panose="020B0604020202020204" pitchFamily="34" charset="0"/>
                        </a:rPr>
                        <a:t>Clinical positioning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are the most appropriate comparators for voclosporin?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tc>
                <a:extLst>
                  <a:ext uri="{0D108BD9-81ED-4DB2-BD59-A6C34878D82A}">
                    <a16:rowId xmlns:a16="http://schemas.microsoft.com/office/drawing/2014/main" val="4286048228"/>
                  </a:ext>
                </a:extLst>
              </a:tr>
              <a:tr h="393946">
                <a:tc>
                  <a:txBody>
                    <a:bodyPr/>
                    <a:lstStyle/>
                    <a:p>
                      <a:r>
                        <a:rPr lang="en-GB" b="1" dirty="0">
                          <a:latin typeface="Arial" panose="020B0604020202020204" pitchFamily="34" charset="0"/>
                          <a:cs typeface="Arial" panose="020B0604020202020204" pitchFamily="34" charset="0"/>
                        </a:rPr>
                        <a:t>Treatment duration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Does the model reflect the expected treatment duration of voclosporin?</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 and 18- month treatment duration for all treatments including voclosporin (with varying response assumptions)</a:t>
                      </a:r>
                    </a:p>
                  </a:txBody>
                  <a:tcPr anchor="ctr"/>
                </a:tc>
                <a:extLst>
                  <a:ext uri="{0D108BD9-81ED-4DB2-BD59-A6C34878D82A}">
                    <a16:rowId xmlns:a16="http://schemas.microsoft.com/office/drawing/2014/main" val="710463053"/>
                  </a:ext>
                </a:extLst>
              </a:tr>
              <a:tr h="39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Model structure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the company’s model structure appropriate for decision-making?</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Response achievable from CKD 3b-4 states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Treatment discontinuation for non-trial comparators set equal to MMF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[EAG base case]</a:t>
                      </a:r>
                    </a:p>
                  </a:txBody>
                  <a:tcPr anchor="ctr"/>
                </a:tc>
                <a:extLst>
                  <a:ext uri="{0D108BD9-81ED-4DB2-BD59-A6C34878D82A}">
                    <a16:rowId xmlns:a16="http://schemas.microsoft.com/office/drawing/2014/main" val="2765485725"/>
                  </a:ext>
                </a:extLst>
              </a:tr>
              <a:tr h="393946">
                <a:tc>
                  <a:txBody>
                    <a:bodyPr/>
                    <a:lstStyle/>
                    <a:p>
                      <a:r>
                        <a:rPr lang="en-GB" b="1" dirty="0">
                          <a:solidFill>
                            <a:schemeClr val="tx1"/>
                          </a:solidFill>
                          <a:latin typeface="Arial" panose="020B0604020202020204" pitchFamily="34" charset="0"/>
                          <a:cs typeface="Arial" panose="020B0604020202020204" pitchFamily="34" charset="0"/>
                        </a:rPr>
                        <a:t>Long-term outcomes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the level of uncertainty associated with long-term extrapolations acceptable?</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Assume all long-term transitions for voclosporin = MMF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[EAG base case]</a:t>
                      </a:r>
                    </a:p>
                  </a:txBody>
                  <a:tcPr anchor="ctr"/>
                </a:tc>
                <a:extLst>
                  <a:ext uri="{0D108BD9-81ED-4DB2-BD59-A6C34878D82A}">
                    <a16:rowId xmlns:a16="http://schemas.microsoft.com/office/drawing/2014/main" val="3559954358"/>
                  </a:ext>
                </a:extLst>
              </a:tr>
              <a:tr h="39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Attrition bias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 the level of attrition bias in AURORA data be compensated for?</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Different response assumptions for people lost to follow-up in AURORA 1</a:t>
                      </a:r>
                    </a:p>
                  </a:txBody>
                  <a:tcPr anchor="ctr"/>
                </a:tc>
                <a:extLst>
                  <a:ext uri="{0D108BD9-81ED-4DB2-BD59-A6C34878D82A}">
                    <a16:rowId xmlns:a16="http://schemas.microsoft.com/office/drawing/2014/main" val="1558908267"/>
                  </a:ext>
                </a:extLst>
              </a:tr>
            </a:tbl>
          </a:graphicData>
        </a:graphic>
      </p:graphicFrame>
      <p:sp>
        <p:nvSpPr>
          <p:cNvPr id="3" name="Text Placeholder 4">
            <a:extLst>
              <a:ext uri="{FF2B5EF4-FFF2-40B4-BE49-F238E27FC236}">
                <a16:creationId xmlns:a16="http://schemas.microsoft.com/office/drawing/2014/main" id="{79BD778B-6DB4-ECAF-FC4E-F4012B66C551}"/>
              </a:ext>
            </a:extLst>
          </p:cNvPr>
          <p:cNvSpPr txBox="1">
            <a:spLocks/>
          </p:cNvSpPr>
          <p:nvPr/>
        </p:nvSpPr>
        <p:spPr>
          <a:xfrm>
            <a:off x="466724" y="713499"/>
            <a:ext cx="11250786"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Committee will consider the following scenarios and uncertainties in Part 2 of the meeting</a:t>
            </a:r>
          </a:p>
        </p:txBody>
      </p:sp>
    </p:spTree>
    <p:extLst>
      <p:ext uri="{BB962C8B-B14F-4D97-AF65-F5344CB8AC3E}">
        <p14:creationId xmlns:p14="http://schemas.microsoft.com/office/powerpoint/2010/main" val="365650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dirty="0"/>
              <a:t>Thank you. </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ea typeface="Times New Roman" panose="02020603050405020304" pitchFamily="18" charset="0"/>
                <a:cs typeface="Arial" panose="020B0604020202020204" pitchFamily="34" charset="0"/>
              </a:rPr>
              <a:t>© NICE 2022. All rights reserved. Subject to </a:t>
            </a:r>
            <a:r>
              <a:rPr lang="en-GB"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Notice of rights</a:t>
            </a:r>
            <a:r>
              <a:rPr lang="en-GB" dirty="0">
                <a:latin typeface="Arial" panose="020B0604020202020204" pitchFamily="34" charset="0"/>
                <a:ea typeface="Times New Roman" panose="02020603050405020304" pitchFamily="18" charset="0"/>
                <a:cs typeface="Arial" panose="020B0604020202020204" pitchFamily="34" charset="0"/>
              </a:rPr>
              <a:t>.</a:t>
            </a:r>
            <a:r>
              <a:rPr lang="en-GB" dirty="0">
                <a:latin typeface="Arial" panose="020B0604020202020204" pitchFamily="34" charset="0"/>
                <a:ea typeface="Inter" panose="02000503000000020004" pitchFamily="2" charset="0"/>
                <a:cs typeface="Arial" panose="020B0604020202020204" pitchFamily="34" charset="0"/>
              </a:rPr>
              <a:t> </a:t>
            </a:r>
            <a:endParaRPr lang="en-US" dirty="0">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1123738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dirty="0"/>
              <a:t>Back up slides</a:t>
            </a:r>
          </a:p>
        </p:txBody>
      </p:sp>
    </p:spTree>
    <p:extLst>
      <p:ext uri="{BB962C8B-B14F-4D97-AF65-F5344CB8AC3E}">
        <p14:creationId xmlns:p14="http://schemas.microsoft.com/office/powerpoint/2010/main" val="3369981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p:txBody>
          <a:bodyPr>
            <a:noAutofit/>
          </a:bodyPr>
          <a:lstStyle/>
          <a:p>
            <a:r>
              <a:rPr lang="en-GB" dirty="0">
                <a:ea typeface="Inter" panose="02000503000000020004" pitchFamily="2" charset="0"/>
              </a:rPr>
              <a:t>Background on lupus nephritis</a:t>
            </a:r>
            <a:br>
              <a:rPr lang="en-GB" dirty="0">
                <a:ea typeface="Inter" panose="02000503000000020004" pitchFamily="2" charset="0"/>
              </a:rPr>
            </a:br>
            <a:endParaRPr lang="en-GB" dirty="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539923" y="1306316"/>
            <a:ext cx="11177587" cy="4659338"/>
          </a:xfrm>
        </p:spPr>
        <p:txBody>
          <a:bodyPr/>
          <a:lstStyle/>
          <a:p>
            <a:pPr>
              <a:lnSpc>
                <a:spcPct val="114000"/>
              </a:lnSpc>
              <a:spcBef>
                <a:spcPts val="0"/>
              </a:spcBef>
            </a:pPr>
            <a:r>
              <a:rPr lang="en-GB" sz="2000" b="1" dirty="0"/>
              <a:t>Causes</a:t>
            </a:r>
          </a:p>
          <a:p>
            <a:pPr marL="285750" indent="-285750">
              <a:lnSpc>
                <a:spcPct val="114000"/>
              </a:lnSpc>
              <a:spcBef>
                <a:spcPts val="0"/>
              </a:spcBef>
              <a:buFont typeface="Arial" panose="020B0604020202020204" pitchFamily="34" charset="0"/>
              <a:buChar char="•"/>
            </a:pPr>
            <a:r>
              <a:rPr lang="en-GB" dirty="0"/>
              <a:t>Systemic lupus erythematosus (SLE) is a chronic condition that causes inflammation in connective tissues, occurring when the immune system attacks the body’s tissues and organs</a:t>
            </a:r>
          </a:p>
          <a:p>
            <a:pPr marL="285750" indent="-285750">
              <a:lnSpc>
                <a:spcPct val="114000"/>
              </a:lnSpc>
              <a:spcBef>
                <a:spcPts val="0"/>
              </a:spcBef>
              <a:buFont typeface="Arial" panose="020B0604020202020204" pitchFamily="34" charset="0"/>
              <a:buChar char="•"/>
            </a:pPr>
            <a:r>
              <a:rPr lang="en-GB" dirty="0"/>
              <a:t>Lupus nephritis (LN) happens when SLE involves the kidneys, specifically glomeruli cells</a:t>
            </a:r>
          </a:p>
          <a:p>
            <a:pPr marL="285750" indent="-285750">
              <a:lnSpc>
                <a:spcPct val="114000"/>
              </a:lnSpc>
              <a:spcBef>
                <a:spcPts val="0"/>
              </a:spcBef>
              <a:buFont typeface="Arial" panose="020B0604020202020204" pitchFamily="34" charset="0"/>
              <a:buChar char="•"/>
            </a:pPr>
            <a:endParaRPr lang="en-GB" sz="1200" dirty="0"/>
          </a:p>
          <a:p>
            <a:pPr>
              <a:lnSpc>
                <a:spcPct val="114000"/>
              </a:lnSpc>
              <a:spcBef>
                <a:spcPts val="0"/>
              </a:spcBef>
            </a:pPr>
            <a:r>
              <a:rPr lang="en-GB" sz="2000" b="1" dirty="0"/>
              <a:t>Epidemiology</a:t>
            </a:r>
          </a:p>
          <a:p>
            <a:pPr marL="285750" indent="-285750">
              <a:lnSpc>
                <a:spcPct val="114000"/>
              </a:lnSpc>
              <a:spcBef>
                <a:spcPts val="0"/>
              </a:spcBef>
              <a:buFont typeface="Arial" panose="020B0604020202020204" pitchFamily="34" charset="0"/>
              <a:buChar char="•"/>
            </a:pPr>
            <a:r>
              <a:rPr lang="en-GB" dirty="0"/>
              <a:t>Each year around 3,000 people will be diagnosed with SLE in England and Wales, about 40% to 60% of whom will develop LN</a:t>
            </a:r>
          </a:p>
          <a:p>
            <a:pPr marL="285750" indent="-285750">
              <a:lnSpc>
                <a:spcPct val="114000"/>
              </a:lnSpc>
              <a:spcBef>
                <a:spcPts val="0"/>
              </a:spcBef>
              <a:buFont typeface="Arial" panose="020B0604020202020204" pitchFamily="34" charset="0"/>
              <a:buChar char="•"/>
            </a:pPr>
            <a:r>
              <a:rPr lang="en-GB" dirty="0"/>
              <a:t>Women with Indian-Asian, African-Caribbean or Chinese family backgrounds are most diagnosed</a:t>
            </a:r>
          </a:p>
          <a:p>
            <a:pPr marL="285750" indent="-285750">
              <a:lnSpc>
                <a:spcPct val="114000"/>
              </a:lnSpc>
              <a:spcBef>
                <a:spcPts val="0"/>
              </a:spcBef>
              <a:buFont typeface="Arial" panose="020B0604020202020204" pitchFamily="34" charset="0"/>
              <a:buChar char="•"/>
            </a:pPr>
            <a:endParaRPr lang="en-GB" sz="1200" dirty="0"/>
          </a:p>
          <a:p>
            <a:pPr>
              <a:lnSpc>
                <a:spcPct val="114000"/>
              </a:lnSpc>
              <a:spcBef>
                <a:spcPts val="0"/>
              </a:spcBef>
            </a:pPr>
            <a:r>
              <a:rPr lang="en-GB" sz="2000" b="1" dirty="0"/>
              <a:t>Diagnosis, symptoms and prognosis</a:t>
            </a:r>
          </a:p>
          <a:p>
            <a:pPr marL="285750" indent="-285750">
              <a:lnSpc>
                <a:spcPct val="114000"/>
              </a:lnSpc>
              <a:spcBef>
                <a:spcPts val="0"/>
              </a:spcBef>
              <a:buFont typeface="Arial" panose="020B0604020202020204" pitchFamily="34" charset="0"/>
              <a:buChar char="•"/>
            </a:pPr>
            <a:r>
              <a:rPr lang="en-GB" dirty="0"/>
              <a:t>LN is divided into classes (1 to 6) based on glomerular pathology</a:t>
            </a:r>
          </a:p>
          <a:p>
            <a:pPr marL="285750" indent="-285750">
              <a:lnSpc>
                <a:spcPct val="114000"/>
              </a:lnSpc>
              <a:spcBef>
                <a:spcPts val="0"/>
              </a:spcBef>
              <a:buFont typeface="Arial" panose="020B0604020202020204" pitchFamily="34" charset="0"/>
              <a:buChar char="•"/>
            </a:pPr>
            <a:r>
              <a:rPr lang="en-GB" dirty="0"/>
              <a:t>Symptoms of LN include blood or foam in urine, swelling in extremities and high blood pressure</a:t>
            </a:r>
          </a:p>
          <a:p>
            <a:pPr marL="285750" indent="-285750">
              <a:lnSpc>
                <a:spcPct val="114000"/>
              </a:lnSpc>
              <a:spcBef>
                <a:spcPts val="0"/>
              </a:spcBef>
              <a:buFont typeface="Arial" panose="020B0604020202020204" pitchFamily="34" charset="0"/>
              <a:buChar char="•"/>
            </a:pPr>
            <a:r>
              <a:rPr lang="en-GB" dirty="0"/>
              <a:t>Untreated LN can permanently damage kidneys, leading to increased risk of ESRD and mortality</a:t>
            </a:r>
          </a:p>
          <a:p>
            <a:pPr marL="285750" indent="-285750">
              <a:lnSpc>
                <a:spcPct val="114000"/>
              </a:lnSpc>
              <a:spcBef>
                <a:spcPts val="0"/>
              </a:spcBef>
              <a:buFont typeface="Arial" panose="020B0604020202020204" pitchFamily="34" charset="0"/>
              <a:buChar char="•"/>
            </a:pPr>
            <a:r>
              <a:rPr lang="en-GB" dirty="0"/>
              <a:t>There is no cure for LN, treatment aims to preserve renal function and prevent disease flares</a:t>
            </a:r>
          </a:p>
          <a:p>
            <a:pPr>
              <a:spcBef>
                <a:spcPts val="0"/>
              </a:spcBef>
            </a:pPr>
            <a:endParaRPr lang="en-GB" dirty="0"/>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p:txBody>
          <a:bodyPr/>
          <a:lstStyle/>
          <a:p>
            <a:r>
              <a:rPr lang="en-GB" dirty="0"/>
              <a:t>Abbreviations: ESRD, end-stage renal disease; LN, lupus nephritis; SLE, systemic lupus erythematosus</a:t>
            </a:r>
          </a:p>
        </p:txBody>
      </p:sp>
      <p:sp>
        <p:nvSpPr>
          <p:cNvPr id="5" name="Text Placeholder 4">
            <a:extLst>
              <a:ext uri="{FF2B5EF4-FFF2-40B4-BE49-F238E27FC236}">
                <a16:creationId xmlns:a16="http://schemas.microsoft.com/office/drawing/2014/main" id="{C45FECB6-7840-75D3-6F43-CFD680BBFA07}"/>
              </a:ext>
            </a:extLst>
          </p:cNvPr>
          <p:cNvSpPr>
            <a:spLocks noGrp="1"/>
          </p:cNvSpPr>
          <p:nvPr>
            <p:ph type="body" sz="quarter" idx="14"/>
          </p:nvPr>
        </p:nvSpPr>
        <p:spPr/>
        <p:txBody>
          <a:bodyPr/>
          <a:lstStyle/>
          <a:p>
            <a:r>
              <a:rPr lang="en-GB" dirty="0"/>
              <a:t>LN is divided into classes and can lead to increased risk of ESRD and death</a:t>
            </a:r>
          </a:p>
        </p:txBody>
      </p:sp>
      <p:sp>
        <p:nvSpPr>
          <p:cNvPr id="6" name="Rectangle 5" descr="Marker showing slides are confidential ">
            <a:extLst>
              <a:ext uri="{FF2B5EF4-FFF2-40B4-BE49-F238E27FC236}">
                <a16:creationId xmlns:a16="http://schemas.microsoft.com/office/drawing/2014/main" id="{06A860E4-FFCC-4C7B-1A13-0F84E63A44C5}"/>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43755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1EFA5-A0CD-4053-9A76-682AE8AD3D58}"/>
              </a:ext>
            </a:extLst>
          </p:cNvPr>
          <p:cNvSpPr txBox="1"/>
          <p:nvPr/>
        </p:nvSpPr>
        <p:spPr>
          <a:xfrm>
            <a:off x="429554" y="1217016"/>
            <a:ext cx="8079969" cy="369332"/>
          </a:xfrm>
          <a:prstGeom prst="rect">
            <a:avLst/>
          </a:prstGeom>
          <a:noFill/>
        </p:spPr>
        <p:txBody>
          <a:bodyPr wrap="none" rtlCol="0">
            <a:spAutoFit/>
          </a:bodyPr>
          <a:lstStyle/>
          <a:p>
            <a:r>
              <a:rPr lang="en-GB" b="1" dirty="0">
                <a:latin typeface="Arial" panose="020B0604020202020204" pitchFamily="34" charset="0"/>
              </a:rPr>
              <a:t>Table 7 </a:t>
            </a:r>
            <a:r>
              <a:rPr lang="en-GB" dirty="0">
                <a:latin typeface="Arial" panose="020B0604020202020204" pitchFamily="34" charset="0"/>
              </a:rPr>
              <a:t>Population, intervention, comparators and outcomes from the scope</a:t>
            </a:r>
          </a:p>
        </p:txBody>
      </p:sp>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690162056"/>
              </p:ext>
            </p:extLst>
          </p:nvPr>
        </p:nvGraphicFramePr>
        <p:xfrm>
          <a:off x="466723" y="1535348"/>
          <a:ext cx="11317288" cy="4572000"/>
        </p:xfrm>
        <a:graphic>
          <a:graphicData uri="http://schemas.openxmlformats.org/drawingml/2006/table">
            <a:tbl>
              <a:tblPr firstRow="1" bandRow="1">
                <a:tableStyleId>{5C22544A-7EE6-4342-B048-85BDC9FD1C3A}</a:tableStyleId>
              </a:tblPr>
              <a:tblGrid>
                <a:gridCol w="1638302">
                  <a:extLst>
                    <a:ext uri="{9D8B030D-6E8A-4147-A177-3AD203B41FA5}">
                      <a16:colId xmlns:a16="http://schemas.microsoft.com/office/drawing/2014/main" val="2557443117"/>
                    </a:ext>
                  </a:extLst>
                </a:gridCol>
                <a:gridCol w="5353050">
                  <a:extLst>
                    <a:ext uri="{9D8B030D-6E8A-4147-A177-3AD203B41FA5}">
                      <a16:colId xmlns:a16="http://schemas.microsoft.com/office/drawing/2014/main" val="2079107674"/>
                    </a:ext>
                  </a:extLst>
                </a:gridCol>
                <a:gridCol w="2390775">
                  <a:extLst>
                    <a:ext uri="{9D8B030D-6E8A-4147-A177-3AD203B41FA5}">
                      <a16:colId xmlns:a16="http://schemas.microsoft.com/office/drawing/2014/main" val="1363918603"/>
                    </a:ext>
                  </a:extLst>
                </a:gridCol>
                <a:gridCol w="1935161">
                  <a:extLst>
                    <a:ext uri="{9D8B030D-6E8A-4147-A177-3AD203B41FA5}">
                      <a16:colId xmlns:a16="http://schemas.microsoft.com/office/drawing/2014/main" val="924925742"/>
                    </a:ext>
                  </a:extLst>
                </a:gridCol>
              </a:tblGrid>
              <a:tr h="286366">
                <a:tc>
                  <a:txBody>
                    <a:bodyPr/>
                    <a:lstStyle/>
                    <a:p>
                      <a:endParaRPr lang="en-GB" dirty="0">
                        <a:latin typeface="Arial" panose="020B0604020202020204" pitchFamily="34" charset="0"/>
                        <a:cs typeface="Arial" panose="020B0604020202020204" pitchFamily="34" charset="0"/>
                      </a:endParaRPr>
                    </a:p>
                  </a:txBody>
                  <a:tcPr>
                    <a:solidFill>
                      <a:schemeClr val="accent1"/>
                    </a:solidFill>
                  </a:tcPr>
                </a:tc>
                <a:tc>
                  <a:txBody>
                    <a:bodyPr/>
                    <a:lstStyle/>
                    <a:p>
                      <a:r>
                        <a:rPr lang="en-GB" dirty="0">
                          <a:latin typeface="Arial" panose="020B0604020202020204" pitchFamily="34" charset="0"/>
                          <a:cs typeface="Arial" panose="020B0604020202020204" pitchFamily="34" charset="0"/>
                        </a:rPr>
                        <a:t>Final scope</a:t>
                      </a:r>
                    </a:p>
                  </a:txBody>
                  <a:tcPr/>
                </a:tc>
                <a:tc>
                  <a:txBody>
                    <a:bodyPr/>
                    <a:lstStyle/>
                    <a:p>
                      <a:r>
                        <a:rPr lang="en-GB" dirty="0">
                          <a:latin typeface="Arial" panose="020B0604020202020204" pitchFamily="34" charset="0"/>
                          <a:cs typeface="Arial" panose="020B0604020202020204" pitchFamily="34" charset="0"/>
                        </a:rPr>
                        <a:t>Company</a:t>
                      </a:r>
                    </a:p>
                  </a:txBody>
                  <a:tcPr/>
                </a:tc>
                <a:tc>
                  <a:txBody>
                    <a:bodyPr/>
                    <a:lstStyle/>
                    <a:p>
                      <a:r>
                        <a:rPr lang="en-GB" dirty="0">
                          <a:latin typeface="Arial" panose="020B0604020202020204" pitchFamily="34" charset="0"/>
                          <a:cs typeface="Arial" panose="020B0604020202020204" pitchFamily="34" charset="0"/>
                        </a:rPr>
                        <a:t>EAG comments</a:t>
                      </a:r>
                    </a:p>
                  </a:txBody>
                  <a:tcPr/>
                </a:tc>
                <a:extLst>
                  <a:ext uri="{0D108BD9-81ED-4DB2-BD59-A6C34878D82A}">
                    <a16:rowId xmlns:a16="http://schemas.microsoft.com/office/drawing/2014/main" val="2887193136"/>
                  </a:ext>
                </a:extLst>
              </a:tr>
              <a:tr h="286366">
                <a:tc>
                  <a:txBody>
                    <a:bodyPr/>
                    <a:lstStyle/>
                    <a:p>
                      <a:r>
                        <a:rPr lang="en-GB" b="1" dirty="0">
                          <a:solidFill>
                            <a:schemeClr val="bg1"/>
                          </a:solidFill>
                          <a:latin typeface="Arial" panose="020B0604020202020204" pitchFamily="34" charset="0"/>
                          <a:cs typeface="Arial" panose="020B0604020202020204" pitchFamily="34" charset="0"/>
                        </a:rPr>
                        <a:t>Population</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Adults with active LN</a:t>
                      </a:r>
                    </a:p>
                  </a:txBody>
                  <a:tcPr/>
                </a:tc>
                <a:tc>
                  <a:txBody>
                    <a:body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Same as final scope</a:t>
                      </a:r>
                    </a:p>
                  </a:txBody>
                  <a:tcPr/>
                </a:tc>
                <a:tc>
                  <a:txBody>
                    <a:bodyPr/>
                    <a:lstStyle/>
                    <a:p>
                      <a:r>
                        <a:rPr lang="en-GB"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652339764"/>
                  </a:ext>
                </a:extLst>
              </a:tr>
              <a:tr h="286366">
                <a:tc>
                  <a:txBody>
                    <a:bodyPr/>
                    <a:lstStyle/>
                    <a:p>
                      <a:r>
                        <a:rPr lang="en-GB" b="1" dirty="0">
                          <a:solidFill>
                            <a:schemeClr val="bg1"/>
                          </a:solidFill>
                          <a:latin typeface="Arial" panose="020B0604020202020204" pitchFamily="34" charset="0"/>
                          <a:cs typeface="Arial" panose="020B0604020202020204" pitchFamily="34" charset="0"/>
                        </a:rPr>
                        <a:t>Intervention</a:t>
                      </a:r>
                    </a:p>
                  </a:txBody>
                  <a:tcPr>
                    <a:solidFill>
                      <a:schemeClr val="accent1"/>
                    </a:solidFill>
                  </a:tcPr>
                </a:tc>
                <a:tc>
                  <a:txBody>
                    <a:bodyPr/>
                    <a:lstStyle/>
                    <a:p>
                      <a:r>
                        <a:rPr lang="en-GB" dirty="0" err="1">
                          <a:latin typeface="Arial" panose="020B0604020202020204" pitchFamily="34" charset="0"/>
                          <a:cs typeface="Arial" panose="020B0604020202020204" pitchFamily="34" charset="0"/>
                        </a:rPr>
                        <a:t>Voclosporin</a:t>
                      </a:r>
                      <a:r>
                        <a:rPr lang="en-GB" dirty="0">
                          <a:latin typeface="Arial" panose="020B0604020202020204" pitchFamily="34" charset="0"/>
                          <a:cs typeface="Arial" panose="020B0604020202020204" pitchFamily="34" charset="0"/>
                        </a:rPr>
                        <a:t> with immunosuppressive therapies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Inter" panose="02000503000000020004" pitchFamily="2" charset="0"/>
                          <a:cs typeface="Arial" panose="020B0604020202020204" pitchFamily="34" charset="0"/>
                        </a:rPr>
                        <a:t>Same as final scope</a:t>
                      </a:r>
                    </a:p>
                  </a:txBody>
                  <a:tcPr/>
                </a:tc>
                <a:tc>
                  <a:txBody>
                    <a:bodyPr/>
                    <a:lstStyle/>
                    <a:p>
                      <a:r>
                        <a:rPr lang="en-GB"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566598515"/>
                  </a:ext>
                </a:extLst>
              </a:tr>
              <a:tr h="1360239">
                <a:tc>
                  <a:txBody>
                    <a:bodyPr/>
                    <a:lstStyle/>
                    <a:p>
                      <a:r>
                        <a:rPr lang="en-GB" b="1" dirty="0">
                          <a:solidFill>
                            <a:schemeClr val="bg1"/>
                          </a:solidFill>
                          <a:latin typeface="Arial" panose="020B0604020202020204" pitchFamily="34" charset="0"/>
                          <a:cs typeface="Arial" panose="020B0604020202020204" pitchFamily="34" charset="0"/>
                        </a:rPr>
                        <a:t>Comparators</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Standard therapy for LN without </a:t>
                      </a:r>
                      <a:r>
                        <a:rPr lang="en-GB" dirty="0" err="1">
                          <a:latin typeface="Arial" panose="020B0604020202020204" pitchFamily="34" charset="0"/>
                          <a:cs typeface="Arial" panose="020B0604020202020204" pitchFamily="34" charset="0"/>
                        </a:rPr>
                        <a:t>voclosporin</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including the following induction treatments MMF, CYC, AZA, RTX, a CNI plus MMF (typically given with corticosteroids)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followed by maintenance treatment with MMF or AZA plus corticosteroids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Inter" panose="02000503000000020004" pitchFamily="2" charset="0"/>
                          <a:cs typeface="Arial" panose="020B0604020202020204" pitchFamily="34" charset="0"/>
                        </a:rPr>
                        <a:t>Same as final scope</a:t>
                      </a:r>
                    </a:p>
                  </a:txBody>
                  <a:tcPr/>
                </a:tc>
                <a:tc>
                  <a:txBody>
                    <a:bodyPr/>
                    <a:lstStyle/>
                    <a:p>
                      <a:r>
                        <a:rPr lang="en-GB" dirty="0">
                          <a:latin typeface="Arial" panose="020B0604020202020204" pitchFamily="34" charset="0"/>
                          <a:cs typeface="Arial" panose="020B0604020202020204" pitchFamily="34" charset="0"/>
                        </a:rPr>
                        <a:t>MMF considered main comparator but uncertainty remains</a:t>
                      </a:r>
                    </a:p>
                  </a:txBody>
                  <a:tcPr/>
                </a:tc>
                <a:extLst>
                  <a:ext uri="{0D108BD9-81ED-4DB2-BD59-A6C34878D82A}">
                    <a16:rowId xmlns:a16="http://schemas.microsoft.com/office/drawing/2014/main" val="4274909800"/>
                  </a:ext>
                </a:extLst>
              </a:tr>
              <a:tr h="1360239">
                <a:tc>
                  <a:txBody>
                    <a:bodyPr/>
                    <a:lstStyle/>
                    <a:p>
                      <a:r>
                        <a:rPr lang="en-GB" b="1" dirty="0">
                          <a:solidFill>
                            <a:schemeClr val="bg1"/>
                          </a:solidFill>
                          <a:latin typeface="Arial" panose="020B0604020202020204" pitchFamily="34" charset="0"/>
                          <a:cs typeface="Arial" panose="020B0604020202020204" pitchFamily="34" charset="0"/>
                        </a:rPr>
                        <a:t>Outcomes</a:t>
                      </a:r>
                    </a:p>
                  </a:txBody>
                  <a:tcPr>
                    <a:solidFill>
                      <a:schemeClr val="accent1"/>
                    </a:solidFill>
                  </a:tcPr>
                </a:tc>
                <a:tc>
                  <a: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Renal response, remission and renal events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Incidence of end-stage renal disease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Corticosteroid use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Mortality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Adverse events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Health-related quality of life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Same as final scope</a:t>
                      </a:r>
                    </a:p>
                  </a:txBody>
                  <a:tcPr/>
                </a:tc>
                <a:tc>
                  <a:txBody>
                    <a:bodyPr/>
                    <a:lstStyle/>
                    <a:p>
                      <a:r>
                        <a:rPr lang="en-GB"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751154784"/>
                  </a:ext>
                </a:extLst>
              </a:tr>
            </a:tbl>
          </a:graphicData>
        </a:graphic>
      </p:graphicFrame>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p:txBody>
          <a:bodyPr/>
          <a:lstStyle/>
          <a:p>
            <a:r>
              <a:rPr lang="en-GB" dirty="0"/>
              <a:t>Decision problem</a:t>
            </a:r>
          </a:p>
        </p:txBody>
      </p:sp>
      <p:sp>
        <p:nvSpPr>
          <p:cNvPr id="7" name="Text Placeholder 6">
            <a:extLst>
              <a:ext uri="{FF2B5EF4-FFF2-40B4-BE49-F238E27FC236}">
                <a16:creationId xmlns:a16="http://schemas.microsoft.com/office/drawing/2014/main" id="{DD8C2597-F1C2-2CDC-FFCF-E15D3B3BA42A}"/>
              </a:ext>
            </a:extLst>
          </p:cNvPr>
          <p:cNvSpPr>
            <a:spLocks noGrp="1"/>
          </p:cNvSpPr>
          <p:nvPr>
            <p:ph type="body" sz="quarter" idx="14"/>
          </p:nvPr>
        </p:nvSpPr>
        <p:spPr/>
        <p:txBody>
          <a:bodyPr/>
          <a:lstStyle/>
          <a:p>
            <a:r>
              <a:rPr lang="en-GB" dirty="0"/>
              <a:t>Comparators are uncertain and discussed on the next slide</a:t>
            </a:r>
          </a:p>
        </p:txBody>
      </p:sp>
      <p:sp>
        <p:nvSpPr>
          <p:cNvPr id="4" name="Text Placeholder 3">
            <a:extLst>
              <a:ext uri="{FF2B5EF4-FFF2-40B4-BE49-F238E27FC236}">
                <a16:creationId xmlns:a16="http://schemas.microsoft.com/office/drawing/2014/main" id="{E7EE2365-869E-0A5B-8A09-FA4670AB40F0}"/>
              </a:ext>
            </a:extLst>
          </p:cNvPr>
          <p:cNvSpPr txBox="1">
            <a:spLocks/>
          </p:cNvSpPr>
          <p:nvPr/>
        </p:nvSpPr>
        <p:spPr>
          <a:xfrm>
            <a:off x="1871663" y="6343650"/>
            <a:ext cx="9086850" cy="5143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5713" indent="-1255713"/>
            <a:r>
              <a:rPr lang="en-GB" dirty="0">
                <a:latin typeface="Arial" panose="020B0604020202020204" pitchFamily="34" charset="0"/>
                <a:cs typeface="Arial" panose="020B0604020202020204" pitchFamily="34" charset="0"/>
              </a:rPr>
              <a:t>Abbreviations: AZA, azathioprine; CNI, </a:t>
            </a:r>
            <a:r>
              <a:rPr lang="en-GB" dirty="0" err="1">
                <a:latin typeface="Arial" panose="020B0604020202020204" pitchFamily="34" charset="0"/>
                <a:cs typeface="Arial" panose="020B0604020202020204" pitchFamily="34" charset="0"/>
              </a:rPr>
              <a:t>calcinerium</a:t>
            </a:r>
            <a:r>
              <a:rPr lang="en-GB" dirty="0">
                <a:latin typeface="Arial" panose="020B0604020202020204" pitchFamily="34" charset="0"/>
                <a:cs typeface="Arial" panose="020B0604020202020204" pitchFamily="34" charset="0"/>
              </a:rPr>
              <a:t> inhibitor; CYC, cyclophosphamide; LN, lupus nephritis; MMF, mycophenolate mofetil; RTX, rituximab</a:t>
            </a:r>
          </a:p>
        </p:txBody>
      </p:sp>
      <p:sp>
        <p:nvSpPr>
          <p:cNvPr id="5" name="Rectangle 4" descr="Marker showing slides are confidential ">
            <a:extLst>
              <a:ext uri="{FF2B5EF4-FFF2-40B4-BE49-F238E27FC236}">
                <a16:creationId xmlns:a16="http://schemas.microsoft.com/office/drawing/2014/main" id="{10DADDDB-93FF-8B74-50FD-879C58DA1395}"/>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1421855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t>Patient perspectives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2850" y="1223954"/>
            <a:ext cx="8129215" cy="4588021"/>
          </a:xfrm>
        </p:spPr>
        <p:txBody>
          <a:bodyPr/>
          <a:lstStyle/>
          <a:p>
            <a:pPr>
              <a:spcBef>
                <a:spcPts val="400"/>
              </a:spcBef>
            </a:pPr>
            <a:r>
              <a:rPr lang="en-GB" b="1" dirty="0"/>
              <a:t>Submissions from patient experts, AOFAC Foundation and Lupus UK </a:t>
            </a:r>
          </a:p>
          <a:p>
            <a:pPr marL="285750" indent="-285750">
              <a:spcBef>
                <a:spcPts val="400"/>
              </a:spcBef>
              <a:buFont typeface="Arial" panose="020B0604020202020204" pitchFamily="34" charset="0"/>
              <a:buChar char="•"/>
            </a:pPr>
            <a:r>
              <a:rPr lang="en-GB" dirty="0"/>
              <a:t>Most challenging aspects of LN are the symptoms and the subsequent impact on ability to work and mental wellbeing</a:t>
            </a:r>
          </a:p>
          <a:p>
            <a:pPr marL="285750" indent="-285750">
              <a:spcBef>
                <a:spcPts val="400"/>
              </a:spcBef>
              <a:buFont typeface="Arial" panose="020B0604020202020204" pitchFamily="34" charset="0"/>
              <a:buChar char="•"/>
            </a:pPr>
            <a:r>
              <a:rPr lang="en-GB" dirty="0"/>
              <a:t>Fatigue (81%) and joint pain/swelling (60%) reported as the most difficult symptoms to live with: “Daily, I have to push myself”</a:t>
            </a:r>
          </a:p>
          <a:p>
            <a:pPr marL="285750" indent="-285750">
              <a:spcBef>
                <a:spcPts val="400"/>
              </a:spcBef>
              <a:buFont typeface="Arial" panose="020B0604020202020204" pitchFamily="34" charset="0"/>
              <a:buChar char="•"/>
            </a:pPr>
            <a:r>
              <a:rPr lang="en-GB" dirty="0"/>
              <a:t>LN significantly impacts independence as 58% of people with LN need help with household care, 1 in 3 need help with personal care</a:t>
            </a:r>
          </a:p>
          <a:p>
            <a:pPr marL="285750" indent="-285750">
              <a:spcBef>
                <a:spcPts val="400"/>
              </a:spcBef>
              <a:buFont typeface="Arial" panose="020B0604020202020204" pitchFamily="34" charset="0"/>
              <a:buChar char="•"/>
            </a:pPr>
            <a:r>
              <a:rPr lang="en-GB" dirty="0"/>
              <a:t>Significant impact on carers for people with LN due to helping with daily tasks, socialising and working less, constant worry for their health</a:t>
            </a:r>
          </a:p>
          <a:p>
            <a:pPr marL="285750" indent="-285750">
              <a:spcBef>
                <a:spcPts val="400"/>
              </a:spcBef>
              <a:buFont typeface="Arial" panose="020B0604020202020204" pitchFamily="34" charset="0"/>
              <a:buChar char="•"/>
            </a:pPr>
            <a:r>
              <a:rPr lang="en-GB" dirty="0"/>
              <a:t>57% of people with LN feel isolated once a week</a:t>
            </a:r>
          </a:p>
          <a:p>
            <a:pPr marL="285750" indent="-285750">
              <a:spcBef>
                <a:spcPts val="400"/>
              </a:spcBef>
              <a:buFont typeface="Arial" panose="020B0604020202020204" pitchFamily="34" charset="0"/>
              <a:buChar char="•"/>
            </a:pPr>
            <a:r>
              <a:rPr lang="en-GB" dirty="0"/>
              <a:t>Current treatments mostly have debilitating side effects leading to other illnesses, especially with steroids</a:t>
            </a:r>
          </a:p>
          <a:p>
            <a:pPr marL="285750" indent="-285750">
              <a:spcBef>
                <a:spcPts val="400"/>
              </a:spcBef>
              <a:buFont typeface="Arial" panose="020B0604020202020204" pitchFamily="34" charset="0"/>
              <a:buChar char="•"/>
            </a:pPr>
            <a:r>
              <a:rPr lang="en-GB" dirty="0"/>
              <a:t>Oral administration of </a:t>
            </a:r>
            <a:r>
              <a:rPr lang="en-GB" dirty="0" err="1"/>
              <a:t>voclosporin</a:t>
            </a:r>
            <a:r>
              <a:rPr lang="en-GB" dirty="0"/>
              <a:t> a real benefit in reducing hospital visits but the need to swallow a whole tablet may be a barrier for some</a:t>
            </a:r>
          </a:p>
          <a:p>
            <a:pPr marL="285750" indent="-285750">
              <a:spcBef>
                <a:spcPts val="400"/>
              </a:spcBef>
              <a:buFont typeface="Arial" panose="020B0604020202020204" pitchFamily="34" charset="0"/>
              <a:buChar char="•"/>
            </a:pPr>
            <a:endParaRPr lang="en-GB" dirty="0"/>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p:txBody>
          <a:bodyPr/>
          <a:lstStyle/>
          <a:p>
            <a:r>
              <a:rPr lang="en-GB" dirty="0"/>
              <a:t>LN is debilitating and current treatments offer limited choices</a:t>
            </a:r>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529203" y="1377634"/>
            <a:ext cx="3492500" cy="2300840"/>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rPr>
              <a:t>“[Being a carer] can be difficult at times…you feel so helpless…there are days when their joints are so swollen that I need to do everything; bathe, help dress, prepare meals</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529203" y="4011285"/>
            <a:ext cx="3492500" cy="1935579"/>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rPr>
              <a:t>“M</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 care has always been great but it was trying to choose the lesser evil…led to further illnesses and burdens…destroyed my immune system”</a:t>
            </a:r>
          </a:p>
        </p:txBody>
      </p:sp>
      <p:sp>
        <p:nvSpPr>
          <p:cNvPr id="4" name="Text Placeholder 3">
            <a:extLst>
              <a:ext uri="{FF2B5EF4-FFF2-40B4-BE49-F238E27FC236}">
                <a16:creationId xmlns:a16="http://schemas.microsoft.com/office/drawing/2014/main" id="{69C02BEF-78A6-B86A-67D0-2C6924F4A5D8}"/>
              </a:ext>
            </a:extLst>
          </p:cNvPr>
          <p:cNvSpPr>
            <a:spLocks noGrp="1"/>
          </p:cNvSpPr>
          <p:nvPr>
            <p:ph type="body" sz="quarter" idx="13"/>
          </p:nvPr>
        </p:nvSpPr>
        <p:spPr>
          <a:xfrm>
            <a:off x="1871663" y="6343650"/>
            <a:ext cx="9086850" cy="365125"/>
          </a:xfrm>
        </p:spPr>
        <p:txBody>
          <a:bodyPr/>
          <a:lstStyle/>
          <a:p>
            <a:r>
              <a:rPr lang="en-GB" dirty="0"/>
              <a:t>Abbreviations: AOFAC, </a:t>
            </a:r>
            <a:r>
              <a:rPr lang="en-GB" dirty="0" err="1"/>
              <a:t>Athonia</a:t>
            </a:r>
            <a:r>
              <a:rPr lang="en-GB" dirty="0"/>
              <a:t> </a:t>
            </a:r>
            <a:r>
              <a:rPr lang="en-GB" dirty="0" err="1"/>
              <a:t>Oyindamola</a:t>
            </a:r>
            <a:r>
              <a:rPr lang="en-GB" dirty="0"/>
              <a:t> </a:t>
            </a:r>
            <a:r>
              <a:rPr lang="en-GB" dirty="0" err="1"/>
              <a:t>Folakemi</a:t>
            </a:r>
            <a:r>
              <a:rPr lang="en-GB" dirty="0"/>
              <a:t> </a:t>
            </a:r>
            <a:r>
              <a:rPr lang="en-GB" dirty="0" err="1"/>
              <a:t>Afelumo</a:t>
            </a:r>
            <a:r>
              <a:rPr lang="en-GB" dirty="0"/>
              <a:t> </a:t>
            </a:r>
            <a:r>
              <a:rPr lang="en-GB" dirty="0" err="1"/>
              <a:t>Coshare</a:t>
            </a:r>
            <a:r>
              <a:rPr lang="en-GB" dirty="0"/>
              <a:t>; LN, lupus nephritis</a:t>
            </a:r>
          </a:p>
        </p:txBody>
      </p:sp>
      <p:sp>
        <p:nvSpPr>
          <p:cNvPr id="5" name="Rectangle 4" descr="Marker showing slides are confidential ">
            <a:extLst>
              <a:ext uri="{FF2B5EF4-FFF2-40B4-BE49-F238E27FC236}">
                <a16:creationId xmlns:a16="http://schemas.microsoft.com/office/drawing/2014/main" id="{AF7405CC-113E-5613-C877-0E0E5F2BC63C}"/>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376185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Autofit/>
          </a:bodyPr>
          <a:lstStyle/>
          <a:p>
            <a:r>
              <a:rPr lang="en-GB" dirty="0"/>
              <a:t>Clinical perspectives</a:t>
            </a:r>
            <a:br>
              <a:rPr lang="en-GB" dirty="0"/>
            </a:br>
            <a:endParaRPr lang="en-GB" dirty="0"/>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466724" y="1234337"/>
            <a:ext cx="8291197" cy="4731317"/>
          </a:xfrm>
        </p:spPr>
        <p:txBody>
          <a:bodyPr/>
          <a:lstStyle/>
          <a:p>
            <a:pPr>
              <a:spcBef>
                <a:spcPts val="400"/>
              </a:spcBef>
            </a:pPr>
            <a:r>
              <a:rPr lang="en-GB" b="1" dirty="0"/>
              <a:t>Submissions from clinical experts, BSR, UKKA and UK RPG</a:t>
            </a:r>
          </a:p>
          <a:p>
            <a:pPr marL="342900" indent="-342900">
              <a:spcBef>
                <a:spcPts val="400"/>
              </a:spcBef>
              <a:buFont typeface="Arial" panose="020B0604020202020204" pitchFamily="34" charset="0"/>
              <a:buChar char="•"/>
            </a:pPr>
            <a:r>
              <a:rPr lang="en-GB" dirty="0"/>
              <a:t>High unmet need as LN is not curable, leads to a cycle of relapsing and remitting and some patients disease does not respond leading to ESRD</a:t>
            </a:r>
          </a:p>
          <a:p>
            <a:pPr marL="342900" indent="-342900">
              <a:spcBef>
                <a:spcPts val="400"/>
              </a:spcBef>
              <a:buFont typeface="Arial" panose="020B0604020202020204" pitchFamily="34" charset="0"/>
              <a:buChar char="•"/>
            </a:pPr>
            <a:r>
              <a:rPr lang="en-GB" dirty="0"/>
              <a:t>Initial treatments aim to induce remission, with maintenance treatments given to maintain remission. Also aim to reduce organ damage and adverse events, improve symptoms and quality of life</a:t>
            </a:r>
          </a:p>
          <a:p>
            <a:pPr marL="342900" indent="-342900">
              <a:spcBef>
                <a:spcPts val="400"/>
              </a:spcBef>
              <a:buFont typeface="Arial" panose="020B0604020202020204" pitchFamily="34" charset="0"/>
              <a:buChar char="•"/>
            </a:pPr>
            <a:r>
              <a:rPr lang="en-GB" dirty="0"/>
              <a:t>Recently steroids have been suggested as the cause of side effects, use is therefore tapered/stopped. Ideal dosage is uncertain</a:t>
            </a:r>
          </a:p>
          <a:p>
            <a:pPr marL="342900" indent="-342900">
              <a:spcBef>
                <a:spcPts val="400"/>
              </a:spcBef>
              <a:buFont typeface="Arial" panose="020B0604020202020204" pitchFamily="34" charset="0"/>
              <a:buChar char="•"/>
            </a:pPr>
            <a:r>
              <a:rPr lang="en-GB" dirty="0"/>
              <a:t>Treatment response measured in imperfect ways, can take a year or more for meaningful disease marker changes</a:t>
            </a:r>
          </a:p>
          <a:p>
            <a:pPr marL="342900" indent="-342900">
              <a:spcBef>
                <a:spcPts val="400"/>
              </a:spcBef>
              <a:buFont typeface="Arial" panose="020B0604020202020204" pitchFamily="34" charset="0"/>
              <a:buChar char="•"/>
            </a:pPr>
            <a:r>
              <a:rPr lang="en-GB" dirty="0"/>
              <a:t>Current treatments have adverse effects causing direct morbidities, contributing to non-compliance, some people do not respond</a:t>
            </a:r>
          </a:p>
          <a:p>
            <a:pPr marL="342900" indent="-342900">
              <a:spcBef>
                <a:spcPts val="400"/>
              </a:spcBef>
              <a:buFont typeface="Arial" panose="020B0604020202020204" pitchFamily="34" charset="0"/>
              <a:buChar char="•"/>
            </a:pPr>
            <a:r>
              <a:rPr lang="en-GB" dirty="0" err="1"/>
              <a:t>Voclosporin</a:t>
            </a:r>
            <a:r>
              <a:rPr lang="en-GB" dirty="0"/>
              <a:t> may be less effective for some people due to high pill burden impacting adherence and swallowing difficulty</a:t>
            </a:r>
          </a:p>
          <a:p>
            <a:pPr>
              <a:spcBef>
                <a:spcPts val="400"/>
              </a:spcBef>
            </a:pPr>
            <a:endParaRPr lang="en-GB" dirty="0"/>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p:txBody>
          <a:bodyPr/>
          <a:lstStyle/>
          <a:p>
            <a:r>
              <a:rPr lang="en-GB" dirty="0"/>
              <a:t>Treatments take time to improve outcomes, but cause adverse effects</a:t>
            </a:r>
          </a:p>
        </p:txBody>
      </p:sp>
      <p:sp>
        <p:nvSpPr>
          <p:cNvPr id="2" name="Speech Bubble: Rectangle with Corners Rounded 1" descr="Patient quotation">
            <a:extLst>
              <a:ext uri="{FF2B5EF4-FFF2-40B4-BE49-F238E27FC236}">
                <a16:creationId xmlns:a16="http://schemas.microsoft.com/office/drawing/2014/main" id="{5C09CD07-C167-238D-0AAB-291AC63B4C11}"/>
              </a:ext>
              <a:ext uri="{C183D7F6-B498-43B3-948B-1728B52AA6E4}">
                <adec:decorative xmlns:adec="http://schemas.microsoft.com/office/drawing/2017/decorative" val="0"/>
              </a:ext>
            </a:extLst>
          </p:cNvPr>
          <p:cNvSpPr/>
          <p:nvPr/>
        </p:nvSpPr>
        <p:spPr>
          <a:xfrm>
            <a:off x="8757921" y="1742894"/>
            <a:ext cx="3263782" cy="1935579"/>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Arial" panose="020B0604020202020204" pitchFamily="34" charset="0"/>
              </a:rPr>
              <a:t>“There are problems with adverse effects of current therapies which have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Arial" panose="020B0604020202020204" pitchFamily="34" charset="0"/>
              </a:rPr>
              <a:t>direct morbidities and also contribute to non-compliance</a:t>
            </a: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p:txBody>
      </p:sp>
      <p:sp>
        <p:nvSpPr>
          <p:cNvPr id="5" name="Speech Bubble: Rectangle with Corners Rounded 4" descr="Patient quotation">
            <a:extLst>
              <a:ext uri="{FF2B5EF4-FFF2-40B4-BE49-F238E27FC236}">
                <a16:creationId xmlns:a16="http://schemas.microsoft.com/office/drawing/2014/main" id="{D02535E0-CFB0-CD91-4392-DCDDF6E1F9F1}"/>
              </a:ext>
              <a:ext uri="{C183D7F6-B498-43B3-948B-1728B52AA6E4}">
                <adec:decorative xmlns:adec="http://schemas.microsoft.com/office/drawing/2017/decorative" val="0"/>
              </a:ext>
            </a:extLst>
          </p:cNvPr>
          <p:cNvSpPr/>
          <p:nvPr/>
        </p:nvSpPr>
        <p:spPr>
          <a:xfrm>
            <a:off x="8757921" y="4011285"/>
            <a:ext cx="3263782" cy="1935579"/>
          </a:xfrm>
          <a:prstGeom prst="wedgeRoundRectCallout">
            <a:avLst>
              <a:gd name="adj1" fmla="val 22305"/>
              <a:gd name="adj2" fmla="val 593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Arial" panose="020B0604020202020204" pitchFamily="34" charset="0"/>
              </a:rPr>
              <a:t>“</a:t>
            </a:r>
            <a:r>
              <a:rPr lang="en-GB" dirty="0" err="1">
                <a:solidFill>
                  <a:srgbClr val="FFFFFF"/>
                </a:solidFill>
                <a:latin typeface="Arial" panose="020B0604020202020204" pitchFamily="34" charset="0"/>
              </a:rPr>
              <a:t>Voclosporin</a:t>
            </a:r>
            <a:r>
              <a:rPr lang="en-GB" dirty="0">
                <a:solidFill>
                  <a:srgbClr val="FFFFFF"/>
                </a:solidFill>
                <a:latin typeface="Arial" panose="020B0604020202020204" pitchFamily="34" charset="0"/>
              </a:rPr>
              <a:t> + MMF would be a triple therapy as a first option rather than MMF dual therapy”</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 name="Text Placeholder 3">
            <a:extLst>
              <a:ext uri="{FF2B5EF4-FFF2-40B4-BE49-F238E27FC236}">
                <a16:creationId xmlns:a16="http://schemas.microsoft.com/office/drawing/2014/main" id="{4A4B6EFB-06D2-15B1-67A9-3DE359251968}"/>
              </a:ext>
            </a:extLst>
          </p:cNvPr>
          <p:cNvSpPr>
            <a:spLocks noGrp="1"/>
          </p:cNvSpPr>
          <p:nvPr>
            <p:ph type="body" sz="quarter" idx="13"/>
          </p:nvPr>
        </p:nvSpPr>
        <p:spPr>
          <a:xfrm>
            <a:off x="1871662" y="6343650"/>
            <a:ext cx="9845847" cy="520838"/>
          </a:xfrm>
        </p:spPr>
        <p:txBody>
          <a:bodyPr>
            <a:normAutofit/>
          </a:bodyPr>
          <a:lstStyle/>
          <a:p>
            <a:pPr marL="1255713" indent="-1255713"/>
            <a:r>
              <a:rPr lang="en-GB" dirty="0"/>
              <a:t>Abbreviations: BSR; British Society for Rheumatology; ESRD, end-stage renal disease; RPG, Renal Pharmacy Group; LN, lupus nephritis; MMF, mycophenolate mofetil; UKKA, United Kingdom Kidney Association</a:t>
            </a:r>
          </a:p>
        </p:txBody>
      </p:sp>
      <p:sp>
        <p:nvSpPr>
          <p:cNvPr id="4" name="Rectangle 3" descr="Marker showing slides are confidential ">
            <a:extLst>
              <a:ext uri="{FF2B5EF4-FFF2-40B4-BE49-F238E27FC236}">
                <a16:creationId xmlns:a16="http://schemas.microsoft.com/office/drawing/2014/main" id="{70D0D105-1AFB-A36E-B5B8-3DDEB08B4AF1}"/>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132039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5E01DB-6BA1-43FA-948C-3BED423AD6C6}"/>
              </a:ext>
            </a:extLst>
          </p:cNvPr>
          <p:cNvSpPr txBox="1"/>
          <p:nvPr/>
        </p:nvSpPr>
        <p:spPr>
          <a:xfrm>
            <a:off x="429554" y="1244391"/>
            <a:ext cx="4707251" cy="369332"/>
          </a:xfrm>
          <a:prstGeom prst="rect">
            <a:avLst/>
          </a:prstGeom>
          <a:noFill/>
        </p:spPr>
        <p:txBody>
          <a:bodyPr wrap="none" rtlCol="0">
            <a:spAutoFit/>
          </a:bodyPr>
          <a:lstStyle/>
          <a:p>
            <a:r>
              <a:rPr lang="en-GB" b="1" dirty="0">
                <a:latin typeface="Arial" panose="020B0604020202020204" pitchFamily="34" charset="0"/>
              </a:rPr>
              <a:t>Table 8 </a:t>
            </a:r>
            <a:r>
              <a:rPr lang="en-GB" dirty="0">
                <a:latin typeface="Arial" panose="020B0604020202020204" pitchFamily="34" charset="0"/>
              </a:rPr>
              <a:t>Clinical trial designs and outcomes</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2645505347"/>
              </p:ext>
            </p:extLst>
          </p:nvPr>
        </p:nvGraphicFramePr>
        <p:xfrm>
          <a:off x="466723" y="1580069"/>
          <a:ext cx="11317289" cy="4516120"/>
        </p:xfrm>
        <a:graphic>
          <a:graphicData uri="http://schemas.openxmlformats.org/drawingml/2006/table">
            <a:tbl>
              <a:tblPr firstRow="1" bandRow="1">
                <a:tableStyleId>{5C22544A-7EE6-4342-B048-85BDC9FD1C3A}</a:tableStyleId>
              </a:tblPr>
              <a:tblGrid>
                <a:gridCol w="2091839">
                  <a:extLst>
                    <a:ext uri="{9D8B030D-6E8A-4147-A177-3AD203B41FA5}">
                      <a16:colId xmlns:a16="http://schemas.microsoft.com/office/drawing/2014/main" val="2781295461"/>
                    </a:ext>
                  </a:extLst>
                </a:gridCol>
                <a:gridCol w="5767753">
                  <a:extLst>
                    <a:ext uri="{9D8B030D-6E8A-4147-A177-3AD203B41FA5}">
                      <a16:colId xmlns:a16="http://schemas.microsoft.com/office/drawing/2014/main" val="458621282"/>
                    </a:ext>
                  </a:extLst>
                </a:gridCol>
                <a:gridCol w="3457697">
                  <a:extLst>
                    <a:ext uri="{9D8B030D-6E8A-4147-A177-3AD203B41FA5}">
                      <a16:colId xmlns:a16="http://schemas.microsoft.com/office/drawing/2014/main" val="983104019"/>
                    </a:ext>
                  </a:extLst>
                </a:gridCol>
              </a:tblGrid>
              <a:tr h="370840">
                <a:tc>
                  <a:txBody>
                    <a:bodyPr/>
                    <a:lstStyle/>
                    <a:p>
                      <a:endParaRPr lang="en-GB"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r>
                        <a:rPr lang="en-GB" dirty="0">
                          <a:latin typeface="Arial" panose="020B0604020202020204" pitchFamily="34" charset="0"/>
                          <a:cs typeface="Arial" panose="020B0604020202020204" pitchFamily="34" charset="0"/>
                        </a:rPr>
                        <a:t>AURORA 1 (N=357)</a:t>
                      </a:r>
                    </a:p>
                  </a:txBody>
                  <a:tcPr/>
                </a:tc>
                <a:tc>
                  <a:txBody>
                    <a:bodyPr/>
                    <a:lstStyle/>
                    <a:p>
                      <a:r>
                        <a:rPr lang="en-GB" dirty="0">
                          <a:latin typeface="Arial" panose="020B0604020202020204" pitchFamily="34" charset="0"/>
                          <a:cs typeface="Arial" panose="020B0604020202020204" pitchFamily="34" charset="0"/>
                        </a:rPr>
                        <a:t>AURORA 2 (N=216)</a:t>
                      </a:r>
                    </a:p>
                  </a:txBody>
                  <a:tcPr/>
                </a:tc>
                <a:extLst>
                  <a:ext uri="{0D108BD9-81ED-4DB2-BD59-A6C34878D82A}">
                    <a16:rowId xmlns:a16="http://schemas.microsoft.com/office/drawing/2014/main" val="1220355904"/>
                  </a:ext>
                </a:extLst>
              </a:tr>
              <a:tr h="370840">
                <a:tc>
                  <a:txBody>
                    <a:bodyPr/>
                    <a:lstStyle/>
                    <a:p>
                      <a:r>
                        <a:rPr lang="en-GB" b="1" dirty="0">
                          <a:solidFill>
                            <a:schemeClr val="bg1"/>
                          </a:solidFill>
                          <a:latin typeface="Arial" panose="020B0604020202020204" pitchFamily="34" charset="0"/>
                          <a:cs typeface="Arial" panose="020B0604020202020204" pitchFamily="34" charset="0"/>
                        </a:rPr>
                        <a:t>Design</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Phase 3, multicentre, double-blind, placebo-controlled, randomised trial</a:t>
                      </a:r>
                    </a:p>
                  </a:txBody>
                  <a:tcPr/>
                </a:tc>
                <a:tc rowSpan="8">
                  <a:txBody>
                    <a:bodyPr/>
                    <a:lstStyle/>
                    <a:p>
                      <a:pPr algn="ctr"/>
                      <a:r>
                        <a:rPr lang="en-GB" dirty="0">
                          <a:latin typeface="Arial" panose="020B0604020202020204" pitchFamily="34" charset="0"/>
                          <a:cs typeface="Arial" panose="020B0604020202020204" pitchFamily="34" charset="0"/>
                        </a:rPr>
                        <a:t>Phase 3, multicentre, double-blind, placebo-controlled, randomised, 24-month long-term continuation study for AURORA 1 patients who completed study and were not expected to require renal dialysis or kidney transplant.</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Primary outcomes were safety, efficacy and </a:t>
                      </a:r>
                      <a:r>
                        <a:rPr lang="en-GB" dirty="0" err="1">
                          <a:latin typeface="Arial" panose="020B0604020202020204" pitchFamily="34" charset="0"/>
                          <a:cs typeface="Arial" panose="020B0604020202020204" pitchFamily="34" charset="0"/>
                        </a:rPr>
                        <a:t>HRQoL</a:t>
                      </a:r>
                      <a:r>
                        <a:rPr lang="en-GB" dirty="0">
                          <a:latin typeface="Arial" panose="020B0604020202020204" pitchFamily="34" charset="0"/>
                          <a:cs typeface="Arial" panose="020B0604020202020204" pitchFamily="34" charset="0"/>
                        </a:rPr>
                        <a:t> are secondary outcomes.</a:t>
                      </a:r>
                    </a:p>
                  </a:txBody>
                  <a:tcPr/>
                </a:tc>
                <a:extLst>
                  <a:ext uri="{0D108BD9-81ED-4DB2-BD59-A6C34878D82A}">
                    <a16:rowId xmlns:a16="http://schemas.microsoft.com/office/drawing/2014/main" val="683507817"/>
                  </a:ext>
                </a:extLst>
              </a:tr>
              <a:tr h="370840">
                <a:tc>
                  <a:txBody>
                    <a:bodyPr/>
                    <a:lstStyle/>
                    <a:p>
                      <a:r>
                        <a:rPr lang="en-GB" b="1" dirty="0">
                          <a:solidFill>
                            <a:schemeClr val="bg1"/>
                          </a:solidFill>
                          <a:latin typeface="Arial" panose="020B0604020202020204" pitchFamily="34" charset="0"/>
                          <a:cs typeface="Arial" panose="020B0604020202020204" pitchFamily="34" charset="0"/>
                        </a:rPr>
                        <a:t>Population</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Adults with active LN</a:t>
                      </a:r>
                    </a:p>
                  </a:txBody>
                  <a:tcPr/>
                </a:tc>
                <a:tc vMerge="1">
                  <a:txBody>
                    <a:bodyPr/>
                    <a:lstStyle/>
                    <a:p>
                      <a:endParaRPr lang="en-GB" dirty="0"/>
                    </a:p>
                  </a:txBody>
                  <a:tcPr/>
                </a:tc>
                <a:extLst>
                  <a:ext uri="{0D108BD9-81ED-4DB2-BD59-A6C34878D82A}">
                    <a16:rowId xmlns:a16="http://schemas.microsoft.com/office/drawing/2014/main" val="1606641215"/>
                  </a:ext>
                </a:extLst>
              </a:tr>
              <a:tr h="370840">
                <a:tc>
                  <a:txBody>
                    <a:bodyPr/>
                    <a:lstStyle/>
                    <a:p>
                      <a:r>
                        <a:rPr lang="en-GB" b="1" dirty="0">
                          <a:solidFill>
                            <a:schemeClr val="bg1"/>
                          </a:solidFill>
                          <a:latin typeface="Arial" panose="020B0604020202020204" pitchFamily="34" charset="0"/>
                          <a:cs typeface="Arial" panose="020B0604020202020204" pitchFamily="34" charset="0"/>
                        </a:rPr>
                        <a:t>Intervention</a:t>
                      </a:r>
                    </a:p>
                  </a:txBody>
                  <a:tcPr>
                    <a:solidFill>
                      <a:schemeClr val="accent1"/>
                    </a:solidFill>
                  </a:tcPr>
                </a:tc>
                <a:tc>
                  <a:txBody>
                    <a:bodyPr/>
                    <a:lstStyle/>
                    <a:p>
                      <a:r>
                        <a:rPr lang="en-GB" dirty="0" err="1">
                          <a:latin typeface="Arial" panose="020B0604020202020204" pitchFamily="34" charset="0"/>
                          <a:cs typeface="Arial" panose="020B0604020202020204" pitchFamily="34" charset="0"/>
                        </a:rPr>
                        <a:t>Voclosporin</a:t>
                      </a:r>
                      <a:r>
                        <a:rPr lang="en-GB" dirty="0">
                          <a:latin typeface="Arial" panose="020B0604020202020204" pitchFamily="34" charset="0"/>
                          <a:cs typeface="Arial" panose="020B0604020202020204" pitchFamily="34" charset="0"/>
                        </a:rPr>
                        <a:t> + MMF and low-dose corticosteroids</a:t>
                      </a:r>
                    </a:p>
                  </a:txBody>
                  <a:tcPr/>
                </a:tc>
                <a:tc vMerge="1">
                  <a:txBody>
                    <a:bodyPr/>
                    <a:lstStyle/>
                    <a:p>
                      <a:endParaRPr lang="en-GB" dirty="0"/>
                    </a:p>
                  </a:txBody>
                  <a:tcPr/>
                </a:tc>
                <a:extLst>
                  <a:ext uri="{0D108BD9-81ED-4DB2-BD59-A6C34878D82A}">
                    <a16:rowId xmlns:a16="http://schemas.microsoft.com/office/drawing/2014/main" val="1086869075"/>
                  </a:ext>
                </a:extLst>
              </a:tr>
              <a:tr h="370840">
                <a:tc>
                  <a:txBody>
                    <a:bodyPr/>
                    <a:lstStyle/>
                    <a:p>
                      <a:r>
                        <a:rPr lang="en-GB" b="1" dirty="0">
                          <a:solidFill>
                            <a:schemeClr val="bg1"/>
                          </a:solidFill>
                          <a:latin typeface="Arial" panose="020B0604020202020204" pitchFamily="34" charset="0"/>
                          <a:cs typeface="Arial" panose="020B0604020202020204" pitchFamily="34" charset="0"/>
                        </a:rPr>
                        <a:t>Comparator(s)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Placebo + MMF and low-dose corticosteroids</a:t>
                      </a:r>
                    </a:p>
                  </a:txBody>
                  <a:tcPr/>
                </a:tc>
                <a:tc vMerge="1">
                  <a:txBody>
                    <a:bodyPr/>
                    <a:lstStyle/>
                    <a:p>
                      <a:endParaRPr lang="en-GB" dirty="0"/>
                    </a:p>
                  </a:txBody>
                  <a:tcPr/>
                </a:tc>
                <a:extLst>
                  <a:ext uri="{0D108BD9-81ED-4DB2-BD59-A6C34878D82A}">
                    <a16:rowId xmlns:a16="http://schemas.microsoft.com/office/drawing/2014/main" val="3789602645"/>
                  </a:ext>
                </a:extLst>
              </a:tr>
              <a:tr h="370840">
                <a:tc>
                  <a:txBody>
                    <a:bodyPr/>
                    <a:lstStyle/>
                    <a:p>
                      <a:r>
                        <a:rPr lang="en-GB" b="1" dirty="0">
                          <a:solidFill>
                            <a:schemeClr val="bg1"/>
                          </a:solidFill>
                          <a:latin typeface="Arial" panose="020B0604020202020204" pitchFamily="34" charset="0"/>
                          <a:cs typeface="Arial" panose="020B0604020202020204" pitchFamily="34" charset="0"/>
                        </a:rPr>
                        <a:t>Duration</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52 weeks (12 months)</a:t>
                      </a:r>
                    </a:p>
                  </a:txBody>
                  <a:tcPr/>
                </a:tc>
                <a:tc vMerge="1">
                  <a:txBody>
                    <a:bodyPr/>
                    <a:lstStyle/>
                    <a:p>
                      <a:endParaRPr lang="en-GB" dirty="0"/>
                    </a:p>
                  </a:txBody>
                  <a:tcPr/>
                </a:tc>
                <a:extLst>
                  <a:ext uri="{0D108BD9-81ED-4DB2-BD59-A6C34878D82A}">
                    <a16:rowId xmlns:a16="http://schemas.microsoft.com/office/drawing/2014/main" val="2605528485"/>
                  </a:ext>
                </a:extLst>
              </a:tr>
              <a:tr h="370840">
                <a:tc>
                  <a:txBody>
                    <a:bodyPr/>
                    <a:lstStyle/>
                    <a:p>
                      <a:r>
                        <a:rPr lang="en-GB" b="1" dirty="0">
                          <a:solidFill>
                            <a:schemeClr val="bg1"/>
                          </a:solidFill>
                          <a:latin typeface="Arial" panose="020B0604020202020204" pitchFamily="34" charset="0"/>
                          <a:cs typeface="Arial" panose="020B0604020202020204" pitchFamily="34" charset="0"/>
                        </a:rPr>
                        <a:t>Primary outcome</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CRR at 52 weeks</a:t>
                      </a:r>
                    </a:p>
                  </a:txBody>
                  <a:tcPr/>
                </a:tc>
                <a:tc vMerge="1">
                  <a:txBody>
                    <a:bodyPr/>
                    <a:lstStyle/>
                    <a:p>
                      <a:endParaRPr lang="en-GB" dirty="0"/>
                    </a:p>
                  </a:txBody>
                  <a:tcPr/>
                </a:tc>
                <a:extLst>
                  <a:ext uri="{0D108BD9-81ED-4DB2-BD59-A6C34878D82A}">
                    <a16:rowId xmlns:a16="http://schemas.microsoft.com/office/drawing/2014/main" val="3245755481"/>
                  </a:ext>
                </a:extLst>
              </a:tr>
              <a:tr h="370840">
                <a:tc>
                  <a:txBody>
                    <a:bodyPr/>
                    <a:lstStyle/>
                    <a:p>
                      <a:r>
                        <a:rPr lang="en-GB" b="1" dirty="0">
                          <a:solidFill>
                            <a:schemeClr val="bg1"/>
                          </a:solidFill>
                          <a:latin typeface="Arial" panose="020B0604020202020204" pitchFamily="34" charset="0"/>
                          <a:cs typeface="Arial" panose="020B0604020202020204" pitchFamily="34" charset="0"/>
                        </a:rPr>
                        <a:t>Key secondary outcomes</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Time to changes in UPCR; PRR at 24 and 52 weeks; CRR at 24 weeks; </a:t>
                      </a:r>
                      <a:r>
                        <a:rPr lang="en-GB" dirty="0" err="1">
                          <a:latin typeface="Arial" panose="020B0604020202020204" pitchFamily="34" charset="0"/>
                          <a:cs typeface="Arial" panose="020B0604020202020204" pitchFamily="34" charset="0"/>
                        </a:rPr>
                        <a:t>HRQoL</a:t>
                      </a:r>
                      <a:r>
                        <a:rPr lang="en-GB" dirty="0">
                          <a:latin typeface="Arial" panose="020B0604020202020204" pitchFamily="34" charset="0"/>
                          <a:cs typeface="Arial" panose="020B0604020202020204" pitchFamily="34" charset="0"/>
                        </a:rPr>
                        <a:t>; adverse events</a:t>
                      </a:r>
                    </a:p>
                  </a:txBody>
                  <a:tcPr/>
                </a:tc>
                <a:tc vMerge="1">
                  <a:txBody>
                    <a:bodyPr/>
                    <a:lstStyle/>
                    <a:p>
                      <a:endParaRPr lang="en-GB" dirty="0"/>
                    </a:p>
                  </a:txBody>
                  <a:tcPr/>
                </a:tc>
                <a:extLst>
                  <a:ext uri="{0D108BD9-81ED-4DB2-BD59-A6C34878D82A}">
                    <a16:rowId xmlns:a16="http://schemas.microsoft.com/office/drawing/2014/main" val="1997387758"/>
                  </a:ext>
                </a:extLst>
              </a:tr>
              <a:tr h="370840">
                <a:tc>
                  <a:txBody>
                    <a:bodyPr/>
                    <a:lstStyle/>
                    <a:p>
                      <a:r>
                        <a:rPr lang="en-GB" b="1" dirty="0">
                          <a:solidFill>
                            <a:schemeClr val="bg1"/>
                          </a:solidFill>
                          <a:latin typeface="Arial" panose="020B0604020202020204" pitchFamily="34" charset="0"/>
                          <a:cs typeface="Arial" panose="020B0604020202020204" pitchFamily="34" charset="0"/>
                        </a:rPr>
                        <a:t>Locations</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142 sites in 27 countries (none in UK)</a:t>
                      </a:r>
                    </a:p>
                  </a:txBody>
                  <a:tcPr/>
                </a:tc>
                <a:tc vMerge="1">
                  <a:txBody>
                    <a:bodyPr/>
                    <a:lstStyle/>
                    <a:p>
                      <a:endParaRPr lang="en-GB" dirty="0"/>
                    </a:p>
                  </a:txBody>
                  <a:tcPr/>
                </a:tc>
                <a:extLst>
                  <a:ext uri="{0D108BD9-81ED-4DB2-BD59-A6C34878D82A}">
                    <a16:rowId xmlns:a16="http://schemas.microsoft.com/office/drawing/2014/main" val="4222386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latin typeface="Arial" panose="020B0604020202020204" pitchFamily="34" charset="0"/>
                          <a:cs typeface="Arial" panose="020B0604020202020204" pitchFamily="34" charset="0"/>
                        </a:rPr>
                        <a:t>Used in model?</a:t>
                      </a:r>
                    </a:p>
                  </a:txBody>
                  <a:tcPr>
                    <a:solidFill>
                      <a:schemeClr val="accent1"/>
                    </a:solidFill>
                  </a:tcPr>
                </a:tc>
                <a:tc gridSpan="2">
                  <a:txBody>
                    <a:bodyPr/>
                    <a:lstStyle/>
                    <a:p>
                      <a:pPr marL="0" algn="l" defTabSz="9144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Baseline characteristics; transition probabilities; utilities; costs and resource use, adverse events</a:t>
                      </a:r>
                    </a:p>
                  </a:txBody>
                  <a:tcPr/>
                </a:tc>
                <a:tc hMerge="1">
                  <a:txBody>
                    <a:bodyPr/>
                    <a:lstStyle/>
                    <a:p>
                      <a:endParaRPr lang="en-GB" dirty="0"/>
                    </a:p>
                  </a:txBody>
                  <a:tcPr/>
                </a:tc>
                <a:extLst>
                  <a:ext uri="{0D108BD9-81ED-4DB2-BD59-A6C34878D82A}">
                    <a16:rowId xmlns:a16="http://schemas.microsoft.com/office/drawing/2014/main" val="3875680789"/>
                  </a:ext>
                </a:extLst>
              </a:tr>
            </a:tbl>
          </a:graphicData>
        </a:graphic>
      </p:graphicFrame>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p:txBody>
          <a:bodyPr>
            <a:noAutofit/>
          </a:bodyPr>
          <a:lstStyle/>
          <a:p>
            <a:r>
              <a:rPr lang="en-GB" dirty="0"/>
              <a:t>Key clinical trials</a:t>
            </a:r>
            <a:br>
              <a:rPr lang="en-GB" dirty="0"/>
            </a:br>
            <a:endParaRPr lang="en-GB" dirty="0"/>
          </a:p>
        </p:txBody>
      </p:sp>
      <p:sp>
        <p:nvSpPr>
          <p:cNvPr id="5" name="Text Placeholder 4">
            <a:extLst>
              <a:ext uri="{FF2B5EF4-FFF2-40B4-BE49-F238E27FC236}">
                <a16:creationId xmlns:a16="http://schemas.microsoft.com/office/drawing/2014/main" id="{006BF21B-3697-13A0-7721-084B6F59C8D2}"/>
              </a:ext>
            </a:extLst>
          </p:cNvPr>
          <p:cNvSpPr>
            <a:spLocks noGrp="1"/>
          </p:cNvSpPr>
          <p:nvPr>
            <p:ph type="body" sz="quarter" idx="13"/>
          </p:nvPr>
        </p:nvSpPr>
        <p:spPr>
          <a:xfrm>
            <a:off x="1871663" y="6154895"/>
            <a:ext cx="9086850" cy="703105"/>
          </a:xfrm>
        </p:spPr>
        <p:txBody>
          <a:bodyPr>
            <a:normAutofit/>
          </a:bodyPr>
          <a:lstStyle/>
          <a:p>
            <a:pPr marL="1255713" indent="-1255713"/>
            <a:r>
              <a:rPr lang="en-GB" dirty="0"/>
              <a:t>Abbreviations: CRR, complete renal response; </a:t>
            </a:r>
            <a:r>
              <a:rPr lang="en-GB" dirty="0" err="1"/>
              <a:t>HRQoL</a:t>
            </a:r>
            <a:r>
              <a:rPr lang="en-GB" dirty="0"/>
              <a:t>, health-related quality of life; LN, lupus nephritis; MMF, mycophenolate mofetil; N, number of patients; PRR, partial renal response; UPCR, urine protein creatinine ratio</a:t>
            </a:r>
          </a:p>
        </p:txBody>
      </p:sp>
      <p:sp>
        <p:nvSpPr>
          <p:cNvPr id="9" name="Text Placeholder 8">
            <a:extLst>
              <a:ext uri="{FF2B5EF4-FFF2-40B4-BE49-F238E27FC236}">
                <a16:creationId xmlns:a16="http://schemas.microsoft.com/office/drawing/2014/main" id="{A57995DE-9DA1-9BF3-C883-01E01F0FFAA4}"/>
              </a:ext>
            </a:extLst>
          </p:cNvPr>
          <p:cNvSpPr>
            <a:spLocks noGrp="1"/>
          </p:cNvSpPr>
          <p:nvPr>
            <p:ph type="body" sz="quarter" idx="14"/>
          </p:nvPr>
        </p:nvSpPr>
        <p:spPr/>
        <p:txBody>
          <a:bodyPr/>
          <a:lstStyle/>
          <a:p>
            <a:r>
              <a:rPr lang="en-GB" dirty="0"/>
              <a:t>Primary evidence is from two trials, the second a continuation of the first</a:t>
            </a:r>
          </a:p>
        </p:txBody>
      </p:sp>
      <p:sp>
        <p:nvSpPr>
          <p:cNvPr id="4" name="Rectangle 3" descr="Marker showing slides are confidential ">
            <a:extLst>
              <a:ext uri="{FF2B5EF4-FFF2-40B4-BE49-F238E27FC236}">
                <a16:creationId xmlns:a16="http://schemas.microsoft.com/office/drawing/2014/main" id="{E5B91425-93DA-A052-90AC-FA96C967F339}"/>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413819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Autofit/>
          </a:bodyPr>
          <a:lstStyle/>
          <a:p>
            <a:r>
              <a:rPr lang="en-GB" dirty="0"/>
              <a:t>AURORA 1 trial results</a:t>
            </a:r>
            <a:br>
              <a:rPr lang="en-GB" dirty="0"/>
            </a:br>
            <a:endParaRPr lang="en-GB" dirty="0"/>
          </a:p>
        </p:txBody>
      </p:sp>
      <p:sp>
        <p:nvSpPr>
          <p:cNvPr id="10" name="Text Placeholder 9">
            <a:extLst>
              <a:ext uri="{FF2B5EF4-FFF2-40B4-BE49-F238E27FC236}">
                <a16:creationId xmlns:a16="http://schemas.microsoft.com/office/drawing/2014/main" id="{DB979FEA-AEE2-05CA-4BDD-9B934BEDF45A}"/>
              </a:ext>
            </a:extLst>
          </p:cNvPr>
          <p:cNvSpPr>
            <a:spLocks noGrp="1"/>
          </p:cNvSpPr>
          <p:nvPr>
            <p:ph type="body" sz="quarter" idx="13"/>
          </p:nvPr>
        </p:nvSpPr>
        <p:spPr>
          <a:xfrm>
            <a:off x="1871663" y="6184490"/>
            <a:ext cx="9086850" cy="673510"/>
          </a:xfrm>
        </p:spPr>
        <p:txBody>
          <a:bodyPr>
            <a:normAutofit/>
          </a:bodyPr>
          <a:lstStyle/>
          <a:p>
            <a:pPr marL="1255713" indent="-1255713"/>
            <a:r>
              <a:rPr lang="en-GB" dirty="0"/>
              <a:t>Abbreviations: CI, confidence interval; CRR, complete renal response; HR, hazard ratio; MMF, mycophenolate mofetil; N, number of patients; PRR, partial renal response; UPCR, urine protein creatinine ratio</a:t>
            </a:r>
          </a:p>
        </p:txBody>
      </p:sp>
      <p:sp>
        <p:nvSpPr>
          <p:cNvPr id="11" name="Text Placeholder 10">
            <a:extLst>
              <a:ext uri="{FF2B5EF4-FFF2-40B4-BE49-F238E27FC236}">
                <a16:creationId xmlns:a16="http://schemas.microsoft.com/office/drawing/2014/main" id="{084EEFAB-CD0E-9947-EAFD-3ABCDA3E58CA}"/>
              </a:ext>
            </a:extLst>
          </p:cNvPr>
          <p:cNvSpPr>
            <a:spLocks noGrp="1"/>
          </p:cNvSpPr>
          <p:nvPr>
            <p:ph type="body" sz="quarter" idx="14"/>
          </p:nvPr>
        </p:nvSpPr>
        <p:spPr/>
        <p:txBody>
          <a:bodyPr/>
          <a:lstStyle/>
          <a:p>
            <a:r>
              <a:rPr lang="en-GB" dirty="0" err="1"/>
              <a:t>Voclosporin</a:t>
            </a:r>
            <a:r>
              <a:rPr lang="en-GB" dirty="0"/>
              <a:t> significantly improves renal response up to 52 weeks</a:t>
            </a:r>
          </a:p>
        </p:txBody>
      </p:sp>
      <p:graphicFrame>
        <p:nvGraphicFramePr>
          <p:cNvPr id="5" name="Table 3" descr="Key clinical trials, including design, population, intervention, comparators">
            <a:extLst>
              <a:ext uri="{FF2B5EF4-FFF2-40B4-BE49-F238E27FC236}">
                <a16:creationId xmlns:a16="http://schemas.microsoft.com/office/drawing/2014/main" id="{BB7BE4DA-E970-D872-E84C-1A46CAA7BACB}"/>
              </a:ext>
            </a:extLst>
          </p:cNvPr>
          <p:cNvGraphicFramePr>
            <a:graphicFrameLocks noGrp="1"/>
          </p:cNvGraphicFramePr>
          <p:nvPr>
            <p:extLst>
              <p:ext uri="{D42A27DB-BD31-4B8C-83A1-F6EECF244321}">
                <p14:modId xmlns:p14="http://schemas.microsoft.com/office/powerpoint/2010/main" val="1929984960"/>
              </p:ext>
            </p:extLst>
          </p:nvPr>
        </p:nvGraphicFramePr>
        <p:xfrm>
          <a:off x="466723" y="1626249"/>
          <a:ext cx="5547216" cy="3474720"/>
        </p:xfrm>
        <a:graphic>
          <a:graphicData uri="http://schemas.openxmlformats.org/drawingml/2006/table">
            <a:tbl>
              <a:tblPr firstRow="1" bandRow="1">
                <a:tableStyleId>{5C22544A-7EE6-4342-B048-85BDC9FD1C3A}</a:tableStyleId>
              </a:tblPr>
              <a:tblGrid>
                <a:gridCol w="1282946">
                  <a:extLst>
                    <a:ext uri="{9D8B030D-6E8A-4147-A177-3AD203B41FA5}">
                      <a16:colId xmlns:a16="http://schemas.microsoft.com/office/drawing/2014/main" val="2781295461"/>
                    </a:ext>
                  </a:extLst>
                </a:gridCol>
                <a:gridCol w="1490662">
                  <a:extLst>
                    <a:ext uri="{9D8B030D-6E8A-4147-A177-3AD203B41FA5}">
                      <a16:colId xmlns:a16="http://schemas.microsoft.com/office/drawing/2014/main" val="458621282"/>
                    </a:ext>
                  </a:extLst>
                </a:gridCol>
                <a:gridCol w="1278915">
                  <a:extLst>
                    <a:ext uri="{9D8B030D-6E8A-4147-A177-3AD203B41FA5}">
                      <a16:colId xmlns:a16="http://schemas.microsoft.com/office/drawing/2014/main" val="3627299792"/>
                    </a:ext>
                  </a:extLst>
                </a:gridCol>
                <a:gridCol w="1494693">
                  <a:extLst>
                    <a:ext uri="{9D8B030D-6E8A-4147-A177-3AD203B41FA5}">
                      <a16:colId xmlns:a16="http://schemas.microsoft.com/office/drawing/2014/main" val="2192641330"/>
                    </a:ext>
                  </a:extLst>
                </a:gridCol>
              </a:tblGrid>
              <a:tr h="370840">
                <a:tc>
                  <a:txBody>
                    <a:bodyPr/>
                    <a:lstStyle/>
                    <a:p>
                      <a:endParaRPr lang="en-GB" dirty="0">
                        <a:solidFill>
                          <a:schemeClr val="bg1"/>
                        </a:solidFill>
                        <a:latin typeface="Arial" panose="020B0604020202020204" pitchFamily="34" charset="0"/>
                      </a:endParaRPr>
                    </a:p>
                  </a:txBody>
                  <a:tcPr>
                    <a:solidFill>
                      <a:schemeClr val="accent1"/>
                    </a:solidFill>
                  </a:tcPr>
                </a:tc>
                <a:tc>
                  <a:txBody>
                    <a:bodyPr/>
                    <a:lstStyle/>
                    <a:p>
                      <a:r>
                        <a:rPr lang="en-GB" dirty="0" err="1">
                          <a:latin typeface="Arial" panose="020B0604020202020204" pitchFamily="34" charset="0"/>
                        </a:rPr>
                        <a:t>Voclopsorin</a:t>
                      </a:r>
                      <a:r>
                        <a:rPr lang="en-GB" dirty="0">
                          <a:latin typeface="Arial" panose="020B0604020202020204" pitchFamily="34" charset="0"/>
                        </a:rPr>
                        <a:t> + MMF (N=179)</a:t>
                      </a:r>
                    </a:p>
                  </a:txBody>
                  <a:tcPr/>
                </a:tc>
                <a:tc>
                  <a:txBody>
                    <a:bodyPr/>
                    <a:lstStyle/>
                    <a:p>
                      <a:r>
                        <a:rPr lang="en-GB" dirty="0">
                          <a:latin typeface="Arial" panose="020B0604020202020204" pitchFamily="34" charset="0"/>
                        </a:rPr>
                        <a:t>Placebo + MMF (N=178)</a:t>
                      </a:r>
                    </a:p>
                  </a:txBody>
                  <a:tcPr/>
                </a:tc>
                <a:tc>
                  <a:txBody>
                    <a:bodyPr/>
                    <a:lstStyle/>
                    <a:p>
                      <a:r>
                        <a:rPr lang="en-GB" dirty="0">
                          <a:latin typeface="Arial" panose="020B0604020202020204" pitchFamily="34" charset="0"/>
                        </a:rPr>
                        <a:t>Odds Ratio [95% CI]</a:t>
                      </a:r>
                    </a:p>
                  </a:txBody>
                  <a:tcPr/>
                </a:tc>
                <a:extLst>
                  <a:ext uri="{0D108BD9-81ED-4DB2-BD59-A6C34878D82A}">
                    <a16:rowId xmlns:a16="http://schemas.microsoft.com/office/drawing/2014/main" val="1220355904"/>
                  </a:ext>
                </a:extLst>
              </a:tr>
              <a:tr h="370840">
                <a:tc>
                  <a:txBody>
                    <a:bodyPr/>
                    <a:lstStyle/>
                    <a:p>
                      <a:r>
                        <a:rPr lang="en-GB" b="1" dirty="0">
                          <a:solidFill>
                            <a:schemeClr val="bg1"/>
                          </a:solidFill>
                          <a:latin typeface="Arial" panose="020B0604020202020204" pitchFamily="34" charset="0"/>
                        </a:rPr>
                        <a:t>CRR at 24 weeks</a:t>
                      </a:r>
                    </a:p>
                  </a:txBody>
                  <a:tcPr>
                    <a:solidFill>
                      <a:schemeClr val="accent1"/>
                    </a:solidFill>
                  </a:tcPr>
                </a:tc>
                <a:tc>
                  <a:txBody>
                    <a:bodyPr/>
                    <a:lstStyle/>
                    <a:p>
                      <a:r>
                        <a:rPr lang="en-GB" dirty="0">
                          <a:latin typeface="Arial" panose="020B0604020202020204" pitchFamily="34" charset="0"/>
                        </a:rPr>
                        <a:t>32.4%</a:t>
                      </a:r>
                    </a:p>
                  </a:txBody>
                  <a:tcPr/>
                </a:tc>
                <a:tc>
                  <a:txBody>
                    <a:bodyPr/>
                    <a:lstStyle/>
                    <a:p>
                      <a:r>
                        <a:rPr lang="en-GB" dirty="0">
                          <a:latin typeface="Arial" panose="020B0604020202020204" pitchFamily="34" charset="0"/>
                        </a:rPr>
                        <a:t>19.7%</a:t>
                      </a:r>
                    </a:p>
                  </a:txBody>
                  <a:tcPr/>
                </a:tc>
                <a:tc>
                  <a:txBody>
                    <a:bodyPr/>
                    <a:lstStyle/>
                    <a:p>
                      <a:r>
                        <a:rPr lang="en-GB" dirty="0">
                          <a:latin typeface="Arial" panose="020B0604020202020204" pitchFamily="34" charset="0"/>
                        </a:rPr>
                        <a:t>2.23</a:t>
                      </a:r>
                    </a:p>
                    <a:p>
                      <a:r>
                        <a:rPr lang="en-GB" dirty="0">
                          <a:latin typeface="Arial" panose="020B0604020202020204" pitchFamily="34" charset="0"/>
                        </a:rPr>
                        <a:t>[1.3, 3.7]</a:t>
                      </a:r>
                    </a:p>
                  </a:txBody>
                  <a:tcPr/>
                </a:tc>
                <a:extLst>
                  <a:ext uri="{0D108BD9-81ED-4DB2-BD59-A6C34878D82A}">
                    <a16:rowId xmlns:a16="http://schemas.microsoft.com/office/drawing/2014/main" val="2786642015"/>
                  </a:ext>
                </a:extLst>
              </a:tr>
              <a:tr h="370840">
                <a:tc>
                  <a:txBody>
                    <a:bodyPr/>
                    <a:lstStyle/>
                    <a:p>
                      <a:r>
                        <a:rPr lang="en-GB" b="1" dirty="0">
                          <a:solidFill>
                            <a:schemeClr val="bg1"/>
                          </a:solidFill>
                          <a:latin typeface="Arial" panose="020B0604020202020204" pitchFamily="34" charset="0"/>
                        </a:rPr>
                        <a:t>CRR at 52 weeks</a:t>
                      </a:r>
                    </a:p>
                  </a:txBody>
                  <a:tcPr>
                    <a:solidFill>
                      <a:schemeClr val="accent1"/>
                    </a:solidFill>
                  </a:tcPr>
                </a:tc>
                <a:tc>
                  <a:txBody>
                    <a:bodyPr/>
                    <a:lstStyle/>
                    <a:p>
                      <a:r>
                        <a:rPr lang="en-GB" dirty="0">
                          <a:latin typeface="Arial" panose="020B0604020202020204" pitchFamily="34" charset="0"/>
                        </a:rPr>
                        <a:t>40.8%</a:t>
                      </a:r>
                    </a:p>
                  </a:txBody>
                  <a:tcPr/>
                </a:tc>
                <a:tc>
                  <a:txBody>
                    <a:bodyPr/>
                    <a:lstStyle/>
                    <a:p>
                      <a:r>
                        <a:rPr lang="en-GB" dirty="0">
                          <a:latin typeface="Arial" panose="020B0604020202020204" pitchFamily="34" charset="0"/>
                        </a:rPr>
                        <a:t>22.5%</a:t>
                      </a:r>
                    </a:p>
                  </a:txBody>
                  <a:tcPr/>
                </a:tc>
                <a:tc>
                  <a:txBody>
                    <a:bodyPr/>
                    <a:lstStyle/>
                    <a:p>
                      <a:r>
                        <a:rPr lang="en-GB" dirty="0">
                          <a:latin typeface="Arial" panose="020B0604020202020204" pitchFamily="34" charset="0"/>
                        </a:rPr>
                        <a:t>2.65</a:t>
                      </a:r>
                    </a:p>
                    <a:p>
                      <a:r>
                        <a:rPr lang="en-GB" dirty="0">
                          <a:latin typeface="Arial" panose="020B0604020202020204" pitchFamily="34" charset="0"/>
                        </a:rPr>
                        <a:t>[1.6, 4.3]</a:t>
                      </a:r>
                    </a:p>
                  </a:txBody>
                  <a:tcPr/>
                </a:tc>
                <a:extLst>
                  <a:ext uri="{0D108BD9-81ED-4DB2-BD59-A6C34878D82A}">
                    <a16:rowId xmlns:a16="http://schemas.microsoft.com/office/drawing/2014/main" val="683507817"/>
                  </a:ext>
                </a:extLst>
              </a:tr>
              <a:tr h="370840">
                <a:tc>
                  <a:txBody>
                    <a:bodyPr/>
                    <a:lstStyle/>
                    <a:p>
                      <a:r>
                        <a:rPr lang="en-GB" b="1" dirty="0">
                          <a:solidFill>
                            <a:schemeClr val="bg1"/>
                          </a:solidFill>
                          <a:latin typeface="Arial" panose="020B0604020202020204" pitchFamily="34" charset="0"/>
                        </a:rPr>
                        <a:t>PRR at 24 weeks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70.4%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2.43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[1.56, 3.79]</a:t>
                      </a:r>
                    </a:p>
                  </a:txBody>
                  <a:tcPr/>
                </a:tc>
                <a:extLst>
                  <a:ext uri="{0D108BD9-81ED-4DB2-BD59-A6C34878D82A}">
                    <a16:rowId xmlns:a16="http://schemas.microsoft.com/office/drawing/2014/main" val="1606641215"/>
                  </a:ext>
                </a:extLst>
              </a:tr>
              <a:tr h="370840">
                <a:tc>
                  <a:txBody>
                    <a:bodyPr/>
                    <a:lstStyle/>
                    <a:p>
                      <a:r>
                        <a:rPr lang="en-GB" b="1" dirty="0">
                          <a:solidFill>
                            <a:schemeClr val="bg1"/>
                          </a:solidFill>
                          <a:latin typeface="Arial" panose="020B0604020202020204" pitchFamily="34" charset="0"/>
                        </a:rPr>
                        <a:t>PRR at 52 weeks</a:t>
                      </a:r>
                    </a:p>
                  </a:txBody>
                  <a:tcPr>
                    <a:solidFill>
                      <a:schemeClr val="accent1"/>
                    </a:solidFill>
                  </a:tcPr>
                </a:tc>
                <a:tc>
                  <a:txBody>
                    <a:bodyPr/>
                    <a:lstStyle/>
                    <a:p>
                      <a:r>
                        <a:rPr lang="en-GB" dirty="0">
                          <a:latin typeface="Arial" panose="020B0604020202020204" pitchFamily="34" charset="0"/>
                        </a:rPr>
                        <a:t>69.8%</a:t>
                      </a:r>
                    </a:p>
                  </a:txBody>
                  <a:tcPr/>
                </a:tc>
                <a:tc>
                  <a:txBody>
                    <a:bodyPr/>
                    <a:lstStyle/>
                    <a:p>
                      <a:r>
                        <a:rPr lang="en-GB" dirty="0">
                          <a:latin typeface="Arial" panose="020B0604020202020204" pitchFamily="34" charset="0"/>
                        </a:rPr>
                        <a:t>51.7%</a:t>
                      </a:r>
                    </a:p>
                  </a:txBody>
                  <a:tcPr/>
                </a:tc>
                <a:tc>
                  <a:txBody>
                    <a:bodyPr/>
                    <a:lstStyle/>
                    <a:p>
                      <a:r>
                        <a:rPr lang="en-GB" dirty="0">
                          <a:latin typeface="Arial" panose="020B0604020202020204" pitchFamily="34" charset="0"/>
                        </a:rPr>
                        <a:t>2.26</a:t>
                      </a:r>
                    </a:p>
                    <a:p>
                      <a:r>
                        <a:rPr lang="en-GB" dirty="0">
                          <a:latin typeface="Arial" panose="020B0604020202020204" pitchFamily="34" charset="0"/>
                        </a:rPr>
                        <a:t>[1.45, 3.51]</a:t>
                      </a:r>
                    </a:p>
                  </a:txBody>
                  <a:tcPr/>
                </a:tc>
                <a:extLst>
                  <a:ext uri="{0D108BD9-81ED-4DB2-BD59-A6C34878D82A}">
                    <a16:rowId xmlns:a16="http://schemas.microsoft.com/office/drawing/2014/main" val="1086869075"/>
                  </a:ext>
                </a:extLst>
              </a:tr>
            </a:tbl>
          </a:graphicData>
        </a:graphic>
      </p:graphicFrame>
      <p:sp>
        <p:nvSpPr>
          <p:cNvPr id="7" name="TextBox 6">
            <a:extLst>
              <a:ext uri="{FF2B5EF4-FFF2-40B4-BE49-F238E27FC236}">
                <a16:creationId xmlns:a16="http://schemas.microsoft.com/office/drawing/2014/main" id="{F3200FBA-8450-89DA-0499-06D1DCA8A876}"/>
              </a:ext>
            </a:extLst>
          </p:cNvPr>
          <p:cNvSpPr txBox="1"/>
          <p:nvPr/>
        </p:nvSpPr>
        <p:spPr>
          <a:xfrm>
            <a:off x="429554" y="1244391"/>
            <a:ext cx="5143331" cy="369332"/>
          </a:xfrm>
          <a:prstGeom prst="rect">
            <a:avLst/>
          </a:prstGeom>
          <a:noFill/>
        </p:spPr>
        <p:txBody>
          <a:bodyPr wrap="none" rtlCol="0">
            <a:spAutoFit/>
          </a:bodyPr>
          <a:lstStyle/>
          <a:p>
            <a:r>
              <a:rPr lang="en-GB" b="1" dirty="0">
                <a:latin typeface="Arial" panose="020B0604020202020204" pitchFamily="34" charset="0"/>
              </a:rPr>
              <a:t>Table 9 </a:t>
            </a:r>
            <a:r>
              <a:rPr lang="en-GB" dirty="0">
                <a:latin typeface="Arial" panose="020B0604020202020204" pitchFamily="34" charset="0"/>
              </a:rPr>
              <a:t>AURORA 1 response outcomes results</a:t>
            </a:r>
          </a:p>
        </p:txBody>
      </p:sp>
      <p:graphicFrame>
        <p:nvGraphicFramePr>
          <p:cNvPr id="13" name="Chart 12" descr="This figure shows the probability of UPCR less than or equal to 0.5 mg per mg. The graph shows increasing probability for both voclosporin and MMF over 350 days. The voclosporin arm is consistently higher than the MMF arm. A hazard ratio is reported of 2.02 with a 95% confidence interval of 1.51 to 2.70 at a p-value less than 0.001.">
            <a:extLst>
              <a:ext uri="{FF2B5EF4-FFF2-40B4-BE49-F238E27FC236}">
                <a16:creationId xmlns:a16="http://schemas.microsoft.com/office/drawing/2014/main" id="{B47FDDEE-F74E-C09A-32AB-452ED9C15C49}"/>
              </a:ext>
            </a:extLst>
          </p:cNvPr>
          <p:cNvGraphicFramePr>
            <a:graphicFrameLocks/>
          </p:cNvGraphicFramePr>
          <p:nvPr>
            <p:extLst>
              <p:ext uri="{D42A27DB-BD31-4B8C-83A1-F6EECF244321}">
                <p14:modId xmlns:p14="http://schemas.microsoft.com/office/powerpoint/2010/main" val="126310019"/>
              </p:ext>
            </p:extLst>
          </p:nvPr>
        </p:nvGraphicFramePr>
        <p:xfrm>
          <a:off x="6178063" y="1445420"/>
          <a:ext cx="5454159" cy="2323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descr="This figure shows the probability of a 50% reduction in UPCR. The graph shows increasing probability for both voclosporin and MMF over 350 days. The voclosporin arm is consistently higher than the MMF arm. A hazard ratio is reported of 2.05 with a 95% confidence interval of 1.62 to 2.60 at a p-value less than 0.001.">
            <a:extLst>
              <a:ext uri="{FF2B5EF4-FFF2-40B4-BE49-F238E27FC236}">
                <a16:creationId xmlns:a16="http://schemas.microsoft.com/office/drawing/2014/main" id="{A3D3693A-FC85-472E-BB35-1F367A275299}"/>
              </a:ext>
            </a:extLst>
          </p:cNvPr>
          <p:cNvGraphicFramePr>
            <a:graphicFrameLocks/>
          </p:cNvGraphicFramePr>
          <p:nvPr>
            <p:extLst>
              <p:ext uri="{D42A27DB-BD31-4B8C-83A1-F6EECF244321}">
                <p14:modId xmlns:p14="http://schemas.microsoft.com/office/powerpoint/2010/main" val="2482372260"/>
              </p:ext>
            </p:extLst>
          </p:nvPr>
        </p:nvGraphicFramePr>
        <p:xfrm>
          <a:off x="6274050" y="4001631"/>
          <a:ext cx="5178583" cy="214286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E31D7F4B-ED94-2129-FE12-AC027A1546C1}"/>
              </a:ext>
            </a:extLst>
          </p:cNvPr>
          <p:cNvSpPr txBox="1"/>
          <p:nvPr/>
        </p:nvSpPr>
        <p:spPr>
          <a:xfrm>
            <a:off x="8739635" y="4987070"/>
            <a:ext cx="2712998" cy="307777"/>
          </a:xfrm>
          <a:prstGeom prst="rect">
            <a:avLst/>
          </a:prstGeom>
          <a:noFill/>
        </p:spPr>
        <p:txBody>
          <a:bodyPr wrap="square" rtlCol="0">
            <a:spAutoFit/>
          </a:bodyPr>
          <a:lstStyle/>
          <a:p>
            <a:r>
              <a:rPr lang="en-GB" sz="1400" dirty="0">
                <a:latin typeface="Arial" panose="020B0604020202020204" pitchFamily="34" charset="0"/>
              </a:rPr>
              <a:t>HR 2.05 [1.62, 2.60] p&lt;0.001</a:t>
            </a:r>
          </a:p>
        </p:txBody>
      </p:sp>
      <p:sp>
        <p:nvSpPr>
          <p:cNvPr id="17" name="TextBox 16">
            <a:extLst>
              <a:ext uri="{FF2B5EF4-FFF2-40B4-BE49-F238E27FC236}">
                <a16:creationId xmlns:a16="http://schemas.microsoft.com/office/drawing/2014/main" id="{EF70D774-C132-B0C3-8C09-7F55D23647B9}"/>
              </a:ext>
            </a:extLst>
          </p:cNvPr>
          <p:cNvSpPr txBox="1"/>
          <p:nvPr/>
        </p:nvSpPr>
        <p:spPr>
          <a:xfrm>
            <a:off x="8905142" y="2552698"/>
            <a:ext cx="2727080" cy="307777"/>
          </a:xfrm>
          <a:prstGeom prst="rect">
            <a:avLst/>
          </a:prstGeom>
          <a:noFill/>
        </p:spPr>
        <p:txBody>
          <a:bodyPr wrap="square" rtlCol="0">
            <a:spAutoFit/>
          </a:bodyPr>
          <a:lstStyle/>
          <a:p>
            <a:r>
              <a:rPr lang="en-GB" sz="1400" dirty="0">
                <a:latin typeface="Arial" panose="020B0604020202020204" pitchFamily="34" charset="0"/>
              </a:rPr>
              <a:t>HR 2.02 [1.51, 2.70] p&lt;0.001</a:t>
            </a:r>
          </a:p>
        </p:txBody>
      </p:sp>
      <p:sp>
        <p:nvSpPr>
          <p:cNvPr id="19" name="TextBox 18">
            <a:extLst>
              <a:ext uri="{FF2B5EF4-FFF2-40B4-BE49-F238E27FC236}">
                <a16:creationId xmlns:a16="http://schemas.microsoft.com/office/drawing/2014/main" id="{5040205A-2E4F-1D4C-F95F-15FD9886D5D7}"/>
              </a:ext>
            </a:extLst>
          </p:cNvPr>
          <p:cNvSpPr txBox="1"/>
          <p:nvPr/>
        </p:nvSpPr>
        <p:spPr>
          <a:xfrm>
            <a:off x="6013938" y="1216927"/>
            <a:ext cx="4414991" cy="369332"/>
          </a:xfrm>
          <a:prstGeom prst="rect">
            <a:avLst/>
          </a:prstGeom>
          <a:noFill/>
        </p:spPr>
        <p:txBody>
          <a:bodyPr wrap="none" rtlCol="0">
            <a:spAutoFit/>
          </a:bodyPr>
          <a:lstStyle/>
          <a:p>
            <a:r>
              <a:rPr lang="en-GB" b="1" dirty="0">
                <a:latin typeface="Arial" panose="020B0604020202020204" pitchFamily="34" charset="0"/>
              </a:rPr>
              <a:t>Figure 3 </a:t>
            </a:r>
            <a:r>
              <a:rPr lang="en-GB" dirty="0">
                <a:latin typeface="Arial" panose="020B0604020202020204" pitchFamily="34" charset="0"/>
              </a:rPr>
              <a:t>Probability of UPCR ≤0.5mg/mg</a:t>
            </a:r>
          </a:p>
        </p:txBody>
      </p:sp>
      <p:sp>
        <p:nvSpPr>
          <p:cNvPr id="21" name="TextBox 20">
            <a:extLst>
              <a:ext uri="{FF2B5EF4-FFF2-40B4-BE49-F238E27FC236}">
                <a16:creationId xmlns:a16="http://schemas.microsoft.com/office/drawing/2014/main" id="{A537468D-97AC-A49C-D4A6-EA9A1579B266}"/>
              </a:ext>
            </a:extLst>
          </p:cNvPr>
          <p:cNvSpPr txBox="1"/>
          <p:nvPr/>
        </p:nvSpPr>
        <p:spPr>
          <a:xfrm>
            <a:off x="6092116" y="3632693"/>
            <a:ext cx="4980851" cy="369332"/>
          </a:xfrm>
          <a:prstGeom prst="rect">
            <a:avLst/>
          </a:prstGeom>
          <a:noFill/>
        </p:spPr>
        <p:txBody>
          <a:bodyPr wrap="none" rtlCol="0">
            <a:spAutoFit/>
          </a:bodyPr>
          <a:lstStyle/>
          <a:p>
            <a:r>
              <a:rPr lang="en-GB" b="1" dirty="0">
                <a:latin typeface="Arial" panose="020B0604020202020204" pitchFamily="34" charset="0"/>
              </a:rPr>
              <a:t>Figure 4 </a:t>
            </a:r>
            <a:r>
              <a:rPr lang="en-GB" dirty="0">
                <a:latin typeface="Arial" panose="020B0604020202020204" pitchFamily="34" charset="0"/>
              </a:rPr>
              <a:t>Probability of 50% reduction in UPCR</a:t>
            </a:r>
          </a:p>
        </p:txBody>
      </p:sp>
      <p:sp>
        <p:nvSpPr>
          <p:cNvPr id="2" name="Rectangle: Rounded Corners 1" descr="Description of the care pathway and where the technology fits into it ">
            <a:extLst>
              <a:ext uri="{FF2B5EF4-FFF2-40B4-BE49-F238E27FC236}">
                <a16:creationId xmlns:a16="http://schemas.microsoft.com/office/drawing/2014/main" id="{9A7946AA-633C-960A-3EF1-E43178291718}"/>
              </a:ext>
            </a:extLst>
          </p:cNvPr>
          <p:cNvSpPr/>
          <p:nvPr/>
        </p:nvSpPr>
        <p:spPr>
          <a:xfrm>
            <a:off x="466723" y="5140959"/>
            <a:ext cx="5547215" cy="927332"/>
          </a:xfrm>
          <a:prstGeom prst="roundRect">
            <a:avLst/>
          </a:prstGeom>
        </p:spPr>
        <p:style>
          <a:lnRef idx="3">
            <a:schemeClr val="lt1"/>
          </a:lnRef>
          <a:fillRef idx="1">
            <a:schemeClr val="accent3"/>
          </a:fillRef>
          <a:effectRef idx="1">
            <a:schemeClr val="accent3"/>
          </a:effectRef>
          <a:fontRef idx="minor">
            <a:schemeClr val="lt1"/>
          </a:fontRef>
        </p:style>
        <p:txBody>
          <a:bodyPr spcFirstLastPara="0" vert="horz" wrap="square" lIns="74428" tIns="74428" rIns="74428" bIns="74428" numCol="1" spcCol="1270" anchor="ctr" anchorCtr="0">
            <a:noAutofit/>
          </a:bodyPr>
          <a:lstStyle/>
          <a:p>
            <a:pPr marL="0" lvl="0" indent="0" algn="ctr" defTabSz="622300">
              <a:lnSpc>
                <a:spcPct val="90000"/>
              </a:lnSpc>
              <a:spcBef>
                <a:spcPct val="0"/>
              </a:spcBef>
              <a:spcAft>
                <a:spcPct val="35000"/>
              </a:spcAft>
              <a:buNone/>
            </a:pPr>
            <a:r>
              <a:rPr lang="en-GB" dirty="0">
                <a:solidFill>
                  <a:schemeClr val="tx1"/>
                </a:solidFill>
                <a:latin typeface="Arial" panose="020B0604020202020204" pitchFamily="34" charset="0"/>
              </a:rPr>
              <a:t>U</a:t>
            </a:r>
            <a:r>
              <a:rPr lang="en-GB" kern="1200" dirty="0">
                <a:solidFill>
                  <a:schemeClr val="tx1"/>
                </a:solidFill>
                <a:latin typeface="Arial" panose="020B0604020202020204" pitchFamily="34" charset="0"/>
              </a:rPr>
              <a:t>rine protein creatinine ratio (UPCR) measures the levels of protein and creatinine in urine, UPCR ≤0.5mg/mg can be a component</a:t>
            </a:r>
            <a:r>
              <a:rPr lang="en-GB" dirty="0">
                <a:solidFill>
                  <a:schemeClr val="tx1"/>
                </a:solidFill>
                <a:latin typeface="Arial" panose="020B0604020202020204" pitchFamily="34" charset="0"/>
              </a:rPr>
              <a:t> of CRR</a:t>
            </a:r>
            <a:endParaRPr lang="en-GB" kern="1200" dirty="0">
              <a:solidFill>
                <a:schemeClr val="tx1"/>
              </a:solidFill>
              <a:latin typeface="Arial" panose="020B0604020202020204" pitchFamily="34" charset="0"/>
            </a:endParaRPr>
          </a:p>
        </p:txBody>
      </p:sp>
      <p:sp>
        <p:nvSpPr>
          <p:cNvPr id="3" name="Rectangle 2" descr="Marker showing slides are confidential ">
            <a:extLst>
              <a:ext uri="{FF2B5EF4-FFF2-40B4-BE49-F238E27FC236}">
                <a16:creationId xmlns:a16="http://schemas.microsoft.com/office/drawing/2014/main" id="{54769C88-1AEC-FA7C-1135-4C8435BFE1A6}"/>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225823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9A84F1-7793-40DE-8D7C-86B061F51562}"/>
              </a:ext>
            </a:extLst>
          </p:cNvPr>
          <p:cNvSpPr txBox="1"/>
          <p:nvPr/>
        </p:nvSpPr>
        <p:spPr>
          <a:xfrm>
            <a:off x="421227" y="1271220"/>
            <a:ext cx="9101464" cy="369332"/>
          </a:xfrm>
          <a:prstGeom prst="rect">
            <a:avLst/>
          </a:prstGeom>
          <a:noFill/>
        </p:spPr>
        <p:txBody>
          <a:bodyPr wrap="square" rtlCol="0">
            <a:spAutoFit/>
          </a:bodyPr>
          <a:lstStyle/>
          <a:p>
            <a:r>
              <a:rPr lang="en-GB" b="1" dirty="0">
                <a:latin typeface="Arial" panose="020B0604020202020204" pitchFamily="34" charset="0"/>
              </a:rPr>
              <a:t>Table 1 </a:t>
            </a:r>
            <a:r>
              <a:rPr lang="en-GB" dirty="0">
                <a:latin typeface="Arial" panose="020B0604020202020204" pitchFamily="34" charset="0"/>
              </a:rPr>
              <a:t>Key issues not resolved during draft guidance consultation</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1512242443"/>
              </p:ext>
            </p:extLst>
          </p:nvPr>
        </p:nvGraphicFramePr>
        <p:xfrm>
          <a:off x="184727" y="1644280"/>
          <a:ext cx="11730182" cy="4471307"/>
        </p:xfrm>
        <a:graphic>
          <a:graphicData uri="http://schemas.openxmlformats.org/drawingml/2006/table">
            <a:tbl>
              <a:tblPr firstRow="1" bandRow="1">
                <a:tableStyleId>{5C22544A-7EE6-4342-B048-85BDC9FD1C3A}</a:tableStyleId>
              </a:tblPr>
              <a:tblGrid>
                <a:gridCol w="1634837">
                  <a:extLst>
                    <a:ext uri="{9D8B030D-6E8A-4147-A177-3AD203B41FA5}">
                      <a16:colId xmlns:a16="http://schemas.microsoft.com/office/drawing/2014/main" val="3322847139"/>
                    </a:ext>
                  </a:extLst>
                </a:gridCol>
                <a:gridCol w="5246254">
                  <a:extLst>
                    <a:ext uri="{9D8B030D-6E8A-4147-A177-3AD203B41FA5}">
                      <a16:colId xmlns:a16="http://schemas.microsoft.com/office/drawing/2014/main" val="2626932644"/>
                    </a:ext>
                  </a:extLst>
                </a:gridCol>
                <a:gridCol w="4849091">
                  <a:extLst>
                    <a:ext uri="{9D8B030D-6E8A-4147-A177-3AD203B41FA5}">
                      <a16:colId xmlns:a16="http://schemas.microsoft.com/office/drawing/2014/main" val="359663453"/>
                    </a:ext>
                  </a:extLst>
                </a:gridCol>
              </a:tblGrid>
              <a:tr h="447947">
                <a:tc>
                  <a:txBody>
                    <a:bodyPr/>
                    <a:lstStyle/>
                    <a:p>
                      <a:r>
                        <a:rPr lang="en-GB" dirty="0">
                          <a:latin typeface="Arial" panose="020B0604020202020204" pitchFamily="34" charset="0"/>
                          <a:cs typeface="Arial" panose="020B0604020202020204" pitchFamily="34" charset="0"/>
                        </a:rPr>
                        <a:t>Issue</a:t>
                      </a:r>
                    </a:p>
                  </a:txBody>
                  <a:tcPr/>
                </a:tc>
                <a:tc>
                  <a:txBody>
                    <a:bodyPr/>
                    <a:lstStyle/>
                    <a:p>
                      <a:r>
                        <a:rPr lang="en-GB" dirty="0">
                          <a:latin typeface="Arial" panose="020B0604020202020204" pitchFamily="34" charset="0"/>
                          <a:cs typeface="Arial" panose="020B0604020202020204" pitchFamily="34" charset="0"/>
                        </a:rPr>
                        <a:t>Committee conclusion</a:t>
                      </a:r>
                    </a:p>
                  </a:txBody>
                  <a:tcPr/>
                </a:tc>
                <a:tc>
                  <a:txBody>
                    <a:bodyPr/>
                    <a:lstStyle/>
                    <a:p>
                      <a:r>
                        <a:rPr lang="en-GB" dirty="0">
                          <a:latin typeface="Arial" panose="020B0604020202020204" pitchFamily="34" charset="0"/>
                          <a:cs typeface="Arial" panose="020B0604020202020204" pitchFamily="34" charset="0"/>
                        </a:rPr>
                        <a:t>Company draft guidance response</a:t>
                      </a:r>
                    </a:p>
                  </a:txBody>
                  <a:tcPr/>
                </a:tc>
                <a:extLst>
                  <a:ext uri="{0D108BD9-81ED-4DB2-BD59-A6C34878D82A}">
                    <a16:rowId xmlns:a16="http://schemas.microsoft.com/office/drawing/2014/main" val="2647452487"/>
                  </a:ext>
                </a:extLst>
              </a:tr>
              <a:tr h="4158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solidFill>
                            <a:schemeClr val="tx1"/>
                          </a:solidFill>
                          <a:latin typeface="Arial" panose="020B0604020202020204" pitchFamily="34" charset="0"/>
                          <a:cs typeface="Arial" panose="020B0604020202020204" pitchFamily="34" charset="0"/>
                        </a:rPr>
                        <a:t>Clinical positioning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latin typeface="Arial" panose="020B0604020202020204" pitchFamily="34" charset="0"/>
                          <a:cs typeface="Arial" panose="020B0604020202020204" pitchFamily="34" charset="0"/>
                        </a:rPr>
                        <a:t>Voclosporin used for induction, not maintenance, appropriate comparators are all first-line inductions given with MMF or MMF alone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latin typeface="Arial" panose="020B0604020202020204" pitchFamily="34" charset="0"/>
                          <a:cs typeface="Arial" panose="020B0604020202020204" pitchFamily="34" charset="0"/>
                        </a:rPr>
                        <a:t>Aligned on induction use, appropriate comparators are MMF, tacrolimus + MMF</a:t>
                      </a:r>
                    </a:p>
                  </a:txBody>
                  <a:tcPr anchor="ctr"/>
                </a:tc>
                <a:extLst>
                  <a:ext uri="{0D108BD9-81ED-4DB2-BD59-A6C34878D82A}">
                    <a16:rowId xmlns:a16="http://schemas.microsoft.com/office/drawing/2014/main" val="4286048228"/>
                  </a:ext>
                </a:extLst>
              </a:tr>
              <a:tr h="447947">
                <a:tc>
                  <a:txBody>
                    <a:bodyPr/>
                    <a:lstStyle/>
                    <a:p>
                      <a:r>
                        <a:rPr lang="en-GB" b="1" dirty="0">
                          <a:latin typeface="Arial" panose="020B0604020202020204" pitchFamily="34" charset="0"/>
                          <a:cs typeface="Arial" panose="020B0604020202020204" pitchFamily="34" charset="0"/>
                        </a:rPr>
                        <a:t>Treatment duration</a:t>
                      </a:r>
                    </a:p>
                  </a:txBody>
                  <a:tcPr anchor="ctr"/>
                </a:tc>
                <a:tc>
                  <a:txBody>
                    <a:bodyPr/>
                    <a:lstStyle/>
                    <a:p>
                      <a:r>
                        <a:rPr lang="en-GB" b="0" dirty="0">
                          <a:latin typeface="Arial" panose="020B0604020202020204" pitchFamily="34" charset="0"/>
                          <a:cs typeface="Arial" panose="020B0604020202020204" pitchFamily="34" charset="0"/>
                        </a:rPr>
                        <a:t>36-month stopping rule too long for inductions, re-treatment not included in model</a:t>
                      </a:r>
                    </a:p>
                  </a:txBody>
                  <a:tcPr anchor="ctr"/>
                </a:tc>
                <a:tc>
                  <a:txBody>
                    <a:bodyPr/>
                    <a:lstStyle/>
                    <a:p>
                      <a:r>
                        <a:rPr lang="en-GB" b="0" dirty="0">
                          <a:latin typeface="Arial" panose="020B0604020202020204" pitchFamily="34" charset="0"/>
                          <a:cs typeface="Arial" panose="020B0604020202020204" pitchFamily="34" charset="0"/>
                        </a:rPr>
                        <a:t>Provided scenarios for different treatment durations, no scenario for re-treatment</a:t>
                      </a:r>
                    </a:p>
                  </a:txBody>
                  <a:tcPr anchor="ctr"/>
                </a:tc>
                <a:extLst>
                  <a:ext uri="{0D108BD9-81ED-4DB2-BD59-A6C34878D82A}">
                    <a16:rowId xmlns:a16="http://schemas.microsoft.com/office/drawing/2014/main" val="710463053"/>
                  </a:ext>
                </a:extLst>
              </a:tr>
              <a:tr h="447947">
                <a:tc>
                  <a:txBody>
                    <a:bodyPr/>
                    <a:lstStyle/>
                    <a:p>
                      <a:pPr marL="0" marR="0" lvl="0" indent="0" algn="l" rtl="0" eaLnBrk="1" fontAlgn="auto" latinLnBrk="0" hangingPunct="1">
                        <a:lnSpc>
                          <a:spcPct val="100000"/>
                        </a:lnSpc>
                        <a:spcBef>
                          <a:spcPts val="0"/>
                        </a:spcBef>
                        <a:spcAft>
                          <a:spcPts val="0"/>
                        </a:spcAft>
                        <a:buClrTx/>
                        <a:buSzTx/>
                        <a:buFontTx/>
                        <a:buNone/>
                      </a:pPr>
                      <a:r>
                        <a:rPr lang="en-GB" b="1" dirty="0">
                          <a:solidFill>
                            <a:schemeClr val="tx1"/>
                          </a:solidFill>
                          <a:latin typeface="Arial"/>
                          <a:cs typeface="Arial"/>
                        </a:rPr>
                        <a:t>Model structure: CKD 3b-4</a:t>
                      </a:r>
                      <a:endParaRPr lang="en-GB" b="1" dirty="0">
                        <a:solidFill>
                          <a:schemeClr val="tx1"/>
                        </a:solidFill>
                        <a:latin typeface="Arial" panose="020B0604020202020204" pitchFamily="34" charset="0"/>
                        <a:cs typeface="Arial" panose="020B0604020202020204" pitchFamily="34" charset="0"/>
                      </a:endParaRPr>
                    </a:p>
                  </a:txBody>
                  <a:tcPr anchor="ctr"/>
                </a:tc>
                <a:tc>
                  <a:txBody>
                    <a:bodyPr/>
                    <a:lstStyle/>
                    <a:p>
                      <a:r>
                        <a:rPr lang="en-GB" b="0" dirty="0">
                          <a:solidFill>
                            <a:schemeClr val="tx1"/>
                          </a:solidFill>
                          <a:latin typeface="Arial" panose="020B0604020202020204" pitchFamily="34" charset="0"/>
                          <a:cs typeface="Arial" panose="020B0604020202020204" pitchFamily="34" charset="0"/>
                        </a:rPr>
                        <a:t>Response should be achievable from CKD 3b-4 states, uncertainties with transition probabilities, treatment discontinuation and transplant rates</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Provided CKD 3b-4 response scenarios, TTD scenarios, aligned transplant rates, note uncertainty with transition probabilities</a:t>
                      </a:r>
                    </a:p>
                  </a:txBody>
                  <a:tcPr anchor="ctr"/>
                </a:tc>
                <a:extLst>
                  <a:ext uri="{0D108BD9-81ED-4DB2-BD59-A6C34878D82A}">
                    <a16:rowId xmlns:a16="http://schemas.microsoft.com/office/drawing/2014/main" val="3065617718"/>
                  </a:ext>
                </a:extLst>
              </a:tr>
              <a:tr h="447947">
                <a:tc>
                  <a:txBody>
                    <a:bodyPr/>
                    <a:lstStyle/>
                    <a:p>
                      <a:r>
                        <a:rPr lang="en-GB" b="1" dirty="0">
                          <a:solidFill>
                            <a:schemeClr val="tx1"/>
                          </a:solidFill>
                          <a:latin typeface="Arial" panose="020B0604020202020204" pitchFamily="34" charset="0"/>
                          <a:cs typeface="Arial" panose="020B0604020202020204" pitchFamily="34" charset="0"/>
                        </a:rPr>
                        <a:t>Long-term outcomes</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High uncertainty in long-term extrapolations and using short-term data for long-term outcomes </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Provided potential model output validation from external literature (also provided at clarification stage)</a:t>
                      </a:r>
                    </a:p>
                  </a:txBody>
                  <a:tcPr anchor="ctr"/>
                </a:tc>
                <a:extLst>
                  <a:ext uri="{0D108BD9-81ED-4DB2-BD59-A6C34878D82A}">
                    <a16:rowId xmlns:a16="http://schemas.microsoft.com/office/drawing/2014/main" val="766629403"/>
                  </a:ext>
                </a:extLst>
              </a:tr>
              <a:tr h="447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Attrition bias</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AURORA data at risk of attrition bias as 39.5% of people discontinued across the trials</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Provided scenario analyses for people lost to follow-up</a:t>
                      </a:r>
                    </a:p>
                  </a:txBody>
                  <a:tcPr anchor="ctr"/>
                </a:tc>
                <a:extLst>
                  <a:ext uri="{0D108BD9-81ED-4DB2-BD59-A6C34878D82A}">
                    <a16:rowId xmlns:a16="http://schemas.microsoft.com/office/drawing/2014/main" val="2921652943"/>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Key issues for discussion</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4"/>
          </p:nvPr>
        </p:nvSpPr>
        <p:spPr/>
        <p:txBody>
          <a:bodyPr/>
          <a:lstStyle/>
          <a:p>
            <a:r>
              <a:rPr lang="en-GB" dirty="0"/>
              <a:t>Some key issues were not resolved after ACM1</a:t>
            </a:r>
          </a:p>
        </p:txBody>
      </p:sp>
      <p:sp>
        <p:nvSpPr>
          <p:cNvPr id="3" name="Text Placeholder 3">
            <a:extLst>
              <a:ext uri="{FF2B5EF4-FFF2-40B4-BE49-F238E27FC236}">
                <a16:creationId xmlns:a16="http://schemas.microsoft.com/office/drawing/2014/main" id="{26589015-6D8F-0549-DF8B-F32A358555B3}"/>
              </a:ext>
            </a:extLst>
          </p:cNvPr>
          <p:cNvSpPr>
            <a:spLocks noGrp="1"/>
          </p:cNvSpPr>
          <p:nvPr>
            <p:ph type="body" sz="quarter" idx="13"/>
          </p:nvPr>
        </p:nvSpPr>
        <p:spPr>
          <a:xfrm>
            <a:off x="1871663" y="6251210"/>
            <a:ext cx="9387464" cy="457565"/>
          </a:xfrm>
        </p:spPr>
        <p:txBody>
          <a:bodyPr>
            <a:normAutofit lnSpcReduction="10000"/>
          </a:bodyPr>
          <a:lstStyle/>
          <a:p>
            <a:r>
              <a:rPr lang="en-GB" dirty="0"/>
              <a:t>Abbreviations: ACM, appraisal committee meeting; CKD, chronic kidney disease; MMF, mycophenolate mofetil; TTD, time to treatment discontinuation</a:t>
            </a:r>
          </a:p>
        </p:txBody>
      </p:sp>
    </p:spTree>
    <p:extLst>
      <p:ext uri="{BB962C8B-B14F-4D97-AF65-F5344CB8AC3E}">
        <p14:creationId xmlns:p14="http://schemas.microsoft.com/office/powerpoint/2010/main" val="420778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Autofit/>
          </a:bodyPr>
          <a:lstStyle/>
          <a:p>
            <a:r>
              <a:rPr lang="en-GB" dirty="0"/>
              <a:t>AURORA 2 trial results</a:t>
            </a:r>
            <a:br>
              <a:rPr lang="en-GB" dirty="0"/>
            </a:br>
            <a:endParaRPr lang="en-GB" dirty="0"/>
          </a:p>
        </p:txBody>
      </p:sp>
      <p:sp>
        <p:nvSpPr>
          <p:cNvPr id="11" name="Text Placeholder 10">
            <a:extLst>
              <a:ext uri="{FF2B5EF4-FFF2-40B4-BE49-F238E27FC236}">
                <a16:creationId xmlns:a16="http://schemas.microsoft.com/office/drawing/2014/main" id="{084EEFAB-CD0E-9947-EAFD-3ABCDA3E58CA}"/>
              </a:ext>
            </a:extLst>
          </p:cNvPr>
          <p:cNvSpPr>
            <a:spLocks noGrp="1"/>
          </p:cNvSpPr>
          <p:nvPr>
            <p:ph type="body" sz="quarter" idx="14"/>
          </p:nvPr>
        </p:nvSpPr>
        <p:spPr/>
        <p:txBody>
          <a:bodyPr/>
          <a:lstStyle/>
          <a:p>
            <a:r>
              <a:rPr lang="en-GB" dirty="0" err="1"/>
              <a:t>Voclosporin</a:t>
            </a:r>
            <a:r>
              <a:rPr lang="en-GB" dirty="0"/>
              <a:t> improves renal response up to 30 months, less clear after</a:t>
            </a:r>
          </a:p>
        </p:txBody>
      </p:sp>
      <p:graphicFrame>
        <p:nvGraphicFramePr>
          <p:cNvPr id="21" name="Table 3" descr="Key clinical trials, including design, population, intervention, comparators">
            <a:extLst>
              <a:ext uri="{FF2B5EF4-FFF2-40B4-BE49-F238E27FC236}">
                <a16:creationId xmlns:a16="http://schemas.microsoft.com/office/drawing/2014/main" id="{7E15200D-AC49-EC24-2D3F-4125C7C15235}"/>
              </a:ext>
            </a:extLst>
          </p:cNvPr>
          <p:cNvGraphicFramePr>
            <a:graphicFrameLocks noGrp="1"/>
          </p:cNvGraphicFramePr>
          <p:nvPr>
            <p:extLst>
              <p:ext uri="{D42A27DB-BD31-4B8C-83A1-F6EECF244321}">
                <p14:modId xmlns:p14="http://schemas.microsoft.com/office/powerpoint/2010/main" val="2069935738"/>
              </p:ext>
            </p:extLst>
          </p:nvPr>
        </p:nvGraphicFramePr>
        <p:xfrm>
          <a:off x="466722" y="1626249"/>
          <a:ext cx="7869204" cy="4115335"/>
        </p:xfrm>
        <a:graphic>
          <a:graphicData uri="http://schemas.openxmlformats.org/drawingml/2006/table">
            <a:tbl>
              <a:tblPr firstRow="1" bandRow="1">
                <a:tableStyleId>{5C22544A-7EE6-4342-B048-85BDC9FD1C3A}</a:tableStyleId>
              </a:tblPr>
              <a:tblGrid>
                <a:gridCol w="2185852">
                  <a:extLst>
                    <a:ext uri="{9D8B030D-6E8A-4147-A177-3AD203B41FA5}">
                      <a16:colId xmlns:a16="http://schemas.microsoft.com/office/drawing/2014/main" val="2781295461"/>
                    </a:ext>
                  </a:extLst>
                </a:gridCol>
                <a:gridCol w="1748750">
                  <a:extLst>
                    <a:ext uri="{9D8B030D-6E8A-4147-A177-3AD203B41FA5}">
                      <a16:colId xmlns:a16="http://schemas.microsoft.com/office/drawing/2014/main" val="458621282"/>
                    </a:ext>
                  </a:extLst>
                </a:gridCol>
                <a:gridCol w="1814252">
                  <a:extLst>
                    <a:ext uri="{9D8B030D-6E8A-4147-A177-3AD203B41FA5}">
                      <a16:colId xmlns:a16="http://schemas.microsoft.com/office/drawing/2014/main" val="3627299792"/>
                    </a:ext>
                  </a:extLst>
                </a:gridCol>
                <a:gridCol w="2120350">
                  <a:extLst>
                    <a:ext uri="{9D8B030D-6E8A-4147-A177-3AD203B41FA5}">
                      <a16:colId xmlns:a16="http://schemas.microsoft.com/office/drawing/2014/main" val="2192641330"/>
                    </a:ext>
                  </a:extLst>
                </a:gridCol>
              </a:tblGrid>
              <a:tr h="730327">
                <a:tc>
                  <a:txBody>
                    <a:bodyPr/>
                    <a:lstStyle/>
                    <a:p>
                      <a:endParaRPr lang="en-GB" dirty="0">
                        <a:solidFill>
                          <a:schemeClr val="bg1"/>
                        </a:solidFill>
                        <a:latin typeface="Arial" panose="020B0604020202020204" pitchFamily="34" charset="0"/>
                      </a:endParaRPr>
                    </a:p>
                  </a:txBody>
                  <a:tcPr>
                    <a:solidFill>
                      <a:schemeClr val="accent1"/>
                    </a:solidFill>
                  </a:tcPr>
                </a:tc>
                <a:tc>
                  <a:txBody>
                    <a:bodyPr/>
                    <a:lstStyle/>
                    <a:p>
                      <a:r>
                        <a:rPr lang="en-GB" dirty="0" err="1">
                          <a:latin typeface="Arial" panose="020B0604020202020204" pitchFamily="34" charset="0"/>
                        </a:rPr>
                        <a:t>Voclosporin</a:t>
                      </a:r>
                      <a:r>
                        <a:rPr lang="en-GB" dirty="0">
                          <a:latin typeface="Arial" panose="020B0604020202020204" pitchFamily="34" charset="0"/>
                        </a:rPr>
                        <a:t> + MMF (N=116)</a:t>
                      </a:r>
                    </a:p>
                  </a:txBody>
                  <a:tcPr anchor="ctr"/>
                </a:tc>
                <a:tc>
                  <a:txBody>
                    <a:bodyPr/>
                    <a:lstStyle/>
                    <a:p>
                      <a:r>
                        <a:rPr lang="en-GB" dirty="0">
                          <a:latin typeface="Arial" panose="020B0604020202020204" pitchFamily="34" charset="0"/>
                        </a:rPr>
                        <a:t>Placebo + MMF (N=100)</a:t>
                      </a:r>
                    </a:p>
                  </a:txBody>
                  <a:tcPr anchor="ctr"/>
                </a:tc>
                <a:tc>
                  <a:txBody>
                    <a:bodyPr/>
                    <a:lstStyle/>
                    <a:p>
                      <a:r>
                        <a:rPr lang="en-GB" dirty="0">
                          <a:latin typeface="Arial" panose="020B0604020202020204" pitchFamily="34" charset="0"/>
                        </a:rPr>
                        <a:t>Odds Ratio </a:t>
                      </a:r>
                    </a:p>
                    <a:p>
                      <a:r>
                        <a:rPr lang="en-GB" dirty="0">
                          <a:latin typeface="Arial" panose="020B0604020202020204" pitchFamily="34" charset="0"/>
                        </a:rPr>
                        <a:t>[95% CI]</a:t>
                      </a:r>
                    </a:p>
                  </a:txBody>
                  <a:tcPr anchor="ctr"/>
                </a:tc>
                <a:extLst>
                  <a:ext uri="{0D108BD9-81ED-4DB2-BD59-A6C34878D82A}">
                    <a16:rowId xmlns:a16="http://schemas.microsoft.com/office/drawing/2014/main" val="1220355904"/>
                  </a:ext>
                </a:extLst>
              </a:tr>
              <a:tr h="423126">
                <a:tc>
                  <a:txBody>
                    <a:bodyPr/>
                    <a:lstStyle/>
                    <a:p>
                      <a:r>
                        <a:rPr lang="en-GB" b="1" dirty="0">
                          <a:solidFill>
                            <a:schemeClr val="bg1"/>
                          </a:solidFill>
                          <a:latin typeface="Arial" panose="020B0604020202020204" pitchFamily="34" charset="0"/>
                        </a:rPr>
                        <a:t>CRR at 18 months</a:t>
                      </a:r>
                    </a:p>
                  </a:txBody>
                  <a:tcPr anchor="ctr">
                    <a:solidFill>
                      <a:schemeClr val="accent1"/>
                    </a:solidFill>
                  </a:tcP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extLst>
                  <a:ext uri="{0D108BD9-81ED-4DB2-BD59-A6C34878D82A}">
                    <a16:rowId xmlns:a16="http://schemas.microsoft.com/office/drawing/2014/main" val="683507817"/>
                  </a:ext>
                </a:extLst>
              </a:tr>
              <a:tr h="423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CRR at 24 months</a:t>
                      </a:r>
                    </a:p>
                  </a:txBody>
                  <a:tcPr anchor="ctr">
                    <a:solidFill>
                      <a:schemeClr val="accent1"/>
                    </a:solidFill>
                  </a:tcP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extLst>
                  <a:ext uri="{0D108BD9-81ED-4DB2-BD59-A6C34878D82A}">
                    <a16:rowId xmlns:a16="http://schemas.microsoft.com/office/drawing/2014/main" val="1606641215"/>
                  </a:ext>
                </a:extLst>
              </a:tr>
              <a:tr h="423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CRR at 30 months</a:t>
                      </a:r>
                    </a:p>
                  </a:txBody>
                  <a:tcPr anchor="ctr">
                    <a:solidFill>
                      <a:schemeClr val="accent1"/>
                    </a:solidFill>
                  </a:tcP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extLst>
                  <a:ext uri="{0D108BD9-81ED-4DB2-BD59-A6C34878D82A}">
                    <a16:rowId xmlns:a16="http://schemas.microsoft.com/office/drawing/2014/main" val="1086869075"/>
                  </a:ext>
                </a:extLst>
              </a:tr>
              <a:tr h="423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CRR at 36 months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extLst>
                  <a:ext uri="{0D108BD9-81ED-4DB2-BD59-A6C34878D82A}">
                    <a16:rowId xmlns:a16="http://schemas.microsoft.com/office/drawing/2014/main" val="3789602645"/>
                  </a:ext>
                </a:extLst>
              </a:tr>
              <a:tr h="423126">
                <a:tc>
                  <a:txBody>
                    <a:bodyPr/>
                    <a:lstStyle/>
                    <a:p>
                      <a:r>
                        <a:rPr lang="en-GB" b="1" dirty="0">
                          <a:solidFill>
                            <a:schemeClr val="bg1"/>
                          </a:solidFill>
                          <a:latin typeface="Arial" panose="020B0604020202020204" pitchFamily="34" charset="0"/>
                        </a:rPr>
                        <a:t>PRR at 18 months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extLst>
                  <a:ext uri="{0D108BD9-81ED-4DB2-BD59-A6C34878D82A}">
                    <a16:rowId xmlns:a16="http://schemas.microsoft.com/office/drawing/2014/main" val="3360810696"/>
                  </a:ext>
                </a:extLst>
              </a:tr>
              <a:tr h="423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PRR at 24 months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extLst>
                  <a:ext uri="{0D108BD9-81ED-4DB2-BD59-A6C34878D82A}">
                    <a16:rowId xmlns:a16="http://schemas.microsoft.com/office/drawing/2014/main" val="3800984716"/>
                  </a:ext>
                </a:extLst>
              </a:tr>
              <a:tr h="423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PRR at 30 months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extLst>
                  <a:ext uri="{0D108BD9-81ED-4DB2-BD59-A6C34878D82A}">
                    <a16:rowId xmlns:a16="http://schemas.microsoft.com/office/drawing/2014/main" val="4257606716"/>
                  </a:ext>
                </a:extLst>
              </a:tr>
              <a:tr h="423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PRR at 36 months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highlight>
                          <a:srgbClr val="FFFF00"/>
                        </a:highlight>
                        <a:latin typeface="Arial" panose="020B0604020202020204" pitchFamily="34" charset="0"/>
                      </a:endParaRPr>
                    </a:p>
                  </a:txBody>
                  <a:tcPr anchor="ctr"/>
                </a:tc>
                <a:extLst>
                  <a:ext uri="{0D108BD9-81ED-4DB2-BD59-A6C34878D82A}">
                    <a16:rowId xmlns:a16="http://schemas.microsoft.com/office/drawing/2014/main" val="143268788"/>
                  </a:ext>
                </a:extLst>
              </a:tr>
            </a:tbl>
          </a:graphicData>
        </a:graphic>
      </p:graphicFrame>
      <p:sp>
        <p:nvSpPr>
          <p:cNvPr id="23" name="TextBox 22">
            <a:extLst>
              <a:ext uri="{FF2B5EF4-FFF2-40B4-BE49-F238E27FC236}">
                <a16:creationId xmlns:a16="http://schemas.microsoft.com/office/drawing/2014/main" id="{6ADDA22C-30F3-D6F6-FA39-E9390C6D04DB}"/>
              </a:ext>
            </a:extLst>
          </p:cNvPr>
          <p:cNvSpPr txBox="1"/>
          <p:nvPr/>
        </p:nvSpPr>
        <p:spPr>
          <a:xfrm>
            <a:off x="429554" y="1244391"/>
            <a:ext cx="5271571" cy="369332"/>
          </a:xfrm>
          <a:prstGeom prst="rect">
            <a:avLst/>
          </a:prstGeom>
          <a:noFill/>
        </p:spPr>
        <p:txBody>
          <a:bodyPr wrap="none" rtlCol="0">
            <a:spAutoFit/>
          </a:bodyPr>
          <a:lstStyle/>
          <a:p>
            <a:r>
              <a:rPr lang="en-GB" b="1" dirty="0">
                <a:latin typeface="Arial" panose="020B0604020202020204" pitchFamily="34" charset="0"/>
              </a:rPr>
              <a:t>Table 10 </a:t>
            </a:r>
            <a:r>
              <a:rPr lang="en-GB" dirty="0">
                <a:latin typeface="Arial" panose="020B0604020202020204" pitchFamily="34" charset="0"/>
              </a:rPr>
              <a:t>AURORA 2 response outcomes results</a:t>
            </a:r>
          </a:p>
        </p:txBody>
      </p:sp>
      <p:sp>
        <p:nvSpPr>
          <p:cNvPr id="2" name="Text Placeholder 9">
            <a:extLst>
              <a:ext uri="{FF2B5EF4-FFF2-40B4-BE49-F238E27FC236}">
                <a16:creationId xmlns:a16="http://schemas.microsoft.com/office/drawing/2014/main" id="{D4FE8022-DEC8-992A-3167-9EC54455E099}"/>
              </a:ext>
            </a:extLst>
          </p:cNvPr>
          <p:cNvSpPr txBox="1">
            <a:spLocks/>
          </p:cNvSpPr>
          <p:nvPr/>
        </p:nvSpPr>
        <p:spPr>
          <a:xfrm>
            <a:off x="1871662" y="6324761"/>
            <a:ext cx="9590235" cy="5332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5713" indent="-1255713"/>
            <a:r>
              <a:rPr lang="en-GB" dirty="0">
                <a:latin typeface="Arial" panose="020B0604020202020204" pitchFamily="34" charset="0"/>
                <a:cs typeface="Arial" panose="020B0604020202020204" pitchFamily="34" charset="0"/>
              </a:rPr>
              <a:t>Abbreviations: CI, confidence interval; CRR, complete renal response; eGFR, estimated glomerular filtration rate; MMF, mycophenolate mofetil; N, number of patients; PRR, partial renal response</a:t>
            </a:r>
          </a:p>
        </p:txBody>
      </p:sp>
      <p:sp>
        <p:nvSpPr>
          <p:cNvPr id="4" name="TextBox 3">
            <a:extLst>
              <a:ext uri="{FF2B5EF4-FFF2-40B4-BE49-F238E27FC236}">
                <a16:creationId xmlns:a16="http://schemas.microsoft.com/office/drawing/2014/main" id="{B516F69A-B2BB-24A2-DA2B-31F99D91ED3C}"/>
              </a:ext>
            </a:extLst>
          </p:cNvPr>
          <p:cNvSpPr txBox="1"/>
          <p:nvPr/>
        </p:nvSpPr>
        <p:spPr>
          <a:xfrm>
            <a:off x="8580474" y="1320412"/>
            <a:ext cx="2966484" cy="4524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dirty="0">
                <a:solidFill>
                  <a:schemeClr val="tx1"/>
                </a:solidFill>
                <a:latin typeface="Arial" panose="020B0604020202020204" pitchFamily="34" charset="0"/>
              </a:rPr>
              <a:t>CRR is defined as a composite of UPCR of ≤0.5 mg/mg, eGFR of ≥60 ml/min/1.73</a:t>
            </a:r>
            <a:r>
              <a:rPr lang="en-GB" baseline="30000" dirty="0">
                <a:solidFill>
                  <a:schemeClr val="tx1"/>
                </a:solidFill>
                <a:latin typeface="Arial" panose="020B0604020202020204" pitchFamily="34" charset="0"/>
              </a:rPr>
              <a:t>2</a:t>
            </a:r>
            <a:r>
              <a:rPr lang="en-GB" dirty="0">
                <a:solidFill>
                  <a:schemeClr val="tx1"/>
                </a:solidFill>
                <a:latin typeface="Arial" panose="020B0604020202020204" pitchFamily="34" charset="0"/>
              </a:rPr>
              <a:t> or no confirmed eGFR decrease of &gt;20% from baseline, no rescue medication, and no more than 10 mg prednisone equivalent per day for ≥3 consecutive days or for ≥7 days in total during weeks 44–52</a:t>
            </a:r>
          </a:p>
          <a:p>
            <a:endParaRPr lang="en-GB" dirty="0">
              <a:solidFill>
                <a:schemeClr val="tx1"/>
              </a:solidFill>
              <a:latin typeface="Arial" panose="020B0604020202020204" pitchFamily="34" charset="0"/>
            </a:endParaRPr>
          </a:p>
          <a:p>
            <a:r>
              <a:rPr lang="en-GB" dirty="0">
                <a:solidFill>
                  <a:schemeClr val="tx1"/>
                </a:solidFill>
                <a:latin typeface="Arial" panose="020B0604020202020204" pitchFamily="34" charset="0"/>
              </a:rPr>
              <a:t>PRR defined as ≥50% reduction in UPCR from baseline</a:t>
            </a:r>
          </a:p>
        </p:txBody>
      </p:sp>
      <p:sp>
        <p:nvSpPr>
          <p:cNvPr id="3" name="Rectangle 2" descr="Marker showing slides are confidential ">
            <a:extLst>
              <a:ext uri="{FF2B5EF4-FFF2-40B4-BE49-F238E27FC236}">
                <a16:creationId xmlns:a16="http://schemas.microsoft.com/office/drawing/2014/main" id="{660AABB2-C8BD-D2DF-49BC-FEF723380F5A}"/>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5" name="Rectangle 4" descr="Marker showing slides are confidential ">
            <a:extLst>
              <a:ext uri="{FF2B5EF4-FFF2-40B4-BE49-F238E27FC236}">
                <a16:creationId xmlns:a16="http://schemas.microsoft.com/office/drawing/2014/main" id="{D4FB00D2-87D0-DC4C-0749-F8BCA9727224}"/>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771438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59EDDE-F782-CCD2-3DE2-7809B14EAC0C}"/>
              </a:ext>
            </a:extLst>
          </p:cNvPr>
          <p:cNvSpPr>
            <a:spLocks noGrp="1"/>
          </p:cNvSpPr>
          <p:nvPr>
            <p:ph type="title"/>
          </p:nvPr>
        </p:nvSpPr>
        <p:spPr/>
        <p:txBody>
          <a:bodyPr/>
          <a:lstStyle/>
          <a:p>
            <a:r>
              <a:rPr lang="en-GB" dirty="0"/>
              <a:t>NMA methodology</a:t>
            </a:r>
          </a:p>
        </p:txBody>
      </p:sp>
      <p:sp>
        <p:nvSpPr>
          <p:cNvPr id="10" name="Text Placeholder 9">
            <a:extLst>
              <a:ext uri="{FF2B5EF4-FFF2-40B4-BE49-F238E27FC236}">
                <a16:creationId xmlns:a16="http://schemas.microsoft.com/office/drawing/2014/main" id="{2D6EC86A-C388-9753-86ED-04E20E4BA211}"/>
              </a:ext>
            </a:extLst>
          </p:cNvPr>
          <p:cNvSpPr>
            <a:spLocks noGrp="1"/>
          </p:cNvSpPr>
          <p:nvPr>
            <p:ph type="body" sz="quarter" idx="13"/>
          </p:nvPr>
        </p:nvSpPr>
        <p:spPr>
          <a:xfrm>
            <a:off x="1871663" y="6343650"/>
            <a:ext cx="9086850" cy="514350"/>
          </a:xfrm>
        </p:spPr>
        <p:txBody>
          <a:bodyPr/>
          <a:lstStyle/>
          <a:p>
            <a:r>
              <a:rPr lang="en-GB" dirty="0"/>
              <a:t>Abbreviations: CRR, complete renal response; LN, lupus nephritis; NMA, network meta-analysis; PRR, partial renal response; RCT, randomised controlled trial; SLR, systematic literature review</a:t>
            </a:r>
          </a:p>
        </p:txBody>
      </p:sp>
      <p:sp>
        <p:nvSpPr>
          <p:cNvPr id="11" name="Text Placeholder 10">
            <a:extLst>
              <a:ext uri="{FF2B5EF4-FFF2-40B4-BE49-F238E27FC236}">
                <a16:creationId xmlns:a16="http://schemas.microsoft.com/office/drawing/2014/main" id="{134B87A1-4574-9147-1164-021B7B00CE79}"/>
              </a:ext>
            </a:extLst>
          </p:cNvPr>
          <p:cNvSpPr>
            <a:spLocks noGrp="1"/>
          </p:cNvSpPr>
          <p:nvPr>
            <p:ph type="body" sz="quarter" idx="14"/>
          </p:nvPr>
        </p:nvSpPr>
        <p:spPr/>
        <p:txBody>
          <a:bodyPr/>
          <a:lstStyle/>
          <a:p>
            <a:r>
              <a:rPr lang="en-GB" dirty="0"/>
              <a:t>RCTs included in the NMA were identified by SLR</a:t>
            </a:r>
          </a:p>
        </p:txBody>
      </p:sp>
      <p:graphicFrame>
        <p:nvGraphicFramePr>
          <p:cNvPr id="4" name="Diagram 3">
            <a:extLst>
              <a:ext uri="{FF2B5EF4-FFF2-40B4-BE49-F238E27FC236}">
                <a16:creationId xmlns:a16="http://schemas.microsoft.com/office/drawing/2014/main" id="{951FDACB-FE70-643D-5688-8D924150B3A1}"/>
              </a:ext>
            </a:extLst>
          </p:cNvPr>
          <p:cNvGraphicFramePr/>
          <p:nvPr>
            <p:extLst>
              <p:ext uri="{D42A27DB-BD31-4B8C-83A1-F6EECF244321}">
                <p14:modId xmlns:p14="http://schemas.microsoft.com/office/powerpoint/2010/main" val="3159439652"/>
              </p:ext>
            </p:extLst>
          </p:nvPr>
        </p:nvGraphicFramePr>
        <p:xfrm>
          <a:off x="1055077" y="1512277"/>
          <a:ext cx="9697916" cy="4211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766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59EDDE-F782-CCD2-3DE2-7809B14EAC0C}"/>
              </a:ext>
            </a:extLst>
          </p:cNvPr>
          <p:cNvSpPr>
            <a:spLocks noGrp="1"/>
          </p:cNvSpPr>
          <p:nvPr>
            <p:ph type="title"/>
          </p:nvPr>
        </p:nvSpPr>
        <p:spPr/>
        <p:txBody>
          <a:bodyPr/>
          <a:lstStyle/>
          <a:p>
            <a:r>
              <a:rPr lang="en-GB" dirty="0"/>
              <a:t>NMA methodology: comparators </a:t>
            </a:r>
          </a:p>
        </p:txBody>
      </p:sp>
      <p:sp>
        <p:nvSpPr>
          <p:cNvPr id="11" name="Text Placeholder 10">
            <a:extLst>
              <a:ext uri="{FF2B5EF4-FFF2-40B4-BE49-F238E27FC236}">
                <a16:creationId xmlns:a16="http://schemas.microsoft.com/office/drawing/2014/main" id="{134B87A1-4574-9147-1164-021B7B00CE79}"/>
              </a:ext>
            </a:extLst>
          </p:cNvPr>
          <p:cNvSpPr>
            <a:spLocks noGrp="1"/>
          </p:cNvSpPr>
          <p:nvPr>
            <p:ph type="body" sz="quarter" idx="14"/>
          </p:nvPr>
        </p:nvSpPr>
        <p:spPr/>
        <p:txBody>
          <a:bodyPr/>
          <a:lstStyle/>
          <a:p>
            <a:r>
              <a:rPr lang="en-GB" dirty="0"/>
              <a:t>The NMA included CRR and PRR data for most comparators</a:t>
            </a:r>
          </a:p>
        </p:txBody>
      </p:sp>
      <p:graphicFrame>
        <p:nvGraphicFramePr>
          <p:cNvPr id="2" name="Table 3" descr="Key clinical trials, including design, population, intervention, comparators">
            <a:extLst>
              <a:ext uri="{FF2B5EF4-FFF2-40B4-BE49-F238E27FC236}">
                <a16:creationId xmlns:a16="http://schemas.microsoft.com/office/drawing/2014/main" id="{1134C982-28F0-230E-4450-FC3C3C6E3467}"/>
              </a:ext>
            </a:extLst>
          </p:cNvPr>
          <p:cNvGraphicFramePr>
            <a:graphicFrameLocks noGrp="1"/>
          </p:cNvGraphicFramePr>
          <p:nvPr>
            <p:extLst>
              <p:ext uri="{D42A27DB-BD31-4B8C-83A1-F6EECF244321}">
                <p14:modId xmlns:p14="http://schemas.microsoft.com/office/powerpoint/2010/main" val="3224632177"/>
              </p:ext>
            </p:extLst>
          </p:nvPr>
        </p:nvGraphicFramePr>
        <p:xfrm>
          <a:off x="236155" y="1367156"/>
          <a:ext cx="11250784" cy="5212080"/>
        </p:xfrm>
        <a:graphic>
          <a:graphicData uri="http://schemas.openxmlformats.org/drawingml/2006/table">
            <a:tbl>
              <a:tblPr firstRow="1" bandRow="1">
                <a:tableStyleId>{5C22544A-7EE6-4342-B048-85BDC9FD1C3A}</a:tableStyleId>
              </a:tblPr>
              <a:tblGrid>
                <a:gridCol w="3425094">
                  <a:extLst>
                    <a:ext uri="{9D8B030D-6E8A-4147-A177-3AD203B41FA5}">
                      <a16:colId xmlns:a16="http://schemas.microsoft.com/office/drawing/2014/main" val="2781295461"/>
                    </a:ext>
                  </a:extLst>
                </a:gridCol>
                <a:gridCol w="2427974">
                  <a:extLst>
                    <a:ext uri="{9D8B030D-6E8A-4147-A177-3AD203B41FA5}">
                      <a16:colId xmlns:a16="http://schemas.microsoft.com/office/drawing/2014/main" val="458621282"/>
                    </a:ext>
                  </a:extLst>
                </a:gridCol>
                <a:gridCol w="2698858">
                  <a:extLst>
                    <a:ext uri="{9D8B030D-6E8A-4147-A177-3AD203B41FA5}">
                      <a16:colId xmlns:a16="http://schemas.microsoft.com/office/drawing/2014/main" val="3627299792"/>
                    </a:ext>
                  </a:extLst>
                </a:gridCol>
                <a:gridCol w="2698858">
                  <a:extLst>
                    <a:ext uri="{9D8B030D-6E8A-4147-A177-3AD203B41FA5}">
                      <a16:colId xmlns:a16="http://schemas.microsoft.com/office/drawing/2014/main" val="4248517221"/>
                    </a:ext>
                  </a:extLst>
                </a:gridCol>
              </a:tblGrid>
              <a:tr h="584981">
                <a:tc>
                  <a:txBody>
                    <a:bodyPr/>
                    <a:lstStyle/>
                    <a:p>
                      <a:r>
                        <a:rPr lang="en-GB" dirty="0">
                          <a:solidFill>
                            <a:schemeClr val="bg1"/>
                          </a:solidFill>
                          <a:latin typeface="Arial" panose="020B0604020202020204" pitchFamily="34" charset="0"/>
                          <a:cs typeface="Arial" panose="020B0604020202020204" pitchFamily="34" charset="0"/>
                        </a:rPr>
                        <a:t>Comparator</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NMA outcome</a:t>
                      </a:r>
                    </a:p>
                  </a:txBody>
                  <a:tcPr/>
                </a:tc>
                <a:tc>
                  <a:txBody>
                    <a:bodyPr/>
                    <a:lstStyle/>
                    <a:p>
                      <a:r>
                        <a:rPr lang="en-GB" dirty="0">
                          <a:latin typeface="Arial" panose="020B0604020202020204" pitchFamily="34" charset="0"/>
                          <a:cs typeface="Arial" panose="020B0604020202020204" pitchFamily="34" charset="0"/>
                        </a:rPr>
                        <a:t>Implied </a:t>
                      </a:r>
                      <a:r>
                        <a:rPr lang="en-GB" dirty="0" err="1">
                          <a:latin typeface="Arial" panose="020B0604020202020204" pitchFamily="34" charset="0"/>
                          <a:cs typeface="Arial" panose="020B0604020202020204" pitchFamily="34" charset="0"/>
                        </a:rPr>
                        <a:t>voclosporin</a:t>
                      </a:r>
                      <a:r>
                        <a:rPr lang="en-GB" dirty="0">
                          <a:latin typeface="Arial" panose="020B0604020202020204" pitchFamily="34" charset="0"/>
                          <a:cs typeface="Arial" panose="020B0604020202020204" pitchFamily="34" charset="0"/>
                        </a:rPr>
                        <a:t> treatment line</a:t>
                      </a:r>
                    </a:p>
                  </a:txBody>
                  <a:tcPr/>
                </a:tc>
                <a:tc>
                  <a:txBody>
                    <a:bodyPr/>
                    <a:lstStyle/>
                    <a:p>
                      <a:r>
                        <a:rPr lang="en-GB" dirty="0">
                          <a:latin typeface="Arial" panose="020B0604020202020204" pitchFamily="34" charset="0"/>
                          <a:cs typeface="Arial" panose="020B0604020202020204" pitchFamily="34" charset="0"/>
                        </a:rPr>
                        <a:t>Other considerations</a:t>
                      </a:r>
                    </a:p>
                  </a:txBody>
                  <a:tcPr/>
                </a:tc>
                <a:extLst>
                  <a:ext uri="{0D108BD9-81ED-4DB2-BD59-A6C34878D82A}">
                    <a16:rowId xmlns:a16="http://schemas.microsoft.com/office/drawing/2014/main" val="1220355904"/>
                  </a:ext>
                </a:extLst>
              </a:tr>
              <a:tr h="584981">
                <a:tc>
                  <a:txBody>
                    <a:bodyPr/>
                    <a:lstStyle/>
                    <a:p>
                      <a:r>
                        <a:rPr lang="en-GB" b="1" dirty="0">
                          <a:solidFill>
                            <a:schemeClr val="bg1"/>
                          </a:solidFill>
                          <a:latin typeface="Arial" panose="020B0604020202020204" pitchFamily="34" charset="0"/>
                          <a:cs typeface="Arial" panose="020B0604020202020204" pitchFamily="34" charset="0"/>
                        </a:rPr>
                        <a:t>MMF</a:t>
                      </a:r>
                    </a:p>
                  </a:txBody>
                  <a:tcPr>
                    <a:solidFill>
                      <a:schemeClr val="accent1"/>
                    </a:solidFill>
                  </a:tcPr>
                </a:tc>
                <a:tc>
                  <a:txBody>
                    <a:bodyPr/>
                    <a:lstStyle/>
                    <a:p>
                      <a:r>
                        <a:rPr lang="en-GB" u="none" dirty="0">
                          <a:latin typeface="Arial" panose="020B0604020202020204" pitchFamily="34" charset="0"/>
                          <a:cs typeface="Arial" panose="020B0604020202020204" pitchFamily="34" charset="0"/>
                        </a:rPr>
                        <a:t>Reference treatment for the NMA</a:t>
                      </a:r>
                    </a:p>
                  </a:txBody>
                  <a:tcPr/>
                </a:tc>
                <a:tc>
                  <a:txBody>
                    <a:bodyPr/>
                    <a:lstStyle/>
                    <a:p>
                      <a:r>
                        <a:rPr lang="en-GB" u="none" dirty="0">
                          <a:latin typeface="Arial" panose="020B0604020202020204" pitchFamily="34" charset="0"/>
                          <a:cs typeface="Arial" panose="020B0604020202020204" pitchFamily="34" charset="0"/>
                        </a:rPr>
                        <a:t>1. Induction first-line</a:t>
                      </a:r>
                    </a:p>
                    <a:p>
                      <a:r>
                        <a:rPr lang="en-GB" u="none" dirty="0">
                          <a:latin typeface="Arial" panose="020B0604020202020204" pitchFamily="34" charset="0"/>
                          <a:cs typeface="Arial" panose="020B0604020202020204" pitchFamily="34" charset="0"/>
                        </a:rPr>
                        <a:t>3. Maintenance</a:t>
                      </a:r>
                    </a:p>
                  </a:txBody>
                  <a:tcPr/>
                </a:tc>
                <a:tc>
                  <a:txBody>
                    <a:bodyPr/>
                    <a:lstStyle/>
                    <a:p>
                      <a:r>
                        <a:rPr lang="en-GB" b="1" u="none" dirty="0">
                          <a:latin typeface="Arial" panose="020B0604020202020204" pitchFamily="34" charset="0"/>
                          <a:cs typeface="Arial" panose="020B0604020202020204" pitchFamily="34" charset="0"/>
                        </a:rPr>
                        <a:t>Considered relevant comparator by EAG </a:t>
                      </a:r>
                    </a:p>
                  </a:txBody>
                  <a:tcPr/>
                </a:tc>
                <a:extLst>
                  <a:ext uri="{0D108BD9-81ED-4DB2-BD59-A6C34878D82A}">
                    <a16:rowId xmlns:a16="http://schemas.microsoft.com/office/drawing/2014/main" val="1644917188"/>
                  </a:ext>
                </a:extLst>
              </a:tr>
              <a:tr h="338918">
                <a:tc>
                  <a:txBody>
                    <a:bodyPr/>
                    <a:lstStyle/>
                    <a:p>
                      <a:r>
                        <a:rPr lang="en-GB" b="1" dirty="0" err="1">
                          <a:solidFill>
                            <a:schemeClr val="bg1"/>
                          </a:solidFill>
                          <a:latin typeface="Arial" panose="020B0604020202020204" pitchFamily="34" charset="0"/>
                          <a:cs typeface="Arial" panose="020B0604020202020204" pitchFamily="34" charset="0"/>
                        </a:rPr>
                        <a:t>Voclosporin</a:t>
                      </a:r>
                      <a:r>
                        <a:rPr lang="en-GB" b="1" dirty="0">
                          <a:solidFill>
                            <a:schemeClr val="bg1"/>
                          </a:solidFill>
                          <a:latin typeface="Arial" panose="020B0604020202020204" pitchFamily="34" charset="0"/>
                          <a:cs typeface="Arial" panose="020B0604020202020204" pitchFamily="34" charset="0"/>
                        </a:rPr>
                        <a:t> + MMF</a:t>
                      </a:r>
                    </a:p>
                  </a:txBody>
                  <a:tcPr>
                    <a:solidFill>
                      <a:schemeClr val="accent1"/>
                    </a:solidFill>
                  </a:tcPr>
                </a:tc>
                <a:tc>
                  <a:txBody>
                    <a:bodyPr/>
                    <a:lstStyle/>
                    <a:p>
                      <a:r>
                        <a:rPr lang="en-GB" u="none" dirty="0">
                          <a:latin typeface="Arial" panose="020B0604020202020204" pitchFamily="34" charset="0"/>
                          <a:cs typeface="Arial" panose="020B0604020202020204" pitchFamily="34" charset="0"/>
                        </a:rPr>
                        <a:t>CRR and PRR</a:t>
                      </a:r>
                    </a:p>
                  </a:txBody>
                  <a:tcPr/>
                </a:tc>
                <a:tc>
                  <a:txBody>
                    <a:bodyPr/>
                    <a:lstStyle/>
                    <a:p>
                      <a:r>
                        <a:rPr lang="en-GB" u="none" dirty="0">
                          <a:latin typeface="Arial" panose="020B0604020202020204" pitchFamily="34" charset="0"/>
                          <a:cs typeface="Arial" panose="020B0604020202020204" pitchFamily="34" charset="0"/>
                        </a:rPr>
                        <a:t>-</a:t>
                      </a:r>
                    </a:p>
                  </a:txBody>
                  <a:tcPr/>
                </a:tc>
                <a:tc>
                  <a:txBody>
                    <a:bodyPr/>
                    <a:lstStyle/>
                    <a:p>
                      <a:r>
                        <a:rPr lang="en-GB" u="none" dirty="0">
                          <a:latin typeface="Arial" panose="020B0604020202020204" pitchFamily="34" charset="0"/>
                          <a:cs typeface="Arial" panose="020B0604020202020204" pitchFamily="34" charset="0"/>
                        </a:rPr>
                        <a:t>Intervention</a:t>
                      </a:r>
                    </a:p>
                  </a:txBody>
                  <a:tcPr/>
                </a:tc>
                <a:extLst>
                  <a:ext uri="{0D108BD9-81ED-4DB2-BD59-A6C34878D82A}">
                    <a16:rowId xmlns:a16="http://schemas.microsoft.com/office/drawing/2014/main" val="683507817"/>
                  </a:ext>
                </a:extLst>
              </a:tr>
              <a:tr h="338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Azathioprine</a:t>
                      </a:r>
                    </a:p>
                  </a:txBody>
                  <a:tcPr>
                    <a:solidFill>
                      <a:schemeClr val="accent1"/>
                    </a:solidFill>
                  </a:tcPr>
                </a:tc>
                <a:tc>
                  <a:txBody>
                    <a:bodyPr/>
                    <a:lstStyle/>
                    <a:p>
                      <a:r>
                        <a:rPr lang="en-GB" u="none" dirty="0">
                          <a:latin typeface="Arial" panose="020B0604020202020204" pitchFamily="34" charset="0"/>
                          <a:cs typeface="Arial" panose="020B0604020202020204" pitchFamily="34" charset="0"/>
                        </a:rPr>
                        <a:t>CRR only</a:t>
                      </a:r>
                    </a:p>
                  </a:txBody>
                  <a:tcPr/>
                </a:tc>
                <a:tc>
                  <a:txBody>
                    <a:bodyPr/>
                    <a:lstStyle/>
                    <a:p>
                      <a:r>
                        <a:rPr lang="en-GB" u="none" dirty="0">
                          <a:latin typeface="Arial" panose="020B0604020202020204" pitchFamily="34" charset="0"/>
                          <a:cs typeface="Arial" panose="020B0604020202020204" pitchFamily="34" charset="0"/>
                        </a:rPr>
                        <a:t>3. Maintenance</a:t>
                      </a:r>
                    </a:p>
                  </a:txBody>
                  <a:tcPr/>
                </a:tc>
                <a:tc>
                  <a:txBody>
                    <a:bodyPr/>
                    <a:lstStyle/>
                    <a:p>
                      <a:endParaRPr lang="en-GB"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6641215"/>
                  </a:ext>
                </a:extLst>
              </a:tr>
              <a:tr h="584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High-dose cyclophosphamide</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CRR and PRR</a:t>
                      </a:r>
                    </a:p>
                  </a:txBody>
                  <a:tcPr/>
                </a:tc>
                <a:tc>
                  <a:txBody>
                    <a:bodyPr/>
                    <a:lstStyle/>
                    <a:p>
                      <a:r>
                        <a:rPr lang="en-GB" u="none" dirty="0">
                          <a:latin typeface="Arial" panose="020B0604020202020204" pitchFamily="34" charset="0"/>
                          <a:cs typeface="Arial" panose="020B0604020202020204" pitchFamily="34" charset="0"/>
                        </a:rPr>
                        <a:t>2. Induction alternative</a:t>
                      </a:r>
                    </a:p>
                  </a:txBody>
                  <a:tcPr/>
                </a:tc>
                <a:tc rowSpan="2">
                  <a:txBody>
                    <a:bodyPr/>
                    <a:lstStyle/>
                    <a:p>
                      <a:r>
                        <a:rPr lang="en-GB" u="none" dirty="0">
                          <a:latin typeface="Arial" panose="020B0604020202020204" pitchFamily="34" charset="0"/>
                          <a:cs typeface="Arial" panose="020B0604020202020204" pitchFamily="34" charset="0"/>
                        </a:rPr>
                        <a:t>Stakeholders suggest rarely used in NHS due to toxicity</a:t>
                      </a:r>
                    </a:p>
                  </a:txBody>
                  <a:tcPr/>
                </a:tc>
                <a:extLst>
                  <a:ext uri="{0D108BD9-81ED-4DB2-BD59-A6C34878D82A}">
                    <a16:rowId xmlns:a16="http://schemas.microsoft.com/office/drawing/2014/main" val="1086869075"/>
                  </a:ext>
                </a:extLst>
              </a:tr>
              <a:tr h="338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Low-dose cyclophosphamide</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CRR and PRR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1. Induction first-line</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a:txBody>
                  <a:tcPr/>
                </a:tc>
                <a:extLst>
                  <a:ext uri="{0D108BD9-81ED-4DB2-BD59-A6C34878D82A}">
                    <a16:rowId xmlns:a16="http://schemas.microsoft.com/office/drawing/2014/main" val="3789602645"/>
                  </a:ext>
                </a:extLst>
              </a:tr>
              <a:tr h="835687">
                <a:tc>
                  <a:txBody>
                    <a:bodyPr/>
                    <a:lstStyle/>
                    <a:p>
                      <a:r>
                        <a:rPr lang="en-GB" b="1" dirty="0">
                          <a:solidFill>
                            <a:schemeClr val="bg1"/>
                          </a:solidFill>
                          <a:latin typeface="Arial" panose="020B0604020202020204" pitchFamily="34" charset="0"/>
                          <a:cs typeface="Arial" panose="020B0604020202020204" pitchFamily="34" charset="0"/>
                        </a:rPr>
                        <a:t>Rituximab + MMF</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CRR and PRR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2. Induction alternative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First-line use prohibited in current NHSE guidance</a:t>
                      </a:r>
                    </a:p>
                  </a:txBody>
                  <a:tcPr/>
                </a:tc>
                <a:extLst>
                  <a:ext uri="{0D108BD9-81ED-4DB2-BD59-A6C34878D82A}">
                    <a16:rowId xmlns:a16="http://schemas.microsoft.com/office/drawing/2014/main" val="3360810696"/>
                  </a:ext>
                </a:extLst>
              </a:tr>
              <a:tr h="584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Tacrolimus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CRR and PRR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2. Induction 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3. Maintenance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Other CNI ciclosporin less used</a:t>
                      </a:r>
                    </a:p>
                  </a:txBody>
                  <a:tcPr/>
                </a:tc>
                <a:extLst>
                  <a:ext uri="{0D108BD9-81ED-4DB2-BD59-A6C34878D82A}">
                    <a16:rowId xmlns:a16="http://schemas.microsoft.com/office/drawing/2014/main" val="3800984716"/>
                  </a:ext>
                </a:extLst>
              </a:tr>
              <a:tr h="584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Tacrolimus + MMF</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CRR only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cs typeface="Arial" panose="020B0604020202020204" pitchFamily="34" charset="0"/>
                        </a:rPr>
                        <a:t>2. Induction alternative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latin typeface="Arial" panose="020B0604020202020204" pitchFamily="34" charset="0"/>
                          <a:cs typeface="Arial" panose="020B0604020202020204" pitchFamily="34" charset="0"/>
                        </a:rPr>
                        <a:t>Considered relevant comparator by EAG</a:t>
                      </a:r>
                    </a:p>
                  </a:txBody>
                  <a:tcPr/>
                </a:tc>
                <a:extLst>
                  <a:ext uri="{0D108BD9-81ED-4DB2-BD59-A6C34878D82A}">
                    <a16:rowId xmlns:a16="http://schemas.microsoft.com/office/drawing/2014/main" val="4257606716"/>
                  </a:ext>
                </a:extLst>
              </a:tr>
            </a:tbl>
          </a:graphicData>
        </a:graphic>
      </p:graphicFrame>
      <p:sp>
        <p:nvSpPr>
          <p:cNvPr id="3" name="TextBox 2">
            <a:extLst>
              <a:ext uri="{FF2B5EF4-FFF2-40B4-BE49-F238E27FC236}">
                <a16:creationId xmlns:a16="http://schemas.microsoft.com/office/drawing/2014/main" id="{E34AA314-E21A-F190-ED4C-D2CDE59DA01D}"/>
              </a:ext>
            </a:extLst>
          </p:cNvPr>
          <p:cNvSpPr txBox="1"/>
          <p:nvPr/>
        </p:nvSpPr>
        <p:spPr>
          <a:xfrm>
            <a:off x="429554" y="1013491"/>
            <a:ext cx="8241936" cy="369332"/>
          </a:xfrm>
          <a:prstGeom prst="rect">
            <a:avLst/>
          </a:prstGeom>
          <a:noFill/>
        </p:spPr>
        <p:txBody>
          <a:bodyPr wrap="none" rtlCol="0">
            <a:spAutoFit/>
          </a:bodyPr>
          <a:lstStyle/>
          <a:p>
            <a:r>
              <a:rPr lang="en-GB" b="1" dirty="0">
                <a:latin typeface="Arial" panose="020B0604020202020204" pitchFamily="34" charset="0"/>
              </a:rPr>
              <a:t>Table 11 </a:t>
            </a:r>
            <a:r>
              <a:rPr lang="en-GB" dirty="0">
                <a:latin typeface="Arial" panose="020B0604020202020204" pitchFamily="34" charset="0"/>
              </a:rPr>
              <a:t>Comparators included in NMA and implied voclosporin treatment line</a:t>
            </a:r>
          </a:p>
        </p:txBody>
      </p:sp>
      <p:sp>
        <p:nvSpPr>
          <p:cNvPr id="6" name="Text Placeholder 9">
            <a:extLst>
              <a:ext uri="{FF2B5EF4-FFF2-40B4-BE49-F238E27FC236}">
                <a16:creationId xmlns:a16="http://schemas.microsoft.com/office/drawing/2014/main" id="{E6C30ACC-B308-5277-1914-714F049D963F}"/>
              </a:ext>
            </a:extLst>
          </p:cNvPr>
          <p:cNvSpPr txBox="1">
            <a:spLocks/>
          </p:cNvSpPr>
          <p:nvPr/>
        </p:nvSpPr>
        <p:spPr>
          <a:xfrm>
            <a:off x="429554" y="6592410"/>
            <a:ext cx="11500170" cy="3576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5713" indent="-1255713"/>
            <a:r>
              <a:rPr lang="en-GB" dirty="0">
                <a:latin typeface="Arial" panose="020B0604020202020204" pitchFamily="34" charset="0"/>
                <a:cs typeface="Arial" panose="020B0604020202020204" pitchFamily="34" charset="0"/>
              </a:rPr>
              <a:t>Abbreviations: CRR, complete renal response; MMF, mycophenolate mofetil; NMA, network meta-analysis; PRR, partial renal response</a:t>
            </a:r>
          </a:p>
        </p:txBody>
      </p:sp>
      <p:sp>
        <p:nvSpPr>
          <p:cNvPr id="4" name="Rectangle 3" descr="Marker showing slides are confidential ">
            <a:extLst>
              <a:ext uri="{FF2B5EF4-FFF2-40B4-BE49-F238E27FC236}">
                <a16:creationId xmlns:a16="http://schemas.microsoft.com/office/drawing/2014/main" id="{6DA6BC2F-DE7E-75DC-BAAA-AD128B551816}"/>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80532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61C-19AD-6994-35B1-389F2BF6B751}"/>
              </a:ext>
            </a:extLst>
          </p:cNvPr>
          <p:cNvSpPr>
            <a:spLocks noGrp="1"/>
          </p:cNvSpPr>
          <p:nvPr>
            <p:ph type="title"/>
          </p:nvPr>
        </p:nvSpPr>
        <p:spPr/>
        <p:txBody>
          <a:bodyPr>
            <a:noAutofit/>
          </a:bodyPr>
          <a:lstStyle/>
          <a:p>
            <a:r>
              <a:rPr lang="en-GB" dirty="0"/>
              <a:t>NMA network diagrams</a:t>
            </a:r>
            <a:br>
              <a:rPr lang="en-GB" dirty="0"/>
            </a:br>
            <a:endParaRPr lang="en-GB" dirty="0"/>
          </a:p>
        </p:txBody>
      </p:sp>
      <p:pic>
        <p:nvPicPr>
          <p:cNvPr id="4" name="Picture 3" descr="Diagram showing the studies that make up NMA network for CRR for each comparator. Comparators included are RTX + MMF, TAC, AZA, VCS + MMF, MMF, L-CYC, H-CYC, TAC + MMF.">
            <a:extLst>
              <a:ext uri="{FF2B5EF4-FFF2-40B4-BE49-F238E27FC236}">
                <a16:creationId xmlns:a16="http://schemas.microsoft.com/office/drawing/2014/main" id="{9EDD8719-09B1-AB41-8CE2-8985908B8818}"/>
              </a:ext>
            </a:extLst>
          </p:cNvPr>
          <p:cNvPicPr>
            <a:picLocks noChangeAspect="1"/>
          </p:cNvPicPr>
          <p:nvPr/>
        </p:nvPicPr>
        <p:blipFill>
          <a:blip r:embed="rId3"/>
          <a:stretch>
            <a:fillRect/>
          </a:stretch>
        </p:blipFill>
        <p:spPr>
          <a:xfrm>
            <a:off x="556840" y="2375967"/>
            <a:ext cx="5468084" cy="3496938"/>
          </a:xfrm>
          <a:prstGeom prst="rect">
            <a:avLst/>
          </a:prstGeom>
        </p:spPr>
      </p:pic>
      <p:pic>
        <p:nvPicPr>
          <p:cNvPr id="6" name="Picture 5" descr="Diagram showing the studies that make up NMA network for PRR for each comparator. Comparators included are TAC, VCS + MMF, MMF, L-CYC, H-CYC, RTX + MMF.">
            <a:extLst>
              <a:ext uri="{FF2B5EF4-FFF2-40B4-BE49-F238E27FC236}">
                <a16:creationId xmlns:a16="http://schemas.microsoft.com/office/drawing/2014/main" id="{40A37233-2FC9-1C0E-B0B9-27AD60F34D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058" y="2375967"/>
            <a:ext cx="4965978" cy="3655966"/>
          </a:xfrm>
          <a:prstGeom prst="rect">
            <a:avLst/>
          </a:prstGeom>
          <a:noFill/>
        </p:spPr>
      </p:pic>
      <p:sp>
        <p:nvSpPr>
          <p:cNvPr id="9" name="TextBox 8">
            <a:extLst>
              <a:ext uri="{FF2B5EF4-FFF2-40B4-BE49-F238E27FC236}">
                <a16:creationId xmlns:a16="http://schemas.microsoft.com/office/drawing/2014/main" id="{57AC822D-9296-34F2-0B78-37BE65D782A4}"/>
              </a:ext>
            </a:extLst>
          </p:cNvPr>
          <p:cNvSpPr txBox="1"/>
          <p:nvPr/>
        </p:nvSpPr>
        <p:spPr>
          <a:xfrm>
            <a:off x="513520" y="2103999"/>
            <a:ext cx="5019033" cy="369332"/>
          </a:xfrm>
          <a:prstGeom prst="rect">
            <a:avLst/>
          </a:prstGeom>
          <a:noFill/>
        </p:spPr>
        <p:txBody>
          <a:bodyPr wrap="square" rtlCol="0">
            <a:spAutoFit/>
          </a:bodyPr>
          <a:lstStyle/>
          <a:p>
            <a:r>
              <a:rPr lang="en-GB" b="1" dirty="0">
                <a:latin typeface="Arial" panose="020B0604020202020204" pitchFamily="34" charset="0"/>
              </a:rPr>
              <a:t>Figure 5 </a:t>
            </a:r>
            <a:r>
              <a:rPr lang="en-GB" dirty="0">
                <a:latin typeface="Arial" panose="020B0604020202020204" pitchFamily="34" charset="0"/>
              </a:rPr>
              <a:t>NMA network for CRR</a:t>
            </a:r>
          </a:p>
        </p:txBody>
      </p:sp>
      <p:sp>
        <p:nvSpPr>
          <p:cNvPr id="13" name="TextBox 12">
            <a:extLst>
              <a:ext uri="{FF2B5EF4-FFF2-40B4-BE49-F238E27FC236}">
                <a16:creationId xmlns:a16="http://schemas.microsoft.com/office/drawing/2014/main" id="{00CAAF11-3CCE-B429-AB18-C97D75537720}"/>
              </a:ext>
            </a:extLst>
          </p:cNvPr>
          <p:cNvSpPr txBox="1"/>
          <p:nvPr/>
        </p:nvSpPr>
        <p:spPr>
          <a:xfrm>
            <a:off x="6751530" y="2097921"/>
            <a:ext cx="5019033" cy="369332"/>
          </a:xfrm>
          <a:prstGeom prst="rect">
            <a:avLst/>
          </a:prstGeom>
          <a:noFill/>
        </p:spPr>
        <p:txBody>
          <a:bodyPr wrap="square" rtlCol="0">
            <a:spAutoFit/>
          </a:bodyPr>
          <a:lstStyle/>
          <a:p>
            <a:r>
              <a:rPr lang="en-GB" b="1" dirty="0">
                <a:latin typeface="Arial" panose="020B0604020202020204" pitchFamily="34" charset="0"/>
              </a:rPr>
              <a:t>Figure 6 </a:t>
            </a:r>
            <a:r>
              <a:rPr lang="en-GB" dirty="0">
                <a:latin typeface="Arial" panose="020B0604020202020204" pitchFamily="34" charset="0"/>
              </a:rPr>
              <a:t>NMA network for PRR</a:t>
            </a:r>
          </a:p>
        </p:txBody>
      </p:sp>
      <p:sp>
        <p:nvSpPr>
          <p:cNvPr id="3" name="Rectangle: Rounded Corners 2">
            <a:extLst>
              <a:ext uri="{FF2B5EF4-FFF2-40B4-BE49-F238E27FC236}">
                <a16:creationId xmlns:a16="http://schemas.microsoft.com/office/drawing/2014/main" id="{4D2035A9-6B14-893E-DAE8-580C40C98F2B}"/>
              </a:ext>
            </a:extLst>
          </p:cNvPr>
          <p:cNvSpPr/>
          <p:nvPr/>
        </p:nvSpPr>
        <p:spPr>
          <a:xfrm>
            <a:off x="530313" y="1345721"/>
            <a:ext cx="11187196" cy="652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latin typeface="Arial" panose="020B0604020202020204" pitchFamily="34" charset="0"/>
              </a:rPr>
              <a:t>Systematic literature review identified 17 RCTs reporting on 8 treatments for CRR and 10 RCTS reporting on 6 treatments for PRR which were used in CRR and PRR NMAs</a:t>
            </a:r>
          </a:p>
        </p:txBody>
      </p:sp>
      <p:sp>
        <p:nvSpPr>
          <p:cNvPr id="7" name="Text Placeholder 9">
            <a:extLst>
              <a:ext uri="{FF2B5EF4-FFF2-40B4-BE49-F238E27FC236}">
                <a16:creationId xmlns:a16="http://schemas.microsoft.com/office/drawing/2014/main" id="{AA2253B7-E8AC-5DDC-DF99-FB788884CCD9}"/>
              </a:ext>
            </a:extLst>
          </p:cNvPr>
          <p:cNvSpPr txBox="1">
            <a:spLocks/>
          </p:cNvSpPr>
          <p:nvPr/>
        </p:nvSpPr>
        <p:spPr>
          <a:xfrm>
            <a:off x="1871663" y="5966691"/>
            <a:ext cx="9086850" cy="8913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5713" indent="-1255713"/>
            <a:r>
              <a:rPr lang="en-GB" dirty="0">
                <a:latin typeface="Arial" panose="020B0604020202020204" pitchFamily="34" charset="0"/>
                <a:cs typeface="Arial" panose="020B0604020202020204" pitchFamily="34" charset="0"/>
              </a:rPr>
              <a:t>Abbreviations: AZA, azathioprine; CRR, complete renal response; H-CYC, high-dose cyclophosphamide; L-CYC, low-dose cyclophosphamide; MMF, mycophenolate mofetil; NMA, network meta-analysis; PRR, partial renal response; RCTs, randomised controlled trials; RTX, rituximab; TAC, tacrolimus; VCS, </a:t>
            </a:r>
            <a:r>
              <a:rPr lang="en-GB" dirty="0" err="1">
                <a:latin typeface="Arial" panose="020B0604020202020204" pitchFamily="34" charset="0"/>
                <a:cs typeface="Arial" panose="020B0604020202020204" pitchFamily="34" charset="0"/>
              </a:rPr>
              <a:t>voclosporin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0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1BAE-D801-5327-E134-D6D703F21051}"/>
              </a:ext>
            </a:extLst>
          </p:cNvPr>
          <p:cNvSpPr>
            <a:spLocks noGrp="1"/>
          </p:cNvSpPr>
          <p:nvPr>
            <p:ph type="title"/>
          </p:nvPr>
        </p:nvSpPr>
        <p:spPr/>
        <p:txBody>
          <a:bodyPr>
            <a:noAutofit/>
          </a:bodyPr>
          <a:lstStyle/>
          <a:p>
            <a:r>
              <a:rPr lang="en-GB" dirty="0"/>
              <a:t>NMA results for CRR</a:t>
            </a:r>
            <a:br>
              <a:rPr lang="en-GB" dirty="0"/>
            </a:br>
            <a:endParaRPr lang="en-GB" dirty="0"/>
          </a:p>
        </p:txBody>
      </p:sp>
      <p:sp>
        <p:nvSpPr>
          <p:cNvPr id="13" name="TextBox 12">
            <a:extLst>
              <a:ext uri="{FF2B5EF4-FFF2-40B4-BE49-F238E27FC236}">
                <a16:creationId xmlns:a16="http://schemas.microsoft.com/office/drawing/2014/main" id="{AD68C046-FC21-C6E1-C614-DAEB0DD759D7}"/>
              </a:ext>
            </a:extLst>
          </p:cNvPr>
          <p:cNvSpPr txBox="1"/>
          <p:nvPr/>
        </p:nvSpPr>
        <p:spPr>
          <a:xfrm>
            <a:off x="429553" y="958066"/>
            <a:ext cx="7188133" cy="369332"/>
          </a:xfrm>
          <a:prstGeom prst="rect">
            <a:avLst/>
          </a:prstGeom>
          <a:noFill/>
        </p:spPr>
        <p:txBody>
          <a:bodyPr wrap="square" rtlCol="0">
            <a:spAutoFit/>
          </a:bodyPr>
          <a:lstStyle/>
          <a:p>
            <a:r>
              <a:rPr lang="en-GB" b="1" dirty="0">
                <a:latin typeface="Arial" panose="020B0604020202020204" pitchFamily="34" charset="0"/>
              </a:rPr>
              <a:t>Figure 7 </a:t>
            </a:r>
            <a:r>
              <a:rPr lang="en-GB" dirty="0">
                <a:latin typeface="Arial" panose="020B0604020202020204" pitchFamily="34" charset="0"/>
              </a:rPr>
              <a:t>Forest plot for posterior median ORs for CRR</a:t>
            </a:r>
          </a:p>
        </p:txBody>
      </p:sp>
      <p:sp>
        <p:nvSpPr>
          <p:cNvPr id="8" name="Right Brace 7">
            <a:extLst>
              <a:ext uri="{FF2B5EF4-FFF2-40B4-BE49-F238E27FC236}">
                <a16:creationId xmlns:a16="http://schemas.microsoft.com/office/drawing/2014/main" id="{022AA0C2-8EDF-B106-3B96-F97D1BAF58FF}"/>
              </a:ext>
            </a:extLst>
          </p:cNvPr>
          <p:cNvSpPr/>
          <p:nvPr/>
        </p:nvSpPr>
        <p:spPr>
          <a:xfrm>
            <a:off x="7188197" y="2466111"/>
            <a:ext cx="429490" cy="1773382"/>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latin typeface="Arial" panose="020B0604020202020204" pitchFamily="34" charset="0"/>
            </a:endParaRPr>
          </a:p>
        </p:txBody>
      </p:sp>
      <p:sp>
        <p:nvSpPr>
          <p:cNvPr id="9" name="Rectangle: Rounded Corners 8">
            <a:extLst>
              <a:ext uri="{FF2B5EF4-FFF2-40B4-BE49-F238E27FC236}">
                <a16:creationId xmlns:a16="http://schemas.microsoft.com/office/drawing/2014/main" id="{EEA173D3-F830-0A8A-9A2D-D4DE73F4F472}"/>
              </a:ext>
            </a:extLst>
          </p:cNvPr>
          <p:cNvSpPr/>
          <p:nvPr/>
        </p:nvSpPr>
        <p:spPr>
          <a:xfrm>
            <a:off x="7887854" y="2419232"/>
            <a:ext cx="3635691" cy="1867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u="sng" dirty="0">
                <a:solidFill>
                  <a:schemeClr val="tx1"/>
                </a:solidFill>
                <a:highlight>
                  <a:srgbClr val="000000"/>
                </a:highlight>
                <a:latin typeface="Arial" panose="020B0604020202020204" pitchFamily="34" charset="0"/>
                <a:cs typeface="Arial" panose="020B0604020202020204" pitchFamily="34" charset="0"/>
              </a:rPr>
              <a:t>XXXXXXXXXXXXXXXXXXXXXXXXXXXXXXXXXXXXXXXXXXXXXXXXXXXXXXXX</a:t>
            </a:r>
            <a:endParaRPr lang="en-GB" u="sng" dirty="0">
              <a:solidFill>
                <a:schemeClr val="tx1"/>
              </a:solidFill>
              <a:highlight>
                <a:srgbClr val="FFFF00"/>
              </a:highlight>
              <a:latin typeface="Arial" panose="020B0604020202020204" pitchFamily="34" charset="0"/>
            </a:endParaRPr>
          </a:p>
        </p:txBody>
      </p:sp>
      <p:sp>
        <p:nvSpPr>
          <p:cNvPr id="7" name="Text Placeholder 9">
            <a:extLst>
              <a:ext uri="{FF2B5EF4-FFF2-40B4-BE49-F238E27FC236}">
                <a16:creationId xmlns:a16="http://schemas.microsoft.com/office/drawing/2014/main" id="{ED5998E8-A826-0A08-F36C-1B77E2B96DF3}"/>
              </a:ext>
            </a:extLst>
          </p:cNvPr>
          <p:cNvSpPr txBox="1">
            <a:spLocks/>
          </p:cNvSpPr>
          <p:nvPr/>
        </p:nvSpPr>
        <p:spPr>
          <a:xfrm>
            <a:off x="1871663" y="6132945"/>
            <a:ext cx="9086850" cy="7250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5713" indent="-1255713"/>
            <a:r>
              <a:rPr lang="en-GB" dirty="0">
                <a:latin typeface="Arial" panose="020B0604020202020204" pitchFamily="34" charset="0"/>
                <a:cs typeface="Arial" panose="020B0604020202020204" pitchFamily="34" charset="0"/>
              </a:rPr>
              <a:t>Abbreviations: AZA, azathioprine; CRR, complete renal response; H-CYC, high-dose cyclophosphamide; L-CYC, low-dose cyclophosphamide; MMF, mycophenolate mofetil; NMA, network meta-analysis; OR, odds ratio; RTX, rituximab; TAC, tacrolimus; VCS, </a:t>
            </a:r>
            <a:r>
              <a:rPr lang="en-GB" dirty="0" err="1">
                <a:latin typeface="Arial" panose="020B0604020202020204" pitchFamily="34" charset="0"/>
                <a:cs typeface="Arial" panose="020B0604020202020204" pitchFamily="34" charset="0"/>
              </a:rPr>
              <a:t>voclosporin</a:t>
            </a:r>
            <a:endParaRPr lang="en-GB" dirty="0">
              <a:latin typeface="Arial" panose="020B0604020202020204" pitchFamily="34" charset="0"/>
              <a:cs typeface="Arial" panose="020B0604020202020204" pitchFamily="34" charset="0"/>
            </a:endParaRPr>
          </a:p>
        </p:txBody>
      </p:sp>
      <p:sp>
        <p:nvSpPr>
          <p:cNvPr id="16" name="Rectangle 15" descr="Marker showing slides are confidential ">
            <a:extLst>
              <a:ext uri="{FF2B5EF4-FFF2-40B4-BE49-F238E27FC236}">
                <a16:creationId xmlns:a16="http://schemas.microsoft.com/office/drawing/2014/main" id="{726EF703-84E0-FF8D-8427-079E5E6248E0}"/>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7" name="Rectangle 16">
            <a:extLst>
              <a:ext uri="{FF2B5EF4-FFF2-40B4-BE49-F238E27FC236}">
                <a16:creationId xmlns:a16="http://schemas.microsoft.com/office/drawing/2014/main" id="{A0FC2642-2B41-062A-4F9A-DAAE1EB17EF8}"/>
              </a:ext>
            </a:extLst>
          </p:cNvPr>
          <p:cNvSpPr/>
          <p:nvPr/>
        </p:nvSpPr>
        <p:spPr>
          <a:xfrm>
            <a:off x="323273" y="1403927"/>
            <a:ext cx="6864924" cy="43410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260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1BAE-D801-5327-E134-D6D703F21051}"/>
              </a:ext>
            </a:extLst>
          </p:cNvPr>
          <p:cNvSpPr>
            <a:spLocks noGrp="1"/>
          </p:cNvSpPr>
          <p:nvPr>
            <p:ph type="title"/>
          </p:nvPr>
        </p:nvSpPr>
        <p:spPr/>
        <p:txBody>
          <a:bodyPr>
            <a:noAutofit/>
          </a:bodyPr>
          <a:lstStyle/>
          <a:p>
            <a:r>
              <a:rPr lang="en-GB" dirty="0"/>
              <a:t>NMA results for PRR</a:t>
            </a:r>
            <a:br>
              <a:rPr lang="en-GB" dirty="0"/>
            </a:br>
            <a:endParaRPr lang="en-GB" dirty="0"/>
          </a:p>
        </p:txBody>
      </p:sp>
      <p:sp>
        <p:nvSpPr>
          <p:cNvPr id="9" name="TextBox 8">
            <a:extLst>
              <a:ext uri="{FF2B5EF4-FFF2-40B4-BE49-F238E27FC236}">
                <a16:creationId xmlns:a16="http://schemas.microsoft.com/office/drawing/2014/main" id="{3B7BA55A-A843-F612-C2B6-C569F43AD777}"/>
              </a:ext>
            </a:extLst>
          </p:cNvPr>
          <p:cNvSpPr txBox="1"/>
          <p:nvPr/>
        </p:nvSpPr>
        <p:spPr>
          <a:xfrm>
            <a:off x="429553" y="1031956"/>
            <a:ext cx="7188133" cy="369332"/>
          </a:xfrm>
          <a:prstGeom prst="rect">
            <a:avLst/>
          </a:prstGeom>
          <a:noFill/>
        </p:spPr>
        <p:txBody>
          <a:bodyPr wrap="square" rtlCol="0">
            <a:spAutoFit/>
          </a:bodyPr>
          <a:lstStyle/>
          <a:p>
            <a:r>
              <a:rPr lang="en-GB" b="1" dirty="0">
                <a:latin typeface="Arial" panose="020B0604020202020204" pitchFamily="34" charset="0"/>
              </a:rPr>
              <a:t>Figure 8 </a:t>
            </a:r>
            <a:r>
              <a:rPr lang="en-GB" dirty="0">
                <a:latin typeface="Arial" panose="020B0604020202020204" pitchFamily="34" charset="0"/>
              </a:rPr>
              <a:t>Forest plot for posterior median ORs for PRR</a:t>
            </a:r>
          </a:p>
        </p:txBody>
      </p:sp>
      <p:sp>
        <p:nvSpPr>
          <p:cNvPr id="11" name="Right Brace 10">
            <a:extLst>
              <a:ext uri="{FF2B5EF4-FFF2-40B4-BE49-F238E27FC236}">
                <a16:creationId xmlns:a16="http://schemas.microsoft.com/office/drawing/2014/main" id="{DF776B79-7ABC-29E3-9EB0-0816ECAC6B7F}"/>
              </a:ext>
            </a:extLst>
          </p:cNvPr>
          <p:cNvSpPr/>
          <p:nvPr/>
        </p:nvSpPr>
        <p:spPr>
          <a:xfrm>
            <a:off x="7195128" y="3473571"/>
            <a:ext cx="429490" cy="1773382"/>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latin typeface="Arial" panose="020B0604020202020204" pitchFamily="34" charset="0"/>
            </a:endParaRPr>
          </a:p>
        </p:txBody>
      </p:sp>
      <p:sp>
        <p:nvSpPr>
          <p:cNvPr id="12" name="Rectangle: Rounded Corners 11">
            <a:extLst>
              <a:ext uri="{FF2B5EF4-FFF2-40B4-BE49-F238E27FC236}">
                <a16:creationId xmlns:a16="http://schemas.microsoft.com/office/drawing/2014/main" id="{317C7424-F8C2-C1F2-5710-C8D92ED0B38B}"/>
              </a:ext>
            </a:extLst>
          </p:cNvPr>
          <p:cNvSpPr/>
          <p:nvPr/>
        </p:nvSpPr>
        <p:spPr>
          <a:xfrm>
            <a:off x="7804727" y="3426692"/>
            <a:ext cx="3635691" cy="1867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u="sng" dirty="0">
                <a:solidFill>
                  <a:schemeClr val="tx1"/>
                </a:solidFill>
                <a:highlight>
                  <a:srgbClr val="000000"/>
                </a:highlight>
                <a:latin typeface="Arial" panose="020B0604020202020204" pitchFamily="34" charset="0"/>
                <a:cs typeface="Arial" panose="020B0604020202020204" pitchFamily="34" charset="0"/>
              </a:rPr>
              <a:t>XXXXXXXXXXXXXXXXXXXXXXXXXXXXXXXXXXXXXXXXXXXXXXXXXXXXXXXXXXXXXXXXXXXX</a:t>
            </a:r>
            <a:endParaRPr lang="en-GB" u="sng" dirty="0">
              <a:solidFill>
                <a:schemeClr val="tx1"/>
              </a:solidFill>
              <a:highlight>
                <a:srgbClr val="FFFF00"/>
              </a:highlight>
              <a:latin typeface="Arial" panose="020B0604020202020204" pitchFamily="34" charset="0"/>
            </a:endParaRPr>
          </a:p>
        </p:txBody>
      </p:sp>
      <p:sp>
        <p:nvSpPr>
          <p:cNvPr id="3" name="Text Placeholder 9">
            <a:extLst>
              <a:ext uri="{FF2B5EF4-FFF2-40B4-BE49-F238E27FC236}">
                <a16:creationId xmlns:a16="http://schemas.microsoft.com/office/drawing/2014/main" id="{61DB9F78-0DDA-42CA-37BD-21B57D12683E}"/>
              </a:ext>
            </a:extLst>
          </p:cNvPr>
          <p:cNvSpPr txBox="1">
            <a:spLocks/>
          </p:cNvSpPr>
          <p:nvPr/>
        </p:nvSpPr>
        <p:spPr>
          <a:xfrm>
            <a:off x="1871663" y="6132945"/>
            <a:ext cx="9086850" cy="7250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5713" indent="-1255713"/>
            <a:r>
              <a:rPr lang="en-GB" dirty="0">
                <a:latin typeface="Arial" panose="020B0604020202020204" pitchFamily="34" charset="0"/>
                <a:cs typeface="Arial" panose="020B0604020202020204" pitchFamily="34" charset="0"/>
              </a:rPr>
              <a:t>Abbreviations: H-CYC, high-dose cyclophosphamide; L-CYC, low-dose cyclophosphamide; MMF, mycophenolate mofetil; NMA, network meta-analysis; OR, odds ratio; PRR, partial renal response; RTX, rituximab; TAC, tacrolimus; VCS, </a:t>
            </a:r>
            <a:r>
              <a:rPr lang="en-GB" dirty="0" err="1">
                <a:latin typeface="Arial" panose="020B0604020202020204" pitchFamily="34" charset="0"/>
                <a:cs typeface="Arial" panose="020B0604020202020204" pitchFamily="34" charset="0"/>
              </a:rPr>
              <a:t>voclosporin</a:t>
            </a:r>
            <a:endParaRPr lang="en-GB" dirty="0">
              <a:latin typeface="Arial" panose="020B0604020202020204" pitchFamily="34" charset="0"/>
              <a:cs typeface="Arial" panose="020B0604020202020204" pitchFamily="34" charset="0"/>
            </a:endParaRPr>
          </a:p>
        </p:txBody>
      </p:sp>
      <p:sp>
        <p:nvSpPr>
          <p:cNvPr id="14" name="Rectangle 13" descr="Marker showing slides are confidential ">
            <a:extLst>
              <a:ext uri="{FF2B5EF4-FFF2-40B4-BE49-F238E27FC236}">
                <a16:creationId xmlns:a16="http://schemas.microsoft.com/office/drawing/2014/main" id="{2B81B865-11F4-4A07-ADBB-1AC66FD48F6E}"/>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5" name="Rectangle 14">
            <a:extLst>
              <a:ext uri="{FF2B5EF4-FFF2-40B4-BE49-F238E27FC236}">
                <a16:creationId xmlns:a16="http://schemas.microsoft.com/office/drawing/2014/main" id="{2E53DDC7-D29E-FFD9-065F-0968059711FA}"/>
              </a:ext>
            </a:extLst>
          </p:cNvPr>
          <p:cNvSpPr/>
          <p:nvPr/>
        </p:nvSpPr>
        <p:spPr>
          <a:xfrm>
            <a:off x="323273" y="1403927"/>
            <a:ext cx="6864924" cy="43410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777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1BAE-D801-5327-E134-D6D703F21051}"/>
              </a:ext>
            </a:extLst>
          </p:cNvPr>
          <p:cNvSpPr>
            <a:spLocks noGrp="1"/>
          </p:cNvSpPr>
          <p:nvPr>
            <p:ph type="title"/>
          </p:nvPr>
        </p:nvSpPr>
        <p:spPr/>
        <p:txBody>
          <a:bodyPr>
            <a:noAutofit/>
          </a:bodyPr>
          <a:lstStyle/>
          <a:p>
            <a:r>
              <a:rPr lang="en-GB" dirty="0"/>
              <a:t>NMA results</a:t>
            </a:r>
            <a:br>
              <a:rPr lang="en-GB" dirty="0"/>
            </a:br>
            <a:endParaRPr lang="en-GB" dirty="0"/>
          </a:p>
        </p:txBody>
      </p:sp>
      <p:sp>
        <p:nvSpPr>
          <p:cNvPr id="6" name="Text Placeholder 5">
            <a:extLst>
              <a:ext uri="{FF2B5EF4-FFF2-40B4-BE49-F238E27FC236}">
                <a16:creationId xmlns:a16="http://schemas.microsoft.com/office/drawing/2014/main" id="{C8E7F039-9AB5-9DC5-15D1-4A780CC0B81B}"/>
              </a:ext>
            </a:extLst>
          </p:cNvPr>
          <p:cNvSpPr>
            <a:spLocks noGrp="1"/>
          </p:cNvSpPr>
          <p:nvPr>
            <p:ph type="body" sz="quarter" idx="13"/>
          </p:nvPr>
        </p:nvSpPr>
        <p:spPr>
          <a:xfrm>
            <a:off x="1871663" y="6343650"/>
            <a:ext cx="9086850" cy="514350"/>
          </a:xfrm>
        </p:spPr>
        <p:txBody>
          <a:bodyPr/>
          <a:lstStyle/>
          <a:p>
            <a:r>
              <a:rPr lang="en-GB" dirty="0"/>
              <a:t>Abbreviations: CRR, complete renal response; CYC, cyclophosphamide; MMF, mycophenolate mofetil; PRR, partial renal response</a:t>
            </a:r>
          </a:p>
        </p:txBody>
      </p:sp>
      <p:graphicFrame>
        <p:nvGraphicFramePr>
          <p:cNvPr id="11" name="Table 3" descr="Key clinical trials, including design, population, intervention, comparators">
            <a:extLst>
              <a:ext uri="{FF2B5EF4-FFF2-40B4-BE49-F238E27FC236}">
                <a16:creationId xmlns:a16="http://schemas.microsoft.com/office/drawing/2014/main" id="{307147BC-7902-BA27-4AFC-175229A8D8C3}"/>
              </a:ext>
            </a:extLst>
          </p:cNvPr>
          <p:cNvGraphicFramePr>
            <a:graphicFrameLocks noGrp="1"/>
          </p:cNvGraphicFramePr>
          <p:nvPr>
            <p:extLst>
              <p:ext uri="{D42A27DB-BD31-4B8C-83A1-F6EECF244321}">
                <p14:modId xmlns:p14="http://schemas.microsoft.com/office/powerpoint/2010/main" val="2108873852"/>
              </p:ext>
            </p:extLst>
          </p:nvPr>
        </p:nvGraphicFramePr>
        <p:xfrm>
          <a:off x="466722" y="1626249"/>
          <a:ext cx="6795240" cy="3606800"/>
        </p:xfrm>
        <a:graphic>
          <a:graphicData uri="http://schemas.openxmlformats.org/drawingml/2006/table">
            <a:tbl>
              <a:tblPr firstRow="1" bandRow="1">
                <a:tableStyleId>{5C22544A-7EE6-4342-B048-85BDC9FD1C3A}</a:tableStyleId>
              </a:tblPr>
              <a:tblGrid>
                <a:gridCol w="2583713">
                  <a:extLst>
                    <a:ext uri="{9D8B030D-6E8A-4147-A177-3AD203B41FA5}">
                      <a16:colId xmlns:a16="http://schemas.microsoft.com/office/drawing/2014/main" val="2781295461"/>
                    </a:ext>
                  </a:extLst>
                </a:gridCol>
                <a:gridCol w="2067052">
                  <a:extLst>
                    <a:ext uri="{9D8B030D-6E8A-4147-A177-3AD203B41FA5}">
                      <a16:colId xmlns:a16="http://schemas.microsoft.com/office/drawing/2014/main" val="458621282"/>
                    </a:ext>
                  </a:extLst>
                </a:gridCol>
                <a:gridCol w="2144475">
                  <a:extLst>
                    <a:ext uri="{9D8B030D-6E8A-4147-A177-3AD203B41FA5}">
                      <a16:colId xmlns:a16="http://schemas.microsoft.com/office/drawing/2014/main" val="3627299792"/>
                    </a:ext>
                  </a:extLst>
                </a:gridCol>
              </a:tblGrid>
              <a:tr h="370840">
                <a:tc>
                  <a:txBody>
                    <a:bodyPr/>
                    <a:lstStyle/>
                    <a:p>
                      <a:endParaRPr lang="en-GB" dirty="0">
                        <a:solidFill>
                          <a:schemeClr val="bg1"/>
                        </a:solidFill>
                        <a:latin typeface="Arial" panose="020B0604020202020204" pitchFamily="34" charset="0"/>
                      </a:endParaRPr>
                    </a:p>
                  </a:txBody>
                  <a:tcPr>
                    <a:solidFill>
                      <a:schemeClr val="accent1"/>
                    </a:solidFill>
                  </a:tcPr>
                </a:tc>
                <a:tc>
                  <a:txBody>
                    <a:bodyPr/>
                    <a:lstStyle/>
                    <a:p>
                      <a:r>
                        <a:rPr lang="en-GB" dirty="0">
                          <a:latin typeface="Arial" panose="020B0604020202020204" pitchFamily="34" charset="0"/>
                        </a:rPr>
                        <a:t>Median odds ratio for CRR</a:t>
                      </a:r>
                    </a:p>
                  </a:txBody>
                  <a:tcPr/>
                </a:tc>
                <a:tc>
                  <a:txBody>
                    <a:bodyPr/>
                    <a:lstStyle/>
                    <a:p>
                      <a:r>
                        <a:rPr lang="en-GB" dirty="0">
                          <a:latin typeface="Arial" panose="020B0604020202020204" pitchFamily="34" charset="0"/>
                        </a:rPr>
                        <a:t>Median odds ratio for PRR</a:t>
                      </a:r>
                    </a:p>
                  </a:txBody>
                  <a:tcPr/>
                </a:tc>
                <a:extLst>
                  <a:ext uri="{0D108BD9-81ED-4DB2-BD59-A6C34878D82A}">
                    <a16:rowId xmlns:a16="http://schemas.microsoft.com/office/drawing/2014/main" val="1220355904"/>
                  </a:ext>
                </a:extLst>
              </a:tr>
              <a:tr h="370840">
                <a:tc>
                  <a:txBody>
                    <a:bodyPr/>
                    <a:lstStyle/>
                    <a:p>
                      <a:r>
                        <a:rPr lang="en-GB" b="1" dirty="0">
                          <a:solidFill>
                            <a:schemeClr val="bg1"/>
                          </a:solidFill>
                          <a:latin typeface="Arial" panose="020B0604020202020204" pitchFamily="34" charset="0"/>
                        </a:rPr>
                        <a:t>MMF</a:t>
                      </a:r>
                    </a:p>
                  </a:txBody>
                  <a:tcPr>
                    <a:solidFill>
                      <a:schemeClr val="accent1"/>
                    </a:solidFill>
                  </a:tcPr>
                </a:tc>
                <a:tc>
                  <a:txBody>
                    <a:bodyPr/>
                    <a:lstStyle/>
                    <a:p>
                      <a:r>
                        <a:rPr lang="en-GB" dirty="0">
                          <a:latin typeface="Arial" panose="020B0604020202020204" pitchFamily="34" charset="0"/>
                        </a:rPr>
                        <a:t>Reference</a:t>
                      </a:r>
                    </a:p>
                  </a:txBody>
                  <a:tcPr/>
                </a:tc>
                <a:tc>
                  <a:txBody>
                    <a:bodyPr/>
                    <a:lstStyle/>
                    <a:p>
                      <a:r>
                        <a:rPr lang="en-GB" dirty="0">
                          <a:latin typeface="Arial" panose="020B0604020202020204" pitchFamily="34" charset="0"/>
                        </a:rPr>
                        <a:t>Reference</a:t>
                      </a:r>
                    </a:p>
                  </a:txBody>
                  <a:tcPr/>
                </a:tc>
                <a:extLst>
                  <a:ext uri="{0D108BD9-81ED-4DB2-BD59-A6C34878D82A}">
                    <a16:rowId xmlns:a16="http://schemas.microsoft.com/office/drawing/2014/main" val="6835078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Voclosporin</a:t>
                      </a: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MMF</a:t>
                      </a:r>
                    </a:p>
                  </a:txBody>
                  <a:tcPr>
                    <a:solidFill>
                      <a:schemeClr val="accent1"/>
                    </a:solidFill>
                  </a:tcP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6"/>
                        </a:solidFill>
                        <a:highlight>
                          <a:srgbClr val="FFFF00"/>
                        </a:highlight>
                        <a:latin typeface="Arial" panose="020B0604020202020204" pitchFamily="34" charset="0"/>
                      </a:endParaRPr>
                    </a:p>
                  </a:txBody>
                  <a:tcPr/>
                </a:tc>
                <a:tc>
                  <a:txBody>
                    <a:bodyPr/>
                    <a:lstStyle/>
                    <a:p>
                      <a:r>
                        <a:rPr lang="en-GB" u="sng" dirty="0">
                          <a:solidFill>
                            <a:schemeClr val="tx1"/>
                          </a:solidFill>
                          <a:highlight>
                            <a:srgbClr val="000000"/>
                          </a:highlight>
                          <a:latin typeface="Arial" panose="020B0604020202020204" pitchFamily="34" charset="0"/>
                          <a:cs typeface="Arial" panose="020B0604020202020204" pitchFamily="34" charset="0"/>
                        </a:rPr>
                        <a:t>XXXX</a:t>
                      </a:r>
                      <a:endParaRPr lang="en-GB" u="sng" dirty="0">
                        <a:solidFill>
                          <a:schemeClr val="tx1"/>
                        </a:solidFill>
                        <a:highlight>
                          <a:srgbClr val="000000"/>
                        </a:highlight>
                        <a:latin typeface="Arial" panose="020B0604020202020204" pitchFamily="34" charset="0"/>
                      </a:endParaRPr>
                    </a:p>
                  </a:txBody>
                  <a:tcPr/>
                </a:tc>
                <a:extLst>
                  <a:ext uri="{0D108BD9-81ED-4DB2-BD59-A6C34878D82A}">
                    <a16:rowId xmlns:a16="http://schemas.microsoft.com/office/drawing/2014/main" val="16066412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Azathioprine</a:t>
                      </a:r>
                    </a:p>
                  </a:txBody>
                  <a:tcPr>
                    <a:solidFill>
                      <a:schemeClr val="accent1"/>
                    </a:solidFill>
                  </a:tcPr>
                </a:tc>
                <a:tc>
                  <a:txBody>
                    <a:bodyPr/>
                    <a:lstStyle/>
                    <a:p>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2"/>
                        </a:solidFill>
                        <a:highlight>
                          <a:srgbClr val="FFFF00"/>
                        </a:highlight>
                        <a:latin typeface="Arial" panose="020B0604020202020204" pitchFamily="34" charset="0"/>
                      </a:endParaRPr>
                    </a:p>
                  </a:txBody>
                  <a:tcPr/>
                </a:tc>
                <a:tc>
                  <a:txBody>
                    <a:bodyPr/>
                    <a:lstStyle/>
                    <a:p>
                      <a:r>
                        <a:rPr lang="en-GB" u="none" dirty="0">
                          <a:latin typeface="Arial" panose="020B0604020202020204" pitchFamily="34" charset="0"/>
                        </a:rPr>
                        <a:t>-</a:t>
                      </a:r>
                    </a:p>
                  </a:txBody>
                  <a:tcPr/>
                </a:tc>
                <a:extLst>
                  <a:ext uri="{0D108BD9-81ED-4DB2-BD59-A6C34878D82A}">
                    <a16:rowId xmlns:a16="http://schemas.microsoft.com/office/drawing/2014/main" val="1086869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High dose CYC</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6"/>
                        </a:solidFill>
                        <a:highlight>
                          <a:srgbClr val="FFFF00"/>
                        </a:highligh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2"/>
                        </a:solidFill>
                        <a:highlight>
                          <a:srgbClr val="FFFF00"/>
                        </a:highlight>
                        <a:latin typeface="Arial" panose="020B0604020202020204" pitchFamily="34" charset="0"/>
                      </a:endParaRPr>
                    </a:p>
                  </a:txBody>
                  <a:tcPr/>
                </a:tc>
                <a:extLst>
                  <a:ext uri="{0D108BD9-81ED-4DB2-BD59-A6C34878D82A}">
                    <a16:rowId xmlns:a16="http://schemas.microsoft.com/office/drawing/2014/main" val="3789602645"/>
                  </a:ext>
                </a:extLst>
              </a:tr>
              <a:tr h="370840">
                <a:tc>
                  <a:txBody>
                    <a:bodyPr/>
                    <a:lstStyle/>
                    <a:p>
                      <a:r>
                        <a:rPr lang="en-GB" b="1" dirty="0">
                          <a:solidFill>
                            <a:schemeClr val="bg1"/>
                          </a:solidFill>
                          <a:latin typeface="Arial" panose="020B0604020202020204" pitchFamily="34" charset="0"/>
                        </a:rPr>
                        <a:t>Low dose CYC</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6"/>
                        </a:solidFill>
                        <a:highlight>
                          <a:srgbClr val="FFFF00"/>
                        </a:highligh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2"/>
                        </a:solidFill>
                        <a:highlight>
                          <a:srgbClr val="FFFF00"/>
                        </a:highlight>
                        <a:latin typeface="Arial" panose="020B0604020202020204" pitchFamily="34" charset="0"/>
                      </a:endParaRPr>
                    </a:p>
                  </a:txBody>
                  <a:tcPr/>
                </a:tc>
                <a:extLst>
                  <a:ext uri="{0D108BD9-81ED-4DB2-BD59-A6C34878D82A}">
                    <a16:rowId xmlns:a16="http://schemas.microsoft.com/office/drawing/2014/main" val="33608106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Rituximab + MMF</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2"/>
                        </a:solidFill>
                        <a:highlight>
                          <a:srgbClr val="FFFF00"/>
                        </a:highligh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6"/>
                        </a:solidFill>
                        <a:highlight>
                          <a:srgbClr val="FFFF00"/>
                        </a:highlight>
                        <a:latin typeface="Arial" panose="020B0604020202020204" pitchFamily="34" charset="0"/>
                      </a:endParaRPr>
                    </a:p>
                  </a:txBody>
                  <a:tcPr/>
                </a:tc>
                <a:extLst>
                  <a:ext uri="{0D108BD9-81ED-4DB2-BD59-A6C34878D82A}">
                    <a16:rowId xmlns:a16="http://schemas.microsoft.com/office/drawing/2014/main" val="38009847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Tacrolimus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2"/>
                        </a:solidFill>
                        <a:highlight>
                          <a:srgbClr val="FFFF00"/>
                        </a:highligh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2"/>
                        </a:solidFill>
                        <a:highlight>
                          <a:srgbClr val="FFFF00"/>
                        </a:highlight>
                        <a:latin typeface="Arial" panose="020B0604020202020204" pitchFamily="34" charset="0"/>
                      </a:endParaRPr>
                    </a:p>
                  </a:txBody>
                  <a:tcPr/>
                </a:tc>
                <a:extLst>
                  <a:ext uri="{0D108BD9-81ED-4DB2-BD59-A6C34878D82A}">
                    <a16:rowId xmlns:a16="http://schemas.microsoft.com/office/drawing/2014/main" val="42576067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Tacrolimus + MMF</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u="sng" dirty="0">
                        <a:solidFill>
                          <a:schemeClr val="accent2"/>
                        </a:solidFill>
                        <a:highlight>
                          <a:srgbClr val="FFFF00"/>
                        </a:highligh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latin typeface="Arial" panose="020B0604020202020204" pitchFamily="34" charset="0"/>
                        </a:rPr>
                        <a:t>-</a:t>
                      </a:r>
                    </a:p>
                  </a:txBody>
                  <a:tcPr/>
                </a:tc>
                <a:extLst>
                  <a:ext uri="{0D108BD9-81ED-4DB2-BD59-A6C34878D82A}">
                    <a16:rowId xmlns:a16="http://schemas.microsoft.com/office/drawing/2014/main" val="143268788"/>
                  </a:ext>
                </a:extLst>
              </a:tr>
            </a:tbl>
          </a:graphicData>
        </a:graphic>
      </p:graphicFrame>
      <p:sp>
        <p:nvSpPr>
          <p:cNvPr id="13" name="TextBox 12">
            <a:extLst>
              <a:ext uri="{FF2B5EF4-FFF2-40B4-BE49-F238E27FC236}">
                <a16:creationId xmlns:a16="http://schemas.microsoft.com/office/drawing/2014/main" id="{AD68C046-FC21-C6E1-C614-DAEB0DD759D7}"/>
              </a:ext>
            </a:extLst>
          </p:cNvPr>
          <p:cNvSpPr txBox="1"/>
          <p:nvPr/>
        </p:nvSpPr>
        <p:spPr>
          <a:xfrm>
            <a:off x="429554" y="1244391"/>
            <a:ext cx="5271571" cy="369332"/>
          </a:xfrm>
          <a:prstGeom prst="rect">
            <a:avLst/>
          </a:prstGeom>
          <a:noFill/>
        </p:spPr>
        <p:txBody>
          <a:bodyPr wrap="none" rtlCol="0">
            <a:spAutoFit/>
          </a:bodyPr>
          <a:lstStyle/>
          <a:p>
            <a:r>
              <a:rPr lang="en-GB" b="1" dirty="0">
                <a:latin typeface="Arial" panose="020B0604020202020204" pitchFamily="34" charset="0"/>
              </a:rPr>
              <a:t>Table 12 </a:t>
            </a:r>
            <a:r>
              <a:rPr lang="en-GB" dirty="0">
                <a:latin typeface="Arial" panose="020B0604020202020204" pitchFamily="34" charset="0"/>
              </a:rPr>
              <a:t>AURORA 2 response outcomes results</a:t>
            </a:r>
          </a:p>
        </p:txBody>
      </p:sp>
      <p:sp>
        <p:nvSpPr>
          <p:cNvPr id="15" name="TextBox 14">
            <a:extLst>
              <a:ext uri="{FF2B5EF4-FFF2-40B4-BE49-F238E27FC236}">
                <a16:creationId xmlns:a16="http://schemas.microsoft.com/office/drawing/2014/main" id="{2549A156-F758-A815-684E-D1BDC820B2B7}"/>
              </a:ext>
            </a:extLst>
          </p:cNvPr>
          <p:cNvSpPr txBox="1"/>
          <p:nvPr/>
        </p:nvSpPr>
        <p:spPr>
          <a:xfrm>
            <a:off x="7695008" y="2897531"/>
            <a:ext cx="800219" cy="369332"/>
          </a:xfrm>
          <a:prstGeom prst="rect">
            <a:avLst/>
          </a:prstGeom>
          <a:noFill/>
        </p:spPr>
        <p:txBody>
          <a:bodyPr wrap="none" rtlCol="0">
            <a:spAutoFit/>
          </a:bodyPr>
          <a:lstStyle/>
          <a:p>
            <a:r>
              <a:rPr lang="en-GB" u="sng" dirty="0">
                <a:highlight>
                  <a:srgbClr val="000000"/>
                </a:highlight>
                <a:latin typeface="Arial" panose="020B0604020202020204" pitchFamily="34" charset="0"/>
                <a:cs typeface="Arial" panose="020B0604020202020204" pitchFamily="34" charset="0"/>
              </a:rPr>
              <a:t>XXXX</a:t>
            </a:r>
            <a:endParaRPr lang="en-GB" u="sng" dirty="0">
              <a:solidFill>
                <a:schemeClr val="tx2"/>
              </a:solidFill>
              <a:highlight>
                <a:srgbClr val="FFFF00"/>
              </a:highlight>
              <a:latin typeface="Arial" panose="020B0604020202020204" pitchFamily="34" charset="0"/>
            </a:endParaRPr>
          </a:p>
        </p:txBody>
      </p:sp>
      <p:sp>
        <p:nvSpPr>
          <p:cNvPr id="17" name="Rectangle 16">
            <a:extLst>
              <a:ext uri="{FF2B5EF4-FFF2-40B4-BE49-F238E27FC236}">
                <a16:creationId xmlns:a16="http://schemas.microsoft.com/office/drawing/2014/main" id="{B45B0B9F-9B26-63C9-BD33-8E4CAC951BF6}"/>
              </a:ext>
            </a:extLst>
          </p:cNvPr>
          <p:cNvSpPr/>
          <p:nvPr/>
        </p:nvSpPr>
        <p:spPr>
          <a:xfrm>
            <a:off x="7515008" y="2992197"/>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9" name="TextBox 18">
            <a:extLst>
              <a:ext uri="{FF2B5EF4-FFF2-40B4-BE49-F238E27FC236}">
                <a16:creationId xmlns:a16="http://schemas.microsoft.com/office/drawing/2014/main" id="{266ACF8C-4F2D-B9E3-77C7-DE606AEA263E}"/>
              </a:ext>
            </a:extLst>
          </p:cNvPr>
          <p:cNvSpPr txBox="1"/>
          <p:nvPr/>
        </p:nvSpPr>
        <p:spPr>
          <a:xfrm>
            <a:off x="7695008" y="3795408"/>
            <a:ext cx="800219" cy="369332"/>
          </a:xfrm>
          <a:prstGeom prst="rect">
            <a:avLst/>
          </a:prstGeom>
          <a:noFill/>
        </p:spPr>
        <p:txBody>
          <a:bodyPr wrap="none" rtlCol="0">
            <a:spAutoFit/>
          </a:bodyPr>
          <a:lstStyle/>
          <a:p>
            <a:r>
              <a:rPr lang="en-GB" u="sng" dirty="0">
                <a:highlight>
                  <a:srgbClr val="000000"/>
                </a:highlight>
                <a:latin typeface="Arial" panose="020B0604020202020204" pitchFamily="34" charset="0"/>
                <a:cs typeface="Arial" panose="020B0604020202020204" pitchFamily="34" charset="0"/>
              </a:rPr>
              <a:t>XXXX</a:t>
            </a:r>
            <a:endParaRPr lang="en-GB" u="sng" dirty="0">
              <a:solidFill>
                <a:schemeClr val="accent6"/>
              </a:solidFill>
              <a:highlight>
                <a:srgbClr val="FFFF00"/>
              </a:highlight>
              <a:latin typeface="Arial" panose="020B0604020202020204" pitchFamily="34" charset="0"/>
            </a:endParaRPr>
          </a:p>
        </p:txBody>
      </p:sp>
      <p:sp>
        <p:nvSpPr>
          <p:cNvPr id="21" name="Rectangle 20">
            <a:extLst>
              <a:ext uri="{FF2B5EF4-FFF2-40B4-BE49-F238E27FC236}">
                <a16:creationId xmlns:a16="http://schemas.microsoft.com/office/drawing/2014/main" id="{9F5287C2-3226-BEC6-9528-61F4D94E898C}"/>
              </a:ext>
            </a:extLst>
          </p:cNvPr>
          <p:cNvSpPr/>
          <p:nvPr/>
        </p:nvSpPr>
        <p:spPr>
          <a:xfrm>
            <a:off x="7515008" y="3890074"/>
            <a:ext cx="180000" cy="18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Arial" panose="020B0604020202020204" pitchFamily="34" charset="0"/>
            </a:endParaRPr>
          </a:p>
        </p:txBody>
      </p:sp>
      <p:sp>
        <p:nvSpPr>
          <p:cNvPr id="3" name="Rectangle 2" descr="Marker showing slides are confidential ">
            <a:extLst>
              <a:ext uri="{FF2B5EF4-FFF2-40B4-BE49-F238E27FC236}">
                <a16:creationId xmlns:a16="http://schemas.microsoft.com/office/drawing/2014/main" id="{51A9542F-725A-6FD1-CD32-630C21D287F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585578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6B9460-EF04-457E-ADEA-A9DA71D0C3F8}"/>
              </a:ext>
            </a:extLst>
          </p:cNvPr>
          <p:cNvSpPr txBox="1"/>
          <p:nvPr/>
        </p:nvSpPr>
        <p:spPr>
          <a:xfrm>
            <a:off x="423405" y="1484814"/>
            <a:ext cx="6421501" cy="369332"/>
          </a:xfrm>
          <a:prstGeom prst="rect">
            <a:avLst/>
          </a:prstGeom>
          <a:noFill/>
        </p:spPr>
        <p:txBody>
          <a:bodyPr wrap="none" rtlCol="0">
            <a:spAutoFit/>
          </a:bodyPr>
          <a:lstStyle/>
          <a:p>
            <a:r>
              <a:rPr lang="en-GB" b="1" dirty="0">
                <a:latin typeface="Arial" panose="020B0604020202020204" pitchFamily="34" charset="0"/>
              </a:rPr>
              <a:t>Table 13 </a:t>
            </a:r>
            <a:r>
              <a:rPr lang="en-GB" dirty="0">
                <a:latin typeface="Arial" panose="020B0604020202020204" pitchFamily="34" charset="0"/>
              </a:rPr>
              <a:t>Input and evidence sources for non-efficacy inputs</a:t>
            </a:r>
          </a:p>
        </p:txBody>
      </p:sp>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3935583080"/>
              </p:ext>
            </p:extLst>
          </p:nvPr>
        </p:nvGraphicFramePr>
        <p:xfrm>
          <a:off x="466724" y="1872014"/>
          <a:ext cx="11317288" cy="2768600"/>
        </p:xfrm>
        <a:graphic>
          <a:graphicData uri="http://schemas.openxmlformats.org/drawingml/2006/table">
            <a:tbl>
              <a:tblPr firstRow="1" firstCol="1" bandRow="1">
                <a:tableStyleId>{21E4AEA4-8DFA-4A89-87EB-49C32662AFE0}</a:tableStyleId>
              </a:tblPr>
              <a:tblGrid>
                <a:gridCol w="2950894">
                  <a:extLst>
                    <a:ext uri="{9D8B030D-6E8A-4147-A177-3AD203B41FA5}">
                      <a16:colId xmlns:a16="http://schemas.microsoft.com/office/drawing/2014/main" val="3974739884"/>
                    </a:ext>
                  </a:extLst>
                </a:gridCol>
                <a:gridCol w="8366394">
                  <a:extLst>
                    <a:ext uri="{9D8B030D-6E8A-4147-A177-3AD203B41FA5}">
                      <a16:colId xmlns:a16="http://schemas.microsoft.com/office/drawing/2014/main" val="4289090289"/>
                    </a:ext>
                  </a:extLst>
                </a:gridCol>
              </a:tblGrid>
              <a:tr h="370840">
                <a:tc>
                  <a:txBody>
                    <a:bodyPr/>
                    <a:lstStyle/>
                    <a:p>
                      <a:r>
                        <a:rPr lang="en-GB" dirty="0">
                          <a:latin typeface="Arial" panose="020B0604020202020204" pitchFamily="34" charset="0"/>
                          <a:cs typeface="Arial" panose="020B0604020202020204" pitchFamily="34" charset="0"/>
                        </a:rPr>
                        <a:t>Input</a:t>
                      </a:r>
                    </a:p>
                  </a:txBody>
                  <a:tcPr/>
                </a:tc>
                <a:tc>
                  <a:txBody>
                    <a:bodyPr/>
                    <a:lstStyle/>
                    <a:p>
                      <a:r>
                        <a:rPr lang="en-GB" dirty="0">
                          <a:latin typeface="Arial" panose="020B0604020202020204" pitchFamily="34" charset="0"/>
                          <a:cs typeface="Arial" panose="020B0604020202020204" pitchFamily="34" charset="0"/>
                        </a:rPr>
                        <a:t>Assumption and evidence source</a:t>
                      </a:r>
                    </a:p>
                  </a:txBody>
                  <a:tcPr/>
                </a:tc>
                <a:extLst>
                  <a:ext uri="{0D108BD9-81ED-4DB2-BD59-A6C34878D82A}">
                    <a16:rowId xmlns:a16="http://schemas.microsoft.com/office/drawing/2014/main" val="1365441208"/>
                  </a:ext>
                </a:extLst>
              </a:tr>
              <a:tr h="370840">
                <a:tc>
                  <a:txBody>
                    <a:bodyPr/>
                    <a:lstStyle/>
                    <a:p>
                      <a:r>
                        <a:rPr lang="en-GB" b="1" dirty="0">
                          <a:solidFill>
                            <a:schemeClr val="bg1"/>
                          </a:solidFill>
                          <a:latin typeface="Arial" panose="020B0604020202020204" pitchFamily="34" charset="0"/>
                          <a:cs typeface="Arial" panose="020B0604020202020204" pitchFamily="34" charset="0"/>
                        </a:rPr>
                        <a:t>Baseline characteristics</a:t>
                      </a:r>
                    </a:p>
                  </a:txBody>
                  <a:tcPr/>
                </a:tc>
                <a:tc>
                  <a:txBody>
                    <a:bodyPr/>
                    <a:lstStyle/>
                    <a:p>
                      <a:r>
                        <a:rPr lang="en-GB" dirty="0">
                          <a:latin typeface="Arial" panose="020B0604020202020204" pitchFamily="34" charset="0"/>
                          <a:cs typeface="Arial" panose="020B0604020202020204" pitchFamily="34" charset="0"/>
                        </a:rPr>
                        <a:t>AURORA 1 and AURORA 2 patient data</a:t>
                      </a:r>
                    </a:p>
                  </a:txBody>
                  <a:tcPr/>
                </a:tc>
                <a:extLst>
                  <a:ext uri="{0D108BD9-81ED-4DB2-BD59-A6C34878D82A}">
                    <a16:rowId xmlns:a16="http://schemas.microsoft.com/office/drawing/2014/main" val="3471957187"/>
                  </a:ext>
                </a:extLst>
              </a:tr>
              <a:tr h="370840">
                <a:tc>
                  <a:txBody>
                    <a:bodyPr/>
                    <a:lstStyle/>
                    <a:p>
                      <a:r>
                        <a:rPr lang="en-GB" b="1" dirty="0">
                          <a:solidFill>
                            <a:schemeClr val="bg1"/>
                          </a:solidFill>
                          <a:latin typeface="Arial" panose="020B0604020202020204" pitchFamily="34" charset="0"/>
                          <a:cs typeface="Arial" panose="020B0604020202020204" pitchFamily="34" charset="0"/>
                        </a:rPr>
                        <a:t>Transition probabilities</a:t>
                      </a:r>
                    </a:p>
                  </a:txBody>
                  <a:tcPr/>
                </a:tc>
                <a:tc>
                  <a:txBody>
                    <a:bodyPr/>
                    <a:lstStyle/>
                    <a:p>
                      <a:r>
                        <a:rPr lang="en-GB" dirty="0">
                          <a:latin typeface="Arial" panose="020B0604020202020204" pitchFamily="34" charset="0"/>
                          <a:cs typeface="Arial" panose="020B0604020202020204" pitchFamily="34" charset="0"/>
                        </a:rPr>
                        <a:t>AURORA 1 and 2 data; NMA; literature; expert opinion; assumptions</a:t>
                      </a:r>
                    </a:p>
                  </a:txBody>
                  <a:tcPr/>
                </a:tc>
                <a:extLst>
                  <a:ext uri="{0D108BD9-81ED-4DB2-BD59-A6C34878D82A}">
                    <a16:rowId xmlns:a16="http://schemas.microsoft.com/office/drawing/2014/main" val="1251773966"/>
                  </a:ext>
                </a:extLst>
              </a:tr>
              <a:tr h="370840">
                <a:tc>
                  <a:txBody>
                    <a:bodyPr/>
                    <a:lstStyle/>
                    <a:p>
                      <a:r>
                        <a:rPr lang="en-GB" b="1" dirty="0">
                          <a:solidFill>
                            <a:schemeClr val="bg1"/>
                          </a:solidFill>
                          <a:latin typeface="Arial" panose="020B0604020202020204" pitchFamily="34" charset="0"/>
                          <a:cs typeface="Arial" panose="020B0604020202020204" pitchFamily="34" charset="0"/>
                        </a:rPr>
                        <a:t>Utilities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AURORA 1/2 data for health states CKD 1-3a, literature for CKD 3b-5</a:t>
                      </a:r>
                    </a:p>
                  </a:txBody>
                  <a:tcPr/>
                </a:tc>
                <a:extLst>
                  <a:ext uri="{0D108BD9-81ED-4DB2-BD59-A6C34878D82A}">
                    <a16:rowId xmlns:a16="http://schemas.microsoft.com/office/drawing/2014/main" val="815366450"/>
                  </a:ext>
                </a:extLst>
              </a:tr>
              <a:tr h="370840">
                <a:tc>
                  <a:txBody>
                    <a:bodyPr/>
                    <a:lstStyle/>
                    <a:p>
                      <a:r>
                        <a:rPr lang="en-GB" b="1" dirty="0">
                          <a:solidFill>
                            <a:schemeClr val="bg1"/>
                          </a:solidFill>
                          <a:latin typeface="Arial" panose="020B0604020202020204" pitchFamily="34" charset="0"/>
                          <a:cs typeface="Arial" panose="020B0604020202020204" pitchFamily="34" charset="0"/>
                        </a:rPr>
                        <a:t>Costs and resource use</a:t>
                      </a:r>
                    </a:p>
                  </a:txBody>
                  <a:tcPr/>
                </a:tc>
                <a:tc>
                  <a:txBody>
                    <a:bodyPr/>
                    <a:lstStyle/>
                    <a:p>
                      <a:r>
                        <a:rPr lang="en-GB" dirty="0">
                          <a:latin typeface="Arial" panose="020B0604020202020204" pitchFamily="34" charset="0"/>
                          <a:cs typeface="Arial" panose="020B0604020202020204" pitchFamily="34" charset="0"/>
                        </a:rPr>
                        <a:t>NHS reference costs, PSSRU Unit Costs of Health and Social Care, previous NICE appraisals, clinical trial and observational data, disease treatment guidelines</a:t>
                      </a:r>
                    </a:p>
                  </a:txBody>
                  <a:tcPr/>
                </a:tc>
                <a:extLst>
                  <a:ext uri="{0D108BD9-81ED-4DB2-BD59-A6C34878D82A}">
                    <a16:rowId xmlns:a16="http://schemas.microsoft.com/office/drawing/2014/main" val="3904281607"/>
                  </a:ext>
                </a:extLst>
              </a:tr>
              <a:tr h="370840">
                <a:tc>
                  <a:txBody>
                    <a:bodyPr/>
                    <a:lstStyle/>
                    <a:p>
                      <a:r>
                        <a:rPr lang="en-GB" b="1" dirty="0">
                          <a:solidFill>
                            <a:schemeClr val="bg1"/>
                          </a:solidFill>
                          <a:latin typeface="Arial" panose="020B0604020202020204" pitchFamily="34" charset="0"/>
                          <a:cs typeface="Arial" panose="020B0604020202020204" pitchFamily="34" charset="0"/>
                        </a:rPr>
                        <a:t>Adverse events</a:t>
                      </a:r>
                    </a:p>
                  </a:txBody>
                  <a:tcPr/>
                </a:tc>
                <a:tc>
                  <a:txBody>
                    <a:bodyPr/>
                    <a:lstStyle/>
                    <a:p>
                      <a:r>
                        <a:rPr lang="en-GB" dirty="0">
                          <a:latin typeface="Arial" panose="020B0604020202020204" pitchFamily="34" charset="0"/>
                          <a:cs typeface="Arial" panose="020B0604020202020204" pitchFamily="34" charset="0"/>
                        </a:rPr>
                        <a:t>AURORA 1 for </a:t>
                      </a:r>
                      <a:r>
                        <a:rPr lang="en-GB" dirty="0" err="1">
                          <a:latin typeface="Arial" panose="020B0604020202020204" pitchFamily="34" charset="0"/>
                          <a:cs typeface="Arial" panose="020B0604020202020204" pitchFamily="34" charset="0"/>
                        </a:rPr>
                        <a:t>voclosporin</a:t>
                      </a:r>
                      <a:r>
                        <a:rPr lang="en-GB" dirty="0">
                          <a:latin typeface="Arial" panose="020B0604020202020204" pitchFamily="34" charset="0"/>
                          <a:cs typeface="Arial" panose="020B0604020202020204" pitchFamily="34" charset="0"/>
                        </a:rPr>
                        <a:t> + MMF and MMF, literature for others</a:t>
                      </a:r>
                    </a:p>
                  </a:txBody>
                  <a:tcPr/>
                </a:tc>
                <a:extLst>
                  <a:ext uri="{0D108BD9-81ED-4DB2-BD59-A6C34878D82A}">
                    <a16:rowId xmlns:a16="http://schemas.microsoft.com/office/drawing/2014/main" val="1661879072"/>
                  </a:ext>
                </a:extLst>
              </a:tr>
            </a:tbl>
          </a:graphicData>
        </a:graphic>
      </p:graphicFrame>
      <p:sp>
        <p:nvSpPr>
          <p:cNvPr id="11" name="Title 10">
            <a:extLst>
              <a:ext uri="{FF2B5EF4-FFF2-40B4-BE49-F238E27FC236}">
                <a16:creationId xmlns:a16="http://schemas.microsoft.com/office/drawing/2014/main" id="{8DB2BD38-CF40-A5E5-3B6F-0A662C7AE563}"/>
              </a:ext>
            </a:extLst>
          </p:cNvPr>
          <p:cNvSpPr>
            <a:spLocks noGrp="1"/>
          </p:cNvSpPr>
          <p:nvPr>
            <p:ph type="title"/>
          </p:nvPr>
        </p:nvSpPr>
        <p:spPr/>
        <p:txBody>
          <a:bodyPr/>
          <a:lstStyle/>
          <a:p>
            <a:r>
              <a:rPr lang="en-GB" sz="3200" dirty="0">
                <a:ea typeface="Inter" panose="02000503000000020004" pitchFamily="2" charset="0"/>
              </a:rPr>
              <a:t>How company incorporated evidence into model</a:t>
            </a:r>
            <a:endParaRPr lang="en-GB" dirty="0"/>
          </a:p>
        </p:txBody>
      </p:sp>
      <p:sp>
        <p:nvSpPr>
          <p:cNvPr id="13" name="Text Placeholder 12">
            <a:extLst>
              <a:ext uri="{FF2B5EF4-FFF2-40B4-BE49-F238E27FC236}">
                <a16:creationId xmlns:a16="http://schemas.microsoft.com/office/drawing/2014/main" id="{1AE101A0-93A6-8901-806F-95EC15759EBA}"/>
              </a:ext>
            </a:extLst>
          </p:cNvPr>
          <p:cNvSpPr>
            <a:spLocks noGrp="1"/>
          </p:cNvSpPr>
          <p:nvPr>
            <p:ph type="body" sz="quarter" idx="13"/>
          </p:nvPr>
        </p:nvSpPr>
        <p:spPr>
          <a:xfrm>
            <a:off x="1871663" y="6343650"/>
            <a:ext cx="9086850" cy="514350"/>
          </a:xfrm>
        </p:spPr>
        <p:txBody>
          <a:bodyPr>
            <a:normAutofit/>
          </a:bodyPr>
          <a:lstStyle/>
          <a:p>
            <a:pPr marL="1252538" indent="-1252538"/>
            <a:r>
              <a:rPr lang="en-GB" dirty="0"/>
              <a:t>Abbreviations: CKD, chronic kidney disease; MMF, mycophenolate mofetil; NHS, national health service; NMA, network meta-analysis; PPSRU, Personal Social Services Research Unit</a:t>
            </a:r>
          </a:p>
        </p:txBody>
      </p:sp>
      <p:sp>
        <p:nvSpPr>
          <p:cNvPr id="14" name="Text Placeholder 13">
            <a:extLst>
              <a:ext uri="{FF2B5EF4-FFF2-40B4-BE49-F238E27FC236}">
                <a16:creationId xmlns:a16="http://schemas.microsoft.com/office/drawing/2014/main" id="{65790F8F-D567-784A-7771-AEEF92FE735E}"/>
              </a:ext>
            </a:extLst>
          </p:cNvPr>
          <p:cNvSpPr>
            <a:spLocks noGrp="1"/>
          </p:cNvSpPr>
          <p:nvPr>
            <p:ph type="body" sz="quarter" idx="14"/>
          </p:nvPr>
        </p:nvSpPr>
        <p:spPr/>
        <p:txBody>
          <a:bodyPr/>
          <a:lstStyle/>
          <a:p>
            <a:r>
              <a:rPr lang="en-GB" dirty="0"/>
              <a:t>AURORA 1 and 2 data contributed most evidence used in the model</a:t>
            </a:r>
          </a:p>
        </p:txBody>
      </p:sp>
      <p:sp>
        <p:nvSpPr>
          <p:cNvPr id="2" name="Rectangle 1" descr="Marker showing slides are confidential ">
            <a:extLst>
              <a:ext uri="{FF2B5EF4-FFF2-40B4-BE49-F238E27FC236}">
                <a16:creationId xmlns:a16="http://schemas.microsoft.com/office/drawing/2014/main" id="{D758745A-DA13-E28E-C625-7030D19C364D}"/>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2124771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4E1D21-37B6-4DED-9C97-E9DA5819D47B}"/>
              </a:ext>
            </a:extLst>
          </p:cNvPr>
          <p:cNvSpPr/>
          <p:nvPr/>
        </p:nvSpPr>
        <p:spPr>
          <a:xfrm>
            <a:off x="466724" y="4028757"/>
            <a:ext cx="11317288" cy="7647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Company response and 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The company did not provide responses on this issue, thus the EAG did not provide any comments</a:t>
            </a:r>
          </a:p>
        </p:txBody>
      </p:sp>
      <p:sp>
        <p:nvSpPr>
          <p:cNvPr id="17" name="Rectangle 16">
            <a:extLst>
              <a:ext uri="{FF2B5EF4-FFF2-40B4-BE49-F238E27FC236}">
                <a16:creationId xmlns:a16="http://schemas.microsoft.com/office/drawing/2014/main" id="{0676A329-CE0D-4571-B0F3-EDD09B7EE892}"/>
              </a:ext>
            </a:extLst>
          </p:cNvPr>
          <p:cNvSpPr/>
          <p:nvPr/>
        </p:nvSpPr>
        <p:spPr>
          <a:xfrm>
            <a:off x="466723" y="2449947"/>
            <a:ext cx="11317289" cy="132344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2"/>
                </a:solidFill>
                <a:latin typeface="Arial" panose="020B0604020202020204" pitchFamily="34" charset="0"/>
              </a:rPr>
              <a:t>Draft guidance responses</a:t>
            </a:r>
          </a:p>
          <a:p>
            <a:pPr marL="285750" indent="-285750">
              <a:buFont typeface="Arial" panose="020B0604020202020204" pitchFamily="34" charset="0"/>
              <a:buChar char="•"/>
            </a:pPr>
            <a:r>
              <a:rPr lang="en-GB" b="1" dirty="0">
                <a:solidFill>
                  <a:schemeClr val="tx1"/>
                </a:solidFill>
                <a:latin typeface="Arial" panose="020B0604020202020204" pitchFamily="34" charset="0"/>
              </a:rPr>
              <a:t>Lupus UK, UKKA, UKRPG, NHS England (Rheumatology): </a:t>
            </a:r>
            <a:r>
              <a:rPr lang="en-GB" dirty="0">
                <a:solidFill>
                  <a:schemeClr val="tx1"/>
                </a:solidFill>
                <a:latin typeface="Arial" panose="020B0604020202020204" pitchFamily="34" charset="0"/>
              </a:rPr>
              <a:t>lower steroid use in AURORA trials is reflective of clinical practice</a:t>
            </a:r>
          </a:p>
          <a:p>
            <a:pPr marL="285750" indent="-285750">
              <a:buFont typeface="Arial" panose="020B0604020202020204" pitchFamily="34" charset="0"/>
              <a:buChar char="•"/>
            </a:pPr>
            <a:r>
              <a:rPr lang="en-GB" b="1" dirty="0">
                <a:solidFill>
                  <a:schemeClr val="tx1"/>
                </a:solidFill>
                <a:latin typeface="Arial" panose="020B0604020202020204" pitchFamily="34" charset="0"/>
              </a:rPr>
              <a:t>NHS England (Renal): </a:t>
            </a:r>
            <a:r>
              <a:rPr lang="en-GB" dirty="0">
                <a:solidFill>
                  <a:schemeClr val="tx1"/>
                </a:solidFill>
                <a:latin typeface="Arial" panose="020B0604020202020204" pitchFamily="34" charset="0"/>
              </a:rPr>
              <a:t>lower steroid use in AURORA trials is not reflective of clinical practice</a:t>
            </a:r>
          </a:p>
        </p:txBody>
      </p:sp>
      <p:sp>
        <p:nvSpPr>
          <p:cNvPr id="13" name="Rectangle 12">
            <a:extLst>
              <a:ext uri="{FF2B5EF4-FFF2-40B4-BE49-F238E27FC236}">
                <a16:creationId xmlns:a16="http://schemas.microsoft.com/office/drawing/2014/main" id="{E82CA74A-6F08-4190-9479-10C9823605C7}"/>
              </a:ext>
            </a:extLst>
          </p:cNvPr>
          <p:cNvSpPr/>
          <p:nvPr/>
        </p:nvSpPr>
        <p:spPr>
          <a:xfrm>
            <a:off x="466724" y="1244135"/>
            <a:ext cx="11306862" cy="97915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Issue 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The committee concluded that the population in the AURORA trials are generalisable to the UK population but that the steroid doses used are not reflective of established NHS clinical practice</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Autofit/>
          </a:bodyPr>
          <a:lstStyle/>
          <a:p>
            <a:r>
              <a:rPr lang="en-GB" dirty="0"/>
              <a:t>Known uncertainty: Generalisability of AURORA trials</a:t>
            </a:r>
            <a:br>
              <a:rPr lang="en-GB" dirty="0"/>
            </a:br>
            <a:endParaRPr lang="en-GB" dirty="0"/>
          </a:p>
        </p:txBody>
      </p:sp>
      <p:sp>
        <p:nvSpPr>
          <p:cNvPr id="5" name="Text Placeholder 4">
            <a:extLst>
              <a:ext uri="{FF2B5EF4-FFF2-40B4-BE49-F238E27FC236}">
                <a16:creationId xmlns:a16="http://schemas.microsoft.com/office/drawing/2014/main" id="{8D030E52-75E9-A547-FDEB-89EC48DDC900}"/>
              </a:ext>
            </a:extLst>
          </p:cNvPr>
          <p:cNvSpPr>
            <a:spLocks noGrp="1"/>
          </p:cNvSpPr>
          <p:nvPr>
            <p:ph type="body" sz="quarter" idx="14"/>
          </p:nvPr>
        </p:nvSpPr>
        <p:spPr/>
        <p:txBody>
          <a:bodyPr/>
          <a:lstStyle/>
          <a:p>
            <a:r>
              <a:rPr lang="en-GB" dirty="0"/>
              <a:t>Uncertain steroid use in AURORA trials</a:t>
            </a:r>
          </a:p>
        </p:txBody>
      </p:sp>
      <p:sp>
        <p:nvSpPr>
          <p:cNvPr id="9" name="Text Placeholder 3">
            <a:extLst>
              <a:ext uri="{FF2B5EF4-FFF2-40B4-BE49-F238E27FC236}">
                <a16:creationId xmlns:a16="http://schemas.microsoft.com/office/drawing/2014/main" id="{65739210-AF88-3FCB-C313-32E6B80B31B5}"/>
              </a:ext>
            </a:extLst>
          </p:cNvPr>
          <p:cNvSpPr txBox="1">
            <a:spLocks/>
          </p:cNvSpPr>
          <p:nvPr/>
        </p:nvSpPr>
        <p:spPr>
          <a:xfrm>
            <a:off x="1584664" y="6144501"/>
            <a:ext cx="9415173" cy="5928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EAG, evidence assessment group; NHS, National Health Service; UKKA, United Kingdom Kidney Association; UKRPG, United Kingdom Renal Pharmacy group</a:t>
            </a:r>
          </a:p>
        </p:txBody>
      </p:sp>
    </p:spTree>
    <p:extLst>
      <p:ext uri="{BB962C8B-B14F-4D97-AF65-F5344CB8AC3E}">
        <p14:creationId xmlns:p14="http://schemas.microsoft.com/office/powerpoint/2010/main" val="50905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FBF8757-BBF1-69CA-CE75-146F4C4F7DDD}"/>
              </a:ext>
              <a:ext uri="{C183D7F6-B498-43B3-948B-1728B52AA6E4}">
                <adec:decorative xmlns:adec="http://schemas.microsoft.com/office/drawing/2017/decorative" val="1"/>
              </a:ext>
            </a:extLst>
          </p:cNvPr>
          <p:cNvSpPr/>
          <p:nvPr/>
        </p:nvSpPr>
        <p:spPr>
          <a:xfrm>
            <a:off x="6479458" y="1819078"/>
            <a:ext cx="5485954" cy="4345745"/>
          </a:xfrm>
          <a:prstGeom prst="rect">
            <a:avLst/>
          </a:prstGeom>
          <a:solidFill>
            <a:srgbClr val="EEEAE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a:extLst>
              <a:ext uri="{FF2B5EF4-FFF2-40B4-BE49-F238E27FC236}">
                <a16:creationId xmlns:a16="http://schemas.microsoft.com/office/drawing/2014/main" id="{E5A8137C-9A7C-1C77-CDF0-B30C7AA4A75B}"/>
              </a:ext>
            </a:extLst>
          </p:cNvPr>
          <p:cNvSpPr>
            <a:spLocks noGrp="1"/>
          </p:cNvSpPr>
          <p:nvPr>
            <p:ph type="title"/>
          </p:nvPr>
        </p:nvSpPr>
        <p:spPr/>
        <p:txBody>
          <a:bodyPr>
            <a:noAutofit/>
          </a:bodyPr>
          <a:lstStyle/>
          <a:p>
            <a:r>
              <a:rPr lang="en-GB" dirty="0"/>
              <a:t>Uncertainty in the new methods and processes : maintaining and updating our approach</a:t>
            </a:r>
            <a:endParaRPr lang="en-GB" sz="2800" dirty="0"/>
          </a:p>
        </p:txBody>
      </p:sp>
      <p:sp>
        <p:nvSpPr>
          <p:cNvPr id="4" name="Text Placeholder 2">
            <a:extLst>
              <a:ext uri="{FF2B5EF4-FFF2-40B4-BE49-F238E27FC236}">
                <a16:creationId xmlns:a16="http://schemas.microsoft.com/office/drawing/2014/main" id="{E8EF3270-C339-CB0F-4869-49E9D00CE693}"/>
              </a:ext>
            </a:extLst>
          </p:cNvPr>
          <p:cNvSpPr>
            <a:spLocks noGrp="1"/>
          </p:cNvSpPr>
          <p:nvPr>
            <p:ph type="body" sz="quarter" idx="12"/>
          </p:nvPr>
        </p:nvSpPr>
        <p:spPr>
          <a:xfrm>
            <a:off x="466725" y="1654630"/>
            <a:ext cx="5485954" cy="4167728"/>
          </a:xfrm>
        </p:spPr>
        <p:txBody>
          <a:bodyPr>
            <a:normAutofit lnSpcReduction="10000"/>
          </a:bodyPr>
          <a:lstStyle/>
          <a:p>
            <a:pPr>
              <a:lnSpc>
                <a:spcPct val="130000"/>
              </a:lnSpc>
            </a:pPr>
            <a:r>
              <a:rPr lang="en-GB" sz="2000" dirty="0">
                <a:ea typeface="Inter SemiBold" panose="02000503000000020004" pitchFamily="2" charset="0"/>
              </a:rPr>
              <a:t>Understanding and presenting uncertainty</a:t>
            </a:r>
          </a:p>
          <a:p>
            <a:pPr marL="285750" indent="-285750">
              <a:lnSpc>
                <a:spcPct val="130000"/>
              </a:lnSpc>
              <a:buFont typeface="Arial" panose="020B0604020202020204" pitchFamily="34" charset="0"/>
              <a:buChar char="•"/>
            </a:pPr>
            <a:r>
              <a:rPr lang="en-GB" sz="2000" dirty="0"/>
              <a:t>Improvements to ensure uncertainty is thoroughly characterised, clearly presented and fully understood</a:t>
            </a:r>
          </a:p>
          <a:p>
            <a:pPr marL="971550" lvl="1" indent="-285750">
              <a:lnSpc>
                <a:spcPct val="130000"/>
              </a:lnSpc>
            </a:pPr>
            <a:endParaRPr lang="en-GB" sz="700" dirty="0"/>
          </a:p>
          <a:p>
            <a:pPr>
              <a:lnSpc>
                <a:spcPct val="130000"/>
              </a:lnSpc>
            </a:pPr>
            <a:r>
              <a:rPr lang="en-GB" sz="2000" dirty="0">
                <a:ea typeface="Inter SemiBold" panose="02000503000000020004" pitchFamily="2" charset="0"/>
              </a:rPr>
              <a:t>Considering uncertainty in decision making</a:t>
            </a:r>
          </a:p>
          <a:p>
            <a:pPr marL="285750" indent="-285750">
              <a:lnSpc>
                <a:spcPct val="130000"/>
              </a:lnSpc>
              <a:buFont typeface="Arial" panose="020B0604020202020204" pitchFamily="34" charset="0"/>
              <a:buChar char="•"/>
            </a:pPr>
            <a:r>
              <a:rPr lang="en-GB" sz="2000" dirty="0"/>
              <a:t>Retain critical consideration of uncertainty and decision risk</a:t>
            </a:r>
          </a:p>
          <a:p>
            <a:pPr marL="285750" indent="-285750">
              <a:lnSpc>
                <a:spcPct val="130000"/>
              </a:lnSpc>
              <a:buFont typeface="Arial" panose="020B0604020202020204" pitchFamily="34" charset="0"/>
              <a:buChar char="•"/>
            </a:pPr>
            <a:r>
              <a:rPr lang="en-GB" sz="2000" dirty="0"/>
              <a:t>Ensure no inappropriate barriers, through formalised flexibility with uncertainty</a:t>
            </a:r>
          </a:p>
        </p:txBody>
      </p:sp>
      <p:sp>
        <p:nvSpPr>
          <p:cNvPr id="12" name="Text Placeholder 2">
            <a:extLst>
              <a:ext uri="{FF2B5EF4-FFF2-40B4-BE49-F238E27FC236}">
                <a16:creationId xmlns:a16="http://schemas.microsoft.com/office/drawing/2014/main" id="{312F36ED-73CF-6AE1-FF39-19D6DEC845EF}"/>
              </a:ext>
            </a:extLst>
          </p:cNvPr>
          <p:cNvSpPr txBox="1">
            <a:spLocks/>
          </p:cNvSpPr>
          <p:nvPr/>
        </p:nvSpPr>
        <p:spPr>
          <a:xfrm>
            <a:off x="6601626" y="1930958"/>
            <a:ext cx="5241618" cy="73185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en-GB" sz="2000" dirty="0">
                <a:latin typeface="Arial" panose="020B0604020202020204" pitchFamily="34" charset="0"/>
                <a:ea typeface="Inter SemiBold" panose="02000503000000020004" pitchFamily="2" charset="0"/>
                <a:cs typeface="Arial" panose="020B0604020202020204" pitchFamily="34" charset="0"/>
              </a:rPr>
              <a:t>Maintain key principle: </a:t>
            </a:r>
            <a:r>
              <a:rPr lang="en-GB" sz="2000" dirty="0">
                <a:latin typeface="Arial" panose="020B0604020202020204" pitchFamily="34" charset="0"/>
                <a:cs typeface="Arial" panose="020B0604020202020204" pitchFamily="34" charset="0"/>
              </a:rPr>
              <a:t>more caution when there is less certainty about the evidence </a:t>
            </a:r>
          </a:p>
        </p:txBody>
      </p:sp>
      <p:sp>
        <p:nvSpPr>
          <p:cNvPr id="10" name="TextBox 9">
            <a:extLst>
              <a:ext uri="{FF2B5EF4-FFF2-40B4-BE49-F238E27FC236}">
                <a16:creationId xmlns:a16="http://schemas.microsoft.com/office/drawing/2014/main" id="{034E2546-C897-11BD-EFFF-DB8ADE9AED96}"/>
              </a:ext>
            </a:extLst>
          </p:cNvPr>
          <p:cNvSpPr txBox="1"/>
          <p:nvPr/>
        </p:nvSpPr>
        <p:spPr>
          <a:xfrm>
            <a:off x="6728979" y="2856062"/>
            <a:ext cx="2420019" cy="830997"/>
          </a:xfrm>
          <a:prstGeom prst="rect">
            <a:avLst/>
          </a:prstGeom>
          <a:solidFill>
            <a:srgbClr val="C8E0E6"/>
          </a:solidFill>
        </p:spPr>
        <p:txBody>
          <a:bodyPr wrap="square">
            <a:spAutoFit/>
          </a:bodyPr>
          <a:lstStyle/>
          <a:p>
            <a:pPr algn="ctr"/>
            <a:r>
              <a:rPr lang="en-GB" sz="1600" dirty="0">
                <a:latin typeface="Arial" panose="020B0604020202020204" pitchFamily="34" charset="0"/>
                <a:ea typeface="Times New Roman" panose="02020603050405020304" pitchFamily="18" charset="0"/>
                <a:cs typeface="Calibri" panose="020F0502020204030204" pitchFamily="34" charset="0"/>
              </a:rPr>
              <a:t>Low uncertainty, low decision risk = </a:t>
            </a:r>
            <a:r>
              <a:rPr lang="en-GB" sz="1600" b="1" dirty="0">
                <a:latin typeface="Arial" panose="020B0604020202020204" pitchFamily="34" charset="0"/>
                <a:ea typeface="Times New Roman" panose="02020603050405020304" pitchFamily="18" charset="0"/>
                <a:cs typeface="Calibri" panose="020F0502020204030204" pitchFamily="34" charset="0"/>
              </a:rPr>
              <a:t>more likely to recommend</a:t>
            </a:r>
            <a:endParaRPr lang="en-GB" sz="1600" b="1" dirty="0">
              <a:latin typeface="Arial" panose="020B0604020202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D8222DC-07D5-6430-FCA0-82F0E5306717}"/>
              </a:ext>
            </a:extLst>
          </p:cNvPr>
          <p:cNvSpPr txBox="1"/>
          <p:nvPr/>
        </p:nvSpPr>
        <p:spPr>
          <a:xfrm>
            <a:off x="9295872" y="2856062"/>
            <a:ext cx="2420019" cy="830997"/>
          </a:xfrm>
          <a:prstGeom prst="rect">
            <a:avLst/>
          </a:prstGeom>
          <a:solidFill>
            <a:srgbClr val="BFD0DA"/>
          </a:solidFill>
        </p:spPr>
        <p:txBody>
          <a:bodyPr wrap="square">
            <a:spAutoFit/>
          </a:bodyPr>
          <a:lstStyle/>
          <a:p>
            <a:pPr algn="ctr"/>
            <a:r>
              <a:rPr lang="en-GB" sz="1600" dirty="0">
                <a:latin typeface="Arial" panose="020B0604020202020204" pitchFamily="34" charset="0"/>
                <a:ea typeface="Times New Roman" panose="02020603050405020304" pitchFamily="18" charset="0"/>
                <a:cs typeface="Calibri" panose="020F0502020204030204" pitchFamily="34" charset="0"/>
              </a:rPr>
              <a:t>High uncertainty, high decision risk = </a:t>
            </a:r>
            <a:r>
              <a:rPr lang="en-GB" sz="1600" b="1" dirty="0">
                <a:latin typeface="Arial" panose="020B0604020202020204" pitchFamily="34" charset="0"/>
                <a:ea typeface="Times New Roman" panose="02020603050405020304" pitchFamily="18" charset="0"/>
                <a:cs typeface="Calibri" panose="020F0502020204030204" pitchFamily="34" charset="0"/>
              </a:rPr>
              <a:t>less likely to recommend</a:t>
            </a:r>
            <a:endParaRPr lang="en-GB" sz="1600" dirty="0">
              <a:latin typeface="Arial" panose="020B0604020202020204" pitchFamily="34" charset="0"/>
              <a:cs typeface="Calibri" panose="020F0502020204030204" pitchFamily="34" charset="0"/>
            </a:endParaRPr>
          </a:p>
        </p:txBody>
      </p:sp>
      <p:sp>
        <p:nvSpPr>
          <p:cNvPr id="15" name="Text Placeholder 2">
            <a:extLst>
              <a:ext uri="{FF2B5EF4-FFF2-40B4-BE49-F238E27FC236}">
                <a16:creationId xmlns:a16="http://schemas.microsoft.com/office/drawing/2014/main" id="{E2461E5D-9FC4-7E3E-5AF9-DE70D013B229}"/>
              </a:ext>
            </a:extLst>
          </p:cNvPr>
          <p:cNvSpPr txBox="1">
            <a:spLocks/>
          </p:cNvSpPr>
          <p:nvPr/>
        </p:nvSpPr>
        <p:spPr>
          <a:xfrm>
            <a:off x="6601627" y="3826394"/>
            <a:ext cx="5241617" cy="211229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spcBef>
                <a:spcPts val="300"/>
              </a:spcBef>
            </a:pPr>
            <a:r>
              <a:rPr lang="en-GB" sz="2000" dirty="0">
                <a:latin typeface="Arial" panose="020B0604020202020204" pitchFamily="34" charset="0"/>
                <a:ea typeface="Inter SemiBold" panose="02000503000000020004" pitchFamily="2" charset="0"/>
                <a:cs typeface="Arial" panose="020B0604020202020204" pitchFamily="34" charset="0"/>
              </a:rPr>
              <a:t>Clarify and formalise flexibility: </a:t>
            </a:r>
            <a:r>
              <a:rPr lang="en-GB" sz="2000" dirty="0">
                <a:latin typeface="Arial" panose="020B0604020202020204" pitchFamily="34" charset="0"/>
                <a:cs typeface="Arial" panose="020B0604020202020204" pitchFamily="34" charset="0"/>
              </a:rPr>
              <a:t>higher uncertainty may be </a:t>
            </a:r>
            <a:r>
              <a:rPr lang="en-GB" sz="2000" dirty="0">
                <a:latin typeface="Arial" panose="020B0604020202020204" pitchFamily="34" charset="0"/>
                <a:ea typeface="Inter SemiBold" panose="02000503000000020004" pitchFamily="2" charset="0"/>
                <a:cs typeface="Arial" panose="020B0604020202020204" pitchFamily="34" charset="0"/>
              </a:rPr>
              <a:t>considered </a:t>
            </a:r>
            <a:r>
              <a:rPr lang="en-GB" sz="2000" dirty="0">
                <a:latin typeface="Arial" panose="020B0604020202020204" pitchFamily="34" charset="0"/>
                <a:cs typeface="Arial" panose="020B0604020202020204" pitchFamily="34" charset="0"/>
              </a:rPr>
              <a:t>when evidence generation is difficult:</a:t>
            </a:r>
          </a:p>
          <a:p>
            <a:pPr marL="342900" indent="-342900">
              <a:lnSpc>
                <a:spcPct val="130000"/>
              </a:lnSpc>
              <a:spcBef>
                <a:spcPts val="300"/>
              </a:spcBef>
              <a:buFont typeface="Arial" panose="020B0604020202020204" pitchFamily="34" charset="0"/>
              <a:buChar char="•"/>
            </a:pPr>
            <a:r>
              <a:rPr lang="en-GB" sz="2000" dirty="0">
                <a:latin typeface="Arial" panose="020B0604020202020204" pitchFamily="34" charset="0"/>
                <a:cs typeface="Arial" panose="020B0604020202020204" pitchFamily="34" charset="0"/>
              </a:rPr>
              <a:t>Rare diseases</a:t>
            </a:r>
          </a:p>
          <a:p>
            <a:pPr marL="342900" indent="-342900">
              <a:lnSpc>
                <a:spcPct val="130000"/>
              </a:lnSpc>
              <a:spcBef>
                <a:spcPts val="300"/>
              </a:spcBef>
              <a:buFont typeface="Arial" panose="020B0604020202020204" pitchFamily="34" charset="0"/>
              <a:buChar char="•"/>
            </a:pPr>
            <a:r>
              <a:rPr lang="en-GB" sz="2000" dirty="0">
                <a:latin typeface="Arial" panose="020B0604020202020204" pitchFamily="34" charset="0"/>
                <a:cs typeface="Arial" panose="020B0604020202020204" pitchFamily="34" charset="0"/>
              </a:rPr>
              <a:t>Populations including children</a:t>
            </a:r>
          </a:p>
          <a:p>
            <a:pPr marL="342900" indent="-342900">
              <a:lnSpc>
                <a:spcPct val="130000"/>
              </a:lnSpc>
              <a:spcBef>
                <a:spcPts val="3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Innovative and complex technologies</a:t>
            </a:r>
          </a:p>
        </p:txBody>
      </p:sp>
      <p:grpSp>
        <p:nvGrpSpPr>
          <p:cNvPr id="25" name="Group 24">
            <a:extLst>
              <a:ext uri="{FF2B5EF4-FFF2-40B4-BE49-F238E27FC236}">
                <a16:creationId xmlns:a16="http://schemas.microsoft.com/office/drawing/2014/main" id="{D2673B06-61B8-CB34-173B-03510565D406}"/>
              </a:ext>
              <a:ext uri="{C183D7F6-B498-43B3-948B-1728B52AA6E4}">
                <adec:decorative xmlns:adec="http://schemas.microsoft.com/office/drawing/2017/decorative" val="1"/>
              </a:ext>
            </a:extLst>
          </p:cNvPr>
          <p:cNvGrpSpPr/>
          <p:nvPr/>
        </p:nvGrpSpPr>
        <p:grpSpPr>
          <a:xfrm>
            <a:off x="5833971" y="3826394"/>
            <a:ext cx="645487" cy="1915645"/>
            <a:chOff x="5833971" y="3826394"/>
            <a:chExt cx="645487" cy="1915645"/>
          </a:xfrm>
        </p:grpSpPr>
        <p:cxnSp>
          <p:nvCxnSpPr>
            <p:cNvPr id="19" name="Straight Connector 18">
              <a:extLst>
                <a:ext uri="{FF2B5EF4-FFF2-40B4-BE49-F238E27FC236}">
                  <a16:creationId xmlns:a16="http://schemas.microsoft.com/office/drawing/2014/main" id="{781BB122-685A-06D6-7ECB-1A544BBADE43}"/>
                </a:ext>
              </a:extLst>
            </p:cNvPr>
            <p:cNvCxnSpPr/>
            <p:nvPr/>
          </p:nvCxnSpPr>
          <p:spPr>
            <a:xfrm>
              <a:off x="5879690" y="3826394"/>
              <a:ext cx="0" cy="1915645"/>
            </a:xfrm>
            <a:prstGeom prst="line">
              <a:avLst/>
            </a:prstGeom>
            <a:ln w="38100">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56E150FA-AB69-CEAD-B45C-308EDBA20CC9}"/>
                </a:ext>
              </a:extLst>
            </p:cNvPr>
            <p:cNvCxnSpPr>
              <a:cxnSpLocks/>
              <a:stCxn id="22" idx="3"/>
              <a:endCxn id="16" idx="1"/>
            </p:cNvCxnSpPr>
            <p:nvPr/>
          </p:nvCxnSpPr>
          <p:spPr>
            <a:xfrm flipV="1">
              <a:off x="5879690" y="3991951"/>
              <a:ext cx="599768" cy="792266"/>
            </a:xfrm>
            <a:prstGeom prst="bentConnector3">
              <a:avLst>
                <a:gd name="adj1" fmla="val 50000"/>
              </a:avLst>
            </a:prstGeom>
            <a:ln w="19050">
              <a:solidFill>
                <a:srgbClr val="00436C"/>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137CC5B-75EE-4769-50A2-D5E6331BC118}"/>
                </a:ext>
              </a:extLst>
            </p:cNvPr>
            <p:cNvSpPr/>
            <p:nvPr/>
          </p:nvSpPr>
          <p:spPr>
            <a:xfrm>
              <a:off x="5833971" y="3826394"/>
              <a:ext cx="45719" cy="191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Tree>
    <p:extLst>
      <p:ext uri="{BB962C8B-B14F-4D97-AF65-F5344CB8AC3E}">
        <p14:creationId xmlns:p14="http://schemas.microsoft.com/office/powerpoint/2010/main" val="212196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9A84F1-7793-40DE-8D7C-86B061F51562}"/>
              </a:ext>
            </a:extLst>
          </p:cNvPr>
          <p:cNvSpPr txBox="1"/>
          <p:nvPr/>
        </p:nvSpPr>
        <p:spPr>
          <a:xfrm>
            <a:off x="421227" y="1178860"/>
            <a:ext cx="9101464" cy="369332"/>
          </a:xfrm>
          <a:prstGeom prst="rect">
            <a:avLst/>
          </a:prstGeom>
          <a:noFill/>
        </p:spPr>
        <p:txBody>
          <a:bodyPr wrap="square" rtlCol="0">
            <a:spAutoFit/>
          </a:bodyPr>
          <a:lstStyle/>
          <a:p>
            <a:r>
              <a:rPr lang="en-GB" b="1" dirty="0">
                <a:latin typeface="Arial" panose="020B0604020202020204" pitchFamily="34" charset="0"/>
              </a:rPr>
              <a:t>Table 2 </a:t>
            </a:r>
            <a:r>
              <a:rPr lang="en-GB" dirty="0">
                <a:latin typeface="Arial" panose="020B0604020202020204" pitchFamily="34" charset="0"/>
              </a:rPr>
              <a:t>Key issues resolved or partially resolved during draft guidance consultation</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2683553899"/>
              </p:ext>
            </p:extLst>
          </p:nvPr>
        </p:nvGraphicFramePr>
        <p:xfrm>
          <a:off x="166255" y="1565899"/>
          <a:ext cx="11813308" cy="4510644"/>
        </p:xfrm>
        <a:graphic>
          <a:graphicData uri="http://schemas.openxmlformats.org/drawingml/2006/table">
            <a:tbl>
              <a:tblPr firstRow="1" bandRow="1">
                <a:tableStyleId>{5C22544A-7EE6-4342-B048-85BDC9FD1C3A}</a:tableStyleId>
              </a:tblPr>
              <a:tblGrid>
                <a:gridCol w="2004290">
                  <a:extLst>
                    <a:ext uri="{9D8B030D-6E8A-4147-A177-3AD203B41FA5}">
                      <a16:colId xmlns:a16="http://schemas.microsoft.com/office/drawing/2014/main" val="3322847139"/>
                    </a:ext>
                  </a:extLst>
                </a:gridCol>
                <a:gridCol w="5255491">
                  <a:extLst>
                    <a:ext uri="{9D8B030D-6E8A-4147-A177-3AD203B41FA5}">
                      <a16:colId xmlns:a16="http://schemas.microsoft.com/office/drawing/2014/main" val="2626932644"/>
                    </a:ext>
                  </a:extLst>
                </a:gridCol>
                <a:gridCol w="4553527">
                  <a:extLst>
                    <a:ext uri="{9D8B030D-6E8A-4147-A177-3AD203B41FA5}">
                      <a16:colId xmlns:a16="http://schemas.microsoft.com/office/drawing/2014/main" val="359663453"/>
                    </a:ext>
                  </a:extLst>
                </a:gridCol>
              </a:tblGrid>
              <a:tr h="331697">
                <a:tc>
                  <a:txBody>
                    <a:bodyPr/>
                    <a:lstStyle/>
                    <a:p>
                      <a:r>
                        <a:rPr lang="en-GB" dirty="0">
                          <a:latin typeface="Arial" panose="020B0604020202020204" pitchFamily="34" charset="0"/>
                          <a:cs typeface="Arial" panose="020B0604020202020204" pitchFamily="34" charset="0"/>
                        </a:rPr>
                        <a:t>Issue</a:t>
                      </a:r>
                    </a:p>
                  </a:txBody>
                  <a:tcPr/>
                </a:tc>
                <a:tc>
                  <a:txBody>
                    <a:bodyPr/>
                    <a:lstStyle/>
                    <a:p>
                      <a:r>
                        <a:rPr lang="en-GB" dirty="0">
                          <a:latin typeface="Arial" panose="020B0604020202020204" pitchFamily="34" charset="0"/>
                          <a:cs typeface="Arial" panose="020B0604020202020204" pitchFamily="34" charset="0"/>
                        </a:rPr>
                        <a:t>Committee conclusion</a:t>
                      </a:r>
                    </a:p>
                  </a:txBody>
                  <a:tcPr/>
                </a:tc>
                <a:tc>
                  <a:txBody>
                    <a:bodyPr/>
                    <a:lstStyle/>
                    <a:p>
                      <a:r>
                        <a:rPr lang="en-GB" dirty="0">
                          <a:latin typeface="Arial" panose="020B0604020202020204" pitchFamily="34" charset="0"/>
                          <a:cs typeface="Arial" panose="020B0604020202020204" pitchFamily="34" charset="0"/>
                        </a:rPr>
                        <a:t>Company draft guidance response</a:t>
                      </a:r>
                    </a:p>
                  </a:txBody>
                  <a:tcPr/>
                </a:tc>
                <a:extLst>
                  <a:ext uri="{0D108BD9-81ED-4DB2-BD59-A6C34878D82A}">
                    <a16:rowId xmlns:a16="http://schemas.microsoft.com/office/drawing/2014/main" val="2647452487"/>
                  </a:ext>
                </a:extLst>
              </a:tr>
              <a:tr h="680588">
                <a:tc>
                  <a:txBody>
                    <a:bodyPr/>
                    <a:lstStyle/>
                    <a:p>
                      <a:r>
                        <a:rPr lang="en-GB" b="1" dirty="0">
                          <a:solidFill>
                            <a:schemeClr val="tx1"/>
                          </a:solidFill>
                          <a:latin typeface="Arial" panose="020B0604020202020204" pitchFamily="34" charset="0"/>
                          <a:cs typeface="Arial" panose="020B0604020202020204" pitchFamily="34" charset="0"/>
                        </a:rPr>
                        <a:t>Modelled costs</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Extra monitoring costs for voclosporin were not needed due to different monitoring requirements</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No changes needed </a:t>
                      </a:r>
                      <a:r>
                        <a:rPr lang="en-GB" b="1" dirty="0">
                          <a:solidFill>
                            <a:schemeClr val="tx1"/>
                          </a:solidFill>
                          <a:latin typeface="Arial" panose="020B0604020202020204" pitchFamily="34" charset="0"/>
                          <a:cs typeface="Arial" panose="020B0604020202020204" pitchFamily="34" charset="0"/>
                        </a:rPr>
                        <a:t>(resolved)</a:t>
                      </a:r>
                    </a:p>
                  </a:txBody>
                  <a:tcPr anchor="ctr"/>
                </a:tc>
                <a:extLst>
                  <a:ext uri="{0D108BD9-81ED-4DB2-BD59-A6C34878D82A}">
                    <a16:rowId xmlns:a16="http://schemas.microsoft.com/office/drawing/2014/main" val="1835014798"/>
                  </a:ext>
                </a:extLst>
              </a:tr>
              <a:tr h="1078016">
                <a:tc>
                  <a:txBody>
                    <a:bodyPr/>
                    <a:lstStyle/>
                    <a:p>
                      <a:r>
                        <a:rPr lang="en-GB" b="1" dirty="0">
                          <a:solidFill>
                            <a:schemeClr val="tx1"/>
                          </a:solidFill>
                          <a:latin typeface="Arial" panose="020B0604020202020204" pitchFamily="34" charset="0"/>
                          <a:cs typeface="Arial" panose="020B0604020202020204" pitchFamily="34" charset="0"/>
                        </a:rPr>
                        <a:t>Model transparency</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Model should be able to refer to previous settings, have clearly referenced and described data sources, and assurances on modelling and calculation errors</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Company carried out extended quality control processes checking inputs and model calculations </a:t>
                      </a:r>
                      <a:r>
                        <a:rPr lang="en-GB" b="1" dirty="0">
                          <a:solidFill>
                            <a:schemeClr val="tx1"/>
                          </a:solidFill>
                          <a:latin typeface="Arial" panose="020B0604020202020204" pitchFamily="34" charset="0"/>
                          <a:cs typeface="Arial" panose="020B0604020202020204" pitchFamily="34" charset="0"/>
                        </a:rPr>
                        <a:t>(partially resolved as EAG found minor residual issues)*</a:t>
                      </a:r>
                    </a:p>
                  </a:txBody>
                  <a:tcPr anchor="ctr"/>
                </a:tc>
                <a:extLst>
                  <a:ext uri="{0D108BD9-81ED-4DB2-BD59-A6C34878D82A}">
                    <a16:rowId xmlns:a16="http://schemas.microsoft.com/office/drawing/2014/main" val="3158595301"/>
                  </a:ext>
                </a:extLst>
              </a:tr>
              <a:tr h="680588">
                <a:tc>
                  <a:txBody>
                    <a:bodyPr/>
                    <a:lstStyle/>
                    <a:p>
                      <a:r>
                        <a:rPr lang="en-GB" b="1" dirty="0">
                          <a:solidFill>
                            <a:schemeClr val="tx1"/>
                          </a:solidFill>
                          <a:latin typeface="Arial" panose="020B0604020202020204" pitchFamily="34" charset="0"/>
                          <a:cs typeface="Arial" panose="020B0604020202020204" pitchFamily="34" charset="0"/>
                        </a:rPr>
                        <a:t>Network meta-analyses</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Preferred the company to have used the random effects network meta-analysis in its base case</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Change implemented </a:t>
                      </a:r>
                      <a:r>
                        <a:rPr lang="en-GB" b="1" dirty="0">
                          <a:solidFill>
                            <a:schemeClr val="tx1"/>
                          </a:solidFill>
                          <a:latin typeface="Arial" panose="020B0604020202020204" pitchFamily="34" charset="0"/>
                          <a:cs typeface="Arial" panose="020B0604020202020204" pitchFamily="34" charset="0"/>
                        </a:rPr>
                        <a:t>(resolved)</a:t>
                      </a:r>
                      <a:endParaRPr lang="en-GB"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97809915"/>
                  </a:ext>
                </a:extLst>
              </a:tr>
              <a:tr h="68058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Model structure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Transplantation rates too high compared to advice</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Change implemented </a:t>
                      </a:r>
                      <a:r>
                        <a:rPr lang="en-GB" b="1" dirty="0">
                          <a:solidFill>
                            <a:schemeClr val="tx1"/>
                          </a:solidFill>
                          <a:latin typeface="Arial" panose="020B0604020202020204" pitchFamily="34" charset="0"/>
                          <a:cs typeface="Arial" panose="020B0604020202020204" pitchFamily="34" charset="0"/>
                        </a:rPr>
                        <a:t>(resolved)</a:t>
                      </a:r>
                      <a:endParaRPr lang="en-GB"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03525438"/>
                  </a:ext>
                </a:extLst>
              </a:tr>
              <a:tr h="829243">
                <a:tc vMerge="1">
                  <a:txBody>
                    <a:bodyPr/>
                    <a:lstStyle/>
                    <a:p>
                      <a:endParaRPr lang="en-GB"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Assuming no TTD for non-trial comparators was inappropriate</a:t>
                      </a:r>
                    </a:p>
                  </a:txBody>
                  <a:tcPr anchor="ctr"/>
                </a:tc>
                <a:tc>
                  <a:txBody>
                    <a:bodyPr/>
                    <a:lstStyle/>
                    <a:p>
                      <a:r>
                        <a:rPr lang="en-GB" b="0" dirty="0">
                          <a:solidFill>
                            <a:schemeClr val="tx1"/>
                          </a:solidFill>
                          <a:latin typeface="Arial" panose="020B0604020202020204" pitchFamily="34" charset="0"/>
                          <a:cs typeface="Arial" panose="020B0604020202020204" pitchFamily="34" charset="0"/>
                        </a:rPr>
                        <a:t>Updated to assume TTD for non-trial comparators matches voclosporin </a:t>
                      </a:r>
                    </a:p>
                    <a:p>
                      <a:r>
                        <a:rPr lang="en-GB" b="1" dirty="0">
                          <a:solidFill>
                            <a:schemeClr val="tx1"/>
                          </a:solidFill>
                          <a:latin typeface="Arial" panose="020B0604020202020204" pitchFamily="34" charset="0"/>
                          <a:cs typeface="Arial" panose="020B0604020202020204" pitchFamily="34" charset="0"/>
                        </a:rPr>
                        <a:t>(partially resolved)**</a:t>
                      </a:r>
                    </a:p>
                  </a:txBody>
                  <a:tcPr anchor="ctr"/>
                </a:tc>
                <a:extLst>
                  <a:ext uri="{0D108BD9-81ED-4DB2-BD59-A6C34878D82A}">
                    <a16:rowId xmlns:a16="http://schemas.microsoft.com/office/drawing/2014/main" val="4228538518"/>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Resolved and partially resolved key issues</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4"/>
          </p:nvPr>
        </p:nvSpPr>
        <p:spPr/>
        <p:txBody>
          <a:bodyPr/>
          <a:lstStyle/>
          <a:p>
            <a:r>
              <a:rPr lang="en-GB" dirty="0"/>
              <a:t>Key issues that were resolved or partially resolved after ACM1</a:t>
            </a:r>
          </a:p>
        </p:txBody>
      </p:sp>
      <p:sp>
        <p:nvSpPr>
          <p:cNvPr id="3" name="Text Placeholder 3">
            <a:extLst>
              <a:ext uri="{FF2B5EF4-FFF2-40B4-BE49-F238E27FC236}">
                <a16:creationId xmlns:a16="http://schemas.microsoft.com/office/drawing/2014/main" id="{26589015-6D8F-0549-DF8B-F32A358555B3}"/>
              </a:ext>
            </a:extLst>
          </p:cNvPr>
          <p:cNvSpPr>
            <a:spLocks noGrp="1"/>
          </p:cNvSpPr>
          <p:nvPr>
            <p:ph type="body" sz="quarter" idx="13"/>
          </p:nvPr>
        </p:nvSpPr>
        <p:spPr>
          <a:xfrm>
            <a:off x="1295400" y="6144502"/>
            <a:ext cx="10422109" cy="641600"/>
          </a:xfrm>
        </p:spPr>
        <p:txBody>
          <a:bodyPr>
            <a:normAutofit fontScale="92500" lnSpcReduction="20000"/>
          </a:bodyPr>
          <a:lstStyle/>
          <a:p>
            <a:pPr>
              <a:spcBef>
                <a:spcPts val="600"/>
              </a:spcBef>
            </a:pPr>
            <a:r>
              <a:rPr lang="en-GB" dirty="0"/>
              <a:t>Abbreviations: ACM, appraisal committee meeting; EAG, evidence assessment group; MMF, mycophenolate mofetil; TTD, time to treatment discontinuation)</a:t>
            </a:r>
          </a:p>
          <a:p>
            <a:pPr>
              <a:spcBef>
                <a:spcPts val="600"/>
              </a:spcBef>
            </a:pPr>
            <a:r>
              <a:rPr lang="en-GB" dirty="0"/>
              <a:t>*EAG found errors with model settings and kidney transplant costs **EAG assumes TTD for non-trial comparators matches MMF</a:t>
            </a:r>
          </a:p>
        </p:txBody>
      </p:sp>
    </p:spTree>
    <p:extLst>
      <p:ext uri="{BB962C8B-B14F-4D97-AF65-F5344CB8AC3E}">
        <p14:creationId xmlns:p14="http://schemas.microsoft.com/office/powerpoint/2010/main" val="190286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00078174"/>
              </p:ext>
            </p:extLst>
          </p:nvPr>
        </p:nvGraphicFramePr>
        <p:xfrm>
          <a:off x="466724" y="1588640"/>
          <a:ext cx="11317288" cy="4068742"/>
        </p:xfrm>
        <a:graphic>
          <a:graphicData uri="http://schemas.openxmlformats.org/drawingml/2006/table">
            <a:tbl>
              <a:tblPr firstCol="1" bandRow="1">
                <a:tableStyleId>{5C22544A-7EE6-4342-B048-85BDC9FD1C3A}</a:tableStyleId>
              </a:tblPr>
              <a:tblGrid>
                <a:gridCol w="1809751">
                  <a:extLst>
                    <a:ext uri="{9D8B030D-6E8A-4147-A177-3AD203B41FA5}">
                      <a16:colId xmlns:a16="http://schemas.microsoft.com/office/drawing/2014/main" val="748657784"/>
                    </a:ext>
                  </a:extLst>
                </a:gridCol>
                <a:gridCol w="9507537">
                  <a:extLst>
                    <a:ext uri="{9D8B030D-6E8A-4147-A177-3AD203B41FA5}">
                      <a16:colId xmlns:a16="http://schemas.microsoft.com/office/drawing/2014/main" val="3173266189"/>
                    </a:ext>
                  </a:extLst>
                </a:gridCol>
              </a:tblGrid>
              <a:tr h="952860">
                <a:tc>
                  <a:txBody>
                    <a:bodyPr/>
                    <a:lstStyle/>
                    <a:p>
                      <a:r>
                        <a:rPr lang="en-GB" dirty="0">
                          <a:solidFill>
                            <a:schemeClr val="bg1"/>
                          </a:solidFill>
                          <a:latin typeface="Arial" panose="020B0604020202020204" pitchFamily="34" charset="0"/>
                          <a:cs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Voclosporin in combination with MMF for the treatment of adult patients with active class 3, 4 or 5 (including mixed class 3/5 and 4/5) LN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MHRA licence granted in November 2022, following EU reliance procedure</a:t>
                      </a:r>
                    </a:p>
                  </a:txBody>
                  <a:tcPr/>
                </a:tc>
                <a:extLst>
                  <a:ext uri="{0D108BD9-81ED-4DB2-BD59-A6C34878D82A}">
                    <a16:rowId xmlns:a16="http://schemas.microsoft.com/office/drawing/2014/main" val="3751016788"/>
                  </a:ext>
                </a:extLst>
              </a:tr>
              <a:tr h="851364">
                <a:tc>
                  <a:txBody>
                    <a:bodyPr/>
                    <a:lstStyle/>
                    <a:p>
                      <a:r>
                        <a:rPr lang="en-GB" dirty="0">
                          <a:solidFill>
                            <a:schemeClr val="bg1"/>
                          </a:solidFill>
                          <a:latin typeface="Arial" panose="020B0604020202020204" pitchFamily="34" charset="0"/>
                          <a:cs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Voclosporin is a CNI immunosuppressant which </a:t>
                      </a:r>
                      <a:r>
                        <a:rPr lang="en-GB" sz="1800" b="0" i="0" kern="1200" dirty="0">
                          <a:solidFill>
                            <a:schemeClr val="dk1"/>
                          </a:solidFill>
                          <a:effectLst/>
                          <a:latin typeface="Arial" panose="020B0604020202020204" pitchFamily="34" charset="0"/>
                          <a:ea typeface="+mn-ea"/>
                          <a:cs typeface="Arial" panose="020B0604020202020204" pitchFamily="34" charset="0"/>
                        </a:rPr>
                        <a:t>inhibits lymphocyte proliferation, T-cell cytokine production and expression of T-cell activation surface antigens</a:t>
                      </a:r>
                    </a:p>
                    <a:p>
                      <a:pPr marL="285750" indent="-285750">
                        <a:buFont typeface="Arial" panose="020B0604020202020204" pitchFamily="34" charset="0"/>
                        <a:buChar char="•"/>
                      </a:pPr>
                      <a:r>
                        <a:rPr lang="en-GB" sz="1800" b="0" i="0" kern="1200" dirty="0">
                          <a:solidFill>
                            <a:schemeClr val="dk1"/>
                          </a:solidFill>
                          <a:effectLst/>
                          <a:latin typeface="Arial" panose="020B0604020202020204" pitchFamily="34" charset="0"/>
                          <a:ea typeface="+mn-ea"/>
                          <a:cs typeface="Arial" panose="020B0604020202020204" pitchFamily="34" charset="0"/>
                        </a:rPr>
                        <a:t>The mechanism potentially reduces in kidney inflammation and tissue damage</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4656975"/>
                  </a:ext>
                </a:extLst>
              </a:tr>
              <a:tr h="952860">
                <a:tc>
                  <a:txBody>
                    <a:bodyPr/>
                    <a:lstStyle/>
                    <a:p>
                      <a:r>
                        <a:rPr lang="en-GB" dirty="0">
                          <a:solidFill>
                            <a:schemeClr val="bg1"/>
                          </a:solidFill>
                          <a:latin typeface="Arial" panose="020B0604020202020204" pitchFamily="34" charset="0"/>
                          <a:cs typeface="Arial" panose="020B0604020202020204" pitchFamily="34" charset="0"/>
                        </a:rPr>
                        <a:t>Administration</a:t>
                      </a:r>
                    </a:p>
                  </a:txBody>
                  <a:tcPr/>
                </a:tc>
                <a:tc>
                  <a: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recommended dose of voclosporin + MMF is 23.7mg of voclosporin twice daily and 1g of MMF twice daily, both self-administered as oral capsules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Treatment continuation informed by risk-benefit analysis at 24 weeks (at least)</a:t>
                      </a:r>
                    </a:p>
                  </a:txBody>
                  <a:tcPr/>
                </a:tc>
                <a:extLst>
                  <a:ext uri="{0D108BD9-81ED-4DB2-BD59-A6C34878D82A}">
                    <a16:rowId xmlns:a16="http://schemas.microsoft.com/office/drawing/2014/main" val="2152176351"/>
                  </a:ext>
                </a:extLst>
              </a:tr>
              <a:tr h="1248622">
                <a:tc>
                  <a:txBody>
                    <a:bodyPr/>
                    <a:lstStyle/>
                    <a:p>
                      <a:r>
                        <a:rPr lang="en-GB" dirty="0">
                          <a:solidFill>
                            <a:schemeClr val="bg1"/>
                          </a:solidFill>
                          <a:latin typeface="Arial" panose="020B0604020202020204" pitchFamily="34" charset="0"/>
                          <a:cs typeface="Arial" panose="020B0604020202020204" pitchFamily="34" charset="0"/>
                        </a:rPr>
                        <a:t>Price</a:t>
                      </a:r>
                    </a:p>
                  </a:txBody>
                  <a:tcPr/>
                </a:tc>
                <a:tc>
                  <a: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List price for voclosporin of </a:t>
                      </a:r>
                      <a:r>
                        <a:rPr lang="en-GB" u="sng" dirty="0">
                          <a:highlight>
                            <a:srgbClr val="000000"/>
                          </a:highlight>
                          <a:latin typeface="Arial" panose="020B0604020202020204" pitchFamily="34" charset="0"/>
                          <a:cs typeface="Arial" panose="020B0604020202020204" pitchFamily="34" charset="0"/>
                        </a:rPr>
                        <a:t>XXXX</a:t>
                      </a:r>
                      <a:r>
                        <a:rPr lang="en-GB" dirty="0">
                          <a:latin typeface="Arial" panose="020B0604020202020204" pitchFamily="34" charset="0"/>
                          <a:cs typeface="Arial" panose="020B0604020202020204" pitchFamily="34" charset="0"/>
                        </a:rPr>
                        <a:t> per 180 pack of 7.9 mg soft capsules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List price for MMF of £6.83 per 50 pack of 500 mg tablets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12-month list price of voclosporin and MMF:  </a:t>
                      </a:r>
                      <a:r>
                        <a:rPr lang="en-GB" u="sng" dirty="0">
                          <a:highlight>
                            <a:srgbClr val="000000"/>
                          </a:highlight>
                          <a:latin typeface="Arial" panose="020B0604020202020204" pitchFamily="34" charset="0"/>
                          <a:cs typeface="Arial" panose="020B0604020202020204" pitchFamily="34" charset="0"/>
                        </a:rPr>
                        <a:t>XXXX</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patient access scheme is available for voclosporin (updated after ACM1)</a:t>
                      </a:r>
                    </a:p>
                  </a:txBody>
                  <a:tcPr/>
                </a:tc>
                <a:extLst>
                  <a:ext uri="{0D108BD9-81ED-4DB2-BD59-A6C34878D82A}">
                    <a16:rowId xmlns:a16="http://schemas.microsoft.com/office/drawing/2014/main" val="3201822029"/>
                  </a:ext>
                </a:extLst>
              </a:tr>
            </a:tbl>
          </a:graphicData>
        </a:graphic>
      </p:graphicFrame>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dirty="0"/>
              <a:t>Voclosporin (Lupkynis, Otsuka Pharmaceuticals)</a:t>
            </a:r>
          </a:p>
        </p:txBody>
      </p:sp>
      <p:sp>
        <p:nvSpPr>
          <p:cNvPr id="5" name="TextBox 4">
            <a:extLst>
              <a:ext uri="{FF2B5EF4-FFF2-40B4-BE49-F238E27FC236}">
                <a16:creationId xmlns:a16="http://schemas.microsoft.com/office/drawing/2014/main" id="{F17B9890-B184-B35C-5298-5E15BE99D9AF}"/>
              </a:ext>
            </a:extLst>
          </p:cNvPr>
          <p:cNvSpPr txBox="1"/>
          <p:nvPr/>
        </p:nvSpPr>
        <p:spPr>
          <a:xfrm>
            <a:off x="429554" y="1236066"/>
            <a:ext cx="2924775" cy="369332"/>
          </a:xfrm>
          <a:prstGeom prst="rect">
            <a:avLst/>
          </a:prstGeom>
          <a:noFill/>
        </p:spPr>
        <p:txBody>
          <a:bodyPr wrap="none" rtlCol="0">
            <a:spAutoFit/>
          </a:bodyPr>
          <a:lstStyle/>
          <a:p>
            <a:r>
              <a:rPr lang="en-GB" b="1" dirty="0">
                <a:latin typeface="Arial" panose="020B0604020202020204" pitchFamily="34" charset="0"/>
              </a:rPr>
              <a:t>Table 3 </a:t>
            </a:r>
            <a:r>
              <a:rPr lang="en-GB" dirty="0">
                <a:latin typeface="Arial" panose="020B0604020202020204" pitchFamily="34" charset="0"/>
              </a:rPr>
              <a:t>Technology details</a:t>
            </a:r>
          </a:p>
        </p:txBody>
      </p:sp>
      <p:sp>
        <p:nvSpPr>
          <p:cNvPr id="2" name="Text Placeholder 3">
            <a:extLst>
              <a:ext uri="{FF2B5EF4-FFF2-40B4-BE49-F238E27FC236}">
                <a16:creationId xmlns:a16="http://schemas.microsoft.com/office/drawing/2014/main" id="{31DEE397-03AD-221D-5FCA-B8F1E43FC815}"/>
              </a:ext>
            </a:extLst>
          </p:cNvPr>
          <p:cNvSpPr>
            <a:spLocks noGrp="1"/>
          </p:cNvSpPr>
          <p:nvPr>
            <p:ph type="body" sz="quarter" idx="13"/>
          </p:nvPr>
        </p:nvSpPr>
        <p:spPr>
          <a:xfrm>
            <a:off x="1871663" y="6105236"/>
            <a:ext cx="9086850" cy="489240"/>
          </a:xfrm>
        </p:spPr>
        <p:txBody>
          <a:bodyPr>
            <a:normAutofit/>
          </a:bodyPr>
          <a:lstStyle/>
          <a:p>
            <a:pPr marL="1255713" indent="-1255713"/>
            <a:r>
              <a:rPr lang="en-GB" dirty="0"/>
              <a:t>Abbreviations: ACM, appraisal committee meeting; CNI, </a:t>
            </a:r>
            <a:r>
              <a:rPr lang="en-GB" dirty="0" err="1"/>
              <a:t>calcinerium</a:t>
            </a:r>
            <a:r>
              <a:rPr lang="en-GB" dirty="0"/>
              <a:t> inhibitor; EU, European Union; LN, lupus nephritis; MHRA, Medicines and Health Regulatory Agency; MMF, mycophenolate mofetil</a:t>
            </a:r>
          </a:p>
        </p:txBody>
      </p:sp>
      <p:sp>
        <p:nvSpPr>
          <p:cNvPr id="6" name="Rectangle 5" descr="Marker showing slides are confidential ">
            <a:extLst>
              <a:ext uri="{FF2B5EF4-FFF2-40B4-BE49-F238E27FC236}">
                <a16:creationId xmlns:a16="http://schemas.microsoft.com/office/drawing/2014/main" id="{50136FE9-2154-7062-9211-07D64A9E6A8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Rectangle 6" descr="Marker showing slides are confidential ">
            <a:extLst>
              <a:ext uri="{FF2B5EF4-FFF2-40B4-BE49-F238E27FC236}">
                <a16:creationId xmlns:a16="http://schemas.microsoft.com/office/drawing/2014/main" id="{4504BD27-D867-6894-850B-A4FB5187FA1D}"/>
              </a:ext>
              <a:ext uri="{C183D7F6-B498-43B3-948B-1728B52AA6E4}">
                <adec:decorative xmlns:adec="http://schemas.microsoft.com/office/drawing/2017/decorative" val="0"/>
              </a:ext>
            </a:extLst>
          </p:cNvPr>
          <p:cNvSpPr/>
          <p:nvPr/>
        </p:nvSpPr>
        <p:spPr>
          <a:xfrm>
            <a:off x="11333018" y="-696"/>
            <a:ext cx="858982" cy="360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6927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Consultation responses to draft guidance (1)</a:t>
            </a:r>
          </a:p>
        </p:txBody>
      </p:sp>
      <p:sp>
        <p:nvSpPr>
          <p:cNvPr id="3" name="Text Placeholder 3">
            <a:extLst>
              <a:ext uri="{FF2B5EF4-FFF2-40B4-BE49-F238E27FC236}">
                <a16:creationId xmlns:a16="http://schemas.microsoft.com/office/drawing/2014/main" id="{26589015-6D8F-0549-DF8B-F32A358555B3}"/>
              </a:ext>
            </a:extLst>
          </p:cNvPr>
          <p:cNvSpPr>
            <a:spLocks noGrp="1"/>
          </p:cNvSpPr>
          <p:nvPr>
            <p:ph type="body" sz="quarter" idx="13"/>
          </p:nvPr>
        </p:nvSpPr>
        <p:spPr>
          <a:xfrm>
            <a:off x="1871662" y="6115958"/>
            <a:ext cx="9415173" cy="592817"/>
          </a:xfrm>
        </p:spPr>
        <p:txBody>
          <a:bodyPr>
            <a:normAutofit/>
          </a:bodyPr>
          <a:lstStyle/>
          <a:p>
            <a:r>
              <a:rPr lang="en-GB" dirty="0"/>
              <a:t>Abbreviations: NHS, National Health Service; UKKA, United Kingdom Kidney Association; UKRPG, United Kingdom Renal Pharmacy group</a:t>
            </a:r>
          </a:p>
        </p:txBody>
      </p:sp>
      <p:sp>
        <p:nvSpPr>
          <p:cNvPr id="18" name="Text Placeholder 5">
            <a:extLst>
              <a:ext uri="{FF2B5EF4-FFF2-40B4-BE49-F238E27FC236}">
                <a16:creationId xmlns:a16="http://schemas.microsoft.com/office/drawing/2014/main" id="{E01B6CFE-8CBC-6401-6A7E-5A9C230540BE}"/>
              </a:ext>
            </a:extLst>
          </p:cNvPr>
          <p:cNvSpPr txBox="1">
            <a:spLocks/>
          </p:cNvSpPr>
          <p:nvPr/>
        </p:nvSpPr>
        <p:spPr>
          <a:xfrm>
            <a:off x="466724" y="1154351"/>
            <a:ext cx="8027352" cy="3666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Arial" panose="020B0604020202020204" pitchFamily="34" charset="0"/>
                <a:cs typeface="Arial" panose="020B0604020202020204" pitchFamily="34" charset="0"/>
              </a:rPr>
              <a:t>Comments received from:</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Otsuka Pharmaceuticals (company)</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Lupus UK</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UKKA</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UKRPG</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NHS England Rheumatology</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NHS England Renal</a:t>
            </a:r>
          </a:p>
        </p:txBody>
      </p:sp>
    </p:spTree>
    <p:extLst>
      <p:ext uri="{BB962C8B-B14F-4D97-AF65-F5344CB8AC3E}">
        <p14:creationId xmlns:p14="http://schemas.microsoft.com/office/powerpoint/2010/main" val="2888446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Consultation responses to draft guidance (2)</a:t>
            </a:r>
          </a:p>
        </p:txBody>
      </p:sp>
      <p:sp>
        <p:nvSpPr>
          <p:cNvPr id="2" name="Text Placeholder 14">
            <a:extLst>
              <a:ext uri="{FF2B5EF4-FFF2-40B4-BE49-F238E27FC236}">
                <a16:creationId xmlns:a16="http://schemas.microsoft.com/office/drawing/2014/main" id="{5FFDE6DC-04D3-0885-EE6E-17C6F8E76FC6}"/>
              </a:ext>
            </a:extLst>
          </p:cNvPr>
          <p:cNvSpPr txBox="1">
            <a:spLocks/>
          </p:cNvSpPr>
          <p:nvPr/>
        </p:nvSpPr>
        <p:spPr>
          <a:xfrm>
            <a:off x="466724" y="713499"/>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Summary of responses</a:t>
            </a:r>
          </a:p>
        </p:txBody>
      </p:sp>
      <p:sp>
        <p:nvSpPr>
          <p:cNvPr id="4" name="Rectangle 3">
            <a:extLst>
              <a:ext uri="{FF2B5EF4-FFF2-40B4-BE49-F238E27FC236}">
                <a16:creationId xmlns:a16="http://schemas.microsoft.com/office/drawing/2014/main" id="{B757AC3B-B3BB-EE68-3716-3862D351EA08}"/>
              </a:ext>
            </a:extLst>
          </p:cNvPr>
          <p:cNvSpPr/>
          <p:nvPr/>
        </p:nvSpPr>
        <p:spPr>
          <a:xfrm>
            <a:off x="466723" y="1244134"/>
            <a:ext cx="11306862" cy="236728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Clinical evidence</a:t>
            </a:r>
          </a:p>
          <a:p>
            <a:pPr marL="285750" indent="-285750">
              <a:buFont typeface="Arial" panose="020B0604020202020204" pitchFamily="34" charset="0"/>
              <a:buChar char="•"/>
            </a:pPr>
            <a:r>
              <a:rPr lang="en-GB" b="1" dirty="0">
                <a:solidFill>
                  <a:schemeClr val="tx1"/>
                </a:solidFill>
                <a:latin typeface="Arial" panose="020B0604020202020204" pitchFamily="34" charset="0"/>
              </a:rPr>
              <a:t>Lupus UK: </a:t>
            </a:r>
            <a:r>
              <a:rPr lang="en-GB" dirty="0">
                <a:solidFill>
                  <a:schemeClr val="tx1"/>
                </a:solidFill>
                <a:latin typeface="Arial" panose="020B0604020202020204" pitchFamily="34" charset="0"/>
              </a:rPr>
              <a:t>evidence requirements of the committee are too strict for a new treatment for LN, progression to ESRD takes years, such data will not be available from a phase 3 randomised-controlled trial</a:t>
            </a:r>
          </a:p>
          <a:p>
            <a:pPr marL="285750" indent="-285750">
              <a:buFont typeface="Arial" panose="020B0604020202020204" pitchFamily="34" charset="0"/>
              <a:buChar char="•"/>
            </a:pPr>
            <a:r>
              <a:rPr lang="en-GB" b="1" dirty="0">
                <a:solidFill>
                  <a:schemeClr val="tx1"/>
                </a:solidFill>
                <a:latin typeface="Arial" panose="020B0604020202020204" pitchFamily="34" charset="0"/>
              </a:rPr>
              <a:t>Lupus UK, UKKA, UKRPG: </a:t>
            </a:r>
            <a:r>
              <a:rPr lang="en-GB" dirty="0">
                <a:solidFill>
                  <a:schemeClr val="tx1"/>
                </a:solidFill>
                <a:latin typeface="Arial" panose="020B0604020202020204" pitchFamily="34" charset="0"/>
              </a:rPr>
              <a:t>lower steroid use in AURORA trials is reflective of clinical practice</a:t>
            </a:r>
          </a:p>
          <a:p>
            <a:pPr marL="285750" indent="-285750">
              <a:buFont typeface="Arial" panose="020B0604020202020204" pitchFamily="34" charset="0"/>
              <a:buChar char="•"/>
            </a:pPr>
            <a:r>
              <a:rPr lang="en-GB" b="1" dirty="0">
                <a:solidFill>
                  <a:schemeClr val="tx1"/>
                </a:solidFill>
                <a:latin typeface="Arial" panose="020B0604020202020204" pitchFamily="34" charset="0"/>
              </a:rPr>
              <a:t>NHS England (Rheumatology): </a:t>
            </a:r>
            <a:r>
              <a:rPr lang="en-GB" dirty="0">
                <a:solidFill>
                  <a:schemeClr val="tx1"/>
                </a:solidFill>
                <a:latin typeface="Arial" panose="020B0604020202020204" pitchFamily="34" charset="0"/>
              </a:rPr>
              <a:t>direction of travel of clinical practice is to reduced steroid usage</a:t>
            </a:r>
          </a:p>
          <a:p>
            <a:pPr marL="285750" indent="-285750">
              <a:buFont typeface="Arial" panose="020B0604020202020204" pitchFamily="34" charset="0"/>
              <a:buChar char="•"/>
            </a:pPr>
            <a:r>
              <a:rPr lang="en-GB" b="1" dirty="0">
                <a:solidFill>
                  <a:schemeClr val="tx1"/>
                </a:solidFill>
                <a:latin typeface="Arial" panose="020B0604020202020204" pitchFamily="34" charset="0"/>
              </a:rPr>
              <a:t>NHS England (Renal): </a:t>
            </a:r>
            <a:r>
              <a:rPr lang="en-GB" dirty="0">
                <a:solidFill>
                  <a:schemeClr val="tx1"/>
                </a:solidFill>
                <a:latin typeface="Arial" panose="020B0604020202020204" pitchFamily="34" charset="0"/>
              </a:rPr>
              <a:t>lower steroid use in AURORA trials is not reflective of clinical practice</a:t>
            </a:r>
          </a:p>
          <a:p>
            <a:pPr marL="285750" indent="-285750">
              <a:buFont typeface="Arial" panose="020B0604020202020204" pitchFamily="34" charset="0"/>
              <a:buChar char="•"/>
            </a:pPr>
            <a:r>
              <a:rPr lang="en-GB" b="1" dirty="0">
                <a:solidFill>
                  <a:schemeClr val="tx1"/>
                </a:solidFill>
                <a:latin typeface="Arial" panose="020B0604020202020204" pitchFamily="34" charset="0"/>
              </a:rPr>
              <a:t>UKRPG, NHS England (Renal): </a:t>
            </a:r>
            <a:r>
              <a:rPr lang="en-GB" dirty="0">
                <a:solidFill>
                  <a:schemeClr val="tx1"/>
                </a:solidFill>
                <a:latin typeface="Arial" panose="020B0604020202020204" pitchFamily="34" charset="0"/>
              </a:rPr>
              <a:t>best clinical endpoint is biopsy, but multiple biopsies are too high risk and will only be used in specific cases, thus standard clinical renal response criteria should be used</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5" name="Rectangle 4">
            <a:extLst>
              <a:ext uri="{FF2B5EF4-FFF2-40B4-BE49-F238E27FC236}">
                <a16:creationId xmlns:a16="http://schemas.microsoft.com/office/drawing/2014/main" id="{903F7FE1-FF18-2B9A-9452-C7364D1CF38D}"/>
              </a:ext>
            </a:extLst>
          </p:cNvPr>
          <p:cNvSpPr/>
          <p:nvPr/>
        </p:nvSpPr>
        <p:spPr>
          <a:xfrm>
            <a:off x="466724" y="3789274"/>
            <a:ext cx="11306862" cy="21035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Clinical positioning</a:t>
            </a:r>
          </a:p>
          <a:p>
            <a:pPr marL="285750" indent="-285750">
              <a:buFont typeface="Arial" panose="020B0604020202020204" pitchFamily="34" charset="0"/>
              <a:buChar char="•"/>
            </a:pPr>
            <a:r>
              <a:rPr lang="en-GB" b="1" dirty="0">
                <a:solidFill>
                  <a:schemeClr val="tx1"/>
                </a:solidFill>
                <a:latin typeface="Arial" panose="020B0604020202020204" pitchFamily="34" charset="0"/>
              </a:rPr>
              <a:t>NHS England (Renal): </a:t>
            </a:r>
            <a:r>
              <a:rPr lang="en-GB" dirty="0">
                <a:solidFill>
                  <a:schemeClr val="tx1"/>
                </a:solidFill>
                <a:latin typeface="Arial" panose="020B0604020202020204" pitchFamily="34" charset="0"/>
              </a:rPr>
              <a:t>would not use voclosporin as a first line treatment due to limited evidence, would consider its use only in later treatment lines</a:t>
            </a:r>
          </a:p>
          <a:p>
            <a:pPr marL="285750" indent="-285750">
              <a:buFont typeface="Arial" panose="020B0604020202020204" pitchFamily="34" charset="0"/>
              <a:buChar char="•"/>
            </a:pPr>
            <a:r>
              <a:rPr lang="en-GB" b="1" dirty="0">
                <a:solidFill>
                  <a:schemeClr val="tx1"/>
                </a:solidFill>
                <a:latin typeface="Arial" panose="020B0604020202020204" pitchFamily="34" charset="0"/>
              </a:rPr>
              <a:t>UKKA: </a:t>
            </a:r>
            <a:r>
              <a:rPr lang="en-GB" dirty="0">
                <a:solidFill>
                  <a:schemeClr val="tx1"/>
                </a:solidFill>
                <a:latin typeface="Arial" panose="020B0604020202020204" pitchFamily="34" charset="0"/>
              </a:rPr>
              <a:t>voclosporin use would be similar to that of tacrolimus – used to induce remission on a short term basis (approx. 12 months) rather than as a long term maintenance treatment</a:t>
            </a:r>
          </a:p>
          <a:p>
            <a:pPr marL="285750" indent="-285750">
              <a:buFont typeface="Arial" panose="020B0604020202020204" pitchFamily="34" charset="0"/>
              <a:buChar char="•"/>
            </a:pPr>
            <a:r>
              <a:rPr lang="en-GB" b="1" dirty="0">
                <a:solidFill>
                  <a:schemeClr val="tx1"/>
                </a:solidFill>
                <a:latin typeface="Arial" panose="020B0604020202020204" pitchFamily="34" charset="0"/>
              </a:rPr>
              <a:t>UKRPG: </a:t>
            </a:r>
            <a:r>
              <a:rPr lang="en-GB" dirty="0">
                <a:solidFill>
                  <a:schemeClr val="tx1"/>
                </a:solidFill>
                <a:latin typeface="Arial" panose="020B0604020202020204" pitchFamily="34" charset="0"/>
              </a:rPr>
              <a:t>voclosporin should at least be used for refractory patients for approx. 12 months to ensure a stable response, retreatment should be allowed as with other LN treatments</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8" name="Text Placeholder 3">
            <a:extLst>
              <a:ext uri="{FF2B5EF4-FFF2-40B4-BE49-F238E27FC236}">
                <a16:creationId xmlns:a16="http://schemas.microsoft.com/office/drawing/2014/main" id="{7C2D8746-65FF-DFFF-63F3-8F6BA101DFBB}"/>
              </a:ext>
            </a:extLst>
          </p:cNvPr>
          <p:cNvSpPr txBox="1">
            <a:spLocks/>
          </p:cNvSpPr>
          <p:nvPr/>
        </p:nvSpPr>
        <p:spPr>
          <a:xfrm>
            <a:off x="1871662" y="6115958"/>
            <a:ext cx="9415173" cy="5928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ESRD, end stage renal disease; LN, lupus nephritis; NHS, National Health Service; UKKA, United Kingdom Kidney Association; UKRPG, United Kingdom Renal Pharmacy group</a:t>
            </a:r>
          </a:p>
        </p:txBody>
      </p:sp>
    </p:spTree>
    <p:extLst>
      <p:ext uri="{BB962C8B-B14F-4D97-AF65-F5344CB8AC3E}">
        <p14:creationId xmlns:p14="http://schemas.microsoft.com/office/powerpoint/2010/main" val="134239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Consultation responses to draft guidance (3)</a:t>
            </a:r>
          </a:p>
        </p:txBody>
      </p:sp>
      <p:sp>
        <p:nvSpPr>
          <p:cNvPr id="2" name="Text Placeholder 14">
            <a:extLst>
              <a:ext uri="{FF2B5EF4-FFF2-40B4-BE49-F238E27FC236}">
                <a16:creationId xmlns:a16="http://schemas.microsoft.com/office/drawing/2014/main" id="{5FFDE6DC-04D3-0885-EE6E-17C6F8E76FC6}"/>
              </a:ext>
            </a:extLst>
          </p:cNvPr>
          <p:cNvSpPr txBox="1">
            <a:spLocks/>
          </p:cNvSpPr>
          <p:nvPr/>
        </p:nvSpPr>
        <p:spPr>
          <a:xfrm>
            <a:off x="466724" y="713499"/>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Summary of responses</a:t>
            </a:r>
          </a:p>
        </p:txBody>
      </p:sp>
      <p:sp>
        <p:nvSpPr>
          <p:cNvPr id="4" name="Rectangle 3">
            <a:extLst>
              <a:ext uri="{FF2B5EF4-FFF2-40B4-BE49-F238E27FC236}">
                <a16:creationId xmlns:a16="http://schemas.microsoft.com/office/drawing/2014/main" id="{B757AC3B-B3BB-EE68-3716-3862D351EA08}"/>
              </a:ext>
            </a:extLst>
          </p:cNvPr>
          <p:cNvSpPr/>
          <p:nvPr/>
        </p:nvSpPr>
        <p:spPr>
          <a:xfrm>
            <a:off x="466723" y="1322011"/>
            <a:ext cx="11306862" cy="294518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dirty="0">
                <a:solidFill>
                  <a:schemeClr val="accent1"/>
                </a:solidFill>
                <a:latin typeface="Arial" panose="020B0604020202020204" pitchFamily="34" charset="0"/>
              </a:rPr>
              <a:t>Company’s model</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rPr>
              <a:t>Lupus UK, UKRPG, NHS England (Renal and Rheumatology): </a:t>
            </a:r>
            <a:r>
              <a:rPr lang="en-GB" dirty="0">
                <a:solidFill>
                  <a:schemeClr val="tx1"/>
                </a:solidFill>
                <a:latin typeface="Arial" panose="020B0604020202020204" pitchFamily="34" charset="0"/>
              </a:rPr>
              <a:t>model does not capture the impact of good initial outcomes on better longer term outcomes, effective early treatments reduce the risk of progression, lead to reduced downstream costs, cumulative improvements to QoL, better outcomes</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rPr>
              <a:t>NHS England (Renal and Rheumatology): </a:t>
            </a:r>
            <a:r>
              <a:rPr lang="en-GB" dirty="0">
                <a:solidFill>
                  <a:schemeClr val="tx1"/>
                </a:solidFill>
                <a:latin typeface="Arial" panose="020B0604020202020204" pitchFamily="34" charset="0"/>
              </a:rPr>
              <a:t>model does not capture the relapsing and remitting nature of the disease and the possibility for retreatment in later treatment lines</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rPr>
              <a:t>Lupus UK, UKKA, UKRPG, NHS England (Rheumatology): </a:t>
            </a:r>
            <a:r>
              <a:rPr lang="en-GB" dirty="0">
                <a:solidFill>
                  <a:schemeClr val="tx1"/>
                </a:solidFill>
                <a:latin typeface="Arial" panose="020B0604020202020204" pitchFamily="34" charset="0"/>
              </a:rPr>
              <a:t>the model does not capture the significant benefits of using lower dose steroids that is possible with voclosporin, reduced steroid use leads to less serious side effects and better outcomes</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8" name="Text Placeholder 3">
            <a:extLst>
              <a:ext uri="{FF2B5EF4-FFF2-40B4-BE49-F238E27FC236}">
                <a16:creationId xmlns:a16="http://schemas.microsoft.com/office/drawing/2014/main" id="{318C6D3A-98B1-3E14-04F2-5E38191D07FE}"/>
              </a:ext>
            </a:extLst>
          </p:cNvPr>
          <p:cNvSpPr txBox="1">
            <a:spLocks/>
          </p:cNvSpPr>
          <p:nvPr/>
        </p:nvSpPr>
        <p:spPr>
          <a:xfrm>
            <a:off x="1871662" y="6115958"/>
            <a:ext cx="9415173" cy="5928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NHS, National Health Service; QoL, quality of life; UKKA, United Kingdom Kidney Association; UKRPG, United Kingdom Renal Pharmacy group</a:t>
            </a:r>
          </a:p>
        </p:txBody>
      </p:sp>
    </p:spTree>
    <p:extLst>
      <p:ext uri="{BB962C8B-B14F-4D97-AF65-F5344CB8AC3E}">
        <p14:creationId xmlns:p14="http://schemas.microsoft.com/office/powerpoint/2010/main" val="180454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p:txBody>
          <a:bodyPr/>
          <a:lstStyle/>
          <a:p>
            <a:r>
              <a:rPr lang="en-GB" dirty="0"/>
              <a:t>Equality considerations</a:t>
            </a:r>
          </a:p>
        </p:txBody>
      </p:sp>
      <p:sp>
        <p:nvSpPr>
          <p:cNvPr id="3" name="Text Placeholder 2">
            <a:extLst>
              <a:ext uri="{FF2B5EF4-FFF2-40B4-BE49-F238E27FC236}">
                <a16:creationId xmlns:a16="http://schemas.microsoft.com/office/drawing/2014/main" id="{F65607D4-DC6C-1749-7080-4ABF177B9E51}"/>
              </a:ext>
            </a:extLst>
          </p:cNvPr>
          <p:cNvSpPr>
            <a:spLocks noGrp="1"/>
          </p:cNvSpPr>
          <p:nvPr>
            <p:ph type="body" sz="quarter" idx="13"/>
          </p:nvPr>
        </p:nvSpPr>
        <p:spPr>
          <a:xfrm>
            <a:off x="1871663" y="6107556"/>
            <a:ext cx="9086850" cy="576000"/>
          </a:xfrm>
        </p:spPr>
        <p:txBody>
          <a:bodyPr>
            <a:normAutofit/>
          </a:bodyPr>
          <a:lstStyle/>
          <a:p>
            <a:pPr marL="1252538" indent="-1252538"/>
            <a:r>
              <a:rPr lang="en-GB" dirty="0"/>
              <a:t>Abbreviations: MMF, mycophenolate mofetil</a:t>
            </a:r>
          </a:p>
        </p:txBody>
      </p:sp>
      <p:sp>
        <p:nvSpPr>
          <p:cNvPr id="5" name="Text Placeholder 4">
            <a:extLst>
              <a:ext uri="{FF2B5EF4-FFF2-40B4-BE49-F238E27FC236}">
                <a16:creationId xmlns:a16="http://schemas.microsoft.com/office/drawing/2014/main" id="{D296E9D2-2C4C-C8BF-CCC3-1F94CD571BB5}"/>
              </a:ext>
            </a:extLst>
          </p:cNvPr>
          <p:cNvSpPr>
            <a:spLocks noGrp="1"/>
          </p:cNvSpPr>
          <p:nvPr>
            <p:ph type="body" sz="quarter" idx="14"/>
          </p:nvPr>
        </p:nvSpPr>
        <p:spPr/>
        <p:txBody>
          <a:bodyPr/>
          <a:lstStyle/>
          <a:p>
            <a:r>
              <a:rPr lang="en-GB" dirty="0"/>
              <a:t>Poorer outcomes for some people and fertility concerns</a:t>
            </a:r>
          </a:p>
        </p:txBody>
      </p:sp>
      <p:grpSp>
        <p:nvGrpSpPr>
          <p:cNvPr id="6" name="Group 5">
            <a:extLst>
              <a:ext uri="{FF2B5EF4-FFF2-40B4-BE49-F238E27FC236}">
                <a16:creationId xmlns:a16="http://schemas.microsoft.com/office/drawing/2014/main" id="{DA7C8518-7550-7AA0-F673-B31BB8631872}"/>
              </a:ext>
            </a:extLst>
          </p:cNvPr>
          <p:cNvGrpSpPr/>
          <p:nvPr/>
        </p:nvGrpSpPr>
        <p:grpSpPr>
          <a:xfrm>
            <a:off x="1719661" y="4777143"/>
            <a:ext cx="8744909" cy="577355"/>
            <a:chOff x="1457983" y="5694274"/>
            <a:chExt cx="8744909" cy="577355"/>
          </a:xfrm>
        </p:grpSpPr>
        <p:sp>
          <p:nvSpPr>
            <p:cNvPr id="7" name="Rectangle 6" descr="Question to committee">
              <a:extLst>
                <a:ext uri="{FF2B5EF4-FFF2-40B4-BE49-F238E27FC236}">
                  <a16:creationId xmlns:a16="http://schemas.microsoft.com/office/drawing/2014/main" id="{B9AA44C1-CC0B-B955-538E-3931F11211CA}"/>
                </a:ext>
              </a:extLst>
            </p:cNvPr>
            <p:cNvSpPr/>
            <p:nvPr/>
          </p:nvSpPr>
          <p:spPr>
            <a:xfrm>
              <a:off x="1818062" y="5694274"/>
              <a:ext cx="8384830" cy="57735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Does the committee consider that there are any relevant equality or health inequality issues that it should consider in its decision making, and if so how?</a:t>
              </a:r>
            </a:p>
          </p:txBody>
        </p:sp>
        <p:grpSp>
          <p:nvGrpSpPr>
            <p:cNvPr id="8" name="Group 7">
              <a:extLst>
                <a:ext uri="{FF2B5EF4-FFF2-40B4-BE49-F238E27FC236}">
                  <a16:creationId xmlns:a16="http://schemas.microsoft.com/office/drawing/2014/main" id="{DCE76429-BD78-D79D-0411-15E5CD550277}"/>
                </a:ext>
                <a:ext uri="{C183D7F6-B498-43B3-948B-1728B52AA6E4}">
                  <adec:decorative xmlns:adec="http://schemas.microsoft.com/office/drawing/2017/decorative" val="1"/>
                </a:ext>
              </a:extLst>
            </p:cNvPr>
            <p:cNvGrpSpPr/>
            <p:nvPr/>
          </p:nvGrpSpPr>
          <p:grpSpPr>
            <a:xfrm>
              <a:off x="1457983" y="5695629"/>
              <a:ext cx="576000" cy="576000"/>
              <a:chOff x="-1438510" y="4197392"/>
              <a:chExt cx="576000" cy="576000"/>
            </a:xfrm>
          </p:grpSpPr>
          <p:sp>
            <p:nvSpPr>
              <p:cNvPr id="9" name="Oval 8">
                <a:extLst>
                  <a:ext uri="{FF2B5EF4-FFF2-40B4-BE49-F238E27FC236}">
                    <a16:creationId xmlns:a16="http://schemas.microsoft.com/office/drawing/2014/main" id="{F53E8C69-A3A7-EDF7-B1F6-C15A282852BF}"/>
                  </a:ext>
                </a:extLst>
              </p:cNvPr>
              <p:cNvSpPr/>
              <p:nvPr/>
            </p:nvSpPr>
            <p:spPr>
              <a:xfrm>
                <a:off x="-1438510" y="4197392"/>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0" name="Graphic 9">
                <a:extLst>
                  <a:ext uri="{FF2B5EF4-FFF2-40B4-BE49-F238E27FC236}">
                    <a16:creationId xmlns:a16="http://schemas.microsoft.com/office/drawing/2014/main" id="{2E0A5E0F-E05E-66DC-FA4C-16861E5556A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2242" y="4253660"/>
                <a:ext cx="463463" cy="463463"/>
              </a:xfrm>
              <a:prstGeom prst="rect">
                <a:avLst/>
              </a:prstGeom>
            </p:spPr>
          </p:pic>
        </p:grpSp>
      </p:grpSp>
      <p:sp>
        <p:nvSpPr>
          <p:cNvPr id="12" name="Rectangle 11">
            <a:extLst>
              <a:ext uri="{FF2B5EF4-FFF2-40B4-BE49-F238E27FC236}">
                <a16:creationId xmlns:a16="http://schemas.microsoft.com/office/drawing/2014/main" id="{9D473C54-9E7A-910B-A248-CE3B3FD8C5DD}"/>
              </a:ext>
            </a:extLst>
          </p:cNvPr>
          <p:cNvSpPr/>
          <p:nvPr/>
        </p:nvSpPr>
        <p:spPr>
          <a:xfrm>
            <a:off x="466723" y="1306316"/>
            <a:ext cx="11306862" cy="26905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Draft guidance</a:t>
            </a:r>
          </a:p>
          <a:p>
            <a:pPr marL="285750" indent="-285750">
              <a:buFont typeface="Arial" panose="020B0604020202020204" pitchFamily="34" charset="0"/>
              <a:buChar char="•"/>
            </a:pPr>
            <a:r>
              <a:rPr lang="en-GB" dirty="0">
                <a:solidFill>
                  <a:schemeClr val="tx1"/>
                </a:solidFill>
                <a:latin typeface="Arial" panose="020B0604020202020204" pitchFamily="34" charset="0"/>
              </a:rPr>
              <a:t>Committee concluded that accessibility and side effect concerns with other treatments also apply to voclosporin as it is given with MMF and steroids, but voclosporin would be an alternative to treatments such as cyclophosphamide</a:t>
            </a:r>
          </a:p>
          <a:p>
            <a:pPr marL="285750" indent="-285750">
              <a:buFont typeface="Arial" panose="020B0604020202020204" pitchFamily="34" charset="0"/>
              <a:buChar char="•"/>
            </a:pPr>
            <a:r>
              <a:rPr lang="en-GB" dirty="0">
                <a:solidFill>
                  <a:schemeClr val="tx1"/>
                </a:solidFill>
                <a:latin typeface="Arial" panose="020B0604020202020204" pitchFamily="34" charset="0"/>
              </a:rPr>
              <a:t>MMF cannot be given during pregnancy so this would also apply to voclosporin</a:t>
            </a:r>
          </a:p>
          <a:p>
            <a:pPr marL="285750" indent="-285750">
              <a:buFont typeface="Arial" panose="020B0604020202020204" pitchFamily="34" charset="0"/>
              <a:buChar char="•"/>
            </a:pPr>
            <a:r>
              <a:rPr lang="en-GB" dirty="0">
                <a:solidFill>
                  <a:schemeClr val="tx1"/>
                </a:solidFill>
                <a:latin typeface="Arial" panose="020B0604020202020204" pitchFamily="34" charset="0"/>
              </a:rPr>
              <a:t>Differences in prevalence cannot usually be resolved in a technology appraisal, although the committee can consider whether a specific equality issue has a significant impact on access to treatment</a:t>
            </a:r>
          </a:p>
          <a:p>
            <a:pPr marL="285750" indent="-285750">
              <a:buFont typeface="Arial" panose="020B0604020202020204" pitchFamily="34" charset="0"/>
              <a:buChar char="•"/>
            </a:pPr>
            <a:r>
              <a:rPr lang="en-GB" dirty="0">
                <a:solidFill>
                  <a:schemeClr val="tx1"/>
                </a:solidFill>
                <a:latin typeface="Arial" panose="020B0604020202020204" pitchFamily="34" charset="0"/>
              </a:rPr>
              <a:t>Committee agreed that its recommendation would not have a different effect on people protected by the equality legislation than on the wider population</a:t>
            </a:r>
          </a:p>
        </p:txBody>
      </p:sp>
    </p:spTree>
    <p:extLst>
      <p:ext uri="{BB962C8B-B14F-4D97-AF65-F5344CB8AC3E}">
        <p14:creationId xmlns:p14="http://schemas.microsoft.com/office/powerpoint/2010/main" val="2072948809"/>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_new branding_do not use yet v0.2.pptx" id="{CE034FCE-1473-4AC4-B6FD-320F27DCAE17}" vid="{C7F28BEB-EEDA-422C-88A7-370CD9A7E6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Committee slide template_Sept 22 new branding</Template>
  <TotalTime>10187</TotalTime>
  <Words>6353</Words>
  <Application>Microsoft Office PowerPoint</Application>
  <PresentationFormat>Widescreen</PresentationFormat>
  <Paragraphs>680</Paragraphs>
  <Slides>39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Inter</vt:lpstr>
      <vt:lpstr>Lato</vt:lpstr>
      <vt:lpstr>NICE</vt:lpstr>
      <vt:lpstr>Voclosporin with immunosuppressives for treating lupus nephritis</vt:lpstr>
      <vt:lpstr>Recap from ACM1</vt:lpstr>
      <vt:lpstr>Key issues for discussion</vt:lpstr>
      <vt:lpstr>Resolved and partially resolved key issues</vt:lpstr>
      <vt:lpstr>Voclosporin (Lupkynis, Otsuka Pharmaceuticals)</vt:lpstr>
      <vt:lpstr>Consultation responses to draft guidance (1)</vt:lpstr>
      <vt:lpstr>Consultation responses to draft guidance (2)</vt:lpstr>
      <vt:lpstr>Consultation responses to draft guidance (3)</vt:lpstr>
      <vt:lpstr>Equality considerations</vt:lpstr>
      <vt:lpstr>Other considerations</vt:lpstr>
      <vt:lpstr>Treatment pathway</vt:lpstr>
      <vt:lpstr>Key issue: Clinical positioning of voclosporin </vt:lpstr>
      <vt:lpstr>Key issue: Duration of treatment </vt:lpstr>
      <vt:lpstr>Company’s model overview </vt:lpstr>
      <vt:lpstr>Key issue: The company’s model structure </vt:lpstr>
      <vt:lpstr>Key issue: Estimating long-term outcomes (1) </vt:lpstr>
      <vt:lpstr>Key issue: Estimating long-term outcomes (2)</vt:lpstr>
      <vt:lpstr>Key issue: Attrition bias in AURORA trials </vt:lpstr>
      <vt:lpstr>Cost-effectiveness results</vt:lpstr>
      <vt:lpstr>Company and EAG base cases </vt:lpstr>
      <vt:lpstr>Key issues and scenarios for committee to consider </vt:lpstr>
      <vt:lpstr>Thank you. </vt:lpstr>
      <vt:lpstr>Back up slides</vt:lpstr>
      <vt:lpstr>Background on lupus nephritis </vt:lpstr>
      <vt:lpstr>Decision problem</vt:lpstr>
      <vt:lpstr>Patient perspectives</vt:lpstr>
      <vt:lpstr>Clinical perspectives </vt:lpstr>
      <vt:lpstr>Key clinical trials </vt:lpstr>
      <vt:lpstr>AURORA 1 trial results </vt:lpstr>
      <vt:lpstr>AURORA 2 trial results </vt:lpstr>
      <vt:lpstr>NMA methodology</vt:lpstr>
      <vt:lpstr>NMA methodology: comparators </vt:lpstr>
      <vt:lpstr>NMA network diagrams </vt:lpstr>
      <vt:lpstr>NMA results for CRR </vt:lpstr>
      <vt:lpstr>NMA results for PRR </vt:lpstr>
      <vt:lpstr>NMA results </vt:lpstr>
      <vt:lpstr>How company incorporated evidence into model</vt:lpstr>
      <vt:lpstr>Known uncertainty: Generalisability of AURORA trials </vt:lpstr>
      <vt:lpstr>Uncertainty in the new methods and processes : maintaining and updating our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Owen Swales</dc:creator>
  <cp:lastModifiedBy>Kate Moore</cp:lastModifiedBy>
  <cp:revision>158</cp:revision>
  <dcterms:created xsi:type="dcterms:W3CDTF">2022-09-12T14:03:07Z</dcterms:created>
  <dcterms:modified xsi:type="dcterms:W3CDTF">2023-03-15T11:05:50Z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2023-03-15T11:05:35Z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330c3747-02b8-4e61-87f5-172bfe0a011f</vt:lpwstr>
  </property>
  <property fmtid="{D5CDD505-2E9C-101B-9397-08002B2CF9AE}" pid="8" name="MSIP_Label_c69d85d5-6d9e-4305-a294-1f636ec0f2d6_ContentBits">
    <vt:lpwstr>0</vt:lpwstr>
  </property>
</Properties>
</file>